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81" r:id="rId2"/>
    <p:sldId id="258" r:id="rId3"/>
    <p:sldId id="259" r:id="rId4"/>
    <p:sldId id="276" r:id="rId5"/>
    <p:sldId id="277" r:id="rId6"/>
    <p:sldId id="260" r:id="rId7"/>
    <p:sldId id="261" r:id="rId8"/>
    <p:sldId id="278" r:id="rId9"/>
    <p:sldId id="262" r:id="rId10"/>
    <p:sldId id="263" r:id="rId11"/>
    <p:sldId id="264" r:id="rId12"/>
    <p:sldId id="266" r:id="rId13"/>
    <p:sldId id="267" r:id="rId14"/>
    <p:sldId id="289" r:id="rId15"/>
    <p:sldId id="268" r:id="rId16"/>
    <p:sldId id="269" r:id="rId17"/>
    <p:sldId id="270" r:id="rId18"/>
    <p:sldId id="271" r:id="rId19"/>
    <p:sldId id="272" r:id="rId20"/>
    <p:sldId id="273" r:id="rId21"/>
    <p:sldId id="274" r:id="rId22"/>
    <p:sldId id="290" r:id="rId23"/>
    <p:sldId id="288" r:id="rId24"/>
    <p:sldId id="275" r:id="rId25"/>
    <p:sldId id="279" r:id="rId26"/>
    <p:sldId id="280" r:id="rId27"/>
    <p:sldId id="282" r:id="rId28"/>
    <p:sldId id="283" r:id="rId29"/>
    <p:sldId id="284" r:id="rId30"/>
    <p:sldId id="285" r:id="rId31"/>
    <p:sldId id="286" r:id="rId32"/>
    <p:sldId id="287"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0678" autoAdjust="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B4D24C-6ADC-4522-9954-C5BA8892D1E8}" type="datetimeFigureOut">
              <a:rPr lang="id-ID" smtClean="0"/>
              <a:pPr/>
              <a:t>10/03/2020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9F8F83-BD42-4F7F-AEAB-CFBAB5FCC062}" type="slidenum">
              <a:rPr lang="id-ID" smtClean="0"/>
              <a:pPr/>
              <a:t>‹#›</a:t>
            </a:fld>
            <a:endParaRPr lang="id-ID"/>
          </a:p>
        </p:txBody>
      </p:sp>
    </p:spTree>
    <p:extLst>
      <p:ext uri="{BB962C8B-B14F-4D97-AF65-F5344CB8AC3E}">
        <p14:creationId xmlns:p14="http://schemas.microsoft.com/office/powerpoint/2010/main" val="361511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Taste is Sweet, Sour, Salty , and Bitter</a:t>
            </a:r>
          </a:p>
          <a:p>
            <a:r>
              <a:rPr lang="en-US" dirty="0"/>
              <a:t>Flavor is like: Raspberry, grape, Lime etc.</a:t>
            </a:r>
          </a:p>
          <a:p>
            <a:r>
              <a:rPr lang="en-US" dirty="0"/>
              <a:t>Aroma is the way it smells which could be fruity, oaky, buttery, or of a specific fruit like black currant.</a:t>
            </a:r>
            <a:endParaRPr lang="id-ID" dirty="0"/>
          </a:p>
        </p:txBody>
      </p:sp>
      <p:sp>
        <p:nvSpPr>
          <p:cNvPr id="4" name="Slide Number Placeholder 3"/>
          <p:cNvSpPr>
            <a:spLocks noGrp="1"/>
          </p:cNvSpPr>
          <p:nvPr>
            <p:ph type="sldNum" sz="quarter" idx="10"/>
          </p:nvPr>
        </p:nvSpPr>
        <p:spPr/>
        <p:txBody>
          <a:bodyPr/>
          <a:lstStyle/>
          <a:p>
            <a:fld id="{9E9F8F83-BD42-4F7F-AEAB-CFBAB5FCC062}" type="slidenum">
              <a:rPr lang="id-ID" smtClean="0"/>
              <a:pPr/>
              <a:t>5</a:t>
            </a:fld>
            <a:endParaRPr lang="id-ID"/>
          </a:p>
        </p:txBody>
      </p:sp>
    </p:spTree>
    <p:extLst>
      <p:ext uri="{BB962C8B-B14F-4D97-AF65-F5344CB8AC3E}">
        <p14:creationId xmlns:p14="http://schemas.microsoft.com/office/powerpoint/2010/main" val="144785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3CACA8F2-E073-4924-8F0A-0EBF8D8DA1E0}" type="datetimeFigureOut">
              <a:rPr lang="id-ID" smtClean="0"/>
              <a:pPr/>
              <a:t>10/03/2020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D051828-C673-4004-A992-9C2F9AA85CD8}"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3CACA8F2-E073-4924-8F0A-0EBF8D8DA1E0}" type="datetimeFigureOut">
              <a:rPr lang="id-ID" smtClean="0"/>
              <a:pPr/>
              <a:t>10/03/2020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D051828-C673-4004-A992-9C2F9AA85CD8}"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3CACA8F2-E073-4924-8F0A-0EBF8D8DA1E0}" type="datetimeFigureOut">
              <a:rPr lang="id-ID" smtClean="0"/>
              <a:pPr/>
              <a:t>10/03/2020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D051828-C673-4004-A992-9C2F9AA85CD8}"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3CACA8F2-E073-4924-8F0A-0EBF8D8DA1E0}" type="datetimeFigureOut">
              <a:rPr lang="id-ID" smtClean="0"/>
              <a:pPr/>
              <a:t>10/03/2020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D051828-C673-4004-A992-9C2F9AA85CD8}"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ACA8F2-E073-4924-8F0A-0EBF8D8DA1E0}" type="datetimeFigureOut">
              <a:rPr lang="id-ID" smtClean="0"/>
              <a:pPr/>
              <a:t>10/03/2020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D051828-C673-4004-A992-9C2F9AA85CD8}"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3CACA8F2-E073-4924-8F0A-0EBF8D8DA1E0}" type="datetimeFigureOut">
              <a:rPr lang="id-ID" smtClean="0"/>
              <a:pPr/>
              <a:t>10/03/2020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D051828-C673-4004-A992-9C2F9AA85CD8}"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3CACA8F2-E073-4924-8F0A-0EBF8D8DA1E0}" type="datetimeFigureOut">
              <a:rPr lang="id-ID" smtClean="0"/>
              <a:pPr/>
              <a:t>10/03/2020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D051828-C673-4004-A992-9C2F9AA85CD8}"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3CACA8F2-E073-4924-8F0A-0EBF8D8DA1E0}" type="datetimeFigureOut">
              <a:rPr lang="id-ID" smtClean="0"/>
              <a:pPr/>
              <a:t>10/03/2020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D051828-C673-4004-A992-9C2F9AA85CD8}"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ACA8F2-E073-4924-8F0A-0EBF8D8DA1E0}" type="datetimeFigureOut">
              <a:rPr lang="id-ID" smtClean="0"/>
              <a:pPr/>
              <a:t>10/03/2020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D051828-C673-4004-A992-9C2F9AA85CD8}"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ACA8F2-E073-4924-8F0A-0EBF8D8DA1E0}" type="datetimeFigureOut">
              <a:rPr lang="id-ID" smtClean="0"/>
              <a:pPr/>
              <a:t>10/03/2020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D051828-C673-4004-A992-9C2F9AA85CD8}"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ACA8F2-E073-4924-8F0A-0EBF8D8DA1E0}" type="datetimeFigureOut">
              <a:rPr lang="id-ID" smtClean="0"/>
              <a:pPr/>
              <a:t>10/03/2020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D051828-C673-4004-A992-9C2F9AA85CD8}"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CA8F2-E073-4924-8F0A-0EBF8D8DA1E0}" type="datetimeFigureOut">
              <a:rPr lang="id-ID" smtClean="0"/>
              <a:pPr/>
              <a:t>10/03/2020</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51828-C673-4004-A992-9C2F9AA85CD8}"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en.wikipedia.org/wiki/Yeas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en.wikipedia.org/wiki/Dough" TargetMode="External"/><Relationship Id="rId7" Type="http://schemas.openxmlformats.org/officeDocument/2006/relationships/hyperlink" Target="http://en.wikipedia.org/wiki/Lactic_acid"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hyperlink" Target="http://en.wikipedia.org/wiki/Taste" TargetMode="External"/><Relationship Id="rId5" Type="http://schemas.openxmlformats.org/officeDocument/2006/relationships/hyperlink" Target="http://en.wikipedia.org/wiki/Lactobacillus" TargetMode="External"/><Relationship Id="rId4" Type="http://schemas.openxmlformats.org/officeDocument/2006/relationships/hyperlink" Target="http://en.wikipedia.org/wiki/Yeas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istory%20of%20Fermented%20Foods.docx"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47800"/>
            <a:ext cx="8915400" cy="2990851"/>
          </a:xfrm>
        </p:spPr>
        <p:txBody>
          <a:bodyPr>
            <a:normAutofit fontScale="90000"/>
          </a:bodyPr>
          <a:lstStyle/>
          <a:p>
            <a:pPr algn="l"/>
            <a:r>
              <a:rPr lang="en-US" b="1" kern="0" dirty="0">
                <a:solidFill>
                  <a:srgbClr val="000000"/>
                </a:solidFill>
              </a:rPr>
              <a:t>Chapter </a:t>
            </a:r>
            <a:r>
              <a:rPr lang="id-ID" b="1" kern="0" dirty="0">
                <a:solidFill>
                  <a:srgbClr val="000000"/>
                </a:solidFill>
              </a:rPr>
              <a:t>3</a:t>
            </a:r>
            <a:r>
              <a:rPr lang="en-US" b="1" kern="0" dirty="0">
                <a:solidFill>
                  <a:srgbClr val="000000"/>
                </a:solidFill>
              </a:rPr>
              <a:t> .</a:t>
            </a:r>
            <a:r>
              <a:rPr lang="en-US" b="1" dirty="0"/>
              <a:t> Food Preservation by use of: </a:t>
            </a:r>
            <a:r>
              <a:rPr lang="en-US" dirty="0"/>
              <a:t/>
            </a:r>
            <a:br>
              <a:rPr lang="en-US" dirty="0"/>
            </a:br>
            <a:r>
              <a:rPr lang="en-US" dirty="0"/>
              <a:t>- Fermentation </a:t>
            </a:r>
            <a:br>
              <a:rPr lang="en-US" dirty="0"/>
            </a:br>
            <a:r>
              <a:rPr lang="en-US" dirty="0"/>
              <a:t>- Salt </a:t>
            </a:r>
            <a:br>
              <a:rPr lang="en-US" dirty="0"/>
            </a:br>
            <a:r>
              <a:rPr lang="en-US" dirty="0"/>
              <a:t>- Sugar </a:t>
            </a:r>
            <a:br>
              <a:rPr lang="en-US" dirty="0"/>
            </a:br>
            <a:r>
              <a:rPr lang="en-US" dirty="0"/>
              <a:t>- Other Chemical Additives</a:t>
            </a:r>
            <a:endParaRPr lang="id-ID" dirty="0"/>
          </a:p>
        </p:txBody>
      </p:sp>
      <p:sp>
        <p:nvSpPr>
          <p:cNvPr id="3" name="Subtitle 2"/>
          <p:cNvSpPr>
            <a:spLocks noGrp="1"/>
          </p:cNvSpPr>
          <p:nvPr>
            <p:ph type="subTitle" idx="1"/>
          </p:nvPr>
        </p:nvSpPr>
        <p:spPr>
          <a:xfrm>
            <a:off x="1371600" y="5105400"/>
            <a:ext cx="6400800" cy="1066800"/>
          </a:xfrm>
        </p:spPr>
        <p:txBody>
          <a:bodyPr/>
          <a:lstStyle/>
          <a:p>
            <a:r>
              <a:rPr lang="id-ID" dirty="0">
                <a:solidFill>
                  <a:srgbClr val="00B050"/>
                </a:solidFill>
              </a:rPr>
              <a:t>By: </a:t>
            </a:r>
            <a:r>
              <a:rPr lang="en-US" dirty="0">
                <a:solidFill>
                  <a:srgbClr val="00B050"/>
                </a:solidFill>
              </a:rPr>
              <a:t>Dr. </a:t>
            </a:r>
            <a:r>
              <a:rPr lang="id-ID" dirty="0">
                <a:solidFill>
                  <a:srgbClr val="00B050"/>
                </a:solidFill>
              </a:rPr>
              <a:t>Mohammed Sabah</a:t>
            </a:r>
          </a:p>
        </p:txBody>
      </p:sp>
      <p:sp>
        <p:nvSpPr>
          <p:cNvPr id="4" name="TextBox 3"/>
          <p:cNvSpPr txBox="1"/>
          <p:nvPr/>
        </p:nvSpPr>
        <p:spPr>
          <a:xfrm>
            <a:off x="4038600" y="6248400"/>
            <a:ext cx="1066800" cy="369332"/>
          </a:xfrm>
          <a:prstGeom prst="rect">
            <a:avLst/>
          </a:prstGeom>
          <a:noFill/>
        </p:spPr>
        <p:txBody>
          <a:bodyPr wrap="square" rtlCol="0">
            <a:spAutoFit/>
          </a:bodyPr>
          <a:lstStyle/>
          <a:p>
            <a:r>
              <a:rPr lang="en-US" dirty="0" smtClean="0"/>
              <a:t>2020</a:t>
            </a: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38" y="0"/>
            <a:ext cx="7715250" cy="830263"/>
          </a:xfrm>
          <a:prstGeom prst="rect">
            <a:avLst/>
          </a:prstGeom>
        </p:spPr>
        <p:txBody>
          <a:bodyPr>
            <a:spAutoFit/>
          </a:bodyPr>
          <a:lstStyle/>
          <a:p>
            <a:pPr algn="ctr">
              <a:defRPr/>
            </a:pPr>
            <a:r>
              <a:rPr lang="id-ID" sz="2400" b="1" dirty="0">
                <a:solidFill>
                  <a:schemeClr val="accent5">
                    <a:lumMod val="10000"/>
                  </a:schemeClr>
                </a:solidFill>
                <a:cs typeface="+mj-cs"/>
              </a:rPr>
              <a:t>MICROORGANISMS ASSOCIATED WITH FERMENTED FOODS</a:t>
            </a:r>
            <a:endParaRPr lang="id-ID" sz="2400" dirty="0">
              <a:solidFill>
                <a:schemeClr val="accent5">
                  <a:lumMod val="10000"/>
                </a:schemeClr>
              </a:solidFill>
              <a:cs typeface="+mj-cs"/>
            </a:endParaRPr>
          </a:p>
        </p:txBody>
      </p:sp>
      <p:sp>
        <p:nvSpPr>
          <p:cNvPr id="3" name="Rectangle 2"/>
          <p:cNvSpPr/>
          <p:nvPr/>
        </p:nvSpPr>
        <p:spPr>
          <a:xfrm>
            <a:off x="0" y="1071563"/>
            <a:ext cx="9144000" cy="1570037"/>
          </a:xfrm>
          <a:prstGeom prst="rect">
            <a:avLst/>
          </a:prstGeom>
        </p:spPr>
        <p:txBody>
          <a:bodyPr>
            <a:spAutoFit/>
          </a:bodyPr>
          <a:lstStyle/>
          <a:p>
            <a:pPr algn="just">
              <a:defRPr/>
            </a:pPr>
            <a:r>
              <a:rPr lang="id-ID" sz="2400" dirty="0">
                <a:solidFill>
                  <a:schemeClr val="accent5">
                    <a:lumMod val="10000"/>
                  </a:schemeClr>
                </a:solidFill>
              </a:rPr>
              <a:t>     </a:t>
            </a:r>
            <a:r>
              <a:rPr lang="en-US" sz="2400" dirty="0">
                <a:solidFill>
                  <a:schemeClr val="accent5">
                    <a:lumMod val="10000"/>
                  </a:schemeClr>
                </a:solidFill>
              </a:rPr>
              <a:t>Fermented foods may be produced with the use of starter</a:t>
            </a:r>
            <a:r>
              <a:rPr lang="id-ID" sz="2400" dirty="0">
                <a:solidFill>
                  <a:schemeClr val="accent5">
                    <a:lumMod val="10000"/>
                  </a:schemeClr>
                </a:solidFill>
              </a:rPr>
              <a:t> </a:t>
            </a:r>
            <a:r>
              <a:rPr lang="en-US" sz="2400" dirty="0">
                <a:solidFill>
                  <a:schemeClr val="accent5">
                    <a:lumMod val="10000"/>
                  </a:schemeClr>
                </a:solidFill>
              </a:rPr>
              <a:t>microorganisms or by the action of natural fermentative</a:t>
            </a:r>
            <a:r>
              <a:rPr lang="id-ID" sz="2400" dirty="0">
                <a:solidFill>
                  <a:schemeClr val="accent5">
                    <a:lumMod val="10000"/>
                  </a:schemeClr>
                </a:solidFill>
              </a:rPr>
              <a:t> </a:t>
            </a:r>
            <a:r>
              <a:rPr lang="en-US" sz="2400" dirty="0">
                <a:solidFill>
                  <a:schemeClr val="accent5">
                    <a:lumMod val="10000"/>
                  </a:schemeClr>
                </a:solidFill>
              </a:rPr>
              <a:t>microorganisms present in the raw materials or production</a:t>
            </a:r>
            <a:r>
              <a:rPr lang="id-ID" sz="2400" dirty="0">
                <a:solidFill>
                  <a:schemeClr val="accent5">
                    <a:lumMod val="10000"/>
                  </a:schemeClr>
                </a:solidFill>
              </a:rPr>
              <a:t> environment.</a:t>
            </a:r>
            <a:endParaRPr lang="id-ID" sz="2400" dirty="0"/>
          </a:p>
        </p:txBody>
      </p:sp>
      <p:pic>
        <p:nvPicPr>
          <p:cNvPr id="28676" name="Picture 2"/>
          <p:cNvPicPr>
            <a:picLocks noChangeAspect="1" noChangeArrowheads="1"/>
          </p:cNvPicPr>
          <p:nvPr/>
        </p:nvPicPr>
        <p:blipFill>
          <a:blip r:embed="rId2" cstate="print"/>
          <a:srcRect/>
          <a:stretch>
            <a:fillRect/>
          </a:stretch>
        </p:blipFill>
        <p:spPr bwMode="auto">
          <a:xfrm>
            <a:off x="357188" y="2857500"/>
            <a:ext cx="8215312" cy="364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428625" y="785813"/>
            <a:ext cx="8215313" cy="5324535"/>
          </a:xfrm>
          <a:prstGeom prst="rect">
            <a:avLst/>
          </a:prstGeom>
          <a:noFill/>
          <a:ln w="9525">
            <a:noFill/>
            <a:miter lim="800000"/>
            <a:headEnd/>
            <a:tailEnd/>
          </a:ln>
        </p:spPr>
        <p:txBody>
          <a:bodyPr>
            <a:spAutoFit/>
          </a:bodyPr>
          <a:lstStyle/>
          <a:p>
            <a:pPr algn="just">
              <a:buFont typeface="Wingdings" pitchFamily="2" charset="2"/>
              <a:buChar char="Ø"/>
            </a:pPr>
            <a:r>
              <a:rPr lang="id-ID" sz="2000" dirty="0">
                <a:solidFill>
                  <a:srgbClr val="000000"/>
                </a:solidFill>
              </a:rPr>
              <a:t> </a:t>
            </a:r>
            <a:r>
              <a:rPr lang="en-US" sz="2000" dirty="0">
                <a:solidFill>
                  <a:srgbClr val="000000"/>
                </a:solidFill>
              </a:rPr>
              <a:t>Yeasts are widely distributed in nature, with their natural</a:t>
            </a:r>
            <a:r>
              <a:rPr lang="id-ID" sz="2000" dirty="0">
                <a:solidFill>
                  <a:srgbClr val="000000"/>
                </a:solidFill>
              </a:rPr>
              <a:t> </a:t>
            </a:r>
            <a:r>
              <a:rPr lang="en-US" sz="2000" dirty="0">
                <a:solidFill>
                  <a:srgbClr val="000000"/>
                </a:solidFill>
              </a:rPr>
              <a:t>habitats usually being nutritionally rich and high in carbohydrates.</a:t>
            </a:r>
            <a:r>
              <a:rPr lang="id-ID" sz="2000" dirty="0">
                <a:solidFill>
                  <a:srgbClr val="000000"/>
                </a:solidFill>
              </a:rPr>
              <a:t> </a:t>
            </a:r>
            <a:r>
              <a:rPr lang="en-US" sz="2000" dirty="0">
                <a:solidFill>
                  <a:srgbClr val="000000"/>
                </a:solidFill>
              </a:rPr>
              <a:t>They are regularly associated with plant nectars</a:t>
            </a:r>
            <a:r>
              <a:rPr lang="id-ID" sz="2000" dirty="0">
                <a:solidFill>
                  <a:srgbClr val="000000"/>
                </a:solidFill>
              </a:rPr>
              <a:t> </a:t>
            </a:r>
            <a:r>
              <a:rPr lang="en-US" sz="2000" dirty="0">
                <a:solidFill>
                  <a:srgbClr val="000000"/>
                </a:solidFill>
              </a:rPr>
              <a:t>and fruits</a:t>
            </a:r>
            <a:r>
              <a:rPr lang="id-ID" sz="2000" dirty="0">
                <a:solidFill>
                  <a:srgbClr val="000000"/>
                </a:solidFill>
              </a:rPr>
              <a:t>.</a:t>
            </a:r>
          </a:p>
          <a:p>
            <a:pPr algn="just"/>
            <a:endParaRPr lang="id-ID" sz="2000" dirty="0">
              <a:solidFill>
                <a:srgbClr val="000000"/>
              </a:solidFill>
            </a:endParaRPr>
          </a:p>
          <a:p>
            <a:pPr algn="just">
              <a:buFont typeface="Wingdings" pitchFamily="2" charset="2"/>
              <a:buChar char="Ø"/>
            </a:pPr>
            <a:r>
              <a:rPr lang="id-ID" sz="2000" dirty="0">
                <a:solidFill>
                  <a:srgbClr val="000000"/>
                </a:solidFill>
              </a:rPr>
              <a:t> </a:t>
            </a:r>
            <a:r>
              <a:rPr lang="en-US" sz="2000" dirty="0">
                <a:solidFill>
                  <a:srgbClr val="000000"/>
                </a:solidFill>
              </a:rPr>
              <a:t>Consequently, in fermentations they</a:t>
            </a:r>
            <a:r>
              <a:rPr lang="id-ID" sz="2000" dirty="0">
                <a:solidFill>
                  <a:srgbClr val="000000"/>
                </a:solidFill>
              </a:rPr>
              <a:t> </a:t>
            </a:r>
            <a:r>
              <a:rPr lang="en-US" sz="2000" dirty="0">
                <a:solidFill>
                  <a:srgbClr val="000000"/>
                </a:solidFill>
              </a:rPr>
              <a:t>are frequently used for beverages and foods based on fruit</a:t>
            </a:r>
            <a:r>
              <a:rPr lang="id-ID" sz="2000" dirty="0">
                <a:solidFill>
                  <a:srgbClr val="000000"/>
                </a:solidFill>
              </a:rPr>
              <a:t> </a:t>
            </a:r>
            <a:r>
              <a:rPr lang="en-US" sz="2000" dirty="0">
                <a:solidFill>
                  <a:srgbClr val="000000"/>
                </a:solidFill>
              </a:rPr>
              <a:t>or vegetable substrates. Yeasts are ideal agents for fermentation</a:t>
            </a:r>
            <a:r>
              <a:rPr lang="id-ID" sz="2000" dirty="0">
                <a:solidFill>
                  <a:srgbClr val="000000"/>
                </a:solidFill>
              </a:rPr>
              <a:t> </a:t>
            </a:r>
            <a:r>
              <a:rPr lang="en-US" sz="2000" dirty="0">
                <a:solidFill>
                  <a:srgbClr val="000000"/>
                </a:solidFill>
              </a:rPr>
              <a:t>of food products as they are generally acceptable</a:t>
            </a:r>
            <a:r>
              <a:rPr lang="id-ID" sz="2000" dirty="0">
                <a:solidFill>
                  <a:srgbClr val="000000"/>
                </a:solidFill>
              </a:rPr>
              <a:t> </a:t>
            </a:r>
            <a:r>
              <a:rPr lang="en-US" sz="2000" dirty="0">
                <a:solidFill>
                  <a:srgbClr val="000000"/>
                </a:solidFill>
              </a:rPr>
              <a:t>to consumers and are rarely toxic or pathogenic</a:t>
            </a:r>
            <a:r>
              <a:rPr lang="id-ID" sz="2000" dirty="0">
                <a:solidFill>
                  <a:srgbClr val="000000"/>
                </a:solidFill>
              </a:rPr>
              <a:t>.</a:t>
            </a:r>
          </a:p>
          <a:p>
            <a:pPr algn="just">
              <a:buFont typeface="Wingdings" pitchFamily="2" charset="2"/>
              <a:buChar char="Ø"/>
            </a:pPr>
            <a:endParaRPr lang="id-ID" sz="2000" dirty="0">
              <a:solidFill>
                <a:srgbClr val="000000"/>
              </a:solidFill>
            </a:endParaRPr>
          </a:p>
          <a:p>
            <a:pPr algn="just">
              <a:buFont typeface="Wingdings" pitchFamily="2" charset="2"/>
              <a:buChar char="Ø"/>
            </a:pPr>
            <a:r>
              <a:rPr lang="id-ID" sz="2000" dirty="0">
                <a:solidFill>
                  <a:srgbClr val="000000"/>
                </a:solidFill>
              </a:rPr>
              <a:t> All strains ferment glucose </a:t>
            </a:r>
            <a:r>
              <a:rPr lang="en-US" sz="2000" dirty="0">
                <a:solidFill>
                  <a:srgbClr val="000000"/>
                </a:solidFill>
              </a:rPr>
              <a:t>and many ferment other plant-associated carbohydrates</a:t>
            </a:r>
            <a:r>
              <a:rPr lang="id-ID" sz="2000" dirty="0">
                <a:solidFill>
                  <a:srgbClr val="000000"/>
                </a:solidFill>
              </a:rPr>
              <a:t> </a:t>
            </a:r>
            <a:r>
              <a:rPr lang="en-US" sz="2000" dirty="0">
                <a:solidFill>
                  <a:srgbClr val="000000"/>
                </a:solidFill>
              </a:rPr>
              <a:t>such as sucrose, maltose and </a:t>
            </a:r>
            <a:r>
              <a:rPr lang="en-US" sz="2000" dirty="0" err="1">
                <a:solidFill>
                  <a:srgbClr val="000000"/>
                </a:solidFill>
              </a:rPr>
              <a:t>raffinose</a:t>
            </a:r>
            <a:r>
              <a:rPr lang="en-US" sz="2000" dirty="0">
                <a:solidFill>
                  <a:srgbClr val="000000"/>
                </a:solidFill>
              </a:rPr>
              <a:t>, although</a:t>
            </a:r>
            <a:r>
              <a:rPr lang="id-ID" sz="2000" dirty="0">
                <a:solidFill>
                  <a:srgbClr val="000000"/>
                </a:solidFill>
              </a:rPr>
              <a:t> </a:t>
            </a:r>
            <a:r>
              <a:rPr lang="en-US" sz="2000" dirty="0">
                <a:solidFill>
                  <a:srgbClr val="000000"/>
                </a:solidFill>
              </a:rPr>
              <a:t>none ferment lactose</a:t>
            </a:r>
            <a:r>
              <a:rPr lang="id-ID" sz="2000" dirty="0">
                <a:solidFill>
                  <a:srgbClr val="000000"/>
                </a:solidFill>
              </a:rPr>
              <a:t>. </a:t>
            </a:r>
            <a:r>
              <a:rPr lang="en-US" sz="2000" dirty="0">
                <a:solidFill>
                  <a:srgbClr val="000000"/>
                </a:solidFill>
              </a:rPr>
              <a:t>In general, yeasts do not ferment</a:t>
            </a:r>
            <a:r>
              <a:rPr lang="id-ID" sz="2000" dirty="0">
                <a:solidFill>
                  <a:srgbClr val="000000"/>
                </a:solidFill>
              </a:rPr>
              <a:t> starch in nature.</a:t>
            </a:r>
          </a:p>
          <a:p>
            <a:pPr algn="just"/>
            <a:endParaRPr lang="id-ID" sz="2000" dirty="0">
              <a:solidFill>
                <a:srgbClr val="000000"/>
              </a:solidFill>
            </a:endParaRPr>
          </a:p>
          <a:p>
            <a:pPr algn="just">
              <a:buFont typeface="Wingdings" pitchFamily="2" charset="2"/>
              <a:buChar char="Ø"/>
            </a:pPr>
            <a:r>
              <a:rPr lang="en-US" sz="2000" dirty="0">
                <a:solidFill>
                  <a:srgbClr val="000000"/>
                </a:solidFill>
              </a:rPr>
              <a:t>Yeasts are used to produce ethanol, CO</a:t>
            </a:r>
            <a:r>
              <a:rPr lang="en-US" sz="1600" dirty="0">
                <a:solidFill>
                  <a:srgbClr val="000000"/>
                </a:solidFill>
              </a:rPr>
              <a:t>2</a:t>
            </a:r>
            <a:r>
              <a:rPr lang="en-US" sz="2000" dirty="0">
                <a:solidFill>
                  <a:srgbClr val="000000"/>
                </a:solidFill>
              </a:rPr>
              <a:t>, </a:t>
            </a:r>
            <a:r>
              <a:rPr lang="en-US" sz="2000" dirty="0" err="1">
                <a:solidFill>
                  <a:srgbClr val="000000"/>
                </a:solidFill>
              </a:rPr>
              <a:t>flavour</a:t>
            </a:r>
            <a:r>
              <a:rPr lang="en-US" sz="2000" dirty="0">
                <a:solidFill>
                  <a:srgbClr val="000000"/>
                </a:solidFill>
              </a:rPr>
              <a:t> and</a:t>
            </a:r>
            <a:r>
              <a:rPr lang="id-ID" sz="2000" dirty="0">
                <a:solidFill>
                  <a:srgbClr val="000000"/>
                </a:solidFill>
              </a:rPr>
              <a:t> </a:t>
            </a:r>
            <a:r>
              <a:rPr lang="en-US" sz="2000" dirty="0">
                <a:solidFill>
                  <a:srgbClr val="000000"/>
                </a:solidFill>
              </a:rPr>
              <a:t>aroma. The important reaction of yeasts can be represented</a:t>
            </a:r>
            <a:r>
              <a:rPr lang="id-ID" sz="2000" dirty="0">
                <a:solidFill>
                  <a:srgbClr val="000000"/>
                </a:solidFill>
              </a:rPr>
              <a:t> by the following equations:</a:t>
            </a:r>
          </a:p>
          <a:p>
            <a:r>
              <a:rPr lang="id-ID" sz="2000" dirty="0">
                <a:solidFill>
                  <a:srgbClr val="000000"/>
                </a:solidFill>
              </a:rPr>
              <a:t> C</a:t>
            </a:r>
            <a:r>
              <a:rPr lang="id-ID" sz="1600" dirty="0">
                <a:solidFill>
                  <a:srgbClr val="000000"/>
                </a:solidFill>
              </a:rPr>
              <a:t>6</a:t>
            </a:r>
            <a:r>
              <a:rPr lang="id-ID" sz="2000" dirty="0">
                <a:solidFill>
                  <a:srgbClr val="000000"/>
                </a:solidFill>
              </a:rPr>
              <a:t>H</a:t>
            </a:r>
            <a:r>
              <a:rPr lang="id-ID" sz="1600" dirty="0">
                <a:solidFill>
                  <a:srgbClr val="000000"/>
                </a:solidFill>
              </a:rPr>
              <a:t>12</a:t>
            </a:r>
            <a:r>
              <a:rPr lang="id-ID" sz="2000" dirty="0">
                <a:solidFill>
                  <a:srgbClr val="000000"/>
                </a:solidFill>
              </a:rPr>
              <a:t>O</a:t>
            </a:r>
            <a:r>
              <a:rPr lang="id-ID" sz="1600" dirty="0">
                <a:solidFill>
                  <a:srgbClr val="000000"/>
                </a:solidFill>
              </a:rPr>
              <a:t>6</a:t>
            </a:r>
            <a:r>
              <a:rPr lang="id-ID" sz="2000" dirty="0">
                <a:solidFill>
                  <a:srgbClr val="000000"/>
                </a:solidFill>
              </a:rPr>
              <a:t> → 2C</a:t>
            </a:r>
            <a:r>
              <a:rPr lang="id-ID" sz="1600" dirty="0">
                <a:solidFill>
                  <a:srgbClr val="000000"/>
                </a:solidFill>
              </a:rPr>
              <a:t>2</a:t>
            </a:r>
            <a:r>
              <a:rPr lang="id-ID" sz="2000" dirty="0">
                <a:solidFill>
                  <a:srgbClr val="000000"/>
                </a:solidFill>
              </a:rPr>
              <a:t>H</a:t>
            </a:r>
            <a:r>
              <a:rPr lang="id-ID" sz="1600" dirty="0">
                <a:solidFill>
                  <a:srgbClr val="000000"/>
                </a:solidFill>
              </a:rPr>
              <a:t>5</a:t>
            </a:r>
            <a:r>
              <a:rPr lang="id-ID" sz="2000" dirty="0">
                <a:solidFill>
                  <a:srgbClr val="000000"/>
                </a:solidFill>
              </a:rPr>
              <a:t>OH  + 2CO</a:t>
            </a:r>
            <a:r>
              <a:rPr lang="id-ID" sz="1600" dirty="0">
                <a:solidFill>
                  <a:srgbClr val="000000"/>
                </a:solidFill>
              </a:rPr>
              <a:t>2</a:t>
            </a:r>
            <a:endParaRPr lang="id-ID" sz="2000" dirty="0">
              <a:solidFill>
                <a:srgbClr val="000000"/>
              </a:solidFill>
            </a:endParaRPr>
          </a:p>
          <a:p>
            <a:r>
              <a:rPr lang="id-ID" sz="2000" dirty="0">
                <a:solidFill>
                  <a:srgbClr val="000000"/>
                </a:solidFill>
              </a:rPr>
              <a:t> glucose → ethyl alcohol and carbon dioxide</a:t>
            </a:r>
          </a:p>
        </p:txBody>
      </p:sp>
      <p:sp>
        <p:nvSpPr>
          <p:cNvPr id="3" name="Rectangle 2"/>
          <p:cNvSpPr/>
          <p:nvPr/>
        </p:nvSpPr>
        <p:spPr>
          <a:xfrm>
            <a:off x="0" y="0"/>
            <a:ext cx="1785938"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4400" b="1" dirty="0">
                <a:solidFill>
                  <a:srgbClr val="000000"/>
                </a:solidFill>
              </a:rPr>
              <a:t>Yeast</a:t>
            </a:r>
            <a:endParaRPr lang="id-ID" b="1"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285750" y="928688"/>
            <a:ext cx="8643938" cy="5324535"/>
          </a:xfrm>
          <a:prstGeom prst="rect">
            <a:avLst/>
          </a:prstGeom>
          <a:noFill/>
          <a:ln w="9525">
            <a:noFill/>
            <a:miter lim="800000"/>
            <a:headEnd/>
            <a:tailEnd/>
          </a:ln>
        </p:spPr>
        <p:txBody>
          <a:bodyPr>
            <a:spAutoFit/>
          </a:bodyPr>
          <a:lstStyle/>
          <a:p>
            <a:pPr algn="just">
              <a:buFont typeface="Wingdings" pitchFamily="2" charset="2"/>
              <a:buChar char="Ø"/>
            </a:pPr>
            <a:r>
              <a:rPr lang="id-ID" sz="2000" dirty="0">
                <a:solidFill>
                  <a:srgbClr val="000000"/>
                </a:solidFill>
              </a:rPr>
              <a:t> </a:t>
            </a:r>
            <a:r>
              <a:rPr lang="en-US" sz="2000" dirty="0">
                <a:solidFill>
                  <a:srgbClr val="000000"/>
                </a:solidFill>
              </a:rPr>
              <a:t>Lactic acid bacteria are a group of bacteria that predominate</a:t>
            </a:r>
            <a:r>
              <a:rPr lang="id-ID" sz="2000" dirty="0">
                <a:solidFill>
                  <a:srgbClr val="000000"/>
                </a:solidFill>
              </a:rPr>
              <a:t> </a:t>
            </a:r>
            <a:r>
              <a:rPr lang="en-US" sz="2000" dirty="0">
                <a:solidFill>
                  <a:srgbClr val="000000"/>
                </a:solidFill>
              </a:rPr>
              <a:t>in many fermented foods. These bacteria are grouped together</a:t>
            </a:r>
            <a:r>
              <a:rPr lang="id-ID" sz="2000" dirty="0">
                <a:solidFill>
                  <a:srgbClr val="000000"/>
                </a:solidFill>
              </a:rPr>
              <a:t> </a:t>
            </a:r>
            <a:r>
              <a:rPr lang="en-US" sz="2000" dirty="0">
                <a:solidFill>
                  <a:srgbClr val="000000"/>
                </a:solidFill>
              </a:rPr>
              <a:t>based on a set of common properties</a:t>
            </a:r>
            <a:r>
              <a:rPr lang="id-ID" sz="2000" dirty="0">
                <a:solidFill>
                  <a:srgbClr val="000000"/>
                </a:solidFill>
              </a:rPr>
              <a:t>.</a:t>
            </a:r>
          </a:p>
          <a:p>
            <a:pPr algn="just">
              <a:buFont typeface="Wingdings" pitchFamily="2" charset="2"/>
              <a:buChar char="Ø"/>
            </a:pPr>
            <a:endParaRPr lang="id-ID" sz="2000" dirty="0">
              <a:solidFill>
                <a:srgbClr val="000000"/>
              </a:solidFill>
            </a:endParaRPr>
          </a:p>
          <a:p>
            <a:pPr algn="just">
              <a:buFont typeface="Wingdings" pitchFamily="2" charset="2"/>
              <a:buChar char="Ø"/>
            </a:pPr>
            <a:r>
              <a:rPr lang="en-US" sz="2000" dirty="0">
                <a:solidFill>
                  <a:srgbClr val="000000"/>
                </a:solidFill>
              </a:rPr>
              <a:t> Lactic acid bacteria are subdivided based on their end</a:t>
            </a:r>
            <a:r>
              <a:rPr lang="id-ID" sz="2000" dirty="0">
                <a:solidFill>
                  <a:srgbClr val="000000"/>
                </a:solidFill>
              </a:rPr>
              <a:t> </a:t>
            </a:r>
            <a:r>
              <a:rPr lang="en-US" sz="2000" dirty="0">
                <a:solidFill>
                  <a:srgbClr val="000000"/>
                </a:solidFill>
              </a:rPr>
              <a:t>products from glucose metabolism. Two distinct groups</a:t>
            </a:r>
            <a:r>
              <a:rPr lang="id-ID" sz="2000" dirty="0">
                <a:solidFill>
                  <a:srgbClr val="000000"/>
                </a:solidFill>
              </a:rPr>
              <a:t> </a:t>
            </a:r>
            <a:r>
              <a:rPr lang="en-US" sz="2000" dirty="0">
                <a:solidFill>
                  <a:srgbClr val="000000"/>
                </a:solidFill>
              </a:rPr>
              <a:t>known as </a:t>
            </a:r>
            <a:r>
              <a:rPr lang="en-US" sz="2000" b="1" u="sng" dirty="0" err="1">
                <a:solidFill>
                  <a:srgbClr val="000000"/>
                </a:solidFill>
              </a:rPr>
              <a:t>homofermenters</a:t>
            </a:r>
            <a:r>
              <a:rPr lang="en-US" sz="2000" dirty="0">
                <a:solidFill>
                  <a:srgbClr val="000000"/>
                </a:solidFill>
              </a:rPr>
              <a:t> and</a:t>
            </a:r>
            <a:r>
              <a:rPr lang="id-ID" sz="2000" dirty="0">
                <a:solidFill>
                  <a:srgbClr val="000000"/>
                </a:solidFill>
              </a:rPr>
              <a:t> </a:t>
            </a:r>
            <a:r>
              <a:rPr lang="en-US" sz="2000" b="1" u="sng" dirty="0" err="1">
                <a:solidFill>
                  <a:srgbClr val="000000"/>
                </a:solidFill>
              </a:rPr>
              <a:t>heterofermenters</a:t>
            </a:r>
            <a:r>
              <a:rPr lang="en-US" sz="2000" dirty="0">
                <a:solidFill>
                  <a:srgbClr val="000000"/>
                </a:solidFill>
              </a:rPr>
              <a:t> are identified.</a:t>
            </a:r>
            <a:r>
              <a:rPr lang="id-ID" sz="2000" dirty="0">
                <a:solidFill>
                  <a:srgbClr val="000000"/>
                </a:solidFill>
              </a:rPr>
              <a:t> </a:t>
            </a:r>
          </a:p>
          <a:p>
            <a:pPr algn="just"/>
            <a:endParaRPr lang="id-ID" sz="2000" dirty="0">
              <a:solidFill>
                <a:srgbClr val="000000"/>
              </a:solidFill>
            </a:endParaRPr>
          </a:p>
          <a:p>
            <a:pPr algn="just">
              <a:buFont typeface="Wingdings" pitchFamily="2" charset="2"/>
              <a:buChar char="Ø"/>
            </a:pPr>
            <a:r>
              <a:rPr lang="id-ID" sz="2000" dirty="0">
                <a:solidFill>
                  <a:srgbClr val="000000"/>
                </a:solidFill>
              </a:rPr>
              <a:t> </a:t>
            </a:r>
            <a:r>
              <a:rPr lang="en-US" sz="2000" b="1" u="sng" dirty="0">
                <a:solidFill>
                  <a:srgbClr val="000000"/>
                </a:solidFill>
              </a:rPr>
              <a:t>The </a:t>
            </a:r>
            <a:r>
              <a:rPr lang="en-US" sz="2000" b="1" u="sng" dirty="0" err="1">
                <a:solidFill>
                  <a:srgbClr val="000000"/>
                </a:solidFill>
              </a:rPr>
              <a:t>homofermenters</a:t>
            </a:r>
            <a:r>
              <a:rPr lang="en-US" sz="2000" b="1" u="sng" dirty="0">
                <a:solidFill>
                  <a:srgbClr val="000000"/>
                </a:solidFill>
              </a:rPr>
              <a:t> produce lactic acid. The</a:t>
            </a:r>
            <a:r>
              <a:rPr lang="id-ID" sz="2000" b="1" u="sng" dirty="0">
                <a:solidFill>
                  <a:srgbClr val="000000"/>
                </a:solidFill>
              </a:rPr>
              <a:t> </a:t>
            </a:r>
            <a:r>
              <a:rPr lang="en-US" sz="2000" b="1" u="sng" dirty="0" err="1">
                <a:solidFill>
                  <a:srgbClr val="000000"/>
                </a:solidFill>
              </a:rPr>
              <a:t>heterofermenters</a:t>
            </a:r>
            <a:r>
              <a:rPr lang="en-US" sz="2000" b="1" u="sng" dirty="0">
                <a:solidFill>
                  <a:srgbClr val="000000"/>
                </a:solidFill>
              </a:rPr>
              <a:t> produce </a:t>
            </a:r>
            <a:r>
              <a:rPr lang="en-US" sz="2000" b="1" u="sng" dirty="0" err="1">
                <a:solidFill>
                  <a:srgbClr val="000000"/>
                </a:solidFill>
              </a:rPr>
              <a:t>equimolar</a:t>
            </a:r>
            <a:r>
              <a:rPr lang="en-US" sz="2000" b="1" u="sng" dirty="0">
                <a:solidFill>
                  <a:srgbClr val="000000"/>
                </a:solidFill>
              </a:rPr>
              <a:t> amounts of lactate,</a:t>
            </a:r>
            <a:r>
              <a:rPr lang="id-ID" sz="2000" b="1" u="sng" dirty="0">
                <a:solidFill>
                  <a:srgbClr val="000000"/>
                </a:solidFill>
              </a:rPr>
              <a:t> </a:t>
            </a:r>
            <a:r>
              <a:rPr lang="en-US" sz="2000" b="1" u="sng" dirty="0">
                <a:solidFill>
                  <a:srgbClr val="000000"/>
                </a:solidFill>
              </a:rPr>
              <a:t>carbon dioxide, and ethanol/acetate from </a:t>
            </a:r>
            <a:r>
              <a:rPr lang="en-US" sz="2000" b="1" u="sng" dirty="0" err="1">
                <a:solidFill>
                  <a:srgbClr val="000000"/>
                </a:solidFill>
              </a:rPr>
              <a:t>hexoses</a:t>
            </a:r>
            <a:r>
              <a:rPr lang="en-US" sz="2000" dirty="0">
                <a:solidFill>
                  <a:srgbClr val="000000"/>
                </a:solidFill>
              </a:rPr>
              <a:t>.</a:t>
            </a:r>
            <a:endParaRPr lang="id-ID" sz="2000" dirty="0">
              <a:solidFill>
                <a:srgbClr val="000000"/>
              </a:solidFill>
            </a:endParaRPr>
          </a:p>
          <a:p>
            <a:pPr algn="just"/>
            <a:endParaRPr lang="id-ID" sz="2000" dirty="0">
              <a:solidFill>
                <a:srgbClr val="000000"/>
              </a:solidFill>
            </a:endParaRPr>
          </a:p>
          <a:p>
            <a:pPr algn="just">
              <a:buFont typeface="Wingdings" pitchFamily="2" charset="2"/>
              <a:buChar char="Ø"/>
            </a:pPr>
            <a:r>
              <a:rPr lang="id-ID" sz="2000" dirty="0">
                <a:solidFill>
                  <a:srgbClr val="000000"/>
                </a:solidFill>
              </a:rPr>
              <a:t> </a:t>
            </a:r>
            <a:r>
              <a:rPr lang="en-US" sz="2000" dirty="0">
                <a:solidFill>
                  <a:srgbClr val="000000"/>
                </a:solidFill>
              </a:rPr>
              <a:t>Lactic acid bacteria perform an essential role in the</a:t>
            </a:r>
            <a:r>
              <a:rPr lang="id-ID" sz="2000" dirty="0">
                <a:solidFill>
                  <a:srgbClr val="000000"/>
                </a:solidFill>
              </a:rPr>
              <a:t> </a:t>
            </a:r>
            <a:r>
              <a:rPr lang="en-US" sz="2000" dirty="0">
                <a:solidFill>
                  <a:srgbClr val="000000"/>
                </a:solidFill>
              </a:rPr>
              <a:t>preservation and production of wholesome foods. Examples</a:t>
            </a:r>
            <a:r>
              <a:rPr lang="id-ID" sz="2000" dirty="0">
                <a:solidFill>
                  <a:srgbClr val="000000"/>
                </a:solidFill>
              </a:rPr>
              <a:t> </a:t>
            </a:r>
            <a:r>
              <a:rPr lang="en-US" sz="2000" dirty="0">
                <a:solidFill>
                  <a:srgbClr val="000000"/>
                </a:solidFill>
              </a:rPr>
              <a:t>of lactic acid fermentations include: a) fermented</a:t>
            </a:r>
            <a:r>
              <a:rPr lang="id-ID" sz="2000" dirty="0">
                <a:solidFill>
                  <a:srgbClr val="000000"/>
                </a:solidFill>
              </a:rPr>
              <a:t> </a:t>
            </a:r>
            <a:r>
              <a:rPr lang="en-US" sz="2000" dirty="0">
                <a:solidFill>
                  <a:srgbClr val="000000"/>
                </a:solidFill>
              </a:rPr>
              <a:t>vegetables such as: sauerkraut, pickled cucumbers, radishes,</a:t>
            </a:r>
            <a:r>
              <a:rPr lang="id-ID" sz="2000" dirty="0">
                <a:solidFill>
                  <a:srgbClr val="000000"/>
                </a:solidFill>
              </a:rPr>
              <a:t> </a:t>
            </a:r>
            <a:r>
              <a:rPr lang="en-US" sz="2000" dirty="0">
                <a:solidFill>
                  <a:srgbClr val="000000"/>
                </a:solidFill>
              </a:rPr>
              <a:t>carrots, olives, b) fermented milks such as: yogurt, kefir,</a:t>
            </a:r>
            <a:r>
              <a:rPr lang="id-ID" sz="2000" dirty="0">
                <a:solidFill>
                  <a:srgbClr val="000000"/>
                </a:solidFill>
              </a:rPr>
              <a:t> </a:t>
            </a:r>
            <a:r>
              <a:rPr lang="en-US" sz="2000" dirty="0">
                <a:solidFill>
                  <a:srgbClr val="000000"/>
                </a:solidFill>
              </a:rPr>
              <a:t>cheeses, c) fermented breads such as sourdough</a:t>
            </a:r>
            <a:r>
              <a:rPr lang="id-ID" sz="2000" dirty="0">
                <a:solidFill>
                  <a:srgbClr val="000000"/>
                </a:solidFill>
              </a:rPr>
              <a:t> </a:t>
            </a:r>
            <a:r>
              <a:rPr lang="en-US" sz="2000" dirty="0">
                <a:solidFill>
                  <a:srgbClr val="000000"/>
                </a:solidFill>
              </a:rPr>
              <a:t>breads and d) fermented sausages</a:t>
            </a:r>
            <a:r>
              <a:rPr lang="id-ID" sz="2000" dirty="0">
                <a:solidFill>
                  <a:srgbClr val="000000"/>
                </a:solidFill>
              </a:rPr>
              <a:t>.</a:t>
            </a:r>
          </a:p>
        </p:txBody>
      </p:sp>
      <p:sp>
        <p:nvSpPr>
          <p:cNvPr id="3" name="Rectangle 2"/>
          <p:cNvSpPr/>
          <p:nvPr/>
        </p:nvSpPr>
        <p:spPr>
          <a:xfrm>
            <a:off x="285750" y="0"/>
            <a:ext cx="3786188" cy="7858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3200" dirty="0"/>
              <a:t>Lactic acid bacteria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1002506" y="55562"/>
            <a:ext cx="7138988" cy="5786438"/>
          </a:xfrm>
          <a:prstGeom prst="rect">
            <a:avLst/>
          </a:prstGeom>
          <a:noFill/>
          <a:ln w="9525">
            <a:noFill/>
            <a:miter lim="800000"/>
            <a:headEnd/>
            <a:tailEnd/>
          </a:ln>
        </p:spPr>
      </p:pic>
      <p:sp>
        <p:nvSpPr>
          <p:cNvPr id="32771" name="Rectangle 2"/>
          <p:cNvSpPr>
            <a:spLocks noChangeArrowheads="1"/>
          </p:cNvSpPr>
          <p:nvPr/>
        </p:nvSpPr>
        <p:spPr bwMode="auto">
          <a:xfrm>
            <a:off x="0" y="5842000"/>
            <a:ext cx="9144000" cy="1016000"/>
          </a:xfrm>
          <a:prstGeom prst="rect">
            <a:avLst/>
          </a:prstGeom>
          <a:noFill/>
          <a:ln w="9525">
            <a:noFill/>
            <a:miter lim="800000"/>
            <a:headEnd/>
            <a:tailEnd/>
          </a:ln>
        </p:spPr>
        <p:txBody>
          <a:bodyPr>
            <a:spAutoFit/>
          </a:bodyPr>
          <a:lstStyle/>
          <a:p>
            <a:pPr algn="just"/>
            <a:r>
              <a:rPr lang="en-US" sz="1200" dirty="0">
                <a:solidFill>
                  <a:srgbClr val="000000"/>
                </a:solidFill>
              </a:rPr>
              <a:t>Figure 2 Major fermentation pathways of glucose: (A) </a:t>
            </a:r>
            <a:r>
              <a:rPr lang="en-US" sz="1200" dirty="0" err="1">
                <a:solidFill>
                  <a:srgbClr val="000000"/>
                </a:solidFill>
              </a:rPr>
              <a:t>homolactic</a:t>
            </a:r>
            <a:r>
              <a:rPr lang="en-US" sz="1200" dirty="0">
                <a:solidFill>
                  <a:srgbClr val="000000"/>
                </a:solidFill>
              </a:rPr>
              <a:t> fermentation (</a:t>
            </a:r>
            <a:r>
              <a:rPr lang="en-US" sz="1200" dirty="0" err="1">
                <a:solidFill>
                  <a:srgbClr val="000000"/>
                </a:solidFill>
              </a:rPr>
              <a:t>glycolysis</a:t>
            </a:r>
            <a:r>
              <a:rPr lang="en-US" sz="1200" dirty="0">
                <a:solidFill>
                  <a:srgbClr val="000000"/>
                </a:solidFill>
              </a:rPr>
              <a:t>,</a:t>
            </a:r>
            <a:r>
              <a:rPr lang="id-ID" sz="1200" dirty="0">
                <a:solidFill>
                  <a:srgbClr val="000000"/>
                </a:solidFill>
              </a:rPr>
              <a:t> Embden-Meyerhof-Parnas pathway); (B) heterolactic fermentation (6-phosphogluconate</a:t>
            </a:r>
            <a:r>
              <a:rPr lang="id-ID" sz="1200" i="1" dirty="0">
                <a:solidFill>
                  <a:srgbClr val="000000"/>
                </a:solidFill>
              </a:rPr>
              <a:t>/phosphoketolase </a:t>
            </a:r>
            <a:r>
              <a:rPr lang="en-US" sz="1200" dirty="0">
                <a:solidFill>
                  <a:srgbClr val="000000"/>
                </a:solidFill>
              </a:rPr>
              <a:t>pathway). Selected enzymes are numbered: 1. </a:t>
            </a:r>
            <a:r>
              <a:rPr lang="en-US" sz="1200" dirty="0" err="1">
                <a:solidFill>
                  <a:srgbClr val="000000"/>
                </a:solidFill>
              </a:rPr>
              <a:t>Glucokinase</a:t>
            </a:r>
            <a:r>
              <a:rPr lang="en-US" sz="1200" dirty="0">
                <a:solidFill>
                  <a:srgbClr val="000000"/>
                </a:solidFill>
              </a:rPr>
              <a:t>; 2. fructose-1,6-</a:t>
            </a:r>
            <a:r>
              <a:rPr lang="en-US" sz="1200" dirty="0" err="1">
                <a:solidFill>
                  <a:srgbClr val="000000"/>
                </a:solidFill>
              </a:rPr>
              <a:t>diphosphate</a:t>
            </a:r>
            <a:r>
              <a:rPr lang="id-ID" sz="1200" dirty="0">
                <a:solidFill>
                  <a:srgbClr val="000000"/>
                </a:solidFill>
              </a:rPr>
              <a:t> aldolase; 3. glyceradehyde-3-phosphate dehydrogenase; 4. pyruvate kinase; 5. lactate dehydrogenase; 6. glucose-6-phosphate dehydrogenase; 7. 6-phosphogluconate dehydrogenase; 8. phosphoketolase; 9. acetaldehyde dehydrogenase; 10. alcohol dehydrogenase.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990600" y="0"/>
            <a:ext cx="7620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285750" y="428625"/>
            <a:ext cx="8286750" cy="1631950"/>
          </a:xfrm>
          <a:prstGeom prst="rect">
            <a:avLst/>
          </a:prstGeom>
          <a:noFill/>
          <a:ln w="9525">
            <a:noFill/>
            <a:miter lim="800000"/>
            <a:headEnd/>
            <a:tailEnd/>
          </a:ln>
        </p:spPr>
        <p:txBody>
          <a:bodyPr>
            <a:spAutoFit/>
          </a:bodyPr>
          <a:lstStyle/>
          <a:p>
            <a:pPr algn="just">
              <a:buFont typeface="Wingdings" pitchFamily="2" charset="2"/>
              <a:buChar char="Ø"/>
            </a:pPr>
            <a:endParaRPr lang="id-ID" sz="2000" dirty="0">
              <a:solidFill>
                <a:srgbClr val="000000"/>
              </a:solidFill>
            </a:endParaRPr>
          </a:p>
          <a:p>
            <a:pPr algn="just">
              <a:buFont typeface="Wingdings" pitchFamily="2" charset="2"/>
              <a:buChar char="Ø"/>
            </a:pPr>
            <a:r>
              <a:rPr lang="en-US" sz="2000" dirty="0">
                <a:solidFill>
                  <a:srgbClr val="000000"/>
                </a:solidFill>
              </a:rPr>
              <a:t>The benefits may arise from the growth and activity</a:t>
            </a:r>
            <a:r>
              <a:rPr lang="id-ID" sz="2000" dirty="0">
                <a:solidFill>
                  <a:srgbClr val="000000"/>
                </a:solidFill>
              </a:rPr>
              <a:t> </a:t>
            </a:r>
            <a:r>
              <a:rPr lang="en-US" sz="2000" dirty="0">
                <a:solidFill>
                  <a:srgbClr val="000000"/>
                </a:solidFill>
              </a:rPr>
              <a:t>of the lactic acid bacteria during food fermentation or during</a:t>
            </a:r>
            <a:r>
              <a:rPr lang="id-ID" sz="2000" dirty="0">
                <a:solidFill>
                  <a:srgbClr val="000000"/>
                </a:solidFill>
              </a:rPr>
              <a:t> </a:t>
            </a:r>
            <a:r>
              <a:rPr lang="en-US" sz="2000" dirty="0" err="1">
                <a:solidFill>
                  <a:srgbClr val="000000"/>
                </a:solidFill>
              </a:rPr>
              <a:t>colonisation</a:t>
            </a:r>
            <a:r>
              <a:rPr lang="en-US" sz="2000" dirty="0">
                <a:solidFill>
                  <a:srgbClr val="000000"/>
                </a:solidFill>
              </a:rPr>
              <a:t> of the gastrointestinal </a:t>
            </a:r>
            <a:r>
              <a:rPr lang="en-US" sz="2000" dirty="0" err="1">
                <a:solidFill>
                  <a:srgbClr val="000000"/>
                </a:solidFill>
              </a:rPr>
              <a:t>trac</a:t>
            </a:r>
            <a:r>
              <a:rPr lang="id-ID" sz="2000" dirty="0">
                <a:solidFill>
                  <a:srgbClr val="000000"/>
                </a:solidFill>
              </a:rPr>
              <a:t>t.</a:t>
            </a:r>
          </a:p>
          <a:p>
            <a:pPr algn="just"/>
            <a:endParaRPr lang="id-ID" sz="2000" dirty="0">
              <a:solidFill>
                <a:srgbClr val="000000"/>
              </a:solidFill>
            </a:endParaRPr>
          </a:p>
        </p:txBody>
      </p:sp>
      <p:grpSp>
        <p:nvGrpSpPr>
          <p:cNvPr id="3" name="Group 2">
            <a:extLst>
              <a:ext uri="{FF2B5EF4-FFF2-40B4-BE49-F238E27FC236}">
                <a16:creationId xmlns="" xmlns:a16="http://schemas.microsoft.com/office/drawing/2014/main" id="{50C22B81-8864-48EA-947F-335E6C417D17}"/>
              </a:ext>
            </a:extLst>
          </p:cNvPr>
          <p:cNvGrpSpPr/>
          <p:nvPr/>
        </p:nvGrpSpPr>
        <p:grpSpPr>
          <a:xfrm>
            <a:off x="1500188" y="1928813"/>
            <a:ext cx="6286500" cy="4714875"/>
            <a:chOff x="1500188" y="1928813"/>
            <a:chExt cx="6286500" cy="4714875"/>
          </a:xfrm>
        </p:grpSpPr>
        <p:pic>
          <p:nvPicPr>
            <p:cNvPr id="239618" name="Picture 2"/>
            <p:cNvPicPr>
              <a:picLocks noChangeAspect="1" noChangeArrowheads="1"/>
            </p:cNvPicPr>
            <p:nvPr/>
          </p:nvPicPr>
          <p:blipFill>
            <a:blip r:embed="rId2" cstate="print"/>
            <a:srcRect/>
            <a:stretch>
              <a:fillRect/>
            </a:stretch>
          </p:blipFill>
          <p:spPr bwMode="auto">
            <a:xfrm>
              <a:off x="1500188" y="1928813"/>
              <a:ext cx="6286500" cy="4714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 xmlns:a16="http://schemas.microsoft.com/office/drawing/2014/main" id="{3E4ABB6E-E947-4387-B0FC-1075422D6BAD}"/>
                </a:ext>
              </a:extLst>
            </p:cNvPr>
            <p:cNvSpPr txBox="1"/>
            <p:nvPr/>
          </p:nvSpPr>
          <p:spPr>
            <a:xfrm>
              <a:off x="6096000" y="4123531"/>
              <a:ext cx="533400" cy="457200"/>
            </a:xfrm>
            <a:prstGeom prst="rect">
              <a:avLst/>
            </a:prstGeom>
            <a:solidFill>
              <a:schemeClr val="bg1"/>
            </a:solidFill>
          </p:spPr>
          <p:txBody>
            <a:bodyPr wrap="square" rtlCol="0">
              <a:spAutoFit/>
            </a:bodyPr>
            <a:lstStyle/>
            <a:p>
              <a:endParaRPr lang="en-US" dirty="0"/>
            </a:p>
          </p:txBody>
        </p:sp>
        <p:sp>
          <p:nvSpPr>
            <p:cNvPr id="5" name="TextBox 4">
              <a:extLst>
                <a:ext uri="{FF2B5EF4-FFF2-40B4-BE49-F238E27FC236}">
                  <a16:creationId xmlns="" xmlns:a16="http://schemas.microsoft.com/office/drawing/2014/main" id="{137BA3EC-1D43-491F-982B-92C28A8F4B7A}"/>
                </a:ext>
              </a:extLst>
            </p:cNvPr>
            <p:cNvSpPr txBox="1"/>
            <p:nvPr/>
          </p:nvSpPr>
          <p:spPr>
            <a:xfrm>
              <a:off x="3317544" y="6213784"/>
              <a:ext cx="533400" cy="307777"/>
            </a:xfrm>
            <a:prstGeom prst="rect">
              <a:avLst/>
            </a:prstGeom>
            <a:solidFill>
              <a:schemeClr val="bg1"/>
            </a:solidFill>
          </p:spPr>
          <p:txBody>
            <a:bodyPr wrap="square" rtlCol="0">
              <a:spAutoFit/>
            </a:bodyPr>
            <a:lstStyle/>
            <a:p>
              <a:endParaRPr lang="en-US" sz="1400" dirty="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429625" cy="4955203"/>
          </a:xfrm>
          <a:prstGeom prst="rect">
            <a:avLst/>
          </a:prstGeom>
        </p:spPr>
        <p:txBody>
          <a:bodyPr>
            <a:spAutoFit/>
          </a:bodyPr>
          <a:lstStyle/>
          <a:p>
            <a:pPr algn="just">
              <a:defRPr/>
            </a:pPr>
            <a:r>
              <a:rPr lang="id-ID" sz="3600" b="1" dirty="0">
                <a:solidFill>
                  <a:srgbClr val="000000"/>
                </a:solidFill>
              </a:rPr>
              <a:t>D</a:t>
            </a:r>
            <a:r>
              <a:rPr lang="en-US" sz="3600" b="1" dirty="0">
                <a:solidFill>
                  <a:srgbClr val="000000"/>
                </a:solidFill>
              </a:rPr>
              <a:t>airy </a:t>
            </a:r>
            <a:r>
              <a:rPr lang="id-ID" sz="3600" b="1" dirty="0">
                <a:solidFill>
                  <a:srgbClr val="000000"/>
                </a:solidFill>
              </a:rPr>
              <a:t>P</a:t>
            </a:r>
            <a:r>
              <a:rPr lang="en-US" sz="3600" b="1" dirty="0" err="1">
                <a:solidFill>
                  <a:srgbClr val="000000"/>
                </a:solidFill>
              </a:rPr>
              <a:t>roducts</a:t>
            </a:r>
            <a:endParaRPr lang="id-ID" sz="3600" b="1" dirty="0">
              <a:solidFill>
                <a:srgbClr val="000000"/>
              </a:solidFill>
            </a:endParaRPr>
          </a:p>
          <a:p>
            <a:pPr algn="just">
              <a:defRPr/>
            </a:pPr>
            <a:endParaRPr lang="id-ID" sz="2800" b="1" dirty="0">
              <a:solidFill>
                <a:schemeClr val="accent5">
                  <a:lumMod val="10000"/>
                </a:schemeClr>
              </a:solidFill>
            </a:endParaRPr>
          </a:p>
          <a:p>
            <a:pPr algn="just">
              <a:defRPr/>
            </a:pPr>
            <a:r>
              <a:rPr lang="id-ID" sz="2800" b="1" u="sng" dirty="0">
                <a:solidFill>
                  <a:schemeClr val="accent5">
                    <a:lumMod val="10000"/>
                  </a:schemeClr>
                </a:solidFill>
              </a:rPr>
              <a:t>1- Yogurt</a:t>
            </a:r>
          </a:p>
          <a:p>
            <a:pPr algn="just">
              <a:buFont typeface="Wingdings" pitchFamily="2" charset="2"/>
              <a:buChar char="Ø"/>
              <a:defRPr/>
            </a:pPr>
            <a:r>
              <a:rPr lang="id-ID" sz="2800" dirty="0">
                <a:solidFill>
                  <a:schemeClr val="accent5">
                    <a:lumMod val="10000"/>
                  </a:schemeClr>
                </a:solidFill>
              </a:rPr>
              <a:t> </a:t>
            </a:r>
            <a:r>
              <a:rPr lang="en-US" sz="2800" dirty="0">
                <a:solidFill>
                  <a:schemeClr val="accent5">
                    <a:lumMod val="10000"/>
                  </a:schemeClr>
                </a:solidFill>
              </a:rPr>
              <a:t>Yogurt is a fermented milk product produced with a yogurt</a:t>
            </a:r>
            <a:r>
              <a:rPr lang="id-ID" sz="2800" dirty="0">
                <a:solidFill>
                  <a:schemeClr val="accent5">
                    <a:lumMod val="10000"/>
                  </a:schemeClr>
                </a:solidFill>
              </a:rPr>
              <a:t> </a:t>
            </a:r>
            <a:r>
              <a:rPr lang="en-US" sz="2800" dirty="0">
                <a:solidFill>
                  <a:schemeClr val="accent5">
                    <a:lumMod val="10000"/>
                  </a:schemeClr>
                </a:solidFill>
              </a:rPr>
              <a:t>starter culture consisting of </a:t>
            </a:r>
            <a:r>
              <a:rPr lang="en-US" sz="2800" b="1" i="1" u="sng" dirty="0">
                <a:solidFill>
                  <a:schemeClr val="accent5">
                    <a:lumMod val="10000"/>
                  </a:schemeClr>
                </a:solidFill>
              </a:rPr>
              <a:t>Streptococcus </a:t>
            </a:r>
            <a:r>
              <a:rPr lang="en-US" sz="2800" b="1" i="1" u="sng" dirty="0" err="1">
                <a:solidFill>
                  <a:schemeClr val="accent5">
                    <a:lumMod val="10000"/>
                  </a:schemeClr>
                </a:solidFill>
              </a:rPr>
              <a:t>thermophilus</a:t>
            </a:r>
            <a:r>
              <a:rPr lang="id-ID" sz="2800" b="1" i="1" u="sng" dirty="0">
                <a:solidFill>
                  <a:schemeClr val="accent5">
                    <a:lumMod val="10000"/>
                  </a:schemeClr>
                </a:solidFill>
              </a:rPr>
              <a:t> </a:t>
            </a:r>
            <a:r>
              <a:rPr lang="en-US" sz="2800" b="1" u="sng" dirty="0">
                <a:solidFill>
                  <a:schemeClr val="accent5">
                    <a:lumMod val="10000"/>
                  </a:schemeClr>
                </a:solidFill>
              </a:rPr>
              <a:t>and </a:t>
            </a:r>
            <a:r>
              <a:rPr lang="en-US" sz="2800" b="1" i="1" u="sng" dirty="0">
                <a:solidFill>
                  <a:schemeClr val="accent5">
                    <a:lumMod val="10000"/>
                  </a:schemeClr>
                </a:solidFill>
              </a:rPr>
              <a:t>L. </a:t>
            </a:r>
            <a:r>
              <a:rPr lang="en-US" sz="2800" b="1" i="1" u="sng" dirty="0" err="1">
                <a:solidFill>
                  <a:schemeClr val="accent5">
                    <a:lumMod val="10000"/>
                  </a:schemeClr>
                </a:solidFill>
              </a:rPr>
              <a:t>dulbrueckii</a:t>
            </a:r>
            <a:r>
              <a:rPr lang="en-US" sz="2800" b="1" i="1" u="sng" dirty="0">
                <a:solidFill>
                  <a:schemeClr val="accent5">
                    <a:lumMod val="10000"/>
                  </a:schemeClr>
                </a:solidFill>
              </a:rPr>
              <a:t> </a:t>
            </a:r>
            <a:r>
              <a:rPr lang="en-US" sz="2800" b="1" i="1" u="sng" dirty="0" err="1">
                <a:solidFill>
                  <a:schemeClr val="accent5">
                    <a:lumMod val="10000"/>
                  </a:schemeClr>
                </a:solidFill>
              </a:rPr>
              <a:t>subsp</a:t>
            </a:r>
            <a:r>
              <a:rPr lang="en-US" sz="2800" b="1" i="1" u="sng" dirty="0">
                <a:solidFill>
                  <a:schemeClr val="accent5">
                    <a:lumMod val="10000"/>
                  </a:schemeClr>
                </a:solidFill>
              </a:rPr>
              <a:t> </a:t>
            </a:r>
            <a:r>
              <a:rPr lang="en-US" sz="2800" b="1" i="1" u="sng" dirty="0" err="1">
                <a:solidFill>
                  <a:schemeClr val="accent5">
                    <a:lumMod val="10000"/>
                  </a:schemeClr>
                </a:solidFill>
              </a:rPr>
              <a:t>bulgariecus</a:t>
            </a:r>
            <a:r>
              <a:rPr lang="en-US" sz="2800" b="1" i="1" u="sng" dirty="0">
                <a:solidFill>
                  <a:schemeClr val="accent5">
                    <a:lumMod val="10000"/>
                  </a:schemeClr>
                </a:solidFill>
              </a:rPr>
              <a:t> </a:t>
            </a:r>
            <a:r>
              <a:rPr lang="en-US" sz="2800" i="1" dirty="0">
                <a:solidFill>
                  <a:schemeClr val="accent5">
                    <a:lumMod val="10000"/>
                  </a:schemeClr>
                </a:solidFill>
              </a:rPr>
              <a:t>in a 1:1 ratio. The</a:t>
            </a:r>
            <a:r>
              <a:rPr lang="id-ID" sz="2800" i="1" dirty="0">
                <a:solidFill>
                  <a:schemeClr val="accent5">
                    <a:lumMod val="10000"/>
                  </a:schemeClr>
                </a:solidFill>
              </a:rPr>
              <a:t> </a:t>
            </a:r>
            <a:r>
              <a:rPr lang="en-US" sz="2800" dirty="0">
                <a:solidFill>
                  <a:schemeClr val="accent5">
                    <a:lumMod val="10000"/>
                  </a:schemeClr>
                </a:solidFill>
              </a:rPr>
              <a:t>symbiotic growth of the two organisms results in lactic acid</a:t>
            </a:r>
            <a:r>
              <a:rPr lang="id-ID" sz="2800" dirty="0">
                <a:solidFill>
                  <a:schemeClr val="accent5">
                    <a:lumMod val="10000"/>
                  </a:schemeClr>
                </a:solidFill>
              </a:rPr>
              <a:t> </a:t>
            </a:r>
            <a:r>
              <a:rPr lang="en-US" sz="2800" dirty="0">
                <a:solidFill>
                  <a:schemeClr val="accent5">
                    <a:lumMod val="10000"/>
                  </a:schemeClr>
                </a:solidFill>
              </a:rPr>
              <a:t>production at a rate greater than that produced by either</a:t>
            </a:r>
            <a:r>
              <a:rPr lang="id-ID" sz="2800" dirty="0">
                <a:solidFill>
                  <a:schemeClr val="accent5">
                    <a:lumMod val="10000"/>
                  </a:schemeClr>
                </a:solidFill>
              </a:rPr>
              <a:t> </a:t>
            </a:r>
            <a:r>
              <a:rPr lang="en-US" sz="2800" dirty="0">
                <a:solidFill>
                  <a:schemeClr val="accent5">
                    <a:lumMod val="10000"/>
                  </a:schemeClr>
                </a:solidFill>
              </a:rPr>
              <a:t>when growing alone,</a:t>
            </a:r>
            <a:r>
              <a:rPr lang="id-ID" sz="2800" dirty="0">
                <a:solidFill>
                  <a:schemeClr val="accent5">
                    <a:lumMod val="10000"/>
                  </a:schemeClr>
                </a:solidFill>
              </a:rPr>
              <a:t> </a:t>
            </a:r>
            <a:r>
              <a:rPr lang="en-US" sz="2800" dirty="0">
                <a:solidFill>
                  <a:schemeClr val="accent5">
                    <a:lumMod val="10000"/>
                  </a:schemeClr>
                </a:solidFill>
              </a:rPr>
              <a:t>as well as the production of various</a:t>
            </a:r>
            <a:r>
              <a:rPr lang="id-ID" sz="2800" dirty="0">
                <a:solidFill>
                  <a:schemeClr val="accent5">
                    <a:lumMod val="10000"/>
                  </a:schemeClr>
                </a:solidFill>
              </a:rPr>
              <a:t> metabolites.</a:t>
            </a:r>
          </a:p>
          <a:p>
            <a:pPr algn="just">
              <a:defRPr/>
            </a:pPr>
            <a:endParaRPr lang="id-ID" sz="2800" dirty="0">
              <a:solidFill>
                <a:schemeClr val="accent5">
                  <a:lumMod val="1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000125" y="500063"/>
            <a:ext cx="657225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5843" name="Rectangle 1"/>
          <p:cNvSpPr>
            <a:spLocks noChangeArrowheads="1"/>
          </p:cNvSpPr>
          <p:nvPr/>
        </p:nvSpPr>
        <p:spPr bwMode="auto">
          <a:xfrm>
            <a:off x="1000125" y="5786438"/>
            <a:ext cx="7215188" cy="800100"/>
          </a:xfrm>
          <a:prstGeom prst="rect">
            <a:avLst/>
          </a:prstGeom>
          <a:noFill/>
          <a:ln w="9525">
            <a:noFill/>
            <a:miter lim="800000"/>
            <a:headEnd/>
            <a:tailEnd/>
          </a:ln>
        </p:spPr>
        <p:txBody>
          <a:bodyPr anchor="ctr">
            <a:spAutoFit/>
          </a:bodyPr>
          <a:lstStyle/>
          <a:p>
            <a:pPr marL="914400" indent="-914400" eaLnBrk="0" hangingPunct="0">
              <a:tabLst>
                <a:tab pos="1169988" algn="l"/>
              </a:tabLst>
            </a:pPr>
            <a:r>
              <a:rPr lang="en-US" dirty="0">
                <a:solidFill>
                  <a:srgbClr val="000000"/>
                </a:solidFill>
                <a:latin typeface="Calibri" pitchFamily="34" charset="0"/>
                <a:cs typeface="Calibri" pitchFamily="34" charset="0"/>
              </a:rPr>
              <a:t>Figure 7. Relationship between </a:t>
            </a:r>
            <a:r>
              <a:rPr lang="id-ID" dirty="0">
                <a:solidFill>
                  <a:srgbClr val="000000"/>
                </a:solidFill>
                <a:latin typeface="Calibri" pitchFamily="34" charset="0"/>
                <a:cs typeface="Calibri" pitchFamily="34" charset="0"/>
              </a:rPr>
              <a:t>S</a:t>
            </a:r>
            <a:r>
              <a:rPr lang="en-US" dirty="0">
                <a:solidFill>
                  <a:srgbClr val="000000"/>
                </a:solidFill>
                <a:latin typeface="Calibri" pitchFamily="34" charset="0"/>
                <a:cs typeface="Calibri" pitchFamily="34" charset="0"/>
              </a:rPr>
              <a:t>tarter </a:t>
            </a:r>
            <a:r>
              <a:rPr lang="id-ID" dirty="0">
                <a:solidFill>
                  <a:srgbClr val="000000"/>
                </a:solidFill>
                <a:latin typeface="Calibri" pitchFamily="34" charset="0"/>
                <a:cs typeface="Calibri" pitchFamily="34" charset="0"/>
              </a:rPr>
              <a:t>B</a:t>
            </a:r>
            <a:r>
              <a:rPr lang="en-US" dirty="0" err="1">
                <a:solidFill>
                  <a:srgbClr val="000000"/>
                </a:solidFill>
                <a:latin typeface="Calibri" pitchFamily="34" charset="0"/>
                <a:cs typeface="Calibri" pitchFamily="34" charset="0"/>
              </a:rPr>
              <a:t>acteria</a:t>
            </a:r>
            <a:r>
              <a:rPr lang="en-US" dirty="0">
                <a:solidFill>
                  <a:srgbClr val="000000"/>
                </a:solidFill>
                <a:latin typeface="Calibri" pitchFamily="34" charset="0"/>
                <a:cs typeface="Calibri" pitchFamily="34" charset="0"/>
              </a:rPr>
              <a:t> in </a:t>
            </a:r>
            <a:r>
              <a:rPr lang="id-ID" dirty="0">
                <a:solidFill>
                  <a:srgbClr val="000000"/>
                </a:solidFill>
                <a:latin typeface="Calibri" pitchFamily="34" charset="0"/>
                <a:cs typeface="Calibri" pitchFamily="34" charset="0"/>
              </a:rPr>
              <a:t>M</a:t>
            </a:r>
            <a:r>
              <a:rPr lang="en-US" dirty="0">
                <a:solidFill>
                  <a:srgbClr val="000000"/>
                </a:solidFill>
                <a:latin typeface="Calibri" pitchFamily="34" charset="0"/>
                <a:cs typeface="Calibri" pitchFamily="34" charset="0"/>
              </a:rPr>
              <a:t>ilk </a:t>
            </a:r>
            <a:r>
              <a:rPr lang="id-ID" dirty="0">
                <a:solidFill>
                  <a:srgbClr val="000000"/>
                </a:solidFill>
                <a:latin typeface="Calibri" pitchFamily="34" charset="0"/>
                <a:cs typeface="Calibri" pitchFamily="34" charset="0"/>
              </a:rPr>
              <a:t>F</a:t>
            </a:r>
            <a:r>
              <a:rPr lang="en-US" dirty="0" err="1">
                <a:solidFill>
                  <a:srgbClr val="000000"/>
                </a:solidFill>
                <a:latin typeface="Calibri" pitchFamily="34" charset="0"/>
                <a:cs typeface="Calibri" pitchFamily="34" charset="0"/>
              </a:rPr>
              <a:t>ermentation</a:t>
            </a:r>
            <a:r>
              <a:rPr lang="id-ID" dirty="0">
                <a:solidFill>
                  <a:srgbClr val="000000"/>
                </a:solidFill>
                <a:latin typeface="Calibri" pitchFamily="34" charset="0"/>
                <a:cs typeface="Calibri" pitchFamily="34" charset="0"/>
              </a:rPr>
              <a:t> </a:t>
            </a:r>
            <a:r>
              <a:rPr lang="en-US" dirty="0">
                <a:solidFill>
                  <a:srgbClr val="000000"/>
                </a:solidFill>
                <a:latin typeface="Calibri" pitchFamily="34" charset="0"/>
                <a:cs typeface="Calibri" pitchFamily="34" charset="0"/>
              </a:rPr>
              <a:t>(</a:t>
            </a:r>
            <a:r>
              <a:rPr lang="en-US" dirty="0" err="1">
                <a:solidFill>
                  <a:srgbClr val="000000"/>
                </a:solidFill>
                <a:latin typeface="Times New Roman" pitchFamily="18" charset="0"/>
                <a:cs typeface="Calibri" pitchFamily="34" charset="0"/>
              </a:rPr>
              <a:t>Celik</a:t>
            </a:r>
            <a:r>
              <a:rPr lang="en-US" dirty="0">
                <a:solidFill>
                  <a:srgbClr val="000000"/>
                </a:solidFill>
                <a:latin typeface="Times New Roman" pitchFamily="18" charset="0"/>
                <a:cs typeface="Calibri" pitchFamily="34" charset="0"/>
              </a:rPr>
              <a:t>, 2007)</a:t>
            </a:r>
            <a:r>
              <a:rPr lang="en-US" dirty="0">
                <a:solidFill>
                  <a:srgbClr val="000000"/>
                </a:solidFill>
                <a:latin typeface="Calibri" pitchFamily="34" charset="0"/>
                <a:cs typeface="Calibri" pitchFamily="34" charset="0"/>
              </a:rPr>
              <a:t>.</a:t>
            </a:r>
            <a:endParaRPr lang="en-US" sz="2800" dirty="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5"/>
          <p:cNvPicPr>
            <a:picLocks noChangeAspect="1" noChangeArrowheads="1"/>
          </p:cNvPicPr>
          <p:nvPr/>
        </p:nvPicPr>
        <p:blipFill>
          <a:blip r:embed="rId2" cstate="print"/>
          <a:srcRect/>
          <a:stretch>
            <a:fillRect/>
          </a:stretch>
        </p:blipFill>
        <p:spPr bwMode="auto">
          <a:xfrm>
            <a:off x="0" y="500063"/>
            <a:ext cx="5534025" cy="6357937"/>
          </a:xfrm>
          <a:prstGeom prst="rect">
            <a:avLst/>
          </a:prstGeom>
          <a:noFill/>
          <a:ln w="9525">
            <a:noFill/>
            <a:miter lim="800000"/>
            <a:headEnd/>
            <a:tailEnd/>
          </a:ln>
        </p:spPr>
      </p:pic>
      <p:sp>
        <p:nvSpPr>
          <p:cNvPr id="36867" name="TextBox 19"/>
          <p:cNvSpPr txBox="1">
            <a:spLocks noChangeArrowheads="1"/>
          </p:cNvSpPr>
          <p:nvPr/>
        </p:nvSpPr>
        <p:spPr bwMode="auto">
          <a:xfrm>
            <a:off x="428625" y="0"/>
            <a:ext cx="3857625" cy="400050"/>
          </a:xfrm>
          <a:prstGeom prst="rect">
            <a:avLst/>
          </a:prstGeom>
          <a:noFill/>
          <a:ln w="9525">
            <a:noFill/>
            <a:miter lim="800000"/>
            <a:headEnd/>
            <a:tailEnd/>
          </a:ln>
        </p:spPr>
        <p:txBody>
          <a:bodyPr>
            <a:spAutoFit/>
          </a:bodyPr>
          <a:lstStyle/>
          <a:p>
            <a:r>
              <a:rPr lang="id-ID" sz="2000" dirty="0"/>
              <a:t>Steps  of Manufacturing Yogurt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357188" y="1643063"/>
            <a:ext cx="8143875" cy="3416320"/>
          </a:xfrm>
          <a:prstGeom prst="rect">
            <a:avLst/>
          </a:prstGeom>
          <a:noFill/>
          <a:ln w="9525">
            <a:noFill/>
            <a:miter lim="800000"/>
            <a:headEnd/>
            <a:tailEnd/>
          </a:ln>
        </p:spPr>
        <p:txBody>
          <a:bodyPr>
            <a:spAutoFit/>
          </a:bodyPr>
          <a:lstStyle/>
          <a:p>
            <a:pPr algn="just">
              <a:buFont typeface="Wingdings" pitchFamily="2" charset="2"/>
              <a:buChar char="Ø"/>
            </a:pPr>
            <a:r>
              <a:rPr lang="id-ID" sz="2400" dirty="0">
                <a:solidFill>
                  <a:srgbClr val="000000"/>
                </a:solidFill>
              </a:rPr>
              <a:t> </a:t>
            </a:r>
            <a:r>
              <a:rPr lang="en-US" sz="2400" dirty="0">
                <a:solidFill>
                  <a:srgbClr val="000000"/>
                </a:solidFill>
              </a:rPr>
              <a:t>The milk content 4.52% lactose after fermentation the lactose was decrease 3.43% that because the metabolism lactose by lactic acid bacteria</a:t>
            </a:r>
            <a:r>
              <a:rPr lang="id-ID" sz="2400" dirty="0">
                <a:solidFill>
                  <a:srgbClr val="000000"/>
                </a:solidFill>
              </a:rPr>
              <a:t>. </a:t>
            </a:r>
            <a:r>
              <a:rPr lang="en-US" sz="2400" dirty="0">
                <a:solidFill>
                  <a:srgbClr val="000000"/>
                </a:solidFill>
              </a:rPr>
              <a:t>As reported by </a:t>
            </a:r>
            <a:r>
              <a:rPr lang="en-US" sz="2400" dirty="0" err="1">
                <a:solidFill>
                  <a:srgbClr val="000000"/>
                </a:solidFill>
              </a:rPr>
              <a:t>Hattingh</a:t>
            </a:r>
            <a:r>
              <a:rPr lang="en-US" sz="2400" dirty="0">
                <a:solidFill>
                  <a:srgbClr val="000000"/>
                </a:solidFill>
              </a:rPr>
              <a:t> and </a:t>
            </a:r>
            <a:r>
              <a:rPr lang="en-US" sz="2400" dirty="0" err="1">
                <a:solidFill>
                  <a:srgbClr val="000000"/>
                </a:solidFill>
              </a:rPr>
              <a:t>Viljoen</a:t>
            </a:r>
            <a:r>
              <a:rPr lang="en-US" sz="2400" dirty="0">
                <a:solidFill>
                  <a:srgbClr val="000000"/>
                </a:solidFill>
              </a:rPr>
              <a:t> (2001) that the fermentation milk affected to decrease lactose concentration. </a:t>
            </a:r>
            <a:endParaRPr lang="id-ID" sz="2400" dirty="0">
              <a:solidFill>
                <a:srgbClr val="000000"/>
              </a:solidFill>
            </a:endParaRPr>
          </a:p>
          <a:p>
            <a:pPr algn="just">
              <a:buFont typeface="Wingdings" pitchFamily="2" charset="2"/>
              <a:buChar char="Ø"/>
            </a:pPr>
            <a:endParaRPr lang="id-ID" sz="2400" dirty="0">
              <a:solidFill>
                <a:srgbClr val="000000"/>
              </a:solidFill>
            </a:endParaRPr>
          </a:p>
          <a:p>
            <a:pPr algn="just">
              <a:buFont typeface="Wingdings" pitchFamily="2" charset="2"/>
              <a:buChar char="Ø"/>
            </a:pPr>
            <a:r>
              <a:rPr lang="id-ID" sz="2400" dirty="0">
                <a:solidFill>
                  <a:srgbClr val="000000"/>
                </a:solidFill>
              </a:rPr>
              <a:t> </a:t>
            </a:r>
            <a:r>
              <a:rPr lang="en-US" sz="2400" dirty="0">
                <a:solidFill>
                  <a:srgbClr val="000000"/>
                </a:solidFill>
              </a:rPr>
              <a:t>The yogurt fermentation uses only a small proportion of the milk lactose and, as a result, yogurt normally has low lactose content 3-4%</a:t>
            </a:r>
            <a:r>
              <a:rPr lang="id-ID" sz="2400" dirty="0">
                <a:solidFill>
                  <a:srgbClr val="000000"/>
                </a:solidFill>
              </a:rPr>
              <a:t> </a:t>
            </a:r>
            <a:r>
              <a:rPr lang="en-US" sz="2400" dirty="0">
                <a:solidFill>
                  <a:srgbClr val="000000"/>
                </a:solidFill>
              </a:rPr>
              <a:t>(</a:t>
            </a:r>
            <a:r>
              <a:rPr lang="en-US" sz="2400" dirty="0" err="1">
                <a:solidFill>
                  <a:srgbClr val="000000"/>
                </a:solidFill>
              </a:rPr>
              <a:t>Celik</a:t>
            </a:r>
            <a:r>
              <a:rPr lang="en-US" sz="2400" dirty="0">
                <a:solidFill>
                  <a:srgbClr val="000000"/>
                </a:solidFill>
              </a:rPr>
              <a:t>, 2007)</a:t>
            </a:r>
            <a:r>
              <a:rPr lang="id-ID" sz="2400" dirty="0">
                <a:solidFill>
                  <a:srgbClr val="000000"/>
                </a:solidFill>
              </a:rPr>
              <a:t>.</a:t>
            </a:r>
          </a:p>
        </p:txBody>
      </p:sp>
      <p:sp>
        <p:nvSpPr>
          <p:cNvPr id="3" name="TextBox 2"/>
          <p:cNvSpPr txBox="1"/>
          <p:nvPr/>
        </p:nvSpPr>
        <p:spPr>
          <a:xfrm>
            <a:off x="357188" y="571500"/>
            <a:ext cx="3643312" cy="6461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id-ID" sz="3600" dirty="0">
                <a:solidFill>
                  <a:srgbClr val="000000"/>
                </a:solidFill>
              </a:rPr>
              <a:t>Lactose content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 y="152400"/>
            <a:ext cx="8229600" cy="708025"/>
          </a:xfrm>
          <a:prstGeom prst="rect">
            <a:avLst/>
          </a:prstGeom>
        </p:spPr>
        <p:txBody>
          <a:bodyPr/>
          <a:lstStyle/>
          <a:p>
            <a:pPr>
              <a:defRPr/>
            </a:pPr>
            <a:r>
              <a:rPr lang="id-ID" sz="3600" b="1" kern="0" dirty="0">
                <a:solidFill>
                  <a:srgbClr val="000000"/>
                </a:solidFill>
                <a:latin typeface="+mj-lt"/>
                <a:ea typeface="+mj-ea"/>
                <a:cs typeface="+mj-cs"/>
              </a:rPr>
              <a:t>Fermentation</a:t>
            </a:r>
            <a:endParaRPr lang="en-US" sz="3600" b="1" kern="0" dirty="0">
              <a:solidFill>
                <a:srgbClr val="000000"/>
              </a:solidFill>
              <a:latin typeface="+mj-lt"/>
              <a:ea typeface="+mj-ea"/>
              <a:cs typeface="+mj-cs"/>
            </a:endParaRPr>
          </a:p>
        </p:txBody>
      </p:sp>
      <p:sp>
        <p:nvSpPr>
          <p:cNvPr id="220161" name="Rectangle 1"/>
          <p:cNvSpPr>
            <a:spLocks noChangeArrowheads="1"/>
          </p:cNvSpPr>
          <p:nvPr/>
        </p:nvSpPr>
        <p:spPr bwMode="auto">
          <a:xfrm>
            <a:off x="285720" y="1500174"/>
            <a:ext cx="8572560" cy="3785652"/>
          </a:xfrm>
          <a:prstGeom prst="rect">
            <a:avLst/>
          </a:prstGeom>
          <a:ln>
            <a:headEnd/>
            <a:tailEnd/>
          </a:ln>
          <a:scene3d>
            <a:camera prst="orthographicFront">
              <a:rot lat="0" lon="0" rev="0"/>
            </a:camera>
            <a:lightRig rig="threePt" dir="t">
              <a:rot lat="0" lon="0" rev="1200000"/>
            </a:lightRig>
          </a:scene3d>
          <a:sp3d>
            <a:bevelT w="63500" h="25400" prst="angle"/>
          </a:sp3d>
        </p:spPr>
        <p:style>
          <a:lnRef idx="0">
            <a:schemeClr val="accent6"/>
          </a:lnRef>
          <a:fillRef idx="3">
            <a:schemeClr val="accent6"/>
          </a:fillRef>
          <a:effectRef idx="3">
            <a:schemeClr val="accent6"/>
          </a:effectRef>
          <a:fontRef idx="minor">
            <a:schemeClr val="lt1"/>
          </a:fontRef>
        </p:style>
        <p:txBody>
          <a:bodyPr anchor="ctr">
            <a:spAutoFit/>
          </a:bodyPr>
          <a:lstStyle/>
          <a:p>
            <a:pPr algn="justLow" eaLnBrk="0" hangingPunct="0">
              <a:buFont typeface="Wingdings" pitchFamily="2" charset="2"/>
              <a:buChar char="Ø"/>
              <a:defRPr/>
            </a:pPr>
            <a:r>
              <a:rPr lang="id-ID" sz="2400" dirty="0">
                <a:solidFill>
                  <a:schemeClr val="tx1"/>
                </a:solidFill>
                <a:ea typeface="Times New Roman" pitchFamily="18" charset="0"/>
              </a:rPr>
              <a:t> Fermentation consists of the transformation of simple raw materials into a range of value-added products by utilizing the phenomena of the growth of microorganisms and their activities on various substrates. </a:t>
            </a:r>
          </a:p>
          <a:p>
            <a:pPr algn="justLow" eaLnBrk="0" hangingPunct="0">
              <a:defRPr/>
            </a:pPr>
            <a:endParaRPr lang="id-ID" sz="2400" dirty="0">
              <a:solidFill>
                <a:schemeClr val="tx1"/>
              </a:solidFill>
              <a:ea typeface="Times New Roman" pitchFamily="18" charset="0"/>
            </a:endParaRPr>
          </a:p>
          <a:p>
            <a:pPr algn="justLow" eaLnBrk="0" hangingPunct="0">
              <a:buFont typeface="Wingdings" pitchFamily="2" charset="2"/>
              <a:buChar char="Ø"/>
              <a:defRPr/>
            </a:pPr>
            <a:r>
              <a:rPr lang="id-ID" sz="2400" dirty="0">
                <a:solidFill>
                  <a:schemeClr val="tx1"/>
                </a:solidFill>
              </a:rPr>
              <a:t> </a:t>
            </a:r>
            <a:r>
              <a:rPr lang="en-US" sz="2400" dirty="0"/>
              <a:t>Fermentation in food processing typically is the conversion of carbohydrates to alcohols and carbon dioxide or organic acids using yeasts, bacteria, or a combination there under anaerobic conditions. Fermentation in simple terms is the chemical conversion of sugars into ethanol. </a:t>
            </a:r>
            <a:endParaRPr lang="id-ID" sz="2400" dirty="0"/>
          </a:p>
        </p:txBody>
      </p:sp>
      <p:sp>
        <p:nvSpPr>
          <p:cNvPr id="4" name="Rectangle 3"/>
          <p:cNvSpPr/>
          <p:nvPr/>
        </p:nvSpPr>
        <p:spPr>
          <a:xfrm>
            <a:off x="2286000" y="6172200"/>
            <a:ext cx="5034904" cy="369332"/>
          </a:xfrm>
          <a:prstGeom prst="rect">
            <a:avLst/>
          </a:prstGeom>
        </p:spPr>
        <p:txBody>
          <a:bodyPr wrap="none">
            <a:spAutoFit/>
          </a:bodyPr>
          <a:lstStyle/>
          <a:p>
            <a:r>
              <a:rPr lang="id-ID" b="1" u="sng" dirty="0">
                <a:solidFill>
                  <a:srgbClr val="FF0000"/>
                </a:solidFill>
              </a:rPr>
              <a:t>Book of Food Processing Technology page. 194-217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357188"/>
            <a:ext cx="6000750" cy="3970337"/>
          </a:xfrm>
          <a:prstGeom prst="rect">
            <a:avLst/>
          </a:prstGeom>
        </p:spPr>
        <p:txBody>
          <a:bodyPr>
            <a:spAutoFit/>
          </a:bodyPr>
          <a:lstStyle/>
          <a:p>
            <a:pPr>
              <a:defRPr/>
            </a:pPr>
            <a:r>
              <a:rPr lang="id-ID" b="1" u="sng" dirty="0">
                <a:solidFill>
                  <a:schemeClr val="accent5">
                    <a:lumMod val="10000"/>
                  </a:schemeClr>
                </a:solidFill>
              </a:rPr>
              <a:t>2- Kefir</a:t>
            </a:r>
          </a:p>
          <a:p>
            <a:pPr>
              <a:defRPr/>
            </a:pPr>
            <a:endParaRPr lang="id-ID" b="1" u="sng" dirty="0">
              <a:solidFill>
                <a:schemeClr val="accent5">
                  <a:lumMod val="10000"/>
                </a:schemeClr>
              </a:solidFill>
            </a:endParaRPr>
          </a:p>
          <a:p>
            <a:pPr algn="just">
              <a:buFont typeface="Wingdings" pitchFamily="2" charset="2"/>
              <a:buChar char="Ø"/>
              <a:defRPr/>
            </a:pPr>
            <a:r>
              <a:rPr lang="id-ID" dirty="0">
                <a:solidFill>
                  <a:schemeClr val="accent5">
                    <a:lumMod val="10000"/>
                  </a:schemeClr>
                </a:solidFill>
              </a:rPr>
              <a:t> </a:t>
            </a:r>
            <a:r>
              <a:rPr lang="en-US" dirty="0">
                <a:solidFill>
                  <a:schemeClr val="accent5">
                    <a:lumMod val="10000"/>
                  </a:schemeClr>
                </a:solidFill>
              </a:rPr>
              <a:t>Kefir is produced by the fermentation of milk with a mixture</a:t>
            </a:r>
            <a:r>
              <a:rPr lang="id-ID" dirty="0">
                <a:solidFill>
                  <a:schemeClr val="accent5">
                    <a:lumMod val="10000"/>
                  </a:schemeClr>
                </a:solidFill>
              </a:rPr>
              <a:t> </a:t>
            </a:r>
            <a:r>
              <a:rPr lang="en-US" dirty="0">
                <a:solidFill>
                  <a:schemeClr val="accent5">
                    <a:lumMod val="10000"/>
                  </a:schemeClr>
                </a:solidFill>
              </a:rPr>
              <a:t>of lactic acid bacteria, yeasts and other bacteria. The</a:t>
            </a:r>
            <a:r>
              <a:rPr lang="id-ID" dirty="0">
                <a:solidFill>
                  <a:schemeClr val="accent5">
                    <a:lumMod val="10000"/>
                  </a:schemeClr>
                </a:solidFill>
              </a:rPr>
              <a:t> </a:t>
            </a:r>
            <a:r>
              <a:rPr lang="en-US" dirty="0">
                <a:solidFill>
                  <a:schemeClr val="accent5">
                    <a:lumMod val="10000"/>
                  </a:schemeClr>
                </a:solidFill>
              </a:rPr>
              <a:t>final product is acidic, slightly</a:t>
            </a:r>
            <a:r>
              <a:rPr lang="id-ID" dirty="0">
                <a:solidFill>
                  <a:schemeClr val="accent5">
                    <a:lumMod val="10000"/>
                  </a:schemeClr>
                </a:solidFill>
              </a:rPr>
              <a:t> </a:t>
            </a:r>
            <a:r>
              <a:rPr lang="en-US" dirty="0">
                <a:solidFill>
                  <a:schemeClr val="accent5">
                    <a:lumMod val="10000"/>
                  </a:schemeClr>
                </a:solidFill>
              </a:rPr>
              <a:t>alcoholic, liquid to semi liquid</a:t>
            </a:r>
            <a:r>
              <a:rPr lang="id-ID" dirty="0">
                <a:solidFill>
                  <a:schemeClr val="accent5">
                    <a:lumMod val="10000"/>
                  </a:schemeClr>
                </a:solidFill>
              </a:rPr>
              <a:t>.</a:t>
            </a:r>
          </a:p>
          <a:p>
            <a:pPr algn="just">
              <a:defRPr/>
            </a:pPr>
            <a:endParaRPr lang="id-ID" dirty="0">
              <a:solidFill>
                <a:schemeClr val="accent5">
                  <a:lumMod val="10000"/>
                </a:schemeClr>
              </a:solidFill>
            </a:endParaRPr>
          </a:p>
          <a:p>
            <a:pPr algn="just">
              <a:buFont typeface="Wingdings" pitchFamily="2" charset="2"/>
              <a:buChar char="Ø"/>
              <a:defRPr/>
            </a:pPr>
            <a:r>
              <a:rPr lang="id-ID" dirty="0">
                <a:solidFill>
                  <a:schemeClr val="accent5">
                    <a:lumMod val="10000"/>
                  </a:schemeClr>
                </a:solidFill>
              </a:rPr>
              <a:t> </a:t>
            </a:r>
            <a:r>
              <a:rPr lang="en-US" dirty="0">
                <a:solidFill>
                  <a:schemeClr val="accent5">
                    <a:lumMod val="10000"/>
                  </a:schemeClr>
                </a:solidFill>
              </a:rPr>
              <a:t>Kefir is prepared by the use of kefir grains, which contain</a:t>
            </a:r>
            <a:r>
              <a:rPr lang="id-ID" dirty="0">
                <a:solidFill>
                  <a:schemeClr val="accent5">
                    <a:lumMod val="10000"/>
                  </a:schemeClr>
                </a:solidFill>
              </a:rPr>
              <a:t> </a:t>
            </a:r>
            <a:r>
              <a:rPr lang="en-US" dirty="0">
                <a:solidFill>
                  <a:schemeClr val="accent5">
                    <a:lumMod val="10000"/>
                  </a:schemeClr>
                </a:solidFill>
              </a:rPr>
              <a:t>Lactic acid bacteria and lactose-fermenting yeasts held</a:t>
            </a:r>
            <a:r>
              <a:rPr lang="id-ID" dirty="0">
                <a:solidFill>
                  <a:schemeClr val="accent5">
                    <a:lumMod val="10000"/>
                  </a:schemeClr>
                </a:solidFill>
              </a:rPr>
              <a:t> </a:t>
            </a:r>
            <a:r>
              <a:rPr lang="en-US" dirty="0">
                <a:solidFill>
                  <a:schemeClr val="accent5">
                    <a:lumMod val="10000"/>
                  </a:schemeClr>
                </a:solidFill>
              </a:rPr>
              <a:t>together by layers of coagulated protein. The</a:t>
            </a:r>
            <a:r>
              <a:rPr lang="id-ID" dirty="0">
                <a:solidFill>
                  <a:schemeClr val="accent5">
                    <a:lumMod val="10000"/>
                  </a:schemeClr>
                </a:solidFill>
              </a:rPr>
              <a:t> </a:t>
            </a:r>
            <a:r>
              <a:rPr lang="en-US" dirty="0">
                <a:solidFill>
                  <a:schemeClr val="accent5">
                    <a:lumMod val="10000"/>
                  </a:schemeClr>
                </a:solidFill>
              </a:rPr>
              <a:t>yeast flora</a:t>
            </a:r>
            <a:r>
              <a:rPr lang="id-ID" dirty="0">
                <a:solidFill>
                  <a:schemeClr val="accent5">
                    <a:lumMod val="10000"/>
                  </a:schemeClr>
                </a:solidFill>
              </a:rPr>
              <a:t> </a:t>
            </a:r>
            <a:r>
              <a:rPr lang="en-US" dirty="0">
                <a:solidFill>
                  <a:schemeClr val="accent5">
                    <a:lumMod val="10000"/>
                  </a:schemeClr>
                </a:solidFill>
              </a:rPr>
              <a:t>of kefir varies with its source of production, but mixtures of</a:t>
            </a:r>
            <a:r>
              <a:rPr lang="id-ID" dirty="0">
                <a:solidFill>
                  <a:schemeClr val="accent5">
                    <a:lumMod val="10000"/>
                  </a:schemeClr>
                </a:solidFill>
              </a:rPr>
              <a:t> </a:t>
            </a:r>
            <a:r>
              <a:rPr lang="en-US" dirty="0">
                <a:solidFill>
                  <a:schemeClr val="accent5">
                    <a:lumMod val="10000"/>
                  </a:schemeClr>
                </a:solidFill>
              </a:rPr>
              <a:t>lactose and non-lactose fermenting species, identified</a:t>
            </a:r>
            <a:r>
              <a:rPr lang="id-ID" dirty="0">
                <a:solidFill>
                  <a:schemeClr val="accent5">
                    <a:lumMod val="10000"/>
                  </a:schemeClr>
                </a:solidFill>
              </a:rPr>
              <a:t> as </a:t>
            </a:r>
            <a:r>
              <a:rPr lang="id-ID" i="1" dirty="0">
                <a:solidFill>
                  <a:schemeClr val="accent5">
                    <a:lumMod val="10000"/>
                  </a:schemeClr>
                </a:solidFill>
              </a:rPr>
              <a:t>Saccharomyces kefir </a:t>
            </a:r>
            <a:r>
              <a:rPr lang="id-ID" dirty="0">
                <a:solidFill>
                  <a:schemeClr val="accent5">
                    <a:lumMod val="10000"/>
                  </a:schemeClr>
                </a:solidFill>
              </a:rPr>
              <a:t>and </a:t>
            </a:r>
            <a:r>
              <a:rPr lang="id-ID" i="1" dirty="0">
                <a:solidFill>
                  <a:schemeClr val="accent5">
                    <a:lumMod val="10000"/>
                  </a:schemeClr>
                </a:solidFill>
              </a:rPr>
              <a:t>Torula kefir .</a:t>
            </a:r>
            <a:endParaRPr lang="en-US" i="1" dirty="0">
              <a:solidFill>
                <a:schemeClr val="accent5">
                  <a:lumMod val="10000"/>
                </a:schemeClr>
              </a:solidFill>
            </a:endParaRPr>
          </a:p>
        </p:txBody>
      </p:sp>
      <p:pic>
        <p:nvPicPr>
          <p:cNvPr id="38915" name="Picture 2" descr="File:Kumys-bottle.jpg"/>
          <p:cNvPicPr>
            <a:picLocks noChangeAspect="1" noChangeArrowheads="1"/>
          </p:cNvPicPr>
          <p:nvPr/>
        </p:nvPicPr>
        <p:blipFill>
          <a:blip r:embed="rId2" cstate="print"/>
          <a:srcRect/>
          <a:stretch>
            <a:fillRect/>
          </a:stretch>
        </p:blipFill>
        <p:spPr bwMode="auto">
          <a:xfrm>
            <a:off x="6500813" y="3429000"/>
            <a:ext cx="2643187" cy="3429000"/>
          </a:xfrm>
          <a:prstGeom prst="rect">
            <a:avLst/>
          </a:prstGeom>
          <a:noFill/>
          <a:ln w="9525">
            <a:noFill/>
            <a:miter lim="800000"/>
            <a:headEnd/>
            <a:tailEnd/>
          </a:ln>
        </p:spPr>
      </p:pic>
      <p:sp>
        <p:nvSpPr>
          <p:cNvPr id="4" name="Rectangle 3"/>
          <p:cNvSpPr/>
          <p:nvPr/>
        </p:nvSpPr>
        <p:spPr>
          <a:xfrm>
            <a:off x="357188" y="4500563"/>
            <a:ext cx="6072187" cy="1754187"/>
          </a:xfrm>
          <a:prstGeom prst="rect">
            <a:avLst/>
          </a:prstGeom>
        </p:spPr>
        <p:txBody>
          <a:bodyPr>
            <a:spAutoFit/>
          </a:bodyPr>
          <a:lstStyle/>
          <a:p>
            <a:pPr algn="just">
              <a:defRPr/>
            </a:pPr>
            <a:r>
              <a:rPr lang="id-ID" b="1" u="sng" dirty="0">
                <a:solidFill>
                  <a:schemeClr val="accent5">
                    <a:lumMod val="10000"/>
                  </a:schemeClr>
                </a:solidFill>
              </a:rPr>
              <a:t>3- Koumiss</a:t>
            </a:r>
          </a:p>
          <a:p>
            <a:pPr algn="just">
              <a:defRPr/>
            </a:pPr>
            <a:endParaRPr lang="id-ID" b="1" u="sng" dirty="0">
              <a:solidFill>
                <a:schemeClr val="accent5">
                  <a:lumMod val="10000"/>
                </a:schemeClr>
              </a:solidFill>
            </a:endParaRPr>
          </a:p>
          <a:p>
            <a:pPr algn="just">
              <a:buFont typeface="Wingdings" pitchFamily="2" charset="2"/>
              <a:buChar char="Ø"/>
              <a:defRPr/>
            </a:pPr>
            <a:r>
              <a:rPr lang="en-US" dirty="0">
                <a:solidFill>
                  <a:schemeClr val="accent5">
                    <a:lumMod val="10000"/>
                  </a:schemeClr>
                </a:solidFill>
              </a:rPr>
              <a:t> </a:t>
            </a:r>
            <a:r>
              <a:rPr lang="id-ID" dirty="0">
                <a:solidFill>
                  <a:schemeClr val="accent5">
                    <a:lumMod val="10000"/>
                  </a:schemeClr>
                </a:solidFill>
              </a:rPr>
              <a:t>I</a:t>
            </a:r>
            <a:r>
              <a:rPr lang="en-US" dirty="0">
                <a:solidFill>
                  <a:schemeClr val="accent5">
                    <a:lumMod val="10000"/>
                  </a:schemeClr>
                </a:solidFill>
              </a:rPr>
              <a:t>s a </a:t>
            </a:r>
            <a:r>
              <a:rPr lang="id-ID" dirty="0">
                <a:solidFill>
                  <a:schemeClr val="accent5">
                    <a:lumMod val="10000"/>
                  </a:schemeClr>
                </a:solidFill>
              </a:rPr>
              <a:t>fermented dairy product </a:t>
            </a:r>
            <a:r>
              <a:rPr lang="en-US" dirty="0">
                <a:solidFill>
                  <a:schemeClr val="accent5">
                    <a:lumMod val="10000"/>
                  </a:schemeClr>
                </a:solidFill>
              </a:rPr>
              <a:t> traditionally made from </a:t>
            </a:r>
            <a:r>
              <a:rPr lang="id-ID" dirty="0">
                <a:solidFill>
                  <a:schemeClr val="accent5">
                    <a:lumMod val="10000"/>
                  </a:schemeClr>
                </a:solidFill>
              </a:rPr>
              <a:t>mare’s </a:t>
            </a:r>
            <a:r>
              <a:rPr lang="en-US" dirty="0">
                <a:solidFill>
                  <a:schemeClr val="accent5">
                    <a:lumMod val="10000"/>
                  </a:schemeClr>
                </a:solidFill>
              </a:rPr>
              <a:t>milk.</a:t>
            </a:r>
            <a:r>
              <a:rPr lang="id-ID" dirty="0">
                <a:solidFill>
                  <a:schemeClr val="accent5">
                    <a:lumMod val="10000"/>
                  </a:schemeClr>
                </a:solidFill>
              </a:rPr>
              <a:t> </a:t>
            </a:r>
            <a:r>
              <a:rPr lang="en-US" dirty="0">
                <a:solidFill>
                  <a:schemeClr val="accent5">
                    <a:lumMod val="10000"/>
                  </a:schemeClr>
                </a:solidFill>
              </a:rPr>
              <a:t>Koumiss is similar to kefir,</a:t>
            </a:r>
            <a:r>
              <a:rPr lang="id-ID" dirty="0">
                <a:solidFill>
                  <a:schemeClr val="accent5">
                    <a:lumMod val="10000"/>
                  </a:schemeClr>
                </a:solidFill>
              </a:rPr>
              <a:t> </a:t>
            </a:r>
            <a:r>
              <a:rPr lang="en-US" dirty="0">
                <a:solidFill>
                  <a:schemeClr val="accent5">
                    <a:lumMod val="10000"/>
                  </a:schemeClr>
                </a:solidFill>
              </a:rPr>
              <a:t>and the alcohol</a:t>
            </a:r>
            <a:r>
              <a:rPr lang="id-ID" dirty="0">
                <a:solidFill>
                  <a:schemeClr val="accent5">
                    <a:lumMod val="10000"/>
                  </a:schemeClr>
                </a:solidFill>
              </a:rPr>
              <a:t> </a:t>
            </a:r>
            <a:r>
              <a:rPr lang="en-US" dirty="0">
                <a:solidFill>
                  <a:schemeClr val="accent5">
                    <a:lumMod val="10000"/>
                  </a:schemeClr>
                </a:solidFill>
              </a:rPr>
              <a:t>content may reach 2%. The primary fermenting</a:t>
            </a:r>
            <a:r>
              <a:rPr lang="id-ID" dirty="0">
                <a:solidFill>
                  <a:schemeClr val="accent5">
                    <a:lumMod val="10000"/>
                  </a:schemeClr>
                </a:solidFill>
              </a:rPr>
              <a:t> </a:t>
            </a:r>
            <a:r>
              <a:rPr lang="en-US" dirty="0">
                <a:solidFill>
                  <a:schemeClr val="accent5">
                    <a:lumMod val="10000"/>
                  </a:schemeClr>
                </a:solidFill>
              </a:rPr>
              <a:t>microorganisms are </a:t>
            </a:r>
            <a:r>
              <a:rPr lang="en-US" i="1" dirty="0">
                <a:solidFill>
                  <a:schemeClr val="accent5">
                    <a:lumMod val="10000"/>
                  </a:schemeClr>
                </a:solidFill>
              </a:rPr>
              <a:t>L.</a:t>
            </a:r>
            <a:r>
              <a:rPr lang="id-ID" i="1" dirty="0">
                <a:solidFill>
                  <a:schemeClr val="accent5">
                    <a:lumMod val="10000"/>
                  </a:schemeClr>
                </a:solidFill>
              </a:rPr>
              <a:t> </a:t>
            </a:r>
            <a:r>
              <a:rPr lang="en-US" i="1" dirty="0">
                <a:solidFill>
                  <a:schemeClr val="accent5">
                    <a:lumMod val="10000"/>
                  </a:schemeClr>
                </a:solidFill>
              </a:rPr>
              <a:t>bulgaricus </a:t>
            </a:r>
            <a:r>
              <a:rPr lang="id-ID" i="1" dirty="0">
                <a:solidFill>
                  <a:schemeClr val="accent5">
                    <a:lumMod val="10000"/>
                  </a:schemeClr>
                </a:solidFill>
              </a:rPr>
              <a:t> </a:t>
            </a:r>
            <a:r>
              <a:rPr lang="en-US" dirty="0">
                <a:solidFill>
                  <a:schemeClr val="accent5">
                    <a:lumMod val="10000"/>
                  </a:schemeClr>
                </a:solidFill>
              </a:rPr>
              <a:t>and </a:t>
            </a:r>
            <a:r>
              <a:rPr lang="en-US" i="1" dirty="0" err="1">
                <a:solidFill>
                  <a:schemeClr val="accent5">
                    <a:lumMod val="10000"/>
                  </a:schemeClr>
                </a:solidFill>
              </a:rPr>
              <a:t>Torula</a:t>
            </a:r>
            <a:r>
              <a:rPr lang="id-ID" dirty="0">
                <a:solidFill>
                  <a:schemeClr val="accent5">
                    <a:lumMod val="10000"/>
                  </a:schemeClr>
                </a:solidFill>
              </a:rPr>
              <a:t> yeasts.</a:t>
            </a:r>
          </a:p>
        </p:txBody>
      </p:sp>
      <p:pic>
        <p:nvPicPr>
          <p:cNvPr id="38917" name="Picture 4" descr="http://upload.wikimedia.org/wikipedia/commons/thumb/d/df/Kefirpilze.jpg/250px-Kefirpilze.jpg"/>
          <p:cNvPicPr>
            <a:picLocks noChangeAspect="1" noChangeArrowheads="1"/>
          </p:cNvPicPr>
          <p:nvPr/>
        </p:nvPicPr>
        <p:blipFill>
          <a:blip r:embed="rId3" cstate="print"/>
          <a:srcRect/>
          <a:stretch>
            <a:fillRect/>
          </a:stretch>
        </p:blipFill>
        <p:spPr bwMode="auto">
          <a:xfrm>
            <a:off x="6357938" y="928688"/>
            <a:ext cx="2786062" cy="1581150"/>
          </a:xfrm>
          <a:prstGeom prst="rect">
            <a:avLst/>
          </a:prstGeom>
          <a:noFill/>
          <a:ln w="9525">
            <a:noFill/>
            <a:miter lim="800000"/>
            <a:headEnd/>
            <a:tailEnd/>
          </a:ln>
        </p:spPr>
      </p:pic>
      <p:sp>
        <p:nvSpPr>
          <p:cNvPr id="38918" name="Rectangle 5"/>
          <p:cNvSpPr>
            <a:spLocks noChangeArrowheads="1"/>
          </p:cNvSpPr>
          <p:nvPr/>
        </p:nvSpPr>
        <p:spPr bwMode="auto">
          <a:xfrm>
            <a:off x="6429375" y="2500313"/>
            <a:ext cx="2714625" cy="646112"/>
          </a:xfrm>
          <a:prstGeom prst="rect">
            <a:avLst/>
          </a:prstGeom>
          <a:noFill/>
          <a:ln w="9525">
            <a:noFill/>
            <a:miter lim="800000"/>
            <a:headEnd/>
            <a:tailEnd/>
          </a:ln>
        </p:spPr>
        <p:txBody>
          <a:bodyPr>
            <a:spAutoFit/>
          </a:bodyPr>
          <a:lstStyle/>
          <a:p>
            <a:pPr algn="just"/>
            <a:r>
              <a:rPr lang="en-US" sz="1200">
                <a:solidFill>
                  <a:srgbClr val="000000"/>
                </a:solidFill>
              </a:rPr>
              <a:t>Kefir grains, which are a Probiotic that contain</a:t>
            </a:r>
            <a:r>
              <a:rPr lang="en-US" sz="1200">
                <a:solidFill>
                  <a:srgbClr val="000000"/>
                </a:solidFill>
                <a:hlinkClick r:id="rId4" tooltip="Yeast"/>
              </a:rPr>
              <a:t>Yeast</a:t>
            </a:r>
            <a:r>
              <a:rPr lang="en-US" sz="1200">
                <a:solidFill>
                  <a:srgbClr val="000000"/>
                </a:solidFill>
              </a:rPr>
              <a:t> and live bacteria, are used to make kefir</a:t>
            </a:r>
            <a:endParaRPr lang="id-ID" sz="120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5750" y="214313"/>
            <a:ext cx="8501063" cy="5140325"/>
          </a:xfrm>
          <a:prstGeom prst="rect">
            <a:avLst/>
          </a:prstGeom>
        </p:spPr>
        <p:txBody>
          <a:bodyPr>
            <a:spAutoFit/>
          </a:bodyPr>
          <a:lstStyle/>
          <a:p>
            <a:pPr>
              <a:defRPr/>
            </a:pPr>
            <a:r>
              <a:rPr lang="id-ID" sz="2400" b="1" u="sng" dirty="0">
                <a:solidFill>
                  <a:schemeClr val="accent5">
                    <a:lumMod val="10000"/>
                  </a:schemeClr>
                </a:solidFill>
                <a:latin typeface="+mn-lt"/>
                <a:ea typeface="Arial Unicode MS" pitchFamily="34" charset="-128"/>
                <a:cs typeface="Arial Unicode MS" pitchFamily="34" charset="-128"/>
              </a:rPr>
              <a:t>4- Acidophilus milk</a:t>
            </a:r>
          </a:p>
          <a:p>
            <a:pPr algn="just">
              <a:buFont typeface="Wingdings" pitchFamily="2" charset="2"/>
              <a:buChar char="Ø"/>
              <a:defRPr/>
            </a:pPr>
            <a:r>
              <a:rPr lang="id-ID" sz="2200" dirty="0">
                <a:solidFill>
                  <a:schemeClr val="accent5">
                    <a:lumMod val="10000"/>
                  </a:schemeClr>
                </a:solidFill>
                <a:latin typeface="+mn-lt"/>
                <a:ea typeface="Arial Unicode MS" pitchFamily="34" charset="-128"/>
                <a:cs typeface="Arial Unicode MS" pitchFamily="34" charset="-128"/>
              </a:rPr>
              <a:t> </a:t>
            </a:r>
            <a:r>
              <a:rPr lang="en-US" sz="2200" dirty="0">
                <a:solidFill>
                  <a:schemeClr val="accent5">
                    <a:lumMod val="10000"/>
                  </a:schemeClr>
                </a:solidFill>
                <a:latin typeface="+mn-lt"/>
                <a:ea typeface="Arial Unicode MS" pitchFamily="34" charset="-128"/>
                <a:cs typeface="Arial Unicode MS" pitchFamily="34" charset="-128"/>
              </a:rPr>
              <a:t>Acidophilus milk is produced by the inoculation of a</a:t>
            </a:r>
            <a:r>
              <a:rPr lang="id-ID" sz="2200" dirty="0">
                <a:solidFill>
                  <a:schemeClr val="accent5">
                    <a:lumMod val="10000"/>
                  </a:schemeClr>
                </a:solidFill>
                <a:latin typeface="+mn-lt"/>
                <a:ea typeface="Arial Unicode MS" pitchFamily="34" charset="-128"/>
                <a:cs typeface="Arial Unicode MS" pitchFamily="34" charset="-128"/>
              </a:rPr>
              <a:t> </a:t>
            </a:r>
            <a:r>
              <a:rPr lang="en-US" sz="2200" dirty="0">
                <a:solidFill>
                  <a:schemeClr val="accent5">
                    <a:lumMod val="10000"/>
                  </a:schemeClr>
                </a:solidFill>
                <a:latin typeface="+mn-lt"/>
                <a:ea typeface="Arial Unicode MS" pitchFamily="34" charset="-128"/>
                <a:cs typeface="Arial Unicode MS" pitchFamily="34" charset="-128"/>
              </a:rPr>
              <a:t>strain of </a:t>
            </a:r>
            <a:r>
              <a:rPr lang="en-US" sz="2200" i="1" dirty="0">
                <a:solidFill>
                  <a:schemeClr val="accent5">
                    <a:lumMod val="10000"/>
                  </a:schemeClr>
                </a:solidFill>
                <a:latin typeface="+mn-lt"/>
                <a:ea typeface="Arial Unicode MS" pitchFamily="34" charset="-128"/>
                <a:cs typeface="Arial Unicode MS" pitchFamily="34" charset="-128"/>
              </a:rPr>
              <a:t>Lactobacillus acidophilus </a:t>
            </a:r>
            <a:r>
              <a:rPr lang="en-US" sz="2200" dirty="0">
                <a:solidFill>
                  <a:schemeClr val="accent5">
                    <a:lumMod val="10000"/>
                  </a:schemeClr>
                </a:solidFill>
                <a:latin typeface="+mn-lt"/>
                <a:ea typeface="Arial Unicode MS" pitchFamily="34" charset="-128"/>
                <a:cs typeface="Arial Unicode MS" pitchFamily="34" charset="-128"/>
              </a:rPr>
              <a:t>into sterile milk. The</a:t>
            </a:r>
            <a:r>
              <a:rPr lang="id-ID" sz="2200" dirty="0">
                <a:solidFill>
                  <a:schemeClr val="accent5">
                    <a:lumMod val="10000"/>
                  </a:schemeClr>
                </a:solidFill>
                <a:latin typeface="+mn-lt"/>
                <a:ea typeface="Arial Unicode MS" pitchFamily="34" charset="-128"/>
                <a:cs typeface="Arial Unicode MS" pitchFamily="34" charset="-128"/>
              </a:rPr>
              <a:t> </a:t>
            </a:r>
            <a:r>
              <a:rPr lang="en-US" sz="2200" dirty="0" err="1">
                <a:solidFill>
                  <a:schemeClr val="accent5">
                    <a:lumMod val="10000"/>
                  </a:schemeClr>
                </a:solidFill>
                <a:latin typeface="+mn-lt"/>
                <a:ea typeface="Arial Unicode MS" pitchFamily="34" charset="-128"/>
                <a:cs typeface="Arial Unicode MS" pitchFamily="34" charset="-128"/>
              </a:rPr>
              <a:t>inoculum</a:t>
            </a:r>
            <a:r>
              <a:rPr lang="en-US" sz="2200" dirty="0">
                <a:solidFill>
                  <a:schemeClr val="accent5">
                    <a:lumMod val="10000"/>
                  </a:schemeClr>
                </a:solidFill>
                <a:latin typeface="+mn-lt"/>
                <a:ea typeface="Arial Unicode MS" pitchFamily="34" charset="-128"/>
                <a:cs typeface="Arial Unicode MS" pitchFamily="34" charset="-128"/>
              </a:rPr>
              <a:t> of 1–2% is added</a:t>
            </a:r>
            <a:r>
              <a:rPr lang="id-ID" sz="2200" dirty="0">
                <a:solidFill>
                  <a:schemeClr val="accent5">
                    <a:lumMod val="10000"/>
                  </a:schemeClr>
                </a:solidFill>
                <a:latin typeface="+mn-lt"/>
                <a:ea typeface="Arial Unicode MS" pitchFamily="34" charset="-128"/>
                <a:cs typeface="Arial Unicode MS" pitchFamily="34" charset="-128"/>
              </a:rPr>
              <a:t>. Acidophilus </a:t>
            </a:r>
            <a:r>
              <a:rPr lang="en-US" sz="2200" dirty="0">
                <a:solidFill>
                  <a:schemeClr val="accent5">
                    <a:lumMod val="10000"/>
                  </a:schemeClr>
                </a:solidFill>
                <a:latin typeface="+mn-lt"/>
                <a:ea typeface="Arial Unicode MS" pitchFamily="34" charset="-128"/>
                <a:cs typeface="Arial Unicode MS" pitchFamily="34" charset="-128"/>
              </a:rPr>
              <a:t>milk contains from 1.5 to 2.0% acid (as lactic) and no</a:t>
            </a:r>
            <a:r>
              <a:rPr lang="id-ID" sz="2200" dirty="0">
                <a:solidFill>
                  <a:schemeClr val="accent5">
                    <a:lumMod val="10000"/>
                  </a:schemeClr>
                </a:solidFill>
                <a:latin typeface="+mn-lt"/>
                <a:ea typeface="Arial Unicode MS" pitchFamily="34" charset="-128"/>
                <a:cs typeface="Arial Unicode MS" pitchFamily="34" charset="-128"/>
              </a:rPr>
              <a:t> alcohol.</a:t>
            </a:r>
          </a:p>
          <a:p>
            <a:pPr algn="just">
              <a:defRPr/>
            </a:pPr>
            <a:endParaRPr lang="id-ID" sz="2400" dirty="0">
              <a:solidFill>
                <a:schemeClr val="accent5">
                  <a:lumMod val="10000"/>
                </a:schemeClr>
              </a:solidFill>
              <a:latin typeface="+mn-lt"/>
              <a:ea typeface="Arial Unicode MS" pitchFamily="34" charset="-128"/>
              <a:cs typeface="Arial Unicode MS" pitchFamily="34" charset="-128"/>
            </a:endParaRPr>
          </a:p>
          <a:p>
            <a:pPr>
              <a:defRPr/>
            </a:pPr>
            <a:r>
              <a:rPr lang="id-ID" sz="2400" b="1" u="sng" dirty="0">
                <a:solidFill>
                  <a:schemeClr val="accent5">
                    <a:lumMod val="10000"/>
                  </a:schemeClr>
                </a:solidFill>
                <a:latin typeface="+mn-lt"/>
                <a:ea typeface="Arial Unicode MS" pitchFamily="34" charset="-128"/>
                <a:cs typeface="Arial Unicode MS" pitchFamily="34" charset="-128"/>
              </a:rPr>
              <a:t>5- cheese </a:t>
            </a:r>
          </a:p>
          <a:p>
            <a:pPr>
              <a:buFont typeface="Wingdings" pitchFamily="2" charset="2"/>
              <a:buChar char="Ø"/>
              <a:defRPr/>
            </a:pPr>
            <a:r>
              <a:rPr lang="id-ID" sz="2400" dirty="0">
                <a:solidFill>
                  <a:schemeClr val="accent5">
                    <a:lumMod val="10000"/>
                  </a:schemeClr>
                </a:solidFill>
                <a:latin typeface="+mn-lt"/>
                <a:ea typeface="Arial Unicode MS" pitchFamily="34" charset="-128"/>
                <a:cs typeface="Arial Unicode MS" pitchFamily="34" charset="-128"/>
              </a:rPr>
              <a:t> </a:t>
            </a:r>
            <a:r>
              <a:rPr lang="en-US" sz="2400" dirty="0">
                <a:solidFill>
                  <a:schemeClr val="accent5">
                    <a:lumMod val="10000"/>
                  </a:schemeClr>
                </a:solidFill>
                <a:latin typeface="+mn-lt"/>
                <a:ea typeface="Arial Unicode MS" pitchFamily="34" charset="-128"/>
                <a:cs typeface="Arial Unicode MS" pitchFamily="34" charset="-128"/>
              </a:rPr>
              <a:t>Cheese is commonly made from cow, ewe, goat, or buffalo</a:t>
            </a:r>
            <a:r>
              <a:rPr lang="id-ID" sz="2400" dirty="0">
                <a:solidFill>
                  <a:schemeClr val="accent5">
                    <a:lumMod val="10000"/>
                  </a:schemeClr>
                </a:solidFill>
                <a:latin typeface="+mn-lt"/>
                <a:ea typeface="Arial Unicode MS" pitchFamily="34" charset="-128"/>
                <a:cs typeface="Arial Unicode MS" pitchFamily="34" charset="-128"/>
              </a:rPr>
              <a:t> milk.</a:t>
            </a:r>
          </a:p>
          <a:p>
            <a:pPr algn="just">
              <a:defRPr/>
            </a:pPr>
            <a:endParaRPr lang="id-ID" sz="2400" dirty="0">
              <a:solidFill>
                <a:schemeClr val="accent5">
                  <a:lumMod val="10000"/>
                </a:schemeClr>
              </a:solidFill>
              <a:latin typeface="+mn-lt"/>
              <a:cs typeface="+mn-cs"/>
            </a:endParaRPr>
          </a:p>
          <a:p>
            <a:pPr algn="just">
              <a:defRPr/>
            </a:pPr>
            <a:endParaRPr lang="id-ID" sz="2400" dirty="0">
              <a:solidFill>
                <a:schemeClr val="accent5">
                  <a:lumMod val="10000"/>
                </a:schemeClr>
              </a:solidFill>
              <a:latin typeface="+mn-lt"/>
              <a:cs typeface="+mn-cs"/>
            </a:endParaRPr>
          </a:p>
          <a:p>
            <a:pPr algn="just">
              <a:defRPr/>
            </a:pPr>
            <a:endParaRPr lang="id-ID" sz="2400" dirty="0">
              <a:solidFill>
                <a:schemeClr val="accent5">
                  <a:lumMod val="10000"/>
                </a:schemeClr>
              </a:solidFill>
              <a:latin typeface="+mn-lt"/>
              <a:cs typeface="+mn-cs"/>
            </a:endParaRPr>
          </a:p>
          <a:p>
            <a:pPr algn="just">
              <a:defRPr/>
            </a:pPr>
            <a:endParaRPr lang="id-ID" sz="2400" dirty="0">
              <a:solidFill>
                <a:schemeClr val="accent5">
                  <a:lumMod val="10000"/>
                </a:schemeClr>
              </a:solidFill>
              <a:latin typeface="+mn-lt"/>
              <a:cs typeface="+mn-cs"/>
            </a:endParaRPr>
          </a:p>
          <a:p>
            <a:pPr algn="just">
              <a:defRPr/>
            </a:pPr>
            <a:endParaRPr lang="id-ID" sz="2400" dirty="0">
              <a:solidFill>
                <a:schemeClr val="accent5">
                  <a:lumMod val="10000"/>
                </a:schemeClr>
              </a:solidFill>
              <a:latin typeface="+mn-lt"/>
              <a:cs typeface="+mn-cs"/>
            </a:endParaRPr>
          </a:p>
        </p:txBody>
      </p:sp>
      <p:pic>
        <p:nvPicPr>
          <p:cNvPr id="39939" name="Picture 1"/>
          <p:cNvPicPr>
            <a:picLocks noChangeAspect="1" noChangeArrowheads="1"/>
          </p:cNvPicPr>
          <p:nvPr/>
        </p:nvPicPr>
        <p:blipFill>
          <a:blip r:embed="rId2" cstate="print"/>
          <a:srcRect/>
          <a:stretch>
            <a:fillRect/>
          </a:stretch>
        </p:blipFill>
        <p:spPr bwMode="auto">
          <a:xfrm>
            <a:off x="0" y="4357688"/>
            <a:ext cx="2143125" cy="1428750"/>
          </a:xfrm>
          <a:prstGeom prst="rect">
            <a:avLst/>
          </a:prstGeom>
          <a:noFill/>
          <a:ln w="9525">
            <a:noFill/>
            <a:miter lim="800000"/>
            <a:headEnd/>
            <a:tailEnd/>
          </a:ln>
        </p:spPr>
      </p:pic>
      <p:pic>
        <p:nvPicPr>
          <p:cNvPr id="39940" name="Picture 1"/>
          <p:cNvPicPr>
            <a:picLocks noChangeAspect="1" noChangeArrowheads="1"/>
          </p:cNvPicPr>
          <p:nvPr/>
        </p:nvPicPr>
        <p:blipFill>
          <a:blip r:embed="rId3" cstate="print"/>
          <a:srcRect/>
          <a:stretch>
            <a:fillRect/>
          </a:stretch>
        </p:blipFill>
        <p:spPr bwMode="auto">
          <a:xfrm>
            <a:off x="4286250" y="4786313"/>
            <a:ext cx="2214563" cy="2071687"/>
          </a:xfrm>
          <a:prstGeom prst="rect">
            <a:avLst/>
          </a:prstGeom>
          <a:noFill/>
          <a:ln w="9525">
            <a:noFill/>
            <a:miter lim="800000"/>
            <a:headEnd/>
            <a:tailEnd/>
          </a:ln>
        </p:spPr>
      </p:pic>
      <p:pic>
        <p:nvPicPr>
          <p:cNvPr id="39941" name="Picture 1"/>
          <p:cNvPicPr>
            <a:picLocks noChangeAspect="1" noChangeArrowheads="1"/>
          </p:cNvPicPr>
          <p:nvPr/>
        </p:nvPicPr>
        <p:blipFill>
          <a:blip r:embed="rId4" cstate="print"/>
          <a:srcRect/>
          <a:stretch>
            <a:fillRect/>
          </a:stretch>
        </p:blipFill>
        <p:spPr bwMode="auto">
          <a:xfrm>
            <a:off x="2143125" y="5214938"/>
            <a:ext cx="1928813" cy="1643062"/>
          </a:xfrm>
          <a:prstGeom prst="rect">
            <a:avLst/>
          </a:prstGeom>
          <a:noFill/>
          <a:ln w="9525">
            <a:noFill/>
            <a:miter lim="800000"/>
            <a:headEnd/>
            <a:tailEnd/>
          </a:ln>
        </p:spPr>
      </p:pic>
      <p:pic>
        <p:nvPicPr>
          <p:cNvPr id="39942" name="Picture 1"/>
          <p:cNvPicPr>
            <a:picLocks noChangeAspect="1" noChangeArrowheads="1"/>
          </p:cNvPicPr>
          <p:nvPr/>
        </p:nvPicPr>
        <p:blipFill>
          <a:blip r:embed="rId5" cstate="print"/>
          <a:srcRect/>
          <a:stretch>
            <a:fillRect/>
          </a:stretch>
        </p:blipFill>
        <p:spPr bwMode="auto">
          <a:xfrm>
            <a:off x="6143625" y="3357563"/>
            <a:ext cx="2357438" cy="1643062"/>
          </a:xfrm>
          <a:prstGeom prst="rect">
            <a:avLst/>
          </a:prstGeom>
          <a:noFill/>
          <a:ln w="9525">
            <a:noFill/>
            <a:miter lim="800000"/>
            <a:headEnd/>
            <a:tailEnd/>
          </a:ln>
        </p:spPr>
      </p:pic>
      <p:pic>
        <p:nvPicPr>
          <p:cNvPr id="39943" name="Picture 1"/>
          <p:cNvPicPr>
            <a:picLocks noChangeAspect="1" noChangeArrowheads="1"/>
          </p:cNvPicPr>
          <p:nvPr/>
        </p:nvPicPr>
        <p:blipFill>
          <a:blip r:embed="rId6" cstate="print"/>
          <a:srcRect/>
          <a:stretch>
            <a:fillRect/>
          </a:stretch>
        </p:blipFill>
        <p:spPr bwMode="auto">
          <a:xfrm>
            <a:off x="6786563" y="5214938"/>
            <a:ext cx="2357437" cy="164306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686800" cy="2031325"/>
          </a:xfrm>
          <a:prstGeom prst="rect">
            <a:avLst/>
          </a:prstGeom>
        </p:spPr>
        <p:txBody>
          <a:bodyPr wrap="square">
            <a:spAutoFit/>
          </a:bodyPr>
          <a:lstStyle/>
          <a:p>
            <a:pPr algn="just">
              <a:buFont typeface="Wingdings" pitchFamily="2" charset="2"/>
              <a:buChar char="q"/>
            </a:pPr>
            <a:r>
              <a:rPr lang="en-US" dirty="0"/>
              <a:t> Starter cultures are used early in the cheese making process to assist with coagulation by lowering the pH prior to rennet addition. The metabolism of the starter cultures contribute desirable flavor compounds and help prevent the growth of spoilage organisms and pathogens. </a:t>
            </a:r>
          </a:p>
          <a:p>
            <a:pPr algn="just"/>
            <a:endParaRPr lang="en-US" dirty="0"/>
          </a:p>
          <a:p>
            <a:pPr algn="just">
              <a:buFont typeface="Wingdings" pitchFamily="2" charset="2"/>
              <a:buChar char="q"/>
            </a:pPr>
            <a:r>
              <a:rPr lang="en-US" dirty="0"/>
              <a:t> Typical starter bacteria include </a:t>
            </a:r>
            <a:r>
              <a:rPr lang="en-US" i="1" dirty="0" err="1"/>
              <a:t>Lactococcus</a:t>
            </a:r>
            <a:r>
              <a:rPr lang="en-US" i="1" dirty="0"/>
              <a:t> </a:t>
            </a:r>
            <a:r>
              <a:rPr lang="en-US" i="1" dirty="0" err="1"/>
              <a:t>lactis</a:t>
            </a:r>
            <a:r>
              <a:rPr lang="en-US" i="1" dirty="0"/>
              <a:t> </a:t>
            </a:r>
            <a:r>
              <a:rPr lang="en-US" dirty="0"/>
              <a:t>subsp. </a:t>
            </a:r>
            <a:r>
              <a:rPr lang="en-US" i="1" dirty="0"/>
              <a:t>Streptococcus </a:t>
            </a:r>
            <a:r>
              <a:rPr lang="en-US" i="1" dirty="0" err="1"/>
              <a:t>salivarius</a:t>
            </a:r>
            <a:r>
              <a:rPr lang="en-US" i="1" dirty="0"/>
              <a:t> </a:t>
            </a:r>
            <a:r>
              <a:rPr lang="en-US" dirty="0"/>
              <a:t>subsp. </a:t>
            </a:r>
            <a:r>
              <a:rPr lang="en-US" i="1" dirty="0"/>
              <a:t>thermophilus</a:t>
            </a:r>
            <a:r>
              <a:rPr lang="en-US" dirty="0"/>
              <a:t>, </a:t>
            </a:r>
            <a:r>
              <a:rPr lang="en-US" i="1" dirty="0"/>
              <a:t>Lactobacillus </a:t>
            </a:r>
            <a:r>
              <a:rPr lang="en-US" i="1" dirty="0" err="1"/>
              <a:t>delbruckii</a:t>
            </a:r>
            <a:r>
              <a:rPr lang="en-US" i="1" dirty="0"/>
              <a:t> </a:t>
            </a:r>
            <a:r>
              <a:rPr lang="en-US" dirty="0"/>
              <a:t>subsp. </a:t>
            </a:r>
            <a:r>
              <a:rPr lang="en-US" i="1" dirty="0"/>
              <a:t>bulgaricus.</a:t>
            </a:r>
            <a:endParaRPr lang="en-US" dirty="0"/>
          </a:p>
        </p:txBody>
      </p:sp>
      <p:pic>
        <p:nvPicPr>
          <p:cNvPr id="3" name="Picture 1"/>
          <p:cNvPicPr>
            <a:picLocks noChangeAspect="1" noChangeArrowheads="1"/>
          </p:cNvPicPr>
          <p:nvPr/>
        </p:nvPicPr>
        <p:blipFill>
          <a:blip r:embed="rId2" cstate="print"/>
          <a:srcRect/>
          <a:stretch>
            <a:fillRect/>
          </a:stretch>
        </p:blipFill>
        <p:spPr bwMode="auto">
          <a:xfrm>
            <a:off x="2286000" y="4191000"/>
            <a:ext cx="4343400" cy="2667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QSEBUUEhQVFBUUFRQVFxgXFBYYFhUVFRUVFRgXGhQXHCYgGBkjGhYUHy8gIycpLCwsFh4xNjAqNSYsLCoBCQoKDgwOGg8PGiwkHyQsLCwsLC0sKSksLCwsLCwpLCwsLCwpLCwsLCwsLCwsLCwpLCwsLCwsLCwpLCwsLCwsLP/AABEIAMMBAwMBIgACEQEDEQH/xAAbAAABBQEBAAAAAAAAAAAAAAAEAAECAwUGB//EADsQAAEDAgQEBAUCBQMEAwAAAAEAAhEDIQQSMUEFUWFxBiKBkRMyobHwwdEjQlLh8RRikhUzgrIHFlP/xAAZAQADAQEBAAAAAAAAAAAAAAAAAQIDBAX/xAAsEQACAgEDAwMDAwUAAAAAAAAAAQIRAxIhMQRBURMikRQyYUJxgUNSoeHw/9oADAMBAAIRAxEAPwD1+E4CcBOAuU3EApAJwFbTpqkrJboanTV4CQCdbJUZt2JNCTnAa2XLcT/+QqNGo+n8Os8s3a0ZCImz5g8lE8kYfc6KjCU9oo6gsVNWmAJMADU6ALzrFf8AylXqgjDYbJ/vqy4RzgRFlk1cVWxQjEYjMTMMmG2H9EBvM72XJk62C+1WdMOln+p0ejN4zQdmyVmOyCXBrpIA6DVCjxRQ2cTGvkd+y86p4J1F+Rxy5o+QxaINgNksXSh4a0zYGSZE3I30XG+rk3So6l0sfJ6IfFeGmPiSeQaf2Q9Xxrhm3JqelNxj0F1xpoSRPP8AlBdA6lvY3lEueWgODyQY2nS1w49ULqMj/wC/2L0II7bh3iChXH8OoCeRlrh0LXQZWivPaXG2AgPYHiYzQJO9hH5CizxE6k+aRcxsnyElzf8AiZHsVsupiluzN9PJvZHocJFc/wAM8YMeQ2qMjiAZF2mfqCugDgbi66YTjNXE55RcXTGhJOkrJIwmhThMQgCKaFJNCQyMJQpQkgCMJlKEoTERhNClCSAIwmyqaSAK8qSsSQAXCcBMFbTpyqSsluh6dNXgJlTjMcykwvqODWjc/Ycz0Wu0VuZ7tl0rn+N+LmUpbSio8f8AEeo1PQe65vjvjF9YltMFlK41AL45nYdAsCniAauUtMCxI5zaxGkfqvNz9a+Mfyd+LpO8/gO4rx+rWs+qOjRIbmOlo07n90DSr1IBNQEuMhsC4mNxNogeuqBq5Q/dwzk5rS86TP6dOy0sJgWlzwSBAOW5JkTB91wuLl9z+TtSjFbIZ4JIdOUCBf5bdd5n8hRwPC6bjBl28wcvPfspVQLBxJLbgDU33PP0U8KSXjI3Jr1m8m/ss9Ptuxt1siHi3Cl2HAEjzAuv5i3lm7lZPCaBpXeWGI/mkxFoH5oV12Pw5fTLSJkETEx7byuMPDCzM9pvniCIBgxo46TuFUZe3SyIb8G/RxxafJGQi5Ik2nmRYgqnHsL3EyHZd4AImxkDb/KFwWIB+YwbgiJvppzsPZEscwbEmNdI7gaiFOp1TNdKTsGdhGtaHZjmsSImTOzgLGeZT02uaZdIBHKxHOfrKnWAAkOuXf8AiBzG5tdRp1+obzzGSLcgNLqHqZSGZXad8x2v+dV0nCPFBZDXRGgJNj0nY9VyVUMmxiDNhYxykzGtuqPfh3U6YcHtAOpLZiTpJ09Frjm8b2M8kIyW56fhq4e0Ee3JWwvPuD8fqUnTOenvpp6LvcPiA9oc02K9XFlWRbHmZMbg9yxMpQmIWxmRSShJAxkk6ZIBoShOkmA0JlJMgBoSTpkCGSTpIAPp01cTCZxhB165Jga/lz0WzaijLknieItYCXaC6818QccdiKhc/wD7YJDG7ep+56ojxZx/M7Iy7G7z8z93RyGg6d1gPwZdTBzSczYHUzIA3J/ReX1ObUqvY9Lp8Kj7mGDCF1FzgDJAvEWHT6IZtTyuIN3ZocREgC8axIgf+XRGYbDABratRzTMBroEgQARrA1G2hVvEOEDylkNZBOsNBsSZ9vquGTTpJHUnT3YOzDtF8uxLQQCAIjT0TuqEfKbgzExaAI5b/QIjE0T8PMxzX2hzrTqLfdASc0CHSdRvtvrqpvdlpJoOqVmOZmMZug3Nzr017rMwWNd8UBp3Ii2runoUc5rshlsZS3YHuJaOvNVcJpE1Q6AJLogWB3H23STSTE1saY4pkbDz5ouBeSInLGuy5bjnGC9+SB5SDJs6XXgjt9l0OLZkqthsDKSXXtpO0f5XO1cK6pWdUNnOIJub2EQewE9T0VQSfvkRBU6Rbhn2kgWgRbfmSPyPc9laBdoIIt0ixjooUcNAGvXmY7KFYu0FgYFvf6a+6z1tm7SYQyswuGYHLvBmBJgj9k9RtGfKQZ6EEWO2msRfmhqDzJbqIMmLRBk62sZ9VEYhpAAOXnz9xqj1GlVC0b7FeKcWkBoMDYDU79xcovFYlz6RaGEAQZHQZtOnNPgKU1M02GpvebbqGMqAVXBshrLNi1wIJjlH2Vp6naJlykD4dpabEGwaDFx0hdJ4d4+aL8tT/tONzsx3P8Af+y5yvVMzAsQL6mOex2SZxI6b3uNvXfaCtcORqWpEZcepUz2BrZFki0rj/CPie4o1D0YTYA6Ze2kLtgV7eOccqtHjTjLG6YOlCILAVWaPJU4eAUilKFMtUVm0UmRSUk0IAZJOmQAkydJADJJJ0AXYjEXgXJ0WRx/HfBplgu+o0knk38+xWzh6GWXO1OvQclwfiXHfFe8tNj5RY6aa7aT3PdRllS3Kxx1Okch8dxfqNZ9jMzuVbVDnPYCRtlMDNe2uoN9loYbhkAb309/sI9+qRpfxgRBDIsDuLX65iSvL1xcj1ktiWKwzfhQIzNe1h9IB+p17qDqThWe1zjlNomwaQLQVZ8Rsa3kSL3tr3nVTrnzSPmLb3mLbR0spnO3dCjCthm8Mc2+rYmC6JtpfUhI4h2XK7KwSZdE30Av1t6dE1Ws3JvOUCZ/mku3vueeqzcdHp306d1EI6nuU7rc0KuDqFnzkhwmADJ9NvZH4TFMZSaHSBsYHe/0QnhjEPLTN2B1p1AIG/L+6o8QY406Y+GwudUOQCR5SZIJsdgspfdpRPOzMvEeJXVH1ARDSQW7QLX9f1R2BrNABA0uZJgiwiBz5rGx3CKkNJaWkNG1xbQ3AI5Qq6OKez5xmvc6xc+v20W88aa9pUJKqZ01WsC4iwzRpMb6zcGY+qErNMgg7g62vtB9FnYbiM/K0z2kQPz6IhvEWWzEi8O1000NtLeixUWuxpt2FDrEkHNpBJIEyJH5ona0TF5nLcgDnc8oSfWB0dMA2/PVVf6mx0tEfS1/VNqxo0cI/wCC1xNzo28jYHSysqfxDmygWBiOm/O/3QbcUHDKOU2BIGlyJ7SrqNYQJI1AA25/VZSTrYXe+476AJuBa/K8THNZmOpvaRlAJ0013ubrYcYBg+k/koGsTvqPodIn9FeN07YcoqZXnmHD0v8Am69H8H+IzWb8Oof4jdD/AFtFp7jdeXyWukTc7jQ7QeW3ZaGAxr6T21GfM0yORAiR2IMeq9DHk0STXBx5cWuNPlHtATwguF8QbWpNqN0cAe3MdwZHojgV7CdqzyGqIkKt1JXFRhMAd1IqBCKhRLVDgilJgyStdRVZYVDg0WpIikkkpGJJNKSAIeJq5ZhahFiQG/8AIwfpK88qENieYJi202vpp9V6F4poF9IMBjM73gEge64rF8Oeyc+pnqLCJ68/Vc3VJ3+Do6ZqiihUMB7jEE2NhoI6An9FTVqta4uiMwBgRF5BnneVDGU4+GN722OgnXVPWgtBGmhF+9uQXl1uekgRjMzoHWIta51Vny85EQd/zqk2zgRA1I22FuXNJ7iZt0MX66ixWzqgt2UVL/qhcUSBzBm8WPOJ11WvUwjXN/hun/aQAZOsHcLKrYd5eAGuf5rBoOt7Gfl7nklCSsbewb4VxFntI0h3327Qtunhw+DNtpsQZ1g6IPhPCfhPPLKBAOmhi606LAJibHbuf1XPllc7iYfyNW4eTI1kCCI1uNDpCxMXwcuaCAMwsYJAHt7+q6KnXsbXGsff7qnHYprWguiDtqRtP5zVakzNKSexyVOKJcHsd2a0OtzBMIHF1KTiYFQDScgyxHQzp05LrjRDvNZwmOoE8lYcCySQ0HuJ900lyX6jXJwFbCB4D2P8sxmdIgja8EbarQp8FOQX13AMDpZdBj+BU6gDcovBIga3CFpVGUakPrMho0JuIDreXnb2VXLsUp+OTKPC6kxm3uNABaTAIuRtG6uxL3MIhpygHpJsS48tAtutWovvTfcnYE7/ANJ07rP4pwKo9zalOpdoc2IbfNrYyDEb3HNJSt7v5HqrlFVPGMLZa4gmbOEn0ixHVCU6xD5aYi40/DqtdnCKjqQmo1r8rZIpCWEG4In+YdBqqsRgKbQA453gGTk1AvJDRYQPoj29ilP9wGrXcXkG5dqNATtYbpviaQIIkb3HNXjBF92EuFuc6XGmirfRDLve0XiNTz23TS8Ftrudf4G41BNB1p8zORtLm/Sfdd2168TwvE2io34AqPe2CCBoR0GgsdYXojfGLAwHKSYE2IExeLSQvVwZtMameVnxXK4HV5k8rh8V4prPB+H5LWimT9XBDDimLOtZzT3aB6gBVLrIR25IXTSfOx6ASmXBDiOJ/wD3fPIBsR6qY4rXAj41QmdywW9lP1sfDD6d+UdyUxC4R3GcQPlquPPM4WHQARPdE0vEFcfzB3do56ad011kfDF6D8o691NVuprPwXHw4fxBlPMAke2o+q0qVZrhLSHDmDK6IzjNbGTUo8lWUpIiElWhBqZR4gr/AA6YfEhroPZwI+8Lh+KY4VQ06EETbQiRHfT0PRei43CCpTcx2jgR/f3uvPX8NIa/MJgloAmQ8QCTtBvqVydWpduDp6Zx7mRxZ3yX9fbojXYcGlm/qYbcntO3cA/VMcOKlPLBzatPI/3/AFVPDMYS1zO/rbQ9tfRebippo9CXAA8EWMdvSVJr8psJkdfZF1cKA85hG2nLfqlXY3+W2+8+6H4ZalYLVLnQBYnQaDvZEsxNSlTPmGcmGzDnZRbMSddxH7KzBNGYWzHa8ReN9efYlBinmcS4kknoAI2/IUKu4S32LaNeqT813amAm/ifNJBkzFhrqALXi9kQKBAJg5dzNm30j81RXwwI3kX2/PVDkLZGZ8asTBfbWXGLTpMIetTzQ4m+hgi+1nQditI0psHA67TM2iyGdhXAyNIJ0tAEkxHdNMaBa7XsAh8WsJOccgW6XkFV8NrP+IJJkkCb6zy7WWichiTaxJI9SgOKYXK0NDIc7cCBa4F7mUpSUtie9BfiOtJYwTF8xDo15gXPZY+G4SRsOc2dMchysfZTo0XF06wY/wA+yLOGs2CCfWx11Qqj7S0qQzfKIECI0EHffmtLD4gt5xP5ohBRy/O5oGskgX7nqqa3FWgQ2Df5jpsBA/dYuDk6QSkq3NYY/LNgObhAtv8AX7LJ4pxSmMxAD3G+pg3sOfX0WTxHiJDspzFzhmgA3Ej2CzMPh62KP8PM1oJ82UXEiMosRodSumGGt2znc/7Q8+I67XNGQZfMYHlBt5IjSD3kbSo8N4PVqn+ICDN2g6mdytDAeHwyqAc7ngAE5oyjlmO55D3XT5YZldAGhDQNJ56q3PtH5J43YJwzhGQZXeURoALz13RlGtSlwYWEtiRIcWzz5X7KDyGta1s3JEC0dZ2/dWtw7WtMAD+Z3U67bgqUm+SHIucx255DoB0vrouf8S4J+INJlOq6mxrszshguc10AEi4iD+BbRxUCW3ggAXuSI+YiIThgbLjobkmA0Raf7q+OCU/Jl4rh1So0A1XtiQC0kdATGpRmCwfwKbWucXExEybjU6W1RzsSABlaXzpljlMyUEOLUy8sILSJgmMp6Ai09EkqHbYUaZEWLud/wBEqdN8CWNAB0DtuvlVhd9eQ0Q/+ra+crnEgTAJbt1CsgKFa4GYSRMTt+oQrWYs1T/pi4WDploBgxlINjqdVLDNfUccuUCBoZeDpeQuo4RhSxkEydz/AIV4ovJLbgUpaEHYB9Q0mms1rakeYNMtB6FOrQkvTS/Jx2aC4/xNw4tqlzQf4gk6xIBkQOkH3XYILi+A+LSLd9WnkR+R6ozQ1xoeOWmVnnn+oDSABeQO91m8FrlriwiSS6PNGhMgjl9eSJ4uS0CY1d0gjWVn1QPK+DJkGOYH7fqvFgtD37nr7SRrV8LLiXNc0kmBIjnzVZwzWyDNt7R9ERisQyoxsSSBc7bb9OSGe2/mP25dOiyyr3F43tuGU8rBYHzA6xYIN1IRNgBaSPaynUaDlLTI0IN763jnp6qvG1ZAkRE635bLJFIGrYyACGmDaTYG3Ie90VnD2i8X+YXnffusumx7vKJMaDkBJjsjM5a0Ab6i/LW1ufuuiUYpbEq+5bWJaRF2ix0CFq4w5TJtyJ+wP6Kxjc7CQQcpI5zc8vVTZQBixqECLaNGsZYlZNotA+DwNWpDxpMRmuNLG8xeed1o1uGFzQwkOP8AUfLoZEctVBmNbTiRkbOk3t0iTos/HeIHObDIaAT5jrHZL3S4M26dsIr4RtL+bKOZ01MoKrxcNkMBeTvoAB691iYrFguuTUf/ALjcTvl2Vdas4N89js0EDWBfoto4vJnLKwnE42RndLoE7wNrclm1Ma5xa2m0udIOsDURP9O6HdRqPcRTLrmInSYET7CF2PBOG0sOMoLDVAl51LRcQ0baaropQRhdg/DPC7w74uJqEvLRDZiwvHOO/ty36JDYa0NA0EC9r6kyfZCYc1C4uJBbJAEexJm5VrMHclzrmNNhM+ixk3JlcbBdGsXD5SC4nU3HIk/VDUse2oXOYbtJG4a6ADYxpNv/ABUzihEh1gJMG5ka290PhcY0vNNrCIAMgQ0847Jkhg1G24EmSe41Ec+iow/EmONnSBF/MAbganXfT3U6tBpcCRLwCLAwA6xHZPTwrG04AywAI5XiB01CYCxLXRmpwSQ0AzMCbkDSf2QHB+BuZVe59Z1WZBzEnrftJ05o7B4oNcQWxsCATE3FoWngcKGgwS7Nck9do7JRergb9qKKrHCMoBmLE6NE6DSbC3dO/AMIgjWCRstKngHHYbfgTM4VVzaNDeZJLvaAF0elLmjLWvJmDFAvLL6XsADpb7e6pg5w1rbxAAEumNS/TmIP1XQ0fDgzZnEu5A6D0GvrK1aWCA2VR6WT+5ieaK4MbgfC3Al7xDnbWOUcpH2W/TZCkKcKULshBQVI55ScnbJJJklrZBoJFJM50LRknAeOOFhlQOA8tSdP6t/0Md1z7aHlyGb9fb2Mj0XqHGuFivSLTYi7TycND22Pdee4vDFrspEOBPKztSO3JeP1mNxdrg9PpslqmVcOpGDT3BJiPr2/OSrrYd7SbGJ2GtxaRumfmzlwNpkG1jynkLrbwkVGj+mWk3B1vH5dYwgsi/JtKbxuzn/j5IzT5hIhw1HMf41RFXiAcAJDQd4sTtB26ovHcDa8/wAEAtgGLybHlssrHcLdRIbUgg6QbjpBItM+3VTLBSsqOWMmPTYRUIAcYgA2A0sSY09fVEyYhtzvbndWYbFNLYj5Y789ZSrcQbT8rW+b31vc81ztt7Ft1yWimG05qENFrE97QP2WfieNgWpNgSfMZ25ArK4nxXK3O+SJAnkTNhsNDdC4OaolxDWEGcpMkby7SNVrHHW7MZTsmahe+5LiSR35rE4hjXh7mthoaYJF56A9/wBU/GOKOqPFGgDcgS3kdRa5mZWjg/C7zAlrBY65jFzOUT0uVvtBWzPdlDa8j5ctQ5S1rRLncx07nmtjAeF3POetLf8AbN/U81o4HhDKB8vmLoDnbkncnWOgWy3Bt+aYB++3Tn7IWWK4VkSi/JmP4Y1mUUgIEmAN9AfSXHuAs2lwCow1clzUdmzuDZAFsoIJ9F0mKc2i3M6BJDZdpJ0Ljr09USwAgaX5ffsonKU3fBUaiqMbC0nCncGAb6Ceuu/RUPxAq2BIbcR5fMDG+3vut2GtzAmIgybBUYfhTI8tgTP15KPf2Hce5n4Oi1vlykAgC41iVOpVY17Q0xabRPLQmf8AC1hQF45R+dNFz1bjdAV3U6lMtdTIAdGaQRMiLgXCNMhqSbC8Ri8paMlZ8xoyxtpP7oz/AKZXqw5rcm0OdB5S4NkERtO6gyvScWhrhcAiNxJGnv23T4TDVKRcc5BJmxt9VUWl9y/yS/wbWB8NAHM8lxiN4WzRwTWiwhYeG8QuYPOM7Zglo8wHONHfT1XQYTFtqNDmODmncflj0Xo4Hia9hy5FPmRY2kp/DTgpyV0mI2VPCeU0pgJMnlMgBJJJIA0EkklqQJc34p4HnHxW/O0XjcC+m8fZdImcFnkgpqmVGTi7R5M+rlBBgzE/46qvBYp7STTdt8tp7AnbWy3/ABZwL4bjUA/hu1gXYTzH9J+k9lzvwcupMc4kSPt66SF408csT2PVhOORG1gfFUkMyDMPLaASN7en5KN4vRZXYCG94aQSGgnkuaa6YDgHTvMO5aqvG40UyGsc8ufDYMeXY39vdC6i1TQpYUnaIYnFXcKYjXQ3gbD13QDqbhT8xlx1y6Afc7XKu/1GR0ASdTPLrGn90VRwb6h0+Gw6/wBZ3gSIDe+nvEUluwcmzBqYR1R7mHMaQyuDABqJAPqS43K2xwAuptZdtPVwGpnaf2/stvA8GpsAABbB6+Y6yZuSi30rgXk8tAAhyk+OCdkYVKnSw7SSxrGAwC0fMZIN9T3KyaviQyBhmANkWMSRN4bs3910niDh7qtEtYJIIMaTl6+v0WVw/hWYAOpFjwbEiPyUoxSe4N2ieCwVcVg94GRznEmcxym7RmBtGlo5LppbBB9fug6FMtOQgxlADgdSbEZf35hWOoDM0y7yk2mxBEXG6tunsR+4nYUOaWk5mGPKbjmk+jfMLabDQfbVSLQDbTl0VVWpIOrcro5TG4nZSMp43h21KRa8SCRtceZpn0LQfREYMZRBN527JqD5i3zA3Bta31U7tDiYN9OnLumBa59/0WTxDg9OvUz5crgA02s4DQ3RFZxfReWAtfkeGnkS05b94QPhridSrRmtZ7TFxGYG7TECNxbkqvaxUFYPg4ZLpk7E69pTVHuJDzLZA0dIGs30KOFUwSOw1EGYPoqWlgkaRJgCAJOw6lRJoatjNqlxIP5H6LLwfiA4fFkN/wC24jM2deZA53F0Nxrj+VuVovysbjadzquaFZ3xMxH39Sljtz1LsbaKi77nu9OrIkHUWKtBWPwCoTh6U65Gf+oWoCvZTtWeW1uWymlRSlUIlKbMoylKYEpSUJSQBqpJJLUgSSSSAK6tMEQVwXH/AAhUY/PhgHUzc0yYynm2dR027L0FQexZZMamty4TcHseR13lpIqNyuE2MRI5fkIJrTnECXwZ3IPTaF6rjeCUqjg59NrnAQCRcBZ3EsPSoU3VHABrRNgL9B1JXn/SaZar2Ov6jUkqOHocCcaoc8gSWuI3cRt0HX2uukpUgBHfT7/nJc3R4jVq4lpY5gbMvaSZDAf5QNSP1XUfBAN583flHpZczak9uDVpx55M7FcUa0hlPzv6XA7lRwOGxH+ozOePhZDLYF3k6i2gHVXU8K2lDKTBOpJkk3m7jcox+J/lBGYCY3jnHLQSheSWSMTPRZz6pqPlpMNsOTjueoVvEmvLIbvYxa28JvguDJaILdAOw/TZDAhxGg6oIadCCRMSOU94UhRM9gPz6KWDoloDnAB7h5ryBedYvspYlmchrhYtmRN76SNNiigsqrOFNpe7Yc+Z/AsjGY11WmWM+dxAkbAkT0FpWtxRuZuXSYv2IMoLDObTbcgkSY5nUEnbRRIpDcI4a+i0tzuJJPzGcvaTvr6rSZB+bUjta0n7LPxPiKloTBERrc9xqFms4258lg8oN3OIAgnsbCfoi74K0PubVGvcskWN+0HdDYviDGNIJkWFiJEHVc5VruLpqEjOPLlgWJF3DX0kd0FjyWMGuVxsSbgBzmmRG8T6oUZPkpRidFiOLvg5MrZGrn3tplAEGYItvyXPtxj6jnFxdGpM/MQYk8hbki3jKAAbC8azvp+FVUaTqjoYxx28oLom9/pqdlSxpj16eCp2GIMt1jkex+ko3g3BHV6rRBDQPM7ZvMDqf1W1wnwm98GrLG8v5nDkeX3XZ4PAtptAaAAOS6seJvng58mZLjkIwzIAHJEgqpqnK7kcZOUxKjKeUwHlNKaU0piJSnVcpIA1w5SBUJSTTJosSUA7mpSrTsQ6qq4kNIB1doANVamhDvsBF64TxrV+Mfg5srWw4mJkiP3HsV2vEMSKdNzjo0SV5XWqve51V4jOXROuodBHKHNjndcXV5NMdKOrpoXLUGcHpinIi4nrM3JHeQiqTajiHOkeYgNHLYkrPbSPxOTiTA3zGToNgNR1hXU+M2g2uJJ6RM8u3ZePG09+Dukr3QZi8S54cynIqFhLXEeUEENuecmY6LL8NeHDQqPqVX/EqOsXX0MEyT1A9lJvGmHzTYEuGX9fzdIeJWgQAdTrYE6n9Fr6hHpS4NN2Id8VrQ0lt5I0aRz7zCKm/QfhXL1ePva6csNdOvOQLdrz1VQ43VeJJhtpEgbE/oUKUn2B467nTVKoDZLoG4mDHT2QH/VRPll0k6kCCBMCwvH33QTKE3cf5STcmASBGs8r66q9488PgyActoPmHnjU5SQB0mdYT0yYrih8RXfmcHDK1rS5xmcoAnWTz5brOxXDhlIeXlrWNILTAcfNLiTOWw0MXCMxbjJpUyXZqkuDWndpE+aYaQWgxaOW9+E8L1SToxpA18xzDfLMA9ZK0jg32VieWl4MluAaCSZaWtuwQ02s4EzM+UOmTAeIO6E4jAyimAc+YDK4Ok2sBtHlvvErsneDA75nvAiCGmA4a3mSb+q1eH+HqVIeRgG03JjWJN46Lpjgk/wYvMl+TgKfh+s7ytY4kx5jDWxEdbQTtIjqtvCeBQR/Fdmb5TlAiSI311my7VuHAUxTWywxXJk80mYn/wBZo2Pw2kiIkTEd0fQwTWiAAOwhG5E0LVRS4Rnqb5K201IBPCSoBFNKRTJAPKeVCUpTAlKaVGUpTESlMoykgDYBUgVWCpAqbG0O9gIIOhsU1OnlAA0EDWdO6cFPKYiYepKuEwcQrUiaAfEOGdUw7mMAJdlEEwCMwzX7SuAxtQs+GHNzuaA1okfOBBgC5aCD6gL00vlc1jPC0uPwy1jSZjIHRaIANgLu9yuTqcUp04nRhyKOzOJxPFWZMraRYYsZcfNG5MkibQh8GSXFsgGCQHEkFpAkgXEWE+nJd4/whTyBt7RB3BG4WDU8LVwC1ovIdmDgASJt7E7blcbwzXK+DpWWDWxzGMY1haGAyM02FnSP5ZJNoI031VOHpkmSAAJmSJ8okxp2/uuqZ4GqOu5wbpa5uN5lGYXwDEh1V+V0S1sNBjmd1ccMn2E80V3OIpkAEFtwQJdsRBi4769Oq1uH+HX1gDaCCJAEC+sgwegH0XdYbwtRYB5M0f1Eu/8AZalPCgaBbx6fyYyz+DmsP4aiIJB1nmev9V73RdDwzTHzNDjuXAEn9tdl0ApJwxbrFFdjDXJgFDhzWCGtAHIAAK8UURlSIWlElGRPlVkJkgIEJiFMqJTGRKiVIqBSAiU0pyoIAclMSmJTEpgKUxKaUxKQDylKjKaUwJZklCUkAbadJJQUOFIJJKhDhIpJIEQeLJUzZJJOIMC44Yw7yCQQ2QQSDIvqFT4dql+FpOccziwEk6kpkkv1/wAFf0/5NLKllSSWhmKEgmSSAkkkkgBlEpJJAiKiU6SQyBUSkkgZEqBSSQBEqJSSQBEqJSSQAyiUkkAMmSSQAySSSY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1028" name="AutoShape 4" descr="data:image/jpeg;base64,/9j/4AAQSkZJRgABAQAAAQABAAD/2wCEAAkGBhQSEBUUEhQVFBUUFRQVFxgXFBYYFhUVFRUVFRgXGhQXHCYgGBkjGhYUHy8gIycpLCwsFh4xNjAqNSYsLCoBCQoKDgwOGg8PGiwkHyQsLCwsLC0sKSksLCwsLCwpLCwsLCwpLCwsLCwsLCwsLCwpLCwsLCwsLCwpLCwsLCwsLP/AABEIAMMBAwMBIgACEQEDEQH/xAAbAAABBQEBAAAAAAAAAAAAAAAEAAECAwUGB//EADsQAAEDAgQEBAUCBQMEAwAAAAEAAhEDIQQSMUEFUWFxBiKBkRMyobHwwdEjQlLh8RRikhUzgrIHFlP/xAAZAQADAQEBAAAAAAAAAAAAAAAAAQIDBAX/xAAsEQACAgEDAwMDAwUAAAAAAAAAAQIRAxIhMQRBURMikRQyYUJxgUNSoeHw/9oADAMBAAIRAxEAPwD1+E4CcBOAuU3EApAJwFbTpqkrJboanTV4CQCdbJUZt2JNCTnAa2XLcT/+QqNGo+n8Os8s3a0ZCImz5g8lE8kYfc6KjCU9oo6gsVNWmAJMADU6ALzrFf8AylXqgjDYbJ/vqy4RzgRFlk1cVWxQjEYjMTMMmG2H9EBvM72XJk62C+1WdMOln+p0ejN4zQdmyVmOyCXBrpIA6DVCjxRQ2cTGvkd+y86p4J1F+Rxy5o+QxaINgNksXSh4a0zYGSZE3I30XG+rk3So6l0sfJ6IfFeGmPiSeQaf2Q9Xxrhm3JqelNxj0F1xpoSRPP8AlBdA6lvY3lEueWgODyQY2nS1w49ULqMj/wC/2L0II7bh3iChXH8OoCeRlrh0LXQZWivPaXG2AgPYHiYzQJO9hH5CizxE6k+aRcxsnyElzf8AiZHsVsupiluzN9PJvZHocJFc/wAM8YMeQ2qMjiAZF2mfqCugDgbi66YTjNXE55RcXTGhJOkrJIwmhThMQgCKaFJNCQyMJQpQkgCMJlKEoTERhNClCSAIwmyqaSAK8qSsSQAXCcBMFbTpyqSsluh6dNXgJlTjMcykwvqODWjc/Ycz0Wu0VuZ7tl0rn+N+LmUpbSio8f8AEeo1PQe65vjvjF9YltMFlK41AL45nYdAsCniAauUtMCxI5zaxGkfqvNz9a+Mfyd+LpO8/gO4rx+rWs+qOjRIbmOlo07n90DSr1IBNQEuMhsC4mNxNogeuqBq5Q/dwzk5rS86TP6dOy0sJgWlzwSBAOW5JkTB91wuLl9z+TtSjFbIZ4JIdOUCBf5bdd5n8hRwPC6bjBl28wcvPfspVQLBxJLbgDU33PP0U8KSXjI3Jr1m8m/ss9Ptuxt1siHi3Cl2HAEjzAuv5i3lm7lZPCaBpXeWGI/mkxFoH5oV12Pw5fTLSJkETEx7byuMPDCzM9pvniCIBgxo46TuFUZe3SyIb8G/RxxafJGQi5Ik2nmRYgqnHsL3EyHZd4AImxkDb/KFwWIB+YwbgiJvppzsPZEscwbEmNdI7gaiFOp1TNdKTsGdhGtaHZjmsSImTOzgLGeZT02uaZdIBHKxHOfrKnWAAkOuXf8AiBzG5tdRp1+obzzGSLcgNLqHqZSGZXad8x2v+dV0nCPFBZDXRGgJNj0nY9VyVUMmxiDNhYxykzGtuqPfh3U6YcHtAOpLZiTpJ09Frjm8b2M8kIyW56fhq4e0Ee3JWwvPuD8fqUnTOenvpp6LvcPiA9oc02K9XFlWRbHmZMbg9yxMpQmIWxmRSShJAxkk6ZIBoShOkmA0JlJMgBoSTpkCGSTpIAPp01cTCZxhB165Jga/lz0WzaijLknieItYCXaC6818QccdiKhc/wD7YJDG7ep+56ojxZx/M7Iy7G7z8z93RyGg6d1gPwZdTBzSczYHUzIA3J/ReX1ObUqvY9Lp8Kj7mGDCF1FzgDJAvEWHT6IZtTyuIN3ZocREgC8axIgf+XRGYbDABratRzTMBroEgQARrA1G2hVvEOEDylkNZBOsNBsSZ9vquGTTpJHUnT3YOzDtF8uxLQQCAIjT0TuqEfKbgzExaAI5b/QIjE0T8PMxzX2hzrTqLfdASc0CHSdRvtvrqpvdlpJoOqVmOZmMZug3Nzr017rMwWNd8UBp3Ii2runoUc5rshlsZS3YHuJaOvNVcJpE1Q6AJLogWB3H23STSTE1saY4pkbDz5ouBeSInLGuy5bjnGC9+SB5SDJs6XXgjt9l0OLZkqthsDKSXXtpO0f5XO1cK6pWdUNnOIJub2EQewE9T0VQSfvkRBU6Rbhn2kgWgRbfmSPyPc9laBdoIIt0ixjooUcNAGvXmY7KFYu0FgYFvf6a+6z1tm7SYQyswuGYHLvBmBJgj9k9RtGfKQZ6EEWO2msRfmhqDzJbqIMmLRBk62sZ9VEYhpAAOXnz9xqj1GlVC0b7FeKcWkBoMDYDU79xcovFYlz6RaGEAQZHQZtOnNPgKU1M02GpvebbqGMqAVXBshrLNi1wIJjlH2Vp6naJlykD4dpabEGwaDFx0hdJ4d4+aL8tT/tONzsx3P8Af+y5yvVMzAsQL6mOex2SZxI6b3uNvXfaCtcORqWpEZcepUz2BrZFki0rj/CPie4o1D0YTYA6Ze2kLtgV7eOccqtHjTjLG6YOlCILAVWaPJU4eAUilKFMtUVm0UmRSUk0IAZJOmQAkydJADJJJ0AXYjEXgXJ0WRx/HfBplgu+o0knk38+xWzh6GWXO1OvQclwfiXHfFe8tNj5RY6aa7aT3PdRllS3Kxx1Okch8dxfqNZ9jMzuVbVDnPYCRtlMDNe2uoN9loYbhkAb309/sI9+qRpfxgRBDIsDuLX65iSvL1xcj1ktiWKwzfhQIzNe1h9IB+p17qDqThWe1zjlNomwaQLQVZ8Rsa3kSL3tr3nVTrnzSPmLb3mLbR0spnO3dCjCthm8Mc2+rYmC6JtpfUhI4h2XK7KwSZdE30Av1t6dE1Ws3JvOUCZ/mku3vueeqzcdHp306d1EI6nuU7rc0KuDqFnzkhwmADJ9NvZH4TFMZSaHSBsYHe/0QnhjEPLTN2B1p1AIG/L+6o8QY406Y+GwudUOQCR5SZIJsdgspfdpRPOzMvEeJXVH1ARDSQW7QLX9f1R2BrNABA0uZJgiwiBz5rGx3CKkNJaWkNG1xbQ3AI5Qq6OKez5xmvc6xc+v20W88aa9pUJKqZ01WsC4iwzRpMb6zcGY+qErNMgg7g62vtB9FnYbiM/K0z2kQPz6IhvEWWzEi8O1000NtLeixUWuxpt2FDrEkHNpBJIEyJH5ona0TF5nLcgDnc8oSfWB0dMA2/PVVf6mx0tEfS1/VNqxo0cI/wCC1xNzo28jYHSysqfxDmygWBiOm/O/3QbcUHDKOU2BIGlyJ7SrqNYQJI1AA25/VZSTrYXe+476AJuBa/K8THNZmOpvaRlAJ0013ubrYcYBg+k/koGsTvqPodIn9FeN07YcoqZXnmHD0v8Am69H8H+IzWb8Oof4jdD/AFtFp7jdeXyWukTc7jQ7QeW3ZaGAxr6T21GfM0yORAiR2IMeq9DHk0STXBx5cWuNPlHtATwguF8QbWpNqN0cAe3MdwZHojgV7CdqzyGqIkKt1JXFRhMAd1IqBCKhRLVDgilJgyStdRVZYVDg0WpIikkkpGJJNKSAIeJq5ZhahFiQG/8AIwfpK88qENieYJi202vpp9V6F4poF9IMBjM73gEge64rF8Oeyc+pnqLCJ68/Vc3VJ3+Do6ZqiihUMB7jEE2NhoI6An9FTVqta4uiMwBgRF5BnneVDGU4+GN722OgnXVPWgtBGmhF+9uQXl1uekgRjMzoHWIta51Vny85EQd/zqk2zgRA1I22FuXNJ7iZt0MX66ixWzqgt2UVL/qhcUSBzBm8WPOJ11WvUwjXN/hun/aQAZOsHcLKrYd5eAGuf5rBoOt7Gfl7nklCSsbewb4VxFntI0h3327Qtunhw+DNtpsQZ1g6IPhPCfhPPLKBAOmhi606LAJibHbuf1XPllc7iYfyNW4eTI1kCCI1uNDpCxMXwcuaCAMwsYJAHt7+q6KnXsbXGsff7qnHYprWguiDtqRtP5zVakzNKSexyVOKJcHsd2a0OtzBMIHF1KTiYFQDScgyxHQzp05LrjRDvNZwmOoE8lYcCySQ0HuJ900lyX6jXJwFbCB4D2P8sxmdIgja8EbarQp8FOQX13AMDpZdBj+BU6gDcovBIga3CFpVGUakPrMho0JuIDreXnb2VXLsUp+OTKPC6kxm3uNABaTAIuRtG6uxL3MIhpygHpJsS48tAtutWovvTfcnYE7/ANJ07rP4pwKo9zalOpdoc2IbfNrYyDEb3HNJSt7v5HqrlFVPGMLZa4gmbOEn0ixHVCU6xD5aYi40/DqtdnCKjqQmo1r8rZIpCWEG4In+YdBqqsRgKbQA453gGTk1AvJDRYQPoj29ilP9wGrXcXkG5dqNATtYbpviaQIIkb3HNXjBF92EuFuc6XGmirfRDLve0XiNTz23TS8Ftrudf4G41BNB1p8zORtLm/Sfdd2168TwvE2io34AqPe2CCBoR0GgsdYXojfGLAwHKSYE2IExeLSQvVwZtMameVnxXK4HV5k8rh8V4prPB+H5LWimT9XBDDimLOtZzT3aB6gBVLrIR25IXTSfOx6ASmXBDiOJ/wD3fPIBsR6qY4rXAj41QmdywW9lP1sfDD6d+UdyUxC4R3GcQPlquPPM4WHQARPdE0vEFcfzB3do56ad011kfDF6D8o691NVuprPwXHw4fxBlPMAke2o+q0qVZrhLSHDmDK6IzjNbGTUo8lWUpIiElWhBqZR4gr/AA6YfEhroPZwI+8Lh+KY4VQ06EETbQiRHfT0PRei43CCpTcx2jgR/f3uvPX8NIa/MJgloAmQ8QCTtBvqVydWpduDp6Zx7mRxZ3yX9fbojXYcGlm/qYbcntO3cA/VMcOKlPLBzatPI/3/AFVPDMYS1zO/rbQ9tfRebippo9CXAA8EWMdvSVJr8psJkdfZF1cKA85hG2nLfqlXY3+W2+8+6H4ZalYLVLnQBYnQaDvZEsxNSlTPmGcmGzDnZRbMSddxH7KzBNGYWzHa8ReN9efYlBinmcS4kknoAI2/IUKu4S32LaNeqT813amAm/ifNJBkzFhrqALXi9kQKBAJg5dzNm30j81RXwwI3kX2/PVDkLZGZ8asTBfbWXGLTpMIetTzQ4m+hgi+1nQditI0psHA67TM2iyGdhXAyNIJ0tAEkxHdNMaBa7XsAh8WsJOccgW6XkFV8NrP+IJJkkCb6zy7WWichiTaxJI9SgOKYXK0NDIc7cCBa4F7mUpSUtie9BfiOtJYwTF8xDo15gXPZY+G4SRsOc2dMchysfZTo0XF06wY/wA+yLOGs2CCfWx11Qqj7S0qQzfKIECI0EHffmtLD4gt5xP5ohBRy/O5oGskgX7nqqa3FWgQ2Df5jpsBA/dYuDk6QSkq3NYY/LNgObhAtv8AX7LJ4pxSmMxAD3G+pg3sOfX0WTxHiJDspzFzhmgA3Ej2CzMPh62KP8PM1oJ82UXEiMosRodSumGGt2znc/7Q8+I67XNGQZfMYHlBt5IjSD3kbSo8N4PVqn+ICDN2g6mdytDAeHwyqAc7ngAE5oyjlmO55D3XT5YZldAGhDQNJ56q3PtH5J43YJwzhGQZXeURoALz13RlGtSlwYWEtiRIcWzz5X7KDyGta1s3JEC0dZ2/dWtw7WtMAD+Z3U67bgqUm+SHIucx255DoB0vrouf8S4J+INJlOq6mxrszshguc10AEi4iD+BbRxUCW3ggAXuSI+YiIThgbLjobkmA0Raf7q+OCU/Jl4rh1So0A1XtiQC0kdATGpRmCwfwKbWucXExEybjU6W1RzsSABlaXzpljlMyUEOLUy8sILSJgmMp6Ai09EkqHbYUaZEWLud/wBEqdN8CWNAB0DtuvlVhd9eQ0Q/+ra+crnEgTAJbt1CsgKFa4GYSRMTt+oQrWYs1T/pi4WDploBgxlINjqdVLDNfUccuUCBoZeDpeQuo4RhSxkEydz/AIV4ovJLbgUpaEHYB9Q0mms1rakeYNMtB6FOrQkvTS/Jx2aC4/xNw4tqlzQf4gk6xIBkQOkH3XYILi+A+LSLd9WnkR+R6ozQ1xoeOWmVnnn+oDSABeQO91m8FrlriwiSS6PNGhMgjl9eSJ4uS0CY1d0gjWVn1QPK+DJkGOYH7fqvFgtD37nr7SRrV8LLiXNc0kmBIjnzVZwzWyDNt7R9ERisQyoxsSSBc7bb9OSGe2/mP25dOiyyr3F43tuGU8rBYHzA6xYIN1IRNgBaSPaynUaDlLTI0IN763jnp6qvG1ZAkRE635bLJFIGrYyACGmDaTYG3Ie90VnD2i8X+YXnffusumx7vKJMaDkBJjsjM5a0Ab6i/LW1ufuuiUYpbEq+5bWJaRF2ix0CFq4w5TJtyJ+wP6Kxjc7CQQcpI5zc8vVTZQBixqECLaNGsZYlZNotA+DwNWpDxpMRmuNLG8xeed1o1uGFzQwkOP8AUfLoZEctVBmNbTiRkbOk3t0iTos/HeIHObDIaAT5jrHZL3S4M26dsIr4RtL+bKOZ01MoKrxcNkMBeTvoAB691iYrFguuTUf/ALjcTvl2Vdas4N89js0EDWBfoto4vJnLKwnE42RndLoE7wNrclm1Ma5xa2m0udIOsDURP9O6HdRqPcRTLrmInSYET7CF2PBOG0sOMoLDVAl51LRcQ0baaropQRhdg/DPC7w74uJqEvLRDZiwvHOO/ty36JDYa0NA0EC9r6kyfZCYc1C4uJBbJAEexJm5VrMHclzrmNNhM+ixk3JlcbBdGsXD5SC4nU3HIk/VDUse2oXOYbtJG4a6ADYxpNv/ABUzihEh1gJMG5ka290PhcY0vNNrCIAMgQ0847Jkhg1G24EmSe41Ec+iow/EmONnSBF/MAbganXfT3U6tBpcCRLwCLAwA6xHZPTwrG04AywAI5XiB01CYCxLXRmpwSQ0AzMCbkDSf2QHB+BuZVe59Z1WZBzEnrftJ05o7B4oNcQWxsCATE3FoWngcKGgwS7Nck9do7JRergb9qKKrHCMoBmLE6NE6DSbC3dO/AMIgjWCRstKngHHYbfgTM4VVzaNDeZJLvaAF0elLmjLWvJmDFAvLL6XsADpb7e6pg5w1rbxAAEumNS/TmIP1XQ0fDgzZnEu5A6D0GvrK1aWCA2VR6WT+5ieaK4MbgfC3Al7xDnbWOUcpH2W/TZCkKcKULshBQVI55ScnbJJJklrZBoJFJM50LRknAeOOFhlQOA8tSdP6t/0Md1z7aHlyGb9fb2Mj0XqHGuFivSLTYi7TycND22Pdee4vDFrspEOBPKztSO3JeP1mNxdrg9PpslqmVcOpGDT3BJiPr2/OSrrYd7SbGJ2GtxaRumfmzlwNpkG1jynkLrbwkVGj+mWk3B1vH5dYwgsi/JtKbxuzn/j5IzT5hIhw1HMf41RFXiAcAJDQd4sTtB26ovHcDa8/wAEAtgGLybHlssrHcLdRIbUgg6QbjpBItM+3VTLBSsqOWMmPTYRUIAcYgA2A0sSY09fVEyYhtzvbndWYbFNLYj5Y789ZSrcQbT8rW+b31vc81ztt7Ft1yWimG05qENFrE97QP2WfieNgWpNgSfMZ25ArK4nxXK3O+SJAnkTNhsNDdC4OaolxDWEGcpMkby7SNVrHHW7MZTsmahe+5LiSR35rE4hjXh7mthoaYJF56A9/wBU/GOKOqPFGgDcgS3kdRa5mZWjg/C7zAlrBY65jFzOUT0uVvtBWzPdlDa8j5ctQ5S1rRLncx07nmtjAeF3POetLf8AbN/U81o4HhDKB8vmLoDnbkncnWOgWy3Bt+aYB++3Tn7IWWK4VkSi/JmP4Y1mUUgIEmAN9AfSXHuAs2lwCow1clzUdmzuDZAFsoIJ9F0mKc2i3M6BJDZdpJ0Ljr09USwAgaX5ffsonKU3fBUaiqMbC0nCncGAb6Ceuu/RUPxAq2BIbcR5fMDG+3vut2GtzAmIgybBUYfhTI8tgTP15KPf2Hce5n4Oi1vlykAgC41iVOpVY17Q0xabRPLQmf8AC1hQF45R+dNFz1bjdAV3U6lMtdTIAdGaQRMiLgXCNMhqSbC8Ri8paMlZ8xoyxtpP7oz/AKZXqw5rcm0OdB5S4NkERtO6gyvScWhrhcAiNxJGnv23T4TDVKRcc5BJmxt9VUWl9y/yS/wbWB8NAHM8lxiN4WzRwTWiwhYeG8QuYPOM7Zglo8wHONHfT1XQYTFtqNDmODmncflj0Xo4Hia9hy5FPmRY2kp/DTgpyV0mI2VPCeU0pgJMnlMgBJJJIA0EkklqQJc34p4HnHxW/O0XjcC+m8fZdImcFnkgpqmVGTi7R5M+rlBBgzE/46qvBYp7STTdt8tp7AnbWy3/ABZwL4bjUA/hu1gXYTzH9J+k9lzvwcupMc4kSPt66SF408csT2PVhOORG1gfFUkMyDMPLaASN7en5KN4vRZXYCG94aQSGgnkuaa6YDgHTvMO5aqvG40UyGsc8ufDYMeXY39vdC6i1TQpYUnaIYnFXcKYjXQ3gbD13QDqbhT8xlx1y6Afc7XKu/1GR0ASdTPLrGn90VRwb6h0+Gw6/wBZ3gSIDe+nvEUluwcmzBqYR1R7mHMaQyuDABqJAPqS43K2xwAuptZdtPVwGpnaf2/stvA8GpsAABbB6+Y6yZuSi30rgXk8tAAhyk+OCdkYVKnSw7SSxrGAwC0fMZIN9T3KyaviQyBhmANkWMSRN4bs3910niDh7qtEtYJIIMaTl6+v0WVw/hWYAOpFjwbEiPyUoxSe4N2ieCwVcVg94GRznEmcxym7RmBtGlo5LppbBB9fug6FMtOQgxlADgdSbEZf35hWOoDM0y7yk2mxBEXG6tunsR+4nYUOaWk5mGPKbjmk+jfMLabDQfbVSLQDbTl0VVWpIOrcro5TG4nZSMp43h21KRa8SCRtceZpn0LQfREYMZRBN527JqD5i3zA3Bta31U7tDiYN9OnLumBa59/0WTxDg9OvUz5crgA02s4DQ3RFZxfReWAtfkeGnkS05b94QPhridSrRmtZ7TFxGYG7TECNxbkqvaxUFYPg4ZLpk7E69pTVHuJDzLZA0dIGs30KOFUwSOw1EGYPoqWlgkaRJgCAJOw6lRJoatjNqlxIP5H6LLwfiA4fFkN/wC24jM2deZA53F0Nxrj+VuVovysbjadzquaFZ3xMxH39Sljtz1LsbaKi77nu9OrIkHUWKtBWPwCoTh6U65Gf+oWoCvZTtWeW1uWymlRSlUIlKbMoylKYEpSUJSQBqpJJLUgSSSSAK6tMEQVwXH/AAhUY/PhgHUzc0yYynm2dR027L0FQexZZMamty4TcHseR13lpIqNyuE2MRI5fkIJrTnECXwZ3IPTaF6rjeCUqjg59NrnAQCRcBZ3EsPSoU3VHABrRNgL9B1JXn/SaZar2Ov6jUkqOHocCcaoc8gSWuI3cRt0HX2uukpUgBHfT7/nJc3R4jVq4lpY5gbMvaSZDAf5QNSP1XUfBAN583flHpZczak9uDVpx55M7FcUa0hlPzv6XA7lRwOGxH+ozOePhZDLYF3k6i2gHVXU8K2lDKTBOpJkk3m7jcox+J/lBGYCY3jnHLQSheSWSMTPRZz6pqPlpMNsOTjueoVvEmvLIbvYxa28JvguDJaILdAOw/TZDAhxGg6oIadCCRMSOU94UhRM9gPz6KWDoloDnAB7h5ryBedYvspYlmchrhYtmRN76SNNiigsqrOFNpe7Yc+Z/AsjGY11WmWM+dxAkbAkT0FpWtxRuZuXSYv2IMoLDObTbcgkSY5nUEnbRRIpDcI4a+i0tzuJJPzGcvaTvr6rSZB+bUjta0n7LPxPiKloTBERrc9xqFms4258lg8oN3OIAgnsbCfoi74K0PubVGvcskWN+0HdDYviDGNIJkWFiJEHVc5VruLpqEjOPLlgWJF3DX0kd0FjyWMGuVxsSbgBzmmRG8T6oUZPkpRidFiOLvg5MrZGrn3tplAEGYItvyXPtxj6jnFxdGpM/MQYk8hbki3jKAAbC8azvp+FVUaTqjoYxx28oLom9/pqdlSxpj16eCp2GIMt1jkex+ko3g3BHV6rRBDQPM7ZvMDqf1W1wnwm98GrLG8v5nDkeX3XZ4PAtptAaAAOS6seJvng58mZLjkIwzIAHJEgqpqnK7kcZOUxKjKeUwHlNKaU0piJSnVcpIA1w5SBUJSTTJosSUA7mpSrTsQ6qq4kNIB1doANVamhDvsBF64TxrV+Mfg5srWw4mJkiP3HsV2vEMSKdNzjo0SV5XWqve51V4jOXROuodBHKHNjndcXV5NMdKOrpoXLUGcHpinIi4nrM3JHeQiqTajiHOkeYgNHLYkrPbSPxOTiTA3zGToNgNR1hXU+M2g2uJJ6RM8u3ZePG09+Dukr3QZi8S54cynIqFhLXEeUEENuecmY6LL8NeHDQqPqVX/EqOsXX0MEyT1A9lJvGmHzTYEuGX9fzdIeJWgQAdTrYE6n9Fr6hHpS4NN2Id8VrQ0lt5I0aRz7zCKm/QfhXL1ePva6csNdOvOQLdrz1VQ43VeJJhtpEgbE/oUKUn2B467nTVKoDZLoG4mDHT2QH/VRPll0k6kCCBMCwvH33QTKE3cf5STcmASBGs8r66q9488PgyActoPmHnjU5SQB0mdYT0yYrih8RXfmcHDK1rS5xmcoAnWTz5brOxXDhlIeXlrWNILTAcfNLiTOWw0MXCMxbjJpUyXZqkuDWndpE+aYaQWgxaOW9+E8L1SToxpA18xzDfLMA9ZK0jg32VieWl4MluAaCSZaWtuwQ02s4EzM+UOmTAeIO6E4jAyimAc+YDK4Ok2sBtHlvvErsneDA75nvAiCGmA4a3mSb+q1eH+HqVIeRgG03JjWJN46Lpjgk/wYvMl+TgKfh+s7ytY4kx5jDWxEdbQTtIjqtvCeBQR/Fdmb5TlAiSI311my7VuHAUxTWywxXJk80mYn/wBZo2Pw2kiIkTEd0fQwTWiAAOwhG5E0LVRS4Rnqb5K201IBPCSoBFNKRTJAPKeVCUpTAlKaVGUpTESlMoykgDYBUgVWCpAqbG0O9gIIOhsU1OnlAA0EDWdO6cFPKYiYepKuEwcQrUiaAfEOGdUw7mMAJdlEEwCMwzX7SuAxtQs+GHNzuaA1okfOBBgC5aCD6gL00vlc1jPC0uPwy1jSZjIHRaIANgLu9yuTqcUp04nRhyKOzOJxPFWZMraRYYsZcfNG5MkibQh8GSXFsgGCQHEkFpAkgXEWE+nJd4/whTyBt7RB3BG4WDU8LVwC1ovIdmDgASJt7E7blcbwzXK+DpWWDWxzGMY1haGAyM02FnSP5ZJNoI031VOHpkmSAAJmSJ8okxp2/uuqZ4GqOu5wbpa5uN5lGYXwDEh1V+V0S1sNBjmd1ccMn2E80V3OIpkAEFtwQJdsRBi4769Oq1uH+HX1gDaCCJAEC+sgwegH0XdYbwtRYB5M0f1Eu/8AZalPCgaBbx6fyYyz+DmsP4aiIJB1nmev9V73RdDwzTHzNDjuXAEn9tdl0ApJwxbrFFdjDXJgFDhzWCGtAHIAAK8UURlSIWlElGRPlVkJkgIEJiFMqJTGRKiVIqBSAiU0pyoIAclMSmJTEpgKUxKaUxKQDylKjKaUwJZklCUkAbadJJQUOFIJJKhDhIpJIEQeLJUzZJJOIMC44Yw7yCQQ2QQSDIvqFT4dql+FpOccziwEk6kpkkv1/wAFf0/5NLKllSSWhmKEgmSSAkkkkgBlEpJJAiKiU6SQyBUSkkgZEqBSSQBEqJSSQBEqJSSQAyiUkkAMmSSQAySSSY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1030" name="Picture 6" descr="File:Sourdough miche &amp; boule.jpg"/>
          <p:cNvPicPr>
            <a:picLocks noChangeAspect="1" noChangeArrowheads="1"/>
          </p:cNvPicPr>
          <p:nvPr/>
        </p:nvPicPr>
        <p:blipFill>
          <a:blip r:embed="rId2" cstate="print"/>
          <a:srcRect/>
          <a:stretch>
            <a:fillRect/>
          </a:stretch>
        </p:blipFill>
        <p:spPr bwMode="auto">
          <a:xfrm>
            <a:off x="304800" y="3962400"/>
            <a:ext cx="3429000" cy="2667000"/>
          </a:xfrm>
          <a:prstGeom prst="rect">
            <a:avLst/>
          </a:prstGeom>
          <a:noFill/>
        </p:spPr>
      </p:pic>
      <p:sp>
        <p:nvSpPr>
          <p:cNvPr id="5" name="Rectangle 4"/>
          <p:cNvSpPr/>
          <p:nvPr/>
        </p:nvSpPr>
        <p:spPr>
          <a:xfrm>
            <a:off x="381000" y="838200"/>
            <a:ext cx="8458200" cy="2677656"/>
          </a:xfrm>
          <a:prstGeom prst="rect">
            <a:avLst/>
          </a:prstGeom>
        </p:spPr>
        <p:txBody>
          <a:bodyPr wrap="square">
            <a:spAutoFit/>
          </a:bodyPr>
          <a:lstStyle/>
          <a:p>
            <a:pPr marL="457200" indent="-457200" algn="just">
              <a:buAutoNum type="arabicPeriod"/>
            </a:pPr>
            <a:r>
              <a:rPr lang="en-US" sz="2400" b="1" dirty="0">
                <a:solidFill>
                  <a:srgbClr val="0070C0"/>
                </a:solidFill>
              </a:rPr>
              <a:t>Sourdough</a:t>
            </a:r>
            <a:endParaRPr lang="id-ID" sz="2400" b="1" dirty="0">
              <a:solidFill>
                <a:srgbClr val="0070C0"/>
              </a:solidFill>
            </a:endParaRPr>
          </a:p>
          <a:p>
            <a:pPr marL="457200" indent="-457200" algn="just">
              <a:buAutoNum type="arabicPeriod"/>
            </a:pPr>
            <a:endParaRPr lang="id-ID" sz="2400" b="1" dirty="0">
              <a:solidFill>
                <a:srgbClr val="0070C0"/>
              </a:solidFill>
            </a:endParaRPr>
          </a:p>
          <a:p>
            <a:pPr algn="just"/>
            <a:r>
              <a:rPr lang="id-ID" sz="2400" b="1" dirty="0">
                <a:solidFill>
                  <a:srgbClr val="0070C0"/>
                </a:solidFill>
              </a:rPr>
              <a:t>       </a:t>
            </a:r>
            <a:r>
              <a:rPr lang="en-US" sz="2400" b="1" dirty="0">
                <a:solidFill>
                  <a:srgbClr val="0070C0"/>
                </a:solidFill>
              </a:rPr>
              <a:t>Sourdough</a:t>
            </a:r>
            <a:r>
              <a:rPr lang="id-ID" sz="2400" b="1" dirty="0">
                <a:solidFill>
                  <a:srgbClr val="0070C0"/>
                </a:solidFill>
              </a:rPr>
              <a:t> </a:t>
            </a:r>
            <a:r>
              <a:rPr lang="en-US" sz="2400" dirty="0">
                <a:solidFill>
                  <a:srgbClr val="0070C0"/>
                </a:solidFill>
              </a:rPr>
              <a:t>is a bread product made by a long fermentation of </a:t>
            </a:r>
            <a:r>
              <a:rPr lang="en-US" sz="2400" dirty="0">
                <a:solidFill>
                  <a:srgbClr val="0070C0"/>
                </a:solidFill>
                <a:hlinkClick r:id="rId3" tooltip="Dough"/>
              </a:rPr>
              <a:t>dough</a:t>
            </a:r>
            <a:r>
              <a:rPr lang="en-US" sz="2400" dirty="0">
                <a:solidFill>
                  <a:srgbClr val="0070C0"/>
                </a:solidFill>
              </a:rPr>
              <a:t> using naturally occurring </a:t>
            </a:r>
            <a:r>
              <a:rPr lang="en-US" sz="2400" dirty="0">
                <a:solidFill>
                  <a:srgbClr val="0070C0"/>
                </a:solidFill>
                <a:hlinkClick r:id="rId4" tooltip="Yeast"/>
              </a:rPr>
              <a:t>yeasts</a:t>
            </a:r>
            <a:r>
              <a:rPr lang="en-US" sz="2400" dirty="0">
                <a:solidFill>
                  <a:srgbClr val="0070C0"/>
                </a:solidFill>
              </a:rPr>
              <a:t> and </a:t>
            </a:r>
            <a:r>
              <a:rPr lang="en-US" sz="2400" i="1" dirty="0">
                <a:solidFill>
                  <a:srgbClr val="0070C0"/>
                </a:solidFill>
                <a:hlinkClick r:id="rId5" tooltip="Lactobacillus"/>
              </a:rPr>
              <a:t>lactobacilli</a:t>
            </a:r>
            <a:r>
              <a:rPr lang="en-US" sz="2400" i="1" dirty="0">
                <a:solidFill>
                  <a:srgbClr val="0070C0"/>
                </a:solidFill>
              </a:rPr>
              <a:t>.</a:t>
            </a:r>
            <a:r>
              <a:rPr lang="en-US" sz="2400" dirty="0">
                <a:solidFill>
                  <a:srgbClr val="0070C0"/>
                </a:solidFill>
              </a:rPr>
              <a:t> In comparison with breads made quickly with cultivated yeast, it usually has a mildly </a:t>
            </a:r>
            <a:r>
              <a:rPr lang="en-US" sz="2400" dirty="0">
                <a:solidFill>
                  <a:srgbClr val="0070C0"/>
                </a:solidFill>
                <a:hlinkClick r:id="rId6" tooltip="Taste"/>
              </a:rPr>
              <a:t>sour taste</a:t>
            </a:r>
            <a:r>
              <a:rPr lang="en-US" sz="2400" dirty="0">
                <a:solidFill>
                  <a:srgbClr val="0070C0"/>
                </a:solidFill>
              </a:rPr>
              <a:t> because of the </a:t>
            </a:r>
            <a:r>
              <a:rPr lang="en-US" sz="2400" dirty="0">
                <a:solidFill>
                  <a:srgbClr val="0070C0"/>
                </a:solidFill>
                <a:hlinkClick r:id="rId7" tooltip="Lactic acid"/>
              </a:rPr>
              <a:t>lactic acid</a:t>
            </a:r>
            <a:r>
              <a:rPr lang="en-US" sz="2400" dirty="0">
                <a:solidFill>
                  <a:srgbClr val="0070C0"/>
                </a:solidFill>
              </a:rPr>
              <a:t> produced by the </a:t>
            </a:r>
            <a:r>
              <a:rPr lang="en-US" sz="2400" i="1" dirty="0">
                <a:solidFill>
                  <a:srgbClr val="0070C0"/>
                </a:solidFill>
              </a:rPr>
              <a:t>lactobacilli.</a:t>
            </a:r>
            <a:endParaRPr lang="id-ID" sz="2400" i="1" dirty="0">
              <a:solidFill>
                <a:srgbClr val="0070C0"/>
              </a:solidFill>
            </a:endParaRPr>
          </a:p>
        </p:txBody>
      </p:sp>
      <p:pic>
        <p:nvPicPr>
          <p:cNvPr id="1032" name="Picture 8" descr="File:Masa madre.jpg"/>
          <p:cNvPicPr>
            <a:picLocks noChangeAspect="1" noChangeArrowheads="1"/>
          </p:cNvPicPr>
          <p:nvPr/>
        </p:nvPicPr>
        <p:blipFill>
          <a:blip r:embed="rId8" cstate="print"/>
          <a:srcRect/>
          <a:stretch>
            <a:fillRect/>
          </a:stretch>
        </p:blipFill>
        <p:spPr bwMode="auto">
          <a:xfrm>
            <a:off x="4114800" y="3657600"/>
            <a:ext cx="4495800" cy="3200400"/>
          </a:xfrm>
          <a:prstGeom prst="rect">
            <a:avLst/>
          </a:prstGeom>
          <a:noFill/>
        </p:spPr>
      </p:pic>
      <p:sp>
        <p:nvSpPr>
          <p:cNvPr id="7" name="Rectangle 6"/>
          <p:cNvSpPr/>
          <p:nvPr/>
        </p:nvSpPr>
        <p:spPr>
          <a:xfrm>
            <a:off x="381000" y="228600"/>
            <a:ext cx="3379258" cy="584775"/>
          </a:xfrm>
          <a:prstGeom prst="rect">
            <a:avLst/>
          </a:prstGeom>
        </p:spPr>
        <p:txBody>
          <a:bodyPr wrap="none">
            <a:spAutoFit/>
          </a:bodyPr>
          <a:lstStyle/>
          <a:p>
            <a:r>
              <a:rPr lang="id-ID" sz="3200" b="1" u="sng" dirty="0">
                <a:solidFill>
                  <a:srgbClr val="000000"/>
                </a:solidFill>
              </a:rPr>
              <a:t>F</a:t>
            </a:r>
            <a:r>
              <a:rPr lang="en-US" sz="3200" b="1" u="sng" dirty="0" err="1">
                <a:solidFill>
                  <a:srgbClr val="000000"/>
                </a:solidFill>
              </a:rPr>
              <a:t>ermented</a:t>
            </a:r>
            <a:r>
              <a:rPr lang="en-US" sz="3200" b="1" u="sng" dirty="0">
                <a:solidFill>
                  <a:srgbClr val="000000"/>
                </a:solidFill>
              </a:rPr>
              <a:t> breads </a:t>
            </a:r>
            <a:endParaRPr lang="id-ID" sz="3200" b="1" u="sng"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428625" y="1214438"/>
            <a:ext cx="2544763" cy="461962"/>
          </a:xfrm>
          <a:prstGeom prst="rect">
            <a:avLst/>
          </a:prstGeom>
          <a:noFill/>
          <a:ln w="9525">
            <a:noFill/>
            <a:miter lim="800000"/>
            <a:headEnd/>
            <a:tailEnd/>
          </a:ln>
        </p:spPr>
        <p:txBody>
          <a:bodyPr wrap="none">
            <a:spAutoFit/>
          </a:bodyPr>
          <a:lstStyle/>
          <a:p>
            <a:r>
              <a:rPr lang="id-ID" sz="2000" b="1" dirty="0">
                <a:solidFill>
                  <a:srgbClr val="000000"/>
                </a:solidFill>
              </a:rPr>
              <a:t>1.1.  </a:t>
            </a:r>
            <a:r>
              <a:rPr lang="id-ID" sz="2400" b="1" dirty="0">
                <a:solidFill>
                  <a:srgbClr val="000000"/>
                </a:solidFill>
              </a:rPr>
              <a:t>Sauerkraut</a:t>
            </a:r>
            <a:endParaRPr lang="id-ID" sz="2000" dirty="0">
              <a:solidFill>
                <a:srgbClr val="000000"/>
              </a:solidFill>
            </a:endParaRPr>
          </a:p>
        </p:txBody>
      </p:sp>
      <p:pic>
        <p:nvPicPr>
          <p:cNvPr id="40963" name="Picture 2" descr="http://www.webstaurantstore.com/sauerkraut-10-can/sauerkraut-10-can.jpg"/>
          <p:cNvPicPr>
            <a:picLocks noChangeAspect="1" noChangeArrowheads="1"/>
          </p:cNvPicPr>
          <p:nvPr/>
        </p:nvPicPr>
        <p:blipFill>
          <a:blip r:embed="rId2" cstate="print">
            <a:lum contrast="-30000"/>
          </a:blip>
          <a:srcRect/>
          <a:stretch>
            <a:fillRect/>
          </a:stretch>
        </p:blipFill>
        <p:spPr bwMode="auto">
          <a:xfrm>
            <a:off x="6096000" y="2971800"/>
            <a:ext cx="3048000" cy="3886200"/>
          </a:xfrm>
          <a:prstGeom prst="rect">
            <a:avLst/>
          </a:prstGeom>
          <a:noFill/>
          <a:ln w="9525">
            <a:noFill/>
            <a:miter lim="800000"/>
            <a:headEnd/>
            <a:tailEnd/>
          </a:ln>
        </p:spPr>
      </p:pic>
      <p:pic>
        <p:nvPicPr>
          <p:cNvPr id="40964" name="Picture 4" descr="sauerkraut"/>
          <p:cNvPicPr>
            <a:picLocks noChangeAspect="1" noChangeArrowheads="1"/>
          </p:cNvPicPr>
          <p:nvPr/>
        </p:nvPicPr>
        <p:blipFill>
          <a:blip r:embed="rId3" cstate="print">
            <a:lum contrast="-40000"/>
          </a:blip>
          <a:srcRect/>
          <a:stretch>
            <a:fillRect/>
          </a:stretch>
        </p:blipFill>
        <p:spPr bwMode="auto">
          <a:xfrm>
            <a:off x="0" y="4191000"/>
            <a:ext cx="3810000" cy="2667000"/>
          </a:xfrm>
          <a:prstGeom prst="rect">
            <a:avLst/>
          </a:prstGeom>
          <a:noFill/>
          <a:ln w="9525">
            <a:noFill/>
            <a:miter lim="800000"/>
            <a:headEnd/>
            <a:tailEnd/>
          </a:ln>
        </p:spPr>
      </p:pic>
      <p:sp>
        <p:nvSpPr>
          <p:cNvPr id="40965" name="Rectangle 5"/>
          <p:cNvSpPr>
            <a:spLocks noChangeArrowheads="1"/>
          </p:cNvSpPr>
          <p:nvPr/>
        </p:nvSpPr>
        <p:spPr bwMode="auto">
          <a:xfrm>
            <a:off x="214313" y="571500"/>
            <a:ext cx="5262562" cy="461963"/>
          </a:xfrm>
          <a:prstGeom prst="rect">
            <a:avLst/>
          </a:prstGeom>
          <a:noFill/>
          <a:ln w="9525">
            <a:noFill/>
            <a:miter lim="800000"/>
            <a:headEnd/>
            <a:tailEnd/>
          </a:ln>
        </p:spPr>
        <p:txBody>
          <a:bodyPr wrap="none">
            <a:spAutoFit/>
          </a:bodyPr>
          <a:lstStyle/>
          <a:p>
            <a:pPr algn="ctr"/>
            <a:r>
              <a:rPr lang="id-ID" sz="2400" b="1" u="sng" dirty="0">
                <a:solidFill>
                  <a:srgbClr val="000000"/>
                </a:solidFill>
              </a:rPr>
              <a:t> F</a:t>
            </a:r>
            <a:r>
              <a:rPr lang="en-US" sz="2400" b="1" u="sng" dirty="0" err="1">
                <a:solidFill>
                  <a:srgbClr val="000000"/>
                </a:solidFill>
              </a:rPr>
              <a:t>ermented</a:t>
            </a:r>
            <a:r>
              <a:rPr lang="en-US" sz="2400" b="1" u="sng" dirty="0">
                <a:solidFill>
                  <a:srgbClr val="000000"/>
                </a:solidFill>
              </a:rPr>
              <a:t> fruits and vegetables</a:t>
            </a:r>
            <a:endParaRPr lang="id-ID" sz="2400" b="1" u="sng" dirty="0">
              <a:solidFill>
                <a:srgbClr val="000000"/>
              </a:solidFill>
            </a:endParaRPr>
          </a:p>
        </p:txBody>
      </p:sp>
      <p:sp>
        <p:nvSpPr>
          <p:cNvPr id="40966" name="Rectangle 6"/>
          <p:cNvSpPr>
            <a:spLocks noChangeArrowheads="1"/>
          </p:cNvSpPr>
          <p:nvPr/>
        </p:nvSpPr>
        <p:spPr bwMode="auto">
          <a:xfrm>
            <a:off x="500063" y="1785938"/>
            <a:ext cx="7924800" cy="3170237"/>
          </a:xfrm>
          <a:prstGeom prst="rect">
            <a:avLst/>
          </a:prstGeom>
          <a:noFill/>
          <a:ln w="9525">
            <a:noFill/>
            <a:miter lim="800000"/>
            <a:headEnd/>
            <a:tailEnd/>
          </a:ln>
        </p:spPr>
        <p:txBody>
          <a:bodyPr>
            <a:spAutoFit/>
          </a:bodyPr>
          <a:lstStyle/>
          <a:p>
            <a:pPr algn="just">
              <a:buFont typeface="Wingdings" pitchFamily="2" charset="2"/>
              <a:buChar char="q"/>
            </a:pPr>
            <a:r>
              <a:rPr lang="id-ID" sz="2000" dirty="0">
                <a:solidFill>
                  <a:srgbClr val="000000"/>
                </a:solidFill>
              </a:rPr>
              <a:t> </a:t>
            </a:r>
            <a:r>
              <a:rPr lang="en-US" sz="2000" dirty="0">
                <a:solidFill>
                  <a:srgbClr val="000000"/>
                </a:solidFill>
              </a:rPr>
              <a:t>Sauerkraut is the product resulting from the natural lactic</a:t>
            </a:r>
            <a:r>
              <a:rPr lang="id-ID" sz="2000" dirty="0">
                <a:solidFill>
                  <a:srgbClr val="000000"/>
                </a:solidFill>
              </a:rPr>
              <a:t> </a:t>
            </a:r>
            <a:r>
              <a:rPr lang="en-US" sz="2000" dirty="0">
                <a:solidFill>
                  <a:srgbClr val="000000"/>
                </a:solidFill>
              </a:rPr>
              <a:t>acid fermentation of shredded fresh cabbage to which salt</a:t>
            </a:r>
            <a:r>
              <a:rPr lang="id-ID" sz="2000" dirty="0">
                <a:solidFill>
                  <a:srgbClr val="000000"/>
                </a:solidFill>
              </a:rPr>
              <a:t> </a:t>
            </a:r>
            <a:r>
              <a:rPr lang="en-US" sz="2000" dirty="0">
                <a:solidFill>
                  <a:srgbClr val="000000"/>
                </a:solidFill>
              </a:rPr>
              <a:t>is added at a concentration of 2.25–2.5%</a:t>
            </a:r>
            <a:r>
              <a:rPr lang="id-ID" sz="2000" dirty="0">
                <a:solidFill>
                  <a:srgbClr val="000000"/>
                </a:solidFill>
              </a:rPr>
              <a:t>.</a:t>
            </a:r>
          </a:p>
          <a:p>
            <a:pPr algn="just"/>
            <a:endParaRPr lang="id-ID" sz="2000" dirty="0">
              <a:solidFill>
                <a:srgbClr val="000000"/>
              </a:solidFill>
            </a:endParaRPr>
          </a:p>
          <a:p>
            <a:pPr algn="just">
              <a:buFont typeface="Wingdings" pitchFamily="2" charset="2"/>
              <a:buChar char="q"/>
            </a:pPr>
            <a:r>
              <a:rPr lang="en-US" sz="2000" dirty="0">
                <a:solidFill>
                  <a:srgbClr val="000000"/>
                </a:solidFill>
              </a:rPr>
              <a:t>The fermentation yields lactic acid as the major</a:t>
            </a:r>
            <a:r>
              <a:rPr lang="id-ID" sz="2000" dirty="0">
                <a:solidFill>
                  <a:srgbClr val="000000"/>
                </a:solidFill>
              </a:rPr>
              <a:t> </a:t>
            </a:r>
            <a:r>
              <a:rPr lang="en-US" sz="2000" dirty="0">
                <a:solidFill>
                  <a:srgbClr val="000000"/>
                </a:solidFill>
              </a:rPr>
              <a:t>product. The salt extracts liquid from the vegetable which</a:t>
            </a:r>
            <a:r>
              <a:rPr lang="id-ID" sz="2000" dirty="0">
                <a:solidFill>
                  <a:srgbClr val="000000"/>
                </a:solidFill>
              </a:rPr>
              <a:t> </a:t>
            </a:r>
            <a:r>
              <a:rPr lang="en-US" sz="2000" dirty="0">
                <a:solidFill>
                  <a:srgbClr val="000000"/>
                </a:solidFill>
              </a:rPr>
              <a:t>serves as a substrate for growth of lactic acid bacteria.</a:t>
            </a:r>
            <a:r>
              <a:rPr lang="id-ID" sz="2000" dirty="0">
                <a:solidFill>
                  <a:srgbClr val="000000"/>
                </a:solidFill>
              </a:rPr>
              <a:t> </a:t>
            </a:r>
          </a:p>
          <a:p>
            <a:pPr algn="just">
              <a:buFont typeface="Wingdings" pitchFamily="2" charset="2"/>
              <a:buChar char="q"/>
            </a:pPr>
            <a:endParaRPr lang="id-ID" sz="2000" dirty="0">
              <a:solidFill>
                <a:srgbClr val="000000"/>
              </a:solidFill>
            </a:endParaRPr>
          </a:p>
          <a:p>
            <a:pPr algn="just">
              <a:buFont typeface="Wingdings" pitchFamily="2" charset="2"/>
              <a:buChar char="q"/>
            </a:pPr>
            <a:r>
              <a:rPr lang="id-ID" sz="2000" dirty="0">
                <a:solidFill>
                  <a:srgbClr val="000000"/>
                </a:solidFill>
              </a:rPr>
              <a:t> </a:t>
            </a:r>
            <a:r>
              <a:rPr lang="en-US" sz="2000" dirty="0">
                <a:solidFill>
                  <a:srgbClr val="000000"/>
                </a:solidFill>
              </a:rPr>
              <a:t>Anaerobic conditions should be maintained to prevent</a:t>
            </a:r>
            <a:r>
              <a:rPr lang="id-ID" sz="2000" dirty="0">
                <a:solidFill>
                  <a:srgbClr val="000000"/>
                </a:solidFill>
              </a:rPr>
              <a:t> </a:t>
            </a:r>
            <a:r>
              <a:rPr lang="en-US" sz="2000" dirty="0">
                <a:solidFill>
                  <a:srgbClr val="000000"/>
                </a:solidFill>
              </a:rPr>
              <a:t>growth of microorganisms that might spoil the sauerkraut</a:t>
            </a:r>
            <a:endParaRPr lang="id-ID" sz="2000" dirty="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0"/>
            <a:ext cx="3636252" cy="523220"/>
          </a:xfrm>
          <a:prstGeom prst="rect">
            <a:avLst/>
          </a:prstGeom>
        </p:spPr>
        <p:txBody>
          <a:bodyPr wrap="none">
            <a:spAutoFit/>
          </a:bodyPr>
          <a:lstStyle/>
          <a:p>
            <a:r>
              <a:rPr lang="id-ID" sz="2800" b="1" u="sng" dirty="0"/>
              <a:t>Meat and fish products</a:t>
            </a:r>
            <a:endParaRPr lang="id-ID" sz="2800" u="sng" dirty="0"/>
          </a:p>
        </p:txBody>
      </p:sp>
      <p:sp>
        <p:nvSpPr>
          <p:cNvPr id="3" name="Rectangle 2"/>
          <p:cNvSpPr/>
          <p:nvPr/>
        </p:nvSpPr>
        <p:spPr>
          <a:xfrm>
            <a:off x="304800" y="1038285"/>
            <a:ext cx="8305800" cy="4154984"/>
          </a:xfrm>
          <a:prstGeom prst="rect">
            <a:avLst/>
          </a:prstGeom>
        </p:spPr>
        <p:txBody>
          <a:bodyPr wrap="square">
            <a:spAutoFit/>
          </a:bodyPr>
          <a:lstStyle/>
          <a:p>
            <a:pPr algn="just">
              <a:buFont typeface="Wingdings" pitchFamily="2" charset="2"/>
              <a:buChar char="Ø"/>
            </a:pPr>
            <a:r>
              <a:rPr lang="id-ID" sz="2400" dirty="0"/>
              <a:t> </a:t>
            </a:r>
            <a:r>
              <a:rPr lang="en-US" sz="2400" dirty="0"/>
              <a:t>Fermented sausages (for example salami, pepperoni, </a:t>
            </a:r>
            <a:r>
              <a:rPr lang="en-US" sz="2400" dirty="0" err="1"/>
              <a:t>medwurst</a:t>
            </a:r>
            <a:r>
              <a:rPr lang="en-US" sz="2400" dirty="0"/>
              <a:t> and bologna) are</a:t>
            </a:r>
            <a:r>
              <a:rPr lang="id-ID" sz="2400" dirty="0"/>
              <a:t> </a:t>
            </a:r>
            <a:r>
              <a:rPr lang="en-US" sz="2400" dirty="0"/>
              <a:t>produced from a mixture of finely chopped meats, spice mixtures, curing salts (sodium</a:t>
            </a:r>
            <a:r>
              <a:rPr lang="id-ID" sz="2400" dirty="0"/>
              <a:t> </a:t>
            </a:r>
            <a:r>
              <a:rPr lang="en-US" sz="2400" dirty="0"/>
              <a:t>nitrite/nitrate), salt and sugar. </a:t>
            </a:r>
            <a:endParaRPr lang="id-ID" sz="2400" dirty="0"/>
          </a:p>
          <a:p>
            <a:pPr algn="just"/>
            <a:endParaRPr lang="id-ID" sz="2400" dirty="0"/>
          </a:p>
          <a:p>
            <a:pPr algn="just">
              <a:buFont typeface="Wingdings" pitchFamily="2" charset="2"/>
              <a:buChar char="Ø"/>
            </a:pPr>
            <a:r>
              <a:rPr lang="id-ID" sz="2400" dirty="0"/>
              <a:t> </a:t>
            </a:r>
            <a:r>
              <a:rPr lang="en-US" sz="2400" dirty="0"/>
              <a:t>The meat is filled into sausage casings, fermented and then</a:t>
            </a:r>
            <a:r>
              <a:rPr lang="id-ID" sz="2400" dirty="0"/>
              <a:t> pasteurised at 65–68ºC for 4–8 h, dried and stored at 4–7ºC.</a:t>
            </a:r>
          </a:p>
          <a:p>
            <a:pPr algn="just"/>
            <a:endParaRPr lang="id-ID" sz="2400" dirty="0"/>
          </a:p>
          <a:p>
            <a:pPr algn="just">
              <a:buFont typeface="Wingdings" pitchFamily="2" charset="2"/>
              <a:buChar char="Ø"/>
            </a:pPr>
            <a:r>
              <a:rPr lang="id-ID" sz="2400" dirty="0"/>
              <a:t> </a:t>
            </a:r>
            <a:r>
              <a:rPr lang="en-US" sz="2400" dirty="0"/>
              <a:t>Proteins in the fish are broken down by the</a:t>
            </a:r>
            <a:r>
              <a:rPr lang="id-ID" sz="2400" dirty="0"/>
              <a:t> </a:t>
            </a:r>
            <a:r>
              <a:rPr lang="en-US" sz="2400" dirty="0"/>
              <a:t>combined action of bacterial enzymes, acidic conditions and autolytic action of the</a:t>
            </a:r>
            <a:r>
              <a:rPr lang="id-ID" sz="2400" dirty="0"/>
              <a:t> natural fish enzymes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5755422"/>
          </a:xfrm>
          <a:prstGeom prst="rect">
            <a:avLst/>
          </a:prstGeom>
        </p:spPr>
        <p:txBody>
          <a:bodyPr wrap="square">
            <a:spAutoFit/>
          </a:bodyPr>
          <a:lstStyle/>
          <a:p>
            <a:pPr algn="just"/>
            <a:r>
              <a:rPr lang="id-ID" sz="3200" b="1" u="sng" dirty="0"/>
              <a:t>Preservation is due to:</a:t>
            </a:r>
          </a:p>
          <a:p>
            <a:pPr algn="just"/>
            <a:r>
              <a:rPr lang="en-US" sz="2800" dirty="0"/>
              <a:t>• the antimicrobial action of nitrite-spice mixtures and</a:t>
            </a:r>
            <a:r>
              <a:rPr lang="id-ID" sz="2800" dirty="0"/>
              <a:t>   </a:t>
            </a:r>
            <a:r>
              <a:rPr lang="en-US" sz="2800" dirty="0"/>
              <a:t>to a lesser extent from added salt</a:t>
            </a:r>
            <a:r>
              <a:rPr lang="id-ID" sz="2800" dirty="0"/>
              <a:t>.</a:t>
            </a:r>
          </a:p>
          <a:p>
            <a:pPr algn="just"/>
            <a:endParaRPr lang="en-US" sz="2800" dirty="0"/>
          </a:p>
          <a:p>
            <a:pPr algn="just"/>
            <a:r>
              <a:rPr lang="en-US" sz="2800" dirty="0"/>
              <a:t>• 0.84–1.2% lactic acid from the fermentation</a:t>
            </a:r>
            <a:r>
              <a:rPr lang="id-ID" sz="2800" dirty="0"/>
              <a:t>.</a:t>
            </a:r>
          </a:p>
          <a:p>
            <a:pPr algn="just"/>
            <a:endParaRPr lang="en-US" sz="2800" dirty="0"/>
          </a:p>
          <a:p>
            <a:pPr algn="just"/>
            <a:r>
              <a:rPr lang="en-US" sz="2800" dirty="0"/>
              <a:t>• heat during pasteurization and/or smoking (and antimicrobial components in smoke</a:t>
            </a:r>
            <a:r>
              <a:rPr lang="id-ID" sz="2800" dirty="0"/>
              <a:t> </a:t>
            </a:r>
            <a:r>
              <a:rPr lang="en-US" sz="2800" dirty="0"/>
              <a:t>when the product is smoked)</a:t>
            </a:r>
            <a:r>
              <a:rPr lang="id-ID" sz="2800" dirty="0"/>
              <a:t>.</a:t>
            </a:r>
          </a:p>
          <a:p>
            <a:pPr algn="just"/>
            <a:endParaRPr lang="en-US" sz="2800" dirty="0"/>
          </a:p>
          <a:p>
            <a:pPr algn="just"/>
            <a:r>
              <a:rPr lang="en-US" sz="2800" dirty="0"/>
              <a:t>• reduction in water activity due to salt and drying</a:t>
            </a:r>
            <a:r>
              <a:rPr lang="id-ID" sz="2800" dirty="0"/>
              <a:t>.</a:t>
            </a:r>
          </a:p>
          <a:p>
            <a:pPr algn="just"/>
            <a:endParaRPr lang="en-US" sz="2800" dirty="0"/>
          </a:p>
          <a:p>
            <a:pPr algn="just"/>
            <a:r>
              <a:rPr lang="id-ID" sz="2800" dirty="0"/>
              <a:t>• low storage temperature.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1470025"/>
          </a:xfrm>
        </p:spPr>
        <p:txBody>
          <a:bodyPr>
            <a:noAutofit/>
          </a:bodyPr>
          <a:lstStyle/>
          <a:p>
            <a:pPr algn="l"/>
            <a:r>
              <a:rPr lang="id-ID" b="1" dirty="0">
                <a:solidFill>
                  <a:srgbClr val="000000"/>
                </a:solidFill>
              </a:rPr>
              <a:t>B</a:t>
            </a:r>
            <a:r>
              <a:rPr lang="en-US" b="1" dirty="0" err="1">
                <a:solidFill>
                  <a:srgbClr val="000000"/>
                </a:solidFill>
              </a:rPr>
              <a:t>everages</a:t>
            </a:r>
            <a:r>
              <a:rPr lang="id-ID" sz="3200" dirty="0">
                <a:solidFill>
                  <a:srgbClr val="000000"/>
                </a:solidFill>
              </a:rPr>
              <a:t/>
            </a:r>
            <a:br>
              <a:rPr lang="id-ID" sz="3200" dirty="0">
                <a:solidFill>
                  <a:srgbClr val="000000"/>
                </a:solidFill>
              </a:rPr>
            </a:br>
            <a:r>
              <a:rPr lang="id-ID" sz="3200" dirty="0">
                <a:solidFill>
                  <a:srgbClr val="000000"/>
                </a:solidFill>
              </a:rPr>
              <a:t>1. </a:t>
            </a:r>
            <a:r>
              <a:rPr lang="en-US" sz="3200" b="1" dirty="0" err="1"/>
              <a:t>Kombucha</a:t>
            </a:r>
            <a:r>
              <a:rPr lang="en-US" sz="3200" b="1" dirty="0"/>
              <a:t> Tea</a:t>
            </a:r>
            <a:r>
              <a:rPr lang="en-US" sz="2800" b="1" dirty="0"/>
              <a:t/>
            </a:r>
            <a:br>
              <a:rPr lang="en-US" sz="2800" b="1" dirty="0"/>
            </a:br>
            <a:endParaRPr lang="en-US" sz="2800" dirty="0"/>
          </a:p>
        </p:txBody>
      </p:sp>
      <p:sp>
        <p:nvSpPr>
          <p:cNvPr id="3" name="Subtitle 2"/>
          <p:cNvSpPr>
            <a:spLocks noGrp="1"/>
          </p:cNvSpPr>
          <p:nvPr>
            <p:ph type="subTitle" idx="1"/>
          </p:nvPr>
        </p:nvSpPr>
        <p:spPr>
          <a:xfrm>
            <a:off x="304800" y="1524000"/>
            <a:ext cx="8382000" cy="4800600"/>
          </a:xfrm>
        </p:spPr>
        <p:txBody>
          <a:bodyPr>
            <a:noAutofit/>
          </a:bodyPr>
          <a:lstStyle/>
          <a:p>
            <a:pPr algn="just">
              <a:buFont typeface="Wingdings" pitchFamily="2" charset="2"/>
              <a:buChar char="Ø"/>
            </a:pPr>
            <a:r>
              <a:rPr lang="id-ID" sz="2400" dirty="0">
                <a:solidFill>
                  <a:schemeClr val="tx1"/>
                </a:solidFill>
              </a:rPr>
              <a:t> </a:t>
            </a:r>
            <a:r>
              <a:rPr lang="en-US" sz="2400" dirty="0" err="1">
                <a:solidFill>
                  <a:schemeClr val="tx1"/>
                </a:solidFill>
              </a:rPr>
              <a:t>Kombucha</a:t>
            </a:r>
            <a:r>
              <a:rPr lang="en-US" sz="2400" dirty="0">
                <a:solidFill>
                  <a:schemeClr val="tx1"/>
                </a:solidFill>
              </a:rPr>
              <a:t> tea is made by fermenting sweetened black tea with a flat, pancake-like culture of yeasts and bacteria called the "</a:t>
            </a:r>
            <a:r>
              <a:rPr lang="en-US" sz="2400" b="1" u="sng" dirty="0" err="1">
                <a:solidFill>
                  <a:schemeClr val="tx1"/>
                </a:solidFill>
              </a:rPr>
              <a:t>Kombucha</a:t>
            </a:r>
            <a:r>
              <a:rPr lang="en-US" sz="2400" b="1" u="sng" dirty="0">
                <a:solidFill>
                  <a:schemeClr val="tx1"/>
                </a:solidFill>
              </a:rPr>
              <a:t> mushroom</a:t>
            </a:r>
            <a:r>
              <a:rPr lang="en-US" sz="2400" dirty="0">
                <a:solidFill>
                  <a:schemeClr val="tx1"/>
                </a:solidFill>
              </a:rPr>
              <a:t>". It is not actually a mushroom, but is called one because of the shape and color of the sac that forms on top of the tea after it ferments. </a:t>
            </a:r>
            <a:endParaRPr lang="id-ID" sz="2400" dirty="0">
              <a:solidFill>
                <a:schemeClr val="tx1"/>
              </a:solidFill>
            </a:endParaRPr>
          </a:p>
          <a:p>
            <a:pPr algn="just">
              <a:buFont typeface="Wingdings" pitchFamily="2" charset="2"/>
              <a:buChar char="Ø"/>
            </a:pPr>
            <a:endParaRPr lang="id-ID" sz="2400" dirty="0">
              <a:solidFill>
                <a:schemeClr val="tx1"/>
              </a:solidFill>
            </a:endParaRPr>
          </a:p>
          <a:p>
            <a:pPr algn="just">
              <a:buFont typeface="Wingdings" pitchFamily="2" charset="2"/>
              <a:buChar char="Ø"/>
            </a:pPr>
            <a:r>
              <a:rPr lang="id-ID" sz="2400" dirty="0">
                <a:solidFill>
                  <a:schemeClr val="tx1"/>
                </a:solidFill>
              </a:rPr>
              <a:t> </a:t>
            </a:r>
            <a:r>
              <a:rPr lang="en-US" sz="2400" dirty="0">
                <a:solidFill>
                  <a:schemeClr val="tx1"/>
                </a:solidFill>
              </a:rPr>
              <a:t>The culture used in </a:t>
            </a:r>
            <a:r>
              <a:rPr lang="en-US" sz="2400" dirty="0" err="1">
                <a:solidFill>
                  <a:schemeClr val="tx1"/>
                </a:solidFill>
              </a:rPr>
              <a:t>Kombucha</a:t>
            </a:r>
            <a:r>
              <a:rPr lang="en-US" sz="2400" dirty="0">
                <a:solidFill>
                  <a:schemeClr val="tx1"/>
                </a:solidFill>
              </a:rPr>
              <a:t> tea varies, but consists of several species of yeast and bacteria. It may include </a:t>
            </a:r>
            <a:r>
              <a:rPr lang="en-US" sz="2400" i="1" dirty="0" err="1">
                <a:solidFill>
                  <a:schemeClr val="tx1"/>
                </a:solidFill>
              </a:rPr>
              <a:t>Saccharomycodes</a:t>
            </a:r>
            <a:r>
              <a:rPr lang="en-US" sz="2400" i="1" dirty="0">
                <a:solidFill>
                  <a:schemeClr val="tx1"/>
                </a:solidFill>
              </a:rPr>
              <a:t> </a:t>
            </a:r>
            <a:r>
              <a:rPr lang="en-US" sz="2400" i="1" dirty="0" err="1">
                <a:solidFill>
                  <a:schemeClr val="tx1"/>
                </a:solidFill>
              </a:rPr>
              <a:t>ludwigii</a:t>
            </a:r>
            <a:r>
              <a:rPr lang="en-US" sz="2400" i="1" dirty="0">
                <a:solidFill>
                  <a:schemeClr val="tx1"/>
                </a:solidFill>
              </a:rPr>
              <a:t>, </a:t>
            </a:r>
            <a:r>
              <a:rPr lang="en-US" sz="2400" i="1" dirty="0" err="1">
                <a:solidFill>
                  <a:schemeClr val="tx1"/>
                </a:solidFill>
              </a:rPr>
              <a:t>Schizosaccharomyces</a:t>
            </a:r>
            <a:r>
              <a:rPr lang="en-US" sz="2400" i="1" dirty="0">
                <a:solidFill>
                  <a:schemeClr val="tx1"/>
                </a:solidFill>
              </a:rPr>
              <a:t> </a:t>
            </a:r>
            <a:r>
              <a:rPr lang="en-US" sz="2400" i="1" dirty="0" err="1">
                <a:solidFill>
                  <a:schemeClr val="tx1"/>
                </a:solidFill>
              </a:rPr>
              <a:t>pombe</a:t>
            </a:r>
            <a:r>
              <a:rPr lang="en-US" sz="2400" i="1" dirty="0">
                <a:solidFill>
                  <a:schemeClr val="tx1"/>
                </a:solidFill>
              </a:rPr>
              <a:t>, </a:t>
            </a:r>
            <a:r>
              <a:rPr lang="en-US" sz="2400" i="1" dirty="0" err="1">
                <a:solidFill>
                  <a:schemeClr val="tx1"/>
                </a:solidFill>
              </a:rPr>
              <a:t>Brettanomyces</a:t>
            </a:r>
            <a:r>
              <a:rPr lang="en-US" sz="2400" i="1" dirty="0">
                <a:solidFill>
                  <a:schemeClr val="tx1"/>
                </a:solidFill>
              </a:rPr>
              <a:t> </a:t>
            </a:r>
            <a:r>
              <a:rPr lang="en-US" sz="2400" i="1" dirty="0" err="1">
                <a:solidFill>
                  <a:schemeClr val="tx1"/>
                </a:solidFill>
              </a:rPr>
              <a:t>bruxellensis</a:t>
            </a:r>
            <a:r>
              <a:rPr lang="en-US" sz="2400" i="1" dirty="0">
                <a:solidFill>
                  <a:schemeClr val="tx1"/>
                </a:solidFill>
              </a:rPr>
              <a:t>, Bacterium </a:t>
            </a:r>
            <a:r>
              <a:rPr lang="en-US" sz="2400" i="1" dirty="0" err="1">
                <a:solidFill>
                  <a:schemeClr val="tx1"/>
                </a:solidFill>
              </a:rPr>
              <a:t>xylinum</a:t>
            </a:r>
            <a:r>
              <a:rPr lang="en-US" sz="2400" i="1" dirty="0">
                <a:solidFill>
                  <a:schemeClr val="tx1"/>
                </a:solidFill>
              </a:rPr>
              <a:t>, Bacterium </a:t>
            </a:r>
            <a:r>
              <a:rPr lang="en-US" sz="2400" i="1" dirty="0" err="1">
                <a:solidFill>
                  <a:schemeClr val="tx1"/>
                </a:solidFill>
              </a:rPr>
              <a:t>gluconicum</a:t>
            </a:r>
            <a:r>
              <a:rPr lang="en-US" sz="2400" i="1" dirty="0">
                <a:solidFill>
                  <a:schemeClr val="tx1"/>
                </a:solidFill>
              </a:rPr>
              <a:t>, Bacterium </a:t>
            </a:r>
            <a:r>
              <a:rPr lang="en-US" sz="2400" i="1" dirty="0" err="1">
                <a:solidFill>
                  <a:schemeClr val="tx1"/>
                </a:solidFill>
              </a:rPr>
              <a:t>xylinoides</a:t>
            </a:r>
            <a:r>
              <a:rPr lang="en-US" sz="2400" i="1" dirty="0">
                <a:solidFill>
                  <a:schemeClr val="tx1"/>
                </a:solidFill>
              </a:rPr>
              <a:t>, Bacterium </a:t>
            </a:r>
            <a:r>
              <a:rPr lang="en-US" sz="2400" i="1" dirty="0" err="1">
                <a:solidFill>
                  <a:schemeClr val="tx1"/>
                </a:solidFill>
              </a:rPr>
              <a:t>katogenum</a:t>
            </a:r>
            <a:r>
              <a:rPr lang="en-US" sz="2400" i="1" dirty="0">
                <a:solidFill>
                  <a:schemeClr val="tx1"/>
                </a:solidFill>
              </a:rPr>
              <a:t>, </a:t>
            </a:r>
            <a:r>
              <a:rPr lang="en-US" sz="2400" i="1" dirty="0" err="1">
                <a:solidFill>
                  <a:schemeClr val="tx1"/>
                </a:solidFill>
              </a:rPr>
              <a:t>Pichia</a:t>
            </a:r>
            <a:r>
              <a:rPr lang="en-US" sz="2400" i="1" dirty="0">
                <a:solidFill>
                  <a:schemeClr val="tx1"/>
                </a:solidFill>
              </a:rPr>
              <a:t> </a:t>
            </a:r>
            <a:r>
              <a:rPr lang="en-US" sz="2400" i="1" dirty="0" err="1">
                <a:solidFill>
                  <a:schemeClr val="tx1"/>
                </a:solidFill>
              </a:rPr>
              <a:t>fermentans</a:t>
            </a:r>
            <a:r>
              <a:rPr lang="en-US" sz="2400" i="1" dirty="0">
                <a:solidFill>
                  <a:schemeClr val="tx1"/>
                </a:solidFill>
              </a:rPr>
              <a:t>, Candida </a:t>
            </a:r>
            <a:r>
              <a:rPr lang="en-US" sz="2400" i="1" dirty="0" err="1">
                <a:solidFill>
                  <a:schemeClr val="tx1"/>
                </a:solidFill>
              </a:rPr>
              <a:t>stellata</a:t>
            </a:r>
            <a:r>
              <a:rPr lang="en-US" sz="2400" i="1" dirty="0">
                <a:solidFill>
                  <a:schemeClr val="tx1"/>
                </a:solidFill>
              </a:rPr>
              <a:t>, </a:t>
            </a:r>
            <a:r>
              <a:rPr lang="en-US" sz="2400" dirty="0">
                <a:solidFill>
                  <a:schemeClr val="tx1"/>
                </a:solidFill>
              </a:rPr>
              <a:t>and </a:t>
            </a:r>
            <a:r>
              <a:rPr lang="en-US" sz="2400" dirty="0" err="1">
                <a:solidFill>
                  <a:schemeClr val="tx1"/>
                </a:solidFill>
              </a:rPr>
              <a:t>Torula</a:t>
            </a:r>
            <a:r>
              <a:rPr lang="en-US" sz="2400" dirty="0">
                <a:solidFill>
                  <a:schemeClr val="tx1"/>
                </a:solidFill>
              </a:rPr>
              <a:t> species, among others.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229600" cy="2031325"/>
          </a:xfrm>
          <a:prstGeom prst="rect">
            <a:avLst/>
          </a:prstGeom>
        </p:spPr>
        <p:txBody>
          <a:bodyPr wrap="square">
            <a:spAutoFit/>
          </a:bodyPr>
          <a:lstStyle/>
          <a:p>
            <a:r>
              <a:rPr lang="en-US" b="1" dirty="0"/>
              <a:t>For the beginning it is necessary to make tea. Take a mug or a brewing teapot, put tea into it, pour it with boiled water and leave for brewing.</a:t>
            </a:r>
          </a:p>
          <a:p>
            <a:r>
              <a:rPr lang="en-US" b="1" dirty="0"/>
              <a:t>While tea is brewing, it is necessary to solve sugar in water. Be attentive and do not put sugar into the infusion with </a:t>
            </a:r>
            <a:r>
              <a:rPr lang="en-US" b="1" dirty="0" err="1"/>
              <a:t>Kombucha</a:t>
            </a:r>
            <a:r>
              <a:rPr lang="en-US" b="1" dirty="0"/>
              <a:t> – it may be burned and fall ill.</a:t>
            </a:r>
          </a:p>
          <a:p>
            <a:r>
              <a:rPr lang="en-US" b="1" dirty="0"/>
              <a:t>It is more convenient to take a small pan, to put sugar into it and solve it in a small amount of hot water (on a cooker is possible). As a result we have sugar syrup of a very high density.</a:t>
            </a:r>
          </a:p>
        </p:txBody>
      </p:sp>
      <p:pic>
        <p:nvPicPr>
          <p:cNvPr id="3" name="Picture 2" descr="gf.bmp"/>
          <p:cNvPicPr>
            <a:picLocks noChangeAspect="1"/>
          </p:cNvPicPr>
          <p:nvPr/>
        </p:nvPicPr>
        <p:blipFill>
          <a:blip r:embed="rId2" cstate="print"/>
          <a:stretch>
            <a:fillRect/>
          </a:stretch>
        </p:blipFill>
        <p:spPr>
          <a:xfrm>
            <a:off x="4495800" y="2514600"/>
            <a:ext cx="4286250" cy="3219450"/>
          </a:xfrm>
          <a:prstGeom prst="rect">
            <a:avLst/>
          </a:prstGeom>
        </p:spPr>
      </p:pic>
      <p:sp>
        <p:nvSpPr>
          <p:cNvPr id="4" name="Rectangle 3"/>
          <p:cNvSpPr/>
          <p:nvPr/>
        </p:nvSpPr>
        <p:spPr>
          <a:xfrm>
            <a:off x="6477000" y="5943600"/>
            <a:ext cx="1015214" cy="369332"/>
          </a:xfrm>
          <a:prstGeom prst="rect">
            <a:avLst/>
          </a:prstGeom>
        </p:spPr>
        <p:txBody>
          <a:bodyPr wrap="none">
            <a:spAutoFit/>
          </a:bodyPr>
          <a:lstStyle/>
          <a:p>
            <a:r>
              <a:rPr lang="en-US" dirty="0"/>
              <a:t>Picture 2</a:t>
            </a:r>
          </a:p>
        </p:txBody>
      </p:sp>
      <p:pic>
        <p:nvPicPr>
          <p:cNvPr id="5" name="Picture 4" descr="gff.bmp"/>
          <p:cNvPicPr>
            <a:picLocks noChangeAspect="1"/>
          </p:cNvPicPr>
          <p:nvPr/>
        </p:nvPicPr>
        <p:blipFill>
          <a:blip r:embed="rId3" cstate="print"/>
          <a:stretch>
            <a:fillRect/>
          </a:stretch>
        </p:blipFill>
        <p:spPr>
          <a:xfrm>
            <a:off x="152400" y="2590800"/>
            <a:ext cx="4286250" cy="3219450"/>
          </a:xfrm>
          <a:prstGeom prst="rect">
            <a:avLst/>
          </a:prstGeom>
        </p:spPr>
      </p:pic>
      <p:sp>
        <p:nvSpPr>
          <p:cNvPr id="6" name="Rectangle 5"/>
          <p:cNvSpPr/>
          <p:nvPr/>
        </p:nvSpPr>
        <p:spPr>
          <a:xfrm>
            <a:off x="1752600" y="5943600"/>
            <a:ext cx="1015214" cy="369332"/>
          </a:xfrm>
          <a:prstGeom prst="rect">
            <a:avLst/>
          </a:prstGeom>
        </p:spPr>
        <p:txBody>
          <a:bodyPr wrap="none">
            <a:spAutoFit/>
          </a:bodyPr>
          <a:lstStyle/>
          <a:p>
            <a:r>
              <a:rPr lang="en-US" dirty="0"/>
              <a:t>Picture 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8839200" cy="923330"/>
          </a:xfrm>
          <a:prstGeom prst="rect">
            <a:avLst/>
          </a:prstGeom>
        </p:spPr>
        <p:txBody>
          <a:bodyPr wrap="square">
            <a:spAutoFit/>
          </a:bodyPr>
          <a:lstStyle/>
          <a:p>
            <a:r>
              <a:rPr lang="en-US" b="1" dirty="0"/>
              <a:t>Pour the remained plain water into the jar and start to put there all received components, the sugar syrup (Picture 2) and the brew. Stir it carefully.</a:t>
            </a:r>
            <a:br>
              <a:rPr lang="en-US" b="1" dirty="0"/>
            </a:br>
            <a:r>
              <a:rPr lang="en-US" b="1" dirty="0"/>
              <a:t>Be accurate with a jar - if a spoon is metal the jar can crack when the spoon hits the glass.</a:t>
            </a:r>
          </a:p>
        </p:txBody>
      </p:sp>
      <p:pic>
        <p:nvPicPr>
          <p:cNvPr id="3" name="Picture 2" descr="yhjy.bmp"/>
          <p:cNvPicPr>
            <a:picLocks noChangeAspect="1"/>
          </p:cNvPicPr>
          <p:nvPr/>
        </p:nvPicPr>
        <p:blipFill>
          <a:blip r:embed="rId2" cstate="print"/>
          <a:stretch>
            <a:fillRect/>
          </a:stretch>
        </p:blipFill>
        <p:spPr>
          <a:xfrm>
            <a:off x="2286000" y="2590800"/>
            <a:ext cx="4286250" cy="3219450"/>
          </a:xfrm>
          <a:prstGeom prst="rect">
            <a:avLst/>
          </a:prstGeom>
        </p:spPr>
      </p:pic>
      <p:sp>
        <p:nvSpPr>
          <p:cNvPr id="4" name="Rectangle 3"/>
          <p:cNvSpPr/>
          <p:nvPr/>
        </p:nvSpPr>
        <p:spPr>
          <a:xfrm>
            <a:off x="3886200" y="5943600"/>
            <a:ext cx="1015214" cy="369332"/>
          </a:xfrm>
          <a:prstGeom prst="rect">
            <a:avLst/>
          </a:prstGeom>
        </p:spPr>
        <p:txBody>
          <a:bodyPr wrap="none">
            <a:spAutoFit/>
          </a:bodyPr>
          <a:lstStyle/>
          <a:p>
            <a:r>
              <a:rPr lang="en-US" dirty="0"/>
              <a:t>Picture 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381000" y="856357"/>
            <a:ext cx="8429625" cy="5262979"/>
          </a:xfrm>
          <a:prstGeom prst="rect">
            <a:avLst/>
          </a:prstGeom>
          <a:noFill/>
          <a:ln w="9525">
            <a:noFill/>
            <a:miter lim="800000"/>
            <a:headEnd/>
            <a:tailEnd/>
          </a:ln>
        </p:spPr>
        <p:txBody>
          <a:bodyPr>
            <a:spAutoFit/>
          </a:bodyPr>
          <a:lstStyle/>
          <a:p>
            <a:pPr algn="just">
              <a:buFont typeface="Wingdings" pitchFamily="2" charset="2"/>
              <a:buChar char="Ø"/>
            </a:pPr>
            <a:r>
              <a:rPr lang="id-ID" sz="2400" dirty="0">
                <a:solidFill>
                  <a:srgbClr val="000000"/>
                </a:solidFill>
              </a:rPr>
              <a:t> </a:t>
            </a:r>
            <a:r>
              <a:rPr lang="en-US" sz="2400" dirty="0">
                <a:solidFill>
                  <a:srgbClr val="000000"/>
                </a:solidFill>
              </a:rPr>
              <a:t>After drying, fermentation is the oldest food preservation method.</a:t>
            </a:r>
            <a:r>
              <a:rPr lang="id-ID" sz="2400" dirty="0">
                <a:solidFill>
                  <a:srgbClr val="000000"/>
                </a:solidFill>
              </a:rPr>
              <a:t> </a:t>
            </a:r>
            <a:r>
              <a:rPr lang="en-US" sz="2400" dirty="0">
                <a:solidFill>
                  <a:srgbClr val="000000"/>
                </a:solidFill>
              </a:rPr>
              <a:t>Fermentation became popular with the dawn of civilization because it not only preserved</a:t>
            </a:r>
            <a:r>
              <a:rPr lang="id-ID" sz="2400" dirty="0">
                <a:solidFill>
                  <a:srgbClr val="000000"/>
                </a:solidFill>
              </a:rPr>
              <a:t> </a:t>
            </a:r>
            <a:r>
              <a:rPr lang="en-US" sz="2400" dirty="0">
                <a:solidFill>
                  <a:srgbClr val="000000"/>
                </a:solidFill>
              </a:rPr>
              <a:t>food but also gave it a variety of tastes, forms, and other sensory sensations.</a:t>
            </a:r>
            <a:r>
              <a:rPr lang="id-ID" sz="2400" dirty="0">
                <a:solidFill>
                  <a:srgbClr val="000000"/>
                </a:solidFill>
              </a:rPr>
              <a:t>  </a:t>
            </a:r>
          </a:p>
          <a:p>
            <a:pPr algn="just">
              <a:buFont typeface="Wingdings" pitchFamily="2" charset="2"/>
              <a:buChar char="Ø"/>
            </a:pPr>
            <a:endParaRPr lang="id-ID" sz="2400" dirty="0">
              <a:solidFill>
                <a:srgbClr val="000000"/>
              </a:solidFill>
            </a:endParaRPr>
          </a:p>
          <a:p>
            <a:pPr algn="just">
              <a:buFont typeface="Wingdings" pitchFamily="2" charset="2"/>
              <a:buChar char="Ø"/>
            </a:pPr>
            <a:r>
              <a:rPr lang="en-US" sz="2400" dirty="0"/>
              <a:t>Today they continue to form major</a:t>
            </a:r>
            <a:r>
              <a:rPr lang="id-ID" sz="2400" dirty="0"/>
              <a:t> </a:t>
            </a:r>
            <a:r>
              <a:rPr lang="en-US" sz="2400" dirty="0"/>
              <a:t>sectors of the food processing industry, including baked products, alcoholic drinks,</a:t>
            </a:r>
            <a:r>
              <a:rPr lang="id-ID" sz="2400" dirty="0"/>
              <a:t> </a:t>
            </a:r>
            <a:r>
              <a:rPr lang="en-US" sz="2400" dirty="0"/>
              <a:t>yoghurt, cheese and soy products among many others. </a:t>
            </a:r>
            <a:r>
              <a:rPr lang="id-ID" sz="2400" dirty="0"/>
              <a:t/>
            </a:r>
            <a:br>
              <a:rPr lang="id-ID" sz="2400" dirty="0"/>
            </a:br>
            <a:endParaRPr lang="id-ID" sz="2400" dirty="0"/>
          </a:p>
          <a:p>
            <a:pPr algn="just">
              <a:buFont typeface="Wingdings" pitchFamily="2" charset="2"/>
              <a:buChar char="Ø"/>
            </a:pPr>
            <a:r>
              <a:rPr lang="id-ID" sz="2400" dirty="0"/>
              <a:t> </a:t>
            </a:r>
            <a:r>
              <a:rPr lang="en-US" sz="2400" dirty="0"/>
              <a:t>During food fermentations, the</a:t>
            </a:r>
            <a:r>
              <a:rPr lang="id-ID" sz="2400" dirty="0"/>
              <a:t> </a:t>
            </a:r>
            <a:r>
              <a:rPr lang="en-US" sz="2400" dirty="0"/>
              <a:t>controlled action of selected micro-organisms is used to alter the texture of foods,</a:t>
            </a:r>
            <a:r>
              <a:rPr lang="id-ID" sz="2400" dirty="0"/>
              <a:t> </a:t>
            </a:r>
            <a:r>
              <a:rPr lang="en-US" sz="2400" dirty="0"/>
              <a:t>preserve foods by production</a:t>
            </a:r>
            <a:r>
              <a:rPr lang="id-ID" sz="2400" dirty="0"/>
              <a:t> </a:t>
            </a:r>
            <a:r>
              <a:rPr lang="en-US" sz="2400" dirty="0"/>
              <a:t>of acids or alcohol, or to produce subtle </a:t>
            </a:r>
            <a:r>
              <a:rPr lang="en-US" sz="2400" dirty="0" err="1"/>
              <a:t>flavours</a:t>
            </a:r>
            <a:r>
              <a:rPr lang="en-US" sz="2400" dirty="0"/>
              <a:t> and</a:t>
            </a:r>
            <a:r>
              <a:rPr lang="id-ID" sz="2400" dirty="0"/>
              <a:t> </a:t>
            </a:r>
            <a:r>
              <a:rPr lang="en-US" sz="2400" dirty="0"/>
              <a:t>aromas which increase the quality and value of raw materials. </a:t>
            </a:r>
            <a:endParaRPr lang="id-ID" sz="2400" dirty="0">
              <a:solidFill>
                <a:srgbClr val="000000"/>
              </a:solidFill>
            </a:endParaRPr>
          </a:p>
        </p:txBody>
      </p:sp>
      <p:sp>
        <p:nvSpPr>
          <p:cNvPr id="3" name="TextBox 2"/>
          <p:cNvSpPr txBox="1"/>
          <p:nvPr/>
        </p:nvSpPr>
        <p:spPr>
          <a:xfrm>
            <a:off x="457200" y="0"/>
            <a:ext cx="5500688" cy="58420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id-ID" sz="3200" dirty="0">
                <a:solidFill>
                  <a:schemeClr val="bg2">
                    <a:lumMod val="75000"/>
                  </a:schemeClr>
                </a:solidFill>
                <a:hlinkClick r:id="rId2" action="ppaction://hlinkfile"/>
              </a:rPr>
              <a:t>1. History of Fermented Foods</a:t>
            </a:r>
            <a:endParaRPr lang="id-ID" sz="3200" dirty="0">
              <a:solidFill>
                <a:schemeClr val="bg2">
                  <a:lumMod val="7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646331"/>
          </a:xfrm>
          <a:prstGeom prst="rect">
            <a:avLst/>
          </a:prstGeom>
        </p:spPr>
        <p:txBody>
          <a:bodyPr wrap="square">
            <a:spAutoFit/>
          </a:bodyPr>
          <a:lstStyle/>
          <a:p>
            <a:r>
              <a:rPr lang="en-US" b="1" dirty="0"/>
              <a:t>After the infusion is ready, you should taste it and having convinced that it is sweet and warm (but not hot) wash the </a:t>
            </a:r>
            <a:r>
              <a:rPr lang="en-US" b="1" dirty="0" err="1"/>
              <a:t>Kombucha</a:t>
            </a:r>
            <a:r>
              <a:rPr lang="en-US" b="1" dirty="0"/>
              <a:t> with cold water (Picture 4).</a:t>
            </a:r>
          </a:p>
        </p:txBody>
      </p:sp>
      <p:pic>
        <p:nvPicPr>
          <p:cNvPr id="3" name="Picture 2" descr="rr.bmp"/>
          <p:cNvPicPr>
            <a:picLocks noChangeAspect="1"/>
          </p:cNvPicPr>
          <p:nvPr/>
        </p:nvPicPr>
        <p:blipFill>
          <a:blip r:embed="rId2" cstate="print"/>
          <a:stretch>
            <a:fillRect/>
          </a:stretch>
        </p:blipFill>
        <p:spPr>
          <a:xfrm>
            <a:off x="3124200" y="1981200"/>
            <a:ext cx="4286250" cy="3219450"/>
          </a:xfrm>
          <a:prstGeom prst="rect">
            <a:avLst/>
          </a:prstGeom>
        </p:spPr>
      </p:pic>
      <p:sp>
        <p:nvSpPr>
          <p:cNvPr id="4" name="Rectangle 3"/>
          <p:cNvSpPr/>
          <p:nvPr/>
        </p:nvSpPr>
        <p:spPr>
          <a:xfrm>
            <a:off x="4800600" y="5410200"/>
            <a:ext cx="1015214" cy="369332"/>
          </a:xfrm>
          <a:prstGeom prst="rect">
            <a:avLst/>
          </a:prstGeom>
        </p:spPr>
        <p:txBody>
          <a:bodyPr wrap="none">
            <a:spAutoFit/>
          </a:bodyPr>
          <a:lstStyle/>
          <a:p>
            <a:r>
              <a:rPr lang="en-US" dirty="0"/>
              <a:t>Picture 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686800" cy="646331"/>
          </a:xfrm>
          <a:prstGeom prst="rect">
            <a:avLst/>
          </a:prstGeom>
        </p:spPr>
        <p:txBody>
          <a:bodyPr wrap="square">
            <a:spAutoFit/>
          </a:bodyPr>
          <a:lstStyle/>
          <a:p>
            <a:r>
              <a:rPr lang="en-US" b="1" dirty="0"/>
              <a:t>Make sure that the jar is not full and it still has some space for </a:t>
            </a:r>
            <a:r>
              <a:rPr lang="en-US" b="1" dirty="0" err="1"/>
              <a:t>Kombucha</a:t>
            </a:r>
            <a:r>
              <a:rPr lang="en-US" b="1" dirty="0"/>
              <a:t> and air. Accurately immerse the </a:t>
            </a:r>
            <a:r>
              <a:rPr lang="en-US" b="1" dirty="0" err="1"/>
              <a:t>Kombucha</a:t>
            </a:r>
            <a:r>
              <a:rPr lang="en-US" b="1" dirty="0"/>
              <a:t> into the infusion obtained (Picture 5, Picture 6).</a:t>
            </a:r>
          </a:p>
        </p:txBody>
      </p:sp>
      <p:pic>
        <p:nvPicPr>
          <p:cNvPr id="3" name="Picture 2" descr="tgr.bmp"/>
          <p:cNvPicPr>
            <a:picLocks noChangeAspect="1"/>
          </p:cNvPicPr>
          <p:nvPr/>
        </p:nvPicPr>
        <p:blipFill>
          <a:blip r:embed="rId2" cstate="print"/>
          <a:stretch>
            <a:fillRect/>
          </a:stretch>
        </p:blipFill>
        <p:spPr>
          <a:xfrm>
            <a:off x="4419600" y="1752600"/>
            <a:ext cx="4286250" cy="3219450"/>
          </a:xfrm>
          <a:prstGeom prst="rect">
            <a:avLst/>
          </a:prstGeom>
        </p:spPr>
      </p:pic>
      <p:pic>
        <p:nvPicPr>
          <p:cNvPr id="4" name="Picture 3" descr="edtgr.bmp"/>
          <p:cNvPicPr>
            <a:picLocks noChangeAspect="1"/>
          </p:cNvPicPr>
          <p:nvPr/>
        </p:nvPicPr>
        <p:blipFill>
          <a:blip r:embed="rId3" cstate="print"/>
          <a:stretch>
            <a:fillRect/>
          </a:stretch>
        </p:blipFill>
        <p:spPr>
          <a:xfrm>
            <a:off x="152400" y="1752600"/>
            <a:ext cx="4114800" cy="3219450"/>
          </a:xfrm>
          <a:prstGeom prst="rect">
            <a:avLst/>
          </a:prstGeom>
        </p:spPr>
      </p:pic>
      <p:sp>
        <p:nvSpPr>
          <p:cNvPr id="5" name="Rectangle 4"/>
          <p:cNvSpPr/>
          <p:nvPr/>
        </p:nvSpPr>
        <p:spPr>
          <a:xfrm>
            <a:off x="5867400" y="5181600"/>
            <a:ext cx="1015214" cy="369332"/>
          </a:xfrm>
          <a:prstGeom prst="rect">
            <a:avLst/>
          </a:prstGeom>
        </p:spPr>
        <p:txBody>
          <a:bodyPr wrap="none">
            <a:spAutoFit/>
          </a:bodyPr>
          <a:lstStyle/>
          <a:p>
            <a:r>
              <a:rPr lang="en-US" dirty="0"/>
              <a:t>Picture 6</a:t>
            </a:r>
          </a:p>
        </p:txBody>
      </p:sp>
      <p:sp>
        <p:nvSpPr>
          <p:cNvPr id="6" name="Rectangle 5"/>
          <p:cNvSpPr/>
          <p:nvPr/>
        </p:nvSpPr>
        <p:spPr>
          <a:xfrm>
            <a:off x="1447800" y="5029200"/>
            <a:ext cx="1015214" cy="369332"/>
          </a:xfrm>
          <a:prstGeom prst="rect">
            <a:avLst/>
          </a:prstGeom>
        </p:spPr>
        <p:txBody>
          <a:bodyPr wrap="none">
            <a:spAutoFit/>
          </a:bodyPr>
          <a:lstStyle/>
          <a:p>
            <a:r>
              <a:rPr lang="en-US" dirty="0"/>
              <a:t>Picture 7</a:t>
            </a:r>
          </a:p>
        </p:txBody>
      </p:sp>
      <p:sp>
        <p:nvSpPr>
          <p:cNvPr id="7" name="Rectangle 6"/>
          <p:cNvSpPr/>
          <p:nvPr/>
        </p:nvSpPr>
        <p:spPr>
          <a:xfrm>
            <a:off x="228600" y="5638800"/>
            <a:ext cx="8229600" cy="646331"/>
          </a:xfrm>
          <a:prstGeom prst="rect">
            <a:avLst/>
          </a:prstGeom>
        </p:spPr>
        <p:txBody>
          <a:bodyPr wrap="square">
            <a:spAutoFit/>
          </a:bodyPr>
          <a:lstStyle/>
          <a:p>
            <a:r>
              <a:rPr lang="en-US" b="1" dirty="0"/>
              <a:t>Cover the jar with pure gauze in order that dust may not get on it and at the same time it can breathe (Picture 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305800" cy="646331"/>
          </a:xfrm>
          <a:prstGeom prst="rect">
            <a:avLst/>
          </a:prstGeom>
        </p:spPr>
        <p:txBody>
          <a:bodyPr wrap="square">
            <a:spAutoFit/>
          </a:bodyPr>
          <a:lstStyle/>
          <a:p>
            <a:r>
              <a:rPr lang="en-US" b="1" dirty="0"/>
              <a:t>Put the jar with the </a:t>
            </a:r>
            <a:r>
              <a:rPr lang="en-US" b="1" dirty="0" err="1"/>
              <a:t>Kombucha</a:t>
            </a:r>
            <a:r>
              <a:rPr lang="en-US" b="1" dirty="0"/>
              <a:t> in a silent place out of direct sun, for example on a kitchen cupboard or a shelf (Picture 8). Leave it for a minimum of 1 week.</a:t>
            </a:r>
          </a:p>
        </p:txBody>
      </p:sp>
      <p:pic>
        <p:nvPicPr>
          <p:cNvPr id="3" name="Picture 2" descr="ettttt.bmp"/>
          <p:cNvPicPr>
            <a:picLocks noChangeAspect="1"/>
          </p:cNvPicPr>
          <p:nvPr/>
        </p:nvPicPr>
        <p:blipFill>
          <a:blip r:embed="rId2" cstate="print"/>
          <a:stretch>
            <a:fillRect/>
          </a:stretch>
        </p:blipFill>
        <p:spPr>
          <a:xfrm>
            <a:off x="4572000" y="2057400"/>
            <a:ext cx="4286250" cy="3219450"/>
          </a:xfrm>
          <a:prstGeom prst="rect">
            <a:avLst/>
          </a:prstGeom>
        </p:spPr>
      </p:pic>
      <p:sp>
        <p:nvSpPr>
          <p:cNvPr id="4" name="Rectangle 3"/>
          <p:cNvSpPr/>
          <p:nvPr/>
        </p:nvSpPr>
        <p:spPr>
          <a:xfrm>
            <a:off x="6400800" y="5638800"/>
            <a:ext cx="1015214" cy="369332"/>
          </a:xfrm>
          <a:prstGeom prst="rect">
            <a:avLst/>
          </a:prstGeom>
        </p:spPr>
        <p:txBody>
          <a:bodyPr wrap="none">
            <a:spAutoFit/>
          </a:bodyPr>
          <a:lstStyle/>
          <a:p>
            <a:r>
              <a:rPr lang="en-US" dirty="0"/>
              <a:t>Picture 8</a:t>
            </a:r>
          </a:p>
        </p:txBody>
      </p:sp>
      <p:pic>
        <p:nvPicPr>
          <p:cNvPr id="5" name="Picture 4" descr="VH8OZICAAGKQ4WCAYPBG3PCA999ZPACA4NNUW3CAWSBHK6CAYZZZOJCAFMS4NZCAD17LP8CABPJGQWCAMILD3PCAQUI8DGCA0KIAMCCAQ2HN82CABRW20FCA01B1K8CA3TACNHCACZKMW8CAY3LCRTCADS0OUC.jpg"/>
          <p:cNvPicPr>
            <a:picLocks noChangeAspect="1"/>
          </p:cNvPicPr>
          <p:nvPr/>
        </p:nvPicPr>
        <p:blipFill>
          <a:blip r:embed="rId3" cstate="print"/>
          <a:stretch>
            <a:fillRect/>
          </a:stretch>
        </p:blipFill>
        <p:spPr>
          <a:xfrm>
            <a:off x="609600" y="2514600"/>
            <a:ext cx="3581400" cy="2438400"/>
          </a:xfrm>
          <a:prstGeom prst="rect">
            <a:avLst/>
          </a:prstGeom>
        </p:spPr>
      </p:pic>
      <p:sp>
        <p:nvSpPr>
          <p:cNvPr id="7" name="Subtitle 6"/>
          <p:cNvSpPr>
            <a:spLocks noGrp="1"/>
          </p:cNvSpPr>
          <p:nvPr>
            <p:ph type="subTitle" idx="1"/>
          </p:nvPr>
        </p:nvSpPr>
        <p:spPr>
          <a:xfrm>
            <a:off x="1371600" y="5257800"/>
            <a:ext cx="2895600" cy="381000"/>
          </a:xfrm>
        </p:spPr>
        <p:txBody>
          <a:bodyPr>
            <a:normAutofit fontScale="70000" lnSpcReduction="20000"/>
          </a:bodyPr>
          <a:lstStyle/>
          <a:p>
            <a:r>
              <a:rPr lang="en-US">
                <a:solidFill>
                  <a:schemeClr val="tx1"/>
                </a:solidFill>
              </a:rPr>
              <a:t>In market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930E94E-3A32-4E40-86AA-712F4268B506}"/>
              </a:ext>
            </a:extLst>
          </p:cNvPr>
          <p:cNvSpPr/>
          <p:nvPr/>
        </p:nvSpPr>
        <p:spPr>
          <a:xfrm>
            <a:off x="0" y="1714567"/>
            <a:ext cx="9033063" cy="1446550"/>
          </a:xfrm>
          <a:prstGeom prst="rect">
            <a:avLst/>
          </a:prstGeom>
        </p:spPr>
        <p:txBody>
          <a:bodyPr wrap="square">
            <a:spAutoFit/>
          </a:bodyPr>
          <a:lstStyle/>
          <a:p>
            <a:pPr algn="ctr"/>
            <a:r>
              <a:rPr lang="en-NZ" sz="4400" b="1" dirty="0"/>
              <a:t>Ch 3.2. Food Preservation by Sugar and Salt</a:t>
            </a:r>
            <a:endParaRPr lang="en-NZ" sz="4400" dirty="0"/>
          </a:p>
        </p:txBody>
      </p:sp>
      <p:pic>
        <p:nvPicPr>
          <p:cNvPr id="4" name="Picture 3" descr="A blender filled with food&#10;&#10;Description automatically generated">
            <a:extLst>
              <a:ext uri="{FF2B5EF4-FFF2-40B4-BE49-F238E27FC236}">
                <a16:creationId xmlns="" xmlns:a16="http://schemas.microsoft.com/office/drawing/2014/main" id="{DEEB84B4-BA73-4C9C-92A2-73664C953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1723" y="3428999"/>
            <a:ext cx="3662277" cy="2594113"/>
          </a:xfrm>
          <a:prstGeom prst="rect">
            <a:avLst/>
          </a:prstGeom>
        </p:spPr>
      </p:pic>
      <p:pic>
        <p:nvPicPr>
          <p:cNvPr id="6" name="Picture 5" descr="A cake with fruit on top of a table&#10;&#10;Description automatically generated">
            <a:extLst>
              <a:ext uri="{FF2B5EF4-FFF2-40B4-BE49-F238E27FC236}">
                <a16:creationId xmlns="" xmlns:a16="http://schemas.microsoft.com/office/drawing/2014/main" id="{C68F92EE-F17A-48C3-80E9-A3852538C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2" y="3429000"/>
            <a:ext cx="3458817" cy="2594113"/>
          </a:xfrm>
          <a:prstGeom prst="rect">
            <a:avLst/>
          </a:prstGeom>
        </p:spPr>
      </p:pic>
      <p:pic>
        <p:nvPicPr>
          <p:cNvPr id="2050" name="Picture 2" descr="Image result for an-najah national university">
            <a:extLst>
              <a:ext uri="{FF2B5EF4-FFF2-40B4-BE49-F238E27FC236}">
                <a16:creationId xmlns="" xmlns:a16="http://schemas.microsoft.com/office/drawing/2014/main" id="{EEC0D07B-A308-4B4D-BA90-B183F52F3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620"/>
            <a:ext cx="1438275" cy="14466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an-najah national university">
            <a:extLst>
              <a:ext uri="{FF2B5EF4-FFF2-40B4-BE49-F238E27FC236}">
                <a16:creationId xmlns="" xmlns:a16="http://schemas.microsoft.com/office/drawing/2014/main" id="{36CEE225-9058-4853-9D25-19F26D18D8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479" y="0"/>
            <a:ext cx="1438275" cy="14466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5131DD80-1959-4A80-BD7A-2373CAB36AAC}"/>
              </a:ext>
            </a:extLst>
          </p:cNvPr>
          <p:cNvSpPr txBox="1"/>
          <p:nvPr/>
        </p:nvSpPr>
        <p:spPr>
          <a:xfrm>
            <a:off x="2375748" y="6023112"/>
            <a:ext cx="4714817" cy="646331"/>
          </a:xfrm>
          <a:prstGeom prst="rect">
            <a:avLst/>
          </a:prstGeom>
          <a:noFill/>
        </p:spPr>
        <p:txBody>
          <a:bodyPr wrap="none" rtlCol="0">
            <a:spAutoFit/>
          </a:bodyPr>
          <a:lstStyle/>
          <a:p>
            <a:r>
              <a:rPr lang="en-US" sz="3600" b="1" i="1" dirty="0"/>
              <a:t>Dr. Mohammed Sabbah</a:t>
            </a:r>
          </a:p>
        </p:txBody>
      </p:sp>
    </p:spTree>
    <p:extLst>
      <p:ext uri="{BB962C8B-B14F-4D97-AF65-F5344CB8AC3E}">
        <p14:creationId xmlns:p14="http://schemas.microsoft.com/office/powerpoint/2010/main" val="4027585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51931252-8C76-4734-8B54-A46D8F97BBCF}"/>
              </a:ext>
            </a:extLst>
          </p:cNvPr>
          <p:cNvGraphicFramePr>
            <a:graphicFrameLocks noGrp="1"/>
          </p:cNvGraphicFramePr>
          <p:nvPr>
            <p:extLst/>
          </p:nvPr>
        </p:nvGraphicFramePr>
        <p:xfrm>
          <a:off x="152400" y="669356"/>
          <a:ext cx="8839200" cy="5291349"/>
        </p:xfrm>
        <a:graphic>
          <a:graphicData uri="http://schemas.openxmlformats.org/drawingml/2006/table">
            <a:tbl>
              <a:tblPr/>
              <a:tblGrid>
                <a:gridCol w="8839200">
                  <a:extLst>
                    <a:ext uri="{9D8B030D-6E8A-4147-A177-3AD203B41FA5}">
                      <a16:colId xmlns="" xmlns:a16="http://schemas.microsoft.com/office/drawing/2014/main" val="3941315639"/>
                    </a:ext>
                  </a:extLst>
                </a:gridCol>
              </a:tblGrid>
              <a:tr h="222967">
                <a:tc>
                  <a:txBody>
                    <a:bodyPr/>
                    <a:lstStyle/>
                    <a:p>
                      <a:pPr marL="0" indent="0" algn="l">
                        <a:buFont typeface="Wingdings" panose="05000000000000000000" pitchFamily="2" charset="2"/>
                        <a:buNone/>
                      </a:pPr>
                      <a:endParaRPr lang="en-NZ" sz="2400" b="1" dirty="0"/>
                    </a:p>
                  </a:txBody>
                  <a:tcPr marL="55742" marR="55742" marT="27871" marB="27871">
                    <a:lnL>
                      <a:noFill/>
                    </a:lnL>
                    <a:lnR>
                      <a:noFill/>
                    </a:lnR>
                    <a:lnT>
                      <a:noFill/>
                    </a:lnT>
                    <a:lnB>
                      <a:noFill/>
                    </a:lnB>
                  </a:tcPr>
                </a:tc>
                <a:extLst>
                  <a:ext uri="{0D108BD9-81ED-4DB2-BD59-A6C34878D82A}">
                    <a16:rowId xmlns="" xmlns:a16="http://schemas.microsoft.com/office/drawing/2014/main" val="3172216925"/>
                  </a:ext>
                </a:extLst>
              </a:tr>
              <a:tr h="4128371">
                <a:tc>
                  <a:txBody>
                    <a:bodyPr/>
                    <a:lstStyle/>
                    <a:p>
                      <a:pPr marL="285750" indent="-285750" algn="l" rtl="0">
                        <a:buFont typeface="Wingdings" panose="05000000000000000000" pitchFamily="2" charset="2"/>
                        <a:buChar char="q"/>
                      </a:pPr>
                      <a:r>
                        <a:rPr lang="en-NZ" sz="2400" b="1" dirty="0">
                          <a:effectLst/>
                        </a:rPr>
                        <a:t> </a:t>
                      </a:r>
                      <a:r>
                        <a:rPr lang="en-NZ" sz="2400" b="0" dirty="0">
                          <a:effectLst/>
                        </a:rPr>
                        <a:t>Sugar in high concentrations acts as a </a:t>
                      </a:r>
                      <a:r>
                        <a:rPr lang="en-NZ" sz="2400" b="1" u="sng" dirty="0">
                          <a:effectLst/>
                        </a:rPr>
                        <a:t>preservative</a:t>
                      </a:r>
                      <a:r>
                        <a:rPr lang="en-NZ" sz="2400" b="0" dirty="0">
                          <a:effectLst/>
                        </a:rPr>
                        <a:t> due to osmosis. </a:t>
                      </a:r>
                    </a:p>
                    <a:p>
                      <a:pPr marL="285750" indent="-285750" algn="l" rtl="0">
                        <a:buFont typeface="Wingdings" panose="05000000000000000000" pitchFamily="2" charset="2"/>
                        <a:buChar char="q"/>
                      </a:pPr>
                      <a:endParaRPr lang="en-NZ" sz="2400" b="0" dirty="0">
                        <a:effectLst/>
                      </a:endParaRPr>
                    </a:p>
                    <a:p>
                      <a:pPr marL="285750" indent="-285750" algn="just" rtl="0">
                        <a:buFont typeface="Wingdings" panose="05000000000000000000" pitchFamily="2" charset="2"/>
                        <a:buChar char="q"/>
                      </a:pPr>
                      <a:r>
                        <a:rPr lang="en-NZ" sz="2400" b="0" dirty="0">
                          <a:effectLst/>
                        </a:rPr>
                        <a:t>Sugar attracts all available water and water is transferred from the microorganisms into the concentrated sugar syrup. The microflora is dehydrated and cannot multiply further.  </a:t>
                      </a:r>
                    </a:p>
                    <a:p>
                      <a:pPr marL="285750" indent="-285750" algn="just" rtl="0">
                        <a:buFont typeface="Wingdings" panose="05000000000000000000" pitchFamily="2" charset="2"/>
                        <a:buChar char="q"/>
                      </a:pPr>
                      <a:endParaRPr lang="en-NZ" sz="2400" b="0" dirty="0">
                        <a:effectLst/>
                      </a:endParaRPr>
                    </a:p>
                    <a:p>
                      <a:pPr marL="285750" indent="-285750" algn="just" rtl="0">
                        <a:buFont typeface="Wingdings" panose="05000000000000000000" pitchFamily="2" charset="2"/>
                        <a:buChar char="q"/>
                      </a:pPr>
                      <a:r>
                        <a:rPr lang="en-NZ" sz="2400" b="0" dirty="0">
                          <a:effectLst/>
                        </a:rPr>
                        <a:t>The concentration of sugar in sugar preserved products </a:t>
                      </a:r>
                      <a:r>
                        <a:rPr lang="en-NZ" sz="2400" b="1" i="1" dirty="0">
                          <a:effectLst/>
                        </a:rPr>
                        <a:t>must be 68 percent or more</a:t>
                      </a:r>
                      <a:r>
                        <a:rPr lang="en-NZ" sz="2400" b="0" dirty="0">
                          <a:effectLst/>
                        </a:rPr>
                        <a:t>, which does not allow microorganisms to grow. Lower concentrations may be effective but for short duration unless the foods contain acid or they are refrigerated. The critical concentration of sugar required to prevent microbial growth varies with the type of microorganisms and the presence of other food constituents. </a:t>
                      </a:r>
                    </a:p>
                  </a:txBody>
                  <a:tcPr marL="87096" marR="87096" marT="27871" marB="87096">
                    <a:lnL>
                      <a:noFill/>
                    </a:lnL>
                    <a:lnR>
                      <a:noFill/>
                    </a:lnR>
                    <a:lnT>
                      <a:noFill/>
                    </a:lnT>
                    <a:lnB>
                      <a:noFill/>
                    </a:lnB>
                  </a:tcPr>
                </a:tc>
                <a:extLst>
                  <a:ext uri="{0D108BD9-81ED-4DB2-BD59-A6C34878D82A}">
                    <a16:rowId xmlns="" xmlns:a16="http://schemas.microsoft.com/office/drawing/2014/main" val="1770400369"/>
                  </a:ext>
                </a:extLst>
              </a:tr>
            </a:tbl>
          </a:graphicData>
        </a:graphic>
      </p:graphicFrame>
      <p:sp>
        <p:nvSpPr>
          <p:cNvPr id="5" name="Rectangle 4">
            <a:extLst>
              <a:ext uri="{FF2B5EF4-FFF2-40B4-BE49-F238E27FC236}">
                <a16:creationId xmlns="" xmlns:a16="http://schemas.microsoft.com/office/drawing/2014/main" id="{FD84DD43-B80B-44AB-A946-045519A697B0}"/>
              </a:ext>
            </a:extLst>
          </p:cNvPr>
          <p:cNvSpPr/>
          <p:nvPr/>
        </p:nvSpPr>
        <p:spPr>
          <a:xfrm>
            <a:off x="0" y="0"/>
            <a:ext cx="9144000" cy="523220"/>
          </a:xfrm>
          <a:prstGeom prst="rect">
            <a:avLst/>
          </a:prstGeom>
          <a:solidFill>
            <a:schemeClr val="accent2">
              <a:lumMod val="20000"/>
              <a:lumOff val="80000"/>
            </a:schemeClr>
          </a:solidFill>
        </p:spPr>
        <p:txBody>
          <a:bodyPr wrap="square">
            <a:spAutoFit/>
          </a:bodyPr>
          <a:lstStyle/>
          <a:p>
            <a:pPr algn="ctr"/>
            <a:r>
              <a:rPr lang="en-NZ" sz="2800" b="1" i="1" dirty="0"/>
              <a:t>Principle of Preservation by Sugar</a:t>
            </a:r>
            <a:endParaRPr lang="en-US" sz="2800" b="1" i="1" dirty="0"/>
          </a:p>
        </p:txBody>
      </p:sp>
    </p:spTree>
    <p:extLst>
      <p:ext uri="{BB962C8B-B14F-4D97-AF65-F5344CB8AC3E}">
        <p14:creationId xmlns:p14="http://schemas.microsoft.com/office/powerpoint/2010/main" val="27741472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0770435-23A8-4A6B-862C-6B5B90CDF55A}"/>
              </a:ext>
            </a:extLst>
          </p:cNvPr>
          <p:cNvSpPr/>
          <p:nvPr/>
        </p:nvSpPr>
        <p:spPr>
          <a:xfrm>
            <a:off x="-26505" y="291408"/>
            <a:ext cx="9170505" cy="5201424"/>
          </a:xfrm>
          <a:prstGeom prst="rect">
            <a:avLst/>
          </a:prstGeom>
        </p:spPr>
        <p:txBody>
          <a:bodyPr wrap="square">
            <a:spAutoFit/>
          </a:bodyPr>
          <a:lstStyle/>
          <a:p>
            <a:pPr marL="342900" indent="-342900" algn="just">
              <a:buFont typeface="Wingdings" panose="05000000000000000000" pitchFamily="2" charset="2"/>
              <a:buChar char="q"/>
            </a:pPr>
            <a:r>
              <a:rPr lang="en-NZ" sz="2400" dirty="0"/>
              <a:t>Some of the most popular preserves with sugar are </a:t>
            </a:r>
            <a:r>
              <a:rPr lang="en-NZ" sz="2400" b="1" u="sng" dirty="0"/>
              <a:t>jelly, jam and marmalade</a:t>
            </a:r>
            <a:r>
              <a:rPr lang="en-NZ" sz="2400" dirty="0"/>
              <a:t>. These are the stable gels. </a:t>
            </a:r>
            <a:r>
              <a:rPr lang="en-NZ" sz="2400" b="1" u="sng" dirty="0"/>
              <a:t>Pectin</a:t>
            </a:r>
            <a:r>
              <a:rPr lang="en-NZ" sz="2400" dirty="0"/>
              <a:t>, a natural component of fruits, forms a gel only in the presence of sugar and acid. Sugar prevents spoilage of jams, jellies, and preserves even after the container is opened. </a:t>
            </a:r>
          </a:p>
          <a:p>
            <a:pPr marL="342900" indent="-342900" algn="just">
              <a:buFont typeface="Wingdings" panose="05000000000000000000" pitchFamily="2" charset="2"/>
              <a:buChar char="q"/>
            </a:pPr>
            <a:endParaRPr lang="en-NZ" sz="2400" dirty="0"/>
          </a:p>
          <a:p>
            <a:pPr marL="342900" indent="-342900" algn="just">
              <a:buFont typeface="Wingdings" panose="05000000000000000000" pitchFamily="2" charset="2"/>
              <a:buChar char="q"/>
            </a:pPr>
            <a:r>
              <a:rPr lang="en-NZ" sz="2400" dirty="0"/>
              <a:t>With the use of sugar, the water activity cannot be reduced below </a:t>
            </a:r>
            <a:r>
              <a:rPr lang="en-NZ" sz="2400" b="1" u="sng" dirty="0"/>
              <a:t>0.845. </a:t>
            </a:r>
            <a:r>
              <a:rPr lang="en-NZ" sz="2400" dirty="0"/>
              <a:t>This level of water activity is sufficient to inhibit </a:t>
            </a:r>
            <a:r>
              <a:rPr lang="en-NZ" sz="2400" dirty="0" err="1"/>
              <a:t>mesophillic</a:t>
            </a:r>
            <a:r>
              <a:rPr lang="en-NZ" sz="2400" dirty="0"/>
              <a:t> bacteria and yeast but does not check mould attack. </a:t>
            </a:r>
          </a:p>
          <a:p>
            <a:pPr marL="342900" indent="-342900" algn="just">
              <a:buFont typeface="Wingdings" panose="05000000000000000000" pitchFamily="2" charset="2"/>
              <a:buChar char="q"/>
            </a:pPr>
            <a:endParaRPr lang="en-NZ" sz="2400" dirty="0"/>
          </a:p>
          <a:p>
            <a:pPr marL="342900" indent="-342900" algn="just">
              <a:buFont typeface="Wingdings" panose="05000000000000000000" pitchFamily="2" charset="2"/>
              <a:buChar char="q"/>
            </a:pPr>
            <a:r>
              <a:rPr lang="en-NZ" sz="2400" dirty="0"/>
              <a:t>Due to this, various other methods are also adopted to prevent mould development in sugar preserved products like finished product </a:t>
            </a:r>
            <a:r>
              <a:rPr lang="en-NZ" sz="2400" b="1" dirty="0"/>
              <a:t>pasteurization</a:t>
            </a:r>
            <a:r>
              <a:rPr lang="en-NZ" sz="2400" dirty="0"/>
              <a:t> (jams, jellies, etc.) and use of </a:t>
            </a:r>
            <a:r>
              <a:rPr lang="en-NZ" sz="2400" b="1" dirty="0"/>
              <a:t>chemical preservatives</a:t>
            </a:r>
            <a:r>
              <a:rPr lang="en-NZ" sz="2400" dirty="0"/>
              <a:t>.</a:t>
            </a:r>
          </a:p>
          <a:p>
            <a:pPr marL="342900" indent="-342900" algn="just">
              <a:buFont typeface="Wingdings" panose="05000000000000000000" pitchFamily="2" charset="2"/>
              <a:buChar char="q"/>
            </a:pPr>
            <a:endParaRPr lang="en-NZ" sz="2000" dirty="0"/>
          </a:p>
        </p:txBody>
      </p:sp>
    </p:spTree>
    <p:extLst>
      <p:ext uri="{BB962C8B-B14F-4D97-AF65-F5344CB8AC3E}">
        <p14:creationId xmlns:p14="http://schemas.microsoft.com/office/powerpoint/2010/main" val="313937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E14E4F3-57FF-46E3-82B3-D73129D8870C}"/>
              </a:ext>
            </a:extLst>
          </p:cNvPr>
          <p:cNvSpPr/>
          <p:nvPr/>
        </p:nvSpPr>
        <p:spPr>
          <a:xfrm>
            <a:off x="1" y="359251"/>
            <a:ext cx="9144000" cy="2677656"/>
          </a:xfrm>
          <a:prstGeom prst="rect">
            <a:avLst/>
          </a:prstGeom>
        </p:spPr>
        <p:txBody>
          <a:bodyPr wrap="square">
            <a:spAutoFit/>
          </a:bodyPr>
          <a:lstStyle/>
          <a:p>
            <a:pPr marL="342900" indent="-342900" algn="just">
              <a:buFont typeface="Wingdings" panose="05000000000000000000" pitchFamily="2" charset="2"/>
              <a:buChar char="q"/>
            </a:pPr>
            <a:r>
              <a:rPr lang="en-NZ" sz="2400" dirty="0"/>
              <a:t>Most of these products are made of acid fruits. When foods low in acid are used, they are usually combined with some acid fruit. Besides contributing flavour to the product, the acid aids in the preservation. The amount of sugar used in manufacture of these products varies widely.</a:t>
            </a:r>
          </a:p>
          <a:p>
            <a:pPr marL="342900" indent="-342900" algn="just">
              <a:buFont typeface="Wingdings" panose="05000000000000000000" pitchFamily="2" charset="2"/>
              <a:buChar char="q"/>
            </a:pPr>
            <a:endParaRPr lang="en-NZ" sz="2400" dirty="0"/>
          </a:p>
          <a:p>
            <a:pPr marL="342900" indent="-342900" algn="just">
              <a:buFont typeface="Wingdings" panose="05000000000000000000" pitchFamily="2" charset="2"/>
              <a:buChar char="q"/>
            </a:pPr>
            <a:endParaRPr lang="en-NZ" sz="2400" dirty="0"/>
          </a:p>
        </p:txBody>
      </p:sp>
      <p:graphicFrame>
        <p:nvGraphicFramePr>
          <p:cNvPr id="3" name="Table 2">
            <a:extLst>
              <a:ext uri="{FF2B5EF4-FFF2-40B4-BE49-F238E27FC236}">
                <a16:creationId xmlns="" xmlns:a16="http://schemas.microsoft.com/office/drawing/2014/main" id="{1D6F509C-E797-430B-8CFF-8798EFAA76AD}"/>
              </a:ext>
            </a:extLst>
          </p:cNvPr>
          <p:cNvGraphicFramePr>
            <a:graphicFrameLocks noGrp="1"/>
          </p:cNvGraphicFramePr>
          <p:nvPr>
            <p:extLst/>
          </p:nvPr>
        </p:nvGraphicFramePr>
        <p:xfrm>
          <a:off x="185530" y="2561114"/>
          <a:ext cx="8812696" cy="3937635"/>
        </p:xfrm>
        <a:graphic>
          <a:graphicData uri="http://schemas.openxmlformats.org/drawingml/2006/table">
            <a:tbl>
              <a:tblPr/>
              <a:tblGrid>
                <a:gridCol w="8812696">
                  <a:extLst>
                    <a:ext uri="{9D8B030D-6E8A-4147-A177-3AD203B41FA5}">
                      <a16:colId xmlns="" xmlns:a16="http://schemas.microsoft.com/office/drawing/2014/main" val="965593203"/>
                    </a:ext>
                  </a:extLst>
                </a:gridCol>
              </a:tblGrid>
              <a:tr h="295275">
                <a:tc>
                  <a:txBody>
                    <a:bodyPr/>
                    <a:lstStyle/>
                    <a:p>
                      <a:pPr marL="342900" indent="-342900" algn="l">
                        <a:buFont typeface="Wingdings" panose="05000000000000000000" pitchFamily="2" charset="2"/>
                        <a:buChar char="ü"/>
                      </a:pPr>
                      <a:r>
                        <a:rPr lang="en-US" sz="2400" b="1" dirty="0"/>
                        <a:t>Sugar Preserved Food Products</a:t>
                      </a:r>
                    </a:p>
                    <a:p>
                      <a:pPr marL="342900" indent="-342900" algn="l">
                        <a:buFont typeface="Wingdings" panose="05000000000000000000" pitchFamily="2" charset="2"/>
                        <a:buChar char="ü"/>
                      </a:pPr>
                      <a:endParaRPr lang="en-US" sz="2400" dirty="0"/>
                    </a:p>
                  </a:txBody>
                  <a:tcPr>
                    <a:lnL>
                      <a:noFill/>
                    </a:lnL>
                    <a:lnR>
                      <a:noFill/>
                    </a:lnR>
                    <a:lnT>
                      <a:noFill/>
                    </a:lnT>
                    <a:lnB>
                      <a:noFill/>
                    </a:lnB>
                  </a:tcPr>
                </a:tc>
                <a:extLst>
                  <a:ext uri="{0D108BD9-81ED-4DB2-BD59-A6C34878D82A}">
                    <a16:rowId xmlns="" xmlns:a16="http://schemas.microsoft.com/office/drawing/2014/main" val="1043475929"/>
                  </a:ext>
                </a:extLst>
              </a:tr>
              <a:tr h="0">
                <a:tc>
                  <a:txBody>
                    <a:bodyPr/>
                    <a:lstStyle/>
                    <a:p>
                      <a:pPr algn="just"/>
                      <a:r>
                        <a:rPr lang="en-NZ" sz="2400" dirty="0">
                          <a:effectLst/>
                        </a:rPr>
                        <a:t>Based on the form in which the fruit is used, preserved products may be classified as:</a:t>
                      </a:r>
                    </a:p>
                    <a:p>
                      <a:pPr algn="just"/>
                      <a:endParaRPr lang="en-NZ" sz="2400" dirty="0">
                        <a:effectLst/>
                      </a:endParaRPr>
                    </a:p>
                    <a:p>
                      <a:pPr marL="342900" indent="-342900" algn="just">
                        <a:buFontTx/>
                        <a:buChar char="-"/>
                      </a:pPr>
                      <a:r>
                        <a:rPr lang="en-NZ" sz="2400" dirty="0">
                          <a:effectLst/>
                        </a:rPr>
                        <a:t>Jams, jellies, marmalade, cheese, toffee made from fruit in small pieces/ pulp/ juice.</a:t>
                      </a:r>
                    </a:p>
                    <a:p>
                      <a:pPr marL="0" indent="0" algn="just">
                        <a:buFontTx/>
                        <a:buNone/>
                      </a:pPr>
                      <a:endParaRPr lang="en-NZ" sz="2400" dirty="0">
                        <a:effectLst/>
                      </a:endParaRPr>
                    </a:p>
                    <a:p>
                      <a:pPr algn="just">
                        <a:buFont typeface="Arial" panose="020B0604020202020204" pitchFamily="34" charset="0"/>
                        <a:buNone/>
                      </a:pPr>
                      <a:r>
                        <a:rPr lang="en-NZ" sz="2400" dirty="0">
                          <a:effectLst/>
                        </a:rPr>
                        <a:t>- Preserves, crystallized, glazed, candied fruits made from whole fruit/ big pieces</a:t>
                      </a:r>
                    </a:p>
                  </a:txBody>
                  <a:tcPr marL="142875" marR="142875" marB="142875">
                    <a:lnL>
                      <a:noFill/>
                    </a:lnL>
                    <a:lnR>
                      <a:noFill/>
                    </a:lnR>
                    <a:lnT>
                      <a:noFill/>
                    </a:lnT>
                    <a:lnB>
                      <a:noFill/>
                    </a:lnB>
                  </a:tcPr>
                </a:tc>
                <a:extLst>
                  <a:ext uri="{0D108BD9-81ED-4DB2-BD59-A6C34878D82A}">
                    <a16:rowId xmlns="" xmlns:a16="http://schemas.microsoft.com/office/drawing/2014/main" val="1480484273"/>
                  </a:ext>
                </a:extLst>
              </a:tr>
            </a:tbl>
          </a:graphicData>
        </a:graphic>
      </p:graphicFrame>
    </p:spTree>
    <p:extLst>
      <p:ext uri="{BB962C8B-B14F-4D97-AF65-F5344CB8AC3E}">
        <p14:creationId xmlns:p14="http://schemas.microsoft.com/office/powerpoint/2010/main" val="9735482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EB9B77A-978A-4564-8030-2195E0F6D488}"/>
              </a:ext>
            </a:extLst>
          </p:cNvPr>
          <p:cNvSpPr>
            <a:spLocks noChangeArrowheads="1"/>
          </p:cNvSpPr>
          <p:nvPr/>
        </p:nvSpPr>
        <p:spPr bwMode="auto">
          <a:xfrm>
            <a:off x="6923" y="990266"/>
            <a:ext cx="9137077"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n-US" altLang="en-US" sz="2300" b="0" i="0" u="none" strike="noStrike" cap="none" normalizeH="0" baseline="0" dirty="0">
                <a:ln>
                  <a:noFill/>
                </a:ln>
                <a:solidFill>
                  <a:schemeClr val="tx1"/>
                </a:solidFill>
                <a:effectLst/>
                <a:latin typeface="Arial" panose="020B0604020202020204" pitchFamily="34" charset="0"/>
              </a:rPr>
              <a:t>Jams are usually made from the pulp of the whole fruit . </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lang="en-US" altLang="en-US" sz="2300" dirty="0">
              <a:latin typeface="Arial" panose="020B060402020202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en-US" altLang="en-US" sz="2300" dirty="0"/>
              <a:t>Three constituents namely </a:t>
            </a:r>
            <a:r>
              <a:rPr lang="en-US" altLang="en-US" sz="2300" u="sng" dirty="0"/>
              <a:t>pectin, sugar and acid </a:t>
            </a:r>
            <a:r>
              <a:rPr lang="en-US" altLang="en-US" sz="2300" dirty="0"/>
              <a:t>are important in the preparation of jam. It can be made from one kind of fruit or from two or more kinds.</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lang="en-US" altLang="en-US" sz="2300" dirty="0"/>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en-US" altLang="en-US" sz="2300" dirty="0"/>
              <a:t> Jam should have fruit content of at least </a:t>
            </a:r>
            <a:r>
              <a:rPr lang="en-US" altLang="en-US" sz="2300" b="1" dirty="0"/>
              <a:t>40 percent </a:t>
            </a:r>
            <a:r>
              <a:rPr lang="en-US" altLang="en-US" sz="2300" dirty="0"/>
              <a:t>and a total sugar content of not less than 68 percent to prevent </a:t>
            </a:r>
            <a:r>
              <a:rPr lang="en-US" altLang="en-US" sz="2300" dirty="0" err="1"/>
              <a:t>mould</a:t>
            </a:r>
            <a:r>
              <a:rPr lang="en-US" altLang="en-US" sz="2300" dirty="0"/>
              <a:t> growth after opening the jar. </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q"/>
              <a:tabLst/>
            </a:pPr>
            <a:endParaRPr lang="en-US" altLang="en-US" sz="2300" dirty="0"/>
          </a:p>
        </p:txBody>
      </p:sp>
      <p:sp>
        <p:nvSpPr>
          <p:cNvPr id="3" name="AutoShape 2" descr="m">
            <a:extLst>
              <a:ext uri="{FF2B5EF4-FFF2-40B4-BE49-F238E27FC236}">
                <a16:creationId xmlns="" xmlns:a16="http://schemas.microsoft.com/office/drawing/2014/main" id="{43CD8053-C26B-4047-B402-BBE979B6D162}"/>
              </a:ext>
            </a:extLst>
          </p:cNvPr>
          <p:cNvSpPr>
            <a:spLocks noChangeAspect="1" noChangeArrowheads="1"/>
          </p:cNvSpPr>
          <p:nvPr/>
        </p:nvSpPr>
        <p:spPr bwMode="auto">
          <a:xfrm>
            <a:off x="748188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a:extLst>
              <a:ext uri="{FF2B5EF4-FFF2-40B4-BE49-F238E27FC236}">
                <a16:creationId xmlns="" xmlns:a16="http://schemas.microsoft.com/office/drawing/2014/main" id="{3069BC3E-FD81-4E03-B4CB-70CD0EF33C83}"/>
              </a:ext>
            </a:extLst>
          </p:cNvPr>
          <p:cNvSpPr/>
          <p:nvPr/>
        </p:nvSpPr>
        <p:spPr>
          <a:xfrm>
            <a:off x="0" y="7937"/>
            <a:ext cx="9143999" cy="707886"/>
          </a:xfrm>
          <a:prstGeom prst="rect">
            <a:avLst/>
          </a:prstGeom>
          <a:solidFill>
            <a:schemeClr val="accent2">
              <a:lumMod val="20000"/>
              <a:lumOff val="80000"/>
            </a:schemeClr>
          </a:solidFill>
        </p:spPr>
        <p:txBody>
          <a:bodyPr wrap="square">
            <a:spAutoFit/>
          </a:bodyPr>
          <a:lstStyle/>
          <a:p>
            <a:pPr algn="ctr"/>
            <a:r>
              <a:rPr lang="en-US" altLang="en-US" sz="4000" b="1" i="1" dirty="0"/>
              <a:t>Jam</a:t>
            </a:r>
            <a:endParaRPr lang="en-US" sz="4000" b="1" i="1" dirty="0"/>
          </a:p>
        </p:txBody>
      </p:sp>
      <p:pic>
        <p:nvPicPr>
          <p:cNvPr id="4100" name="Picture 4" descr="Image result for Jam">
            <a:extLst>
              <a:ext uri="{FF2B5EF4-FFF2-40B4-BE49-F238E27FC236}">
                <a16:creationId xmlns="" xmlns:a16="http://schemas.microsoft.com/office/drawing/2014/main" id="{EA0DC9A6-2BB6-425B-9B84-9607E96EB4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 y="4276079"/>
            <a:ext cx="3177209" cy="21207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food&#10;&#10;Description automatically generated">
            <a:extLst>
              <a:ext uri="{FF2B5EF4-FFF2-40B4-BE49-F238E27FC236}">
                <a16:creationId xmlns="" xmlns:a16="http://schemas.microsoft.com/office/drawing/2014/main" id="{F8F4F90A-25FF-46EC-A638-F766ED925F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4132" y="4020235"/>
            <a:ext cx="2978426" cy="2978426"/>
          </a:xfrm>
          <a:prstGeom prst="rect">
            <a:avLst/>
          </a:prstGeom>
        </p:spPr>
      </p:pic>
      <p:pic>
        <p:nvPicPr>
          <p:cNvPr id="9" name="Picture 8" descr="A close up of food&#10;&#10;Description automatically generated">
            <a:extLst>
              <a:ext uri="{FF2B5EF4-FFF2-40B4-BE49-F238E27FC236}">
                <a16:creationId xmlns="" xmlns:a16="http://schemas.microsoft.com/office/drawing/2014/main" id="{0B360C09-528E-4926-80C0-407C5512C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9976" y="4276079"/>
            <a:ext cx="2619375" cy="1743075"/>
          </a:xfrm>
          <a:prstGeom prst="rect">
            <a:avLst/>
          </a:prstGeom>
        </p:spPr>
      </p:pic>
    </p:spTree>
    <p:extLst>
      <p:ext uri="{BB962C8B-B14F-4D97-AF65-F5344CB8AC3E}">
        <p14:creationId xmlns:p14="http://schemas.microsoft.com/office/powerpoint/2010/main" val="748365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00770BCA-FD17-478B-BEC4-6EE0B8CDEA61}"/>
              </a:ext>
            </a:extLst>
          </p:cNvPr>
          <p:cNvSpPr/>
          <p:nvPr/>
        </p:nvSpPr>
        <p:spPr>
          <a:xfrm>
            <a:off x="0" y="959489"/>
            <a:ext cx="8812695" cy="3416320"/>
          </a:xfrm>
          <a:prstGeom prst="rect">
            <a:avLst/>
          </a:prstGeom>
        </p:spPr>
        <p:txBody>
          <a:bodyPr wrap="square">
            <a:spAutoFit/>
          </a:bodyPr>
          <a:lstStyle/>
          <a:p>
            <a:pPr marL="342900" lvl="0" indent="-342900" algn="just" defTabSz="914400" eaLnBrk="0" fontAlgn="base" hangingPunct="0">
              <a:spcBef>
                <a:spcPct val="0"/>
              </a:spcBef>
              <a:spcAft>
                <a:spcPct val="0"/>
              </a:spcAft>
              <a:buFont typeface="Wingdings" panose="05000000000000000000" pitchFamily="2" charset="2"/>
              <a:buChar char="q"/>
            </a:pPr>
            <a:r>
              <a:rPr lang="en-US" altLang="en-US" sz="2400" dirty="0"/>
              <a:t>Jams contain </a:t>
            </a:r>
            <a:r>
              <a:rPr lang="en-US" altLang="en-US" sz="2400" b="1" dirty="0"/>
              <a:t>0.5-0.6 percent acid </a:t>
            </a:r>
            <a:r>
              <a:rPr lang="en-US" altLang="en-US" sz="2400" dirty="0"/>
              <a:t>and invert sugar should not be more than </a:t>
            </a:r>
            <a:r>
              <a:rPr lang="en-US" altLang="en-US" sz="2400" b="1" dirty="0"/>
              <a:t>40 percent. </a:t>
            </a:r>
          </a:p>
          <a:p>
            <a:pPr marL="342900" lvl="0" indent="-342900" algn="just" defTabSz="914400" eaLnBrk="0" fontAlgn="base" hangingPunct="0">
              <a:spcBef>
                <a:spcPct val="0"/>
              </a:spcBef>
              <a:spcAft>
                <a:spcPct val="0"/>
              </a:spcAft>
              <a:buFont typeface="Wingdings" panose="05000000000000000000" pitchFamily="2" charset="2"/>
              <a:buChar char="q"/>
            </a:pPr>
            <a:endParaRPr lang="en-US" altLang="en-US" sz="2400" dirty="0"/>
          </a:p>
          <a:p>
            <a:pPr marL="342900" lvl="0" indent="-342900" algn="just" defTabSz="914400" eaLnBrk="0" fontAlgn="base" hangingPunct="0">
              <a:spcBef>
                <a:spcPct val="0"/>
              </a:spcBef>
              <a:spcAft>
                <a:spcPct val="0"/>
              </a:spcAft>
              <a:buFont typeface="Wingdings" panose="05000000000000000000" pitchFamily="2" charset="2"/>
              <a:buChar char="q"/>
            </a:pPr>
            <a:r>
              <a:rPr lang="en-US" altLang="en-US" sz="2400" dirty="0"/>
              <a:t>The whole fruit (strawberry, gooseberry) or the chopped pulp (mangoes, peaches, apples) of the fruit is cooked with a certain quantity of sugar (</a:t>
            </a:r>
            <a:r>
              <a:rPr lang="en-US" altLang="en-US" sz="2400" b="1" dirty="0"/>
              <a:t>0.75 to 1.0 kg sugar for 1.0 kg fruit pulp) </a:t>
            </a:r>
            <a:r>
              <a:rPr lang="en-US" altLang="en-US" sz="2400" dirty="0"/>
              <a:t>to a setting consistency, thick enough to hold the fruit tissues in position. If the fruit is not acidic enough, </a:t>
            </a:r>
            <a:r>
              <a:rPr lang="en-US" altLang="en-US" sz="2400" b="1" dirty="0"/>
              <a:t>citric acid or lime juice </a:t>
            </a:r>
            <a:r>
              <a:rPr lang="en-US" altLang="en-US" sz="2400" dirty="0"/>
              <a:t>is added to improve the </a:t>
            </a:r>
            <a:r>
              <a:rPr lang="en-US" altLang="en-US" sz="2400" dirty="0" err="1"/>
              <a:t>flavour</a:t>
            </a:r>
            <a:r>
              <a:rPr lang="en-US" altLang="en-US" sz="2400" dirty="0"/>
              <a:t> and the setting property. </a:t>
            </a:r>
          </a:p>
        </p:txBody>
      </p:sp>
    </p:spTree>
    <p:extLst>
      <p:ext uri="{BB962C8B-B14F-4D97-AF65-F5344CB8AC3E}">
        <p14:creationId xmlns:p14="http://schemas.microsoft.com/office/powerpoint/2010/main" val="3826579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FFDAA8C8-AFCE-4D15-907A-E630EEDC218C}"/>
              </a:ext>
            </a:extLst>
          </p:cNvPr>
          <p:cNvSpPr/>
          <p:nvPr/>
        </p:nvSpPr>
        <p:spPr>
          <a:xfrm>
            <a:off x="66261" y="975260"/>
            <a:ext cx="9011478" cy="5093702"/>
          </a:xfrm>
          <a:prstGeom prst="rect">
            <a:avLst/>
          </a:prstGeom>
        </p:spPr>
        <p:txBody>
          <a:bodyPr wrap="square">
            <a:spAutoFit/>
          </a:bodyPr>
          <a:lstStyle/>
          <a:p>
            <a:pPr marL="285750" indent="-285750" algn="just">
              <a:buFont typeface="Wingdings" panose="05000000000000000000" pitchFamily="2" charset="2"/>
              <a:buChar char="q"/>
            </a:pPr>
            <a:r>
              <a:rPr lang="en-NZ" sz="2500" dirty="0">
                <a:latin typeface="Frutiger-Bold"/>
              </a:rPr>
              <a:t>Sugars are one of the main constituents of jams, jellies and marmalades and influence the shelf-life of these products decisively through the soluble solids content. At the same time they provide taste, flavour, consistency and </a:t>
            </a:r>
            <a:r>
              <a:rPr lang="en-US" sz="2500" dirty="0" err="1">
                <a:latin typeface="Frutiger-Bold"/>
              </a:rPr>
              <a:t>colouring</a:t>
            </a:r>
            <a:r>
              <a:rPr lang="en-US" sz="2500" dirty="0">
                <a:latin typeface="Frutiger-Bold"/>
              </a:rPr>
              <a:t>. </a:t>
            </a:r>
          </a:p>
          <a:p>
            <a:pPr marL="285750" indent="-285750" algn="just">
              <a:buFont typeface="Wingdings" panose="05000000000000000000" pitchFamily="2" charset="2"/>
              <a:buChar char="q"/>
            </a:pPr>
            <a:endParaRPr lang="en-US" sz="2500" dirty="0">
              <a:latin typeface="Frutiger-Bold"/>
            </a:endParaRPr>
          </a:p>
          <a:p>
            <a:pPr marL="285750" indent="-285750" algn="just">
              <a:buFont typeface="Wingdings" panose="05000000000000000000" pitchFamily="2" charset="2"/>
              <a:buChar char="q"/>
            </a:pPr>
            <a:r>
              <a:rPr lang="en-NZ" sz="2500" dirty="0">
                <a:latin typeface="Frutiger-Bold"/>
              </a:rPr>
              <a:t>For jam production, mostly </a:t>
            </a:r>
            <a:r>
              <a:rPr lang="en-NZ" sz="2500" b="1" dirty="0">
                <a:latin typeface="Frutiger-Bold"/>
              </a:rPr>
              <a:t>refined sugar or white sugar (sucrose) </a:t>
            </a:r>
            <a:r>
              <a:rPr lang="en-NZ" sz="2500" dirty="0">
                <a:latin typeface="Frutiger-Bold"/>
              </a:rPr>
              <a:t>is used. During cooking, sucrose is partially inverted. This intended chemical reaction (splitting of sucrose into glucose and fructose by binding </a:t>
            </a:r>
            <a:r>
              <a:rPr lang="en-US" sz="2500" dirty="0">
                <a:latin typeface="Frutiger-Bold"/>
              </a:rPr>
              <a:t>water) is influenced by:</a:t>
            </a:r>
          </a:p>
          <a:p>
            <a:pPr marL="285750" indent="-285750" algn="just">
              <a:buFont typeface="Wingdings" panose="05000000000000000000" pitchFamily="2" charset="2"/>
              <a:buChar char="q"/>
            </a:pPr>
            <a:endParaRPr lang="en-US" sz="2500" dirty="0">
              <a:latin typeface="Frutiger-Bold"/>
            </a:endParaRPr>
          </a:p>
          <a:p>
            <a:pPr algn="just"/>
            <a:r>
              <a:rPr lang="en-US" sz="2500" b="1" dirty="0">
                <a:latin typeface="ZapfDingbats"/>
              </a:rPr>
              <a:t>● </a:t>
            </a:r>
            <a:r>
              <a:rPr lang="en-US" sz="2500" b="1" dirty="0">
                <a:latin typeface="Frutiger-Bold"/>
              </a:rPr>
              <a:t>the pH-value</a:t>
            </a:r>
          </a:p>
          <a:p>
            <a:pPr algn="just"/>
            <a:r>
              <a:rPr lang="en-US" sz="2500" b="1" dirty="0">
                <a:latin typeface="ZapfDingbats"/>
              </a:rPr>
              <a:t>● </a:t>
            </a:r>
            <a:r>
              <a:rPr lang="en-US" sz="2500" b="1" dirty="0">
                <a:latin typeface="Frutiger-Bold"/>
              </a:rPr>
              <a:t>the temperature</a:t>
            </a:r>
          </a:p>
          <a:p>
            <a:pPr algn="just"/>
            <a:r>
              <a:rPr lang="en-US" sz="2500" b="1" dirty="0">
                <a:latin typeface="ZapfDingbats"/>
              </a:rPr>
              <a:t>● </a:t>
            </a:r>
            <a:r>
              <a:rPr lang="en-US" sz="2500" b="1" dirty="0">
                <a:latin typeface="Frutiger-Bold"/>
              </a:rPr>
              <a:t>the time</a:t>
            </a:r>
            <a:endParaRPr lang="en-US" sz="2500" b="1" dirty="0"/>
          </a:p>
        </p:txBody>
      </p:sp>
      <p:sp>
        <p:nvSpPr>
          <p:cNvPr id="3" name="Rectangle 2">
            <a:extLst>
              <a:ext uri="{FF2B5EF4-FFF2-40B4-BE49-F238E27FC236}">
                <a16:creationId xmlns="" xmlns:a16="http://schemas.microsoft.com/office/drawing/2014/main" id="{201C086D-9E10-471E-9CCC-3C20AEB7AF72}"/>
              </a:ext>
            </a:extLst>
          </p:cNvPr>
          <p:cNvSpPr/>
          <p:nvPr/>
        </p:nvSpPr>
        <p:spPr>
          <a:xfrm>
            <a:off x="0" y="7937"/>
            <a:ext cx="9143999" cy="707886"/>
          </a:xfrm>
          <a:prstGeom prst="rect">
            <a:avLst/>
          </a:prstGeom>
          <a:solidFill>
            <a:schemeClr val="accent2">
              <a:lumMod val="20000"/>
              <a:lumOff val="80000"/>
            </a:schemeClr>
          </a:solidFill>
        </p:spPr>
        <p:txBody>
          <a:bodyPr wrap="square">
            <a:spAutoFit/>
          </a:bodyPr>
          <a:lstStyle/>
          <a:p>
            <a:pPr algn="ctr"/>
            <a:r>
              <a:rPr lang="en-US" altLang="en-US" sz="4000" b="1" i="1" dirty="0"/>
              <a:t>Type of Sugar</a:t>
            </a:r>
            <a:endParaRPr lang="en-US" sz="4000" b="1" i="1" dirty="0"/>
          </a:p>
        </p:txBody>
      </p:sp>
    </p:spTree>
    <p:extLst>
      <p:ext uri="{BB962C8B-B14F-4D97-AF65-F5344CB8AC3E}">
        <p14:creationId xmlns:p14="http://schemas.microsoft.com/office/powerpoint/2010/main" val="70239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534400" cy="5262979"/>
          </a:xfrm>
          <a:prstGeom prst="rect">
            <a:avLst/>
          </a:prstGeom>
        </p:spPr>
        <p:txBody>
          <a:bodyPr wrap="square">
            <a:spAutoFit/>
          </a:bodyPr>
          <a:lstStyle/>
          <a:p>
            <a:pPr algn="just"/>
            <a:r>
              <a:rPr lang="id-ID" sz="2400" b="1" u="sng" dirty="0"/>
              <a:t>The main advantages of </a:t>
            </a:r>
            <a:r>
              <a:rPr lang="en-US" sz="2400" b="1" u="sng" dirty="0"/>
              <a:t>fermentation as a method of food processing are:</a:t>
            </a:r>
          </a:p>
          <a:p>
            <a:pPr algn="just"/>
            <a:r>
              <a:rPr lang="en-US" sz="2400" dirty="0"/>
              <a:t>• the use of mild conditions of pH and temperature which maintain (and often improve)</a:t>
            </a:r>
            <a:r>
              <a:rPr lang="id-ID" sz="2400" dirty="0"/>
              <a:t> </a:t>
            </a:r>
            <a:r>
              <a:rPr lang="en-US" sz="2400" dirty="0"/>
              <a:t>the nutritional properties and sensory characteristics of the food</a:t>
            </a:r>
            <a:r>
              <a:rPr lang="id-ID" sz="2400" dirty="0"/>
              <a:t>.</a:t>
            </a:r>
          </a:p>
          <a:p>
            <a:pPr algn="just"/>
            <a:endParaRPr lang="en-US" sz="2400" dirty="0"/>
          </a:p>
          <a:p>
            <a:pPr algn="just"/>
            <a:r>
              <a:rPr lang="en-US" sz="2400" dirty="0"/>
              <a:t>• the production of foods which have </a:t>
            </a:r>
            <a:r>
              <a:rPr lang="en-US" sz="2400" dirty="0" err="1"/>
              <a:t>flavours</a:t>
            </a:r>
            <a:r>
              <a:rPr lang="en-US" sz="2400" dirty="0"/>
              <a:t> or textures that cannot be achieved by</a:t>
            </a:r>
            <a:r>
              <a:rPr lang="id-ID" sz="2400" dirty="0"/>
              <a:t> other methods.</a:t>
            </a:r>
          </a:p>
          <a:p>
            <a:pPr algn="just"/>
            <a:endParaRPr lang="id-ID" sz="2400" dirty="0"/>
          </a:p>
          <a:p>
            <a:pPr algn="just"/>
            <a:r>
              <a:rPr lang="en-US" sz="2400" dirty="0"/>
              <a:t>• low energy consumption due to the mild operating conditions</a:t>
            </a:r>
            <a:r>
              <a:rPr lang="id-ID" sz="2400" dirty="0"/>
              <a:t>.</a:t>
            </a:r>
          </a:p>
          <a:p>
            <a:pPr algn="just"/>
            <a:endParaRPr lang="en-US" sz="2400" dirty="0"/>
          </a:p>
          <a:p>
            <a:pPr algn="just"/>
            <a:r>
              <a:rPr lang="en-US" sz="2400" dirty="0"/>
              <a:t>• relatively low capital and operating costs</a:t>
            </a:r>
            <a:endParaRPr lang="id-ID" sz="2400" dirty="0"/>
          </a:p>
          <a:p>
            <a:pPr algn="just"/>
            <a:endParaRPr lang="en-US" sz="2400" dirty="0"/>
          </a:p>
          <a:p>
            <a:pPr algn="just"/>
            <a:r>
              <a:rPr lang="id-ID" sz="2400" dirty="0"/>
              <a:t>• relatively simple technologies.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57683A9-24CE-4A67-A8AB-8403382DD973}"/>
              </a:ext>
            </a:extLst>
          </p:cNvPr>
          <p:cNvSpPr/>
          <p:nvPr/>
        </p:nvSpPr>
        <p:spPr>
          <a:xfrm>
            <a:off x="-1" y="715823"/>
            <a:ext cx="9144000" cy="5324535"/>
          </a:xfrm>
          <a:prstGeom prst="rect">
            <a:avLst/>
          </a:prstGeom>
        </p:spPr>
        <p:txBody>
          <a:bodyPr wrap="square">
            <a:spAutoFit/>
          </a:bodyPr>
          <a:lstStyle/>
          <a:p>
            <a:pPr marL="457200" indent="-457200" algn="just">
              <a:buFont typeface="+mj-lt"/>
              <a:buAutoNum type="arabicPeriod"/>
            </a:pPr>
            <a:r>
              <a:rPr lang="en-NZ" sz="2000" b="1" i="1" u="sng" dirty="0">
                <a:latin typeface="Frutiger-Bold"/>
              </a:rPr>
              <a:t>Liquid sugar </a:t>
            </a:r>
            <a:r>
              <a:rPr lang="en-NZ" sz="2000" dirty="0">
                <a:latin typeface="Frutiger-Bold"/>
              </a:rPr>
              <a:t>is an aqueous solution of sucrose with a </a:t>
            </a:r>
          </a:p>
          <a:p>
            <a:pPr algn="just"/>
            <a:r>
              <a:rPr lang="en-NZ" sz="2000" dirty="0">
                <a:latin typeface="Frutiger-Bold"/>
              </a:rPr>
              <a:t>minimum of 62% soluble solids and a </a:t>
            </a:r>
          </a:p>
          <a:p>
            <a:pPr algn="just"/>
            <a:r>
              <a:rPr lang="en-NZ" sz="2000" dirty="0">
                <a:latin typeface="Frutiger-Bold"/>
              </a:rPr>
              <a:t>maximum amount of 3% invert sugar related </a:t>
            </a:r>
            <a:r>
              <a:rPr lang="en-US" sz="2000" dirty="0">
                <a:latin typeface="Frutiger-Bold"/>
              </a:rPr>
              <a:t>to soluble solids.</a:t>
            </a:r>
          </a:p>
          <a:p>
            <a:pPr algn="just"/>
            <a:endParaRPr lang="en-US" sz="2000" dirty="0">
              <a:latin typeface="Frutiger-Bold"/>
            </a:endParaRPr>
          </a:p>
          <a:p>
            <a:pPr algn="just"/>
            <a:r>
              <a:rPr lang="en-NZ" sz="2000" b="1" i="1" u="sng" dirty="0">
                <a:latin typeface="Frutiger-Bold"/>
              </a:rPr>
              <a:t>2- Invert liquid sugar </a:t>
            </a:r>
            <a:r>
              <a:rPr lang="en-NZ" sz="2000" dirty="0">
                <a:latin typeface="Frutiger-Bold"/>
              </a:rPr>
              <a:t>is an aqueous solution of sucrose, partially inverted in hydrolysis, in which the amount of invert sugar does not exceed, and the following criteria are given: </a:t>
            </a:r>
          </a:p>
          <a:p>
            <a:pPr algn="just"/>
            <a:r>
              <a:rPr lang="en-NZ" sz="2000" dirty="0">
                <a:latin typeface="Frutiger-Bold"/>
              </a:rPr>
              <a:t>a minimum of 62% soluble solids </a:t>
            </a:r>
          </a:p>
          <a:p>
            <a:pPr algn="just"/>
            <a:r>
              <a:rPr lang="en-NZ" sz="2000" dirty="0">
                <a:latin typeface="Frutiger-Bold"/>
              </a:rPr>
              <a:t>and no less than 3% but no more than 50% invert sugar related to soluble solids.</a:t>
            </a:r>
          </a:p>
          <a:p>
            <a:pPr algn="just"/>
            <a:endParaRPr lang="en-NZ" sz="2000" dirty="0">
              <a:latin typeface="Frutiger-Bold"/>
            </a:endParaRPr>
          </a:p>
          <a:p>
            <a:pPr algn="just"/>
            <a:r>
              <a:rPr lang="en-NZ" sz="2000" b="1" i="1" u="sng" dirty="0">
                <a:latin typeface="Frutiger-Bold"/>
              </a:rPr>
              <a:t>3- Invert sugar syrup </a:t>
            </a:r>
            <a:r>
              <a:rPr lang="en-NZ" sz="2000" dirty="0">
                <a:latin typeface="Frutiger-Bold"/>
              </a:rPr>
              <a:t>is an aqueous solution of sucrose partially inverted in hydrolysis, which is dominated in its composition by the amount of invert sugar present and which meets the following criteria: </a:t>
            </a:r>
          </a:p>
          <a:p>
            <a:pPr algn="just"/>
            <a:r>
              <a:rPr lang="en-NZ" sz="2000" dirty="0">
                <a:latin typeface="Frutiger-Bold"/>
              </a:rPr>
              <a:t>a minimum of 62% soluble solids </a:t>
            </a:r>
          </a:p>
          <a:p>
            <a:pPr algn="just"/>
            <a:r>
              <a:rPr lang="en-NZ" sz="2000" dirty="0">
                <a:latin typeface="Frutiger-Bold"/>
              </a:rPr>
              <a:t>and more than 50% invert sugar related </a:t>
            </a:r>
            <a:r>
              <a:rPr lang="en-US" sz="2000" dirty="0">
                <a:latin typeface="Frutiger-Bold"/>
              </a:rPr>
              <a:t>to soluble solids.</a:t>
            </a:r>
            <a:endParaRPr lang="en-NZ" sz="2000" dirty="0">
              <a:latin typeface="Frutiger-Bold"/>
            </a:endParaRPr>
          </a:p>
          <a:p>
            <a:pPr algn="just"/>
            <a:endParaRPr lang="en-US" sz="2000" dirty="0">
              <a:latin typeface="Frutiger-Bold"/>
            </a:endParaRPr>
          </a:p>
        </p:txBody>
      </p:sp>
      <p:sp>
        <p:nvSpPr>
          <p:cNvPr id="3" name="Rectangle 2">
            <a:extLst>
              <a:ext uri="{FF2B5EF4-FFF2-40B4-BE49-F238E27FC236}">
                <a16:creationId xmlns="" xmlns:a16="http://schemas.microsoft.com/office/drawing/2014/main" id="{58FDE5AC-F74E-4A24-9773-2A671A34DC0B}"/>
              </a:ext>
            </a:extLst>
          </p:cNvPr>
          <p:cNvSpPr/>
          <p:nvPr/>
        </p:nvSpPr>
        <p:spPr>
          <a:xfrm>
            <a:off x="0" y="7937"/>
            <a:ext cx="9143999" cy="646331"/>
          </a:xfrm>
          <a:prstGeom prst="rect">
            <a:avLst/>
          </a:prstGeom>
          <a:solidFill>
            <a:schemeClr val="accent2">
              <a:lumMod val="20000"/>
              <a:lumOff val="80000"/>
            </a:schemeClr>
          </a:solidFill>
        </p:spPr>
        <p:txBody>
          <a:bodyPr wrap="square">
            <a:spAutoFit/>
          </a:bodyPr>
          <a:lstStyle/>
          <a:p>
            <a:pPr algn="ctr"/>
            <a:r>
              <a:rPr lang="en-US" altLang="en-US" sz="3600" b="1" i="1" dirty="0"/>
              <a:t>Type of Sugars</a:t>
            </a:r>
            <a:endParaRPr lang="en-US" sz="3600" b="1" i="1" dirty="0"/>
          </a:p>
        </p:txBody>
      </p:sp>
    </p:spTree>
    <p:extLst>
      <p:ext uri="{BB962C8B-B14F-4D97-AF65-F5344CB8AC3E}">
        <p14:creationId xmlns:p14="http://schemas.microsoft.com/office/powerpoint/2010/main" val="3715562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lock&#10;&#10;Description automatically generated">
            <a:extLst>
              <a:ext uri="{FF2B5EF4-FFF2-40B4-BE49-F238E27FC236}">
                <a16:creationId xmlns="" xmlns:a16="http://schemas.microsoft.com/office/drawing/2014/main" id="{9606F58C-05B8-4386-B335-A94446E90B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254" y="3632537"/>
            <a:ext cx="8591315" cy="1869743"/>
          </a:xfrm>
          <a:prstGeom prst="rect">
            <a:avLst/>
          </a:prstGeom>
        </p:spPr>
      </p:pic>
      <p:sp>
        <p:nvSpPr>
          <p:cNvPr id="5" name="Rectangle 4">
            <a:extLst>
              <a:ext uri="{FF2B5EF4-FFF2-40B4-BE49-F238E27FC236}">
                <a16:creationId xmlns="" xmlns:a16="http://schemas.microsoft.com/office/drawing/2014/main" id="{20B5399D-B8F2-42A5-8347-F7BD9263C3D5}"/>
              </a:ext>
            </a:extLst>
          </p:cNvPr>
          <p:cNvSpPr/>
          <p:nvPr/>
        </p:nvSpPr>
        <p:spPr>
          <a:xfrm>
            <a:off x="127254" y="912951"/>
            <a:ext cx="8870972" cy="2308324"/>
          </a:xfrm>
          <a:prstGeom prst="rect">
            <a:avLst/>
          </a:prstGeom>
        </p:spPr>
        <p:txBody>
          <a:bodyPr wrap="square">
            <a:spAutoFit/>
          </a:bodyPr>
          <a:lstStyle/>
          <a:p>
            <a:pPr algn="just"/>
            <a:r>
              <a:rPr lang="en-NZ" sz="2400" dirty="0"/>
              <a:t>1- An inverted syrup can be made by boiling equal parts of water and granulated sugar with lemon juice which results in an inverted syrup made up of equal parts of glucose and fructose.</a:t>
            </a:r>
          </a:p>
          <a:p>
            <a:pPr algn="just"/>
            <a:endParaRPr lang="en-NZ" sz="2400" dirty="0"/>
          </a:p>
          <a:p>
            <a:pPr algn="just"/>
            <a:r>
              <a:rPr lang="en-NZ" sz="2400" dirty="0"/>
              <a:t>2- Hydrolysis (breaking of bonds and addition of water) and is used to split up a complex molecule into its simple constituents.</a:t>
            </a:r>
          </a:p>
        </p:txBody>
      </p:sp>
      <p:sp>
        <p:nvSpPr>
          <p:cNvPr id="6" name="Rectangle 5">
            <a:extLst>
              <a:ext uri="{FF2B5EF4-FFF2-40B4-BE49-F238E27FC236}">
                <a16:creationId xmlns="" xmlns:a16="http://schemas.microsoft.com/office/drawing/2014/main" id="{633A961B-C69F-4CBA-85DD-9E8EB10D6E4D}"/>
              </a:ext>
            </a:extLst>
          </p:cNvPr>
          <p:cNvSpPr/>
          <p:nvPr/>
        </p:nvSpPr>
        <p:spPr>
          <a:xfrm>
            <a:off x="0" y="7937"/>
            <a:ext cx="9143999" cy="707886"/>
          </a:xfrm>
          <a:prstGeom prst="rect">
            <a:avLst/>
          </a:prstGeom>
          <a:solidFill>
            <a:schemeClr val="accent2">
              <a:lumMod val="20000"/>
              <a:lumOff val="80000"/>
            </a:schemeClr>
          </a:solidFill>
        </p:spPr>
        <p:txBody>
          <a:bodyPr wrap="square">
            <a:spAutoFit/>
          </a:bodyPr>
          <a:lstStyle/>
          <a:p>
            <a:pPr algn="ctr"/>
            <a:r>
              <a:rPr lang="en-US" altLang="en-US" sz="4000" b="1" i="1" dirty="0"/>
              <a:t>Inverted syrup</a:t>
            </a:r>
            <a:endParaRPr lang="en-US" sz="4000" b="1" i="1" dirty="0"/>
          </a:p>
        </p:txBody>
      </p:sp>
    </p:spTree>
    <p:extLst>
      <p:ext uri="{BB962C8B-B14F-4D97-AF65-F5344CB8AC3E}">
        <p14:creationId xmlns:p14="http://schemas.microsoft.com/office/powerpoint/2010/main" val="2314061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8D3010D4-2E9C-49D7-B28F-33312BA36F4F}"/>
              </a:ext>
            </a:extLst>
          </p:cNvPr>
          <p:cNvSpPr/>
          <p:nvPr/>
        </p:nvSpPr>
        <p:spPr>
          <a:xfrm>
            <a:off x="136514" y="760559"/>
            <a:ext cx="8870972" cy="3108543"/>
          </a:xfrm>
          <a:prstGeom prst="rect">
            <a:avLst/>
          </a:prstGeom>
        </p:spPr>
        <p:txBody>
          <a:bodyPr wrap="square">
            <a:spAutoFit/>
          </a:bodyPr>
          <a:lstStyle/>
          <a:p>
            <a:pPr algn="just"/>
            <a:r>
              <a:rPr lang="en-NZ" sz="2800" b="1" i="1" dirty="0"/>
              <a:t>Invert syrups are favourable in food processes in these ways:</a:t>
            </a:r>
          </a:p>
          <a:p>
            <a:pPr algn="just">
              <a:buFont typeface="Arial" panose="020B0604020202020204" pitchFamily="34" charset="0"/>
              <a:buChar char="•"/>
            </a:pPr>
            <a:r>
              <a:rPr lang="en-NZ" sz="2800" dirty="0"/>
              <a:t>hygroscopic properties: absorbs moisture from the atmosphere so longer shelf life.</a:t>
            </a:r>
          </a:p>
          <a:p>
            <a:pPr algn="just">
              <a:buFont typeface="Arial" panose="020B0604020202020204" pitchFamily="34" charset="0"/>
              <a:buChar char="•"/>
            </a:pPr>
            <a:r>
              <a:rPr lang="en-NZ" sz="2800" dirty="0"/>
              <a:t>sweeter than sucrose syrups: use less for the same amount of sweetness because 50% is fructose.</a:t>
            </a:r>
          </a:p>
          <a:p>
            <a:pPr algn="just">
              <a:buFont typeface="Arial" panose="020B0604020202020204" pitchFamily="34" charset="0"/>
              <a:buChar char="•"/>
            </a:pPr>
            <a:r>
              <a:rPr lang="en-NZ" sz="2800" dirty="0"/>
              <a:t>easier to dissolve: preferable in cooking.</a:t>
            </a:r>
          </a:p>
        </p:txBody>
      </p:sp>
      <p:pic>
        <p:nvPicPr>
          <p:cNvPr id="5" name="Picture 4" descr="A picture containing table, cup, indoor, plate&#10;&#10;Description automatically generated">
            <a:extLst>
              <a:ext uri="{FF2B5EF4-FFF2-40B4-BE49-F238E27FC236}">
                <a16:creationId xmlns="" xmlns:a16="http://schemas.microsoft.com/office/drawing/2014/main" id="{10C0C513-6D19-4AA9-BF35-4BCF814E5C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739" y="4040937"/>
            <a:ext cx="5918200" cy="2817063"/>
          </a:xfrm>
          <a:prstGeom prst="rect">
            <a:avLst/>
          </a:prstGeom>
        </p:spPr>
      </p:pic>
      <p:sp>
        <p:nvSpPr>
          <p:cNvPr id="6" name="Rectangle 5">
            <a:extLst>
              <a:ext uri="{FF2B5EF4-FFF2-40B4-BE49-F238E27FC236}">
                <a16:creationId xmlns="" xmlns:a16="http://schemas.microsoft.com/office/drawing/2014/main" id="{88C7E94C-D0E2-4385-9347-3CE42283E46B}"/>
              </a:ext>
            </a:extLst>
          </p:cNvPr>
          <p:cNvSpPr/>
          <p:nvPr/>
        </p:nvSpPr>
        <p:spPr>
          <a:xfrm>
            <a:off x="0" y="0"/>
            <a:ext cx="9144000" cy="707886"/>
          </a:xfrm>
          <a:prstGeom prst="rect">
            <a:avLst/>
          </a:prstGeom>
          <a:solidFill>
            <a:schemeClr val="accent2">
              <a:lumMod val="20000"/>
              <a:lumOff val="80000"/>
            </a:schemeClr>
          </a:solidFill>
        </p:spPr>
        <p:txBody>
          <a:bodyPr wrap="square">
            <a:spAutoFit/>
          </a:bodyPr>
          <a:lstStyle/>
          <a:p>
            <a:pPr algn="ctr"/>
            <a:r>
              <a:rPr lang="en-NZ" sz="4000" b="1" i="1" dirty="0"/>
              <a:t>Invert syrups </a:t>
            </a:r>
            <a:endParaRPr lang="en-US" sz="4000" b="1" i="1" dirty="0"/>
          </a:p>
        </p:txBody>
      </p:sp>
    </p:spTree>
    <p:extLst>
      <p:ext uri="{BB962C8B-B14F-4D97-AF65-F5344CB8AC3E}">
        <p14:creationId xmlns:p14="http://schemas.microsoft.com/office/powerpoint/2010/main" val="948136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8313E3A-ED64-47FB-BCFA-6C06D8D34605}"/>
              </a:ext>
            </a:extLst>
          </p:cNvPr>
          <p:cNvSpPr/>
          <p:nvPr/>
        </p:nvSpPr>
        <p:spPr>
          <a:xfrm>
            <a:off x="139148" y="1015881"/>
            <a:ext cx="8865704" cy="1938992"/>
          </a:xfrm>
          <a:prstGeom prst="rect">
            <a:avLst/>
          </a:prstGeom>
        </p:spPr>
        <p:txBody>
          <a:bodyPr wrap="square">
            <a:spAutoFit/>
          </a:bodyPr>
          <a:lstStyle/>
          <a:p>
            <a:pPr marL="342900" indent="-342900" algn="just">
              <a:buFont typeface="Wingdings" panose="05000000000000000000" pitchFamily="2" charset="2"/>
              <a:buChar char="q"/>
            </a:pPr>
            <a:r>
              <a:rPr lang="en-NZ" sz="2400" dirty="0"/>
              <a:t>Marmalade is made with the </a:t>
            </a:r>
            <a:r>
              <a:rPr lang="en-NZ" sz="2400" b="1" dirty="0"/>
              <a:t>juice extract of citrus fruits </a:t>
            </a:r>
            <a:r>
              <a:rPr lang="en-NZ" sz="2400" dirty="0"/>
              <a:t>like oranges and lemons with thin slices of the skin or the fruit suspended in the clear jelly-like mixture. Pectin and acid are both essential for the jelly-like consistency of marmalades. The proportion of sugar to juice is the same in a jelly.</a:t>
            </a:r>
            <a:endParaRPr lang="en-US" sz="2400" dirty="0"/>
          </a:p>
        </p:txBody>
      </p:sp>
      <p:sp>
        <p:nvSpPr>
          <p:cNvPr id="3" name="Rectangle 2">
            <a:extLst>
              <a:ext uri="{FF2B5EF4-FFF2-40B4-BE49-F238E27FC236}">
                <a16:creationId xmlns="" xmlns:a16="http://schemas.microsoft.com/office/drawing/2014/main" id="{54F3B7FA-3542-4AC6-AF22-65B14DE02449}"/>
              </a:ext>
            </a:extLst>
          </p:cNvPr>
          <p:cNvSpPr/>
          <p:nvPr/>
        </p:nvSpPr>
        <p:spPr>
          <a:xfrm>
            <a:off x="0" y="0"/>
            <a:ext cx="9144000" cy="707886"/>
          </a:xfrm>
          <a:prstGeom prst="rect">
            <a:avLst/>
          </a:prstGeom>
          <a:solidFill>
            <a:schemeClr val="accent2">
              <a:lumMod val="20000"/>
              <a:lumOff val="80000"/>
            </a:schemeClr>
          </a:solidFill>
        </p:spPr>
        <p:txBody>
          <a:bodyPr wrap="square">
            <a:spAutoFit/>
          </a:bodyPr>
          <a:lstStyle/>
          <a:p>
            <a:pPr algn="ctr"/>
            <a:r>
              <a:rPr lang="en-NZ" sz="4000" b="1" i="1" dirty="0"/>
              <a:t>Marmalade</a:t>
            </a:r>
            <a:endParaRPr lang="en-US" sz="4000" b="1" i="1" dirty="0"/>
          </a:p>
        </p:txBody>
      </p:sp>
      <p:pic>
        <p:nvPicPr>
          <p:cNvPr id="5" name="Picture 4" descr="A glass of orange juice&#10;&#10;Description automatically generated">
            <a:extLst>
              <a:ext uri="{FF2B5EF4-FFF2-40B4-BE49-F238E27FC236}">
                <a16:creationId xmlns="" xmlns:a16="http://schemas.microsoft.com/office/drawing/2014/main" id="{6FCD88D4-EB0F-4E35-8AEC-DC37999504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70852"/>
            <a:ext cx="4212517" cy="2994990"/>
          </a:xfrm>
          <a:prstGeom prst="rect">
            <a:avLst/>
          </a:prstGeom>
        </p:spPr>
      </p:pic>
      <p:pic>
        <p:nvPicPr>
          <p:cNvPr id="7" name="Picture 6" descr="A picture containing cup, table, food, sitting&#10;&#10;Description automatically generated">
            <a:extLst>
              <a:ext uri="{FF2B5EF4-FFF2-40B4-BE49-F238E27FC236}">
                <a16:creationId xmlns="" xmlns:a16="http://schemas.microsoft.com/office/drawing/2014/main" id="{640B0E5C-378C-4F9B-ADB0-A646BE219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335" y="3670851"/>
            <a:ext cx="4212517" cy="2994991"/>
          </a:xfrm>
          <a:prstGeom prst="rect">
            <a:avLst/>
          </a:prstGeom>
        </p:spPr>
      </p:pic>
    </p:spTree>
    <p:extLst>
      <p:ext uri="{BB962C8B-B14F-4D97-AF65-F5344CB8AC3E}">
        <p14:creationId xmlns:p14="http://schemas.microsoft.com/office/powerpoint/2010/main" val="3356787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food, sitting, small&#10;&#10;Description automatically generated">
            <a:extLst>
              <a:ext uri="{FF2B5EF4-FFF2-40B4-BE49-F238E27FC236}">
                <a16:creationId xmlns="" xmlns:a16="http://schemas.microsoft.com/office/drawing/2014/main" id="{20B1D17E-E7C1-4A61-A159-ACBE05EB2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57" y="1658915"/>
            <a:ext cx="2838707" cy="4556354"/>
          </a:xfrm>
          <a:prstGeom prst="rect">
            <a:avLst/>
          </a:prstGeom>
        </p:spPr>
      </p:pic>
      <p:pic>
        <p:nvPicPr>
          <p:cNvPr id="5" name="Picture 4" descr="A picture containing indoor, person, vessel, food&#10;&#10;Description automatically generated">
            <a:extLst>
              <a:ext uri="{FF2B5EF4-FFF2-40B4-BE49-F238E27FC236}">
                <a16:creationId xmlns="" xmlns:a16="http://schemas.microsoft.com/office/drawing/2014/main" id="{9541F00B-A5ED-45F5-A99D-B55D6D07A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245" y="358798"/>
            <a:ext cx="4386198" cy="2331393"/>
          </a:xfrm>
          <a:prstGeom prst="rect">
            <a:avLst/>
          </a:prstGeom>
        </p:spPr>
      </p:pic>
      <p:pic>
        <p:nvPicPr>
          <p:cNvPr id="7" name="Picture 6" descr="A picture containing pickle, table, food, sitting&#10;&#10;Description automatically generated">
            <a:extLst>
              <a:ext uri="{FF2B5EF4-FFF2-40B4-BE49-F238E27FC236}">
                <a16:creationId xmlns="" xmlns:a16="http://schemas.microsoft.com/office/drawing/2014/main" id="{06A5D1EE-C220-457B-898A-98E6621CB7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3660" y="2828279"/>
            <a:ext cx="3550340" cy="1858617"/>
          </a:xfrm>
          <a:prstGeom prst="rect">
            <a:avLst/>
          </a:prstGeom>
        </p:spPr>
      </p:pic>
      <p:pic>
        <p:nvPicPr>
          <p:cNvPr id="9" name="Picture 8" descr="A picture containing table, indoor, swing, sitting&#10;&#10;Description automatically generated">
            <a:extLst>
              <a:ext uri="{FF2B5EF4-FFF2-40B4-BE49-F238E27FC236}">
                <a16:creationId xmlns="" xmlns:a16="http://schemas.microsoft.com/office/drawing/2014/main" id="{7C292AC8-C1CE-4B71-B4AC-C3E2F5BD43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7125" y="4824984"/>
            <a:ext cx="3901440" cy="2033016"/>
          </a:xfrm>
          <a:prstGeom prst="rect">
            <a:avLst/>
          </a:prstGeom>
        </p:spPr>
      </p:pic>
      <p:sp>
        <p:nvSpPr>
          <p:cNvPr id="10" name="TextBox 9">
            <a:extLst>
              <a:ext uri="{FF2B5EF4-FFF2-40B4-BE49-F238E27FC236}">
                <a16:creationId xmlns="" xmlns:a16="http://schemas.microsoft.com/office/drawing/2014/main" id="{905D7B52-D819-40E6-AE1A-E1BE2773662D}"/>
              </a:ext>
            </a:extLst>
          </p:cNvPr>
          <p:cNvSpPr txBox="1"/>
          <p:nvPr/>
        </p:nvSpPr>
        <p:spPr>
          <a:xfrm>
            <a:off x="0" y="0"/>
            <a:ext cx="3901440" cy="769441"/>
          </a:xfrm>
          <a:prstGeom prst="rect">
            <a:avLst/>
          </a:prstGeom>
          <a:solidFill>
            <a:schemeClr val="accent1">
              <a:lumMod val="20000"/>
              <a:lumOff val="80000"/>
            </a:schemeClr>
          </a:solidFill>
        </p:spPr>
        <p:txBody>
          <a:bodyPr wrap="square" rtlCol="0">
            <a:spAutoFit/>
          </a:bodyPr>
          <a:lstStyle/>
          <a:p>
            <a:pPr algn="ctr"/>
            <a:r>
              <a:rPr lang="en-US" sz="4400" b="1" dirty="0"/>
              <a:t>Salting</a:t>
            </a:r>
          </a:p>
        </p:txBody>
      </p:sp>
    </p:spTree>
    <p:extLst>
      <p:ext uri="{BB962C8B-B14F-4D97-AF65-F5344CB8AC3E}">
        <p14:creationId xmlns:p14="http://schemas.microsoft.com/office/powerpoint/2010/main" val="4163742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 xmlns:a16="http://schemas.microsoft.com/office/drawing/2014/main" id="{B500D4B0-3161-4982-B1C7-2BF72ED546EE}"/>
              </a:ext>
            </a:extLst>
          </p:cNvPr>
          <p:cNvSpPr>
            <a:spLocks noGrp="1" noChangeArrowheads="1"/>
          </p:cNvSpPr>
          <p:nvPr>
            <p:ph type="title"/>
          </p:nvPr>
        </p:nvSpPr>
        <p:spPr>
          <a:xfrm>
            <a:off x="0" y="18255"/>
            <a:ext cx="9143999" cy="1325563"/>
          </a:xfrm>
        </p:spPr>
        <p:txBody>
          <a:bodyPr/>
          <a:lstStyle/>
          <a:p>
            <a:pPr algn="ctr" eaLnBrk="1" hangingPunct="1"/>
            <a:r>
              <a:rPr lang="en-US" altLang="en-US" b="1" dirty="0">
                <a:solidFill>
                  <a:srgbClr val="FF0000"/>
                </a:solidFill>
              </a:rPr>
              <a:t>Ingredients for Preserving Foods</a:t>
            </a:r>
          </a:p>
        </p:txBody>
      </p:sp>
      <p:sp>
        <p:nvSpPr>
          <p:cNvPr id="6147" name="Rectangle 3">
            <a:extLst>
              <a:ext uri="{FF2B5EF4-FFF2-40B4-BE49-F238E27FC236}">
                <a16:creationId xmlns="" xmlns:a16="http://schemas.microsoft.com/office/drawing/2014/main" id="{23DAF167-B0A6-43A1-88C3-83F949E06D74}"/>
              </a:ext>
            </a:extLst>
          </p:cNvPr>
          <p:cNvSpPr>
            <a:spLocks noGrp="1" noChangeArrowheads="1"/>
          </p:cNvSpPr>
          <p:nvPr>
            <p:ph type="body" idx="1"/>
          </p:nvPr>
        </p:nvSpPr>
        <p:spPr/>
        <p:txBody>
          <a:bodyPr/>
          <a:lstStyle/>
          <a:p>
            <a:pPr eaLnBrk="1" hangingPunct="1"/>
            <a:r>
              <a:rPr lang="en-US" altLang="en-US" dirty="0"/>
              <a:t>Salt is the basic ingredient used in preserving food</a:t>
            </a:r>
          </a:p>
          <a:p>
            <a:pPr eaLnBrk="1" hangingPunct="1"/>
            <a:r>
              <a:rPr lang="en-US" altLang="en-US" dirty="0"/>
              <a:t>Basic processes in which salt plays an important role:</a:t>
            </a:r>
          </a:p>
          <a:p>
            <a:pPr lvl="1" eaLnBrk="1" hangingPunct="1">
              <a:buFont typeface="Wingdings" panose="05000000000000000000" pitchFamily="2" charset="2"/>
              <a:buChar char="Ø"/>
            </a:pPr>
            <a:r>
              <a:rPr lang="en-US" altLang="en-US" b="1" dirty="0"/>
              <a:t>Osmosis</a:t>
            </a:r>
          </a:p>
          <a:p>
            <a:pPr lvl="1" eaLnBrk="1" hangingPunct="1">
              <a:buFont typeface="Wingdings" panose="05000000000000000000" pitchFamily="2" charset="2"/>
              <a:buChar char="Ø"/>
            </a:pPr>
            <a:r>
              <a:rPr lang="en-US" altLang="en-US" b="1" dirty="0"/>
              <a:t>Dehydration</a:t>
            </a:r>
          </a:p>
          <a:p>
            <a:pPr lvl="1" eaLnBrk="1" hangingPunct="1">
              <a:buFont typeface="Wingdings" panose="05000000000000000000" pitchFamily="2" charset="2"/>
              <a:buChar char="Ø"/>
            </a:pPr>
            <a:r>
              <a:rPr lang="en-US" altLang="en-US" b="1" dirty="0"/>
              <a:t>Fermentation</a:t>
            </a:r>
          </a:p>
          <a:p>
            <a:pPr lvl="1" eaLnBrk="1" hangingPunct="1">
              <a:buFont typeface="Wingdings" panose="05000000000000000000" pitchFamily="2" charset="2"/>
              <a:buChar char="Ø"/>
            </a:pPr>
            <a:r>
              <a:rPr lang="en-US" altLang="en-US" b="1" dirty="0"/>
              <a:t>Denaturing proteins</a:t>
            </a:r>
          </a:p>
          <a:p>
            <a:pPr eaLnBrk="1" hangingPunct="1">
              <a:buFont typeface="Wingdings" panose="05000000000000000000" pitchFamily="2" charset="2"/>
              <a:buChar char="Ø"/>
            </a:pPr>
            <a:endParaRPr lang="en-US" altLang="en-US" dirty="0"/>
          </a:p>
        </p:txBody>
      </p:sp>
    </p:spTree>
    <p:extLst>
      <p:ext uri="{BB962C8B-B14F-4D97-AF65-F5344CB8AC3E}">
        <p14:creationId xmlns:p14="http://schemas.microsoft.com/office/powerpoint/2010/main" val="4021635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 xmlns:a16="http://schemas.microsoft.com/office/drawing/2014/main" id="{D2EE78DE-C6D6-4237-B109-D814C2CC590C}"/>
              </a:ext>
            </a:extLst>
          </p:cNvPr>
          <p:cNvSpPr>
            <a:spLocks noGrp="1" noChangeArrowheads="1"/>
          </p:cNvSpPr>
          <p:nvPr>
            <p:ph type="title"/>
          </p:nvPr>
        </p:nvSpPr>
        <p:spPr>
          <a:xfrm>
            <a:off x="0" y="0"/>
            <a:ext cx="2750654" cy="1325563"/>
          </a:xfrm>
          <a:solidFill>
            <a:schemeClr val="accent1">
              <a:lumMod val="20000"/>
              <a:lumOff val="80000"/>
            </a:schemeClr>
          </a:solidFill>
        </p:spPr>
        <p:txBody>
          <a:bodyPr/>
          <a:lstStyle/>
          <a:p>
            <a:pPr eaLnBrk="1" hangingPunct="1"/>
            <a:r>
              <a:rPr lang="en-US" altLang="en-US" b="1" dirty="0">
                <a:latin typeface="Arial" panose="020B0604020202020204" pitchFamily="34" charset="0"/>
                <a:cs typeface="Arial" panose="020B0604020202020204" pitchFamily="34" charset="0"/>
              </a:rPr>
              <a:t>Osmosis</a:t>
            </a:r>
          </a:p>
        </p:txBody>
      </p:sp>
      <p:sp>
        <p:nvSpPr>
          <p:cNvPr id="7171" name="Rectangle 3">
            <a:extLst>
              <a:ext uri="{FF2B5EF4-FFF2-40B4-BE49-F238E27FC236}">
                <a16:creationId xmlns="" xmlns:a16="http://schemas.microsoft.com/office/drawing/2014/main" id="{CAD0A2DF-C368-421B-A694-E22040CCDE3F}"/>
              </a:ext>
            </a:extLst>
          </p:cNvPr>
          <p:cNvSpPr>
            <a:spLocks noGrp="1" noChangeArrowheads="1"/>
          </p:cNvSpPr>
          <p:nvPr>
            <p:ph type="body" idx="1"/>
          </p:nvPr>
        </p:nvSpPr>
        <p:spPr>
          <a:xfrm>
            <a:off x="172278" y="1573834"/>
            <a:ext cx="8210550" cy="4351338"/>
          </a:xfrm>
        </p:spPr>
        <p:txBody>
          <a:bodyPr/>
          <a:lstStyle/>
          <a:p>
            <a:pPr algn="just" eaLnBrk="1" hangingPunct="1"/>
            <a:r>
              <a:rPr lang="en-US" altLang="en-US" sz="2800" dirty="0"/>
              <a:t>A simple definition states that osmosis is the movement of a solvent (typically water) through a semi-permeable membrane (the cell walls) in order to equalize the concentration of a solute (typically salt) on both sides of the membrane.</a:t>
            </a:r>
          </a:p>
          <a:p>
            <a:pPr marL="0" indent="0" algn="just" eaLnBrk="1" hangingPunct="1">
              <a:buNone/>
            </a:pPr>
            <a:endParaRPr lang="en-US" altLang="en-US" sz="2800" dirty="0"/>
          </a:p>
          <a:p>
            <a:pPr algn="just" eaLnBrk="1" hangingPunct="1"/>
            <a:r>
              <a:rPr lang="en-US" altLang="en-US" sz="2800" dirty="0"/>
              <a:t>Getting the salt inside the cell, where it can kill off harmful pathogens, is the essence of salt-curing foods.</a:t>
            </a:r>
          </a:p>
          <a:p>
            <a:pPr algn="just" eaLnBrk="1" hangingPunct="1"/>
            <a:endParaRPr lang="en-US" altLang="en-US" sz="2800" dirty="0"/>
          </a:p>
        </p:txBody>
      </p:sp>
    </p:spTree>
    <p:extLst>
      <p:ext uri="{BB962C8B-B14F-4D97-AF65-F5344CB8AC3E}">
        <p14:creationId xmlns:p14="http://schemas.microsoft.com/office/powerpoint/2010/main" val="30267357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 xmlns:a16="http://schemas.microsoft.com/office/drawing/2014/main" id="{0D694712-69E8-4292-BD5F-A6BFF920FF2B}"/>
              </a:ext>
            </a:extLst>
          </p:cNvPr>
          <p:cNvSpPr>
            <a:spLocks noGrp="1" noChangeArrowheads="1"/>
          </p:cNvSpPr>
          <p:nvPr>
            <p:ph type="title"/>
          </p:nvPr>
        </p:nvSpPr>
        <p:spPr>
          <a:xfrm>
            <a:off x="0" y="18255"/>
            <a:ext cx="3837333" cy="1325563"/>
          </a:xfrm>
          <a:solidFill>
            <a:schemeClr val="accent1">
              <a:lumMod val="20000"/>
              <a:lumOff val="80000"/>
            </a:schemeClr>
          </a:solidFill>
        </p:spPr>
        <p:txBody>
          <a:bodyPr/>
          <a:lstStyle/>
          <a:p>
            <a:pPr eaLnBrk="1" hangingPunct="1"/>
            <a:r>
              <a:rPr lang="en-US" altLang="en-US" b="1" dirty="0">
                <a:latin typeface="Arial" panose="020B0604020202020204" pitchFamily="34" charset="0"/>
                <a:cs typeface="Arial" panose="020B0604020202020204" pitchFamily="34" charset="0"/>
              </a:rPr>
              <a:t>Dehydration</a:t>
            </a:r>
          </a:p>
        </p:txBody>
      </p:sp>
      <p:sp>
        <p:nvSpPr>
          <p:cNvPr id="8195" name="Rectangle 3">
            <a:extLst>
              <a:ext uri="{FF2B5EF4-FFF2-40B4-BE49-F238E27FC236}">
                <a16:creationId xmlns="" xmlns:a16="http://schemas.microsoft.com/office/drawing/2014/main" id="{21FB2E99-9414-403F-9677-11093F984D1F}"/>
              </a:ext>
            </a:extLst>
          </p:cNvPr>
          <p:cNvSpPr>
            <a:spLocks noGrp="1" noChangeArrowheads="1"/>
          </p:cNvSpPr>
          <p:nvPr>
            <p:ph type="body" idx="1"/>
          </p:nvPr>
        </p:nvSpPr>
        <p:spPr>
          <a:xfrm>
            <a:off x="331305" y="1825625"/>
            <a:ext cx="8454886" cy="4351338"/>
          </a:xfrm>
        </p:spPr>
        <p:txBody>
          <a:bodyPr/>
          <a:lstStyle/>
          <a:p>
            <a:pPr algn="just" eaLnBrk="1" hangingPunct="1"/>
            <a:r>
              <a:rPr lang="en-US" altLang="en-US" dirty="0"/>
              <a:t>Applying salt to foods can dry them effectively, since the salt tends to attract the free water, making it unavailable to microbes. </a:t>
            </a:r>
          </a:p>
          <a:p>
            <a:pPr algn="just" eaLnBrk="1" hangingPunct="1"/>
            <a:endParaRPr lang="en-US" altLang="en-US" dirty="0"/>
          </a:p>
          <a:p>
            <a:pPr algn="just" eaLnBrk="1" hangingPunct="1"/>
            <a:r>
              <a:rPr lang="en-US" altLang="en-US" dirty="0"/>
              <a:t>Exposure to air or heat for controlled periods allows the water to evaporate, reducing the overall volume and weight of the food.</a:t>
            </a:r>
          </a:p>
        </p:txBody>
      </p:sp>
    </p:spTree>
    <p:extLst>
      <p:ext uri="{BB962C8B-B14F-4D97-AF65-F5344CB8AC3E}">
        <p14:creationId xmlns:p14="http://schemas.microsoft.com/office/powerpoint/2010/main" val="1003465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 xmlns:a16="http://schemas.microsoft.com/office/drawing/2014/main" id="{A3F5B2F5-665B-4872-8C9F-1DA208013E35}"/>
              </a:ext>
            </a:extLst>
          </p:cNvPr>
          <p:cNvSpPr>
            <a:spLocks noGrp="1" noChangeArrowheads="1"/>
          </p:cNvSpPr>
          <p:nvPr>
            <p:ph type="title"/>
          </p:nvPr>
        </p:nvSpPr>
        <p:spPr>
          <a:xfrm>
            <a:off x="0" y="18255"/>
            <a:ext cx="3935896" cy="1325563"/>
          </a:xfrm>
          <a:solidFill>
            <a:schemeClr val="accent1">
              <a:lumMod val="20000"/>
              <a:lumOff val="80000"/>
            </a:schemeClr>
          </a:solidFill>
        </p:spPr>
        <p:txBody>
          <a:bodyPr/>
          <a:lstStyle/>
          <a:p>
            <a:pPr eaLnBrk="1" hangingPunct="1"/>
            <a:r>
              <a:rPr lang="en-US" altLang="en-US" b="1" dirty="0">
                <a:latin typeface="Arial" panose="020B0604020202020204" pitchFamily="34" charset="0"/>
                <a:cs typeface="Arial" panose="020B0604020202020204" pitchFamily="34" charset="0"/>
              </a:rPr>
              <a:t>Fermentation</a:t>
            </a:r>
          </a:p>
        </p:txBody>
      </p:sp>
      <p:sp>
        <p:nvSpPr>
          <p:cNvPr id="9219" name="Rectangle 3">
            <a:extLst>
              <a:ext uri="{FF2B5EF4-FFF2-40B4-BE49-F238E27FC236}">
                <a16:creationId xmlns="" xmlns:a16="http://schemas.microsoft.com/office/drawing/2014/main" id="{A48A40B6-461D-44C4-9667-F302D4F6E26B}"/>
              </a:ext>
            </a:extLst>
          </p:cNvPr>
          <p:cNvSpPr>
            <a:spLocks noGrp="1" noChangeArrowheads="1"/>
          </p:cNvSpPr>
          <p:nvPr>
            <p:ph type="body" idx="1"/>
          </p:nvPr>
        </p:nvSpPr>
        <p:spPr/>
        <p:txBody>
          <a:bodyPr/>
          <a:lstStyle/>
          <a:p>
            <a:pPr eaLnBrk="1" hangingPunct="1">
              <a:lnSpc>
                <a:spcPct val="90000"/>
              </a:lnSpc>
            </a:pPr>
            <a:r>
              <a:rPr lang="en-US" altLang="en-US" sz="2800" dirty="0"/>
              <a:t>Enzymes ferment the food by breaking down the compounds in these foods into gases and organic compounds. </a:t>
            </a:r>
          </a:p>
          <a:p>
            <a:pPr eaLnBrk="1" hangingPunct="1">
              <a:lnSpc>
                <a:spcPct val="90000"/>
              </a:lnSpc>
            </a:pPr>
            <a:r>
              <a:rPr lang="en-US" altLang="en-US" sz="2800" dirty="0"/>
              <a:t>By increasing the acid levels in the food, enzymes also help to preserve foods, since most harmful pathogens can only grow when the levels of acids are within a specific pH range. </a:t>
            </a:r>
          </a:p>
          <a:p>
            <a:pPr eaLnBrk="1" hangingPunct="1">
              <a:lnSpc>
                <a:spcPct val="90000"/>
              </a:lnSpc>
            </a:pPr>
            <a:r>
              <a:rPr lang="en-US" altLang="en-US" sz="2800" dirty="0"/>
              <a:t>Salt is important to act as a control on this process, since it affects how much water is available to the enzymes. </a:t>
            </a:r>
          </a:p>
        </p:txBody>
      </p:sp>
    </p:spTree>
    <p:extLst>
      <p:ext uri="{BB962C8B-B14F-4D97-AF65-F5344CB8AC3E}">
        <p14:creationId xmlns:p14="http://schemas.microsoft.com/office/powerpoint/2010/main" val="1703165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 xmlns:a16="http://schemas.microsoft.com/office/drawing/2014/main" id="{B0812DEB-8CBA-4979-AC6A-26D65709FF47}"/>
              </a:ext>
            </a:extLst>
          </p:cNvPr>
          <p:cNvSpPr>
            <a:spLocks noGrp="1" noChangeArrowheads="1"/>
          </p:cNvSpPr>
          <p:nvPr>
            <p:ph type="title"/>
          </p:nvPr>
        </p:nvSpPr>
        <p:spPr>
          <a:xfrm>
            <a:off x="0" y="0"/>
            <a:ext cx="5605670" cy="1325563"/>
          </a:xfrm>
          <a:solidFill>
            <a:schemeClr val="accent1">
              <a:lumMod val="20000"/>
              <a:lumOff val="80000"/>
            </a:schemeClr>
          </a:solidFill>
        </p:spPr>
        <p:txBody>
          <a:bodyPr/>
          <a:lstStyle/>
          <a:p>
            <a:pPr eaLnBrk="1" hangingPunct="1"/>
            <a:r>
              <a:rPr lang="en-US" altLang="en-US" b="1" dirty="0">
                <a:latin typeface="Arial" panose="020B0604020202020204" pitchFamily="34" charset="0"/>
                <a:cs typeface="Arial" panose="020B0604020202020204" pitchFamily="34" charset="0"/>
              </a:rPr>
              <a:t>Denaturing Proteins</a:t>
            </a:r>
          </a:p>
        </p:txBody>
      </p:sp>
      <p:sp>
        <p:nvSpPr>
          <p:cNvPr id="10243" name="Rectangle 3">
            <a:extLst>
              <a:ext uri="{FF2B5EF4-FFF2-40B4-BE49-F238E27FC236}">
                <a16:creationId xmlns="" xmlns:a16="http://schemas.microsoft.com/office/drawing/2014/main" id="{5D2183F4-2B79-401D-8DF4-0ABAC5A36BE5}"/>
              </a:ext>
            </a:extLst>
          </p:cNvPr>
          <p:cNvSpPr>
            <a:spLocks noGrp="1" noChangeArrowheads="1"/>
          </p:cNvSpPr>
          <p:nvPr>
            <p:ph type="body" idx="1"/>
          </p:nvPr>
        </p:nvSpPr>
        <p:spPr>
          <a:xfrm>
            <a:off x="469623" y="1613591"/>
            <a:ext cx="8316567" cy="4351338"/>
          </a:xfrm>
        </p:spPr>
        <p:txBody>
          <a:bodyPr/>
          <a:lstStyle/>
          <a:p>
            <a:pPr algn="just" eaLnBrk="1" hangingPunct="1">
              <a:lnSpc>
                <a:spcPct val="90000"/>
              </a:lnSpc>
            </a:pPr>
            <a:r>
              <a:rPr lang="en-US" altLang="en-US" dirty="0"/>
              <a:t>Changing the structure of the proteins found in food</a:t>
            </a:r>
          </a:p>
          <a:p>
            <a:pPr marL="0" indent="0" algn="just" eaLnBrk="1" hangingPunct="1">
              <a:lnSpc>
                <a:spcPct val="90000"/>
              </a:lnSpc>
              <a:buNone/>
            </a:pPr>
            <a:endParaRPr lang="en-US" altLang="en-US" dirty="0"/>
          </a:p>
          <a:p>
            <a:pPr algn="just" eaLnBrk="1" hangingPunct="1">
              <a:lnSpc>
                <a:spcPct val="90000"/>
              </a:lnSpc>
            </a:pPr>
            <a:r>
              <a:rPr lang="en-US" altLang="en-US" dirty="0"/>
              <a:t>The strands that make up the protein are encouraged to lengthen or coil, open or close, recombine or dissolve in such a way that foods that were once soft may become firm, smooth foods may become grainy, translucent foods may become cloudy, etc.</a:t>
            </a:r>
          </a:p>
          <a:p>
            <a:pPr algn="just" eaLnBrk="1" hangingPunct="1">
              <a:lnSpc>
                <a:spcPct val="90000"/>
              </a:lnSpc>
            </a:pPr>
            <a:endParaRPr lang="en-US" altLang="en-US" dirty="0"/>
          </a:p>
        </p:txBody>
      </p:sp>
    </p:spTree>
    <p:extLst>
      <p:ext uri="{BB962C8B-B14F-4D97-AF65-F5344CB8AC3E}">
        <p14:creationId xmlns:p14="http://schemas.microsoft.com/office/powerpoint/2010/main" val="2169794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534400" cy="6555641"/>
          </a:xfrm>
          <a:prstGeom prst="rect">
            <a:avLst/>
          </a:prstGeom>
        </p:spPr>
        <p:txBody>
          <a:bodyPr wrap="square">
            <a:spAutoFit/>
          </a:bodyPr>
          <a:lstStyle/>
          <a:p>
            <a:pPr algn="just"/>
            <a:r>
              <a:rPr lang="id-ID" sz="3600" b="1" i="1" u="sng" dirty="0"/>
              <a:t>2. Theory</a:t>
            </a:r>
            <a:endParaRPr lang="id-ID" sz="2400" b="1" i="1" u="sng" dirty="0"/>
          </a:p>
          <a:p>
            <a:pPr algn="just"/>
            <a:r>
              <a:rPr lang="en-US" sz="2400" dirty="0"/>
              <a:t>The main factors that control the growth and activity of micro</a:t>
            </a:r>
            <a:r>
              <a:rPr lang="id-ID" sz="2400" dirty="0"/>
              <a:t>- </a:t>
            </a:r>
            <a:r>
              <a:rPr lang="en-US" sz="2400" dirty="0"/>
              <a:t>organisms in food</a:t>
            </a:r>
            <a:r>
              <a:rPr lang="id-ID" sz="2400" dirty="0"/>
              <a:t> fermentations are:</a:t>
            </a:r>
          </a:p>
          <a:p>
            <a:pPr algn="just"/>
            <a:r>
              <a:rPr lang="en-US" sz="2400" dirty="0"/>
              <a:t>• availability of carbon and nitrogen sources, and any specific nutrients required by</a:t>
            </a:r>
            <a:r>
              <a:rPr lang="id-ID" sz="2400" dirty="0"/>
              <a:t> individual micro-organisms.</a:t>
            </a:r>
          </a:p>
          <a:p>
            <a:pPr algn="just"/>
            <a:endParaRPr lang="id-ID" sz="2400" dirty="0"/>
          </a:p>
          <a:p>
            <a:pPr algn="just"/>
            <a:r>
              <a:rPr lang="id-ID" sz="2400" dirty="0"/>
              <a:t>• substrate pH</a:t>
            </a:r>
          </a:p>
          <a:p>
            <a:pPr algn="just"/>
            <a:endParaRPr lang="id-ID" sz="2400" dirty="0"/>
          </a:p>
          <a:p>
            <a:pPr algn="just"/>
            <a:r>
              <a:rPr lang="id-ID" sz="2400" dirty="0"/>
              <a:t>• moisture content</a:t>
            </a:r>
          </a:p>
          <a:p>
            <a:pPr algn="just"/>
            <a:endParaRPr lang="id-ID" sz="2400" dirty="0"/>
          </a:p>
          <a:p>
            <a:pPr algn="just"/>
            <a:r>
              <a:rPr lang="id-ID" sz="2400" dirty="0"/>
              <a:t>• incubation temperature</a:t>
            </a:r>
          </a:p>
          <a:p>
            <a:pPr algn="just"/>
            <a:endParaRPr lang="id-ID" sz="2400" dirty="0"/>
          </a:p>
          <a:p>
            <a:pPr algn="just"/>
            <a:r>
              <a:rPr lang="id-ID" sz="2400" dirty="0"/>
              <a:t>• redox potential</a:t>
            </a:r>
          </a:p>
          <a:p>
            <a:pPr algn="just"/>
            <a:endParaRPr lang="id-ID" sz="2400" dirty="0"/>
          </a:p>
          <a:p>
            <a:pPr algn="just"/>
            <a:r>
              <a:rPr lang="en-US" sz="2400" dirty="0"/>
              <a:t>• stage of growth of micro-organisms</a:t>
            </a:r>
            <a:endParaRPr lang="id-ID" sz="2400" dirty="0"/>
          </a:p>
          <a:p>
            <a:pPr algn="just"/>
            <a:endParaRPr lang="en-US" sz="2400" dirty="0"/>
          </a:p>
          <a:p>
            <a:pPr algn="just"/>
            <a:r>
              <a:rPr lang="en-US" sz="2400" dirty="0"/>
              <a:t>• presence of other competing micro-organisms.</a:t>
            </a:r>
            <a:endParaRPr lang="id-ID"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 xmlns:a16="http://schemas.microsoft.com/office/drawing/2014/main" id="{EE89F496-BC9E-477C-9920-9A0748A77FC7}"/>
              </a:ext>
            </a:extLst>
          </p:cNvPr>
          <p:cNvSpPr>
            <a:spLocks noGrp="1" noChangeArrowheads="1"/>
          </p:cNvSpPr>
          <p:nvPr>
            <p:ph type="title"/>
          </p:nvPr>
        </p:nvSpPr>
        <p:spPr>
          <a:xfrm>
            <a:off x="0" y="0"/>
            <a:ext cx="9144000" cy="1325563"/>
          </a:xfrm>
          <a:solidFill>
            <a:schemeClr val="accent1">
              <a:lumMod val="20000"/>
              <a:lumOff val="80000"/>
            </a:schemeClr>
          </a:solidFill>
        </p:spPr>
        <p:txBody>
          <a:bodyPr/>
          <a:lstStyle/>
          <a:p>
            <a:pPr eaLnBrk="1" hangingPunct="1"/>
            <a:r>
              <a:rPr lang="en-US" altLang="en-US" sz="4000" b="1" dirty="0">
                <a:latin typeface="Arial" panose="020B0604020202020204" pitchFamily="34" charset="0"/>
                <a:cs typeface="Arial" panose="020B0604020202020204" pitchFamily="34" charset="0"/>
              </a:rPr>
              <a:t>Curing Salts: Nitrates and Nitrites</a:t>
            </a:r>
          </a:p>
        </p:txBody>
      </p:sp>
      <p:sp>
        <p:nvSpPr>
          <p:cNvPr id="11267" name="Rectangle 3">
            <a:extLst>
              <a:ext uri="{FF2B5EF4-FFF2-40B4-BE49-F238E27FC236}">
                <a16:creationId xmlns="" xmlns:a16="http://schemas.microsoft.com/office/drawing/2014/main" id="{AC29B6E8-6FF2-47AD-9D9C-484B5F8AF1AA}"/>
              </a:ext>
            </a:extLst>
          </p:cNvPr>
          <p:cNvSpPr>
            <a:spLocks noGrp="1" noChangeArrowheads="1"/>
          </p:cNvSpPr>
          <p:nvPr>
            <p:ph type="body" idx="1"/>
          </p:nvPr>
        </p:nvSpPr>
        <p:spPr/>
        <p:txBody>
          <a:bodyPr/>
          <a:lstStyle/>
          <a:p>
            <a:pPr eaLnBrk="1" hangingPunct="1"/>
            <a:r>
              <a:rPr lang="en-US" altLang="en-US" dirty="0"/>
              <a:t>Compounds already present in unrefined salts:</a:t>
            </a:r>
          </a:p>
          <a:p>
            <a:pPr marL="0" indent="0" eaLnBrk="1" hangingPunct="1">
              <a:buNone/>
            </a:pPr>
            <a:endParaRPr lang="en-US" altLang="en-US" dirty="0"/>
          </a:p>
          <a:p>
            <a:pPr lvl="1" eaLnBrk="1" hangingPunct="1">
              <a:buFont typeface="Wingdings" panose="05000000000000000000" pitchFamily="2" charset="2"/>
              <a:buChar char="Ø"/>
            </a:pPr>
            <a:r>
              <a:rPr lang="en-US" altLang="en-US" b="1" dirty="0"/>
              <a:t>Nitrates (NO</a:t>
            </a:r>
            <a:r>
              <a:rPr lang="en-US" altLang="en-US" sz="1800" b="1" dirty="0"/>
              <a:t>3</a:t>
            </a:r>
            <a:r>
              <a:rPr lang="en-US" altLang="en-US" b="1" dirty="0"/>
              <a:t>)</a:t>
            </a:r>
            <a:r>
              <a:rPr lang="en-US" altLang="en-US" dirty="0"/>
              <a:t> take longer to break down in cured foods than nitrites.</a:t>
            </a:r>
          </a:p>
          <a:p>
            <a:pPr lvl="1" eaLnBrk="1" hangingPunct="1">
              <a:buFont typeface="Wingdings" panose="05000000000000000000" pitchFamily="2" charset="2"/>
              <a:buChar char="Ø"/>
            </a:pPr>
            <a:endParaRPr lang="en-US" altLang="en-US" dirty="0"/>
          </a:p>
          <a:p>
            <a:pPr lvl="1" eaLnBrk="1" hangingPunct="1">
              <a:buFont typeface="Wingdings" panose="05000000000000000000" pitchFamily="2" charset="2"/>
              <a:buChar char="Ø"/>
            </a:pPr>
            <a:r>
              <a:rPr lang="en-US" altLang="en-US" b="1" dirty="0"/>
              <a:t>Nitrites</a:t>
            </a:r>
            <a:r>
              <a:rPr lang="en-US" altLang="en-US" dirty="0"/>
              <a:t> </a:t>
            </a:r>
            <a:r>
              <a:rPr lang="en-US" altLang="en-US" b="1" dirty="0"/>
              <a:t>(NO</a:t>
            </a:r>
            <a:r>
              <a:rPr lang="en-US" altLang="en-US" sz="1800" b="1" dirty="0"/>
              <a:t>2</a:t>
            </a:r>
            <a:r>
              <a:rPr lang="en-US" altLang="en-US" b="1" dirty="0"/>
              <a:t>)</a:t>
            </a:r>
            <a:r>
              <a:rPr lang="en-US" altLang="en-US" dirty="0"/>
              <a:t> break down faster, making them appropriate for use in any cured item that will later be fully cooked. </a:t>
            </a:r>
          </a:p>
        </p:txBody>
      </p:sp>
      <p:sp>
        <p:nvSpPr>
          <p:cNvPr id="2" name="Rectangle 1">
            <a:extLst>
              <a:ext uri="{FF2B5EF4-FFF2-40B4-BE49-F238E27FC236}">
                <a16:creationId xmlns="" xmlns:a16="http://schemas.microsoft.com/office/drawing/2014/main" id="{39DD83BB-7A75-497E-A87D-A1A00C632133}"/>
              </a:ext>
            </a:extLst>
          </p:cNvPr>
          <p:cNvSpPr/>
          <p:nvPr/>
        </p:nvSpPr>
        <p:spPr>
          <a:xfrm>
            <a:off x="99392" y="5353586"/>
            <a:ext cx="9044608" cy="1015663"/>
          </a:xfrm>
          <a:prstGeom prst="rect">
            <a:avLst/>
          </a:prstGeom>
        </p:spPr>
        <p:txBody>
          <a:bodyPr wrap="square">
            <a:spAutoFit/>
          </a:bodyPr>
          <a:lstStyle/>
          <a:p>
            <a:pPr algn="just"/>
            <a:r>
              <a:rPr lang="en-NZ" sz="2000" b="1" dirty="0"/>
              <a:t>Curing salts </a:t>
            </a:r>
            <a:r>
              <a:rPr lang="en-NZ" sz="2000" dirty="0"/>
              <a:t>with the addition of sodium nitrate or sodium nitrite are carefully measured according to the amount of meat being cured. </a:t>
            </a:r>
            <a:r>
              <a:rPr lang="en-NZ" sz="2000" b="1" dirty="0"/>
              <a:t>They enhance both the flavour and colour of the meat.</a:t>
            </a:r>
            <a:endParaRPr lang="en-US" sz="2000" dirty="0"/>
          </a:p>
        </p:txBody>
      </p:sp>
    </p:spTree>
    <p:extLst>
      <p:ext uri="{BB962C8B-B14F-4D97-AF65-F5344CB8AC3E}">
        <p14:creationId xmlns:p14="http://schemas.microsoft.com/office/powerpoint/2010/main" val="23707749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 xmlns:a16="http://schemas.microsoft.com/office/drawing/2014/main" id="{C8F55103-1113-4BB8-A5CC-86608AD4167A}"/>
              </a:ext>
            </a:extLst>
          </p:cNvPr>
          <p:cNvSpPr>
            <a:spLocks noGrp="1" noChangeArrowheads="1"/>
          </p:cNvSpPr>
          <p:nvPr>
            <p:ph type="title"/>
          </p:nvPr>
        </p:nvSpPr>
        <p:spPr>
          <a:xfrm>
            <a:off x="0" y="18255"/>
            <a:ext cx="9144000" cy="1068423"/>
          </a:xfrm>
          <a:solidFill>
            <a:schemeClr val="accent1">
              <a:lumMod val="20000"/>
              <a:lumOff val="80000"/>
            </a:schemeClr>
          </a:solidFill>
        </p:spPr>
        <p:txBody>
          <a:bodyPr/>
          <a:lstStyle/>
          <a:p>
            <a:pPr algn="ctr" eaLnBrk="1" hangingPunct="1"/>
            <a:r>
              <a:rPr lang="en-US" altLang="en-US" dirty="0">
                <a:latin typeface="Arial" panose="020B0604020202020204" pitchFamily="34" charset="0"/>
                <a:cs typeface="Arial" panose="020B0604020202020204" pitchFamily="34" charset="0"/>
              </a:rPr>
              <a:t>Nitrosamine Controversy</a:t>
            </a:r>
          </a:p>
        </p:txBody>
      </p:sp>
      <p:sp>
        <p:nvSpPr>
          <p:cNvPr id="12291" name="Rectangle 3">
            <a:extLst>
              <a:ext uri="{FF2B5EF4-FFF2-40B4-BE49-F238E27FC236}">
                <a16:creationId xmlns="" xmlns:a16="http://schemas.microsoft.com/office/drawing/2014/main" id="{897828F2-A27C-4E9D-BF38-BF32F860BD79}"/>
              </a:ext>
            </a:extLst>
          </p:cNvPr>
          <p:cNvSpPr>
            <a:spLocks noGrp="1" noChangeArrowheads="1"/>
          </p:cNvSpPr>
          <p:nvPr>
            <p:ph type="body" idx="1"/>
          </p:nvPr>
        </p:nvSpPr>
        <p:spPr>
          <a:xfrm>
            <a:off x="92765" y="1253331"/>
            <a:ext cx="8335617" cy="4351338"/>
          </a:xfrm>
        </p:spPr>
        <p:txBody>
          <a:bodyPr>
            <a:normAutofit fontScale="92500" lnSpcReduction="10000"/>
          </a:bodyPr>
          <a:lstStyle/>
          <a:p>
            <a:pPr algn="just" eaLnBrk="1" hangingPunct="1"/>
            <a:r>
              <a:rPr lang="en-US" altLang="en-US" dirty="0"/>
              <a:t>When nitrates and nitrites break down in the presence of extreme heat (specifically, when bacon is cooked), potentially dangerous substances known as </a:t>
            </a:r>
            <a:r>
              <a:rPr lang="en-US" altLang="en-US" b="1" i="1" dirty="0"/>
              <a:t>nitrosamines</a:t>
            </a:r>
            <a:r>
              <a:rPr lang="en-US" altLang="en-US" dirty="0"/>
              <a:t> may form in the food.</a:t>
            </a:r>
          </a:p>
          <a:p>
            <a:pPr algn="just" eaLnBrk="1" hangingPunct="1"/>
            <a:endParaRPr lang="en-US" altLang="en-US" dirty="0"/>
          </a:p>
          <a:p>
            <a:pPr algn="just" eaLnBrk="1" hangingPunct="1"/>
            <a:r>
              <a:rPr lang="en-US" altLang="en-US" dirty="0"/>
              <a:t>Discovered to be carcinogenic in 1956</a:t>
            </a:r>
          </a:p>
          <a:p>
            <a:pPr marL="0" indent="0" algn="just" eaLnBrk="1" hangingPunct="1">
              <a:buNone/>
            </a:pPr>
            <a:endParaRPr lang="en-US" altLang="en-US" dirty="0"/>
          </a:p>
          <a:p>
            <a:pPr algn="just" eaLnBrk="1" hangingPunct="1"/>
            <a:r>
              <a:rPr lang="en-US" altLang="en-US" dirty="0"/>
              <a:t>The use of nitrates and nitrites is regulated.</a:t>
            </a:r>
          </a:p>
          <a:p>
            <a:pPr algn="just" eaLnBrk="1" hangingPunct="1"/>
            <a:endParaRPr lang="en-US" altLang="en-US" dirty="0"/>
          </a:p>
        </p:txBody>
      </p:sp>
      <p:pic>
        <p:nvPicPr>
          <p:cNvPr id="1026" name="Picture 2" descr="Image result for bacon pork  meat">
            <a:extLst>
              <a:ext uri="{FF2B5EF4-FFF2-40B4-BE49-F238E27FC236}">
                <a16:creationId xmlns="" xmlns:a16="http://schemas.microsoft.com/office/drawing/2014/main" id="{8283F621-E799-4774-9A6E-5C38044DA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901" y="4948411"/>
            <a:ext cx="1891334" cy="18913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con pork  meat">
            <a:extLst>
              <a:ext uri="{FF2B5EF4-FFF2-40B4-BE49-F238E27FC236}">
                <a16:creationId xmlns="" xmlns:a16="http://schemas.microsoft.com/office/drawing/2014/main" id="{7ECA2829-3F9C-47B5-9E8D-07D6A8F53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330" y="4893952"/>
            <a:ext cx="2286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 xmlns:a16="http://schemas.microsoft.com/office/drawing/2014/main" id="{48C3186F-1BBA-4E95-8265-878583BA52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257" y="4927083"/>
            <a:ext cx="1507021" cy="188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419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FD20664-83C9-4067-99E7-F032A08D0C7C}"/>
              </a:ext>
            </a:extLst>
          </p:cNvPr>
          <p:cNvPicPr>
            <a:picLocks noChangeAspect="1"/>
          </p:cNvPicPr>
          <p:nvPr/>
        </p:nvPicPr>
        <p:blipFill>
          <a:blip r:embed="rId2"/>
          <a:stretch>
            <a:fillRect/>
          </a:stretch>
        </p:blipFill>
        <p:spPr>
          <a:xfrm>
            <a:off x="159026" y="0"/>
            <a:ext cx="8640418" cy="6858000"/>
          </a:xfrm>
          <a:prstGeom prst="rect">
            <a:avLst/>
          </a:prstGeom>
        </p:spPr>
      </p:pic>
    </p:spTree>
    <p:extLst>
      <p:ext uri="{BB962C8B-B14F-4D97-AF65-F5344CB8AC3E}">
        <p14:creationId xmlns:p14="http://schemas.microsoft.com/office/powerpoint/2010/main" val="40363502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AC1D7D6-77DF-4D26-B005-F912D24CB74E}"/>
              </a:ext>
            </a:extLst>
          </p:cNvPr>
          <p:cNvSpPr/>
          <p:nvPr/>
        </p:nvSpPr>
        <p:spPr>
          <a:xfrm>
            <a:off x="192156" y="1289521"/>
            <a:ext cx="8759687" cy="4093428"/>
          </a:xfrm>
          <a:prstGeom prst="rect">
            <a:avLst/>
          </a:prstGeom>
        </p:spPr>
        <p:txBody>
          <a:bodyPr wrap="square">
            <a:spAutoFit/>
          </a:bodyPr>
          <a:lstStyle/>
          <a:p>
            <a:pPr marL="285750" indent="-285750" algn="just">
              <a:buFont typeface="Wingdings" panose="05000000000000000000" pitchFamily="2" charset="2"/>
              <a:buChar char="q"/>
            </a:pPr>
            <a:r>
              <a:rPr lang="en-NZ" sz="2000" dirty="0">
                <a:latin typeface="Verdana" panose="020B0604030504040204" pitchFamily="34" charset="0"/>
              </a:rPr>
              <a:t> The bacteria ferment sugars in the food to form lactic acid, which then prevents the growth of food poisoning bacteria and moulds. The amount of salt added controls the type and rate of the fermentation. If </a:t>
            </a:r>
            <a:r>
              <a:rPr lang="en-NZ" sz="2000" b="1" i="1" dirty="0">
                <a:latin typeface="Verdana" panose="020B0604030504040204" pitchFamily="34" charset="0"/>
              </a:rPr>
              <a:t>2-5% salt </a:t>
            </a:r>
            <a:r>
              <a:rPr lang="en-NZ" sz="2000" dirty="0">
                <a:latin typeface="Verdana" panose="020B0604030504040204" pitchFamily="34" charset="0"/>
              </a:rPr>
              <a:t>is used, the fermentation is carried out by a series of bacteria </a:t>
            </a:r>
            <a:r>
              <a:rPr lang="en-US" sz="2000" dirty="0">
                <a:latin typeface="Verdana" panose="020B0604030504040204" pitchFamily="34" charset="0"/>
              </a:rPr>
              <a:t>that produce lactic acid.</a:t>
            </a:r>
          </a:p>
          <a:p>
            <a:pPr marL="285750" indent="-285750" algn="just">
              <a:buFont typeface="Wingdings" panose="05000000000000000000" pitchFamily="2" charset="2"/>
              <a:buChar char="q"/>
            </a:pPr>
            <a:endParaRPr lang="en-US" sz="2000" dirty="0">
              <a:latin typeface="Verdana" panose="020B0604030504040204" pitchFamily="34" charset="0"/>
            </a:endParaRPr>
          </a:p>
          <a:p>
            <a:pPr marL="285750" indent="-285750" algn="just">
              <a:buFont typeface="Wingdings" panose="05000000000000000000" pitchFamily="2" charset="2"/>
              <a:buChar char="q"/>
            </a:pPr>
            <a:r>
              <a:rPr lang="en-NZ" sz="2000" dirty="0">
                <a:latin typeface="Verdana" panose="020B0604030504040204" pitchFamily="34" charset="0"/>
              </a:rPr>
              <a:t>The pickle is preserved by the high level of acidity. If higher levels of salt are used </a:t>
            </a:r>
            <a:r>
              <a:rPr lang="en-NZ" sz="2000" b="1" dirty="0">
                <a:latin typeface="Verdana" panose="020B0604030504040204" pitchFamily="34" charset="0"/>
              </a:rPr>
              <a:t>(up to 16%) </a:t>
            </a:r>
            <a:r>
              <a:rPr lang="en-NZ" sz="2000" dirty="0">
                <a:latin typeface="Verdana" panose="020B0604030504040204" pitchFamily="34" charset="0"/>
              </a:rPr>
              <a:t>the product is preserved by the high salt concentration rather than by fermentation and is known as a salt-stock pickle. Fruit and vegetables can be semi-processed and stored for many months by preserving in a high salt solution. They can be further processed into pickle </a:t>
            </a:r>
            <a:r>
              <a:rPr lang="en-US" sz="2000" dirty="0">
                <a:latin typeface="Verdana" panose="020B0604030504040204" pitchFamily="34" charset="0"/>
              </a:rPr>
              <a:t>later in the season.</a:t>
            </a:r>
          </a:p>
        </p:txBody>
      </p:sp>
      <p:sp>
        <p:nvSpPr>
          <p:cNvPr id="3" name="Rectangle 2">
            <a:extLst>
              <a:ext uri="{FF2B5EF4-FFF2-40B4-BE49-F238E27FC236}">
                <a16:creationId xmlns="" xmlns:a16="http://schemas.microsoft.com/office/drawing/2014/main" id="{7C4E57FD-4DAC-4330-9E20-CD0A327696E9}"/>
              </a:ext>
            </a:extLst>
          </p:cNvPr>
          <p:cNvSpPr/>
          <p:nvPr/>
        </p:nvSpPr>
        <p:spPr>
          <a:xfrm>
            <a:off x="0" y="0"/>
            <a:ext cx="8876311" cy="646331"/>
          </a:xfrm>
          <a:prstGeom prst="rect">
            <a:avLst/>
          </a:prstGeom>
          <a:ln>
            <a:solidFill>
              <a:schemeClr val="accent1"/>
            </a:solidFill>
          </a:ln>
        </p:spPr>
        <p:txBody>
          <a:bodyPr wrap="square">
            <a:spAutoFit/>
          </a:bodyPr>
          <a:lstStyle/>
          <a:p>
            <a:pPr algn="ctr"/>
            <a:r>
              <a:rPr lang="en-US" sz="3600" b="1" dirty="0">
                <a:solidFill>
                  <a:srgbClr val="00B150"/>
                </a:solidFill>
                <a:latin typeface="Verdana" panose="020B0604030504040204" pitchFamily="34" charset="0"/>
              </a:rPr>
              <a:t>General information</a:t>
            </a:r>
            <a:endParaRPr lang="en-US" sz="3600" dirty="0"/>
          </a:p>
        </p:txBody>
      </p:sp>
    </p:spTree>
    <p:extLst>
      <p:ext uri="{BB962C8B-B14F-4D97-AF65-F5344CB8AC3E}">
        <p14:creationId xmlns:p14="http://schemas.microsoft.com/office/powerpoint/2010/main" val="8546760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33D2833-F84D-4101-A3C0-DD569DF5ABEF}"/>
              </a:ext>
            </a:extLst>
          </p:cNvPr>
          <p:cNvSpPr/>
          <p:nvPr/>
        </p:nvSpPr>
        <p:spPr>
          <a:xfrm>
            <a:off x="0" y="1383558"/>
            <a:ext cx="8666922" cy="3477875"/>
          </a:xfrm>
          <a:prstGeom prst="rect">
            <a:avLst/>
          </a:prstGeom>
        </p:spPr>
        <p:txBody>
          <a:bodyPr wrap="square">
            <a:spAutoFit/>
          </a:bodyPr>
          <a:lstStyle/>
          <a:p>
            <a:pPr marL="285750" indent="-285750" algn="just">
              <a:buFont typeface="Wingdings" panose="05000000000000000000" pitchFamily="2" charset="2"/>
              <a:buChar char="q"/>
            </a:pPr>
            <a:r>
              <a:rPr lang="en-NZ" sz="2000" dirty="0">
                <a:latin typeface="Verdana" panose="020B0604030504040204" pitchFamily="34" charset="0"/>
              </a:rPr>
              <a:t>Sometimes sugar is added to </a:t>
            </a:r>
            <a:r>
              <a:rPr lang="en-NZ" sz="2000" b="1" dirty="0">
                <a:latin typeface="Verdana" panose="020B0604030504040204" pitchFamily="34" charset="0"/>
              </a:rPr>
              <a:t>increase the rate </a:t>
            </a:r>
            <a:r>
              <a:rPr lang="en-NZ" sz="2000" dirty="0">
                <a:latin typeface="Verdana" panose="020B0604030504040204" pitchFamily="34" charset="0"/>
              </a:rPr>
              <a:t>of fermentation or to make the product </a:t>
            </a:r>
            <a:r>
              <a:rPr lang="en-NZ" sz="2000" b="1" dirty="0">
                <a:latin typeface="Verdana" panose="020B0604030504040204" pitchFamily="34" charset="0"/>
              </a:rPr>
              <a:t>sweeter</a:t>
            </a:r>
            <a:r>
              <a:rPr lang="en-NZ" sz="2000" dirty="0">
                <a:latin typeface="Verdana" panose="020B0604030504040204" pitchFamily="34" charset="0"/>
              </a:rPr>
              <a:t>. Pickles prepared by fermentation are not heated, therefore strict attention must be paid </a:t>
            </a:r>
            <a:r>
              <a:rPr lang="en-NZ" sz="2000" b="1" dirty="0">
                <a:latin typeface="Verdana" panose="020B0604030504040204" pitchFamily="34" charset="0"/>
              </a:rPr>
              <a:t>to cleanliness and hygiene</a:t>
            </a:r>
            <a:r>
              <a:rPr lang="en-NZ" sz="2000" dirty="0">
                <a:latin typeface="Verdana" panose="020B0604030504040204" pitchFamily="34" charset="0"/>
              </a:rPr>
              <a:t>. The concentration of salt, pH of the mixture and temperature of fermentation must all be controlled to ensure a good fermentation and to prevent the </a:t>
            </a:r>
            <a:r>
              <a:rPr lang="en-US" sz="2000" dirty="0">
                <a:latin typeface="Verdana" panose="020B0604030504040204" pitchFamily="34" charset="0"/>
              </a:rPr>
              <a:t>growth of undesirable bacteria.</a:t>
            </a:r>
          </a:p>
          <a:p>
            <a:pPr marL="285750" indent="-285750" algn="just">
              <a:buFont typeface="Wingdings" panose="05000000000000000000" pitchFamily="2" charset="2"/>
              <a:buChar char="q"/>
            </a:pPr>
            <a:endParaRPr lang="en-US" sz="2000" dirty="0">
              <a:latin typeface="Verdana" panose="020B0604030504040204" pitchFamily="34" charset="0"/>
            </a:endParaRPr>
          </a:p>
          <a:p>
            <a:pPr marL="285750" indent="-285750" algn="just">
              <a:buFont typeface="Wingdings" panose="05000000000000000000" pitchFamily="2" charset="2"/>
              <a:buChar char="q"/>
            </a:pPr>
            <a:r>
              <a:rPr lang="en-NZ" sz="2000" dirty="0">
                <a:latin typeface="Verdana" panose="020B0604030504040204" pitchFamily="34" charset="0"/>
              </a:rPr>
              <a:t>Vegetables pickled in </a:t>
            </a:r>
            <a:r>
              <a:rPr lang="en-NZ" sz="2000" b="1" dirty="0">
                <a:latin typeface="Verdana" panose="020B0604030504040204" pitchFamily="34" charset="0"/>
              </a:rPr>
              <a:t>acetic acid (vinegar) have salt and sugar added</a:t>
            </a:r>
            <a:r>
              <a:rPr lang="en-NZ" sz="2000" dirty="0">
                <a:latin typeface="Verdana" panose="020B0604030504040204" pitchFamily="34" charset="0"/>
              </a:rPr>
              <a:t>. They are not fermented and therefore have a different texture and flavour.</a:t>
            </a:r>
            <a:endParaRPr lang="en-US" sz="2000" dirty="0">
              <a:latin typeface="Verdana" panose="020B0604030504040204" pitchFamily="34" charset="0"/>
            </a:endParaRPr>
          </a:p>
        </p:txBody>
      </p:sp>
      <p:sp>
        <p:nvSpPr>
          <p:cNvPr id="3" name="Rectangle 2">
            <a:extLst>
              <a:ext uri="{FF2B5EF4-FFF2-40B4-BE49-F238E27FC236}">
                <a16:creationId xmlns="" xmlns:a16="http://schemas.microsoft.com/office/drawing/2014/main" id="{3763B129-F44E-4062-AA22-42704CD975BA}"/>
              </a:ext>
            </a:extLst>
          </p:cNvPr>
          <p:cNvSpPr/>
          <p:nvPr/>
        </p:nvSpPr>
        <p:spPr>
          <a:xfrm>
            <a:off x="0" y="0"/>
            <a:ext cx="8876311" cy="646331"/>
          </a:xfrm>
          <a:prstGeom prst="rect">
            <a:avLst/>
          </a:prstGeom>
          <a:ln>
            <a:solidFill>
              <a:schemeClr val="accent1"/>
            </a:solidFill>
          </a:ln>
        </p:spPr>
        <p:txBody>
          <a:bodyPr wrap="square">
            <a:spAutoFit/>
          </a:bodyPr>
          <a:lstStyle/>
          <a:p>
            <a:pPr algn="ctr"/>
            <a:r>
              <a:rPr lang="en-US" sz="3600" b="1" dirty="0">
                <a:solidFill>
                  <a:srgbClr val="00B150"/>
                </a:solidFill>
                <a:latin typeface="Verdana" panose="020B0604030504040204" pitchFamily="34" charset="0"/>
              </a:rPr>
              <a:t>General information</a:t>
            </a:r>
            <a:endParaRPr lang="en-US" sz="3600" dirty="0"/>
          </a:p>
        </p:txBody>
      </p:sp>
    </p:spTree>
    <p:extLst>
      <p:ext uri="{BB962C8B-B14F-4D97-AF65-F5344CB8AC3E}">
        <p14:creationId xmlns:p14="http://schemas.microsoft.com/office/powerpoint/2010/main" val="129941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793CB076-4E75-4509-83E5-CA0CA05D6814}"/>
              </a:ext>
            </a:extLst>
          </p:cNvPr>
          <p:cNvPicPr>
            <a:picLocks noChangeAspect="1"/>
          </p:cNvPicPr>
          <p:nvPr/>
        </p:nvPicPr>
        <p:blipFill>
          <a:blip r:embed="rId2"/>
          <a:stretch>
            <a:fillRect/>
          </a:stretch>
        </p:blipFill>
        <p:spPr>
          <a:xfrm>
            <a:off x="-1" y="1499897"/>
            <a:ext cx="9144001" cy="4503337"/>
          </a:xfrm>
          <a:prstGeom prst="rect">
            <a:avLst/>
          </a:prstGeom>
        </p:spPr>
      </p:pic>
      <p:sp>
        <p:nvSpPr>
          <p:cNvPr id="3" name="TextBox 2">
            <a:extLst>
              <a:ext uri="{FF2B5EF4-FFF2-40B4-BE49-F238E27FC236}">
                <a16:creationId xmlns="" xmlns:a16="http://schemas.microsoft.com/office/drawing/2014/main" id="{377786D4-9A73-4B0F-B4C2-1C50BC7EED7D}"/>
              </a:ext>
            </a:extLst>
          </p:cNvPr>
          <p:cNvSpPr txBox="1"/>
          <p:nvPr/>
        </p:nvSpPr>
        <p:spPr>
          <a:xfrm>
            <a:off x="0" y="2623930"/>
            <a:ext cx="3790122" cy="369332"/>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 xmlns:a16="http://schemas.microsoft.com/office/drawing/2014/main" id="{9D6C92E7-8C39-476A-85C7-0A03369DA840}"/>
              </a:ext>
            </a:extLst>
          </p:cNvPr>
          <p:cNvSpPr txBox="1"/>
          <p:nvPr/>
        </p:nvSpPr>
        <p:spPr>
          <a:xfrm>
            <a:off x="119270" y="1499898"/>
            <a:ext cx="410817" cy="369332"/>
          </a:xfrm>
          <a:prstGeom prst="rect">
            <a:avLst/>
          </a:prstGeom>
          <a:solidFill>
            <a:schemeClr val="bg1"/>
          </a:solidFill>
        </p:spPr>
        <p:txBody>
          <a:bodyPr wrap="square" rtlCol="0">
            <a:spAutoFit/>
          </a:bodyPr>
          <a:lstStyle/>
          <a:p>
            <a:endParaRPr lang="en-US" dirty="0"/>
          </a:p>
        </p:txBody>
      </p:sp>
      <p:sp>
        <p:nvSpPr>
          <p:cNvPr id="5" name="Rectangle 4">
            <a:extLst>
              <a:ext uri="{FF2B5EF4-FFF2-40B4-BE49-F238E27FC236}">
                <a16:creationId xmlns="" xmlns:a16="http://schemas.microsoft.com/office/drawing/2014/main" id="{D7C22F5F-6D30-4984-A1D3-1047E3515C49}"/>
              </a:ext>
            </a:extLst>
          </p:cNvPr>
          <p:cNvSpPr/>
          <p:nvPr/>
        </p:nvSpPr>
        <p:spPr>
          <a:xfrm>
            <a:off x="0" y="0"/>
            <a:ext cx="8876311" cy="646331"/>
          </a:xfrm>
          <a:prstGeom prst="rect">
            <a:avLst/>
          </a:prstGeom>
          <a:ln>
            <a:solidFill>
              <a:schemeClr val="accent1"/>
            </a:solidFill>
          </a:ln>
        </p:spPr>
        <p:txBody>
          <a:bodyPr wrap="square">
            <a:spAutoFit/>
          </a:bodyPr>
          <a:lstStyle/>
          <a:p>
            <a:pPr algn="ctr"/>
            <a:r>
              <a:rPr lang="en-US" sz="3600" b="1" dirty="0">
                <a:solidFill>
                  <a:srgbClr val="00B150"/>
                </a:solidFill>
                <a:latin typeface="Verdana" panose="020B0604030504040204" pitchFamily="34" charset="0"/>
              </a:rPr>
              <a:t>Different types of pickles</a:t>
            </a:r>
            <a:endParaRPr lang="en-US" sz="3600" dirty="0"/>
          </a:p>
        </p:txBody>
      </p:sp>
    </p:spTree>
    <p:extLst>
      <p:ext uri="{BB962C8B-B14F-4D97-AF65-F5344CB8AC3E}">
        <p14:creationId xmlns:p14="http://schemas.microsoft.com/office/powerpoint/2010/main" val="2265140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22D98EB1-CE6D-4F4D-9129-58326A59C91F}"/>
              </a:ext>
            </a:extLst>
          </p:cNvPr>
          <p:cNvPicPr>
            <a:picLocks noChangeAspect="1"/>
          </p:cNvPicPr>
          <p:nvPr/>
        </p:nvPicPr>
        <p:blipFill>
          <a:blip r:embed="rId2"/>
          <a:stretch>
            <a:fillRect/>
          </a:stretch>
        </p:blipFill>
        <p:spPr>
          <a:xfrm>
            <a:off x="1616766" y="1062188"/>
            <a:ext cx="5671930" cy="5561774"/>
          </a:xfrm>
          <a:prstGeom prst="rect">
            <a:avLst/>
          </a:prstGeom>
        </p:spPr>
      </p:pic>
      <p:sp>
        <p:nvSpPr>
          <p:cNvPr id="3" name="Rectangle 2">
            <a:extLst>
              <a:ext uri="{FF2B5EF4-FFF2-40B4-BE49-F238E27FC236}">
                <a16:creationId xmlns="" xmlns:a16="http://schemas.microsoft.com/office/drawing/2014/main" id="{5F51592F-28EA-4737-A7B4-6B96E9DC2E24}"/>
              </a:ext>
            </a:extLst>
          </p:cNvPr>
          <p:cNvSpPr/>
          <p:nvPr/>
        </p:nvSpPr>
        <p:spPr>
          <a:xfrm>
            <a:off x="0" y="0"/>
            <a:ext cx="8876311" cy="646331"/>
          </a:xfrm>
          <a:prstGeom prst="rect">
            <a:avLst/>
          </a:prstGeom>
          <a:ln>
            <a:solidFill>
              <a:schemeClr val="accent1"/>
            </a:solidFill>
          </a:ln>
        </p:spPr>
        <p:txBody>
          <a:bodyPr wrap="square">
            <a:spAutoFit/>
          </a:bodyPr>
          <a:lstStyle/>
          <a:p>
            <a:pPr algn="ctr"/>
            <a:r>
              <a:rPr lang="en-US" sz="3600" b="1" dirty="0">
                <a:solidFill>
                  <a:srgbClr val="00B150"/>
                </a:solidFill>
                <a:latin typeface="Verdana" panose="020B0604030504040204" pitchFamily="34" charset="0"/>
              </a:rPr>
              <a:t>Fermented pickles</a:t>
            </a:r>
            <a:endParaRPr lang="en-US" sz="3600" dirty="0"/>
          </a:p>
        </p:txBody>
      </p:sp>
    </p:spTree>
    <p:extLst>
      <p:ext uri="{BB962C8B-B14F-4D97-AF65-F5344CB8AC3E}">
        <p14:creationId xmlns:p14="http://schemas.microsoft.com/office/powerpoint/2010/main" val="303706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71563"/>
            <a:ext cx="9144000" cy="4894262"/>
          </a:xfrm>
          <a:prstGeom prst="rect">
            <a:avLst/>
          </a:prstGeom>
        </p:spPr>
        <p:txBody>
          <a:bodyPr>
            <a:spAutoFit/>
          </a:bodyPr>
          <a:lstStyle/>
          <a:p>
            <a:pPr algn="just">
              <a:defRPr/>
            </a:pPr>
            <a:r>
              <a:rPr lang="id-ID" sz="2400" u="sng" dirty="0">
                <a:solidFill>
                  <a:srgbClr val="000000"/>
                </a:solidFill>
              </a:rPr>
              <a:t>T</a:t>
            </a:r>
            <a:r>
              <a:rPr lang="en-US" sz="2400" u="sng" dirty="0">
                <a:solidFill>
                  <a:srgbClr val="000000"/>
                </a:solidFill>
              </a:rPr>
              <a:t>he final quality and safety</a:t>
            </a:r>
            <a:r>
              <a:rPr lang="id-ID" sz="2400" u="sng" dirty="0">
                <a:solidFill>
                  <a:srgbClr val="000000"/>
                </a:solidFill>
              </a:rPr>
              <a:t> </a:t>
            </a:r>
            <a:r>
              <a:rPr lang="en-US" sz="2400" u="sng" dirty="0">
                <a:solidFill>
                  <a:srgbClr val="000000"/>
                </a:solidFill>
              </a:rPr>
              <a:t>of the fermented product are dependent on factors such</a:t>
            </a:r>
            <a:r>
              <a:rPr lang="id-ID" sz="2400" u="sng" dirty="0">
                <a:solidFill>
                  <a:srgbClr val="000000"/>
                </a:solidFill>
              </a:rPr>
              <a:t> </a:t>
            </a:r>
            <a:r>
              <a:rPr lang="en-US" sz="2400" u="sng" dirty="0">
                <a:solidFill>
                  <a:srgbClr val="000000"/>
                </a:solidFill>
              </a:rPr>
              <a:t>as</a:t>
            </a:r>
            <a:r>
              <a:rPr lang="id-ID" sz="2400" u="sng" dirty="0">
                <a:solidFill>
                  <a:srgbClr val="000000"/>
                </a:solidFill>
              </a:rPr>
              <a:t>:</a:t>
            </a:r>
          </a:p>
          <a:p>
            <a:pPr algn="just">
              <a:defRPr/>
            </a:pPr>
            <a:endParaRPr lang="id-ID" sz="2400" dirty="0"/>
          </a:p>
          <a:p>
            <a:pPr marL="514350" indent="-514350" algn="just">
              <a:buFontTx/>
              <a:buAutoNum type="romanLcParenBoth"/>
              <a:defRPr/>
            </a:pPr>
            <a:r>
              <a:rPr lang="id-ID" sz="2400" dirty="0"/>
              <a:t>Q</a:t>
            </a:r>
            <a:r>
              <a:rPr lang="en-US" sz="2400" dirty="0" err="1"/>
              <a:t>uality</a:t>
            </a:r>
            <a:r>
              <a:rPr lang="en-US" sz="2400" dirty="0"/>
              <a:t> of the raw material</a:t>
            </a:r>
            <a:endParaRPr lang="id-ID" sz="2400" dirty="0"/>
          </a:p>
          <a:p>
            <a:pPr marL="514350" indent="-514350" algn="just">
              <a:buFontTx/>
              <a:buAutoNum type="romanLcParenBoth"/>
              <a:defRPr/>
            </a:pPr>
            <a:r>
              <a:rPr lang="id-ID" sz="2400" dirty="0"/>
              <a:t>I</a:t>
            </a:r>
            <a:r>
              <a:rPr lang="en-US" sz="2400" dirty="0" err="1"/>
              <a:t>nitial</a:t>
            </a:r>
            <a:r>
              <a:rPr lang="en-US" sz="2400" dirty="0"/>
              <a:t> level of</a:t>
            </a:r>
            <a:r>
              <a:rPr lang="id-ID" sz="2400" dirty="0"/>
              <a:t> </a:t>
            </a:r>
            <a:r>
              <a:rPr lang="en-US" sz="2400" dirty="0"/>
              <a:t>contamination (which in turn depends on local conditions)</a:t>
            </a:r>
            <a:endParaRPr lang="id-ID" sz="2400" dirty="0"/>
          </a:p>
          <a:p>
            <a:pPr marL="514350" indent="-514350" algn="just">
              <a:buFontTx/>
              <a:buAutoNum type="romanLcParenBoth"/>
              <a:defRPr/>
            </a:pPr>
            <a:r>
              <a:rPr lang="id-ID" sz="2400" dirty="0"/>
              <a:t>L</a:t>
            </a:r>
            <a:r>
              <a:rPr lang="en-US" sz="2400" dirty="0" err="1"/>
              <a:t>evels</a:t>
            </a:r>
            <a:r>
              <a:rPr lang="en-US" sz="2400" dirty="0"/>
              <a:t> of hygiene and sanitation</a:t>
            </a:r>
            <a:endParaRPr lang="id-ID" sz="2400" dirty="0"/>
          </a:p>
          <a:p>
            <a:pPr marL="514350" indent="-514350" algn="just">
              <a:buFontTx/>
              <a:buAutoNum type="romanLcParenBoth"/>
              <a:defRPr/>
            </a:pPr>
            <a:r>
              <a:rPr lang="id-ID" sz="2400" dirty="0"/>
              <a:t>Q</a:t>
            </a:r>
            <a:r>
              <a:rPr lang="en-US" sz="2400" dirty="0" err="1"/>
              <a:t>uality</a:t>
            </a:r>
            <a:r>
              <a:rPr lang="en-US" sz="2400" dirty="0"/>
              <a:t> of the starter culture</a:t>
            </a:r>
            <a:endParaRPr lang="id-ID" sz="2400" dirty="0"/>
          </a:p>
          <a:p>
            <a:pPr marL="514350" indent="-514350" algn="just">
              <a:buFontTx/>
              <a:buAutoNum type="romanLcParenBoth"/>
              <a:defRPr/>
            </a:pPr>
            <a:r>
              <a:rPr lang="id-ID" sz="2400" dirty="0"/>
              <a:t>C</a:t>
            </a:r>
            <a:r>
              <a:rPr lang="en-US" sz="2400" dirty="0" err="1"/>
              <a:t>onditions</a:t>
            </a:r>
            <a:r>
              <a:rPr lang="en-US" sz="2400" dirty="0"/>
              <a:t> of fermentation (e.g. temperature)</a:t>
            </a:r>
            <a:endParaRPr lang="id-ID" sz="2400" dirty="0"/>
          </a:p>
          <a:p>
            <a:pPr marL="514350" indent="-514350" algn="just">
              <a:buFontTx/>
              <a:buAutoNum type="romanLcParenBoth"/>
              <a:defRPr/>
            </a:pPr>
            <a:r>
              <a:rPr lang="id-ID" sz="2400" dirty="0"/>
              <a:t>D</a:t>
            </a:r>
            <a:r>
              <a:rPr lang="en-US" sz="2400" dirty="0" err="1"/>
              <a:t>egree</a:t>
            </a:r>
            <a:r>
              <a:rPr lang="en-US" sz="2400" dirty="0"/>
              <a:t> of acidity</a:t>
            </a:r>
            <a:r>
              <a:rPr lang="id-ID" sz="2400" dirty="0"/>
              <a:t> </a:t>
            </a:r>
            <a:r>
              <a:rPr lang="en-US" sz="2400" dirty="0"/>
              <a:t>achieved.</a:t>
            </a:r>
            <a:endParaRPr lang="id-ID" sz="2400" dirty="0"/>
          </a:p>
          <a:p>
            <a:pPr algn="just">
              <a:defRPr/>
            </a:pPr>
            <a:endParaRPr lang="id-ID" sz="2400" dirty="0"/>
          </a:p>
          <a:p>
            <a:pPr algn="just">
              <a:defRPr/>
            </a:pPr>
            <a:endParaRPr lang="id-ID" sz="2400" dirty="0"/>
          </a:p>
          <a:p>
            <a:pPr algn="just">
              <a:defRPr/>
            </a:pPr>
            <a:endParaRPr lang="id-ID" sz="2400" dirty="0"/>
          </a:p>
        </p:txBody>
      </p:sp>
      <p:sp>
        <p:nvSpPr>
          <p:cNvPr id="3" name="Rectangle 2"/>
          <p:cNvSpPr/>
          <p:nvPr/>
        </p:nvSpPr>
        <p:spPr>
          <a:xfrm>
            <a:off x="0" y="214290"/>
            <a:ext cx="7572396" cy="523220"/>
          </a:xfrm>
          <a:prstGeom prst="rect">
            <a:avLst/>
          </a:prstGeom>
          <a:scene3d>
            <a:camera prst="obliqueBottomLeft"/>
            <a:lightRig rig="threePt" dir="t"/>
          </a:scene3d>
          <a:sp3d>
            <a:bevelT w="139700" h="139700" prst="divot"/>
          </a:sp3d>
        </p:spPr>
        <p:style>
          <a:lnRef idx="1">
            <a:schemeClr val="dk1"/>
          </a:lnRef>
          <a:fillRef idx="2">
            <a:schemeClr val="dk1"/>
          </a:fillRef>
          <a:effectRef idx="1">
            <a:schemeClr val="dk1"/>
          </a:effectRef>
          <a:fontRef idx="minor">
            <a:schemeClr val="dk1"/>
          </a:fontRef>
        </p:style>
        <p:txBody>
          <a:bodyPr>
            <a:spAutoFit/>
          </a:bodyPr>
          <a:lstStyle/>
          <a:p>
            <a:pPr>
              <a:defRPr/>
            </a:pPr>
            <a:r>
              <a:rPr lang="id-ID" sz="2800" dirty="0"/>
              <a:t>Q</a:t>
            </a:r>
            <a:r>
              <a:rPr lang="en-US" sz="2800" dirty="0" err="1"/>
              <a:t>uality</a:t>
            </a:r>
            <a:r>
              <a:rPr lang="en-US" sz="2800" dirty="0"/>
              <a:t> and </a:t>
            </a:r>
            <a:r>
              <a:rPr lang="id-ID" sz="2800" dirty="0"/>
              <a:t>S</a:t>
            </a:r>
            <a:r>
              <a:rPr lang="en-US" sz="2800" dirty="0" err="1"/>
              <a:t>afety</a:t>
            </a:r>
            <a:r>
              <a:rPr lang="id-ID" sz="2800" dirty="0"/>
              <a:t> </a:t>
            </a:r>
            <a:r>
              <a:rPr lang="en-US" sz="2800" dirty="0"/>
              <a:t>of the </a:t>
            </a:r>
            <a:r>
              <a:rPr lang="id-ID" sz="2800" dirty="0"/>
              <a:t>F</a:t>
            </a:r>
            <a:r>
              <a:rPr lang="en-US" sz="2800" dirty="0" err="1"/>
              <a:t>ermented</a:t>
            </a:r>
            <a:r>
              <a:rPr lang="en-US" sz="2800" dirty="0"/>
              <a:t> </a:t>
            </a:r>
            <a:r>
              <a:rPr lang="id-ID" sz="2800" dirty="0"/>
              <a:t>P</a:t>
            </a:r>
            <a:r>
              <a:rPr lang="en-US" sz="2800" dirty="0" err="1"/>
              <a:t>roduct</a:t>
            </a:r>
            <a:r>
              <a:rPr lang="en-US" sz="2800" dirty="0"/>
              <a:t> </a:t>
            </a:r>
            <a:endParaRPr lang="id-ID"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04800"/>
            <a:ext cx="7566025"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id-ID" sz="3200" b="1" dirty="0">
                <a:solidFill>
                  <a:srgbClr val="000000"/>
                </a:solidFill>
              </a:rPr>
              <a:t>BENEFITS OF FERMENTED FOODS</a:t>
            </a:r>
            <a:endParaRPr lang="id-ID" sz="3200" dirty="0">
              <a:solidFill>
                <a:srgbClr val="000000"/>
              </a:solidFill>
            </a:endParaRPr>
          </a:p>
        </p:txBody>
      </p:sp>
      <p:pic>
        <p:nvPicPr>
          <p:cNvPr id="26627" name="Picture 2"/>
          <p:cNvPicPr>
            <a:picLocks noChangeAspect="1" noChangeArrowheads="1"/>
          </p:cNvPicPr>
          <p:nvPr/>
        </p:nvPicPr>
        <p:blipFill>
          <a:blip r:embed="rId2" cstate="print"/>
          <a:srcRect/>
          <a:stretch>
            <a:fillRect/>
          </a:stretch>
        </p:blipFill>
        <p:spPr bwMode="auto">
          <a:xfrm>
            <a:off x="214313" y="1357313"/>
            <a:ext cx="8572500"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05800" cy="3785652"/>
          </a:xfrm>
          <a:prstGeom prst="rect">
            <a:avLst/>
          </a:prstGeom>
        </p:spPr>
        <p:txBody>
          <a:bodyPr wrap="square">
            <a:spAutoFit/>
          </a:bodyPr>
          <a:lstStyle/>
          <a:p>
            <a:pPr marL="742950" indent="-742950" algn="just">
              <a:buAutoNum type="arabicPeriod" startAt="3"/>
            </a:pPr>
            <a:r>
              <a:rPr lang="en-US" sz="3600" b="1" u="sng" dirty="0"/>
              <a:t>Types of food fermentations</a:t>
            </a:r>
            <a:endParaRPr lang="id-ID" sz="3600" b="1" u="sng" dirty="0"/>
          </a:p>
          <a:p>
            <a:pPr marL="742950" indent="-742950" algn="just"/>
            <a:endParaRPr lang="en-US" sz="3600" b="1" u="sng" dirty="0"/>
          </a:p>
          <a:p>
            <a:pPr algn="just"/>
            <a:r>
              <a:rPr lang="id-ID" sz="2800" dirty="0"/>
              <a:t>       </a:t>
            </a:r>
            <a:r>
              <a:rPr lang="en-US" sz="2800" dirty="0"/>
              <a:t>Micro-organisms that produce a single main by-product are termed </a:t>
            </a:r>
            <a:r>
              <a:rPr lang="en-US" sz="2800" b="1" i="1" dirty="0" err="1"/>
              <a:t>homofermentative</a:t>
            </a:r>
            <a:r>
              <a:rPr lang="id-ID" sz="2800" i="1" dirty="0"/>
              <a:t> </a:t>
            </a:r>
            <a:r>
              <a:rPr lang="en-US" sz="2800" dirty="0"/>
              <a:t>whereas those that produce mixed products are </a:t>
            </a:r>
            <a:r>
              <a:rPr lang="en-US" sz="2800" b="1" i="1" dirty="0" err="1"/>
              <a:t>heterofermentative</a:t>
            </a:r>
            <a:r>
              <a:rPr lang="en-US" sz="2800" b="1" i="1" dirty="0"/>
              <a:t>.</a:t>
            </a:r>
            <a:r>
              <a:rPr lang="en-US" sz="2800" i="1" dirty="0"/>
              <a:t> </a:t>
            </a:r>
            <a:r>
              <a:rPr lang="en-US" sz="2800" dirty="0"/>
              <a:t>Fermentations</a:t>
            </a:r>
            <a:r>
              <a:rPr lang="en-US" sz="2800" i="1" dirty="0"/>
              <a:t> </a:t>
            </a:r>
            <a:r>
              <a:rPr lang="en-US" sz="2800" dirty="0"/>
              <a:t>can be</a:t>
            </a:r>
            <a:r>
              <a:rPr lang="id-ID" sz="2800" dirty="0"/>
              <a:t> </a:t>
            </a:r>
            <a:r>
              <a:rPr lang="en-US" sz="2800" dirty="0"/>
              <a:t>classified into those in which the main products are organic acids and those in which</a:t>
            </a:r>
            <a:r>
              <a:rPr lang="id-ID" sz="2800" dirty="0"/>
              <a:t> </a:t>
            </a:r>
            <a:r>
              <a:rPr lang="en-US" sz="2800" dirty="0"/>
              <a:t>ethanol and carbon dioxide are the primary products</a:t>
            </a:r>
            <a:r>
              <a:rPr lang="id-ID" sz="2800"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625" y="785813"/>
            <a:ext cx="8715375" cy="3540125"/>
          </a:xfrm>
          <a:prstGeom prst="rect">
            <a:avLst/>
          </a:prstGeom>
        </p:spPr>
        <p:txBody>
          <a:bodyPr>
            <a:spAutoFit/>
          </a:bodyPr>
          <a:lstStyle/>
          <a:p>
            <a:pPr>
              <a:defRPr/>
            </a:pPr>
            <a:r>
              <a:rPr lang="id-ID" sz="2800" dirty="0">
                <a:solidFill>
                  <a:srgbClr val="000000"/>
                </a:solidFill>
              </a:rPr>
              <a:t>Classified </a:t>
            </a:r>
            <a:r>
              <a:rPr lang="en-US" sz="2800" dirty="0">
                <a:solidFill>
                  <a:srgbClr val="000000"/>
                </a:solidFill>
              </a:rPr>
              <a:t>foods in 7 classes: </a:t>
            </a:r>
            <a:endParaRPr lang="id-ID" sz="2800" dirty="0">
              <a:solidFill>
                <a:srgbClr val="000000"/>
              </a:solidFill>
            </a:endParaRPr>
          </a:p>
          <a:p>
            <a:pPr marL="514350" indent="-514350">
              <a:buFontTx/>
              <a:buAutoNum type="arabicParenBoth"/>
              <a:defRPr/>
            </a:pPr>
            <a:r>
              <a:rPr lang="en-US" sz="2800" dirty="0">
                <a:solidFill>
                  <a:srgbClr val="000000"/>
                </a:solidFill>
              </a:rPr>
              <a:t>beverages</a:t>
            </a:r>
            <a:endParaRPr lang="id-ID" sz="2800" dirty="0">
              <a:solidFill>
                <a:srgbClr val="000000"/>
              </a:solidFill>
            </a:endParaRPr>
          </a:p>
          <a:p>
            <a:pPr marL="514350" indent="-514350">
              <a:buFontTx/>
              <a:buAutoNum type="arabicParenBoth"/>
              <a:defRPr/>
            </a:pPr>
            <a:r>
              <a:rPr lang="en-US" sz="2800" dirty="0">
                <a:solidFill>
                  <a:srgbClr val="000000"/>
                </a:solidFill>
              </a:rPr>
              <a:t>cereal products</a:t>
            </a:r>
          </a:p>
          <a:p>
            <a:pPr>
              <a:defRPr/>
            </a:pPr>
            <a:r>
              <a:rPr lang="en-US" sz="2800" dirty="0">
                <a:solidFill>
                  <a:srgbClr val="000000"/>
                </a:solidFill>
              </a:rPr>
              <a:t>(3) dairy products</a:t>
            </a:r>
            <a:endParaRPr lang="id-ID" sz="2800" dirty="0">
              <a:solidFill>
                <a:srgbClr val="000000"/>
              </a:solidFill>
            </a:endParaRPr>
          </a:p>
          <a:p>
            <a:pPr>
              <a:defRPr/>
            </a:pPr>
            <a:r>
              <a:rPr lang="en-US" sz="2800" dirty="0">
                <a:solidFill>
                  <a:srgbClr val="000000"/>
                </a:solidFill>
              </a:rPr>
              <a:t>(4) fish products</a:t>
            </a:r>
            <a:endParaRPr lang="id-ID" sz="2800" dirty="0">
              <a:solidFill>
                <a:srgbClr val="000000"/>
              </a:solidFill>
            </a:endParaRPr>
          </a:p>
          <a:p>
            <a:pPr>
              <a:defRPr/>
            </a:pPr>
            <a:r>
              <a:rPr lang="en-US" sz="2800" dirty="0">
                <a:solidFill>
                  <a:srgbClr val="000000"/>
                </a:solidFill>
              </a:rPr>
              <a:t>(5) fruit and vegetable</a:t>
            </a:r>
            <a:r>
              <a:rPr lang="id-ID" sz="2800" dirty="0">
                <a:solidFill>
                  <a:srgbClr val="000000"/>
                </a:solidFill>
              </a:rPr>
              <a:t> </a:t>
            </a:r>
            <a:r>
              <a:rPr lang="en-US" sz="2800" dirty="0">
                <a:solidFill>
                  <a:srgbClr val="000000"/>
                </a:solidFill>
              </a:rPr>
              <a:t>Products</a:t>
            </a:r>
            <a:endParaRPr lang="id-ID" sz="2800" dirty="0">
              <a:solidFill>
                <a:srgbClr val="000000"/>
              </a:solidFill>
            </a:endParaRPr>
          </a:p>
          <a:p>
            <a:pPr>
              <a:defRPr/>
            </a:pPr>
            <a:r>
              <a:rPr lang="en-US" sz="2800" dirty="0">
                <a:solidFill>
                  <a:srgbClr val="000000"/>
                </a:solidFill>
              </a:rPr>
              <a:t>(6) Legumes</a:t>
            </a:r>
            <a:endParaRPr lang="id-ID" sz="2800" dirty="0">
              <a:solidFill>
                <a:srgbClr val="000000"/>
              </a:solidFill>
            </a:endParaRPr>
          </a:p>
          <a:p>
            <a:pPr>
              <a:defRPr/>
            </a:pPr>
            <a:r>
              <a:rPr lang="en-US" sz="2800" dirty="0">
                <a:solidFill>
                  <a:srgbClr val="000000"/>
                </a:solidFill>
              </a:rPr>
              <a:t>(7) meat products</a:t>
            </a:r>
            <a:endParaRPr lang="id-ID" sz="2800" dirty="0">
              <a:solidFill>
                <a:srgbClr val="000000"/>
              </a:solidFill>
            </a:endParaRPr>
          </a:p>
        </p:txBody>
      </p:sp>
      <p:sp>
        <p:nvSpPr>
          <p:cNvPr id="3" name="Rectangle 2"/>
          <p:cNvSpPr/>
          <p:nvPr/>
        </p:nvSpPr>
        <p:spPr>
          <a:xfrm>
            <a:off x="2143125" y="0"/>
            <a:ext cx="3571875" cy="5842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id-ID" sz="3200" dirty="0">
                <a:solidFill>
                  <a:schemeClr val="accent4">
                    <a:lumMod val="25000"/>
                  </a:schemeClr>
                </a:solidFill>
              </a:rPr>
              <a:t>CLASSIFICATION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3644</Words>
  <Application>Microsoft Office PowerPoint</Application>
  <PresentationFormat>On-screen Show (4:3)</PresentationFormat>
  <Paragraphs>272</Paragraphs>
  <Slides>56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 Unicode MS</vt:lpstr>
      <vt:lpstr>Arial</vt:lpstr>
      <vt:lpstr>Calibri</vt:lpstr>
      <vt:lpstr>Frutiger-Bold</vt:lpstr>
      <vt:lpstr>Times New Roman</vt:lpstr>
      <vt:lpstr>Verdana</vt:lpstr>
      <vt:lpstr>Wingdings</vt:lpstr>
      <vt:lpstr>ZapfDingbats</vt:lpstr>
      <vt:lpstr>Office Theme</vt:lpstr>
      <vt:lpstr>Chapter 3 . Food Preservation by use of:  - Fermentation  - Salt  - Sugar  - Other Chemical Additives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Beverages 1. Kombucha Tea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Ingredients for Preserving Foods</vt:lpstr>
      <vt:lpstr>Osmosis</vt:lpstr>
      <vt:lpstr>Dehydration</vt:lpstr>
      <vt:lpstr>Fermentation</vt:lpstr>
      <vt:lpstr>Denaturing Proteins</vt:lpstr>
      <vt:lpstr>Curing Salts: Nitrates and Nitrites</vt:lpstr>
      <vt:lpstr>Nitrosamine Controversy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Mohammed Sabbah</cp:lastModifiedBy>
  <cp:revision>39</cp:revision>
  <dcterms:created xsi:type="dcterms:W3CDTF">2012-09-14T08:53:03Z</dcterms:created>
  <dcterms:modified xsi:type="dcterms:W3CDTF">2020-03-10T19:15:37Z</dcterms:modified>
</cp:coreProperties>
</file>