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6" r:id="rId1"/>
  </p:sldMasterIdLst>
  <p:sldIdLst>
    <p:sldId id="256" r:id="rId2"/>
    <p:sldId id="276" r:id="rId3"/>
    <p:sldId id="277" r:id="rId4"/>
    <p:sldId id="278" r:id="rId5"/>
    <p:sldId id="279" r:id="rId6"/>
    <p:sldId id="280" r:id="rId7"/>
    <p:sldId id="281"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301"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70" d="100"/>
          <a:sy n="70" d="100"/>
        </p:scale>
        <p:origin x="-11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AF3656F5-32D5-4167-9C27-CBD115BE112B}"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F3656F5-32D5-4167-9C27-CBD115BE112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F3656F5-32D5-4167-9C27-CBD115BE112B}"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محتوى">
    <p:spTree>
      <p:nvGrpSpPr>
        <p:cNvPr id="1" name=""/>
        <p:cNvGrpSpPr/>
        <p:nvPr/>
      </p:nvGrpSpPr>
      <p:grpSpPr>
        <a:xfrm>
          <a:off x="0" y="0"/>
          <a:ext cx="0" cy="0"/>
          <a:chOff x="0" y="0"/>
          <a:chExt cx="0" cy="0"/>
        </a:xfrm>
      </p:grpSpPr>
      <p:sp>
        <p:nvSpPr>
          <p:cNvPr id="2" name="عنصر نائب للمحتوى 1"/>
          <p:cNvSpPr>
            <a:spLocks noGrp="1"/>
          </p:cNvSpPr>
          <p:nvPr>
            <p:ph/>
          </p:nvPr>
        </p:nvSpPr>
        <p:spPr>
          <a:xfrm>
            <a:off x="685800" y="301625"/>
            <a:ext cx="7772400" cy="579437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3" name="Rectangle 139"/>
          <p:cNvSpPr>
            <a:spLocks noGrp="1" noChangeArrowheads="1"/>
          </p:cNvSpPr>
          <p:nvPr>
            <p:ph type="dt" sz="half" idx="10"/>
          </p:nvPr>
        </p:nvSpPr>
        <p:spPr>
          <a:ln/>
        </p:spPr>
        <p:txBody>
          <a:bodyPr/>
          <a:lstStyle>
            <a:lvl1pPr>
              <a:defRPr/>
            </a:lvl1pPr>
          </a:lstStyle>
          <a:p>
            <a:pPr>
              <a:defRPr/>
            </a:pPr>
            <a:endParaRPr lang="en-US"/>
          </a:p>
        </p:txBody>
      </p:sp>
      <p:sp>
        <p:nvSpPr>
          <p:cNvPr id="4" name="Rectangle 140"/>
          <p:cNvSpPr>
            <a:spLocks noGrp="1" noChangeArrowheads="1"/>
          </p:cNvSpPr>
          <p:nvPr>
            <p:ph type="ftr" sz="quarter" idx="11"/>
          </p:nvPr>
        </p:nvSpPr>
        <p:spPr>
          <a:ln/>
        </p:spPr>
        <p:txBody>
          <a:bodyPr/>
          <a:lstStyle>
            <a:lvl1pPr>
              <a:defRPr/>
            </a:lvl1pPr>
          </a:lstStyle>
          <a:p>
            <a:pPr>
              <a:defRPr/>
            </a:pPr>
            <a:endParaRPr lang="en-US"/>
          </a:p>
        </p:txBody>
      </p:sp>
      <p:sp>
        <p:nvSpPr>
          <p:cNvPr id="5" name="Rectangle 141"/>
          <p:cNvSpPr>
            <a:spLocks noGrp="1" noChangeArrowheads="1"/>
          </p:cNvSpPr>
          <p:nvPr>
            <p:ph type="sldNum" sz="quarter" idx="12"/>
          </p:nvPr>
        </p:nvSpPr>
        <p:spPr>
          <a:ln/>
        </p:spPr>
        <p:txBody>
          <a:bodyPr/>
          <a:lstStyle>
            <a:lvl1pPr>
              <a:defRPr/>
            </a:lvl1pPr>
          </a:lstStyle>
          <a:p>
            <a:pPr>
              <a:defRPr/>
            </a:pPr>
            <a:fld id="{2A3F44BA-392A-4E59-A660-000A9BC74E4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F3656F5-32D5-4167-9C27-CBD115BE112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F3656F5-32D5-4167-9C27-CBD115BE112B}"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F3656F5-32D5-4167-9C27-CBD115BE112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AF3656F5-32D5-4167-9C27-CBD115BE112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AF3656F5-32D5-4167-9C27-CBD115BE112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AF3656F5-32D5-4167-9C27-CBD115BE112B}"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F3656F5-32D5-4167-9C27-CBD115BE112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DDBDAF1C-7541-43E5-853C-6F3EC5B45275}" type="datetimeFigureOut">
              <a:rPr lang="ar-SA" smtClean="0"/>
              <a:pPr/>
              <a:t>27/11/1434</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F3656F5-32D5-4167-9C27-CBD115BE112B}"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DBDAF1C-7541-43E5-853C-6F3EC5B45275}" type="datetimeFigureOut">
              <a:rPr lang="ar-SA" smtClean="0"/>
              <a:pPr/>
              <a:t>27/11/1434</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F3656F5-32D5-4167-9C27-CBD115BE112B}"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b="1" u="sng" dirty="0" smtClean="0"/>
              <a:t>Asthma</a:t>
            </a:r>
            <a:r>
              <a:rPr lang="en-US" dirty="0" smtClean="0"/>
              <a:t> </a:t>
            </a:r>
            <a:endParaRPr lang="ar-SA" dirty="0"/>
          </a:p>
        </p:txBody>
      </p:sp>
      <p:sp>
        <p:nvSpPr>
          <p:cNvPr id="3" name="عنوان فرعي 2"/>
          <p:cNvSpPr>
            <a:spLocks noGrp="1"/>
          </p:cNvSpPr>
          <p:nvPr>
            <p:ph type="subTitle" idx="1"/>
          </p:nvPr>
        </p:nvSpPr>
        <p:spPr/>
        <p:txBody>
          <a:bodyPr/>
          <a:lstStyle/>
          <a:p>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defRPr/>
            </a:pPr>
            <a:endParaRPr lang="ar-SA" smtClean="0"/>
          </a:p>
        </p:txBody>
      </p:sp>
      <p:sp>
        <p:nvSpPr>
          <p:cNvPr id="103427" name="Rectangle 3"/>
          <p:cNvSpPr>
            <a:spLocks noGrp="1" noChangeArrowheads="1"/>
          </p:cNvSpPr>
          <p:nvPr>
            <p:ph idx="1"/>
          </p:nvPr>
        </p:nvSpPr>
        <p:spPr/>
        <p:txBody>
          <a:bodyPr/>
          <a:lstStyle/>
          <a:p>
            <a:pPr algn="l" rtl="0" eaLnBrk="1" hangingPunct="1">
              <a:defRPr/>
            </a:pPr>
            <a:r>
              <a:rPr lang="en-US" sz="2800" dirty="0" err="1" smtClean="0"/>
              <a:t>Comorbid</a:t>
            </a:r>
            <a:r>
              <a:rPr lang="en-US" sz="2800" dirty="0" smtClean="0"/>
              <a:t> conditions that may accompany asthma as eczema ,may elevated if allergy is present.</a:t>
            </a:r>
          </a:p>
          <a:p>
            <a:pPr algn="l" rtl="0" eaLnBrk="1" hangingPunct="1">
              <a:buFontTx/>
              <a:buNone/>
              <a:defRPr/>
            </a:pPr>
            <a:endParaRPr lang="en-US" sz="2800" dirty="0" smtClean="0"/>
          </a:p>
          <a:p>
            <a:pPr algn="l" rtl="0" eaLnBrk="1" hangingPunct="1">
              <a:defRPr/>
            </a:pPr>
            <a:r>
              <a:rPr lang="en-US" sz="2800" dirty="0" smtClean="0"/>
              <a:t>ABGS, </a:t>
            </a:r>
            <a:r>
              <a:rPr lang="en-US" sz="2800" dirty="0" err="1" smtClean="0"/>
              <a:t>hypocapnea</a:t>
            </a:r>
            <a:r>
              <a:rPr lang="en-US" sz="2800" dirty="0" smtClean="0"/>
              <a:t>, respiratory alkalosis</a:t>
            </a:r>
          </a:p>
        </p:txBody>
      </p:sp>
      <p:sp>
        <p:nvSpPr>
          <p:cNvPr id="6" name="عنصر نائب لرقم الشريحة 5"/>
          <p:cNvSpPr>
            <a:spLocks noGrp="1"/>
          </p:cNvSpPr>
          <p:nvPr>
            <p:ph type="sldNum" sz="quarter" idx="12"/>
          </p:nvPr>
        </p:nvSpPr>
        <p:spPr/>
        <p:txBody>
          <a:bodyPr/>
          <a:lstStyle/>
          <a:p>
            <a:pPr>
              <a:defRPr/>
            </a:pPr>
            <a:fld id="{CE6CF3FC-FA5C-4CA6-86A5-F5873A95071D}" type="slidenum">
              <a:rPr lang="en-US"/>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defRPr/>
            </a:pPr>
            <a:r>
              <a:rPr lang="en-US" sz="3200" b="1" u="sng" smtClean="0"/>
              <a:t>Prevention</a:t>
            </a:r>
          </a:p>
        </p:txBody>
      </p:sp>
      <p:sp>
        <p:nvSpPr>
          <p:cNvPr id="104451" name="Rectangle 3"/>
          <p:cNvSpPr>
            <a:spLocks noGrp="1" noChangeArrowheads="1"/>
          </p:cNvSpPr>
          <p:nvPr>
            <p:ph idx="1"/>
          </p:nvPr>
        </p:nvSpPr>
        <p:spPr/>
        <p:txBody>
          <a:bodyPr/>
          <a:lstStyle/>
          <a:p>
            <a:pPr algn="l" rtl="0" eaLnBrk="1" hangingPunct="1">
              <a:defRPr/>
            </a:pPr>
            <a:r>
              <a:rPr lang="en-US" sz="2800" dirty="0" smtClean="0"/>
              <a:t>Pt should undergo tests to identify the substances that precipitate the symptoms.</a:t>
            </a:r>
          </a:p>
          <a:p>
            <a:pPr algn="l" rtl="0" eaLnBrk="1" hangingPunct="1">
              <a:buFontTx/>
              <a:buNone/>
              <a:defRPr/>
            </a:pPr>
            <a:endParaRPr lang="en-US" sz="2800" dirty="0" smtClean="0"/>
          </a:p>
          <a:p>
            <a:pPr algn="l" rtl="0" eaLnBrk="1" hangingPunct="1">
              <a:defRPr/>
            </a:pPr>
            <a:r>
              <a:rPr lang="en-US" sz="2800" dirty="0" smtClean="0"/>
              <a:t>Pt instructed to avoid the causative agent whenever possible.</a:t>
            </a:r>
          </a:p>
          <a:p>
            <a:pPr algn="l" rtl="0" eaLnBrk="1" hangingPunct="1">
              <a:defRPr/>
            </a:pPr>
            <a:r>
              <a:rPr lang="en-US" sz="2800" dirty="0" smtClean="0"/>
              <a:t>Knowledge is the key to quality asthma care.</a:t>
            </a:r>
          </a:p>
        </p:txBody>
      </p:sp>
      <p:sp>
        <p:nvSpPr>
          <p:cNvPr id="6" name="عنصر نائب لرقم الشريحة 5"/>
          <p:cNvSpPr>
            <a:spLocks noGrp="1"/>
          </p:cNvSpPr>
          <p:nvPr>
            <p:ph type="sldNum" sz="quarter" idx="12"/>
          </p:nvPr>
        </p:nvSpPr>
        <p:spPr/>
        <p:txBody>
          <a:bodyPr/>
          <a:lstStyle/>
          <a:p>
            <a:pPr>
              <a:defRPr/>
            </a:pPr>
            <a:fld id="{CA0D4BAC-1E13-4F25-B9AA-2BFD8B3D6E02}"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normAutofit fontScale="90000"/>
          </a:bodyPr>
          <a:lstStyle/>
          <a:p>
            <a:pPr>
              <a:defRPr/>
            </a:pPr>
            <a:r>
              <a:rPr lang="en-US" b="1" u="sng" dirty="0"/>
              <a:t>Complication:</a:t>
            </a:r>
            <a:r>
              <a:rPr lang="en-US" dirty="0"/>
              <a:t/>
            </a:r>
            <a:br>
              <a:rPr lang="en-US" dirty="0"/>
            </a:br>
            <a:endParaRPr lang="ar-SA" dirty="0" smtClean="0"/>
          </a:p>
        </p:txBody>
      </p:sp>
      <p:sp>
        <p:nvSpPr>
          <p:cNvPr id="105475" name="Rectangle 3"/>
          <p:cNvSpPr>
            <a:spLocks noGrp="1" noChangeArrowheads="1"/>
          </p:cNvSpPr>
          <p:nvPr>
            <p:ph idx="1"/>
          </p:nvPr>
        </p:nvSpPr>
        <p:spPr>
          <a:xfrm>
            <a:off x="304800" y="1828800"/>
            <a:ext cx="8229600" cy="4525963"/>
          </a:xfrm>
        </p:spPr>
        <p:txBody>
          <a:bodyPr/>
          <a:lstStyle/>
          <a:p>
            <a:pPr lvl="2" algn="l" rtl="0" eaLnBrk="1" hangingPunct="1">
              <a:defRPr/>
            </a:pPr>
            <a:r>
              <a:rPr lang="en-US" sz="2800" dirty="0" smtClean="0"/>
              <a:t>Status asthmatics, respiratory failure, </a:t>
            </a:r>
            <a:r>
              <a:rPr lang="en-US" sz="2800" dirty="0" err="1" smtClean="0"/>
              <a:t>atelactasis</a:t>
            </a:r>
            <a:endParaRPr lang="en-US" sz="2800" dirty="0" smtClean="0"/>
          </a:p>
          <a:p>
            <a:pPr lvl="2" algn="l" rtl="0" eaLnBrk="1" hangingPunct="1">
              <a:buFontTx/>
              <a:buNone/>
              <a:defRPr/>
            </a:pPr>
            <a:endParaRPr lang="en-US" sz="2800" dirty="0" smtClean="0"/>
          </a:p>
          <a:p>
            <a:pPr lvl="2" algn="l" rtl="0" eaLnBrk="1" hangingPunct="1">
              <a:defRPr/>
            </a:pPr>
            <a:r>
              <a:rPr lang="en-US" sz="2800" dirty="0" smtClean="0"/>
              <a:t>airway obstruction, particularly during acute asthmatic episodes.</a:t>
            </a:r>
          </a:p>
        </p:txBody>
      </p:sp>
      <p:sp>
        <p:nvSpPr>
          <p:cNvPr id="6" name="عنصر نائب لرقم الشريحة 5"/>
          <p:cNvSpPr>
            <a:spLocks noGrp="1"/>
          </p:cNvSpPr>
          <p:nvPr>
            <p:ph type="sldNum" sz="quarter" idx="12"/>
          </p:nvPr>
        </p:nvSpPr>
        <p:spPr/>
        <p:txBody>
          <a:bodyPr/>
          <a:lstStyle/>
          <a:p>
            <a:pPr>
              <a:defRPr/>
            </a:pPr>
            <a:fld id="{B1298ECA-0D25-4C02-85EE-1FCC7659FAF5}"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defRPr/>
            </a:pPr>
            <a:r>
              <a:rPr lang="en-US" sz="3200" b="1" u="sng" smtClean="0"/>
              <a:t>Medical Management</a:t>
            </a:r>
          </a:p>
        </p:txBody>
      </p:sp>
      <p:sp>
        <p:nvSpPr>
          <p:cNvPr id="106499" name="Rectangle 3"/>
          <p:cNvSpPr>
            <a:spLocks noGrp="1" noChangeArrowheads="1"/>
          </p:cNvSpPr>
          <p:nvPr>
            <p:ph idx="1"/>
          </p:nvPr>
        </p:nvSpPr>
        <p:spPr/>
        <p:txBody>
          <a:bodyPr>
            <a:normAutofit/>
          </a:bodyPr>
          <a:lstStyle/>
          <a:p>
            <a:pPr algn="l" rtl="0" eaLnBrk="1" hangingPunct="1">
              <a:defRPr/>
            </a:pPr>
            <a:r>
              <a:rPr lang="en-US" sz="2800" dirty="0" smtClean="0"/>
              <a:t>Immediate intervention is necessary, because the continuing &amp; progressive </a:t>
            </a:r>
            <a:r>
              <a:rPr lang="en-US" sz="2800" dirty="0" err="1" smtClean="0"/>
              <a:t>dyspnea</a:t>
            </a:r>
            <a:r>
              <a:rPr lang="en-US" sz="2800" dirty="0" smtClean="0"/>
              <a:t> leads to increased anxiety, aggravating the situation.</a:t>
            </a:r>
          </a:p>
          <a:p>
            <a:pPr algn="l" rtl="0" eaLnBrk="1" hangingPunct="1">
              <a:buFontTx/>
              <a:buNone/>
              <a:defRPr/>
            </a:pPr>
            <a:endParaRPr lang="en-US" sz="2800" u="sng" dirty="0" smtClean="0"/>
          </a:p>
          <a:p>
            <a:pPr algn="l" rtl="0" eaLnBrk="1" hangingPunct="1">
              <a:defRPr/>
            </a:pPr>
            <a:r>
              <a:rPr lang="en-US" sz="2800" u="sng" dirty="0" smtClean="0"/>
              <a:t>Pharmacological therapy</a:t>
            </a:r>
            <a:r>
              <a:rPr lang="en-US" sz="2800" dirty="0" smtClean="0"/>
              <a:t>: </a:t>
            </a:r>
            <a:r>
              <a:rPr lang="en-US" sz="2800" i="1" dirty="0" smtClean="0"/>
              <a:t>long acting control medication</a:t>
            </a:r>
            <a:r>
              <a:rPr lang="en-US" sz="2800" dirty="0" smtClean="0"/>
              <a:t>. </a:t>
            </a:r>
          </a:p>
          <a:p>
            <a:pPr lvl="1" algn="l" rtl="0" eaLnBrk="1" hangingPunct="1">
              <a:defRPr/>
            </a:pPr>
            <a:r>
              <a:rPr lang="en-US" dirty="0" smtClean="0"/>
              <a:t>Corticosteroids are the most potent and effective anti inflammatory medications. They are effective in alleviating symptoms, improving airway function</a:t>
            </a:r>
          </a:p>
        </p:txBody>
      </p:sp>
      <p:sp>
        <p:nvSpPr>
          <p:cNvPr id="6" name="عنصر نائب لرقم الشريحة 5"/>
          <p:cNvSpPr>
            <a:spLocks noGrp="1"/>
          </p:cNvSpPr>
          <p:nvPr>
            <p:ph type="sldNum" sz="quarter" idx="12"/>
          </p:nvPr>
        </p:nvSpPr>
        <p:spPr/>
        <p:txBody>
          <a:bodyPr/>
          <a:lstStyle/>
          <a:p>
            <a:pPr>
              <a:defRPr/>
            </a:pPr>
            <a:fld id="{26D96463-A1C0-46EF-A9DC-15819BE4EF51}" type="slidenum">
              <a:rPr lang="en-US"/>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p:txBody>
          <a:bodyPr>
            <a:normAutofit lnSpcReduction="10000"/>
          </a:bodyPr>
          <a:lstStyle/>
          <a:p>
            <a:pPr algn="l" rtl="0" eaLnBrk="1" hangingPunct="1">
              <a:lnSpc>
                <a:spcPct val="80000"/>
              </a:lnSpc>
              <a:defRPr/>
            </a:pPr>
            <a:r>
              <a:rPr lang="en-US" sz="2800" dirty="0" smtClean="0"/>
              <a:t>Long acting beta 2 adrenergic agonists are used with anti inflammatory medication to control asthma.</a:t>
            </a:r>
          </a:p>
          <a:p>
            <a:pPr algn="l" rtl="0" eaLnBrk="1" hangingPunct="1">
              <a:lnSpc>
                <a:spcPct val="80000"/>
              </a:lnSpc>
              <a:buFontTx/>
              <a:buNone/>
              <a:defRPr/>
            </a:pPr>
            <a:endParaRPr lang="en-US" sz="2800" dirty="0" smtClean="0"/>
          </a:p>
          <a:p>
            <a:pPr algn="l" rtl="0" eaLnBrk="1" hangingPunct="1">
              <a:lnSpc>
                <a:spcPct val="80000"/>
              </a:lnSpc>
              <a:defRPr/>
            </a:pPr>
            <a:r>
              <a:rPr lang="en-US" sz="2800" dirty="0" err="1" smtClean="0"/>
              <a:t>Theophilin</a:t>
            </a:r>
            <a:r>
              <a:rPr lang="en-US" sz="2800" dirty="0" smtClean="0"/>
              <a:t> are mild to moderate </a:t>
            </a:r>
            <a:r>
              <a:rPr lang="en-US" sz="2800" dirty="0" err="1" smtClean="0"/>
              <a:t>brochodilators</a:t>
            </a:r>
            <a:r>
              <a:rPr lang="en-US" sz="2800" dirty="0" smtClean="0"/>
              <a:t> usually used in addition to inhaled corticosteroid.</a:t>
            </a:r>
          </a:p>
          <a:p>
            <a:pPr algn="l" rtl="0" eaLnBrk="1" hangingPunct="1">
              <a:lnSpc>
                <a:spcPct val="80000"/>
              </a:lnSpc>
              <a:buFontTx/>
              <a:buNone/>
              <a:defRPr/>
            </a:pPr>
            <a:endParaRPr lang="en-US" sz="2800" dirty="0" smtClean="0"/>
          </a:p>
          <a:p>
            <a:pPr algn="l" rtl="0" eaLnBrk="1" hangingPunct="1">
              <a:lnSpc>
                <a:spcPct val="80000"/>
              </a:lnSpc>
              <a:defRPr/>
            </a:pPr>
            <a:r>
              <a:rPr lang="en-US" sz="2800" dirty="0" err="1" smtClean="0"/>
              <a:t>Leukotriene</a:t>
            </a:r>
            <a:r>
              <a:rPr lang="en-US" sz="2800" dirty="0" smtClean="0"/>
              <a:t> modifiers (inhibitor) or </a:t>
            </a:r>
            <a:r>
              <a:rPr lang="en-US" sz="2800" dirty="0" err="1" smtClean="0"/>
              <a:t>antileukotrienes</a:t>
            </a:r>
            <a:r>
              <a:rPr lang="en-US" sz="2800" dirty="0" smtClean="0"/>
              <a:t> are new class of medication. Dilate vessels &amp; inhibit act by </a:t>
            </a:r>
            <a:r>
              <a:rPr lang="en-US" sz="2800" dirty="0" err="1" smtClean="0"/>
              <a:t>enterfering</a:t>
            </a:r>
            <a:r>
              <a:rPr lang="en-US" sz="2800" dirty="0" smtClean="0"/>
              <a:t> with </a:t>
            </a:r>
            <a:r>
              <a:rPr lang="en-US" sz="2800" dirty="0" err="1" smtClean="0"/>
              <a:t>leuktreine</a:t>
            </a:r>
            <a:r>
              <a:rPr lang="en-US" sz="2800" dirty="0" smtClean="0"/>
              <a:t> synthesis or blocking the receptor where </a:t>
            </a:r>
            <a:r>
              <a:rPr lang="en-US" sz="2800" dirty="0" err="1" smtClean="0"/>
              <a:t>leukotreine</a:t>
            </a:r>
            <a:r>
              <a:rPr lang="en-US" sz="2800" dirty="0" smtClean="0"/>
              <a:t> exert their action.</a:t>
            </a:r>
          </a:p>
        </p:txBody>
      </p:sp>
      <p:sp>
        <p:nvSpPr>
          <p:cNvPr id="5" name="عنصر نائب لرقم الشريحة 5"/>
          <p:cNvSpPr>
            <a:spLocks noGrp="1"/>
          </p:cNvSpPr>
          <p:nvPr>
            <p:ph type="sldNum" sz="quarter" idx="12"/>
          </p:nvPr>
        </p:nvSpPr>
        <p:spPr/>
        <p:txBody>
          <a:bodyPr/>
          <a:lstStyle/>
          <a:p>
            <a:pPr>
              <a:defRPr/>
            </a:pPr>
            <a:fld id="{27D855E8-B108-4CB9-857E-BAB51F5684B3}" type="slidenum">
              <a:rPr lang="en-US"/>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defRPr/>
            </a:pPr>
            <a:endParaRPr lang="ar-SA" smtClean="0"/>
          </a:p>
        </p:txBody>
      </p:sp>
      <p:sp>
        <p:nvSpPr>
          <p:cNvPr id="108547" name="Rectangle 3"/>
          <p:cNvSpPr>
            <a:spLocks noGrp="1" noChangeArrowheads="1"/>
          </p:cNvSpPr>
          <p:nvPr>
            <p:ph idx="1"/>
          </p:nvPr>
        </p:nvSpPr>
        <p:spPr/>
        <p:txBody>
          <a:bodyPr/>
          <a:lstStyle/>
          <a:p>
            <a:pPr algn="l" rtl="0" eaLnBrk="1" hangingPunct="1">
              <a:lnSpc>
                <a:spcPct val="90000"/>
              </a:lnSpc>
              <a:buFontTx/>
              <a:buNone/>
              <a:defRPr/>
            </a:pPr>
            <a:endParaRPr lang="en-US" sz="2800" dirty="0" smtClean="0"/>
          </a:p>
          <a:p>
            <a:pPr algn="l" rtl="0" eaLnBrk="1" hangingPunct="1">
              <a:lnSpc>
                <a:spcPct val="90000"/>
              </a:lnSpc>
              <a:defRPr/>
            </a:pPr>
            <a:r>
              <a:rPr lang="en-US" sz="2800" dirty="0" smtClean="0"/>
              <a:t>Short acting beta-adrenergic agonists are drug of choice to relieve symptoms. They have rapid onset of action. </a:t>
            </a:r>
          </a:p>
          <a:p>
            <a:pPr algn="l" rtl="0" eaLnBrk="1" hangingPunct="1">
              <a:lnSpc>
                <a:spcPct val="90000"/>
              </a:lnSpc>
              <a:defRPr/>
            </a:pPr>
            <a:r>
              <a:rPr lang="en-US" sz="2800" dirty="0" err="1" smtClean="0"/>
              <a:t>Anticholinergic</a:t>
            </a:r>
            <a:r>
              <a:rPr lang="en-US" sz="2800" dirty="0" smtClean="0"/>
              <a:t> may bring added benefit in sever exacerbations, but they are used more frequently in COPD.</a:t>
            </a:r>
          </a:p>
          <a:p>
            <a:pPr algn="l" rtl="0" eaLnBrk="1" hangingPunct="1">
              <a:lnSpc>
                <a:spcPct val="90000"/>
              </a:lnSpc>
              <a:buFontTx/>
              <a:buNone/>
              <a:defRPr/>
            </a:pPr>
            <a:endParaRPr lang="en-US" sz="2800" dirty="0" smtClean="0"/>
          </a:p>
        </p:txBody>
      </p:sp>
      <p:sp>
        <p:nvSpPr>
          <p:cNvPr id="6" name="عنصر نائب لرقم الشريحة 5"/>
          <p:cNvSpPr>
            <a:spLocks noGrp="1"/>
          </p:cNvSpPr>
          <p:nvPr>
            <p:ph type="sldNum" sz="quarter" idx="12"/>
          </p:nvPr>
        </p:nvSpPr>
        <p:spPr/>
        <p:txBody>
          <a:bodyPr/>
          <a:lstStyle/>
          <a:p>
            <a:pPr>
              <a:defRPr/>
            </a:pPr>
            <a:fld id="{07346F1A-5F87-4BF9-A363-7AA3ACD00CE1}" type="slidenum">
              <a:rPr lang="en-US"/>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defRPr/>
            </a:pPr>
            <a:r>
              <a:rPr lang="en-US" sz="3200" b="1" u="sng" smtClean="0"/>
              <a:t>NSG Management</a:t>
            </a:r>
          </a:p>
        </p:txBody>
      </p:sp>
      <p:sp>
        <p:nvSpPr>
          <p:cNvPr id="109571" name="Rectangle 3"/>
          <p:cNvSpPr>
            <a:spLocks noGrp="1" noChangeArrowheads="1"/>
          </p:cNvSpPr>
          <p:nvPr>
            <p:ph idx="1"/>
          </p:nvPr>
        </p:nvSpPr>
        <p:spPr/>
        <p:txBody>
          <a:bodyPr>
            <a:normAutofit lnSpcReduction="10000"/>
          </a:bodyPr>
          <a:lstStyle/>
          <a:p>
            <a:pPr algn="l" rtl="0" eaLnBrk="1" hangingPunct="1">
              <a:lnSpc>
                <a:spcPct val="80000"/>
              </a:lnSpc>
              <a:defRPr/>
            </a:pPr>
            <a:r>
              <a:rPr lang="en-US" sz="2800" dirty="0" smtClean="0"/>
              <a:t>The immediate nursing care of pt with asthma depends on severity of the symptoms.</a:t>
            </a:r>
          </a:p>
          <a:p>
            <a:pPr algn="l" rtl="0" eaLnBrk="1" hangingPunct="1">
              <a:lnSpc>
                <a:spcPct val="80000"/>
              </a:lnSpc>
              <a:buFontTx/>
              <a:buNone/>
              <a:defRPr/>
            </a:pPr>
            <a:endParaRPr lang="en-US" sz="2800" dirty="0" smtClean="0"/>
          </a:p>
          <a:p>
            <a:pPr algn="l" rtl="0" eaLnBrk="1" hangingPunct="1">
              <a:lnSpc>
                <a:spcPct val="80000"/>
              </a:lnSpc>
              <a:defRPr/>
            </a:pPr>
            <a:r>
              <a:rPr lang="en-US" sz="2800" dirty="0" smtClean="0"/>
              <a:t>Family &amp; pt frightened of </a:t>
            </a:r>
            <a:r>
              <a:rPr lang="en-US" sz="2800" dirty="0" err="1" smtClean="0"/>
              <a:t>dyspnea</a:t>
            </a:r>
            <a:r>
              <a:rPr lang="en-US" sz="2800" dirty="0" smtClean="0"/>
              <a:t>, the important aspect of the nurse is a calm approach. Nurse must assesses the pt respiratory status by monitoring severity of symptoms, breath sound, pulse </a:t>
            </a:r>
            <a:r>
              <a:rPr lang="en-US" sz="2800" dirty="0" err="1" smtClean="0"/>
              <a:t>oximetry</a:t>
            </a:r>
            <a:r>
              <a:rPr lang="en-US" sz="2800" dirty="0" smtClean="0"/>
              <a:t>, &amp; VS.</a:t>
            </a:r>
          </a:p>
          <a:p>
            <a:pPr algn="l" rtl="0" eaLnBrk="1" hangingPunct="1">
              <a:lnSpc>
                <a:spcPct val="80000"/>
              </a:lnSpc>
              <a:buFontTx/>
              <a:buNone/>
              <a:defRPr/>
            </a:pPr>
            <a:endParaRPr lang="en-US" sz="2800" dirty="0" smtClean="0"/>
          </a:p>
          <a:p>
            <a:pPr algn="l" rtl="0" eaLnBrk="1" hangingPunct="1">
              <a:lnSpc>
                <a:spcPct val="80000"/>
              </a:lnSpc>
              <a:defRPr/>
            </a:pPr>
            <a:r>
              <a:rPr lang="en-US" sz="2800" dirty="0" smtClean="0"/>
              <a:t>Nurse obtains a history of allergic reaction to medication, current use of medications before administered the medication. Fluid may be required.</a:t>
            </a:r>
          </a:p>
        </p:txBody>
      </p:sp>
      <p:sp>
        <p:nvSpPr>
          <p:cNvPr id="6" name="عنصر نائب لرقم الشريحة 5"/>
          <p:cNvSpPr>
            <a:spLocks noGrp="1"/>
          </p:cNvSpPr>
          <p:nvPr>
            <p:ph type="sldNum" sz="quarter" idx="12"/>
          </p:nvPr>
        </p:nvSpPr>
        <p:spPr/>
        <p:txBody>
          <a:bodyPr/>
          <a:lstStyle/>
          <a:p>
            <a:pPr>
              <a:defRPr/>
            </a:pPr>
            <a:fld id="{34AD561B-189B-4E04-BB4E-CBB0AC46DE6E}" type="slidenum">
              <a:rPr lang="en-US"/>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defRPr/>
            </a:pPr>
            <a:endParaRPr lang="ar-SA" smtClean="0"/>
          </a:p>
        </p:txBody>
      </p:sp>
      <p:sp>
        <p:nvSpPr>
          <p:cNvPr id="110595" name="Rectangle 3"/>
          <p:cNvSpPr>
            <a:spLocks noGrp="1" noChangeArrowheads="1"/>
          </p:cNvSpPr>
          <p:nvPr>
            <p:ph idx="1"/>
          </p:nvPr>
        </p:nvSpPr>
        <p:spPr>
          <a:xfrm>
            <a:off x="685800" y="1676400"/>
            <a:ext cx="7772400" cy="4114800"/>
          </a:xfrm>
        </p:spPr>
        <p:txBody>
          <a:bodyPr>
            <a:normAutofit/>
          </a:bodyPr>
          <a:lstStyle/>
          <a:p>
            <a:pPr algn="l" rtl="0" eaLnBrk="1" hangingPunct="1">
              <a:lnSpc>
                <a:spcPct val="80000"/>
              </a:lnSpc>
              <a:defRPr/>
            </a:pPr>
            <a:r>
              <a:rPr lang="en-US" sz="2400" dirty="0" smtClean="0"/>
              <a:t>Promoting home &amp; community-based care: teaching pt self-care establishment of programs for asthma education,</a:t>
            </a:r>
          </a:p>
          <a:p>
            <a:pPr algn="l" rtl="0" eaLnBrk="1" hangingPunct="1">
              <a:lnSpc>
                <a:spcPct val="80000"/>
              </a:lnSpc>
              <a:defRPr/>
            </a:pPr>
            <a:endParaRPr lang="en-US" sz="2400" dirty="0" smtClean="0"/>
          </a:p>
          <a:p>
            <a:pPr algn="l" rtl="0" eaLnBrk="1" hangingPunct="1">
              <a:lnSpc>
                <a:spcPct val="80000"/>
              </a:lnSpc>
              <a:defRPr/>
            </a:pPr>
            <a:r>
              <a:rPr lang="en-US" sz="2400" dirty="0" smtClean="0"/>
              <a:t>. Multiple inhaler, different type, </a:t>
            </a:r>
            <a:r>
              <a:rPr lang="en-US" sz="2400" dirty="0" err="1" smtClean="0"/>
              <a:t>antiallergy</a:t>
            </a:r>
            <a:r>
              <a:rPr lang="en-US" sz="2400" dirty="0" smtClean="0"/>
              <a:t> therapy, </a:t>
            </a:r>
            <a:r>
              <a:rPr lang="en-US" sz="2400" dirty="0" err="1" smtClean="0"/>
              <a:t>antireflex</a:t>
            </a:r>
            <a:r>
              <a:rPr lang="en-US" sz="2400" dirty="0" smtClean="0"/>
              <a:t> medication, and avoidance measures are all integral for long term goal.</a:t>
            </a:r>
          </a:p>
          <a:p>
            <a:pPr algn="l" rtl="0" eaLnBrk="1" hangingPunct="1">
              <a:lnSpc>
                <a:spcPct val="80000"/>
              </a:lnSpc>
              <a:defRPr/>
            </a:pPr>
            <a:endParaRPr lang="en-US" sz="2400" dirty="0" smtClean="0"/>
          </a:p>
          <a:p>
            <a:pPr algn="l" rtl="0" eaLnBrk="1" hangingPunct="1">
              <a:lnSpc>
                <a:spcPct val="80000"/>
              </a:lnSpc>
              <a:defRPr/>
            </a:pPr>
            <a:r>
              <a:rPr lang="en-US" sz="2400" dirty="0" smtClean="0"/>
              <a:t> The pt needs to understand the following: nature of asthma, def. of inflammation, proper inhalation, how to perform peak flow monitor, and when a seek assistance.</a:t>
            </a:r>
          </a:p>
          <a:p>
            <a:pPr algn="l" rtl="0" eaLnBrk="1" hangingPunct="1">
              <a:lnSpc>
                <a:spcPct val="80000"/>
              </a:lnSpc>
              <a:buFontTx/>
              <a:buNone/>
              <a:defRPr/>
            </a:pPr>
            <a:r>
              <a:rPr lang="en-US" sz="2400" dirty="0" smtClean="0"/>
              <a:t>.</a:t>
            </a:r>
          </a:p>
        </p:txBody>
      </p:sp>
      <p:sp>
        <p:nvSpPr>
          <p:cNvPr id="6" name="عنصر نائب لرقم الشريحة 5"/>
          <p:cNvSpPr>
            <a:spLocks noGrp="1"/>
          </p:cNvSpPr>
          <p:nvPr>
            <p:ph type="sldNum" sz="quarter" idx="12"/>
          </p:nvPr>
        </p:nvSpPr>
        <p:spPr/>
        <p:txBody>
          <a:bodyPr/>
          <a:lstStyle/>
          <a:p>
            <a:pPr>
              <a:defRPr/>
            </a:pPr>
            <a:fld id="{3DAC9C1E-662D-45DF-A358-4D7F564DF443}" type="slidenum">
              <a:rPr lang="en-US"/>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marL="838200" indent="-838200" eaLnBrk="1" hangingPunct="1">
              <a:buClr>
                <a:schemeClr val="hlink"/>
              </a:buClr>
              <a:buFontTx/>
              <a:buAutoNum type="alphaUcPeriod" startAt="5"/>
              <a:defRPr/>
            </a:pPr>
            <a:r>
              <a:rPr lang="en-US" sz="3200" b="1" u="sng" smtClean="0">
                <a:solidFill>
                  <a:schemeClr val="hlink"/>
                </a:solidFill>
              </a:rPr>
              <a:t>Status Asthmaticus</a:t>
            </a:r>
          </a:p>
        </p:txBody>
      </p:sp>
      <p:sp>
        <p:nvSpPr>
          <p:cNvPr id="111619" name="Rectangle 3"/>
          <p:cNvSpPr>
            <a:spLocks noGrp="1" noChangeArrowheads="1"/>
          </p:cNvSpPr>
          <p:nvPr>
            <p:ph idx="1"/>
          </p:nvPr>
        </p:nvSpPr>
        <p:spPr/>
        <p:txBody>
          <a:bodyPr/>
          <a:lstStyle/>
          <a:p>
            <a:pPr algn="l" rtl="0" eaLnBrk="1" hangingPunct="1">
              <a:defRPr/>
            </a:pPr>
            <a:r>
              <a:rPr lang="en-US" sz="2400" dirty="0" smtClean="0"/>
              <a:t>Is serve and persistent asthma that doesn’t respond to conventional therapy. The attacks can last longer than 24 hr. infection, anxiety, nebulizer abuse, dehydration, increased adrenergic blockage, and nonspecific irritants may contribute to these episodes.</a:t>
            </a:r>
          </a:p>
        </p:txBody>
      </p:sp>
      <p:sp>
        <p:nvSpPr>
          <p:cNvPr id="6" name="عنصر نائب لرقم الشريحة 5"/>
          <p:cNvSpPr>
            <a:spLocks noGrp="1"/>
          </p:cNvSpPr>
          <p:nvPr>
            <p:ph type="sldNum" sz="quarter" idx="12"/>
          </p:nvPr>
        </p:nvSpPr>
        <p:spPr/>
        <p:txBody>
          <a:bodyPr/>
          <a:lstStyle/>
          <a:p>
            <a:pPr>
              <a:defRPr/>
            </a:pPr>
            <a:fld id="{EF6635CA-4B14-45B4-92B9-25414E9AA6BC}" type="slidenum">
              <a:rPr lang="en-US"/>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defRPr/>
            </a:pPr>
            <a:r>
              <a:rPr lang="en-US" sz="3200" b="1" u="sng" smtClean="0"/>
              <a:t>S&amp;S</a:t>
            </a:r>
          </a:p>
        </p:txBody>
      </p:sp>
      <p:sp>
        <p:nvSpPr>
          <p:cNvPr id="113667" name="Rectangle 3"/>
          <p:cNvSpPr>
            <a:spLocks noGrp="1" noChangeArrowheads="1"/>
          </p:cNvSpPr>
          <p:nvPr>
            <p:ph idx="1"/>
          </p:nvPr>
        </p:nvSpPr>
        <p:spPr/>
        <p:txBody>
          <a:bodyPr/>
          <a:lstStyle/>
          <a:p>
            <a:pPr algn="l" rtl="0" eaLnBrk="1" hangingPunct="1">
              <a:defRPr/>
            </a:pPr>
            <a:r>
              <a:rPr lang="en-US" sz="2800" dirty="0" smtClean="0"/>
              <a:t>The same as those with sever asthma: labored breathing, prolonged exhalation, engorged neck veins, &amp; wheezing. </a:t>
            </a:r>
          </a:p>
          <a:p>
            <a:pPr algn="l" rtl="0" eaLnBrk="1" hangingPunct="1">
              <a:buFontTx/>
              <a:buNone/>
              <a:defRPr/>
            </a:pPr>
            <a:endParaRPr lang="en-US" sz="2800" dirty="0" smtClean="0"/>
          </a:p>
          <a:p>
            <a:pPr algn="l" rtl="0" eaLnBrk="1" hangingPunct="1">
              <a:defRPr/>
            </a:pPr>
            <a:r>
              <a:rPr lang="en-US" sz="2800" dirty="0" smtClean="0"/>
              <a:t>As the obstruction worsens the wheezing may disappear, &amp; this sign of respiratory failure.</a:t>
            </a:r>
          </a:p>
        </p:txBody>
      </p:sp>
      <p:sp>
        <p:nvSpPr>
          <p:cNvPr id="6" name="عنصر نائب لرقم الشريحة 5"/>
          <p:cNvSpPr>
            <a:spLocks noGrp="1"/>
          </p:cNvSpPr>
          <p:nvPr>
            <p:ph type="sldNum" sz="quarter" idx="12"/>
          </p:nvPr>
        </p:nvSpPr>
        <p:spPr/>
        <p:txBody>
          <a:bodyPr/>
          <a:lstStyle/>
          <a:p>
            <a:pPr>
              <a:defRPr/>
            </a:pPr>
            <a:fld id="{F03458BD-7314-472E-AF63-614A54ABD863}" type="slidenum">
              <a:rPr lang="en-US"/>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marL="838200" indent="-838200" rtl="0" eaLnBrk="1" hangingPunct="1">
              <a:buClr>
                <a:schemeClr val="hlink"/>
              </a:buClr>
              <a:defRPr/>
            </a:pPr>
            <a:r>
              <a:rPr lang="en-US" b="1" u="sng" dirty="0" smtClean="0"/>
              <a:t>Asthma</a:t>
            </a:r>
            <a:r>
              <a:rPr lang="en-US" dirty="0" smtClean="0"/>
              <a:t> </a:t>
            </a:r>
          </a:p>
        </p:txBody>
      </p:sp>
      <p:sp>
        <p:nvSpPr>
          <p:cNvPr id="95235" name="Rectangle 3"/>
          <p:cNvSpPr>
            <a:spLocks noGrp="1" noChangeArrowheads="1"/>
          </p:cNvSpPr>
          <p:nvPr>
            <p:ph idx="1"/>
          </p:nvPr>
        </p:nvSpPr>
        <p:spPr/>
        <p:txBody>
          <a:bodyPr>
            <a:normAutofit/>
          </a:bodyPr>
          <a:lstStyle/>
          <a:p>
            <a:pPr algn="l" rtl="0" eaLnBrk="1" hangingPunct="1">
              <a:lnSpc>
                <a:spcPct val="80000"/>
              </a:lnSpc>
              <a:defRPr/>
            </a:pPr>
            <a:r>
              <a:rPr lang="en-US" sz="2800" dirty="0" smtClean="0"/>
              <a:t>As a chronic inflammatory disease of the airway that causes airway </a:t>
            </a:r>
            <a:r>
              <a:rPr lang="en-US" sz="2800" dirty="0" err="1" smtClean="0"/>
              <a:t>hyperresponsiveness</a:t>
            </a:r>
            <a:r>
              <a:rPr lang="en-US" sz="2800" dirty="0" smtClean="0"/>
              <a:t>, mucosal </a:t>
            </a:r>
            <a:r>
              <a:rPr lang="en-US" sz="2800" dirty="0" err="1" smtClean="0"/>
              <a:t>odema</a:t>
            </a:r>
            <a:r>
              <a:rPr lang="en-US" sz="2800" dirty="0" smtClean="0"/>
              <a:t>, &amp; mucus production. The inflammation lead to recurrent episodes of asthma symptoms: cough, chest tightness, wheezing, &amp; </a:t>
            </a:r>
            <a:r>
              <a:rPr lang="en-US" sz="2800" dirty="0" err="1" smtClean="0"/>
              <a:t>dyspnea</a:t>
            </a:r>
            <a:r>
              <a:rPr lang="en-US" sz="2800" dirty="0" smtClean="0"/>
              <a:t>.</a:t>
            </a:r>
          </a:p>
          <a:p>
            <a:pPr algn="l" rtl="0" eaLnBrk="1" hangingPunct="1">
              <a:lnSpc>
                <a:spcPct val="80000"/>
              </a:lnSpc>
              <a:buFontTx/>
              <a:buNone/>
              <a:defRPr/>
            </a:pPr>
            <a:endParaRPr lang="en-US" sz="2800" dirty="0" smtClean="0"/>
          </a:p>
          <a:p>
            <a:pPr algn="l" rtl="0" eaLnBrk="1" hangingPunct="1">
              <a:lnSpc>
                <a:spcPct val="80000"/>
              </a:lnSpc>
              <a:defRPr/>
            </a:pPr>
            <a:r>
              <a:rPr lang="en-US" sz="2800" dirty="0" smtClean="0"/>
              <a:t>Asthma differs from other obstructive lung disease in that its largely </a:t>
            </a:r>
            <a:r>
              <a:rPr lang="en-US" sz="2800" dirty="0" err="1" smtClean="0"/>
              <a:t>reversabile</a:t>
            </a:r>
            <a:r>
              <a:rPr lang="en-US" sz="2800" dirty="0" smtClean="0"/>
              <a:t>, either spontaneous or with treatment. Pt may experience symptoms-free period, which last from minutes to hr or day.</a:t>
            </a:r>
          </a:p>
        </p:txBody>
      </p:sp>
      <p:sp>
        <p:nvSpPr>
          <p:cNvPr id="6" name="عنصر نائب لرقم الشريحة 5"/>
          <p:cNvSpPr>
            <a:spLocks noGrp="1"/>
          </p:cNvSpPr>
          <p:nvPr>
            <p:ph type="sldNum" sz="quarter" idx="12"/>
          </p:nvPr>
        </p:nvSpPr>
        <p:spPr/>
        <p:txBody>
          <a:bodyPr>
            <a:normAutofit/>
          </a:bodyPr>
          <a:lstStyle/>
          <a:p>
            <a:pPr>
              <a:defRPr/>
            </a:pPr>
            <a:fld id="{36FF5907-6BEA-468F-BFA9-EA8F6A1D3E33}"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defRPr/>
            </a:pPr>
            <a:r>
              <a:rPr lang="en-US" sz="3200" b="1" smtClean="0"/>
              <a:t>Assessment and diagnostic finding</a:t>
            </a:r>
            <a:r>
              <a:rPr lang="en-US" smtClean="0"/>
              <a:t> </a:t>
            </a:r>
          </a:p>
        </p:txBody>
      </p:sp>
      <p:sp>
        <p:nvSpPr>
          <p:cNvPr id="114691" name="Rectangle 3"/>
          <p:cNvSpPr>
            <a:spLocks noGrp="1" noChangeArrowheads="1"/>
          </p:cNvSpPr>
          <p:nvPr>
            <p:ph idx="1"/>
          </p:nvPr>
        </p:nvSpPr>
        <p:spPr/>
        <p:txBody>
          <a:bodyPr/>
          <a:lstStyle/>
          <a:p>
            <a:pPr algn="l" rtl="0" eaLnBrk="1" hangingPunct="1">
              <a:defRPr/>
            </a:pPr>
            <a:r>
              <a:rPr lang="en-US" sz="2800" dirty="0" smtClean="0"/>
              <a:t>Pulmonary function study.</a:t>
            </a:r>
          </a:p>
          <a:p>
            <a:pPr algn="l" rtl="0" eaLnBrk="1" hangingPunct="1">
              <a:buFontTx/>
              <a:buNone/>
              <a:defRPr/>
            </a:pPr>
            <a:endParaRPr lang="en-US" sz="2800" dirty="0" smtClean="0"/>
          </a:p>
          <a:p>
            <a:pPr algn="l" rtl="0" eaLnBrk="1" hangingPunct="1">
              <a:defRPr/>
            </a:pPr>
            <a:r>
              <a:rPr lang="en-US" sz="2800" dirty="0" smtClean="0"/>
              <a:t>ABGS if pt cannot perform pulmonary function test..</a:t>
            </a:r>
          </a:p>
          <a:p>
            <a:pPr algn="l" rtl="0" eaLnBrk="1" hangingPunct="1">
              <a:buFontTx/>
              <a:buNone/>
              <a:defRPr/>
            </a:pPr>
            <a:endParaRPr lang="en-US" sz="2800" dirty="0" smtClean="0"/>
          </a:p>
          <a:p>
            <a:pPr algn="l" rtl="0" eaLnBrk="1" hangingPunct="1">
              <a:defRPr/>
            </a:pPr>
            <a:r>
              <a:rPr lang="en-US" sz="2800" dirty="0" smtClean="0"/>
              <a:t>Respiratory alkalosis is most common finding in pt with asthma </a:t>
            </a:r>
          </a:p>
        </p:txBody>
      </p:sp>
      <p:sp>
        <p:nvSpPr>
          <p:cNvPr id="6" name="عنصر نائب لرقم الشريحة 5"/>
          <p:cNvSpPr>
            <a:spLocks noGrp="1"/>
          </p:cNvSpPr>
          <p:nvPr>
            <p:ph type="sldNum" sz="quarter" idx="12"/>
          </p:nvPr>
        </p:nvSpPr>
        <p:spPr/>
        <p:txBody>
          <a:bodyPr/>
          <a:lstStyle/>
          <a:p>
            <a:pPr>
              <a:defRPr/>
            </a:pPr>
            <a:fld id="{FE3B71B6-0639-466F-A503-36B9C79EDE74}" type="slidenum">
              <a:rPr lang="en-US"/>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defRPr/>
            </a:pPr>
            <a:r>
              <a:rPr lang="en-US" sz="3200" b="1" u="sng" smtClean="0"/>
              <a:t>NSG Management</a:t>
            </a:r>
          </a:p>
        </p:txBody>
      </p:sp>
      <p:sp>
        <p:nvSpPr>
          <p:cNvPr id="118787" name="Rectangle 3"/>
          <p:cNvSpPr>
            <a:spLocks noGrp="1" noChangeArrowheads="1"/>
          </p:cNvSpPr>
          <p:nvPr>
            <p:ph idx="1"/>
          </p:nvPr>
        </p:nvSpPr>
        <p:spPr/>
        <p:txBody>
          <a:bodyPr/>
          <a:lstStyle/>
          <a:p>
            <a:pPr algn="l" rtl="0" eaLnBrk="1" hangingPunct="1">
              <a:lnSpc>
                <a:spcPct val="90000"/>
              </a:lnSpc>
              <a:defRPr/>
            </a:pPr>
            <a:r>
              <a:rPr lang="en-US" sz="2800" dirty="0" smtClean="0"/>
              <a:t>Nurse constantly monitors the pt for the first 12-24 hr. </a:t>
            </a:r>
          </a:p>
          <a:p>
            <a:pPr algn="l" rtl="0" eaLnBrk="1" hangingPunct="1">
              <a:lnSpc>
                <a:spcPct val="90000"/>
              </a:lnSpc>
              <a:buFontTx/>
              <a:buNone/>
              <a:defRPr/>
            </a:pPr>
            <a:endParaRPr lang="en-US" sz="2800" dirty="0" smtClean="0"/>
          </a:p>
          <a:p>
            <a:pPr algn="l" rtl="0" eaLnBrk="1" hangingPunct="1">
              <a:lnSpc>
                <a:spcPct val="90000"/>
              </a:lnSpc>
              <a:defRPr/>
            </a:pPr>
            <a:r>
              <a:rPr lang="en-US" sz="2800" dirty="0" smtClean="0"/>
              <a:t>Assess dehydration, increase fluid intake to loosen secretions, &amp; facilitate expectoration.</a:t>
            </a:r>
          </a:p>
          <a:p>
            <a:pPr algn="l" rtl="0" eaLnBrk="1" hangingPunct="1">
              <a:lnSpc>
                <a:spcPct val="90000"/>
              </a:lnSpc>
              <a:buFontTx/>
              <a:buNone/>
              <a:defRPr/>
            </a:pPr>
            <a:endParaRPr lang="en-US" sz="2800" dirty="0" smtClean="0"/>
          </a:p>
          <a:p>
            <a:pPr algn="l" rtl="0" eaLnBrk="1" hangingPunct="1">
              <a:lnSpc>
                <a:spcPct val="90000"/>
              </a:lnSpc>
              <a:defRPr/>
            </a:pPr>
            <a:r>
              <a:rPr lang="en-US" sz="2800" dirty="0" smtClean="0"/>
              <a:t>Administer IV 3-4L per day.</a:t>
            </a:r>
          </a:p>
          <a:p>
            <a:pPr algn="l" rtl="0" eaLnBrk="1" hangingPunct="1">
              <a:lnSpc>
                <a:spcPct val="90000"/>
              </a:lnSpc>
              <a:buFontTx/>
              <a:buNone/>
              <a:defRPr/>
            </a:pPr>
            <a:endParaRPr lang="en-US" sz="2800" dirty="0" smtClean="0"/>
          </a:p>
          <a:p>
            <a:pPr algn="l" rtl="0" eaLnBrk="1" hangingPunct="1">
              <a:lnSpc>
                <a:spcPct val="90000"/>
              </a:lnSpc>
              <a:defRPr/>
            </a:pPr>
            <a:r>
              <a:rPr lang="en-US" sz="2800" dirty="0" smtClean="0"/>
              <a:t>Pt energy should be conserved, &amp; room should be quite and free of respiratory irritant.</a:t>
            </a:r>
          </a:p>
        </p:txBody>
      </p:sp>
      <p:sp>
        <p:nvSpPr>
          <p:cNvPr id="6" name="عنصر نائب لرقم الشريحة 5"/>
          <p:cNvSpPr>
            <a:spLocks noGrp="1"/>
          </p:cNvSpPr>
          <p:nvPr>
            <p:ph type="sldNum" sz="quarter" idx="12"/>
          </p:nvPr>
        </p:nvSpPr>
        <p:spPr/>
        <p:txBody>
          <a:bodyPr/>
          <a:lstStyle/>
          <a:p>
            <a:pPr>
              <a:defRPr/>
            </a:pPr>
            <a:fld id="{656E243F-D99E-44DB-9535-8129AA085409}" type="slidenum">
              <a:rPr lang="en-US"/>
              <a:pPr>
                <a:defRPr/>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1" name="Picture 4"/>
          <p:cNvPicPr>
            <a:picLocks noGrp="1" noChangeAspect="1" noChangeArrowheads="1"/>
          </p:cNvPicPr>
          <p:nvPr>
            <p:ph/>
          </p:nvPr>
        </p:nvPicPr>
        <p:blipFill>
          <a:blip r:embed="rId2" cstate="print"/>
          <a:stretch>
            <a:fillRect/>
          </a:stretch>
        </p:blipFill>
        <p:spPr>
          <a:xfrm>
            <a:off x="1664180" y="301625"/>
            <a:ext cx="6413020" cy="5794375"/>
          </a:xfrm>
          <a:noFill/>
        </p:spPr>
      </p:pic>
      <p:sp>
        <p:nvSpPr>
          <p:cNvPr id="5" name="عنصر نائب لرقم الشريحة 4"/>
          <p:cNvSpPr>
            <a:spLocks noGrp="1"/>
          </p:cNvSpPr>
          <p:nvPr>
            <p:ph type="sldNum" sz="quarter" idx="12"/>
          </p:nvPr>
        </p:nvSpPr>
        <p:spPr/>
        <p:txBody>
          <a:bodyPr>
            <a:normAutofit/>
          </a:bodyPr>
          <a:lstStyle/>
          <a:p>
            <a:pPr>
              <a:defRPr/>
            </a:pPr>
            <a:fld id="{303A4D5D-DD84-47D1-8849-64D4764F3583}"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defRPr/>
            </a:pPr>
            <a:endParaRPr lang="ar-SA" smtClean="0"/>
          </a:p>
        </p:txBody>
      </p:sp>
      <p:sp>
        <p:nvSpPr>
          <p:cNvPr id="96259" name="Rectangle 3"/>
          <p:cNvSpPr>
            <a:spLocks noGrp="1" noChangeArrowheads="1"/>
          </p:cNvSpPr>
          <p:nvPr>
            <p:ph idx="1"/>
          </p:nvPr>
        </p:nvSpPr>
        <p:spPr/>
        <p:txBody>
          <a:bodyPr/>
          <a:lstStyle/>
          <a:p>
            <a:pPr algn="l" rtl="0" eaLnBrk="1" hangingPunct="1">
              <a:defRPr/>
            </a:pPr>
            <a:r>
              <a:rPr lang="en-US" sz="2400" dirty="0" smtClean="0"/>
              <a:t>Asthma can occur at any age and it most common chronic disease of child hood.</a:t>
            </a:r>
          </a:p>
          <a:p>
            <a:pPr algn="l" rtl="0" eaLnBrk="1" hangingPunct="1">
              <a:buFontTx/>
              <a:buNone/>
              <a:defRPr/>
            </a:pPr>
            <a:endParaRPr lang="en-US" sz="2400" dirty="0" smtClean="0"/>
          </a:p>
          <a:p>
            <a:pPr algn="l" rtl="0" eaLnBrk="1" hangingPunct="1">
              <a:defRPr/>
            </a:pPr>
            <a:r>
              <a:rPr lang="en-US" sz="2400" dirty="0" smtClean="0"/>
              <a:t>Allergy is the strongest predisposing factor for asthma. Chronic exposure to airway irritants or allergens also increases the risk for developing asthma.  Condition of the pt will change depending upon the environment, activities, management practices &amp; other </a:t>
            </a:r>
          </a:p>
        </p:txBody>
      </p:sp>
      <p:sp>
        <p:nvSpPr>
          <p:cNvPr id="6" name="عنصر نائب لرقم الشريحة 5"/>
          <p:cNvSpPr>
            <a:spLocks noGrp="1"/>
          </p:cNvSpPr>
          <p:nvPr>
            <p:ph type="sldNum" sz="quarter" idx="12"/>
          </p:nvPr>
        </p:nvSpPr>
        <p:spPr/>
        <p:txBody>
          <a:bodyPr>
            <a:normAutofit/>
          </a:bodyPr>
          <a:lstStyle/>
          <a:p>
            <a:pPr>
              <a:defRPr/>
            </a:pPr>
            <a:fld id="{A367E6C0-B037-4AE1-B351-342C42FF88DB}" type="slidenum">
              <a:rPr lang="en-US"/>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defRPr/>
            </a:pPr>
            <a:r>
              <a:rPr lang="en-US" sz="3200" b="1" u="sng" smtClean="0"/>
              <a:t>Pathophysiology</a:t>
            </a:r>
          </a:p>
        </p:txBody>
      </p:sp>
      <p:sp>
        <p:nvSpPr>
          <p:cNvPr id="97283" name="Rectangle 3"/>
          <p:cNvSpPr>
            <a:spLocks noGrp="1" noChangeArrowheads="1"/>
          </p:cNvSpPr>
          <p:nvPr>
            <p:ph idx="1"/>
          </p:nvPr>
        </p:nvSpPr>
        <p:spPr/>
        <p:txBody>
          <a:bodyPr>
            <a:normAutofit/>
          </a:bodyPr>
          <a:lstStyle/>
          <a:p>
            <a:pPr algn="l" rtl="0" eaLnBrk="1" hangingPunct="1">
              <a:defRPr/>
            </a:pPr>
            <a:r>
              <a:rPr lang="en-US" sz="2800" dirty="0" smtClean="0"/>
              <a:t>The underlying pathology of asthma is reversible and diffuses air way inflammation.</a:t>
            </a:r>
          </a:p>
          <a:p>
            <a:pPr algn="l" rtl="0" eaLnBrk="1" hangingPunct="1">
              <a:buFontTx/>
              <a:buNone/>
              <a:defRPr/>
            </a:pPr>
            <a:endParaRPr lang="en-US" sz="2800" dirty="0" smtClean="0"/>
          </a:p>
          <a:p>
            <a:pPr algn="l" rtl="0" eaLnBrk="1" hangingPunct="1">
              <a:defRPr/>
            </a:pPr>
            <a:r>
              <a:rPr lang="en-US" sz="2800" dirty="0" smtClean="0"/>
              <a:t>The inflammation leads to obstruction from the swelling of membranes that line the airways (mucosal </a:t>
            </a:r>
            <a:r>
              <a:rPr lang="en-US" sz="2800" dirty="0" err="1" smtClean="0"/>
              <a:t>odema</a:t>
            </a:r>
            <a:r>
              <a:rPr lang="en-US" sz="2800" dirty="0" smtClean="0"/>
              <a:t>), reducing the airway diameter (</a:t>
            </a:r>
            <a:r>
              <a:rPr lang="en-US" sz="2800" dirty="0" err="1" smtClean="0"/>
              <a:t>brochospasm</a:t>
            </a:r>
            <a:r>
              <a:rPr lang="en-US" sz="2800" dirty="0" smtClean="0"/>
              <a:t>), causing further narrowing &amp; increase mucous production, which diminishes airway size and may entirely plug the bronchi.</a:t>
            </a:r>
          </a:p>
        </p:txBody>
      </p:sp>
      <p:sp>
        <p:nvSpPr>
          <p:cNvPr id="6" name="عنصر نائب لرقم الشريحة 5"/>
          <p:cNvSpPr>
            <a:spLocks noGrp="1"/>
          </p:cNvSpPr>
          <p:nvPr>
            <p:ph type="sldNum" sz="quarter" idx="12"/>
          </p:nvPr>
        </p:nvSpPr>
        <p:spPr/>
        <p:txBody>
          <a:bodyPr>
            <a:normAutofit/>
          </a:bodyPr>
          <a:lstStyle/>
          <a:p>
            <a:pPr>
              <a:defRPr/>
            </a:pPr>
            <a:fld id="{835B87F6-C3AE-4DC9-9CC2-544272C6F81B}" type="slidenum">
              <a:rPr lang="en-US"/>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endParaRPr lang="ar-SA" smtClean="0"/>
          </a:p>
        </p:txBody>
      </p:sp>
      <p:sp>
        <p:nvSpPr>
          <p:cNvPr id="98307" name="Rectangle 3"/>
          <p:cNvSpPr>
            <a:spLocks noGrp="1" noChangeArrowheads="1"/>
          </p:cNvSpPr>
          <p:nvPr>
            <p:ph idx="1"/>
          </p:nvPr>
        </p:nvSpPr>
        <p:spPr/>
        <p:txBody>
          <a:bodyPr>
            <a:normAutofit/>
          </a:bodyPr>
          <a:lstStyle/>
          <a:p>
            <a:pPr algn="l" rtl="0" eaLnBrk="1" hangingPunct="1">
              <a:defRPr/>
            </a:pPr>
            <a:r>
              <a:rPr lang="en-US" sz="2800" dirty="0" smtClean="0"/>
              <a:t>The bronchial muscles &amp; mucous gland enlarge: thick, tenacious sputum is produced, and the alveoli </a:t>
            </a:r>
            <a:r>
              <a:rPr lang="en-US" sz="2800" dirty="0" err="1" smtClean="0"/>
              <a:t>hyperinflate</a:t>
            </a:r>
            <a:r>
              <a:rPr lang="en-US" sz="2800" dirty="0" smtClean="0"/>
              <a:t>. </a:t>
            </a:r>
            <a:endParaRPr lang="en-US" sz="2800" i="1" u="sng" dirty="0" smtClean="0"/>
          </a:p>
          <a:p>
            <a:pPr algn="l" rtl="0" eaLnBrk="1" hangingPunct="1">
              <a:buFontTx/>
              <a:buNone/>
              <a:defRPr/>
            </a:pPr>
            <a:endParaRPr lang="en-US" sz="2800" i="1" u="sng" dirty="0" smtClean="0"/>
          </a:p>
          <a:p>
            <a:pPr algn="l" rtl="0" eaLnBrk="1" hangingPunct="1">
              <a:defRPr/>
            </a:pPr>
            <a:r>
              <a:rPr lang="en-US" sz="2800" dirty="0" smtClean="0"/>
              <a:t>Cell that play a key role in the inflammation to asthma are mast </a:t>
            </a:r>
            <a:r>
              <a:rPr lang="en-US" sz="2800" dirty="0" err="1" smtClean="0"/>
              <a:t>cells,neutrophils</a:t>
            </a:r>
            <a:r>
              <a:rPr lang="en-US" sz="2800" dirty="0" smtClean="0"/>
              <a:t>, </a:t>
            </a:r>
            <a:r>
              <a:rPr lang="en-US" sz="2800" dirty="0" err="1" smtClean="0"/>
              <a:t>eosinophils</a:t>
            </a:r>
            <a:r>
              <a:rPr lang="en-US" sz="2800" dirty="0" smtClean="0"/>
              <a:t>, &amp; </a:t>
            </a:r>
            <a:r>
              <a:rPr lang="en-US" sz="2800" dirty="0" err="1" smtClean="0"/>
              <a:t>lymphocytosis</a:t>
            </a:r>
            <a:r>
              <a:rPr lang="en-US" sz="2800" dirty="0" smtClean="0"/>
              <a:t>.</a:t>
            </a:r>
          </a:p>
        </p:txBody>
      </p:sp>
      <p:sp>
        <p:nvSpPr>
          <p:cNvPr id="6" name="عنصر نائب لرقم الشريحة 5"/>
          <p:cNvSpPr>
            <a:spLocks noGrp="1"/>
          </p:cNvSpPr>
          <p:nvPr>
            <p:ph type="sldNum" sz="quarter" idx="12"/>
          </p:nvPr>
        </p:nvSpPr>
        <p:spPr/>
        <p:txBody>
          <a:bodyPr>
            <a:normAutofit/>
          </a:bodyPr>
          <a:lstStyle/>
          <a:p>
            <a:pPr>
              <a:defRPr/>
            </a:pPr>
            <a:fld id="{2B1D3DF7-AEEF-4A82-8028-A9C192966B9C}" type="slidenum">
              <a:rPr lang="en-US"/>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a:xfrm>
            <a:off x="457200" y="1219200"/>
            <a:ext cx="8229600" cy="4906963"/>
          </a:xfrm>
        </p:spPr>
        <p:txBody>
          <a:bodyPr>
            <a:normAutofit/>
          </a:bodyPr>
          <a:lstStyle/>
          <a:p>
            <a:pPr algn="l" rtl="0" eaLnBrk="1" hangingPunct="1">
              <a:lnSpc>
                <a:spcPct val="80000"/>
              </a:lnSpc>
              <a:defRPr/>
            </a:pPr>
            <a:endParaRPr lang="en-US" sz="2800" dirty="0" smtClean="0"/>
          </a:p>
          <a:p>
            <a:pPr algn="l" rtl="0" eaLnBrk="1" hangingPunct="1">
              <a:lnSpc>
                <a:spcPct val="80000"/>
              </a:lnSpc>
              <a:defRPr/>
            </a:pPr>
            <a:r>
              <a:rPr lang="en-US" sz="2800" dirty="0" smtClean="0"/>
              <a:t>Mast cells when activated , released several chemicals called mediators (its include histamine, </a:t>
            </a:r>
            <a:r>
              <a:rPr lang="en-US" sz="2800" dirty="0" err="1" smtClean="0"/>
              <a:t>bradykinin</a:t>
            </a:r>
            <a:r>
              <a:rPr lang="en-US" sz="2800" dirty="0" smtClean="0"/>
              <a:t>, prostaglandin, &amp; </a:t>
            </a:r>
            <a:r>
              <a:rPr lang="en-US" sz="2800" dirty="0" err="1" smtClean="0"/>
              <a:t>leukotrienes</a:t>
            </a:r>
            <a:r>
              <a:rPr lang="en-US" sz="2800" dirty="0" smtClean="0"/>
              <a:t>) causing increased blood flow, vasoconstriction, fluid leak from, vasculature, attraction of WBC to the area, &amp; </a:t>
            </a:r>
            <a:r>
              <a:rPr lang="en-US" sz="2800" dirty="0" err="1" smtClean="0"/>
              <a:t>bronchoconstriction</a:t>
            </a:r>
            <a:r>
              <a:rPr lang="en-US" sz="2800" dirty="0" smtClean="0"/>
              <a:t>. Regulation of these chemicals is the aim of current research for treating asthma.</a:t>
            </a:r>
          </a:p>
        </p:txBody>
      </p:sp>
      <p:sp>
        <p:nvSpPr>
          <p:cNvPr id="5" name="عنصر نائب لرقم الشريحة 5"/>
          <p:cNvSpPr>
            <a:spLocks noGrp="1"/>
          </p:cNvSpPr>
          <p:nvPr>
            <p:ph type="sldNum" sz="quarter" idx="12"/>
          </p:nvPr>
        </p:nvSpPr>
        <p:spPr/>
        <p:txBody>
          <a:bodyPr>
            <a:normAutofit/>
          </a:bodyPr>
          <a:lstStyle/>
          <a:p>
            <a:pPr>
              <a:defRPr/>
            </a:pPr>
            <a:fld id="{B7A3EEFE-F593-456E-8B0A-D1114014DE94}" type="slidenum">
              <a:rPr lang="en-US"/>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defRPr/>
            </a:pPr>
            <a:r>
              <a:rPr lang="en-US" sz="3600" b="1" u="sng" smtClean="0"/>
              <a:t>S&amp;S</a:t>
            </a:r>
          </a:p>
        </p:txBody>
      </p:sp>
      <p:sp>
        <p:nvSpPr>
          <p:cNvPr id="101379" name="Rectangle 3"/>
          <p:cNvSpPr>
            <a:spLocks noGrp="1" noChangeArrowheads="1"/>
          </p:cNvSpPr>
          <p:nvPr>
            <p:ph idx="1"/>
          </p:nvPr>
        </p:nvSpPr>
        <p:spPr/>
        <p:txBody>
          <a:bodyPr>
            <a:normAutofit/>
          </a:bodyPr>
          <a:lstStyle/>
          <a:p>
            <a:pPr algn="l" rtl="0" eaLnBrk="1" hangingPunct="1">
              <a:lnSpc>
                <a:spcPct val="80000"/>
              </a:lnSpc>
              <a:defRPr/>
            </a:pPr>
            <a:r>
              <a:rPr lang="en-US" sz="2800" dirty="0" smtClean="0"/>
              <a:t>Wheezing, (the sound of airflow through narrowed airway).</a:t>
            </a:r>
          </a:p>
          <a:p>
            <a:pPr algn="l" rtl="0" eaLnBrk="1" hangingPunct="1">
              <a:lnSpc>
                <a:spcPct val="80000"/>
              </a:lnSpc>
              <a:defRPr/>
            </a:pPr>
            <a:r>
              <a:rPr lang="en-US" sz="2800" dirty="0" smtClean="0"/>
              <a:t> Cough, with or without mucous membrane.</a:t>
            </a:r>
          </a:p>
          <a:p>
            <a:pPr algn="l" rtl="0" eaLnBrk="1" hangingPunct="1">
              <a:lnSpc>
                <a:spcPct val="80000"/>
              </a:lnSpc>
              <a:defRPr/>
            </a:pPr>
            <a:r>
              <a:rPr lang="en-US" sz="2800" dirty="0" err="1" smtClean="0"/>
              <a:t>Dyspnea</a:t>
            </a:r>
            <a:r>
              <a:rPr lang="en-US" sz="2800" dirty="0" smtClean="0"/>
              <a:t>.</a:t>
            </a:r>
          </a:p>
          <a:p>
            <a:pPr algn="l" rtl="0" eaLnBrk="1" hangingPunct="1">
              <a:lnSpc>
                <a:spcPct val="80000"/>
              </a:lnSpc>
              <a:defRPr/>
            </a:pPr>
            <a:r>
              <a:rPr lang="en-US" sz="2800" dirty="0" smtClean="0"/>
              <a:t> Chest tightness.</a:t>
            </a:r>
          </a:p>
          <a:p>
            <a:pPr algn="l" rtl="0" eaLnBrk="1" hangingPunct="1">
              <a:lnSpc>
                <a:spcPct val="80000"/>
              </a:lnSpc>
              <a:buFontTx/>
              <a:buNone/>
              <a:defRPr/>
            </a:pPr>
            <a:endParaRPr lang="en-US" sz="2800" dirty="0" smtClean="0"/>
          </a:p>
          <a:p>
            <a:pPr algn="l" rtl="0" eaLnBrk="1" hangingPunct="1">
              <a:lnSpc>
                <a:spcPct val="80000"/>
              </a:lnSpc>
              <a:defRPr/>
            </a:pPr>
            <a:r>
              <a:rPr lang="en-US" sz="2800" dirty="0" smtClean="0"/>
              <a:t>Expiration requires effort &amp; become prolonged, as the exacerbation progress, diaphoresis, tachycardia, widened pulse pressure may occur.</a:t>
            </a:r>
          </a:p>
          <a:p>
            <a:pPr algn="l" rtl="0" eaLnBrk="1" hangingPunct="1">
              <a:lnSpc>
                <a:spcPct val="80000"/>
              </a:lnSpc>
              <a:buFontTx/>
              <a:buNone/>
              <a:defRPr/>
            </a:pPr>
            <a:endParaRPr lang="en-US" sz="2800" dirty="0" smtClean="0"/>
          </a:p>
          <a:p>
            <a:pPr algn="l" rtl="0" eaLnBrk="1" hangingPunct="1">
              <a:lnSpc>
                <a:spcPct val="80000"/>
              </a:lnSpc>
              <a:defRPr/>
            </a:pPr>
            <a:r>
              <a:rPr lang="en-US" sz="2800" dirty="0" smtClean="0"/>
              <a:t>Hypoxemia is secondary to a ventilation perfusion mismatch &amp; readily responds to O2.</a:t>
            </a:r>
          </a:p>
        </p:txBody>
      </p:sp>
      <p:sp>
        <p:nvSpPr>
          <p:cNvPr id="6" name="عنصر نائب لرقم الشريحة 5"/>
          <p:cNvSpPr>
            <a:spLocks noGrp="1"/>
          </p:cNvSpPr>
          <p:nvPr>
            <p:ph type="sldNum" sz="quarter" idx="12"/>
          </p:nvPr>
        </p:nvSpPr>
        <p:spPr/>
        <p:txBody>
          <a:bodyPr>
            <a:normAutofit/>
          </a:bodyPr>
          <a:lstStyle/>
          <a:p>
            <a:pPr>
              <a:defRPr/>
            </a:pPr>
            <a:fld id="{FA192FB2-84DD-4DFA-AD75-B1C63A10374D}"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defRPr/>
            </a:pPr>
            <a:r>
              <a:rPr lang="en-US" sz="3200" b="1" u="sng" smtClean="0"/>
              <a:t>Assessment and diagnostic finding</a:t>
            </a:r>
          </a:p>
        </p:txBody>
      </p:sp>
      <p:sp>
        <p:nvSpPr>
          <p:cNvPr id="102403" name="Rectangle 3"/>
          <p:cNvSpPr>
            <a:spLocks noGrp="1" noChangeArrowheads="1"/>
          </p:cNvSpPr>
          <p:nvPr>
            <p:ph idx="1"/>
          </p:nvPr>
        </p:nvSpPr>
        <p:spPr/>
        <p:txBody>
          <a:bodyPr>
            <a:normAutofit/>
          </a:bodyPr>
          <a:lstStyle/>
          <a:p>
            <a:pPr algn="l" rtl="0" eaLnBrk="1" hangingPunct="1">
              <a:defRPr/>
            </a:pPr>
            <a:r>
              <a:rPr lang="en-US" sz="2800" dirty="0" smtClean="0"/>
              <a:t>A complete family, environmental, &amp; occupational history.</a:t>
            </a:r>
          </a:p>
          <a:p>
            <a:pPr algn="l" rtl="0" eaLnBrk="1" hangingPunct="1">
              <a:buFontTx/>
              <a:buNone/>
              <a:defRPr/>
            </a:pPr>
            <a:endParaRPr lang="en-US" sz="2800" dirty="0" smtClean="0"/>
          </a:p>
          <a:p>
            <a:pPr algn="l" rtl="0" eaLnBrk="1" hangingPunct="1">
              <a:defRPr/>
            </a:pPr>
            <a:r>
              <a:rPr lang="en-US" sz="2800" dirty="0" smtClean="0"/>
              <a:t>A positive family history &amp; environmental factors, including seasonal changes, air pollution…</a:t>
            </a:r>
          </a:p>
          <a:p>
            <a:pPr algn="l" rtl="0" eaLnBrk="1" hangingPunct="1">
              <a:buFontTx/>
              <a:buNone/>
              <a:defRPr/>
            </a:pPr>
            <a:endParaRPr lang="en-US" sz="2800" dirty="0" smtClean="0"/>
          </a:p>
          <a:p>
            <a:pPr algn="l" rtl="0" eaLnBrk="1" hangingPunct="1">
              <a:defRPr/>
            </a:pPr>
            <a:r>
              <a:rPr lang="en-US" sz="2800" dirty="0" smtClean="0"/>
              <a:t>Asthma is associated with occupational related chemicals &amp; compound as wood, metal, and medication (aspirin, antibiotic…).</a:t>
            </a:r>
          </a:p>
        </p:txBody>
      </p:sp>
      <p:sp>
        <p:nvSpPr>
          <p:cNvPr id="6" name="عنصر نائب لرقم الشريحة 5"/>
          <p:cNvSpPr>
            <a:spLocks noGrp="1"/>
          </p:cNvSpPr>
          <p:nvPr>
            <p:ph type="sldNum" sz="quarter" idx="12"/>
          </p:nvPr>
        </p:nvSpPr>
        <p:spPr/>
        <p:txBody>
          <a:bodyPr>
            <a:normAutofit/>
          </a:bodyPr>
          <a:lstStyle/>
          <a:p>
            <a:pPr>
              <a:defRPr/>
            </a:pPr>
            <a:fld id="{185410DC-DAA9-4EFC-99DC-C68A763C4916}" type="slidenum">
              <a:rPr lang="en-US"/>
              <a:pPr>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120</TotalTime>
  <Words>963</Words>
  <Application>Microsoft Office PowerPoint</Application>
  <PresentationFormat>عرض على الشاشة (3:4)‏</PresentationFormat>
  <Paragraphs>109</Paragraphs>
  <Slides>21</Slides>
  <Notes>0</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انقلاب</vt:lpstr>
      <vt:lpstr>Asthma </vt:lpstr>
      <vt:lpstr>Asthma </vt:lpstr>
      <vt:lpstr>الشريحة 3</vt:lpstr>
      <vt:lpstr>الشريحة 4</vt:lpstr>
      <vt:lpstr>Pathophysiology</vt:lpstr>
      <vt:lpstr>الشريحة 6</vt:lpstr>
      <vt:lpstr>الشريحة 7</vt:lpstr>
      <vt:lpstr>S&amp;S</vt:lpstr>
      <vt:lpstr>Assessment and diagnostic finding</vt:lpstr>
      <vt:lpstr>الشريحة 10</vt:lpstr>
      <vt:lpstr>Prevention</vt:lpstr>
      <vt:lpstr>Complication: </vt:lpstr>
      <vt:lpstr>Medical Management</vt:lpstr>
      <vt:lpstr>الشريحة 14</vt:lpstr>
      <vt:lpstr>الشريحة 15</vt:lpstr>
      <vt:lpstr>NSG Management</vt:lpstr>
      <vt:lpstr>الشريحة 17</vt:lpstr>
      <vt:lpstr>Status Asthmaticus</vt:lpstr>
      <vt:lpstr>S&amp;S</vt:lpstr>
      <vt:lpstr>Assessment and diagnostic finding </vt:lpstr>
      <vt:lpstr>NSG Management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Asthma </dc:title>
  <dc:creator>citycomp</dc:creator>
  <cp:lastModifiedBy>use1</cp:lastModifiedBy>
  <cp:revision>5</cp:revision>
  <dcterms:created xsi:type="dcterms:W3CDTF">2011-11-28T21:09:28Z</dcterms:created>
  <dcterms:modified xsi:type="dcterms:W3CDTF">2013-10-01T08:29:20Z</dcterms:modified>
</cp:coreProperties>
</file>