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29" r:id="rId5"/>
    <p:sldId id="258" r:id="rId6"/>
    <p:sldId id="260" r:id="rId7"/>
    <p:sldId id="259" r:id="rId8"/>
    <p:sldId id="261" r:id="rId9"/>
    <p:sldId id="262" r:id="rId10"/>
    <p:sldId id="263" r:id="rId11"/>
    <p:sldId id="264" r:id="rId12"/>
    <p:sldId id="265" r:id="rId13"/>
    <p:sldId id="266" r:id="rId14"/>
    <p:sldId id="267" r:id="rId15"/>
    <p:sldId id="268" r:id="rId16"/>
    <p:sldId id="272" r:id="rId17"/>
    <p:sldId id="271" r:id="rId18"/>
    <p:sldId id="270" r:id="rId19"/>
    <p:sldId id="274" r:id="rId20"/>
    <p:sldId id="273" r:id="rId21"/>
    <p:sldId id="275" r:id="rId22"/>
    <p:sldId id="276" r:id="rId23"/>
    <p:sldId id="282" r:id="rId24"/>
    <p:sldId id="283" r:id="rId25"/>
    <p:sldId id="280" r:id="rId26"/>
    <p:sldId id="281" r:id="rId27"/>
    <p:sldId id="278" r:id="rId28"/>
    <p:sldId id="279" r:id="rId29"/>
    <p:sldId id="284" r:id="rId30"/>
    <p:sldId id="285" r:id="rId31"/>
    <p:sldId id="287" r:id="rId32"/>
    <p:sldId id="291" r:id="rId33"/>
    <p:sldId id="300" r:id="rId34"/>
    <p:sldId id="301" r:id="rId35"/>
    <p:sldId id="302" r:id="rId36"/>
    <p:sldId id="299" r:id="rId37"/>
    <p:sldId id="306" r:id="rId38"/>
    <p:sldId id="305" r:id="rId39"/>
    <p:sldId id="309" r:id="rId40"/>
    <p:sldId id="308" r:id="rId41"/>
    <p:sldId id="312" r:id="rId42"/>
    <p:sldId id="311" r:id="rId43"/>
    <p:sldId id="315" r:id="rId44"/>
    <p:sldId id="314" r:id="rId45"/>
    <p:sldId id="313" r:id="rId46"/>
    <p:sldId id="319" r:id="rId47"/>
    <p:sldId id="318" r:id="rId48"/>
    <p:sldId id="320" r:id="rId49"/>
    <p:sldId id="321" r:id="rId50"/>
    <p:sldId id="317" r:id="rId51"/>
    <p:sldId id="316" r:id="rId52"/>
    <p:sldId id="322" r:id="rId53"/>
    <p:sldId id="328" r:id="rId54"/>
    <p:sldId id="327" r:id="rId55"/>
    <p:sldId id="326" r:id="rId56"/>
    <p:sldId id="325" r:id="rId57"/>
    <p:sldId id="324" r:id="rId58"/>
    <p:sldId id="323"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3" r:id="rId133"/>
    <p:sldId id="404" r:id="rId134"/>
    <p:sldId id="405" r:id="rId135"/>
    <p:sldId id="406" r:id="rId136"/>
    <p:sldId id="407" r:id="rId137"/>
    <p:sldId id="408" r:id="rId138"/>
    <p:sldId id="409" r:id="rId139"/>
    <p:sldId id="410" r:id="rId140"/>
    <p:sldId id="411" r:id="rId141"/>
    <p:sldId id="413" r:id="rId142"/>
    <p:sldId id="416" r:id="rId143"/>
    <p:sldId id="415" r:id="rId144"/>
    <p:sldId id="412" r:id="rId145"/>
    <p:sldId id="421" r:id="rId146"/>
    <p:sldId id="418" r:id="rId147"/>
    <p:sldId id="419" r:id="rId148"/>
    <p:sldId id="414" r:id="rId149"/>
    <p:sldId id="417" r:id="rId150"/>
    <p:sldId id="426" r:id="rId151"/>
    <p:sldId id="425" r:id="rId152"/>
    <p:sldId id="424" r:id="rId153"/>
    <p:sldId id="423" r:id="rId154"/>
    <p:sldId id="428" r:id="rId155"/>
    <p:sldId id="422" r:id="rId156"/>
    <p:sldId id="430"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443" r:id="rId170"/>
    <p:sldId id="444" r:id="rId171"/>
    <p:sldId id="445" r:id="rId172"/>
    <p:sldId id="446" r:id="rId173"/>
    <p:sldId id="447" r:id="rId174"/>
    <p:sldId id="448" r:id="rId175"/>
    <p:sldId id="449" r:id="rId176"/>
    <p:sldId id="450" r:id="rId177"/>
    <p:sldId id="451" r:id="rId178"/>
    <p:sldId id="452" r:id="rId179"/>
    <p:sldId id="453" r:id="rId180"/>
    <p:sldId id="269"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slide" Target="slides/slide178.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899E0-9A3F-46F2-A893-9476B6580A80}" type="doc">
      <dgm:prSet loTypeId="urn:microsoft.com/office/officeart/2005/8/layout/pyramid2" loCatId="pyramid" qsTypeId="urn:microsoft.com/office/officeart/2005/8/quickstyle/simple1" qsCatId="simple" csTypeId="urn:microsoft.com/office/officeart/2005/8/colors/colorful3" csCatId="colorful" phldr="1"/>
      <dgm:spPr/>
    </dgm:pt>
    <dgm:pt modelId="{B72CEFA7-37E5-4DEA-B908-8AC00593075A}">
      <dgm:prSet phldrT="[Text]"/>
      <dgm:spPr/>
      <dgm:t>
        <a:bodyPr/>
        <a:lstStyle/>
        <a:p>
          <a:r>
            <a:rPr lang="en-US" dirty="0">
              <a:latin typeface="Times New Roman" pitchFamily="18" charset="0"/>
              <a:cs typeface="Times New Roman" pitchFamily="18" charset="0"/>
            </a:rPr>
            <a:t>Energy efficiency</a:t>
          </a:r>
        </a:p>
      </dgm:t>
    </dgm:pt>
    <dgm:pt modelId="{06605F3C-0EB6-477B-BE7E-FA6C252376B8}" type="parTrans" cxnId="{18645F8D-6921-4897-B099-BF03B8C53F1A}">
      <dgm:prSet/>
      <dgm:spPr/>
      <dgm:t>
        <a:bodyPr/>
        <a:lstStyle/>
        <a:p>
          <a:endParaRPr lang="en-US">
            <a:latin typeface="Times New Roman" pitchFamily="18" charset="0"/>
            <a:cs typeface="Times New Roman" pitchFamily="18" charset="0"/>
          </a:endParaRPr>
        </a:p>
      </dgm:t>
    </dgm:pt>
    <dgm:pt modelId="{D64C551D-63FF-4637-BD4B-4AD4E3C7CA32}" type="sibTrans" cxnId="{18645F8D-6921-4897-B099-BF03B8C53F1A}">
      <dgm:prSet/>
      <dgm:spPr/>
      <dgm:t>
        <a:bodyPr/>
        <a:lstStyle/>
        <a:p>
          <a:endParaRPr lang="en-US">
            <a:latin typeface="Times New Roman" pitchFamily="18" charset="0"/>
            <a:cs typeface="Times New Roman" pitchFamily="18" charset="0"/>
          </a:endParaRPr>
        </a:p>
      </dgm:t>
    </dgm:pt>
    <dgm:pt modelId="{6A165B52-10DF-40FF-85F2-4D3A788C3804}">
      <dgm:prSet phldrT="[Text]"/>
      <dgm:spPr/>
      <dgm:t>
        <a:bodyPr/>
        <a:lstStyle/>
        <a:p>
          <a:r>
            <a:rPr lang="en-US" dirty="0">
              <a:latin typeface="Times New Roman" pitchFamily="18" charset="0"/>
              <a:cs typeface="Times New Roman" pitchFamily="18" charset="0"/>
            </a:rPr>
            <a:t>Energy conservation</a:t>
          </a:r>
        </a:p>
      </dgm:t>
    </dgm:pt>
    <dgm:pt modelId="{2354CFE7-77EB-48DD-B7E2-FC12055BCABD}" type="parTrans" cxnId="{CB4D9817-299E-42B6-98DB-FFCB4C5A64CD}">
      <dgm:prSet/>
      <dgm:spPr/>
      <dgm:t>
        <a:bodyPr/>
        <a:lstStyle/>
        <a:p>
          <a:endParaRPr lang="en-US">
            <a:latin typeface="Times New Roman" pitchFamily="18" charset="0"/>
            <a:cs typeface="Times New Roman" pitchFamily="18" charset="0"/>
          </a:endParaRPr>
        </a:p>
      </dgm:t>
    </dgm:pt>
    <dgm:pt modelId="{195B688F-BE6D-423D-8901-0063CE5B29A0}" type="sibTrans" cxnId="{CB4D9817-299E-42B6-98DB-FFCB4C5A64CD}">
      <dgm:prSet/>
      <dgm:spPr/>
      <dgm:t>
        <a:bodyPr/>
        <a:lstStyle/>
        <a:p>
          <a:endParaRPr lang="en-US">
            <a:latin typeface="Times New Roman" pitchFamily="18" charset="0"/>
            <a:cs typeface="Times New Roman" pitchFamily="18" charset="0"/>
          </a:endParaRPr>
        </a:p>
      </dgm:t>
    </dgm:pt>
    <dgm:pt modelId="{3C518418-2412-4CB5-B252-19025910F54C}">
      <dgm:prSet phldrT="[Text]"/>
      <dgm:spPr/>
      <dgm:t>
        <a:bodyPr/>
        <a:lstStyle/>
        <a:p>
          <a:r>
            <a:rPr lang="en-US" dirty="0">
              <a:latin typeface="Times New Roman" pitchFamily="18" charset="0"/>
              <a:cs typeface="Times New Roman" pitchFamily="18" charset="0"/>
            </a:rPr>
            <a:t>Energy analysis</a:t>
          </a:r>
        </a:p>
      </dgm:t>
    </dgm:pt>
    <dgm:pt modelId="{8D09F73F-AAFD-45EC-A1F0-09C924C8C0D8}" type="parTrans" cxnId="{7B7F2A44-8FD4-40C8-9467-AB2E265103DC}">
      <dgm:prSet/>
      <dgm:spPr/>
      <dgm:t>
        <a:bodyPr/>
        <a:lstStyle/>
        <a:p>
          <a:endParaRPr lang="en-US">
            <a:latin typeface="Times New Roman" pitchFamily="18" charset="0"/>
            <a:cs typeface="Times New Roman" pitchFamily="18" charset="0"/>
          </a:endParaRPr>
        </a:p>
      </dgm:t>
    </dgm:pt>
    <dgm:pt modelId="{0C5F4D33-6967-4D4C-B8C3-D37C6CC62DCA}" type="sibTrans" cxnId="{7B7F2A44-8FD4-40C8-9467-AB2E265103DC}">
      <dgm:prSet/>
      <dgm:spPr/>
      <dgm:t>
        <a:bodyPr/>
        <a:lstStyle/>
        <a:p>
          <a:endParaRPr lang="en-US">
            <a:latin typeface="Times New Roman" pitchFamily="18" charset="0"/>
            <a:cs typeface="Times New Roman" pitchFamily="18" charset="0"/>
          </a:endParaRPr>
        </a:p>
      </dgm:t>
    </dgm:pt>
    <dgm:pt modelId="{B34BA32E-C0CF-4062-90AD-220FBCA53F5E}">
      <dgm:prSet phldrT="[Text]"/>
      <dgm:spPr/>
      <dgm:t>
        <a:bodyPr/>
        <a:lstStyle/>
        <a:p>
          <a:r>
            <a:rPr lang="en-US" dirty="0">
              <a:latin typeface="Times New Roman" pitchFamily="18" charset="0"/>
              <a:cs typeface="Times New Roman" pitchFamily="18" charset="0"/>
            </a:rPr>
            <a:t>Time of use</a:t>
          </a:r>
        </a:p>
      </dgm:t>
    </dgm:pt>
    <dgm:pt modelId="{812D83FE-413A-41D8-858C-7277BA9DBEB3}" type="parTrans" cxnId="{AA36DCDE-5599-4265-A4DF-D9B0C1CB1E89}">
      <dgm:prSet/>
      <dgm:spPr/>
      <dgm:t>
        <a:bodyPr/>
        <a:lstStyle/>
        <a:p>
          <a:endParaRPr lang="en-US">
            <a:latin typeface="Times New Roman" pitchFamily="18" charset="0"/>
            <a:cs typeface="Times New Roman" pitchFamily="18" charset="0"/>
          </a:endParaRPr>
        </a:p>
      </dgm:t>
    </dgm:pt>
    <dgm:pt modelId="{3001E9CB-F728-4BB0-B4E1-C6182B6EF7EC}" type="sibTrans" cxnId="{AA36DCDE-5599-4265-A4DF-D9B0C1CB1E89}">
      <dgm:prSet/>
      <dgm:spPr/>
      <dgm:t>
        <a:bodyPr/>
        <a:lstStyle/>
        <a:p>
          <a:endParaRPr lang="en-US">
            <a:latin typeface="Times New Roman" pitchFamily="18" charset="0"/>
            <a:cs typeface="Times New Roman" pitchFamily="18" charset="0"/>
          </a:endParaRPr>
        </a:p>
      </dgm:t>
    </dgm:pt>
    <dgm:pt modelId="{0760F034-C009-40BC-B2D6-DE5FB5523EB2}">
      <dgm:prSet phldrT="[Text]"/>
      <dgm:spPr/>
      <dgm:t>
        <a:bodyPr/>
        <a:lstStyle/>
        <a:p>
          <a:r>
            <a:rPr lang="en-US" dirty="0">
              <a:latin typeface="Times New Roman" pitchFamily="18" charset="0"/>
              <a:cs typeface="Times New Roman" pitchFamily="18" charset="0"/>
            </a:rPr>
            <a:t>Renewable energy</a:t>
          </a:r>
        </a:p>
      </dgm:t>
    </dgm:pt>
    <dgm:pt modelId="{F4A791C3-A0A8-49F9-95FD-99D0669A845B}" type="parTrans" cxnId="{43CEAD38-3CB7-4AB2-83F5-1C04911AE9B8}">
      <dgm:prSet/>
      <dgm:spPr/>
      <dgm:t>
        <a:bodyPr/>
        <a:lstStyle/>
        <a:p>
          <a:endParaRPr lang="en-US">
            <a:latin typeface="Times New Roman" pitchFamily="18" charset="0"/>
            <a:cs typeface="Times New Roman" pitchFamily="18" charset="0"/>
          </a:endParaRPr>
        </a:p>
      </dgm:t>
    </dgm:pt>
    <dgm:pt modelId="{A6CDFE5A-8B28-4B5C-BCBE-E249112186FC}" type="sibTrans" cxnId="{43CEAD38-3CB7-4AB2-83F5-1C04911AE9B8}">
      <dgm:prSet/>
      <dgm:spPr/>
      <dgm:t>
        <a:bodyPr/>
        <a:lstStyle/>
        <a:p>
          <a:endParaRPr lang="en-US">
            <a:latin typeface="Times New Roman" pitchFamily="18" charset="0"/>
            <a:cs typeface="Times New Roman" pitchFamily="18" charset="0"/>
          </a:endParaRPr>
        </a:p>
      </dgm:t>
    </dgm:pt>
    <dgm:pt modelId="{00B903FF-B780-46C1-A2B3-F16E3BDF56AC}" type="pres">
      <dgm:prSet presAssocID="{01D899E0-9A3F-46F2-A893-9476B6580A80}" presName="compositeShape" presStyleCnt="0">
        <dgm:presLayoutVars>
          <dgm:dir/>
          <dgm:resizeHandles/>
        </dgm:presLayoutVars>
      </dgm:prSet>
      <dgm:spPr/>
    </dgm:pt>
    <dgm:pt modelId="{F72B9979-1B7C-4119-8852-F55D492BB0C8}" type="pres">
      <dgm:prSet presAssocID="{01D899E0-9A3F-46F2-A893-9476B6580A80}" presName="pyramid" presStyleLbl="node1" presStyleIdx="0" presStyleCnt="1"/>
      <dgm:spPr/>
    </dgm:pt>
    <dgm:pt modelId="{DF9A23D3-550B-4FBE-BB4F-F473F00FDB4E}" type="pres">
      <dgm:prSet presAssocID="{01D899E0-9A3F-46F2-A893-9476B6580A80}" presName="theList" presStyleCnt="0"/>
      <dgm:spPr/>
    </dgm:pt>
    <dgm:pt modelId="{50573F4D-1F3E-470E-9212-6E49AB10B1CE}" type="pres">
      <dgm:prSet presAssocID="{0760F034-C009-40BC-B2D6-DE5FB5523EB2}" presName="aNode" presStyleLbl="fgAcc1" presStyleIdx="0" presStyleCnt="5">
        <dgm:presLayoutVars>
          <dgm:bulletEnabled val="1"/>
        </dgm:presLayoutVars>
      </dgm:prSet>
      <dgm:spPr/>
      <dgm:t>
        <a:bodyPr/>
        <a:lstStyle/>
        <a:p>
          <a:endParaRPr lang="en-US"/>
        </a:p>
      </dgm:t>
    </dgm:pt>
    <dgm:pt modelId="{CB29E397-0A97-4E10-94A1-E1AE74E145B8}" type="pres">
      <dgm:prSet presAssocID="{0760F034-C009-40BC-B2D6-DE5FB5523EB2}" presName="aSpace" presStyleCnt="0"/>
      <dgm:spPr/>
    </dgm:pt>
    <dgm:pt modelId="{65FC1B57-E29E-4286-8588-93A1A9B0B6DF}" type="pres">
      <dgm:prSet presAssocID="{B34BA32E-C0CF-4062-90AD-220FBCA53F5E}" presName="aNode" presStyleLbl="fgAcc1" presStyleIdx="1" presStyleCnt="5">
        <dgm:presLayoutVars>
          <dgm:bulletEnabled val="1"/>
        </dgm:presLayoutVars>
      </dgm:prSet>
      <dgm:spPr/>
      <dgm:t>
        <a:bodyPr/>
        <a:lstStyle/>
        <a:p>
          <a:endParaRPr lang="en-US"/>
        </a:p>
      </dgm:t>
    </dgm:pt>
    <dgm:pt modelId="{6F3BD744-334C-4588-86EE-F991EB3E9B14}" type="pres">
      <dgm:prSet presAssocID="{B34BA32E-C0CF-4062-90AD-220FBCA53F5E}" presName="aSpace" presStyleCnt="0"/>
      <dgm:spPr/>
    </dgm:pt>
    <dgm:pt modelId="{D3512289-FE5E-480A-AC67-654D449EFB4F}" type="pres">
      <dgm:prSet presAssocID="{B72CEFA7-37E5-4DEA-B908-8AC00593075A}" presName="aNode" presStyleLbl="fgAcc1" presStyleIdx="2" presStyleCnt="5">
        <dgm:presLayoutVars>
          <dgm:bulletEnabled val="1"/>
        </dgm:presLayoutVars>
      </dgm:prSet>
      <dgm:spPr/>
      <dgm:t>
        <a:bodyPr/>
        <a:lstStyle/>
        <a:p>
          <a:endParaRPr lang="en-US"/>
        </a:p>
      </dgm:t>
    </dgm:pt>
    <dgm:pt modelId="{8A56DAB6-F390-4399-A158-CC1D2061B08A}" type="pres">
      <dgm:prSet presAssocID="{B72CEFA7-37E5-4DEA-B908-8AC00593075A}" presName="aSpace" presStyleCnt="0"/>
      <dgm:spPr/>
    </dgm:pt>
    <dgm:pt modelId="{3A584F71-F951-4118-87D6-92F72E4DE05D}" type="pres">
      <dgm:prSet presAssocID="{6A165B52-10DF-40FF-85F2-4D3A788C3804}" presName="aNode" presStyleLbl="fgAcc1" presStyleIdx="3" presStyleCnt="5">
        <dgm:presLayoutVars>
          <dgm:bulletEnabled val="1"/>
        </dgm:presLayoutVars>
      </dgm:prSet>
      <dgm:spPr/>
      <dgm:t>
        <a:bodyPr/>
        <a:lstStyle/>
        <a:p>
          <a:endParaRPr lang="en-US"/>
        </a:p>
      </dgm:t>
    </dgm:pt>
    <dgm:pt modelId="{6D53E97D-9666-4070-B22C-75048D07B49A}" type="pres">
      <dgm:prSet presAssocID="{6A165B52-10DF-40FF-85F2-4D3A788C3804}" presName="aSpace" presStyleCnt="0"/>
      <dgm:spPr/>
    </dgm:pt>
    <dgm:pt modelId="{7B1F2E8B-7075-463E-A826-F51185D6CAD7}" type="pres">
      <dgm:prSet presAssocID="{3C518418-2412-4CB5-B252-19025910F54C}" presName="aNode" presStyleLbl="fgAcc1" presStyleIdx="4" presStyleCnt="5">
        <dgm:presLayoutVars>
          <dgm:bulletEnabled val="1"/>
        </dgm:presLayoutVars>
      </dgm:prSet>
      <dgm:spPr/>
      <dgm:t>
        <a:bodyPr/>
        <a:lstStyle/>
        <a:p>
          <a:endParaRPr lang="en-US"/>
        </a:p>
      </dgm:t>
    </dgm:pt>
    <dgm:pt modelId="{E7DE41C8-6D95-45DD-8677-47CF12581A42}" type="pres">
      <dgm:prSet presAssocID="{3C518418-2412-4CB5-B252-19025910F54C}" presName="aSpace" presStyleCnt="0"/>
      <dgm:spPr/>
    </dgm:pt>
  </dgm:ptLst>
  <dgm:cxnLst>
    <dgm:cxn modelId="{895CCD15-4219-4526-B7F1-C6E5ACB18F4E}" type="presOf" srcId="{3C518418-2412-4CB5-B252-19025910F54C}" destId="{7B1F2E8B-7075-463E-A826-F51185D6CAD7}" srcOrd="0" destOrd="0" presId="urn:microsoft.com/office/officeart/2005/8/layout/pyramid2"/>
    <dgm:cxn modelId="{BD13EC9B-E712-449E-82C6-524EAA6D10BF}" type="presOf" srcId="{B34BA32E-C0CF-4062-90AD-220FBCA53F5E}" destId="{65FC1B57-E29E-4286-8588-93A1A9B0B6DF}" srcOrd="0" destOrd="0" presId="urn:microsoft.com/office/officeart/2005/8/layout/pyramid2"/>
    <dgm:cxn modelId="{60A3CDEC-B751-49A9-A87D-4BDC63357BB5}" type="presOf" srcId="{6A165B52-10DF-40FF-85F2-4D3A788C3804}" destId="{3A584F71-F951-4118-87D6-92F72E4DE05D}" srcOrd="0" destOrd="0" presId="urn:microsoft.com/office/officeart/2005/8/layout/pyramid2"/>
    <dgm:cxn modelId="{AA36DCDE-5599-4265-A4DF-D9B0C1CB1E89}" srcId="{01D899E0-9A3F-46F2-A893-9476B6580A80}" destId="{B34BA32E-C0CF-4062-90AD-220FBCA53F5E}" srcOrd="1" destOrd="0" parTransId="{812D83FE-413A-41D8-858C-7277BA9DBEB3}" sibTransId="{3001E9CB-F728-4BB0-B4E1-C6182B6EF7EC}"/>
    <dgm:cxn modelId="{7B7F2A44-8FD4-40C8-9467-AB2E265103DC}" srcId="{01D899E0-9A3F-46F2-A893-9476B6580A80}" destId="{3C518418-2412-4CB5-B252-19025910F54C}" srcOrd="4" destOrd="0" parTransId="{8D09F73F-AAFD-45EC-A1F0-09C924C8C0D8}" sibTransId="{0C5F4D33-6967-4D4C-B8C3-D37C6CC62DCA}"/>
    <dgm:cxn modelId="{18645F8D-6921-4897-B099-BF03B8C53F1A}" srcId="{01D899E0-9A3F-46F2-A893-9476B6580A80}" destId="{B72CEFA7-37E5-4DEA-B908-8AC00593075A}" srcOrd="2" destOrd="0" parTransId="{06605F3C-0EB6-477B-BE7E-FA6C252376B8}" sibTransId="{D64C551D-63FF-4637-BD4B-4AD4E3C7CA32}"/>
    <dgm:cxn modelId="{206C4C34-1815-4059-9ABE-B427A2D42202}" type="presOf" srcId="{B72CEFA7-37E5-4DEA-B908-8AC00593075A}" destId="{D3512289-FE5E-480A-AC67-654D449EFB4F}" srcOrd="0" destOrd="0" presId="urn:microsoft.com/office/officeart/2005/8/layout/pyramid2"/>
    <dgm:cxn modelId="{B208C669-F206-4F1A-8974-51A444350EFE}" type="presOf" srcId="{01D899E0-9A3F-46F2-A893-9476B6580A80}" destId="{00B903FF-B780-46C1-A2B3-F16E3BDF56AC}" srcOrd="0" destOrd="0" presId="urn:microsoft.com/office/officeart/2005/8/layout/pyramid2"/>
    <dgm:cxn modelId="{CB4D9817-299E-42B6-98DB-FFCB4C5A64CD}" srcId="{01D899E0-9A3F-46F2-A893-9476B6580A80}" destId="{6A165B52-10DF-40FF-85F2-4D3A788C3804}" srcOrd="3" destOrd="0" parTransId="{2354CFE7-77EB-48DD-B7E2-FC12055BCABD}" sibTransId="{195B688F-BE6D-423D-8901-0063CE5B29A0}"/>
    <dgm:cxn modelId="{70F5C7B4-9919-48F0-8CD0-C2C59E156AC8}" type="presOf" srcId="{0760F034-C009-40BC-B2D6-DE5FB5523EB2}" destId="{50573F4D-1F3E-470E-9212-6E49AB10B1CE}" srcOrd="0" destOrd="0" presId="urn:microsoft.com/office/officeart/2005/8/layout/pyramid2"/>
    <dgm:cxn modelId="{43CEAD38-3CB7-4AB2-83F5-1C04911AE9B8}" srcId="{01D899E0-9A3F-46F2-A893-9476B6580A80}" destId="{0760F034-C009-40BC-B2D6-DE5FB5523EB2}" srcOrd="0" destOrd="0" parTransId="{F4A791C3-A0A8-49F9-95FD-99D0669A845B}" sibTransId="{A6CDFE5A-8B28-4B5C-BCBE-E249112186FC}"/>
    <dgm:cxn modelId="{7FAA7DA4-72DB-4C97-A0EC-410EA0A64566}" type="presParOf" srcId="{00B903FF-B780-46C1-A2B3-F16E3BDF56AC}" destId="{F72B9979-1B7C-4119-8852-F55D492BB0C8}" srcOrd="0" destOrd="0" presId="urn:microsoft.com/office/officeart/2005/8/layout/pyramid2"/>
    <dgm:cxn modelId="{64ABC1AA-0BCF-465C-874B-6F6B077C388C}" type="presParOf" srcId="{00B903FF-B780-46C1-A2B3-F16E3BDF56AC}" destId="{DF9A23D3-550B-4FBE-BB4F-F473F00FDB4E}" srcOrd="1" destOrd="0" presId="urn:microsoft.com/office/officeart/2005/8/layout/pyramid2"/>
    <dgm:cxn modelId="{1D063C29-00F5-48FB-A88A-06251471FDC5}" type="presParOf" srcId="{DF9A23D3-550B-4FBE-BB4F-F473F00FDB4E}" destId="{50573F4D-1F3E-470E-9212-6E49AB10B1CE}" srcOrd="0" destOrd="0" presId="urn:microsoft.com/office/officeart/2005/8/layout/pyramid2"/>
    <dgm:cxn modelId="{03EA187B-67F9-47BC-AE16-803F22A0C088}" type="presParOf" srcId="{DF9A23D3-550B-4FBE-BB4F-F473F00FDB4E}" destId="{CB29E397-0A97-4E10-94A1-E1AE74E145B8}" srcOrd="1" destOrd="0" presId="urn:microsoft.com/office/officeart/2005/8/layout/pyramid2"/>
    <dgm:cxn modelId="{8213CEBA-2EAD-4F3D-B6C7-48BE763D8570}" type="presParOf" srcId="{DF9A23D3-550B-4FBE-BB4F-F473F00FDB4E}" destId="{65FC1B57-E29E-4286-8588-93A1A9B0B6DF}" srcOrd="2" destOrd="0" presId="urn:microsoft.com/office/officeart/2005/8/layout/pyramid2"/>
    <dgm:cxn modelId="{B57C4111-D5D5-40F7-B828-700B7145068D}" type="presParOf" srcId="{DF9A23D3-550B-4FBE-BB4F-F473F00FDB4E}" destId="{6F3BD744-334C-4588-86EE-F991EB3E9B14}" srcOrd="3" destOrd="0" presId="urn:microsoft.com/office/officeart/2005/8/layout/pyramid2"/>
    <dgm:cxn modelId="{E73A1081-EB23-47B4-AF01-26821B4EFA6C}" type="presParOf" srcId="{DF9A23D3-550B-4FBE-BB4F-F473F00FDB4E}" destId="{D3512289-FE5E-480A-AC67-654D449EFB4F}" srcOrd="4" destOrd="0" presId="urn:microsoft.com/office/officeart/2005/8/layout/pyramid2"/>
    <dgm:cxn modelId="{A6688334-7421-481D-87B3-B211D9FDAD13}" type="presParOf" srcId="{DF9A23D3-550B-4FBE-BB4F-F473F00FDB4E}" destId="{8A56DAB6-F390-4399-A158-CC1D2061B08A}" srcOrd="5" destOrd="0" presId="urn:microsoft.com/office/officeart/2005/8/layout/pyramid2"/>
    <dgm:cxn modelId="{36F3D88E-AEC1-44B8-86C5-E26E9CCE384A}" type="presParOf" srcId="{DF9A23D3-550B-4FBE-BB4F-F473F00FDB4E}" destId="{3A584F71-F951-4118-87D6-92F72E4DE05D}" srcOrd="6" destOrd="0" presId="urn:microsoft.com/office/officeart/2005/8/layout/pyramid2"/>
    <dgm:cxn modelId="{171C343B-250D-4919-A2BC-329585FBAA01}" type="presParOf" srcId="{DF9A23D3-550B-4FBE-BB4F-F473F00FDB4E}" destId="{6D53E97D-9666-4070-B22C-75048D07B49A}" srcOrd="7" destOrd="0" presId="urn:microsoft.com/office/officeart/2005/8/layout/pyramid2"/>
    <dgm:cxn modelId="{9018BE39-A8AB-44BF-B0BE-3B1935E2C7C0}" type="presParOf" srcId="{DF9A23D3-550B-4FBE-BB4F-F473F00FDB4E}" destId="{7B1F2E8B-7075-463E-A826-F51185D6CAD7}" srcOrd="8" destOrd="0" presId="urn:microsoft.com/office/officeart/2005/8/layout/pyramid2"/>
    <dgm:cxn modelId="{245D7C49-7471-41F5-8474-C2BFFA7195DA}" type="presParOf" srcId="{DF9A23D3-550B-4FBE-BB4F-F473F00FDB4E}" destId="{E7DE41C8-6D95-45DD-8677-47CF12581A4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9979-1B7C-4119-8852-F55D492BB0C8}">
      <dsp:nvSpPr>
        <dsp:cNvPr id="0" name=""/>
        <dsp:cNvSpPr/>
      </dsp:nvSpPr>
      <dsp:spPr>
        <a:xfrm>
          <a:off x="1512371" y="0"/>
          <a:ext cx="4525963" cy="4525963"/>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73F4D-1F3E-470E-9212-6E49AB10B1CE}">
      <dsp:nvSpPr>
        <dsp:cNvPr id="0" name=""/>
        <dsp:cNvSpPr/>
      </dsp:nvSpPr>
      <dsp:spPr>
        <a:xfrm>
          <a:off x="3775352" y="453038"/>
          <a:ext cx="2941875" cy="64353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New Roman" pitchFamily="18" charset="0"/>
              <a:cs typeface="Times New Roman" pitchFamily="18" charset="0"/>
            </a:rPr>
            <a:t>Renewable energy</a:t>
          </a:r>
        </a:p>
      </dsp:txBody>
      <dsp:txXfrm>
        <a:off x="3806767" y="484453"/>
        <a:ext cx="2879045" cy="580705"/>
      </dsp:txXfrm>
    </dsp:sp>
    <dsp:sp modelId="{65FC1B57-E29E-4286-8588-93A1A9B0B6DF}">
      <dsp:nvSpPr>
        <dsp:cNvPr id="0" name=""/>
        <dsp:cNvSpPr/>
      </dsp:nvSpPr>
      <dsp:spPr>
        <a:xfrm>
          <a:off x="3775352" y="1177015"/>
          <a:ext cx="2941875" cy="643535"/>
        </a:xfrm>
        <a:prstGeom prst="round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New Roman" pitchFamily="18" charset="0"/>
              <a:cs typeface="Times New Roman" pitchFamily="18" charset="0"/>
            </a:rPr>
            <a:t>Time of use</a:t>
          </a:r>
        </a:p>
      </dsp:txBody>
      <dsp:txXfrm>
        <a:off x="3806767" y="1208430"/>
        <a:ext cx="2879045" cy="580705"/>
      </dsp:txXfrm>
    </dsp:sp>
    <dsp:sp modelId="{D3512289-FE5E-480A-AC67-654D449EFB4F}">
      <dsp:nvSpPr>
        <dsp:cNvPr id="0" name=""/>
        <dsp:cNvSpPr/>
      </dsp:nvSpPr>
      <dsp:spPr>
        <a:xfrm>
          <a:off x="3775352" y="1900992"/>
          <a:ext cx="2941875" cy="643535"/>
        </a:xfrm>
        <a:prstGeom prst="round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New Roman" pitchFamily="18" charset="0"/>
              <a:cs typeface="Times New Roman" pitchFamily="18" charset="0"/>
            </a:rPr>
            <a:t>Energy efficiency</a:t>
          </a:r>
        </a:p>
      </dsp:txBody>
      <dsp:txXfrm>
        <a:off x="3806767" y="1932407"/>
        <a:ext cx="2879045" cy="580705"/>
      </dsp:txXfrm>
    </dsp:sp>
    <dsp:sp modelId="{3A584F71-F951-4118-87D6-92F72E4DE05D}">
      <dsp:nvSpPr>
        <dsp:cNvPr id="0" name=""/>
        <dsp:cNvSpPr/>
      </dsp:nvSpPr>
      <dsp:spPr>
        <a:xfrm>
          <a:off x="3775352" y="2624970"/>
          <a:ext cx="2941875" cy="643535"/>
        </a:xfrm>
        <a:prstGeom prst="round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New Roman" pitchFamily="18" charset="0"/>
              <a:cs typeface="Times New Roman" pitchFamily="18" charset="0"/>
            </a:rPr>
            <a:t>Energy conservation</a:t>
          </a:r>
        </a:p>
      </dsp:txBody>
      <dsp:txXfrm>
        <a:off x="3806767" y="2656385"/>
        <a:ext cx="2879045" cy="580705"/>
      </dsp:txXfrm>
    </dsp:sp>
    <dsp:sp modelId="{7B1F2E8B-7075-463E-A826-F51185D6CAD7}">
      <dsp:nvSpPr>
        <dsp:cNvPr id="0" name=""/>
        <dsp:cNvSpPr/>
      </dsp:nvSpPr>
      <dsp:spPr>
        <a:xfrm>
          <a:off x="3775352" y="3348947"/>
          <a:ext cx="2941875" cy="643535"/>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New Roman" pitchFamily="18" charset="0"/>
              <a:cs typeface="Times New Roman" pitchFamily="18" charset="0"/>
            </a:rPr>
            <a:t>Energy analysis</a:t>
          </a:r>
        </a:p>
      </dsp:txBody>
      <dsp:txXfrm>
        <a:off x="3806767" y="3380362"/>
        <a:ext cx="2879045" cy="5807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BB5E20-CADB-4D13-AAF5-F02A68CAB59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381682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B5E20-CADB-4D13-AAF5-F02A68CAB59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0275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B5E20-CADB-4D13-AAF5-F02A68CAB59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51981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865FDF-F4E2-41FB-AA67-D7B5E873AFE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0A24762-CBE6-4C9A-ADE7-B09DF11D30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08BBCC1-FF51-4902-8365-C3C9249178BD}"/>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D5F5534B-74BF-478B-AFAA-57E5C89AE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2B655C-BF29-417F-BFCF-5FB73E0156DA}"/>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331339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9C4F61-96B1-43EE-AFFE-922C8A1A7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F2D9AF5-0433-4A78-95F9-11DED312B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8AC07FB-8F03-4C78-AEA7-DA2317C81E38}"/>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2867ED7A-7CCF-4805-B011-E457C0EB2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DB387-3F05-4931-AF19-73EE80CEBAFD}"/>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3000954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84683-197C-4088-A45B-88D755F7FC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869C072A-DF68-479D-A659-791F4A0FC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314203-4899-48D0-BEE0-A10D3951ECBF}"/>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0955AB73-3F8F-4010-B42F-9C1A3EE02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0D287A-F1BB-4FFA-9360-171307D34325}"/>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729673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11AB5-77F5-4DBA-94AF-5433FBBBE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AFE4051-855E-40A3-8A06-7EA29E5EAD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B89153-360C-4FBC-8FCC-24FDBEE5EE4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05440B7-24B5-4E8B-BF48-AB8419A8417B}"/>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6" name="Footer Placeholder 5">
            <a:extLst>
              <a:ext uri="{FF2B5EF4-FFF2-40B4-BE49-F238E27FC236}">
                <a16:creationId xmlns="" xmlns:a16="http://schemas.microsoft.com/office/drawing/2014/main" id="{429EDF49-CA5D-457C-887D-A8DE0CDA8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1284FB-1793-4A2E-A88D-AA991CFE3B54}"/>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68867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15904B-EF8B-41E1-9F66-6F3B0ACD82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4E3263A-AEF9-4B78-85E7-F0619D44D9F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AB20ABF-FA39-4BC2-8F08-F78FC8F9A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F5BD794-BC46-4540-86A4-0EF0EA2771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70489AF-718D-4DAF-A780-6B7765DF15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0CDA6C-9413-4390-A5AD-6871F2F7D493}"/>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8" name="Footer Placeholder 7">
            <a:extLst>
              <a:ext uri="{FF2B5EF4-FFF2-40B4-BE49-F238E27FC236}">
                <a16:creationId xmlns="" xmlns:a16="http://schemas.microsoft.com/office/drawing/2014/main" id="{44BDBFC6-516A-4DFF-84A1-CC815F869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A02E0D8-63F2-42C3-B6EA-226D950B9B29}"/>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2072096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C4B47-79FB-422A-9E67-71C655EA9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D3D814C-AADF-43CB-92CF-B1CBCC5C3468}"/>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4" name="Footer Placeholder 3">
            <a:extLst>
              <a:ext uri="{FF2B5EF4-FFF2-40B4-BE49-F238E27FC236}">
                <a16:creationId xmlns="" xmlns:a16="http://schemas.microsoft.com/office/drawing/2014/main" id="{CF699558-CEC7-4A08-9B54-46A9E76147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FBF332B-EB82-4E13-A5F6-C33E6371077E}"/>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135213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88F9E96-AAEE-4C51-8C6D-9E38039E0B2C}"/>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3" name="Footer Placeholder 2">
            <a:extLst>
              <a:ext uri="{FF2B5EF4-FFF2-40B4-BE49-F238E27FC236}">
                <a16:creationId xmlns="" xmlns:a16="http://schemas.microsoft.com/office/drawing/2014/main" id="{1FABCC95-1A94-4D27-88AB-EE054CF8CE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7CB2A92-FF24-44F8-8A0E-2E15A487F97E}"/>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26502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A7210C-C606-4A04-BA34-1CB1C311F3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0A7C3841-41F1-4031-9D6D-1130175C2B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F0152AE-2CAC-4F2A-8570-D261B9FC35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F2A4DE3E-235A-4482-BB51-1A5BCFA54312}"/>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6" name="Footer Placeholder 5">
            <a:extLst>
              <a:ext uri="{FF2B5EF4-FFF2-40B4-BE49-F238E27FC236}">
                <a16:creationId xmlns="" xmlns:a16="http://schemas.microsoft.com/office/drawing/2014/main" id="{4F83FE2C-E1B0-4D2F-8A14-4D44E5C0D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A61A75-B3BF-4B04-98E2-C34A39B875F9}"/>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4123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B5E20-CADB-4D13-AAF5-F02A68CAB59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2828913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679A5-50D1-43C5-908E-1A6F95B5BB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69B5218F-332C-41EE-9AFA-D4EBFD04FF8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577E171D-2FAF-4854-8545-2DB2B9280A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0E672533-3D3D-439F-B34A-109F212DAB60}"/>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6" name="Footer Placeholder 5">
            <a:extLst>
              <a:ext uri="{FF2B5EF4-FFF2-40B4-BE49-F238E27FC236}">
                <a16:creationId xmlns="" xmlns:a16="http://schemas.microsoft.com/office/drawing/2014/main" id="{64429C18-E38D-4E6F-91F8-727CC471B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61A359-7EA8-4145-8D03-1FE5FD328D8A}"/>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124080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359AB-A069-4CC5-B2DE-1908D8F3E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1611BD2-DE2C-4EA2-8AAB-223537DE4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DA845F-BEC4-4417-92BF-3E3A00309631}"/>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741BCCD7-8524-4334-BE4D-83E7C49E0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4E0FAD-814E-4203-AA9F-811476195B68}"/>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2259658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06FE0CD-8DE5-4BD0-BD82-D1E55C578EF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E47F010-5E47-4601-A59D-A8CD4EBE67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035FB1-9923-4343-ACAF-B8C22696E212}"/>
              </a:ext>
            </a:extLst>
          </p:cNvPr>
          <p:cNvSpPr>
            <a:spLocks noGrp="1"/>
          </p:cNvSpPr>
          <p:nvPr>
            <p:ph type="dt" sz="half" idx="10"/>
          </p:nvPr>
        </p:nvSpPr>
        <p:spPr/>
        <p:txBody>
          <a:body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33595EE7-21DF-4D8F-8813-F12FCF4B3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AB9745-FD49-421D-908A-EE30025430AE}"/>
              </a:ext>
            </a:extLst>
          </p:cNvPr>
          <p:cNvSpPr>
            <a:spLocks noGrp="1"/>
          </p:cNvSpPr>
          <p:nvPr>
            <p:ph type="sldNum" sz="quarter" idx="12"/>
          </p:nvPr>
        </p:nvSpPr>
        <p:spPr/>
        <p:txBody>
          <a:bodyPr/>
          <a:lstStyle/>
          <a:p>
            <a:fld id="{E556144C-4222-4F70-9741-8CCC597574E0}" type="slidenum">
              <a:rPr lang="en-US" smtClean="0"/>
              <a:t>‹#›</a:t>
            </a:fld>
            <a:endParaRPr lang="en-US"/>
          </a:p>
        </p:txBody>
      </p:sp>
    </p:spTree>
    <p:extLst>
      <p:ext uri="{BB962C8B-B14F-4D97-AF65-F5344CB8AC3E}">
        <p14:creationId xmlns:p14="http://schemas.microsoft.com/office/powerpoint/2010/main" val="422571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B5E20-CADB-4D13-AAF5-F02A68CAB59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95713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B5E20-CADB-4D13-AAF5-F02A68CAB59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77088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B5E20-CADB-4D13-AAF5-F02A68CAB597}"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20277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B5E20-CADB-4D13-AAF5-F02A68CAB597}"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87463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B5E20-CADB-4D13-AAF5-F02A68CAB597}"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206445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B5E20-CADB-4D13-AAF5-F02A68CAB59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426871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B5E20-CADB-4D13-AAF5-F02A68CAB59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B1D2-A816-44A6-8D36-A6A19E77E391}" type="slidenum">
              <a:rPr lang="en-US" smtClean="0"/>
              <a:t>‹#›</a:t>
            </a:fld>
            <a:endParaRPr lang="en-US"/>
          </a:p>
        </p:txBody>
      </p:sp>
    </p:spTree>
    <p:extLst>
      <p:ext uri="{BB962C8B-B14F-4D97-AF65-F5344CB8AC3E}">
        <p14:creationId xmlns:p14="http://schemas.microsoft.com/office/powerpoint/2010/main" val="136264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B5E20-CADB-4D13-AAF5-F02A68CAB597}" type="datetimeFigureOut">
              <a:rPr lang="en-US" smtClean="0"/>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2B1D2-A816-44A6-8D36-A6A19E77E391}" type="slidenum">
              <a:rPr lang="en-US" smtClean="0"/>
              <a:t>‹#›</a:t>
            </a:fld>
            <a:endParaRPr lang="en-US"/>
          </a:p>
        </p:txBody>
      </p:sp>
    </p:spTree>
    <p:extLst>
      <p:ext uri="{BB962C8B-B14F-4D97-AF65-F5344CB8AC3E}">
        <p14:creationId xmlns:p14="http://schemas.microsoft.com/office/powerpoint/2010/main" val="358677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4774C8-440B-49D4-A4C4-75072877C5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E59FBDA-9653-4B67-8232-D4EA9B13B6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7F1501-ED59-451E-B2D4-CDC27488F0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01E420-EF81-458C-8D81-86AE96F53DA3}" type="datetimeFigureOut">
              <a:rPr lang="en-US" smtClean="0"/>
              <a:t>2/19/2020</a:t>
            </a:fld>
            <a:endParaRPr lang="en-US"/>
          </a:p>
        </p:txBody>
      </p:sp>
      <p:sp>
        <p:nvSpPr>
          <p:cNvPr id="5" name="Footer Placeholder 4">
            <a:extLst>
              <a:ext uri="{FF2B5EF4-FFF2-40B4-BE49-F238E27FC236}">
                <a16:creationId xmlns="" xmlns:a16="http://schemas.microsoft.com/office/drawing/2014/main" id="{8FB77B7E-3DD7-46EF-B7E7-D905FED22A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A46FB94-1574-445D-9456-E42B10DC39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6144C-4222-4F70-9741-8CCC597574E0}" type="slidenum">
              <a:rPr lang="en-US" smtClean="0"/>
              <a:t>‹#›</a:t>
            </a:fld>
            <a:endParaRPr lang="en-US"/>
          </a:p>
        </p:txBody>
      </p:sp>
    </p:spTree>
    <p:extLst>
      <p:ext uri="{BB962C8B-B14F-4D97-AF65-F5344CB8AC3E}">
        <p14:creationId xmlns:p14="http://schemas.microsoft.com/office/powerpoint/2010/main" val="261007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Energy conservation and auditing</a:t>
            </a:r>
          </a:p>
        </p:txBody>
      </p:sp>
      <p:sp>
        <p:nvSpPr>
          <p:cNvPr id="3" name="Subtitle 2"/>
          <p:cNvSpPr>
            <a:spLocks noGrp="1"/>
          </p:cNvSpPr>
          <p:nvPr>
            <p:ph type="subTitle" idx="1"/>
          </p:nvPr>
        </p:nvSpPr>
        <p:spPr/>
        <p:txBody>
          <a:bodyPr/>
          <a:lstStyle/>
          <a:p>
            <a:r>
              <a:rPr lang="en-US" dirty="0"/>
              <a:t>Mohammed F. </a:t>
            </a:r>
            <a:r>
              <a:rPr lang="en-US" dirty="0" err="1"/>
              <a:t>Alsayed</a:t>
            </a:r>
            <a:r>
              <a:rPr lang="en-US" dirty="0"/>
              <a:t>, PhD, CEM</a:t>
            </a:r>
          </a:p>
        </p:txBody>
      </p:sp>
    </p:spTree>
    <p:extLst>
      <p:ext uri="{BB962C8B-B14F-4D97-AF65-F5344CB8AC3E}">
        <p14:creationId xmlns:p14="http://schemas.microsoft.com/office/powerpoint/2010/main" val="318677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THE VALUE OF ENERGY MANAGEMENT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2000" dirty="0">
                <a:latin typeface="Times New Roman" pitchFamily="18" charset="0"/>
                <a:cs typeface="Times New Roman" pitchFamily="18" charset="0"/>
              </a:rPr>
              <a:t>Most facilities (manufacturing plants, schools, hospitals, office buildings, etc.) can save according to the profile shown in </a:t>
            </a:r>
            <a:r>
              <a:rPr lang="en-GB" sz="2000" b="1" dirty="0">
                <a:latin typeface="Times New Roman" pitchFamily="18" charset="0"/>
                <a:cs typeface="Times New Roman" pitchFamily="18" charset="0"/>
              </a:rPr>
              <a:t>Figure 1-1</a:t>
            </a:r>
            <a:r>
              <a:rPr lang="en-GB" sz="2000" dirty="0">
                <a:latin typeface="Times New Roman" pitchFamily="18" charset="0"/>
                <a:cs typeface="Times New Roman" pitchFamily="18" charset="0"/>
              </a:rPr>
              <a:t>. </a:t>
            </a: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r>
              <a:rPr lang="en-GB" sz="2000" dirty="0">
                <a:latin typeface="Times New Roman" pitchFamily="18" charset="0"/>
                <a:cs typeface="Times New Roman" pitchFamily="18" charset="0"/>
              </a:rPr>
              <a:t>Energy management can make the difference between profit and loss and can establish real competitive enhancements for most companies. </a:t>
            </a: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a:extLst>
              <a:ext uri="{28A0092B-C50C-407E-A947-70E740481C1C}">
                <a14:useLocalDpi xmlns:a14="http://schemas.microsoft.com/office/drawing/2010/main" val="0"/>
              </a:ext>
            </a:extLst>
          </a:blip>
          <a:srcRect l="21250" t="40400" r="49500" b="34445"/>
          <a:stretch/>
        </p:blipFill>
        <p:spPr bwMode="auto">
          <a:xfrm>
            <a:off x="1828800" y="2399930"/>
            <a:ext cx="5349240" cy="25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8514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Example 12 </a:t>
            </a:r>
          </a:p>
          <a:p>
            <a:pPr lvl="1" algn="just"/>
            <a:r>
              <a:rPr lang="en-US" dirty="0">
                <a:latin typeface="Times New Roman" panose="02020603050405020304" pitchFamily="18" charset="0"/>
                <a:cs typeface="Times New Roman" panose="02020603050405020304" pitchFamily="18" charset="0"/>
              </a:rPr>
              <a:t>Assume you wish to make the series of withdrawals illustrated in Figure 4-4 from an account which pays 15%/yr. How much money would you have to deposit today such that the account is depleted at the time of the last withdrawal? </a:t>
            </a:r>
          </a:p>
          <a:p>
            <a:pPr lvl="1" algn="just"/>
            <a:r>
              <a:rPr lang="en-US" dirty="0">
                <a:latin typeface="Times New Roman" panose="02020603050405020304" pitchFamily="18" charset="0"/>
                <a:cs typeface="Times New Roman" panose="02020603050405020304" pitchFamily="18" charset="0"/>
              </a:rPr>
              <a:t>This problem is best solved by recognizing that the cash flows are a combination of a uniform series of value 1000 and length 4 (starting at time=1) plus a gradient series of size 500 and length 4 (starting at time=1).</a:t>
            </a:r>
          </a:p>
          <a:p>
            <a:pPr lvl="1" algn="just"/>
            <a:r>
              <a:rPr lang="en-US" dirty="0">
                <a:latin typeface="Times New Roman" panose="02020603050405020304" pitchFamily="18" charset="0"/>
                <a:cs typeface="Times New Roman" panose="02020603050405020304" pitchFamily="18" charset="0"/>
              </a:rPr>
              <a:t>P = A * (P|A,15%,4) + G * (P|G,15%,4) </a:t>
            </a:r>
          </a:p>
          <a:p>
            <a:pPr lvl="1" algn="just"/>
            <a:r>
              <a:rPr lang="en-US" dirty="0">
                <a:latin typeface="Times New Roman" panose="02020603050405020304" pitchFamily="18" charset="0"/>
                <a:cs typeface="Times New Roman" panose="02020603050405020304" pitchFamily="18" charset="0"/>
              </a:rPr>
              <a:t>P = 1000 * (2.8550) + 500 * (3.7864) </a:t>
            </a:r>
          </a:p>
          <a:p>
            <a:pPr lvl="1" algn="just"/>
            <a:r>
              <a:rPr lang="en-US" dirty="0">
                <a:latin typeface="Times New Roman" panose="02020603050405020304" pitchFamily="18" charset="0"/>
                <a:cs typeface="Times New Roman" panose="02020603050405020304" pitchFamily="18" charset="0"/>
              </a:rPr>
              <a:t>P = 2855.00 + 1893.20 = $4748.20 </a:t>
            </a:r>
          </a:p>
        </p:txBody>
      </p:sp>
    </p:spTree>
    <p:extLst>
      <p:ext uri="{BB962C8B-B14F-4D97-AF65-F5344CB8AC3E}">
        <p14:creationId xmlns:p14="http://schemas.microsoft.com/office/powerpoint/2010/main" val="681705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Occasionally it is useful to convert a gradient series to an equivalent uniform series of the same length. </a:t>
            </a:r>
          </a:p>
          <a:p>
            <a:pPr marL="0" indent="0" algn="ctr">
              <a:buNone/>
            </a:pPr>
            <a:r>
              <a:rPr lang="en-US" dirty="0">
                <a:latin typeface="Times New Roman" panose="02020603050405020304" pitchFamily="18" charset="0"/>
                <a:cs typeface="Times New Roman" panose="02020603050405020304" pitchFamily="18" charset="0"/>
              </a:rPr>
              <a:t>A = [G * (</a:t>
            </a:r>
            <a:r>
              <a:rPr lang="en-US" dirty="0" err="1">
                <a:latin typeface="Times New Roman" panose="02020603050405020304" pitchFamily="18" charset="0"/>
                <a:cs typeface="Times New Roman" panose="02020603050405020304" pitchFamily="18" charset="0"/>
              </a:rPr>
              <a:t>P|G,i,n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A|P,i,n</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An alternative approach is to use a factor known as the gradient-to-uniform series conversion factor, symbolized by (</a:t>
            </a:r>
            <a:r>
              <a:rPr lang="en-US" dirty="0" err="1">
                <a:latin typeface="Times New Roman" panose="02020603050405020304" pitchFamily="18" charset="0"/>
                <a:cs typeface="Times New Roman" panose="02020603050405020304" pitchFamily="18" charset="0"/>
              </a:rPr>
              <a:t>A|G,i,n</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Tables of (</a:t>
            </a:r>
            <a:r>
              <a:rPr lang="en-US" dirty="0" err="1">
                <a:latin typeface="Times New Roman" panose="02020603050405020304" pitchFamily="18" charset="0"/>
                <a:cs typeface="Times New Roman" panose="02020603050405020304" pitchFamily="18" charset="0"/>
              </a:rPr>
              <a:t>A|G,i,n</a:t>
            </a:r>
            <a:r>
              <a:rPr lang="en-US" dirty="0">
                <a:latin typeface="Times New Roman" panose="02020603050405020304" pitchFamily="18" charset="0"/>
                <a:cs typeface="Times New Roman" panose="02020603050405020304" pitchFamily="18" charset="0"/>
              </a:rPr>
              <a:t>) are provided in the chapter appendix.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852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3826"/>
            <a:ext cx="7886700" cy="1325563"/>
          </a:xfrm>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47DEE2EC-B80E-476A-86BB-3C0EB89E03D7}"/>
              </a:ext>
            </a:extLst>
          </p:cNvPr>
          <p:cNvPicPr>
            <a:picLocks noChangeAspect="1"/>
          </p:cNvPicPr>
          <p:nvPr/>
        </p:nvPicPr>
        <p:blipFill rotWithShape="1">
          <a:blip r:embed="rId2"/>
          <a:srcRect l="29022" t="22015" r="29240" b="6839"/>
          <a:stretch/>
        </p:blipFill>
        <p:spPr>
          <a:xfrm>
            <a:off x="2365513" y="1185375"/>
            <a:ext cx="4412974" cy="5638800"/>
          </a:xfrm>
          <a:prstGeom prst="rect">
            <a:avLst/>
          </a:prstGeom>
        </p:spPr>
      </p:pic>
    </p:spTree>
    <p:extLst>
      <p:ext uri="{BB962C8B-B14F-4D97-AF65-F5344CB8AC3E}">
        <p14:creationId xmlns:p14="http://schemas.microsoft.com/office/powerpoint/2010/main" val="396763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The Concepts of Equivalence and Indifference </a:t>
            </a:r>
          </a:p>
          <a:p>
            <a:pPr lvl="1"/>
            <a:r>
              <a:rPr lang="en-US" dirty="0">
                <a:latin typeface="Times New Roman" panose="02020603050405020304" pitchFamily="18" charset="0"/>
                <a:cs typeface="Times New Roman" panose="02020603050405020304" pitchFamily="18" charset="0"/>
              </a:rPr>
              <a:t>Up to this point the term “equivalence” has been used several times but never fully defined. </a:t>
            </a:r>
          </a:p>
          <a:p>
            <a:pPr lvl="1"/>
            <a:r>
              <a:rPr lang="en-US" dirty="0">
                <a:latin typeface="Times New Roman" panose="02020603050405020304" pitchFamily="18" charset="0"/>
                <a:cs typeface="Times New Roman" panose="02020603050405020304" pitchFamily="18" charset="0"/>
              </a:rPr>
              <a:t>It is appropriate at this point to formally define equivalence, as well as a related term, indifference. </a:t>
            </a:r>
          </a:p>
          <a:p>
            <a:pPr lvl="1"/>
            <a:r>
              <a:rPr lang="en-US" dirty="0">
                <a:latin typeface="Times New Roman" panose="02020603050405020304" pitchFamily="18" charset="0"/>
                <a:cs typeface="Times New Roman" panose="02020603050405020304" pitchFamily="18" charset="0"/>
              </a:rPr>
              <a:t>In economic analysis, “equivalence” means “the state of being equal in value.” </a:t>
            </a:r>
          </a:p>
          <a:p>
            <a:pPr lvl="1"/>
            <a:r>
              <a:rPr lang="en-US" dirty="0">
                <a:latin typeface="Times New Roman" panose="02020603050405020304" pitchFamily="18" charset="0"/>
                <a:cs typeface="Times New Roman" panose="02020603050405020304" pitchFamily="18" charset="0"/>
              </a:rPr>
              <a:t>The concept is primarily applied to the comparison of two or more cash flow profiles. Specifically, two (or more) cash flow profiles are equivalent if the worth of their time value of money at a common point in time is equal. </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2363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Question: </a:t>
            </a:r>
          </a:p>
          <a:p>
            <a:pPr lvl="1"/>
            <a:r>
              <a:rPr lang="en-US" dirty="0">
                <a:latin typeface="Times New Roman" panose="02020603050405020304" pitchFamily="18" charset="0"/>
                <a:cs typeface="Times New Roman" panose="02020603050405020304" pitchFamily="18" charset="0"/>
              </a:rPr>
              <a:t>Are the following two cash flows equivalent at 15%/</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a:t>
            </a:r>
          </a:p>
          <a:p>
            <a:pPr lvl="1"/>
            <a:r>
              <a:rPr lang="en-US" sz="2500" dirty="0">
                <a:latin typeface="Times New Roman" panose="02020603050405020304" pitchFamily="18" charset="0"/>
                <a:cs typeface="Times New Roman" panose="02020603050405020304" pitchFamily="18" charset="0"/>
              </a:rPr>
              <a:t>Cash Flow 1: Receive $1,322.50 two years from today. </a:t>
            </a:r>
          </a:p>
          <a:p>
            <a:pPr lvl="1"/>
            <a:r>
              <a:rPr lang="en-US" sz="2500" dirty="0">
                <a:latin typeface="Times New Roman" panose="02020603050405020304" pitchFamily="18" charset="0"/>
                <a:cs typeface="Times New Roman" panose="02020603050405020304" pitchFamily="18" charset="0"/>
              </a:rPr>
              <a:t>Cash Flow 2: Receive $1,000.00 today. </a:t>
            </a:r>
          </a:p>
          <a:p>
            <a:r>
              <a:rPr lang="en-US" sz="2900" b="1" dirty="0">
                <a:latin typeface="Times New Roman" panose="02020603050405020304" pitchFamily="18" charset="0"/>
                <a:cs typeface="Times New Roman" panose="02020603050405020304" pitchFamily="18" charset="0"/>
              </a:rPr>
              <a:t>Analysis Approach 1: </a:t>
            </a:r>
          </a:p>
          <a:p>
            <a:pPr lvl="1"/>
            <a:r>
              <a:rPr lang="en-US" sz="2500" dirty="0">
                <a:latin typeface="Times New Roman" panose="02020603050405020304" pitchFamily="18" charset="0"/>
                <a:cs typeface="Times New Roman" panose="02020603050405020304" pitchFamily="18" charset="0"/>
              </a:rPr>
              <a:t>Compare </a:t>
            </a:r>
            <a:r>
              <a:rPr lang="en-US" sz="2500" dirty="0" err="1">
                <a:latin typeface="Times New Roman" panose="02020603050405020304" pitchFamily="18" charset="0"/>
                <a:cs typeface="Times New Roman" panose="02020603050405020304" pitchFamily="18" charset="0"/>
              </a:rPr>
              <a:t>worths</a:t>
            </a:r>
            <a:r>
              <a:rPr lang="en-US" sz="2500" dirty="0">
                <a:latin typeface="Times New Roman" panose="02020603050405020304" pitchFamily="18" charset="0"/>
                <a:cs typeface="Times New Roman" panose="02020603050405020304" pitchFamily="18" charset="0"/>
              </a:rPr>
              <a:t> at t=0 (present worth). </a:t>
            </a:r>
          </a:p>
          <a:p>
            <a:pPr lvl="1"/>
            <a:r>
              <a:rPr lang="en-US" sz="2500" dirty="0">
                <a:latin typeface="Times New Roman" panose="02020603050405020304" pitchFamily="18" charset="0"/>
                <a:cs typeface="Times New Roman" panose="02020603050405020304" pitchFamily="18" charset="0"/>
              </a:rPr>
              <a:t>PW(1) = 1,322.50*(P|F,15,2) = 1322.50*0.756147 = 1,000. </a:t>
            </a:r>
          </a:p>
          <a:p>
            <a:pPr lvl="1"/>
            <a:r>
              <a:rPr lang="en-US" sz="2500" dirty="0">
                <a:latin typeface="Times New Roman" panose="02020603050405020304" pitchFamily="18" charset="0"/>
                <a:cs typeface="Times New Roman" panose="02020603050405020304" pitchFamily="18" charset="0"/>
              </a:rPr>
              <a:t>PW(2) = 1,000 </a:t>
            </a:r>
          </a:p>
          <a:p>
            <a:pPr lvl="1"/>
            <a:r>
              <a:rPr lang="en-US" sz="2500" dirty="0">
                <a:latin typeface="Times New Roman" panose="02020603050405020304" pitchFamily="18" charset="0"/>
                <a:cs typeface="Times New Roman" panose="02020603050405020304" pitchFamily="18" charset="0"/>
              </a:rPr>
              <a:t>Answer: Cash Flow 1 and Cash Flow 2 are equivalent. </a:t>
            </a:r>
          </a:p>
          <a:p>
            <a:r>
              <a:rPr lang="en-US" sz="2900" b="1" dirty="0">
                <a:latin typeface="Times New Roman" panose="02020603050405020304" pitchFamily="18" charset="0"/>
                <a:cs typeface="Times New Roman" panose="02020603050405020304" pitchFamily="18" charset="0"/>
              </a:rPr>
              <a:t>Analysis Approach 2: </a:t>
            </a:r>
          </a:p>
          <a:p>
            <a:pPr lvl="1"/>
            <a:r>
              <a:rPr lang="en-US" sz="2500" dirty="0">
                <a:latin typeface="Times New Roman" panose="02020603050405020304" pitchFamily="18" charset="0"/>
                <a:cs typeface="Times New Roman" panose="02020603050405020304" pitchFamily="18" charset="0"/>
              </a:rPr>
              <a:t>Compare </a:t>
            </a:r>
            <a:r>
              <a:rPr lang="en-US" sz="2500" dirty="0" err="1">
                <a:latin typeface="Times New Roman" panose="02020603050405020304" pitchFamily="18" charset="0"/>
                <a:cs typeface="Times New Roman" panose="02020603050405020304" pitchFamily="18" charset="0"/>
              </a:rPr>
              <a:t>worths</a:t>
            </a:r>
            <a:r>
              <a:rPr lang="en-US" sz="2500" dirty="0">
                <a:latin typeface="Times New Roman" panose="02020603050405020304" pitchFamily="18" charset="0"/>
                <a:cs typeface="Times New Roman" panose="02020603050405020304" pitchFamily="18" charset="0"/>
              </a:rPr>
              <a:t> at t=2 (future worth). </a:t>
            </a:r>
          </a:p>
          <a:p>
            <a:pPr lvl="1"/>
            <a:r>
              <a:rPr lang="en-US" sz="2500" dirty="0">
                <a:latin typeface="Times New Roman" panose="02020603050405020304" pitchFamily="18" charset="0"/>
                <a:cs typeface="Times New Roman" panose="02020603050405020304" pitchFamily="18" charset="0"/>
              </a:rPr>
              <a:t>FW(1) = 1,322.50</a:t>
            </a:r>
          </a:p>
          <a:p>
            <a:pPr lvl="1"/>
            <a:r>
              <a:rPr lang="en-US" sz="2500" dirty="0">
                <a:latin typeface="Times New Roman" panose="02020603050405020304" pitchFamily="18" charset="0"/>
                <a:cs typeface="Times New Roman" panose="02020603050405020304" pitchFamily="18" charset="0"/>
              </a:rPr>
              <a:t>FW(2) = 1,000*(F|P,15,2) = 1,000*1.3225 = 1,322.50 </a:t>
            </a:r>
          </a:p>
          <a:p>
            <a:pPr lvl="1"/>
            <a:r>
              <a:rPr lang="en-US" sz="2500" dirty="0">
                <a:latin typeface="Times New Roman" panose="02020603050405020304" pitchFamily="18" charset="0"/>
                <a:cs typeface="Times New Roman" panose="02020603050405020304" pitchFamily="18" charset="0"/>
              </a:rPr>
              <a:t>Answer: Cash Flow 1 and Cash Flow 2 are equivalent. </a:t>
            </a:r>
          </a:p>
          <a:p>
            <a:endParaRPr lang="en-US" dirty="0"/>
          </a:p>
        </p:txBody>
      </p:sp>
    </p:spTree>
    <p:extLst>
      <p:ext uri="{BB962C8B-B14F-4D97-AF65-F5344CB8AC3E}">
        <p14:creationId xmlns:p14="http://schemas.microsoft.com/office/powerpoint/2010/main" val="34318388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pPr lvl="1" algn="just"/>
            <a:r>
              <a:rPr lang="en-US" dirty="0">
                <a:latin typeface="Times New Roman" panose="02020603050405020304" pitchFamily="18" charset="0"/>
                <a:cs typeface="Times New Roman" panose="02020603050405020304" pitchFamily="18" charset="0"/>
              </a:rPr>
              <a:t>Generally the comparison (hence the determination of equivalence) for the two cash flow series in this example would be made as present </a:t>
            </a:r>
            <a:r>
              <a:rPr lang="en-US" dirty="0" err="1">
                <a:latin typeface="Times New Roman" panose="02020603050405020304" pitchFamily="18" charset="0"/>
                <a:cs typeface="Times New Roman" panose="02020603050405020304" pitchFamily="18" charset="0"/>
              </a:rPr>
              <a:t>worths</a:t>
            </a:r>
            <a:r>
              <a:rPr lang="en-US" dirty="0">
                <a:latin typeface="Times New Roman" panose="02020603050405020304" pitchFamily="18" charset="0"/>
                <a:cs typeface="Times New Roman" panose="02020603050405020304" pitchFamily="18" charset="0"/>
              </a:rPr>
              <a:t> (t=0) or future </a:t>
            </a:r>
            <a:r>
              <a:rPr lang="en-US" dirty="0" err="1">
                <a:latin typeface="Times New Roman" panose="02020603050405020304" pitchFamily="18" charset="0"/>
                <a:cs typeface="Times New Roman" panose="02020603050405020304" pitchFamily="18" charset="0"/>
              </a:rPr>
              <a:t>worths</a:t>
            </a:r>
            <a:r>
              <a:rPr lang="en-US" dirty="0">
                <a:latin typeface="Times New Roman" panose="02020603050405020304" pitchFamily="18" charset="0"/>
                <a:cs typeface="Times New Roman" panose="02020603050405020304" pitchFamily="18" charset="0"/>
              </a:rPr>
              <a:t> (t=2), but the equivalence definition holds regardless of the point in time chosen. </a:t>
            </a:r>
          </a:p>
          <a:p>
            <a:pPr algn="just"/>
            <a:r>
              <a:rPr lang="en-US" b="1" dirty="0">
                <a:latin typeface="Times New Roman" panose="02020603050405020304" pitchFamily="18" charset="0"/>
                <a:cs typeface="Times New Roman" panose="02020603050405020304" pitchFamily="18" charset="0"/>
              </a:rPr>
              <a:t>For example: </a:t>
            </a:r>
          </a:p>
          <a:p>
            <a:pPr algn="just"/>
            <a:r>
              <a:rPr lang="en-US" b="1" dirty="0">
                <a:latin typeface="Times New Roman" panose="02020603050405020304" pitchFamily="18" charset="0"/>
                <a:cs typeface="Times New Roman" panose="02020603050405020304" pitchFamily="18" charset="0"/>
              </a:rPr>
              <a:t>Analysis Approach 3: </a:t>
            </a:r>
          </a:p>
          <a:p>
            <a:pPr lvl="1" algn="just"/>
            <a:r>
              <a:rPr lang="en-US" dirty="0">
                <a:latin typeface="Times New Roman" panose="02020603050405020304" pitchFamily="18" charset="0"/>
                <a:cs typeface="Times New Roman" panose="02020603050405020304" pitchFamily="18" charset="0"/>
              </a:rPr>
              <a:t>Compare </a:t>
            </a:r>
            <a:r>
              <a:rPr lang="en-US" dirty="0" err="1">
                <a:latin typeface="Times New Roman" panose="02020603050405020304" pitchFamily="18" charset="0"/>
                <a:cs typeface="Times New Roman" panose="02020603050405020304" pitchFamily="18" charset="0"/>
              </a:rPr>
              <a:t>worths</a:t>
            </a:r>
            <a:r>
              <a:rPr lang="en-US" dirty="0">
                <a:latin typeface="Times New Roman" panose="02020603050405020304" pitchFamily="18" charset="0"/>
                <a:cs typeface="Times New Roman" panose="02020603050405020304" pitchFamily="18" charset="0"/>
              </a:rPr>
              <a:t> at t=1 </a:t>
            </a:r>
          </a:p>
          <a:p>
            <a:pPr lvl="1" algn="just"/>
            <a:r>
              <a:rPr lang="en-US" dirty="0">
                <a:latin typeface="Times New Roman" panose="02020603050405020304" pitchFamily="18" charset="0"/>
                <a:cs typeface="Times New Roman" panose="02020603050405020304" pitchFamily="18" charset="0"/>
              </a:rPr>
              <a:t>W1(1) = 1,322.50*(P|F,15,1) = 1,322.50*0.869565 = 1,150.00 </a:t>
            </a:r>
          </a:p>
          <a:p>
            <a:pPr lvl="1" algn="just"/>
            <a:r>
              <a:rPr lang="en-US" dirty="0">
                <a:latin typeface="Times New Roman" panose="02020603050405020304" pitchFamily="18" charset="0"/>
                <a:cs typeface="Times New Roman" panose="02020603050405020304" pitchFamily="18" charset="0"/>
              </a:rPr>
              <a:t>W1(2) = 1,000*(F|P,15,1) = 1,000*1.15 = 1,150.00 </a:t>
            </a:r>
          </a:p>
          <a:p>
            <a:pPr lvl="1" algn="just"/>
            <a:r>
              <a:rPr lang="en-US" dirty="0">
                <a:latin typeface="Times New Roman" panose="02020603050405020304" pitchFamily="18" charset="0"/>
                <a:cs typeface="Times New Roman" panose="02020603050405020304" pitchFamily="18" charset="0"/>
              </a:rPr>
              <a:t>Answer: Cash Flow 1 and Cash Flow 2 are equivalent. </a:t>
            </a:r>
          </a:p>
        </p:txBody>
      </p:sp>
    </p:spTree>
    <p:extLst>
      <p:ext uri="{BB962C8B-B14F-4D97-AF65-F5344CB8AC3E}">
        <p14:creationId xmlns:p14="http://schemas.microsoft.com/office/powerpoint/2010/main" val="16496498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In economic analysis, “indifference” means “to have no preference.” </a:t>
            </a:r>
          </a:p>
          <a:p>
            <a:pPr algn="just"/>
            <a:r>
              <a:rPr lang="en-US" dirty="0">
                <a:latin typeface="Times New Roman" panose="02020603050405020304" pitchFamily="18" charset="0"/>
                <a:cs typeface="Times New Roman" panose="02020603050405020304" pitchFamily="18" charset="0"/>
              </a:rPr>
              <a:t>The concept is primarily applied in the comparison of two or more cash flow profiles. </a:t>
            </a:r>
          </a:p>
          <a:p>
            <a:pPr algn="just"/>
            <a:r>
              <a:rPr lang="en-US" dirty="0">
                <a:latin typeface="Times New Roman" panose="02020603050405020304" pitchFamily="18" charset="0"/>
                <a:cs typeface="Times New Roman" panose="02020603050405020304" pitchFamily="18" charset="0"/>
              </a:rPr>
              <a:t>Specifically, a potential investor is indifferent between two (or more) cash flow profiles if they are equivalent. </a:t>
            </a:r>
          </a:p>
          <a:p>
            <a:pPr algn="just"/>
            <a:r>
              <a:rPr lang="en-US" dirty="0">
                <a:latin typeface="Times New Roman" panose="02020603050405020304" pitchFamily="18" charset="0"/>
                <a:cs typeface="Times New Roman" panose="02020603050405020304" pitchFamily="18" charset="0"/>
              </a:rPr>
              <a:t>Question: Given the following two cash flows at 15%/</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which do you prefer? </a:t>
            </a:r>
          </a:p>
          <a:p>
            <a:pPr algn="just"/>
            <a:r>
              <a:rPr lang="en-US" dirty="0">
                <a:latin typeface="Times New Roman" panose="02020603050405020304" pitchFamily="18" charset="0"/>
                <a:cs typeface="Times New Roman" panose="02020603050405020304" pitchFamily="18" charset="0"/>
              </a:rPr>
              <a:t>Cash Flow 1: Receive $1,322.50 two years from today. </a:t>
            </a:r>
          </a:p>
          <a:p>
            <a:pPr algn="just"/>
            <a:r>
              <a:rPr lang="en-US" dirty="0">
                <a:latin typeface="Times New Roman" panose="02020603050405020304" pitchFamily="18" charset="0"/>
                <a:cs typeface="Times New Roman" panose="02020603050405020304" pitchFamily="18" charset="0"/>
              </a:rPr>
              <a:t>Cash Flow 2: Receive $1,000.00 today. </a:t>
            </a:r>
          </a:p>
          <a:p>
            <a:pPr algn="just"/>
            <a:r>
              <a:rPr lang="en-US" dirty="0">
                <a:latin typeface="Times New Roman" panose="02020603050405020304" pitchFamily="18" charset="0"/>
                <a:cs typeface="Times New Roman" panose="02020603050405020304" pitchFamily="18" charset="0"/>
              </a:rPr>
              <a:t>Answer: Based on the equivalence calculations above, given these two choices, an investor is indifferent. </a:t>
            </a:r>
          </a:p>
        </p:txBody>
      </p:sp>
    </p:spTree>
    <p:extLst>
      <p:ext uri="{BB962C8B-B14F-4D97-AF65-F5344CB8AC3E}">
        <p14:creationId xmlns:p14="http://schemas.microsoft.com/office/powerpoint/2010/main" val="30426894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pPr algn="just"/>
            <a:r>
              <a:rPr lang="en-US" b="1" dirty="0">
                <a:latin typeface="Times New Roman" panose="02020603050405020304" pitchFamily="18" charset="0"/>
                <a:cs typeface="Times New Roman" panose="02020603050405020304" pitchFamily="18" charset="0"/>
              </a:rPr>
              <a:t>Question: </a:t>
            </a:r>
          </a:p>
          <a:p>
            <a:pPr lvl="1" algn="just"/>
            <a:r>
              <a:rPr lang="en-US" dirty="0">
                <a:latin typeface="Times New Roman" panose="02020603050405020304" pitchFamily="18" charset="0"/>
                <a:cs typeface="Times New Roman" panose="02020603050405020304" pitchFamily="18" charset="0"/>
              </a:rPr>
              <a:t>You are given a choice between </a:t>
            </a:r>
          </a:p>
          <a:p>
            <a:pPr marL="1371600" lvl="2" indent="-457200" algn="just">
              <a:buFont typeface="+mj-lt"/>
              <a:buAutoNum type="arabicPeriod"/>
            </a:pPr>
            <a:r>
              <a:rPr lang="en-US" dirty="0">
                <a:latin typeface="Times New Roman" panose="02020603050405020304" pitchFamily="18" charset="0"/>
                <a:cs typeface="Times New Roman" panose="02020603050405020304" pitchFamily="18" charset="0"/>
              </a:rPr>
              <a:t>receiving P dollars today or </a:t>
            </a:r>
          </a:p>
          <a:p>
            <a:pPr marL="1371600" lvl="2" indent="-457200" algn="just">
              <a:buFont typeface="+mj-lt"/>
              <a:buAutoNum type="arabicPeriod"/>
            </a:pPr>
            <a:r>
              <a:rPr lang="en-US" dirty="0">
                <a:latin typeface="Times New Roman" panose="02020603050405020304" pitchFamily="18" charset="0"/>
                <a:cs typeface="Times New Roman" panose="02020603050405020304" pitchFamily="18" charset="0"/>
              </a:rPr>
              <a:t>receiving the cash flow series illustrated in Figure 4-5. </a:t>
            </a:r>
          </a:p>
          <a:p>
            <a:pPr lvl="1" algn="just"/>
            <a:r>
              <a:rPr lang="en-US" dirty="0">
                <a:latin typeface="Times New Roman" panose="02020603050405020304" pitchFamily="18" charset="0"/>
                <a:cs typeface="Times New Roman" panose="02020603050405020304" pitchFamily="18" charset="0"/>
              </a:rPr>
              <a:t>What must the value of P be for you to be indifferent between the two choices if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=12%/</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a:t>
            </a:r>
          </a:p>
          <a:p>
            <a:pPr algn="just"/>
            <a:r>
              <a:rPr lang="en-US" b="1" dirty="0">
                <a:latin typeface="Times New Roman" panose="02020603050405020304" pitchFamily="18" charset="0"/>
                <a:cs typeface="Times New Roman" panose="02020603050405020304" pitchFamily="18" charset="0"/>
              </a:rPr>
              <a:t>Analysis Approach: </a:t>
            </a:r>
          </a:p>
          <a:p>
            <a:pPr lvl="1" algn="just"/>
            <a:r>
              <a:rPr lang="en-US" dirty="0">
                <a:latin typeface="Times New Roman" panose="02020603050405020304" pitchFamily="18" charset="0"/>
                <a:cs typeface="Times New Roman" panose="02020603050405020304" pitchFamily="18" charset="0"/>
              </a:rPr>
              <a:t>To be indifferent between the choices, P must have a value such that the two alternatives are equivalent at 12%/yr. If we select t=0 as the common point in time upon which to base the analysis (present worth approach), then the analysis proceeds as follows.</a:t>
            </a:r>
          </a:p>
          <a:p>
            <a:pPr algn="just"/>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B46956C-516F-4C14-B004-2EA36ED727CD}"/>
              </a:ext>
            </a:extLst>
          </p:cNvPr>
          <p:cNvPicPr>
            <a:picLocks noChangeAspect="1"/>
          </p:cNvPicPr>
          <p:nvPr/>
        </p:nvPicPr>
        <p:blipFill rotWithShape="1">
          <a:blip r:embed="rId2"/>
          <a:srcRect l="50761" t="32455" r="25109" b="55365"/>
          <a:stretch/>
        </p:blipFill>
        <p:spPr>
          <a:xfrm>
            <a:off x="5506278" y="1690689"/>
            <a:ext cx="3399184" cy="1286177"/>
          </a:xfrm>
          <a:prstGeom prst="rect">
            <a:avLst/>
          </a:prstGeom>
        </p:spPr>
      </p:pic>
    </p:spTree>
    <p:extLst>
      <p:ext uri="{BB962C8B-B14F-4D97-AF65-F5344CB8AC3E}">
        <p14:creationId xmlns:p14="http://schemas.microsoft.com/office/powerpoint/2010/main" val="8217473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0000" lnSpcReduction="20000"/>
          </a:bodyPr>
          <a:lstStyle/>
          <a:p>
            <a:pPr marL="0" indent="0" algn="ctr">
              <a:buNone/>
            </a:pPr>
            <a:r>
              <a:rPr lang="en-US" dirty="0">
                <a:latin typeface="Times New Roman" panose="02020603050405020304" pitchFamily="18" charset="0"/>
                <a:cs typeface="Times New Roman" panose="02020603050405020304" pitchFamily="18" charset="0"/>
              </a:rPr>
              <a:t>PW(Alt 1) = PW(Alt 2) </a:t>
            </a:r>
          </a:p>
          <a:p>
            <a:pPr algn="just"/>
            <a:r>
              <a:rPr lang="en-US" dirty="0">
                <a:latin typeface="Times New Roman" panose="02020603050405020304" pitchFamily="18" charset="0"/>
                <a:cs typeface="Times New Roman" panose="02020603050405020304" pitchFamily="18" charset="0"/>
              </a:rPr>
              <a:t>Since P is already at t=0 (today), no time value of money factors are involved. </a:t>
            </a:r>
          </a:p>
          <a:p>
            <a:pPr algn="just"/>
            <a:r>
              <a:rPr lang="en-US" dirty="0">
                <a:latin typeface="Times New Roman" panose="02020603050405020304" pitchFamily="18" charset="0"/>
                <a:cs typeface="Times New Roman" panose="02020603050405020304" pitchFamily="18" charset="0"/>
              </a:rPr>
              <a:t>For PW(Alt 2): </a:t>
            </a:r>
          </a:p>
          <a:p>
            <a:pPr lvl="1" algn="just"/>
            <a:r>
              <a:rPr lang="en-US" dirty="0">
                <a:latin typeface="Times New Roman" panose="02020603050405020304" pitchFamily="18" charset="0"/>
                <a:cs typeface="Times New Roman" panose="02020603050405020304" pitchFamily="18" charset="0"/>
              </a:rPr>
              <a:t>Step 1 – Replace the uniform series (t=3 to 7) with an equivalent single sum, 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t=2 (one period before the first element of the series). </a:t>
            </a:r>
          </a:p>
          <a:p>
            <a:pPr lvl="1" algn="just"/>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2,000 * (P|A,12%,5) = 2,000 * 3.6048 = 7,209.60 </a:t>
            </a:r>
          </a:p>
          <a:p>
            <a:pPr lvl="1" algn="just"/>
            <a:r>
              <a:rPr lang="en-US" dirty="0">
                <a:latin typeface="Times New Roman" panose="02020603050405020304" pitchFamily="18" charset="0"/>
                <a:cs typeface="Times New Roman" panose="02020603050405020304" pitchFamily="18" charset="0"/>
              </a:rPr>
              <a:t>Step 2 – Replace the single sum 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,with an equivalent value 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t=0. PW(Alt 2) = 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(P|F,12,2) = 7,209.60 * 0.7972 = 5,747.49 </a:t>
            </a:r>
          </a:p>
          <a:p>
            <a:pPr algn="just"/>
            <a:r>
              <a:rPr lang="en-US" dirty="0">
                <a:latin typeface="Times New Roman" panose="02020603050405020304" pitchFamily="18" charset="0"/>
                <a:cs typeface="Times New Roman" panose="02020603050405020304" pitchFamily="18" charset="0"/>
              </a:rPr>
              <a:t>Answer: To be indifferent between the two alternatives, they must be equivalent at t=0. To be equivalent, P must have a value of $5,747.49</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0376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0000" lnSpcReduction="20000"/>
          </a:bodyPr>
          <a:lstStyle/>
          <a:p>
            <a:r>
              <a:rPr lang="en-GB" dirty="0">
                <a:latin typeface="Times New Roman" pitchFamily="18" charset="0"/>
                <a:cs typeface="Times New Roman" pitchFamily="18" charset="0"/>
              </a:rPr>
              <a:t>The measures </a:t>
            </a:r>
            <a:r>
              <a:rPr lang="en-GB" dirty="0" smtClean="0">
                <a:latin typeface="Times New Roman" pitchFamily="18" charset="0"/>
                <a:cs typeface="Times New Roman" pitchFamily="18" charset="0"/>
              </a:rPr>
              <a:t>are </a:t>
            </a:r>
          </a:p>
          <a:p>
            <a:pPr marL="971550" lvl="1" indent="-514350">
              <a:buFont typeface="+mj-lt"/>
              <a:buAutoNum type="arabicPeriod"/>
            </a:pPr>
            <a:r>
              <a:rPr lang="en-GB" dirty="0" smtClean="0">
                <a:latin typeface="Times New Roman" pitchFamily="18" charset="0"/>
                <a:cs typeface="Times New Roman" pitchFamily="18" charset="0"/>
              </a:rPr>
              <a:t>present </a:t>
            </a:r>
            <a:r>
              <a:rPr lang="en-GB" dirty="0">
                <a:latin typeface="Times New Roman" pitchFamily="18" charset="0"/>
                <a:cs typeface="Times New Roman" pitchFamily="18" charset="0"/>
              </a:rPr>
              <a:t>worth, </a:t>
            </a:r>
            <a:endParaRPr lang="en-GB" dirty="0" smtClean="0">
              <a:latin typeface="Times New Roman" pitchFamily="18" charset="0"/>
              <a:cs typeface="Times New Roman" pitchFamily="18" charset="0"/>
            </a:endParaRPr>
          </a:p>
          <a:p>
            <a:pPr marL="971550" lvl="1" indent="-514350">
              <a:buFont typeface="+mj-lt"/>
              <a:buAutoNum type="arabicPeriod"/>
            </a:pPr>
            <a:r>
              <a:rPr lang="en-GB" dirty="0" smtClean="0">
                <a:latin typeface="Times New Roman" pitchFamily="18" charset="0"/>
                <a:cs typeface="Times New Roman" pitchFamily="18" charset="0"/>
              </a:rPr>
              <a:t>annual </a:t>
            </a:r>
            <a:r>
              <a:rPr lang="en-GB" dirty="0">
                <a:latin typeface="Times New Roman" pitchFamily="18" charset="0"/>
                <a:cs typeface="Times New Roman" pitchFamily="18" charset="0"/>
              </a:rPr>
              <a:t>worth, </a:t>
            </a:r>
            <a:endParaRPr lang="en-GB" dirty="0" smtClean="0">
              <a:latin typeface="Times New Roman" pitchFamily="18" charset="0"/>
              <a:cs typeface="Times New Roman" pitchFamily="18" charset="0"/>
            </a:endParaRPr>
          </a:p>
          <a:p>
            <a:pPr marL="971550" lvl="1" indent="-514350">
              <a:buFont typeface="+mj-lt"/>
              <a:buAutoNum type="arabicPeriod"/>
            </a:pPr>
            <a:r>
              <a:rPr lang="en-GB" dirty="0" smtClean="0">
                <a:latin typeface="Times New Roman" pitchFamily="18" charset="0"/>
                <a:cs typeface="Times New Roman" pitchFamily="18" charset="0"/>
              </a:rPr>
              <a:t>internal </a:t>
            </a:r>
            <a:r>
              <a:rPr lang="en-GB" dirty="0">
                <a:latin typeface="Times New Roman" pitchFamily="18" charset="0"/>
                <a:cs typeface="Times New Roman" pitchFamily="18" charset="0"/>
              </a:rPr>
              <a:t>rate of return, </a:t>
            </a:r>
            <a:endParaRPr lang="en-GB" dirty="0" smtClean="0">
              <a:latin typeface="Times New Roman" pitchFamily="18" charset="0"/>
              <a:cs typeface="Times New Roman" pitchFamily="18" charset="0"/>
            </a:endParaRPr>
          </a:p>
          <a:p>
            <a:pPr marL="971550" lvl="1" indent="-514350">
              <a:buFont typeface="+mj-lt"/>
              <a:buAutoNum type="arabicPeriod"/>
            </a:pPr>
            <a:r>
              <a:rPr lang="en-GB" dirty="0" smtClean="0">
                <a:latin typeface="Times New Roman" pitchFamily="18" charset="0"/>
                <a:cs typeface="Times New Roman" pitchFamily="18" charset="0"/>
              </a:rPr>
              <a:t>savings </a:t>
            </a:r>
            <a:r>
              <a:rPr lang="en-GB" dirty="0">
                <a:latin typeface="Times New Roman" pitchFamily="18" charset="0"/>
                <a:cs typeface="Times New Roman" pitchFamily="18" charset="0"/>
              </a:rPr>
              <a:t>investment ratio, and </a:t>
            </a:r>
            <a:endParaRPr lang="en-GB" dirty="0" smtClean="0">
              <a:latin typeface="Times New Roman" pitchFamily="18" charset="0"/>
              <a:cs typeface="Times New Roman" pitchFamily="18" charset="0"/>
            </a:endParaRPr>
          </a:p>
          <a:p>
            <a:pPr marL="971550" lvl="1" indent="-514350">
              <a:buFont typeface="+mj-lt"/>
              <a:buAutoNum type="arabicPeriod"/>
            </a:pPr>
            <a:r>
              <a:rPr lang="en-GB" dirty="0" smtClean="0">
                <a:latin typeface="Times New Roman" pitchFamily="18" charset="0"/>
                <a:cs typeface="Times New Roman" pitchFamily="18" charset="0"/>
              </a:rPr>
              <a:t>payback </a:t>
            </a:r>
            <a:r>
              <a:rPr lang="en-GB" dirty="0">
                <a:latin typeface="Times New Roman" pitchFamily="18" charset="0"/>
                <a:cs typeface="Times New Roman" pitchFamily="18" charset="0"/>
              </a:rPr>
              <a:t>period</a:t>
            </a:r>
            <a:r>
              <a:rPr lang="en-GB" dirty="0" smtClean="0">
                <a:latin typeface="Times New Roman" pitchFamily="18" charset="0"/>
                <a:cs typeface="Times New Roman" pitchFamily="18" charset="0"/>
              </a:rPr>
              <a:t>.</a:t>
            </a:r>
          </a:p>
          <a:p>
            <a:r>
              <a:rPr lang="en-GB" dirty="0" smtClean="0">
                <a:latin typeface="Times New Roman" pitchFamily="18" charset="0"/>
                <a:cs typeface="Times New Roman" pitchFamily="18" charset="0"/>
              </a:rPr>
              <a:t>All </a:t>
            </a:r>
            <a:r>
              <a:rPr lang="en-GB" dirty="0">
                <a:latin typeface="Times New Roman" pitchFamily="18" charset="0"/>
                <a:cs typeface="Times New Roman" pitchFamily="18" charset="0"/>
              </a:rPr>
              <a:t>but one of these measures of worth require an interest rate to calculate the worth of an investment.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This </a:t>
            </a:r>
            <a:r>
              <a:rPr lang="en-GB" dirty="0">
                <a:latin typeface="Times New Roman" pitchFamily="18" charset="0"/>
                <a:cs typeface="Times New Roman" pitchFamily="18" charset="0"/>
              </a:rPr>
              <a:t>interest rate is commonly referred to as the minimum attractive rate of return (MARR).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There </a:t>
            </a:r>
            <a:r>
              <a:rPr lang="en-GB" dirty="0">
                <a:latin typeface="Times New Roman" pitchFamily="18" charset="0"/>
                <a:cs typeface="Times New Roman" pitchFamily="18" charset="0"/>
              </a:rPr>
              <a:t>are many ways to determine a value of MARR for investment analysis, and no one way is proper for all applications. One principle is, however, generally accepted. MARR should always exceed the cost of </a:t>
            </a:r>
            <a:r>
              <a:rPr lang="en-GB" dirty="0" smtClean="0">
                <a:latin typeface="Times New Roman" pitchFamily="18" charset="0"/>
                <a:cs typeface="Times New Roman" pitchFamily="18" charset="0"/>
              </a:rPr>
              <a:t>capital, </a:t>
            </a:r>
            <a:r>
              <a:rPr lang="en-GB" dirty="0">
                <a:latin typeface="Times New Roman" pitchFamily="18" charset="0"/>
                <a:cs typeface="Times New Roman" pitchFamily="18" charset="0"/>
              </a:rPr>
              <a:t>Sources of Funds, presented earlier in this chapter.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2576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THE VALUE OF ENERGY MANAGEMENT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1800" b="1" dirty="0">
                <a:latin typeface="Times New Roman" pitchFamily="18" charset="0"/>
                <a:cs typeface="Times New Roman" pitchFamily="18" charset="0"/>
              </a:rPr>
              <a:t>Figure 1-2</a:t>
            </a:r>
            <a:r>
              <a:rPr lang="en-GB" sz="1800" dirty="0">
                <a:latin typeface="Times New Roman" pitchFamily="18" charset="0"/>
                <a:cs typeface="Times New Roman" pitchFamily="18" charset="0"/>
              </a:rPr>
              <a:t>. A facility with energy cost at 8% of total operating cost and operating on a 5% net profit margin will experience a profit increase from 5% to 6.7% with a 20% reduction in energy use—</a:t>
            </a:r>
            <a:r>
              <a:rPr lang="en-GB" sz="1800" i="1" dirty="0">
                <a:latin typeface="Times New Roman" pitchFamily="18" charset="0"/>
                <a:cs typeface="Times New Roman" pitchFamily="18" charset="0"/>
              </a:rPr>
              <a:t>a 34% profit increase. </a:t>
            </a:r>
            <a:endParaRPr lang="en-US" sz="1800" dirty="0">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950" t="30711" r="25000" b="20933"/>
          <a:stretch/>
        </p:blipFill>
        <p:spPr bwMode="auto">
          <a:xfrm>
            <a:off x="1447800" y="2743200"/>
            <a:ext cx="6760464" cy="374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044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GB" dirty="0">
                <a:latin typeface="Times New Roman" pitchFamily="18" charset="0"/>
                <a:cs typeface="Times New Roman" pitchFamily="18" charset="0"/>
              </a:rPr>
              <a:t>In all of the following measures of worth, the following conventions are used for defining cash flows: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At </a:t>
            </a:r>
            <a:r>
              <a:rPr lang="en-GB" dirty="0">
                <a:latin typeface="Times New Roman" pitchFamily="18" charset="0"/>
                <a:cs typeface="Times New Roman" pitchFamily="18" charset="0"/>
              </a:rPr>
              <a:t>any given point in time (t = 0, 1, 2, ..., n), there may exist both revenue (positive) cash flows, </a:t>
            </a:r>
            <a:r>
              <a:rPr lang="en-GB" dirty="0" err="1">
                <a:latin typeface="Times New Roman" pitchFamily="18" charset="0"/>
                <a:cs typeface="Times New Roman" pitchFamily="18" charset="0"/>
              </a:rPr>
              <a:t>R</a:t>
            </a:r>
            <a:r>
              <a:rPr lang="en-GB" baseline="-25000" dirty="0" err="1">
                <a:latin typeface="Times New Roman" pitchFamily="18" charset="0"/>
                <a:cs typeface="Times New Roman" pitchFamily="18" charset="0"/>
              </a:rPr>
              <a:t>t</a:t>
            </a:r>
            <a:r>
              <a:rPr lang="en-GB" dirty="0">
                <a:latin typeface="Times New Roman" pitchFamily="18" charset="0"/>
                <a:cs typeface="Times New Roman" pitchFamily="18" charset="0"/>
              </a:rPr>
              <a:t>, and cost (negative) cash flows, C</a:t>
            </a:r>
            <a:r>
              <a:rPr lang="en-GB" baseline="-25000" dirty="0">
                <a:latin typeface="Times New Roman" pitchFamily="18" charset="0"/>
                <a:cs typeface="Times New Roman" pitchFamily="18" charset="0"/>
              </a:rPr>
              <a:t>t</a:t>
            </a:r>
            <a:r>
              <a:rPr lang="en-GB" dirty="0">
                <a:latin typeface="Times New Roman" pitchFamily="18" charset="0"/>
                <a:cs typeface="Times New Roman" pitchFamily="18" charset="0"/>
              </a:rPr>
              <a:t>. The net cash flow at t, At, is defined as </a:t>
            </a:r>
            <a:r>
              <a:rPr lang="en-GB" dirty="0" err="1">
                <a:latin typeface="Times New Roman" pitchFamily="18" charset="0"/>
                <a:cs typeface="Times New Roman" pitchFamily="18" charset="0"/>
              </a:rPr>
              <a:t>R</a:t>
            </a:r>
            <a:r>
              <a:rPr lang="en-GB" baseline="-25000" dirty="0" err="1">
                <a:latin typeface="Times New Roman" pitchFamily="18" charset="0"/>
                <a:cs typeface="Times New Roman" pitchFamily="18" charset="0"/>
              </a:rPr>
              <a:t>t</a:t>
            </a:r>
            <a:r>
              <a:rPr lang="en-GB" dirty="0">
                <a:latin typeface="Times New Roman" pitchFamily="18" charset="0"/>
                <a:cs typeface="Times New Roman" pitchFamily="18" charset="0"/>
              </a:rPr>
              <a:t> – C</a:t>
            </a:r>
            <a:r>
              <a:rPr lang="en-GB" baseline="-25000" dirty="0">
                <a:latin typeface="Times New Roman" pitchFamily="18" charset="0"/>
                <a:cs typeface="Times New Roman" pitchFamily="18" charset="0"/>
              </a:rPr>
              <a:t>t</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70701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Present Worth (PW) </a:t>
                </a:r>
              </a:p>
              <a:p>
                <a:pPr lvl="1"/>
                <a:r>
                  <a:rPr lang="en-GB" dirty="0">
                    <a:latin typeface="Times New Roman" pitchFamily="18" charset="0"/>
                    <a:cs typeface="Times New Roman" pitchFamily="18" charset="0"/>
                  </a:rPr>
                  <a:t>Description: </a:t>
                </a:r>
                <a:endParaRPr lang="en-GB" dirty="0" smtClean="0">
                  <a:latin typeface="Times New Roman" pitchFamily="18" charset="0"/>
                  <a:cs typeface="Times New Roman" pitchFamily="18" charset="0"/>
                </a:endParaRPr>
              </a:p>
              <a:p>
                <a:pPr lvl="2"/>
                <a:r>
                  <a:rPr lang="en-GB" dirty="0" smtClean="0">
                    <a:latin typeface="Times New Roman" pitchFamily="18" charset="0"/>
                    <a:cs typeface="Times New Roman" pitchFamily="18" charset="0"/>
                  </a:rPr>
                  <a:t>All </a:t>
                </a:r>
                <a:r>
                  <a:rPr lang="en-GB" dirty="0">
                    <a:latin typeface="Times New Roman" pitchFamily="18" charset="0"/>
                    <a:cs typeface="Times New Roman" pitchFamily="18" charset="0"/>
                  </a:rPr>
                  <a:t>cash flows are converted to a single sum equivalent at time zero using i=MARR.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1"/>
                <a:r>
                  <a:rPr lang="en-GB" dirty="0">
                    <a:latin typeface="Times New Roman" pitchFamily="18" charset="0"/>
                    <a:cs typeface="Times New Roman" pitchFamily="18" charset="0"/>
                  </a:rPr>
                  <a:t>Calculation Approach</a:t>
                </a:r>
                <a:r>
                  <a:rPr lang="en-GB"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𝑃𝑊</m:t>
                      </m:r>
                      <m:r>
                        <a:rPr lang="en-US" b="0" i="1" smtClean="0">
                          <a:latin typeface="Cambria Math"/>
                        </a:rPr>
                        <m:t>=</m:t>
                      </m:r>
                      <m:nary>
                        <m:naryPr>
                          <m:chr m:val="∑"/>
                          <m:subHide m:val="on"/>
                          <m:supHide m:val="on"/>
                          <m:ctrlPr>
                            <a:rPr lang="en-US" b="0" i="1" smtClean="0">
                              <a:latin typeface="Cambria Math"/>
                            </a:rPr>
                          </m:ctrlPr>
                        </m:naryPr>
                        <m:sub/>
                        <m:sup/>
                        <m:e>
                          <m:sSub>
                            <m:sSubPr>
                              <m:ctrlPr>
                                <a:rPr lang="en-US" i="1">
                                  <a:latin typeface="Cambria Math"/>
                                </a:rPr>
                              </m:ctrlPr>
                            </m:sSubPr>
                            <m:e>
                              <m:r>
                                <a:rPr lang="en-US" i="1">
                                  <a:latin typeface="Cambria Math"/>
                                </a:rPr>
                                <m:t>𝐴</m:t>
                              </m:r>
                            </m:e>
                            <m:sub>
                              <m:r>
                                <a:rPr lang="en-US" i="1">
                                  <a:latin typeface="Cambria Math"/>
                                </a:rPr>
                                <m:t>𝑡</m:t>
                              </m:r>
                            </m:sub>
                          </m:sSub>
                          <m:d>
                            <m:dPr>
                              <m:ctrlPr>
                                <a:rPr lang="en-US" i="1">
                                  <a:latin typeface="Cambria Math"/>
                                </a:rPr>
                              </m:ctrlPr>
                            </m:dPr>
                            <m:e>
                              <m:r>
                                <a:rPr lang="en-US" i="1">
                                  <a:latin typeface="Cambria Math"/>
                                </a:rPr>
                                <m:t>𝑃</m:t>
                              </m:r>
                            </m:e>
                            <m:e>
                              <m:r>
                                <a:rPr lang="en-US" i="1">
                                  <a:latin typeface="Cambria Math"/>
                                </a:rPr>
                                <m:t>𝐹</m:t>
                              </m:r>
                              <m:r>
                                <a:rPr lang="en-US" i="1">
                                  <a:latin typeface="Cambria Math"/>
                                </a:rPr>
                                <m:t>,</m:t>
                              </m:r>
                              <m:r>
                                <a:rPr lang="en-US" i="1">
                                  <a:latin typeface="Cambria Math"/>
                                </a:rPr>
                                <m:t>𝑖</m:t>
                              </m:r>
                              <m:r>
                                <a:rPr lang="en-US" i="1">
                                  <a:latin typeface="Cambria Math"/>
                                </a:rPr>
                                <m:t>,</m:t>
                              </m:r>
                              <m:r>
                                <a:rPr lang="en-US" i="1">
                                  <a:latin typeface="Cambria Math"/>
                                </a:rPr>
                                <m:t>𝑡</m:t>
                              </m:r>
                            </m:e>
                          </m:d>
                        </m:e>
                      </m:nary>
                    </m:oMath>
                  </m:oMathPara>
                </a14:m>
                <a:endParaRPr lang="en-GB" dirty="0">
                  <a:latin typeface="Times New Roman" pitchFamily="18" charset="0"/>
                  <a:cs typeface="Times New Roman" pitchFamily="18" charset="0"/>
                </a:endParaRPr>
              </a:p>
              <a:p>
                <a:pPr lvl="1"/>
                <a:r>
                  <a:rPr lang="en-GB" dirty="0">
                    <a:latin typeface="Times New Roman" pitchFamily="18" charset="0"/>
                    <a:cs typeface="Times New Roman" pitchFamily="18" charset="0"/>
                  </a:rPr>
                  <a:t>Decision Rule: </a:t>
                </a:r>
                <a:endParaRPr lang="en-GB" dirty="0" smtClean="0">
                  <a:latin typeface="Times New Roman" pitchFamily="18" charset="0"/>
                  <a:cs typeface="Times New Roman" pitchFamily="18" charset="0"/>
                </a:endParaRPr>
              </a:p>
              <a:p>
                <a:pPr lvl="2"/>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PW ≥ 0, then the investment is attractive. </a:t>
                </a:r>
                <a:endParaRPr lang="en-US" dirty="0">
                  <a:latin typeface="Times New Roman" pitchFamily="18" charset="0"/>
                  <a:cs typeface="Times New Roman" pitchFamily="18" charset="0"/>
                </a:endParaRPr>
              </a:p>
            </p:txBody>
          </p:sp>
        </mc:Choice>
        <mc:Fallback xmlns="">
          <p:sp>
            <p:nvSpPr>
              <p:cNvPr id="3" name="Content Placeholder 2">
                <a:extLst>
                  <a:ext uri="{FF2B5EF4-FFF2-40B4-BE49-F238E27FC236}">
                    <a16:creationId xmlns="" xmlns:a16="http://schemas.microsoft.com/office/drawing/2014/main" id="{5F607490-474F-4784-A2D7-E5F0B562E5D9}"/>
                  </a:ext>
                </a:extLst>
              </p:cNvPr>
              <p:cNvSpPr>
                <a:spLocks noGrp="1" noRot="1" noChangeAspect="1" noMove="1" noResize="1" noEditPoints="1" noAdjustHandles="1" noChangeArrowheads="1" noChangeShapeType="1" noTextEdit="1"/>
              </p:cNvSpPr>
              <p:nvPr>
                <p:ph idx="1"/>
              </p:nvPr>
            </p:nvSpPr>
            <p:spPr>
              <a:blipFill rotWithShape="1">
                <a:blip r:embed="rId2"/>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33661145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itchFamily="18" charset="0"/>
                <a:cs typeface="Times New Roman" pitchFamily="18" charset="0"/>
              </a:rPr>
              <a:t>Example 13 </a:t>
            </a:r>
            <a:endParaRPr lang="en-US"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Installing thermal windows on a small office building is estimated to cost $10,000. The windows are expected to last six years and have no salvage value at that time. The energy savings from the windows are expected to be $2525 each year for the first three years and $3840 for each of the remaining three years. If MARR is 15%/</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 and the present worth measure of worth is to be used, is this an attractive investment?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82" t="38284" r="50000" b="31793"/>
          <a:stretch/>
        </p:blipFill>
        <p:spPr bwMode="auto">
          <a:xfrm>
            <a:off x="5303067" y="4174124"/>
            <a:ext cx="3198138" cy="254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5022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pPr lvl="1" algn="just"/>
            <a:r>
              <a:rPr lang="en-US" dirty="0">
                <a:latin typeface="Times New Roman" pitchFamily="18" charset="0"/>
                <a:cs typeface="Times New Roman" pitchFamily="18" charset="0"/>
              </a:rPr>
              <a:t>PW = –10000 + 2525*(P|F,15%,1) + 2525*(P|F,15%,2) + 2525*(P|F,15%,3) + 3840*(P|F,15%,4) + 3840*(P|F,15%,5) + 3840*(P|F,15%,6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1" algn="just"/>
            <a:r>
              <a:rPr lang="pl-PL" dirty="0">
                <a:latin typeface="Times New Roman" pitchFamily="18" charset="0"/>
                <a:cs typeface="Times New Roman" pitchFamily="18" charset="0"/>
              </a:rPr>
              <a:t>PW = –10000 + 2525*(0.8696) + 2525*(0.7561) + 2525*(0.6575) + 3840*(0.5718) + 3840*(0.4972) + 3840*(0.4323</a:t>
            </a:r>
            <a:r>
              <a:rPr lang="pl-PL" dirty="0" smtClean="0">
                <a:latin typeface="Times New Roman" pitchFamily="18" charset="0"/>
                <a:cs typeface="Times New Roman" pitchFamily="18" charset="0"/>
              </a:rPr>
              <a:t>)</a:t>
            </a:r>
            <a:endParaRPr lang="pl-PL" dirty="0">
              <a:latin typeface="Times New Roman" pitchFamily="18" charset="0"/>
              <a:cs typeface="Times New Roman" pitchFamily="18" charset="0"/>
            </a:endParaRPr>
          </a:p>
          <a:p>
            <a:pPr lvl="1" algn="just"/>
            <a:r>
              <a:rPr lang="pl-PL" dirty="0">
                <a:latin typeface="Times New Roman" pitchFamily="18" charset="0"/>
                <a:cs typeface="Times New Roman" pitchFamily="18" charset="0"/>
              </a:rPr>
              <a:t>PW = –10000 + 2195.74 + 1909.15 + 1660.19 + 2195.71 + 1909.25 + </a:t>
            </a:r>
            <a:r>
              <a:rPr lang="pl-PL" dirty="0" smtClean="0">
                <a:latin typeface="Times New Roman" pitchFamily="18" charset="0"/>
                <a:cs typeface="Times New Roman" pitchFamily="18" charset="0"/>
              </a:rPr>
              <a:t>1660.03</a:t>
            </a:r>
            <a:endParaRPr lang="pl-PL"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PW = $</a:t>
            </a:r>
            <a:r>
              <a:rPr lang="en-US" dirty="0" smtClean="0">
                <a:latin typeface="Times New Roman" pitchFamily="18" charset="0"/>
                <a:cs typeface="Times New Roman" pitchFamily="18" charset="0"/>
              </a:rPr>
              <a:t>1530.07</a:t>
            </a:r>
            <a:endParaRPr lang="en-US"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Decision: PW≥0 ($1530.07≥0.0); therefore the window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319135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0000" lnSpcReduction="20000"/>
          </a:bodyPr>
          <a:lstStyle/>
          <a:p>
            <a:pPr algn="justLow"/>
            <a:r>
              <a:rPr lang="en-US" b="1" dirty="0">
                <a:latin typeface="Times New Roman" pitchFamily="18" charset="0"/>
                <a:cs typeface="Times New Roman" pitchFamily="18" charset="0"/>
              </a:rPr>
              <a:t>Annual Worth (AW) </a:t>
            </a:r>
            <a:endParaRPr lang="en-US" b="1" dirty="0" smtClean="0">
              <a:latin typeface="Times New Roman" pitchFamily="18" charset="0"/>
              <a:cs typeface="Times New Roman" pitchFamily="18" charset="0"/>
            </a:endParaRPr>
          </a:p>
          <a:p>
            <a:pPr algn="justLow"/>
            <a:r>
              <a:rPr lang="en-US" dirty="0">
                <a:latin typeface="Times New Roman" pitchFamily="18" charset="0"/>
                <a:cs typeface="Times New Roman" pitchFamily="18" charset="0"/>
              </a:rPr>
              <a:t>if PW&gt;0, then AW&gt;0; </a:t>
            </a:r>
          </a:p>
          <a:p>
            <a:pPr algn="justLow"/>
            <a:r>
              <a:rPr lang="en-GB" dirty="0">
                <a:latin typeface="Times New Roman" pitchFamily="18" charset="0"/>
                <a:cs typeface="Times New Roman" pitchFamily="18" charset="0"/>
              </a:rPr>
              <a:t>if PW&lt;0, then AW&lt;0; and </a:t>
            </a:r>
          </a:p>
          <a:p>
            <a:pPr algn="justLow"/>
            <a:r>
              <a:rPr lang="en-US" dirty="0">
                <a:latin typeface="Times New Roman" pitchFamily="18" charset="0"/>
                <a:cs typeface="Times New Roman" pitchFamily="18" charset="0"/>
              </a:rPr>
              <a:t>if PW=0, then AW=0. </a:t>
            </a:r>
            <a:endParaRPr lang="en-US" dirty="0" smtClean="0">
              <a:latin typeface="Times New Roman" pitchFamily="18" charset="0"/>
              <a:cs typeface="Times New Roman" pitchFamily="18" charset="0"/>
            </a:endParaRPr>
          </a:p>
          <a:p>
            <a:pPr lvl="1" algn="justLow"/>
            <a:r>
              <a:rPr lang="en-GB" dirty="0">
                <a:latin typeface="Times New Roman" pitchFamily="18" charset="0"/>
                <a:cs typeface="Times New Roman" pitchFamily="18" charset="0"/>
              </a:rPr>
              <a:t>The concept of annual worth as a measure of investment worth can be generalized as follows: </a:t>
            </a:r>
          </a:p>
          <a:p>
            <a:pPr algn="justLow"/>
            <a:r>
              <a:rPr lang="en-GB" dirty="0" smtClean="0">
                <a:latin typeface="Times New Roman" pitchFamily="18" charset="0"/>
                <a:cs typeface="Times New Roman" pitchFamily="18" charset="0"/>
              </a:rPr>
              <a:t>Description</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lgn="justLow"/>
            <a:r>
              <a:rPr lang="en-GB" dirty="0" smtClean="0">
                <a:latin typeface="Times New Roman" pitchFamily="18" charset="0"/>
                <a:cs typeface="Times New Roman" pitchFamily="18" charset="0"/>
              </a:rPr>
              <a:t>All </a:t>
            </a:r>
            <a:r>
              <a:rPr lang="en-GB" dirty="0">
                <a:latin typeface="Times New Roman" pitchFamily="18" charset="0"/>
                <a:cs typeface="Times New Roman" pitchFamily="18" charset="0"/>
              </a:rPr>
              <a:t>cash flows are converted to an equivalent uniform annual series of cash flows over the planning horizon, using i=MARR. </a:t>
            </a:r>
          </a:p>
          <a:p>
            <a:pPr algn="justLow"/>
            <a:r>
              <a:rPr lang="en-GB" dirty="0">
                <a:latin typeface="Times New Roman" pitchFamily="18" charset="0"/>
                <a:cs typeface="Times New Roman" pitchFamily="18" charset="0"/>
              </a:rPr>
              <a:t>Calculation Approach: </a:t>
            </a:r>
            <a:endParaRPr lang="en-GB" dirty="0" smtClean="0">
              <a:latin typeface="Times New Roman" pitchFamily="18" charset="0"/>
              <a:cs typeface="Times New Roman" pitchFamily="18" charset="0"/>
            </a:endParaRPr>
          </a:p>
          <a:p>
            <a:pPr lvl="1" algn="justLow"/>
            <a:r>
              <a:rPr lang="en-GB" dirty="0" smtClean="0">
                <a:latin typeface="Times New Roman" pitchFamily="18" charset="0"/>
                <a:cs typeface="Times New Roman" pitchFamily="18" charset="0"/>
              </a:rPr>
              <a:t>AW </a:t>
            </a:r>
            <a:r>
              <a:rPr lang="en-GB" dirty="0">
                <a:latin typeface="Times New Roman" pitchFamily="18" charset="0"/>
                <a:cs typeface="Times New Roman" pitchFamily="18" charset="0"/>
              </a:rPr>
              <a:t>= PW (</a:t>
            </a:r>
            <a:r>
              <a:rPr lang="en-GB" dirty="0" err="1">
                <a:latin typeface="Times New Roman" pitchFamily="18" charset="0"/>
                <a:cs typeface="Times New Roman" pitchFamily="18" charset="0"/>
              </a:rPr>
              <a:t>A|P,i,n</a:t>
            </a:r>
            <a:r>
              <a:rPr lang="en-GB" dirty="0">
                <a:latin typeface="Times New Roman" pitchFamily="18" charset="0"/>
                <a:cs typeface="Times New Roman" pitchFamily="18" charset="0"/>
              </a:rPr>
              <a:t>) </a:t>
            </a:r>
          </a:p>
          <a:p>
            <a:pPr algn="justLow"/>
            <a:r>
              <a:rPr lang="en-GB" dirty="0">
                <a:latin typeface="Times New Roman" pitchFamily="18" charset="0"/>
                <a:cs typeface="Times New Roman" pitchFamily="18" charset="0"/>
              </a:rPr>
              <a:t>Decision Rule: </a:t>
            </a:r>
            <a:endParaRPr lang="en-GB" dirty="0" smtClean="0">
              <a:latin typeface="Times New Roman" pitchFamily="18" charset="0"/>
              <a:cs typeface="Times New Roman" pitchFamily="18" charset="0"/>
            </a:endParaRPr>
          </a:p>
          <a:p>
            <a:pPr lvl="1" algn="justLow"/>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AW ≥ 0, then the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20540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itchFamily="18" charset="0"/>
                <a:cs typeface="Times New Roman" pitchFamily="18" charset="0"/>
              </a:rPr>
              <a:t>Example 14 </a:t>
            </a:r>
            <a:endParaRPr lang="en-US"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Reconsider the thermal window data of Example 13. If the annual worth measure of worth is to be used, is this an attractive investment? </a:t>
            </a:r>
          </a:p>
          <a:p>
            <a:pPr lvl="1" algn="just"/>
            <a:r>
              <a:rPr lang="en-US" dirty="0">
                <a:latin typeface="Times New Roman" pitchFamily="18" charset="0"/>
                <a:cs typeface="Times New Roman" pitchFamily="18" charset="0"/>
              </a:rPr>
              <a:t>AW = PW (A|P,15%,6) </a:t>
            </a:r>
          </a:p>
          <a:p>
            <a:pPr lvl="1" algn="just"/>
            <a:r>
              <a:rPr lang="en-US" dirty="0">
                <a:latin typeface="Times New Roman" pitchFamily="18" charset="0"/>
                <a:cs typeface="Times New Roman" pitchFamily="18" charset="0"/>
              </a:rPr>
              <a:t>AW = 1529.70 (0.2642) = $404.15/</a:t>
            </a:r>
            <a:r>
              <a:rPr lang="en-US" dirty="0" err="1">
                <a:latin typeface="Times New Roman" pitchFamily="18" charset="0"/>
                <a:cs typeface="Times New Roman" pitchFamily="18" charset="0"/>
              </a:rPr>
              <a:t>yr</a:t>
            </a:r>
            <a:r>
              <a:rPr lang="en-US" dirty="0">
                <a:latin typeface="Times New Roman" pitchFamily="18" charset="0"/>
                <a:cs typeface="Times New Roman" pitchFamily="18" charset="0"/>
              </a:rPr>
              <a:t> </a:t>
            </a:r>
          </a:p>
          <a:p>
            <a:pPr algn="just"/>
            <a:r>
              <a:rPr lang="en-GB" dirty="0">
                <a:latin typeface="Times New Roman" pitchFamily="18" charset="0"/>
                <a:cs typeface="Times New Roman" pitchFamily="18" charset="0"/>
              </a:rPr>
              <a:t>Decision: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AW </a:t>
            </a:r>
            <a:r>
              <a:rPr lang="en-GB" dirty="0">
                <a:latin typeface="Times New Roman" pitchFamily="18" charset="0"/>
                <a:cs typeface="Times New Roman" pitchFamily="18" charset="0"/>
              </a:rPr>
              <a:t>≥ 0 ($404.15&gt;0.0); therefore the window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679188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62500" lnSpcReduction="20000"/>
          </a:bodyPr>
          <a:lstStyle/>
          <a:p>
            <a:pPr algn="just"/>
            <a:r>
              <a:rPr lang="en-GB" b="1" dirty="0">
                <a:latin typeface="Times New Roman" pitchFamily="18" charset="0"/>
                <a:cs typeface="Times New Roman" pitchFamily="18" charset="0"/>
              </a:rPr>
              <a:t>Internal Rate of Return (IRR) </a:t>
            </a:r>
            <a:endParaRPr lang="en-GB" b="1" dirty="0" smtClean="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One of the problems associated with using the present worth or the annual worth measures is that they depend upon knowing a value for MARR.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“proper” value for MARR is a much debated topic and tends to vary from company to company and decision maker to decision maker</a:t>
            </a:r>
            <a:r>
              <a:rPr lang="en-GB" dirty="0" smtClean="0">
                <a:latin typeface="Times New Roman" pitchFamily="18" charset="0"/>
                <a:cs typeface="Times New Roman" pitchFamily="18" charset="0"/>
              </a:rPr>
              <a:t>.</a:t>
            </a:r>
          </a:p>
          <a:p>
            <a:pPr lvl="1" algn="just"/>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the value of MARR changes, the value of PW or AW </a:t>
            </a:r>
            <a:r>
              <a:rPr lang="en-GB" i="1" dirty="0">
                <a:latin typeface="Times New Roman" pitchFamily="18" charset="0"/>
                <a:cs typeface="Times New Roman" pitchFamily="18" charset="0"/>
              </a:rPr>
              <a:t>must be recalculated </a:t>
            </a:r>
            <a:r>
              <a:rPr lang="en-GB" dirty="0">
                <a:latin typeface="Times New Roman" pitchFamily="18" charset="0"/>
                <a:cs typeface="Times New Roman" pitchFamily="18" charset="0"/>
              </a:rPr>
              <a:t>to determine whether the attractiveness/unattractiveness of an investment has changed. </a:t>
            </a:r>
          </a:p>
          <a:p>
            <a:pPr algn="just"/>
            <a:r>
              <a:rPr lang="en-GB" dirty="0">
                <a:latin typeface="Times New Roman" pitchFamily="18" charset="0"/>
                <a:cs typeface="Times New Roman" pitchFamily="18" charset="0"/>
              </a:rPr>
              <a:t>The internal rate of return (IRR) approach is designed to calculate a rate of return that is “internal” to the project. That is, </a:t>
            </a:r>
          </a:p>
          <a:p>
            <a:pPr lvl="1" algn="just"/>
            <a:r>
              <a:rPr lang="en-GB" dirty="0">
                <a:latin typeface="Times New Roman" pitchFamily="18" charset="0"/>
                <a:cs typeface="Times New Roman" pitchFamily="18" charset="0"/>
              </a:rPr>
              <a:t>if IRR &gt; MARR, the project is attractive, </a:t>
            </a:r>
          </a:p>
          <a:p>
            <a:pPr lvl="1" algn="just"/>
            <a:r>
              <a:rPr lang="en-GB" dirty="0">
                <a:latin typeface="Times New Roman" pitchFamily="18" charset="0"/>
                <a:cs typeface="Times New Roman" pitchFamily="18" charset="0"/>
              </a:rPr>
              <a:t>if IRR &lt; MARR, the project is unattractive, </a:t>
            </a:r>
          </a:p>
          <a:p>
            <a:pPr lvl="1" algn="just"/>
            <a:r>
              <a:rPr lang="en-GB" dirty="0">
                <a:latin typeface="Times New Roman" pitchFamily="18" charset="0"/>
                <a:cs typeface="Times New Roman" pitchFamily="18" charset="0"/>
              </a:rPr>
              <a:t>if IRR = MARR, there is indifference. </a:t>
            </a:r>
            <a:endParaRPr lang="en-GB" dirty="0" smtClean="0">
              <a:latin typeface="Times New Roman" pitchFamily="18" charset="0"/>
              <a:cs typeface="Times New Roman" pitchFamily="18" charset="0"/>
            </a:endParaRPr>
          </a:p>
          <a:p>
            <a:pPr marL="228600" lvl="1" algn="just">
              <a:spcBef>
                <a:spcPts val="1000"/>
              </a:spcBef>
            </a:pPr>
            <a:r>
              <a:rPr lang="en-GB" sz="2800" dirty="0">
                <a:latin typeface="Times New Roman" pitchFamily="18" charset="0"/>
                <a:cs typeface="Times New Roman" pitchFamily="18" charset="0"/>
              </a:rPr>
              <a:t>Thus, if MARR changes, no new calculations are required. We simply compare the calculated IRR for the project to the new value of MARR, and we have our decision.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3867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7500" lnSpcReduction="20000"/>
          </a:bodyPr>
          <a:lstStyle/>
          <a:p>
            <a:pPr algn="just"/>
            <a:r>
              <a:rPr lang="en-GB" dirty="0" smtClean="0">
                <a:latin typeface="Times New Roman" pitchFamily="18" charset="0"/>
                <a:cs typeface="Times New Roman" pitchFamily="18" charset="0"/>
              </a:rPr>
              <a:t>Internal </a:t>
            </a:r>
            <a:r>
              <a:rPr lang="en-GB" dirty="0">
                <a:latin typeface="Times New Roman" pitchFamily="18" charset="0"/>
                <a:cs typeface="Times New Roman" pitchFamily="18" charset="0"/>
              </a:rPr>
              <a:t>Rate of Return </a:t>
            </a:r>
          </a:p>
          <a:p>
            <a:pPr lvl="1" algn="just"/>
            <a:r>
              <a:rPr lang="en-GB" dirty="0">
                <a:latin typeface="Times New Roman" pitchFamily="18" charset="0"/>
                <a:cs typeface="Times New Roman" pitchFamily="18" charset="0"/>
              </a:rPr>
              <a:t>Description: </a:t>
            </a:r>
            <a:endParaRPr lang="en-GB" dirty="0" smtClean="0">
              <a:latin typeface="Times New Roman" pitchFamily="18" charset="0"/>
              <a:cs typeface="Times New Roman" pitchFamily="18" charset="0"/>
            </a:endParaRPr>
          </a:p>
          <a:p>
            <a:pPr lvl="2" algn="just"/>
            <a:r>
              <a:rPr lang="en-GB" dirty="0" smtClean="0">
                <a:latin typeface="Times New Roman" pitchFamily="18" charset="0"/>
                <a:cs typeface="Times New Roman" pitchFamily="18" charset="0"/>
              </a:rPr>
              <a:t>An </a:t>
            </a:r>
            <a:r>
              <a:rPr lang="en-GB" dirty="0">
                <a:latin typeface="Times New Roman" pitchFamily="18" charset="0"/>
                <a:cs typeface="Times New Roman" pitchFamily="18" charset="0"/>
              </a:rPr>
              <a:t>interest rate, IRR, is determined that yields a present of zero. IRR implicitly assumes the reinvestment of recovered funds at IRR. </a:t>
            </a:r>
          </a:p>
          <a:p>
            <a:pPr algn="just"/>
            <a:r>
              <a:rPr lang="en-US" dirty="0">
                <a:latin typeface="Times New Roman" pitchFamily="18" charset="0"/>
                <a:cs typeface="Times New Roman" pitchFamily="18" charset="0"/>
              </a:rPr>
              <a:t>Calculation Approach: </a:t>
            </a:r>
          </a:p>
          <a:p>
            <a:pPr lvl="1" algn="just"/>
            <a:r>
              <a:rPr lang="en-GB" dirty="0">
                <a:latin typeface="Times New Roman" pitchFamily="18" charset="0"/>
                <a:cs typeface="Times New Roman" pitchFamily="18" charset="0"/>
              </a:rPr>
              <a:t>F</a:t>
            </a:r>
            <a:r>
              <a:rPr lang="en-GB" dirty="0" smtClean="0">
                <a:latin typeface="Times New Roman" pitchFamily="18" charset="0"/>
                <a:cs typeface="Times New Roman" pitchFamily="18" charset="0"/>
              </a:rPr>
              <a:t>ind </a:t>
            </a:r>
            <a:r>
              <a:rPr lang="en-GB" dirty="0">
                <a:latin typeface="Times New Roman" pitchFamily="18" charset="0"/>
                <a:cs typeface="Times New Roman" pitchFamily="18" charset="0"/>
              </a:rPr>
              <a:t>IRR such that PW = Σ At (</a:t>
            </a:r>
            <a:r>
              <a:rPr lang="en-GB" dirty="0" err="1">
                <a:latin typeface="Times New Roman" pitchFamily="18" charset="0"/>
                <a:cs typeface="Times New Roman" pitchFamily="18" charset="0"/>
              </a:rPr>
              <a:t>P|F,IRR,t</a:t>
            </a:r>
            <a:r>
              <a:rPr lang="en-GB" dirty="0">
                <a:latin typeface="Times New Roman" pitchFamily="18" charset="0"/>
                <a:cs typeface="Times New Roman" pitchFamily="18" charset="0"/>
              </a:rPr>
              <a:t>) = 0. </a:t>
            </a:r>
          </a:p>
          <a:p>
            <a:pPr algn="just"/>
            <a:r>
              <a:rPr lang="en-GB" dirty="0">
                <a:latin typeface="Times New Roman" pitchFamily="18" charset="0"/>
                <a:cs typeface="Times New Roman" pitchFamily="18" charset="0"/>
              </a:rPr>
              <a:t>Important Note: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Depending </a:t>
            </a:r>
            <a:r>
              <a:rPr lang="en-GB" dirty="0">
                <a:latin typeface="Times New Roman" pitchFamily="18" charset="0"/>
                <a:cs typeface="Times New Roman" pitchFamily="18" charset="0"/>
              </a:rPr>
              <a:t>upon the cash flow series, multiple IRRs may exist! If the cash flow series consists of an initial investment (net negative cash flow) followed by a series of future returns (net non-negative cash flows), then a unique IRR exists. </a:t>
            </a:r>
          </a:p>
          <a:p>
            <a:pPr algn="just"/>
            <a:r>
              <a:rPr lang="en-GB" dirty="0">
                <a:latin typeface="Times New Roman" pitchFamily="18" charset="0"/>
                <a:cs typeface="Times New Roman" pitchFamily="18" charset="0"/>
              </a:rPr>
              <a:t>Decision Rule: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IRR is unique and IRR ≥ MARR, then the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838154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itchFamily="18" charset="0"/>
                <a:cs typeface="Times New Roman" pitchFamily="18" charset="0"/>
              </a:rPr>
              <a:t>Example 15 </a:t>
            </a:r>
            <a:endParaRPr lang="en-US"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Reconsider the thermal window data of Example 13. If the internal rate of return measure of worth is to be used, is this an attractive investment? </a:t>
            </a:r>
          </a:p>
          <a:p>
            <a:pPr lvl="1" algn="just"/>
            <a:r>
              <a:rPr lang="en-GB" dirty="0">
                <a:latin typeface="Times New Roman" pitchFamily="18" charset="0"/>
                <a:cs typeface="Times New Roman" pitchFamily="18" charset="0"/>
              </a:rPr>
              <a:t>First we note that the cash flow series has a single negative investment followed by all positive returns; therefore, it has a unique value for IRR. For such a cash flow series it can also be shown that as i increases PW decreases. </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82" t="38284" r="50000" b="31793"/>
          <a:stretch/>
        </p:blipFill>
        <p:spPr bwMode="auto">
          <a:xfrm>
            <a:off x="5303067" y="4174124"/>
            <a:ext cx="3198138" cy="254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627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85000" lnSpcReduction="10000"/>
          </a:bodyPr>
          <a:lstStyle/>
          <a:p>
            <a:pPr algn="just"/>
            <a:r>
              <a:rPr lang="en-US" sz="2400" dirty="0" smtClean="0">
                <a:latin typeface="Times New Roman" pitchFamily="18" charset="0"/>
                <a:cs typeface="Times New Roman" pitchFamily="18" charset="0"/>
              </a:rPr>
              <a:t>Start with i=15%</a:t>
            </a:r>
          </a:p>
          <a:p>
            <a:pPr lvl="1" algn="just"/>
            <a:r>
              <a:rPr lang="pl-PL" sz="2200" dirty="0" smtClean="0">
                <a:latin typeface="Times New Roman" pitchFamily="18" charset="0"/>
                <a:cs typeface="Times New Roman" pitchFamily="18" charset="0"/>
              </a:rPr>
              <a:t>PW </a:t>
            </a:r>
            <a:r>
              <a:rPr lang="pl-PL" sz="2200" dirty="0">
                <a:latin typeface="Times New Roman" pitchFamily="18" charset="0"/>
                <a:cs typeface="Times New Roman" pitchFamily="18" charset="0"/>
              </a:rPr>
              <a:t>= -</a:t>
            </a:r>
            <a:r>
              <a:rPr lang="pl-PL" sz="2200" dirty="0" smtClean="0">
                <a:latin typeface="Times New Roman" pitchFamily="18" charset="0"/>
                <a:cs typeface="Times New Roman" pitchFamily="18" charset="0"/>
              </a:rPr>
              <a:t>10000</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2525</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r>
              <a:rPr lang="pl-PL" sz="2200" dirty="0">
                <a:latin typeface="Times New Roman" pitchFamily="18" charset="0"/>
                <a:cs typeface="Times New Roman" pitchFamily="18" charset="0"/>
              </a:rPr>
              <a:t>P|A,15%,3</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3840</a:t>
            </a:r>
            <a:r>
              <a:rPr lang="en-US"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P|A,15%,3</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P|F,15%,3) </a:t>
            </a:r>
          </a:p>
          <a:p>
            <a:pPr lvl="1" algn="just"/>
            <a:r>
              <a:rPr lang="en-US" sz="2200" dirty="0">
                <a:latin typeface="Times New Roman" pitchFamily="18" charset="0"/>
                <a:cs typeface="Times New Roman" pitchFamily="18" charset="0"/>
              </a:rPr>
              <a:t>PW = -10000+2525*(2.2832)+3840</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2.2832)*(0.6575) = $1529.70 </a:t>
            </a:r>
          </a:p>
          <a:p>
            <a:pPr algn="just"/>
            <a:r>
              <a:rPr lang="en-GB" sz="2400" dirty="0">
                <a:latin typeface="Times New Roman" pitchFamily="18" charset="0"/>
                <a:cs typeface="Times New Roman" pitchFamily="18" charset="0"/>
              </a:rPr>
              <a:t>Since PW&gt;0, we must increase i to decrease PW </a:t>
            </a:r>
            <a:r>
              <a:rPr lang="en-US" sz="2400" dirty="0">
                <a:latin typeface="Times New Roman" pitchFamily="18" charset="0"/>
                <a:cs typeface="Times New Roman" pitchFamily="18" charset="0"/>
              </a:rPr>
              <a:t>toward zero for i=18%: </a:t>
            </a:r>
          </a:p>
          <a:p>
            <a:pPr lvl="1" algn="just"/>
            <a:r>
              <a:rPr lang="pl-PL" sz="2200" dirty="0">
                <a:latin typeface="Times New Roman" pitchFamily="18" charset="0"/>
                <a:cs typeface="Times New Roman" pitchFamily="18" charset="0"/>
              </a:rPr>
              <a:t>PW = -10000+2525*(P|A,18%,3)+3840</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P|A,18%,3)*(P|F,18%,3) </a:t>
            </a:r>
          </a:p>
          <a:p>
            <a:pPr lvl="1" algn="just"/>
            <a:r>
              <a:rPr lang="pl-PL" sz="2200" dirty="0">
                <a:latin typeface="Times New Roman" pitchFamily="18" charset="0"/>
                <a:cs typeface="Times New Roman" pitchFamily="18" charset="0"/>
              </a:rPr>
              <a:t>PW = -10000+2525*(2.1743)+3840*(2.1743</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0.6086) = $571.50 </a:t>
            </a:r>
          </a:p>
          <a:p>
            <a:pPr algn="just"/>
            <a:r>
              <a:rPr lang="en-GB" sz="2400" dirty="0">
                <a:latin typeface="Times New Roman" pitchFamily="18" charset="0"/>
                <a:cs typeface="Times New Roman" pitchFamily="18" charset="0"/>
              </a:rPr>
              <a:t>Since PW&gt;0, we must increase i to decrease PW </a:t>
            </a:r>
            <a:r>
              <a:rPr lang="en-US" sz="2400" dirty="0">
                <a:latin typeface="Times New Roman" pitchFamily="18" charset="0"/>
                <a:cs typeface="Times New Roman" pitchFamily="18" charset="0"/>
              </a:rPr>
              <a:t>toward zero for i=20%: </a:t>
            </a:r>
          </a:p>
          <a:p>
            <a:pPr lvl="1" algn="just"/>
            <a:r>
              <a:rPr lang="pl-PL" sz="2200" dirty="0">
                <a:latin typeface="Times New Roman" pitchFamily="18" charset="0"/>
                <a:cs typeface="Times New Roman" pitchFamily="18" charset="0"/>
              </a:rPr>
              <a:t>PW = -10000+2525*(P|A,20%,3)+3840</a:t>
            </a:r>
            <a:r>
              <a:rPr lang="pl-PL"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P|A,20%,3)*(P|F,20%,3) </a:t>
            </a:r>
          </a:p>
          <a:p>
            <a:pPr lvl="1" algn="just"/>
            <a:r>
              <a:rPr lang="en-US" sz="2200" dirty="0">
                <a:latin typeface="Times New Roman" pitchFamily="18" charset="0"/>
                <a:cs typeface="Times New Roman" pitchFamily="18" charset="0"/>
              </a:rPr>
              <a:t>PW = -10000+2525*(2.1065)+3840</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2.1065)*(0.5787) = </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0.01 </a:t>
            </a:r>
            <a:endParaRPr lang="en-US" sz="2200" dirty="0" smtClean="0">
              <a:latin typeface="Times New Roman" pitchFamily="18" charset="0"/>
              <a:cs typeface="Times New Roman" pitchFamily="18" charset="0"/>
            </a:endParaRPr>
          </a:p>
          <a:p>
            <a:pPr lvl="1" algn="just"/>
            <a:endParaRPr lang="en-US" sz="2200" dirty="0">
              <a:latin typeface="Times New Roman" pitchFamily="18" charset="0"/>
              <a:cs typeface="Times New Roman" pitchFamily="18" charset="0"/>
            </a:endParaRPr>
          </a:p>
          <a:p>
            <a:pPr marL="228600" lvl="1" algn="just">
              <a:spcBef>
                <a:spcPts val="1000"/>
              </a:spcBef>
            </a:pPr>
            <a:r>
              <a:rPr lang="en-GB" dirty="0">
                <a:latin typeface="Times New Roman" pitchFamily="18" charset="0"/>
                <a:cs typeface="Times New Roman" pitchFamily="18" charset="0"/>
              </a:rPr>
              <a:t>Decision: IRR≥MARR (20%&gt;15%); therefore, the window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61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Seeing the big picture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GB" sz="2400" dirty="0">
                <a:latin typeface="Times New Roman" pitchFamily="18" charset="0"/>
                <a:cs typeface="Times New Roman" pitchFamily="18" charset="0"/>
              </a:rPr>
              <a:t>The golden rule for energy conservation measures is to </a:t>
            </a:r>
            <a:r>
              <a:rPr lang="en-GB" sz="2400" i="1" dirty="0">
                <a:latin typeface="Times New Roman" pitchFamily="18" charset="0"/>
                <a:cs typeface="Times New Roman" pitchFamily="18" charset="0"/>
              </a:rPr>
              <a:t>begin by using less</a:t>
            </a:r>
            <a:r>
              <a:rPr lang="en-GB" sz="2400" dirty="0">
                <a:latin typeface="Times New Roman" pitchFamily="18" charset="0"/>
                <a:cs typeface="Times New Roman" pitchFamily="18" charset="0"/>
              </a:rPr>
              <a:t>. </a:t>
            </a:r>
          </a:p>
          <a:p>
            <a:pPr algn="just"/>
            <a:r>
              <a:rPr lang="en-GB" sz="2400" dirty="0">
                <a:latin typeface="Times New Roman" pitchFamily="18" charset="0"/>
                <a:cs typeface="Times New Roman" pitchFamily="18" charset="0"/>
              </a:rPr>
              <a:t>Energy conservation is effective at offsetting the need for increased generation capacity, including renewable energy use. </a:t>
            </a:r>
          </a:p>
          <a:p>
            <a:pPr algn="just"/>
            <a:r>
              <a:rPr lang="en-GB" sz="2400" dirty="0">
                <a:latin typeface="Times New Roman" pitchFamily="18" charset="0"/>
                <a:cs typeface="Times New Roman" pitchFamily="18" charset="0"/>
              </a:rPr>
              <a:t>It is almost always true that it is more cost effective to reduce the load through conservation measures than to increase the size of the generator, PV panel, etc.</a:t>
            </a:r>
          </a:p>
          <a:p>
            <a:pPr algn="just"/>
            <a:r>
              <a:rPr lang="en-GB" sz="2400" dirty="0">
                <a:latin typeface="Times New Roman" pitchFamily="18" charset="0"/>
                <a:cs typeface="Times New Roman" pitchFamily="18" charset="0"/>
              </a:rPr>
              <a:t>The term “</a:t>
            </a:r>
            <a:r>
              <a:rPr lang="en-GB" sz="2400" dirty="0" err="1">
                <a:latin typeface="Times New Roman" pitchFamily="18" charset="0"/>
                <a:cs typeface="Times New Roman" pitchFamily="18" charset="0"/>
              </a:rPr>
              <a:t>negawatts</a:t>
            </a:r>
            <a:r>
              <a:rPr lang="en-GB" sz="2400" dirty="0">
                <a:latin typeface="Times New Roman" pitchFamily="18" charset="0"/>
                <a:cs typeface="Times New Roman" pitchFamily="18" charset="0"/>
              </a:rPr>
              <a:t>” was coined and introduced by Amory </a:t>
            </a:r>
            <a:r>
              <a:rPr lang="en-GB" sz="2400" dirty="0" err="1">
                <a:latin typeface="Times New Roman" pitchFamily="18" charset="0"/>
                <a:cs typeface="Times New Roman" pitchFamily="18" charset="0"/>
              </a:rPr>
              <a:t>Lovins</a:t>
            </a:r>
            <a:r>
              <a:rPr lang="en-GB" sz="2400" dirty="0">
                <a:latin typeface="Times New Roman" pitchFamily="18" charset="0"/>
                <a:cs typeface="Times New Roman" pitchFamily="18" charset="0"/>
              </a:rPr>
              <a:t>, in a 1989 speech, and is effective at describing the symbiotic effects of energy conservation.</a:t>
            </a:r>
          </a:p>
          <a:p>
            <a:pPr algn="just"/>
            <a:r>
              <a:rPr lang="en-GB" sz="2400" dirty="0">
                <a:latin typeface="Times New Roman" pitchFamily="18" charset="0"/>
                <a:cs typeface="Times New Roman" pitchFamily="18" charset="0"/>
              </a:rPr>
              <a:t>A useful principle (and paradigm shift for many customers) is to control energy functions as a direct controllable cost rather than an overhead cost.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550444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itchFamily="18" charset="0"/>
                <a:cs typeface="Times New Roman" pitchFamily="18" charset="0"/>
              </a:rPr>
              <a:t>Saving Investment Ratio (SIR) </a:t>
            </a:r>
            <a:endParaRPr lang="en-US" b="1" dirty="0" smtClean="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Many companies are accustomed to working with benefit cost ratios.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An </a:t>
            </a:r>
            <a:r>
              <a:rPr lang="en-GB" dirty="0">
                <a:latin typeface="Times New Roman" pitchFamily="18" charset="0"/>
                <a:cs typeface="Times New Roman" pitchFamily="18" charset="0"/>
              </a:rPr>
              <a:t>investment measure of worth which is consistent with the present worth measure and has the form of a benefit cost ratio is the savings investment ratio (SIR).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SIR decision rule can be derived from the present worth decision rule as follows: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10352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pPr algn="just"/>
            <a:r>
              <a:rPr lang="en-GB" dirty="0">
                <a:latin typeface="Times New Roman" pitchFamily="18" charset="0"/>
                <a:cs typeface="Times New Roman" pitchFamily="18" charset="0"/>
              </a:rPr>
              <a:t>Starting with the PW decision rule PW ≥ 0, replacing PW with its calculation expression, </a:t>
            </a:r>
            <a:endParaRPr lang="en-US" dirty="0">
              <a:latin typeface="Times New Roman" pitchFamily="18" charset="0"/>
              <a:cs typeface="Times New Roman" pitchFamily="18" charset="0"/>
            </a:endParaRPr>
          </a:p>
          <a:p>
            <a:pPr lvl="1" algn="just"/>
            <a:r>
              <a:rPr lang="el-GR" dirty="0">
                <a:latin typeface="Times New Roman" pitchFamily="18" charset="0"/>
                <a:cs typeface="Times New Roman" pitchFamily="18" charset="0"/>
              </a:rPr>
              <a:t>Σ</a:t>
            </a:r>
            <a:r>
              <a:rPr lang="en-US" dirty="0">
                <a:latin typeface="Times New Roman" pitchFamily="18" charset="0"/>
                <a:cs typeface="Times New Roman" pitchFamily="18" charset="0"/>
              </a:rPr>
              <a:t>A</a:t>
            </a:r>
            <a:r>
              <a:rPr lang="en-US" baseline="-25000" dirty="0">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0 </a:t>
            </a:r>
          </a:p>
          <a:p>
            <a:pPr algn="just"/>
            <a:r>
              <a:rPr lang="en-GB" dirty="0">
                <a:latin typeface="Times New Roman" pitchFamily="18" charset="0"/>
                <a:cs typeface="Times New Roman" pitchFamily="18" charset="0"/>
              </a:rPr>
              <a:t>which, using the relationship A</a:t>
            </a:r>
            <a:r>
              <a:rPr lang="en-GB" baseline="-25000" dirty="0">
                <a:latin typeface="Times New Roman" pitchFamily="18" charset="0"/>
                <a:cs typeface="Times New Roman" pitchFamily="18" charset="0"/>
              </a:rPr>
              <a:t>t</a:t>
            </a:r>
            <a:r>
              <a:rPr lang="en-GB" dirty="0">
                <a:latin typeface="Times New Roman" pitchFamily="18" charset="0"/>
                <a:cs typeface="Times New Roman" pitchFamily="18" charset="0"/>
              </a:rPr>
              <a:t> = </a:t>
            </a:r>
            <a:r>
              <a:rPr lang="en-GB" dirty="0" err="1">
                <a:latin typeface="Times New Roman" pitchFamily="18" charset="0"/>
                <a:cs typeface="Times New Roman" pitchFamily="18" charset="0"/>
              </a:rPr>
              <a:t>R</a:t>
            </a:r>
            <a:r>
              <a:rPr lang="en-GB" baseline="-25000" dirty="0" err="1">
                <a:latin typeface="Times New Roman" pitchFamily="18" charset="0"/>
                <a:cs typeface="Times New Roman" pitchFamily="18" charset="0"/>
              </a:rPr>
              <a:t>t</a:t>
            </a:r>
            <a:r>
              <a:rPr lang="en-GB" dirty="0">
                <a:latin typeface="Times New Roman" pitchFamily="18" charset="0"/>
                <a:cs typeface="Times New Roman" pitchFamily="18" charset="0"/>
              </a:rPr>
              <a:t> – C</a:t>
            </a:r>
            <a:r>
              <a:rPr lang="en-GB" baseline="-25000" dirty="0">
                <a:latin typeface="Times New Roman" pitchFamily="18" charset="0"/>
                <a:cs typeface="Times New Roman" pitchFamily="18" charset="0"/>
              </a:rPr>
              <a:t>t</a:t>
            </a:r>
            <a:r>
              <a:rPr lang="en-GB" dirty="0">
                <a:latin typeface="Times New Roman" pitchFamily="18" charset="0"/>
                <a:cs typeface="Times New Roman" pitchFamily="18" charset="0"/>
              </a:rPr>
              <a:t>, can be restated </a:t>
            </a:r>
            <a:endParaRPr lang="en-US" dirty="0">
              <a:latin typeface="Times New Roman" pitchFamily="18" charset="0"/>
              <a:cs typeface="Times New Roman" pitchFamily="18" charset="0"/>
            </a:endParaRPr>
          </a:p>
          <a:p>
            <a:pPr lvl="1" algn="just"/>
            <a:r>
              <a:rPr lang="el-GR" dirty="0">
                <a:latin typeface="Times New Roman" pitchFamily="18" charset="0"/>
                <a:cs typeface="Times New Roman" pitchFamily="18" charset="0"/>
              </a:rPr>
              <a:t>Σ(</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 C</a:t>
            </a:r>
            <a:r>
              <a:rPr lang="en-US" baseline="-25000" dirty="0">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0 </a:t>
            </a:r>
          </a:p>
          <a:p>
            <a:pPr algn="just"/>
            <a:r>
              <a:rPr lang="en-GB" dirty="0">
                <a:latin typeface="Times New Roman" pitchFamily="18" charset="0"/>
                <a:cs typeface="Times New Roman" pitchFamily="18" charset="0"/>
              </a:rPr>
              <a:t>which can be algebraically separated into </a:t>
            </a:r>
          </a:p>
          <a:p>
            <a:pPr lvl="1" algn="just"/>
            <a:r>
              <a:rPr lang="el-GR" dirty="0" smtClean="0">
                <a:latin typeface="Times New Roman" pitchFamily="18" charset="0"/>
                <a:cs typeface="Times New Roman" pitchFamily="18" charset="0"/>
              </a:rPr>
              <a:t>Σ</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a:t>
            </a:r>
            <a:r>
              <a:rPr lang="el-GR" dirty="0">
                <a:latin typeface="Times New Roman" pitchFamily="18" charset="0"/>
                <a:cs typeface="Times New Roman" pitchFamily="18" charset="0"/>
              </a:rPr>
              <a:t>Σ </a:t>
            </a: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0. </a:t>
            </a:r>
          </a:p>
          <a:p>
            <a:pPr algn="just"/>
            <a:r>
              <a:rPr lang="en-GB" dirty="0">
                <a:latin typeface="Times New Roman" pitchFamily="18" charset="0"/>
                <a:cs typeface="Times New Roman" pitchFamily="18" charset="0"/>
              </a:rPr>
              <a:t>Adding the second term to both sides of the inequality, </a:t>
            </a:r>
            <a:endParaRPr lang="en-US" dirty="0">
              <a:latin typeface="Times New Roman" pitchFamily="18" charset="0"/>
              <a:cs typeface="Times New Roman" pitchFamily="18" charset="0"/>
            </a:endParaRPr>
          </a:p>
          <a:p>
            <a:pPr lvl="1" algn="just"/>
            <a:r>
              <a:rPr lang="el-GR" dirty="0">
                <a:latin typeface="Times New Roman" pitchFamily="18" charset="0"/>
                <a:cs typeface="Times New Roman" pitchFamily="18" charset="0"/>
              </a:rPr>
              <a:t>Σ</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a:t>
            </a:r>
            <a:r>
              <a:rPr lang="el-GR" dirty="0">
                <a:latin typeface="Times New Roman" pitchFamily="18" charset="0"/>
                <a:cs typeface="Times New Roman" pitchFamily="18" charset="0"/>
              </a:rPr>
              <a:t>Σ </a:t>
            </a: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609923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10000"/>
          </a:bodyPr>
          <a:lstStyle/>
          <a:p>
            <a:r>
              <a:rPr lang="en-GB" dirty="0" smtClean="0">
                <a:latin typeface="Times New Roman" pitchFamily="18" charset="0"/>
                <a:cs typeface="Times New Roman" pitchFamily="18" charset="0"/>
              </a:rPr>
              <a:t>Description</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ratio of the present worth of positive cash flows to the present worth of (the absolute value of) negative cash flows is formed using i=MARR</a:t>
            </a:r>
            <a:r>
              <a:rPr lang="en-GB">
                <a:latin typeface="Times New Roman" pitchFamily="18" charset="0"/>
                <a:cs typeface="Times New Roman" pitchFamily="18" charset="0"/>
              </a:rPr>
              <a:t>. </a:t>
            </a:r>
            <a:endParaRPr lang="en-GB" smtClean="0">
              <a:latin typeface="Times New Roman" pitchFamily="18" charset="0"/>
              <a:cs typeface="Times New Roman" pitchFamily="18" charset="0"/>
            </a:endParaRPr>
          </a:p>
          <a:p>
            <a:pPr lvl="1"/>
            <a:endParaRPr lang="en-GB" dirty="0" smtClean="0">
              <a:latin typeface="Times New Roman" pitchFamily="18" charset="0"/>
              <a:cs typeface="Times New Roman" pitchFamily="18" charset="0"/>
            </a:endParaRPr>
          </a:p>
          <a:p>
            <a:r>
              <a:rPr lang="en-US" dirty="0">
                <a:latin typeface="Times New Roman" pitchFamily="18" charset="0"/>
                <a:cs typeface="Times New Roman" pitchFamily="18" charset="0"/>
              </a:rPr>
              <a:t>Calculation Approach: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SIR = </a:t>
            </a:r>
            <a:r>
              <a:rPr lang="el-GR" dirty="0" smtClean="0">
                <a:latin typeface="Times New Roman" pitchFamily="18" charset="0"/>
                <a:cs typeface="Times New Roman" pitchFamily="18" charset="0"/>
              </a:rPr>
              <a:t>Σ</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a:t>
            </a:r>
            <a:r>
              <a:rPr lang="el-GR" dirty="0">
                <a:latin typeface="Times New Roman" pitchFamily="18" charset="0"/>
                <a:cs typeface="Times New Roman" pitchFamily="18" charset="0"/>
              </a:rPr>
              <a:t>Σ</a:t>
            </a: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 1 </a:t>
            </a:r>
          </a:p>
          <a:p>
            <a:endParaRPr lang="en-GB" dirty="0">
              <a:latin typeface="Times New Roman" pitchFamily="18" charset="0"/>
              <a:cs typeface="Times New Roman" pitchFamily="18" charset="0"/>
            </a:endParaRPr>
          </a:p>
          <a:p>
            <a:r>
              <a:rPr lang="en-GB" dirty="0" smtClean="0">
                <a:latin typeface="Times New Roman" pitchFamily="18" charset="0"/>
                <a:cs typeface="Times New Roman" pitchFamily="18" charset="0"/>
              </a:rPr>
              <a:t>Decision Rule:</a:t>
            </a:r>
          </a:p>
          <a:p>
            <a:pPr lvl="1"/>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SIR ≥ 1, then the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764370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85000" lnSpcReduction="10000"/>
          </a:bodyPr>
          <a:lstStyle/>
          <a:p>
            <a:pPr algn="just"/>
            <a:r>
              <a:rPr lang="en-US" b="1" dirty="0">
                <a:latin typeface="Times New Roman" pitchFamily="18" charset="0"/>
                <a:cs typeface="Times New Roman" pitchFamily="18" charset="0"/>
              </a:rPr>
              <a:t>Example 16 </a:t>
            </a:r>
            <a:endParaRPr lang="en-US"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Reconsider the thermal window data of Example 13. If the savings investment ratio measure of worth is to be used, is this an attractive investment? </a:t>
            </a:r>
          </a:p>
          <a:p>
            <a:pPr lvl="1" algn="just"/>
            <a:r>
              <a:rPr lang="en-US" dirty="0" smtClean="0">
                <a:latin typeface="Times New Roman" pitchFamily="18" charset="0"/>
                <a:cs typeface="Times New Roman" pitchFamily="18" charset="0"/>
              </a:rPr>
              <a:t>SIR </a:t>
            </a:r>
            <a:r>
              <a:rPr lang="en-US" dirty="0">
                <a:latin typeface="Times New Roman" pitchFamily="18" charset="0"/>
                <a:cs typeface="Times New Roman" pitchFamily="18" charset="0"/>
              </a:rPr>
              <a:t>= </a:t>
            </a:r>
            <a:r>
              <a:rPr lang="el-GR" dirty="0" smtClean="0">
                <a:latin typeface="Times New Roman" pitchFamily="18" charset="0"/>
                <a:cs typeface="Times New Roman" pitchFamily="18" charset="0"/>
              </a:rPr>
              <a:t>Σ</a:t>
            </a:r>
            <a:r>
              <a:rPr lang="en-US" dirty="0" err="1">
                <a:latin typeface="Times New Roman" pitchFamily="18" charset="0"/>
                <a:cs typeface="Times New Roman" pitchFamily="18" charset="0"/>
              </a:rPr>
              <a:t>Rt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P|F,i,t</a:t>
            </a:r>
            <a:r>
              <a:rPr lang="en-US" dirty="0" smtClean="0">
                <a:latin typeface="Times New Roman" pitchFamily="18" charset="0"/>
                <a:cs typeface="Times New Roman" pitchFamily="18" charset="0"/>
              </a:rPr>
              <a:t>) / </a:t>
            </a:r>
            <a:r>
              <a:rPr lang="el-GR" dirty="0">
                <a:latin typeface="Times New Roman" pitchFamily="18" charset="0"/>
                <a:cs typeface="Times New Roman" pitchFamily="18" charset="0"/>
              </a:rPr>
              <a:t>Σ</a:t>
            </a:r>
            <a:r>
              <a:rPr lang="en-US" dirty="0">
                <a:latin typeface="Times New Roman" pitchFamily="18" charset="0"/>
                <a:cs typeface="Times New Roman" pitchFamily="18" charset="0"/>
              </a:rPr>
              <a:t>Ct (</a:t>
            </a:r>
            <a:r>
              <a:rPr lang="en-US" dirty="0" err="1">
                <a:latin typeface="Times New Roman" pitchFamily="18" charset="0"/>
                <a:cs typeface="Times New Roman" pitchFamily="18" charset="0"/>
              </a:rPr>
              <a:t>P|F,i,t</a:t>
            </a:r>
            <a:r>
              <a:rPr lang="en-US" dirty="0">
                <a:latin typeface="Times New Roman" pitchFamily="18" charset="0"/>
                <a:cs typeface="Times New Roman" pitchFamily="18" charset="0"/>
              </a:rPr>
              <a:t>) </a:t>
            </a:r>
          </a:p>
          <a:p>
            <a:pPr lvl="1" algn="just"/>
            <a:r>
              <a:rPr lang="en-US" dirty="0" smtClean="0">
                <a:latin typeface="Times New Roman" pitchFamily="18" charset="0"/>
                <a:cs typeface="Times New Roman" pitchFamily="18" charset="0"/>
              </a:rPr>
              <a:t>SIR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2525</a:t>
            </a:r>
            <a:r>
              <a:rPr lang="en-US" dirty="0">
                <a:latin typeface="Times New Roman" pitchFamily="18" charset="0"/>
                <a:cs typeface="Times New Roman" pitchFamily="18" charset="0"/>
              </a:rPr>
              <a:t>*(P|A,15%,3)+3840*(P|A,15%,3)*(P|F,15%,3) </a:t>
            </a:r>
            <a:r>
              <a:rPr lang="en-US" dirty="0" smtClean="0">
                <a:latin typeface="Times New Roman" pitchFamily="18" charset="0"/>
                <a:cs typeface="Times New Roman" pitchFamily="18" charset="0"/>
              </a:rPr>
              <a:t>/ 10,000 </a:t>
            </a:r>
          </a:p>
          <a:p>
            <a:pPr lvl="1" algn="just"/>
            <a:r>
              <a:rPr lang="en-US" dirty="0">
                <a:latin typeface="Times New Roman" pitchFamily="18" charset="0"/>
                <a:cs typeface="Times New Roman" pitchFamily="18" charset="0"/>
              </a:rPr>
              <a:t>SIR = </a:t>
            </a:r>
            <a:r>
              <a:rPr lang="en-US" dirty="0" smtClean="0">
                <a:latin typeface="Times New Roman" pitchFamily="18" charset="0"/>
                <a:cs typeface="Times New Roman" pitchFamily="18" charset="0"/>
              </a:rPr>
              <a:t>11,529.70 /  </a:t>
            </a:r>
            <a:r>
              <a:rPr lang="en-US" dirty="0">
                <a:latin typeface="Times New Roman" pitchFamily="18" charset="0"/>
                <a:cs typeface="Times New Roman" pitchFamily="18" charset="0"/>
              </a:rPr>
              <a:t>10,000.00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1.15297 </a:t>
            </a:r>
          </a:p>
          <a:p>
            <a:pPr algn="just"/>
            <a:r>
              <a:rPr lang="en-GB" dirty="0" smtClean="0">
                <a:latin typeface="Times New Roman" pitchFamily="18" charset="0"/>
                <a:cs typeface="Times New Roman" pitchFamily="18" charset="0"/>
              </a:rPr>
              <a:t>Decision</a:t>
            </a:r>
            <a:r>
              <a:rPr lang="en-GB" dirty="0">
                <a:latin typeface="Times New Roman" pitchFamily="18" charset="0"/>
                <a:cs typeface="Times New Roman" pitchFamily="18" charset="0"/>
              </a:rPr>
              <a:t>: SIR≥1.0 (1.15297&gt;1.0); therefore, the window investment is attractive.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391993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GB" b="1" u="sng" dirty="0">
                <a:latin typeface="Times New Roman" pitchFamily="18" charset="0"/>
                <a:cs typeface="Times New Roman" pitchFamily="18" charset="0"/>
              </a:rPr>
              <a:t>An important observation </a:t>
            </a:r>
            <a:r>
              <a:rPr lang="en-GB" dirty="0">
                <a:latin typeface="Times New Roman" pitchFamily="18" charset="0"/>
                <a:cs typeface="Times New Roman" pitchFamily="18" charset="0"/>
              </a:rPr>
              <a:t>regarding the four measures of worth presented to this point (PW, AW, IRR, and SIR) is that they are all consistent and equivalent.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other words, an investment that is attractive under one measure of worth will be attractive under each of the other measures of worth.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074357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PROJECT MEASURES OF WORTH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7500" lnSpcReduction="20000"/>
              </a:bodyPr>
              <a:lstStyle/>
              <a:p>
                <a:pPr algn="just"/>
                <a:r>
                  <a:rPr lang="en-US" b="1" dirty="0" smtClean="0">
                    <a:latin typeface="Times New Roman" pitchFamily="18" charset="0"/>
                    <a:cs typeface="Times New Roman" pitchFamily="18" charset="0"/>
                  </a:rPr>
                  <a:t>Simple Payback Period (SPP)</a:t>
                </a:r>
              </a:p>
              <a:p>
                <a:pPr algn="just"/>
                <a:r>
                  <a:rPr lang="en-GB" dirty="0" smtClean="0">
                    <a:latin typeface="Times New Roman" pitchFamily="18" charset="0"/>
                    <a:cs typeface="Times New Roman" pitchFamily="18" charset="0"/>
                  </a:rPr>
                  <a:t>Description</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number of years required to recover the initial investment by accumulating net project returns is determined. </a:t>
                </a:r>
              </a:p>
              <a:p>
                <a:pPr algn="just"/>
                <a:r>
                  <a:rPr lang="en-US" dirty="0">
                    <a:latin typeface="Times New Roman" pitchFamily="18" charset="0"/>
                    <a:cs typeface="Times New Roman" pitchFamily="18" charset="0"/>
                  </a:rPr>
                  <a:t>Calculation Approach: </a:t>
                </a:r>
              </a:p>
              <a:p>
                <a:pPr lvl="1" algn="just"/>
                <a:r>
                  <a:rPr lang="en-GB" dirty="0" smtClean="0">
                    <a:latin typeface="Times New Roman" pitchFamily="18" charset="0"/>
                    <a:cs typeface="Times New Roman" pitchFamily="18" charset="0"/>
                  </a:rPr>
                  <a:t>SPP </a:t>
                </a:r>
                <a:r>
                  <a:rPr lang="en-GB" dirty="0">
                    <a:latin typeface="Times New Roman" pitchFamily="18" charset="0"/>
                    <a:cs typeface="Times New Roman" pitchFamily="18" charset="0"/>
                  </a:rPr>
                  <a:t>= the smallest </a:t>
                </a:r>
                <a:r>
                  <a:rPr lang="en-GB" i="1" dirty="0">
                    <a:latin typeface="Times New Roman" pitchFamily="18" charset="0"/>
                    <a:cs typeface="Times New Roman" pitchFamily="18" charset="0"/>
                  </a:rPr>
                  <a:t>m </a:t>
                </a:r>
                <a:r>
                  <a:rPr lang="en-GB" dirty="0">
                    <a:latin typeface="Times New Roman" pitchFamily="18" charset="0"/>
                    <a:cs typeface="Times New Roman" pitchFamily="18" charset="0"/>
                  </a:rPr>
                  <a:t>such </a:t>
                </a:r>
                <a:r>
                  <a:rPr lang="en-GB" dirty="0" smtClean="0">
                    <a:latin typeface="Times New Roman" pitchFamily="18" charset="0"/>
                    <a:cs typeface="Times New Roman" pitchFamily="18" charset="0"/>
                  </a:rPr>
                  <a:t>that </a:t>
                </a:r>
                <a14:m>
                  <m:oMath xmlns:m="http://schemas.openxmlformats.org/officeDocument/2006/math">
                    <m:nary>
                      <m:naryPr>
                        <m:chr m:val="∑"/>
                        <m:ctrlPr>
                          <a:rPr lang="en-GB" i="1" smtClean="0">
                            <a:latin typeface="Cambria Math"/>
                          </a:rPr>
                        </m:ctrlPr>
                      </m:naryPr>
                      <m:sub>
                        <m:r>
                          <m:rPr>
                            <m:brk m:alnAt="23"/>
                          </m:rPr>
                          <a:rPr lang="en-US" b="0" i="1" smtClean="0">
                            <a:latin typeface="Cambria Math"/>
                          </a:rPr>
                          <m:t>𝑡</m:t>
                        </m:r>
                        <m:r>
                          <a:rPr lang="en-US" b="0" i="1" smtClean="0">
                            <a:latin typeface="Cambria Math"/>
                          </a:rPr>
                          <m:t>=1</m:t>
                        </m:r>
                      </m:sub>
                      <m:sup>
                        <m:r>
                          <a:rPr lang="en-US" b="0" i="1" smtClean="0">
                            <a:latin typeface="Cambria Math"/>
                          </a:rPr>
                          <m:t>𝑚</m:t>
                        </m:r>
                      </m:sup>
                      <m:e>
                        <m:sSub>
                          <m:sSubPr>
                            <m:ctrlPr>
                              <a:rPr lang="en-GB" i="1" smtClean="0">
                                <a:latin typeface="Cambria Math"/>
                              </a:rPr>
                            </m:ctrlPr>
                          </m:sSubPr>
                          <m:e>
                            <m:r>
                              <a:rPr lang="en-US" b="0" i="1" smtClean="0">
                                <a:latin typeface="Cambria Math"/>
                              </a:rPr>
                              <m:t>𝐴</m:t>
                            </m:r>
                          </m:e>
                          <m:sub>
                            <m:r>
                              <a:rPr lang="en-US" b="0" i="1" smtClean="0">
                                <a:latin typeface="Cambria Math"/>
                              </a:rPr>
                              <m:t>𝑡</m:t>
                            </m:r>
                          </m:sub>
                        </m:sSub>
                        <m:r>
                          <a:rPr lang="en-GB" i="1" smtClean="0">
                            <a:latin typeface="Cambria Math"/>
                            <a:ea typeface="Cambria Math"/>
                          </a:rPr>
                          <m:t>≥</m:t>
                        </m:r>
                        <m:sSub>
                          <m:sSubPr>
                            <m:ctrlPr>
                              <a:rPr lang="en-GB"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𝑜</m:t>
                            </m:r>
                          </m:sub>
                        </m:sSub>
                      </m:e>
                    </m:nary>
                  </m:oMath>
                </a14:m>
                <a:r>
                  <a:rPr lang="en-GB" dirty="0">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Decision </a:t>
                </a:r>
                <a:r>
                  <a:rPr lang="en-GB" dirty="0">
                    <a:latin typeface="Times New Roman" pitchFamily="18" charset="0"/>
                    <a:cs typeface="Times New Roman" pitchFamily="18" charset="0"/>
                  </a:rPr>
                  <a:t>Rule: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SPP is less than or equal to a predetermined limit (often called a hurdle rate), then the investment is attractive. </a:t>
                </a:r>
              </a:p>
              <a:p>
                <a:pPr algn="just"/>
                <a:r>
                  <a:rPr lang="en-GB" dirty="0">
                    <a:latin typeface="Times New Roman" pitchFamily="18" charset="0"/>
                    <a:cs typeface="Times New Roman" pitchFamily="18" charset="0"/>
                  </a:rPr>
                  <a:t>Important Note: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This </a:t>
                </a:r>
                <a:r>
                  <a:rPr lang="en-GB" dirty="0">
                    <a:latin typeface="Times New Roman" pitchFamily="18" charset="0"/>
                    <a:cs typeface="Times New Roman" pitchFamily="18" charset="0"/>
                  </a:rPr>
                  <a:t>form of payback period ignores the time value of money and ignores returns beyond the predetermined limit</a:t>
                </a:r>
                <a:r>
                  <a:rPr lang="en-GB" i="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3" name="Content Placeholder 2">
                <a:extLst>
                  <a:ext uri="{FF2B5EF4-FFF2-40B4-BE49-F238E27FC236}">
                    <a16:creationId xmlns:a16="http://schemas.microsoft.com/office/drawing/2014/main" xmlns="" id="{5F607490-474F-4784-A2D7-E5F0B562E5D9}"/>
                  </a:ext>
                </a:extLst>
              </p:cNvPr>
              <p:cNvSpPr>
                <a:spLocks noGrp="1" noRot="1" noChangeAspect="1" noMove="1" noResize="1" noEditPoints="1" noAdjustHandles="1" noChangeArrowheads="1" noChangeShapeType="1" noTextEdit="1"/>
              </p:cNvSpPr>
              <p:nvPr>
                <p:ph idx="1"/>
              </p:nvPr>
            </p:nvSpPr>
            <p:spPr>
              <a:blipFill rotWithShape="1">
                <a:blip r:embed="rId2"/>
                <a:stretch>
                  <a:fillRect l="-928" t="-3081" r="-754" b="-1961"/>
                </a:stretch>
              </a:blipFill>
            </p:spPr>
            <p:txBody>
              <a:bodyPr/>
              <a:lstStyle/>
              <a:p>
                <a:r>
                  <a:rPr lang="en-US">
                    <a:noFill/>
                  </a:rPr>
                  <a:t> </a:t>
                </a:r>
              </a:p>
            </p:txBody>
          </p:sp>
        </mc:Fallback>
      </mc:AlternateContent>
    </p:spTree>
    <p:extLst>
      <p:ext uri="{BB962C8B-B14F-4D97-AF65-F5344CB8AC3E}">
        <p14:creationId xmlns:p14="http://schemas.microsoft.com/office/powerpoint/2010/main" val="14692452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itchFamily="18" charset="0"/>
                <a:cs typeface="Times New Roman" pitchFamily="18" charset="0"/>
              </a:rPr>
              <a:t>SPECIAL TOPICS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55000" lnSpcReduction="20000"/>
          </a:bodyPr>
          <a:lstStyle/>
          <a:p>
            <a:pPr algn="just"/>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standard assumption when estimating energy savings is that utility rate increases are matched with inflation.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When </a:t>
            </a:r>
            <a:r>
              <a:rPr lang="en-GB" dirty="0">
                <a:latin typeface="Times New Roman" pitchFamily="18" charset="0"/>
                <a:cs typeface="Times New Roman" pitchFamily="18" charset="0"/>
              </a:rPr>
              <a:t>utility rate increases outpace the rate of inflation, escalation occurs.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this case, the value of the savings increases over time, and assuming no escalation understates actual savings.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Of </a:t>
            </a:r>
            <a:r>
              <a:rPr lang="en-GB" dirty="0">
                <a:latin typeface="Times New Roman" pitchFamily="18" charset="0"/>
                <a:cs typeface="Times New Roman" pitchFamily="18" charset="0"/>
              </a:rPr>
              <a:t>course, predicting the future is risky business, but trends are estimated by the Department of Energy for the foreseeable future.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When </a:t>
            </a:r>
            <a:r>
              <a:rPr lang="en-GB" dirty="0">
                <a:latin typeface="Times New Roman" pitchFamily="18" charset="0"/>
                <a:cs typeface="Times New Roman" pitchFamily="18" charset="0"/>
              </a:rPr>
              <a:t>escalation of energy savings is anticipated, making adjustments in the calculated savings and cost/benefit ratios helps the measure’s chances of success improve since the financial benefit is more accurately represented.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Judgment </a:t>
            </a:r>
            <a:r>
              <a:rPr lang="en-GB" dirty="0">
                <a:latin typeface="Times New Roman" pitchFamily="18" charset="0"/>
                <a:cs typeface="Times New Roman" pitchFamily="18" charset="0"/>
              </a:rPr>
              <a:t>is advised and care should be taken to never overstate savings.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De-rating </a:t>
            </a:r>
            <a:r>
              <a:rPr lang="en-GB" dirty="0">
                <a:latin typeface="Times New Roman" pitchFamily="18" charset="0"/>
                <a:cs typeface="Times New Roman" pitchFamily="18" charset="0"/>
              </a:rPr>
              <a:t>the predicted escalation may be in order. Using 50% of the predicted escalation rate is a conservative approach that should prevent overstating the savings.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engineering economic calculations, the energy savings estimates become gradient series or </a:t>
            </a:r>
            <a:r>
              <a:rPr lang="en-GB" sz="2900" dirty="0">
                <a:latin typeface="Times New Roman" pitchFamily="18" charset="0"/>
                <a:cs typeface="Times New Roman" pitchFamily="18" charset="0"/>
              </a:rPr>
              <a:t>other forms that are no longer uniform. </a:t>
            </a:r>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20137810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itchFamily="18" charset="0"/>
                <a:cs typeface="Times New Roman" pitchFamily="18" charset="0"/>
              </a:rPr>
              <a:t>SPECIAL TOPICS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r>
              <a:rPr lang="en-US" b="1" dirty="0" smtClean="0">
                <a:latin typeface="Times New Roman" pitchFamily="18" charset="0"/>
                <a:cs typeface="Times New Roman" pitchFamily="18" charset="0"/>
              </a:rPr>
              <a:t>Non-annual Interest Compounding </a:t>
            </a:r>
          </a:p>
          <a:p>
            <a:pPr lvl="2"/>
            <a:r>
              <a:rPr lang="en-GB" dirty="0">
                <a:latin typeface="Times New Roman" pitchFamily="18" charset="0"/>
                <a:cs typeface="Times New Roman" pitchFamily="18" charset="0"/>
              </a:rPr>
              <a:t>Two approaches can be used to solve problems of this type.</a:t>
            </a:r>
          </a:p>
          <a:p>
            <a:pPr lvl="2"/>
            <a:r>
              <a:rPr lang="en-GB" dirty="0" smtClean="0">
                <a:latin typeface="Times New Roman" pitchFamily="18" charset="0"/>
                <a:cs typeface="Times New Roman" pitchFamily="18" charset="0"/>
              </a:rPr>
              <a:t>One </a:t>
            </a:r>
            <a:r>
              <a:rPr lang="en-GB" dirty="0">
                <a:latin typeface="Times New Roman" pitchFamily="18" charset="0"/>
                <a:cs typeface="Times New Roman" pitchFamily="18" charset="0"/>
              </a:rPr>
              <a:t>approach involves determining a </a:t>
            </a:r>
            <a:r>
              <a:rPr lang="en-GB" i="1" dirty="0">
                <a:latin typeface="Times New Roman" pitchFamily="18" charset="0"/>
                <a:cs typeface="Times New Roman" pitchFamily="18" charset="0"/>
              </a:rPr>
              <a:t>period </a:t>
            </a:r>
            <a:r>
              <a:rPr lang="en-GB" dirty="0">
                <a:latin typeface="Times New Roman" pitchFamily="18" charset="0"/>
                <a:cs typeface="Times New Roman" pitchFamily="18" charset="0"/>
              </a:rPr>
              <a:t>interest rate; the other involves determining an </a:t>
            </a:r>
            <a:r>
              <a:rPr lang="en-GB" i="1" dirty="0">
                <a:latin typeface="Times New Roman" pitchFamily="18" charset="0"/>
                <a:cs typeface="Times New Roman" pitchFamily="18" charset="0"/>
              </a:rPr>
              <a:t>effective </a:t>
            </a:r>
            <a:r>
              <a:rPr lang="en-GB" dirty="0">
                <a:latin typeface="Times New Roman" pitchFamily="18" charset="0"/>
                <a:cs typeface="Times New Roman" pitchFamily="18" charset="0"/>
              </a:rPr>
              <a:t>interest rate. </a:t>
            </a:r>
          </a:p>
          <a:p>
            <a:pPr lvl="2"/>
            <a:r>
              <a:rPr lang="en-GB" dirty="0">
                <a:latin typeface="Times New Roman" pitchFamily="18" charset="0"/>
                <a:cs typeface="Times New Roman" pitchFamily="18" charset="0"/>
              </a:rPr>
              <a:t>To solve this type of problem using a period interest rate approach, we must define the period interest rate: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1" t="21386" r="51881" b="60132"/>
          <a:stretch/>
        </p:blipFill>
        <p:spPr bwMode="auto">
          <a:xfrm>
            <a:off x="1493821" y="3902044"/>
            <a:ext cx="3734555" cy="190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2481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itchFamily="18" charset="0"/>
                <a:cs typeface="Times New Roman" pitchFamily="18" charset="0"/>
              </a:rPr>
              <a:t>SPECIAL TOPICS </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itchFamily="18" charset="0"/>
                <a:cs typeface="Times New Roman" pitchFamily="18" charset="0"/>
              </a:rPr>
              <a:t>Example 19 </a:t>
            </a:r>
            <a:endParaRPr lang="en-US"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$2,000 is invested in an account which pays 12% per year compounded monthly. What is the balance in the account </a:t>
            </a:r>
            <a:r>
              <a:rPr lang="en-US" dirty="0">
                <a:latin typeface="Times New Roman" pitchFamily="18" charset="0"/>
                <a:cs typeface="Times New Roman" pitchFamily="18" charset="0"/>
              </a:rPr>
              <a:t>after 3 years? </a:t>
            </a:r>
          </a:p>
          <a:p>
            <a:pPr lvl="1" algn="just"/>
            <a:r>
              <a:rPr lang="en-GB" dirty="0">
                <a:latin typeface="Times New Roman" pitchFamily="18" charset="0"/>
                <a:cs typeface="Times New Roman" pitchFamily="18" charset="0"/>
              </a:rPr>
              <a:t>Nominal Annual Interest Rate = 12%/</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a:t>
            </a:r>
            <a:r>
              <a:rPr lang="en-GB" dirty="0" err="1">
                <a:latin typeface="Times New Roman" pitchFamily="18" charset="0"/>
                <a:cs typeface="Times New Roman" pitchFamily="18" charset="0"/>
              </a:rPr>
              <a:t>mo</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85" t="35643" r="19158" b="45435"/>
          <a:stretch/>
        </p:blipFill>
        <p:spPr bwMode="auto">
          <a:xfrm>
            <a:off x="1184871" y="3621382"/>
            <a:ext cx="4666219" cy="22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697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Times New Roman" pitchFamily="18" charset="0"/>
                <a:cs typeface="Times New Roman" pitchFamily="18" charset="0"/>
              </a:rPr>
              <a:t>The </a:t>
            </a:r>
            <a:r>
              <a:rPr lang="en-GB" dirty="0" smtClean="0">
                <a:latin typeface="Times New Roman" pitchFamily="18" charset="0"/>
                <a:cs typeface="Times New Roman" pitchFamily="18" charset="0"/>
              </a:rPr>
              <a:t>other approach is to use the general equation </a:t>
            </a:r>
            <a:r>
              <a:rPr lang="en-GB" dirty="0">
                <a:latin typeface="Times New Roman" pitchFamily="18" charset="0"/>
                <a:cs typeface="Times New Roman" pitchFamily="18" charset="0"/>
              </a:rPr>
              <a:t>for the effective annual interest rate is: </a:t>
            </a:r>
          </a:p>
          <a:p>
            <a:r>
              <a:rPr lang="en-GB" dirty="0">
                <a:latin typeface="Times New Roman" pitchFamily="18" charset="0"/>
                <a:cs typeface="Times New Roman" pitchFamily="18" charset="0"/>
              </a:rPr>
              <a:t>Effective Annual Interest Rate = (1 + (r/m))</a:t>
            </a:r>
            <a:r>
              <a:rPr lang="en-GB" baseline="30000" dirty="0">
                <a:latin typeface="Times New Roman" pitchFamily="18" charset="0"/>
                <a:cs typeface="Times New Roman" pitchFamily="18" charset="0"/>
              </a:rPr>
              <a:t>m</a:t>
            </a:r>
            <a:r>
              <a:rPr lang="en-GB" dirty="0">
                <a:latin typeface="Times New Roman" pitchFamily="18" charset="0"/>
                <a:cs typeface="Times New Roman" pitchFamily="18" charset="0"/>
              </a:rPr>
              <a:t> – 1 </a:t>
            </a:r>
          </a:p>
          <a:p>
            <a:r>
              <a:rPr lang="en-GB" dirty="0">
                <a:latin typeface="Times New Roman" pitchFamily="18" charset="0"/>
                <a:cs typeface="Times New Roman" pitchFamily="18" charset="0"/>
              </a:rPr>
              <a:t>where: </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r </a:t>
            </a:r>
            <a:r>
              <a:rPr lang="en-GB" dirty="0">
                <a:latin typeface="Times New Roman" pitchFamily="18" charset="0"/>
                <a:cs typeface="Times New Roman" pitchFamily="18" charset="0"/>
              </a:rPr>
              <a:t>= nominal annual interest rate </a:t>
            </a:r>
          </a:p>
          <a:p>
            <a:pPr lvl="1"/>
            <a:r>
              <a:rPr lang="en-GB" dirty="0">
                <a:latin typeface="Times New Roman" pitchFamily="18" charset="0"/>
                <a:cs typeface="Times New Roman" pitchFamily="18" charset="0"/>
              </a:rPr>
              <a:t>m = number of interest periods per year </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419063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Seeing the big picture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Often, the energy savings is not the main driving factor when companies decide to purchase new equipment, use new processes, or use new high-tech materials.</a:t>
            </a:r>
          </a:p>
          <a:p>
            <a:pPr algn="just"/>
            <a:r>
              <a:rPr lang="en-GB" sz="2400" dirty="0">
                <a:latin typeface="Times New Roman" pitchFamily="18" charset="0"/>
                <a:cs typeface="Times New Roman" pitchFamily="18" charset="0"/>
              </a:rPr>
              <a:t>The combination of increased productivity, increased quality, reduced environmental emissions, and reduced energy costs provides a powerful incentive for companies and organizations to implement these new technologies.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1222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latin typeface="Times New Roman" pitchFamily="18" charset="0"/>
                <a:cs typeface="Times New Roman" pitchFamily="18" charset="0"/>
              </a:rPr>
              <a:t>Example 21 </a:t>
            </a:r>
            <a:endParaRPr lang="en-US" dirty="0">
              <a:latin typeface="Times New Roman" pitchFamily="18" charset="0"/>
              <a:cs typeface="Times New Roman" pitchFamily="18" charset="0"/>
            </a:endParaRPr>
          </a:p>
          <a:p>
            <a:r>
              <a:rPr lang="en-GB" dirty="0">
                <a:latin typeface="Times New Roman" pitchFamily="18" charset="0"/>
                <a:cs typeface="Times New Roman" pitchFamily="18" charset="0"/>
              </a:rPr>
              <a:t>What is the effective annual interest rate if the nominal rate is 12%/</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 compounded monthly? </a:t>
            </a:r>
          </a:p>
          <a:p>
            <a:pPr lvl="1"/>
            <a:r>
              <a:rPr lang="en-GB" dirty="0">
                <a:latin typeface="Times New Roman" pitchFamily="18" charset="0"/>
                <a:cs typeface="Times New Roman" pitchFamily="18" charset="0"/>
              </a:rPr>
              <a:t>nominal annual interest rate = 12%/</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a:t>
            </a:r>
            <a:r>
              <a:rPr lang="en-GB" dirty="0" err="1">
                <a:latin typeface="Times New Roman" pitchFamily="18" charset="0"/>
                <a:cs typeface="Times New Roman" pitchFamily="18" charset="0"/>
              </a:rPr>
              <a:t>mo</a:t>
            </a:r>
            <a:r>
              <a:rPr lang="en-GB" dirty="0">
                <a:latin typeface="Times New Roman" pitchFamily="18" charset="0"/>
                <a:cs typeface="Times New Roman" pitchFamily="18" charset="0"/>
              </a:rPr>
              <a:t> </a:t>
            </a:r>
          </a:p>
          <a:p>
            <a:pPr lvl="1"/>
            <a:r>
              <a:rPr lang="en-GB" dirty="0">
                <a:latin typeface="Times New Roman" pitchFamily="18" charset="0"/>
                <a:cs typeface="Times New Roman" pitchFamily="18" charset="0"/>
              </a:rPr>
              <a:t>period interest rate = 1%/</a:t>
            </a:r>
            <a:r>
              <a:rPr lang="en-GB" dirty="0" err="1">
                <a:latin typeface="Times New Roman" pitchFamily="18" charset="0"/>
                <a:cs typeface="Times New Roman" pitchFamily="18" charset="0"/>
              </a:rPr>
              <a:t>mo</a:t>
            </a:r>
            <a:r>
              <a:rPr lang="en-GB" dirty="0">
                <a:latin typeface="Times New Roman" pitchFamily="18" charset="0"/>
                <a:cs typeface="Times New Roman" pitchFamily="18" charset="0"/>
              </a:rPr>
              <a:t>/</a:t>
            </a:r>
            <a:r>
              <a:rPr lang="en-GB" dirty="0" err="1">
                <a:latin typeface="Times New Roman" pitchFamily="18" charset="0"/>
                <a:cs typeface="Times New Roman" pitchFamily="18" charset="0"/>
              </a:rPr>
              <a:t>mo</a:t>
            </a:r>
            <a:r>
              <a:rPr lang="en-GB" dirty="0">
                <a:latin typeface="Times New Roman" pitchFamily="18" charset="0"/>
                <a:cs typeface="Times New Roman" pitchFamily="18" charset="0"/>
              </a:rPr>
              <a:t> </a:t>
            </a:r>
          </a:p>
          <a:p>
            <a:pPr lvl="1"/>
            <a:r>
              <a:rPr lang="en-GB" dirty="0">
                <a:latin typeface="Times New Roman" pitchFamily="18" charset="0"/>
                <a:cs typeface="Times New Roman" pitchFamily="18" charset="0"/>
              </a:rPr>
              <a:t>effective annual interest rate = (1+0.12/12)</a:t>
            </a:r>
            <a:r>
              <a:rPr lang="en-GB" baseline="30000" dirty="0">
                <a:latin typeface="Times New Roman" pitchFamily="18" charset="0"/>
                <a:cs typeface="Times New Roman" pitchFamily="18" charset="0"/>
              </a:rPr>
              <a:t>12</a:t>
            </a:r>
            <a:r>
              <a:rPr lang="en-GB" dirty="0">
                <a:latin typeface="Times New Roman" pitchFamily="18" charset="0"/>
                <a:cs typeface="Times New Roman" pitchFamily="18" charset="0"/>
              </a:rPr>
              <a:t> –1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0.1268 or 12.68% </a:t>
            </a: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12293550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b="1" dirty="0">
                <a:latin typeface="Times New Roman" pitchFamily="18" charset="0"/>
                <a:cs typeface="Times New Roman" pitchFamily="18" charset="0"/>
              </a:rPr>
              <a:t>Economic Analysis Under Inflation </a:t>
            </a:r>
            <a:endParaRPr lang="en-US" b="1"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Inflation </a:t>
            </a:r>
            <a:r>
              <a:rPr lang="en-GB" dirty="0">
                <a:latin typeface="Times New Roman" pitchFamily="18" charset="0"/>
                <a:cs typeface="Times New Roman" pitchFamily="18" charset="0"/>
              </a:rPr>
              <a:t>is characterized by a decrease in the purchasing power of money caused by an increase in general price levels of goods and services without an accompanying increase in the value of the goods and services.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Inflationary </a:t>
            </a:r>
            <a:r>
              <a:rPr lang="en-GB" dirty="0">
                <a:latin typeface="Times New Roman" pitchFamily="18" charset="0"/>
                <a:cs typeface="Times New Roman" pitchFamily="18" charset="0"/>
              </a:rPr>
              <a:t>pressure is created when more dollars are put into an economy without an accompanying increase in goods and services.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other words, printing more money without an increase in economic output generates inflation. </a:t>
            </a:r>
          </a:p>
          <a:p>
            <a:pPr lvl="1" algn="just"/>
            <a:r>
              <a:rPr lang="en-GB" dirty="0">
                <a:latin typeface="Times New Roman" pitchFamily="18" charset="0"/>
                <a:cs typeface="Times New Roman" pitchFamily="18" charset="0"/>
              </a:rPr>
              <a:t>When consideration of inflation is introduced into economic analysis, future cash flows can be stated in terms of either constant-worth dollars or then-current dollars.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Then-current </a:t>
            </a:r>
            <a:r>
              <a:rPr lang="en-GB" dirty="0">
                <a:latin typeface="Times New Roman" pitchFamily="18" charset="0"/>
                <a:cs typeface="Times New Roman" pitchFamily="18" charset="0"/>
              </a:rPr>
              <a:t>cash flows are expressed in terms of the </a:t>
            </a:r>
            <a:r>
              <a:rPr lang="en-GB" i="1" dirty="0">
                <a:latin typeface="Times New Roman" pitchFamily="18" charset="0"/>
                <a:cs typeface="Times New Roman" pitchFamily="18" charset="0"/>
              </a:rPr>
              <a:t>face amount </a:t>
            </a:r>
            <a:r>
              <a:rPr lang="en-GB" dirty="0">
                <a:latin typeface="Times New Roman" pitchFamily="18" charset="0"/>
                <a:cs typeface="Times New Roman" pitchFamily="18" charset="0"/>
              </a:rPr>
              <a:t>of dollars (actual number of dollars) that will change hands when the cash flow occurs.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Alternatively</a:t>
            </a:r>
            <a:r>
              <a:rPr lang="en-GB" dirty="0">
                <a:latin typeface="Times New Roman" pitchFamily="18" charset="0"/>
                <a:cs typeface="Times New Roman" pitchFamily="18" charset="0"/>
              </a:rPr>
              <a:t>, </a:t>
            </a:r>
            <a:r>
              <a:rPr lang="en-GB" i="1" dirty="0">
                <a:latin typeface="Times New Roman" pitchFamily="18" charset="0"/>
                <a:cs typeface="Times New Roman" pitchFamily="18" charset="0"/>
              </a:rPr>
              <a:t>constant-worth </a:t>
            </a:r>
            <a:r>
              <a:rPr lang="en-GB" dirty="0">
                <a:latin typeface="Times New Roman" pitchFamily="18" charset="0"/>
                <a:cs typeface="Times New Roman" pitchFamily="18" charset="0"/>
              </a:rPr>
              <a:t>cash flows are expressed in terms of the purchasing power of dollars relative to a fixed point in time known as the base period. </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8841162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gn="just"/>
            <a:r>
              <a:rPr lang="en-US" b="1" dirty="0">
                <a:latin typeface="Times New Roman" pitchFamily="18" charset="0"/>
                <a:cs typeface="Times New Roman" pitchFamily="18" charset="0"/>
              </a:rPr>
              <a:t>Example 22 </a:t>
            </a:r>
            <a:endParaRPr lang="en-US"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For the next 4 years, a family anticipates buying $1000 worth of groceries each year. If inflation is expected to be 3%/</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 what are the then-current cash flows required to </a:t>
            </a:r>
            <a:r>
              <a:rPr lang="en-US" dirty="0">
                <a:latin typeface="Times New Roman" pitchFamily="18" charset="0"/>
                <a:cs typeface="Times New Roman" pitchFamily="18" charset="0"/>
              </a:rPr>
              <a:t>purchase the groceries? </a:t>
            </a:r>
            <a:endParaRPr lang="en-US" dirty="0" smtClean="0">
              <a:latin typeface="Times New Roman" pitchFamily="18" charset="0"/>
              <a:cs typeface="Times New Roman" pitchFamily="18" charset="0"/>
            </a:endParaRPr>
          </a:p>
          <a:p>
            <a:pPr algn="just"/>
            <a:r>
              <a:rPr lang="en-GB" dirty="0">
                <a:latin typeface="Times New Roman" pitchFamily="18" charset="0"/>
                <a:cs typeface="Times New Roman" pitchFamily="18" charset="0"/>
              </a:rPr>
              <a:t>To buy the groceries, the family will need to take the following face amount of dollars to the store. We will somewhat artificially assume that the family only shops once per year, buys the same set of items each year, and that the first trip to the store will be one year from today. </a:t>
            </a:r>
          </a:p>
          <a:p>
            <a:pPr lvl="1" algn="just"/>
            <a:r>
              <a:rPr lang="en-GB" dirty="0">
                <a:latin typeface="Times New Roman" pitchFamily="18" charset="0"/>
                <a:cs typeface="Times New Roman" pitchFamily="18" charset="0"/>
              </a:rPr>
              <a:t>Year 1: dollars required $1000.00*(1.03)=$1030.00 </a:t>
            </a:r>
          </a:p>
          <a:p>
            <a:pPr lvl="1" algn="just"/>
            <a:r>
              <a:rPr lang="en-GB" dirty="0">
                <a:latin typeface="Times New Roman" pitchFamily="18" charset="0"/>
                <a:cs typeface="Times New Roman" pitchFamily="18" charset="0"/>
              </a:rPr>
              <a:t>Year 2: dollars required $1030.00*(1.03)=$1060.90 </a:t>
            </a:r>
          </a:p>
          <a:p>
            <a:pPr lvl="1" algn="just"/>
            <a:r>
              <a:rPr lang="en-GB" dirty="0">
                <a:latin typeface="Times New Roman" pitchFamily="18" charset="0"/>
                <a:cs typeface="Times New Roman" pitchFamily="18" charset="0"/>
              </a:rPr>
              <a:t>Year 3: dollars required $1060.90*(1.03)=$1092.73 </a:t>
            </a:r>
          </a:p>
          <a:p>
            <a:pPr lvl="1" algn="just"/>
            <a:r>
              <a:rPr lang="en-GB" dirty="0">
                <a:latin typeface="Times New Roman" pitchFamily="18" charset="0"/>
                <a:cs typeface="Times New Roman" pitchFamily="18" charset="0"/>
              </a:rPr>
              <a:t>Year 4: dollars required $1092.73*(1.03)=$1125.51 </a:t>
            </a:r>
          </a:p>
          <a:p>
            <a:pPr algn="just"/>
            <a:r>
              <a:rPr lang="en-GB" dirty="0">
                <a:latin typeface="Times New Roman" pitchFamily="18" charset="0"/>
                <a:cs typeface="Times New Roman" pitchFamily="18" charset="0"/>
              </a:rPr>
              <a:t>What are the constant-worth cash flows, if today’s dollars are used as the base year? </a:t>
            </a:r>
          </a:p>
          <a:p>
            <a:pPr lvl="1" algn="just"/>
            <a:r>
              <a:rPr lang="en-GB" dirty="0">
                <a:latin typeface="Times New Roman" pitchFamily="18" charset="0"/>
                <a:cs typeface="Times New Roman" pitchFamily="18" charset="0"/>
              </a:rPr>
              <a:t>The constant worth dollars are inflation-free dollars; therefore, the $1000 of groceries costs $1000 each year. </a:t>
            </a:r>
          </a:p>
          <a:p>
            <a:pPr lvl="1" algn="just"/>
            <a:r>
              <a:rPr lang="en-US" dirty="0">
                <a:latin typeface="Times New Roman" pitchFamily="18" charset="0"/>
                <a:cs typeface="Times New Roman" pitchFamily="18" charset="0"/>
              </a:rPr>
              <a:t>Year 1: $1000.00 </a:t>
            </a:r>
          </a:p>
          <a:p>
            <a:pPr lvl="1" algn="just"/>
            <a:r>
              <a:rPr lang="en-US" dirty="0">
                <a:latin typeface="Times New Roman" pitchFamily="18" charset="0"/>
                <a:cs typeface="Times New Roman" pitchFamily="18" charset="0"/>
              </a:rPr>
              <a:t>Year 2: $1000.00 </a:t>
            </a:r>
          </a:p>
          <a:p>
            <a:pPr lvl="1" algn="just"/>
            <a:r>
              <a:rPr lang="en-US" dirty="0">
                <a:latin typeface="Times New Roman" pitchFamily="18" charset="0"/>
                <a:cs typeface="Times New Roman" pitchFamily="18" charset="0"/>
              </a:rPr>
              <a:t>Year 3: $1000.00 </a:t>
            </a:r>
          </a:p>
          <a:p>
            <a:pPr lvl="1" algn="just"/>
            <a:r>
              <a:rPr lang="en-US" dirty="0">
                <a:latin typeface="Times New Roman" pitchFamily="18" charset="0"/>
                <a:cs typeface="Times New Roman" pitchFamily="18" charset="0"/>
              </a:rPr>
              <a:t>Year 4: $1000.00 </a:t>
            </a: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4159335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GB" sz="2000" dirty="0">
                <a:latin typeface="Times New Roman" pitchFamily="18" charset="0"/>
                <a:cs typeface="Times New Roman" pitchFamily="18" charset="0"/>
              </a:rPr>
              <a:t>The key to proper economic analysis under inflation is to base the value of MARR on the types of cash flows. </a:t>
            </a:r>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If </a:t>
            </a:r>
            <a:r>
              <a:rPr lang="en-GB" sz="2000" dirty="0">
                <a:latin typeface="Times New Roman" pitchFamily="18" charset="0"/>
                <a:cs typeface="Times New Roman" pitchFamily="18" charset="0"/>
              </a:rPr>
              <a:t>the cash flows contain inflation, then the value of MARR should also be adjusted for inflation. </a:t>
            </a:r>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Alternatively</a:t>
            </a:r>
            <a:r>
              <a:rPr lang="en-GB" sz="2000" dirty="0">
                <a:latin typeface="Times New Roman" pitchFamily="18" charset="0"/>
                <a:cs typeface="Times New Roman" pitchFamily="18" charset="0"/>
              </a:rPr>
              <a:t>, if the cash flows do not contain inflation, then the value of MARR should be inflation-free. </a:t>
            </a:r>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When </a:t>
            </a:r>
            <a:r>
              <a:rPr lang="en-GB" sz="2000" dirty="0">
                <a:latin typeface="Times New Roman" pitchFamily="18" charset="0"/>
                <a:cs typeface="Times New Roman" pitchFamily="18" charset="0"/>
              </a:rPr>
              <a:t>MARR does not contain an adjustment for inflation, it is referred to as a </a:t>
            </a:r>
            <a:r>
              <a:rPr lang="en-GB" sz="2000" i="1" dirty="0">
                <a:latin typeface="Times New Roman" pitchFamily="18" charset="0"/>
                <a:cs typeface="Times New Roman" pitchFamily="18" charset="0"/>
              </a:rPr>
              <a:t>real </a:t>
            </a:r>
            <a:r>
              <a:rPr lang="en-GB" sz="2000" dirty="0">
                <a:latin typeface="Times New Roman" pitchFamily="18" charset="0"/>
                <a:cs typeface="Times New Roman" pitchFamily="18" charset="0"/>
              </a:rPr>
              <a:t>value for MARR. </a:t>
            </a:r>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If </a:t>
            </a:r>
            <a:r>
              <a:rPr lang="en-GB" sz="2000" dirty="0">
                <a:latin typeface="Times New Roman" pitchFamily="18" charset="0"/>
                <a:cs typeface="Times New Roman" pitchFamily="18" charset="0"/>
              </a:rPr>
              <a:t>it contains an inflation adjustment, it is referred to as a </a:t>
            </a:r>
            <a:r>
              <a:rPr lang="en-GB" sz="2000" i="1" dirty="0">
                <a:latin typeface="Times New Roman" pitchFamily="18" charset="0"/>
                <a:cs typeface="Times New Roman" pitchFamily="18" charset="0"/>
              </a:rPr>
              <a:t>combined </a:t>
            </a:r>
            <a:r>
              <a:rPr lang="en-GB" sz="2000" dirty="0">
                <a:latin typeface="Times New Roman" pitchFamily="18" charset="0"/>
                <a:cs typeface="Times New Roman" pitchFamily="18" charset="0"/>
              </a:rPr>
              <a:t>value for MARR. The relationship between inflation rate, the real value of MARR, and the combined value of MARR is given by: </a:t>
            </a:r>
            <a:endParaRPr lang="en-GB" sz="2000" dirty="0" smtClean="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marL="0" indent="0" algn="ctr">
              <a:buNone/>
            </a:pPr>
            <a:r>
              <a:rPr lang="en-GB" sz="2000" dirty="0">
                <a:latin typeface="Times New Roman" pitchFamily="18" charset="0"/>
                <a:cs typeface="Times New Roman" pitchFamily="18" charset="0"/>
              </a:rPr>
              <a:t>1 + MARR</a:t>
            </a:r>
            <a:r>
              <a:rPr lang="en-GB" sz="2000" baseline="-25000" dirty="0">
                <a:latin typeface="Times New Roman" pitchFamily="18" charset="0"/>
                <a:cs typeface="Times New Roman" pitchFamily="18" charset="0"/>
              </a:rPr>
              <a:t>COMBINED</a:t>
            </a:r>
            <a:r>
              <a:rPr lang="en-GB" sz="2000" dirty="0">
                <a:latin typeface="Times New Roman" pitchFamily="18" charset="0"/>
                <a:cs typeface="Times New Roman" pitchFamily="18" charset="0"/>
              </a:rPr>
              <a:t>= (1 + inflation rate) * (1 + MARR</a:t>
            </a:r>
            <a:r>
              <a:rPr lang="en-GB" sz="2000" baseline="-25000" dirty="0">
                <a:latin typeface="Times New Roman" pitchFamily="18" charset="0"/>
                <a:cs typeface="Times New Roman" pitchFamily="18" charset="0"/>
              </a:rPr>
              <a:t>REAL</a:t>
            </a:r>
            <a:r>
              <a:rPr lang="en-GB"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14957807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b="1" dirty="0">
                <a:latin typeface="Times New Roman" pitchFamily="18" charset="0"/>
                <a:cs typeface="Times New Roman" pitchFamily="18" charset="0"/>
              </a:rPr>
              <a:t>Example 23 </a:t>
            </a:r>
            <a:endParaRPr lang="en-US"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If the inflation rate is 3%/</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 and the real value of MARR is 15%/</a:t>
            </a:r>
            <a:r>
              <a:rPr lang="en-GB" dirty="0" err="1">
                <a:latin typeface="Times New Roman" pitchFamily="18" charset="0"/>
                <a:cs typeface="Times New Roman" pitchFamily="18" charset="0"/>
              </a:rPr>
              <a:t>yr</a:t>
            </a:r>
            <a:r>
              <a:rPr lang="en-GB" dirty="0">
                <a:latin typeface="Times New Roman" pitchFamily="18" charset="0"/>
                <a:cs typeface="Times New Roman" pitchFamily="18" charset="0"/>
              </a:rPr>
              <a:t>, what is the combined value of MARR? </a:t>
            </a:r>
          </a:p>
          <a:p>
            <a:pPr algn="just"/>
            <a:r>
              <a:rPr lang="en-GB" dirty="0">
                <a:latin typeface="Times New Roman" pitchFamily="18" charset="0"/>
                <a:cs typeface="Times New Roman" pitchFamily="18" charset="0"/>
              </a:rPr>
              <a:t>1 + MARR</a:t>
            </a:r>
            <a:r>
              <a:rPr lang="en-GB" baseline="-25000" dirty="0">
                <a:latin typeface="Times New Roman" pitchFamily="18" charset="0"/>
                <a:cs typeface="Times New Roman" pitchFamily="18" charset="0"/>
              </a:rPr>
              <a:t>COMBINED</a:t>
            </a:r>
            <a:r>
              <a:rPr lang="en-GB" dirty="0">
                <a:latin typeface="Times New Roman" pitchFamily="18" charset="0"/>
                <a:cs typeface="Times New Roman" pitchFamily="18" charset="0"/>
              </a:rPr>
              <a:t>= (1 + inflation rate) * (1 + MARR</a:t>
            </a:r>
            <a:r>
              <a:rPr lang="en-GB" baseline="-25000" dirty="0">
                <a:latin typeface="Times New Roman" pitchFamily="18" charset="0"/>
                <a:cs typeface="Times New Roman" pitchFamily="18" charset="0"/>
              </a:rPr>
              <a:t>REAL</a:t>
            </a:r>
            <a:r>
              <a:rPr lang="en-GB" dirty="0">
                <a:latin typeface="Times New Roman" pitchFamily="18" charset="0"/>
                <a:cs typeface="Times New Roman" pitchFamily="18" charset="0"/>
              </a:rPr>
              <a:t>) </a:t>
            </a:r>
          </a:p>
          <a:p>
            <a:pPr algn="just"/>
            <a:r>
              <a:rPr lang="en-GB" dirty="0">
                <a:latin typeface="Times New Roman" pitchFamily="18" charset="0"/>
                <a:cs typeface="Times New Roman" pitchFamily="18" charset="0"/>
              </a:rPr>
              <a:t>1 + MARR</a:t>
            </a:r>
            <a:r>
              <a:rPr lang="en-GB" baseline="-25000" dirty="0">
                <a:latin typeface="Times New Roman" pitchFamily="18" charset="0"/>
                <a:cs typeface="Times New Roman" pitchFamily="18" charset="0"/>
              </a:rPr>
              <a:t>COMBINED</a:t>
            </a:r>
            <a:r>
              <a:rPr lang="en-GB" dirty="0">
                <a:latin typeface="Times New Roman" pitchFamily="18" charset="0"/>
                <a:cs typeface="Times New Roman" pitchFamily="18" charset="0"/>
              </a:rPr>
              <a:t>= (1 + 0.03) * (1 + 0.15) </a:t>
            </a:r>
          </a:p>
          <a:p>
            <a:pPr algn="just"/>
            <a:r>
              <a:rPr lang="en-US" dirty="0">
                <a:latin typeface="Times New Roman" pitchFamily="18" charset="0"/>
                <a:cs typeface="Times New Roman" pitchFamily="18" charset="0"/>
              </a:rPr>
              <a:t>1 + MARR</a:t>
            </a:r>
            <a:r>
              <a:rPr lang="en-US" baseline="-25000" dirty="0">
                <a:latin typeface="Times New Roman" pitchFamily="18" charset="0"/>
                <a:cs typeface="Times New Roman" pitchFamily="18" charset="0"/>
              </a:rPr>
              <a:t>COMBINED</a:t>
            </a:r>
            <a:r>
              <a:rPr lang="en-US" dirty="0">
                <a:latin typeface="Times New Roman" pitchFamily="18" charset="0"/>
                <a:cs typeface="Times New Roman" pitchFamily="18" charset="0"/>
              </a:rPr>
              <a:t>= (1.03) * (1.15) </a:t>
            </a:r>
          </a:p>
          <a:p>
            <a:pPr algn="just"/>
            <a:r>
              <a:rPr lang="en-US" dirty="0">
                <a:latin typeface="Times New Roman" pitchFamily="18" charset="0"/>
                <a:cs typeface="Times New Roman" pitchFamily="18" charset="0"/>
              </a:rPr>
              <a:t>1 + MARR</a:t>
            </a:r>
            <a:r>
              <a:rPr lang="en-US" baseline="-25000" dirty="0">
                <a:latin typeface="Times New Roman" pitchFamily="18" charset="0"/>
                <a:cs typeface="Times New Roman" pitchFamily="18" charset="0"/>
              </a:rPr>
              <a:t>COMBINED</a:t>
            </a:r>
            <a:r>
              <a:rPr lang="en-US" dirty="0">
                <a:latin typeface="Times New Roman" pitchFamily="18" charset="0"/>
                <a:cs typeface="Times New Roman" pitchFamily="18" charset="0"/>
              </a:rPr>
              <a:t>= 1.1845 </a:t>
            </a:r>
          </a:p>
          <a:p>
            <a:pPr algn="just"/>
            <a:r>
              <a:rPr lang="en-GB" dirty="0">
                <a:latin typeface="Times New Roman" pitchFamily="18" charset="0"/>
                <a:cs typeface="Times New Roman" pitchFamily="18" charset="0"/>
              </a:rPr>
              <a:t>MARR</a:t>
            </a:r>
            <a:r>
              <a:rPr lang="en-GB" baseline="-25000" dirty="0">
                <a:latin typeface="Times New Roman" pitchFamily="18" charset="0"/>
                <a:cs typeface="Times New Roman" pitchFamily="18" charset="0"/>
              </a:rPr>
              <a:t>COMBINED</a:t>
            </a:r>
            <a:r>
              <a:rPr lang="en-GB" dirty="0">
                <a:latin typeface="Times New Roman" pitchFamily="18" charset="0"/>
                <a:cs typeface="Times New Roman" pitchFamily="18" charset="0"/>
              </a:rPr>
              <a:t>= 1.1845 – 1 = 0.1845 = 18.45% </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13895590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GB" dirty="0">
                <a:latin typeface="Times New Roman" pitchFamily="18" charset="0"/>
                <a:cs typeface="Times New Roman" pitchFamily="18" charset="0"/>
              </a:rPr>
              <a:t>If the cash flows of a project are stated in terms of then-current dollars, the appropriate value of MARR is the combined value of MARR. Analysis done in this way is referred to as </a:t>
            </a:r>
            <a:r>
              <a:rPr lang="en-GB" i="1" u="sng" dirty="0">
                <a:latin typeface="Times New Roman" pitchFamily="18" charset="0"/>
                <a:cs typeface="Times New Roman" pitchFamily="18" charset="0"/>
              </a:rPr>
              <a:t>then current analysis</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the cash flows of a project are stated in terms of constant-worth dollars, the appropriate value of MARR is the real value of MARR. Analysis done in this way is referred to as then </a:t>
            </a:r>
            <a:r>
              <a:rPr lang="en-GB" i="1" u="sng" dirty="0">
                <a:latin typeface="Times New Roman" pitchFamily="18" charset="0"/>
                <a:cs typeface="Times New Roman" pitchFamily="18" charset="0"/>
              </a:rPr>
              <a:t>constant worth analysis</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Please look at examples 24 and 25</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37873620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GB" dirty="0">
                <a:latin typeface="Times New Roman" pitchFamily="18" charset="0"/>
                <a:cs typeface="Times New Roman" pitchFamily="18" charset="0"/>
              </a:rPr>
              <a:t>Life Cycle Cost Analysis (LCCA) </a:t>
            </a:r>
          </a:p>
          <a:p>
            <a:pPr algn="just"/>
            <a:r>
              <a:rPr lang="en-GB" dirty="0">
                <a:latin typeface="Times New Roman" pitchFamily="18" charset="0"/>
                <a:cs typeface="Times New Roman" pitchFamily="18" charset="0"/>
              </a:rPr>
              <a:t>A life cycle costs analysis calculates the cost of a system or product over its entire life span, sometimes referred to as “cradle to grave.”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purpose of life cycle cost analysis is to consider all facets of the project for their merit and, specifically, to compare multiple project options using the same method to find the overall best choice.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advantage of using LCCA is that all associated costs become visible, and some designs will be able to compete better economically using this method. </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29843265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GB" dirty="0">
                <a:latin typeface="Times New Roman" pitchFamily="18" charset="0"/>
                <a:cs typeface="Times New Roman" pitchFamily="18" charset="0"/>
              </a:rPr>
              <a:t>For energy related projects, an LCCA study should include consideration of costs for at least the following categories: design, initial construction, energy and utilities, operations and maintenance, repairs, replacement, and salvage</a:t>
            </a:r>
            <a:r>
              <a:rPr lang="en-GB" dirty="0" smtClean="0">
                <a:latin typeface="Times New Roman" pitchFamily="18" charset="0"/>
                <a:cs typeface="Times New Roman" pitchFamily="18" charset="0"/>
              </a:rPr>
              <a:t>.</a:t>
            </a:r>
          </a:p>
          <a:p>
            <a:pPr algn="just"/>
            <a:r>
              <a:rPr lang="en-GB" dirty="0" smtClean="0">
                <a:latin typeface="Times New Roman" pitchFamily="18" charset="0"/>
                <a:cs typeface="Times New Roman" pitchFamily="18" charset="0"/>
              </a:rPr>
              <a:t>Other </a:t>
            </a:r>
            <a:r>
              <a:rPr lang="en-GB" dirty="0">
                <a:latin typeface="Times New Roman" pitchFamily="18" charset="0"/>
                <a:cs typeface="Times New Roman" pitchFamily="18" charset="0"/>
              </a:rPr>
              <a:t>relevant costs may also be included. All of the identified costs are normalized to a point in time, often the present worth, in which case the lowest present worth of costs indicates the preferred alternative in the LCCA. </a:t>
            </a: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a:p>
            <a:r>
              <a:rPr lang="en-GB" dirty="0" smtClean="0">
                <a:latin typeface="Times New Roman" pitchFamily="18" charset="0"/>
                <a:cs typeface="Times New Roman" pitchFamily="18" charset="0"/>
              </a:rPr>
              <a:t>Please look at </a:t>
            </a:r>
            <a:r>
              <a:rPr lang="en-US" dirty="0">
                <a:latin typeface="Times New Roman" pitchFamily="18" charset="0"/>
                <a:cs typeface="Times New Roman" pitchFamily="18" charset="0"/>
              </a:rPr>
              <a:t>SUMMARY AND ADDITIONAL </a:t>
            </a:r>
            <a:r>
              <a:rPr lang="en-US" dirty="0" smtClean="0">
                <a:latin typeface="Times New Roman" pitchFamily="18" charset="0"/>
                <a:cs typeface="Times New Roman" pitchFamily="18" charset="0"/>
              </a:rPr>
              <a:t> 4.9 </a:t>
            </a:r>
            <a:r>
              <a:rPr lang="en-US" b="1" dirty="0" smtClean="0">
                <a:latin typeface="Times New Roman" pitchFamily="18" charset="0"/>
                <a:cs typeface="Times New Roman" pitchFamily="18" charset="0"/>
              </a:rPr>
              <a:t>EXAMPLE </a:t>
            </a:r>
            <a:r>
              <a:rPr lang="en-US" b="1" dirty="0">
                <a:latin typeface="Times New Roman" pitchFamily="18" charset="0"/>
                <a:cs typeface="Times New Roman" pitchFamily="18" charset="0"/>
              </a:rPr>
              <a:t>APPLICATIONS </a:t>
            </a:r>
            <a:endParaRPr lang="en-US"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714BF6E-AF39-43A3-A806-1468091D7A09}"/>
              </a:ext>
            </a:extLst>
          </p:cNvPr>
          <p:cNvSpPr>
            <a:spLocks noGrp="1"/>
          </p:cNvSpPr>
          <p:nvPr>
            <p:ph type="title"/>
          </p:nvPr>
        </p:nvSpPr>
        <p:spPr>
          <a:xfrm>
            <a:off x="628650" y="365126"/>
            <a:ext cx="7886700" cy="1325563"/>
          </a:xfrm>
        </p:spPr>
        <p:txBody>
          <a:bodyPr/>
          <a:lstStyle/>
          <a:p>
            <a:r>
              <a:rPr lang="en-US" dirty="0">
                <a:latin typeface="Times New Roman" pitchFamily="18" charset="0"/>
                <a:cs typeface="Times New Roman" pitchFamily="18" charset="0"/>
              </a:rPr>
              <a:t>SPECIAL TOPICS </a:t>
            </a:r>
          </a:p>
        </p:txBody>
      </p:sp>
    </p:spTree>
    <p:extLst>
      <p:ext uri="{BB962C8B-B14F-4D97-AF65-F5344CB8AC3E}">
        <p14:creationId xmlns:p14="http://schemas.microsoft.com/office/powerpoint/2010/main" val="41860001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2DCD0-5D97-403E-B4FC-F4B7440F11C2}"/>
              </a:ext>
            </a:extLst>
          </p:cNvPr>
          <p:cNvSpPr>
            <a:spLocks noGrp="1"/>
          </p:cNvSpPr>
          <p:nvPr>
            <p:ph type="title"/>
          </p:nvPr>
        </p:nvSpPr>
        <p:spPr>
          <a:xfrm>
            <a:off x="628650" y="365125"/>
            <a:ext cx="7886700" cy="6035675"/>
          </a:xfrm>
        </p:spPr>
        <p:txBody>
          <a:bodyPr/>
          <a:lstStyle/>
          <a:p>
            <a:pPr algn="ctr"/>
            <a:r>
              <a:rPr lang="en-US" dirty="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Lighting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7951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a:bodyPr>
          <a:lstStyle/>
          <a:p>
            <a:pPr algn="just"/>
            <a:r>
              <a:rPr lang="en-GB" sz="2800" dirty="0" smtClean="0">
                <a:latin typeface="Times New Roman" pitchFamily="18" charset="0"/>
                <a:cs typeface="Times New Roman" pitchFamily="18" charset="0"/>
              </a:rPr>
              <a:t>Two objectives </a:t>
            </a:r>
            <a:r>
              <a:rPr lang="en-GB" sz="2800" dirty="0">
                <a:latin typeface="Times New Roman" pitchFamily="18" charset="0"/>
                <a:cs typeface="Times New Roman" pitchFamily="18" charset="0"/>
              </a:rPr>
              <a:t>of the lighting designer: </a:t>
            </a:r>
            <a:endParaRPr lang="en-GB" sz="2800" dirty="0" smtClean="0">
              <a:latin typeface="Times New Roman" pitchFamily="18" charset="0"/>
              <a:cs typeface="Times New Roman" pitchFamily="18" charset="0"/>
            </a:endParaRPr>
          </a:p>
          <a:p>
            <a:pPr marL="914400" lvl="1" indent="-514350" algn="just">
              <a:buFont typeface="+mj-lt"/>
              <a:buAutoNum type="arabicPeriod"/>
            </a:pPr>
            <a:r>
              <a:rPr lang="en-GB" sz="2600" dirty="0" smtClean="0">
                <a:latin typeface="Times New Roman" pitchFamily="18" charset="0"/>
                <a:cs typeface="Times New Roman" pitchFamily="18" charset="0"/>
              </a:rPr>
              <a:t>to </a:t>
            </a:r>
            <a:r>
              <a:rPr lang="en-GB" sz="2600" dirty="0">
                <a:latin typeface="Times New Roman" pitchFamily="18" charset="0"/>
                <a:cs typeface="Times New Roman" pitchFamily="18" charset="0"/>
              </a:rPr>
              <a:t>provide the right quantity of light, and </a:t>
            </a:r>
            <a:endParaRPr lang="en-GB" sz="2600" dirty="0" smtClean="0">
              <a:latin typeface="Times New Roman" pitchFamily="18" charset="0"/>
              <a:cs typeface="Times New Roman" pitchFamily="18" charset="0"/>
            </a:endParaRPr>
          </a:p>
          <a:p>
            <a:pPr marL="914400" lvl="1" indent="-514350" algn="just">
              <a:buFont typeface="+mj-lt"/>
              <a:buAutoNum type="arabicPeriod"/>
            </a:pPr>
            <a:r>
              <a:rPr lang="en-GB" sz="2600" dirty="0" smtClean="0">
                <a:latin typeface="Times New Roman" pitchFamily="18" charset="0"/>
                <a:cs typeface="Times New Roman" pitchFamily="18" charset="0"/>
              </a:rPr>
              <a:t>provide </a:t>
            </a:r>
            <a:r>
              <a:rPr lang="en-GB" sz="2600" dirty="0">
                <a:latin typeface="Times New Roman" pitchFamily="18" charset="0"/>
                <a:cs typeface="Times New Roman" pitchFamily="18" charset="0"/>
              </a:rPr>
              <a:t>the right quality of light</a:t>
            </a:r>
            <a:r>
              <a:rPr lang="en-GB" sz="2600" dirty="0" smtClean="0">
                <a:latin typeface="Times New Roman" pitchFamily="18" charset="0"/>
                <a:cs typeface="Times New Roman" pitchFamily="18" charset="0"/>
              </a:rPr>
              <a:t>.</a:t>
            </a:r>
          </a:p>
          <a:p>
            <a:pPr marL="914400" lvl="1" indent="-514350" algn="just">
              <a:buFont typeface="+mj-lt"/>
              <a:buAutoNum type="arabicPeriod"/>
            </a:pPr>
            <a:endParaRPr lang="en-GB" sz="2600" dirty="0">
              <a:latin typeface="Times New Roman" pitchFamily="18" charset="0"/>
              <a:cs typeface="Times New Roman" pitchFamily="18" charset="0"/>
            </a:endParaRPr>
          </a:p>
          <a:p>
            <a:r>
              <a:rPr lang="en-US" dirty="0">
                <a:latin typeface="Times New Roman" pitchFamily="18" charset="0"/>
                <a:cs typeface="Times New Roman" pitchFamily="18" charset="0"/>
              </a:rPr>
              <a:t>Lighting Quantity </a:t>
            </a:r>
          </a:p>
          <a:p>
            <a:pPr lvl="1"/>
            <a:r>
              <a:rPr lang="en-GB" dirty="0" smtClean="0">
                <a:latin typeface="Times New Roman" pitchFamily="18" charset="0"/>
                <a:cs typeface="Times New Roman" pitchFamily="18" charset="0"/>
              </a:rPr>
              <a:t>It is </a:t>
            </a:r>
            <a:r>
              <a:rPr lang="en-GB" dirty="0">
                <a:latin typeface="Times New Roman" pitchFamily="18" charset="0"/>
                <a:cs typeface="Times New Roman" pitchFamily="18" charset="0"/>
              </a:rPr>
              <a:t>the amount of light provided to a room. Unlike light quality, light quantity is easy to measure and describe.</a:t>
            </a:r>
            <a:endParaRPr lang="en-US" sz="7600" dirty="0">
              <a:latin typeface="Times New Roman" pitchFamily="18" charset="0"/>
              <a:cs typeface="Times New Roman" pitchFamily="18" charset="0"/>
            </a:endParaRPr>
          </a:p>
        </p:txBody>
      </p:sp>
    </p:spTree>
    <p:extLst>
      <p:ext uri="{BB962C8B-B14F-4D97-AF65-F5344CB8AC3E}">
        <p14:creationId xmlns:p14="http://schemas.microsoft.com/office/powerpoint/2010/main" val="211841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Seeing the big picture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2200" dirty="0">
                <a:latin typeface="Times New Roman" pitchFamily="18" charset="0"/>
                <a:cs typeface="Times New Roman" pitchFamily="18" charset="0"/>
              </a:rPr>
              <a:t>Total quality management (TQM) is another emphasis that many businesses and other organizations have developed.</a:t>
            </a:r>
          </a:p>
          <a:p>
            <a:pPr algn="just"/>
            <a:r>
              <a:rPr lang="en-GB" sz="2200" dirty="0">
                <a:latin typeface="Times New Roman" pitchFamily="18" charset="0"/>
                <a:cs typeface="Times New Roman" pitchFamily="18" charset="0"/>
              </a:rPr>
              <a:t>TQM is an integrated approach to operating a facility, and energy cost control should be included in the overall TQM program.</a:t>
            </a:r>
          </a:p>
          <a:p>
            <a:pPr algn="just"/>
            <a:r>
              <a:rPr lang="en-GB" sz="2200" dirty="0">
                <a:latin typeface="Times New Roman" pitchFamily="18" charset="0"/>
                <a:cs typeface="Times New Roman" pitchFamily="18" charset="0"/>
              </a:rPr>
              <a:t>TQM is based on the principle that front-line employees should have the authority to make changes and other decisions at the lowest operating levels of a facility.</a:t>
            </a:r>
          </a:p>
          <a:p>
            <a:pPr algn="just"/>
            <a:r>
              <a:rPr lang="en-GB" sz="2200" dirty="0">
                <a:latin typeface="Times New Roman" pitchFamily="18" charset="0"/>
                <a:cs typeface="Times New Roman" pitchFamily="18" charset="0"/>
              </a:rPr>
              <a:t>If employees have energy management training, they can make informed decisions and recommendations about energy operating costs.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11222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lstStyle/>
          <a:p>
            <a:pPr algn="just"/>
            <a:r>
              <a:rPr lang="en-US" b="1" i="1" dirty="0">
                <a:latin typeface="Times New Roman" pitchFamily="18" charset="0"/>
                <a:cs typeface="Times New Roman" pitchFamily="18" charset="0"/>
              </a:rPr>
              <a:t>Units </a:t>
            </a:r>
            <a:endParaRPr lang="en-US"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Lighting quantity is primarily expressed in three types of units: watts, lumens, and foot-candles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50" t="40800" r="21700" b="25067"/>
          <a:stretch/>
        </p:blipFill>
        <p:spPr bwMode="auto">
          <a:xfrm>
            <a:off x="4953000" y="3505200"/>
            <a:ext cx="3397123" cy="279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1604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fontScale="70000" lnSpcReduction="20000"/>
          </a:bodyPr>
          <a:lstStyle/>
          <a:p>
            <a:pPr algn="just"/>
            <a:r>
              <a:rPr lang="en-GB" dirty="0">
                <a:latin typeface="Times New Roman" pitchFamily="18" charset="0"/>
                <a:cs typeface="Times New Roman" pitchFamily="18" charset="0"/>
              </a:rPr>
              <a:t>The </a:t>
            </a:r>
            <a:r>
              <a:rPr lang="en-GB" dirty="0" smtClean="0">
                <a:latin typeface="Times New Roman" pitchFamily="18" charset="0"/>
                <a:cs typeface="Times New Roman" pitchFamily="18" charset="0"/>
              </a:rPr>
              <a:t>watt</a:t>
            </a: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unit for measuring electrical power.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It </a:t>
            </a:r>
            <a:r>
              <a:rPr lang="en-GB" dirty="0">
                <a:latin typeface="Times New Roman" pitchFamily="18" charset="0"/>
                <a:cs typeface="Times New Roman" pitchFamily="18" charset="0"/>
              </a:rPr>
              <a:t>defines the rate of energy consumption by an electrical device when it is in operation.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It </a:t>
            </a:r>
            <a:r>
              <a:rPr lang="en-GB" dirty="0">
                <a:latin typeface="Times New Roman" pitchFamily="18" charset="0"/>
                <a:cs typeface="Times New Roman" pitchFamily="18" charset="0"/>
              </a:rPr>
              <a:t>represents the electrical input to the lighting system. </a:t>
            </a:r>
          </a:p>
          <a:p>
            <a:pPr algn="just"/>
            <a:r>
              <a:rPr lang="en-GB" dirty="0" smtClean="0">
                <a:latin typeface="Times New Roman" pitchFamily="18" charset="0"/>
                <a:cs typeface="Times New Roman" pitchFamily="18" charset="0"/>
              </a:rPr>
              <a:t>The lumens</a:t>
            </a:r>
          </a:p>
          <a:p>
            <a:pPr lvl="1" algn="just"/>
            <a:r>
              <a:rPr lang="en-GB" dirty="0" smtClean="0">
                <a:latin typeface="Times New Roman" pitchFamily="18" charset="0"/>
                <a:cs typeface="Times New Roman" pitchFamily="18" charset="0"/>
              </a:rPr>
              <a:t>It represents the output </a:t>
            </a:r>
            <a:r>
              <a:rPr lang="en-GB" dirty="0">
                <a:latin typeface="Times New Roman" pitchFamily="18" charset="0"/>
                <a:cs typeface="Times New Roman" pitchFamily="18" charset="0"/>
              </a:rPr>
              <a:t>of a </a:t>
            </a:r>
            <a:r>
              <a:rPr lang="en-GB" dirty="0" smtClean="0">
                <a:latin typeface="Times New Roman" pitchFamily="18" charset="0"/>
                <a:cs typeface="Times New Roman" pitchFamily="18" charset="0"/>
              </a:rPr>
              <a:t>lamp. </a:t>
            </a: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amount of lumens can also be used to describe the output of an entire fixture (comprising several lamps). </a:t>
            </a:r>
            <a:endParaRPr lang="en-GB" dirty="0" smtClean="0">
              <a:latin typeface="Times New Roman" pitchFamily="18" charset="0"/>
              <a:cs typeface="Times New Roman" pitchFamily="18" charset="0"/>
            </a:endParaRPr>
          </a:p>
          <a:p>
            <a:pPr algn="just"/>
            <a:r>
              <a:rPr lang="en-GB" dirty="0">
                <a:latin typeface="Times New Roman" pitchFamily="18" charset="0"/>
                <a:cs typeface="Times New Roman" pitchFamily="18" charset="0"/>
              </a:rPr>
              <a:t>The number of </a:t>
            </a:r>
            <a:r>
              <a:rPr lang="en-GB" dirty="0" smtClean="0">
                <a:latin typeface="Times New Roman" pitchFamily="18" charset="0"/>
                <a:cs typeface="Times New Roman" pitchFamily="18" charset="0"/>
              </a:rPr>
              <a:t>foot-candles</a:t>
            </a:r>
          </a:p>
          <a:p>
            <a:pPr lvl="1" algn="just"/>
            <a:r>
              <a:rPr lang="en-GB" dirty="0" smtClean="0">
                <a:latin typeface="Times New Roman" pitchFamily="18" charset="0"/>
                <a:cs typeface="Times New Roman" pitchFamily="18" charset="0"/>
              </a:rPr>
              <a:t>It </a:t>
            </a:r>
            <a:r>
              <a:rPr lang="en-GB" dirty="0">
                <a:latin typeface="Times New Roman" pitchFamily="18" charset="0"/>
                <a:cs typeface="Times New Roman" pitchFamily="18" charset="0"/>
              </a:rPr>
              <a:t>shows how much light is actually reaching the </a:t>
            </a:r>
            <a:r>
              <a:rPr lang="en-GB" dirty="0" err="1">
                <a:latin typeface="Times New Roman" pitchFamily="18" charset="0"/>
                <a:cs typeface="Times New Roman" pitchFamily="18" charset="0"/>
              </a:rPr>
              <a:t>workplane</a:t>
            </a:r>
            <a:r>
              <a:rPr lang="en-GB" dirty="0">
                <a:latin typeface="Times New Roman" pitchFamily="18" charset="0"/>
                <a:cs typeface="Times New Roman" pitchFamily="18" charset="0"/>
              </a:rPr>
              <a:t> (or task).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Foot-candles </a:t>
            </a:r>
            <a:r>
              <a:rPr lang="en-GB" dirty="0">
                <a:latin typeface="Times New Roman" pitchFamily="18" charset="0"/>
                <a:cs typeface="Times New Roman" pitchFamily="18" charset="0"/>
              </a:rPr>
              <a:t>are the end result of watts being converted to lumens, the lumens escaping the fixture and traveling through the air to reach the </a:t>
            </a:r>
            <a:r>
              <a:rPr lang="en-GB" dirty="0" err="1">
                <a:latin typeface="Times New Roman" pitchFamily="18" charset="0"/>
                <a:cs typeface="Times New Roman" pitchFamily="18" charset="0"/>
              </a:rPr>
              <a:t>workplane</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38572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a:bodyPr>
          <a:lstStyle/>
          <a:p>
            <a:pPr algn="just"/>
            <a:endParaRPr lang="en-GB" sz="2600" dirty="0" smtClean="0">
              <a:latin typeface="Times New Roman" pitchFamily="18" charset="0"/>
              <a:cs typeface="Times New Roman" pitchFamily="18" charset="0"/>
            </a:endParaRPr>
          </a:p>
          <a:p>
            <a:pPr algn="just"/>
            <a:r>
              <a:rPr lang="en-GB" sz="2600" dirty="0" smtClean="0">
                <a:latin typeface="Times New Roman" pitchFamily="18" charset="0"/>
                <a:cs typeface="Times New Roman" pitchFamily="18" charset="0"/>
              </a:rPr>
              <a:t>Foot-candle </a:t>
            </a:r>
            <a:r>
              <a:rPr lang="en-GB" sz="2600" dirty="0">
                <a:latin typeface="Times New Roman" pitchFamily="18" charset="0"/>
                <a:cs typeface="Times New Roman" pitchFamily="18" charset="0"/>
              </a:rPr>
              <a:t>measurements are important because they express the “result” and not the “effort” of a lighting system. </a:t>
            </a:r>
            <a:endParaRPr lang="en-GB" sz="2600" dirty="0" smtClean="0">
              <a:latin typeface="Times New Roman" pitchFamily="18" charset="0"/>
              <a:cs typeface="Times New Roman" pitchFamily="18" charset="0"/>
            </a:endParaRPr>
          </a:p>
          <a:p>
            <a:pPr algn="just"/>
            <a:r>
              <a:rPr lang="en-GB" sz="2600" dirty="0" smtClean="0">
                <a:latin typeface="Times New Roman" pitchFamily="18" charset="0"/>
                <a:cs typeface="Times New Roman" pitchFamily="18" charset="0"/>
              </a:rPr>
              <a:t>The </a:t>
            </a:r>
            <a:r>
              <a:rPr lang="en-GB" sz="2600" dirty="0">
                <a:latin typeface="Times New Roman" pitchFamily="18" charset="0"/>
                <a:cs typeface="Times New Roman" pitchFamily="18" charset="0"/>
              </a:rPr>
              <a:t>Illuminating Engineering Society (IES) recommends light levels for specific tasks using foot-candles, not lumens or watts.</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7438572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114800" cy="4525963"/>
          </a:xfrm>
        </p:spPr>
        <p:txBody>
          <a:bodyPr>
            <a:normAutofit fontScale="92500" lnSpcReduction="20000"/>
          </a:bodyPr>
          <a:lstStyle/>
          <a:p>
            <a:pPr algn="just"/>
            <a:r>
              <a:rPr lang="en-US" sz="2400" b="1" i="1" dirty="0">
                <a:latin typeface="Times New Roman" pitchFamily="18" charset="0"/>
                <a:cs typeface="Times New Roman" pitchFamily="18" charset="0"/>
              </a:rPr>
              <a:t>Efficacy </a:t>
            </a:r>
            <a:endParaRPr lang="en-US" sz="2400" b="1" dirty="0">
              <a:latin typeface="Times New Roman" pitchFamily="18" charset="0"/>
              <a:cs typeface="Times New Roman" pitchFamily="18" charset="0"/>
            </a:endParaRPr>
          </a:p>
          <a:p>
            <a:pPr lvl="1" algn="just"/>
            <a:r>
              <a:rPr lang="en-GB" sz="1900" dirty="0" smtClean="0">
                <a:latin typeface="Times New Roman" pitchFamily="18" charset="0"/>
                <a:cs typeface="Times New Roman" pitchFamily="18" charset="0"/>
              </a:rPr>
              <a:t>It describes </a:t>
            </a:r>
            <a:r>
              <a:rPr lang="en-GB" sz="1900" dirty="0">
                <a:latin typeface="Times New Roman" pitchFamily="18" charset="0"/>
                <a:cs typeface="Times New Roman" pitchFamily="18" charset="0"/>
              </a:rPr>
              <a:t>an output/ input ratio, the higher the output (while input is kept constant), the greater the efficacy. </a:t>
            </a:r>
            <a:endParaRPr lang="en-GB" sz="1900" dirty="0" smtClean="0">
              <a:latin typeface="Times New Roman" pitchFamily="18" charset="0"/>
              <a:cs typeface="Times New Roman" pitchFamily="18" charset="0"/>
            </a:endParaRPr>
          </a:p>
          <a:p>
            <a:pPr lvl="1" algn="just"/>
            <a:r>
              <a:rPr lang="en-GB" sz="1900" dirty="0" smtClean="0">
                <a:latin typeface="Times New Roman" pitchFamily="18" charset="0"/>
                <a:cs typeface="Times New Roman" pitchFamily="18" charset="0"/>
              </a:rPr>
              <a:t>It </a:t>
            </a:r>
            <a:r>
              <a:rPr lang="en-GB" sz="1900" dirty="0">
                <a:latin typeface="Times New Roman" pitchFamily="18" charset="0"/>
                <a:cs typeface="Times New Roman" pitchFamily="18" charset="0"/>
              </a:rPr>
              <a:t>is the amount of lumens per watt from a particular energy source. </a:t>
            </a:r>
            <a:endParaRPr lang="en-GB" sz="1900" dirty="0" smtClean="0">
              <a:latin typeface="Times New Roman" pitchFamily="18" charset="0"/>
              <a:cs typeface="Times New Roman" pitchFamily="18" charset="0"/>
            </a:endParaRPr>
          </a:p>
          <a:p>
            <a:pPr lvl="1" algn="just"/>
            <a:r>
              <a:rPr lang="en-GB" sz="1900" dirty="0" smtClean="0">
                <a:latin typeface="Times New Roman" pitchFamily="18" charset="0"/>
                <a:cs typeface="Times New Roman" pitchFamily="18" charset="0"/>
              </a:rPr>
              <a:t>A </a:t>
            </a:r>
            <a:r>
              <a:rPr lang="en-GB" sz="1900" dirty="0">
                <a:latin typeface="Times New Roman" pitchFamily="18" charset="0"/>
                <a:cs typeface="Times New Roman" pitchFamily="18" charset="0"/>
              </a:rPr>
              <a:t>common misconception in lighting terminology is that lamps with greater wattage provide more light. </a:t>
            </a:r>
            <a:endParaRPr lang="en-GB" sz="1900" dirty="0" smtClean="0">
              <a:latin typeface="Times New Roman" pitchFamily="18" charset="0"/>
              <a:cs typeface="Times New Roman" pitchFamily="18" charset="0"/>
            </a:endParaRPr>
          </a:p>
          <a:p>
            <a:pPr lvl="1" algn="just"/>
            <a:r>
              <a:rPr lang="en-GB" sz="1900" dirty="0" smtClean="0">
                <a:latin typeface="Times New Roman" pitchFamily="18" charset="0"/>
                <a:cs typeface="Times New Roman" pitchFamily="18" charset="0"/>
              </a:rPr>
              <a:t>Light </a:t>
            </a:r>
            <a:r>
              <a:rPr lang="en-GB" sz="1900" dirty="0">
                <a:latin typeface="Times New Roman" pitchFamily="18" charset="0"/>
                <a:cs typeface="Times New Roman" pitchFamily="18" charset="0"/>
              </a:rPr>
              <a:t>sources with high efficacy can provide more light with the same amount of power (watts) when compared to light sources with low efficacy. </a:t>
            </a:r>
            <a:endParaRPr lang="en-US" sz="19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25" y="25399"/>
            <a:ext cx="4664075"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1604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Autofit/>
          </a:bodyPr>
          <a:lstStyle/>
          <a:p>
            <a:pPr algn="just"/>
            <a:r>
              <a:rPr lang="en-US" sz="2000" i="1" dirty="0">
                <a:latin typeface="Times New Roman" pitchFamily="18" charset="0"/>
                <a:cs typeface="Times New Roman" pitchFamily="18" charset="0"/>
              </a:rPr>
              <a:t>IES Recommended </a:t>
            </a:r>
            <a:r>
              <a:rPr lang="en-US" sz="2000" i="1" dirty="0" smtClean="0">
                <a:latin typeface="Times New Roman" pitchFamily="18" charset="0"/>
                <a:cs typeface="Times New Roman" pitchFamily="18" charset="0"/>
              </a:rPr>
              <a:t>Light </a:t>
            </a:r>
            <a:r>
              <a:rPr lang="en-US" sz="2000" i="1" dirty="0">
                <a:latin typeface="Times New Roman" pitchFamily="18" charset="0"/>
                <a:cs typeface="Times New Roman" pitchFamily="18" charset="0"/>
              </a:rPr>
              <a:t>Levels </a:t>
            </a:r>
            <a:endParaRPr lang="en-US" sz="2000" dirty="0">
              <a:latin typeface="Times New Roman" pitchFamily="18" charset="0"/>
              <a:cs typeface="Times New Roman" pitchFamily="18" charset="0"/>
            </a:endParaRPr>
          </a:p>
          <a:p>
            <a:pPr lvl="1" algn="just"/>
            <a:r>
              <a:rPr lang="en-GB" sz="1600" dirty="0" smtClean="0">
                <a:latin typeface="Times New Roman" pitchFamily="18" charset="0"/>
                <a:cs typeface="Times New Roman" pitchFamily="18" charset="0"/>
              </a:rPr>
              <a:t>(</a:t>
            </a:r>
            <a:r>
              <a:rPr lang="en-GB" sz="1600" dirty="0">
                <a:latin typeface="Times New Roman" pitchFamily="18" charset="0"/>
                <a:cs typeface="Times New Roman" pitchFamily="18" charset="0"/>
              </a:rPr>
              <a:t>IES) is the largest organized group of lighting professionals in the United States. </a:t>
            </a:r>
            <a:endParaRPr lang="en-GB" sz="1600" dirty="0" smtClean="0">
              <a:latin typeface="Times New Roman" pitchFamily="18" charset="0"/>
              <a:cs typeface="Times New Roman" pitchFamily="18" charset="0"/>
            </a:endParaRPr>
          </a:p>
          <a:p>
            <a:pPr lvl="1" algn="just"/>
            <a:r>
              <a:rPr lang="en-GB" sz="1600" dirty="0" smtClean="0">
                <a:latin typeface="Times New Roman" pitchFamily="18" charset="0"/>
                <a:cs typeface="Times New Roman" pitchFamily="18" charset="0"/>
              </a:rPr>
              <a:t>Since </a:t>
            </a:r>
            <a:r>
              <a:rPr lang="en-GB" sz="1600" dirty="0">
                <a:latin typeface="Times New Roman" pitchFamily="18" charset="0"/>
                <a:cs typeface="Times New Roman" pitchFamily="18" charset="0"/>
              </a:rPr>
              <a:t>1915, IES has prescribed the appropriate light levels for many kinds of visual tasks</a:t>
            </a:r>
            <a:r>
              <a:rPr lang="en-GB" sz="1600" dirty="0" smtClean="0">
                <a:latin typeface="Times New Roman" pitchFamily="18" charset="0"/>
                <a:cs typeface="Times New Roman" pitchFamily="18" charset="0"/>
              </a:rPr>
              <a:t>.</a:t>
            </a:r>
          </a:p>
          <a:p>
            <a:pPr lvl="1" algn="just"/>
            <a:r>
              <a:rPr lang="en-GB" sz="1600" dirty="0" smtClean="0">
                <a:latin typeface="Times New Roman" pitchFamily="18" charset="0"/>
                <a:cs typeface="Times New Roman" pitchFamily="18" charset="0"/>
              </a:rPr>
              <a:t>For </a:t>
            </a:r>
            <a:r>
              <a:rPr lang="en-GB" sz="1600" dirty="0">
                <a:latin typeface="Times New Roman" pitchFamily="18" charset="0"/>
                <a:cs typeface="Times New Roman" pitchFamily="18" charset="0"/>
              </a:rPr>
              <a:t>many years, lighting professionals applied the philosophy that “more light is better,” and light levels recommended by IES generally increased until the 1970s. </a:t>
            </a:r>
            <a:endParaRPr lang="en-GB" sz="1600" dirty="0" smtClean="0">
              <a:latin typeface="Times New Roman" pitchFamily="18" charset="0"/>
              <a:cs typeface="Times New Roman" pitchFamily="18" charset="0"/>
            </a:endParaRPr>
          </a:p>
          <a:p>
            <a:pPr lvl="1" algn="just"/>
            <a:r>
              <a:rPr lang="en-GB" sz="1600" dirty="0" smtClean="0">
                <a:latin typeface="Times New Roman" pitchFamily="18" charset="0"/>
                <a:cs typeface="Times New Roman" pitchFamily="18" charset="0"/>
              </a:rPr>
              <a:t>However</a:t>
            </a:r>
            <a:r>
              <a:rPr lang="en-GB" sz="1600" dirty="0">
                <a:latin typeface="Times New Roman" pitchFamily="18" charset="0"/>
                <a:cs typeface="Times New Roman" pitchFamily="18" charset="0"/>
              </a:rPr>
              <a:t>, recently it has been shown that occupant comfort decreases when a space has too much light. </a:t>
            </a:r>
            <a:endParaRPr lang="en-GB" sz="1600" dirty="0" smtClean="0">
              <a:latin typeface="Times New Roman" pitchFamily="18" charset="0"/>
              <a:cs typeface="Times New Roman" pitchFamily="18" charset="0"/>
            </a:endParaRPr>
          </a:p>
          <a:p>
            <a:pPr lvl="1" algn="just"/>
            <a:r>
              <a:rPr lang="en-GB" sz="1600" dirty="0" smtClean="0">
                <a:latin typeface="Times New Roman" pitchFamily="18" charset="0"/>
                <a:cs typeface="Times New Roman" pitchFamily="18" charset="0"/>
              </a:rPr>
              <a:t>Numerous </a:t>
            </a:r>
            <a:r>
              <a:rPr lang="en-GB" sz="1600" dirty="0">
                <a:latin typeface="Times New Roman" pitchFamily="18" charset="0"/>
                <a:cs typeface="Times New Roman" pitchFamily="18" charset="0"/>
              </a:rPr>
              <a:t>experiments have confirmed that the prescribed light levels were excessive and worker productivity was decreasing due to poor visual comfort. </a:t>
            </a:r>
            <a:endParaRPr lang="en-GB" sz="1600" dirty="0" smtClean="0">
              <a:latin typeface="Times New Roman" pitchFamily="18" charset="0"/>
              <a:cs typeface="Times New Roman" pitchFamily="18" charset="0"/>
            </a:endParaRPr>
          </a:p>
          <a:p>
            <a:pPr lvl="1" algn="just"/>
            <a:r>
              <a:rPr lang="en-GB" sz="1600" dirty="0" smtClean="0">
                <a:latin typeface="Times New Roman" pitchFamily="18" charset="0"/>
                <a:cs typeface="Times New Roman" pitchFamily="18" charset="0"/>
              </a:rPr>
              <a:t>Due </a:t>
            </a:r>
            <a:r>
              <a:rPr lang="en-GB" sz="1600" dirty="0">
                <a:latin typeface="Times New Roman" pitchFamily="18" charset="0"/>
                <a:cs typeface="Times New Roman" pitchFamily="18" charset="0"/>
              </a:rPr>
              <a:t>to these findings, IES revised their handbook and reduced the recommended light levels for many tasks.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9781357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0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a:xfrm>
            <a:off x="457200" y="1600200"/>
            <a:ext cx="4114800" cy="4525963"/>
          </a:xfrm>
        </p:spPr>
        <p:txBody>
          <a:bodyPr>
            <a:normAutofit/>
          </a:bodyPr>
          <a:lstStyle/>
          <a:p>
            <a:pPr algn="just"/>
            <a:r>
              <a:rPr lang="en-GB" sz="2000" dirty="0" smtClean="0">
                <a:latin typeface="Times New Roman" pitchFamily="18" charset="0"/>
                <a:cs typeface="Times New Roman" pitchFamily="18" charset="0"/>
              </a:rPr>
              <a:t>The </a:t>
            </a:r>
            <a:r>
              <a:rPr lang="en-GB" sz="2000" dirty="0">
                <a:latin typeface="Times New Roman" pitchFamily="18" charset="0"/>
                <a:cs typeface="Times New Roman" pitchFamily="18" charset="0"/>
              </a:rPr>
              <a:t>first step for a lighting retrofit should be to examine the existing system to determine if it is over-illuminated. </a:t>
            </a:r>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Appropriate </a:t>
            </a:r>
            <a:r>
              <a:rPr lang="en-GB" sz="2000" dirty="0">
                <a:latin typeface="Times New Roman" pitchFamily="18" charset="0"/>
                <a:cs typeface="Times New Roman" pitchFamily="18" charset="0"/>
              </a:rPr>
              <a:t>light levels for all types of visual tasks can be found in the most recent IES </a:t>
            </a:r>
            <a:r>
              <a:rPr lang="en-GB" sz="2000" dirty="0" smtClean="0">
                <a:latin typeface="Times New Roman" pitchFamily="18" charset="0"/>
                <a:cs typeface="Times New Roman" pitchFamily="18" charset="0"/>
              </a:rPr>
              <a:t>Handbook.</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139" t="18271" r="49166" b="8272"/>
          <a:stretch/>
        </p:blipFill>
        <p:spPr bwMode="auto">
          <a:xfrm>
            <a:off x="5820613" y="152400"/>
            <a:ext cx="3285287" cy="655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3096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fontScale="77500" lnSpcReduction="20000"/>
          </a:bodyPr>
          <a:lstStyle/>
          <a:p>
            <a:pPr algn="just"/>
            <a:r>
              <a:rPr lang="en-GB" dirty="0">
                <a:latin typeface="Times New Roman" pitchFamily="18" charset="0"/>
                <a:cs typeface="Times New Roman" pitchFamily="18" charset="0"/>
              </a:rPr>
              <a:t>It is important to remember that IES light levels correspond to particular visual tasks.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an office, there are many tasks: walking around the office, viewing computer screens, reading and writing on paper.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Each </a:t>
            </a:r>
            <a:r>
              <a:rPr lang="en-GB" dirty="0">
                <a:latin typeface="Times New Roman" pitchFamily="18" charset="0"/>
                <a:cs typeface="Times New Roman" pitchFamily="18" charset="0"/>
              </a:rPr>
              <a:t>task requires a different light level.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the past, lighting designers would identify the task that required the most light and design the lighting system to provide that level of illumination for the entire space.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These </a:t>
            </a:r>
            <a:r>
              <a:rPr lang="en-GB" dirty="0">
                <a:latin typeface="Times New Roman" pitchFamily="18" charset="0"/>
                <a:cs typeface="Times New Roman" pitchFamily="18" charset="0"/>
              </a:rPr>
              <a:t>design methods often lead to environments with excessive brightness, glare and poor worker productivity. </a:t>
            </a:r>
          </a:p>
          <a:p>
            <a:pPr algn="just"/>
            <a:r>
              <a:rPr lang="en-GB" dirty="0">
                <a:latin typeface="Times New Roman" pitchFamily="18" charset="0"/>
                <a:cs typeface="Times New Roman" pitchFamily="18" charset="0"/>
              </a:rPr>
              <a:t>If the IES tables are applied for each task (“task lighting”), a superior lighting system is constructed. </a:t>
            </a:r>
            <a:endParaRPr lang="en-GB"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781357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fontScale="55000" lnSpcReduction="20000"/>
          </a:bodyPr>
          <a:lstStyle/>
          <a:p>
            <a:pPr algn="just"/>
            <a:r>
              <a:rPr lang="en-US" b="1" dirty="0">
                <a:latin typeface="Times New Roman" pitchFamily="18" charset="0"/>
                <a:cs typeface="Times New Roman" pitchFamily="18" charset="0"/>
              </a:rPr>
              <a:t>Lighting Quality </a:t>
            </a:r>
            <a:endParaRPr lang="en-US" dirty="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It can </a:t>
            </a:r>
            <a:r>
              <a:rPr lang="en-GB" dirty="0">
                <a:latin typeface="Times New Roman" pitchFamily="18" charset="0"/>
                <a:cs typeface="Times New Roman" pitchFamily="18" charset="0"/>
              </a:rPr>
              <a:t>have a dramatic influence on the attitude and performance of occupants.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Different </a:t>
            </a:r>
            <a:r>
              <a:rPr lang="en-GB" dirty="0">
                <a:latin typeface="Times New Roman" pitchFamily="18" charset="0"/>
                <a:cs typeface="Times New Roman" pitchFamily="18" charset="0"/>
              </a:rPr>
              <a:t>“moods” can be created by a lighting system.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If </a:t>
            </a:r>
            <a:r>
              <a:rPr lang="en-GB" dirty="0">
                <a:latin typeface="Times New Roman" pitchFamily="18" charset="0"/>
                <a:cs typeface="Times New Roman" pitchFamily="18" charset="0"/>
              </a:rPr>
              <a:t>the restaurant is a fast-food restaurant, the space is usually illuminated by bright white lights, with a significant amount of glare from shiny tables. Occupants rarely spend much time there, partly because the space creates an uncomfortable mood and the atmosphere is “fast” (eat and leave).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contrast, consider an elegant restaurant with a candle-lit tables and a “warm” atmosphere. Occupants tend to relax and take more time to eat.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Occupants </a:t>
            </a:r>
            <a:r>
              <a:rPr lang="en-GB" dirty="0">
                <a:latin typeface="Times New Roman" pitchFamily="18" charset="0"/>
                <a:cs typeface="Times New Roman" pitchFamily="18" charset="0"/>
              </a:rPr>
              <a:t>perceive and react to a space’s light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example, drug and grocery stores use white lights to create a “cool” and “clean” environment.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Occupants </a:t>
            </a:r>
            <a:r>
              <a:rPr lang="en-GB" dirty="0">
                <a:latin typeface="Times New Roman" pitchFamily="18" charset="0"/>
                <a:cs typeface="Times New Roman" pitchFamily="18" charset="0"/>
              </a:rPr>
              <a:t>can be influenced to work more effectively if they are in an environment that promotes a “work-like” atmosphere.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goal of the lighting designer is to provide the appropriate quality of light for a particular task, to create the right “mood” for the space. </a:t>
            </a:r>
          </a:p>
          <a:p>
            <a:pPr algn="just"/>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Employee </a:t>
            </a:r>
            <a:r>
              <a:rPr lang="en-GB" dirty="0">
                <a:latin typeface="Times New Roman" pitchFamily="18" charset="0"/>
                <a:cs typeface="Times New Roman" pitchFamily="18" charset="0"/>
              </a:rPr>
              <a:t>comfort and performance are worth more than energy savings. Although the cost of energy for lighting ($.50-$1.00/year/ft</a:t>
            </a:r>
            <a:r>
              <a:rPr lang="en-GB" baseline="30000" dirty="0">
                <a:latin typeface="Times New Roman" pitchFamily="18" charset="0"/>
                <a:cs typeface="Times New Roman" pitchFamily="18" charset="0"/>
              </a:rPr>
              <a:t>2</a:t>
            </a:r>
            <a:r>
              <a:rPr lang="en-GB" dirty="0">
                <a:latin typeface="Times New Roman" pitchFamily="18" charset="0"/>
                <a:cs typeface="Times New Roman" pitchFamily="18" charset="0"/>
              </a:rPr>
              <a:t>) is substantial, it is relatively small compared to the cost of </a:t>
            </a:r>
            <a:r>
              <a:rPr lang="en-GB" dirty="0" err="1">
                <a:latin typeface="Times New Roman" pitchFamily="18" charset="0"/>
                <a:cs typeface="Times New Roman" pitchFamily="18" charset="0"/>
              </a:rPr>
              <a:t>labor</a:t>
            </a:r>
            <a:r>
              <a:rPr lang="en-GB" dirty="0">
                <a:latin typeface="Times New Roman" pitchFamily="18" charset="0"/>
                <a:cs typeface="Times New Roman" pitchFamily="18" charset="0"/>
              </a:rPr>
              <a:t> ($100-$300/year/ft</a:t>
            </a:r>
            <a:r>
              <a:rPr lang="en-GB" baseline="30000" dirty="0">
                <a:latin typeface="Times New Roman" pitchFamily="18" charset="0"/>
                <a:cs typeface="Times New Roman" pitchFamily="18" charset="0"/>
              </a:rPr>
              <a:t>2</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38572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LIGHTING FUNDAMENTALS </a:t>
            </a:r>
          </a:p>
        </p:txBody>
      </p:sp>
      <p:sp>
        <p:nvSpPr>
          <p:cNvPr id="3" name="Content Placeholder 2"/>
          <p:cNvSpPr>
            <a:spLocks noGrp="1"/>
          </p:cNvSpPr>
          <p:nvPr>
            <p:ph idx="1"/>
          </p:nvPr>
        </p:nvSpPr>
        <p:spPr/>
        <p:txBody>
          <a:bodyPr>
            <a:normAutofit fontScale="77500" lnSpcReduction="20000"/>
          </a:bodyPr>
          <a:lstStyle/>
          <a:p>
            <a:pPr algn="just"/>
            <a:r>
              <a:rPr lang="en-US" b="1" dirty="0">
                <a:latin typeface="Times New Roman" pitchFamily="18" charset="0"/>
                <a:cs typeface="Times New Roman" pitchFamily="18" charset="0"/>
              </a:rPr>
              <a:t>Lighting Quality </a:t>
            </a:r>
            <a:endParaRPr lang="en-US" dirty="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Good </a:t>
            </a:r>
            <a:r>
              <a:rPr lang="en-GB" dirty="0">
                <a:latin typeface="Times New Roman" pitchFamily="18" charset="0"/>
                <a:cs typeface="Times New Roman" pitchFamily="18" charset="0"/>
              </a:rPr>
              <a:t>energy managers should remember that buildings were not designed to save energy; they exist to create an environment where people can work efficiently.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Occupants </a:t>
            </a:r>
            <a:r>
              <a:rPr lang="en-GB" dirty="0">
                <a:latin typeface="Times New Roman" pitchFamily="18" charset="0"/>
                <a:cs typeface="Times New Roman" pitchFamily="18" charset="0"/>
              </a:rPr>
              <a:t>should be able to see clearly without being distracted by glare, excessive shadows or other uncomfortable features. </a:t>
            </a:r>
          </a:p>
          <a:p>
            <a:pPr algn="just"/>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Lighting </a:t>
            </a:r>
            <a:r>
              <a:rPr lang="en-GB" dirty="0">
                <a:latin typeface="Times New Roman" pitchFamily="18" charset="0"/>
                <a:cs typeface="Times New Roman" pitchFamily="18" charset="0"/>
              </a:rPr>
              <a:t>quality can be divided into four main considerations: </a:t>
            </a:r>
            <a:endParaRPr lang="en-GB" dirty="0" smtClean="0">
              <a:latin typeface="Times New Roman" pitchFamily="18" charset="0"/>
              <a:cs typeface="Times New Roman" pitchFamily="18" charset="0"/>
            </a:endParaRPr>
          </a:p>
          <a:p>
            <a:pPr marL="914400" lvl="1" indent="-514350" algn="just">
              <a:buFont typeface="+mj-lt"/>
              <a:buAutoNum type="arabicPeriod"/>
            </a:pPr>
            <a:r>
              <a:rPr lang="en-GB" dirty="0" smtClean="0">
                <a:latin typeface="Times New Roman" pitchFamily="18" charset="0"/>
                <a:cs typeface="Times New Roman" pitchFamily="18" charset="0"/>
              </a:rPr>
              <a:t>uniformity</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marL="914400" lvl="1" indent="-514350" algn="just">
              <a:buFont typeface="+mj-lt"/>
              <a:buAutoNum type="arabicPeriod"/>
            </a:pPr>
            <a:r>
              <a:rPr lang="en-GB" dirty="0" smtClean="0">
                <a:latin typeface="Times New Roman" pitchFamily="18" charset="0"/>
                <a:cs typeface="Times New Roman" pitchFamily="18" charset="0"/>
              </a:rPr>
              <a:t>glare</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marL="914400" lvl="1" indent="-514350" algn="just">
              <a:buFont typeface="+mj-lt"/>
              <a:buAutoNum type="arabicPeriod"/>
            </a:pPr>
            <a:r>
              <a:rPr lang="en-GB" dirty="0" err="1" smtClean="0">
                <a:latin typeface="Times New Roman" pitchFamily="18" charset="0"/>
                <a:cs typeface="Times New Roman" pitchFamily="18" charset="0"/>
              </a:rPr>
              <a:t>color</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rendering index, and </a:t>
            </a:r>
            <a:endParaRPr lang="en-GB" dirty="0" smtClean="0">
              <a:latin typeface="Times New Roman" pitchFamily="18" charset="0"/>
              <a:cs typeface="Times New Roman" pitchFamily="18" charset="0"/>
            </a:endParaRPr>
          </a:p>
          <a:p>
            <a:pPr marL="914400" lvl="1" indent="-514350" algn="just">
              <a:buFont typeface="+mj-lt"/>
              <a:buAutoNum type="arabicPeriod"/>
            </a:pPr>
            <a:r>
              <a:rPr lang="en-GB" dirty="0" smtClean="0">
                <a:latin typeface="Times New Roman" pitchFamily="18" charset="0"/>
                <a:cs typeface="Times New Roman" pitchFamily="18" charset="0"/>
              </a:rPr>
              <a:t>coordinated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temperature. </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914382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b="1" i="1" dirty="0">
                <a:latin typeface="Times New Roman" pitchFamily="18" charset="0"/>
                <a:cs typeface="Times New Roman" pitchFamily="18" charset="0"/>
              </a:rPr>
              <a:t>Uniformity </a:t>
            </a:r>
            <a:endParaRPr lang="en-US" dirty="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It describes </a:t>
            </a:r>
            <a:r>
              <a:rPr lang="en-GB" dirty="0">
                <a:latin typeface="Times New Roman" pitchFamily="18" charset="0"/>
                <a:cs typeface="Times New Roman" pitchFamily="18" charset="0"/>
              </a:rPr>
              <a:t>how evenly light spreads over an area.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Creating </a:t>
            </a:r>
            <a:r>
              <a:rPr lang="en-GB" dirty="0">
                <a:latin typeface="Times New Roman" pitchFamily="18" charset="0"/>
                <a:cs typeface="Times New Roman" pitchFamily="18" charset="0"/>
              </a:rPr>
              <a:t>uniform illumination requires proper fixture spacing.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Non-uniform </a:t>
            </a:r>
            <a:r>
              <a:rPr lang="en-GB" dirty="0" err="1">
                <a:latin typeface="Times New Roman" pitchFamily="18" charset="0"/>
                <a:cs typeface="Times New Roman" pitchFamily="18" charset="0"/>
              </a:rPr>
              <a:t>illuminance</a:t>
            </a:r>
            <a:r>
              <a:rPr lang="en-GB" dirty="0">
                <a:latin typeface="Times New Roman" pitchFamily="18" charset="0"/>
                <a:cs typeface="Times New Roman" pitchFamily="18" charset="0"/>
              </a:rPr>
              <a:t> creates bright and dark spots, which can cause discomfort for some occupants. </a:t>
            </a:r>
            <a:endParaRPr lang="en-GB" dirty="0" smtClean="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Unfortunately, uniform lighting applied over large areas can waste large amounts of energy.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example, in a manufacturing building 20% of the floor space may require high levels of illumination (100 fc) for a specific visual task. The remaining 80% of the building may only require 40 foot candles. Uniform illumination over the entire space would require 100 fc at any point in the building</a:t>
            </a:r>
            <a:r>
              <a:rPr lang="en-GB" dirty="0" smtClean="0">
                <a:latin typeface="Times New Roman" pitchFamily="18" charset="0"/>
                <a:cs typeface="Times New Roman" pitchFamily="18" charset="0"/>
              </a:rPr>
              <a:t>.</a:t>
            </a:r>
          </a:p>
          <a:p>
            <a:pPr lvl="1" algn="just"/>
            <a:r>
              <a:rPr lang="en-GB" dirty="0" smtClean="0">
                <a:latin typeface="Times New Roman" pitchFamily="18" charset="0"/>
                <a:cs typeface="Times New Roman" pitchFamily="18" charset="0"/>
              </a:rPr>
              <a:t>Clearly</a:t>
            </a:r>
            <a:r>
              <a:rPr lang="en-GB" dirty="0">
                <a:latin typeface="Times New Roman" pitchFamily="18" charset="0"/>
                <a:cs typeface="Times New Roman" pitchFamily="18" charset="0"/>
              </a:rPr>
              <a:t>, this is a tremendous waste of energy and money.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Although </a:t>
            </a:r>
            <a:r>
              <a:rPr lang="en-GB" dirty="0">
                <a:latin typeface="Times New Roman" pitchFamily="18" charset="0"/>
                <a:cs typeface="Times New Roman" pitchFamily="18" charset="0"/>
              </a:rPr>
              <a:t>uniform illumination is not needed throughout the entire facility, uniform illumination should be applied on specific tasks.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example, a person assembling small parts on a table should have uniform illumination across the table top.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spTree>
    <p:extLst>
      <p:ext uri="{BB962C8B-B14F-4D97-AF65-F5344CB8AC3E}">
        <p14:creationId xmlns:p14="http://schemas.microsoft.com/office/powerpoint/2010/main" val="330418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itchFamily="18" charset="0"/>
                <a:cs typeface="Times New Roman" pitchFamily="18" charset="0"/>
              </a:rPr>
              <a:t>Seeing the big picture</a:t>
            </a:r>
            <a:endParaRPr lang="en-US" dirty="0"/>
          </a:p>
        </p:txBody>
      </p:sp>
      <p:sp>
        <p:nvSpPr>
          <p:cNvPr id="3" name="Content Placeholder 2"/>
          <p:cNvSpPr>
            <a:spLocks noGrp="1"/>
          </p:cNvSpPr>
          <p:nvPr>
            <p:ph idx="1"/>
          </p:nvPr>
        </p:nvSpPr>
        <p:spPr/>
        <p:txBody>
          <a:bodyPr>
            <a:normAutofit/>
          </a:bodyPr>
          <a:lstStyle/>
          <a:p>
            <a:r>
              <a:rPr lang="en-GB" sz="2000" dirty="0">
                <a:latin typeface="Times New Roman" pitchFamily="18" charset="0"/>
                <a:cs typeface="Times New Roman" pitchFamily="18" charset="0"/>
              </a:rPr>
              <a:t>Energy management can help in national concerns: </a:t>
            </a:r>
          </a:p>
          <a:p>
            <a:endParaRPr lang="en-GB" sz="2000" dirty="0">
              <a:latin typeface="Times New Roman" pitchFamily="18" charset="0"/>
              <a:cs typeface="Times New Roman" pitchFamily="18" charset="0"/>
            </a:endParaRPr>
          </a:p>
          <a:p>
            <a:pPr marL="514350" indent="-514350">
              <a:buFont typeface="+mj-lt"/>
              <a:buAutoNum type="arabicPeriod"/>
            </a:pPr>
            <a:r>
              <a:rPr lang="en-GB" sz="2000" dirty="0">
                <a:latin typeface="Times New Roman" pitchFamily="18" charset="0"/>
                <a:cs typeface="Times New Roman" pitchFamily="18" charset="0"/>
              </a:rPr>
              <a:t>Maintaining energy supplies that are: </a:t>
            </a:r>
          </a:p>
          <a:p>
            <a:pPr lvl="1"/>
            <a:r>
              <a:rPr lang="en-GB" sz="2000" dirty="0">
                <a:latin typeface="Times New Roman" pitchFamily="18" charset="0"/>
                <a:cs typeface="Times New Roman" pitchFamily="18" charset="0"/>
              </a:rPr>
              <a:t>Available without significant interruption, and </a:t>
            </a:r>
          </a:p>
          <a:p>
            <a:pPr lvl="1"/>
            <a:r>
              <a:rPr lang="en-GB" sz="2000" dirty="0">
                <a:latin typeface="Times New Roman" pitchFamily="18" charset="0"/>
                <a:cs typeface="Times New Roman" pitchFamily="18" charset="0"/>
              </a:rPr>
              <a:t>Available at costs that do not fluctuate too rapidly. </a:t>
            </a:r>
          </a:p>
          <a:p>
            <a:pPr marL="514350" indent="-514350">
              <a:buFont typeface="+mj-lt"/>
              <a:buAutoNum type="arabicPeriod"/>
            </a:pPr>
            <a:r>
              <a:rPr lang="en-GB" sz="2000" dirty="0">
                <a:latin typeface="Times New Roman" pitchFamily="18" charset="0"/>
                <a:cs typeface="Times New Roman" pitchFamily="18" charset="0"/>
              </a:rPr>
              <a:t>Helping solve other national concerns which include: </a:t>
            </a:r>
          </a:p>
          <a:p>
            <a:pPr lvl="1"/>
            <a:r>
              <a:rPr lang="en-GB" sz="2000" dirty="0">
                <a:latin typeface="Times New Roman" pitchFamily="18" charset="0"/>
                <a:cs typeface="Times New Roman" pitchFamily="18" charset="0"/>
              </a:rPr>
              <a:t>Need to create new jobs </a:t>
            </a:r>
          </a:p>
          <a:p>
            <a:pPr lvl="1"/>
            <a:r>
              <a:rPr lang="en-GB" sz="2000" dirty="0">
                <a:latin typeface="Times New Roman" pitchFamily="18" charset="0"/>
                <a:cs typeface="Times New Roman" pitchFamily="18" charset="0"/>
              </a:rPr>
              <a:t>Need to improve the trade balance by reducing costs of imported energy </a:t>
            </a:r>
          </a:p>
          <a:p>
            <a:pPr lvl="1"/>
            <a:r>
              <a:rPr lang="en-GB" sz="2000" dirty="0">
                <a:latin typeface="Times New Roman" pitchFamily="18" charset="0"/>
                <a:cs typeface="Times New Roman" pitchFamily="18" charset="0"/>
              </a:rPr>
              <a:t>Need to minimize the effects of a potential limited energy supply interruption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48628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b="1" i="1" dirty="0">
                <a:latin typeface="Times New Roman" pitchFamily="18" charset="0"/>
                <a:cs typeface="Times New Roman" pitchFamily="18" charset="0"/>
              </a:rPr>
              <a:t>Glare </a:t>
            </a:r>
            <a:endParaRPr lang="en-US" dirty="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It is </a:t>
            </a:r>
            <a:r>
              <a:rPr lang="en-GB" dirty="0">
                <a:latin typeface="Times New Roman" pitchFamily="18" charset="0"/>
                <a:cs typeface="Times New Roman" pitchFamily="18" charset="0"/>
              </a:rPr>
              <a:t>a sensation caused by relatively bright objects in an occupant’s field of view.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key word is </a:t>
            </a:r>
            <a:r>
              <a:rPr lang="en-GB" i="1" dirty="0">
                <a:latin typeface="Times New Roman" pitchFamily="18" charset="0"/>
                <a:cs typeface="Times New Roman" pitchFamily="18" charset="0"/>
              </a:rPr>
              <a:t>relative</a:t>
            </a:r>
            <a:r>
              <a:rPr lang="en-GB" dirty="0">
                <a:latin typeface="Times New Roman" pitchFamily="18" charset="0"/>
                <a:cs typeface="Times New Roman" pitchFamily="18" charset="0"/>
              </a:rPr>
              <a:t>, because glare is most probable when bright objects are located in front of dark environments.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example, a car’s high beam headlights cause glare to oncoming drivers at night, yet create little discomfort during the day. </a:t>
            </a:r>
            <a:endParaRPr lang="en-GB" dirty="0" smtClean="0">
              <a:latin typeface="Times New Roman" pitchFamily="18" charset="0"/>
              <a:cs typeface="Times New Roman" pitchFamily="18" charset="0"/>
            </a:endParaRPr>
          </a:p>
          <a:p>
            <a:pPr lvl="1" algn="just"/>
            <a:r>
              <a:rPr lang="en-GB" i="1" dirty="0" smtClean="0">
                <a:latin typeface="Times New Roman" pitchFamily="18" charset="0"/>
                <a:cs typeface="Times New Roman" pitchFamily="18" charset="0"/>
              </a:rPr>
              <a:t>Contrast </a:t>
            </a:r>
            <a:r>
              <a:rPr lang="en-GB" dirty="0">
                <a:latin typeface="Times New Roman" pitchFamily="18" charset="0"/>
                <a:cs typeface="Times New Roman" pitchFamily="18" charset="0"/>
              </a:rPr>
              <a:t>is the relationship between the brightness of an object and its background.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Although </a:t>
            </a:r>
            <a:r>
              <a:rPr lang="en-GB" dirty="0">
                <a:latin typeface="Times New Roman" pitchFamily="18" charset="0"/>
                <a:cs typeface="Times New Roman" pitchFamily="18" charset="0"/>
              </a:rPr>
              <a:t>most visual tasks generally become easier with increased contrast, too much brightness causes glare and makes the visual task more difficult.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Glare </a:t>
            </a:r>
            <a:r>
              <a:rPr lang="en-GB" dirty="0">
                <a:latin typeface="Times New Roman" pitchFamily="18" charset="0"/>
                <a:cs typeface="Times New Roman" pitchFamily="18" charset="0"/>
              </a:rPr>
              <a:t>in certain work environments is a serious concern because it usually will cause discomfort and reduce worker productivity.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spTree>
    <p:extLst>
      <p:ext uri="{BB962C8B-B14F-4D97-AF65-F5344CB8AC3E}">
        <p14:creationId xmlns:p14="http://schemas.microsoft.com/office/powerpoint/2010/main" val="33041842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lgn="just"/>
            <a:r>
              <a:rPr lang="en-US" b="1" i="1" dirty="0">
                <a:latin typeface="Times New Roman" pitchFamily="18" charset="0"/>
                <a:cs typeface="Times New Roman" pitchFamily="18" charset="0"/>
              </a:rPr>
              <a:t>Visual Comfort Probability (VCP) </a:t>
            </a:r>
            <a:endParaRPr lang="en-US"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The visual comfort probability is a rating given to a fixture that indicates the </a:t>
            </a:r>
            <a:r>
              <a:rPr lang="en-GB" dirty="0" err="1">
                <a:latin typeface="Times New Roman" pitchFamily="18" charset="0"/>
                <a:cs typeface="Times New Roman" pitchFamily="18" charset="0"/>
              </a:rPr>
              <a:t>percent</a:t>
            </a:r>
            <a:r>
              <a:rPr lang="en-GB" dirty="0">
                <a:latin typeface="Times New Roman" pitchFamily="18" charset="0"/>
                <a:cs typeface="Times New Roman" pitchFamily="18" charset="0"/>
              </a:rPr>
              <a:t> of people who are comfortable with the glare.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fixture with a VCP of 80 means that 80% of occupants are comfortable with the amount of glare from that fixture.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minimum VCP of 70 is recommended for general interior spaces. </a:t>
            </a: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Fixtures </a:t>
            </a:r>
            <a:r>
              <a:rPr lang="en-GB" dirty="0">
                <a:latin typeface="Times New Roman" pitchFamily="18" charset="0"/>
                <a:cs typeface="Times New Roman" pitchFamily="18" charset="0"/>
              </a:rPr>
              <a:t>with VCPs exceeding 80 are recommended in computer areas and high-profile executive office environments. </a:t>
            </a:r>
            <a:endParaRPr lang="en-GB" dirty="0" smtClean="0">
              <a:latin typeface="Times New Roman" pitchFamily="18" charset="0"/>
              <a:cs typeface="Times New Roman" pitchFamily="18" charset="0"/>
            </a:endParaRPr>
          </a:p>
          <a:p>
            <a:pPr algn="just"/>
            <a:r>
              <a:rPr lang="en-GB" dirty="0">
                <a:latin typeface="Times New Roman" pitchFamily="18" charset="0"/>
                <a:cs typeface="Times New Roman" pitchFamily="18" charset="0"/>
              </a:rPr>
              <a:t>To improve a lighting system that has excessive glare, a lighting designer should be consulted. However there are some basic “rules of thumb” which can assist the energy manager. A high-glare environment is characterized by either excessive illumination and reflection, or the existence of very bright areas, typically around fixtures. To minimize glare, the energy manager can try to obscure the bare lamp from the occupant’s field of view, relocate fixtures, or replace the fixtures with ones that have a high VCP. </a:t>
            </a:r>
          </a:p>
          <a:p>
            <a:pPr algn="just"/>
            <a:r>
              <a:rPr lang="en-GB" dirty="0">
                <a:latin typeface="Times New Roman" pitchFamily="18" charset="0"/>
                <a:cs typeface="Times New Roman" pitchFamily="18" charset="0"/>
              </a:rPr>
              <a:t>Reducing glare is commonly achieved by using indirect lighting, deep cell parabolic </a:t>
            </a:r>
            <a:r>
              <a:rPr lang="en-GB" dirty="0" err="1">
                <a:latin typeface="Times New Roman" pitchFamily="18" charset="0"/>
                <a:cs typeface="Times New Roman" pitchFamily="18" charset="0"/>
              </a:rPr>
              <a:t>troffers</a:t>
            </a:r>
            <a:r>
              <a:rPr lang="en-GB" dirty="0">
                <a:latin typeface="Times New Roman" pitchFamily="18" charset="0"/>
                <a:cs typeface="Times New Roman" pitchFamily="18" charset="0"/>
              </a:rPr>
              <a:t>, or special lenses. Although these measures will reduce glare, fixture efficiency will be decreased, because more light will be “trapped” in the fixture. Alternatively, glare can be minimized by reducing ambient light levels and using task lighting techniques.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spTree>
    <p:extLst>
      <p:ext uri="{BB962C8B-B14F-4D97-AF65-F5344CB8AC3E}">
        <p14:creationId xmlns:p14="http://schemas.microsoft.com/office/powerpoint/2010/main" val="33041842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i="1" dirty="0">
                <a:latin typeface="Times New Roman" pitchFamily="18" charset="0"/>
                <a:cs typeface="Times New Roman" pitchFamily="18" charset="0"/>
              </a:rPr>
              <a:t>Visual Display Terminals (VDTs) </a:t>
            </a:r>
            <a:endParaRPr lang="en-US" b="1"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Today’s office environment contains a variety of special visual tasks, including the use of computer monitors or visual display terminals (VDTs).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Occupants </a:t>
            </a:r>
            <a:r>
              <a:rPr lang="en-GB" dirty="0">
                <a:latin typeface="Times New Roman" pitchFamily="18" charset="0"/>
                <a:cs typeface="Times New Roman" pitchFamily="18" charset="0"/>
              </a:rPr>
              <a:t>using VDTs are extremely vulnerable to glare and discomfort.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This </a:t>
            </a:r>
            <a:r>
              <a:rPr lang="en-GB" dirty="0">
                <a:latin typeface="Times New Roman" pitchFamily="18" charset="0"/>
                <a:cs typeface="Times New Roman" pitchFamily="18" charset="0"/>
              </a:rPr>
              <a:t>phenomena is also called “discomfort glare” and is very common in rooms that are uniformly illuminated by fixtures with low a VCP. </a:t>
            </a:r>
            <a:endParaRPr lang="en-GB" dirty="0" smtClean="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spTree>
    <p:extLst>
      <p:ext uri="{BB962C8B-B14F-4D97-AF65-F5344CB8AC3E}">
        <p14:creationId xmlns:p14="http://schemas.microsoft.com/office/powerpoint/2010/main" val="33041842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b="1" i="1" dirty="0">
                <a:latin typeface="Times New Roman" pitchFamily="18" charset="0"/>
                <a:cs typeface="Times New Roman" pitchFamily="18" charset="0"/>
              </a:rPr>
              <a:t>Color </a:t>
            </a:r>
            <a:endParaRPr lang="en-US" dirty="0">
              <a:latin typeface="Times New Roman" pitchFamily="18" charset="0"/>
              <a:cs typeface="Times New Roman" pitchFamily="18" charset="0"/>
            </a:endParaRPr>
          </a:p>
          <a:p>
            <a:pPr lvl="1" algn="just"/>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considerations have an incredible influence on lighting quality. </a:t>
            </a:r>
            <a:endParaRPr lang="en-GB" dirty="0" smtClean="0">
              <a:latin typeface="Times New Roman" pitchFamily="18" charset="0"/>
              <a:cs typeface="Times New Roman" pitchFamily="18" charset="0"/>
            </a:endParaRPr>
          </a:p>
          <a:p>
            <a:pPr lvl="1" algn="just"/>
            <a:r>
              <a:rPr lang="en-US" b="1" i="1" dirty="0" smtClean="0">
                <a:latin typeface="Times New Roman" pitchFamily="18" charset="0"/>
                <a:cs typeface="Times New Roman" pitchFamily="18" charset="0"/>
              </a:rPr>
              <a:t>Color </a:t>
            </a:r>
            <a:r>
              <a:rPr lang="en-US" b="1" i="1" dirty="0">
                <a:latin typeface="Times New Roman" pitchFamily="18" charset="0"/>
                <a:cs typeface="Times New Roman" pitchFamily="18" charset="0"/>
              </a:rPr>
              <a:t>Rendering Index (CRI) </a:t>
            </a:r>
            <a:endParaRPr lang="en-US" b="1" dirty="0">
              <a:latin typeface="Times New Roman" pitchFamily="18" charset="0"/>
              <a:cs typeface="Times New Roman" pitchFamily="18" charset="0"/>
            </a:endParaRPr>
          </a:p>
          <a:p>
            <a:pPr lvl="2" algn="just"/>
            <a:r>
              <a:rPr lang="en-GB" dirty="0" smtClean="0">
                <a:latin typeface="Times New Roman" pitchFamily="18" charset="0"/>
                <a:cs typeface="Times New Roman" pitchFamily="18" charset="0"/>
              </a:rPr>
              <a:t>It provides </a:t>
            </a:r>
            <a:r>
              <a:rPr lang="en-GB" dirty="0">
                <a:latin typeface="Times New Roman" pitchFamily="18" charset="0"/>
                <a:cs typeface="Times New Roman" pitchFamily="18" charset="0"/>
              </a:rPr>
              <a:t>an evaluation of how </a:t>
            </a:r>
            <a:r>
              <a:rPr lang="en-GB" dirty="0" err="1">
                <a:latin typeface="Times New Roman" pitchFamily="18" charset="0"/>
                <a:cs typeface="Times New Roman" pitchFamily="18" charset="0"/>
              </a:rPr>
              <a:t>colors</a:t>
            </a:r>
            <a:r>
              <a:rPr lang="en-GB" dirty="0">
                <a:latin typeface="Times New Roman" pitchFamily="18" charset="0"/>
                <a:cs typeface="Times New Roman" pitchFamily="18" charset="0"/>
              </a:rPr>
              <a:t> appear under a given light source. </a:t>
            </a:r>
            <a:endParaRPr lang="en-GB" dirty="0" smtClean="0">
              <a:latin typeface="Times New Roman" pitchFamily="18" charset="0"/>
              <a:cs typeface="Times New Roman" pitchFamily="18" charset="0"/>
            </a:endParaRPr>
          </a:p>
          <a:p>
            <a:pPr lvl="2"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index range is from 0 to 100. </a:t>
            </a:r>
            <a:endParaRPr lang="en-GB" dirty="0" smtClean="0">
              <a:latin typeface="Times New Roman" pitchFamily="18" charset="0"/>
              <a:cs typeface="Times New Roman" pitchFamily="18" charset="0"/>
            </a:endParaRPr>
          </a:p>
          <a:p>
            <a:pPr lvl="2" algn="just"/>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higher the number, the easier to distinguish </a:t>
            </a:r>
            <a:r>
              <a:rPr lang="en-GB" dirty="0" err="1">
                <a:latin typeface="Times New Roman" pitchFamily="18" charset="0"/>
                <a:cs typeface="Times New Roman" pitchFamily="18" charset="0"/>
              </a:rPr>
              <a:t>colors</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2" algn="just"/>
            <a:r>
              <a:rPr lang="en-GB" dirty="0" smtClean="0">
                <a:latin typeface="Times New Roman" pitchFamily="18" charset="0"/>
                <a:cs typeface="Times New Roman" pitchFamily="18" charset="0"/>
              </a:rPr>
              <a:t>Generally</a:t>
            </a:r>
            <a:r>
              <a:rPr lang="en-GB" dirty="0">
                <a:latin typeface="Times New Roman" pitchFamily="18" charset="0"/>
                <a:cs typeface="Times New Roman" pitchFamily="18" charset="0"/>
              </a:rPr>
              <a:t>, sources with a CRI &gt; 75 provide excellent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rendition; sources with a CRI &lt; 55 provide poor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rendition.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spTree>
    <p:extLst>
      <p:ext uri="{BB962C8B-B14F-4D97-AF65-F5344CB8AC3E}">
        <p14:creationId xmlns:p14="http://schemas.microsoft.com/office/powerpoint/2010/main" val="35503606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429000"/>
          </a:xfrm>
        </p:spPr>
        <p:txBody>
          <a:bodyPr>
            <a:normAutofit fontScale="55000" lnSpcReduction="20000"/>
          </a:bodyPr>
          <a:lstStyle/>
          <a:p>
            <a:pPr algn="just"/>
            <a:r>
              <a:rPr lang="en-US" b="1" i="1" dirty="0">
                <a:latin typeface="Times New Roman" pitchFamily="18" charset="0"/>
                <a:cs typeface="Times New Roman" pitchFamily="18" charset="0"/>
              </a:rPr>
              <a:t>Coordinated Color Temperature (CCT) </a:t>
            </a:r>
            <a:endParaRPr lang="en-US" b="1" dirty="0">
              <a:latin typeface="Times New Roman" pitchFamily="18" charset="0"/>
              <a:cs typeface="Times New Roman" pitchFamily="18" charset="0"/>
            </a:endParaRPr>
          </a:p>
          <a:p>
            <a:pPr lvl="1" algn="just"/>
            <a:r>
              <a:rPr lang="en-GB" dirty="0">
                <a:latin typeface="Times New Roman" pitchFamily="18" charset="0"/>
                <a:cs typeface="Times New Roman" pitchFamily="18" charset="0"/>
              </a:rPr>
              <a:t>The coordinated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temperature (CCT) describes the </a:t>
            </a:r>
            <a:r>
              <a:rPr lang="en-GB" dirty="0" err="1">
                <a:latin typeface="Times New Roman" pitchFamily="18" charset="0"/>
                <a:cs typeface="Times New Roman" pitchFamily="18" charset="0"/>
              </a:rPr>
              <a:t>color</a:t>
            </a:r>
            <a:r>
              <a:rPr lang="en-GB" dirty="0">
                <a:latin typeface="Times New Roman" pitchFamily="18" charset="0"/>
                <a:cs typeface="Times New Roman" pitchFamily="18" charset="0"/>
              </a:rPr>
              <a:t> of the light source.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For </a:t>
            </a:r>
            <a:r>
              <a:rPr lang="en-GB" dirty="0">
                <a:latin typeface="Times New Roman" pitchFamily="18" charset="0"/>
                <a:cs typeface="Times New Roman" pitchFamily="18" charset="0"/>
              </a:rPr>
              <a:t>example, on a clear day, the sun appears yellow. On an over-cast day, the partially obscured sun appears to be </a:t>
            </a:r>
            <a:r>
              <a:rPr lang="en-GB" dirty="0" err="1">
                <a:latin typeface="Times New Roman" pitchFamily="18" charset="0"/>
                <a:cs typeface="Times New Roman" pitchFamily="18" charset="0"/>
              </a:rPr>
              <a:t>gray</a:t>
            </a:r>
            <a:r>
              <a:rPr lang="en-GB" dirty="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First </a:t>
            </a:r>
            <a:r>
              <a:rPr lang="en-GB" dirty="0">
                <a:latin typeface="Times New Roman" pitchFamily="18" charset="0"/>
                <a:cs typeface="Times New Roman" pitchFamily="18" charset="0"/>
              </a:rPr>
              <a:t>it turns red (CCT = 2000K). As it gets hotter, it turns white (CCT = 5000K) and then blue (CCT = 8000K). Although a wire is different from a light source, the principle is similar. </a:t>
            </a:r>
          </a:p>
          <a:p>
            <a:pPr lvl="1" algn="just"/>
            <a:r>
              <a:rPr lang="en-GB" dirty="0">
                <a:latin typeface="Times New Roman" pitchFamily="18" charset="0"/>
                <a:cs typeface="Times New Roman" pitchFamily="18" charset="0"/>
              </a:rPr>
              <a:t>CCT is not related to CRI, but it can influence the atmosphere of a room. Laboratories, hospitals, and grocery stores generally use “cool” (blue-white) sources, while expensive restaurants may seek a “warm” (yellow-red) source to produce a candle-lit appearance. </a:t>
            </a:r>
            <a:endParaRPr lang="en-GB"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Traditionally</a:t>
            </a:r>
            <a:r>
              <a:rPr lang="en-GB" dirty="0">
                <a:latin typeface="Times New Roman" pitchFamily="18" charset="0"/>
                <a:cs typeface="Times New Roman" pitchFamily="18" charset="0"/>
              </a:rPr>
              <a:t>, office environments have been illuminated by Cool White lamps, which have a CCT = 4100K.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dirty="0">
                <a:latin typeface="Times New Roman" pitchFamily="18" charset="0"/>
                <a:cs typeface="Times New Roman" pitchFamily="18" charset="0"/>
              </a:rPr>
              <a:t>LIGHTING FUNDAMENTALS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896" y="4419600"/>
            <a:ext cx="528828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9412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30909-2535-4C68-ADDA-3C91588D93D0}"/>
              </a:ext>
            </a:extLst>
          </p:cNvPr>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
        <p:nvSpPr>
          <p:cNvPr id="3" name="Content Placeholder 2">
            <a:extLst>
              <a:ext uri="{FF2B5EF4-FFF2-40B4-BE49-F238E27FC236}">
                <a16:creationId xmlns="" xmlns:a16="http://schemas.microsoft.com/office/drawing/2014/main" id="{0779F58C-DB98-4B99-A896-C57AE1468FAE}"/>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Lamps </a:t>
            </a:r>
          </a:p>
          <a:p>
            <a:pPr lvl="1" algn="just"/>
            <a:r>
              <a:rPr lang="en-US" dirty="0">
                <a:latin typeface="Times New Roman" panose="02020603050405020304" pitchFamily="18" charset="0"/>
                <a:cs typeface="Times New Roman" panose="02020603050405020304" pitchFamily="18" charset="0"/>
              </a:rPr>
              <a:t>The lamp is the first component to consider in the lighting design process. </a:t>
            </a:r>
          </a:p>
          <a:p>
            <a:pPr lvl="1" algn="just"/>
            <a:r>
              <a:rPr lang="en-US" dirty="0">
                <a:latin typeface="Times New Roman" panose="02020603050405020304" pitchFamily="18" charset="0"/>
                <a:cs typeface="Times New Roman" panose="02020603050405020304" pitchFamily="18" charset="0"/>
              </a:rPr>
              <a:t>The lamp choice determines the light quantity, CRI, CCT, </a:t>
            </a:r>
            <a:r>
              <a:rPr lang="en-US" dirty="0" err="1">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 time interval, and operational costs of the lighting system. </a:t>
            </a:r>
          </a:p>
        </p:txBody>
      </p:sp>
    </p:spTree>
    <p:extLst>
      <p:ext uri="{BB962C8B-B14F-4D97-AF65-F5344CB8AC3E}">
        <p14:creationId xmlns:p14="http://schemas.microsoft.com/office/powerpoint/2010/main" val="7780876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622AAB-CE9B-4EAD-912D-F676ABCD6281}"/>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8ED482D4-85CD-4D10-B5A9-3B581E9AD851}"/>
              </a:ext>
            </a:extLst>
          </p:cNvPr>
          <p:cNvPicPr>
            <a:picLocks noChangeAspect="1"/>
          </p:cNvPicPr>
          <p:nvPr/>
        </p:nvPicPr>
        <p:blipFill rotWithShape="1">
          <a:blip r:embed="rId2"/>
          <a:srcRect l="24565" t="28975" r="25761" b="23079"/>
          <a:stretch/>
        </p:blipFill>
        <p:spPr>
          <a:xfrm>
            <a:off x="190075" y="259108"/>
            <a:ext cx="8763850" cy="6341164"/>
          </a:xfrm>
          <a:prstGeom prst="rect">
            <a:avLst/>
          </a:prstGeom>
        </p:spPr>
      </p:pic>
    </p:spTree>
    <p:extLst>
      <p:ext uri="{BB962C8B-B14F-4D97-AF65-F5344CB8AC3E}">
        <p14:creationId xmlns:p14="http://schemas.microsoft.com/office/powerpoint/2010/main" val="8595060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820C55F-2D21-410B-A7D7-7A0F777902F7}"/>
              </a:ext>
            </a:extLst>
          </p:cNvPr>
          <p:cNvSpPr>
            <a:spLocks noGrp="1"/>
          </p:cNvSpPr>
          <p:nvPr>
            <p:ph idx="1"/>
          </p:nvPr>
        </p:nvSpPr>
        <p:spPr/>
        <p:txBody>
          <a:bodyPr>
            <a:normAutofit fontScale="70000" lnSpcReduction="20000"/>
          </a:bodyPr>
          <a:lstStyle/>
          <a:p>
            <a:pPr algn="just"/>
            <a:r>
              <a:rPr lang="en-US" b="1" dirty="0">
                <a:latin typeface="Times New Roman" panose="02020603050405020304" pitchFamily="18" charset="0"/>
                <a:cs typeface="Times New Roman" panose="02020603050405020304" pitchFamily="18" charset="0"/>
              </a:rPr>
              <a:t>Incandescent </a:t>
            </a:r>
          </a:p>
          <a:p>
            <a:pPr lvl="1" algn="just"/>
            <a:r>
              <a:rPr lang="en-US" dirty="0">
                <a:latin typeface="Times New Roman" panose="02020603050405020304" pitchFamily="18" charset="0"/>
                <a:cs typeface="Times New Roman" panose="02020603050405020304" pitchFamily="18" charset="0"/>
              </a:rPr>
              <a:t>The oldest electric lighting technology is the incandescent lamp. </a:t>
            </a:r>
          </a:p>
          <a:p>
            <a:pPr lvl="1" algn="just"/>
            <a:r>
              <a:rPr lang="en-US" dirty="0">
                <a:latin typeface="Times New Roman" panose="02020603050405020304" pitchFamily="18" charset="0"/>
                <a:cs typeface="Times New Roman" panose="02020603050405020304" pitchFamily="18" charset="0"/>
              </a:rPr>
              <a:t>Incandescent lamps are also the least efficacious (have the lowest lumens per watt) and have the shortest life. </a:t>
            </a:r>
          </a:p>
          <a:p>
            <a:pPr lvl="1" algn="just"/>
            <a:r>
              <a:rPr lang="en-US" dirty="0">
                <a:latin typeface="Times New Roman" panose="02020603050405020304" pitchFamily="18" charset="0"/>
                <a:cs typeface="Times New Roman" panose="02020603050405020304" pitchFamily="18" charset="0"/>
              </a:rPr>
              <a:t>They produce light by passing a current through a tungsten filament, causing it to become hot and glow. </a:t>
            </a:r>
          </a:p>
          <a:p>
            <a:pPr algn="just"/>
            <a:r>
              <a:rPr lang="en-US" b="1" dirty="0">
                <a:latin typeface="Times New Roman" panose="02020603050405020304" pitchFamily="18" charset="0"/>
                <a:cs typeface="Times New Roman" panose="02020603050405020304" pitchFamily="18" charset="0"/>
              </a:rPr>
              <a:t>Compact Fluorescent Lamps (CFLs)</a:t>
            </a:r>
          </a:p>
          <a:p>
            <a:pPr lvl="1" algn="just"/>
            <a:r>
              <a:rPr lang="en-US" dirty="0">
                <a:latin typeface="Times New Roman" panose="02020603050405020304" pitchFamily="18" charset="0"/>
                <a:cs typeface="Times New Roman" panose="02020603050405020304" pitchFamily="18" charset="0"/>
              </a:rPr>
              <a:t>CFLs are energy efficient, long lasting replacements for some incandescent lamps.</a:t>
            </a:r>
          </a:p>
          <a:p>
            <a:pPr lvl="1" algn="just"/>
            <a:r>
              <a:rPr lang="en-US" dirty="0">
                <a:latin typeface="Times New Roman" panose="02020603050405020304" pitchFamily="18" charset="0"/>
                <a:cs typeface="Times New Roman" panose="02020603050405020304" pitchFamily="18" charset="0"/>
              </a:rPr>
              <a:t>CFLs composed of two parts, the lamp and the ballast. </a:t>
            </a:r>
          </a:p>
          <a:p>
            <a:pPr lvl="1" algn="just"/>
            <a:r>
              <a:rPr lang="en-US" dirty="0">
                <a:latin typeface="Times New Roman" panose="02020603050405020304" pitchFamily="18" charset="0"/>
                <a:cs typeface="Times New Roman" panose="02020603050405020304" pitchFamily="18" charset="0"/>
              </a:rPr>
              <a:t>The short tubular lamps can last longer than 8,000 hours. The ballasts (plastic component at the base of tube) usually last longer than 60,000 hours. </a:t>
            </a:r>
          </a:p>
          <a:p>
            <a:pPr lvl="1" algn="just"/>
            <a:r>
              <a:rPr lang="en-US" dirty="0">
                <a:latin typeface="Times New Roman" panose="02020603050405020304" pitchFamily="18" charset="0"/>
                <a:cs typeface="Times New Roman" panose="02020603050405020304" pitchFamily="18" charset="0"/>
              </a:rPr>
              <a:t>Some CFLs can be purchased as self-ballasted units that “screw in” to an existing incandescent socket. </a:t>
            </a:r>
          </a:p>
        </p:txBody>
      </p:sp>
      <p:sp>
        <p:nvSpPr>
          <p:cNvPr id="4" name="Title 1">
            <a:extLst>
              <a:ext uri="{FF2B5EF4-FFF2-40B4-BE49-F238E27FC236}">
                <a16:creationId xmlns="" xmlns:a16="http://schemas.microsoft.com/office/drawing/2014/main" id="{7D445DA4-B316-4C97-A189-74FE6E468CB5}"/>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0631644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In most applications, CFLs are excellent </a:t>
            </a:r>
            <a:r>
              <a:rPr lang="en-US" dirty="0" smtClean="0">
                <a:latin typeface="Times New Roman" panose="02020603050405020304" pitchFamily="18" charset="0"/>
                <a:cs typeface="Times New Roman" panose="02020603050405020304" pitchFamily="18" charset="0"/>
              </a:rPr>
              <a:t>replacements </a:t>
            </a:r>
            <a:r>
              <a:rPr lang="en-US" dirty="0">
                <a:latin typeface="Times New Roman" panose="02020603050405020304" pitchFamily="18" charset="0"/>
                <a:cs typeface="Times New Roman" panose="02020603050405020304" pitchFamily="18" charset="0"/>
              </a:rPr>
              <a:t>for incandescent lamps. </a:t>
            </a:r>
          </a:p>
          <a:p>
            <a:pPr algn="just"/>
            <a:r>
              <a:rPr lang="en-US" dirty="0">
                <a:latin typeface="Times New Roman" panose="02020603050405020304" pitchFamily="18" charset="0"/>
                <a:cs typeface="Times New Roman" panose="02020603050405020304" pitchFamily="18" charset="0"/>
              </a:rPr>
              <a:t>CFLs provide similar light quantity and quality, while only requiring about 20-30% of the energy of comparable incandescent lamps.</a:t>
            </a:r>
          </a:p>
          <a:p>
            <a:pPr algn="just"/>
            <a:r>
              <a:rPr lang="en-US" dirty="0">
                <a:latin typeface="Times New Roman" panose="02020603050405020304" pitchFamily="18" charset="0"/>
                <a:cs typeface="Times New Roman" panose="02020603050405020304" pitchFamily="18" charset="0"/>
              </a:rPr>
              <a:t>CFLs last 7 to 10 times longer than their incandescent counterparts. </a:t>
            </a:r>
          </a:p>
          <a:p>
            <a:pPr algn="just"/>
            <a:r>
              <a:rPr lang="en-US" dirty="0">
                <a:latin typeface="Times New Roman" panose="02020603050405020304" pitchFamily="18" charset="0"/>
                <a:cs typeface="Times New Roman" panose="02020603050405020304" pitchFamily="18" charset="0"/>
              </a:rPr>
              <a:t>In many cases, it is cost-effective to replace an entire incandescent fixture with a fixture specially designed for CFLs.</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12513923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Light Emitting Diodes (“LEDs”)</a:t>
            </a:r>
          </a:p>
          <a:p>
            <a:pPr lvl="1" algn="just"/>
            <a:r>
              <a:rPr lang="en-US" dirty="0">
                <a:latin typeface="Times New Roman" panose="02020603050405020304" pitchFamily="18" charset="0"/>
                <a:cs typeface="Times New Roman" panose="02020603050405020304" pitchFamily="18" charset="0"/>
              </a:rPr>
              <a:t>LEDs are the newest commercially cost-effective lighting technology that save 80%-90% when compared to incandescent lamps.</a:t>
            </a:r>
          </a:p>
          <a:p>
            <a:pPr lvl="1" algn="just"/>
            <a:r>
              <a:rPr lang="en-US" dirty="0">
                <a:latin typeface="Times New Roman" panose="02020603050405020304" pitchFamily="18" charset="0"/>
                <a:cs typeface="Times New Roman" panose="02020603050405020304" pitchFamily="18" charset="0"/>
              </a:rPr>
              <a:t>LEDs have been used for years on signs, but now can be applied to incandescent replacements as well as HIDs.  </a:t>
            </a:r>
          </a:p>
          <a:p>
            <a:pPr lvl="1" algn="just"/>
            <a:r>
              <a:rPr lang="en-US" dirty="0">
                <a:latin typeface="Times New Roman" panose="02020603050405020304" pitchFamily="18" charset="0"/>
                <a:cs typeface="Times New Roman" panose="02020603050405020304" pitchFamily="18" charset="0"/>
              </a:rPr>
              <a:t>Note that there are considerable variances in manufacturers’ LED quality, so you will want to choose a brand that has a good reputation.  As LED prices continue to drop, it is expected that they will largely replace incandescent and CFLs due to their long life, color temperature options, high CRI and low energy consumption. </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252025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itchFamily="18" charset="0"/>
                <a:cs typeface="Times New Roman" pitchFamily="18" charset="0"/>
              </a:rPr>
              <a:t>Seeing the big picture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15949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6280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a:xfrm>
            <a:off x="628650" y="1825625"/>
            <a:ext cx="7886700" cy="4879975"/>
          </a:xfrm>
        </p:spPr>
        <p:txBody>
          <a:bodyPr>
            <a:normAutofit fontScale="55000" lnSpcReduction="20000"/>
          </a:bodyPr>
          <a:lstStyle/>
          <a:p>
            <a:pPr algn="just"/>
            <a:r>
              <a:rPr lang="en-US" b="1" dirty="0">
                <a:latin typeface="Times New Roman" panose="02020603050405020304" pitchFamily="18" charset="0"/>
                <a:cs typeface="Times New Roman" panose="02020603050405020304" pitchFamily="18" charset="0"/>
              </a:rPr>
              <a:t>Fluorescent </a:t>
            </a:r>
          </a:p>
          <a:p>
            <a:pPr lvl="1" algn="just"/>
            <a:r>
              <a:rPr lang="en-US" dirty="0">
                <a:latin typeface="Times New Roman" panose="02020603050405020304" pitchFamily="18" charset="0"/>
                <a:cs typeface="Times New Roman" panose="02020603050405020304" pitchFamily="18" charset="0"/>
              </a:rPr>
              <a:t>The most common light source for commercial interiors in the U.S. </a:t>
            </a:r>
          </a:p>
          <a:p>
            <a:pPr lvl="1" algn="just"/>
            <a:r>
              <a:rPr lang="en-US" dirty="0">
                <a:latin typeface="Times New Roman" panose="02020603050405020304" pitchFamily="18" charset="0"/>
                <a:cs typeface="Times New Roman" panose="02020603050405020304" pitchFamily="18" charset="0"/>
              </a:rPr>
              <a:t>They are relatively efficient, have long lamp lives, and are available in a wide variety of styles. </a:t>
            </a:r>
          </a:p>
          <a:p>
            <a:pPr lvl="1" algn="just"/>
            <a:r>
              <a:rPr lang="en-US" dirty="0">
                <a:latin typeface="Times New Roman" panose="02020603050405020304" pitchFamily="18" charset="0"/>
                <a:cs typeface="Times New Roman" panose="02020603050405020304" pitchFamily="18" charset="0"/>
              </a:rPr>
              <a:t>The labeling system used by manufacturers may appear complex, however it is actually quite simple. For example, with an F34T12 lamp, the “F” stands for fluorescent, the “34” means 34 watts, and the “T12” refers to the tube thickness. Since tube thickness (diameter) is measured in 1/8 inch increments, a T12 is 12/8, or 1.5 inches in diameter. A T8 lamp is 1 inch in diameter. Some lamp labels include additional information, indicating the CRI and CCT. Usually, CRI is indicated with one digit, like “8,” meaning CRI = 80. CCT is indicated by the two digits following, “35” meaning 3500K. For example, a F32T8/841 label indicates a lamp with a CRI = 80 and a CCT = 4100K. Alternatively, the lamp manufacturer might label a lamp with a letter code referring to a specific lamp color. For example, “CW” to mean Cool White lamps with a CCT = 4100K.</a:t>
            </a:r>
          </a:p>
          <a:p>
            <a:pPr lvl="1" algn="just"/>
            <a:r>
              <a:rPr lang="en-US" dirty="0">
                <a:latin typeface="Times New Roman" panose="02020603050405020304" pitchFamily="18" charset="0"/>
                <a:cs typeface="Times New Roman" panose="02020603050405020304" pitchFamily="18" charset="0"/>
              </a:rPr>
              <a:t>Some lamps have “ES,” “EE,” or “EW” printed on the label. These acronyms attached at the end of a lamp label indicate that the lamp is an energy-saving type. These lamps consume less energy than standard lamps; however they also produce less light. Some lamps are labeled as "HO," which means high-output.</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1335995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pic>
        <p:nvPicPr>
          <p:cNvPr id="2" name="Picture 1">
            <a:extLst>
              <a:ext uri="{FF2B5EF4-FFF2-40B4-BE49-F238E27FC236}">
                <a16:creationId xmlns="" xmlns:a16="http://schemas.microsoft.com/office/drawing/2014/main" id="{D2AAB7D5-6B94-4957-B6A8-7DE77AF6CBD1}"/>
              </a:ext>
            </a:extLst>
          </p:cNvPr>
          <p:cNvPicPr>
            <a:picLocks noChangeAspect="1"/>
          </p:cNvPicPr>
          <p:nvPr/>
        </p:nvPicPr>
        <p:blipFill rotWithShape="1">
          <a:blip r:embed="rId2"/>
          <a:srcRect l="26305" t="43475" r="26956" b="24819"/>
          <a:stretch/>
        </p:blipFill>
        <p:spPr>
          <a:xfrm>
            <a:off x="607136" y="2067339"/>
            <a:ext cx="7886700" cy="4010602"/>
          </a:xfrm>
          <a:prstGeom prst="rect">
            <a:avLst/>
          </a:prstGeom>
        </p:spPr>
      </p:pic>
    </p:spTree>
    <p:extLst>
      <p:ext uri="{BB962C8B-B14F-4D97-AF65-F5344CB8AC3E}">
        <p14:creationId xmlns:p14="http://schemas.microsoft.com/office/powerpoint/2010/main" val="6220569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a:xfrm>
            <a:off x="628650" y="1825625"/>
            <a:ext cx="7886700" cy="4787210"/>
          </a:xfrm>
        </p:spPr>
        <p:txBody>
          <a:bodyPr>
            <a:normAutofit fontScale="62500" lnSpcReduction="20000"/>
          </a:bodyPr>
          <a:lstStyle/>
          <a:p>
            <a:pPr algn="just"/>
            <a:r>
              <a:rPr lang="en-US" b="1" dirty="0">
                <a:latin typeface="Times New Roman" panose="02020603050405020304" pitchFamily="18" charset="0"/>
                <a:cs typeface="Times New Roman" panose="02020603050405020304" pitchFamily="18" charset="0"/>
              </a:rPr>
              <a:t>High Intensity Discharge (HID)</a:t>
            </a:r>
          </a:p>
          <a:p>
            <a:pPr lvl="1" algn="just"/>
            <a:r>
              <a:rPr lang="en-US" dirty="0">
                <a:latin typeface="Times New Roman" panose="02020603050405020304" pitchFamily="18" charset="0"/>
                <a:cs typeface="Times New Roman" panose="02020603050405020304" pitchFamily="18" charset="0"/>
              </a:rPr>
              <a:t>Similar to fluorescent lamps because they produce light by discharging an electric arc through a tube filled with gases. </a:t>
            </a:r>
          </a:p>
          <a:p>
            <a:pPr lvl="1" algn="just"/>
            <a:r>
              <a:rPr lang="en-US" dirty="0">
                <a:latin typeface="Times New Roman" panose="02020603050405020304" pitchFamily="18" charset="0"/>
                <a:cs typeface="Times New Roman" panose="02020603050405020304" pitchFamily="18" charset="0"/>
              </a:rPr>
              <a:t>Generate much more light, heat, and pressure within the arc tube than fluorescent lamps, hence the title “high intensity” discharge. </a:t>
            </a:r>
          </a:p>
          <a:p>
            <a:pPr lvl="1" algn="just"/>
            <a:r>
              <a:rPr lang="en-US" dirty="0">
                <a:latin typeface="Times New Roman" panose="02020603050405020304" pitchFamily="18" charset="0"/>
                <a:cs typeface="Times New Roman" panose="02020603050405020304" pitchFamily="18" charset="0"/>
              </a:rPr>
              <a:t>Like incandescent lamps, HIDs are physically small light sources (point sources), which means that reflectors, refractors and light pipes can be effectively used to direct the light. </a:t>
            </a:r>
          </a:p>
          <a:p>
            <a:pPr lvl="1" algn="just"/>
            <a:r>
              <a:rPr lang="en-US" dirty="0">
                <a:latin typeface="Times New Roman" panose="02020603050405020304" pitchFamily="18" charset="0"/>
                <a:cs typeface="Times New Roman" panose="02020603050405020304" pitchFamily="18" charset="0"/>
              </a:rPr>
              <a:t>Although originally developed for outdoor and industrial applications, HIDs are also used in office, retail, and other indoor applications. </a:t>
            </a:r>
          </a:p>
          <a:p>
            <a:pPr lvl="1" algn="just"/>
            <a:r>
              <a:rPr lang="en-US" dirty="0">
                <a:latin typeface="Times New Roman" panose="02020603050405020304" pitchFamily="18" charset="0"/>
                <a:cs typeface="Times New Roman" panose="02020603050405020304" pitchFamily="18" charset="0"/>
              </a:rPr>
              <a:t>With a few exceptions, HIDs require time to warm up and should not be turned ON and OFF for short intervals. </a:t>
            </a:r>
          </a:p>
          <a:p>
            <a:pPr lvl="1" algn="just"/>
            <a:r>
              <a:rPr lang="en-US" dirty="0">
                <a:latin typeface="Times New Roman" panose="02020603050405020304" pitchFamily="18" charset="0"/>
                <a:cs typeface="Times New Roman" panose="02020603050405020304" pitchFamily="18" charset="0"/>
              </a:rPr>
              <a:t>Most HIDs have relatively high efficacies and long lamp lives (5,000 to 24,000+ hours), reducing maintenance re-lamping costs. </a:t>
            </a:r>
          </a:p>
          <a:p>
            <a:pPr lvl="1" algn="just"/>
            <a:r>
              <a:rPr lang="en-US" dirty="0">
                <a:latin typeface="Times New Roman" panose="02020603050405020304" pitchFamily="18" charset="0"/>
                <a:cs typeface="Times New Roman" panose="02020603050405020304" pitchFamily="18" charset="0"/>
              </a:rPr>
              <a:t>There are three popular types of HID sources (listed in order of increasing efficacy): Mercury vapor, metal halide, and high pressure sodium. A fourth source, low pressure sodium, is not technically an HID, but it provides similar quantities of illumination and will be referred to as an HID in this chapter.</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9834823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62500" lnSpcReduction="20000"/>
          </a:bodyPr>
          <a:lstStyle/>
          <a:p>
            <a:pPr algn="just"/>
            <a:r>
              <a:rPr lang="en-US" b="1" dirty="0">
                <a:latin typeface="Times New Roman" panose="02020603050405020304" pitchFamily="18" charset="0"/>
                <a:cs typeface="Times New Roman" panose="02020603050405020304" pitchFamily="18" charset="0"/>
              </a:rPr>
              <a:t>Mercury Vapor </a:t>
            </a:r>
          </a:p>
          <a:p>
            <a:pPr lvl="1" algn="just"/>
            <a:r>
              <a:rPr lang="en-US" dirty="0">
                <a:latin typeface="Times New Roman" panose="02020603050405020304" pitchFamily="18" charset="0"/>
                <a:cs typeface="Times New Roman" panose="02020603050405020304" pitchFamily="18" charset="0"/>
              </a:rPr>
              <a:t>The “first generation” HIDs. </a:t>
            </a:r>
          </a:p>
          <a:p>
            <a:pPr lvl="1" algn="just"/>
            <a:r>
              <a:rPr lang="en-US" sz="2500" dirty="0">
                <a:latin typeface="Times New Roman" panose="02020603050405020304" pitchFamily="18" charset="0"/>
                <a:cs typeface="Times New Roman" panose="02020603050405020304" pitchFamily="18" charset="0"/>
              </a:rPr>
              <a:t>Today they are relatively inefficient, provide poor CRI, and have the most rapid lumen depreciation rate of all HIDs. </a:t>
            </a:r>
          </a:p>
          <a:p>
            <a:pPr lvl="1" algn="just"/>
            <a:r>
              <a:rPr lang="en-US" sz="2500" dirty="0">
                <a:latin typeface="Times New Roman" panose="02020603050405020304" pitchFamily="18" charset="0"/>
                <a:cs typeface="Times New Roman" panose="02020603050405020304" pitchFamily="18" charset="0"/>
              </a:rPr>
              <a:t>Mercury vapor lamps provide a white-colored light that turns slightly green over time. </a:t>
            </a:r>
          </a:p>
          <a:p>
            <a:pPr lvl="1" algn="just"/>
            <a:r>
              <a:rPr lang="en-US" sz="2500" dirty="0">
                <a:latin typeface="Times New Roman" panose="02020603050405020304" pitchFamily="18" charset="0"/>
                <a:cs typeface="Times New Roman" panose="02020603050405020304" pitchFamily="18" charset="0"/>
              </a:rPr>
              <a:t>A popular lighting upgrade is to replace mercury vapor systems with metal halide or high pressure sodium systems. </a:t>
            </a:r>
          </a:p>
          <a:p>
            <a:pPr marL="228600" lvl="1" algn="just">
              <a:spcBef>
                <a:spcPts val="1000"/>
              </a:spcBef>
            </a:pPr>
            <a:r>
              <a:rPr lang="en-US" sz="2800" b="1" dirty="0">
                <a:latin typeface="Times New Roman" panose="02020603050405020304" pitchFamily="18" charset="0"/>
                <a:cs typeface="Times New Roman" panose="02020603050405020304" pitchFamily="18" charset="0"/>
              </a:rPr>
              <a:t>Metal Halide </a:t>
            </a:r>
          </a:p>
          <a:p>
            <a:pPr lvl="1" algn="just"/>
            <a:r>
              <a:rPr lang="en-US" dirty="0">
                <a:latin typeface="Times New Roman" panose="02020603050405020304" pitchFamily="18" charset="0"/>
                <a:cs typeface="Times New Roman" panose="02020603050405020304" pitchFamily="18" charset="0"/>
              </a:rPr>
              <a:t>Similar to mercury vapor lamps but contain slightly different metals in the arc tube, providing more lumens per watt with improved color rendition and improved lumen maintenance. </a:t>
            </a:r>
          </a:p>
          <a:p>
            <a:pPr lvl="1" algn="just"/>
            <a:r>
              <a:rPr lang="en-US" dirty="0">
                <a:latin typeface="Times New Roman" panose="02020603050405020304" pitchFamily="18" charset="0"/>
                <a:cs typeface="Times New Roman" panose="02020603050405020304" pitchFamily="18" charset="0"/>
              </a:rPr>
              <a:t>Nearly twice the efficacy of mercury vapor lamps.</a:t>
            </a:r>
          </a:p>
          <a:p>
            <a:pPr lvl="1" algn="just"/>
            <a:r>
              <a:rPr lang="en-US" dirty="0">
                <a:latin typeface="Times New Roman" panose="02020603050405020304" pitchFamily="18" charset="0"/>
                <a:cs typeface="Times New Roman" panose="02020603050405020304" pitchFamily="18" charset="0"/>
              </a:rPr>
              <a:t>Provide a white light and are commonly used in industrial facilities, sports arenas, and other spaces where good color rendition is required. </a:t>
            </a:r>
          </a:p>
          <a:p>
            <a:pPr lvl="1" algn="just"/>
            <a:r>
              <a:rPr lang="en-US" dirty="0">
                <a:latin typeface="Times New Roman" panose="02020603050405020304" pitchFamily="18" charset="0"/>
                <a:cs typeface="Times New Roman" panose="02020603050405020304" pitchFamily="18" charset="0"/>
              </a:rPr>
              <a:t>They are the current best choice for lighting large areas that need good color rendition. </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9980940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62500" lnSpcReduction="20000"/>
          </a:bodyPr>
          <a:lstStyle/>
          <a:p>
            <a:pPr algn="just"/>
            <a:r>
              <a:rPr lang="en-US" b="1" dirty="0">
                <a:latin typeface="Times New Roman" panose="02020603050405020304" pitchFamily="18" charset="0"/>
                <a:cs typeface="Times New Roman" panose="02020603050405020304" pitchFamily="18" charset="0"/>
              </a:rPr>
              <a:t>High Pressure Sodium (HPS)</a:t>
            </a:r>
          </a:p>
          <a:p>
            <a:pPr lvl="1" algn="just"/>
            <a:r>
              <a:rPr lang="en-US" dirty="0">
                <a:latin typeface="Times New Roman" panose="02020603050405020304" pitchFamily="18" charset="0"/>
                <a:cs typeface="Times New Roman" panose="02020603050405020304" pitchFamily="18" charset="0"/>
              </a:rPr>
              <a:t>Higher efficacy than metal halide lamps.</a:t>
            </a:r>
          </a:p>
          <a:p>
            <a:pPr lvl="1" algn="just"/>
            <a:r>
              <a:rPr lang="en-US" dirty="0">
                <a:latin typeface="Times New Roman" panose="02020603050405020304" pitchFamily="18" charset="0"/>
                <a:cs typeface="Times New Roman" panose="02020603050405020304" pitchFamily="18" charset="0"/>
              </a:rPr>
              <a:t>HPS systems are an economical choice for most outdoor and some industrial applications where good color rendition is not required. </a:t>
            </a:r>
          </a:p>
          <a:p>
            <a:pPr lvl="1" algn="just"/>
            <a:r>
              <a:rPr lang="en-US" dirty="0">
                <a:latin typeface="Times New Roman" panose="02020603050405020304" pitchFamily="18" charset="0"/>
                <a:cs typeface="Times New Roman" panose="02020603050405020304" pitchFamily="18" charset="0"/>
              </a:rPr>
              <a:t>HPS is common in parking lots and produces a light golden color that allows some color rendition. </a:t>
            </a:r>
          </a:p>
          <a:p>
            <a:pPr lvl="1" algn="just"/>
            <a:r>
              <a:rPr lang="en-US" dirty="0">
                <a:latin typeface="Times New Roman" panose="02020603050405020304" pitchFamily="18" charset="0"/>
                <a:cs typeface="Times New Roman" panose="02020603050405020304" pitchFamily="18" charset="0"/>
              </a:rPr>
              <a:t>The key is to apply HPS in an area where there are no other light source types available for comparison. Because occupants usually prefer “white light,” HPS installations can result in some occupant complaints. </a:t>
            </a:r>
          </a:p>
          <a:p>
            <a:pPr algn="just"/>
            <a:r>
              <a:rPr lang="en-US" b="1" dirty="0">
                <a:latin typeface="Times New Roman" panose="02020603050405020304" pitchFamily="18" charset="0"/>
                <a:cs typeface="Times New Roman" panose="02020603050405020304" pitchFamily="18" charset="0"/>
              </a:rPr>
              <a:t>Low Pressure Sodium (LPS)</a:t>
            </a:r>
          </a:p>
          <a:p>
            <a:pPr lvl="1" algn="just"/>
            <a:r>
              <a:rPr lang="en-US" dirty="0">
                <a:latin typeface="Times New Roman" panose="02020603050405020304" pitchFamily="18" charset="0"/>
                <a:cs typeface="Times New Roman" panose="02020603050405020304" pitchFamily="18" charset="0"/>
              </a:rPr>
              <a:t>Have the highest efficacy of any commercially available HID.</a:t>
            </a:r>
          </a:p>
          <a:p>
            <a:pPr lvl="1" algn="just"/>
            <a:r>
              <a:rPr lang="en-US" dirty="0">
                <a:latin typeface="Times New Roman" panose="02020603050405020304" pitchFamily="18" charset="0"/>
                <a:cs typeface="Times New Roman" panose="02020603050405020304" pitchFamily="18" charset="0"/>
              </a:rPr>
              <a:t>It produces the poorest color rendition of all lamp types. </a:t>
            </a:r>
          </a:p>
          <a:p>
            <a:pPr lvl="1" algn="just"/>
            <a:r>
              <a:rPr lang="en-US" dirty="0">
                <a:latin typeface="Times New Roman" panose="02020603050405020304" pitchFamily="18" charset="0"/>
                <a:cs typeface="Times New Roman" panose="02020603050405020304" pitchFamily="18" charset="0"/>
              </a:rPr>
              <a:t>With a low CCT, the lamp appears to be “pumpkin orange,” and all objects illuminated by its light appear black and white or shades of gray. </a:t>
            </a:r>
          </a:p>
          <a:p>
            <a:pPr lvl="1" algn="just"/>
            <a:r>
              <a:rPr lang="en-US" dirty="0">
                <a:latin typeface="Times New Roman" panose="02020603050405020304" pitchFamily="18" charset="0"/>
                <a:cs typeface="Times New Roman" panose="02020603050405020304" pitchFamily="18" charset="0"/>
              </a:rPr>
              <a:t>Applications are limited to security or street lights.</a:t>
            </a:r>
          </a:p>
          <a:p>
            <a:pPr lvl="1" algn="just"/>
            <a:r>
              <a:rPr lang="en-US" dirty="0">
                <a:latin typeface="Times New Roman" panose="02020603050405020304" pitchFamily="18" charset="0"/>
                <a:cs typeface="Times New Roman" panose="02020603050405020304" pitchFamily="18" charset="0"/>
              </a:rPr>
              <a:t>LPS has become popular because of its extremely high efficacy. With up to 60% greater efficacy than HPS, LPS is economically attractive. </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7070082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a:xfrm>
            <a:off x="457200" y="1600201"/>
            <a:ext cx="8229600" cy="3962400"/>
          </a:xfrm>
        </p:spPr>
        <p:txBody>
          <a:bodyPr>
            <a:normAutofit fontScale="55000" lnSpcReduction="20000"/>
          </a:bodyPr>
          <a:lstStyle/>
          <a:p>
            <a:pPr algn="just"/>
            <a:r>
              <a:rPr lang="en-US" b="1" dirty="0">
                <a:latin typeface="Times New Roman" panose="02020603050405020304" pitchFamily="18" charset="0"/>
                <a:cs typeface="Times New Roman" panose="02020603050405020304" pitchFamily="18" charset="0"/>
              </a:rPr>
              <a:t>Ballasts </a:t>
            </a:r>
          </a:p>
          <a:p>
            <a:pPr lvl="1" algn="just"/>
            <a:r>
              <a:rPr lang="en-US" dirty="0">
                <a:latin typeface="Times New Roman" panose="02020603050405020304" pitchFamily="18" charset="0"/>
                <a:cs typeface="Times New Roman" panose="02020603050405020304" pitchFamily="18" charset="0"/>
              </a:rPr>
              <a:t>With the exception of incandescent systems, nearly all lighting systems (fluorescent and HID) require a ballast. </a:t>
            </a:r>
          </a:p>
          <a:p>
            <a:pPr lvl="1" algn="just"/>
            <a:r>
              <a:rPr lang="en-US" dirty="0">
                <a:latin typeface="Times New Roman" panose="02020603050405020304" pitchFamily="18" charset="0"/>
                <a:cs typeface="Times New Roman" panose="02020603050405020304" pitchFamily="18" charset="0"/>
              </a:rPr>
              <a:t>A ballast controls the voltage and current that is supplied to lamps. </a:t>
            </a:r>
          </a:p>
          <a:p>
            <a:pPr lvl="1" algn="just"/>
            <a:r>
              <a:rPr lang="en-US" dirty="0">
                <a:latin typeface="Times New Roman" panose="02020603050405020304" pitchFamily="18" charset="0"/>
                <a:cs typeface="Times New Roman" panose="02020603050405020304" pitchFamily="18" charset="0"/>
              </a:rPr>
              <a:t>Because ballasts are an integral component of the lighting system, they have a direct impact on light output. </a:t>
            </a:r>
          </a:p>
          <a:p>
            <a:pPr lvl="1" algn="just"/>
            <a:r>
              <a:rPr lang="en-US" dirty="0">
                <a:latin typeface="Times New Roman" panose="02020603050405020304" pitchFamily="18" charset="0"/>
                <a:cs typeface="Times New Roman" panose="02020603050405020304" pitchFamily="18" charset="0"/>
              </a:rPr>
              <a:t>The ballast factor is the ratio of a lamp’s light output to a reference ballast.</a:t>
            </a:r>
          </a:p>
          <a:p>
            <a:pPr lvl="1" algn="just"/>
            <a:r>
              <a:rPr lang="en-US" dirty="0">
                <a:latin typeface="Times New Roman" panose="02020603050405020304" pitchFamily="18" charset="0"/>
                <a:cs typeface="Times New Roman" panose="02020603050405020304" pitchFamily="18" charset="0"/>
              </a:rPr>
              <a:t>In other words, ballast factor indicates “how hard you are driving the lamp”.  </a:t>
            </a:r>
          </a:p>
          <a:p>
            <a:pPr lvl="1" algn="just"/>
            <a:r>
              <a:rPr lang="en-US" dirty="0">
                <a:latin typeface="Times New Roman" panose="02020603050405020304" pitchFamily="18" charset="0"/>
                <a:cs typeface="Times New Roman" panose="02020603050405020304" pitchFamily="18" charset="0"/>
              </a:rPr>
              <a:t>For example, if you have a ballast factor = 1, then the ballast will control the lamp such that a 3000 lumen lamp would output 3000 lumens.  </a:t>
            </a:r>
          </a:p>
          <a:p>
            <a:pPr lvl="1" algn="just"/>
            <a:r>
              <a:rPr lang="en-US" dirty="0">
                <a:latin typeface="Times New Roman" panose="02020603050405020304" pitchFamily="18" charset="0"/>
                <a:cs typeface="Times New Roman" panose="02020603050405020304" pitchFamily="18" charset="0"/>
              </a:rPr>
              <a:t>If the ballast factor was 1.15, then the lamp output would be 15% more. </a:t>
            </a:r>
          </a:p>
          <a:p>
            <a:pPr lvl="1" algn="just"/>
            <a:r>
              <a:rPr lang="en-US" dirty="0">
                <a:latin typeface="Times New Roman" panose="02020603050405020304" pitchFamily="18" charset="0"/>
                <a:cs typeface="Times New Roman" panose="02020603050405020304" pitchFamily="18" charset="0"/>
              </a:rPr>
              <a:t>General purpose fluorescent ballasts have a ballast factor that is less than one (typically .88 for most electronic ballasts). </a:t>
            </a:r>
          </a:p>
          <a:p>
            <a:pPr lvl="1" algn="just"/>
            <a:r>
              <a:rPr lang="en-US" dirty="0">
                <a:latin typeface="Times New Roman" panose="02020603050405020304" pitchFamily="18" charset="0"/>
                <a:cs typeface="Times New Roman" panose="02020603050405020304" pitchFamily="18" charset="0"/>
              </a:rPr>
              <a:t>Special ballasts may have higher ballast factors to increase light output, or lower ballast factors to reduce light output. As can be expected, a ballast with a high ballast factor also consumes more energy than a general purpose ballast. </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59459832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70000" lnSpcReduction="20000"/>
          </a:bodyPr>
          <a:lstStyle/>
          <a:p>
            <a:pPr algn="just"/>
            <a:r>
              <a:rPr lang="en-US" b="1" dirty="0">
                <a:latin typeface="Times New Roman" panose="02020603050405020304" pitchFamily="18" charset="0"/>
                <a:cs typeface="Times New Roman" panose="02020603050405020304" pitchFamily="18" charset="0"/>
              </a:rPr>
              <a:t>Fluorescent </a:t>
            </a:r>
          </a:p>
          <a:p>
            <a:pPr lvl="1" algn="just"/>
            <a:r>
              <a:rPr lang="en-US" dirty="0">
                <a:latin typeface="Times New Roman" panose="02020603050405020304" pitchFamily="18" charset="0"/>
                <a:cs typeface="Times New Roman" panose="02020603050405020304" pitchFamily="18" charset="0"/>
              </a:rPr>
              <a:t>Specifying the proper ballast for fluorescent lighting systems has become more complicated than it was 25 years ago, when magnetic ballasts were practically the only option. Electronic ballasts for fluorescent lamps have been available since the early 1980s, and their introduction has resulted in a variety of options. </a:t>
            </a:r>
          </a:p>
          <a:p>
            <a:pPr algn="just"/>
            <a:r>
              <a:rPr lang="en-US" b="1" dirty="0">
                <a:latin typeface="Times New Roman" panose="02020603050405020304" pitchFamily="18" charset="0"/>
                <a:cs typeface="Times New Roman" panose="02020603050405020304" pitchFamily="18" charset="0"/>
              </a:rPr>
              <a:t>Magnetic </a:t>
            </a:r>
          </a:p>
          <a:p>
            <a:pPr lvl="1" algn="just"/>
            <a:r>
              <a:rPr lang="en-US" dirty="0">
                <a:latin typeface="Times New Roman" panose="02020603050405020304" pitchFamily="18" charset="0"/>
                <a:cs typeface="Times New Roman" panose="02020603050405020304" pitchFamily="18" charset="0"/>
              </a:rPr>
              <a:t>Magnetic ballasts are available in three primary types. </a:t>
            </a:r>
          </a:p>
          <a:p>
            <a:pPr marL="1371600" lvl="2" indent="-457200" algn="just">
              <a:buFont typeface="+mj-lt"/>
              <a:buAutoNum type="arabicPeriod"/>
            </a:pPr>
            <a:r>
              <a:rPr lang="en-US" dirty="0">
                <a:latin typeface="Times New Roman" panose="02020603050405020304" pitchFamily="18" charset="0"/>
                <a:cs typeface="Times New Roman" panose="02020603050405020304" pitchFamily="18" charset="0"/>
              </a:rPr>
              <a:t>Standard core and coil </a:t>
            </a:r>
          </a:p>
          <a:p>
            <a:pPr marL="1371600" lvl="2" indent="-457200" algn="just">
              <a:lnSpc>
                <a:spcPct val="100000"/>
              </a:lnSpc>
              <a:buFont typeface="+mj-lt"/>
              <a:buAutoNum type="arabicPeriod"/>
            </a:pPr>
            <a:r>
              <a:rPr lang="en-US" dirty="0">
                <a:latin typeface="Times New Roman" panose="02020603050405020304" pitchFamily="18" charset="0"/>
                <a:cs typeface="Times New Roman" panose="02020603050405020304" pitchFamily="18" charset="0"/>
              </a:rPr>
              <a:t>High-efficiency core and coil (energy-efficient ballasts) </a:t>
            </a:r>
          </a:p>
          <a:p>
            <a:pPr marL="1371600" lvl="2" indent="-457200" algn="just">
              <a:lnSpc>
                <a:spcPct val="100000"/>
              </a:lnSpc>
              <a:buFont typeface="+mj-lt"/>
              <a:buAutoNum type="arabicPeriod"/>
            </a:pPr>
            <a:r>
              <a:rPr lang="en-US" dirty="0">
                <a:latin typeface="Times New Roman" panose="02020603050405020304" pitchFamily="18" charset="0"/>
                <a:cs typeface="Times New Roman" panose="02020603050405020304" pitchFamily="18" charset="0"/>
              </a:rPr>
              <a:t>Cathode cut-out or hybrid Standard core and coil magnetic ballasts are essentially core and coil transformers that are relatively inefficient at operating fluorescent lamps. The “high-efficiency” magnetic ballast can replace the “standard ballast,” improving the system efficiency by approximately 10%. “Cathode cut-out” or “hybrid” ballasts are high-efficiency core and coil ballasts that incorporate electronic components which cut off power to the lamp cathodes after the lamps are operating, resulting in an additional 2-watt savings per lamp.</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23201789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p:txBody>
          <a:bodyPr>
            <a:normAutofit fontScale="70000" lnSpcReduction="20000"/>
          </a:bodyPr>
          <a:lstStyle/>
          <a:p>
            <a:pPr algn="just"/>
            <a:r>
              <a:rPr lang="en-US" b="1" dirty="0">
                <a:latin typeface="Times New Roman" panose="02020603050405020304" pitchFamily="18" charset="0"/>
                <a:cs typeface="Times New Roman" panose="02020603050405020304" pitchFamily="18" charset="0"/>
              </a:rPr>
              <a:t>Electronic</a:t>
            </a:r>
          </a:p>
          <a:p>
            <a:pPr lvl="1" algn="just"/>
            <a:r>
              <a:rPr lang="en-US" dirty="0">
                <a:latin typeface="Times New Roman" panose="02020603050405020304" pitchFamily="18" charset="0"/>
                <a:cs typeface="Times New Roman" panose="02020603050405020304" pitchFamily="18" charset="0"/>
              </a:rPr>
              <a:t>During the infancy of electronic ballast technology, reliability and harmonic distortion problems hampered their success. However, most electronic ballasts available today have a failure rate of less than one percent, and many distort harmonic current less than their magnetic counterparts.</a:t>
            </a:r>
          </a:p>
          <a:p>
            <a:pPr lvl="1" algn="just"/>
            <a:r>
              <a:rPr lang="en-US" sz="2500" dirty="0">
                <a:latin typeface="Times New Roman" panose="02020603050405020304" pitchFamily="18" charset="0"/>
                <a:cs typeface="Times New Roman" panose="02020603050405020304" pitchFamily="18" charset="0"/>
              </a:rPr>
              <a:t>Electronic ballasts are superior to magnetic ballasts, because they are typically 30% more energy efficient and produce less lamp flicker, ballast noise, and waste heat.</a:t>
            </a:r>
          </a:p>
          <a:p>
            <a:pPr lvl="1" algn="just"/>
            <a:r>
              <a:rPr lang="en-US" sz="2500" dirty="0">
                <a:latin typeface="Times New Roman" panose="02020603050405020304" pitchFamily="18" charset="0"/>
                <a:cs typeface="Times New Roman" panose="02020603050405020304" pitchFamily="18" charset="0"/>
              </a:rPr>
              <a:t>In nearly every fluorescent lighting application, electronic ballasts can be used in place of conventional magnetic core and coil ballasts.</a:t>
            </a:r>
          </a:p>
          <a:p>
            <a:pPr lvl="1" algn="just"/>
            <a:r>
              <a:rPr lang="en-US" sz="2500" dirty="0">
                <a:latin typeface="Times New Roman" panose="02020603050405020304" pitchFamily="18" charset="0"/>
                <a:cs typeface="Times New Roman" panose="02020603050405020304" pitchFamily="18" charset="0"/>
              </a:rPr>
              <a:t>Electronic ballasts improve fluorescent system efficacy by converting the standard 60 Hz input frequency to a higher frequency, usually 25,000 to 40,000 Hz. Lamps operating on these frequencies produce about the same amount of light, while consuming up to 40% less power than a standard magnetic ballast. </a:t>
            </a:r>
          </a:p>
          <a:p>
            <a:pPr lvl="1" algn="just"/>
            <a:r>
              <a:rPr lang="en-US" sz="2500" dirty="0">
                <a:latin typeface="Times New Roman" panose="02020603050405020304" pitchFamily="18" charset="0"/>
                <a:cs typeface="Times New Roman" panose="02020603050405020304" pitchFamily="18" charset="0"/>
              </a:rPr>
              <a:t>Other advantages of electronic ballasts include less audible noise, less weight, virtually no lamp flicker, and dimming capabilities. </a:t>
            </a:r>
          </a:p>
          <a:p>
            <a:pPr algn="just"/>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28711860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BAEA79-73D5-49AC-A58E-72DCC3E53187}"/>
              </a:ext>
            </a:extLst>
          </p:cNvPr>
          <p:cNvSpPr>
            <a:spLocks noGrp="1"/>
          </p:cNvSpPr>
          <p:nvPr>
            <p:ph idx="1"/>
          </p:nvPr>
        </p:nvSpPr>
        <p:spPr>
          <a:xfrm>
            <a:off x="628650" y="1470991"/>
            <a:ext cx="7886700" cy="5274366"/>
          </a:xfrm>
        </p:spPr>
        <p:txBody>
          <a:bodyPr>
            <a:normAutofit fontScale="55000" lnSpcReduction="20000"/>
          </a:bodyPr>
          <a:lstStyle/>
          <a:p>
            <a:pPr algn="just"/>
            <a:r>
              <a:rPr lang="en-US" b="1" dirty="0">
                <a:latin typeface="Times New Roman" panose="02020603050405020304" pitchFamily="18" charset="0"/>
                <a:cs typeface="Times New Roman" panose="02020603050405020304" pitchFamily="18" charset="0"/>
              </a:rPr>
              <a:t>HID</a:t>
            </a:r>
          </a:p>
          <a:p>
            <a:pPr lvl="1" algn="just"/>
            <a:r>
              <a:rPr lang="en-US" dirty="0">
                <a:latin typeface="Times New Roman" panose="02020603050405020304" pitchFamily="18" charset="0"/>
                <a:cs typeface="Times New Roman" panose="02020603050405020304" pitchFamily="18" charset="0"/>
              </a:rPr>
              <a:t>HID lamps also require ballasts to operate. </a:t>
            </a:r>
          </a:p>
          <a:p>
            <a:pPr lvl="1" algn="just"/>
            <a:r>
              <a:rPr lang="en-US" dirty="0">
                <a:latin typeface="Times New Roman" panose="02020603050405020304" pitchFamily="18" charset="0"/>
                <a:cs typeface="Times New Roman" panose="02020603050405020304" pitchFamily="18" charset="0"/>
              </a:rPr>
              <a:t>Although there are not nearly as many specification options as with fluorescent ballasts, HID ballasts are available in dimmable and bi-level light outputs. Instant restrike systems are also available. </a:t>
            </a:r>
          </a:p>
          <a:p>
            <a:pPr algn="just"/>
            <a:r>
              <a:rPr lang="en-US" b="1" dirty="0">
                <a:latin typeface="Times New Roman" panose="02020603050405020304" pitchFamily="18" charset="0"/>
                <a:cs typeface="Times New Roman" panose="02020603050405020304" pitchFamily="18" charset="0"/>
              </a:rPr>
              <a:t>Capacitive Switching HID Fixtures</a:t>
            </a:r>
          </a:p>
          <a:p>
            <a:pPr lvl="1" algn="just"/>
            <a:r>
              <a:rPr lang="en-US" dirty="0">
                <a:latin typeface="Times New Roman" panose="02020603050405020304" pitchFamily="18" charset="0"/>
                <a:cs typeface="Times New Roman" panose="02020603050405020304" pitchFamily="18" charset="0"/>
              </a:rPr>
              <a:t>Capacitive switching or “bi-level” HID fixtures are designed to provide either full or partial light output, based on inputs from occupancy sensors, manual switches, or scheduling systems. </a:t>
            </a:r>
          </a:p>
          <a:p>
            <a:pPr lvl="1" algn="just"/>
            <a:r>
              <a:rPr lang="en-US" dirty="0">
                <a:latin typeface="Times New Roman" panose="02020603050405020304" pitchFamily="18" charset="0"/>
                <a:cs typeface="Times New Roman" panose="02020603050405020304" pitchFamily="18" charset="0"/>
              </a:rPr>
              <a:t>Capacitive-switched dimming can be installed as a retrofit to existing fixtures or as a direct fixture replacement. </a:t>
            </a:r>
          </a:p>
          <a:p>
            <a:pPr lvl="1" algn="just"/>
            <a:r>
              <a:rPr lang="en-US" dirty="0">
                <a:latin typeface="Times New Roman" panose="02020603050405020304" pitchFamily="18" charset="0"/>
                <a:cs typeface="Times New Roman" panose="02020603050405020304" pitchFamily="18" charset="0"/>
              </a:rPr>
              <a:t>Capacitive switching HID upgrades can be less expensive than installing a panel-level variable voltage control to dim the lights, especially in circuits with relatively few fixtures.</a:t>
            </a:r>
          </a:p>
          <a:p>
            <a:pPr lvl="1" algn="just"/>
            <a:r>
              <a:rPr lang="en-US" dirty="0">
                <a:latin typeface="Times New Roman" panose="02020603050405020304" pitchFamily="18" charset="0"/>
                <a:cs typeface="Times New Roman" panose="02020603050405020304" pitchFamily="18" charset="0"/>
              </a:rPr>
              <a:t>The most common applications of capacitive switching are athletic facilities, occupancy-sensed dimming in parking lots, and warehouse aisles. </a:t>
            </a:r>
          </a:p>
          <a:p>
            <a:pPr lvl="1" algn="just"/>
            <a:r>
              <a:rPr lang="en-US" dirty="0">
                <a:latin typeface="Times New Roman" panose="02020603050405020304" pitchFamily="18" charset="0"/>
                <a:cs typeface="Times New Roman" panose="02020603050405020304" pitchFamily="18" charset="0"/>
              </a:rPr>
              <a:t>General purpose transmitters can be used with other control devices such as timers and photosensors to control the bi-level fixtures. Upon detecting motion, the occupancy sensor sends a signal to the bi-level HID ballasts. The system will rapidly bring the light levels from a standby reduced level to about 80 percent of full output, followed by the normal warm-up time between 80 and 100 percent of full light output. </a:t>
            </a:r>
          </a:p>
          <a:p>
            <a:pPr lvl="1" algn="just"/>
            <a:r>
              <a:rPr lang="en-US" dirty="0">
                <a:latin typeface="Times New Roman" panose="02020603050405020304" pitchFamily="18" charset="0"/>
                <a:cs typeface="Times New Roman" panose="02020603050405020304" pitchFamily="18" charset="0"/>
              </a:rPr>
              <a:t>Depending of the lamp type and wattage, the standby lumens are roughly 15-40 percent of full output, and the standby wattage is 30-60 percent of full wattage. When the space is unoccupied and the system is dimmed, you can achieve energy savings of 40-70 percent. </a:t>
            </a:r>
          </a:p>
        </p:txBody>
      </p:sp>
      <p:sp>
        <p:nvSpPr>
          <p:cNvPr id="4" name="Title 1">
            <a:extLst>
              <a:ext uri="{FF2B5EF4-FFF2-40B4-BE49-F238E27FC236}">
                <a16:creationId xmlns="" xmlns:a16="http://schemas.microsoft.com/office/drawing/2014/main" id="{D37E5EDA-8D17-49F5-98EB-BDD96C90BB7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148121852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CF0961-9E00-4C0B-9F08-EE35C2B4A3E4}"/>
              </a:ext>
            </a:extLst>
          </p:cNvPr>
          <p:cNvSpPr>
            <a:spLocks noGrp="1"/>
          </p:cNvSpPr>
          <p:nvPr>
            <p:ph idx="1"/>
          </p:nvPr>
        </p:nvSpPr>
        <p:spPr/>
        <p:txBody>
          <a:bodyPr/>
          <a:lstStyle/>
          <a:p>
            <a:pPr algn="just"/>
            <a:r>
              <a:rPr lang="en-US" b="1" dirty="0" smtClean="0">
                <a:latin typeface="Times New Roman" pitchFamily="18" charset="0"/>
                <a:cs typeface="Times New Roman" pitchFamily="18" charset="0"/>
              </a:rPr>
              <a:t>Fixtures </a:t>
            </a:r>
            <a:r>
              <a:rPr lang="en-US" b="1" dirty="0">
                <a:latin typeface="Times New Roman" pitchFamily="18" charset="0"/>
                <a:cs typeface="Times New Roman" pitchFamily="18" charset="0"/>
              </a:rPr>
              <a:t>(aka Luminaires)</a:t>
            </a:r>
          </a:p>
          <a:p>
            <a:pPr algn="just"/>
            <a:r>
              <a:rPr lang="en-US" dirty="0">
                <a:latin typeface="Times New Roman" pitchFamily="18" charset="0"/>
                <a:cs typeface="Times New Roman" pitchFamily="18" charset="0"/>
              </a:rPr>
              <a:t>A fixture is a unit consisting of the lamps, ballasts, reflectors, lenses or louvers, and housing. The main function is to focus or spread light emanating from the lamp(s). Without fixtures, lighting systems would appear very bright and cause glare.</a:t>
            </a:r>
          </a:p>
        </p:txBody>
      </p:sp>
      <p:sp>
        <p:nvSpPr>
          <p:cNvPr id="4" name="Title 1">
            <a:extLst>
              <a:ext uri="{FF2B5EF4-FFF2-40B4-BE49-F238E27FC236}">
                <a16:creationId xmlns="" xmlns:a16="http://schemas.microsoft.com/office/drawing/2014/main" id="{B22B2851-113A-48F9-92FC-3AF3722BB946}"/>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26023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THE ENERGY MANAGEMENT PROFESSION </a:t>
            </a:r>
          </a:p>
        </p:txBody>
      </p:sp>
      <p:sp>
        <p:nvSpPr>
          <p:cNvPr id="3" name="Content Placeholder 2"/>
          <p:cNvSpPr>
            <a:spLocks noGrp="1"/>
          </p:cNvSpPr>
          <p:nvPr>
            <p:ph idx="1"/>
          </p:nvPr>
        </p:nvSpPr>
        <p:spPr/>
        <p:txBody>
          <a:bodyPr>
            <a:normAutofit/>
          </a:bodyPr>
          <a:lstStyle/>
          <a:p>
            <a:pPr algn="just"/>
            <a:r>
              <a:rPr lang="en-GB" sz="2000" dirty="0">
                <a:latin typeface="Times New Roman" pitchFamily="18" charset="0"/>
                <a:cs typeface="Times New Roman" pitchFamily="18" charset="0"/>
              </a:rPr>
              <a:t>For some of these people, energy management will be their primary duty, and they will need to acquire in-depth skills in energy analysis, as well as knowledge about existing and new energy using equipment and technologies. </a:t>
            </a:r>
          </a:p>
          <a:p>
            <a:pPr algn="just"/>
            <a:r>
              <a:rPr lang="en-GB" sz="2000" dirty="0">
                <a:latin typeface="Times New Roman" pitchFamily="18" charset="0"/>
                <a:cs typeface="Times New Roman" pitchFamily="18" charset="0"/>
              </a:rPr>
              <a:t>For others, such as maintenance managers, energy management skills are simply one more area to cover in an already full plate of duties and expectations. The authors are writing this </a:t>
            </a:r>
            <a:r>
              <a:rPr lang="en-GB" sz="2000" i="1" dirty="0">
                <a:latin typeface="Times New Roman" pitchFamily="18" charset="0"/>
                <a:cs typeface="Times New Roman" pitchFamily="18" charset="0"/>
              </a:rPr>
              <a:t>Energy Management Handbook </a:t>
            </a:r>
            <a:r>
              <a:rPr lang="en-GB" sz="2000" dirty="0">
                <a:latin typeface="Times New Roman" pitchFamily="18" charset="0"/>
                <a:cs typeface="Times New Roman" pitchFamily="18" charset="0"/>
              </a:rPr>
              <a:t>for both of these groups of readers and users. </a:t>
            </a:r>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00" t="38933" r="28450" b="40356"/>
          <a:stretch/>
        </p:blipFill>
        <p:spPr bwMode="auto">
          <a:xfrm>
            <a:off x="838200" y="4495800"/>
            <a:ext cx="7543800" cy="213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7702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62A237-38A8-4290-A00A-11747D4C8621}"/>
              </a:ext>
            </a:extLst>
          </p:cNvPr>
          <p:cNvSpPr>
            <a:spLocks noGrp="1"/>
          </p:cNvSpPr>
          <p:nvPr>
            <p:ph idx="1"/>
          </p:nvPr>
        </p:nvSpPr>
        <p:spPr/>
        <p:txBody>
          <a:bodyPr>
            <a:normAutofit fontScale="77500" lnSpcReduction="20000"/>
          </a:bodyPr>
          <a:lstStyle/>
          <a:p>
            <a:pPr algn="just"/>
            <a:r>
              <a:rPr lang="en-US" dirty="0">
                <a:latin typeface="Times New Roman" pitchFamily="18" charset="0"/>
                <a:cs typeface="Times New Roman" pitchFamily="18" charset="0"/>
              </a:rPr>
              <a:t>Fixture Efficiency </a:t>
            </a:r>
          </a:p>
          <a:p>
            <a:pPr algn="just"/>
            <a:r>
              <a:rPr lang="en-US" dirty="0">
                <a:latin typeface="Times New Roman" pitchFamily="18" charset="0"/>
                <a:cs typeface="Times New Roman" pitchFamily="18" charset="0"/>
              </a:rPr>
              <a:t>The efficiency of a fixture is the percentage of lamp lumens produced that actually exit the fixture in the intended direction. </a:t>
            </a:r>
          </a:p>
          <a:p>
            <a:pPr algn="just"/>
            <a:r>
              <a:rPr lang="en-US" dirty="0">
                <a:latin typeface="Times New Roman" pitchFamily="18" charset="0"/>
                <a:cs typeface="Times New Roman" pitchFamily="18" charset="0"/>
              </a:rPr>
              <a:t>For example, using four T8 or T5 lamps in a fixture will be more efficient than using four T12 lamps. Thin lamps allow more light to “escape” between the lamps and out of the fixture. </a:t>
            </a:r>
          </a:p>
          <a:p>
            <a:pPr algn="just"/>
            <a:r>
              <a:rPr lang="en-US" dirty="0">
                <a:latin typeface="Times New Roman" pitchFamily="18" charset="0"/>
                <a:cs typeface="Times New Roman" pitchFamily="18" charset="0"/>
              </a:rPr>
              <a:t>The coefficient of utilization (CU) is the percent of lumens produced that actually reach the work plane. </a:t>
            </a:r>
          </a:p>
          <a:p>
            <a:pPr algn="just"/>
            <a:r>
              <a:rPr lang="en-US" dirty="0">
                <a:latin typeface="Times New Roman" pitchFamily="18" charset="0"/>
                <a:cs typeface="Times New Roman" pitchFamily="18" charset="0"/>
              </a:rPr>
              <a:t>The CU incorporates the fixture efficiency, mounting height, and </a:t>
            </a:r>
            <a:r>
              <a:rPr lang="en-US" dirty="0" err="1">
                <a:latin typeface="Times New Roman" pitchFamily="18" charset="0"/>
                <a:cs typeface="Times New Roman" pitchFamily="18" charset="0"/>
              </a:rPr>
              <a:t>reflectances</a:t>
            </a:r>
            <a:r>
              <a:rPr lang="en-US" dirty="0">
                <a:latin typeface="Times New Roman" pitchFamily="18" charset="0"/>
                <a:cs typeface="Times New Roman" pitchFamily="18" charset="0"/>
              </a:rPr>
              <a:t> of walls and ceilings. Therefore, improving the fixture efficiency will improve the CU. </a:t>
            </a:r>
          </a:p>
        </p:txBody>
      </p:sp>
      <p:sp>
        <p:nvSpPr>
          <p:cNvPr id="4" name="Title 1">
            <a:extLst>
              <a:ext uri="{FF2B5EF4-FFF2-40B4-BE49-F238E27FC236}">
                <a16:creationId xmlns="" xmlns:a16="http://schemas.microsoft.com/office/drawing/2014/main" id="{18924CCA-0B29-4784-88E1-A030E10D1A3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4529046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62A237-38A8-4290-A00A-11747D4C8621}"/>
              </a:ext>
            </a:extLst>
          </p:cNvPr>
          <p:cNvSpPr>
            <a:spLocks noGrp="1"/>
          </p:cNvSpPr>
          <p:nvPr>
            <p:ph idx="1"/>
          </p:nvPr>
        </p:nvSpPr>
        <p:spPr/>
        <p:txBody>
          <a:bodyPr>
            <a:normAutofit fontScale="55000" lnSpcReduction="20000"/>
          </a:bodyPr>
          <a:lstStyle/>
          <a:p>
            <a:r>
              <a:rPr lang="en-US" dirty="0"/>
              <a:t>Reflectors</a:t>
            </a:r>
          </a:p>
          <a:p>
            <a:r>
              <a:rPr lang="en-US" dirty="0"/>
              <a:t>Installing reflectors in most fixtures can improve its efficiency because light leaving the lamp is more likely to “reflect” off interior walls and exit the fixture. </a:t>
            </a:r>
          </a:p>
          <a:p>
            <a:r>
              <a:rPr lang="en-US" dirty="0"/>
              <a:t>Because lamps block some of the light reflecting off the fixture interior, reflectors perform better when there are fewer lamps (or smaller lamps) in the fixture. </a:t>
            </a:r>
          </a:p>
          <a:p>
            <a:r>
              <a:rPr lang="en-US" dirty="0"/>
              <a:t>Due to this fact, a common fixture upgrade is to install reflectors and remove some of the lamps in a fixture. </a:t>
            </a:r>
          </a:p>
          <a:p>
            <a:r>
              <a:rPr lang="en-US" dirty="0"/>
              <a:t>To ensure acceptable performance from reflectors, conduct a trial installation and measure “before” and “after” light levels at various locations in the room. Don’t compare an existing system, (which is dirty, old, and contains old lamps) against a new fixture having half the lamps and a clean, dust-free reflector. </a:t>
            </a:r>
          </a:p>
          <a:p>
            <a:r>
              <a:rPr lang="en-US" dirty="0"/>
              <a:t>The light levels may appear to be adequate, or even improved. However, as the new system ages and dirt accumulates on the surfaces, the light levels will drop. </a:t>
            </a:r>
          </a:p>
        </p:txBody>
      </p:sp>
      <p:sp>
        <p:nvSpPr>
          <p:cNvPr id="4" name="Title 1">
            <a:extLst>
              <a:ext uri="{FF2B5EF4-FFF2-40B4-BE49-F238E27FC236}">
                <a16:creationId xmlns="" xmlns:a16="http://schemas.microsoft.com/office/drawing/2014/main" id="{18924CCA-0B29-4784-88E1-A030E10D1A3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9551559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62A237-38A8-4290-A00A-11747D4C8621}"/>
              </a:ext>
            </a:extLst>
          </p:cNvPr>
          <p:cNvSpPr>
            <a:spLocks noGrp="1"/>
          </p:cNvSpPr>
          <p:nvPr>
            <p:ph idx="1"/>
          </p:nvPr>
        </p:nvSpPr>
        <p:spPr/>
        <p:txBody>
          <a:bodyPr>
            <a:normAutofit fontScale="85000" lnSpcReduction="20000"/>
          </a:bodyPr>
          <a:lstStyle/>
          <a:p>
            <a:r>
              <a:rPr lang="en-US" dirty="0"/>
              <a:t>Lenses and louvers </a:t>
            </a:r>
          </a:p>
          <a:p>
            <a:r>
              <a:rPr lang="en-US" dirty="0"/>
              <a:t>Most indoor fixtures use either a lens or louver to prevent occupants from directly seeing the lamps. Light that is emitted in the shielding angle or “glare zone” (angles above 45o from the fixture’s vertical axis) can cause glare and visual discomfort, which hinders the occupant’s ability to view work surfaces and computer screens. Lenses and louvers are designed to shield the viewer from these uncomfortable, direct beams of light. Lenses and louvers are usually included as part of a fixture when purchased, and they can have a tremendous impact on the VCP of a fixture.</a:t>
            </a:r>
          </a:p>
        </p:txBody>
      </p:sp>
      <p:sp>
        <p:nvSpPr>
          <p:cNvPr id="4" name="Title 1">
            <a:extLst>
              <a:ext uri="{FF2B5EF4-FFF2-40B4-BE49-F238E27FC236}">
                <a16:creationId xmlns="" xmlns:a16="http://schemas.microsoft.com/office/drawing/2014/main" id="{18924CCA-0B29-4784-88E1-A030E10D1A3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16894383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62A237-38A8-4290-A00A-11747D4C8621}"/>
              </a:ext>
            </a:extLst>
          </p:cNvPr>
          <p:cNvSpPr>
            <a:spLocks noGrp="1"/>
          </p:cNvSpPr>
          <p:nvPr>
            <p:ph idx="1"/>
          </p:nvPr>
        </p:nvSpPr>
        <p:spPr/>
        <p:txBody>
          <a:bodyPr>
            <a:normAutofit fontScale="77500" lnSpcReduction="20000"/>
          </a:bodyPr>
          <a:lstStyle/>
          <a:p>
            <a:r>
              <a:rPr lang="en-US" dirty="0"/>
              <a:t>Lenses are sheets of hard plastic (either clear or milky white) that are located on the bottom of a fixture. Clear, prismatic lenses are very efficient, because they trap less light within the fixture. Milky-white lenses are called “diffusers” and are the least efficient, trapping a lot of the light within the fixture. Although diffusers have been routinely specified for many office environments, they have one of the lowest VCP ratings. Louvers provide superior glare control and high VCP when compared to most lenses. As Figure 13-3 shows, a louver is a grid of plastic “shields” that blocks some of the horizontal light exiting the fixture. The most common application of louvers is to reduce the fixture glare in sensitive work environments, such as in rooms with computers.</a:t>
            </a:r>
          </a:p>
        </p:txBody>
      </p:sp>
      <p:sp>
        <p:nvSpPr>
          <p:cNvPr id="4" name="Title 1">
            <a:extLst>
              <a:ext uri="{FF2B5EF4-FFF2-40B4-BE49-F238E27FC236}">
                <a16:creationId xmlns="" xmlns:a16="http://schemas.microsoft.com/office/drawing/2014/main" id="{18924CCA-0B29-4784-88E1-A030E10D1A3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6232381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8924CCA-0B29-4784-88E1-A030E10D1A3C}"/>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pic>
        <p:nvPicPr>
          <p:cNvPr id="6" name="Picture 5">
            <a:extLst>
              <a:ext uri="{FF2B5EF4-FFF2-40B4-BE49-F238E27FC236}">
                <a16:creationId xmlns="" xmlns:a16="http://schemas.microsoft.com/office/drawing/2014/main" id="{3543C643-64D8-4D8C-BAFC-A1D0D16C0EA8}"/>
              </a:ext>
            </a:extLst>
          </p:cNvPr>
          <p:cNvPicPr>
            <a:picLocks noChangeAspect="1"/>
          </p:cNvPicPr>
          <p:nvPr/>
        </p:nvPicPr>
        <p:blipFill rotWithShape="1">
          <a:blip r:embed="rId2"/>
          <a:srcRect l="43804" t="48115" r="5761" b="7943"/>
          <a:stretch/>
        </p:blipFill>
        <p:spPr>
          <a:xfrm>
            <a:off x="367749" y="2166382"/>
            <a:ext cx="3866321" cy="2525237"/>
          </a:xfrm>
          <a:prstGeom prst="rect">
            <a:avLst/>
          </a:prstGeom>
        </p:spPr>
      </p:pic>
      <p:pic>
        <p:nvPicPr>
          <p:cNvPr id="7" name="Picture 6">
            <a:extLst>
              <a:ext uri="{FF2B5EF4-FFF2-40B4-BE49-F238E27FC236}">
                <a16:creationId xmlns="" xmlns:a16="http://schemas.microsoft.com/office/drawing/2014/main" id="{DCD361E9-7A91-4716-AC72-5EC50749419C}"/>
              </a:ext>
            </a:extLst>
          </p:cNvPr>
          <p:cNvPicPr>
            <a:picLocks noChangeAspect="1"/>
          </p:cNvPicPr>
          <p:nvPr/>
        </p:nvPicPr>
        <p:blipFill rotWithShape="1">
          <a:blip r:embed="rId3"/>
          <a:srcRect l="18370" t="29362" r="50978" b="36551"/>
          <a:stretch/>
        </p:blipFill>
        <p:spPr>
          <a:xfrm>
            <a:off x="5208104" y="2008024"/>
            <a:ext cx="3409121" cy="2841951"/>
          </a:xfrm>
          <a:prstGeom prst="rect">
            <a:avLst/>
          </a:prstGeom>
        </p:spPr>
      </p:pic>
    </p:spTree>
    <p:extLst>
      <p:ext uri="{BB962C8B-B14F-4D97-AF65-F5344CB8AC3E}">
        <p14:creationId xmlns:p14="http://schemas.microsoft.com/office/powerpoint/2010/main" val="3931267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AF7F01-F1EA-4122-B0FA-0F382BC62AEE}"/>
              </a:ext>
            </a:extLst>
          </p:cNvPr>
          <p:cNvSpPr>
            <a:spLocks noGrp="1"/>
          </p:cNvSpPr>
          <p:nvPr>
            <p:ph idx="1"/>
          </p:nvPr>
        </p:nvSpPr>
        <p:spPr/>
        <p:txBody>
          <a:bodyPr>
            <a:normAutofit fontScale="55000" lnSpcReduction="20000"/>
          </a:bodyPr>
          <a:lstStyle/>
          <a:p>
            <a:r>
              <a:rPr lang="en-US" dirty="0"/>
              <a:t>Light Distribution/Mounting </a:t>
            </a:r>
          </a:p>
          <a:p>
            <a:r>
              <a:rPr lang="en-US" dirty="0"/>
              <a:t>Height Fixtures are designed to direct light where it is needed. </a:t>
            </a:r>
          </a:p>
          <a:p>
            <a:r>
              <a:rPr lang="en-US" dirty="0"/>
              <a:t>With “direct lighting,” 90-100% of the light is directed downward for maximum use. With “indirect lighting,” 90-100% of the light is directed to the ceilings and upper walls. A “semi-indirect” system distributes 60-90% down, with the remainder upward. </a:t>
            </a:r>
          </a:p>
          <a:p>
            <a:r>
              <a:rPr lang="en-US" dirty="0"/>
              <a:t>Fixture mounting height and light distribution are presented together since they are interactive. </a:t>
            </a:r>
          </a:p>
          <a:p>
            <a:r>
              <a:rPr lang="en-US" dirty="0"/>
              <a:t>HID systems are preferred for high mounting heights since the lamps are physically small and reflectors can direct light downward with a high degree of control. </a:t>
            </a:r>
          </a:p>
          <a:p>
            <a:r>
              <a:rPr lang="en-US" dirty="0"/>
              <a:t>Fluorescent lamps are physically long and diffuse sources, with less ability to control light at high mounting heights. Thus fluorescent systems are better for low mounting heights and/or areas that require diffuse light with minimal shadows. </a:t>
            </a:r>
          </a:p>
          <a:p>
            <a:r>
              <a:rPr lang="en-US" dirty="0"/>
              <a:t>Generally, “high-bay” HID fixtures are designed for mounting heights greater than 20 feet high. “High-bay” fixtures usually have reflectors and focus most of their light downward. “Low-bay” fixtures are designed for mounting heights less than 20 feet and use lenses to direct more light horizontally. </a:t>
            </a:r>
          </a:p>
        </p:txBody>
      </p:sp>
      <p:sp>
        <p:nvSpPr>
          <p:cNvPr id="4" name="Title 1">
            <a:extLst>
              <a:ext uri="{FF2B5EF4-FFF2-40B4-BE49-F238E27FC236}">
                <a16:creationId xmlns="" xmlns:a16="http://schemas.microsoft.com/office/drawing/2014/main" id="{271BA87B-65F9-42D3-B460-4B7BCEC4A847}"/>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328164118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71BA87B-65F9-42D3-B460-4B7BCEC4A847}"/>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pic>
        <p:nvPicPr>
          <p:cNvPr id="2" name="Picture 1">
            <a:extLst>
              <a:ext uri="{FF2B5EF4-FFF2-40B4-BE49-F238E27FC236}">
                <a16:creationId xmlns="" xmlns:a16="http://schemas.microsoft.com/office/drawing/2014/main" id="{BA0A3634-7291-4EFB-A153-7BFA11428E1C}"/>
              </a:ext>
            </a:extLst>
          </p:cNvPr>
          <p:cNvPicPr>
            <a:picLocks noChangeAspect="1"/>
          </p:cNvPicPr>
          <p:nvPr/>
        </p:nvPicPr>
        <p:blipFill rotWithShape="1">
          <a:blip r:embed="rId2"/>
          <a:srcRect l="50000" t="24641" r="17935" b="39318"/>
          <a:stretch/>
        </p:blipFill>
        <p:spPr>
          <a:xfrm>
            <a:off x="1908313" y="1690689"/>
            <a:ext cx="5595731" cy="4714877"/>
          </a:xfrm>
          <a:prstGeom prst="rect">
            <a:avLst/>
          </a:prstGeom>
        </p:spPr>
      </p:pic>
    </p:spTree>
    <p:extLst>
      <p:ext uri="{BB962C8B-B14F-4D97-AF65-F5344CB8AC3E}">
        <p14:creationId xmlns:p14="http://schemas.microsoft.com/office/powerpoint/2010/main" val="40623014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AF7F01-F1EA-4122-B0FA-0F382BC62AEE}"/>
              </a:ext>
            </a:extLst>
          </p:cNvPr>
          <p:cNvSpPr>
            <a:spLocks noGrp="1"/>
          </p:cNvSpPr>
          <p:nvPr>
            <p:ph idx="1"/>
          </p:nvPr>
        </p:nvSpPr>
        <p:spPr/>
        <p:txBody>
          <a:bodyPr>
            <a:normAutofit/>
          </a:bodyPr>
          <a:lstStyle/>
          <a:p>
            <a:r>
              <a:rPr lang="en-US" dirty="0"/>
              <a:t>Exit Signs</a:t>
            </a:r>
          </a:p>
          <a:p>
            <a:r>
              <a:rPr lang="en-US" dirty="0"/>
              <a:t>Because emergency exit signs should operate 24 hours per day, energy savings quickly recover retrofit costs. </a:t>
            </a:r>
          </a:p>
          <a:p>
            <a:r>
              <a:rPr lang="en-US" dirty="0"/>
              <a:t>There are generally two options, buying a new exit sign, or retrofitting the existing exit sign with new light sources. </a:t>
            </a:r>
          </a:p>
          <a:p>
            <a:r>
              <a:rPr lang="en-US" dirty="0"/>
              <a:t>Basically, there are five upgrade technologies: compact fluorescent lamps (CFLs), incandescent assemblies, light-emitting diodes (LED), electroluminescent panels, and self-luminous tubes. </a:t>
            </a:r>
          </a:p>
        </p:txBody>
      </p:sp>
      <p:sp>
        <p:nvSpPr>
          <p:cNvPr id="4" name="Title 1">
            <a:extLst>
              <a:ext uri="{FF2B5EF4-FFF2-40B4-BE49-F238E27FC236}">
                <a16:creationId xmlns="" xmlns:a16="http://schemas.microsoft.com/office/drawing/2014/main" id="{271BA87B-65F9-42D3-B460-4B7BCEC4A847}"/>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spTree>
    <p:extLst>
      <p:ext uri="{BB962C8B-B14F-4D97-AF65-F5344CB8AC3E}">
        <p14:creationId xmlns:p14="http://schemas.microsoft.com/office/powerpoint/2010/main" val="5841266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71BA87B-65F9-42D3-B460-4B7BCEC4A847}"/>
              </a:ext>
            </a:extLst>
          </p:cNvPr>
          <p:cNvSpPr>
            <a:spLocks noGrp="1"/>
          </p:cNvSpPr>
          <p:nvPr>
            <p:ph type="title"/>
          </p:nvPr>
        </p:nvSpPr>
        <p:spPr>
          <a:xfrm>
            <a:off x="628650" y="365126"/>
            <a:ext cx="7886700" cy="1325563"/>
          </a:xfrm>
        </p:spPr>
        <p:txBody>
          <a:bodyPr/>
          <a:lstStyle/>
          <a:p>
            <a:pPr algn="just"/>
            <a:r>
              <a:rPr lang="en-US" dirty="0">
                <a:latin typeface="Times New Roman" panose="02020603050405020304" pitchFamily="18" charset="0"/>
                <a:cs typeface="Times New Roman" panose="02020603050405020304" pitchFamily="18" charset="0"/>
              </a:rPr>
              <a:t> Lighting System Components </a:t>
            </a:r>
          </a:p>
        </p:txBody>
      </p:sp>
      <p:pic>
        <p:nvPicPr>
          <p:cNvPr id="5" name="Picture 4">
            <a:extLst>
              <a:ext uri="{FF2B5EF4-FFF2-40B4-BE49-F238E27FC236}">
                <a16:creationId xmlns="" xmlns:a16="http://schemas.microsoft.com/office/drawing/2014/main" id="{38A41D22-368C-4BA4-A05B-3ED04DFC22C3}"/>
              </a:ext>
            </a:extLst>
          </p:cNvPr>
          <p:cNvPicPr>
            <a:picLocks noChangeAspect="1"/>
          </p:cNvPicPr>
          <p:nvPr/>
        </p:nvPicPr>
        <p:blipFill rotWithShape="1">
          <a:blip r:embed="rId2"/>
          <a:srcRect l="27826" t="37288" r="27609" b="31392"/>
          <a:stretch/>
        </p:blipFill>
        <p:spPr>
          <a:xfrm>
            <a:off x="1490563" y="2478157"/>
            <a:ext cx="6162875" cy="3246782"/>
          </a:xfrm>
          <a:prstGeom prst="rect">
            <a:avLst/>
          </a:prstGeom>
        </p:spPr>
      </p:pic>
    </p:spTree>
    <p:extLst>
      <p:ext uri="{BB962C8B-B14F-4D97-AF65-F5344CB8AC3E}">
        <p14:creationId xmlns:p14="http://schemas.microsoft.com/office/powerpoint/2010/main" val="37573559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GB" i="1" dirty="0"/>
          </a:p>
          <a:p>
            <a:r>
              <a:rPr lang="en-GB" i="1" dirty="0"/>
              <a:t>Notes:</a:t>
            </a:r>
          </a:p>
          <a:p>
            <a:r>
              <a:rPr lang="en-GB" i="1" dirty="0"/>
              <a:t>Ch2 was not completed. I reached </a:t>
            </a:r>
            <a:r>
              <a:rPr lang="en-US" b="1" dirty="0"/>
              <a:t>2.3.1 </a:t>
            </a:r>
            <a:endParaRPr lang="en-GB" i="1" dirty="0"/>
          </a:p>
          <a:p>
            <a:r>
              <a:rPr lang="en-GB" i="1" dirty="0"/>
              <a:t>Ch3 I reached specialized audit equipment (3.4)</a:t>
            </a:r>
            <a:endParaRPr lang="en-US" dirty="0"/>
          </a:p>
        </p:txBody>
      </p:sp>
    </p:spTree>
    <p:extLst>
      <p:ext uri="{BB962C8B-B14F-4D97-AF65-F5344CB8AC3E}">
        <p14:creationId xmlns:p14="http://schemas.microsoft.com/office/powerpoint/2010/main" val="382525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THE ENERGY MANAGEMENT PROFESSION </a:t>
            </a:r>
          </a:p>
        </p:txBody>
      </p:sp>
      <p:sp>
        <p:nvSpPr>
          <p:cNvPr id="3" name="Content Placeholder 2"/>
          <p:cNvSpPr>
            <a:spLocks noGrp="1"/>
          </p:cNvSpPr>
          <p:nvPr>
            <p:ph idx="1"/>
          </p:nvPr>
        </p:nvSpPr>
        <p:spPr/>
        <p:txBody>
          <a:bodyPr>
            <a:normAutofit/>
          </a:bodyPr>
          <a:lstStyle/>
          <a:p>
            <a:pPr algn="just"/>
            <a:r>
              <a:rPr lang="en-GB" sz="2000" dirty="0">
                <a:latin typeface="Times New Roman" pitchFamily="18" charset="0"/>
                <a:cs typeface="Times New Roman" pitchFamily="18" charset="0"/>
              </a:rPr>
              <a:t>In the 1980s, few university faculty members would have stated their primary interest was energy management, yet today there are numerous faculty who prominently list energy management as their principal specialty.</a:t>
            </a:r>
          </a:p>
          <a:p>
            <a:pPr algn="just"/>
            <a:r>
              <a:rPr lang="en-GB" sz="2000" dirty="0">
                <a:latin typeface="Times New Roman" pitchFamily="18" charset="0"/>
                <a:cs typeface="Times New Roman" pitchFamily="18" charset="0"/>
              </a:rPr>
              <a:t>In 2006, there were 26 universities throughout the country listed by DOE as industrial assessment </a:t>
            </a:r>
            <a:r>
              <a:rPr lang="en-GB" sz="2000" dirty="0" err="1">
                <a:latin typeface="Times New Roman" pitchFamily="18" charset="0"/>
                <a:cs typeface="Times New Roman" pitchFamily="18" charset="0"/>
              </a:rPr>
              <a:t>centers</a:t>
            </a:r>
            <a:r>
              <a:rPr lang="en-GB" sz="2000" dirty="0">
                <a:latin typeface="Times New Roman" pitchFamily="18" charset="0"/>
                <a:cs typeface="Times New Roman" pitchFamily="18" charset="0"/>
              </a:rPr>
              <a:t> (IAC).</a:t>
            </a:r>
          </a:p>
          <a:p>
            <a:pPr algn="just"/>
            <a:r>
              <a:rPr lang="en-GB" sz="2000" dirty="0">
                <a:latin typeface="Times New Roman" pitchFamily="18" charset="0"/>
                <a:cs typeface="Times New Roman" pitchFamily="18" charset="0"/>
              </a:rPr>
              <a:t>Other universities offer coursework and/or do research in energy management but do not have one of the above </a:t>
            </a:r>
            <a:r>
              <a:rPr lang="en-GB" sz="2000" dirty="0" err="1">
                <a:latin typeface="Times New Roman" pitchFamily="18" charset="0"/>
                <a:cs typeface="Times New Roman" pitchFamily="18" charset="0"/>
              </a:rPr>
              <a:t>centers</a:t>
            </a:r>
            <a:r>
              <a:rPr lang="en-GB" sz="2000" dirty="0">
                <a:latin typeface="Times New Roman" pitchFamily="18" charset="0"/>
                <a:cs typeface="Times New Roman" pitchFamily="18" charset="0"/>
              </a:rPr>
              <a:t>. Finally, several professional journals and magazines now publish exclusively for energy managers.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9338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THE ENERGY MANAGEMENT PROFESSION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50" t="34844" r="49650" b="22400"/>
          <a:stretch/>
        </p:blipFill>
        <p:spPr bwMode="auto">
          <a:xfrm>
            <a:off x="1828800" y="1676400"/>
            <a:ext cx="5340096" cy="439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38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Course outlines</a:t>
            </a:r>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Ch. 01:     Introduction</a:t>
            </a:r>
          </a:p>
          <a:p>
            <a:r>
              <a:rPr lang="en-US" sz="2200" dirty="0">
                <a:latin typeface="Times New Roman" pitchFamily="18" charset="0"/>
                <a:cs typeface="Times New Roman" pitchFamily="18" charset="0"/>
              </a:rPr>
              <a:t>Ch. 02:     Effective energy Management</a:t>
            </a:r>
          </a:p>
          <a:p>
            <a:r>
              <a:rPr lang="en-US" sz="2200" dirty="0">
                <a:latin typeface="Times New Roman" pitchFamily="18" charset="0"/>
                <a:cs typeface="Times New Roman" pitchFamily="18" charset="0"/>
              </a:rPr>
              <a:t>Ch. 03:     Energy Auditing</a:t>
            </a:r>
          </a:p>
          <a:p>
            <a:r>
              <a:rPr lang="en-US" sz="2200" dirty="0">
                <a:latin typeface="Times New Roman" pitchFamily="18" charset="0"/>
                <a:cs typeface="Times New Roman" pitchFamily="18" charset="0"/>
              </a:rPr>
              <a:t>Ch. 04:     Economic Analysis</a:t>
            </a:r>
          </a:p>
          <a:p>
            <a:r>
              <a:rPr lang="en-US" sz="2200" dirty="0">
                <a:latin typeface="Times New Roman" pitchFamily="18" charset="0"/>
                <a:cs typeface="Times New Roman" pitchFamily="18" charset="0"/>
              </a:rPr>
              <a:t>Ch. 13:     Lighting</a:t>
            </a:r>
          </a:p>
          <a:p>
            <a:r>
              <a:rPr lang="en-US" sz="2200" dirty="0">
                <a:latin typeface="Times New Roman" pitchFamily="18" charset="0"/>
                <a:cs typeface="Times New Roman" pitchFamily="18" charset="0"/>
              </a:rPr>
              <a:t>Ch. 10:     HVAC Systems</a:t>
            </a:r>
          </a:p>
          <a:p>
            <a:r>
              <a:rPr lang="en-US" sz="2200" dirty="0">
                <a:latin typeface="Times New Roman" pitchFamily="18" charset="0"/>
                <a:cs typeface="Times New Roman" pitchFamily="18" charset="0"/>
              </a:rPr>
              <a:t>Ch. 11:     Motors, Drives, and Electric Energy Management</a:t>
            </a:r>
          </a:p>
          <a:p>
            <a:r>
              <a:rPr lang="en-US" sz="2200" dirty="0">
                <a:latin typeface="Times New Roman" pitchFamily="18" charset="0"/>
                <a:cs typeface="Times New Roman" pitchFamily="18" charset="0"/>
              </a:rPr>
              <a:t>Ch. 05:     Boilers and Fired Systems</a:t>
            </a:r>
          </a:p>
          <a:p>
            <a:r>
              <a:rPr lang="en-US" sz="2200" dirty="0">
                <a:latin typeface="Times New Roman" pitchFamily="18" charset="0"/>
                <a:cs typeface="Times New Roman" pitchFamily="18" charset="0"/>
              </a:rPr>
              <a:t>Ch. 06:     Steam and Condensate Systems</a:t>
            </a:r>
          </a:p>
          <a:p>
            <a:r>
              <a:rPr lang="en-US" sz="2200" dirty="0">
                <a:latin typeface="Times New Roman" pitchFamily="18" charset="0"/>
                <a:cs typeface="Times New Roman" pitchFamily="18" charset="0"/>
              </a:rPr>
              <a:t>Ch. 07:     Cogeneration and Distributed Generation</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93207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THE ENERGY MANAGEMENT PROFESSION </a:t>
            </a:r>
          </a:p>
        </p:txBody>
      </p:sp>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The future for energy management is extremely promising.</a:t>
            </a:r>
          </a:p>
          <a:p>
            <a:pPr algn="just"/>
            <a:r>
              <a:rPr lang="en-GB" sz="2400" dirty="0">
                <a:latin typeface="Times New Roman" pitchFamily="18" charset="0"/>
                <a:cs typeface="Times New Roman" pitchFamily="18" charset="0"/>
              </a:rPr>
              <a:t> It is cost effective, it improves environmental quality, it helps reduce the trade deficit, and it helps reduce dependence on foreign fuel supplies.</a:t>
            </a:r>
          </a:p>
          <a:p>
            <a:pPr algn="just"/>
            <a:r>
              <a:rPr lang="en-GB" sz="2400" dirty="0">
                <a:latin typeface="Times New Roman" pitchFamily="18" charset="0"/>
                <a:cs typeface="Times New Roman" pitchFamily="18" charset="0"/>
              </a:rPr>
              <a:t>Energy management will continue to grow in size and importance.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7702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fontScale="92500" lnSpcReduction="10000"/>
          </a:bodyPr>
          <a:lstStyle/>
          <a:p>
            <a:pPr algn="just"/>
            <a:r>
              <a:rPr lang="en-GB" b="1" i="1" dirty="0">
                <a:latin typeface="Times New Roman" pitchFamily="18" charset="0"/>
                <a:cs typeface="Times New Roman" pitchFamily="18" charset="0"/>
              </a:rPr>
              <a:t>EDITOR’S NOTE: </a:t>
            </a:r>
            <a:r>
              <a:rPr lang="en-GB" i="1" dirty="0">
                <a:latin typeface="Times New Roman" pitchFamily="18" charset="0"/>
                <a:cs typeface="Times New Roman" pitchFamily="18" charset="0"/>
              </a:rPr>
              <a:t>The material in this section is repeated from the first editions of this handbook published in 1982.</a:t>
            </a:r>
          </a:p>
          <a:p>
            <a:pPr algn="just"/>
            <a:r>
              <a:rPr lang="en-GB" i="1" dirty="0">
                <a:latin typeface="Times New Roman" pitchFamily="18" charset="0"/>
                <a:cs typeface="Times New Roman" pitchFamily="18" charset="0"/>
              </a:rPr>
              <a:t>It was unchanged for the second edition.</a:t>
            </a:r>
          </a:p>
          <a:p>
            <a:pPr algn="just"/>
            <a:r>
              <a:rPr lang="en-GB" i="1" dirty="0">
                <a:latin typeface="Times New Roman" pitchFamily="18" charset="0"/>
                <a:cs typeface="Times New Roman" pitchFamily="18" charset="0"/>
              </a:rPr>
              <a:t>Some of the numbers quoted may now be a little old, but the principles are still sound.</a:t>
            </a:r>
          </a:p>
          <a:p>
            <a:pPr algn="just"/>
            <a:r>
              <a:rPr lang="en-GB" i="1" dirty="0">
                <a:latin typeface="Times New Roman" pitchFamily="18" charset="0"/>
                <a:cs typeface="Times New Roman" pitchFamily="18" charset="0"/>
              </a:rPr>
              <a:t>Amazing, but what was right then for energy management is still right today! The game has changed, the playing field has moved; but the principles stay the same.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7027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a:bodyPr>
          <a:lstStyle/>
          <a:p>
            <a:pPr algn="just"/>
            <a:r>
              <a:rPr lang="en-GB" sz="2000" b="1" i="1" dirty="0">
                <a:latin typeface="Times New Roman" pitchFamily="18" charset="0"/>
                <a:cs typeface="Times New Roman" pitchFamily="18" charset="0"/>
              </a:rPr>
              <a:t>(Principle #1): </a:t>
            </a:r>
            <a:r>
              <a:rPr lang="en-GB" sz="2000" i="1" dirty="0">
                <a:latin typeface="Times New Roman" pitchFamily="18" charset="0"/>
                <a:cs typeface="Times New Roman" pitchFamily="18" charset="0"/>
              </a:rPr>
              <a:t>Dollars are the bottom line for businesses, which is as it should be; fuel switching alternatives are a prime example of this. However, some energy management tasks are better done with </a:t>
            </a:r>
            <a:r>
              <a:rPr lang="en-GB" sz="2000" i="1" dirty="0" err="1">
                <a:latin typeface="Times New Roman" pitchFamily="18" charset="0"/>
                <a:cs typeface="Times New Roman" pitchFamily="18" charset="0"/>
              </a:rPr>
              <a:t>Btus</a:t>
            </a:r>
            <a:r>
              <a:rPr lang="en-GB" sz="2000" i="1" dirty="0">
                <a:latin typeface="Times New Roman" pitchFamily="18" charset="0"/>
                <a:cs typeface="Times New Roman" pitchFamily="18" charset="0"/>
              </a:rPr>
              <a:t>. Some examples: </a:t>
            </a:r>
            <a:endParaRPr lang="en-GB" sz="2000" dirty="0">
              <a:latin typeface="Times New Roman" pitchFamily="18" charset="0"/>
              <a:cs typeface="Times New Roman" pitchFamily="18" charset="0"/>
            </a:endParaRPr>
          </a:p>
          <a:p>
            <a:pPr lvl="1" algn="just"/>
            <a:r>
              <a:rPr lang="en-GB" sz="1600" i="1" dirty="0">
                <a:latin typeface="Times New Roman" pitchFamily="18" charset="0"/>
                <a:cs typeface="Times New Roman" pitchFamily="18" charset="0"/>
              </a:rPr>
              <a:t>Building efficiency metrics and certifications are usually in units of </a:t>
            </a:r>
            <a:r>
              <a:rPr lang="en-GB" sz="1600" i="1" dirty="0" err="1">
                <a:latin typeface="Times New Roman" pitchFamily="18" charset="0"/>
                <a:cs typeface="Times New Roman" pitchFamily="18" charset="0"/>
              </a:rPr>
              <a:t>kBtu</a:t>
            </a:r>
            <a:r>
              <a:rPr lang="en-GB" sz="1600" i="1" dirty="0">
                <a:latin typeface="Times New Roman" pitchFamily="18" charset="0"/>
                <a:cs typeface="Times New Roman" pitchFamily="18" charset="0"/>
              </a:rPr>
              <a:t>/SF-</a:t>
            </a:r>
            <a:r>
              <a:rPr lang="en-GB" sz="1600" i="1" dirty="0" err="1">
                <a:latin typeface="Times New Roman" pitchFamily="18" charset="0"/>
                <a:cs typeface="Times New Roman" pitchFamily="18" charset="0"/>
              </a:rPr>
              <a:t>yr</a:t>
            </a:r>
            <a:r>
              <a:rPr lang="en-GB" sz="1600" i="1" dirty="0">
                <a:latin typeface="Times New Roman" pitchFamily="18" charset="0"/>
                <a:cs typeface="Times New Roman" pitchFamily="18" charset="0"/>
              </a:rPr>
              <a:t>; as are industry benchmarks </a:t>
            </a:r>
            <a:endParaRPr lang="en-GB" sz="1600" dirty="0">
              <a:latin typeface="Times New Roman" pitchFamily="18" charset="0"/>
              <a:cs typeface="Times New Roman" pitchFamily="18" charset="0"/>
            </a:endParaRPr>
          </a:p>
          <a:p>
            <a:pPr lvl="1" algn="just"/>
            <a:r>
              <a:rPr lang="en-GB" sz="1600" i="1" dirty="0">
                <a:latin typeface="Times New Roman" pitchFamily="18" charset="0"/>
                <a:cs typeface="Times New Roman" pitchFamily="18" charset="0"/>
              </a:rPr>
              <a:t>Energy calculations may be viable for several years after an audit, but costs change each time the utility changes rates </a:t>
            </a:r>
          </a:p>
          <a:p>
            <a:pPr lvl="1" algn="just"/>
            <a:r>
              <a:rPr lang="en-GB" sz="1600" i="1" dirty="0">
                <a:latin typeface="Times New Roman" pitchFamily="18" charset="0"/>
                <a:cs typeface="Times New Roman" pitchFamily="18" charset="0"/>
              </a:rPr>
              <a:t>Some buildings use electric resistance heating. Comparing such a building to one that uses gas heating might show the </a:t>
            </a:r>
            <a:r>
              <a:rPr lang="en-GB" sz="1600" i="1" dirty="0" err="1">
                <a:latin typeface="Times New Roman" pitchFamily="18" charset="0"/>
                <a:cs typeface="Times New Roman" pitchFamily="18" charset="0"/>
              </a:rPr>
              <a:t>Btus</a:t>
            </a:r>
            <a:r>
              <a:rPr lang="en-GB" sz="1600" i="1" dirty="0">
                <a:latin typeface="Times New Roman" pitchFamily="18" charset="0"/>
                <a:cs typeface="Times New Roman" pitchFamily="18" charset="0"/>
              </a:rPr>
              <a:t> per SF to be ‘normal,’ while comparing dollars per SF might suggest something is terribly wrong. </a:t>
            </a:r>
            <a:endParaRPr lang="en-US"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51689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a:bodyPr>
          <a:lstStyle/>
          <a:p>
            <a:pPr algn="just"/>
            <a:r>
              <a:rPr lang="en-GB" sz="2200" i="1" dirty="0">
                <a:latin typeface="Times New Roman" pitchFamily="18" charset="0"/>
                <a:cs typeface="Times New Roman" pitchFamily="18" charset="0"/>
              </a:rPr>
              <a:t>One of the most desirable and least reliable skills for an energy manager is to predict the future cost of energy.</a:t>
            </a:r>
          </a:p>
          <a:p>
            <a:pPr algn="just"/>
            <a:r>
              <a:rPr lang="en-GB" sz="2200" i="1" dirty="0">
                <a:latin typeface="Times New Roman" pitchFamily="18" charset="0"/>
                <a:cs typeface="Times New Roman" pitchFamily="18" charset="0"/>
              </a:rPr>
              <a:t>To the extent that energy costs escalate in price beyond the rate of general inflation, investment paybacks will be shortened, but of course the reverse is also true.</a:t>
            </a:r>
          </a:p>
          <a:p>
            <a:pPr algn="just"/>
            <a:r>
              <a:rPr lang="en-GB" sz="2200" b="1" i="1" dirty="0">
                <a:latin typeface="Times New Roman" pitchFamily="18" charset="0"/>
                <a:cs typeface="Times New Roman" pitchFamily="18" charset="0"/>
              </a:rPr>
              <a:t>Figure 1-4 </a:t>
            </a:r>
            <a:r>
              <a:rPr lang="en-GB" sz="2200" i="1" dirty="0">
                <a:latin typeface="Times New Roman" pitchFamily="18" charset="0"/>
                <a:cs typeface="Times New Roman" pitchFamily="18" charset="0"/>
              </a:rPr>
              <a:t>shows the pattern of energy prices over time. Even the popular conception that energy prices always go up is shown to be false when normalized to constant dollars. This volatility in energy pricing may account for some business decisions that appear overly conservative in establishing rate of return or payback period hurdles.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5771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50" t="29245" r="49550" b="7556"/>
          <a:stretch/>
        </p:blipFill>
        <p:spPr bwMode="auto">
          <a:xfrm>
            <a:off x="2438400" y="1588107"/>
            <a:ext cx="4343400" cy="526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89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a:bodyPr>
          <a:lstStyle/>
          <a:p>
            <a:pPr algn="just"/>
            <a:r>
              <a:rPr lang="en-GB" sz="2200" b="1" i="1" dirty="0">
                <a:latin typeface="Times New Roman" pitchFamily="18" charset="0"/>
                <a:cs typeface="Times New Roman" pitchFamily="18" charset="0"/>
              </a:rPr>
              <a:t>(Principle #3): </a:t>
            </a:r>
            <a:r>
              <a:rPr lang="en-GB" sz="2200" i="1" dirty="0">
                <a:latin typeface="Times New Roman" pitchFamily="18" charset="0"/>
                <a:cs typeface="Times New Roman" pitchFamily="18" charset="0"/>
              </a:rPr>
              <a:t>Capturing the 80% meter is a good strategy when aiming directly at savings and tracking the results. </a:t>
            </a:r>
          </a:p>
          <a:p>
            <a:pPr algn="just"/>
            <a:r>
              <a:rPr lang="en-GB" sz="2200" i="1" dirty="0">
                <a:latin typeface="Times New Roman" pitchFamily="18" charset="0"/>
                <a:cs typeface="Times New Roman" pitchFamily="18" charset="0"/>
              </a:rPr>
              <a:t>Obviously, when comparing to a benchmark value expressed in </a:t>
            </a:r>
            <a:r>
              <a:rPr lang="en-GB" sz="2200" i="1" dirty="0" err="1">
                <a:latin typeface="Times New Roman" pitchFamily="18" charset="0"/>
                <a:cs typeface="Times New Roman" pitchFamily="18" charset="0"/>
              </a:rPr>
              <a:t>kBtu</a:t>
            </a:r>
            <a:r>
              <a:rPr lang="en-GB" sz="2200" i="1" dirty="0">
                <a:latin typeface="Times New Roman" pitchFamily="18" charset="0"/>
                <a:cs typeface="Times New Roman" pitchFamily="18" charset="0"/>
              </a:rPr>
              <a:t>/SF-</a:t>
            </a:r>
            <a:r>
              <a:rPr lang="en-GB" sz="2200" i="1" dirty="0" err="1">
                <a:latin typeface="Times New Roman" pitchFamily="18" charset="0"/>
                <a:cs typeface="Times New Roman" pitchFamily="18" charset="0"/>
              </a:rPr>
              <a:t>yr</a:t>
            </a:r>
            <a:r>
              <a:rPr lang="en-GB" sz="2200" i="1" dirty="0">
                <a:latin typeface="Times New Roman" pitchFamily="18" charset="0"/>
                <a:cs typeface="Times New Roman" pitchFamily="18" charset="0"/>
              </a:rPr>
              <a:t>, the comparison is only valid when all energy and all SF are incorporated. This can be especially challenging in campus properties with multiple buildings and a history of add-ons; the power from one building may serve two others and the steam supply may serve other, different buildings. The energy use per SF metric is also important for any facility that reports carbon emissions.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5771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fontScale="77500" lnSpcReduction="20000"/>
          </a:bodyPr>
          <a:lstStyle/>
          <a:p>
            <a:pPr algn="just"/>
            <a:r>
              <a:rPr lang="en-GB" b="1" i="1" dirty="0">
                <a:latin typeface="Times New Roman" pitchFamily="18" charset="0"/>
                <a:cs typeface="Times New Roman" pitchFamily="18" charset="0"/>
              </a:rPr>
              <a:t>(Principle #4): </a:t>
            </a:r>
            <a:r>
              <a:rPr lang="en-GB" i="1" dirty="0">
                <a:latin typeface="Times New Roman" pitchFamily="18" charset="0"/>
                <a:cs typeface="Times New Roman" pitchFamily="18" charset="0"/>
              </a:rPr>
              <a:t>It is very common and natural for habits to be lax without accountability. “If it’s free, I don’t care” may be blunt, but underscores the point.</a:t>
            </a:r>
          </a:p>
          <a:p>
            <a:pPr algn="just"/>
            <a:r>
              <a:rPr lang="en-GB" i="1" dirty="0">
                <a:latin typeface="Times New Roman" pitchFamily="18" charset="0"/>
                <a:cs typeface="Times New Roman" pitchFamily="18" charset="0"/>
              </a:rPr>
              <a:t>So the concept of ‘controls’ in this principle include accountability so that energy use and cost are on the operating radar screen. This gives rise to things such as: </a:t>
            </a:r>
            <a:endParaRPr lang="en-GB" dirty="0">
              <a:latin typeface="Times New Roman" pitchFamily="18" charset="0"/>
              <a:cs typeface="Times New Roman" pitchFamily="18" charset="0"/>
            </a:endParaRPr>
          </a:p>
          <a:p>
            <a:pPr lvl="1" algn="just"/>
            <a:r>
              <a:rPr lang="en-GB" i="1" dirty="0">
                <a:latin typeface="Times New Roman" pitchFamily="18" charset="0"/>
                <a:cs typeface="Times New Roman" pitchFamily="18" charset="0"/>
              </a:rPr>
              <a:t>Being sure the utility usage and bills are shared with operations staff </a:t>
            </a:r>
            <a:endParaRPr lang="en-GB" dirty="0">
              <a:latin typeface="Times New Roman" pitchFamily="18" charset="0"/>
              <a:cs typeface="Times New Roman" pitchFamily="18" charset="0"/>
            </a:endParaRPr>
          </a:p>
          <a:p>
            <a:pPr lvl="1" algn="just"/>
            <a:r>
              <a:rPr lang="en-GB" i="1" dirty="0">
                <a:latin typeface="Times New Roman" pitchFamily="18" charset="0"/>
                <a:cs typeface="Times New Roman" pitchFamily="18" charset="0"/>
              </a:rPr>
              <a:t>Tracking energy use and cost in each building of a fleet </a:t>
            </a:r>
            <a:endParaRPr lang="en-GB" dirty="0">
              <a:latin typeface="Times New Roman" pitchFamily="18" charset="0"/>
              <a:cs typeface="Times New Roman" pitchFamily="18" charset="0"/>
            </a:endParaRPr>
          </a:p>
          <a:p>
            <a:pPr lvl="1" algn="just"/>
            <a:r>
              <a:rPr lang="en-GB" i="1" dirty="0">
                <a:latin typeface="Times New Roman" pitchFamily="18" charset="0"/>
                <a:cs typeface="Times New Roman" pitchFamily="18" charset="0"/>
              </a:rPr>
              <a:t>Sub metering of tenant usage </a:t>
            </a:r>
            <a:endParaRPr lang="en-GB" dirty="0">
              <a:latin typeface="Times New Roman" pitchFamily="18" charset="0"/>
              <a:cs typeface="Times New Roman" pitchFamily="18" charset="0"/>
            </a:endParaRPr>
          </a:p>
          <a:p>
            <a:pPr lvl="1" algn="just"/>
            <a:r>
              <a:rPr lang="en-GB" i="1" dirty="0">
                <a:latin typeface="Times New Roman" pitchFamily="18" charset="0"/>
                <a:cs typeface="Times New Roman" pitchFamily="18" charset="0"/>
              </a:rPr>
              <a:t>Sub metering of discrete functions on a property, such as the main boiler house, kitchen, laundry, or data </a:t>
            </a:r>
            <a:r>
              <a:rPr lang="en-GB" i="1" dirty="0" err="1">
                <a:latin typeface="Times New Roman" pitchFamily="18" charset="0"/>
                <a:cs typeface="Times New Roman" pitchFamily="18" charset="0"/>
              </a:rPr>
              <a:t>center</a:t>
            </a:r>
            <a:r>
              <a:rPr lang="en-GB" i="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1689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itchFamily="18" charset="0"/>
                <a:cs typeface="Times New Roman" pitchFamily="18" charset="0"/>
              </a:rPr>
              <a:t>SOME SUGGESTED PRINCIPLES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OF ENERGY MANAGEMENT </a:t>
            </a:r>
          </a:p>
        </p:txBody>
      </p:sp>
      <p:sp>
        <p:nvSpPr>
          <p:cNvPr id="3" name="Content Placeholder 2"/>
          <p:cNvSpPr>
            <a:spLocks noGrp="1"/>
          </p:cNvSpPr>
          <p:nvPr>
            <p:ph idx="1"/>
          </p:nvPr>
        </p:nvSpPr>
        <p:spPr/>
        <p:txBody>
          <a:bodyPr>
            <a:normAutofit/>
          </a:bodyPr>
          <a:lstStyle/>
          <a:p>
            <a:pPr algn="just"/>
            <a:r>
              <a:rPr lang="en-GB" sz="2200" dirty="0">
                <a:latin typeface="Times New Roman" pitchFamily="18" charset="0"/>
                <a:cs typeface="Times New Roman" pitchFamily="18" charset="0"/>
              </a:rPr>
              <a:t>The </a:t>
            </a:r>
            <a:r>
              <a:rPr lang="en-GB" sz="2200" b="1" i="1" dirty="0">
                <a:latin typeface="Times New Roman" pitchFamily="18" charset="0"/>
                <a:cs typeface="Times New Roman" pitchFamily="18" charset="0"/>
              </a:rPr>
              <a:t>first principle </a:t>
            </a:r>
            <a:r>
              <a:rPr lang="en-GB" sz="2200" dirty="0">
                <a:latin typeface="Times New Roman" pitchFamily="18" charset="0"/>
                <a:cs typeface="Times New Roman" pitchFamily="18" charset="0"/>
              </a:rPr>
              <a:t>is to </a:t>
            </a:r>
            <a:r>
              <a:rPr lang="en-GB" sz="2200" i="1" dirty="0">
                <a:latin typeface="Times New Roman" pitchFamily="18" charset="0"/>
                <a:cs typeface="Times New Roman" pitchFamily="18" charset="0"/>
              </a:rPr>
              <a:t>control the costs of the energy function or service provided, but not the Btu of energy. </a:t>
            </a:r>
          </a:p>
          <a:p>
            <a:pPr algn="just"/>
            <a:r>
              <a:rPr lang="en-GB" sz="2200" dirty="0">
                <a:latin typeface="Times New Roman" pitchFamily="18" charset="0"/>
                <a:cs typeface="Times New Roman" pitchFamily="18" charset="0"/>
              </a:rPr>
              <a:t>The </a:t>
            </a:r>
            <a:r>
              <a:rPr lang="en-GB" sz="2200" b="1" i="1" dirty="0">
                <a:latin typeface="Times New Roman" pitchFamily="18" charset="0"/>
                <a:cs typeface="Times New Roman" pitchFamily="18" charset="0"/>
              </a:rPr>
              <a:t>second principle </a:t>
            </a:r>
            <a:r>
              <a:rPr lang="en-GB" sz="2200" dirty="0">
                <a:latin typeface="Times New Roman" pitchFamily="18" charset="0"/>
                <a:cs typeface="Times New Roman" pitchFamily="18" charset="0"/>
              </a:rPr>
              <a:t>of energy management is to </a:t>
            </a:r>
            <a:r>
              <a:rPr lang="en-GB" sz="2200" i="1" dirty="0">
                <a:latin typeface="Times New Roman" pitchFamily="18" charset="0"/>
                <a:cs typeface="Times New Roman" pitchFamily="18" charset="0"/>
              </a:rPr>
              <a:t>control energy functions as a product cost, not as a part of manufacturing or general overhead. </a:t>
            </a:r>
          </a:p>
          <a:p>
            <a:pPr algn="just"/>
            <a:r>
              <a:rPr lang="en-GB" sz="2200" dirty="0">
                <a:latin typeface="Times New Roman" pitchFamily="18" charset="0"/>
                <a:cs typeface="Times New Roman" pitchFamily="18" charset="0"/>
              </a:rPr>
              <a:t>The </a:t>
            </a:r>
            <a:r>
              <a:rPr lang="en-GB" sz="2200" b="1" i="1" dirty="0">
                <a:latin typeface="Times New Roman" pitchFamily="18" charset="0"/>
                <a:cs typeface="Times New Roman" pitchFamily="18" charset="0"/>
              </a:rPr>
              <a:t>third principle </a:t>
            </a:r>
            <a:r>
              <a:rPr lang="en-GB" sz="2200" dirty="0">
                <a:latin typeface="Times New Roman" pitchFamily="18" charset="0"/>
                <a:cs typeface="Times New Roman" pitchFamily="18" charset="0"/>
              </a:rPr>
              <a:t>is to </a:t>
            </a:r>
            <a:r>
              <a:rPr lang="en-GB" sz="2200" i="1" dirty="0">
                <a:latin typeface="Times New Roman" pitchFamily="18" charset="0"/>
                <a:cs typeface="Times New Roman" pitchFamily="18" charset="0"/>
              </a:rPr>
              <a:t>control and meter only the main energy functions—</a:t>
            </a:r>
            <a:r>
              <a:rPr lang="en-GB" sz="2200" dirty="0">
                <a:latin typeface="Times New Roman" pitchFamily="18" charset="0"/>
                <a:cs typeface="Times New Roman" pitchFamily="18" charset="0"/>
              </a:rPr>
              <a:t>the roughly 20% that make up 80% of the costs. As Peter </a:t>
            </a:r>
            <a:r>
              <a:rPr lang="en-GB" sz="2200" dirty="0" err="1">
                <a:latin typeface="Times New Roman" pitchFamily="18" charset="0"/>
                <a:cs typeface="Times New Roman" pitchFamily="18" charset="0"/>
              </a:rPr>
              <a:t>Drucker</a:t>
            </a:r>
            <a:r>
              <a:rPr lang="en-GB" sz="2200" dirty="0">
                <a:latin typeface="Times New Roman" pitchFamily="18" charset="0"/>
                <a:cs typeface="Times New Roman" pitchFamily="18" charset="0"/>
              </a:rPr>
              <a:t> pointed out some time ago, a few functions usually account for a majority of the costs. </a:t>
            </a:r>
          </a:p>
          <a:p>
            <a:pPr algn="just"/>
            <a:r>
              <a:rPr lang="en-GB" sz="2200" dirty="0">
                <a:latin typeface="Times New Roman" pitchFamily="18" charset="0"/>
                <a:cs typeface="Times New Roman" pitchFamily="18" charset="0"/>
              </a:rPr>
              <a:t>The </a:t>
            </a:r>
            <a:r>
              <a:rPr lang="en-GB" sz="2200" b="1" i="1" dirty="0">
                <a:latin typeface="Times New Roman" pitchFamily="18" charset="0"/>
                <a:cs typeface="Times New Roman" pitchFamily="18" charset="0"/>
              </a:rPr>
              <a:t>fourth principle </a:t>
            </a:r>
            <a:r>
              <a:rPr lang="en-GB" sz="2200" dirty="0">
                <a:latin typeface="Times New Roman" pitchFamily="18" charset="0"/>
                <a:cs typeface="Times New Roman" pitchFamily="18" charset="0"/>
              </a:rPr>
              <a:t>is to put </a:t>
            </a:r>
            <a:r>
              <a:rPr lang="en-GB" sz="2200" i="1" dirty="0">
                <a:latin typeface="Times New Roman" pitchFamily="18" charset="0"/>
                <a:cs typeface="Times New Roman" pitchFamily="18" charset="0"/>
              </a:rPr>
              <a:t>the major effort of an energy management program into installing controls and achieving results.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5771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a:latin typeface="Times New Roman" pitchFamily="18" charset="0"/>
                <a:cs typeface="Times New Roman" pitchFamily="18" charset="0"/>
              </a:rPr>
              <a:t>Chapter 2</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Effective Energy Management</a:t>
            </a:r>
          </a:p>
        </p:txBody>
      </p:sp>
    </p:spTree>
    <p:extLst>
      <p:ext uri="{BB962C8B-B14F-4D97-AF65-F5344CB8AC3E}">
        <p14:creationId xmlns:p14="http://schemas.microsoft.com/office/powerpoint/2010/main" val="29384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lstStyle/>
          <a:p>
            <a:pPr algn="just"/>
            <a:r>
              <a:rPr lang="en-GB" i="1" dirty="0">
                <a:latin typeface="Times New Roman" pitchFamily="18" charset="0"/>
                <a:cs typeface="Times New Roman" pitchFamily="18" charset="0"/>
              </a:rPr>
              <a:t>Managing energy is not a just technical challenge, but one of how to best implement those technical changes within economic limits, and with a minimum of disruption.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92239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B8A41-91ED-4131-AB04-6DBFDACD94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Course outlines: (</a:t>
            </a:r>
            <a:r>
              <a:rPr lang="en-US" b="1" dirty="0">
                <a:solidFill>
                  <a:srgbClr val="FF0000"/>
                </a:solidFill>
                <a:latin typeface="Times New Roman" panose="02020603050405020304" pitchFamily="18" charset="0"/>
                <a:cs typeface="Times New Roman" panose="02020603050405020304" pitchFamily="18" charset="0"/>
              </a:rPr>
              <a:t>Not for Now</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EE57FA8D-B587-45C5-9BC6-A6B5D3A8344E}"/>
              </a:ext>
            </a:extLst>
          </p:cNvPr>
          <p:cNvSpPr>
            <a:spLocks noGrp="1"/>
          </p:cNvSpPr>
          <p:nvPr>
            <p:ph idx="1"/>
          </p:nvPr>
        </p:nvSpPr>
        <p:spPr>
          <a:xfrm>
            <a:off x="628650" y="2226469"/>
            <a:ext cx="7886700" cy="3774281"/>
          </a:xfrm>
        </p:spPr>
        <p:txBody>
          <a:bodyPr>
            <a:normAutofit fontScale="70000" lnSpcReduction="20000"/>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Ch. 09: Building Envelope </a:t>
            </a:r>
          </a:p>
          <a:p>
            <a:r>
              <a:rPr lang="en-US" dirty="0">
                <a:solidFill>
                  <a:schemeClr val="accent6">
                    <a:lumMod val="75000"/>
                  </a:schemeClr>
                </a:solidFill>
                <a:latin typeface="Times New Roman" panose="02020603050405020304" pitchFamily="18" charset="0"/>
                <a:cs typeface="Times New Roman" panose="02020603050405020304" pitchFamily="18" charset="0"/>
              </a:rPr>
              <a:t>Ch. 10: HVAC Systems</a:t>
            </a:r>
          </a:p>
          <a:p>
            <a:r>
              <a:rPr lang="en-US" dirty="0">
                <a:solidFill>
                  <a:schemeClr val="accent6">
                    <a:lumMod val="75000"/>
                  </a:schemeClr>
                </a:solidFill>
                <a:latin typeface="Times New Roman" panose="02020603050405020304" pitchFamily="18" charset="0"/>
                <a:cs typeface="Times New Roman" panose="02020603050405020304" pitchFamily="18" charset="0"/>
              </a:rPr>
              <a:t>Ch. 17: Indoor Air Quality </a:t>
            </a:r>
          </a:p>
          <a:p>
            <a:r>
              <a:rPr lang="en-US" dirty="0">
                <a:solidFill>
                  <a:schemeClr val="accent6">
                    <a:lumMod val="75000"/>
                  </a:schemeClr>
                </a:solidFill>
                <a:latin typeface="Times New Roman" panose="02020603050405020304" pitchFamily="18" charset="0"/>
                <a:cs typeface="Times New Roman" panose="02020603050405020304" pitchFamily="18" charset="0"/>
              </a:rPr>
              <a:t>Ch. 23: Sustainability and High Performance Green Buildings </a:t>
            </a:r>
          </a:p>
          <a:p>
            <a:r>
              <a:rPr lang="en-US" dirty="0">
                <a:latin typeface="Times New Roman" panose="02020603050405020304" pitchFamily="18" charset="0"/>
                <a:cs typeface="Times New Roman" panose="02020603050405020304" pitchFamily="18" charset="0"/>
              </a:rPr>
              <a:t>Ch. 14: Energy Systems Maintenance </a:t>
            </a:r>
          </a:p>
          <a:p>
            <a:r>
              <a:rPr lang="en-US" dirty="0">
                <a:latin typeface="Times New Roman" panose="02020603050405020304" pitchFamily="18" charset="0"/>
                <a:cs typeface="Times New Roman" panose="02020603050405020304" pitchFamily="18" charset="0"/>
              </a:rPr>
              <a:t>Ch. 15: Insulation Systems </a:t>
            </a:r>
          </a:p>
          <a:p>
            <a:r>
              <a:rPr lang="en-US" dirty="0">
                <a:latin typeface="Times New Roman" panose="02020603050405020304" pitchFamily="18" charset="0"/>
                <a:cs typeface="Times New Roman" panose="02020603050405020304" pitchFamily="18" charset="0"/>
              </a:rPr>
              <a:t>Ch. 19: Thermal Energy Storage </a:t>
            </a:r>
          </a:p>
          <a:p>
            <a:r>
              <a:rPr lang="en-US" dirty="0">
                <a:latin typeface="Times New Roman" panose="02020603050405020304" pitchFamily="18" charset="0"/>
                <a:cs typeface="Times New Roman" panose="02020603050405020304" pitchFamily="18" charset="0"/>
              </a:rPr>
              <a:t>Ch. 20: Codes Standards &amp; Legislation </a:t>
            </a:r>
          </a:p>
          <a:p>
            <a:r>
              <a:rPr lang="en-US" dirty="0">
                <a:solidFill>
                  <a:srgbClr val="FF0000"/>
                </a:solidFill>
                <a:latin typeface="Times New Roman" panose="02020603050405020304" pitchFamily="18" charset="0"/>
                <a:cs typeface="Times New Roman" panose="02020603050405020304" pitchFamily="18" charset="0"/>
              </a:rPr>
              <a:t>Ch. 25: Financing and Performance Contracting </a:t>
            </a:r>
          </a:p>
          <a:p>
            <a:r>
              <a:rPr lang="en-US" dirty="0">
                <a:solidFill>
                  <a:srgbClr val="FF0000"/>
                </a:solidFill>
                <a:latin typeface="Times New Roman" panose="02020603050405020304" pitchFamily="18" charset="0"/>
                <a:cs typeface="Times New Roman" panose="02020603050405020304" pitchFamily="18" charset="0"/>
              </a:rPr>
              <a:t>Ch. 26: Commissioning</a:t>
            </a:r>
          </a:p>
          <a:p>
            <a:r>
              <a:rPr lang="en-US" dirty="0">
                <a:solidFill>
                  <a:srgbClr val="FF0000"/>
                </a:solidFill>
                <a:latin typeface="Times New Roman" panose="02020603050405020304" pitchFamily="18" charset="0"/>
                <a:cs typeface="Times New Roman" panose="02020603050405020304" pitchFamily="18" charset="0"/>
              </a:rPr>
              <a:t>Ch. 27: Measurement and Verification of Energy Savings </a:t>
            </a:r>
          </a:p>
          <a:p>
            <a:r>
              <a:rPr lang="en-US" dirty="0">
                <a:latin typeface="Times New Roman" panose="02020603050405020304" pitchFamily="18" charset="0"/>
                <a:cs typeface="Times New Roman" panose="02020603050405020304" pitchFamily="18" charset="0"/>
              </a:rPr>
              <a:t>Ch. 16: Use of Alternative Energy </a:t>
            </a:r>
          </a:p>
          <a:p>
            <a:r>
              <a:rPr lang="en-US" dirty="0">
                <a:latin typeface="Times New Roman" panose="02020603050405020304" pitchFamily="18" charset="0"/>
                <a:cs typeface="Times New Roman" panose="02020603050405020304" pitchFamily="18" charset="0"/>
              </a:rPr>
              <a:t>Ch. 12: Energy Management Control Systems </a:t>
            </a:r>
          </a:p>
          <a:p>
            <a:r>
              <a:rPr lang="en-US" dirty="0">
                <a:latin typeface="Times New Roman" panose="02020603050405020304" pitchFamily="18" charset="0"/>
                <a:cs typeface="Times New Roman" panose="02020603050405020304" pitchFamily="18" charset="0"/>
              </a:rPr>
              <a:t>Ch. 22: Control Systems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29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Unlike other management fads that have come and gone, such as value analysis and quality circles, the need to manage energy will be permanent within our society. </a:t>
            </a:r>
          </a:p>
          <a:p>
            <a:pPr algn="just"/>
            <a:r>
              <a:rPr lang="en-GB" sz="2400" dirty="0">
                <a:latin typeface="Times New Roman" pitchFamily="18" charset="0"/>
                <a:cs typeface="Times New Roman" pitchFamily="18" charset="0"/>
              </a:rPr>
              <a:t>There are several reasons for this:</a:t>
            </a:r>
          </a:p>
          <a:p>
            <a:pPr marL="857250" lvl="1" indent="-457200" algn="just">
              <a:buFont typeface="+mj-lt"/>
              <a:buAutoNum type="arabicPeriod"/>
            </a:pPr>
            <a:r>
              <a:rPr lang="en-GB" sz="2000" dirty="0">
                <a:latin typeface="Times New Roman" pitchFamily="18" charset="0"/>
                <a:cs typeface="Times New Roman" pitchFamily="18" charset="0"/>
              </a:rPr>
              <a:t>There is a direct economic return. </a:t>
            </a:r>
          </a:p>
          <a:p>
            <a:pPr marL="857250" lvl="1" indent="-457200" algn="just">
              <a:buFont typeface="+mj-lt"/>
              <a:buAutoNum type="arabicPeriod"/>
            </a:pPr>
            <a:r>
              <a:rPr lang="en-GB" sz="2000" dirty="0">
                <a:latin typeface="Times New Roman" pitchFamily="18" charset="0"/>
                <a:cs typeface="Times New Roman" pitchFamily="18" charset="0"/>
              </a:rPr>
              <a:t>Most manufacturing companies are looking for a competitive edge. </a:t>
            </a:r>
          </a:p>
          <a:p>
            <a:pPr marL="857250" lvl="1" indent="-457200" algn="just">
              <a:buFont typeface="+mj-lt"/>
              <a:buAutoNum type="arabicPeriod"/>
            </a:pPr>
            <a:r>
              <a:rPr lang="en-GB" sz="2000" dirty="0">
                <a:latin typeface="Times New Roman" pitchFamily="18" charset="0"/>
                <a:cs typeface="Times New Roman" pitchFamily="18" charset="0"/>
              </a:rPr>
              <a:t>Energy technology is changing so rapidly that state-of-the-art techniques have a half life of ten years at the most. </a:t>
            </a:r>
          </a:p>
          <a:p>
            <a:pPr marL="857250" lvl="1" indent="-457200" algn="just">
              <a:buFont typeface="+mj-lt"/>
              <a:buAutoNum type="arabicPeriod"/>
            </a:pPr>
            <a:r>
              <a:rPr lang="en-GB" sz="2000" dirty="0">
                <a:latin typeface="Times New Roman" pitchFamily="18" charset="0"/>
                <a:cs typeface="Times New Roman" pitchFamily="18" charset="0"/>
              </a:rPr>
              <a:t>Energy security is a part of energy management. </a:t>
            </a:r>
          </a:p>
          <a:p>
            <a:pPr marL="857250" lvl="1" indent="-457200" algn="just">
              <a:buFont typeface="+mj-lt"/>
              <a:buAutoNum type="arabicPeriod"/>
            </a:pPr>
            <a:r>
              <a:rPr lang="en-GB" sz="2000" dirty="0">
                <a:latin typeface="Times New Roman" pitchFamily="18" charset="0"/>
                <a:cs typeface="Times New Roman" pitchFamily="18" charset="0"/>
              </a:rPr>
              <a:t>Future price shocks will occur. When world energy markets swing wildly with only a five </a:t>
            </a:r>
            <a:r>
              <a:rPr lang="en-GB" sz="2000" dirty="0" err="1">
                <a:latin typeface="Times New Roman" pitchFamily="18" charset="0"/>
                <a:cs typeface="Times New Roman" pitchFamily="18" charset="0"/>
              </a:rPr>
              <a:t>percent</a:t>
            </a:r>
            <a:r>
              <a:rPr lang="en-GB" sz="2000" dirty="0">
                <a:latin typeface="Times New Roman" pitchFamily="18" charset="0"/>
                <a:cs typeface="Times New Roman" pitchFamily="18" charset="0"/>
              </a:rPr>
              <a:t> decrease in supply, as they did in 1979, it is reasonable to expect that such occurrences will happen again. </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401307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ENERGY MANAGEMENT PROGRAM </a:t>
            </a: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Program components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84" t="34904" r="27816" b="12829"/>
          <a:stretch/>
        </p:blipFill>
        <p:spPr bwMode="auto">
          <a:xfrm>
            <a:off x="1905000" y="2286000"/>
            <a:ext cx="5638800" cy="390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04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ORGANIZATIONAL STRUCTURE </a:t>
            </a:r>
          </a:p>
        </p:txBody>
      </p:sp>
      <p:sp>
        <p:nvSpPr>
          <p:cNvPr id="3" name="Content Placeholder 2"/>
          <p:cNvSpPr>
            <a:spLocks noGrp="1"/>
          </p:cNvSpPr>
          <p:nvPr>
            <p:ph idx="1"/>
          </p:nvPr>
        </p:nvSpPr>
        <p:spPr/>
        <p:txBody>
          <a:bodyPr>
            <a:normAutofit/>
          </a:bodyPr>
          <a:lstStyle/>
          <a:p>
            <a:pPr algn="just"/>
            <a:r>
              <a:rPr lang="en-US" sz="2400" b="1" dirty="0">
                <a:latin typeface="Times New Roman" pitchFamily="18" charset="0"/>
                <a:cs typeface="Times New Roman" pitchFamily="18" charset="0"/>
              </a:rPr>
              <a:t>Energy Manager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This position should be high enough in the organizational structure to have access to key players in management, and to have a knowledge of current events within the company. </a:t>
            </a:r>
          </a:p>
          <a:p>
            <a:pPr algn="just"/>
            <a:endParaRPr lang="en-GB" sz="2400" b="1" dirty="0">
              <a:latin typeface="Times New Roman" pitchFamily="18" charset="0"/>
              <a:cs typeface="Times New Roman" pitchFamily="18" charset="0"/>
            </a:endParaRPr>
          </a:p>
          <a:p>
            <a:pPr algn="just"/>
            <a:r>
              <a:rPr lang="en-GB" sz="2400" b="1" dirty="0">
                <a:latin typeface="Times New Roman" pitchFamily="18" charset="0"/>
                <a:cs typeface="Times New Roman" pitchFamily="18" charset="0"/>
              </a:rPr>
              <a:t>Developing a working organizational structure may be the most important thing an energy manager can do</a:t>
            </a:r>
            <a:r>
              <a:rPr lang="en-GB" sz="2400" dirty="0">
                <a:latin typeface="Times New Roman" pitchFamily="18" charset="0"/>
                <a:cs typeface="Times New Roman" pitchFamily="18" charset="0"/>
              </a:rPr>
              <a:t>. </a:t>
            </a:r>
          </a:p>
          <a:p>
            <a:pPr algn="just"/>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24748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ORGANIZATIONAL STRUCTURE </a:t>
            </a:r>
          </a:p>
        </p:txBody>
      </p:sp>
      <p:sp>
        <p:nvSpPr>
          <p:cNvPr id="3" name="Content Placeholder 2"/>
          <p:cNvSpPr>
            <a:spLocks noGrp="1"/>
          </p:cNvSpPr>
          <p:nvPr>
            <p:ph idx="1"/>
          </p:nvPr>
        </p:nvSpPr>
        <p:spPr/>
        <p:txBody>
          <a:bodyPr>
            <a:normAutofit fontScale="77500" lnSpcReduction="20000"/>
          </a:bodyPr>
          <a:lstStyle/>
          <a:p>
            <a:pPr algn="just"/>
            <a:r>
              <a:rPr lang="en-GB" dirty="0">
                <a:latin typeface="Times New Roman" pitchFamily="18" charset="0"/>
                <a:cs typeface="Times New Roman" pitchFamily="18" charset="0"/>
              </a:rPr>
              <a:t>In her book titled </a:t>
            </a:r>
            <a:r>
              <a:rPr lang="en-GB" i="1" dirty="0">
                <a:latin typeface="Times New Roman" pitchFamily="18" charset="0"/>
                <a:cs typeface="Times New Roman" pitchFamily="18" charset="0"/>
              </a:rPr>
              <a:t>Performance Contracting: Expanded Horizons</a:t>
            </a:r>
            <a:r>
              <a:rPr lang="en-GB" dirty="0">
                <a:latin typeface="Times New Roman" pitchFamily="18" charset="0"/>
                <a:cs typeface="Times New Roman" pitchFamily="18" charset="0"/>
              </a:rPr>
              <a:t>, Shirley Hansen gives the following requirements for an energy management: </a:t>
            </a:r>
          </a:p>
          <a:p>
            <a:pPr lvl="1" algn="just"/>
            <a:r>
              <a:rPr lang="en-GB" dirty="0">
                <a:latin typeface="Times New Roman" pitchFamily="18" charset="0"/>
                <a:cs typeface="Times New Roman" pitchFamily="18" charset="0"/>
              </a:rPr>
              <a:t>Create and maintain an energy management plan </a:t>
            </a:r>
          </a:p>
          <a:p>
            <a:pPr lvl="1" algn="just"/>
            <a:r>
              <a:rPr lang="en-US" dirty="0">
                <a:latin typeface="Times New Roman" pitchFamily="18" charset="0"/>
                <a:cs typeface="Times New Roman" pitchFamily="18" charset="0"/>
              </a:rPr>
              <a:t>Establish energy records </a:t>
            </a:r>
          </a:p>
          <a:p>
            <a:pPr lvl="1" algn="just"/>
            <a:r>
              <a:rPr lang="en-US" dirty="0">
                <a:latin typeface="Times New Roman" pitchFamily="18" charset="0"/>
                <a:cs typeface="Times New Roman" pitchFamily="18" charset="0"/>
              </a:rPr>
              <a:t>Identify outside assistance </a:t>
            </a:r>
          </a:p>
          <a:p>
            <a:pPr lvl="1" algn="just"/>
            <a:r>
              <a:rPr lang="en-US" dirty="0">
                <a:latin typeface="Times New Roman" pitchFamily="18" charset="0"/>
                <a:cs typeface="Times New Roman" pitchFamily="18" charset="0"/>
              </a:rPr>
              <a:t>Assess future energy needs </a:t>
            </a:r>
          </a:p>
          <a:p>
            <a:pPr lvl="1" algn="just"/>
            <a:r>
              <a:rPr lang="en-US" dirty="0">
                <a:latin typeface="Times New Roman" pitchFamily="18" charset="0"/>
                <a:cs typeface="Times New Roman" pitchFamily="18" charset="0"/>
              </a:rPr>
              <a:t>Identify financing sources </a:t>
            </a:r>
          </a:p>
          <a:p>
            <a:pPr lvl="1" algn="just"/>
            <a:r>
              <a:rPr lang="en-US" dirty="0">
                <a:latin typeface="Times New Roman" pitchFamily="18" charset="0"/>
                <a:cs typeface="Times New Roman" pitchFamily="18" charset="0"/>
              </a:rPr>
              <a:t>Make energy recommendations </a:t>
            </a:r>
          </a:p>
          <a:p>
            <a:pPr lvl="1" algn="just"/>
            <a:r>
              <a:rPr lang="en-US" dirty="0">
                <a:latin typeface="Times New Roman" pitchFamily="18" charset="0"/>
                <a:cs typeface="Times New Roman" pitchFamily="18" charset="0"/>
              </a:rPr>
              <a:t>Implement recommendations </a:t>
            </a:r>
          </a:p>
          <a:p>
            <a:pPr lvl="1" algn="just"/>
            <a:r>
              <a:rPr lang="en-GB" dirty="0">
                <a:latin typeface="Times New Roman" pitchFamily="18" charset="0"/>
                <a:cs typeface="Times New Roman" pitchFamily="18" charset="0"/>
              </a:rPr>
              <a:t>Provide liaison for the energy committee </a:t>
            </a:r>
          </a:p>
          <a:p>
            <a:pPr lvl="1" algn="just"/>
            <a:r>
              <a:rPr lang="en-US" dirty="0">
                <a:latin typeface="Times New Roman" pitchFamily="18" charset="0"/>
                <a:cs typeface="Times New Roman" pitchFamily="18" charset="0"/>
              </a:rPr>
              <a:t>Plan communication strategies </a:t>
            </a:r>
          </a:p>
          <a:p>
            <a:pPr lvl="1" algn="just"/>
            <a:r>
              <a:rPr lang="en-US" dirty="0">
                <a:latin typeface="Times New Roman" pitchFamily="18" charset="0"/>
                <a:cs typeface="Times New Roman" pitchFamily="18" charset="0"/>
              </a:rPr>
              <a:t>Evaluate program effectiveness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89098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Chapter 3</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Energy Auditing</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GB" sz="3200" i="1" u="sng" dirty="0">
                <a:latin typeface="Times New Roman" pitchFamily="18" charset="0"/>
                <a:cs typeface="Times New Roman" pitchFamily="18" charset="0"/>
              </a:rPr>
              <a:t>“You can’t manage what you can’t measure”</a:t>
            </a:r>
            <a:r>
              <a:rPr lang="en-GB" i="1" dirty="0">
                <a:latin typeface="Times New Roman" pitchFamily="18" charset="0"/>
                <a:cs typeface="Times New Roman" pitchFamily="18" charset="0"/>
              </a:rPr>
              <a:t/>
            </a:r>
            <a:br>
              <a:rPr lang="en-GB" i="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0755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No-cost or very low-cost operational changes can often save a customer or an industry 10-20% on utility bills; capital cost programs with payback times of two years or less can often save an additional 20-30%.</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In many cases these energy cost control programs will also result in both reduced energy consumption and reduced emissions of environmental pollutants. </a:t>
            </a:r>
          </a:p>
        </p:txBody>
      </p:sp>
    </p:spTree>
    <p:extLst>
      <p:ext uri="{BB962C8B-B14F-4D97-AF65-F5344CB8AC3E}">
        <p14:creationId xmlns:p14="http://schemas.microsoft.com/office/powerpoint/2010/main" val="189098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An energy audit consists of a detailed examination of how a facility uses energy, what the facility pays for that energy, and finally, a recommended program for changes in operating practices or energy-consuming equipment that will cost-effectively save dollars on energy bills.</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Sometimes called an energy survey or an energy analysis.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The term “audit” should be avoided if it clearly produces a negative image in the mind of a particular business or individual.</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600" dirty="0">
                <a:latin typeface="Times New Roman" pitchFamily="18" charset="0"/>
                <a:cs typeface="Times New Roman" pitchFamily="18" charset="0"/>
              </a:rPr>
              <a:t>Introduction</a:t>
            </a:r>
          </a:p>
        </p:txBody>
      </p:sp>
    </p:spTree>
    <p:extLst>
      <p:ext uri="{BB962C8B-B14F-4D97-AF65-F5344CB8AC3E}">
        <p14:creationId xmlns:p14="http://schemas.microsoft.com/office/powerpoint/2010/main" val="821283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Energy audits are performed by several different groups. </a:t>
            </a:r>
          </a:p>
          <a:p>
            <a:pPr algn="just"/>
            <a:r>
              <a:rPr lang="en-GB" sz="2400" dirty="0">
                <a:latin typeface="Times New Roman" pitchFamily="18" charset="0"/>
                <a:cs typeface="Times New Roman" pitchFamily="18" charset="0"/>
              </a:rPr>
              <a:t>Electric and gas utilities throughout the country (USA) offer free residential energy audits. </a:t>
            </a:r>
          </a:p>
          <a:p>
            <a:pPr algn="just"/>
            <a:r>
              <a:rPr lang="en-GB" sz="2400" dirty="0">
                <a:latin typeface="Times New Roman" pitchFamily="18" charset="0"/>
                <a:cs typeface="Times New Roman" pitchFamily="18" charset="0"/>
              </a:rPr>
              <a:t>Some utilities also perform audits for their industrial and commercial customers. </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600" dirty="0">
                <a:latin typeface="Times New Roman" pitchFamily="18" charset="0"/>
                <a:cs typeface="Times New Roman" pitchFamily="18" charset="0"/>
              </a:rPr>
              <a:t>ENERGY AUDITING SERVICES </a:t>
            </a:r>
          </a:p>
        </p:txBody>
      </p:sp>
    </p:spTree>
    <p:extLst>
      <p:ext uri="{BB962C8B-B14F-4D97-AF65-F5344CB8AC3E}">
        <p14:creationId xmlns:p14="http://schemas.microsoft.com/office/powerpoint/2010/main" val="821283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Large commercial or industrial customers may hire an engineering consulting firm to perform a complete energy audit. </a:t>
            </a:r>
          </a:p>
          <a:p>
            <a:pPr algn="just"/>
            <a:r>
              <a:rPr lang="en-GB" sz="2400" dirty="0">
                <a:latin typeface="Times New Roman" pitchFamily="18" charset="0"/>
                <a:cs typeface="Times New Roman" pitchFamily="18" charset="0"/>
              </a:rPr>
              <a:t>Other companies may elect to hire an energy manager or set up an energy management team whose job is to conduct periodic audits and to keep up with the available energy efficiency technology. </a:t>
            </a:r>
          </a:p>
          <a:p>
            <a:pPr algn="just"/>
            <a:r>
              <a:rPr lang="en-GB" sz="2400" dirty="0">
                <a:latin typeface="Times New Roman" pitchFamily="18" charset="0"/>
                <a:cs typeface="Times New Roman" pitchFamily="18" charset="0"/>
              </a:rPr>
              <a:t>The U.S. Department of Energy (U.S. DOE) funds a program where universities around the country operate industrial assessment </a:t>
            </a:r>
            <a:r>
              <a:rPr lang="en-GB" sz="2400" dirty="0" err="1">
                <a:latin typeface="Times New Roman" pitchFamily="18" charset="0"/>
                <a:cs typeface="Times New Roman" pitchFamily="18" charset="0"/>
              </a:rPr>
              <a:t>centers</a:t>
            </a:r>
            <a:r>
              <a:rPr lang="en-GB" sz="2400" dirty="0">
                <a:latin typeface="Times New Roman" pitchFamily="18" charset="0"/>
                <a:cs typeface="Times New Roman" pitchFamily="18" charset="0"/>
              </a:rPr>
              <a:t> which perform free energy audits for small and medium sized manufacturing companies. </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600" dirty="0">
                <a:latin typeface="Times New Roman" pitchFamily="18" charset="0"/>
                <a:cs typeface="Times New Roman" pitchFamily="18" charset="0"/>
              </a:rPr>
              <a:t>ENERGY AUDITING SERVICES </a:t>
            </a:r>
          </a:p>
        </p:txBody>
      </p:sp>
    </p:spTree>
    <p:extLst>
      <p:ext uri="{BB962C8B-B14F-4D97-AF65-F5344CB8AC3E}">
        <p14:creationId xmlns:p14="http://schemas.microsoft.com/office/powerpoint/2010/main" val="421896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GB" dirty="0">
                <a:latin typeface="Times New Roman" pitchFamily="18" charset="0"/>
                <a:cs typeface="Times New Roman" pitchFamily="18" charset="0"/>
              </a:rPr>
              <a:t>Not all of the procedures described in this section are required for every type of audit. </a:t>
            </a:r>
          </a:p>
          <a:p>
            <a:pPr algn="just"/>
            <a:endParaRPr lang="en-GB"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The audit process starts by collecting information about a facility’s operation and past record of utility bills.</a:t>
            </a:r>
          </a:p>
          <a:p>
            <a:pPr algn="just"/>
            <a:r>
              <a:rPr lang="en-GB" dirty="0">
                <a:latin typeface="Times New Roman" pitchFamily="18" charset="0"/>
                <a:cs typeface="Times New Roman" pitchFamily="18" charset="0"/>
              </a:rPr>
              <a:t>Data are then </a:t>
            </a:r>
            <a:r>
              <a:rPr lang="en-GB" dirty="0" err="1">
                <a:latin typeface="Times New Roman" pitchFamily="18" charset="0"/>
                <a:cs typeface="Times New Roman" pitchFamily="18" charset="0"/>
              </a:rPr>
              <a:t>analyzed</a:t>
            </a:r>
            <a:r>
              <a:rPr lang="en-GB" dirty="0">
                <a:latin typeface="Times New Roman" pitchFamily="18" charset="0"/>
                <a:cs typeface="Times New Roman" pitchFamily="18" charset="0"/>
              </a:rPr>
              <a:t> to get a picture of how the facility uses—and possibly wastes—energy, as well as to help the auditor learn what areas to examine to reduce energy costs.</a:t>
            </a:r>
          </a:p>
          <a:p>
            <a:pPr algn="just"/>
            <a:r>
              <a:rPr lang="en-GB" dirty="0">
                <a:latin typeface="Times New Roman" pitchFamily="18" charset="0"/>
                <a:cs typeface="Times New Roman" pitchFamily="18" charset="0"/>
              </a:rPr>
              <a:t>Specific changes—called energy conservation opportunities (ECOs)—are identified and evaluated to determine their benefits and their cost-effectiveness. </a:t>
            </a:r>
          </a:p>
          <a:p>
            <a:pPr algn="just"/>
            <a:r>
              <a:rPr lang="en-GB" dirty="0">
                <a:latin typeface="Times New Roman" pitchFamily="18" charset="0"/>
                <a:cs typeface="Times New Roman" pitchFamily="18" charset="0"/>
              </a:rPr>
              <a:t>These ECOs are assessed in terms of their costs and benefits, and an economic comparison is made to rank the various ECOs. Finally, an action plan is created where certain ECOs are selected for implementation, and the actual process of saving energy and saving money begins. </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1896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Textbook</a:t>
            </a: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Steve Doty, Wayne C. Turner. </a:t>
            </a:r>
            <a:r>
              <a:rPr lang="en-US" sz="2400" b="1" i="1" dirty="0">
                <a:latin typeface="Times New Roman" pitchFamily="18" charset="0"/>
                <a:cs typeface="Times New Roman" pitchFamily="18" charset="0"/>
              </a:rPr>
              <a:t>Energy Management Handbook</a:t>
            </a:r>
            <a:r>
              <a:rPr lang="en-US" sz="2400" dirty="0">
                <a:latin typeface="Times New Roman" pitchFamily="18" charset="0"/>
                <a:cs typeface="Times New Roman" pitchFamily="18" charset="0"/>
              </a:rPr>
              <a:t>. 8</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edition. 2013.</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6625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440362"/>
          </a:xfrm>
        </p:spPr>
        <p:txBody>
          <a:bodyPr>
            <a:normAutofit fontScale="55000" lnSpcReduction="20000"/>
          </a:bodyPr>
          <a:lstStyle/>
          <a:p>
            <a:pPr algn="just"/>
            <a:r>
              <a:rPr lang="en-US" b="1" dirty="0">
                <a:latin typeface="Times New Roman" panose="02020603050405020304" pitchFamily="18" charset="0"/>
                <a:cs typeface="Times New Roman" panose="02020603050405020304" pitchFamily="18" charset="0"/>
              </a:rPr>
              <a:t>The Auditor’s Toolbox </a:t>
            </a:r>
          </a:p>
          <a:p>
            <a:pPr algn="just"/>
            <a:r>
              <a:rPr lang="en-US" b="1" dirty="0">
                <a:latin typeface="Times New Roman" panose="02020603050405020304" pitchFamily="18" charset="0"/>
                <a:cs typeface="Times New Roman" panose="02020603050405020304" pitchFamily="18" charset="0"/>
              </a:rPr>
              <a:t>Tape Measures </a:t>
            </a:r>
          </a:p>
          <a:p>
            <a:pPr algn="just"/>
            <a:r>
              <a:rPr lang="en-US" b="1" dirty="0" err="1">
                <a:latin typeface="Times New Roman" panose="02020603050405020304" pitchFamily="18" charset="0"/>
                <a:cs typeface="Times New Roman" panose="02020603050405020304" pitchFamily="18" charset="0"/>
              </a:rPr>
              <a:t>Lightmeter</a:t>
            </a:r>
            <a:r>
              <a:rPr lang="en-US" b="1" dirty="0">
                <a:latin typeface="Times New Roman" panose="02020603050405020304" pitchFamily="18" charset="0"/>
                <a:cs typeface="Times New Roman" panose="02020603050405020304" pitchFamily="18" charset="0"/>
              </a:rPr>
              <a:t> </a:t>
            </a:r>
          </a:p>
          <a:p>
            <a:pPr algn="just"/>
            <a:r>
              <a:rPr lang="en-US" b="1" dirty="0">
                <a:latin typeface="Times New Roman" panose="02020603050405020304" pitchFamily="18" charset="0"/>
                <a:cs typeface="Times New Roman" panose="02020603050405020304" pitchFamily="18" charset="0"/>
              </a:rPr>
              <a:t>Thermometers (&amp; humidity sensors)</a:t>
            </a:r>
          </a:p>
          <a:p>
            <a:pPr algn="just"/>
            <a:r>
              <a:rPr lang="en-US" b="1" dirty="0">
                <a:latin typeface="Times New Roman" panose="02020603050405020304" pitchFamily="18" charset="0"/>
                <a:cs typeface="Times New Roman" panose="02020603050405020304" pitchFamily="18" charset="0"/>
              </a:rPr>
              <a:t>Infrared Cameras </a:t>
            </a:r>
          </a:p>
          <a:p>
            <a:pPr lvl="1" algn="just"/>
            <a:r>
              <a:rPr lang="en-GB" dirty="0">
                <a:latin typeface="Times New Roman" panose="02020603050405020304" pitchFamily="18" charset="0"/>
                <a:cs typeface="Times New Roman" panose="02020603050405020304" pitchFamily="18" charset="0"/>
              </a:rPr>
              <a:t>can be used to find overheated electrical wires, connections, neutrals, circuit breakers, transformers, motors and other pieces of electrical equipment. They can also be used to find wet insulation, missing insulation, roof leaks, and cold spots. Thus, infrared cameras are excellent tools for both safety related diagnostics and energy savings diagnostics. A good rule of thumb is that if one safety hazard is found during an infrared scan of a facility, then that has paid for the cost of the scan for the entire facility. </a:t>
            </a:r>
          </a:p>
          <a:p>
            <a:pPr algn="just"/>
            <a:r>
              <a:rPr lang="en-US" b="1" dirty="0">
                <a:latin typeface="Times New Roman" panose="02020603050405020304" pitchFamily="18" charset="0"/>
                <a:cs typeface="Times New Roman" panose="02020603050405020304" pitchFamily="18" charset="0"/>
              </a:rPr>
              <a:t>Voltmeter </a:t>
            </a:r>
          </a:p>
          <a:p>
            <a:pPr algn="just"/>
            <a:r>
              <a:rPr lang="en-US" b="1" dirty="0">
                <a:latin typeface="Times New Roman" panose="02020603050405020304" pitchFamily="18" charset="0"/>
                <a:cs typeface="Times New Roman" panose="02020603050405020304" pitchFamily="18" charset="0"/>
              </a:rPr>
              <a:t>Clamp-on Ammeter </a:t>
            </a:r>
          </a:p>
          <a:p>
            <a:pPr algn="just"/>
            <a:r>
              <a:rPr lang="en-US" b="1" dirty="0">
                <a:latin typeface="Times New Roman" panose="02020603050405020304" pitchFamily="18" charset="0"/>
                <a:cs typeface="Times New Roman" panose="02020603050405020304" pitchFamily="18" charset="0"/>
              </a:rPr>
              <a:t>Wattmeter/Power Factor Meter </a:t>
            </a:r>
          </a:p>
          <a:p>
            <a:pPr algn="just"/>
            <a:r>
              <a:rPr lang="en-US" b="1" dirty="0">
                <a:latin typeface="Times New Roman" panose="02020603050405020304" pitchFamily="18" charset="0"/>
                <a:cs typeface="Times New Roman" panose="02020603050405020304" pitchFamily="18" charset="0"/>
              </a:rPr>
              <a:t>Combustion Analyzer </a:t>
            </a:r>
          </a:p>
          <a:p>
            <a:pPr algn="just"/>
            <a:r>
              <a:rPr lang="en-US" b="1" dirty="0">
                <a:latin typeface="Times New Roman" panose="02020603050405020304" pitchFamily="18" charset="0"/>
                <a:cs typeface="Times New Roman" panose="02020603050405020304" pitchFamily="18" charset="0"/>
              </a:rPr>
              <a:t>Airflow Measurement Devices </a:t>
            </a:r>
          </a:p>
          <a:p>
            <a:pPr lvl="1" algn="just"/>
            <a:r>
              <a:rPr lang="en-GB" dirty="0">
                <a:latin typeface="Times New Roman" panose="02020603050405020304" pitchFamily="18" charset="0"/>
                <a:cs typeface="Times New Roman" panose="02020603050405020304" pitchFamily="18" charset="0"/>
              </a:rPr>
              <a:t>Measuring air flow from heating, air conditioning, or ventilating ducts, or from other sources of air flow, is one of the energy auditor’s tasks. Airflow measurement devices can be used to identify problems with air flows, such as whether the combustion air flow into a gas heater is correct. Typical airflow measuring devices include a </a:t>
            </a:r>
            <a:r>
              <a:rPr lang="en-GB" dirty="0" err="1">
                <a:latin typeface="Times New Roman" panose="02020603050405020304" pitchFamily="18" charset="0"/>
                <a:cs typeface="Times New Roman" panose="02020603050405020304" pitchFamily="18" charset="0"/>
              </a:rPr>
              <a:t>velometer</a:t>
            </a:r>
            <a:r>
              <a:rPr lang="en-GB" dirty="0">
                <a:latin typeface="Times New Roman" panose="02020603050405020304" pitchFamily="18" charset="0"/>
                <a:cs typeface="Times New Roman" panose="02020603050405020304" pitchFamily="18" charset="0"/>
              </a:rPr>
              <a:t>, an anemometer, or an airflow hood.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4817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b="1" dirty="0">
                <a:latin typeface="Times New Roman" panose="02020603050405020304" pitchFamily="18" charset="0"/>
                <a:cs typeface="Times New Roman" panose="02020603050405020304" pitchFamily="18" charset="0"/>
              </a:rPr>
              <a:t>Blower Door Attachment </a:t>
            </a:r>
          </a:p>
          <a:p>
            <a:pPr lvl="1" algn="just"/>
            <a:r>
              <a:rPr lang="en-GB" dirty="0">
                <a:latin typeface="Times New Roman" panose="02020603050405020304" pitchFamily="18" charset="0"/>
                <a:cs typeface="Times New Roman" panose="02020603050405020304" pitchFamily="18" charset="0"/>
              </a:rPr>
              <a:t>Building or structure tightness can be measured with a blower door attachment. </a:t>
            </a:r>
          </a:p>
          <a:p>
            <a:pPr algn="just"/>
            <a:r>
              <a:rPr lang="en-US" b="1" dirty="0">
                <a:latin typeface="Times New Roman" panose="02020603050405020304" pitchFamily="18" charset="0"/>
                <a:cs typeface="Times New Roman" panose="02020603050405020304" pitchFamily="18" charset="0"/>
              </a:rPr>
              <a:t>Smoke Generator </a:t>
            </a:r>
            <a:endParaRPr lang="en-US" dirty="0">
              <a:latin typeface="Times New Roman" panose="02020603050405020304" pitchFamily="18" charset="0"/>
              <a:cs typeface="Times New Roman" panose="02020603050405020304" pitchFamily="18" charset="0"/>
            </a:endParaRPr>
          </a:p>
          <a:p>
            <a:pPr lvl="1" algn="just"/>
            <a:r>
              <a:rPr lang="en-GB" dirty="0">
                <a:latin typeface="Times New Roman" panose="02020603050405020304" pitchFamily="18" charset="0"/>
                <a:cs typeface="Times New Roman" panose="02020603050405020304" pitchFamily="18" charset="0"/>
              </a:rPr>
              <a:t>A simple smoke generator can also be used in residences, offices, and other buildings to find air infiltration and leakage around doors, windows, ducts, and other structural features. </a:t>
            </a:r>
          </a:p>
          <a:p>
            <a:pPr algn="just"/>
            <a:r>
              <a:rPr lang="en-US" b="1" dirty="0">
                <a:latin typeface="Times New Roman" panose="02020603050405020304" pitchFamily="18" charset="0"/>
                <a:cs typeface="Times New Roman" panose="02020603050405020304" pitchFamily="18" charset="0"/>
              </a:rPr>
              <a:t>Safety Equipment </a:t>
            </a:r>
          </a:p>
          <a:p>
            <a:pPr lvl="1" algn="just"/>
            <a:r>
              <a:rPr lang="en-GB" dirty="0">
                <a:latin typeface="Times New Roman" panose="02020603050405020304" pitchFamily="18" charset="0"/>
                <a:cs typeface="Times New Roman" panose="02020603050405020304" pitchFamily="18" charset="0"/>
              </a:rPr>
              <a:t>The use of safety equipment is a vital precaution for any energy auditor. A good pair of safety glasses is an absolute necessity for almost any manufacturing facility audit visit. Hearing protectors may also be required on audit visits to noisy plants or areas with high horsepower motors driving fans and pumps. Electrical insulated gloves should be used if electrical measurements will be taken, and thermally insulated gloves should be used for working around boilers and heaters. Breathing masks may also be needed when hazardous fumes are present from processes or materials used. Steel-toe and steel-shank safety shoes may be needed on audits of plants where heavy materials, hot or sharp materials, or hazardous materials are being used.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4817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Miniature Data Loggers </a:t>
            </a:r>
            <a:endParaRPr lang="en-US" dirty="0">
              <a:latin typeface="Times New Roman" panose="02020603050405020304" pitchFamily="18" charset="0"/>
              <a:cs typeface="Times New Roman" panose="02020603050405020304" pitchFamily="18" charset="0"/>
            </a:endParaRPr>
          </a:p>
          <a:p>
            <a:pPr lvl="1" algn="just"/>
            <a:r>
              <a:rPr lang="en-GB" dirty="0">
                <a:latin typeface="Times New Roman" panose="02020603050405020304" pitchFamily="18" charset="0"/>
                <a:cs typeface="Times New Roman" panose="02020603050405020304" pitchFamily="18" charset="0"/>
              </a:rPr>
              <a:t>Miniature ("mini") data loggers have appeared in low cost models in the last five years. These are often devices that can be held in the palm of the hand and are electronic instruments that record measurements of temperature, relative humidity, light intensity, light on/off, and motor on/off. If they have an external sensor input jack, these little boxes are actually general purpose data loggers. With external sensors they can record measurements of current, voltage, apparent power (kVA), pressure, and CO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a:t>
            </a:r>
          </a:p>
          <a:p>
            <a:pPr lvl="1" algn="just"/>
            <a:r>
              <a:rPr lang="en-GB" dirty="0">
                <a:latin typeface="Times New Roman" panose="02020603050405020304" pitchFamily="18" charset="0"/>
                <a:cs typeface="Times New Roman" panose="02020603050405020304" pitchFamily="18" charset="0"/>
              </a:rPr>
              <a:t>These data loggers have a microcomputer control chip and a memory chip, so they can be initialized and then record data for periods of time from days to weeks.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28364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Vibration Analysis Gear </a:t>
            </a:r>
          </a:p>
          <a:p>
            <a:pPr lvl="1" algn="just"/>
            <a:r>
              <a:rPr lang="en-GB" dirty="0">
                <a:latin typeface="Times New Roman" panose="02020603050405020304" pitchFamily="18" charset="0"/>
                <a:cs typeface="Times New Roman" panose="02020603050405020304" pitchFamily="18" charset="0"/>
              </a:rPr>
              <a:t>The correlation between machine condition (bearings, pulley alignment, etc.) and energy consumption is related, and this equipment monitors such machine health.</a:t>
            </a:r>
          </a:p>
          <a:p>
            <a:pPr lvl="1" algn="just"/>
            <a:r>
              <a:rPr lang="en-GB" dirty="0">
                <a:latin typeface="Times New Roman" panose="02020603050405020304" pitchFamily="18" charset="0"/>
                <a:cs typeface="Times New Roman" panose="02020603050405020304" pitchFamily="18" charset="0"/>
              </a:rPr>
              <a:t>This equipment comes in various levels of sophistication and price. </a:t>
            </a:r>
          </a:p>
          <a:p>
            <a:pPr lvl="1" algn="just"/>
            <a:r>
              <a:rPr lang="en-GB" dirty="0">
                <a:latin typeface="Times New Roman" panose="02020603050405020304" pitchFamily="18" charset="0"/>
                <a:cs typeface="Times New Roman" panose="02020603050405020304" pitchFamily="18" charset="0"/>
              </a:rPr>
              <a:t>At the lower end of the spectrum are vibration pens (or probes) that simply give real-time amplitude readings of vibrating equipment in in/sec or mm/sec. This type of equipment can cost under $1,000. The engineer compares the measured vibration amplitude to a list of vibration levels (ISO2372) and is able to determine if the vibration is excessive for that particular piece of equipment.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2836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562600"/>
          </a:xfrm>
        </p:spPr>
        <p:txBody>
          <a:bodyPr>
            <a:normAutofit fontScale="62500" lnSpcReduction="20000"/>
          </a:bodyPr>
          <a:lstStyle/>
          <a:p>
            <a:pPr algn="just"/>
            <a:r>
              <a:rPr lang="en-GB" b="1" dirty="0">
                <a:latin typeface="Times New Roman" panose="02020603050405020304" pitchFamily="18" charset="0"/>
                <a:cs typeface="Times New Roman" panose="02020603050405020304" pitchFamily="18" charset="0"/>
              </a:rPr>
              <a:t>Preparing for the Audit Visit </a:t>
            </a:r>
          </a:p>
          <a:p>
            <a:pPr lvl="2" algn="just"/>
            <a:r>
              <a:rPr lang="en-GB" dirty="0">
                <a:latin typeface="Times New Roman" panose="02020603050405020304" pitchFamily="18" charset="0"/>
                <a:cs typeface="Times New Roman" panose="02020603050405020304" pitchFamily="18" charset="0"/>
              </a:rPr>
              <a:t>Some preliminary work must be done before the auditor makes the actual energy audit visit to a facility. </a:t>
            </a:r>
          </a:p>
          <a:p>
            <a:pPr lvl="1" algn="just"/>
            <a:r>
              <a:rPr lang="en-US" b="1" dirty="0">
                <a:latin typeface="Times New Roman" panose="02020603050405020304" pitchFamily="18" charset="0"/>
                <a:cs typeface="Times New Roman" panose="02020603050405020304" pitchFamily="18" charset="0"/>
              </a:rPr>
              <a:t>Energy Use Data </a:t>
            </a:r>
            <a:endParaRPr lang="en-US" dirty="0">
              <a:latin typeface="Times New Roman" panose="02020603050405020304" pitchFamily="18" charset="0"/>
              <a:cs typeface="Times New Roman" panose="02020603050405020304" pitchFamily="18" charset="0"/>
            </a:endParaRPr>
          </a:p>
          <a:p>
            <a:pPr lvl="2" algn="just"/>
            <a:r>
              <a:rPr lang="en-GB" dirty="0">
                <a:latin typeface="Times New Roman" panose="02020603050405020304" pitchFamily="18" charset="0"/>
                <a:cs typeface="Times New Roman" panose="02020603050405020304" pitchFamily="18" charset="0"/>
              </a:rPr>
              <a:t>The energy auditor should start by collecting data on energy use, power demand, and cost for at least the </a:t>
            </a:r>
            <a:r>
              <a:rPr lang="en-US" dirty="0">
                <a:latin typeface="Times New Roman" panose="02020603050405020304" pitchFamily="18" charset="0"/>
                <a:cs typeface="Times New Roman" panose="02020603050405020304" pitchFamily="18" charset="0"/>
              </a:rPr>
              <a:t>previous 12 months </a:t>
            </a:r>
          </a:p>
          <a:p>
            <a:pPr lvl="1" algn="just"/>
            <a:r>
              <a:rPr lang="en-US" sz="2700" b="1" dirty="0">
                <a:latin typeface="Times New Roman" panose="02020603050405020304" pitchFamily="18" charset="0"/>
                <a:cs typeface="Times New Roman" panose="02020603050405020304" pitchFamily="18" charset="0"/>
              </a:rPr>
              <a:t>Rate Structures </a:t>
            </a:r>
          </a:p>
          <a:p>
            <a:pPr lvl="2" algn="just"/>
            <a:r>
              <a:rPr lang="en-GB" dirty="0">
                <a:latin typeface="Times New Roman" panose="02020603050405020304" pitchFamily="18" charset="0"/>
                <a:cs typeface="Times New Roman" panose="02020603050405020304" pitchFamily="18" charset="0"/>
              </a:rPr>
              <a:t>Energy charges: For electrical use, this is in terms of kWh and is often different for on- and off-peak </a:t>
            </a:r>
            <a:r>
              <a:rPr lang="en-GB" sz="2300" dirty="0">
                <a:latin typeface="Times New Roman" panose="02020603050405020304" pitchFamily="18" charset="0"/>
                <a:cs typeface="Times New Roman" panose="02020603050405020304" pitchFamily="18" charset="0"/>
              </a:rPr>
              <a:t>use. For fuel, this is in terms of gallons of oil, </a:t>
            </a:r>
            <a:r>
              <a:rPr lang="en-GB" sz="2300" dirty="0" err="1">
                <a:latin typeface="Times New Roman" panose="02020603050405020304" pitchFamily="18" charset="0"/>
                <a:cs typeface="Times New Roman" panose="02020603050405020304" pitchFamily="18" charset="0"/>
              </a:rPr>
              <a:t>therms</a:t>
            </a:r>
            <a:r>
              <a:rPr lang="en-GB" sz="2300" dirty="0">
                <a:latin typeface="Times New Roman" panose="02020603050405020304" pitchFamily="18" charset="0"/>
                <a:cs typeface="Times New Roman" panose="02020603050405020304" pitchFamily="18" charset="0"/>
              </a:rPr>
              <a:t> of gas, etc. and usually does not differentiate by time of use, although there may be seasonal adjustments (e.g. higher in winter). </a:t>
            </a:r>
          </a:p>
          <a:p>
            <a:pPr lvl="2" algn="just"/>
            <a:r>
              <a:rPr lang="en-GB" sz="2300" dirty="0">
                <a:latin typeface="Times New Roman" panose="02020603050405020304" pitchFamily="18" charset="0"/>
                <a:cs typeface="Times New Roman" panose="02020603050405020304" pitchFamily="18" charset="0"/>
              </a:rPr>
              <a:t>Electrical Demand Charges: The demand charge is based on a reading of the maximum power in kW that a customer demands in one month. Power is the rate at which energy is used, and it varies quite rapidly for many facilities. </a:t>
            </a:r>
          </a:p>
          <a:p>
            <a:pPr lvl="2" algn="just"/>
            <a:r>
              <a:rPr lang="en-GB" sz="2300" dirty="0">
                <a:latin typeface="Times New Roman" panose="02020603050405020304" pitchFamily="18" charset="0"/>
                <a:cs typeface="Times New Roman" panose="02020603050405020304" pitchFamily="18" charset="0"/>
              </a:rPr>
              <a:t>Demand charges are often different for on- and off-peak times.</a:t>
            </a:r>
          </a:p>
          <a:p>
            <a:pPr lvl="2" algn="just"/>
            <a:r>
              <a:rPr lang="en-GB" sz="2300" dirty="0">
                <a:latin typeface="Times New Roman" panose="02020603050405020304" pitchFamily="18" charset="0"/>
                <a:cs typeface="Times New Roman" panose="02020603050405020304" pitchFamily="18" charset="0"/>
              </a:rPr>
              <a:t>Ratchet Clauses: Some utilities have a ratchet clause in their rate structure which stipulates that the minimum power demand charge will be the highest demand recorded in the last billing period or some percentage (i.e., typically 70-75%) of the highest power demand recorded in the last year. The ratchet clause can increase utility charges for facilities during periods of low activity or where power demand is tied to extreme weather. </a:t>
            </a:r>
          </a:p>
          <a:p>
            <a:pPr lvl="2" algn="just"/>
            <a:r>
              <a:rPr lang="en-GB" sz="2300" dirty="0">
                <a:latin typeface="Times New Roman" panose="02020603050405020304" pitchFamily="18" charset="0"/>
                <a:cs typeface="Times New Roman" panose="02020603050405020304" pitchFamily="18" charset="0"/>
              </a:rPr>
              <a:t>Discounts/Penalties: Utilities generally provide discounts on their energy and power rates for customers who accept power at high voltage and provide transformers on site. They also commonly assess penalties when a customer has a power factor less than 0.9-0.95. Inductive loads (e.g., lightly loaded electric motors, old fluorescent lighting ballasts, etc.) reduce the power factor. </a:t>
            </a:r>
          </a:p>
          <a:p>
            <a:pPr lvl="2" algn="just"/>
            <a:r>
              <a:rPr lang="en-US" sz="2300" dirty="0">
                <a:latin typeface="Times New Roman" panose="02020603050405020304" pitchFamily="18" charset="0"/>
                <a:cs typeface="Times New Roman" panose="02020603050405020304" pitchFamily="18" charset="0"/>
              </a:rPr>
              <a:t>Water and wastewater charges.</a:t>
            </a:r>
          </a:p>
        </p:txBody>
      </p:sp>
      <p:sp>
        <p:nvSpPr>
          <p:cNvPr id="4" name="Title 1"/>
          <p:cNvSpPr>
            <a:spLocks noGrp="1"/>
          </p:cNvSpPr>
          <p:nvPr>
            <p:ph type="title"/>
          </p:nvPr>
        </p:nvSpPr>
        <p:spPr>
          <a:xfrm>
            <a:off x="457200" y="76200"/>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28364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00" t="19644" r="24600" b="9689"/>
          <a:stretch/>
        </p:blipFill>
        <p:spPr bwMode="auto">
          <a:xfrm>
            <a:off x="1371600" y="1463563"/>
            <a:ext cx="6432612" cy="539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97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GB" b="1" dirty="0">
                <a:latin typeface="Times New Roman" panose="02020603050405020304" pitchFamily="18" charset="0"/>
                <a:cs typeface="Times New Roman" panose="02020603050405020304" pitchFamily="18" charset="0"/>
              </a:rPr>
              <a:t>Example: </a:t>
            </a:r>
            <a:r>
              <a:rPr lang="en-GB" dirty="0">
                <a:latin typeface="Times New Roman" panose="02020603050405020304" pitchFamily="18" charset="0"/>
                <a:cs typeface="Times New Roman" panose="02020603050405020304" pitchFamily="18" charset="0"/>
              </a:rPr>
              <a:t>A company that fabricates metal products gets electricity from its electric utility at the following general service demand rate structure. </a:t>
            </a:r>
          </a:p>
          <a:p>
            <a:pPr algn="just"/>
            <a:r>
              <a:rPr lang="en-US" dirty="0">
                <a:latin typeface="Times New Roman" panose="02020603050405020304" pitchFamily="18" charset="0"/>
                <a:cs typeface="Times New Roman" panose="02020603050405020304" pitchFamily="18" charset="0"/>
              </a:rPr>
              <a:t>Rate structure: </a:t>
            </a:r>
          </a:p>
          <a:p>
            <a:pPr lvl="1" algn="just"/>
            <a:r>
              <a:rPr lang="en-GB" dirty="0">
                <a:latin typeface="Times New Roman" panose="02020603050405020304" pitchFamily="18" charset="0"/>
                <a:cs typeface="Times New Roman" panose="02020603050405020304" pitchFamily="18" charset="0"/>
              </a:rPr>
              <a:t>Customer cost = $21.00 per month </a:t>
            </a:r>
          </a:p>
          <a:p>
            <a:pPr lvl="1" algn="just"/>
            <a:r>
              <a:rPr lang="en-GB" dirty="0">
                <a:latin typeface="Times New Roman" panose="02020603050405020304" pitchFamily="18" charset="0"/>
                <a:cs typeface="Times New Roman" panose="02020603050405020304" pitchFamily="18" charset="0"/>
              </a:rPr>
              <a:t>Energy cost = $0.051 per kWh </a:t>
            </a:r>
          </a:p>
          <a:p>
            <a:pPr lvl="1" algn="just"/>
            <a:r>
              <a:rPr lang="en-GB" dirty="0">
                <a:latin typeface="Times New Roman" panose="02020603050405020304" pitchFamily="18" charset="0"/>
                <a:cs typeface="Times New Roman" panose="02020603050405020304" pitchFamily="18" charset="0"/>
              </a:rPr>
              <a:t>Demand cost = $6.50 per kW per month </a:t>
            </a:r>
          </a:p>
          <a:p>
            <a:pPr lvl="1" algn="just"/>
            <a:r>
              <a:rPr lang="en-US" dirty="0">
                <a:latin typeface="Times New Roman" panose="02020603050405020304" pitchFamily="18" charset="0"/>
                <a:cs typeface="Times New Roman" panose="02020603050405020304" pitchFamily="18" charset="0"/>
              </a:rPr>
              <a:t>Taxes = Total of 8% </a:t>
            </a:r>
          </a:p>
          <a:p>
            <a:pPr lvl="1" algn="just"/>
            <a:r>
              <a:rPr lang="en-GB" dirty="0">
                <a:latin typeface="Times New Roman" panose="02020603050405020304" pitchFamily="18" charset="0"/>
                <a:cs typeface="Times New Roman" panose="02020603050405020304" pitchFamily="18" charset="0"/>
              </a:rPr>
              <a:t>Fuel adjustment = A variable amount per </a:t>
            </a:r>
            <a:r>
              <a:rPr lang="en-US" dirty="0">
                <a:latin typeface="Times New Roman" panose="02020603050405020304" pitchFamily="18" charset="0"/>
                <a:cs typeface="Times New Roman" panose="02020603050405020304" pitchFamily="18" charset="0"/>
              </a:rPr>
              <a:t>kWh each month </a:t>
            </a:r>
          </a:p>
          <a:p>
            <a:pPr algn="just"/>
            <a:r>
              <a:rPr lang="en-US" dirty="0">
                <a:latin typeface="Times New Roman" panose="02020603050405020304" pitchFamily="18" charset="0"/>
                <a:cs typeface="Times New Roman" panose="02020603050405020304" pitchFamily="18" charset="0"/>
              </a:rPr>
              <a:t>Find the energy used cost for this company. Use previous table data.</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35597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50" t="24000" r="24800" b="5245"/>
          <a:stretch/>
        </p:blipFill>
        <p:spPr bwMode="auto">
          <a:xfrm>
            <a:off x="838200" y="370476"/>
            <a:ext cx="7848600" cy="648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688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00" t="36444" r="24850" b="21067"/>
          <a:stretch/>
        </p:blipFill>
        <p:spPr bwMode="auto">
          <a:xfrm>
            <a:off x="168676" y="1752600"/>
            <a:ext cx="8823960" cy="437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120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b="1" dirty="0">
                <a:latin typeface="Times New Roman" panose="02020603050405020304" pitchFamily="18" charset="0"/>
                <a:cs typeface="Times New Roman" panose="02020603050405020304" pitchFamily="18" charset="0"/>
              </a:rPr>
              <a:t>Physical and Operational Data for the Facility </a:t>
            </a:r>
          </a:p>
          <a:p>
            <a:pPr lvl="1" algn="just"/>
            <a:r>
              <a:rPr lang="en-US" dirty="0">
                <a:latin typeface="Times New Roman" panose="02020603050405020304" pitchFamily="18" charset="0"/>
                <a:cs typeface="Times New Roman" panose="02020603050405020304" pitchFamily="18" charset="0"/>
              </a:rPr>
              <a:t>Geographic Location/Weather Data </a:t>
            </a:r>
          </a:p>
          <a:p>
            <a:pPr lvl="1" algn="just"/>
            <a:r>
              <a:rPr lang="en-US" dirty="0">
                <a:latin typeface="Times New Roman" panose="02020603050405020304" pitchFamily="18" charset="0"/>
                <a:cs typeface="Times New Roman" panose="02020603050405020304" pitchFamily="18" charset="0"/>
              </a:rPr>
              <a:t>Facility Layout </a:t>
            </a:r>
          </a:p>
          <a:p>
            <a:pPr lvl="1" algn="just"/>
            <a:r>
              <a:rPr lang="en-US" dirty="0">
                <a:latin typeface="Times New Roman" panose="02020603050405020304" pitchFamily="18" charset="0"/>
                <a:cs typeface="Times New Roman" panose="02020603050405020304" pitchFamily="18" charset="0"/>
              </a:rPr>
              <a:t>Operating Hours </a:t>
            </a:r>
          </a:p>
          <a:p>
            <a:pPr lvl="1" algn="just"/>
            <a:r>
              <a:rPr lang="en-US" dirty="0">
                <a:latin typeface="Times New Roman" panose="02020603050405020304" pitchFamily="18" charset="0"/>
                <a:cs typeface="Times New Roman" panose="02020603050405020304" pitchFamily="18" charset="0"/>
              </a:rPr>
              <a:t>Equipment List: </a:t>
            </a:r>
            <a:r>
              <a:rPr lang="en-GB" dirty="0">
                <a:latin typeface="Times New Roman" panose="02020603050405020304" pitchFamily="18" charset="0"/>
                <a:cs typeface="Times New Roman" panose="02020603050405020304" pitchFamily="18" charset="0"/>
              </a:rPr>
              <a:t>review it before conducting the audit.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3559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a:latin typeface="Times New Roman" pitchFamily="18" charset="0"/>
                <a:cs typeface="Times New Roman" pitchFamily="18" charset="0"/>
              </a:rPr>
              <a:t>Chapter 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Introduction</a:t>
            </a:r>
          </a:p>
        </p:txBody>
      </p:sp>
    </p:spTree>
    <p:extLst>
      <p:ext uri="{BB962C8B-B14F-4D97-AF65-F5344CB8AC3E}">
        <p14:creationId xmlns:p14="http://schemas.microsoft.com/office/powerpoint/2010/main" val="870819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b="1" dirty="0">
                <a:latin typeface="Times New Roman" panose="02020603050405020304" pitchFamily="18" charset="0"/>
                <a:cs typeface="Times New Roman" panose="02020603050405020304" pitchFamily="18" charset="0"/>
              </a:rPr>
              <a:t>Energy Audit Safety Considerations </a:t>
            </a:r>
          </a:p>
          <a:p>
            <a:pPr lvl="1" algn="just"/>
            <a:r>
              <a:rPr lang="en-GB" dirty="0">
                <a:latin typeface="Times New Roman" panose="02020603050405020304" pitchFamily="18" charset="0"/>
                <a:cs typeface="Times New Roman" panose="02020603050405020304" pitchFamily="18" charset="0"/>
              </a:rPr>
              <a:t>The auditor should be careful when examining any operating piece of equipment, especially those with open drive shafts, belts or gears, or any form of rotating machinery. </a:t>
            </a:r>
          </a:p>
          <a:p>
            <a:pPr lvl="1" algn="just"/>
            <a:r>
              <a:rPr lang="en-GB" dirty="0">
                <a:latin typeface="Times New Roman" panose="02020603050405020304" pitchFamily="18" charset="0"/>
                <a:cs typeface="Times New Roman" panose="02020603050405020304" pitchFamily="18" charset="0"/>
              </a:rPr>
              <a:t>If necessary, the auditor may need to come back when the machine or device is idle in order to safely get the data. </a:t>
            </a:r>
          </a:p>
          <a:p>
            <a:pPr lvl="1" algn="just"/>
            <a:r>
              <a:rPr lang="en-US" dirty="0">
                <a:latin typeface="Times New Roman" panose="02020603050405020304" pitchFamily="18" charset="0"/>
                <a:cs typeface="Times New Roman" panose="02020603050405020304" pitchFamily="18" charset="0"/>
              </a:rPr>
              <a:t>The auditor should never </a:t>
            </a:r>
            <a:r>
              <a:rPr lang="en-GB" dirty="0">
                <a:latin typeface="Times New Roman" panose="02020603050405020304" pitchFamily="18" charset="0"/>
                <a:cs typeface="Times New Roman" panose="02020603050405020304" pitchFamily="18" charset="0"/>
              </a:rPr>
              <a:t>approach a piece of equipment and inspect it without the operator or supervisor being notified first.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35597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latin typeface="Times New Roman" panose="02020603050405020304" pitchFamily="18" charset="0"/>
                <a:cs typeface="Times New Roman" panose="02020603050405020304" pitchFamily="18" charset="0"/>
              </a:rPr>
              <a:t>Safety Checklist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 </a:t>
            </a:r>
          </a:p>
          <a:p>
            <a:pPr marL="914400" lvl="1" indent="-514350">
              <a:buFont typeface="+mj-lt"/>
              <a:buAutoNum type="alphaLcParenR"/>
            </a:pPr>
            <a:r>
              <a:rPr lang="en-GB" dirty="0">
                <a:latin typeface="Times New Roman" panose="02020603050405020304" pitchFamily="18" charset="0"/>
                <a:cs typeface="Times New Roman" panose="02020603050405020304" pitchFamily="18" charset="0"/>
              </a:rPr>
              <a:t>Decline any task that does not appear safe. Safety is more important than savings. </a:t>
            </a:r>
          </a:p>
          <a:p>
            <a:pPr marL="914400" lvl="1" indent="-514350">
              <a:buFont typeface="+mj-lt"/>
              <a:buAutoNum type="alphaLcParenR"/>
            </a:pPr>
            <a:r>
              <a:rPr lang="en-GB" dirty="0">
                <a:latin typeface="Times New Roman" panose="02020603050405020304" pitchFamily="18" charset="0"/>
                <a:cs typeface="Times New Roman" panose="02020603050405020304" pitchFamily="18" charset="0"/>
              </a:rPr>
              <a:t>Do not enter confined spaces or areas where a respiratory breathing hazard exists, without being properly trained and equipped to do so. </a:t>
            </a:r>
          </a:p>
          <a:p>
            <a:pPr marL="914400" lvl="1" indent="-514350">
              <a:buFont typeface="+mj-lt"/>
              <a:buAutoNum type="alphaLcParenR"/>
            </a:pPr>
            <a:r>
              <a:rPr lang="en-GB" dirty="0">
                <a:latin typeface="Times New Roman" panose="02020603050405020304" pitchFamily="18" charset="0"/>
                <a:cs typeface="Times New Roman" panose="02020603050405020304" pitchFamily="18" charset="0"/>
              </a:rPr>
              <a:t>Use two hands on ladders; use shoulder straps to carry tools and note pads when climbing. </a:t>
            </a:r>
          </a:p>
          <a:p>
            <a:pPr marL="914400" lvl="1" indent="-514350">
              <a:buFont typeface="+mj-lt"/>
              <a:buAutoNum type="alphaLcParenR"/>
            </a:pPr>
            <a:r>
              <a:rPr lang="en-GB" dirty="0">
                <a:latin typeface="Times New Roman" panose="02020603050405020304" pitchFamily="18" charset="0"/>
                <a:cs typeface="Times New Roman" panose="02020603050405020304" pitchFamily="18" charset="0"/>
              </a:rPr>
              <a:t>Conduct the field work with a helper or with the customer rather than alone. </a:t>
            </a:r>
          </a:p>
          <a:p>
            <a:pPr marL="914400" lvl="1" indent="-514350">
              <a:buFont typeface="+mj-lt"/>
              <a:buAutoNum type="alphaLcParenR"/>
            </a:pPr>
            <a:r>
              <a:rPr lang="en-GB" dirty="0">
                <a:latin typeface="Times New Roman" panose="02020603050405020304" pitchFamily="18" charset="0"/>
                <a:cs typeface="Times New Roman" panose="02020603050405020304" pitchFamily="18" charset="0"/>
              </a:rPr>
              <a:t>Do not operate switches, disconnects, valves, or open equipment panels; let the customer do this for you.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46735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Electrical: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Avoid working on live circuits, if possible.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Securely lock off circuits and switches before working on a piece of equipment.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Always keep one hand in your pocket while making measurements on live circuits to help prevent cardiac arrest.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366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Hearing: </a:t>
            </a:r>
          </a:p>
          <a:p>
            <a:pPr lvl="1" algn="just"/>
            <a:r>
              <a:rPr lang="en-GB" dirty="0">
                <a:latin typeface="Times New Roman" panose="02020603050405020304" pitchFamily="18" charset="0"/>
                <a:cs typeface="Times New Roman" panose="02020603050405020304" pitchFamily="18" charset="0"/>
              </a:rPr>
              <a:t>Use foam insert plugs while working around loud machinery to reduce sound levels up to 30 decibels. </a:t>
            </a:r>
          </a:p>
          <a:p>
            <a:pPr algn="just"/>
            <a:r>
              <a:rPr lang="en-US" dirty="0">
                <a:latin typeface="Times New Roman" panose="02020603050405020304" pitchFamily="18" charset="0"/>
                <a:cs typeface="Times New Roman" panose="02020603050405020304" pitchFamily="18" charset="0"/>
              </a:rPr>
              <a:t>Clothing: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Avoid loose clothing, especially neck ties.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Remove rings, bracelets, watches, etc. if working near exposed electrical connections. </a:t>
            </a:r>
          </a:p>
          <a:p>
            <a:pPr marL="914400" lvl="1" indent="-514350" algn="just">
              <a:buFont typeface="+mj-lt"/>
              <a:buAutoNum type="alphaLcParenR"/>
            </a:pPr>
            <a:r>
              <a:rPr lang="en-GB" dirty="0">
                <a:latin typeface="Times New Roman" panose="02020603050405020304" pitchFamily="18" charset="0"/>
                <a:cs typeface="Times New Roman" panose="02020603050405020304" pitchFamily="18" charset="0"/>
              </a:rPr>
              <a:t>Wear steel toed shoes in mechanical and machinery areas.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366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Conducting the Audit Visit </a:t>
            </a:r>
          </a:p>
          <a:p>
            <a:r>
              <a:rPr lang="en-US" b="1" dirty="0">
                <a:latin typeface="Times New Roman" panose="02020603050405020304" pitchFamily="18" charset="0"/>
                <a:cs typeface="Times New Roman" panose="02020603050405020304" pitchFamily="18" charset="0"/>
              </a:rPr>
              <a:t>Introductory Meeting </a:t>
            </a:r>
          </a:p>
          <a:p>
            <a:r>
              <a:rPr lang="en-US" b="1" dirty="0">
                <a:latin typeface="Times New Roman" panose="02020603050405020304" pitchFamily="18" charset="0"/>
                <a:cs typeface="Times New Roman" panose="02020603050405020304" pitchFamily="18" charset="0"/>
              </a:rPr>
              <a:t>Audit Interviews </a:t>
            </a:r>
          </a:p>
          <a:p>
            <a:r>
              <a:rPr lang="en-US" b="1" dirty="0">
                <a:latin typeface="Times New Roman" panose="02020603050405020304" pitchFamily="18" charset="0"/>
                <a:cs typeface="Times New Roman" panose="02020603050405020304" pitchFamily="18" charset="0"/>
              </a:rPr>
              <a:t>Walk-through Tour </a:t>
            </a:r>
          </a:p>
          <a:p>
            <a:r>
              <a:rPr lang="en-US" b="1" dirty="0">
                <a:latin typeface="Times New Roman" panose="02020603050405020304" pitchFamily="18" charset="0"/>
                <a:cs typeface="Times New Roman" panose="02020603050405020304" pitchFamily="18" charset="0"/>
              </a:rPr>
              <a:t>Getting Detailed Data </a:t>
            </a:r>
          </a:p>
          <a:p>
            <a:r>
              <a:rPr lang="en-GB" b="1" dirty="0">
                <a:latin typeface="Times New Roman" panose="02020603050405020304" pitchFamily="18" charset="0"/>
                <a:cs typeface="Times New Roman" panose="02020603050405020304" pitchFamily="18" charset="0"/>
              </a:rPr>
              <a:t>Energy Audits: What to Look for </a:t>
            </a:r>
          </a:p>
          <a:p>
            <a:pPr lvl="1"/>
            <a:r>
              <a:rPr lang="en-US" dirty="0">
                <a:latin typeface="Times New Roman" panose="02020603050405020304" pitchFamily="18" charset="0"/>
                <a:cs typeface="Times New Roman" panose="02020603050405020304" pitchFamily="18" charset="0"/>
              </a:rPr>
              <a:t>HVAC Equipment </a:t>
            </a:r>
          </a:p>
          <a:p>
            <a:pPr lvl="1"/>
            <a:r>
              <a:rPr lang="en-US" sz="2900" dirty="0">
                <a:latin typeface="Times New Roman" panose="02020603050405020304" pitchFamily="18" charset="0"/>
                <a:cs typeface="Times New Roman" panose="02020603050405020304" pitchFamily="18" charset="0"/>
              </a:rPr>
              <a:t>Electric Motors </a:t>
            </a:r>
          </a:p>
          <a:p>
            <a:pPr lvl="1"/>
            <a:r>
              <a:rPr lang="en-US" sz="2900" dirty="0">
                <a:latin typeface="Times New Roman" panose="02020603050405020304" pitchFamily="18" charset="0"/>
                <a:cs typeface="Times New Roman" panose="02020603050405020304" pitchFamily="18" charset="0"/>
              </a:rPr>
              <a:t>Water Heaters </a:t>
            </a:r>
          </a:p>
          <a:p>
            <a:pPr lvl="1"/>
            <a:r>
              <a:rPr lang="en-US" sz="2900" dirty="0">
                <a:latin typeface="Times New Roman" panose="02020603050405020304" pitchFamily="18" charset="0"/>
                <a:cs typeface="Times New Roman" panose="02020603050405020304" pitchFamily="18" charset="0"/>
              </a:rPr>
              <a:t>Waste Heat Sources </a:t>
            </a:r>
          </a:p>
          <a:p>
            <a:pPr lvl="1"/>
            <a:r>
              <a:rPr lang="en-US" sz="2900" dirty="0">
                <a:latin typeface="Times New Roman" panose="02020603050405020304" pitchFamily="18" charset="0"/>
                <a:cs typeface="Times New Roman" panose="02020603050405020304" pitchFamily="18" charset="0"/>
              </a:rPr>
              <a:t>Peak Equipment Loads </a:t>
            </a:r>
          </a:p>
          <a:p>
            <a:pPr lvl="1"/>
            <a:r>
              <a:rPr lang="en-US" sz="2900" dirty="0">
                <a:latin typeface="Times New Roman" panose="02020603050405020304" pitchFamily="18" charset="0"/>
                <a:cs typeface="Times New Roman" panose="02020603050405020304" pitchFamily="18" charset="0"/>
              </a:rPr>
              <a:t>Other Energy-Consuming Equipment: </a:t>
            </a: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366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Preliminary Identification of ECOs </a:t>
            </a:r>
          </a:p>
          <a:p>
            <a:r>
              <a:rPr lang="en-US" b="1" dirty="0">
                <a:latin typeface="Times New Roman" panose="02020603050405020304" pitchFamily="18" charset="0"/>
                <a:cs typeface="Times New Roman" panose="02020603050405020304" pitchFamily="18" charset="0"/>
              </a:rPr>
              <a:t>Post-Audit Analysis </a:t>
            </a:r>
          </a:p>
          <a:p>
            <a:r>
              <a:rPr lang="en-US" b="1" dirty="0">
                <a:latin typeface="Times New Roman" panose="02020603050405020304" pitchFamily="18" charset="0"/>
                <a:cs typeface="Times New Roman" panose="02020603050405020304" pitchFamily="18" charset="0"/>
              </a:rPr>
              <a:t>The Energy Audit Report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366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00" t="13956" r="49450" b="12445"/>
          <a:stretch/>
        </p:blipFill>
        <p:spPr bwMode="auto">
          <a:xfrm>
            <a:off x="609600" y="98758"/>
            <a:ext cx="4191000" cy="676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66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The Energy Action Plan </a:t>
            </a:r>
            <a:endParaRPr lang="en-US" dirty="0">
              <a:latin typeface="Times New Roman" panose="02020603050405020304" pitchFamily="18" charset="0"/>
              <a:cs typeface="Times New Roman" panose="02020603050405020304" pitchFamily="18" charset="0"/>
            </a:endParaRPr>
          </a:p>
          <a:p>
            <a:pPr lvl="1" algn="just"/>
            <a:r>
              <a:rPr lang="en-GB" dirty="0">
                <a:latin typeface="Times New Roman" panose="02020603050405020304" pitchFamily="18" charset="0"/>
                <a:cs typeface="Times New Roman" panose="02020603050405020304" pitchFamily="18" charset="0"/>
              </a:rPr>
              <a:t>The last step in the energy audit process is to recommend an action plan for the facility. </a:t>
            </a:r>
          </a:p>
          <a:p>
            <a:pPr lvl="1" algn="just"/>
            <a:r>
              <a:rPr lang="en-GB" dirty="0">
                <a:latin typeface="Times New Roman" panose="02020603050405020304" pitchFamily="18" charset="0"/>
                <a:cs typeface="Times New Roman" panose="02020603050405020304" pitchFamily="18" charset="0"/>
              </a:rPr>
              <a:t>The energy action plan lists the ECOs which should be implemented first, and suggests an overall implementation schedule. </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GB" sz="3600" dirty="0">
                <a:latin typeface="Times New Roman" pitchFamily="18" charset="0"/>
                <a:cs typeface="Times New Roman" pitchFamily="18" charset="0"/>
              </a:rPr>
              <a:t>BASIC COMPONENTS OF AN ENERGY AUDIT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366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2DCD0-5D97-403E-B4FC-F4B7440F11C2}"/>
              </a:ext>
            </a:extLst>
          </p:cNvPr>
          <p:cNvSpPr>
            <a:spLocks noGrp="1"/>
          </p:cNvSpPr>
          <p:nvPr>
            <p:ph type="title"/>
          </p:nvPr>
        </p:nvSpPr>
        <p:spPr>
          <a:xfrm>
            <a:off x="628650" y="365125"/>
            <a:ext cx="7886700" cy="6035675"/>
          </a:xfrm>
        </p:spPr>
        <p:txBody>
          <a:bodyPr/>
          <a:lstStyle/>
          <a:p>
            <a:pPr algn="ctr"/>
            <a:r>
              <a:rPr lang="en-US" dirty="0">
                <a:latin typeface="Times New Roman" panose="02020603050405020304" pitchFamily="18" charset="0"/>
                <a:cs typeface="Times New Roman" panose="02020603050405020304" pitchFamily="18" charset="0"/>
              </a:rPr>
              <a:t>Chapter 4</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Economic Analysis</a:t>
            </a:r>
          </a:p>
        </p:txBody>
      </p:sp>
    </p:spTree>
    <p:extLst>
      <p:ext uri="{BB962C8B-B14F-4D97-AF65-F5344CB8AC3E}">
        <p14:creationId xmlns:p14="http://schemas.microsoft.com/office/powerpoint/2010/main" val="617934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C460D-4216-48B0-84D8-05378DC7BD0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159A4CCF-7F92-4FF6-BB48-1D820949CA16}"/>
              </a:ext>
            </a:extLst>
          </p:cNvPr>
          <p:cNvSpPr>
            <a:spLocks noGrp="1"/>
          </p:cNvSpPr>
          <p:nvPr>
            <p:ph idx="1"/>
          </p:nvPr>
        </p:nvSpPr>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basic criterion for evaluating any investment decision is that the revenues (savings) generated by the investment must be greater than the costs incurred. </a:t>
            </a:r>
          </a:p>
          <a:p>
            <a:pPr algn="just"/>
            <a:r>
              <a:rPr lang="en-US" dirty="0">
                <a:latin typeface="Times New Roman" panose="02020603050405020304" pitchFamily="18" charset="0"/>
                <a:cs typeface="Times New Roman" panose="02020603050405020304" pitchFamily="18" charset="0"/>
              </a:rPr>
              <a:t>The number of years over which the revenues accumulate and the comparative importance of future dollars (revenues or costs) relative to present dollars are important factors in making sound investment decisions. </a:t>
            </a:r>
          </a:p>
          <a:p>
            <a:pPr algn="just"/>
            <a:r>
              <a:rPr lang="en-US" dirty="0">
                <a:latin typeface="Times New Roman" panose="02020603050405020304" pitchFamily="18" charset="0"/>
                <a:cs typeface="Times New Roman" panose="02020603050405020304" pitchFamily="18" charset="0"/>
              </a:rPr>
              <a:t>This consideration of costs over the entire life cycle of the investments gives rise to the name life cycle cost analysis that is commonly used.</a:t>
            </a:r>
          </a:p>
        </p:txBody>
      </p:sp>
    </p:spTree>
    <p:extLst>
      <p:ext uri="{BB962C8B-B14F-4D97-AF65-F5344CB8AC3E}">
        <p14:creationId xmlns:p14="http://schemas.microsoft.com/office/powerpoint/2010/main" val="328828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Professional Associations That Have Reacted to Energy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2200" dirty="0">
                <a:latin typeface="Times New Roman" pitchFamily="18" charset="0"/>
                <a:cs typeface="Times New Roman" pitchFamily="18" charset="0"/>
              </a:rPr>
              <a:t>Most primary engineering associations now have an energy sub-organization or have integrated energy into their missions. Examples are: </a:t>
            </a:r>
          </a:p>
          <a:p>
            <a:pPr lvl="1" algn="just"/>
            <a:r>
              <a:rPr lang="en-GB" sz="1800" dirty="0">
                <a:latin typeface="Times New Roman" pitchFamily="18" charset="0"/>
                <a:cs typeface="Times New Roman" pitchFamily="18" charset="0"/>
              </a:rPr>
              <a:t>The Association of Energy Engineers (AEE) </a:t>
            </a:r>
          </a:p>
          <a:p>
            <a:pPr lvl="1" algn="just"/>
            <a:r>
              <a:rPr lang="en-GB" sz="1800" dirty="0">
                <a:latin typeface="Times New Roman" pitchFamily="18" charset="0"/>
                <a:cs typeface="Times New Roman" pitchFamily="18" charset="0"/>
              </a:rPr>
              <a:t>The American Institute of Architects (AIA) </a:t>
            </a:r>
          </a:p>
          <a:p>
            <a:pPr lvl="1" algn="just"/>
            <a:r>
              <a:rPr lang="en-GB" sz="1800" dirty="0">
                <a:latin typeface="Times New Roman" pitchFamily="18" charset="0"/>
                <a:cs typeface="Times New Roman" pitchFamily="18" charset="0"/>
              </a:rPr>
              <a:t>The American Society of Mechanical Engineers (ASME) </a:t>
            </a:r>
          </a:p>
          <a:p>
            <a:pPr lvl="1" algn="just"/>
            <a:r>
              <a:rPr lang="en-GB" sz="1800" dirty="0">
                <a:latin typeface="Times New Roman" pitchFamily="18" charset="0"/>
                <a:cs typeface="Times New Roman" pitchFamily="18" charset="0"/>
              </a:rPr>
              <a:t>The Association of Heating Refrigeration and Air Conditioning Engineers (ASHRAE) </a:t>
            </a:r>
          </a:p>
          <a:p>
            <a:pPr lvl="1" algn="just"/>
            <a:r>
              <a:rPr lang="en-GB" sz="1800" dirty="0">
                <a:latin typeface="Times New Roman" pitchFamily="18" charset="0"/>
                <a:cs typeface="Times New Roman" pitchFamily="18" charset="0"/>
              </a:rPr>
              <a:t>The Illumination Engineers Society of North America (IESNA) </a:t>
            </a:r>
          </a:p>
          <a:p>
            <a:pPr lvl="1" algn="just"/>
            <a:r>
              <a:rPr lang="en-GB" sz="1800" dirty="0">
                <a:latin typeface="Times New Roman" pitchFamily="18" charset="0"/>
                <a:cs typeface="Times New Roman" pitchFamily="18" charset="0"/>
              </a:rPr>
              <a:t>The Institute of Electrical and Electronic Engineers (IEEE)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158407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AE45D6-CFC3-48FF-BA51-1F213F3FDB96}"/>
              </a:ext>
            </a:extLst>
          </p:cNvPr>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life cycle cost approach provides a significantly better evaluation of long term implications of an investment than methods which focus on first cost or near-term results. </a:t>
            </a:r>
          </a:p>
          <a:p>
            <a:pPr algn="just"/>
            <a:r>
              <a:rPr lang="en-US" dirty="0">
                <a:latin typeface="Times New Roman" panose="02020603050405020304" pitchFamily="18" charset="0"/>
                <a:cs typeface="Times New Roman" panose="02020603050405020304" pitchFamily="18" charset="0"/>
              </a:rPr>
              <a:t> Energy related decisions provide excellent examples for the application of this approach. Such decisions include: evaluation of alternative building designs which have different initial costs, operating and maintenance costs, and perhaps different lives; evaluation of investments to improve the thermal performance of an existing building (wall or roof insulation, window glazing); and evaluation of alternative heating, ventilating, or air conditioning systems.</a:t>
            </a:r>
          </a:p>
        </p:txBody>
      </p:sp>
      <p:sp>
        <p:nvSpPr>
          <p:cNvPr id="4" name="Title 1">
            <a:extLst>
              <a:ext uri="{FF2B5EF4-FFF2-40B4-BE49-F238E27FC236}">
                <a16:creationId xmlns:a16="http://schemas.microsoft.com/office/drawing/2014/main" xmlns="" id="{A88414EA-8AE5-4ADC-BF61-F480FA0490BF}"/>
              </a:ext>
            </a:extLst>
          </p:cNvPr>
          <p:cNvSpPr>
            <a:spLocks noGrp="1"/>
          </p:cNvSpPr>
          <p:nvPr>
            <p:ph type="title"/>
          </p:nvPr>
        </p:nvSpPr>
        <p:spPr>
          <a:xfrm>
            <a:off x="628650" y="365126"/>
            <a:ext cx="7886700" cy="1325563"/>
          </a:xfrm>
        </p:spPr>
        <p:txBody>
          <a:bodyPr/>
          <a:lstStyle/>
          <a:p>
            <a:r>
              <a:rPr lang="en-US"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587888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B76AC5C-ECE1-4779-B2C2-57B6F2820425}"/>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xmlns="" id="{E180F8FC-D2B4-4332-94AF-473D518FA801}"/>
              </a:ext>
            </a:extLst>
          </p:cNvPr>
          <p:cNvSpPr>
            <a:spLocks noGrp="1"/>
          </p:cNvSpPr>
          <p:nvPr>
            <p:ph type="title"/>
          </p:nvPr>
        </p:nvSpPr>
        <p:spPr>
          <a:xfrm>
            <a:off x="628650" y="365126"/>
            <a:ext cx="7886700" cy="1325563"/>
          </a:xfrm>
        </p:spPr>
        <p:txBody>
          <a:bodyPr/>
          <a:lstStyle/>
          <a:p>
            <a:r>
              <a:rPr lang="en-US" dirty="0">
                <a:latin typeface="Times New Roman" panose="02020603050405020304" pitchFamily="18" charset="0"/>
                <a:cs typeface="Times New Roman" panose="02020603050405020304" pitchFamily="18" charset="0"/>
              </a:rPr>
              <a:t>INTRODUCTION</a:t>
            </a:r>
          </a:p>
        </p:txBody>
      </p:sp>
      <p:pic>
        <p:nvPicPr>
          <p:cNvPr id="5" name="Picture 4">
            <a:extLst>
              <a:ext uri="{FF2B5EF4-FFF2-40B4-BE49-F238E27FC236}">
                <a16:creationId xmlns:a16="http://schemas.microsoft.com/office/drawing/2014/main" xmlns="" id="{C4E6CB4D-F980-4351-9F6E-664E63ECE63C}"/>
              </a:ext>
            </a:extLst>
          </p:cNvPr>
          <p:cNvPicPr>
            <a:picLocks noChangeAspect="1"/>
          </p:cNvPicPr>
          <p:nvPr/>
        </p:nvPicPr>
        <p:blipFill rotWithShape="1">
          <a:blip r:embed="rId2"/>
          <a:srcRect l="50000" t="55462" r="23804" b="23079"/>
          <a:stretch/>
        </p:blipFill>
        <p:spPr>
          <a:xfrm>
            <a:off x="2454965" y="2674191"/>
            <a:ext cx="4234070" cy="2600175"/>
          </a:xfrm>
          <a:prstGeom prst="rect">
            <a:avLst/>
          </a:prstGeom>
        </p:spPr>
      </p:pic>
    </p:spTree>
    <p:extLst>
      <p:ext uri="{BB962C8B-B14F-4D97-AF65-F5344CB8AC3E}">
        <p14:creationId xmlns:p14="http://schemas.microsoft.com/office/powerpoint/2010/main" val="3679700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96E81-CB7C-4C56-A99E-B7C6879A5027}"/>
              </a:ext>
            </a:extLst>
          </p:cNvPr>
          <p:cNvSpPr>
            <a:spLocks noGrp="1"/>
          </p:cNvSpPr>
          <p:nvPr>
            <p:ph type="title"/>
          </p:nvPr>
        </p:nvSpPr>
        <p:spPr/>
        <p:txBody>
          <a:bodyPr>
            <a:normAutofit/>
          </a:bodyPr>
          <a:lstStyle/>
          <a:p>
            <a:pPr algn="just"/>
            <a:r>
              <a:rPr lang="en-US" sz="3000" dirty="0">
                <a:latin typeface="Times New Roman" panose="02020603050405020304" pitchFamily="18" charset="0"/>
                <a:cs typeface="Times New Roman" panose="02020603050405020304" pitchFamily="18" charset="0"/>
              </a:rPr>
              <a:t>CAPITAL INVESTMENTS </a:t>
            </a:r>
          </a:p>
        </p:txBody>
      </p:sp>
      <p:sp>
        <p:nvSpPr>
          <p:cNvPr id="3" name="Content Placeholder 2">
            <a:extLst>
              <a:ext uri="{FF2B5EF4-FFF2-40B4-BE49-F238E27FC236}">
                <a16:creationId xmlns:a16="http://schemas.microsoft.com/office/drawing/2014/main" xmlns="" id="{024932C7-67B1-42A2-89F3-D2561BC0CD4A}"/>
              </a:ext>
            </a:extLst>
          </p:cNvPr>
          <p:cNvSpPr>
            <a:spLocks noGrp="1"/>
          </p:cNvSpPr>
          <p:nvPr>
            <p:ph idx="1"/>
          </p:nvPr>
        </p:nvSpPr>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When companies spend money, the outlay of cash can be broadly categorized into one of two classifications: expenses or capital investment.</a:t>
            </a:r>
          </a:p>
          <a:p>
            <a:pPr algn="just"/>
            <a:r>
              <a:rPr lang="en-US" dirty="0">
                <a:latin typeface="Times New Roman" panose="02020603050405020304" pitchFamily="18" charset="0"/>
                <a:cs typeface="Times New Roman" panose="02020603050405020304" pitchFamily="18" charset="0"/>
              </a:rPr>
              <a:t> Expenses are generally those cash expenditures that are routine, ongoing, and necessary for the ordinary operation of the business. </a:t>
            </a:r>
          </a:p>
          <a:p>
            <a:pPr algn="just"/>
            <a:r>
              <a:rPr lang="en-US" dirty="0">
                <a:latin typeface="Times New Roman" panose="02020603050405020304" pitchFamily="18" charset="0"/>
                <a:cs typeface="Times New Roman" panose="02020603050405020304" pitchFamily="18" charset="0"/>
              </a:rPr>
              <a:t>Capital investments are generally more strategic and have long term effects. </a:t>
            </a:r>
          </a:p>
          <a:p>
            <a:pPr algn="just"/>
            <a:r>
              <a:rPr lang="en-US" dirty="0">
                <a:latin typeface="Times New Roman" panose="02020603050405020304" pitchFamily="18" charset="0"/>
                <a:cs typeface="Times New Roman" panose="02020603050405020304" pitchFamily="18" charset="0"/>
              </a:rPr>
              <a:t>Decisions made regarding capital investments are usually made at higher levels within the organizational hierarchy and carry with them additional tax consequences as compared to expenses. </a:t>
            </a:r>
          </a:p>
        </p:txBody>
      </p:sp>
    </p:spTree>
    <p:extLst>
      <p:ext uri="{BB962C8B-B14F-4D97-AF65-F5344CB8AC3E}">
        <p14:creationId xmlns:p14="http://schemas.microsoft.com/office/powerpoint/2010/main" val="1809914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96E81-CB7C-4C56-A99E-B7C6879A5027}"/>
              </a:ext>
            </a:extLst>
          </p:cNvPr>
          <p:cNvSpPr>
            <a:spLocks noGrp="1"/>
          </p:cNvSpPr>
          <p:nvPr>
            <p:ph type="title"/>
          </p:nvPr>
        </p:nvSpPr>
        <p:spPr/>
        <p:txBody>
          <a:bodyPr>
            <a:normAutofit/>
          </a:bodyPr>
          <a:lstStyle/>
          <a:p>
            <a:pPr algn="just"/>
            <a:r>
              <a:rPr lang="en-US" sz="3000" dirty="0">
                <a:latin typeface="Times New Roman" panose="02020603050405020304" pitchFamily="18" charset="0"/>
                <a:cs typeface="Times New Roman" panose="02020603050405020304" pitchFamily="18" charset="0"/>
              </a:rPr>
              <a:t>GENERAL CHARACTERISTICS OF CAPITAL INVESTMENTS </a:t>
            </a:r>
          </a:p>
        </p:txBody>
      </p:sp>
      <p:sp>
        <p:nvSpPr>
          <p:cNvPr id="3" name="Content Placeholder 2">
            <a:extLst>
              <a:ext uri="{FF2B5EF4-FFF2-40B4-BE49-F238E27FC236}">
                <a16:creationId xmlns:a16="http://schemas.microsoft.com/office/drawing/2014/main" xmlns="" id="{024932C7-67B1-42A2-89F3-D2561BC0CD4A}"/>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First, capital investments usually require a relatively large initial cost. “Relatively large” may mean several hundred dollars to a small company or many millions of dollars to a large company. </a:t>
            </a:r>
          </a:p>
          <a:p>
            <a:pPr algn="just"/>
            <a:r>
              <a:rPr lang="en-US" dirty="0">
                <a:latin typeface="Times New Roman" panose="02020603050405020304" pitchFamily="18" charset="0"/>
                <a:cs typeface="Times New Roman" panose="02020603050405020304" pitchFamily="18" charset="0"/>
              </a:rPr>
              <a:t>The initial cost may occur as a single expenditure, such as purchasing a new heating system, or it may occur over a period of several years, such as designing and constructing a new building. </a:t>
            </a:r>
          </a:p>
          <a:p>
            <a:pPr algn="just"/>
            <a:r>
              <a:rPr lang="en-US" dirty="0">
                <a:latin typeface="Times New Roman" panose="02020603050405020304" pitchFamily="18" charset="0"/>
                <a:cs typeface="Times New Roman" panose="02020603050405020304" pitchFamily="18" charset="0"/>
              </a:rPr>
              <a:t>It is not uncommon that the funds available for capital investments projects are limited. </a:t>
            </a:r>
          </a:p>
        </p:txBody>
      </p:sp>
    </p:spTree>
    <p:extLst>
      <p:ext uri="{BB962C8B-B14F-4D97-AF65-F5344CB8AC3E}">
        <p14:creationId xmlns:p14="http://schemas.microsoft.com/office/powerpoint/2010/main" val="2577570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96E81-CB7C-4C56-A99E-B7C6879A5027}"/>
              </a:ext>
            </a:extLst>
          </p:cNvPr>
          <p:cNvSpPr>
            <a:spLocks noGrp="1"/>
          </p:cNvSpPr>
          <p:nvPr>
            <p:ph type="title"/>
          </p:nvPr>
        </p:nvSpPr>
        <p:spPr/>
        <p:txBody>
          <a:bodyPr>
            <a:normAutofit/>
          </a:bodyPr>
          <a:lstStyle/>
          <a:p>
            <a:pPr algn="just"/>
            <a:r>
              <a:rPr lang="en-US" sz="3000" dirty="0">
                <a:latin typeface="Times New Roman" panose="02020603050405020304" pitchFamily="18" charset="0"/>
                <a:cs typeface="Times New Roman" panose="02020603050405020304" pitchFamily="18" charset="0"/>
              </a:rPr>
              <a:t>GENERAL CHARACTERISTICS OF CAPITAL INVESTMENTS </a:t>
            </a:r>
          </a:p>
        </p:txBody>
      </p:sp>
      <p:sp>
        <p:nvSpPr>
          <p:cNvPr id="3" name="Content Placeholder 2">
            <a:extLst>
              <a:ext uri="{FF2B5EF4-FFF2-40B4-BE49-F238E27FC236}">
                <a16:creationId xmlns:a16="http://schemas.microsoft.com/office/drawing/2014/main" xmlns="" id="{024932C7-67B1-42A2-89F3-D2561BC0CD4A}"/>
              </a:ext>
            </a:extLst>
          </p:cNvPr>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second important characteristic of a capital investment is that the benefits (revenues or savings) resulting from the initial cost occur in the future, normally over a period of years. </a:t>
            </a:r>
          </a:p>
          <a:p>
            <a:pPr algn="just"/>
            <a:r>
              <a:rPr lang="en-US" dirty="0">
                <a:latin typeface="Times New Roman" panose="02020603050405020304" pitchFamily="18" charset="0"/>
                <a:cs typeface="Times New Roman" panose="02020603050405020304" pitchFamily="18" charset="0"/>
              </a:rPr>
              <a:t>The period between the initial cost and the last future cash flow is the life cycle or life of the investment. </a:t>
            </a:r>
          </a:p>
          <a:p>
            <a:pPr algn="just"/>
            <a:r>
              <a:rPr lang="en-US" dirty="0">
                <a:latin typeface="Times New Roman" panose="02020603050405020304" pitchFamily="18" charset="0"/>
                <a:cs typeface="Times New Roman" panose="02020603050405020304" pitchFamily="18" charset="0"/>
              </a:rPr>
              <a:t>The last important characteristic of capital investments is that they are relatively irreversible. Frequently, after the initial investment has been made, terminating or significantly altering the nature of a capital investment has substantial (usually negative) cost consequences. This is one of the reasons that capital investment decisions are usually evaluated at higher levels of the organizational hierarchy than are operating expense decisions. </a:t>
            </a:r>
          </a:p>
        </p:txBody>
      </p:sp>
    </p:spTree>
    <p:extLst>
      <p:ext uri="{BB962C8B-B14F-4D97-AF65-F5344CB8AC3E}">
        <p14:creationId xmlns:p14="http://schemas.microsoft.com/office/powerpoint/2010/main" val="928265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96E81-CB7C-4C56-A99E-B7C6879A5027}"/>
              </a:ext>
            </a:extLst>
          </p:cNvPr>
          <p:cNvSpPr>
            <a:spLocks noGrp="1"/>
          </p:cNvSpPr>
          <p:nvPr>
            <p:ph type="title"/>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Capital Investment Cost Categories</a:t>
            </a:r>
            <a:endParaRPr lang="en-US"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24932C7-67B1-42A2-89F3-D2561BC0CD4A}"/>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In almost every case, the costs which occur over the life of a capital investment can be classified into one of the following categories:</a:t>
            </a:r>
          </a:p>
          <a:p>
            <a:pPr marL="971550" lvl="1" indent="-514350" algn="just">
              <a:buFont typeface="+mj-lt"/>
              <a:buAutoNum type="arabicPeriod"/>
            </a:pPr>
            <a:r>
              <a:rPr lang="en-US" dirty="0">
                <a:latin typeface="Times New Roman" panose="02020603050405020304" pitchFamily="18" charset="0"/>
                <a:cs typeface="Times New Roman" panose="02020603050405020304" pitchFamily="18" charset="0"/>
              </a:rPr>
              <a:t> Initial cost</a:t>
            </a:r>
          </a:p>
          <a:p>
            <a:pPr marL="971550" lvl="1" indent="-514350" algn="just">
              <a:buFont typeface="+mj-lt"/>
              <a:buAutoNum type="arabicPeriod"/>
            </a:pPr>
            <a:r>
              <a:rPr lang="en-US" dirty="0">
                <a:latin typeface="Times New Roman" panose="02020603050405020304" pitchFamily="18" charset="0"/>
                <a:cs typeface="Times New Roman" panose="02020603050405020304" pitchFamily="18" charset="0"/>
              </a:rPr>
              <a:t> Annual expenses and revenues</a:t>
            </a:r>
          </a:p>
          <a:p>
            <a:pPr marL="971550" lvl="1" indent="-514350" algn="just">
              <a:buFont typeface="+mj-lt"/>
              <a:buAutoNum type="arabicPeriod"/>
            </a:pPr>
            <a:r>
              <a:rPr lang="en-US" dirty="0">
                <a:latin typeface="Times New Roman" panose="02020603050405020304" pitchFamily="18" charset="0"/>
                <a:cs typeface="Times New Roman" panose="02020603050405020304" pitchFamily="18" charset="0"/>
              </a:rPr>
              <a:t>Periodic replacement and maintenance</a:t>
            </a:r>
          </a:p>
          <a:p>
            <a:pPr marL="971550" lvl="1" indent="-514350" algn="just">
              <a:buFont typeface="+mj-lt"/>
              <a:buAutoNum type="arabicPeriod"/>
            </a:pPr>
            <a:r>
              <a:rPr lang="en-US" dirty="0">
                <a:latin typeface="Times New Roman" panose="02020603050405020304" pitchFamily="18" charset="0"/>
                <a:cs typeface="Times New Roman" panose="02020603050405020304" pitchFamily="18" charset="0"/>
              </a:rPr>
              <a:t>Salvage value</a:t>
            </a:r>
          </a:p>
          <a:p>
            <a:pPr marL="228600" lvl="1" algn="just">
              <a:spcBef>
                <a:spcPts val="1000"/>
              </a:spcBef>
            </a:pPr>
            <a:r>
              <a:rPr lang="en-US" sz="2800" dirty="0">
                <a:latin typeface="Times New Roman" panose="02020603050405020304" pitchFamily="18" charset="0"/>
                <a:cs typeface="Times New Roman" panose="02020603050405020304" pitchFamily="18" charset="0"/>
              </a:rPr>
              <a:t>As a simplifying assumption, the cash flows that occur during a year are generally summed and regarded as a single end-of-year cash flow.</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857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96E81-CB7C-4C56-A99E-B7C6879A5027}"/>
              </a:ext>
            </a:extLst>
          </p:cNvPr>
          <p:cNvSpPr>
            <a:spLocks noGrp="1"/>
          </p:cNvSpPr>
          <p:nvPr>
            <p:ph type="title"/>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Capital Investment Cost Categories</a:t>
            </a:r>
            <a:endParaRPr lang="en-US"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24932C7-67B1-42A2-89F3-D2561BC0CD4A}"/>
              </a:ext>
            </a:extLst>
          </p:cNvPr>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Initial costs include all costs associated with preparing the investment for service. </a:t>
            </a:r>
          </a:p>
          <a:p>
            <a:pPr lvl="1" algn="just"/>
            <a:r>
              <a:rPr lang="en-US" dirty="0">
                <a:latin typeface="Times New Roman" panose="02020603050405020304" pitchFamily="18" charset="0"/>
                <a:cs typeface="Times New Roman" panose="02020603050405020304" pitchFamily="18" charset="0"/>
              </a:rPr>
              <a:t>This includes purchase cost as well as installation and preparation costs. </a:t>
            </a:r>
          </a:p>
          <a:p>
            <a:pPr lvl="1" algn="just"/>
            <a:r>
              <a:rPr lang="en-US" dirty="0">
                <a:latin typeface="Times New Roman" panose="02020603050405020304" pitchFamily="18" charset="0"/>
                <a:cs typeface="Times New Roman" panose="02020603050405020304" pitchFamily="18" charset="0"/>
              </a:rPr>
              <a:t>Initial costs are usually nonrecurring during the life of an investment. </a:t>
            </a:r>
          </a:p>
          <a:p>
            <a:pPr algn="just"/>
            <a:r>
              <a:rPr lang="en-US" dirty="0">
                <a:latin typeface="Times New Roman" panose="02020603050405020304" pitchFamily="18" charset="0"/>
                <a:cs typeface="Times New Roman" panose="02020603050405020304" pitchFamily="18" charset="0"/>
              </a:rPr>
              <a:t>Annual expenses and revenues are the recurring costs and benefits generated throughout the life of the investment. </a:t>
            </a:r>
          </a:p>
          <a:p>
            <a:pPr algn="just"/>
            <a:r>
              <a:rPr lang="en-US" dirty="0">
                <a:latin typeface="Times New Roman" panose="02020603050405020304" pitchFamily="18" charset="0"/>
                <a:cs typeface="Times New Roman" panose="02020603050405020304" pitchFamily="18" charset="0"/>
              </a:rPr>
              <a:t>Periodic replacement and maintenance costs are similar to annual expenses and revenues, except that they do not (or are not expected to) occur annually. </a:t>
            </a:r>
          </a:p>
          <a:p>
            <a:pPr algn="just"/>
            <a:r>
              <a:rPr lang="en-US" dirty="0">
                <a:latin typeface="Times New Roman" panose="02020603050405020304" pitchFamily="18" charset="0"/>
                <a:cs typeface="Times New Roman" panose="02020603050405020304" pitchFamily="18" charset="0"/>
              </a:rPr>
              <a:t>The salvage value (residual value) of an investment is the revenue (or expense) attributed to disposal of the investment at the end of its useful life.</a:t>
            </a:r>
          </a:p>
        </p:txBody>
      </p:sp>
    </p:spTree>
    <p:extLst>
      <p:ext uri="{BB962C8B-B14F-4D97-AF65-F5344CB8AC3E}">
        <p14:creationId xmlns:p14="http://schemas.microsoft.com/office/powerpoint/2010/main" val="1964751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2B078-103F-4378-A528-B0249B1627A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Cash Flow Diagrams </a:t>
            </a:r>
          </a:p>
        </p:txBody>
      </p:sp>
      <p:sp>
        <p:nvSpPr>
          <p:cNvPr id="3" name="Content Placeholder 2">
            <a:extLst>
              <a:ext uri="{FF2B5EF4-FFF2-40B4-BE49-F238E27FC236}">
                <a16:creationId xmlns:a16="http://schemas.microsoft.com/office/drawing/2014/main" xmlns="" id="{8AA535E7-34B4-4F21-B4C9-62750CB5B2E1}"/>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 convenient way to display the revenues (savings) and costs associated with an investment is a cash flow diagram. </a:t>
            </a:r>
          </a:p>
          <a:p>
            <a:pPr algn="just"/>
            <a:r>
              <a:rPr lang="en-US" dirty="0">
                <a:latin typeface="Times New Roman" panose="02020603050405020304" pitchFamily="18" charset="0"/>
                <a:cs typeface="Times New Roman" panose="02020603050405020304" pitchFamily="18" charset="0"/>
              </a:rPr>
              <a:t>Upward directed lines indicate cash inflow (revenues or savings) while downward directed lines indicate cash outflow (costs). </a:t>
            </a:r>
          </a:p>
        </p:txBody>
      </p:sp>
    </p:spTree>
    <p:extLst>
      <p:ext uri="{BB962C8B-B14F-4D97-AF65-F5344CB8AC3E}">
        <p14:creationId xmlns:p14="http://schemas.microsoft.com/office/powerpoint/2010/main" val="2584963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94A63B-0874-4724-B5FB-762DD2791BF4}"/>
              </a:ext>
            </a:extLst>
          </p:cNvPr>
          <p:cNvSpPr>
            <a:spLocks noGrp="1"/>
          </p:cNvSpPr>
          <p:nvPr>
            <p:ph idx="1"/>
          </p:nvPr>
        </p:nvSpPr>
        <p:spPr>
          <a:xfrm>
            <a:off x="628650" y="1378226"/>
            <a:ext cx="7886700" cy="4798737"/>
          </a:xfrm>
        </p:spPr>
        <p:txBody>
          <a:bodyPr>
            <a:normAutofit/>
          </a:bodyPr>
          <a:lstStyle/>
          <a:p>
            <a:pPr algn="just"/>
            <a:r>
              <a:rPr lang="en-US" sz="2200" dirty="0">
                <a:latin typeface="Times New Roman" panose="02020603050405020304" pitchFamily="18" charset="0"/>
                <a:cs typeface="Times New Roman" panose="02020603050405020304" pitchFamily="18" charset="0"/>
              </a:rPr>
              <a:t>Figure 4-2 represents an economic evaluation of whether to choose a baseboard heating and window air conditioning system or a heat pump for a ranger’s house:</a:t>
            </a:r>
          </a:p>
          <a:p>
            <a:pPr lvl="1" algn="just"/>
            <a:r>
              <a:rPr lang="en-US" sz="1800" dirty="0">
                <a:latin typeface="Times New Roman" panose="02020603050405020304" pitchFamily="18" charset="0"/>
                <a:cs typeface="Times New Roman" panose="02020603050405020304" pitchFamily="18" charset="0"/>
              </a:rPr>
              <a:t>The heat pump costs (cash outflow) $1500 more than the baseboard system</a:t>
            </a:r>
          </a:p>
          <a:p>
            <a:pPr lvl="1" algn="just"/>
            <a:r>
              <a:rPr lang="en-US" sz="1800" dirty="0">
                <a:latin typeface="Times New Roman" panose="02020603050405020304" pitchFamily="18" charset="0"/>
                <a:cs typeface="Times New Roman" panose="02020603050405020304" pitchFamily="18" charset="0"/>
              </a:rPr>
              <a:t>The heat pump saves (cash inflow) $380 annually in electricity costs</a:t>
            </a:r>
          </a:p>
          <a:p>
            <a:pPr lvl="1" algn="just"/>
            <a:r>
              <a:rPr lang="en-US" sz="1800" dirty="0">
                <a:latin typeface="Times New Roman" panose="02020603050405020304" pitchFamily="18" charset="0"/>
                <a:cs typeface="Times New Roman" panose="02020603050405020304" pitchFamily="18" charset="0"/>
              </a:rPr>
              <a:t>The heat pump has a $50 higher annual maintenance cost (cash outflow) </a:t>
            </a:r>
          </a:p>
          <a:p>
            <a:pPr lvl="1" algn="just"/>
            <a:r>
              <a:rPr lang="en-US" sz="1800" dirty="0">
                <a:latin typeface="Times New Roman" panose="02020603050405020304" pitchFamily="18" charset="0"/>
                <a:cs typeface="Times New Roman" panose="02020603050405020304" pitchFamily="18" charset="0"/>
              </a:rPr>
              <a:t>The heat pump has a $150 higher salvage value (cash inflow) at the end of 15 years</a:t>
            </a:r>
          </a:p>
          <a:p>
            <a:pPr lvl="1" algn="just"/>
            <a:r>
              <a:rPr lang="en-US" sz="1800" dirty="0">
                <a:latin typeface="Times New Roman" panose="02020603050405020304" pitchFamily="18" charset="0"/>
                <a:cs typeface="Times New Roman" panose="02020603050405020304" pitchFamily="18" charset="0"/>
              </a:rPr>
              <a:t>The heat pump requires $200 more in replacement maintenance (cash outflow) at the end of year 8.</a:t>
            </a:r>
          </a:p>
        </p:txBody>
      </p:sp>
      <p:pic>
        <p:nvPicPr>
          <p:cNvPr id="4" name="Picture 3">
            <a:extLst>
              <a:ext uri="{FF2B5EF4-FFF2-40B4-BE49-F238E27FC236}">
                <a16:creationId xmlns:a16="http://schemas.microsoft.com/office/drawing/2014/main" xmlns="" id="{D24EB0D4-D1B6-4A9F-9E38-2748EA65867D}"/>
              </a:ext>
            </a:extLst>
          </p:cNvPr>
          <p:cNvPicPr>
            <a:picLocks noChangeAspect="1"/>
          </p:cNvPicPr>
          <p:nvPr/>
        </p:nvPicPr>
        <p:blipFill rotWithShape="1">
          <a:blip r:embed="rId2"/>
          <a:srcRect l="30217" t="45989" r="29348" b="24238"/>
          <a:stretch/>
        </p:blipFill>
        <p:spPr>
          <a:xfrm>
            <a:off x="2173417" y="4028661"/>
            <a:ext cx="4797167" cy="2647898"/>
          </a:xfrm>
          <a:prstGeom prst="rect">
            <a:avLst/>
          </a:prstGeom>
        </p:spPr>
      </p:pic>
      <p:sp>
        <p:nvSpPr>
          <p:cNvPr id="6" name="Title 1">
            <a:extLst>
              <a:ext uri="{FF2B5EF4-FFF2-40B4-BE49-F238E27FC236}">
                <a16:creationId xmlns:a16="http://schemas.microsoft.com/office/drawing/2014/main" xmlns="" id="{5AB51691-7667-4658-A742-CE7CE274A633}"/>
              </a:ext>
            </a:extLst>
          </p:cNvPr>
          <p:cNvSpPr>
            <a:spLocks noGrp="1"/>
          </p:cNvSpPr>
          <p:nvPr>
            <p:ph type="title"/>
          </p:nvPr>
        </p:nvSpPr>
        <p:spPr>
          <a:xfrm>
            <a:off x="628650" y="365126"/>
            <a:ext cx="7886700" cy="1325563"/>
          </a:xfrm>
        </p:spPr>
        <p:txBody>
          <a:bodyPr/>
          <a:lstStyle/>
          <a:p>
            <a:r>
              <a:rPr lang="en-US" dirty="0">
                <a:latin typeface="Times New Roman" panose="02020603050405020304" pitchFamily="18" charset="0"/>
                <a:cs typeface="Times New Roman" panose="02020603050405020304" pitchFamily="18" charset="0"/>
              </a:rPr>
              <a:t>Cash Flow Diagrams </a:t>
            </a:r>
          </a:p>
        </p:txBody>
      </p:sp>
    </p:spTree>
    <p:extLst>
      <p:ext uri="{BB962C8B-B14F-4D97-AF65-F5344CB8AC3E}">
        <p14:creationId xmlns:p14="http://schemas.microsoft.com/office/powerpoint/2010/main" val="3779990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SOURCES OF FUNDS </a:t>
            </a:r>
          </a:p>
        </p:txBody>
      </p:sp>
      <p:sp>
        <p:nvSpPr>
          <p:cNvPr id="3" name="Content Placeholder 2">
            <a:extLst>
              <a:ext uri="{FF2B5EF4-FFF2-40B4-BE49-F238E27FC236}">
                <a16:creationId xmlns:a16="http://schemas.microsoft.com/office/drawing/2014/main" xmlns="" id="{D2FDAB90-9E83-4551-A1D6-4546FE572CD2}"/>
              </a:ext>
            </a:extLst>
          </p:cNvPr>
          <p:cNvSpPr>
            <a:spLocks noGrp="1"/>
          </p:cNvSpPr>
          <p:nvPr>
            <p:ph idx="1"/>
          </p:nvPr>
        </p:nvSpPr>
        <p:spPr/>
        <p:txBody>
          <a:bodyPr>
            <a:normAutofit fontScale="62500" lnSpcReduction="20000"/>
          </a:bodyPr>
          <a:lstStyle/>
          <a:p>
            <a:pPr algn="just"/>
            <a:r>
              <a:rPr lang="en-US" dirty="0">
                <a:latin typeface="Times New Roman" panose="02020603050405020304" pitchFamily="18" charset="0"/>
                <a:cs typeface="Times New Roman" panose="02020603050405020304" pitchFamily="18" charset="0"/>
              </a:rPr>
              <a:t>The process of obtaining funds for capital investment is called financing. </a:t>
            </a:r>
          </a:p>
          <a:p>
            <a:pPr algn="just"/>
            <a:r>
              <a:rPr lang="en-US" dirty="0">
                <a:latin typeface="Times New Roman" panose="02020603050405020304" pitchFamily="18" charset="0"/>
                <a:cs typeface="Times New Roman" panose="02020603050405020304" pitchFamily="18" charset="0"/>
              </a:rPr>
              <a:t>There are two broad sources of financial funding, debt financing and equity financing.</a:t>
            </a:r>
          </a:p>
          <a:p>
            <a:pPr algn="just"/>
            <a:r>
              <a:rPr lang="en-US" dirty="0">
                <a:latin typeface="Times New Roman" panose="02020603050405020304" pitchFamily="18" charset="0"/>
                <a:cs typeface="Times New Roman" panose="02020603050405020304" pitchFamily="18" charset="0"/>
              </a:rPr>
              <a:t>Debt financing involves borrowing and utilizing money which is to be repaid at a later point in time. Interest is paid to the lending party for the privilege of using the money. </a:t>
            </a:r>
          </a:p>
          <a:p>
            <a:pPr algn="just"/>
            <a:r>
              <a:rPr lang="en-US" dirty="0">
                <a:latin typeface="Times New Roman" panose="02020603050405020304" pitchFamily="18" charset="0"/>
                <a:cs typeface="Times New Roman" panose="02020603050405020304" pitchFamily="18" charset="0"/>
              </a:rPr>
              <a:t>Debt financing does not create an ownership position for the lender within the borrowing organization. The borrower is simply obligated to repay the borrowed funds, plus accrued interest, according to a repayment schedule. </a:t>
            </a:r>
          </a:p>
          <a:p>
            <a:pPr algn="just"/>
            <a:r>
              <a:rPr lang="en-US" dirty="0">
                <a:latin typeface="Times New Roman" panose="02020603050405020304" pitchFamily="18" charset="0"/>
                <a:cs typeface="Times New Roman" panose="02020603050405020304" pitchFamily="18" charset="0"/>
              </a:rPr>
              <a:t> An added benefit to debt financing under current U.S. tax law (as of December 2008) is that the interest payments made by corporations on debt capital are tax deductible. This effectively lowers the cost of debt financing since for debt financing, with deductible interest payments, the after-tax cost of capital is given by: </a:t>
            </a:r>
          </a:p>
          <a:p>
            <a:pPr algn="just"/>
            <a:r>
              <a:rPr lang="en-US" dirty="0">
                <a:latin typeface="Times New Roman" panose="02020603050405020304" pitchFamily="18" charset="0"/>
                <a:cs typeface="Times New Roman" panose="02020603050405020304" pitchFamily="18" charset="0"/>
              </a:rPr>
              <a:t>Cost of </a:t>
            </a:r>
            <a:r>
              <a:rPr lang="en-US" dirty="0" err="1">
                <a:latin typeface="Times New Roman" panose="02020603050405020304" pitchFamily="18" charset="0"/>
                <a:cs typeface="Times New Roman" panose="02020603050405020304" pitchFamily="18" charset="0"/>
              </a:rPr>
              <a:t>Capital</a:t>
            </a:r>
            <a:r>
              <a:rPr lang="en-US" baseline="-25000" dirty="0" err="1">
                <a:latin typeface="Times New Roman" panose="02020603050405020304" pitchFamily="18" charset="0"/>
                <a:cs typeface="Times New Roman" panose="02020603050405020304" pitchFamily="18" charset="0"/>
              </a:rPr>
              <a:t>AFTERTAX</a:t>
            </a:r>
            <a:r>
              <a:rPr lang="en-US" dirty="0">
                <a:latin typeface="Times New Roman" panose="02020603050405020304" pitchFamily="18" charset="0"/>
                <a:cs typeface="Times New Roman" panose="02020603050405020304" pitchFamily="18" charset="0"/>
              </a:rPr>
              <a:t> = Cost of </a:t>
            </a:r>
            <a:r>
              <a:rPr lang="en-US" dirty="0" err="1">
                <a:latin typeface="Times New Roman" panose="02020603050405020304" pitchFamily="18" charset="0"/>
                <a:cs typeface="Times New Roman" panose="02020603050405020304" pitchFamily="18" charset="0"/>
              </a:rPr>
              <a:t>Capital</a:t>
            </a:r>
            <a:r>
              <a:rPr lang="en-US" baseline="-25000" dirty="0" err="1">
                <a:latin typeface="Times New Roman" panose="02020603050405020304" pitchFamily="18" charset="0"/>
                <a:cs typeface="Times New Roman" panose="02020603050405020304" pitchFamily="18" charset="0"/>
              </a:rPr>
              <a:t>BEFORETAX</a:t>
            </a:r>
            <a:r>
              <a:rPr lang="en-US" dirty="0">
                <a:latin typeface="Times New Roman" panose="02020603050405020304" pitchFamily="18" charset="0"/>
                <a:cs typeface="Times New Roman" panose="02020603050405020304" pitchFamily="18" charset="0"/>
              </a:rPr>
              <a:t> * (1 – Tax Rate)</a:t>
            </a:r>
          </a:p>
          <a:p>
            <a:pPr algn="just"/>
            <a:r>
              <a:rPr lang="en-US" dirty="0">
                <a:latin typeface="Times New Roman" panose="02020603050405020304" pitchFamily="18" charset="0"/>
                <a:cs typeface="Times New Roman" panose="02020603050405020304" pitchFamily="18" charset="0"/>
              </a:rPr>
              <a:t>where the tax rate is determine by applicable tax law.</a:t>
            </a:r>
          </a:p>
        </p:txBody>
      </p:sp>
    </p:spTree>
    <p:extLst>
      <p:ext uri="{BB962C8B-B14F-4D97-AF65-F5344CB8AC3E}">
        <p14:creationId xmlns:p14="http://schemas.microsoft.com/office/powerpoint/2010/main" val="140043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Professional Associations That Have Reacted to Energy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algn="just"/>
            <a:r>
              <a:rPr lang="en-GB" sz="2200" dirty="0">
                <a:latin typeface="Times New Roman" pitchFamily="18" charset="0"/>
                <a:cs typeface="Times New Roman" pitchFamily="18" charset="0"/>
              </a:rPr>
              <a:t>Product and trade groups that include a focus on energy include: </a:t>
            </a:r>
          </a:p>
          <a:p>
            <a:pPr lvl="1" algn="just"/>
            <a:r>
              <a:rPr lang="en-US" sz="1800" dirty="0">
                <a:latin typeface="Times New Roman" pitchFamily="18" charset="0"/>
                <a:cs typeface="Times New Roman" pitchFamily="18" charset="0"/>
              </a:rPr>
              <a:t>National Electrical Manufacturers Association (NEMA) </a:t>
            </a:r>
          </a:p>
          <a:p>
            <a:pPr lvl="1" algn="just"/>
            <a:r>
              <a:rPr lang="en-GB" sz="1800" dirty="0">
                <a:latin typeface="Times New Roman" pitchFamily="18" charset="0"/>
                <a:cs typeface="Times New Roman" pitchFamily="18" charset="0"/>
              </a:rPr>
              <a:t>Air-Conditioning, Heating, and Refrigeration Institute (AHRI, formed when ARI and GAMA merged) </a:t>
            </a:r>
          </a:p>
          <a:p>
            <a:pPr lvl="1" algn="just"/>
            <a:r>
              <a:rPr lang="en-US" sz="1800" dirty="0">
                <a:latin typeface="Times New Roman" pitchFamily="18" charset="0"/>
                <a:cs typeface="Times New Roman" pitchFamily="18" charset="0"/>
              </a:rPr>
              <a:t>American Gas Association (AGA) </a:t>
            </a:r>
          </a:p>
          <a:p>
            <a:pPr lvl="1" algn="just"/>
            <a:r>
              <a:rPr lang="en-US" sz="1800" dirty="0">
                <a:latin typeface="Times New Roman" pitchFamily="18" charset="0"/>
                <a:cs typeface="Times New Roman" pitchFamily="18" charset="0"/>
              </a:rPr>
              <a:t>Edison Electric Institute (EEI) </a:t>
            </a:r>
          </a:p>
          <a:p>
            <a:pPr lvl="1" algn="just"/>
            <a:r>
              <a:rPr lang="en-GB" sz="1800" dirty="0">
                <a:latin typeface="Times New Roman" pitchFamily="18" charset="0"/>
                <a:cs typeface="Times New Roman" pitchFamily="18" charset="0"/>
              </a:rPr>
              <a:t>Electric Power Research Institute (EPRI) </a:t>
            </a:r>
          </a:p>
          <a:p>
            <a:pPr lvl="1" algn="just"/>
            <a:r>
              <a:rPr lang="en-GB" sz="1800" dirty="0">
                <a:latin typeface="Times New Roman" pitchFamily="18" charset="0"/>
                <a:cs typeface="Times New Roman" pitchFamily="18" charset="0"/>
              </a:rPr>
              <a:t>North American Insulation Manufacturers Association (NAIMA)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678779681"/>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SOURCES OF FUNDS </a:t>
            </a:r>
          </a:p>
        </p:txBody>
      </p:sp>
      <p:sp>
        <p:nvSpPr>
          <p:cNvPr id="3" name="Content Placeholder 2">
            <a:extLst>
              <a:ext uri="{FF2B5EF4-FFF2-40B4-BE49-F238E27FC236}">
                <a16:creationId xmlns:a16="http://schemas.microsoft.com/office/drawing/2014/main" xmlns="" id="{D2FDAB90-9E83-4551-A1D6-4546FE572CD2}"/>
              </a:ext>
            </a:extLst>
          </p:cNvPr>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second broad source of funding is equity financing. Under equity financing the lender acquires an ownership (or equity) position within the borrower’s organization. </a:t>
            </a:r>
          </a:p>
          <a:p>
            <a:pPr algn="just"/>
            <a:r>
              <a:rPr lang="en-US" dirty="0">
                <a:latin typeface="Times New Roman" panose="02020603050405020304" pitchFamily="18" charset="0"/>
                <a:cs typeface="Times New Roman" panose="02020603050405020304" pitchFamily="18" charset="0"/>
              </a:rPr>
              <a:t>As a result of this ownership position, the lender has the right to participate in the financial success of the organization as a whole. </a:t>
            </a:r>
          </a:p>
          <a:p>
            <a:pPr algn="just"/>
            <a:r>
              <a:rPr lang="en-US" dirty="0">
                <a:latin typeface="Times New Roman" panose="02020603050405020304" pitchFamily="18" charset="0"/>
                <a:cs typeface="Times New Roman" panose="02020603050405020304" pitchFamily="18" charset="0"/>
              </a:rPr>
              <a:t>The two primary sources of equity financing are stocks and retained earnings. </a:t>
            </a:r>
          </a:p>
          <a:p>
            <a:pPr algn="just"/>
            <a:r>
              <a:rPr lang="en-US" dirty="0">
                <a:latin typeface="Times New Roman" panose="02020603050405020304" pitchFamily="18" charset="0"/>
                <a:cs typeface="Times New Roman" panose="02020603050405020304" pitchFamily="18" charset="0"/>
              </a:rPr>
              <a:t>The cost of capital associated with shares of stock is much debated within the financial community. </a:t>
            </a:r>
          </a:p>
          <a:p>
            <a:pPr algn="just"/>
            <a:r>
              <a:rPr lang="en-US" u="sng" dirty="0">
                <a:latin typeface="Times New Roman" panose="02020603050405020304" pitchFamily="18" charset="0"/>
                <a:cs typeface="Times New Roman" panose="02020603050405020304" pitchFamily="18" charset="0"/>
              </a:rPr>
              <a:t>A detailed presentation of the issues and approaches is beyond the scope of this chapter</a:t>
            </a:r>
          </a:p>
        </p:txBody>
      </p:sp>
    </p:spTree>
    <p:extLst>
      <p:ext uri="{BB962C8B-B14F-4D97-AF65-F5344CB8AC3E}">
        <p14:creationId xmlns:p14="http://schemas.microsoft.com/office/powerpoint/2010/main" val="425935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SOURCES OF FUNDS </a:t>
            </a:r>
          </a:p>
        </p:txBody>
      </p:sp>
      <p:sp>
        <p:nvSpPr>
          <p:cNvPr id="3" name="Content Placeholder 2">
            <a:extLst>
              <a:ext uri="{FF2B5EF4-FFF2-40B4-BE49-F238E27FC236}">
                <a16:creationId xmlns:a16="http://schemas.microsoft.com/office/drawing/2014/main" xmlns="" id="{D2FDAB90-9E83-4551-A1D6-4546FE572CD2}"/>
              </a:ext>
            </a:extLst>
          </p:cNvPr>
          <p:cNvSpPr>
            <a:spLocks noGrp="1"/>
          </p:cNvSpPr>
          <p:nvPr>
            <p:ph idx="1"/>
          </p:nvPr>
        </p:nvSpPr>
        <p:spPr/>
        <p:txBody>
          <a:bodyPr>
            <a:normAutofit fontScale="85000" lnSpcReduction="10000"/>
          </a:bodyPr>
          <a:lstStyle/>
          <a:p>
            <a:pPr algn="just"/>
            <a:r>
              <a:rPr lang="en-US" b="1" dirty="0">
                <a:latin typeface="Times New Roman" panose="02020603050405020304" pitchFamily="18" charset="0"/>
                <a:cs typeface="Times New Roman" panose="02020603050405020304" pitchFamily="18" charset="0"/>
              </a:rPr>
              <a:t>Example 1 </a:t>
            </a:r>
          </a:p>
          <a:p>
            <a:pPr algn="just"/>
            <a:r>
              <a:rPr lang="en-US" dirty="0">
                <a:latin typeface="Times New Roman" panose="02020603050405020304" pitchFamily="18" charset="0"/>
                <a:cs typeface="Times New Roman" panose="02020603050405020304" pitchFamily="18" charset="0"/>
              </a:rPr>
              <a:t>Determine the weighted average cost of capital for financing which is composed of: 25% loans with a before tax cost of capital of 12%/</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and 75% retained earnings with a cost of capital of 10%/ yr. </a:t>
            </a:r>
          </a:p>
          <a:p>
            <a:pPr algn="just"/>
            <a:r>
              <a:rPr lang="en-US" dirty="0">
                <a:latin typeface="Times New Roman" panose="02020603050405020304" pitchFamily="18" charset="0"/>
                <a:cs typeface="Times New Roman" panose="02020603050405020304" pitchFamily="18" charset="0"/>
              </a:rPr>
              <a:t>The company’s effective tax rate is 34%. </a:t>
            </a:r>
          </a:p>
          <a:p>
            <a:pPr algn="just"/>
            <a:r>
              <a:rPr lang="en-US" dirty="0">
                <a:latin typeface="Times New Roman" panose="02020603050405020304" pitchFamily="18" charset="0"/>
                <a:cs typeface="Times New Roman" panose="02020603050405020304" pitchFamily="18" charset="0"/>
              </a:rPr>
              <a:t>Cost of </a:t>
            </a:r>
            <a:r>
              <a:rPr lang="en-US" dirty="0" err="1">
                <a:latin typeface="Times New Roman" panose="02020603050405020304" pitchFamily="18" charset="0"/>
                <a:cs typeface="Times New Roman" panose="02020603050405020304" pitchFamily="18" charset="0"/>
              </a:rPr>
              <a:t>Capital</a:t>
            </a:r>
            <a:r>
              <a:rPr lang="en-US" baseline="-25000" dirty="0" err="1">
                <a:latin typeface="Times New Roman" panose="02020603050405020304" pitchFamily="18" charset="0"/>
                <a:cs typeface="Times New Roman" panose="02020603050405020304" pitchFamily="18" charset="0"/>
              </a:rPr>
              <a:t>LOANS</a:t>
            </a:r>
            <a:r>
              <a:rPr lang="en-US" dirty="0">
                <a:latin typeface="Times New Roman" panose="02020603050405020304" pitchFamily="18" charset="0"/>
                <a:cs typeface="Times New Roman" panose="02020603050405020304" pitchFamily="18" charset="0"/>
              </a:rPr>
              <a:t> = 12% * (1 – 0.34) = 7.92% </a:t>
            </a:r>
          </a:p>
          <a:p>
            <a:pPr algn="just"/>
            <a:r>
              <a:rPr lang="en-US" dirty="0">
                <a:latin typeface="Times New Roman" panose="02020603050405020304" pitchFamily="18" charset="0"/>
                <a:cs typeface="Times New Roman" panose="02020603050405020304" pitchFamily="18" charset="0"/>
              </a:rPr>
              <a:t>Cost of </a:t>
            </a:r>
            <a:r>
              <a:rPr lang="en-US" dirty="0" err="1">
                <a:latin typeface="Times New Roman" panose="02020603050405020304" pitchFamily="18" charset="0"/>
                <a:cs typeface="Times New Roman" panose="02020603050405020304" pitchFamily="18" charset="0"/>
              </a:rPr>
              <a:t>Capital</a:t>
            </a:r>
            <a:r>
              <a:rPr lang="en-US" baseline="-25000" dirty="0" err="1">
                <a:latin typeface="Times New Roman" panose="02020603050405020304" pitchFamily="18" charset="0"/>
                <a:cs typeface="Times New Roman" panose="02020603050405020304" pitchFamily="18" charset="0"/>
              </a:rPr>
              <a:t>RETAINEDEARNINGS</a:t>
            </a:r>
            <a:r>
              <a:rPr lang="en-US" dirty="0">
                <a:latin typeface="Times New Roman" panose="02020603050405020304" pitchFamily="18" charset="0"/>
                <a:cs typeface="Times New Roman" panose="02020603050405020304" pitchFamily="18" charset="0"/>
              </a:rPr>
              <a:t> = 10% </a:t>
            </a:r>
          </a:p>
          <a:p>
            <a:pPr algn="just"/>
            <a:r>
              <a:rPr lang="en-US" dirty="0">
                <a:latin typeface="Times New Roman" panose="02020603050405020304" pitchFamily="18" charset="0"/>
                <a:cs typeface="Times New Roman" panose="02020603050405020304" pitchFamily="18" charset="0"/>
              </a:rPr>
              <a:t>Weighted Average Cost of Capital = (0.25)*7.92% + (0.75)*10.00% = 9.48%</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451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Tax Considerations</a:t>
            </a:r>
          </a:p>
        </p:txBody>
      </p:sp>
      <p:sp>
        <p:nvSpPr>
          <p:cNvPr id="3" name="Content Placeholder 2">
            <a:extLst>
              <a:ext uri="{FF2B5EF4-FFF2-40B4-BE49-F238E27FC236}">
                <a16:creationId xmlns:a16="http://schemas.microsoft.com/office/drawing/2014/main" xmlns="" id="{D2FDAB90-9E83-4551-A1D6-4546FE572CD2}"/>
              </a:ext>
            </a:extLst>
          </p:cNvPr>
          <p:cNvSpPr>
            <a:spLocks noGrp="1"/>
          </p:cNvSpPr>
          <p:nvPr>
            <p:ph idx="1"/>
          </p:nvPr>
        </p:nvSpPr>
        <p:spPr/>
        <p:txBody>
          <a:bodyPr>
            <a:normAutofit fontScale="77500" lnSpcReduction="20000"/>
          </a:bodyPr>
          <a:lstStyle/>
          <a:p>
            <a:pPr algn="just"/>
            <a:r>
              <a:rPr lang="en-US" b="1" dirty="0">
                <a:latin typeface="Times New Roman" panose="02020603050405020304" pitchFamily="18" charset="0"/>
                <a:cs typeface="Times New Roman" panose="02020603050405020304" pitchFamily="18" charset="0"/>
              </a:rPr>
              <a:t>After Tax Cash Flows </a:t>
            </a:r>
          </a:p>
          <a:p>
            <a:pPr algn="just"/>
            <a:r>
              <a:rPr lang="en-US" dirty="0">
                <a:latin typeface="Times New Roman" panose="02020603050405020304" pitchFamily="18" charset="0"/>
                <a:cs typeface="Times New Roman" panose="02020603050405020304" pitchFamily="18" charset="0"/>
              </a:rPr>
              <a:t>Taxes are a fact of life in both personal and business decision making. </a:t>
            </a:r>
          </a:p>
          <a:p>
            <a:pPr algn="just"/>
            <a:r>
              <a:rPr lang="en-US" dirty="0">
                <a:latin typeface="Times New Roman" panose="02020603050405020304" pitchFamily="18" charset="0"/>
                <a:cs typeface="Times New Roman" panose="02020603050405020304" pitchFamily="18" charset="0"/>
              </a:rPr>
              <a:t>Taxes occur in many forms and are primarily designed to generate revenues for governmental entities ranging from local authorities to the federal government. </a:t>
            </a:r>
          </a:p>
          <a:p>
            <a:pPr algn="just"/>
            <a:r>
              <a:rPr lang="en-US" dirty="0">
                <a:latin typeface="Times New Roman" panose="02020603050405020304" pitchFamily="18" charset="0"/>
                <a:cs typeface="Times New Roman" panose="02020603050405020304" pitchFamily="18" charset="0"/>
              </a:rPr>
              <a:t>A few of the most common forms of taxes are income taxes, ad valorem taxes, sales taxes, and excise taxes. </a:t>
            </a:r>
          </a:p>
          <a:p>
            <a:pPr algn="just"/>
            <a:r>
              <a:rPr lang="en-US" dirty="0">
                <a:latin typeface="Times New Roman" panose="02020603050405020304" pitchFamily="18" charset="0"/>
                <a:cs typeface="Times New Roman" panose="02020603050405020304" pitchFamily="18" charset="0"/>
              </a:rPr>
              <a:t>Cash flows used for economic analysis should always be adjusted for the combined impact of all relevant taxes. </a:t>
            </a:r>
          </a:p>
          <a:p>
            <a:pPr algn="just"/>
            <a:r>
              <a:rPr lang="en-US" dirty="0">
                <a:latin typeface="Times New Roman" panose="02020603050405020304" pitchFamily="18" charset="0"/>
                <a:cs typeface="Times New Roman" panose="02020603050405020304" pitchFamily="18" charset="0"/>
              </a:rPr>
              <a:t>To do otherwise, ignores the significant impact that taxes have on economic decision making.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058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Tax Considerations</a:t>
            </a:r>
          </a:p>
        </p:txBody>
      </p:sp>
      <p:sp>
        <p:nvSpPr>
          <p:cNvPr id="3" name="Content Placeholder 2">
            <a:extLst>
              <a:ext uri="{FF2B5EF4-FFF2-40B4-BE49-F238E27FC236}">
                <a16:creationId xmlns:a16="http://schemas.microsoft.com/office/drawing/2014/main" xmlns="" id="{D2FDAB90-9E83-4551-A1D6-4546FE572CD2}"/>
              </a:ext>
            </a:extLst>
          </p:cNvPr>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The amount of federal taxes due are determined based on a tax rate multiplied by a taxable income. </a:t>
            </a:r>
          </a:p>
          <a:p>
            <a:pPr algn="just"/>
            <a:r>
              <a:rPr lang="en-US" dirty="0">
                <a:latin typeface="Times New Roman" panose="02020603050405020304" pitchFamily="18" charset="0"/>
                <a:cs typeface="Times New Roman" panose="02020603050405020304" pitchFamily="18" charset="0"/>
              </a:rPr>
              <a:t>The rates (as of December 2008) are determined based on tables of rates published under the Omnibus Reconciliation Act of 1993 as shown in Table 4-1. </a:t>
            </a:r>
          </a:p>
          <a:p>
            <a:pPr algn="just"/>
            <a:r>
              <a:rPr lang="en-US" dirty="0">
                <a:latin typeface="Times New Roman" panose="02020603050405020304" pitchFamily="18" charset="0"/>
                <a:cs typeface="Times New Roman" panose="02020603050405020304" pitchFamily="18" charset="0"/>
              </a:rPr>
              <a:t>Depending on income range, the marginal tax rates vary from 15% of taxable income to 39% of taxable income. </a:t>
            </a:r>
          </a:p>
          <a:p>
            <a:pPr algn="just"/>
            <a:r>
              <a:rPr lang="en-US" dirty="0">
                <a:latin typeface="Times New Roman" panose="02020603050405020304" pitchFamily="18" charset="0"/>
                <a:cs typeface="Times New Roman" panose="02020603050405020304" pitchFamily="18" charset="0"/>
              </a:rPr>
              <a:t>Taxable income is calculated by subtracting allowable deductions from gross income. </a:t>
            </a:r>
          </a:p>
          <a:p>
            <a:pPr algn="just"/>
            <a:r>
              <a:rPr lang="en-US" dirty="0">
                <a:latin typeface="Times New Roman" panose="02020603050405020304" pitchFamily="18" charset="0"/>
                <a:cs typeface="Times New Roman" panose="02020603050405020304" pitchFamily="18" charset="0"/>
              </a:rPr>
              <a:t>Gross income is generated when a company sells its product or service. </a:t>
            </a:r>
          </a:p>
          <a:p>
            <a:pPr algn="just"/>
            <a:r>
              <a:rPr lang="en-US" dirty="0">
                <a:latin typeface="Times New Roman" panose="02020603050405020304" pitchFamily="18" charset="0"/>
                <a:cs typeface="Times New Roman" panose="02020603050405020304" pitchFamily="18" charset="0"/>
              </a:rPr>
              <a:t>Allowable deductions include salaries and wages, materials, interest payments, and depreciation as well as other costs of doing business as detailed in the tax regulations. </a:t>
            </a:r>
          </a:p>
        </p:txBody>
      </p:sp>
    </p:spTree>
    <p:extLst>
      <p:ext uri="{BB962C8B-B14F-4D97-AF65-F5344CB8AC3E}">
        <p14:creationId xmlns:p14="http://schemas.microsoft.com/office/powerpoint/2010/main" val="123068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35BCE-2861-4E6C-BFA0-622507F1A3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Tax Considerations</a:t>
            </a:r>
          </a:p>
        </p:txBody>
      </p:sp>
      <p:pic>
        <p:nvPicPr>
          <p:cNvPr id="4" name="Picture 3">
            <a:extLst>
              <a:ext uri="{FF2B5EF4-FFF2-40B4-BE49-F238E27FC236}">
                <a16:creationId xmlns:a16="http://schemas.microsoft.com/office/drawing/2014/main" xmlns="" id="{1F2604EA-E74A-4233-B359-8EEA9438EE2C}"/>
              </a:ext>
            </a:extLst>
          </p:cNvPr>
          <p:cNvPicPr>
            <a:picLocks noChangeAspect="1"/>
          </p:cNvPicPr>
          <p:nvPr/>
        </p:nvPicPr>
        <p:blipFill rotWithShape="1">
          <a:blip r:embed="rId2"/>
          <a:srcRect l="25543" t="44055" r="25217" b="19599"/>
          <a:stretch/>
        </p:blipFill>
        <p:spPr>
          <a:xfrm>
            <a:off x="1258278" y="2160105"/>
            <a:ext cx="6627444" cy="3667282"/>
          </a:xfrm>
          <a:prstGeom prst="rect">
            <a:avLst/>
          </a:prstGeom>
        </p:spPr>
      </p:pic>
    </p:spTree>
    <p:extLst>
      <p:ext uri="{BB962C8B-B14F-4D97-AF65-F5344CB8AC3E}">
        <p14:creationId xmlns:p14="http://schemas.microsoft.com/office/powerpoint/2010/main" val="992321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85071-2A94-4240-8FDF-1B1B95A231A3}"/>
              </a:ext>
            </a:extLst>
          </p:cNvPr>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The calculation of taxes owed and after-tax cash flows (ATCF) require knowledge of: </a:t>
            </a:r>
          </a:p>
          <a:p>
            <a:pPr lvl="1" algn="just"/>
            <a:r>
              <a:rPr lang="en-US" dirty="0">
                <a:latin typeface="Times New Roman" panose="02020603050405020304" pitchFamily="18" charset="0"/>
                <a:cs typeface="Times New Roman" panose="02020603050405020304" pitchFamily="18" charset="0"/>
              </a:rPr>
              <a:t>Before tax cash flows (BTCF), the net project cash flows before the consideration of taxes due, loan payments, and bond payments </a:t>
            </a:r>
          </a:p>
          <a:p>
            <a:pPr lvl="1" algn="just"/>
            <a:r>
              <a:rPr lang="en-US" dirty="0">
                <a:latin typeface="Times New Roman" panose="02020603050405020304" pitchFamily="18" charset="0"/>
                <a:cs typeface="Times New Roman" panose="02020603050405020304" pitchFamily="18" charset="0"/>
              </a:rPr>
              <a:t>Total loan payments attributable to the project, including a breakdown of principal and interest components of the payments </a:t>
            </a:r>
          </a:p>
          <a:p>
            <a:pPr lvl="1" algn="just"/>
            <a:r>
              <a:rPr lang="en-US" dirty="0">
                <a:latin typeface="Times New Roman" panose="02020603050405020304" pitchFamily="18" charset="0"/>
                <a:cs typeface="Times New Roman" panose="02020603050405020304" pitchFamily="18" charset="0"/>
              </a:rPr>
              <a:t>Total bond payments attributable to the project, including a breakdown of the redemption and interest components of the payments.</a:t>
            </a:r>
          </a:p>
          <a:p>
            <a:pPr lvl="1" algn="just"/>
            <a:r>
              <a:rPr lang="en-US" dirty="0">
                <a:latin typeface="Times New Roman" panose="02020603050405020304" pitchFamily="18" charset="0"/>
                <a:cs typeface="Times New Roman" panose="02020603050405020304" pitchFamily="18" charset="0"/>
              </a:rPr>
              <a:t>Depreciation allowances attributable to the project. </a:t>
            </a:r>
          </a:p>
        </p:txBody>
      </p:sp>
      <p:sp>
        <p:nvSpPr>
          <p:cNvPr id="4" name="Title 1">
            <a:extLst>
              <a:ext uri="{FF2B5EF4-FFF2-40B4-BE49-F238E27FC236}">
                <a16:creationId xmlns:a16="http://schemas.microsoft.com/office/drawing/2014/main" xmlns="" id="{F5051FF4-A5DE-46F9-BF82-DEAA07FFA8CB}"/>
              </a:ext>
            </a:extLst>
          </p:cNvPr>
          <p:cNvSpPr>
            <a:spLocks noGrp="1"/>
          </p:cNvSpPr>
          <p:nvPr>
            <p:ph type="title"/>
          </p:nvPr>
        </p:nvSpPr>
        <p:spPr>
          <a:xfrm>
            <a:off x="628650" y="365126"/>
            <a:ext cx="7886700" cy="1325563"/>
          </a:xfrm>
        </p:spPr>
        <p:txBody>
          <a:bodyPr>
            <a:normAutofit/>
          </a:bodyPr>
          <a:lstStyle/>
          <a:p>
            <a:r>
              <a:rPr lang="en-US" sz="3600" dirty="0">
                <a:latin typeface="Times New Roman" panose="02020603050405020304" pitchFamily="18" charset="0"/>
                <a:cs typeface="Times New Roman" panose="02020603050405020304" pitchFamily="18" charset="0"/>
              </a:rPr>
              <a:t>Tax Considerations</a:t>
            </a:r>
          </a:p>
        </p:txBody>
      </p:sp>
    </p:spTree>
    <p:extLst>
      <p:ext uri="{BB962C8B-B14F-4D97-AF65-F5344CB8AC3E}">
        <p14:creationId xmlns:p14="http://schemas.microsoft.com/office/powerpoint/2010/main" val="3076457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CA33C8-3669-49A5-AE69-9DE88D6FF61D}"/>
              </a:ext>
            </a:extLst>
          </p:cNvPr>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Given the availability of the above information, the procedure to determine the ATCF on a year by year basis proceeds, using the following calculation for each year:</a:t>
            </a:r>
          </a:p>
          <a:p>
            <a:pPr lvl="1" algn="just"/>
            <a:r>
              <a:rPr lang="en-US" dirty="0">
                <a:latin typeface="Times New Roman" panose="02020603050405020304" pitchFamily="18" charset="0"/>
                <a:cs typeface="Times New Roman" panose="02020603050405020304" pitchFamily="18" charset="0"/>
              </a:rPr>
              <a:t>Taxable Income = BTCF – Loan Interest – Bond Interest – Deprecation </a:t>
            </a:r>
          </a:p>
          <a:p>
            <a:pPr lvl="1" algn="just"/>
            <a:r>
              <a:rPr lang="en-US" dirty="0">
                <a:latin typeface="Times New Roman" panose="02020603050405020304" pitchFamily="18" charset="0"/>
                <a:cs typeface="Times New Roman" panose="02020603050405020304" pitchFamily="18" charset="0"/>
              </a:rPr>
              <a:t>Taxes = Taxable Income * Tax Rate </a:t>
            </a:r>
          </a:p>
          <a:p>
            <a:pPr lvl="1" algn="just"/>
            <a:r>
              <a:rPr lang="en-US" dirty="0">
                <a:latin typeface="Times New Roman" panose="02020603050405020304" pitchFamily="18" charset="0"/>
                <a:cs typeface="Times New Roman" panose="02020603050405020304" pitchFamily="18" charset="0"/>
              </a:rPr>
              <a:t>ATCF = BTCF – Total Loan Payments – Total Bond Payments – Taxes </a:t>
            </a:r>
          </a:p>
          <a:p>
            <a:pPr lvl="1" algn="just"/>
            <a:endParaRPr lang="en-US" dirty="0">
              <a:latin typeface="Times New Roman" panose="02020603050405020304" pitchFamily="18" charset="0"/>
              <a:cs typeface="Times New Roman" panose="02020603050405020304" pitchFamily="18" charset="0"/>
            </a:endParaRPr>
          </a:p>
          <a:p>
            <a:pPr marL="228600" lvl="1" algn="just">
              <a:lnSpc>
                <a:spcPct val="100000"/>
              </a:lnSpc>
              <a:spcBef>
                <a:spcPts val="1000"/>
              </a:spcBef>
            </a:pPr>
            <a:r>
              <a:rPr lang="en-US" sz="2800" dirty="0">
                <a:latin typeface="Times New Roman" panose="02020603050405020304" pitchFamily="18" charset="0"/>
                <a:cs typeface="Times New Roman" panose="02020603050405020304" pitchFamily="18" charset="0"/>
              </a:rPr>
              <a:t>An important observation is that depreciation reduces taxable income (hence, taxes) but does not directly enter into the calculation of ATCF since it is not a true cash flow. </a:t>
            </a:r>
          </a:p>
          <a:p>
            <a:pPr marL="228600" lvl="1" algn="just">
              <a:lnSpc>
                <a:spcPct val="100000"/>
              </a:lnSpc>
              <a:spcBef>
                <a:spcPts val="1000"/>
              </a:spcBef>
            </a:pPr>
            <a:r>
              <a:rPr lang="en-US" sz="2800" dirty="0">
                <a:latin typeface="Times New Roman" panose="02020603050405020304" pitchFamily="18" charset="0"/>
                <a:cs typeface="Times New Roman" panose="02020603050405020304" pitchFamily="18" charset="0"/>
              </a:rPr>
              <a:t>It is not a true cash flow because no cash changes hands; depreciation is an accounting concept designed to stimulate business by reducing taxes over the life of an asset. </a:t>
            </a:r>
          </a:p>
        </p:txBody>
      </p:sp>
      <p:sp>
        <p:nvSpPr>
          <p:cNvPr id="4" name="Title 1">
            <a:extLst>
              <a:ext uri="{FF2B5EF4-FFF2-40B4-BE49-F238E27FC236}">
                <a16:creationId xmlns:a16="http://schemas.microsoft.com/office/drawing/2014/main" xmlns="" id="{55BCD4E1-B8C9-4E6F-A7FA-6C2BB521FAEF}"/>
              </a:ext>
            </a:extLst>
          </p:cNvPr>
          <p:cNvSpPr>
            <a:spLocks noGrp="1"/>
          </p:cNvSpPr>
          <p:nvPr>
            <p:ph type="title"/>
          </p:nvPr>
        </p:nvSpPr>
        <p:spPr>
          <a:xfrm>
            <a:off x="628650" y="365126"/>
            <a:ext cx="7886700" cy="1325563"/>
          </a:xfrm>
        </p:spPr>
        <p:txBody>
          <a:bodyPr>
            <a:normAutofit/>
          </a:bodyPr>
          <a:lstStyle/>
          <a:p>
            <a:r>
              <a:rPr lang="en-US" sz="3600" dirty="0">
                <a:latin typeface="Times New Roman" panose="02020603050405020304" pitchFamily="18" charset="0"/>
                <a:cs typeface="Times New Roman" panose="02020603050405020304" pitchFamily="18" charset="0"/>
              </a:rPr>
              <a:t>Tax Considerations</a:t>
            </a:r>
          </a:p>
        </p:txBody>
      </p:sp>
    </p:spTree>
    <p:extLst>
      <p:ext uri="{BB962C8B-B14F-4D97-AF65-F5344CB8AC3E}">
        <p14:creationId xmlns:p14="http://schemas.microsoft.com/office/powerpoint/2010/main" val="986477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9E52C-47BC-41A2-99A9-AD535FC089D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Tax Considerations</a:t>
            </a:r>
            <a:endParaRPr lang="en-US" dirty="0"/>
          </a:p>
        </p:txBody>
      </p:sp>
      <p:sp>
        <p:nvSpPr>
          <p:cNvPr id="3" name="Content Placeholder 2">
            <a:extLst>
              <a:ext uri="{FF2B5EF4-FFF2-40B4-BE49-F238E27FC236}">
                <a16:creationId xmlns:a16="http://schemas.microsoft.com/office/drawing/2014/main" xmlns="" id="{CABD9992-094A-464F-9FD5-D5866203C7A1}"/>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Depreciation</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Most assets used in the course of a business decrease in value over time. </a:t>
            </a:r>
          </a:p>
          <a:p>
            <a:pPr lvl="1"/>
            <a:r>
              <a:rPr lang="en-US" dirty="0">
                <a:latin typeface="Times New Roman" panose="02020603050405020304" pitchFamily="18" charset="0"/>
                <a:cs typeface="Times New Roman" panose="02020603050405020304" pitchFamily="18" charset="0"/>
              </a:rPr>
              <a:t>U.S. federal income tax law permits reasonable deductions from taxable income to allow for this. </a:t>
            </a:r>
          </a:p>
          <a:p>
            <a:pPr lvl="1"/>
            <a:r>
              <a:rPr lang="en-US" dirty="0">
                <a:latin typeface="Times New Roman" panose="02020603050405020304" pitchFamily="18" charset="0"/>
                <a:cs typeface="Times New Roman" panose="02020603050405020304" pitchFamily="18" charset="0"/>
              </a:rPr>
              <a:t>These deductions are called depreciation allowances. </a:t>
            </a:r>
          </a:p>
          <a:p>
            <a:pPr lvl="1"/>
            <a:r>
              <a:rPr lang="en-US" dirty="0">
                <a:latin typeface="Times New Roman" panose="02020603050405020304" pitchFamily="18" charset="0"/>
                <a:cs typeface="Times New Roman" panose="02020603050405020304" pitchFamily="18" charset="0"/>
              </a:rPr>
              <a:t>To be depreciable, an asset must meet three primary conditions: </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It must be held by the business for the purpose of producing income; </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It must wear out or be consumed in the course of its use; and </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It must have a life longer than a year.</a:t>
            </a:r>
          </a:p>
        </p:txBody>
      </p:sp>
    </p:spTree>
    <p:extLst>
      <p:ext uri="{BB962C8B-B14F-4D97-AF65-F5344CB8AC3E}">
        <p14:creationId xmlns:p14="http://schemas.microsoft.com/office/powerpoint/2010/main" val="3333584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CC6B2F-2087-45D2-90C1-27A9F528A3FE}"/>
              </a:ext>
            </a:extLst>
          </p:cNvPr>
          <p:cNvSpPr>
            <a:spLocks noGrp="1"/>
          </p:cNvSpPr>
          <p:nvPr>
            <p:ph idx="1"/>
          </p:nvPr>
        </p:nvSpPr>
        <p:spPr/>
        <p:txBody>
          <a:bodyPr>
            <a:normAutofit fontScale="62500" lnSpcReduction="20000"/>
          </a:bodyPr>
          <a:lstStyle/>
          <a:p>
            <a:pPr algn="just"/>
            <a:r>
              <a:rPr lang="en-US" dirty="0"/>
              <a:t>Many methods of depreciation have been allowed under U.S. tax law over the years. </a:t>
            </a:r>
          </a:p>
          <a:p>
            <a:pPr algn="just"/>
            <a:r>
              <a:rPr lang="en-US" dirty="0"/>
              <a:t>Among these methods are straight line, sum-of-the-years digits, declining balance, and the accelerated cost recovery system. </a:t>
            </a:r>
          </a:p>
          <a:p>
            <a:pPr algn="just"/>
            <a:r>
              <a:rPr lang="en-US" dirty="0"/>
              <a:t>The method currently used for depreciation of assets placed in service after 1986 is the modified accelerated cost recovery system (MACRS). </a:t>
            </a:r>
          </a:p>
          <a:p>
            <a:pPr algn="just"/>
            <a:r>
              <a:rPr lang="en-US" dirty="0"/>
              <a:t>Determination of the allowable MACRS depreciation deduction for an asset is a function of </a:t>
            </a:r>
          </a:p>
          <a:p>
            <a:pPr marL="971550" lvl="1" indent="-514350" algn="just">
              <a:buFont typeface="+mj-lt"/>
              <a:buAutoNum type="arabicPeriod"/>
            </a:pPr>
            <a:r>
              <a:rPr lang="en-US" dirty="0"/>
              <a:t>the asset’s property class; </a:t>
            </a:r>
          </a:p>
          <a:p>
            <a:pPr marL="971550" lvl="1" indent="-514350" algn="just">
              <a:buFont typeface="+mj-lt"/>
              <a:buAutoNum type="arabicPeriod"/>
            </a:pPr>
            <a:r>
              <a:rPr lang="en-US" dirty="0"/>
              <a:t>the asset’s basis; and </a:t>
            </a:r>
          </a:p>
          <a:p>
            <a:pPr marL="971550" lvl="1" indent="-514350" algn="just">
              <a:buFont typeface="+mj-lt"/>
              <a:buAutoNum type="arabicPeriod"/>
            </a:pPr>
            <a:r>
              <a:rPr lang="en-US" dirty="0"/>
              <a:t>the year within the asset’s recovery period for which the deduction is calculated. </a:t>
            </a:r>
          </a:p>
          <a:p>
            <a:pPr marL="971550" lvl="1" indent="-514350" algn="just">
              <a:buFont typeface="+mj-lt"/>
              <a:buAutoNum type="arabicPeriod"/>
            </a:pPr>
            <a:endParaRPr lang="en-US" dirty="0"/>
          </a:p>
          <a:p>
            <a:pPr marL="228600" lvl="1" algn="just">
              <a:spcBef>
                <a:spcPts val="1000"/>
              </a:spcBef>
            </a:pPr>
            <a:r>
              <a:rPr lang="en-US" sz="2800" dirty="0"/>
              <a:t>The basis of an asset is the cost of placing the asset in service. In most cases, the basis includes the purchase cost of the asset plus the costs necessary to place the asset in service (e.g., installation charges). </a:t>
            </a:r>
          </a:p>
        </p:txBody>
      </p:sp>
      <p:sp>
        <p:nvSpPr>
          <p:cNvPr id="4" name="Title 1">
            <a:extLst>
              <a:ext uri="{FF2B5EF4-FFF2-40B4-BE49-F238E27FC236}">
                <a16:creationId xmlns:a16="http://schemas.microsoft.com/office/drawing/2014/main" xmlns="" id="{DBE83412-5E13-4B19-BD8D-1D61A5A7A65F}"/>
              </a:ext>
            </a:extLst>
          </p:cNvPr>
          <p:cNvSpPr>
            <a:spLocks noGrp="1"/>
          </p:cNvSpPr>
          <p:nvPr>
            <p:ph type="title"/>
          </p:nvPr>
        </p:nvSpPr>
        <p:spPr>
          <a:xfrm>
            <a:off x="628650" y="365126"/>
            <a:ext cx="7886700" cy="1325563"/>
          </a:xfrm>
        </p:spPr>
        <p:txBody>
          <a:bodyPr/>
          <a:lstStyle/>
          <a:p>
            <a:r>
              <a:rPr lang="en-US" dirty="0">
                <a:latin typeface="Times New Roman" panose="02020603050405020304" pitchFamily="18" charset="0"/>
                <a:cs typeface="Times New Roman" panose="02020603050405020304" pitchFamily="18" charset="0"/>
              </a:rPr>
              <a:t>Tax Considerations</a:t>
            </a:r>
            <a:endParaRPr lang="en-US" dirty="0"/>
          </a:p>
        </p:txBody>
      </p:sp>
    </p:spTree>
    <p:extLst>
      <p:ext uri="{BB962C8B-B14F-4D97-AF65-F5344CB8AC3E}">
        <p14:creationId xmlns:p14="http://schemas.microsoft.com/office/powerpoint/2010/main" val="2897279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5979F-0BC0-41B4-8AEC-737CD5004B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Tax Considerations</a:t>
            </a:r>
            <a:endParaRPr lang="en-US" dirty="0"/>
          </a:p>
        </p:txBody>
      </p:sp>
      <p:pic>
        <p:nvPicPr>
          <p:cNvPr id="4" name="Picture 3">
            <a:extLst>
              <a:ext uri="{FF2B5EF4-FFF2-40B4-BE49-F238E27FC236}">
                <a16:creationId xmlns:a16="http://schemas.microsoft.com/office/drawing/2014/main" xmlns="" id="{B2529742-E395-40D4-9940-48042E75A8D5}"/>
              </a:ext>
            </a:extLst>
          </p:cNvPr>
          <p:cNvPicPr>
            <a:picLocks noChangeAspect="1"/>
          </p:cNvPicPr>
          <p:nvPr/>
        </p:nvPicPr>
        <p:blipFill rotWithShape="1">
          <a:blip r:embed="rId2"/>
          <a:srcRect l="31413" t="46570" r="31087" b="12251"/>
          <a:stretch/>
        </p:blipFill>
        <p:spPr>
          <a:xfrm>
            <a:off x="1944534" y="1851165"/>
            <a:ext cx="5254932" cy="4325799"/>
          </a:xfrm>
          <a:prstGeom prst="rect">
            <a:avLst/>
          </a:prstGeom>
        </p:spPr>
      </p:pic>
    </p:spTree>
    <p:extLst>
      <p:ext uri="{BB962C8B-B14F-4D97-AF65-F5344CB8AC3E}">
        <p14:creationId xmlns:p14="http://schemas.microsoft.com/office/powerpoint/2010/main" val="302434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Professional Associations That Have Reacted to Energy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GB" dirty="0">
                <a:latin typeface="Times New Roman" pitchFamily="18" charset="0"/>
                <a:cs typeface="Times New Roman" pitchFamily="18" charset="0"/>
              </a:rPr>
              <a:t>Associations related to energy policy, energy supply, energy conservation, renewable energy, energy financing, include: </a:t>
            </a:r>
          </a:p>
          <a:p>
            <a:pPr lvl="1"/>
            <a:r>
              <a:rPr lang="en-GB" dirty="0">
                <a:latin typeface="Times New Roman" pitchFamily="18" charset="0"/>
                <a:cs typeface="Times New Roman" pitchFamily="18" charset="0"/>
              </a:rPr>
              <a:t>American Wind Energy Association (AWEA) </a:t>
            </a:r>
          </a:p>
          <a:p>
            <a:pPr lvl="1"/>
            <a:r>
              <a:rPr lang="en-US" sz="2700" dirty="0">
                <a:latin typeface="Times New Roman" pitchFamily="18" charset="0"/>
                <a:cs typeface="Times New Roman" pitchFamily="18" charset="0"/>
              </a:rPr>
              <a:t>International District Energy Association (IDEA) </a:t>
            </a:r>
          </a:p>
          <a:p>
            <a:pPr lvl="1"/>
            <a:r>
              <a:rPr lang="en-US" sz="2700" dirty="0">
                <a:latin typeface="Times New Roman" pitchFamily="18" charset="0"/>
                <a:cs typeface="Times New Roman" pitchFamily="18" charset="0"/>
              </a:rPr>
              <a:t>American Solar Energy Society (ASES) </a:t>
            </a:r>
          </a:p>
          <a:p>
            <a:pPr lvl="1"/>
            <a:r>
              <a:rPr lang="en-GB" sz="2700" dirty="0">
                <a:latin typeface="Times New Roman" pitchFamily="18" charset="0"/>
                <a:cs typeface="Times New Roman" pitchFamily="18" charset="0"/>
              </a:rPr>
              <a:t>Association of Energy Service Professionals (AESP) </a:t>
            </a:r>
          </a:p>
          <a:p>
            <a:pPr lvl="1"/>
            <a:r>
              <a:rPr lang="en-GB" sz="2700" dirty="0">
                <a:latin typeface="Times New Roman" pitchFamily="18" charset="0"/>
                <a:cs typeface="Times New Roman" pitchFamily="18" charset="0"/>
              </a:rPr>
              <a:t>Geothermal Heat Pump Consortium (GHPC) </a:t>
            </a:r>
          </a:p>
          <a:p>
            <a:pPr lvl="1"/>
            <a:r>
              <a:rPr lang="en-GB" sz="2700" dirty="0">
                <a:latin typeface="Times New Roman" pitchFamily="18" charset="0"/>
                <a:cs typeface="Times New Roman" pitchFamily="18" charset="0"/>
              </a:rPr>
              <a:t>International Ground Source Heat Pump Association (IGSHPA)</a:t>
            </a:r>
          </a:p>
          <a:p>
            <a:pPr lvl="1"/>
            <a:r>
              <a:rPr lang="en-GB" sz="2700" dirty="0">
                <a:latin typeface="Times New Roman" pitchFamily="18" charset="0"/>
                <a:cs typeface="Times New Roman" pitchFamily="18" charset="0"/>
              </a:rPr>
              <a:t>National Association of State Energy Officials (NASEO) </a:t>
            </a:r>
          </a:p>
          <a:p>
            <a:pPr lvl="1"/>
            <a:r>
              <a:rPr lang="en-GB" sz="2700" dirty="0">
                <a:latin typeface="Times New Roman" pitchFamily="18" charset="0"/>
                <a:cs typeface="Times New Roman" pitchFamily="18" charset="0"/>
              </a:rPr>
              <a:t>World Alliance for Decentralized Energy (WADE) </a:t>
            </a:r>
          </a:p>
          <a:p>
            <a:pPr lvl="1"/>
            <a:r>
              <a:rPr lang="en-GB" sz="2700" dirty="0">
                <a:latin typeface="Times New Roman" pitchFamily="18" charset="0"/>
                <a:cs typeface="Times New Roman" pitchFamily="18" charset="0"/>
              </a:rPr>
              <a:t>US Combined Heat and Power Association (USCHPA) </a:t>
            </a:r>
          </a:p>
          <a:p>
            <a:pPr lvl="1"/>
            <a:r>
              <a:rPr lang="en-GB" sz="2700" dirty="0">
                <a:latin typeface="Times New Roman" pitchFamily="18" charset="0"/>
                <a:cs typeface="Times New Roman" pitchFamily="18" charset="0"/>
              </a:rPr>
              <a:t>Alliance to Save Energy (ASE) </a:t>
            </a:r>
          </a:p>
          <a:p>
            <a:pPr lvl="1"/>
            <a:r>
              <a:rPr lang="en-GB" sz="2700" dirty="0">
                <a:latin typeface="Times New Roman" pitchFamily="18" charset="0"/>
                <a:cs typeface="Times New Roman" pitchFamily="18" charset="0"/>
              </a:rPr>
              <a:t>American Council for an Energy Efficient Economy (ACEEE) </a:t>
            </a:r>
          </a:p>
          <a:p>
            <a:pPr lvl="1"/>
            <a:r>
              <a:rPr lang="en-GB" sz="2700" dirty="0">
                <a:latin typeface="Times New Roman" pitchFamily="18" charset="0"/>
                <a:cs typeface="Times New Roman" pitchFamily="18" charset="0"/>
              </a:rPr>
              <a:t>Council of American Building Officials (CABO) </a:t>
            </a:r>
          </a:p>
          <a:p>
            <a:pPr lvl="1"/>
            <a:r>
              <a:rPr lang="en-GB" sz="2700" dirty="0">
                <a:latin typeface="Times New Roman" pitchFamily="18" charset="0"/>
                <a:cs typeface="Times New Roman" pitchFamily="18" charset="0"/>
              </a:rPr>
              <a:t>Building Owners and Managers Association (BOMA) </a:t>
            </a:r>
          </a:p>
          <a:p>
            <a:pPr lvl="1"/>
            <a:r>
              <a:rPr lang="en-GB" sz="2700" dirty="0">
                <a:latin typeface="Times New Roman" pitchFamily="18" charset="0"/>
                <a:cs typeface="Times New Roman" pitchFamily="18" charset="0"/>
              </a:rPr>
              <a:t>Biomass Energy Research Association (BERA) </a:t>
            </a:r>
          </a:p>
          <a:p>
            <a:pPr lvl="1"/>
            <a:r>
              <a:rPr lang="en-US" sz="2700" dirty="0">
                <a:latin typeface="Times New Roman" pitchFamily="18" charset="0"/>
                <a:cs typeface="Times New Roman" pitchFamily="18" charset="0"/>
              </a:rPr>
              <a:t>Green Building Council (USGBC) </a:t>
            </a:r>
          </a:p>
        </p:txBody>
      </p:sp>
    </p:spTree>
    <p:extLst>
      <p:ext uri="{BB962C8B-B14F-4D97-AF65-F5344CB8AC3E}">
        <p14:creationId xmlns:p14="http://schemas.microsoft.com/office/powerpoint/2010/main" val="678779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BA87F-2E64-4739-AE32-C5B18522E85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Tax Considerations</a:t>
            </a:r>
            <a:endParaRPr lang="en-US" dirty="0"/>
          </a:p>
        </p:txBody>
      </p:sp>
      <p:sp>
        <p:nvSpPr>
          <p:cNvPr id="3" name="Content Placeholder 2">
            <a:extLst>
              <a:ext uri="{FF2B5EF4-FFF2-40B4-BE49-F238E27FC236}">
                <a16:creationId xmlns:a16="http://schemas.microsoft.com/office/drawing/2014/main" xmlns="" id="{D317C036-FDC7-43E4-9F9D-4861E4006777}"/>
              </a:ext>
            </a:extLst>
          </p:cNvPr>
          <p:cNvSpPr>
            <a:spLocks noGrp="1"/>
          </p:cNvSpPr>
          <p:nvPr>
            <p:ph idx="1"/>
          </p:nvPr>
        </p:nvSpPr>
        <p:spPr/>
        <p:txBody>
          <a:bodyPr>
            <a:normAutofit fontScale="70000" lnSpcReduction="20000"/>
          </a:bodyPr>
          <a:lstStyle/>
          <a:p>
            <a:pPr algn="just"/>
            <a:r>
              <a:rPr lang="en-US" b="1" dirty="0">
                <a:latin typeface="Times New Roman" panose="02020603050405020304" pitchFamily="18" charset="0"/>
                <a:cs typeface="Times New Roman" panose="02020603050405020304" pitchFamily="18" charset="0"/>
              </a:rPr>
              <a:t>Example 2 </a:t>
            </a:r>
          </a:p>
          <a:p>
            <a:pPr lvl="1" algn="just"/>
            <a:r>
              <a:rPr lang="en-US" dirty="0">
                <a:latin typeface="Times New Roman" panose="02020603050405020304" pitchFamily="18" charset="0"/>
                <a:cs typeface="Times New Roman" panose="02020603050405020304" pitchFamily="18" charset="0"/>
              </a:rPr>
              <a:t>Determine depreciation allowances during each recovery year for a MACRS 5-year property with a basis of $10,000. </a:t>
            </a:r>
          </a:p>
          <a:p>
            <a:pPr lvl="1" algn="just"/>
            <a:r>
              <a:rPr lang="en-US" dirty="0">
                <a:latin typeface="Times New Roman" panose="02020603050405020304" pitchFamily="18" charset="0"/>
                <a:cs typeface="Times New Roman" panose="02020603050405020304" pitchFamily="18" charset="0"/>
              </a:rPr>
              <a:t>Year 1 deduction: $10,000 * 20.00% = $2,000 </a:t>
            </a:r>
          </a:p>
          <a:p>
            <a:pPr lvl="1" algn="just"/>
            <a:r>
              <a:rPr lang="en-US" dirty="0">
                <a:latin typeface="Times New Roman" panose="02020603050405020304" pitchFamily="18" charset="0"/>
                <a:cs typeface="Times New Roman" panose="02020603050405020304" pitchFamily="18" charset="0"/>
              </a:rPr>
              <a:t>Year 2 deduction: $10,000 * 32.00% = $3,200 </a:t>
            </a:r>
          </a:p>
          <a:p>
            <a:pPr lvl="1" algn="just"/>
            <a:r>
              <a:rPr lang="en-US" dirty="0">
                <a:latin typeface="Times New Roman" panose="02020603050405020304" pitchFamily="18" charset="0"/>
                <a:cs typeface="Times New Roman" panose="02020603050405020304" pitchFamily="18" charset="0"/>
              </a:rPr>
              <a:t>Year 3 deduction: $10,000 * 19.20% = $1,920 </a:t>
            </a:r>
          </a:p>
          <a:p>
            <a:pPr lvl="1" algn="just"/>
            <a:r>
              <a:rPr lang="en-US" dirty="0">
                <a:latin typeface="Times New Roman" panose="02020603050405020304" pitchFamily="18" charset="0"/>
                <a:cs typeface="Times New Roman" panose="02020603050405020304" pitchFamily="18" charset="0"/>
              </a:rPr>
              <a:t>Year 4 deduction: $10,000 * 11.52% = $1,152 </a:t>
            </a:r>
          </a:p>
          <a:p>
            <a:pPr lvl="1" algn="just"/>
            <a:r>
              <a:rPr lang="en-US" dirty="0">
                <a:latin typeface="Times New Roman" panose="02020603050405020304" pitchFamily="18" charset="0"/>
                <a:cs typeface="Times New Roman" panose="02020603050405020304" pitchFamily="18" charset="0"/>
              </a:rPr>
              <a:t>Year 5 deduction: $10,000 * 11.52% = $1,152 </a:t>
            </a:r>
          </a:p>
          <a:p>
            <a:pPr lvl="1" algn="just"/>
            <a:r>
              <a:rPr lang="en-US" dirty="0">
                <a:latin typeface="Times New Roman" panose="02020603050405020304" pitchFamily="18" charset="0"/>
                <a:cs typeface="Times New Roman" panose="02020603050405020304" pitchFamily="18" charset="0"/>
              </a:rPr>
              <a:t>Year 6 deduction: $10,000 * 5.76% = $576 </a:t>
            </a:r>
          </a:p>
          <a:p>
            <a:pPr algn="just"/>
            <a:r>
              <a:rPr lang="en-US" dirty="0">
                <a:latin typeface="Times New Roman" panose="02020603050405020304" pitchFamily="18" charset="0"/>
                <a:cs typeface="Times New Roman" panose="02020603050405020304" pitchFamily="18" charset="0"/>
              </a:rPr>
              <a:t>The sum of the deductions calculated in Example 2 is $10,000, which means that the asset is “fully depreciated” after six years. Though not shown here, tables similar to Table 4-3 are available for the 27.5-Year and 31.5-Year property classes. </a:t>
            </a:r>
          </a:p>
        </p:txBody>
      </p:sp>
    </p:spTree>
    <p:extLst>
      <p:ext uri="{BB962C8B-B14F-4D97-AF65-F5344CB8AC3E}">
        <p14:creationId xmlns:p14="http://schemas.microsoft.com/office/powerpoint/2010/main" val="3680561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68DF5-88C1-41E3-A471-EA31275B57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Tax Considerations</a:t>
            </a:r>
            <a:endParaRPr lang="en-US" dirty="0"/>
          </a:p>
        </p:txBody>
      </p:sp>
      <p:pic>
        <p:nvPicPr>
          <p:cNvPr id="4" name="Picture 3">
            <a:extLst>
              <a:ext uri="{FF2B5EF4-FFF2-40B4-BE49-F238E27FC236}">
                <a16:creationId xmlns:a16="http://schemas.microsoft.com/office/drawing/2014/main" xmlns="" id="{5CEE1BFC-8FA8-4E24-A48F-76139200179E}"/>
              </a:ext>
            </a:extLst>
          </p:cNvPr>
          <p:cNvPicPr>
            <a:picLocks noChangeAspect="1"/>
          </p:cNvPicPr>
          <p:nvPr/>
        </p:nvPicPr>
        <p:blipFill rotWithShape="1">
          <a:blip r:embed="rId2"/>
          <a:srcRect l="31087" t="28009" r="31304" b="12832"/>
          <a:stretch/>
        </p:blipFill>
        <p:spPr>
          <a:xfrm>
            <a:off x="4084983" y="1302658"/>
            <a:ext cx="4711148" cy="5555342"/>
          </a:xfrm>
          <a:prstGeom prst="rect">
            <a:avLst/>
          </a:prstGeom>
        </p:spPr>
      </p:pic>
    </p:spTree>
    <p:extLst>
      <p:ext uri="{BB962C8B-B14F-4D97-AF65-F5344CB8AC3E}">
        <p14:creationId xmlns:p14="http://schemas.microsoft.com/office/powerpoint/2010/main" val="26052203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Most people have an intuitive sense of the time value of money. Given a choice between $100 today and $100 one year from today, almost everyone would prefer the $100 today. Why is this the case? </a:t>
            </a:r>
          </a:p>
          <a:p>
            <a:pPr algn="just"/>
            <a:r>
              <a:rPr lang="en-US" dirty="0">
                <a:latin typeface="Times New Roman" panose="02020603050405020304" pitchFamily="18" charset="0"/>
                <a:cs typeface="Times New Roman" panose="02020603050405020304" pitchFamily="18" charset="0"/>
              </a:rPr>
              <a:t>Interest is the ability to earn a return on money that is loaned rather than consumed. </a:t>
            </a:r>
          </a:p>
          <a:p>
            <a:pPr algn="just"/>
            <a:r>
              <a:rPr lang="en-US" dirty="0">
                <a:latin typeface="Times New Roman" panose="02020603050405020304" pitchFamily="18" charset="0"/>
                <a:cs typeface="Times New Roman" panose="02020603050405020304" pitchFamily="18" charset="0"/>
              </a:rPr>
              <a:t> Inflation is a complex subject but in general can be described as a decrease in the purchasing power of money.</a:t>
            </a:r>
          </a:p>
        </p:txBody>
      </p:sp>
    </p:spTree>
    <p:extLst>
      <p:ext uri="{BB962C8B-B14F-4D97-AF65-F5344CB8AC3E}">
        <p14:creationId xmlns:p14="http://schemas.microsoft.com/office/powerpoint/2010/main" val="2522471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The Mathematics of Interest </a:t>
            </a:r>
          </a:p>
          <a:p>
            <a:pPr lvl="1"/>
            <a:r>
              <a:rPr lang="en-US" dirty="0">
                <a:latin typeface="Times New Roman" panose="02020603050405020304" pitchFamily="18" charset="0"/>
                <a:cs typeface="Times New Roman" panose="02020603050405020304" pitchFamily="18" charset="0"/>
              </a:rPr>
              <a:t>It must account for the amount and timing of cash flows. The basic formula for studying and understanding interest calculations is: </a:t>
            </a:r>
          </a:p>
          <a:p>
            <a:pPr marL="0" indent="0" algn="ctr">
              <a:buNone/>
            </a:pPr>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P + I</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where: </a:t>
            </a:r>
          </a:p>
          <a:p>
            <a:pPr lvl="2"/>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 future amount of money at the end of the nth year, </a:t>
            </a:r>
          </a:p>
          <a:p>
            <a:pPr lvl="2"/>
            <a:r>
              <a:rPr lang="en-US" dirty="0">
                <a:latin typeface="Times New Roman" panose="02020603050405020304" pitchFamily="18" charset="0"/>
                <a:cs typeface="Times New Roman" panose="02020603050405020304" pitchFamily="18" charset="0"/>
              </a:rPr>
              <a:t>P = a present amount of money at the beginning of the year which is n years prior to F, </a:t>
            </a:r>
          </a:p>
          <a:p>
            <a:pPr lvl="2"/>
            <a:r>
              <a:rPr lang="en-US" dirty="0">
                <a:latin typeface="Times New Roman" panose="02020603050405020304" pitchFamily="18" charset="0"/>
                <a:cs typeface="Times New Roman" panose="02020603050405020304" pitchFamily="18" charset="0"/>
              </a:rPr>
              <a:t>I</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the amount of accumulated interest over n years, and </a:t>
            </a:r>
          </a:p>
          <a:p>
            <a:pPr lvl="2"/>
            <a:r>
              <a:rPr lang="en-US" dirty="0">
                <a:latin typeface="Times New Roman" panose="02020603050405020304" pitchFamily="18" charset="0"/>
                <a:cs typeface="Times New Roman" panose="02020603050405020304" pitchFamily="18" charset="0"/>
              </a:rPr>
              <a:t>n = the number of years between P and F </a:t>
            </a:r>
          </a:p>
        </p:txBody>
      </p:sp>
    </p:spTree>
    <p:extLst>
      <p:ext uri="{BB962C8B-B14F-4D97-AF65-F5344CB8AC3E}">
        <p14:creationId xmlns:p14="http://schemas.microsoft.com/office/powerpoint/2010/main" val="1723090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Simple Interest </a:t>
            </a:r>
          </a:p>
          <a:p>
            <a:pPr lvl="1" algn="just"/>
            <a:r>
              <a:rPr lang="en-US" dirty="0">
                <a:latin typeface="Times New Roman" panose="02020603050405020304" pitchFamily="18" charset="0"/>
                <a:cs typeface="Times New Roman" panose="02020603050405020304" pitchFamily="18" charset="0"/>
              </a:rPr>
              <a:t>For simple interest, interest is earned (charged) only on the original principal amount at the rate of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per year (expressed as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1C29BF0F-257F-4808-B5D5-16CA18EF123C}"/>
              </a:ext>
            </a:extLst>
          </p:cNvPr>
          <p:cNvPicPr>
            <a:picLocks noChangeAspect="1"/>
          </p:cNvPicPr>
          <p:nvPr/>
        </p:nvPicPr>
        <p:blipFill rotWithShape="1">
          <a:blip r:embed="rId2"/>
          <a:srcRect l="31956" t="40962" r="30652" b="22305"/>
          <a:stretch/>
        </p:blipFill>
        <p:spPr>
          <a:xfrm>
            <a:off x="2201518" y="3231375"/>
            <a:ext cx="4740965" cy="3491407"/>
          </a:xfrm>
          <a:prstGeom prst="rect">
            <a:avLst/>
          </a:prstGeom>
        </p:spPr>
      </p:pic>
    </p:spTree>
    <p:extLst>
      <p:ext uri="{BB962C8B-B14F-4D97-AF65-F5344CB8AC3E}">
        <p14:creationId xmlns:p14="http://schemas.microsoft.com/office/powerpoint/2010/main" val="40458525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Example 3 </a:t>
            </a:r>
          </a:p>
          <a:p>
            <a:pPr lvl="1" algn="just"/>
            <a:r>
              <a:rPr lang="en-US" dirty="0">
                <a:latin typeface="Times New Roman" panose="02020603050405020304" pitchFamily="18" charset="0"/>
                <a:cs typeface="Times New Roman" panose="02020603050405020304" pitchFamily="18" charset="0"/>
              </a:rPr>
              <a:t>Determine the balance which will accumulate at the end of year 4 in an account which pays 10%/</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simple interest if a deposit of $500 is made today. </a:t>
            </a:r>
          </a:p>
          <a:p>
            <a:pPr lvl="1" algn="just"/>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P * (1 + n*</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p>
          <a:p>
            <a:pPr lvl="1" algn="just"/>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 + 4*0.10) </a:t>
            </a:r>
          </a:p>
          <a:p>
            <a:pPr lvl="1" algn="just"/>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 + 0.40) </a:t>
            </a:r>
          </a:p>
          <a:p>
            <a:pPr lvl="1" algn="just"/>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(1.40) </a:t>
            </a:r>
          </a:p>
          <a:p>
            <a:pPr lvl="1" algn="just"/>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$700 </a:t>
            </a:r>
          </a:p>
        </p:txBody>
      </p:sp>
    </p:spTree>
    <p:extLst>
      <p:ext uri="{BB962C8B-B14F-4D97-AF65-F5344CB8AC3E}">
        <p14:creationId xmlns:p14="http://schemas.microsoft.com/office/powerpoint/2010/main" val="794547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Compound Interest</a:t>
            </a:r>
          </a:p>
          <a:p>
            <a:pPr lvl="1" algn="just"/>
            <a:r>
              <a:rPr lang="en-US" dirty="0">
                <a:latin typeface="Times New Roman" panose="02020603050405020304" pitchFamily="18" charset="0"/>
                <a:cs typeface="Times New Roman" panose="02020603050405020304" pitchFamily="18" charset="0"/>
              </a:rPr>
              <a:t>For compound interest, interest is earned (charged) on the original principal amount plus any accumulated interest from previous years at the rate of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per year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9C285FA4-68D3-49FD-8B5A-191F02E0A2CC}"/>
              </a:ext>
            </a:extLst>
          </p:cNvPr>
          <p:cNvPicPr>
            <a:picLocks noChangeAspect="1"/>
          </p:cNvPicPr>
          <p:nvPr/>
        </p:nvPicPr>
        <p:blipFill rotWithShape="1">
          <a:blip r:embed="rId2"/>
          <a:srcRect l="34456" t="40769" r="30000" b="15732"/>
          <a:stretch/>
        </p:blipFill>
        <p:spPr>
          <a:xfrm>
            <a:off x="4005469" y="3128548"/>
            <a:ext cx="4065104" cy="3729452"/>
          </a:xfrm>
          <a:prstGeom prst="rect">
            <a:avLst/>
          </a:prstGeom>
        </p:spPr>
      </p:pic>
    </p:spTree>
    <p:extLst>
      <p:ext uri="{BB962C8B-B14F-4D97-AF65-F5344CB8AC3E}">
        <p14:creationId xmlns:p14="http://schemas.microsoft.com/office/powerpoint/2010/main" val="14036110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Example 4 </a:t>
            </a:r>
          </a:p>
          <a:p>
            <a:pPr lvl="1"/>
            <a:r>
              <a:rPr lang="en-US" dirty="0">
                <a:latin typeface="Times New Roman" panose="02020603050405020304" pitchFamily="18" charset="0"/>
                <a:cs typeface="Times New Roman" panose="02020603050405020304" pitchFamily="18" charset="0"/>
              </a:rPr>
              <a:t>Repeat Example 3 using compound interest rather than simple interest. </a:t>
            </a:r>
          </a:p>
          <a:p>
            <a:pPr lvl="1"/>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P * (1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 + 0.10)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(1.10)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(1.4641)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$732.05 </a:t>
            </a:r>
          </a:p>
        </p:txBody>
      </p:sp>
    </p:spTree>
    <p:extLst>
      <p:ext uri="{BB962C8B-B14F-4D97-AF65-F5344CB8AC3E}">
        <p14:creationId xmlns:p14="http://schemas.microsoft.com/office/powerpoint/2010/main" val="483634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pPr algn="just"/>
            <a:r>
              <a:rPr lang="en-US" b="1" dirty="0">
                <a:latin typeface="Times New Roman" panose="02020603050405020304" pitchFamily="18" charset="0"/>
                <a:cs typeface="Times New Roman" panose="02020603050405020304" pitchFamily="18" charset="0"/>
              </a:rPr>
              <a:t>Single Sum Cash Flows</a:t>
            </a:r>
          </a:p>
          <a:p>
            <a:pPr lvl="1" algn="just"/>
            <a:r>
              <a:rPr lang="en-US" dirty="0">
                <a:latin typeface="Times New Roman" panose="02020603050405020304" pitchFamily="18" charset="0"/>
                <a:cs typeface="Times New Roman" panose="02020603050405020304" pitchFamily="18" charset="0"/>
              </a:rPr>
              <a:t>The factor (1+i)</a:t>
            </a:r>
            <a:r>
              <a:rPr lang="en-US"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is known as the single sum, future worth factor or the single payment, compound amount factor. </a:t>
            </a:r>
          </a:p>
          <a:p>
            <a:pPr lvl="1" algn="just"/>
            <a:r>
              <a:rPr lang="en-US" dirty="0">
                <a:latin typeface="Times New Roman" panose="02020603050405020304" pitchFamily="18" charset="0"/>
                <a:cs typeface="Times New Roman" panose="02020603050405020304" pitchFamily="18" charset="0"/>
              </a:rPr>
              <a:t>This factor is denoted (</a:t>
            </a:r>
            <a:r>
              <a:rPr lang="en-US" dirty="0" err="1">
                <a:latin typeface="Times New Roman" panose="02020603050405020304" pitchFamily="18" charset="0"/>
                <a:cs typeface="Times New Roman" panose="02020603050405020304" pitchFamily="18" charset="0"/>
              </a:rPr>
              <a:t>F|P,i,n</a:t>
            </a:r>
            <a:r>
              <a:rPr lang="en-US" dirty="0">
                <a:latin typeface="Times New Roman" panose="02020603050405020304" pitchFamily="18" charset="0"/>
                <a:cs typeface="Times New Roman" panose="02020603050405020304" pitchFamily="18" charset="0"/>
              </a:rPr>
              <a:t>) where F denotes a future amount, P denotes a present amount,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an interest rate (expressed as a percentage amount), and n denotes a number of years. </a:t>
            </a:r>
          </a:p>
          <a:p>
            <a:pPr lvl="1" algn="just"/>
            <a:r>
              <a:rPr lang="en-US" dirty="0">
                <a:latin typeface="Times New Roman" panose="02020603050405020304" pitchFamily="18" charset="0"/>
                <a:cs typeface="Times New Roman" panose="02020603050405020304" pitchFamily="18" charset="0"/>
              </a:rPr>
              <a:t>The factor (</a:t>
            </a:r>
            <a:r>
              <a:rPr lang="en-US" dirty="0" err="1">
                <a:latin typeface="Times New Roman" panose="02020603050405020304" pitchFamily="18" charset="0"/>
                <a:cs typeface="Times New Roman" panose="02020603050405020304" pitchFamily="18" charset="0"/>
              </a:rPr>
              <a:t>F|P,i,n</a:t>
            </a:r>
            <a:r>
              <a:rPr lang="en-US" dirty="0">
                <a:latin typeface="Times New Roman" panose="02020603050405020304" pitchFamily="18" charset="0"/>
                <a:cs typeface="Times New Roman" panose="02020603050405020304" pitchFamily="18" charset="0"/>
              </a:rPr>
              <a:t>) is read, “To find F given P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for n years.” </a:t>
            </a:r>
          </a:p>
          <a:p>
            <a:pPr lvl="1" algn="just"/>
            <a:r>
              <a:rPr lang="en-US" dirty="0">
                <a:latin typeface="Times New Roman" panose="02020603050405020304" pitchFamily="18" charset="0"/>
                <a:cs typeface="Times New Roman" panose="02020603050405020304" pitchFamily="18" charset="0"/>
              </a:rPr>
              <a:t>Tables of values of (</a:t>
            </a:r>
            <a:r>
              <a:rPr lang="en-US" dirty="0" err="1">
                <a:latin typeface="Times New Roman" panose="02020603050405020304" pitchFamily="18" charset="0"/>
                <a:cs typeface="Times New Roman" panose="02020603050405020304" pitchFamily="18" charset="0"/>
              </a:rPr>
              <a:t>F|P,i,n</a:t>
            </a:r>
            <a:r>
              <a:rPr lang="en-US" dirty="0">
                <a:latin typeface="Times New Roman" panose="02020603050405020304" pitchFamily="18" charset="0"/>
                <a:cs typeface="Times New Roman" panose="02020603050405020304" pitchFamily="18" charset="0"/>
              </a:rPr>
              <a:t>) for selected values of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n are provided in the chapter appendix. </a:t>
            </a:r>
          </a:p>
        </p:txBody>
      </p:sp>
    </p:spTree>
    <p:extLst>
      <p:ext uri="{BB962C8B-B14F-4D97-AF65-F5344CB8AC3E}">
        <p14:creationId xmlns:p14="http://schemas.microsoft.com/office/powerpoint/2010/main" val="1812151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Example 5 </a:t>
            </a:r>
          </a:p>
          <a:p>
            <a:pPr lvl="1"/>
            <a:r>
              <a:rPr lang="en-US" dirty="0">
                <a:latin typeface="Times New Roman" panose="02020603050405020304" pitchFamily="18" charset="0"/>
                <a:cs typeface="Times New Roman" panose="02020603050405020304" pitchFamily="18" charset="0"/>
              </a:rPr>
              <a:t>Repeat Example 4 using the single sum, future worth factor. </a:t>
            </a:r>
          </a:p>
          <a:p>
            <a:pPr lvl="1"/>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P * (1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p>
          <a:p>
            <a:pPr lvl="1"/>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P * (</a:t>
            </a:r>
            <a:r>
              <a:rPr lang="en-US" dirty="0" err="1">
                <a:latin typeface="Times New Roman" panose="02020603050405020304" pitchFamily="18" charset="0"/>
                <a:cs typeface="Times New Roman" panose="02020603050405020304" pitchFamily="18" charset="0"/>
              </a:rPr>
              <a:t>F|P,i,n</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(F|P,10%,4)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500 * (1.4641)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732.05 </a:t>
            </a:r>
          </a:p>
        </p:txBody>
      </p:sp>
    </p:spTree>
    <p:extLst>
      <p:ext uri="{BB962C8B-B14F-4D97-AF65-F5344CB8AC3E}">
        <p14:creationId xmlns:p14="http://schemas.microsoft.com/office/powerpoint/2010/main" val="13189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THE VALUE OF ENERGY MANAGEMENT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2400" dirty="0">
                <a:latin typeface="Times New Roman" pitchFamily="18" charset="0"/>
                <a:cs typeface="Times New Roman" pitchFamily="18" charset="0"/>
              </a:rPr>
              <a:t>Business, industry and government organizations are under tremendous economic and environmental pressures.</a:t>
            </a:r>
          </a:p>
          <a:p>
            <a:pPr algn="just"/>
            <a:r>
              <a:rPr lang="en-GB" sz="2400" dirty="0">
                <a:latin typeface="Times New Roman" pitchFamily="18" charset="0"/>
                <a:cs typeface="Times New Roman" pitchFamily="18" charset="0"/>
              </a:rPr>
              <a:t>Energy management has been an important tool to help organizations.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The problems that organizations face: </a:t>
            </a:r>
          </a:p>
          <a:p>
            <a:pPr marL="857250" lvl="1" indent="-457200" algn="just">
              <a:buFont typeface="+mj-lt"/>
              <a:buAutoNum type="arabicPeriod"/>
            </a:pPr>
            <a:r>
              <a:rPr lang="en-GB" sz="2000" dirty="0">
                <a:latin typeface="Times New Roman" pitchFamily="18" charset="0"/>
                <a:cs typeface="Times New Roman" pitchFamily="18" charset="0"/>
              </a:rPr>
              <a:t>Meeting more stringent environmental quality standards, primarily related to reducing global warming and reducing acid rain. </a:t>
            </a:r>
          </a:p>
          <a:p>
            <a:pPr marL="857250" lvl="1" indent="-457200" algn="just">
              <a:buFont typeface="+mj-lt"/>
              <a:buAutoNum type="arabicPeriod"/>
            </a:pPr>
            <a:r>
              <a:rPr lang="en-GB" sz="2000" dirty="0">
                <a:latin typeface="Times New Roman" pitchFamily="18" charset="0"/>
                <a:cs typeface="Times New Roman" pitchFamily="18" charset="0"/>
              </a:rPr>
              <a:t>Becoming—or continuing to be—economically competitive in the global marketplace </a:t>
            </a:r>
            <a:endParaRPr lang="en-US" sz="20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44959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Example 6 </a:t>
            </a:r>
          </a:p>
          <a:p>
            <a:pPr lvl="1" algn="just"/>
            <a:r>
              <a:rPr lang="en-US" dirty="0">
                <a:latin typeface="Times New Roman" panose="02020603050405020304" pitchFamily="18" charset="0"/>
                <a:cs typeface="Times New Roman" panose="02020603050405020304" pitchFamily="18" charset="0"/>
              </a:rPr>
              <a:t>To accumulate $1000 five years from today in an account earning 8%/</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compound interest, how much must be deposited today?</a:t>
            </a:r>
          </a:p>
          <a:p>
            <a:pPr lvl="1" algn="just"/>
            <a:r>
              <a:rPr lang="en-US" dirty="0">
                <a:latin typeface="Times New Roman" panose="02020603050405020304" pitchFamily="18" charset="0"/>
                <a:cs typeface="Times New Roman" panose="02020603050405020304" pitchFamily="18" charset="0"/>
              </a:rPr>
              <a:t>P = </a:t>
            </a:r>
            <a:r>
              <a:rPr lang="en-US"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-n </a:t>
            </a:r>
          </a:p>
          <a:p>
            <a:pPr lvl="1" algn="just"/>
            <a:r>
              <a:rPr lang="en-US" dirty="0">
                <a:latin typeface="Times New Roman" panose="02020603050405020304" pitchFamily="18" charset="0"/>
                <a:cs typeface="Times New Roman" panose="02020603050405020304" pitchFamily="18" charset="0"/>
              </a:rPr>
              <a:t>P = F</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P|F,i,n</a:t>
            </a:r>
            <a:r>
              <a:rPr lang="en-US" dirty="0">
                <a:latin typeface="Times New Roman" panose="02020603050405020304" pitchFamily="18" charset="0"/>
                <a:cs typeface="Times New Roman" panose="02020603050405020304" pitchFamily="18" charset="0"/>
              </a:rPr>
              <a:t>) </a:t>
            </a:r>
          </a:p>
          <a:p>
            <a:pPr lvl="1" algn="just"/>
            <a:r>
              <a:rPr lang="en-US" dirty="0">
                <a:latin typeface="Times New Roman" panose="02020603050405020304" pitchFamily="18" charset="0"/>
                <a:cs typeface="Times New Roman" panose="02020603050405020304" pitchFamily="18" charset="0"/>
              </a:rPr>
              <a:t>P = 1000 * (P|F,8%,5) </a:t>
            </a:r>
          </a:p>
          <a:p>
            <a:pPr lvl="1" algn="just"/>
            <a:r>
              <a:rPr lang="en-US" dirty="0">
                <a:latin typeface="Times New Roman" panose="02020603050405020304" pitchFamily="18" charset="0"/>
                <a:cs typeface="Times New Roman" panose="02020603050405020304" pitchFamily="18" charset="0"/>
              </a:rPr>
              <a:t>P = 1000 * (0.6806) </a:t>
            </a:r>
          </a:p>
          <a:p>
            <a:pPr lvl="1" algn="just"/>
            <a:r>
              <a:rPr lang="en-US" dirty="0">
                <a:latin typeface="Times New Roman" panose="02020603050405020304" pitchFamily="18" charset="0"/>
                <a:cs typeface="Times New Roman" panose="02020603050405020304" pitchFamily="18" charset="0"/>
              </a:rPr>
              <a:t>P = 680.60 </a:t>
            </a:r>
          </a:p>
        </p:txBody>
      </p:sp>
    </p:spTree>
    <p:extLst>
      <p:ext uri="{BB962C8B-B14F-4D97-AF65-F5344CB8AC3E}">
        <p14:creationId xmlns:p14="http://schemas.microsoft.com/office/powerpoint/2010/main" val="22025180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Series Cash Flows </a:t>
            </a:r>
          </a:p>
          <a:p>
            <a:pPr algn="just"/>
            <a:r>
              <a:rPr lang="en-US" dirty="0">
                <a:latin typeface="Times New Roman" panose="02020603050405020304" pitchFamily="18" charset="0"/>
                <a:cs typeface="Times New Roman" panose="02020603050405020304" pitchFamily="18" charset="0"/>
              </a:rPr>
              <a:t>The future worth of a series of cash flows is simply the sum of the future worth of each individual cash flow. </a:t>
            </a:r>
          </a:p>
          <a:p>
            <a:pPr algn="just"/>
            <a:r>
              <a:rPr lang="en-US" dirty="0">
                <a:latin typeface="Times New Roman" panose="02020603050405020304" pitchFamily="18" charset="0"/>
                <a:cs typeface="Times New Roman" panose="02020603050405020304" pitchFamily="18" charset="0"/>
              </a:rPr>
              <a:t>Similarly, the present worth of a series of cash flows is the sum of the present worth of the individual cash flows. </a:t>
            </a:r>
          </a:p>
        </p:txBody>
      </p:sp>
    </p:spTree>
    <p:extLst>
      <p:ext uri="{BB962C8B-B14F-4D97-AF65-F5344CB8AC3E}">
        <p14:creationId xmlns:p14="http://schemas.microsoft.com/office/powerpoint/2010/main" val="1769821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Example 7 </a:t>
            </a:r>
          </a:p>
          <a:p>
            <a:pPr lvl="1"/>
            <a:r>
              <a:rPr lang="en-US" dirty="0">
                <a:latin typeface="Times New Roman" panose="02020603050405020304" pitchFamily="18" charset="0"/>
                <a:cs typeface="Times New Roman" panose="02020603050405020304" pitchFamily="18" charset="0"/>
              </a:rPr>
              <a:t>Determine the future worth (accumulated total) at the end of seven years in an account that earns 5%/</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if a $600 deposit is made today and a $1000 deposit is made at the end of year two?</a:t>
            </a:r>
          </a:p>
          <a:p>
            <a:pPr lvl="1"/>
            <a:r>
              <a:rPr lang="en-US" dirty="0">
                <a:latin typeface="Times New Roman" panose="02020603050405020304" pitchFamily="18" charset="0"/>
                <a:cs typeface="Times New Roman" panose="02020603050405020304" pitchFamily="18" charset="0"/>
              </a:rPr>
              <a:t>For the $600 deposit, n=7 (years between today and end of year 7). </a:t>
            </a:r>
          </a:p>
          <a:p>
            <a:pPr lvl="1"/>
            <a:r>
              <a:rPr lang="en-US" dirty="0">
                <a:latin typeface="Times New Roman" panose="02020603050405020304" pitchFamily="18" charset="0"/>
                <a:cs typeface="Times New Roman" panose="02020603050405020304" pitchFamily="18" charset="0"/>
              </a:rPr>
              <a:t>For the $1000 deposit, n=5 (years between end of year 2 and end of year 7).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 600 * (F|P,5%,7) + 1000 * (F|P,5%,5)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 600 * (1.4071) + 1000 * (1.2763) </a:t>
            </a:r>
          </a:p>
          <a:p>
            <a:pPr lvl="1"/>
            <a:r>
              <a:rPr lang="en-US"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 844.26 + 1276.30 = $2120.56</a:t>
            </a:r>
          </a:p>
        </p:txBody>
      </p:sp>
    </p:spTree>
    <p:extLst>
      <p:ext uri="{BB962C8B-B14F-4D97-AF65-F5344CB8AC3E}">
        <p14:creationId xmlns:p14="http://schemas.microsoft.com/office/powerpoint/2010/main" val="22279431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Example 8 </a:t>
            </a:r>
          </a:p>
          <a:p>
            <a:pPr lvl="1"/>
            <a:r>
              <a:rPr lang="en-US" dirty="0">
                <a:latin typeface="Times New Roman" panose="02020603050405020304" pitchFamily="18" charset="0"/>
                <a:cs typeface="Times New Roman" panose="02020603050405020304" pitchFamily="18" charset="0"/>
              </a:rPr>
              <a:t>Determine the amount that would have to be deposited today (present worth) in an account paying 6%/</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interest if you want to withdraw $500 four years from today and $600 eight years from today (leaving zero in the account after the $600 withdrawal). </a:t>
            </a:r>
          </a:p>
          <a:p>
            <a:pPr lvl="1"/>
            <a:r>
              <a:rPr lang="en-US" dirty="0">
                <a:latin typeface="Times New Roman" panose="02020603050405020304" pitchFamily="18" charset="0"/>
                <a:cs typeface="Times New Roman" panose="02020603050405020304" pitchFamily="18" charset="0"/>
              </a:rPr>
              <a:t>For the $500 deposit n=4, for the $600 deposit n=8 </a:t>
            </a:r>
          </a:p>
          <a:p>
            <a:pPr lvl="1"/>
            <a:r>
              <a:rPr lang="en-US" dirty="0">
                <a:latin typeface="Times New Roman" panose="02020603050405020304" pitchFamily="18" charset="0"/>
                <a:cs typeface="Times New Roman" panose="02020603050405020304" pitchFamily="18" charset="0"/>
              </a:rPr>
              <a:t>P = 500 * (P|F,6%,4) + 600 * (P|F,6%,8) </a:t>
            </a:r>
          </a:p>
          <a:p>
            <a:pPr lvl="1"/>
            <a:r>
              <a:rPr lang="en-US" dirty="0">
                <a:latin typeface="Times New Roman" panose="02020603050405020304" pitchFamily="18" charset="0"/>
                <a:cs typeface="Times New Roman" panose="02020603050405020304" pitchFamily="18" charset="0"/>
              </a:rPr>
              <a:t>P = 500 * (0.7921) + 600 * (0.6274) </a:t>
            </a:r>
          </a:p>
          <a:p>
            <a:pPr lvl="1"/>
            <a:r>
              <a:rPr lang="en-US" dirty="0">
                <a:latin typeface="Times New Roman" panose="02020603050405020304" pitchFamily="18" charset="0"/>
                <a:cs typeface="Times New Roman" panose="02020603050405020304" pitchFamily="18" charset="0"/>
              </a:rPr>
              <a:t>P = 396.05 + 376.44 = $772.49 </a:t>
            </a:r>
          </a:p>
        </p:txBody>
      </p:sp>
    </p:spTree>
    <p:extLst>
      <p:ext uri="{BB962C8B-B14F-4D97-AF65-F5344CB8AC3E}">
        <p14:creationId xmlns:p14="http://schemas.microsoft.com/office/powerpoint/2010/main" val="6350233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0000" lnSpcReduction="20000"/>
          </a:bodyPr>
          <a:lstStyle/>
          <a:p>
            <a:pPr algn="just"/>
            <a:r>
              <a:rPr lang="en-US" b="1" dirty="0">
                <a:latin typeface="Times New Roman" panose="02020603050405020304" pitchFamily="18" charset="0"/>
                <a:cs typeface="Times New Roman" panose="02020603050405020304" pitchFamily="18" charset="0"/>
              </a:rPr>
              <a:t>Uniform Series Cash Flows </a:t>
            </a:r>
          </a:p>
          <a:p>
            <a:pPr lvl="1" algn="just"/>
            <a:r>
              <a:rPr lang="en-US" dirty="0">
                <a:latin typeface="Times New Roman" panose="02020603050405020304" pitchFamily="18" charset="0"/>
                <a:cs typeface="Times New Roman" panose="02020603050405020304" pitchFamily="18" charset="0"/>
              </a:rPr>
              <a:t>A uniform series of cash flows exists when the cash flows in a series occur every year and are all equal in value. </a:t>
            </a:r>
          </a:p>
          <a:p>
            <a:pPr lvl="1" algn="just"/>
            <a:r>
              <a:rPr lang="en-US" dirty="0">
                <a:latin typeface="Times New Roman" panose="02020603050405020304" pitchFamily="18" charset="0"/>
                <a:cs typeface="Times New Roman" panose="02020603050405020304" pitchFamily="18" charset="0"/>
              </a:rPr>
              <a:t>P = 2000*(P|F,9%,1) + 2000*(P|F,9%,2) + 2000*(P|F,9%,3) + 2000*(P|F,9%,4) </a:t>
            </a:r>
          </a:p>
          <a:p>
            <a:pPr lvl="1" algn="just"/>
            <a:r>
              <a:rPr lang="en-US" dirty="0">
                <a:latin typeface="Times New Roman" panose="02020603050405020304" pitchFamily="18" charset="0"/>
                <a:cs typeface="Times New Roman" panose="02020603050405020304" pitchFamily="18" charset="0"/>
              </a:rPr>
              <a:t>After some algebraic manipulation, this expression can be restated as: P = 2000*[(P|F,9%,1) + (P|F,9%,2) + (P|F,9%,3) + (P|F,9%,4)] </a:t>
            </a:r>
          </a:p>
          <a:p>
            <a:pPr lvl="1" algn="just"/>
            <a:r>
              <a:rPr lang="en-US" dirty="0">
                <a:latin typeface="Times New Roman" panose="02020603050405020304" pitchFamily="18" charset="0"/>
                <a:cs typeface="Times New Roman" panose="02020603050405020304" pitchFamily="18" charset="0"/>
              </a:rPr>
              <a:t>P = 2000*[(0.9174) + (0.8417) + (0.7722) + (0.7084)] </a:t>
            </a:r>
          </a:p>
          <a:p>
            <a:pPr lvl="1" algn="just"/>
            <a:r>
              <a:rPr lang="en-US" dirty="0">
                <a:latin typeface="Times New Roman" panose="02020603050405020304" pitchFamily="18" charset="0"/>
                <a:cs typeface="Times New Roman" panose="02020603050405020304" pitchFamily="18" charset="0"/>
              </a:rPr>
              <a:t>P = 2000*[3.2397] = $6479.40 </a:t>
            </a:r>
          </a:p>
          <a:p>
            <a:pPr algn="just"/>
            <a:r>
              <a:rPr lang="en-US" b="1" dirty="0">
                <a:latin typeface="Times New Roman" panose="02020603050405020304" pitchFamily="18" charset="0"/>
                <a:cs typeface="Times New Roman" panose="02020603050405020304" pitchFamily="18" charset="0"/>
              </a:rPr>
              <a:t>Or simply</a:t>
            </a:r>
          </a:p>
          <a:p>
            <a:pPr lvl="1" algn="just"/>
            <a:r>
              <a:rPr lang="pt-BR" dirty="0">
                <a:latin typeface="Times New Roman" panose="02020603050405020304" pitchFamily="18" charset="0"/>
                <a:cs typeface="Times New Roman" panose="02020603050405020304" pitchFamily="18" charset="0"/>
              </a:rPr>
              <a:t>P = A * (P|A,i,n) </a:t>
            </a:r>
          </a:p>
          <a:p>
            <a:pPr lvl="1" algn="just"/>
            <a:r>
              <a:rPr lang="pt-BR" dirty="0">
                <a:latin typeface="Times New Roman" panose="02020603050405020304" pitchFamily="18" charset="0"/>
                <a:cs typeface="Times New Roman" panose="02020603050405020304" pitchFamily="18" charset="0"/>
              </a:rPr>
              <a:t>P = 2000 * (P|A,9%,4) </a:t>
            </a:r>
          </a:p>
          <a:p>
            <a:pPr lvl="1" algn="just"/>
            <a:r>
              <a:rPr lang="pt-BR" dirty="0">
                <a:latin typeface="Times New Roman" panose="02020603050405020304" pitchFamily="18" charset="0"/>
                <a:cs typeface="Times New Roman" panose="02020603050405020304" pitchFamily="18" charset="0"/>
              </a:rPr>
              <a:t>P = 2000 * (3.2397) = $6479.40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C250D7F8-A1A6-4B35-9BDD-990967C25C35}"/>
              </a:ext>
            </a:extLst>
          </p:cNvPr>
          <p:cNvPicPr>
            <a:picLocks noChangeAspect="1"/>
          </p:cNvPicPr>
          <p:nvPr/>
        </p:nvPicPr>
        <p:blipFill rotWithShape="1">
          <a:blip r:embed="rId2"/>
          <a:srcRect l="24674" t="72475" r="50000" b="12252"/>
          <a:stretch/>
        </p:blipFill>
        <p:spPr>
          <a:xfrm>
            <a:off x="5029200" y="5118346"/>
            <a:ext cx="3568148" cy="1613068"/>
          </a:xfrm>
          <a:prstGeom prst="rect">
            <a:avLst/>
          </a:prstGeom>
        </p:spPr>
      </p:pic>
    </p:spTree>
    <p:extLst>
      <p:ext uri="{BB962C8B-B14F-4D97-AF65-F5344CB8AC3E}">
        <p14:creationId xmlns:p14="http://schemas.microsoft.com/office/powerpoint/2010/main" val="1755868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77500" lnSpcReduction="20000"/>
          </a:bodyPr>
          <a:lstStyle/>
          <a:p>
            <a:pPr lvl="1" algn="just"/>
            <a:r>
              <a:rPr lang="en-US" dirty="0">
                <a:latin typeface="Times New Roman" panose="02020603050405020304" pitchFamily="18" charset="0"/>
                <a:cs typeface="Times New Roman" panose="02020603050405020304" pitchFamily="18" charset="0"/>
              </a:rPr>
              <a:t>The factor (</a:t>
            </a:r>
            <a:r>
              <a:rPr lang="en-US" dirty="0" err="1">
                <a:latin typeface="Times New Roman" panose="02020603050405020304" pitchFamily="18" charset="0"/>
                <a:cs typeface="Times New Roman" panose="02020603050405020304" pitchFamily="18" charset="0"/>
              </a:rPr>
              <a:t>A|P,i,n</a:t>
            </a:r>
            <a:r>
              <a:rPr lang="en-US" dirty="0">
                <a:latin typeface="Times New Roman" panose="02020603050405020304" pitchFamily="18" charset="0"/>
                <a:cs typeface="Times New Roman" panose="02020603050405020304" pitchFamily="18" charset="0"/>
              </a:rPr>
              <a:t>) and is called the uniform series, capital recovery factor.</a:t>
            </a:r>
          </a:p>
          <a:p>
            <a:pPr lvl="1" algn="just"/>
            <a:r>
              <a:rPr lang="en-US" dirty="0">
                <a:latin typeface="Times New Roman" panose="02020603050405020304" pitchFamily="18" charset="0"/>
                <a:cs typeface="Times New Roman" panose="02020603050405020304" pitchFamily="18" charset="0"/>
              </a:rPr>
              <a:t>This factor enables us to determine the amount of the equal annual withdrawals “A” (starting one year after the deposit) that can be made from an initial deposit of “P.” </a:t>
            </a:r>
          </a:p>
          <a:p>
            <a:pPr algn="just"/>
            <a:r>
              <a:rPr lang="en-US" b="1" dirty="0">
                <a:latin typeface="Times New Roman" panose="02020603050405020304" pitchFamily="18" charset="0"/>
                <a:cs typeface="Times New Roman" panose="02020603050405020304" pitchFamily="18" charset="0"/>
              </a:rPr>
              <a:t>Example 9 </a:t>
            </a:r>
          </a:p>
          <a:p>
            <a:pPr lvl="1" algn="just"/>
            <a:r>
              <a:rPr lang="en-US" dirty="0">
                <a:latin typeface="Times New Roman" panose="02020603050405020304" pitchFamily="18" charset="0"/>
                <a:cs typeface="Times New Roman" panose="02020603050405020304" pitchFamily="18" charset="0"/>
              </a:rPr>
              <a:t>Determine the equal annual withdrawals that can be made for 8 years from an initial deposit of $9000 in an account that pays 12%/yr. </a:t>
            </a:r>
          </a:p>
          <a:p>
            <a:pPr lvl="1" algn="just"/>
            <a:r>
              <a:rPr lang="en-US" dirty="0">
                <a:latin typeface="Times New Roman" panose="02020603050405020304" pitchFamily="18" charset="0"/>
                <a:cs typeface="Times New Roman" panose="02020603050405020304" pitchFamily="18" charset="0"/>
              </a:rPr>
              <a:t>The first withdrawal is to be made one year after the initial deposit. </a:t>
            </a:r>
          </a:p>
          <a:p>
            <a:pPr lvl="1" algn="just"/>
            <a:r>
              <a:rPr lang="en-US" dirty="0">
                <a:latin typeface="Times New Roman" panose="02020603050405020304" pitchFamily="18" charset="0"/>
                <a:cs typeface="Times New Roman" panose="02020603050405020304" pitchFamily="18" charset="0"/>
              </a:rPr>
              <a:t>A = P * (A|P,12%,8) </a:t>
            </a:r>
          </a:p>
          <a:p>
            <a:pPr lvl="1" algn="just"/>
            <a:r>
              <a:rPr lang="en-US" dirty="0">
                <a:latin typeface="Times New Roman" panose="02020603050405020304" pitchFamily="18" charset="0"/>
                <a:cs typeface="Times New Roman" panose="02020603050405020304" pitchFamily="18" charset="0"/>
              </a:rPr>
              <a:t>A = 9000 * (0.2013) </a:t>
            </a:r>
          </a:p>
          <a:p>
            <a:pPr lvl="1" algn="just"/>
            <a:r>
              <a:rPr lang="en-US" dirty="0">
                <a:latin typeface="Times New Roman" panose="02020603050405020304" pitchFamily="18" charset="0"/>
                <a:cs typeface="Times New Roman" panose="02020603050405020304" pitchFamily="18" charset="0"/>
              </a:rPr>
              <a:t>A = $1811.70</a:t>
            </a:r>
          </a:p>
        </p:txBody>
      </p:sp>
    </p:spTree>
    <p:extLst>
      <p:ext uri="{BB962C8B-B14F-4D97-AF65-F5344CB8AC3E}">
        <p14:creationId xmlns:p14="http://schemas.microsoft.com/office/powerpoint/2010/main" val="7470842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 factor (</a:t>
            </a:r>
            <a:r>
              <a:rPr lang="en-US" dirty="0" err="1">
                <a:latin typeface="Times New Roman" panose="02020603050405020304" pitchFamily="18" charset="0"/>
                <a:cs typeface="Times New Roman" panose="02020603050405020304" pitchFamily="18" charset="0"/>
              </a:rPr>
              <a:t>F|A,i,n</a:t>
            </a:r>
            <a:r>
              <a:rPr lang="en-US" dirty="0">
                <a:latin typeface="Times New Roman" panose="02020603050405020304" pitchFamily="18" charset="0"/>
                <a:cs typeface="Times New Roman" panose="02020603050405020304" pitchFamily="18" charset="0"/>
              </a:rPr>
              <a:t>) is known as the uniform series future worth factor and is read, “To find F given A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for n years..” </a:t>
            </a:r>
          </a:p>
          <a:p>
            <a:pPr algn="just"/>
            <a:r>
              <a:rPr lang="en-US" dirty="0">
                <a:latin typeface="Times New Roman" panose="02020603050405020304" pitchFamily="18" charset="0"/>
                <a:cs typeface="Times New Roman" panose="02020603050405020304" pitchFamily="18" charset="0"/>
              </a:rPr>
              <a:t>The reciprocal factor, (</a:t>
            </a:r>
            <a:r>
              <a:rPr lang="en-US" dirty="0" err="1">
                <a:latin typeface="Times New Roman" panose="02020603050405020304" pitchFamily="18" charset="0"/>
                <a:cs typeface="Times New Roman" panose="02020603050405020304" pitchFamily="18" charset="0"/>
              </a:rPr>
              <a:t>A|F,i,n</a:t>
            </a:r>
            <a:r>
              <a:rPr lang="en-US" dirty="0">
                <a:latin typeface="Times New Roman" panose="02020603050405020304" pitchFamily="18" charset="0"/>
                <a:cs typeface="Times New Roman" panose="02020603050405020304" pitchFamily="18" charset="0"/>
              </a:rPr>
              <a:t>), is known as the uniform series sinking fund factor and is read, “To find A given F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for n years.” </a:t>
            </a:r>
          </a:p>
          <a:p>
            <a:pPr algn="just"/>
            <a:r>
              <a:rPr lang="en-US" dirty="0">
                <a:latin typeface="Times New Roman" panose="02020603050405020304" pitchFamily="18" charset="0"/>
                <a:cs typeface="Times New Roman" panose="02020603050405020304" pitchFamily="18" charset="0"/>
              </a:rPr>
              <a:t>An important observation when using an (</a:t>
            </a:r>
            <a:r>
              <a:rPr lang="en-US" dirty="0" err="1">
                <a:latin typeface="Times New Roman" panose="02020603050405020304" pitchFamily="18" charset="0"/>
                <a:cs typeface="Times New Roman" panose="02020603050405020304" pitchFamily="18" charset="0"/>
              </a:rPr>
              <a:t>F|A,i,n</a:t>
            </a:r>
            <a:r>
              <a:rPr lang="en-US" dirty="0">
                <a:latin typeface="Times New Roman" panose="02020603050405020304" pitchFamily="18" charset="0"/>
                <a:cs typeface="Times New Roman" panose="02020603050405020304" pitchFamily="18" charset="0"/>
              </a:rPr>
              <a:t>) factor or an (</a:t>
            </a:r>
            <a:r>
              <a:rPr lang="en-US" dirty="0" err="1">
                <a:latin typeface="Times New Roman" panose="02020603050405020304" pitchFamily="18" charset="0"/>
                <a:cs typeface="Times New Roman" panose="02020603050405020304" pitchFamily="18" charset="0"/>
              </a:rPr>
              <a:t>A|F,i,n</a:t>
            </a:r>
            <a:r>
              <a:rPr lang="en-US" dirty="0">
                <a:latin typeface="Times New Roman" panose="02020603050405020304" pitchFamily="18" charset="0"/>
                <a:cs typeface="Times New Roman" panose="02020603050405020304" pitchFamily="18" charset="0"/>
              </a:rPr>
              <a:t>) factor is that the “F” resulting from the calculation occurs at the same point in time as to the last “A” cash flow. </a:t>
            </a:r>
          </a:p>
        </p:txBody>
      </p:sp>
    </p:spTree>
    <p:extLst>
      <p:ext uri="{BB962C8B-B14F-4D97-AF65-F5344CB8AC3E}">
        <p14:creationId xmlns:p14="http://schemas.microsoft.com/office/powerpoint/2010/main" val="24688299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Example 10 </a:t>
            </a:r>
          </a:p>
          <a:p>
            <a:pPr lvl="1" algn="just"/>
            <a:r>
              <a:rPr lang="en-US" dirty="0">
                <a:latin typeface="Times New Roman" panose="02020603050405020304" pitchFamily="18" charset="0"/>
                <a:cs typeface="Times New Roman" panose="02020603050405020304" pitchFamily="18" charset="0"/>
              </a:rPr>
              <a:t>If you deposit $2000 per year into an individual retirement account starting on your 24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birthday, how much will have accumulated in the account after your deposit on your 65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birthday? The account pays 6%/yr. </a:t>
            </a:r>
          </a:p>
          <a:p>
            <a:pPr lvl="1" algn="just"/>
            <a:r>
              <a:rPr lang="en-US" dirty="0">
                <a:latin typeface="Times New Roman" panose="02020603050405020304" pitchFamily="18" charset="0"/>
                <a:cs typeface="Times New Roman" panose="02020603050405020304" pitchFamily="18" charset="0"/>
              </a:rPr>
              <a:t>n = 42 (birthdays between 24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and 65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inclusive) </a:t>
            </a:r>
          </a:p>
          <a:p>
            <a:pPr lvl="1" algn="just"/>
            <a:r>
              <a:rPr lang="en-US" dirty="0">
                <a:latin typeface="Times New Roman" panose="02020603050405020304" pitchFamily="18" charset="0"/>
                <a:cs typeface="Times New Roman" panose="02020603050405020304" pitchFamily="18" charset="0"/>
              </a:rPr>
              <a:t>F = A * (F|A,6%,42) </a:t>
            </a:r>
          </a:p>
          <a:p>
            <a:pPr lvl="1" algn="just"/>
            <a:r>
              <a:rPr lang="en-US" dirty="0">
                <a:latin typeface="Times New Roman" panose="02020603050405020304" pitchFamily="18" charset="0"/>
                <a:cs typeface="Times New Roman" panose="02020603050405020304" pitchFamily="18" charset="0"/>
              </a:rPr>
              <a:t>F = 2000 * (175.9505) = $351,901 </a:t>
            </a:r>
          </a:p>
        </p:txBody>
      </p:sp>
    </p:spTree>
    <p:extLst>
      <p:ext uri="{BB962C8B-B14F-4D97-AF65-F5344CB8AC3E}">
        <p14:creationId xmlns:p14="http://schemas.microsoft.com/office/powerpoint/2010/main" val="26090372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Example 11 </a:t>
            </a:r>
          </a:p>
          <a:p>
            <a:pPr lvl="1" algn="just"/>
            <a:r>
              <a:rPr lang="en-US" dirty="0">
                <a:latin typeface="Times New Roman" panose="02020603050405020304" pitchFamily="18" charset="0"/>
                <a:cs typeface="Times New Roman" panose="02020603050405020304" pitchFamily="18" charset="0"/>
              </a:rPr>
              <a:t>If you want to be a millionaire on your 65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birthday, what equal annual deposits must be made in an account starting on your 24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birthday? The account pays 10%/yr. </a:t>
            </a:r>
          </a:p>
          <a:p>
            <a:pPr lvl="1" algn="just"/>
            <a:r>
              <a:rPr lang="en-US" dirty="0">
                <a:latin typeface="Times New Roman" panose="02020603050405020304" pitchFamily="18" charset="0"/>
                <a:cs typeface="Times New Roman" panose="02020603050405020304" pitchFamily="18" charset="0"/>
              </a:rPr>
              <a:t>n = 42 (birthdays between 24th and 65th, inclusive) </a:t>
            </a:r>
          </a:p>
          <a:p>
            <a:pPr lvl="1" algn="just"/>
            <a:r>
              <a:rPr lang="en-US" dirty="0">
                <a:latin typeface="Times New Roman" panose="02020603050405020304" pitchFamily="18" charset="0"/>
                <a:cs typeface="Times New Roman" panose="02020603050405020304" pitchFamily="18" charset="0"/>
              </a:rPr>
              <a:t>A = F * (A|F,10%,42) </a:t>
            </a:r>
          </a:p>
          <a:p>
            <a:pPr lvl="1" algn="just"/>
            <a:r>
              <a:rPr lang="en-US" dirty="0">
                <a:latin typeface="Times New Roman" panose="02020603050405020304" pitchFamily="18" charset="0"/>
                <a:cs typeface="Times New Roman" panose="02020603050405020304" pitchFamily="18" charset="0"/>
              </a:rPr>
              <a:t>A = 1000000 * (0.001860) = $1860 </a:t>
            </a:r>
          </a:p>
        </p:txBody>
      </p:sp>
    </p:spTree>
    <p:extLst>
      <p:ext uri="{BB962C8B-B14F-4D97-AF65-F5344CB8AC3E}">
        <p14:creationId xmlns:p14="http://schemas.microsoft.com/office/powerpoint/2010/main" val="894209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4BF6E-AF39-43A3-A806-1468091D7A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 Value of Money Concepts</a:t>
            </a:r>
          </a:p>
        </p:txBody>
      </p:sp>
      <p:sp>
        <p:nvSpPr>
          <p:cNvPr id="3" name="Content Placeholder 2">
            <a:extLst>
              <a:ext uri="{FF2B5EF4-FFF2-40B4-BE49-F238E27FC236}">
                <a16:creationId xmlns:a16="http://schemas.microsoft.com/office/drawing/2014/main" xmlns="" id="{5F607490-474F-4784-A2D7-E5F0B562E5D9}"/>
              </a:ext>
            </a:extLst>
          </p:cNvPr>
          <p:cNvSpPr>
            <a:spLocks noGrp="1"/>
          </p:cNvSpPr>
          <p:nvPr>
            <p:ph idx="1"/>
          </p:nvPr>
        </p:nvSpPr>
        <p:spPr/>
        <p:txBody>
          <a:bodyPr>
            <a:normAutofit fontScale="92500" lnSpcReduction="10000"/>
          </a:bodyPr>
          <a:lstStyle/>
          <a:p>
            <a:pPr algn="just"/>
            <a:r>
              <a:rPr lang="en-US" b="1" dirty="0">
                <a:latin typeface="Times New Roman" panose="02020603050405020304" pitchFamily="18" charset="0"/>
                <a:cs typeface="Times New Roman" panose="02020603050405020304" pitchFamily="18" charset="0"/>
              </a:rPr>
              <a:t>Gradient Series </a:t>
            </a:r>
          </a:p>
          <a:p>
            <a:pPr lvl="1" algn="just"/>
            <a:r>
              <a:rPr lang="en-US" dirty="0">
                <a:latin typeface="Times New Roman" panose="02020603050405020304" pitchFamily="18" charset="0"/>
                <a:cs typeface="Times New Roman" panose="02020603050405020304" pitchFamily="18" charset="0"/>
              </a:rPr>
              <a:t>A gradient series of cash flows occurs when the value of a given cash flow is greater than the value of the previous period’s cash flow by a constant amount. </a:t>
            </a:r>
          </a:p>
          <a:p>
            <a:pPr lvl="1" algn="just"/>
            <a:r>
              <a:rPr lang="en-US" dirty="0">
                <a:latin typeface="Times New Roman" panose="02020603050405020304" pitchFamily="18" charset="0"/>
                <a:cs typeface="Times New Roman" panose="02020603050405020304" pitchFamily="18" charset="0"/>
              </a:rPr>
              <a:t>The symbol used to represent the constant increment is G. </a:t>
            </a:r>
          </a:p>
          <a:p>
            <a:pPr lvl="1" algn="just"/>
            <a:r>
              <a:rPr lang="en-US" dirty="0">
                <a:latin typeface="Times New Roman" panose="02020603050405020304" pitchFamily="18" charset="0"/>
                <a:cs typeface="Times New Roman" panose="02020603050405020304" pitchFamily="18" charset="0"/>
              </a:rPr>
              <a:t>The factor (</a:t>
            </a:r>
            <a:r>
              <a:rPr lang="en-US" dirty="0" err="1">
                <a:latin typeface="Times New Roman" panose="02020603050405020304" pitchFamily="18" charset="0"/>
                <a:cs typeface="Times New Roman" panose="02020603050405020304" pitchFamily="18" charset="0"/>
              </a:rPr>
              <a:t>P|G,i,n</a:t>
            </a:r>
            <a:r>
              <a:rPr lang="en-US" dirty="0">
                <a:latin typeface="Times New Roman" panose="02020603050405020304" pitchFamily="18" charset="0"/>
                <a:cs typeface="Times New Roman" panose="02020603050405020304" pitchFamily="18" charset="0"/>
              </a:rPr>
              <a:t>) is known as the gradient series, present worth factor. </a:t>
            </a:r>
          </a:p>
          <a:p>
            <a:pPr lvl="1" algn="just"/>
            <a:r>
              <a:rPr lang="en-US" dirty="0">
                <a:latin typeface="Times New Roman" panose="02020603050405020304" pitchFamily="18" charset="0"/>
                <a:cs typeface="Times New Roman" panose="02020603050405020304" pitchFamily="18" charset="0"/>
              </a:rPr>
              <a:t>The ‘P’ calculated by a (</a:t>
            </a:r>
            <a:r>
              <a:rPr lang="en-US" dirty="0" err="1">
                <a:latin typeface="Times New Roman" panose="02020603050405020304" pitchFamily="18" charset="0"/>
                <a:cs typeface="Times New Roman" panose="02020603050405020304" pitchFamily="18" charset="0"/>
              </a:rPr>
              <a:t>P|G,i,n</a:t>
            </a:r>
            <a:r>
              <a:rPr lang="en-US" dirty="0">
                <a:latin typeface="Times New Roman" panose="02020603050405020304" pitchFamily="18" charset="0"/>
                <a:cs typeface="Times New Roman" panose="02020603050405020304" pitchFamily="18" charset="0"/>
              </a:rPr>
              <a:t>) factor is located one period before the first element of the series (which is the zero element for a gradient series).</a:t>
            </a:r>
          </a:p>
        </p:txBody>
      </p:sp>
      <p:pic>
        <p:nvPicPr>
          <p:cNvPr id="4" name="Picture 3">
            <a:extLst>
              <a:ext uri="{FF2B5EF4-FFF2-40B4-BE49-F238E27FC236}">
                <a16:creationId xmlns:a16="http://schemas.microsoft.com/office/drawing/2014/main" xmlns="" id="{2DA6E780-EA7A-4D9E-8B81-66F213B809FA}"/>
              </a:ext>
            </a:extLst>
          </p:cNvPr>
          <p:cNvPicPr>
            <a:picLocks noChangeAspect="1"/>
          </p:cNvPicPr>
          <p:nvPr/>
        </p:nvPicPr>
        <p:blipFill rotWithShape="1">
          <a:blip r:embed="rId2"/>
          <a:srcRect l="51739" t="36520" r="25870" b="48212"/>
          <a:stretch/>
        </p:blipFill>
        <p:spPr>
          <a:xfrm>
            <a:off x="5923723" y="5130368"/>
            <a:ext cx="2673626" cy="1366670"/>
          </a:xfrm>
          <a:prstGeom prst="rect">
            <a:avLst/>
          </a:prstGeom>
        </p:spPr>
      </p:pic>
    </p:spTree>
    <p:extLst>
      <p:ext uri="{BB962C8B-B14F-4D97-AF65-F5344CB8AC3E}">
        <p14:creationId xmlns:p14="http://schemas.microsoft.com/office/powerpoint/2010/main" val="86110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976</TotalTime>
  <Words>16298</Words>
  <Application>Microsoft Office PowerPoint</Application>
  <PresentationFormat>On-screen Show (4:3)</PresentationFormat>
  <Paragraphs>1097</Paragraphs>
  <Slides>179</Slides>
  <Notes>0</Notes>
  <HiddenSlides>0</HiddenSlides>
  <MMClips>0</MMClips>
  <ScaleCrop>false</ScaleCrop>
  <HeadingPairs>
    <vt:vector size="4" baseType="variant">
      <vt:variant>
        <vt:lpstr>Theme</vt:lpstr>
      </vt:variant>
      <vt:variant>
        <vt:i4>2</vt:i4>
      </vt:variant>
      <vt:variant>
        <vt:lpstr>Slide Titles</vt:lpstr>
      </vt:variant>
      <vt:variant>
        <vt:i4>179</vt:i4>
      </vt:variant>
    </vt:vector>
  </HeadingPairs>
  <TitlesOfParts>
    <vt:vector size="181" baseType="lpstr">
      <vt:lpstr>Office Theme</vt:lpstr>
      <vt:lpstr>1_Office Theme</vt:lpstr>
      <vt:lpstr>Energy conservation and auditing</vt:lpstr>
      <vt:lpstr>Course outlines</vt:lpstr>
      <vt:lpstr>Course outlines: (Not for Now)</vt:lpstr>
      <vt:lpstr>Textbook</vt:lpstr>
      <vt:lpstr>Chapter 1 Introduction</vt:lpstr>
      <vt:lpstr>Professional Associations That Have Reacted to Energy </vt:lpstr>
      <vt:lpstr>Professional Associations That Have Reacted to Energy </vt:lpstr>
      <vt:lpstr>Professional Associations That Have Reacted to Energy </vt:lpstr>
      <vt:lpstr>THE VALUE OF ENERGY MANAGEMENT </vt:lpstr>
      <vt:lpstr>THE VALUE OF ENERGY MANAGEMENT </vt:lpstr>
      <vt:lpstr>THE VALUE OF ENERGY MANAGEMENT </vt:lpstr>
      <vt:lpstr>Seeing the big picture</vt:lpstr>
      <vt:lpstr>Seeing the big picture</vt:lpstr>
      <vt:lpstr>Seeing the big picture</vt:lpstr>
      <vt:lpstr>Seeing the big picture</vt:lpstr>
      <vt:lpstr>Seeing the big picture</vt:lpstr>
      <vt:lpstr>THE ENERGY MANAGEMENT PROFESSION </vt:lpstr>
      <vt:lpstr>THE ENERGY MANAGEMENT PROFESSION </vt:lpstr>
      <vt:lpstr>THE ENERGY MANAGEMENT PROFESSION </vt:lpstr>
      <vt:lpstr>THE ENERGY MANAGEMENT PROFESSION </vt:lpstr>
      <vt:lpstr>SOME SUGGESTED PRINCIPLES  OF ENERGY MANAGEMENT </vt:lpstr>
      <vt:lpstr>SOME SUGGESTED PRINCIPLES  OF ENERGY MANAGEMENT </vt:lpstr>
      <vt:lpstr>SOME SUGGESTED PRINCIPLES  OF ENERGY MANAGEMENT </vt:lpstr>
      <vt:lpstr>SOME SUGGESTED PRINCIPLES  OF ENERGY MANAGEMENT </vt:lpstr>
      <vt:lpstr>SOME SUGGESTED PRINCIPLES  OF ENERGY MANAGEMENT </vt:lpstr>
      <vt:lpstr>SOME SUGGESTED PRINCIPLES  OF ENERGY MANAGEMENT </vt:lpstr>
      <vt:lpstr>SOME SUGGESTED PRINCIPLES  OF ENERGY MANAGEMENT </vt:lpstr>
      <vt:lpstr>Chapter 2 Effective Energy Management</vt:lpstr>
      <vt:lpstr>Introduction</vt:lpstr>
      <vt:lpstr>Introduction</vt:lpstr>
      <vt:lpstr>ENERGY MANAGEMENT PROGRAM </vt:lpstr>
      <vt:lpstr>ORGANIZATIONAL STRUCTURE </vt:lpstr>
      <vt:lpstr>ORGANIZATIONAL STRUCTURE </vt:lpstr>
      <vt:lpstr>   Chapter 3 Energy Auditing  “You can’t manage what you can’t measure” </vt:lpstr>
      <vt:lpstr>Introduction</vt:lpstr>
      <vt:lpstr>Introduction</vt:lpstr>
      <vt:lpstr>ENERGY AUDITING SERVICES </vt:lpstr>
      <vt:lpstr>ENERGY AUDITING SERVICES </vt:lpstr>
      <vt:lpstr>BASIC COMPONENTS OF AN ENERGY AUDIT </vt:lpstr>
      <vt:lpstr>BASIC COMPONENTS OF AN ENERGY AUDIT </vt:lpstr>
      <vt:lpstr>BASIC COMPONENTS OF AN ENERGY AUDIT </vt:lpstr>
      <vt:lpstr>BASIC COMPONENTS OF AN ENERGY AUDIT </vt:lpstr>
      <vt:lpstr>BASIC COMPONENTS OF AN ENERGY AUDIT </vt:lpstr>
      <vt:lpstr>BASIC COMPONENTS OF AN ENERGY AUDIT </vt:lpstr>
      <vt:lpstr>BASIC COMPONENTS OF AN ENERGY AUDIT </vt:lpstr>
      <vt:lpstr>BASIC COMPONENTS OF AN ENERGY AUDIT </vt:lpstr>
      <vt:lpstr>PowerPoint Presentation</vt:lpstr>
      <vt:lpstr>PowerPoint Presentation</vt:lpstr>
      <vt:lpstr>BASIC COMPONENTS OF AN ENERGY AUDIT </vt:lpstr>
      <vt:lpstr>BASIC COMPONENTS OF AN ENERGY AUDIT </vt:lpstr>
      <vt:lpstr>BASIC COMPONENTS OF AN ENERGY AUDIT </vt:lpstr>
      <vt:lpstr>BASIC COMPONENTS OF AN ENERGY AUDIT </vt:lpstr>
      <vt:lpstr>BASIC COMPONENTS OF AN ENERGY AUDIT </vt:lpstr>
      <vt:lpstr>BASIC COMPONENTS OF AN ENERGY AUDIT </vt:lpstr>
      <vt:lpstr>BASIC COMPONENTS OF AN ENERGY AUDIT </vt:lpstr>
      <vt:lpstr>PowerPoint Presentation</vt:lpstr>
      <vt:lpstr>BASIC COMPONENTS OF AN ENERGY AUDIT </vt:lpstr>
      <vt:lpstr>Chapter 4 Economic Analysis</vt:lpstr>
      <vt:lpstr>INTRODUCTION</vt:lpstr>
      <vt:lpstr>INTRODUCTION</vt:lpstr>
      <vt:lpstr>INTRODUCTION</vt:lpstr>
      <vt:lpstr>CAPITAL INVESTMENTS </vt:lpstr>
      <vt:lpstr>GENERAL CHARACTERISTICS OF CAPITAL INVESTMENTS </vt:lpstr>
      <vt:lpstr>GENERAL CHARACTERISTICS OF CAPITAL INVESTMENTS </vt:lpstr>
      <vt:lpstr>Capital Investment Cost Categories</vt:lpstr>
      <vt:lpstr>Capital Investment Cost Categories</vt:lpstr>
      <vt:lpstr>Cash Flow Diagrams </vt:lpstr>
      <vt:lpstr>Cash Flow Diagrams </vt:lpstr>
      <vt:lpstr>SOURCES OF FUNDS </vt:lpstr>
      <vt:lpstr>SOURCES OF FUNDS </vt:lpstr>
      <vt:lpstr>SOURCES OF FUNDS </vt:lpstr>
      <vt:lpstr>Tax Considerations</vt:lpstr>
      <vt:lpstr>Tax Considerations</vt:lpstr>
      <vt:lpstr>Tax Considerations</vt:lpstr>
      <vt:lpstr>Tax Considerations</vt:lpstr>
      <vt:lpstr>Tax Considerations</vt:lpstr>
      <vt:lpstr>Tax Considerations</vt:lpstr>
      <vt:lpstr>Tax Considerations</vt:lpstr>
      <vt:lpstr>Tax Considerations</vt:lpstr>
      <vt:lpstr>Tax Considerations</vt:lpstr>
      <vt:lpstr>Tax Considerations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Time Value of Money Concepts</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PROJECT MEASURES OF WORTH </vt:lpstr>
      <vt:lpstr>SPECIAL TOPICS </vt:lpstr>
      <vt:lpstr>SPECIAL TOPICS </vt:lpstr>
      <vt:lpstr>SPECIAL TOPICS </vt:lpstr>
      <vt:lpstr>SPECIAL TOPICS </vt:lpstr>
      <vt:lpstr>SPECIAL TOPICS </vt:lpstr>
      <vt:lpstr>SPECIAL TOPICS </vt:lpstr>
      <vt:lpstr>SPECIAL TOPICS </vt:lpstr>
      <vt:lpstr>SPECIAL TOPICS </vt:lpstr>
      <vt:lpstr>SPECIAL TOPICS </vt:lpstr>
      <vt:lpstr>SPECIAL TOPICS </vt:lpstr>
      <vt:lpstr>SPECIAL TOPICS </vt:lpstr>
      <vt:lpstr>SPECIAL TOPICS </vt:lpstr>
      <vt:lpstr>Chapter 13 Lighting</vt:lpstr>
      <vt:lpstr>LIGHTING FUNDAMENTALS </vt:lpstr>
      <vt:lpstr>LIGHTING FUNDAMENTALS </vt:lpstr>
      <vt:lpstr>LIGHTING FUNDAMENTALS </vt:lpstr>
      <vt:lpstr>LIGHTING FUNDAMENTALS </vt:lpstr>
      <vt:lpstr>PowerPoint Presentation</vt:lpstr>
      <vt:lpstr>LIGHTING FUNDAMENTALS </vt:lpstr>
      <vt:lpstr>LIGHTING FUNDAMENTALS </vt:lpstr>
      <vt:lpstr>LIGHTING FUNDAMENTALS </vt:lpstr>
      <vt:lpstr>LIGHTING FUNDAMENTALS </vt:lpstr>
      <vt:lpstr>LIGHTING FUNDAMENTALS </vt:lpstr>
      <vt:lpstr>LIGHTING FUNDAMENTALS </vt:lpstr>
      <vt:lpstr>LIGHTING FUNDAMENTALS </vt:lpstr>
      <vt:lpstr>LIGHTING FUNDAMENTALS </vt:lpstr>
      <vt:lpstr>LIGHTING FUNDAMENTALS </vt:lpstr>
      <vt:lpstr>LIGHTING FUNDAMENTALS </vt:lpstr>
      <vt:lpstr>LIGHTING FUNDAMENTALS </vt:lpstr>
      <vt:lpstr> Lighting System Components </vt:lpstr>
      <vt:lpstr>PowerPoint Presentation</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 Lighting System Components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conservation and auditing</dc:title>
  <dc:creator>malsayed</dc:creator>
  <cp:lastModifiedBy>malsayed</cp:lastModifiedBy>
  <cp:revision>55</cp:revision>
  <dcterms:created xsi:type="dcterms:W3CDTF">2020-01-19T06:20:50Z</dcterms:created>
  <dcterms:modified xsi:type="dcterms:W3CDTF">2020-02-19T11:50:27Z</dcterms:modified>
</cp:coreProperties>
</file>