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43"/>
  </p:notesMasterIdLst>
  <p:handoutMasterIdLst>
    <p:handoutMasterId r:id="rId44"/>
  </p:handoutMasterIdLst>
  <p:sldIdLst>
    <p:sldId id="353" r:id="rId3"/>
    <p:sldId id="452" r:id="rId4"/>
    <p:sldId id="453" r:id="rId5"/>
    <p:sldId id="454" r:id="rId6"/>
    <p:sldId id="496" r:id="rId7"/>
    <p:sldId id="455" r:id="rId8"/>
    <p:sldId id="456" r:id="rId9"/>
    <p:sldId id="500" r:id="rId10"/>
    <p:sldId id="457" r:id="rId11"/>
    <p:sldId id="459" r:id="rId12"/>
    <p:sldId id="477" r:id="rId13"/>
    <p:sldId id="474" r:id="rId14"/>
    <p:sldId id="478" r:id="rId15"/>
    <p:sldId id="475" r:id="rId16"/>
    <p:sldId id="476" r:id="rId17"/>
    <p:sldId id="493" r:id="rId18"/>
    <p:sldId id="480" r:id="rId19"/>
    <p:sldId id="464" r:id="rId20"/>
    <p:sldId id="481" r:id="rId21"/>
    <p:sldId id="498" r:id="rId22"/>
    <p:sldId id="499" r:id="rId23"/>
    <p:sldId id="465" r:id="rId24"/>
    <p:sldId id="492" r:id="rId25"/>
    <p:sldId id="483" r:id="rId26"/>
    <p:sldId id="484" r:id="rId27"/>
    <p:sldId id="355" r:id="rId28"/>
    <p:sldId id="357" r:id="rId29"/>
    <p:sldId id="358" r:id="rId30"/>
    <p:sldId id="359" r:id="rId31"/>
    <p:sldId id="362" r:id="rId32"/>
    <p:sldId id="363" r:id="rId33"/>
    <p:sldId id="364" r:id="rId34"/>
    <p:sldId id="366" r:id="rId35"/>
    <p:sldId id="367" r:id="rId36"/>
    <p:sldId id="368" r:id="rId37"/>
    <p:sldId id="369" r:id="rId38"/>
    <p:sldId id="371" r:id="rId39"/>
    <p:sldId id="377" r:id="rId40"/>
    <p:sldId id="494" r:id="rId41"/>
    <p:sldId id="495" r:id="rId4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3" orient="horz" pos="3960" userDrawn="1">
          <p15:clr>
            <a:srgbClr val="A4A3A4"/>
          </p15:clr>
        </p15:guide>
        <p15:guide id="4" orient="horz" pos="4011">
          <p15:clr>
            <a:srgbClr val="A4A3A4"/>
          </p15:clr>
        </p15:guide>
        <p15:guide id="5" orient="horz" pos="552" userDrawn="1">
          <p15:clr>
            <a:srgbClr val="A4A3A4"/>
          </p15:clr>
        </p15:guide>
        <p15:guide id="7" pos="5486">
          <p15:clr>
            <a:srgbClr val="A4A3A4"/>
          </p15:clr>
        </p15:guide>
        <p15:guide id="14" pos="456" userDrawn="1">
          <p15:clr>
            <a:srgbClr val="A4A3A4"/>
          </p15:clr>
        </p15:guide>
        <p15:guide id="16" pos="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ffrey Holcomb" initials="" lastIdx="3" clrIdx="0"/>
  <p:cmAuthor id="1" name="Ruchi Sachdev" initials="" lastIdx="8" clrIdx="1"/>
  <p:cmAuthor id="2" name="Sarah Reusché" initials="" lastIdx="13" clrIdx="2"/>
  <p:cmAuthor id="3" name="Nitin Shankar" initials="" lastIdx="6" clrIdx="3"/>
  <p:cmAuthor id="4" name="Kristen Flathman" initials="" lastIdx="1" clrIdx="4"/>
  <p:cmAuthor id="5" name="Ben Schroeter" initials="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3"/>
    <a:srgbClr val="592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F9630F-82C1-40B7-BC3A-925EFCFF5E92}">
  <a:tblStyle styleId="{40F9630F-82C1-40B7-BC3A-925EFCFF5E9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9" autoAdjust="0"/>
    <p:restoredTop sz="94302" autoAdjust="0"/>
  </p:normalViewPr>
  <p:slideViewPr>
    <p:cSldViewPr snapToGrid="0" snapToObjects="1">
      <p:cViewPr varScale="1">
        <p:scale>
          <a:sx n="66" d="100"/>
          <a:sy n="66" d="100"/>
        </p:scale>
        <p:origin x="1578" y="60"/>
      </p:cViewPr>
      <p:guideLst>
        <p:guide orient="horz" pos="4156"/>
        <p:guide orient="horz" pos="3960"/>
        <p:guide orient="horz" pos="4011"/>
        <p:guide orient="horz" pos="552"/>
        <p:guide pos="5486"/>
        <p:guide pos="456"/>
        <p:guide pos="744"/>
      </p:guideLst>
    </p:cSldViewPr>
  </p:slideViewPr>
  <p:outlineViewPr>
    <p:cViewPr>
      <p:scale>
        <a:sx n="33" d="100"/>
        <a:sy n="33" d="100"/>
      </p:scale>
      <p:origin x="0" y="-43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05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5CB01-6679-D646-ACB3-8B04B786C15F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C0F4D-8A6F-1C4A-B6BF-1558431E4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63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1027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this PowerPoint presentation contains mathematical equations, you may need to check that your computer has the following installed:</a:t>
            </a:r>
          </a:p>
          <a:p>
            <a:r>
              <a:rPr lang="en-US" sz="1200" b="0" i="0" u="none" strike="noStrike" kern="120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MathType Plugin</a:t>
            </a:r>
          </a:p>
          <a:p>
            <a:r>
              <a:rPr lang="en-US" sz="1200" b="0" i="0" u="none" strike="noStrike" kern="120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Math Player (free versions available)</a:t>
            </a:r>
          </a:p>
          <a:p>
            <a:r>
              <a:rPr lang="en-US" sz="1200" b="0" i="0" u="none" strike="noStrike" kern="1200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NVDA Reader (free versions available)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2653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470"/>
            <a:ext cx="8229600" cy="4525963"/>
          </a:xfrm>
        </p:spPr>
        <p:txBody>
          <a:bodyPr lIns="0" tIns="0" rIns="0"/>
          <a:lstStyle>
            <a:lvl1pPr marL="255600" indent="-255600"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 sz="2400">
                <a:latin typeface="+mn-lt"/>
              </a:defRPr>
            </a:lvl1pPr>
            <a:lvl2pPr marL="741600" indent="-284400">
              <a:buClr>
                <a:srgbClr val="007FA3"/>
              </a:buClr>
              <a:defRPr sz="2400">
                <a:latin typeface="+mn-lt"/>
              </a:defRPr>
            </a:lvl2pPr>
            <a:lvl3pPr indent="-230400">
              <a:buClr>
                <a:srgbClr val="007FA3"/>
              </a:buClr>
              <a:defRPr sz="2400">
                <a:latin typeface="+mn-lt"/>
              </a:defRPr>
            </a:lvl3pPr>
            <a:lvl4pPr indent="-230400">
              <a:buClr>
                <a:srgbClr val="007FA3"/>
              </a:buClr>
              <a:defRPr sz="2400">
                <a:latin typeface="+mn-lt"/>
              </a:defRPr>
            </a:lvl4pPr>
            <a:lvl5pPr indent="-230400">
              <a:buClr>
                <a:srgbClr val="007FA3"/>
              </a:buClr>
              <a:defRPr sz="2400">
                <a:latin typeface="+mn-lt"/>
              </a:defRPr>
            </a:lvl5pPr>
            <a:lvl6pPr>
              <a:buClr>
                <a:srgbClr val="007FA3"/>
              </a:buClr>
              <a:defRPr sz="1600"/>
            </a:lvl6pPr>
            <a:lvl7pPr>
              <a:buClr>
                <a:srgbClr val="007FA3"/>
              </a:buClr>
              <a:defRPr sz="1600"/>
            </a:lvl7pPr>
            <a:lvl8pPr>
              <a:buClr>
                <a:srgbClr val="007FA3"/>
              </a:buClr>
              <a:defRPr sz="1600"/>
            </a:lvl8pPr>
            <a:lvl9pPr>
              <a:buClr>
                <a:srgbClr val="007FA3"/>
              </a:buCl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8/11/2025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89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 +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5368160"/>
            <a:ext cx="8229600" cy="9168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630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 cap="flat" cmpd="sng">
            <a:solidFill>
              <a:srgbClr val="007FA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3600" b="1" i="0" u="none" strike="noStrike" cap="none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74687" y="3962400"/>
            <a:ext cx="77946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5734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Open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622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816429"/>
            <a:ext cx="8229600" cy="4789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5029200" y="1600200"/>
            <a:ext cx="3657600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5029200" y="3200400"/>
            <a:ext cx="3657600" cy="2925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93969" y="6165337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Learning Objectives and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622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816429"/>
            <a:ext cx="8229600" cy="4027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marR="0" lvl="0" indent="-2560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74687" y="3962400"/>
            <a:ext cx="7794626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F1B1D-1AFE-4404-8096-3163D3ACD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622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816429"/>
            <a:ext cx="8229600" cy="4789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5029200" y="1600200"/>
            <a:ext cx="3657600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5029200" y="3200401"/>
            <a:ext cx="3657600" cy="602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93969" y="6165337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39"/>
          <p:cNvSpPr txBox="1">
            <a:spLocks noGrp="1"/>
          </p:cNvSpPr>
          <p:nvPr>
            <p:ph type="body" idx="13"/>
          </p:nvPr>
        </p:nvSpPr>
        <p:spPr>
          <a:xfrm>
            <a:off x="474779" y="1500547"/>
            <a:ext cx="8229600" cy="2051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029200" y="4640263"/>
            <a:ext cx="3675063" cy="1050925"/>
          </a:xfrm>
        </p:spPr>
        <p:txBody>
          <a:bodyPr/>
          <a:lstStyle>
            <a:lvl1pPr marL="10160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57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1768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ter Open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622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816429"/>
            <a:ext cx="8229600" cy="4789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5029200" y="1600200"/>
            <a:ext cx="3657600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5029200" y="3200400"/>
            <a:ext cx="3657600" cy="2925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93969" y="6165337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39"/>
          <p:cNvSpPr txBox="1">
            <a:spLocks noGrp="1"/>
          </p:cNvSpPr>
          <p:nvPr>
            <p:ph type="body" idx="13"/>
          </p:nvPr>
        </p:nvSpPr>
        <p:spPr>
          <a:xfrm>
            <a:off x="474779" y="1500547"/>
            <a:ext cx="8229600" cy="2051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127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One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BB07C-705F-4113-A2C5-779D6EA64D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6326"/>
            <a:ext cx="8229600" cy="4434275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84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3"/>
            <a:r>
              <a:rPr lang="en-US" dirty="0"/>
              <a:t> </a:t>
            </a:r>
          </a:p>
          <a:p>
            <a:pPr lvl="3"/>
            <a:endParaRPr lang="en-US" dirty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147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BB07C-705F-4113-A2C5-779D6EA64D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6327"/>
            <a:ext cx="8229600" cy="1836354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84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3"/>
            <a:r>
              <a:rPr lang="en-US" dirty="0"/>
              <a:t> </a:t>
            </a:r>
          </a:p>
          <a:p>
            <a:pPr lvl="3"/>
            <a:endParaRPr lang="en-US" dirty="0"/>
          </a:p>
          <a:p>
            <a:pPr lvl="4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3632200"/>
            <a:ext cx="8229600" cy="1793875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84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8656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BB07C-705F-4113-A2C5-779D6EA64D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6327"/>
            <a:ext cx="8229600" cy="1263785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84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3"/>
            <a:r>
              <a:rPr lang="en-US" dirty="0"/>
              <a:t> </a:t>
            </a:r>
          </a:p>
          <a:p>
            <a:pPr lvl="3"/>
            <a:endParaRPr lang="en-US" dirty="0"/>
          </a:p>
          <a:p>
            <a:pPr lvl="4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3063790"/>
            <a:ext cx="8229600" cy="1183470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84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457200" y="4490938"/>
            <a:ext cx="8229600" cy="1260575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84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66143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BB07C-705F-4113-A2C5-779D6EA64D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6328"/>
            <a:ext cx="8229600" cy="895050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84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3"/>
            <a:r>
              <a:rPr lang="en-US" dirty="0"/>
              <a:t> </a:t>
            </a:r>
          </a:p>
          <a:p>
            <a:pPr lvl="3"/>
            <a:endParaRPr lang="en-US" dirty="0"/>
          </a:p>
          <a:p>
            <a:pPr lvl="4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2760292"/>
            <a:ext cx="8229600" cy="1076770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84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457200" y="4016772"/>
            <a:ext cx="8229600" cy="1016701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84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457200" y="5155500"/>
            <a:ext cx="8232775" cy="911925"/>
          </a:xfrm>
        </p:spPr>
        <p:txBody>
          <a:bodyPr lIns="0" tIns="0" rIns="0" bIns="0"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4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2941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ive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BB07C-705F-4113-A2C5-779D6EA64D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6328"/>
            <a:ext cx="8229600" cy="708308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30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3"/>
            <a:r>
              <a:rPr lang="en-US" dirty="0"/>
              <a:t> </a:t>
            </a:r>
          </a:p>
          <a:p>
            <a:pPr lvl="3"/>
            <a:endParaRPr lang="en-US" dirty="0"/>
          </a:p>
          <a:p>
            <a:pPr lvl="4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2451377"/>
            <a:ext cx="8229600" cy="735437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30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457200" y="3486685"/>
            <a:ext cx="8229600" cy="716830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556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457200" y="4503386"/>
            <a:ext cx="8232775" cy="716828"/>
          </a:xfrm>
        </p:spPr>
        <p:txBody>
          <a:bodyPr lIns="0" tIns="0" rIns="0" bIns="0"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4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457200" y="5494338"/>
            <a:ext cx="8229600" cy="555625"/>
          </a:xfrm>
        </p:spPr>
        <p:txBody>
          <a:bodyPr lIns="0" tIns="0" rIns="0" bIns="0"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50608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x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BB07C-705F-4113-A2C5-779D6EA64D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6328"/>
            <a:ext cx="8229600" cy="595178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30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3"/>
            <a:r>
              <a:rPr lang="en-US" dirty="0"/>
              <a:t> </a:t>
            </a:r>
          </a:p>
          <a:p>
            <a:pPr lvl="3"/>
            <a:endParaRPr lang="en-US" dirty="0"/>
          </a:p>
          <a:p>
            <a:pPr lvl="4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2273743"/>
            <a:ext cx="8229600" cy="554915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30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457200" y="2950895"/>
            <a:ext cx="8229600" cy="535791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556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457200" y="3639492"/>
            <a:ext cx="8232775" cy="677152"/>
          </a:xfrm>
        </p:spPr>
        <p:txBody>
          <a:bodyPr lIns="0" tIns="0" rIns="0" bIns="0"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4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457200" y="4469451"/>
            <a:ext cx="8229600" cy="598206"/>
          </a:xfrm>
        </p:spPr>
        <p:txBody>
          <a:bodyPr lIns="0" tIns="0" rIns="0" bIns="0"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457200" y="5221288"/>
            <a:ext cx="8232775" cy="641350"/>
          </a:xfrm>
        </p:spPr>
        <p:txBody>
          <a:bodyPr lIns="0" tIns="0" rIns="0" bIns="0"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4271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even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BB07C-705F-4113-A2C5-779D6EA64D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6328"/>
            <a:ext cx="8229600" cy="407853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30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3"/>
            <a:r>
              <a:rPr lang="en-US" dirty="0"/>
              <a:t> </a:t>
            </a:r>
          </a:p>
          <a:p>
            <a:pPr lvl="3"/>
            <a:endParaRPr lang="en-US" dirty="0"/>
          </a:p>
          <a:p>
            <a:pPr lvl="4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2116988"/>
            <a:ext cx="8229600" cy="412568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30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457200" y="2734849"/>
            <a:ext cx="8229600" cy="433357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556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457200" y="3365732"/>
            <a:ext cx="8232775" cy="465069"/>
          </a:xfrm>
        </p:spPr>
        <p:txBody>
          <a:bodyPr lIns="0" tIns="0" rIns="0" bIns="0"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4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457200" y="3938594"/>
            <a:ext cx="8229600" cy="443837"/>
          </a:xfrm>
        </p:spPr>
        <p:txBody>
          <a:bodyPr lIns="0" tIns="0" rIns="0" bIns="0"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457200" y="4569758"/>
            <a:ext cx="8232775" cy="464206"/>
          </a:xfrm>
        </p:spPr>
        <p:txBody>
          <a:bodyPr lIns="0" tIns="0" rIns="0" bIns="0"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>
          <a:xfrm>
            <a:off x="457200" y="5221288"/>
            <a:ext cx="8229600" cy="551633"/>
          </a:xfrm>
        </p:spPr>
        <p:txBody>
          <a:bodyPr lIns="0" tIns="0" rIns="0" bIns="0"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779777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Eight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BB07C-705F-4113-A2C5-779D6EA64D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6328"/>
            <a:ext cx="8229600" cy="407853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30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</a:t>
            </a:r>
          </a:p>
          <a:p>
            <a:pPr lvl="2"/>
            <a:r>
              <a:rPr lang="en-US" dirty="0"/>
              <a:t> </a:t>
            </a:r>
          </a:p>
          <a:p>
            <a:pPr lvl="3"/>
            <a:r>
              <a:rPr lang="en-US" dirty="0"/>
              <a:t> </a:t>
            </a:r>
          </a:p>
          <a:p>
            <a:pPr lvl="3"/>
            <a:endParaRPr lang="en-US" dirty="0"/>
          </a:p>
          <a:p>
            <a:pPr lvl="4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2116988"/>
            <a:ext cx="8229600" cy="412568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304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457200" y="2734849"/>
            <a:ext cx="8229600" cy="433357"/>
          </a:xfrm>
        </p:spPr>
        <p:txBody>
          <a:bodyPr lIns="0" tIns="0" rIns="0" bIns="0"/>
          <a:lstStyle>
            <a:lvl1pPr indent="-255600">
              <a:defRPr sz="2400">
                <a:latin typeface="+mn-lt"/>
              </a:defRPr>
            </a:lvl1pPr>
            <a:lvl2pPr indent="-255600">
              <a:defRPr sz="2400">
                <a:latin typeface="+mn-lt"/>
              </a:defRPr>
            </a:lvl2pPr>
            <a:lvl3pPr indent="-230400">
              <a:defRPr sz="2400">
                <a:latin typeface="+mn-lt"/>
              </a:defRPr>
            </a:lvl3pPr>
            <a:lvl4pPr indent="-230400">
              <a:defRPr sz="2400">
                <a:latin typeface="+mn-lt"/>
              </a:defRPr>
            </a:lvl4pPr>
            <a:lvl5pPr indent="-230400"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457200" y="3365732"/>
            <a:ext cx="8232775" cy="385535"/>
          </a:xfrm>
        </p:spPr>
        <p:txBody>
          <a:bodyPr lIns="0" tIns="0" rIns="0" bIns="0"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4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457200" y="3938595"/>
            <a:ext cx="8229600" cy="378050"/>
          </a:xfrm>
        </p:spPr>
        <p:txBody>
          <a:bodyPr lIns="0" tIns="0" rIns="0" bIns="0"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457200" y="4503969"/>
            <a:ext cx="8232775" cy="384225"/>
          </a:xfrm>
        </p:spPr>
        <p:txBody>
          <a:bodyPr lIns="0" tIns="0" rIns="0" bIns="0"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>
          <a:xfrm>
            <a:off x="457200" y="5069348"/>
            <a:ext cx="8229600" cy="451321"/>
          </a:xfrm>
        </p:spPr>
        <p:txBody>
          <a:bodyPr lIns="0" tIns="0" rIns="0" bIns="0"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/>
          </p:nvPr>
        </p:nvSpPr>
        <p:spPr>
          <a:xfrm>
            <a:off x="457200" y="5614988"/>
            <a:ext cx="8232775" cy="444500"/>
          </a:xfrm>
        </p:spPr>
        <p:txBody>
          <a:bodyPr lIns="0" tIns="0" rIns="0" bIns="0"/>
          <a:lstStyle>
            <a:lvl1pPr marR="0" indent="-2556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indent="-284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US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indent="-230400" algn="l" rtl="0">
              <a:lnSpc>
                <a:spcPct val="100000"/>
              </a:lnSpc>
              <a:spcAft>
                <a:spcPts val="0"/>
              </a:spcAft>
              <a:buClr>
                <a:srgbClr val="007FA3"/>
              </a:buClr>
              <a:buSzPct val="100000"/>
              <a:defRPr lang="en-IN" sz="2400" b="0" i="0" u="none" strike="noStrike" cap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228641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marR="0" lvl="0" indent="-1544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Shape 15" descr="Pearson Logo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43972" y="6429709"/>
            <a:ext cx="917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Placeholder 5"/>
          <p:cNvSpPr txBox="1">
            <a:spLocks/>
          </p:cNvSpPr>
          <p:nvPr userDrawn="1"/>
        </p:nvSpPr>
        <p:spPr>
          <a:xfrm>
            <a:off x="2769080" y="6480371"/>
            <a:ext cx="5986350" cy="368298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5588" marR="0" lvl="0" indent="-255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5588" marR="0" lvl="0" indent="-255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2020, 2017, 2014 Pearson Education, Inc. All Rights Reserved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666" r:id="rId10"/>
    <p:sldLayoutId id="2147483665" r:id="rId11"/>
    <p:sldLayoutId id="2147483651" r:id="rId12"/>
    <p:sldLayoutId id="2147483654" r:id="rId13"/>
    <p:sldLayoutId id="2147483655" r:id="rId14"/>
    <p:sldLayoutId id="2147483656" r:id="rId15"/>
    <p:sldLayoutId id="214748370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6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55588" marR="0" lvl="0" indent="-255588" algn="l" rtl="0">
        <a:lnSpc>
          <a:spcPct val="100000"/>
        </a:lnSpc>
        <a:spcBef>
          <a:spcPts val="0"/>
        </a:spcBef>
        <a:spcAft>
          <a:spcPts val="0"/>
        </a:spcAft>
        <a:buNone/>
        <a:defRPr sz="2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marR="0" lvl="0" indent="-1544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Shape 15" descr="Pearson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3972" y="6429709"/>
            <a:ext cx="917999" cy="279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2839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93" r:id="rId2"/>
    <p:sldLayoutId id="214748370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6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55588" marR="0" lvl="0" indent="-25603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0"/>
            <a:ext cx="8229600" cy="658311"/>
          </a:xfrm>
        </p:spPr>
        <p:txBody>
          <a:bodyPr anchor="ctr"/>
          <a:lstStyle/>
          <a:p>
            <a:r>
              <a:rPr lang="en-US" sz="3200" dirty="0">
                <a:latin typeface="Arial heading"/>
                <a:cs typeface="Calibri" panose="020F0502020204030204" pitchFamily="34" charset="0"/>
              </a:rPr>
              <a:t>Modern Systems Analysis and Design</a:t>
            </a:r>
            <a:endParaRPr lang="en-US" altLang="en-US" sz="30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6111"/>
            <a:ext cx="8229600" cy="331043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tx2"/>
                </a:solidFill>
                <a:latin typeface="+mn-lt"/>
              </a:rPr>
              <a:t>Ninth Edition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029200" y="1600200"/>
            <a:ext cx="3657600" cy="1246517"/>
          </a:xfrm>
        </p:spPr>
        <p:txBody>
          <a:bodyPr/>
          <a:lstStyle/>
          <a:p>
            <a:pPr algn="ctr"/>
            <a:r>
              <a:rPr lang="en-US" altLang="en-US" b="1" dirty="0">
                <a:latin typeface="+mn-lt"/>
                <a:ea typeface="Segoe UI Symbol" panose="020B0502040204020203" pitchFamily="34" charset="0"/>
              </a:rPr>
              <a:t>Chapter 13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5029200" y="3200401"/>
            <a:ext cx="3657600" cy="905774"/>
          </a:xfrm>
        </p:spPr>
        <p:txBody>
          <a:bodyPr/>
          <a:lstStyle/>
          <a:p>
            <a:pPr lvl="0" algn="ctr">
              <a:buSzPct val="25000"/>
            </a:pPr>
            <a:r>
              <a:rPr lang="en-US" dirty="0"/>
              <a:t>System Implementation</a:t>
            </a:r>
          </a:p>
        </p:txBody>
      </p:sp>
      <p:pic>
        <p:nvPicPr>
          <p:cNvPr id="9" name="Picture 8" descr="Front Cover: Modern Systems Analysis and Design; Ninth Edition by Valacich and George.">
            <a:extLst>
              <a:ext uri="{FF2B5EF4-FFF2-40B4-BE49-F238E27FC236}">
                <a16:creationId xmlns:a16="http://schemas.microsoft.com/office/drawing/2014/main" id="{8B8B2FC3-B98F-455E-B168-EB332D5D8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90" y="1759475"/>
            <a:ext cx="3512937" cy="449637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>
          <a:xfrm>
            <a:off x="2769080" y="6480371"/>
            <a:ext cx="5986350" cy="368298"/>
          </a:xfrm>
        </p:spPr>
        <p:txBody>
          <a:bodyPr anchor="ctr"/>
          <a:lstStyle/>
          <a:p>
            <a:r>
              <a:rPr lang="en-US" altLang="en-US" sz="1200" dirty="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2020, 2017, 2014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12819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Different Types of Tests </a:t>
            </a:r>
            <a:r>
              <a:rPr lang="en-US" sz="2000" b="0" dirty="0"/>
              <a:t>(1 of 4)</a:t>
            </a:r>
            <a:endParaRPr lang="en-IN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56327"/>
            <a:ext cx="8229600" cy="431223"/>
          </a:xfrm>
        </p:spPr>
        <p:txBody>
          <a:bodyPr/>
          <a:lstStyle/>
          <a:p>
            <a:pPr marL="432" indent="0">
              <a:buNone/>
            </a:pPr>
            <a:r>
              <a:rPr lang="en-US" b="1" dirty="0"/>
              <a:t>13.2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Describe how software applications are tested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2144568"/>
            <a:ext cx="8229600" cy="4132407"/>
          </a:xfrm>
        </p:spPr>
        <p:txBody>
          <a:bodyPr/>
          <a:lstStyle/>
          <a:p>
            <a:pPr indent="-256032"/>
            <a:r>
              <a:rPr lang="en-US" b="1" dirty="0"/>
              <a:t>Software application testing</a:t>
            </a:r>
            <a:r>
              <a:rPr lang="en-US" i="1" dirty="0"/>
              <a:t> </a:t>
            </a:r>
            <a:r>
              <a:rPr lang="en-US" dirty="0"/>
              <a:t>is an umbrella term that covers several types of tests</a:t>
            </a:r>
          </a:p>
          <a:p>
            <a:pPr indent="-256032" eaLnBrk="1" hangingPunct="1"/>
            <a:r>
              <a:rPr lang="en-US" altLang="en-US" dirty="0"/>
              <a:t>Static or dynamic techniques</a:t>
            </a:r>
          </a:p>
          <a:p>
            <a:pPr lvl="1"/>
            <a:r>
              <a:rPr lang="en-US" altLang="en-US" dirty="0"/>
              <a:t>Static testing means that the code being tested is not executed</a:t>
            </a:r>
          </a:p>
          <a:p>
            <a:pPr lvl="1"/>
            <a:r>
              <a:rPr lang="en-US" altLang="en-US" dirty="0"/>
              <a:t>Dynamic testing involves execution of the code</a:t>
            </a:r>
          </a:p>
          <a:p>
            <a:pPr indent="-256032" eaLnBrk="1" hangingPunct="1"/>
            <a:r>
              <a:rPr lang="en-US" altLang="en-US" dirty="0"/>
              <a:t>Automated </a:t>
            </a:r>
            <a:r>
              <a:rPr lang="en-US" altLang="en-US"/>
              <a:t>testing v</a:t>
            </a:r>
            <a:r>
              <a:rPr lang="en-US" altLang="en-US" sz="100">
                <a:solidFill>
                  <a:schemeClr val="bg1"/>
                </a:solidFill>
              </a:rPr>
              <a:t>ersu</a:t>
            </a:r>
            <a:r>
              <a:rPr lang="en-US" altLang="en-US"/>
              <a:t>s </a:t>
            </a:r>
            <a:r>
              <a:rPr lang="en-US" altLang="en-US" dirty="0"/>
              <a:t>manual testing</a:t>
            </a:r>
          </a:p>
          <a:p>
            <a:pPr lvl="1" eaLnBrk="1" hangingPunct="1"/>
            <a:r>
              <a:rPr lang="en-US" altLang="en-US" dirty="0"/>
              <a:t>Automated means computer conducts the test</a:t>
            </a:r>
          </a:p>
          <a:p>
            <a:pPr lvl="1" eaLnBrk="1" hangingPunct="1"/>
            <a:r>
              <a:rPr lang="en-US" altLang="en-US" dirty="0"/>
              <a:t>Manual means that people complete the test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9676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Table 13-4: Categorization of Test Types</a:t>
            </a:r>
            <a:endParaRPr lang="en-IN" sz="3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432562"/>
              </p:ext>
            </p:extLst>
          </p:nvPr>
        </p:nvGraphicFramePr>
        <p:xfrm>
          <a:off x="962891" y="1939636"/>
          <a:ext cx="7218219" cy="16578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6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6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6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60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Blank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Manual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Automated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Static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Inspections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Syntax checking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Dynamic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Walk-through</a:t>
                      </a:r>
                    </a:p>
                    <a:p>
                      <a:r>
                        <a:rPr lang="en-US" sz="1800" dirty="0"/>
                        <a:t>Desk checking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Unit test</a:t>
                      </a:r>
                    </a:p>
                    <a:p>
                      <a:r>
                        <a:rPr lang="en-US" sz="1800" dirty="0"/>
                        <a:t>Integration test</a:t>
                      </a:r>
                    </a:p>
                    <a:p>
                      <a:r>
                        <a:rPr lang="en-US" sz="1800" dirty="0"/>
                        <a:t>System 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70848" y="6076950"/>
            <a:ext cx="8229600" cy="290513"/>
          </a:xfrm>
        </p:spPr>
        <p:txBody>
          <a:bodyPr/>
          <a:lstStyle/>
          <a:p>
            <a:pPr marL="432" indent="0">
              <a:buNone/>
            </a:pPr>
            <a:r>
              <a:rPr lang="en-US" sz="1400" dirty="0"/>
              <a:t>(</a:t>
            </a:r>
            <a:r>
              <a:rPr lang="en-US" sz="1400" b="1" dirty="0"/>
              <a:t>Source</a:t>
            </a:r>
            <a:r>
              <a:rPr lang="en-US" sz="1400" dirty="0"/>
              <a:t>: Adapted from Mosley, 1993)</a:t>
            </a:r>
          </a:p>
        </p:txBody>
      </p:sp>
    </p:spTree>
    <p:extLst>
      <p:ext uri="{BB962C8B-B14F-4D97-AF65-F5344CB8AC3E}">
        <p14:creationId xmlns:p14="http://schemas.microsoft.com/office/powerpoint/2010/main" val="800422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Different Types of Tests </a:t>
            </a:r>
            <a:r>
              <a:rPr lang="en-US" sz="2000" b="0" dirty="0"/>
              <a:t>(2 of 4)</a:t>
            </a:r>
            <a:endParaRPr lang="en-IN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56327"/>
            <a:ext cx="8229600" cy="408951"/>
          </a:xfrm>
        </p:spPr>
        <p:txBody>
          <a:bodyPr/>
          <a:lstStyle/>
          <a:p>
            <a:pPr marL="432" indent="0">
              <a:buNone/>
            </a:pPr>
            <a:r>
              <a:rPr lang="en-US" b="1" dirty="0"/>
              <a:t>13.2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Describe how software applications are tested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2142696"/>
            <a:ext cx="8229600" cy="284840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Seven types of testing:</a:t>
            </a:r>
          </a:p>
          <a:p>
            <a:pPr marL="740664" lvl="1" indent="-429768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Inspections</a:t>
            </a:r>
            <a:r>
              <a:rPr lang="en-US" dirty="0">
                <a:solidFill>
                  <a:schemeClr val="tx1"/>
                </a:solidFill>
              </a:rPr>
              <a:t> – testing technique in which participants examine program code for predictable language-specific errors</a:t>
            </a:r>
          </a:p>
          <a:p>
            <a:pPr marL="740664" lvl="1" indent="-429768">
              <a:buFont typeface="+mj-lt"/>
              <a:buAutoNum type="arabicPeriod"/>
            </a:pPr>
            <a:r>
              <a:rPr lang="en-US" altLang="en-US" b="1" dirty="0">
                <a:solidFill>
                  <a:schemeClr val="tx1"/>
                </a:solidFill>
              </a:rPr>
              <a:t>Walk-throughs</a:t>
            </a:r>
            <a:r>
              <a:rPr lang="en-US" altLang="en-US" dirty="0">
                <a:solidFill>
                  <a:schemeClr val="tx1"/>
                </a:solidFill>
              </a:rPr>
              <a:t> (code walk-throughs) should be done frequently when pieces of work are reviewed and before formal testing. It is an informal process.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32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1"/>
            <a:ext cx="7362967" cy="1097279"/>
          </a:xfrm>
        </p:spPr>
        <p:txBody>
          <a:bodyPr/>
          <a:lstStyle/>
          <a:p>
            <a:r>
              <a:rPr lang="en-US" sz="3400" dirty="0"/>
              <a:t>Figure 13-2: Steps in a Typical Walk-Through</a:t>
            </a:r>
            <a:endParaRPr lang="en-IN" sz="3400" dirty="0"/>
          </a:p>
        </p:txBody>
      </p:sp>
      <p:pic>
        <p:nvPicPr>
          <p:cNvPr id="2050" name="Picture 2" descr="The outline consists of six following steps. &#10;1. Have the review meeting chaired by the project manager or chief programmer, who is also responsible for scheduling the meeting, reserving a room, setting the agenda, inviting participants, and so on. &#10;2. The programmer presents his or her work to the reviewers. Discussion should be general during the presentation. &#10;3. Following the general discussion, the programmer walks through the code in detail, focusing on the logic of the code rather than on specific test cases. &#10;4. Reviewers ask to walk through specific test cases. &#10;5. The chair resolves disagreements if the review team members cannot reach agreement among themselves and assigns duties, usually to the programmer, for making specific changes. &#10;6. A second walk through is then scheduled if needed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7" y="1929224"/>
            <a:ext cx="7955947" cy="330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5722302"/>
            <a:ext cx="8229600" cy="326073"/>
          </a:xfrm>
        </p:spPr>
        <p:txBody>
          <a:bodyPr/>
          <a:lstStyle/>
          <a:p>
            <a:pPr marL="432" indent="0">
              <a:buNone/>
            </a:pPr>
            <a:r>
              <a:rPr lang="en-US" sz="1400" dirty="0"/>
              <a:t>(</a:t>
            </a:r>
            <a:r>
              <a:rPr lang="en-US" sz="1400" b="1" dirty="0"/>
              <a:t>Source</a:t>
            </a:r>
            <a:r>
              <a:rPr lang="en-US" sz="1400" i="1" dirty="0"/>
              <a:t>: </a:t>
            </a:r>
            <a:r>
              <a:rPr lang="en-US" sz="1400" dirty="0"/>
              <a:t>Based on Yourdon, 1989)</a:t>
            </a:r>
          </a:p>
        </p:txBody>
      </p:sp>
    </p:spTree>
    <p:extLst>
      <p:ext uri="{BB962C8B-B14F-4D97-AF65-F5344CB8AC3E}">
        <p14:creationId xmlns:p14="http://schemas.microsoft.com/office/powerpoint/2010/main" val="3658151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Different Types of Tests </a:t>
            </a:r>
            <a:r>
              <a:rPr lang="en-US" sz="2000" b="0" dirty="0"/>
              <a:t>(3 of 4)</a:t>
            </a:r>
            <a:endParaRPr lang="en-IN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56327"/>
            <a:ext cx="8229600" cy="424873"/>
          </a:xfrm>
        </p:spPr>
        <p:txBody>
          <a:bodyPr/>
          <a:lstStyle/>
          <a:p>
            <a:pPr marL="432" indent="0">
              <a:buNone/>
            </a:pPr>
            <a:r>
              <a:rPr lang="en-US" b="1" dirty="0"/>
              <a:t>13.2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Describe how software applications are tested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2119745"/>
            <a:ext cx="8437418" cy="399010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Seven types of testing:</a:t>
            </a:r>
          </a:p>
          <a:p>
            <a:pPr marL="740664" lvl="1" indent="-429768">
              <a:buFont typeface="+mj-lt"/>
              <a:buAutoNum type="arabicPeriod" startAt="3"/>
            </a:pPr>
            <a:r>
              <a:rPr lang="en-US" b="1" dirty="0">
                <a:solidFill>
                  <a:schemeClr val="tx1"/>
                </a:solidFill>
              </a:rPr>
              <a:t>Desk checking </a:t>
            </a:r>
            <a:r>
              <a:rPr lang="en-US" dirty="0">
                <a:solidFill>
                  <a:schemeClr val="tx1"/>
                </a:solidFill>
              </a:rPr>
              <a:t>– testing technique in which the program code is sequentially executed manually by the reviewer</a:t>
            </a:r>
          </a:p>
          <a:p>
            <a:pPr marL="740664" lvl="1" indent="-429768">
              <a:buFont typeface="+mj-lt"/>
              <a:buAutoNum type="arabicPeriod" startAt="4"/>
            </a:pPr>
            <a:r>
              <a:rPr lang="en-US" altLang="en-US" b="1" dirty="0">
                <a:solidFill>
                  <a:schemeClr val="tx1"/>
                </a:solidFill>
              </a:rPr>
              <a:t>Unit testing </a:t>
            </a:r>
            <a:r>
              <a:rPr lang="en-US" altLang="en-US" dirty="0">
                <a:solidFill>
                  <a:schemeClr val="tx1"/>
                </a:solidFill>
              </a:rPr>
              <a:t>– </a:t>
            </a:r>
            <a:r>
              <a:rPr lang="en-US" dirty="0">
                <a:solidFill>
                  <a:schemeClr val="tx1"/>
                </a:solidFill>
              </a:rPr>
              <a:t>process of testing each module alone in an attempt to discover any errors in its code</a:t>
            </a:r>
          </a:p>
          <a:p>
            <a:pPr marL="740664" lvl="1" indent="-429768">
              <a:buFont typeface="+mj-lt"/>
              <a:buAutoNum type="arabicPeriod" startAt="5"/>
            </a:pPr>
            <a:r>
              <a:rPr lang="en-US" b="1" dirty="0">
                <a:solidFill>
                  <a:schemeClr val="tx1"/>
                </a:solidFill>
              </a:rPr>
              <a:t>Integration testing </a:t>
            </a:r>
            <a:r>
              <a:rPr lang="en-US" dirty="0">
                <a:solidFill>
                  <a:schemeClr val="tx1"/>
                </a:solidFill>
              </a:rPr>
              <a:t>– process of bringing together all of the modules that a program comprises for testing purposes. Modules are typically integrated in a top-down, incremental fashion.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26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Different Types of Tests </a:t>
            </a:r>
            <a:r>
              <a:rPr lang="en-US" sz="2000" b="0" dirty="0"/>
              <a:t>(4 of 4)</a:t>
            </a:r>
            <a:endParaRPr lang="en-IN" sz="2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56327"/>
            <a:ext cx="8229600" cy="453448"/>
          </a:xfrm>
        </p:spPr>
        <p:txBody>
          <a:bodyPr/>
          <a:lstStyle/>
          <a:p>
            <a:pPr marL="432" indent="0">
              <a:buNone/>
            </a:pPr>
            <a:r>
              <a:rPr lang="en-US" b="1" dirty="0"/>
              <a:t>13.2</a:t>
            </a:r>
            <a:r>
              <a:rPr lang="en-US" dirty="0"/>
              <a:t> Describe how software applications are tested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2119746"/>
            <a:ext cx="8229600" cy="3463636"/>
          </a:xfrm>
        </p:spPr>
        <p:txBody>
          <a:bodyPr/>
          <a:lstStyle/>
          <a:p>
            <a:r>
              <a:rPr lang="en-US" dirty="0"/>
              <a:t>Seven types of testing:</a:t>
            </a:r>
          </a:p>
          <a:p>
            <a:pPr marL="740664" lvl="1" indent="-429768">
              <a:buFont typeface="+mj-lt"/>
              <a:buAutoNum type="arabicPeriod" startAt="6"/>
            </a:pPr>
            <a:r>
              <a:rPr lang="en-US" b="1" dirty="0"/>
              <a:t>System testing </a:t>
            </a:r>
            <a:r>
              <a:rPr lang="en-US" dirty="0"/>
              <a:t>– bringing together of all of the programs that a system comprises for testing purposes. Programs are typically integrated in a top-down, incremental fashion.</a:t>
            </a:r>
          </a:p>
          <a:p>
            <a:pPr marL="740664" lvl="1" indent="-429768">
              <a:buFont typeface="+mj-lt"/>
              <a:buAutoNum type="arabicPeriod" startAt="6"/>
            </a:pPr>
            <a:r>
              <a:rPr lang="en-US" b="1" dirty="0"/>
              <a:t>Stub testing </a:t>
            </a:r>
            <a:r>
              <a:rPr lang="en-US" dirty="0"/>
              <a:t>– technique used in testing modules, especially where modules are written and tested in a top-down fashion, where a few lines of code are used to substitute for subordinate modules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3852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D4EEB2-015D-43CA-ACE6-91ECC8A1E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Testing Process </a:t>
            </a:r>
            <a:r>
              <a:rPr lang="en-US" sz="2000" b="0" dirty="0"/>
              <a:t>(1 of 2)</a:t>
            </a:r>
            <a:endParaRPr lang="en-I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EE31F5-7B13-4A0B-8464-36A570F985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6328"/>
            <a:ext cx="8229600" cy="392545"/>
          </a:xfrm>
        </p:spPr>
        <p:txBody>
          <a:bodyPr/>
          <a:lstStyle/>
          <a:p>
            <a:pPr marL="432" indent="0">
              <a:buNone/>
            </a:pPr>
            <a:r>
              <a:rPr lang="en-US" sz="2200" b="1" dirty="0"/>
              <a:t>13.2</a:t>
            </a:r>
            <a:r>
              <a:rPr lang="en-US" sz="2200" b="1" dirty="0">
                <a:solidFill>
                  <a:schemeClr val="accent1"/>
                </a:solidFill>
              </a:rPr>
              <a:t> </a:t>
            </a:r>
            <a:r>
              <a:rPr lang="en-US" sz="2200" dirty="0"/>
              <a:t>Describe how software applications are tested</a:t>
            </a:r>
            <a:endParaRPr lang="en-IN" sz="22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E2B02D-CE9E-4A52-A5A8-D07F6F357C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9" y="2059708"/>
            <a:ext cx="8317523" cy="1940791"/>
          </a:xfrm>
        </p:spPr>
        <p:txBody>
          <a:bodyPr/>
          <a:lstStyle/>
          <a:p>
            <a:pPr indent="-256032"/>
            <a:r>
              <a:rPr lang="en-US" sz="2200" dirty="0"/>
              <a:t>Two important things to remember when testing information systems:</a:t>
            </a:r>
          </a:p>
          <a:p>
            <a:pPr marL="740664" lvl="1" indent="-429768">
              <a:buFont typeface="+mj-lt"/>
              <a:buAutoNum type="arabicPeriod"/>
            </a:pPr>
            <a:r>
              <a:rPr lang="en-US" sz="2200" dirty="0"/>
              <a:t>The purpose of testing is to confirm that the system satisfies requirements</a:t>
            </a:r>
          </a:p>
          <a:p>
            <a:pPr marL="740664" lvl="1" indent="-429768">
              <a:buFont typeface="+mj-lt"/>
              <a:buAutoNum type="arabicPeriod"/>
            </a:pPr>
            <a:r>
              <a:rPr lang="en-US" sz="2200" dirty="0"/>
              <a:t>Testing must be planned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A1FA4F-A63F-4B75-86BA-87567CB114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4079805"/>
            <a:ext cx="8229600" cy="2235199"/>
          </a:xfrm>
        </p:spPr>
        <p:txBody>
          <a:bodyPr/>
          <a:lstStyle/>
          <a:p>
            <a:pPr indent="-256032"/>
            <a:r>
              <a:rPr lang="en-US" sz="2200" dirty="0"/>
              <a:t>A test case is a specific scenario of transactions, queries, or navigation paths that represent a typical, critical, or abnormal use of the system</a:t>
            </a:r>
          </a:p>
          <a:p>
            <a:pPr marL="740664" lvl="1" indent="-283464"/>
            <a:r>
              <a:rPr lang="en-US" sz="2200" dirty="0"/>
              <a:t>Should be repeatable</a:t>
            </a:r>
          </a:p>
          <a:p>
            <a:pPr marL="740664" lvl="1" indent="-283464"/>
            <a:r>
              <a:rPr lang="en-US" sz="2200" dirty="0"/>
              <a:t>Need to determine if new software work with other existing software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763428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Testing Process </a:t>
            </a:r>
            <a:r>
              <a:rPr lang="en-US" sz="2000" b="0" dirty="0"/>
              <a:t>(2 of 2)</a:t>
            </a:r>
            <a:endParaRPr lang="en-IN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56327"/>
            <a:ext cx="8229600" cy="436246"/>
          </a:xfrm>
        </p:spPr>
        <p:txBody>
          <a:bodyPr/>
          <a:lstStyle/>
          <a:p>
            <a:pPr marL="432" indent="0">
              <a:buNone/>
            </a:pPr>
            <a:r>
              <a:rPr lang="en-US" b="1" dirty="0"/>
              <a:t>13.2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Describe how software applications are tested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2142699"/>
            <a:ext cx="8369300" cy="4265708"/>
          </a:xfrm>
        </p:spPr>
        <p:txBody>
          <a:bodyPr/>
          <a:lstStyle/>
          <a:p>
            <a:r>
              <a:rPr lang="en-US" dirty="0"/>
              <a:t>Testing harness – automated testing environment used to review code for errors, standards violations, and other design flaws.</a:t>
            </a:r>
          </a:p>
          <a:p>
            <a:r>
              <a:rPr lang="en-GB" dirty="0"/>
              <a:t>In software testing, a test harness or automated test framework is a collection of software and test data configured to test a program unit by running it under varying conditions and monitoring its </a:t>
            </a:r>
            <a:r>
              <a:rPr lang="en-GB" dirty="0" err="1"/>
              <a:t>behavior</a:t>
            </a:r>
            <a:r>
              <a:rPr lang="en-GB" dirty="0"/>
              <a:t> and outputs. </a:t>
            </a:r>
            <a:r>
              <a:rPr lang="en-GB"/>
              <a:t>It has two main parts: the test execution engine and the test script repository</a:t>
            </a:r>
            <a:endParaRPr lang="en-US" dirty="0"/>
          </a:p>
          <a:p>
            <a:pPr lvl="1"/>
            <a:r>
              <a:rPr lang="en-US" dirty="0"/>
              <a:t>Greatly enhances the testing process because it can automatically expand the scope of the tests beyond the current development platform</a:t>
            </a:r>
          </a:p>
        </p:txBody>
      </p:sp>
    </p:spTree>
    <p:extLst>
      <p:ext uri="{BB962C8B-B14F-4D97-AF65-F5344CB8AC3E}">
        <p14:creationId xmlns:p14="http://schemas.microsoft.com/office/powerpoint/2010/main" val="1310148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Testing by Users </a:t>
            </a:r>
            <a:r>
              <a:rPr lang="en-US" sz="2000" b="0" dirty="0"/>
              <a:t>(1 of 2)</a:t>
            </a:r>
            <a:endParaRPr lang="en-IN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56327"/>
            <a:ext cx="8229600" cy="395303"/>
          </a:xfrm>
        </p:spPr>
        <p:txBody>
          <a:bodyPr/>
          <a:lstStyle/>
          <a:p>
            <a:pPr marL="432" indent="0">
              <a:buNone/>
            </a:pPr>
            <a:r>
              <a:rPr lang="en-US" b="1" dirty="0"/>
              <a:t>13.2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Describe how software applications are tested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2138340"/>
            <a:ext cx="8229600" cy="3110668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Acceptance testing </a:t>
            </a:r>
            <a:r>
              <a:rPr lang="en-US" dirty="0">
                <a:solidFill>
                  <a:schemeClr val="tx1"/>
                </a:solidFill>
              </a:rPr>
              <a:t>– process whereby actual users test a completed information system, the end result of which is the users’ acceptance of it</a:t>
            </a:r>
          </a:p>
          <a:p>
            <a:r>
              <a:rPr lang="en-US" b="1" dirty="0">
                <a:solidFill>
                  <a:schemeClr val="tx1"/>
                </a:solidFill>
              </a:rPr>
              <a:t>Alpha testing </a:t>
            </a:r>
            <a:r>
              <a:rPr lang="en-US" dirty="0">
                <a:solidFill>
                  <a:schemeClr val="tx1"/>
                </a:solidFill>
              </a:rPr>
              <a:t>–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user testing of a completed information system using simulated data</a:t>
            </a:r>
          </a:p>
          <a:p>
            <a:r>
              <a:rPr lang="en-US" b="1" dirty="0">
                <a:solidFill>
                  <a:schemeClr val="tx1"/>
                </a:solidFill>
              </a:rPr>
              <a:t>Beta testing </a:t>
            </a:r>
            <a:r>
              <a:rPr lang="en-US" dirty="0">
                <a:solidFill>
                  <a:schemeClr val="tx1"/>
                </a:solidFill>
              </a:rPr>
              <a:t>–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user testing of a completed information system using real data in the real user environment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95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Testing by Users </a:t>
            </a:r>
            <a:r>
              <a:rPr lang="en-US" sz="2000" b="0" dirty="0"/>
              <a:t>(2 of 2)</a:t>
            </a:r>
            <a:endParaRPr lang="en-IN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56327"/>
            <a:ext cx="8229600" cy="334386"/>
          </a:xfrm>
        </p:spPr>
        <p:txBody>
          <a:bodyPr/>
          <a:lstStyle/>
          <a:p>
            <a:pPr marL="432" indent="0">
              <a:buNone/>
            </a:pPr>
            <a:r>
              <a:rPr lang="en-US" sz="1800" b="1" dirty="0"/>
              <a:t>13.2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1800" dirty="0"/>
              <a:t>Describe how software applications are tested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1954214"/>
            <a:ext cx="8331958" cy="4270740"/>
          </a:xfrm>
        </p:spPr>
        <p:txBody>
          <a:bodyPr/>
          <a:lstStyle/>
          <a:p>
            <a:r>
              <a:rPr lang="en-US" sz="1800" dirty="0"/>
              <a:t>Tests performed during alpha testing:</a:t>
            </a:r>
          </a:p>
          <a:p>
            <a:pPr lvl="1"/>
            <a:r>
              <a:rPr lang="en-US" sz="1800" b="1" dirty="0"/>
              <a:t>Recovery testing</a:t>
            </a:r>
            <a:r>
              <a:rPr lang="en-US" sz="1800" dirty="0"/>
              <a:t>—forces the software (or environment) to fail in order to verify that recovery is properly performed</a:t>
            </a:r>
          </a:p>
          <a:p>
            <a:pPr lvl="1"/>
            <a:r>
              <a:rPr lang="en-US" sz="1800" b="1" dirty="0"/>
              <a:t>Security testing</a:t>
            </a:r>
            <a:r>
              <a:rPr lang="en-US" sz="1800" dirty="0"/>
              <a:t>—verifies that protection mechanisms built into the system will protect it from improper penetration</a:t>
            </a:r>
          </a:p>
          <a:p>
            <a:pPr lvl="1"/>
            <a:r>
              <a:rPr lang="en-US" sz="1800" b="1" dirty="0"/>
              <a:t>Stress testing</a:t>
            </a:r>
            <a:r>
              <a:rPr lang="en-US" sz="1800" dirty="0"/>
              <a:t>—tries to break the system (e.g., what happens when a record is written to the database with incomplete information or what happens under extreme online transaction loads or with a large number of concurrent users)</a:t>
            </a:r>
          </a:p>
          <a:p>
            <a:pPr lvl="1"/>
            <a:r>
              <a:rPr lang="en-US" sz="1800" b="1" dirty="0"/>
              <a:t>Performance testing</a:t>
            </a:r>
            <a:r>
              <a:rPr lang="en-US" sz="1800" dirty="0"/>
              <a:t>—determines how the system performs in the range of possible environments in which it may be used (e.g., different hardware configurations, networks, operating systems, and so on); often the goal is to have the system perform with similar response time and other performance measures in each environment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247362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1"/>
            <a:ext cx="8229600" cy="1476951"/>
          </a:xfrm>
        </p:spPr>
        <p:txBody>
          <a:bodyPr/>
          <a:lstStyle/>
          <a:p>
            <a:r>
              <a:rPr lang="en-US" sz="3000" dirty="0"/>
              <a:t>Figure 13-1: Systems Development Life Cycle with the Implementation Phase Highlighted</a:t>
            </a:r>
            <a:endParaRPr lang="en-IN" sz="3000" dirty="0"/>
          </a:p>
        </p:txBody>
      </p:sp>
      <p:pic>
        <p:nvPicPr>
          <p:cNvPr id="1026" name="Picture 2" descr="The S D L C diagram consists of five following phases starting at the top. Planning, analysis, design, implementation, and maintenance. Implementation phase is highlighted. It consists of coding, testing, installation, documentation, training and support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301" y="1892105"/>
            <a:ext cx="4199399" cy="442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928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c- installation</a:t>
            </a:r>
          </a:p>
          <a:p>
            <a:r>
              <a:rPr lang="en-US" dirty="0"/>
              <a:t>installation must be </a:t>
            </a:r>
            <a:r>
              <a:rPr lang="en-US" dirty="0" smtClean="0"/>
              <a:t>planned:</a:t>
            </a:r>
            <a:endParaRPr lang="en-US" dirty="0"/>
          </a:p>
          <a:p>
            <a:r>
              <a:rPr lang="en-US" dirty="0"/>
              <a:t>   *new computer devices are bought and connected     with each other and wit the server, programming     </a:t>
            </a:r>
            <a:r>
              <a:rPr lang="en-US" dirty="0" smtClean="0"/>
              <a:t>language </a:t>
            </a:r>
            <a:r>
              <a:rPr lang="en-US" dirty="0"/>
              <a:t>is installed, compilers are installed</a:t>
            </a:r>
          </a:p>
          <a:p>
            <a:r>
              <a:rPr lang="en-US" dirty="0"/>
              <a:t>    [by </a:t>
            </a:r>
            <a:r>
              <a:rPr lang="en-US" dirty="0" err="1"/>
              <a:t>nw</a:t>
            </a:r>
            <a:r>
              <a:rPr lang="en-US" dirty="0"/>
              <a:t> </a:t>
            </a:r>
            <a:r>
              <a:rPr lang="en-US" dirty="0" smtClean="0"/>
              <a:t>administrator], </a:t>
            </a:r>
            <a:r>
              <a:rPr lang="en-US" dirty="0" err="1"/>
              <a:t>nw</a:t>
            </a:r>
            <a:r>
              <a:rPr lang="en-US" dirty="0"/>
              <a:t> admin set up accounts     for the users</a:t>
            </a:r>
          </a:p>
          <a:p>
            <a:r>
              <a:rPr lang="en-US" dirty="0"/>
              <a:t>    - convert(copy) old system data to new system</a:t>
            </a:r>
          </a:p>
          <a:p>
            <a:r>
              <a:rPr lang="en-US" dirty="0"/>
              <a:t>   -set up date for installation</a:t>
            </a:r>
          </a:p>
          <a:p>
            <a:r>
              <a:rPr lang="en-US" dirty="0"/>
              <a:t>   - inform the </a:t>
            </a:r>
            <a:r>
              <a:rPr lang="en-US" dirty="0" smtClean="0"/>
              <a:t>administration </a:t>
            </a:r>
            <a:r>
              <a:rPr lang="en-US" dirty="0"/>
              <a:t>about installation          date</a:t>
            </a:r>
          </a:p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422091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- inform all USERS about installation date</a:t>
            </a:r>
          </a:p>
          <a:p>
            <a:r>
              <a:rPr lang="en-US" dirty="0"/>
              <a:t>   - inform all members in the developing team           about installation date</a:t>
            </a:r>
          </a:p>
          <a:p>
            <a:r>
              <a:rPr lang="en-US" dirty="0"/>
              <a:t>IN THE DAY OF INSTALLATIION:</a:t>
            </a:r>
          </a:p>
          <a:p>
            <a:r>
              <a:rPr lang="en-US" dirty="0"/>
              <a:t>   -be as early as possible </a:t>
            </a:r>
          </a:p>
          <a:p>
            <a:r>
              <a:rPr lang="en-US" dirty="0"/>
              <a:t>   -form an backup group</a:t>
            </a:r>
          </a:p>
          <a:p>
            <a:r>
              <a:rPr lang="en-US" dirty="0"/>
              <a:t>set </a:t>
            </a:r>
            <a:r>
              <a:rPr lang="en-US" dirty="0" err="1"/>
              <a:t>priorty</a:t>
            </a:r>
            <a:r>
              <a:rPr lang="en-US" dirty="0"/>
              <a:t> for installing system services:</a:t>
            </a:r>
          </a:p>
          <a:p>
            <a:r>
              <a:rPr lang="en-US" dirty="0"/>
              <a:t> first service to install, the service that reads input data about entities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799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</a:t>
            </a:r>
            <a:r>
              <a:rPr lang="en-US" sz="2000" b="0" dirty="0"/>
              <a:t>(1 of 5)</a:t>
            </a:r>
            <a:endParaRPr lang="en-IN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69975"/>
            <a:ext cx="8064500" cy="792225"/>
          </a:xfrm>
        </p:spPr>
        <p:txBody>
          <a:bodyPr/>
          <a:lstStyle/>
          <a:p>
            <a:pPr marL="432" indent="0">
              <a:buNone/>
            </a:pPr>
            <a:r>
              <a:rPr lang="en-US" b="1" dirty="0"/>
              <a:t>13.3</a:t>
            </a:r>
            <a:r>
              <a:rPr lang="en-US" dirty="0"/>
              <a:t> Apply four installation strategies: direct, parallel, single-location, and phased installation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2451100"/>
            <a:ext cx="8229600" cy="3184769"/>
          </a:xfrm>
        </p:spPr>
        <p:txBody>
          <a:bodyPr/>
          <a:lstStyle/>
          <a:p>
            <a:pPr indent="-256032" eaLnBrk="1" hangingPunct="1"/>
            <a:r>
              <a:rPr lang="en-US" altLang="en-US" b="1" dirty="0">
                <a:solidFill>
                  <a:schemeClr val="tx1"/>
                </a:solidFill>
              </a:rPr>
              <a:t>Installation </a:t>
            </a:r>
            <a:r>
              <a:rPr lang="en-US" altLang="en-US" dirty="0">
                <a:solidFill>
                  <a:schemeClr val="tx1"/>
                </a:solidFill>
              </a:rPr>
              <a:t>– organizational process of changing over from the current information system to a new one</a:t>
            </a:r>
          </a:p>
          <a:p>
            <a:pPr indent="-256032" eaLnBrk="1" hangingPunct="1"/>
            <a:r>
              <a:rPr lang="en-US" altLang="en-US" dirty="0">
                <a:solidFill>
                  <a:schemeClr val="tx1"/>
                </a:solidFill>
              </a:rPr>
              <a:t>Four installation strategies:</a:t>
            </a:r>
          </a:p>
          <a:p>
            <a:pPr marL="740664" lvl="1" indent="-283464" eaLnBrk="1" hangingPunct="1"/>
            <a:r>
              <a:rPr lang="en-US" altLang="en-US" dirty="0">
                <a:solidFill>
                  <a:schemeClr val="tx1"/>
                </a:solidFill>
              </a:rPr>
              <a:t>Direct installation</a:t>
            </a:r>
          </a:p>
          <a:p>
            <a:pPr marL="740664" lvl="1" indent="-283464" eaLnBrk="1" hangingPunct="1"/>
            <a:r>
              <a:rPr lang="en-US" altLang="en-US" dirty="0">
                <a:solidFill>
                  <a:schemeClr val="tx1"/>
                </a:solidFill>
              </a:rPr>
              <a:t>Parallel installation</a:t>
            </a:r>
          </a:p>
          <a:p>
            <a:pPr marL="740664" lvl="1" indent="-283464" eaLnBrk="1" hangingPunct="1"/>
            <a:r>
              <a:rPr lang="en-US" altLang="en-US" dirty="0">
                <a:solidFill>
                  <a:schemeClr val="tx1"/>
                </a:solidFill>
              </a:rPr>
              <a:t>Single-location installation</a:t>
            </a:r>
          </a:p>
          <a:p>
            <a:pPr marL="740664" lvl="1" indent="-283464" eaLnBrk="1" hangingPunct="1"/>
            <a:r>
              <a:rPr lang="en-US" altLang="en-US" dirty="0">
                <a:solidFill>
                  <a:schemeClr val="tx1"/>
                </a:solidFill>
              </a:rPr>
              <a:t>Phased installation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19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</a:t>
            </a:r>
            <a:r>
              <a:rPr lang="en-US" sz="2000" b="0" dirty="0"/>
              <a:t>(2 of 5)</a:t>
            </a:r>
            <a:endParaRPr lang="en-IN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69975"/>
            <a:ext cx="8064500" cy="804925"/>
          </a:xfrm>
        </p:spPr>
        <p:txBody>
          <a:bodyPr/>
          <a:lstStyle/>
          <a:p>
            <a:pPr marL="432" indent="0">
              <a:buNone/>
            </a:pPr>
            <a:r>
              <a:rPr lang="en-US" b="1" dirty="0"/>
              <a:t>13.3</a:t>
            </a:r>
            <a:r>
              <a:rPr lang="en-US" dirty="0"/>
              <a:t> Apply four installation strategies: direct, parallel, single-location, and phased installation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2449324"/>
            <a:ext cx="8229600" cy="297497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Direct installation </a:t>
            </a:r>
            <a:r>
              <a:rPr lang="en-US" dirty="0">
                <a:solidFill>
                  <a:schemeClr val="tx1"/>
                </a:solidFill>
              </a:rPr>
              <a:t>– changing over from the old information system to a new one by turning off the old system when the new one is turned 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Users at the mercy of the new system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Very risky installation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Least expensive installation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95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</a:t>
            </a:r>
            <a:r>
              <a:rPr lang="en-US" sz="2000" b="0" dirty="0"/>
              <a:t>(3 of 5)</a:t>
            </a:r>
            <a:endParaRPr lang="en-IN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56327"/>
            <a:ext cx="8001000" cy="824923"/>
          </a:xfrm>
        </p:spPr>
        <p:txBody>
          <a:bodyPr/>
          <a:lstStyle/>
          <a:p>
            <a:pPr marL="432" indent="0">
              <a:buNone/>
            </a:pPr>
            <a:r>
              <a:rPr lang="en-US" b="1" dirty="0"/>
              <a:t>13.3</a:t>
            </a:r>
            <a:r>
              <a:rPr lang="en-US" dirty="0"/>
              <a:t> Apply four installation strategies: direct, parallel, single-location, and phased installation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2456596"/>
            <a:ext cx="8229600" cy="209000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Parallel installation </a:t>
            </a:r>
            <a:r>
              <a:rPr lang="en-US" dirty="0">
                <a:solidFill>
                  <a:schemeClr val="tx1"/>
                </a:solidFill>
              </a:rPr>
              <a:t>– running the old information system and the new one at the same time until management decides the old system can be turned off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Safest approach but very expensive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Outputs are compared with each system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08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</a:t>
            </a:r>
            <a:r>
              <a:rPr lang="en-US" sz="2000" b="0" dirty="0"/>
              <a:t>(4 of 5)</a:t>
            </a:r>
            <a:endParaRPr lang="en-IN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42679"/>
            <a:ext cx="7810500" cy="767773"/>
          </a:xfrm>
        </p:spPr>
        <p:txBody>
          <a:bodyPr/>
          <a:lstStyle/>
          <a:p>
            <a:pPr marL="432" indent="0">
              <a:buNone/>
            </a:pPr>
            <a:r>
              <a:rPr lang="en-US" b="1" dirty="0"/>
              <a:t>13.3</a:t>
            </a:r>
            <a:r>
              <a:rPr lang="en-US" dirty="0"/>
              <a:t> Apply four installation strategies: direct, parallel, single-location, and phased installation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2452424"/>
            <a:ext cx="8115300" cy="35052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Single-location installation </a:t>
            </a:r>
            <a:r>
              <a:rPr lang="en-US" dirty="0">
                <a:solidFill>
                  <a:schemeClr val="tx1"/>
                </a:solidFill>
              </a:rPr>
              <a:t>– trying out a new information system at one site and using the experience to decide if and how the new system should be deployed throughout the organization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Considered a middle-or-the-road approach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Usually a branch office or one department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Once successful then rolled out to entire company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Results in extra work for staff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49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94EB-CBB2-4EF2-836D-707CB522E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Installation </a:t>
            </a:r>
            <a:r>
              <a:rPr lang="en-IN" sz="2000" b="0" dirty="0"/>
              <a:t>(5 of 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F28EF-848D-41F3-B3F3-1B0835D88E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42679"/>
            <a:ext cx="8229600" cy="767773"/>
          </a:xfrm>
        </p:spPr>
        <p:txBody>
          <a:bodyPr/>
          <a:lstStyle/>
          <a:p>
            <a:pPr marL="432" indent="0">
              <a:buNone/>
            </a:pPr>
            <a:r>
              <a:rPr lang="en-IN" b="1" dirty="0"/>
              <a:t>13.3</a:t>
            </a:r>
            <a:r>
              <a:rPr lang="en-IN" dirty="0"/>
              <a:t> Apply four installation strategies: direct, parallel, single-location, and phased installation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90E7A-8512-438D-BDB7-C849912EF7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9" y="2456329"/>
            <a:ext cx="8124093" cy="3263153"/>
          </a:xfrm>
        </p:spPr>
        <p:txBody>
          <a:bodyPr/>
          <a:lstStyle/>
          <a:p>
            <a:r>
              <a:rPr lang="en-IN" b="1" dirty="0"/>
              <a:t>Phased installation</a:t>
            </a:r>
            <a:r>
              <a:rPr lang="en-IN" dirty="0"/>
              <a:t> – changing from the old information system to the new one incrementally, starting with one or a few functional components and then gradually extending the installation to cover the whole new system</a:t>
            </a:r>
          </a:p>
          <a:p>
            <a:pPr lvl="1"/>
            <a:r>
              <a:rPr lang="en-IN" dirty="0"/>
              <a:t>An incremental approach (also called staged)</a:t>
            </a:r>
          </a:p>
          <a:p>
            <a:pPr lvl="1"/>
            <a:r>
              <a:rPr lang="en-IN" dirty="0"/>
              <a:t>Usually implemented in a sequence approach</a:t>
            </a:r>
          </a:p>
          <a:p>
            <a:pPr lvl="1"/>
            <a:r>
              <a:rPr lang="en-IN" dirty="0"/>
              <a:t>Requires careful version control</a:t>
            </a:r>
          </a:p>
        </p:txBody>
      </p:sp>
    </p:spTree>
    <p:extLst>
      <p:ext uri="{BB962C8B-B14F-4D97-AF65-F5344CB8AC3E}">
        <p14:creationId xmlns:p14="http://schemas.microsoft.com/office/powerpoint/2010/main" val="1154766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94EB-CBB2-4EF2-836D-707CB522E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Planning Installation</a:t>
            </a:r>
            <a:endParaRPr lang="en-IN" sz="2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F28EF-848D-41F3-B3F3-1B0835D88E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42679"/>
            <a:ext cx="8291146" cy="767773"/>
          </a:xfrm>
        </p:spPr>
        <p:txBody>
          <a:bodyPr/>
          <a:lstStyle/>
          <a:p>
            <a:pPr marL="432" indent="0">
              <a:buNone/>
            </a:pPr>
            <a:r>
              <a:rPr lang="en-IN" b="1" dirty="0"/>
              <a:t>13.3</a:t>
            </a:r>
            <a:r>
              <a:rPr lang="en-IN" dirty="0"/>
              <a:t> Apply four installation strategies: direct, parallel, single-location, and phased installation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90E7A-8512-438D-BDB7-C849912EF7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9" y="2456329"/>
            <a:ext cx="8050307" cy="3263153"/>
          </a:xfrm>
        </p:spPr>
        <p:txBody>
          <a:bodyPr/>
          <a:lstStyle/>
          <a:p>
            <a:r>
              <a:rPr lang="en-IN" dirty="0"/>
              <a:t>Of special interest during installation is the conversion of data</a:t>
            </a:r>
          </a:p>
          <a:p>
            <a:pPr lvl="1"/>
            <a:r>
              <a:rPr lang="en-IN" dirty="0"/>
              <a:t>Must be error free, combined with new data and loaded into files</a:t>
            </a:r>
          </a:p>
          <a:p>
            <a:pPr lvl="1"/>
            <a:r>
              <a:rPr lang="en-IN" dirty="0"/>
              <a:t>May require current systems to be shut down</a:t>
            </a:r>
          </a:p>
          <a:p>
            <a:pPr lvl="1"/>
            <a:r>
              <a:rPr lang="en-IN" dirty="0"/>
              <a:t>Involves getting people to change the way they work</a:t>
            </a:r>
          </a:p>
        </p:txBody>
      </p:sp>
    </p:spTree>
    <p:extLst>
      <p:ext uri="{BB962C8B-B14F-4D97-AF65-F5344CB8AC3E}">
        <p14:creationId xmlns:p14="http://schemas.microsoft.com/office/powerpoint/2010/main" val="3134685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94EB-CBB2-4EF2-836D-707CB522E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Documenting the System</a:t>
            </a:r>
            <a:endParaRPr lang="en-IN" sz="2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F28EF-848D-41F3-B3F3-1B0835D88E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42679"/>
            <a:ext cx="8229600" cy="767773"/>
          </a:xfrm>
        </p:spPr>
        <p:txBody>
          <a:bodyPr/>
          <a:lstStyle/>
          <a:p>
            <a:pPr marL="432" indent="0">
              <a:buNone/>
            </a:pPr>
            <a:r>
              <a:rPr lang="en-IN" b="1" dirty="0"/>
              <a:t>13.4</a:t>
            </a:r>
            <a:r>
              <a:rPr lang="en-IN" dirty="0"/>
              <a:t> List the deliverables for documenting the system and for training and supporting users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90E7A-8512-438D-BDB7-C849912EF7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9" y="2456329"/>
            <a:ext cx="8229601" cy="3263153"/>
          </a:xfrm>
        </p:spPr>
        <p:txBody>
          <a:bodyPr/>
          <a:lstStyle/>
          <a:p>
            <a:r>
              <a:rPr lang="en-IN" b="1" dirty="0"/>
              <a:t>System documentation</a:t>
            </a:r>
            <a:r>
              <a:rPr lang="en-IN" dirty="0"/>
              <a:t> – detailed information about a system’s design specifications, its internal workings, and its functionality</a:t>
            </a:r>
          </a:p>
          <a:p>
            <a:r>
              <a:rPr lang="en-IN" b="1" dirty="0"/>
              <a:t>User documentation</a:t>
            </a:r>
            <a:r>
              <a:rPr lang="en-IN" dirty="0"/>
              <a:t> – written or other visual information about an application system, how it works, and how to use it.</a:t>
            </a:r>
          </a:p>
          <a:p>
            <a:r>
              <a:rPr lang="en-IN" dirty="0"/>
              <a:t>Internal </a:t>
            </a:r>
            <a:r>
              <a:rPr lang="en-IN" dirty="0" err="1"/>
              <a:t>docProgram</a:t>
            </a:r>
            <a:r>
              <a:rPr lang="en-IN" dirty="0"/>
              <a:t> doc: what the module do, purpose</a:t>
            </a:r>
          </a:p>
        </p:txBody>
      </p:sp>
    </p:spTree>
    <p:extLst>
      <p:ext uri="{BB962C8B-B14F-4D97-AF65-F5344CB8AC3E}">
        <p14:creationId xmlns:p14="http://schemas.microsoft.com/office/powerpoint/2010/main" val="2533042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6D002-7B06-4D44-A6C2-D92E981F2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371"/>
            <a:ext cx="8561294" cy="1097279"/>
          </a:xfrm>
        </p:spPr>
        <p:txBody>
          <a:bodyPr/>
          <a:lstStyle/>
          <a:p>
            <a:r>
              <a:rPr lang="en-IN" sz="3000" dirty="0"/>
              <a:t>Table 13-5: S</a:t>
            </a:r>
            <a:r>
              <a:rPr lang="en-IN" sz="100" dirty="0"/>
              <a:t> </a:t>
            </a:r>
            <a:r>
              <a:rPr lang="en-IN" sz="3000" dirty="0"/>
              <a:t>D</a:t>
            </a:r>
            <a:r>
              <a:rPr lang="en-IN" sz="100" dirty="0"/>
              <a:t> </a:t>
            </a:r>
            <a:r>
              <a:rPr lang="en-IN" sz="3000" dirty="0"/>
              <a:t>L</a:t>
            </a:r>
            <a:r>
              <a:rPr lang="en-IN" sz="100" dirty="0"/>
              <a:t> </a:t>
            </a:r>
            <a:r>
              <a:rPr lang="en-IN" sz="3000" dirty="0"/>
              <a:t>C and Generic Documentation Corresponding to Each Phase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B90313-6F2D-4103-976E-780FC921E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793689"/>
              </p:ext>
            </p:extLst>
          </p:nvPr>
        </p:nvGraphicFramePr>
        <p:xfrm>
          <a:off x="515112" y="1603188"/>
          <a:ext cx="8113776" cy="393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5570">
                  <a:extLst>
                    <a:ext uri="{9D8B030D-6E8A-4147-A177-3AD203B41FA5}">
                      <a16:colId xmlns:a16="http://schemas.microsoft.com/office/drawing/2014/main" val="1229073889"/>
                    </a:ext>
                  </a:extLst>
                </a:gridCol>
                <a:gridCol w="4738206">
                  <a:extLst>
                    <a:ext uri="{9D8B030D-6E8A-4147-A177-3AD203B41FA5}">
                      <a16:colId xmlns:a16="http://schemas.microsoft.com/office/drawing/2014/main" val="31408706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Generic Life-Cycle Phase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Generic Document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1411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Requirements Specification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System Requirements Specification</a:t>
                      </a:r>
                    </a:p>
                    <a:p>
                      <a:r>
                        <a:rPr lang="en-US" dirty="0"/>
                        <a:t>Resource Requirements Specification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8735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Project Control Structuring’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Management Plan</a:t>
                      </a:r>
                    </a:p>
                    <a:p>
                      <a:r>
                        <a:rPr lang="en-US" dirty="0"/>
                        <a:t>Engineering Change Proposal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4159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System Development:</a:t>
                      </a:r>
                    </a:p>
                    <a:p>
                      <a:pPr marL="256032" indent="-256032">
                        <a:buClr>
                          <a:srgbClr val="007FA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Architectural design</a:t>
                      </a:r>
                    </a:p>
                    <a:p>
                      <a:pPr marL="256032" indent="-256032">
                        <a:buClr>
                          <a:srgbClr val="007FA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Prototype design</a:t>
                      </a:r>
                    </a:p>
                    <a:p>
                      <a:pPr marL="256032" indent="-256032">
                        <a:buClr>
                          <a:srgbClr val="007FA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Detailed design and implementation</a:t>
                      </a:r>
                    </a:p>
                    <a:p>
                      <a:pPr marL="256032" indent="-256032">
                        <a:buClr>
                          <a:srgbClr val="007FA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Test specification</a:t>
                      </a:r>
                    </a:p>
                    <a:p>
                      <a:pPr marL="256032" indent="-256032">
                        <a:buClr>
                          <a:srgbClr val="007FA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Test implementation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Architecture Design Document</a:t>
                      </a:r>
                    </a:p>
                    <a:p>
                      <a:r>
                        <a:rPr lang="en-US" dirty="0"/>
                        <a:t>Prototype Design Document</a:t>
                      </a:r>
                    </a:p>
                    <a:p>
                      <a:r>
                        <a:rPr lang="en-US" dirty="0"/>
                        <a:t>Detailed Design Document</a:t>
                      </a:r>
                    </a:p>
                    <a:p>
                      <a:r>
                        <a:rPr lang="en-US" dirty="0"/>
                        <a:t>Test Specifications</a:t>
                      </a:r>
                    </a:p>
                    <a:p>
                      <a:r>
                        <a:rPr lang="en-US" dirty="0"/>
                        <a:t>Test Reports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713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System Delivery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User’s Guide</a:t>
                      </a:r>
                    </a:p>
                    <a:p>
                      <a:r>
                        <a:rPr lang="en-US" dirty="0"/>
                        <a:t>Release Description</a:t>
                      </a:r>
                    </a:p>
                    <a:p>
                      <a:r>
                        <a:rPr lang="en-US" dirty="0"/>
                        <a:t>System Administrator’s Guide</a:t>
                      </a:r>
                    </a:p>
                    <a:p>
                      <a:r>
                        <a:rPr lang="en-US" dirty="0"/>
                        <a:t>Reference Guide</a:t>
                      </a:r>
                    </a:p>
                    <a:p>
                      <a:r>
                        <a:rPr lang="en-US" dirty="0"/>
                        <a:t>Acceptance Sign-Off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3821829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C494C-503A-4F00-AF78-441203C94E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6031523"/>
            <a:ext cx="8229600" cy="300778"/>
          </a:xfrm>
        </p:spPr>
        <p:txBody>
          <a:bodyPr/>
          <a:lstStyle/>
          <a:p>
            <a:pPr marL="432" indent="0">
              <a:buNone/>
            </a:pPr>
            <a:r>
              <a:rPr lang="en-US" sz="1400" dirty="0"/>
              <a:t>(</a:t>
            </a:r>
            <a:r>
              <a:rPr lang="en-US" sz="1400" b="1" dirty="0"/>
              <a:t>Source:</a:t>
            </a:r>
            <a:r>
              <a:rPr lang="en-US" sz="1400" i="1" dirty="0"/>
              <a:t> </a:t>
            </a:r>
            <a:r>
              <a:rPr lang="en-US" sz="1400" dirty="0"/>
              <a:t>Adapted from Bell &amp; Evans, 1989)</a:t>
            </a:r>
          </a:p>
        </p:txBody>
      </p:sp>
    </p:spTree>
    <p:extLst>
      <p:ext uri="{BB962C8B-B14F-4D97-AF65-F5344CB8AC3E}">
        <p14:creationId xmlns:p14="http://schemas.microsoft.com/office/powerpoint/2010/main" val="4048002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Implementation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42679"/>
            <a:ext cx="8229600" cy="767773"/>
          </a:xfrm>
        </p:spPr>
        <p:txBody>
          <a:bodyPr/>
          <a:lstStyle/>
          <a:p>
            <a:pPr marL="432" indent="0">
              <a:buNone/>
            </a:pPr>
            <a:r>
              <a:rPr lang="en-US" b="1" dirty="0"/>
              <a:t>13.1</a:t>
            </a:r>
            <a:r>
              <a:rPr lang="en-US" dirty="0"/>
              <a:t> Provide an overview of the system implementation process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57200" y="2456596"/>
            <a:ext cx="8229600" cy="2887591"/>
          </a:xfrm>
        </p:spPr>
        <p:txBody>
          <a:bodyPr/>
          <a:lstStyle/>
          <a:p>
            <a:pPr indent="-256032" eaLnBrk="1" hangingPunct="1"/>
            <a:r>
              <a:rPr lang="en-US" altLang="en-US" dirty="0"/>
              <a:t>Purpose:</a:t>
            </a:r>
          </a:p>
          <a:p>
            <a:pPr marL="740664" lvl="1" indent="-283464" eaLnBrk="1" hangingPunct="1"/>
            <a:r>
              <a:rPr lang="en-US" altLang="en-US" dirty="0"/>
              <a:t>To convert final physical system specifications into working and reliable software</a:t>
            </a:r>
          </a:p>
          <a:p>
            <a:pPr marL="740664" lvl="1" indent="-283464" eaLnBrk="1" hangingPunct="1"/>
            <a:r>
              <a:rPr lang="en-US" altLang="en-US" dirty="0"/>
              <a:t>To document work that has been done</a:t>
            </a:r>
          </a:p>
          <a:p>
            <a:pPr marL="740664" lvl="1" indent="-283464" eaLnBrk="1" hangingPunct="1"/>
            <a:r>
              <a:rPr lang="en-US" altLang="en-US" dirty="0"/>
              <a:t>To provide help for current and future users</a:t>
            </a:r>
          </a:p>
        </p:txBody>
      </p:sp>
    </p:spTree>
    <p:extLst>
      <p:ext uri="{BB962C8B-B14F-4D97-AF65-F5344CB8AC3E}">
        <p14:creationId xmlns:p14="http://schemas.microsoft.com/office/powerpoint/2010/main" val="4256982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94EB-CBB2-4EF2-836D-707CB522E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Training and Supporting Users</a:t>
            </a:r>
            <a:endParaRPr lang="en-IN" sz="2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F28EF-848D-41F3-B3F3-1B0835D88E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42679"/>
            <a:ext cx="8229600" cy="767773"/>
          </a:xfrm>
        </p:spPr>
        <p:txBody>
          <a:bodyPr/>
          <a:lstStyle/>
          <a:p>
            <a:pPr marL="432" indent="0">
              <a:buNone/>
            </a:pPr>
            <a:r>
              <a:rPr lang="en-IN" b="1" dirty="0"/>
              <a:t>13.4</a:t>
            </a:r>
            <a:r>
              <a:rPr lang="en-IN" dirty="0"/>
              <a:t> List the deliverables for documenting the system and for training and supporting users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90E7A-8512-438D-BDB7-C849912EF7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9" y="2456329"/>
            <a:ext cx="8229600" cy="3263153"/>
          </a:xfrm>
        </p:spPr>
        <p:txBody>
          <a:bodyPr/>
          <a:lstStyle/>
          <a:p>
            <a:r>
              <a:rPr lang="en-IN" b="1" dirty="0"/>
              <a:t>Support</a:t>
            </a:r>
            <a:r>
              <a:rPr lang="en-IN" dirty="0"/>
              <a:t> – providing ongoing educational and problem-solving assistance to information system users. For in-house developed systems, support materials and jobs will have to be prepared or designed as part of the implementation process.</a:t>
            </a:r>
          </a:p>
        </p:txBody>
      </p:sp>
    </p:spTree>
    <p:extLst>
      <p:ext uri="{BB962C8B-B14F-4D97-AF65-F5344CB8AC3E}">
        <p14:creationId xmlns:p14="http://schemas.microsoft.com/office/powerpoint/2010/main" val="602188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94EB-CBB2-4EF2-836D-707CB522E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Training Information System Users</a:t>
            </a:r>
            <a:endParaRPr lang="en-IN" sz="2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F28EF-848D-41F3-B3F3-1B0835D88E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6327"/>
            <a:ext cx="8229600" cy="675885"/>
          </a:xfrm>
        </p:spPr>
        <p:txBody>
          <a:bodyPr/>
          <a:lstStyle/>
          <a:p>
            <a:pPr marL="432" indent="0">
              <a:buNone/>
            </a:pPr>
            <a:r>
              <a:rPr lang="en-IN" sz="2000" b="1" dirty="0"/>
              <a:t>13.4</a:t>
            </a:r>
            <a:r>
              <a:rPr lang="en-IN" sz="2000" dirty="0"/>
              <a:t> List the deliverables for documenting the system and for training and supporting users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90E7A-8512-438D-BDB7-C849912EF7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9" y="2450580"/>
            <a:ext cx="8229600" cy="3415553"/>
          </a:xfrm>
        </p:spPr>
        <p:txBody>
          <a:bodyPr/>
          <a:lstStyle/>
          <a:p>
            <a:r>
              <a:rPr lang="en-IN" sz="2000" dirty="0"/>
              <a:t>Potential training topics include:</a:t>
            </a:r>
          </a:p>
          <a:p>
            <a:pPr lvl="1"/>
            <a:r>
              <a:rPr lang="en-IN" sz="2000" dirty="0"/>
              <a:t>Use of the system (e.g., how to enter a class registration request)</a:t>
            </a:r>
          </a:p>
          <a:p>
            <a:pPr lvl="1"/>
            <a:r>
              <a:rPr lang="en-IN" sz="2000" dirty="0"/>
              <a:t>General computer concepts (e.g., computer files and how to copy them)</a:t>
            </a:r>
          </a:p>
          <a:p>
            <a:pPr lvl="1"/>
            <a:r>
              <a:rPr lang="en-IN" sz="2000" dirty="0"/>
              <a:t>Information system concepts (e.g., batch processing)</a:t>
            </a:r>
          </a:p>
          <a:p>
            <a:pPr lvl="1"/>
            <a:r>
              <a:rPr lang="en-IN" sz="2000" dirty="0"/>
              <a:t>Organizational concepts (e.g., F</a:t>
            </a:r>
            <a:r>
              <a:rPr lang="en-IN" sz="100" dirty="0"/>
              <a:t> </a:t>
            </a:r>
            <a:r>
              <a:rPr lang="en-IN" sz="2000" dirty="0"/>
              <a:t>I</a:t>
            </a:r>
            <a:r>
              <a:rPr lang="en-IN" sz="100" dirty="0"/>
              <a:t> </a:t>
            </a:r>
            <a:r>
              <a:rPr lang="en-IN" sz="2000" dirty="0"/>
              <a:t>F</a:t>
            </a:r>
            <a:r>
              <a:rPr lang="en-IN" sz="100" dirty="0"/>
              <a:t> </a:t>
            </a:r>
            <a:r>
              <a:rPr lang="en-IN" sz="2000" dirty="0"/>
              <a:t>O inventory accounting)</a:t>
            </a:r>
          </a:p>
          <a:p>
            <a:pPr lvl="1"/>
            <a:r>
              <a:rPr lang="en-IN" sz="2000" dirty="0"/>
              <a:t>System management (e.g., how to request changes to a system)</a:t>
            </a:r>
          </a:p>
          <a:p>
            <a:pPr lvl="1"/>
            <a:r>
              <a:rPr lang="en-IN" sz="2000" dirty="0"/>
              <a:t>System installation (e.g., how to reconcile current and new systems during phased installation)</a:t>
            </a:r>
          </a:p>
        </p:txBody>
      </p:sp>
    </p:spTree>
    <p:extLst>
      <p:ext uri="{BB962C8B-B14F-4D97-AF65-F5344CB8AC3E}">
        <p14:creationId xmlns:p14="http://schemas.microsoft.com/office/powerpoint/2010/main" val="689813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9F8AB-DA8E-443D-8C85-0B54D68EA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Table 13-7: Types of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2AA9B-0C1C-407E-912E-B72F0109A6B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N" dirty="0"/>
              <a:t>Resident expert</a:t>
            </a:r>
          </a:p>
          <a:p>
            <a:r>
              <a:rPr lang="en-IN" dirty="0"/>
              <a:t>Traditional instructor-led classroom training</a:t>
            </a:r>
          </a:p>
          <a:p>
            <a:r>
              <a:rPr lang="en-IN" dirty="0"/>
              <a:t>E-learning/distance learning</a:t>
            </a:r>
          </a:p>
          <a:p>
            <a:r>
              <a:rPr lang="en-IN" dirty="0"/>
              <a:t>Blended learning (combination of instructor-led and e-learning)</a:t>
            </a:r>
          </a:p>
          <a:p>
            <a:r>
              <a:rPr lang="en-IN" dirty="0"/>
              <a:t>Software help components</a:t>
            </a:r>
          </a:p>
          <a:p>
            <a:r>
              <a:rPr lang="en-IN" dirty="0"/>
              <a:t>External sources, such as vendors</a:t>
            </a:r>
          </a:p>
        </p:txBody>
      </p:sp>
    </p:spTree>
    <p:extLst>
      <p:ext uri="{BB962C8B-B14F-4D97-AF65-F5344CB8AC3E}">
        <p14:creationId xmlns:p14="http://schemas.microsoft.com/office/powerpoint/2010/main" val="2140907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94EB-CBB2-4EF2-836D-707CB522E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400" dirty="0"/>
              <a:t>Supporting Information Systems Users</a:t>
            </a:r>
            <a:endParaRPr lang="en-IN" sz="34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F28EF-848D-41F3-B3F3-1B0835D88E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42679"/>
            <a:ext cx="8229600" cy="767773"/>
          </a:xfrm>
        </p:spPr>
        <p:txBody>
          <a:bodyPr/>
          <a:lstStyle/>
          <a:p>
            <a:pPr marL="432" indent="0">
              <a:buNone/>
            </a:pPr>
            <a:r>
              <a:rPr lang="en-IN" b="1" dirty="0"/>
              <a:t>13.4</a:t>
            </a:r>
            <a:r>
              <a:rPr lang="en-IN" dirty="0"/>
              <a:t> List the deliverables for documenting the system and for training and supporting users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90E7A-8512-438D-BDB7-C849912EF7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9" y="2456329"/>
            <a:ext cx="8229600" cy="2268071"/>
          </a:xfrm>
        </p:spPr>
        <p:txBody>
          <a:bodyPr/>
          <a:lstStyle/>
          <a:p>
            <a:r>
              <a:rPr lang="en-IN" dirty="0"/>
              <a:t>Support is important to users, but has often been inadequate for users’ needs</a:t>
            </a:r>
          </a:p>
          <a:p>
            <a:r>
              <a:rPr lang="en-IN" dirty="0"/>
              <a:t>Users consider support to be extremely important</a:t>
            </a:r>
          </a:p>
          <a:p>
            <a:r>
              <a:rPr lang="en-IN" dirty="0"/>
              <a:t>Increased need for support came from lack of standards governing client/server products</a:t>
            </a:r>
          </a:p>
        </p:txBody>
      </p:sp>
    </p:spTree>
    <p:extLst>
      <p:ext uri="{BB962C8B-B14F-4D97-AF65-F5344CB8AC3E}">
        <p14:creationId xmlns:p14="http://schemas.microsoft.com/office/powerpoint/2010/main" val="2672726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94EB-CBB2-4EF2-836D-707CB522E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Automating Support</a:t>
            </a:r>
            <a:endParaRPr lang="en-IN" sz="20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F28EF-848D-41F3-B3F3-1B0835D88E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42679"/>
            <a:ext cx="8229600" cy="767773"/>
          </a:xfrm>
        </p:spPr>
        <p:txBody>
          <a:bodyPr/>
          <a:lstStyle/>
          <a:p>
            <a:pPr marL="432" indent="0">
              <a:buNone/>
            </a:pPr>
            <a:r>
              <a:rPr lang="en-IN" sz="2200" b="1" dirty="0"/>
              <a:t>13.4</a:t>
            </a:r>
            <a:r>
              <a:rPr lang="en-IN" sz="2200" dirty="0"/>
              <a:t> List the deliverables for documenting the system and for training and supporting users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90E7A-8512-438D-BDB7-C849912EF7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8" y="2428619"/>
            <a:ext cx="8390967" cy="3720353"/>
          </a:xfrm>
        </p:spPr>
        <p:txBody>
          <a:bodyPr/>
          <a:lstStyle/>
          <a:p>
            <a:r>
              <a:rPr lang="en-IN" sz="2200" dirty="0"/>
              <a:t>Vendor’s have automated support to users in order to cut costs</a:t>
            </a:r>
          </a:p>
          <a:p>
            <a:r>
              <a:rPr lang="en-IN" sz="2200" dirty="0"/>
              <a:t>Ways vendor’s have automated support:</a:t>
            </a:r>
          </a:p>
          <a:p>
            <a:pPr lvl="1"/>
            <a:r>
              <a:rPr lang="en-IN" sz="2200" dirty="0"/>
              <a:t>Forums offered over the Internet</a:t>
            </a:r>
          </a:p>
          <a:p>
            <a:pPr lvl="1"/>
            <a:r>
              <a:rPr lang="en-IN" sz="2200" dirty="0"/>
              <a:t>Voice-response systems allow users to navigate option menus</a:t>
            </a:r>
          </a:p>
          <a:p>
            <a:pPr lvl="1"/>
            <a:r>
              <a:rPr lang="en-IN" sz="2200" dirty="0"/>
              <a:t>Vendor knowledge bases</a:t>
            </a:r>
          </a:p>
          <a:p>
            <a:r>
              <a:rPr lang="en-IN" sz="2200" b="1" dirty="0"/>
              <a:t>Help desk</a:t>
            </a:r>
            <a:r>
              <a:rPr lang="en-IN" sz="2200" dirty="0"/>
              <a:t> – single point of contact for all user inquiries and problems about a particular information system or for all users in a particular department (non automated)</a:t>
            </a:r>
          </a:p>
        </p:txBody>
      </p:sp>
    </p:spTree>
    <p:extLst>
      <p:ext uri="{BB962C8B-B14F-4D97-AF65-F5344CB8AC3E}">
        <p14:creationId xmlns:p14="http://schemas.microsoft.com/office/powerpoint/2010/main" val="2068011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DFA1E-F15E-4F5B-B398-C692EA7B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400" dirty="0"/>
              <a:t>Organizational Issues in Systems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A0DC5-2F1C-4BA5-9AFC-90FA016E0B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6327"/>
            <a:ext cx="8229600" cy="442802"/>
          </a:xfrm>
        </p:spPr>
        <p:txBody>
          <a:bodyPr/>
          <a:lstStyle/>
          <a:p>
            <a:pPr marL="432" indent="0">
              <a:buNone/>
            </a:pPr>
            <a:r>
              <a:rPr lang="en-IN" b="1" dirty="0"/>
              <a:t>13.5</a:t>
            </a:r>
            <a:r>
              <a:rPr lang="en-IN" dirty="0"/>
              <a:t> Explain why system implementation sometimes fails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1700F-3CE8-4CC4-81C4-B2EA05F117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2148052"/>
            <a:ext cx="8229600" cy="4007223"/>
          </a:xfrm>
        </p:spPr>
        <p:txBody>
          <a:bodyPr/>
          <a:lstStyle/>
          <a:p>
            <a:r>
              <a:rPr lang="en-IN" dirty="0"/>
              <a:t>Implementation effort sometimes fails because:</a:t>
            </a:r>
          </a:p>
          <a:p>
            <a:pPr lvl="1"/>
            <a:r>
              <a:rPr lang="en-IN" dirty="0"/>
              <a:t>Employees don’t use the new system</a:t>
            </a:r>
          </a:p>
          <a:p>
            <a:pPr lvl="1"/>
            <a:r>
              <a:rPr lang="en-IN" dirty="0"/>
              <a:t>Employee dissatisfaction with new system</a:t>
            </a:r>
          </a:p>
          <a:p>
            <a:r>
              <a:rPr lang="en-IN" dirty="0"/>
              <a:t>Important factors to implementation success include:</a:t>
            </a:r>
          </a:p>
          <a:p>
            <a:pPr lvl="1"/>
            <a:r>
              <a:rPr lang="en-IN" dirty="0"/>
              <a:t>Commitment to the project</a:t>
            </a:r>
          </a:p>
          <a:p>
            <a:pPr lvl="1"/>
            <a:r>
              <a:rPr lang="en-IN" dirty="0"/>
              <a:t>Commitment to change (willingness to change behaviors)</a:t>
            </a:r>
          </a:p>
          <a:p>
            <a:pPr lvl="1"/>
            <a:r>
              <a:rPr lang="en-IN" dirty="0"/>
              <a:t>Meeting user expectations</a:t>
            </a:r>
          </a:p>
        </p:txBody>
      </p:sp>
    </p:spTree>
    <p:extLst>
      <p:ext uri="{BB962C8B-B14F-4D97-AF65-F5344CB8AC3E}">
        <p14:creationId xmlns:p14="http://schemas.microsoft.com/office/powerpoint/2010/main" val="3085425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DFA1E-F15E-4F5B-B398-C692EA7B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Factors Influencing System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A0DC5-2F1C-4BA5-9AFC-90FA016E0B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6327"/>
            <a:ext cx="8229600" cy="442802"/>
          </a:xfrm>
        </p:spPr>
        <p:txBody>
          <a:bodyPr/>
          <a:lstStyle/>
          <a:p>
            <a:pPr marL="432" indent="0">
              <a:buNone/>
            </a:pPr>
            <a:r>
              <a:rPr lang="en-IN" b="1" dirty="0"/>
              <a:t>13.5</a:t>
            </a:r>
            <a:r>
              <a:rPr lang="en-IN" dirty="0"/>
              <a:t> Explain why system implementation sometimes fails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1700F-3CE8-4CC4-81C4-B2EA05F117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2148052"/>
            <a:ext cx="8229600" cy="4007223"/>
          </a:xfrm>
        </p:spPr>
        <p:txBody>
          <a:bodyPr/>
          <a:lstStyle/>
          <a:p>
            <a:r>
              <a:rPr lang="en-IN" dirty="0"/>
              <a:t>Six factors that influenced the extent to which a system is used:</a:t>
            </a:r>
          </a:p>
          <a:p>
            <a:pPr marL="741600" lvl="1" indent="-429768">
              <a:buFont typeface="+mj-lt"/>
              <a:buAutoNum type="arabicPeriod"/>
            </a:pPr>
            <a:r>
              <a:rPr lang="en-IN" dirty="0"/>
              <a:t>User’s personal stake</a:t>
            </a:r>
          </a:p>
          <a:p>
            <a:pPr marL="741600" lvl="1" indent="-429768">
              <a:buFont typeface="+mj-lt"/>
              <a:buAutoNum type="arabicPeriod"/>
            </a:pPr>
            <a:r>
              <a:rPr lang="en-IN" dirty="0"/>
              <a:t>System characteristics</a:t>
            </a:r>
          </a:p>
          <a:p>
            <a:pPr marL="741600" lvl="1" indent="-429768">
              <a:buFont typeface="+mj-lt"/>
              <a:buAutoNum type="arabicPeriod"/>
            </a:pPr>
            <a:r>
              <a:rPr lang="en-IN" dirty="0"/>
              <a:t>User demographics</a:t>
            </a:r>
          </a:p>
          <a:p>
            <a:pPr marL="741600" lvl="1" indent="-429768">
              <a:buFont typeface="+mj-lt"/>
              <a:buAutoNum type="arabicPeriod"/>
            </a:pPr>
            <a:r>
              <a:rPr lang="en-IN" dirty="0"/>
              <a:t>Organizational support</a:t>
            </a:r>
          </a:p>
          <a:p>
            <a:pPr marL="741600" lvl="1" indent="-429768">
              <a:buFont typeface="+mj-lt"/>
              <a:buAutoNum type="arabicPeriod"/>
            </a:pPr>
            <a:r>
              <a:rPr lang="en-IN" dirty="0"/>
              <a:t>Performance</a:t>
            </a:r>
          </a:p>
          <a:p>
            <a:pPr marL="741600" lvl="1" indent="-429768">
              <a:buFont typeface="+mj-lt"/>
              <a:buAutoNum type="arabicPeriod"/>
            </a:pPr>
            <a:r>
              <a:rPr lang="en-IN" dirty="0"/>
              <a:t>Satisfaction</a:t>
            </a:r>
          </a:p>
        </p:txBody>
      </p:sp>
    </p:spTree>
    <p:extLst>
      <p:ext uri="{BB962C8B-B14F-4D97-AF65-F5344CB8AC3E}">
        <p14:creationId xmlns:p14="http://schemas.microsoft.com/office/powerpoint/2010/main" val="2263939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DFA1E-F15E-4F5B-B398-C692EA7B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Security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A0DC5-2F1C-4BA5-9AFC-90FA016E0B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6327"/>
            <a:ext cx="8229600" cy="817596"/>
          </a:xfrm>
        </p:spPr>
        <p:txBody>
          <a:bodyPr/>
          <a:lstStyle/>
          <a:p>
            <a:pPr marL="432" indent="0">
              <a:buNone/>
            </a:pPr>
            <a:r>
              <a:rPr lang="en-IN" b="1" dirty="0"/>
              <a:t>13.6</a:t>
            </a:r>
            <a:r>
              <a:rPr lang="en-IN" dirty="0"/>
              <a:t> Describe the threats to system security and remedies that can be applied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1700F-3CE8-4CC4-81C4-B2EA05F117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2532184"/>
            <a:ext cx="8229600" cy="3704577"/>
          </a:xfrm>
        </p:spPr>
        <p:txBody>
          <a:bodyPr/>
          <a:lstStyle/>
          <a:p>
            <a:r>
              <a:rPr lang="en-IN" dirty="0"/>
              <a:t>Increasingly important issue for organizations and their management</a:t>
            </a:r>
          </a:p>
          <a:p>
            <a:r>
              <a:rPr lang="en-IN" b="1" dirty="0"/>
              <a:t>Mal</a:t>
            </a:r>
            <a:r>
              <a:rPr lang="en-IN" dirty="0"/>
              <a:t>icious soft</a:t>
            </a:r>
            <a:r>
              <a:rPr lang="en-IN" b="1" dirty="0"/>
              <a:t>ware</a:t>
            </a:r>
            <a:r>
              <a:rPr lang="en-IN" dirty="0"/>
              <a:t> (</a:t>
            </a:r>
            <a:r>
              <a:rPr lang="en-IN" b="1" dirty="0"/>
              <a:t>malware</a:t>
            </a:r>
            <a:r>
              <a:rPr lang="en-IN" dirty="0"/>
              <a:t>): includes Trojan horses, worms, viruses, and other kinds</a:t>
            </a:r>
          </a:p>
          <a:p>
            <a:r>
              <a:rPr lang="en-IN" dirty="0"/>
              <a:t>External sources of threats include laptop theft, system penetration, and denial of service</a:t>
            </a:r>
          </a:p>
          <a:p>
            <a:r>
              <a:rPr lang="en-IN" dirty="0"/>
              <a:t>Weakest link: the user!</a:t>
            </a:r>
          </a:p>
          <a:p>
            <a:pPr lvl="1"/>
            <a:r>
              <a:rPr lang="en-IN" dirty="0"/>
              <a:t>Failure to use (or secure) passwords</a:t>
            </a:r>
          </a:p>
        </p:txBody>
      </p:sp>
    </p:spTree>
    <p:extLst>
      <p:ext uri="{BB962C8B-B14F-4D97-AF65-F5344CB8AC3E}">
        <p14:creationId xmlns:p14="http://schemas.microsoft.com/office/powerpoint/2010/main" val="1563521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DFA1E-F15E-4F5B-B398-C692EA7B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Project Closedown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A0DC5-2F1C-4BA5-9AFC-90FA016E0B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56327"/>
            <a:ext cx="8229600" cy="815398"/>
          </a:xfrm>
        </p:spPr>
        <p:txBody>
          <a:bodyPr/>
          <a:lstStyle/>
          <a:p>
            <a:pPr marL="432" indent="0">
              <a:buNone/>
            </a:pPr>
            <a:r>
              <a:rPr lang="en-IN" b="1" dirty="0"/>
              <a:t>13.7</a:t>
            </a:r>
            <a:r>
              <a:rPr lang="en-IN" dirty="0"/>
              <a:t> Show how traditional implementation issues apply to electronic commerce applications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1700F-3CE8-4CC4-81C4-B2EA05F117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2462220"/>
            <a:ext cx="8059271" cy="3053678"/>
          </a:xfrm>
        </p:spPr>
        <p:txBody>
          <a:bodyPr/>
          <a:lstStyle/>
          <a:p>
            <a:r>
              <a:rPr lang="en-IN" dirty="0"/>
              <a:t>Closing down the project:</a:t>
            </a:r>
          </a:p>
          <a:p>
            <a:pPr lvl="1"/>
            <a:r>
              <a:rPr lang="en-IN" dirty="0"/>
              <a:t>Evaluate team members</a:t>
            </a:r>
          </a:p>
          <a:p>
            <a:pPr lvl="2"/>
            <a:r>
              <a:rPr lang="en-IN" dirty="0"/>
              <a:t>Reassign, terminate members as needed</a:t>
            </a:r>
          </a:p>
          <a:p>
            <a:pPr lvl="1"/>
            <a:r>
              <a:rPr lang="en-IN" dirty="0"/>
              <a:t>Conduct post project reviews with users and customers</a:t>
            </a:r>
          </a:p>
          <a:p>
            <a:pPr lvl="1"/>
            <a:r>
              <a:rPr lang="en-IN" dirty="0"/>
              <a:t>Close out customer contract</a:t>
            </a:r>
          </a:p>
        </p:txBody>
      </p:sp>
    </p:spTree>
    <p:extLst>
      <p:ext uri="{BB962C8B-B14F-4D97-AF65-F5344CB8AC3E}">
        <p14:creationId xmlns:p14="http://schemas.microsoft.com/office/powerpoint/2010/main" val="256027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Questions:</a:t>
            </a:r>
            <a:endParaRPr lang="en-GB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Before</a:t>
            </a:r>
            <a:r>
              <a:rPr lang="en-US"/>
              <a:t> each step in the implementation phase, the system analyst needs do preparations.</a:t>
            </a:r>
          </a:p>
          <a:p>
            <a:r>
              <a:rPr lang="en-US" sz="2400"/>
              <a:t>Specify what are the needed preparations needed before:</a:t>
            </a:r>
          </a:p>
          <a:p>
            <a:r>
              <a:rPr lang="en-US" sz="2400"/>
              <a:t>Coding</a:t>
            </a:r>
          </a:p>
          <a:p>
            <a:r>
              <a:rPr lang="en-US" sz="2400"/>
              <a:t>Testing</a:t>
            </a:r>
          </a:p>
          <a:p>
            <a:r>
              <a:rPr lang="en-US" sz="2400"/>
              <a:t>Installation</a:t>
            </a:r>
          </a:p>
          <a:p>
            <a:r>
              <a:rPr lang="en-US" sz="2400"/>
              <a:t>Training users </a:t>
            </a:r>
          </a:p>
          <a:p>
            <a:r>
              <a:rPr lang="en-US" sz="2400"/>
              <a:t>Your answers must be very clear.</a:t>
            </a:r>
            <a:endParaRPr lang="en-GB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Table 13-1: Deliverables for Coding, Testing, and Installation</a:t>
            </a:r>
            <a:endParaRPr lang="en-IN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56327"/>
            <a:ext cx="8229600" cy="3560796"/>
          </a:xfrm>
        </p:spPr>
        <p:txBody>
          <a:bodyPr/>
          <a:lstStyle/>
          <a:p>
            <a:pPr marL="432000" indent="-432000">
              <a:buFont typeface="+mj-lt"/>
              <a:buAutoNum type="arabicPeriod"/>
            </a:pPr>
            <a:r>
              <a:rPr lang="en-US" sz="2000" dirty="0"/>
              <a:t>Coding</a:t>
            </a:r>
          </a:p>
          <a:p>
            <a:pPr marL="914400" lvl="1" indent="-457200">
              <a:spcBef>
                <a:spcPts val="100"/>
              </a:spcBef>
              <a:buAutoNum type="alphaLcPeriod"/>
            </a:pPr>
            <a:r>
              <a:rPr lang="en-US" sz="2000" dirty="0" smtClean="0"/>
              <a:t>Code: hire programmers [front-end and back-end]</a:t>
            </a:r>
          </a:p>
          <a:p>
            <a:pPr marL="914400" lvl="1" indent="-457200">
              <a:spcBef>
                <a:spcPts val="100"/>
              </a:spcBef>
              <a:buAutoNum type="alphaLcPeriod"/>
            </a:pPr>
            <a:r>
              <a:rPr lang="en-US" sz="2000" dirty="0" smtClean="0"/>
              <a:t>Buy </a:t>
            </a:r>
            <a:r>
              <a:rPr lang="en-US" sz="2000" smtClean="0"/>
              <a:t>computer devices [</a:t>
            </a:r>
            <a:endParaRPr lang="en-US" sz="2000" dirty="0" smtClean="0"/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000" dirty="0" smtClean="0"/>
              <a:t>c. Select programming language and install compilers</a:t>
            </a:r>
            <a:endParaRPr lang="en-US" sz="2000" dirty="0"/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000" dirty="0">
                <a:solidFill>
                  <a:srgbClr val="007FA3"/>
                </a:solidFill>
              </a:rPr>
              <a:t>b.</a:t>
            </a:r>
            <a:r>
              <a:rPr lang="en-US" sz="2000" dirty="0"/>
              <a:t> Program documentation</a:t>
            </a:r>
          </a:p>
          <a:p>
            <a:pPr marL="432000" indent="-432000">
              <a:buFont typeface="+mj-lt"/>
              <a:buAutoNum type="arabicPeriod"/>
            </a:pPr>
            <a:r>
              <a:rPr lang="en-US" sz="2000" dirty="0"/>
              <a:t>Testing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000" dirty="0">
                <a:solidFill>
                  <a:srgbClr val="007FA3"/>
                </a:solidFill>
              </a:rPr>
              <a:t>a.</a:t>
            </a:r>
            <a:r>
              <a:rPr lang="en-US" sz="2000" dirty="0"/>
              <a:t> Test scenarios (test plan) and test data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000" dirty="0">
                <a:solidFill>
                  <a:srgbClr val="007FA3"/>
                </a:solidFill>
              </a:rPr>
              <a:t>b.</a:t>
            </a:r>
            <a:r>
              <a:rPr lang="en-US" sz="2000" dirty="0"/>
              <a:t> Results of program and system testing</a:t>
            </a:r>
          </a:p>
          <a:p>
            <a:pPr marL="432000" indent="-432000">
              <a:buFont typeface="+mj-lt"/>
              <a:buAutoNum type="arabicPeriod"/>
            </a:pPr>
            <a:r>
              <a:rPr lang="en-US" sz="2000" dirty="0"/>
              <a:t>Installation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000" dirty="0">
                <a:solidFill>
                  <a:srgbClr val="007FA3"/>
                </a:solidFill>
              </a:rPr>
              <a:t>a.</a:t>
            </a:r>
            <a:r>
              <a:rPr lang="en-US" sz="2000" dirty="0"/>
              <a:t> User guides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000" dirty="0">
                <a:solidFill>
                  <a:srgbClr val="007FA3"/>
                </a:solidFill>
              </a:rPr>
              <a:t>b.</a:t>
            </a:r>
            <a:r>
              <a:rPr lang="en-US" sz="2000" dirty="0"/>
              <a:t> User training plan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000" dirty="0">
                <a:solidFill>
                  <a:srgbClr val="007FA3"/>
                </a:solidFill>
              </a:rPr>
              <a:t>c.</a:t>
            </a:r>
            <a:r>
              <a:rPr lang="en-US" sz="2000" dirty="0"/>
              <a:t> Installation and conversion plan</a:t>
            </a:r>
            <a:endParaRPr lang="en-IN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5193746"/>
            <a:ext cx="8229600" cy="993530"/>
          </a:xfrm>
        </p:spPr>
        <p:txBody>
          <a:bodyPr/>
          <a:lstStyle/>
          <a:p>
            <a:pPr marL="1358900" lvl="2" indent="-400050">
              <a:spcBef>
                <a:spcPts val="100"/>
              </a:spcBef>
              <a:buFont typeface="+mj-lt"/>
              <a:buAutoNum type="romanLcPeriod"/>
            </a:pPr>
            <a:r>
              <a:rPr lang="en-US" sz="2000" dirty="0"/>
              <a:t>Software and hardware installation schedule</a:t>
            </a:r>
          </a:p>
          <a:p>
            <a:pPr marL="1358900" lvl="2" indent="-400050">
              <a:spcBef>
                <a:spcPts val="100"/>
              </a:spcBef>
              <a:buFont typeface="+mj-lt"/>
              <a:buAutoNum type="romanLcPeriod"/>
            </a:pPr>
            <a:r>
              <a:rPr lang="en-US" sz="2000" dirty="0"/>
              <a:t>Data conversion plan</a:t>
            </a:r>
          </a:p>
          <a:p>
            <a:pPr marL="1358900" lvl="2" indent="-400050">
              <a:spcBef>
                <a:spcPts val="100"/>
              </a:spcBef>
              <a:buFont typeface="+mj-lt"/>
              <a:buAutoNum type="romanLcPeriod"/>
            </a:pPr>
            <a:r>
              <a:rPr lang="en-US" sz="2000" dirty="0"/>
              <a:t>Site and facility remodeling plan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995685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Make sure that YOU know</a:t>
            </a:r>
            <a:endParaRPr lang="en-GB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importance of  </a:t>
            </a:r>
            <a:r>
              <a:rPr lang="en-US" u="sng" dirty="0"/>
              <a:t>testing</a:t>
            </a:r>
            <a:r>
              <a:rPr lang="en-US" dirty="0"/>
              <a:t> in system implementation?</a:t>
            </a:r>
          </a:p>
          <a:p>
            <a:r>
              <a:rPr lang="en-US" dirty="0"/>
              <a:t>What is importance of  </a:t>
            </a:r>
            <a:r>
              <a:rPr lang="en-US" u="sng" dirty="0"/>
              <a:t>documentation</a:t>
            </a:r>
            <a:r>
              <a:rPr lang="en-US" dirty="0"/>
              <a:t> in system implementation?</a:t>
            </a:r>
          </a:p>
          <a:p>
            <a:r>
              <a:rPr lang="en-US" dirty="0"/>
              <a:t>What is importance of  </a:t>
            </a:r>
            <a:r>
              <a:rPr lang="en-US" u="sng" dirty="0"/>
              <a:t>support</a:t>
            </a:r>
            <a:r>
              <a:rPr lang="en-US" dirty="0"/>
              <a:t> in system implementation?</a:t>
            </a:r>
          </a:p>
          <a:p>
            <a:r>
              <a:rPr lang="en-US" dirty="0"/>
              <a:t>What is importance of  </a:t>
            </a:r>
            <a:r>
              <a:rPr lang="en-US" u="sng" dirty="0"/>
              <a:t>training</a:t>
            </a:r>
            <a:r>
              <a:rPr lang="en-US" dirty="0"/>
              <a:t> in system implementation?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every implementation stage must be planned, which means preparing what is needed for any stage before starting that stage:</a:t>
            </a:r>
          </a:p>
          <a:p>
            <a:r>
              <a:rPr lang="en-US" dirty="0"/>
              <a:t>a- coding must be planned:</a:t>
            </a:r>
          </a:p>
          <a:p>
            <a:r>
              <a:rPr lang="en-US" dirty="0"/>
              <a:t>    1- decide in the programming language</a:t>
            </a:r>
          </a:p>
          <a:p>
            <a:r>
              <a:rPr lang="en-US" dirty="0"/>
              <a:t>    2- provide needed compilers</a:t>
            </a:r>
          </a:p>
          <a:p>
            <a:r>
              <a:rPr lang="en-US" dirty="0"/>
              <a:t>    3- provide computer devices</a:t>
            </a:r>
          </a:p>
          <a:p>
            <a:r>
              <a:rPr lang="en-US" dirty="0"/>
              <a:t>   ----------------------------</a:t>
            </a:r>
          </a:p>
          <a:p>
            <a:r>
              <a:rPr lang="en-US" dirty="0"/>
              <a:t>    hire </a:t>
            </a:r>
            <a:r>
              <a:rPr lang="en-US"/>
              <a:t>programmers </a:t>
            </a:r>
            <a:r>
              <a:rPr lang="en-US" smtClean="0"/>
              <a:t>[front-end </a:t>
            </a:r>
            <a:r>
              <a:rPr lang="en-US"/>
              <a:t>&amp; </a:t>
            </a:r>
            <a:r>
              <a:rPr lang="en-US" smtClean="0"/>
              <a:t>back-end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92667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Documenting the System, Training Users, and Supporting Users</a:t>
            </a:r>
            <a:endParaRPr lang="en-IN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32" indent="0">
              <a:buNone/>
            </a:pPr>
            <a:r>
              <a:rPr lang="en-US" b="1" dirty="0"/>
              <a:t>13.1</a:t>
            </a:r>
            <a:r>
              <a:rPr lang="en-US" dirty="0"/>
              <a:t> Provide an overview of the system implementation process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2455863"/>
            <a:ext cx="8131175" cy="3849687"/>
          </a:xfrm>
        </p:spPr>
        <p:txBody>
          <a:bodyPr/>
          <a:lstStyle/>
          <a:p>
            <a:pPr indent="-256032" eaLnBrk="1" hangingPunct="1"/>
            <a:r>
              <a:rPr lang="en-US" altLang="en-US" dirty="0"/>
              <a:t>Two audiences for final documentation:</a:t>
            </a:r>
          </a:p>
          <a:p>
            <a:pPr marL="740664" lvl="1" indent="-283464" eaLnBrk="1" hangingPunct="1"/>
            <a:r>
              <a:rPr lang="en-US" altLang="en-US" dirty="0"/>
              <a:t>Information systems personnel who will maintain the system throughout its productive life</a:t>
            </a:r>
          </a:p>
          <a:p>
            <a:pPr marL="740664" lvl="1" indent="-283464" eaLnBrk="1" hangingPunct="1"/>
            <a:r>
              <a:rPr lang="en-US" altLang="en-US" dirty="0"/>
              <a:t>People who will use the system as part of their daily lives</a:t>
            </a:r>
          </a:p>
          <a:p>
            <a:pPr indent="-256032" eaLnBrk="1" hangingPunct="1"/>
            <a:r>
              <a:rPr lang="en-US" altLang="en-US" dirty="0"/>
              <a:t>User Training</a:t>
            </a:r>
          </a:p>
          <a:p>
            <a:pPr marL="740664" lvl="1" indent="-283464"/>
            <a:r>
              <a:rPr lang="en-US" altLang="en-US" dirty="0"/>
              <a:t>Application-specific</a:t>
            </a:r>
          </a:p>
          <a:p>
            <a:pPr marL="740664" lvl="1" indent="-283464"/>
            <a:r>
              <a:rPr lang="en-US" altLang="en-US" dirty="0"/>
              <a:t>General for operating system and off-the-shelf software</a:t>
            </a:r>
          </a:p>
        </p:txBody>
      </p:sp>
    </p:spTree>
    <p:extLst>
      <p:ext uri="{BB962C8B-B14F-4D97-AF65-F5344CB8AC3E}">
        <p14:creationId xmlns:p14="http://schemas.microsoft.com/office/powerpoint/2010/main" val="1507653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5371"/>
            <a:ext cx="8059003" cy="1097279"/>
          </a:xfrm>
        </p:spPr>
        <p:txBody>
          <a:bodyPr/>
          <a:lstStyle/>
          <a:p>
            <a:r>
              <a:rPr lang="en-US" sz="3000" dirty="0"/>
              <a:t>Table 13-2: Deliverables for Documenting the System, Training and Supporting Users</a:t>
            </a:r>
            <a:endParaRPr lang="en-IN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56326"/>
            <a:ext cx="8229600" cy="4812724"/>
          </a:xfrm>
        </p:spPr>
        <p:txBody>
          <a:bodyPr/>
          <a:lstStyle/>
          <a:p>
            <a:pPr marL="432000" indent="-432000">
              <a:buFont typeface="+mj-lt"/>
              <a:buAutoNum type="arabicPeriod"/>
            </a:pPr>
            <a:r>
              <a:rPr lang="en-US" sz="2200" dirty="0"/>
              <a:t>Documentation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000" dirty="0">
                <a:solidFill>
                  <a:srgbClr val="007FA3"/>
                </a:solidFill>
              </a:rPr>
              <a:t>a.</a:t>
            </a:r>
            <a:r>
              <a:rPr lang="en-US" sz="2000" dirty="0"/>
              <a:t> System documentation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000" dirty="0">
                <a:solidFill>
                  <a:srgbClr val="007FA3"/>
                </a:solidFill>
              </a:rPr>
              <a:t>b.</a:t>
            </a:r>
            <a:r>
              <a:rPr lang="en-US" sz="2000" dirty="0"/>
              <a:t> User documentation</a:t>
            </a:r>
          </a:p>
          <a:p>
            <a:pPr marL="432000" indent="-432000">
              <a:buFont typeface="+mj-lt"/>
              <a:buAutoNum type="arabicPeriod"/>
            </a:pPr>
            <a:r>
              <a:rPr lang="en-US" sz="2200" dirty="0"/>
              <a:t>User training plan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000" dirty="0">
                <a:solidFill>
                  <a:srgbClr val="007FA3"/>
                </a:solidFill>
              </a:rPr>
              <a:t>a.</a:t>
            </a:r>
            <a:r>
              <a:rPr lang="en-US" sz="2000" dirty="0"/>
              <a:t> Classes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000" dirty="0">
                <a:solidFill>
                  <a:srgbClr val="007FA3"/>
                </a:solidFill>
              </a:rPr>
              <a:t>b.</a:t>
            </a:r>
            <a:r>
              <a:rPr lang="en-US" sz="2000" dirty="0"/>
              <a:t> Tutorials</a:t>
            </a:r>
          </a:p>
          <a:p>
            <a:pPr marL="432000" indent="-432000">
              <a:buFont typeface="+mj-lt"/>
              <a:buAutoNum type="arabicPeriod"/>
            </a:pPr>
            <a:r>
              <a:rPr lang="en-US" sz="2200" dirty="0"/>
              <a:t>User training modules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000" dirty="0">
                <a:solidFill>
                  <a:srgbClr val="007FA3"/>
                </a:solidFill>
              </a:rPr>
              <a:t>a.</a:t>
            </a:r>
            <a:r>
              <a:rPr lang="en-US" sz="2000" dirty="0"/>
              <a:t> Training materials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000" dirty="0">
                <a:solidFill>
                  <a:srgbClr val="007FA3"/>
                </a:solidFill>
              </a:rPr>
              <a:t>b.</a:t>
            </a:r>
            <a:r>
              <a:rPr lang="en-US" sz="2000" dirty="0"/>
              <a:t> Computer-based training aids</a:t>
            </a:r>
          </a:p>
          <a:p>
            <a:pPr marL="432000" indent="-432000">
              <a:buFont typeface="+mj-lt"/>
              <a:buAutoNum type="arabicPeriod"/>
            </a:pPr>
            <a:r>
              <a:rPr lang="en-US" sz="2200" dirty="0"/>
              <a:t>User support plan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000" dirty="0">
                <a:solidFill>
                  <a:srgbClr val="007FA3"/>
                </a:solidFill>
              </a:rPr>
              <a:t>a.</a:t>
            </a:r>
            <a:r>
              <a:rPr lang="en-US" sz="2000" dirty="0"/>
              <a:t> Help desk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000" dirty="0">
                <a:solidFill>
                  <a:srgbClr val="007FA3"/>
                </a:solidFill>
              </a:rPr>
              <a:t>b.</a:t>
            </a:r>
            <a:r>
              <a:rPr lang="en-US" sz="2000" dirty="0"/>
              <a:t> Online help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US" sz="2000" dirty="0">
                <a:solidFill>
                  <a:srgbClr val="007FA3"/>
                </a:solidFill>
              </a:rPr>
              <a:t>c.</a:t>
            </a:r>
            <a:r>
              <a:rPr lang="en-US" sz="2000" dirty="0"/>
              <a:t> Bulletin boards and other support mechanisms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68212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/>
              <a:t>b- testing must planned:</a:t>
            </a:r>
          </a:p>
          <a:p>
            <a:r>
              <a:rPr lang="en-US" sz="1800" dirty="0"/>
              <a:t>     - prepare testing data containing correct and incorrect data.[simulate real data]</a:t>
            </a:r>
          </a:p>
          <a:p>
            <a:r>
              <a:rPr lang="en-US" sz="1800" dirty="0"/>
              <a:t>        </a:t>
            </a:r>
            <a:r>
              <a:rPr lang="en-US" sz="1800" dirty="0" smtClean="0"/>
              <a:t>PREPARE </a:t>
            </a:r>
            <a:r>
              <a:rPr lang="en-US" sz="1800" dirty="0"/>
              <a:t>10 to 15 data records</a:t>
            </a:r>
          </a:p>
          <a:p>
            <a:r>
              <a:rPr lang="en-US" sz="1800" dirty="0"/>
              <a:t>     - set up date for testing [</a:t>
            </a:r>
          </a:p>
          <a:p>
            <a:r>
              <a:rPr lang="en-US" sz="1800" dirty="0"/>
              <a:t>the more testing you do for the system, the more accurate system you will get</a:t>
            </a:r>
          </a:p>
          <a:p>
            <a:endParaRPr lang="en-US" sz="1800" dirty="0"/>
          </a:p>
          <a:p>
            <a:r>
              <a:rPr lang="en-US" sz="1800" dirty="0"/>
              <a:t>coding &amp; testing go hand-in-hand which is </a:t>
            </a:r>
            <a:r>
              <a:rPr lang="en-US" sz="1800" dirty="0" smtClean="0"/>
              <a:t>iterative </a:t>
            </a:r>
            <a:r>
              <a:rPr lang="en-US" sz="1800" dirty="0"/>
              <a:t>incremental.</a:t>
            </a:r>
          </a:p>
          <a:p>
            <a:r>
              <a:rPr lang="en-US" sz="1800" dirty="0"/>
              <a:t>user satisfaction must be at least 95% ratio of satisfaction[ between every 100 operations there are 5 operation failed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547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Software Application Testing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56327"/>
            <a:ext cx="8229600" cy="420111"/>
          </a:xfrm>
        </p:spPr>
        <p:txBody>
          <a:bodyPr/>
          <a:lstStyle/>
          <a:p>
            <a:pPr marL="432" indent="0">
              <a:buNone/>
            </a:pPr>
            <a:r>
              <a:rPr lang="en-US" b="1" dirty="0"/>
              <a:t>13.2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Describe how software applications are tested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2142698"/>
            <a:ext cx="8441140" cy="3916906"/>
          </a:xfrm>
        </p:spPr>
        <p:txBody>
          <a:bodyPr/>
          <a:lstStyle/>
          <a:p>
            <a:pPr eaLnBrk="1" hangingPunct="1"/>
            <a:r>
              <a:rPr lang="en-US" altLang="en-US" dirty="0"/>
              <a:t>A master test plan is developed during the analysis phase</a:t>
            </a:r>
          </a:p>
          <a:p>
            <a:pPr eaLnBrk="1" hangingPunct="1"/>
            <a:r>
              <a:rPr lang="en-US" altLang="en-US" dirty="0"/>
              <a:t>During the design phase, unit, system and integration test plans are developed</a:t>
            </a:r>
          </a:p>
          <a:p>
            <a:pPr eaLnBrk="1" hangingPunct="1"/>
            <a:r>
              <a:rPr lang="en-US" altLang="en-US" dirty="0"/>
              <a:t>The actual testing is done during implementation</a:t>
            </a:r>
          </a:p>
          <a:p>
            <a:pPr eaLnBrk="1" hangingPunct="1"/>
            <a:r>
              <a:rPr lang="en-US" altLang="en-US" dirty="0"/>
              <a:t>Written test plans provide improved communication among all parties involved in testing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5234474"/>
      </p:ext>
    </p:extLst>
  </p:cSld>
  <p:clrMapOvr>
    <a:masterClrMapping/>
  </p:clrMapOvr>
</p:sld>
</file>

<file path=ppt/theme/theme1.xml><?xml version="1.0" encoding="utf-8"?>
<a:theme xmlns:a="http://schemas.openxmlformats.org/drawingml/2006/main" name="508 Lectur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508 Lectur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10893</TotalTime>
  <Words>2544</Words>
  <Application>Microsoft Office PowerPoint</Application>
  <PresentationFormat>On-screen Show (4:3)</PresentationFormat>
  <Paragraphs>309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Arial heading</vt:lpstr>
      <vt:lpstr>Calibri</vt:lpstr>
      <vt:lpstr>Noto Sans Symbols</vt:lpstr>
      <vt:lpstr>Segoe UI Symbol</vt:lpstr>
      <vt:lpstr>Times New Roman</vt:lpstr>
      <vt:lpstr>Verdana</vt:lpstr>
      <vt:lpstr>508 Lecture</vt:lpstr>
      <vt:lpstr>1_508 Lecture</vt:lpstr>
      <vt:lpstr>Modern Systems Analysis and Design</vt:lpstr>
      <vt:lpstr>Figure 13-1: Systems Development Life Cycle with the Implementation Phase Highlighted</vt:lpstr>
      <vt:lpstr>System Implementation</vt:lpstr>
      <vt:lpstr>Table 13-1: Deliverables for Coding, Testing, and Installation</vt:lpstr>
      <vt:lpstr>CODING </vt:lpstr>
      <vt:lpstr>Documenting the System, Training Users, and Supporting Users</vt:lpstr>
      <vt:lpstr>Table 13-2: Deliverables for Documenting the System, Training and Supporting Users</vt:lpstr>
      <vt:lpstr>TESTING</vt:lpstr>
      <vt:lpstr>Software Application Testing</vt:lpstr>
      <vt:lpstr>Seven Different Types of Tests (1 of 4)</vt:lpstr>
      <vt:lpstr>Table 13-4: Categorization of Test Types</vt:lpstr>
      <vt:lpstr>Seven Different Types of Tests (2 of 4)</vt:lpstr>
      <vt:lpstr>Figure 13-2: Steps in a Typical Walk-Through</vt:lpstr>
      <vt:lpstr>Seven Different Types of Tests (3 of 4)</vt:lpstr>
      <vt:lpstr>Seven Different Types of Tests (4 of 4)</vt:lpstr>
      <vt:lpstr>The Testing Process (1 of 2)</vt:lpstr>
      <vt:lpstr>The Testing Process (2 of 2)</vt:lpstr>
      <vt:lpstr>Acceptance Testing by Users (1 of 2)</vt:lpstr>
      <vt:lpstr>Acceptance Testing by Users (2 of 2)</vt:lpstr>
      <vt:lpstr>installation </vt:lpstr>
      <vt:lpstr>PowerPoint Presentation</vt:lpstr>
      <vt:lpstr>Installation (1 of 5)</vt:lpstr>
      <vt:lpstr>Installation (2 of 5)</vt:lpstr>
      <vt:lpstr>Installation (3 of 5)</vt:lpstr>
      <vt:lpstr>Installation (4 of 5)</vt:lpstr>
      <vt:lpstr>Installation (5 of 5)</vt:lpstr>
      <vt:lpstr>Planning Installation</vt:lpstr>
      <vt:lpstr>Documenting the System</vt:lpstr>
      <vt:lpstr>Table 13-5: S D L C and Generic Documentation Corresponding to Each Phase</vt:lpstr>
      <vt:lpstr>Training and Supporting Users</vt:lpstr>
      <vt:lpstr>Training Information System Users</vt:lpstr>
      <vt:lpstr>Table 13-7: Types of Training</vt:lpstr>
      <vt:lpstr>Supporting Information Systems Users</vt:lpstr>
      <vt:lpstr>Automating Support</vt:lpstr>
      <vt:lpstr>Organizational Issues in Systems Implementation</vt:lpstr>
      <vt:lpstr>Factors Influencing System Use</vt:lpstr>
      <vt:lpstr>Security Issues</vt:lpstr>
      <vt:lpstr>Project Closedown</vt:lpstr>
      <vt:lpstr>Questions:</vt:lpstr>
      <vt:lpstr>Make sure that YOU know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Systems Analysis and Design, Ninth Edition, Chapter 13, System Implementation</dc:title>
  <dc:subject>MIS/IT</dc:subject>
  <dc:creator>Valacich/George</dc:creator>
  <cp:keywords>Modern Systems Analysis and Design</cp:keywords>
  <cp:lastModifiedBy>HP</cp:lastModifiedBy>
  <cp:revision>1368</cp:revision>
  <dcterms:modified xsi:type="dcterms:W3CDTF">2025-08-11T07:52:00Z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niqueId">
    <vt:lpwstr>682739</vt:lpwstr>
  </property>
  <property fmtid="{D5CDD505-2E9C-101B-9397-08002B2CF9AE}" pid="3" name="Offisync_ServerID">
    <vt:lpwstr>7e960520-0e88-4f05-9fa0-24079b61e486</vt:lpwstr>
  </property>
  <property fmtid="{D5CDD505-2E9C-101B-9397-08002B2CF9AE}" pid="4" name="Offisync_UpdateToken">
    <vt:lpwstr>2</vt:lpwstr>
  </property>
  <property fmtid="{D5CDD505-2E9C-101B-9397-08002B2CF9AE}" pid="5" name="Jive_VersionGuid">
    <vt:lpwstr>2e874262-9747-49d3-bf1e-677aeb587663</vt:lpwstr>
  </property>
  <property fmtid="{D5CDD505-2E9C-101B-9397-08002B2CF9AE}" pid="6" name="Offisync_ProviderInitializationData">
    <vt:lpwstr>https://neo.pearson.com</vt:lpwstr>
  </property>
  <property fmtid="{D5CDD505-2E9C-101B-9397-08002B2CF9AE}" pid="7" name="Jive_LatestUserAccountName">
    <vt:lpwstr>joel</vt:lpwstr>
  </property>
</Properties>
</file>