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47"/>
  </p:notesMasterIdLst>
  <p:handoutMasterIdLst>
    <p:handoutMasterId r:id="rId48"/>
  </p:handoutMasterIdLst>
  <p:sldIdLst>
    <p:sldId id="444" r:id="rId2"/>
    <p:sldId id="464" r:id="rId3"/>
    <p:sldId id="445" r:id="rId4"/>
    <p:sldId id="446" r:id="rId5"/>
    <p:sldId id="447" r:id="rId6"/>
    <p:sldId id="448" r:id="rId7"/>
    <p:sldId id="449" r:id="rId8"/>
    <p:sldId id="450" r:id="rId9"/>
    <p:sldId id="451" r:id="rId10"/>
    <p:sldId id="452" r:id="rId11"/>
    <p:sldId id="453" r:id="rId12"/>
    <p:sldId id="454" r:id="rId13"/>
    <p:sldId id="455" r:id="rId14"/>
    <p:sldId id="456" r:id="rId15"/>
    <p:sldId id="457" r:id="rId16"/>
    <p:sldId id="458" r:id="rId17"/>
    <p:sldId id="459" r:id="rId18"/>
    <p:sldId id="460" r:id="rId19"/>
    <p:sldId id="461" r:id="rId20"/>
    <p:sldId id="462" r:id="rId21"/>
    <p:sldId id="463" r:id="rId22"/>
    <p:sldId id="465" r:id="rId23"/>
    <p:sldId id="466" r:id="rId24"/>
    <p:sldId id="467" r:id="rId25"/>
    <p:sldId id="468" r:id="rId26"/>
    <p:sldId id="469" r:id="rId27"/>
    <p:sldId id="470" r:id="rId28"/>
    <p:sldId id="471" r:id="rId29"/>
    <p:sldId id="472" r:id="rId30"/>
    <p:sldId id="473" r:id="rId31"/>
    <p:sldId id="474" r:id="rId32"/>
    <p:sldId id="475" r:id="rId33"/>
    <p:sldId id="476" r:id="rId34"/>
    <p:sldId id="477" r:id="rId35"/>
    <p:sldId id="478" r:id="rId36"/>
    <p:sldId id="479" r:id="rId37"/>
    <p:sldId id="480" r:id="rId38"/>
    <p:sldId id="481" r:id="rId39"/>
    <p:sldId id="482" r:id="rId40"/>
    <p:sldId id="484" r:id="rId41"/>
    <p:sldId id="485" r:id="rId42"/>
    <p:sldId id="486" r:id="rId43"/>
    <p:sldId id="487" r:id="rId44"/>
    <p:sldId id="488" r:id="rId45"/>
    <p:sldId id="489" r:id="rId46"/>
  </p:sldIdLst>
  <p:sldSz cx="9144000" cy="6858000" type="screen4x3"/>
  <p:notesSz cx="9926638" cy="6669088"/>
  <p:defaultTextStyle>
    <a:defPPr>
      <a:defRPr lang="fr-FR"/>
    </a:defPPr>
    <a:lvl1pPr algn="l" rtl="0" fontAlgn="base">
      <a:spcBef>
        <a:spcPct val="0"/>
      </a:spcBef>
      <a:spcAft>
        <a:spcPct val="0"/>
      </a:spcAft>
      <a:defRPr sz="2000" kern="1200">
        <a:solidFill>
          <a:schemeClr val="bg2"/>
        </a:solidFill>
        <a:latin typeface="Arial" pitchFamily="34" charset="0"/>
        <a:ea typeface="ＭＳ Ｐゴシック" pitchFamily="34" charset="-128"/>
        <a:cs typeface="+mn-cs"/>
      </a:defRPr>
    </a:lvl1pPr>
    <a:lvl2pPr marL="457200" algn="l" rtl="0" fontAlgn="base">
      <a:spcBef>
        <a:spcPct val="0"/>
      </a:spcBef>
      <a:spcAft>
        <a:spcPct val="0"/>
      </a:spcAft>
      <a:defRPr sz="2000" kern="1200">
        <a:solidFill>
          <a:schemeClr val="bg2"/>
        </a:solidFill>
        <a:latin typeface="Arial" pitchFamily="34" charset="0"/>
        <a:ea typeface="ＭＳ Ｐゴシック" pitchFamily="34" charset="-128"/>
        <a:cs typeface="+mn-cs"/>
      </a:defRPr>
    </a:lvl2pPr>
    <a:lvl3pPr marL="914400" algn="l" rtl="0" fontAlgn="base">
      <a:spcBef>
        <a:spcPct val="0"/>
      </a:spcBef>
      <a:spcAft>
        <a:spcPct val="0"/>
      </a:spcAft>
      <a:defRPr sz="2000" kern="1200">
        <a:solidFill>
          <a:schemeClr val="bg2"/>
        </a:solidFill>
        <a:latin typeface="Arial" pitchFamily="34" charset="0"/>
        <a:ea typeface="ＭＳ Ｐゴシック" pitchFamily="34" charset="-128"/>
        <a:cs typeface="+mn-cs"/>
      </a:defRPr>
    </a:lvl3pPr>
    <a:lvl4pPr marL="1371600" algn="l" rtl="0" fontAlgn="base">
      <a:spcBef>
        <a:spcPct val="0"/>
      </a:spcBef>
      <a:spcAft>
        <a:spcPct val="0"/>
      </a:spcAft>
      <a:defRPr sz="2000" kern="1200">
        <a:solidFill>
          <a:schemeClr val="bg2"/>
        </a:solidFill>
        <a:latin typeface="Arial" pitchFamily="34" charset="0"/>
        <a:ea typeface="ＭＳ Ｐゴシック" pitchFamily="34" charset="-128"/>
        <a:cs typeface="+mn-cs"/>
      </a:defRPr>
    </a:lvl4pPr>
    <a:lvl5pPr marL="1828800" algn="l" rtl="0" fontAlgn="base">
      <a:spcBef>
        <a:spcPct val="0"/>
      </a:spcBef>
      <a:spcAft>
        <a:spcPct val="0"/>
      </a:spcAft>
      <a:defRPr sz="2000" kern="1200">
        <a:solidFill>
          <a:schemeClr val="bg2"/>
        </a:solidFill>
        <a:latin typeface="Arial" pitchFamily="34" charset="0"/>
        <a:ea typeface="ＭＳ Ｐゴシック" pitchFamily="34" charset="-128"/>
        <a:cs typeface="+mn-cs"/>
      </a:defRPr>
    </a:lvl5pPr>
    <a:lvl6pPr marL="2286000" algn="l" defTabSz="914400" rtl="0" eaLnBrk="1" latinLnBrk="0" hangingPunct="1">
      <a:defRPr sz="2000" kern="1200">
        <a:solidFill>
          <a:schemeClr val="bg2"/>
        </a:solidFill>
        <a:latin typeface="Arial" pitchFamily="34" charset="0"/>
        <a:ea typeface="ＭＳ Ｐゴシック" pitchFamily="34" charset="-128"/>
        <a:cs typeface="+mn-cs"/>
      </a:defRPr>
    </a:lvl6pPr>
    <a:lvl7pPr marL="2743200" algn="l" defTabSz="914400" rtl="0" eaLnBrk="1" latinLnBrk="0" hangingPunct="1">
      <a:defRPr sz="2000" kern="1200">
        <a:solidFill>
          <a:schemeClr val="bg2"/>
        </a:solidFill>
        <a:latin typeface="Arial" pitchFamily="34" charset="0"/>
        <a:ea typeface="ＭＳ Ｐゴシック" pitchFamily="34" charset="-128"/>
        <a:cs typeface="+mn-cs"/>
      </a:defRPr>
    </a:lvl7pPr>
    <a:lvl8pPr marL="3200400" algn="l" defTabSz="914400" rtl="0" eaLnBrk="1" latinLnBrk="0" hangingPunct="1">
      <a:defRPr sz="2000" kern="1200">
        <a:solidFill>
          <a:schemeClr val="bg2"/>
        </a:solidFill>
        <a:latin typeface="Arial" pitchFamily="34" charset="0"/>
        <a:ea typeface="ＭＳ Ｐゴシック" pitchFamily="34" charset="-128"/>
        <a:cs typeface="+mn-cs"/>
      </a:defRPr>
    </a:lvl8pPr>
    <a:lvl9pPr marL="3657600" algn="l" defTabSz="914400" rtl="0" eaLnBrk="1" latinLnBrk="0" hangingPunct="1">
      <a:defRPr sz="2000" kern="1200">
        <a:solidFill>
          <a:schemeClr val="bg2"/>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00">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3333FF"/>
    <a:srgbClr val="333399"/>
    <a:srgbClr val="33CCFF"/>
    <a:srgbClr val="CC9900"/>
    <a:srgbClr val="FF3300"/>
    <a:srgbClr val="FFFFFF"/>
    <a:srgbClr val="000000"/>
    <a:srgbClr val="996633"/>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66" d="100"/>
          <a:sy n="66" d="100"/>
        </p:scale>
        <p:origin x="1506"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1704" y="60"/>
      </p:cViewPr>
      <p:guideLst>
        <p:guide orient="horz" pos="2100"/>
        <p:guide pos="312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bwMode="auto">
          <a:xfrm>
            <a:off x="0" y="0"/>
            <a:ext cx="4302125" cy="333375"/>
          </a:xfrm>
          <a:prstGeom prst="rect">
            <a:avLst/>
          </a:prstGeom>
          <a:noFill/>
          <a:ln w="9525">
            <a:noFill/>
            <a:miter lim="800000"/>
            <a:headEnd/>
            <a:tailEnd/>
          </a:ln>
          <a:effectLst/>
        </p:spPr>
        <p:txBody>
          <a:bodyPr vert="horz" wrap="square" lIns="94829" tIns="47414" rIns="94829" bIns="47414" numCol="1" anchor="t" anchorCtr="0" compatLnSpc="1">
            <a:prstTxWarp prst="textNoShape">
              <a:avLst/>
            </a:prstTxWarp>
          </a:bodyPr>
          <a:lstStyle>
            <a:lvl1pPr algn="l" defTabSz="947738">
              <a:spcBef>
                <a:spcPct val="20000"/>
              </a:spcBef>
              <a:buFontTx/>
              <a:buChar char="•"/>
              <a:defRPr sz="1200">
                <a:solidFill>
                  <a:schemeClr val="tx1"/>
                </a:solidFill>
                <a:latin typeface="Times New Roman" pitchFamily="18" charset="0"/>
                <a:ea typeface="+mn-ea"/>
                <a:cs typeface="Arial" pitchFamily="34" charset="0"/>
              </a:defRPr>
            </a:lvl1pPr>
          </a:lstStyle>
          <a:p>
            <a:pPr>
              <a:defRPr/>
            </a:pPr>
            <a:endParaRPr lang="en-US" dirty="0"/>
          </a:p>
        </p:txBody>
      </p:sp>
      <p:sp>
        <p:nvSpPr>
          <p:cNvPr id="177155" name="Rectangle 3"/>
          <p:cNvSpPr>
            <a:spLocks noGrp="1" noChangeArrowheads="1"/>
          </p:cNvSpPr>
          <p:nvPr>
            <p:ph type="dt" sz="quarter" idx="1"/>
          </p:nvPr>
        </p:nvSpPr>
        <p:spPr bwMode="auto">
          <a:xfrm>
            <a:off x="5624513" y="0"/>
            <a:ext cx="4302125" cy="333375"/>
          </a:xfrm>
          <a:prstGeom prst="rect">
            <a:avLst/>
          </a:prstGeom>
          <a:noFill/>
          <a:ln w="9525">
            <a:noFill/>
            <a:miter lim="800000"/>
            <a:headEnd/>
            <a:tailEnd/>
          </a:ln>
          <a:effectLst/>
        </p:spPr>
        <p:txBody>
          <a:bodyPr vert="horz" wrap="square" lIns="94829" tIns="47414" rIns="94829" bIns="47414" numCol="1" anchor="t" anchorCtr="0" compatLnSpc="1">
            <a:prstTxWarp prst="textNoShape">
              <a:avLst/>
            </a:prstTxWarp>
          </a:bodyPr>
          <a:lstStyle>
            <a:lvl1pPr algn="r" defTabSz="947738">
              <a:spcBef>
                <a:spcPct val="20000"/>
              </a:spcBef>
              <a:buFontTx/>
              <a:buChar char="•"/>
              <a:defRPr sz="1200">
                <a:solidFill>
                  <a:schemeClr val="tx1"/>
                </a:solidFill>
                <a:latin typeface="Times New Roman" pitchFamily="18" charset="0"/>
                <a:ea typeface="+mn-ea"/>
                <a:cs typeface="Arial" pitchFamily="34" charset="0"/>
              </a:defRPr>
            </a:lvl1pPr>
          </a:lstStyle>
          <a:p>
            <a:pPr>
              <a:defRPr/>
            </a:pPr>
            <a:endParaRPr lang="en-US" dirty="0"/>
          </a:p>
        </p:txBody>
      </p:sp>
      <p:sp>
        <p:nvSpPr>
          <p:cNvPr id="177156" name="Rectangle 4"/>
          <p:cNvSpPr>
            <a:spLocks noGrp="1" noChangeArrowheads="1"/>
          </p:cNvSpPr>
          <p:nvPr>
            <p:ph type="ftr" sz="quarter" idx="2"/>
          </p:nvPr>
        </p:nvSpPr>
        <p:spPr bwMode="auto">
          <a:xfrm>
            <a:off x="0" y="6335713"/>
            <a:ext cx="4302125" cy="333375"/>
          </a:xfrm>
          <a:prstGeom prst="rect">
            <a:avLst/>
          </a:prstGeom>
          <a:noFill/>
          <a:ln w="9525">
            <a:noFill/>
            <a:miter lim="800000"/>
            <a:headEnd/>
            <a:tailEnd/>
          </a:ln>
          <a:effectLst/>
        </p:spPr>
        <p:txBody>
          <a:bodyPr vert="horz" wrap="square" lIns="94829" tIns="47414" rIns="94829" bIns="47414" numCol="1" anchor="b" anchorCtr="0" compatLnSpc="1">
            <a:prstTxWarp prst="textNoShape">
              <a:avLst/>
            </a:prstTxWarp>
          </a:bodyPr>
          <a:lstStyle>
            <a:lvl1pPr algn="l" defTabSz="947738">
              <a:spcBef>
                <a:spcPct val="20000"/>
              </a:spcBef>
              <a:buFontTx/>
              <a:buChar char="•"/>
              <a:defRPr sz="1200">
                <a:solidFill>
                  <a:schemeClr val="tx1"/>
                </a:solidFill>
                <a:latin typeface="Times New Roman" pitchFamily="18" charset="0"/>
                <a:ea typeface="+mn-ea"/>
                <a:cs typeface="Arial" pitchFamily="34" charset="0"/>
              </a:defRPr>
            </a:lvl1pPr>
          </a:lstStyle>
          <a:p>
            <a:pPr>
              <a:defRPr/>
            </a:pPr>
            <a:endParaRPr lang="en-US" dirty="0"/>
          </a:p>
        </p:txBody>
      </p:sp>
      <p:sp>
        <p:nvSpPr>
          <p:cNvPr id="177157" name="Rectangle 5"/>
          <p:cNvSpPr>
            <a:spLocks noGrp="1" noChangeArrowheads="1"/>
          </p:cNvSpPr>
          <p:nvPr>
            <p:ph type="sldNum" sz="quarter" idx="3"/>
          </p:nvPr>
        </p:nvSpPr>
        <p:spPr bwMode="auto">
          <a:xfrm>
            <a:off x="5624513" y="6335713"/>
            <a:ext cx="4302125" cy="333375"/>
          </a:xfrm>
          <a:prstGeom prst="rect">
            <a:avLst/>
          </a:prstGeom>
          <a:noFill/>
          <a:ln w="9525">
            <a:noFill/>
            <a:miter lim="800000"/>
            <a:headEnd/>
            <a:tailEnd/>
          </a:ln>
          <a:effectLst/>
        </p:spPr>
        <p:txBody>
          <a:bodyPr vert="horz" wrap="square" lIns="94829" tIns="47414" rIns="94829" bIns="47414" numCol="1" anchor="b" anchorCtr="0" compatLnSpc="1">
            <a:prstTxWarp prst="textNoShape">
              <a:avLst/>
            </a:prstTxWarp>
          </a:bodyPr>
          <a:lstStyle>
            <a:lvl1pPr algn="r" defTabSz="947738">
              <a:spcBef>
                <a:spcPct val="20000"/>
              </a:spcBef>
              <a:buFontTx/>
              <a:buChar char="•"/>
              <a:defRPr sz="1200">
                <a:solidFill>
                  <a:schemeClr val="tx1"/>
                </a:solidFill>
                <a:latin typeface="Times New Roman" pitchFamily="18" charset="0"/>
                <a:cs typeface="Arial" pitchFamily="34" charset="0"/>
              </a:defRPr>
            </a:lvl1pPr>
          </a:lstStyle>
          <a:p>
            <a:fld id="{548F6A1A-A85E-4FCE-A9FD-D8FD53B49CBE}" type="slidenum">
              <a:rPr lang="fr-FR"/>
              <a:pPr/>
              <a:t>‹#›</a:t>
            </a:fld>
            <a:endParaRPr lang="fr-FR" dirty="0"/>
          </a:p>
        </p:txBody>
      </p:sp>
    </p:spTree>
    <p:extLst>
      <p:ext uri="{BB962C8B-B14F-4D97-AF65-F5344CB8AC3E}">
        <p14:creationId xmlns:p14="http://schemas.microsoft.com/office/powerpoint/2010/main" val="17936701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4302125" cy="333375"/>
          </a:xfrm>
          <a:prstGeom prst="rect">
            <a:avLst/>
          </a:prstGeom>
          <a:noFill/>
          <a:ln w="9525">
            <a:noFill/>
            <a:miter lim="800000"/>
            <a:headEnd/>
            <a:tailEnd/>
          </a:ln>
          <a:effectLst/>
        </p:spPr>
        <p:txBody>
          <a:bodyPr vert="horz" wrap="square" lIns="94829" tIns="47414" rIns="94829" bIns="47414" numCol="1" anchor="t" anchorCtr="0" compatLnSpc="1">
            <a:prstTxWarp prst="textNoShape">
              <a:avLst/>
            </a:prstTxWarp>
          </a:bodyPr>
          <a:lstStyle>
            <a:lvl1pPr algn="l" defTabSz="947738">
              <a:spcBef>
                <a:spcPct val="20000"/>
              </a:spcBef>
              <a:buFontTx/>
              <a:buChar char="•"/>
              <a:defRPr sz="1200">
                <a:solidFill>
                  <a:schemeClr val="tx1"/>
                </a:solidFill>
                <a:latin typeface="Times New Roman" pitchFamily="18" charset="0"/>
                <a:ea typeface="+mn-ea"/>
                <a:cs typeface="Arial" pitchFamily="34" charset="0"/>
              </a:defRPr>
            </a:lvl1pPr>
          </a:lstStyle>
          <a:p>
            <a:pPr>
              <a:defRPr/>
            </a:pPr>
            <a:endParaRPr lang="en-US" dirty="0"/>
          </a:p>
        </p:txBody>
      </p:sp>
      <p:sp>
        <p:nvSpPr>
          <p:cNvPr id="44035" name="Rectangle 3"/>
          <p:cNvSpPr>
            <a:spLocks noGrp="1" noChangeArrowheads="1"/>
          </p:cNvSpPr>
          <p:nvPr>
            <p:ph type="dt" idx="1"/>
          </p:nvPr>
        </p:nvSpPr>
        <p:spPr bwMode="auto">
          <a:xfrm>
            <a:off x="5624513" y="0"/>
            <a:ext cx="4302125" cy="333375"/>
          </a:xfrm>
          <a:prstGeom prst="rect">
            <a:avLst/>
          </a:prstGeom>
          <a:noFill/>
          <a:ln w="9525">
            <a:noFill/>
            <a:miter lim="800000"/>
            <a:headEnd/>
            <a:tailEnd/>
          </a:ln>
          <a:effectLst/>
        </p:spPr>
        <p:txBody>
          <a:bodyPr vert="horz" wrap="square" lIns="94829" tIns="47414" rIns="94829" bIns="47414" numCol="1" anchor="t" anchorCtr="0" compatLnSpc="1">
            <a:prstTxWarp prst="textNoShape">
              <a:avLst/>
            </a:prstTxWarp>
          </a:bodyPr>
          <a:lstStyle>
            <a:lvl1pPr algn="r" defTabSz="947738">
              <a:spcBef>
                <a:spcPct val="20000"/>
              </a:spcBef>
              <a:buFontTx/>
              <a:buChar char="•"/>
              <a:defRPr sz="1200">
                <a:solidFill>
                  <a:schemeClr val="tx1"/>
                </a:solidFill>
                <a:latin typeface="Times New Roman" pitchFamily="18" charset="0"/>
                <a:ea typeface="+mn-ea"/>
                <a:cs typeface="Arial" pitchFamily="34" charset="0"/>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3295650" y="500063"/>
            <a:ext cx="3335338" cy="2501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1323975" y="3167063"/>
            <a:ext cx="7278688" cy="3001962"/>
          </a:xfrm>
          <a:prstGeom prst="rect">
            <a:avLst/>
          </a:prstGeom>
          <a:noFill/>
          <a:ln w="9525">
            <a:noFill/>
            <a:miter lim="800000"/>
            <a:headEnd/>
            <a:tailEnd/>
          </a:ln>
          <a:effectLst/>
        </p:spPr>
        <p:txBody>
          <a:bodyPr vert="horz" wrap="square" lIns="94829" tIns="47414" rIns="94829" bIns="47414"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4038" name="Rectangle 6"/>
          <p:cNvSpPr>
            <a:spLocks noGrp="1" noChangeArrowheads="1"/>
          </p:cNvSpPr>
          <p:nvPr>
            <p:ph type="ftr" sz="quarter" idx="4"/>
          </p:nvPr>
        </p:nvSpPr>
        <p:spPr bwMode="auto">
          <a:xfrm>
            <a:off x="0" y="6335713"/>
            <a:ext cx="4302125" cy="333375"/>
          </a:xfrm>
          <a:prstGeom prst="rect">
            <a:avLst/>
          </a:prstGeom>
          <a:noFill/>
          <a:ln w="9525">
            <a:noFill/>
            <a:miter lim="800000"/>
            <a:headEnd/>
            <a:tailEnd/>
          </a:ln>
          <a:effectLst/>
        </p:spPr>
        <p:txBody>
          <a:bodyPr vert="horz" wrap="square" lIns="94829" tIns="47414" rIns="94829" bIns="47414" numCol="1" anchor="b" anchorCtr="0" compatLnSpc="1">
            <a:prstTxWarp prst="textNoShape">
              <a:avLst/>
            </a:prstTxWarp>
          </a:bodyPr>
          <a:lstStyle>
            <a:lvl1pPr algn="l" defTabSz="947738">
              <a:spcBef>
                <a:spcPct val="20000"/>
              </a:spcBef>
              <a:buFontTx/>
              <a:buChar char="•"/>
              <a:defRPr sz="1200">
                <a:solidFill>
                  <a:schemeClr val="tx1"/>
                </a:solidFill>
                <a:latin typeface="Times New Roman" pitchFamily="18" charset="0"/>
                <a:ea typeface="+mn-ea"/>
                <a:cs typeface="Arial" pitchFamily="34" charset="0"/>
              </a:defRPr>
            </a:lvl1pPr>
          </a:lstStyle>
          <a:p>
            <a:pPr>
              <a:defRPr/>
            </a:pPr>
            <a:endParaRPr lang="en-US" dirty="0"/>
          </a:p>
        </p:txBody>
      </p:sp>
      <p:sp>
        <p:nvSpPr>
          <p:cNvPr id="8" name="Slide Number Placeholder 7"/>
          <p:cNvSpPr>
            <a:spLocks noGrp="1"/>
          </p:cNvSpPr>
          <p:nvPr>
            <p:ph type="sldNum" sz="quarter" idx="5"/>
          </p:nvPr>
        </p:nvSpPr>
        <p:spPr>
          <a:xfrm>
            <a:off x="5624513" y="6334125"/>
            <a:ext cx="4300537" cy="333375"/>
          </a:xfrm>
          <a:prstGeom prst="rect">
            <a:avLst/>
          </a:prstGeom>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fld id="{AC42AD50-C5A0-4B20-BCBA-7D3EC8D9DD82}" type="slidenum">
              <a:rPr lang="en-US"/>
              <a:pPr/>
              <a:t>‹#›</a:t>
            </a:fld>
            <a:endParaRPr lang="en-US" dirty="0"/>
          </a:p>
        </p:txBody>
      </p:sp>
    </p:spTree>
    <p:extLst>
      <p:ext uri="{BB962C8B-B14F-4D97-AF65-F5344CB8AC3E}">
        <p14:creationId xmlns:p14="http://schemas.microsoft.com/office/powerpoint/2010/main" val="299192943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1676400" y="152400"/>
            <a:ext cx="723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dirty="0">
                <a:solidFill>
                  <a:srgbClr val="7030A0"/>
                </a:solidFill>
                <a:latin typeface="Times New Roman" pitchFamily="18" charset="0"/>
                <a:cs typeface="Times New Roman" pitchFamily="18" charset="0"/>
              </a:rPr>
              <a:t>Aug 2017</a:t>
            </a:r>
          </a:p>
        </p:txBody>
      </p:sp>
      <p:sp>
        <p:nvSpPr>
          <p:cNvPr id="3" name="Minus 2"/>
          <p:cNvSpPr/>
          <p:nvPr userDrawn="1"/>
        </p:nvSpPr>
        <p:spPr>
          <a:xfrm>
            <a:off x="457200" y="541564"/>
            <a:ext cx="9639300" cy="76200"/>
          </a:xfrm>
          <a:prstGeom prst="mathMinus">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2457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3400" y="5943600"/>
            <a:ext cx="94242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619" y="-32696"/>
            <a:ext cx="955381" cy="947096"/>
          </a:xfrm>
          <a:prstGeom prst="ellipse">
            <a:avLst/>
          </a:prstGeom>
          <a:ln>
            <a:noFill/>
          </a:ln>
          <a:effectLst>
            <a:outerShdw blurRad="107950" dist="12700" dir="5400000" algn="ctr">
              <a:srgbClr val="000000"/>
            </a:outerShdw>
            <a:softEdge rad="63500"/>
          </a:effectLst>
        </p:spPr>
      </p:pic>
      <p:sp>
        <p:nvSpPr>
          <p:cNvPr id="10" name="TextBox 9"/>
          <p:cNvSpPr txBox="1"/>
          <p:nvPr userDrawn="1"/>
        </p:nvSpPr>
        <p:spPr>
          <a:xfrm>
            <a:off x="-93809" y="848380"/>
            <a:ext cx="1617809" cy="523220"/>
          </a:xfrm>
          <a:prstGeom prst="rect">
            <a:avLst/>
          </a:prstGeom>
          <a:noFill/>
        </p:spPr>
        <p:txBody>
          <a:bodyPr wrap="square" rtlCol="0">
            <a:spAutoFit/>
          </a:bodyPr>
          <a:lstStyle/>
          <a:p>
            <a:pPr algn="ctr"/>
            <a:r>
              <a:rPr lang="en-GB" sz="1400" b="0" dirty="0">
                <a:solidFill>
                  <a:schemeClr val="tx1"/>
                </a:solidFill>
                <a:effectLst>
                  <a:outerShdw blurRad="38100" dist="38100" dir="2700000" algn="tl">
                    <a:srgbClr val="000000">
                      <a:alpha val="43137"/>
                    </a:srgbClr>
                  </a:outerShdw>
                </a:effectLst>
                <a:latin typeface="Times" pitchFamily="18" charset="0"/>
                <a:cs typeface="Times" pitchFamily="18" charset="0"/>
              </a:rPr>
              <a:t>An-Najah National University </a:t>
            </a:r>
            <a:endParaRPr lang="en-US" sz="1400" b="0" dirty="0">
              <a:solidFill>
                <a:schemeClr val="tx1"/>
              </a:solidFill>
              <a:effectLst>
                <a:outerShdw blurRad="38100" dist="38100" dir="2700000" algn="tl">
                  <a:srgbClr val="000000">
                    <a:alpha val="43137"/>
                  </a:srgbClr>
                </a:outerShdw>
              </a:effectLst>
              <a:latin typeface="Times" pitchFamily="18" charset="0"/>
              <a:cs typeface="Times" pitchFamily="18" charset="0"/>
            </a:endParaRPr>
          </a:p>
        </p:txBody>
      </p:sp>
      <p:sp>
        <p:nvSpPr>
          <p:cNvPr id="8" name="Text Box 5"/>
          <p:cNvSpPr txBox="1">
            <a:spLocks noChangeArrowheads="1"/>
          </p:cNvSpPr>
          <p:nvPr userDrawn="1"/>
        </p:nvSpPr>
        <p:spPr bwMode="auto">
          <a:xfrm>
            <a:off x="4844143" y="2209800"/>
            <a:ext cx="4419600" cy="3939540"/>
          </a:xfrm>
          <a:prstGeom prst="rect">
            <a:avLst/>
          </a:prstGeom>
          <a:noFill/>
          <a:ln w="9525">
            <a:noFill/>
            <a:miter lim="800000"/>
            <a:headEnd/>
            <a:tailEnd/>
          </a:ln>
          <a:effectLst/>
        </p:spPr>
        <p:txBody>
          <a:bodyPr wrap="square">
            <a:spAutoFit/>
          </a:bodyPr>
          <a:lstStyle>
            <a:lvl1pPr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eaLnBrk="1" hangingPunct="1">
              <a:lnSpc>
                <a:spcPct val="200000"/>
              </a:lnSpc>
            </a:pPr>
            <a:r>
              <a:rPr lang="en-US" b="1" dirty="0">
                <a:solidFill>
                  <a:schemeClr val="tx1"/>
                </a:solidFill>
                <a:latin typeface="Times New Roman" pitchFamily="18" charset="0"/>
                <a:cs typeface="Times New Roman" pitchFamily="18" charset="0"/>
              </a:rPr>
              <a:t>Dr Mahmoud Assad</a:t>
            </a:r>
          </a:p>
          <a:p>
            <a:pPr eaLnBrk="1" hangingPunct="1">
              <a:lnSpc>
                <a:spcPct val="150000"/>
              </a:lnSpc>
            </a:pPr>
            <a:r>
              <a:rPr lang="en-US" dirty="0">
                <a:solidFill>
                  <a:schemeClr val="tx1"/>
                </a:solidFill>
                <a:latin typeface="Times New Roman" pitchFamily="18" charset="0"/>
                <a:cs typeface="Times New Roman" pitchFamily="18" charset="0"/>
              </a:rPr>
              <a:t>Assistant professor</a:t>
            </a:r>
          </a:p>
          <a:p>
            <a:pPr eaLnBrk="1" hangingPunct="1">
              <a:lnSpc>
                <a:spcPct val="150000"/>
              </a:lnSpc>
            </a:pPr>
            <a:r>
              <a:rPr lang="en-US" dirty="0">
                <a:solidFill>
                  <a:schemeClr val="tx1"/>
                </a:solidFill>
                <a:latin typeface="Times New Roman" pitchFamily="18" charset="0"/>
                <a:cs typeface="Times New Roman" pitchFamily="18" charset="0"/>
              </a:rPr>
              <a:t>Department</a:t>
            </a:r>
            <a:r>
              <a:rPr lang="en-US" baseline="0" dirty="0">
                <a:solidFill>
                  <a:schemeClr val="tx1"/>
                </a:solidFill>
                <a:latin typeface="Times New Roman" pitchFamily="18" charset="0"/>
                <a:cs typeface="Times New Roman" pitchFamily="18" charset="0"/>
              </a:rPr>
              <a:t> of Mechanical Engineering</a:t>
            </a:r>
          </a:p>
          <a:p>
            <a:pPr eaLnBrk="1" hangingPunct="1">
              <a:lnSpc>
                <a:spcPct val="150000"/>
              </a:lnSpc>
            </a:pPr>
            <a:r>
              <a:rPr lang="en-GB" baseline="0" dirty="0">
                <a:solidFill>
                  <a:schemeClr val="tx1"/>
                </a:solidFill>
                <a:latin typeface="Times New Roman" pitchFamily="18" charset="0"/>
                <a:cs typeface="Times New Roman" pitchFamily="18" charset="0"/>
              </a:rPr>
              <a:t>Faculty of Engineering and Information  Technology</a:t>
            </a:r>
            <a:endParaRPr lang="en-US" dirty="0">
              <a:solidFill>
                <a:schemeClr val="tx1"/>
              </a:solidFill>
              <a:latin typeface="Times New Roman" pitchFamily="18" charset="0"/>
              <a:cs typeface="Times New Roman" pitchFamily="18" charset="0"/>
            </a:endParaRPr>
          </a:p>
          <a:p>
            <a:pPr eaLnBrk="1" hangingPunct="1">
              <a:lnSpc>
                <a:spcPct val="150000"/>
              </a:lnSpc>
            </a:pPr>
            <a:r>
              <a:rPr lang="en-GB" dirty="0">
                <a:solidFill>
                  <a:schemeClr val="tx1"/>
                </a:solidFill>
                <a:latin typeface="Times New Roman" pitchFamily="18" charset="0"/>
                <a:cs typeface="Times New Roman" pitchFamily="18" charset="0"/>
              </a:rPr>
              <a:t>Email: </a:t>
            </a:r>
            <a:r>
              <a:rPr lang="en-GB" u="none" dirty="0">
                <a:solidFill>
                  <a:schemeClr val="tx1"/>
                </a:solidFill>
                <a:latin typeface="Times New Roman" pitchFamily="18" charset="0"/>
                <a:cs typeface="Times New Roman" pitchFamily="18" charset="0"/>
              </a:rPr>
              <a:t>m_assad@najah.edu</a:t>
            </a:r>
          </a:p>
          <a:p>
            <a:pPr eaLnBrk="1" hangingPunct="1">
              <a:lnSpc>
                <a:spcPct val="150000"/>
              </a:lnSpc>
            </a:pPr>
            <a:r>
              <a:rPr lang="en-GB" dirty="0">
                <a:solidFill>
                  <a:schemeClr val="tx1"/>
                </a:solidFill>
                <a:latin typeface="Times New Roman" pitchFamily="18" charset="0"/>
                <a:cs typeface="Times New Roman" pitchFamily="18" charset="0"/>
              </a:rPr>
              <a:t>Office</a:t>
            </a:r>
            <a:r>
              <a:rPr lang="en-GB" baseline="0" dirty="0">
                <a:solidFill>
                  <a:schemeClr val="tx1"/>
                </a:solidFill>
                <a:latin typeface="Times New Roman" pitchFamily="18" charset="0"/>
                <a:cs typeface="Times New Roman" pitchFamily="18" charset="0"/>
              </a:rPr>
              <a:t> No.: 111480</a:t>
            </a:r>
          </a:p>
          <a:p>
            <a:pPr eaLnBrk="1" hangingPunct="1">
              <a:lnSpc>
                <a:spcPct val="150000"/>
              </a:lnSpc>
            </a:pPr>
            <a:r>
              <a:rPr lang="en-US" sz="2000" u="none" kern="1200" dirty="0">
                <a:solidFill>
                  <a:schemeClr val="tx1"/>
                </a:solidFill>
                <a:latin typeface="Times New Roman" pitchFamily="18" charset="0"/>
                <a:ea typeface="ＭＳ Ｐゴシック" pitchFamily="34" charset="-128"/>
                <a:cs typeface="Times New Roman" pitchFamily="18" charset="0"/>
              </a:rPr>
              <a:t>facebook.com/</a:t>
            </a:r>
            <a:r>
              <a:rPr lang="en-US" sz="2000" u="none" kern="1200" dirty="0" err="1">
                <a:solidFill>
                  <a:schemeClr val="tx1"/>
                </a:solidFill>
                <a:latin typeface="Times New Roman" pitchFamily="18" charset="0"/>
                <a:ea typeface="ＭＳ Ｐゴシック" pitchFamily="34" charset="-128"/>
                <a:cs typeface="Times New Roman" pitchFamily="18" charset="0"/>
              </a:rPr>
              <a:t>MahmoudAssadDwikat</a:t>
            </a:r>
            <a:endParaRPr lang="en-US" sz="2000" u="none" kern="1200" dirty="0">
              <a:solidFill>
                <a:schemeClr val="tx1"/>
              </a:solidFill>
              <a:latin typeface="Times New Roman" pitchFamily="18" charset="0"/>
              <a:ea typeface="ＭＳ Ｐゴシック" pitchFamily="34" charset="-128"/>
              <a:cs typeface="Times New Roman" pitchFamily="18" charset="0"/>
            </a:endParaRPr>
          </a:p>
        </p:txBody>
      </p:sp>
    </p:spTree>
    <p:extLst>
      <p:ext uri="{BB962C8B-B14F-4D97-AF65-F5344CB8AC3E}">
        <p14:creationId xmlns:p14="http://schemas.microsoft.com/office/powerpoint/2010/main" val="2928005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Minus 2"/>
          <p:cNvSpPr/>
          <p:nvPr userDrawn="1"/>
        </p:nvSpPr>
        <p:spPr>
          <a:xfrm>
            <a:off x="-152400" y="762000"/>
            <a:ext cx="10210800" cy="45719"/>
          </a:xfrm>
          <a:prstGeom prst="mathMinus">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1D4CE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52400"/>
            <a:ext cx="802981" cy="819419"/>
          </a:xfrm>
          <a:prstGeom prst="ellipse">
            <a:avLst/>
          </a:prstGeom>
          <a:ln>
            <a:noFill/>
          </a:ln>
          <a:effectLst>
            <a:softEdge rad="31750"/>
          </a:effectLst>
        </p:spPr>
      </p:pic>
      <p:sp>
        <p:nvSpPr>
          <p:cNvPr id="10" name="Footer Placeholder 7"/>
          <p:cNvSpPr txBox="1">
            <a:spLocks/>
          </p:cNvSpPr>
          <p:nvPr userDrawn="1"/>
        </p:nvSpPr>
        <p:spPr bwMode="auto">
          <a:xfrm>
            <a:off x="4843462" y="6477000"/>
            <a:ext cx="32337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2"/>
                </a:solidFill>
                <a:latin typeface="Arial" charset="0"/>
                <a:ea typeface="ＭＳ Ｐゴシック" charset="0"/>
                <a:cs typeface="ＭＳ Ｐゴシック" charset="0"/>
              </a:defRPr>
            </a:lvl1pPr>
            <a:lvl2pPr marL="742950" indent="-285750" eaLnBrk="0" hangingPunct="0">
              <a:defRPr sz="2000">
                <a:solidFill>
                  <a:schemeClr val="bg2"/>
                </a:solidFill>
                <a:latin typeface="Arial" charset="0"/>
                <a:ea typeface="ＭＳ Ｐゴシック" charset="0"/>
              </a:defRPr>
            </a:lvl2pPr>
            <a:lvl3pPr marL="1143000" indent="-228600" eaLnBrk="0" hangingPunct="0">
              <a:defRPr sz="2000">
                <a:solidFill>
                  <a:schemeClr val="bg2"/>
                </a:solidFill>
                <a:latin typeface="Arial" charset="0"/>
                <a:ea typeface="ＭＳ Ｐゴシック" charset="0"/>
              </a:defRPr>
            </a:lvl3pPr>
            <a:lvl4pPr marL="1600200" indent="-228600" eaLnBrk="0" hangingPunct="0">
              <a:defRPr sz="2000">
                <a:solidFill>
                  <a:schemeClr val="bg2"/>
                </a:solidFill>
                <a:latin typeface="Arial" charset="0"/>
                <a:ea typeface="ＭＳ Ｐゴシック" charset="0"/>
              </a:defRPr>
            </a:lvl4pPr>
            <a:lvl5pPr marL="2057400" indent="-228600" eaLnBrk="0" hangingPunct="0">
              <a:defRPr sz="2000">
                <a:solidFill>
                  <a:schemeClr val="bg2"/>
                </a:solidFill>
                <a:latin typeface="Arial" charset="0"/>
                <a:ea typeface="ＭＳ Ｐゴシック" charset="0"/>
              </a:defRPr>
            </a:lvl5pPr>
            <a:lvl6pPr marL="2514600" indent="-228600" algn="ctr" eaLnBrk="0" fontAlgn="base" hangingPunct="0">
              <a:spcBef>
                <a:spcPct val="0"/>
              </a:spcBef>
              <a:spcAft>
                <a:spcPct val="0"/>
              </a:spcAft>
              <a:defRPr sz="2000">
                <a:solidFill>
                  <a:schemeClr val="bg2"/>
                </a:solidFill>
                <a:latin typeface="Arial" charset="0"/>
                <a:ea typeface="ＭＳ Ｐゴシック" charset="0"/>
              </a:defRPr>
            </a:lvl6pPr>
            <a:lvl7pPr marL="2971800" indent="-228600" algn="ctr" eaLnBrk="0" fontAlgn="base" hangingPunct="0">
              <a:spcBef>
                <a:spcPct val="0"/>
              </a:spcBef>
              <a:spcAft>
                <a:spcPct val="0"/>
              </a:spcAft>
              <a:defRPr sz="2000">
                <a:solidFill>
                  <a:schemeClr val="bg2"/>
                </a:solidFill>
                <a:latin typeface="Arial" charset="0"/>
                <a:ea typeface="ＭＳ Ｐゴシック" charset="0"/>
              </a:defRPr>
            </a:lvl7pPr>
            <a:lvl8pPr marL="3429000" indent="-228600" algn="ctr" eaLnBrk="0" fontAlgn="base" hangingPunct="0">
              <a:spcBef>
                <a:spcPct val="0"/>
              </a:spcBef>
              <a:spcAft>
                <a:spcPct val="0"/>
              </a:spcAft>
              <a:defRPr sz="2000">
                <a:solidFill>
                  <a:schemeClr val="bg2"/>
                </a:solidFill>
                <a:latin typeface="Arial" charset="0"/>
                <a:ea typeface="ＭＳ Ｐゴシック" charset="0"/>
              </a:defRPr>
            </a:lvl8pPr>
            <a:lvl9pPr marL="3886200" indent="-228600" algn="ctr" eaLnBrk="0" fontAlgn="base" hangingPunct="0">
              <a:spcBef>
                <a:spcPct val="0"/>
              </a:spcBef>
              <a:spcAft>
                <a:spcPct val="0"/>
              </a:spcAft>
              <a:defRPr sz="2000">
                <a:solidFill>
                  <a:schemeClr val="bg2"/>
                </a:solidFill>
                <a:latin typeface="Arial" charset="0"/>
                <a:ea typeface="ＭＳ Ｐゴシック" charset="0"/>
              </a:defRPr>
            </a:lvl9pPr>
          </a:lstStyle>
          <a:p>
            <a:pPr algn="ctr" eaLnBrk="1" hangingPunct="1">
              <a:defRPr/>
            </a:pPr>
            <a:endParaRPr lang="en-GB" sz="1600" b="1" dirty="0">
              <a:solidFill>
                <a:srgbClr val="0A3D8C"/>
              </a:solidFill>
              <a:latin typeface="Times New Roman" charset="0"/>
              <a:cs typeface="Times New Roman" charset="0"/>
            </a:endParaRPr>
          </a:p>
        </p:txBody>
      </p:sp>
      <p:sp>
        <p:nvSpPr>
          <p:cNvPr id="11" name="Footer Placeholder 7"/>
          <p:cNvSpPr txBox="1">
            <a:spLocks/>
          </p:cNvSpPr>
          <p:nvPr userDrawn="1"/>
        </p:nvSpPr>
        <p:spPr bwMode="auto">
          <a:xfrm>
            <a:off x="152400" y="6461125"/>
            <a:ext cx="7086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2"/>
                </a:solidFill>
                <a:latin typeface="Arial" charset="0"/>
                <a:ea typeface="ＭＳ Ｐゴシック" charset="0"/>
                <a:cs typeface="ＭＳ Ｐゴシック" charset="0"/>
              </a:defRPr>
            </a:lvl1pPr>
            <a:lvl2pPr marL="742950" indent="-285750" eaLnBrk="0" hangingPunct="0">
              <a:defRPr sz="2000">
                <a:solidFill>
                  <a:schemeClr val="bg2"/>
                </a:solidFill>
                <a:latin typeface="Arial" charset="0"/>
                <a:ea typeface="ＭＳ Ｐゴシック" charset="0"/>
              </a:defRPr>
            </a:lvl2pPr>
            <a:lvl3pPr marL="1143000" indent="-228600" eaLnBrk="0" hangingPunct="0">
              <a:defRPr sz="2000">
                <a:solidFill>
                  <a:schemeClr val="bg2"/>
                </a:solidFill>
                <a:latin typeface="Arial" charset="0"/>
                <a:ea typeface="ＭＳ Ｐゴシック" charset="0"/>
              </a:defRPr>
            </a:lvl3pPr>
            <a:lvl4pPr marL="1600200" indent="-228600" eaLnBrk="0" hangingPunct="0">
              <a:defRPr sz="2000">
                <a:solidFill>
                  <a:schemeClr val="bg2"/>
                </a:solidFill>
                <a:latin typeface="Arial" charset="0"/>
                <a:ea typeface="ＭＳ Ｐゴシック" charset="0"/>
              </a:defRPr>
            </a:lvl4pPr>
            <a:lvl5pPr marL="2057400" indent="-228600" eaLnBrk="0" hangingPunct="0">
              <a:defRPr sz="2000">
                <a:solidFill>
                  <a:schemeClr val="bg2"/>
                </a:solidFill>
                <a:latin typeface="Arial" charset="0"/>
                <a:ea typeface="ＭＳ Ｐゴシック" charset="0"/>
              </a:defRPr>
            </a:lvl5pPr>
            <a:lvl6pPr marL="2514600" indent="-228600" algn="ctr" eaLnBrk="0" fontAlgn="base" hangingPunct="0">
              <a:spcBef>
                <a:spcPct val="0"/>
              </a:spcBef>
              <a:spcAft>
                <a:spcPct val="0"/>
              </a:spcAft>
              <a:defRPr sz="2000">
                <a:solidFill>
                  <a:schemeClr val="bg2"/>
                </a:solidFill>
                <a:latin typeface="Arial" charset="0"/>
                <a:ea typeface="ＭＳ Ｐゴシック" charset="0"/>
              </a:defRPr>
            </a:lvl6pPr>
            <a:lvl7pPr marL="2971800" indent="-228600" algn="ctr" eaLnBrk="0" fontAlgn="base" hangingPunct="0">
              <a:spcBef>
                <a:spcPct val="0"/>
              </a:spcBef>
              <a:spcAft>
                <a:spcPct val="0"/>
              </a:spcAft>
              <a:defRPr sz="2000">
                <a:solidFill>
                  <a:schemeClr val="bg2"/>
                </a:solidFill>
                <a:latin typeface="Arial" charset="0"/>
                <a:ea typeface="ＭＳ Ｐゴシック" charset="0"/>
              </a:defRPr>
            </a:lvl7pPr>
            <a:lvl8pPr marL="3429000" indent="-228600" algn="ctr" eaLnBrk="0" fontAlgn="base" hangingPunct="0">
              <a:spcBef>
                <a:spcPct val="0"/>
              </a:spcBef>
              <a:spcAft>
                <a:spcPct val="0"/>
              </a:spcAft>
              <a:defRPr sz="2000">
                <a:solidFill>
                  <a:schemeClr val="bg2"/>
                </a:solidFill>
                <a:latin typeface="Arial" charset="0"/>
                <a:ea typeface="ＭＳ Ｐゴシック" charset="0"/>
              </a:defRPr>
            </a:lvl8pPr>
            <a:lvl9pPr marL="3886200" indent="-228600" algn="ctr" eaLnBrk="0" fontAlgn="base" hangingPunct="0">
              <a:spcBef>
                <a:spcPct val="0"/>
              </a:spcBef>
              <a:spcAft>
                <a:spcPct val="0"/>
              </a:spcAft>
              <a:defRPr sz="2000">
                <a:solidFill>
                  <a:schemeClr val="bg2"/>
                </a:solidFill>
                <a:latin typeface="Arial" charset="0"/>
                <a:ea typeface="ＭＳ Ｐゴシック" charset="0"/>
              </a:defRPr>
            </a:lvl9pPr>
          </a:lstStyle>
          <a:p>
            <a:pPr eaLnBrk="1" hangingPunct="1">
              <a:defRPr/>
            </a:pPr>
            <a:r>
              <a:rPr lang="en-GB" sz="1600" b="0" cap="none" spc="0" dirty="0">
                <a:ln w="9525">
                  <a:solidFill>
                    <a:srgbClr val="C00000"/>
                  </a:solidFill>
                  <a:prstDash val="solid"/>
                </a:ln>
                <a:solidFill>
                  <a:srgbClr val="333399"/>
                </a:solidFill>
                <a:effectLst/>
                <a:latin typeface="Times New Roman" charset="0"/>
                <a:cs typeface="Times New Roman" charset="0"/>
              </a:rPr>
              <a:t>Energy Conversion,                              Sep.</a:t>
            </a:r>
            <a:r>
              <a:rPr lang="en-GB" sz="1600" b="0" cap="none" spc="0" baseline="0" dirty="0">
                <a:ln w="9525">
                  <a:solidFill>
                    <a:srgbClr val="C00000"/>
                  </a:solidFill>
                  <a:prstDash val="solid"/>
                </a:ln>
                <a:solidFill>
                  <a:srgbClr val="333399"/>
                </a:solidFill>
                <a:effectLst/>
                <a:latin typeface="Times New Roman" charset="0"/>
                <a:cs typeface="Times New Roman" charset="0"/>
              </a:rPr>
              <a:t> </a:t>
            </a:r>
            <a:r>
              <a:rPr lang="en-GB" sz="1600" b="0" cap="none" spc="0" dirty="0">
                <a:ln w="9525">
                  <a:solidFill>
                    <a:srgbClr val="C00000"/>
                  </a:solidFill>
                  <a:prstDash val="solid"/>
                </a:ln>
                <a:solidFill>
                  <a:srgbClr val="333399"/>
                </a:solidFill>
                <a:effectLst/>
                <a:latin typeface="Times New Roman" charset="0"/>
                <a:cs typeface="Times New Roman" charset="0"/>
              </a:rPr>
              <a:t>2017       </a:t>
            </a:r>
            <a:r>
              <a:rPr lang="en-GB" sz="1600" b="0" cap="none" spc="0" dirty="0" err="1">
                <a:ln w="9525">
                  <a:solidFill>
                    <a:srgbClr val="C00000"/>
                  </a:solidFill>
                  <a:prstDash val="solid"/>
                </a:ln>
                <a:solidFill>
                  <a:srgbClr val="333399"/>
                </a:solidFill>
                <a:effectLst/>
                <a:latin typeface="Times New Roman" charset="0"/>
                <a:cs typeface="Times New Roman" charset="0"/>
              </a:rPr>
              <a:t>Dr.</a:t>
            </a:r>
            <a:r>
              <a:rPr lang="en-GB" sz="1600" b="0" cap="none" spc="0" dirty="0">
                <a:ln w="9525">
                  <a:solidFill>
                    <a:srgbClr val="C00000"/>
                  </a:solidFill>
                  <a:prstDash val="solid"/>
                </a:ln>
                <a:solidFill>
                  <a:srgbClr val="333399"/>
                </a:solidFill>
                <a:effectLst/>
                <a:latin typeface="Times New Roman" charset="0"/>
                <a:cs typeface="Times New Roman" charset="0"/>
              </a:rPr>
              <a:t>  Adel </a:t>
            </a:r>
            <a:r>
              <a:rPr lang="en-GB" sz="1600" b="0" cap="none" spc="0" dirty="0" err="1">
                <a:ln w="9525">
                  <a:solidFill>
                    <a:srgbClr val="C00000"/>
                  </a:solidFill>
                  <a:prstDash val="solid"/>
                </a:ln>
                <a:solidFill>
                  <a:srgbClr val="333399"/>
                </a:solidFill>
                <a:effectLst/>
                <a:latin typeface="Times New Roman" charset="0"/>
                <a:cs typeface="Times New Roman" charset="0"/>
              </a:rPr>
              <a:t>Juaidi</a:t>
            </a:r>
            <a:endParaRPr lang="en-GB" sz="1600" b="0" cap="none" spc="0" dirty="0">
              <a:ln w="9525">
                <a:solidFill>
                  <a:srgbClr val="C00000"/>
                </a:solidFill>
                <a:prstDash val="solid"/>
              </a:ln>
              <a:solidFill>
                <a:srgbClr val="333399"/>
              </a:solidFill>
              <a:effectLst/>
              <a:latin typeface="Times New Roman" charset="0"/>
              <a:cs typeface="Times New Roman" charset="0"/>
            </a:endParaRPr>
          </a:p>
        </p:txBody>
      </p:sp>
      <p:sp>
        <p:nvSpPr>
          <p:cNvPr id="2" name="Title 1"/>
          <p:cNvSpPr>
            <a:spLocks noGrp="1"/>
          </p:cNvSpPr>
          <p:nvPr>
            <p:ph type="title"/>
          </p:nvPr>
        </p:nvSpPr>
        <p:spPr>
          <a:xfrm>
            <a:off x="1181100" y="38100"/>
            <a:ext cx="7581900" cy="746759"/>
          </a:xfrm>
          <a:prstGeom prst="rect">
            <a:avLst/>
          </a:prstGeom>
        </p:spPr>
        <p:txBody>
          <a:bodyPr/>
          <a:lstStyle>
            <a:lvl1pPr algn="ctr">
              <a:defRPr b="1">
                <a:solidFill>
                  <a:schemeClr val="accent3">
                    <a:lumMod val="75000"/>
                  </a:schemeClr>
                </a:solidFill>
                <a:effectLst/>
                <a:latin typeface="Times" pitchFamily="18" charset="0"/>
                <a:cs typeface="Times" pitchFamily="18" charset="0"/>
              </a:defRPr>
            </a:lvl1pPr>
          </a:lstStyle>
          <a:p>
            <a:r>
              <a:rPr lang="en-US" dirty="0"/>
              <a:t>Click to edit Master title style</a:t>
            </a:r>
          </a:p>
        </p:txBody>
      </p:sp>
      <p:pic>
        <p:nvPicPr>
          <p:cNvPr id="13"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58200" y="6019800"/>
            <a:ext cx="6921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lide Number Placeholder 8"/>
          <p:cNvSpPr>
            <a:spLocks noGrp="1"/>
          </p:cNvSpPr>
          <p:nvPr>
            <p:ph type="sldNum" sz="quarter" idx="10"/>
          </p:nvPr>
        </p:nvSpPr>
        <p:spPr bwMode="auto">
          <a:xfrm>
            <a:off x="8077200" y="6491288"/>
            <a:ext cx="900113" cy="3667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a:solidFill>
                  <a:srgbClr val="0A3D8C"/>
                </a:solidFill>
                <a:latin typeface="Times New Roman" pitchFamily="18" charset="0"/>
                <a:cs typeface="Times New Roman" pitchFamily="18" charset="0"/>
              </a:defRPr>
            </a:lvl1pPr>
          </a:lstStyle>
          <a:p>
            <a:fld id="{ABCC55F3-FED4-490E-A042-E14AA0C2962A}" type="slidenum">
              <a:rPr lang="en-GB"/>
              <a:pPr/>
              <a:t>‹#›</a:t>
            </a:fld>
            <a:endParaRPr lang="en-GB" dirty="0"/>
          </a:p>
        </p:txBody>
      </p:sp>
      <p:cxnSp>
        <p:nvCxnSpPr>
          <p:cNvPr id="15" name="Straight Connector 14"/>
          <p:cNvCxnSpPr/>
          <p:nvPr userDrawn="1"/>
        </p:nvCxnSpPr>
        <p:spPr>
          <a:xfrm>
            <a:off x="152400" y="6480175"/>
            <a:ext cx="884178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916383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1" name="Text Box 10"/>
          <p:cNvSpPr txBox="1">
            <a:spLocks noChangeArrowheads="1"/>
          </p:cNvSpPr>
          <p:nvPr userDrawn="1"/>
        </p:nvSpPr>
        <p:spPr bwMode="auto">
          <a:xfrm>
            <a:off x="8153400" y="6477000"/>
            <a:ext cx="304800" cy="247650"/>
          </a:xfrm>
          <a:prstGeom prst="rect">
            <a:avLst/>
          </a:prstGeom>
          <a:noFill/>
          <a:ln w="9525">
            <a:noFill/>
            <a:miter lim="800000"/>
            <a:headEnd/>
            <a:tailEnd/>
          </a:ln>
          <a:effectLst/>
        </p:spPr>
        <p:txBody>
          <a:bodyPr lIns="18000" tIns="18000" rIns="18000" bIns="18000">
            <a:spAutoFit/>
          </a:bodyPr>
          <a:lstStyle>
            <a:lvl1pPr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eaLnBrk="1" hangingPunct="1">
              <a:spcBef>
                <a:spcPct val="50000"/>
              </a:spcBef>
            </a:pPr>
            <a:fld id="{BB474807-2C3E-49ED-B994-77A2D23DC440}" type="slidenum">
              <a:rPr lang="fr-FR" sz="1400">
                <a:solidFill>
                  <a:schemeClr val="tx1"/>
                </a:solidFill>
              </a:rPr>
              <a:pPr eaLnBrk="1" hangingPunct="1">
                <a:spcBef>
                  <a:spcPct val="50000"/>
                </a:spcBef>
              </a:pPr>
              <a:t>‹#›</a:t>
            </a:fld>
            <a:endParaRPr lang="fr-FR" sz="1400">
              <a:solidFill>
                <a:schemeClr val="tx1"/>
              </a:solidFill>
            </a:endParaRPr>
          </a:p>
        </p:txBody>
      </p:sp>
      <p:pic>
        <p:nvPicPr>
          <p:cNvPr id="1028"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58200" y="6019800"/>
            <a:ext cx="6921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58" r:id="rId1"/>
    <p:sldLayoutId id="2147483759" r:id="rId2"/>
  </p:sldLayoutIdLst>
  <p:transition>
    <p:fade/>
  </p:transition>
  <p:hf hdr="0" ftr="0" dt="0"/>
  <p:txStyles>
    <p:titleStyle>
      <a:lvl1pPr algn="l" rtl="0" eaLnBrk="0" fontAlgn="base" hangingPunct="0">
        <a:lnSpc>
          <a:spcPct val="90000"/>
        </a:lnSpc>
        <a:spcBef>
          <a:spcPct val="0"/>
        </a:spcBef>
        <a:spcAft>
          <a:spcPct val="0"/>
        </a:spcAft>
        <a:defRPr sz="3600">
          <a:solidFill>
            <a:schemeClr val="tx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600">
          <a:solidFill>
            <a:schemeClr val="tx1"/>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3600">
          <a:solidFill>
            <a:schemeClr val="tx1"/>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3600">
          <a:solidFill>
            <a:schemeClr val="tx1"/>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3600">
          <a:solidFill>
            <a:schemeClr val="tx1"/>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3600">
          <a:solidFill>
            <a:schemeClr val="tx1"/>
          </a:solidFill>
          <a:latin typeface="Arial" charset="0"/>
        </a:defRPr>
      </a:lvl6pPr>
      <a:lvl7pPr marL="914400" algn="l" rtl="0" fontAlgn="base">
        <a:lnSpc>
          <a:spcPct val="90000"/>
        </a:lnSpc>
        <a:spcBef>
          <a:spcPct val="0"/>
        </a:spcBef>
        <a:spcAft>
          <a:spcPct val="0"/>
        </a:spcAft>
        <a:defRPr sz="3600">
          <a:solidFill>
            <a:schemeClr val="tx1"/>
          </a:solidFill>
          <a:latin typeface="Arial" charset="0"/>
        </a:defRPr>
      </a:lvl7pPr>
      <a:lvl8pPr marL="1371600" algn="l" rtl="0" fontAlgn="base">
        <a:lnSpc>
          <a:spcPct val="90000"/>
        </a:lnSpc>
        <a:spcBef>
          <a:spcPct val="0"/>
        </a:spcBef>
        <a:spcAft>
          <a:spcPct val="0"/>
        </a:spcAft>
        <a:defRPr sz="3600">
          <a:solidFill>
            <a:schemeClr val="tx1"/>
          </a:solidFill>
          <a:latin typeface="Arial" charset="0"/>
        </a:defRPr>
      </a:lvl8pPr>
      <a:lvl9pPr marL="1828800" algn="l" rtl="0" fontAlgn="base">
        <a:lnSpc>
          <a:spcPct val="90000"/>
        </a:lnSpc>
        <a:spcBef>
          <a:spcPct val="0"/>
        </a:spcBef>
        <a:spcAft>
          <a:spcPct val="0"/>
        </a:spcAft>
        <a:defRPr sz="3600">
          <a:solidFill>
            <a:schemeClr val="tx1"/>
          </a:solidFill>
          <a:latin typeface="Arial" charset="0"/>
        </a:defRPr>
      </a:lvl9pPr>
    </p:titleStyle>
    <p:bodyStyle>
      <a:lvl1pPr marL="266700" indent="-266700" algn="l" rtl="0" eaLnBrk="0" fontAlgn="base" hangingPunct="0">
        <a:spcBef>
          <a:spcPct val="40000"/>
        </a:spcBef>
        <a:spcAft>
          <a:spcPct val="0"/>
        </a:spcAft>
        <a:buClr>
          <a:schemeClr val="bg2"/>
        </a:buClr>
        <a:buSzPct val="90000"/>
        <a:buFont typeface="Wingdings 2" pitchFamily="18" charset="2"/>
        <a:buChar char=""/>
        <a:defRPr sz="2000">
          <a:solidFill>
            <a:schemeClr val="bg2"/>
          </a:solidFill>
          <a:latin typeface="+mn-lt"/>
          <a:ea typeface="ＭＳ Ｐゴシック" charset="0"/>
          <a:cs typeface="+mn-cs"/>
        </a:defRPr>
      </a:lvl1pPr>
      <a:lvl2pPr marL="622300" indent="-176213" algn="l" rtl="0" eaLnBrk="0" fontAlgn="base" hangingPunct="0">
        <a:spcBef>
          <a:spcPct val="40000"/>
        </a:spcBef>
        <a:spcAft>
          <a:spcPct val="0"/>
        </a:spcAft>
        <a:buClr>
          <a:schemeClr val="tx1"/>
        </a:buClr>
        <a:buSzPct val="70000"/>
        <a:buFont typeface="Wingdings 2" pitchFamily="18" charset="2"/>
        <a:buChar char=""/>
        <a:defRPr sz="2800">
          <a:solidFill>
            <a:schemeClr val="tx1"/>
          </a:solidFill>
          <a:latin typeface="+mn-lt"/>
          <a:ea typeface="Arial" charset="0"/>
          <a:cs typeface="+mn-cs"/>
        </a:defRPr>
      </a:lvl2pPr>
      <a:lvl3pPr marL="984250" indent="-179388" algn="l" rtl="0" eaLnBrk="0" fontAlgn="base" hangingPunct="0">
        <a:spcBef>
          <a:spcPct val="40000"/>
        </a:spcBef>
        <a:spcAft>
          <a:spcPct val="0"/>
        </a:spcAft>
        <a:buClr>
          <a:schemeClr val="accent2"/>
        </a:buClr>
        <a:buFont typeface="Wingdings 2" pitchFamily="18" charset="2"/>
        <a:buChar char=""/>
        <a:defRPr sz="1600">
          <a:solidFill>
            <a:schemeClr val="accent2"/>
          </a:solidFill>
          <a:latin typeface="+mn-lt"/>
          <a:ea typeface="Arial" charset="0"/>
          <a:cs typeface="+mn-cs"/>
        </a:defRPr>
      </a:lvl3pPr>
      <a:lvl4pPr marL="1343025" indent="-179388" algn="l" rtl="0" eaLnBrk="0" fontAlgn="base" hangingPunct="0">
        <a:spcBef>
          <a:spcPct val="40000"/>
        </a:spcBef>
        <a:spcAft>
          <a:spcPct val="0"/>
        </a:spcAft>
        <a:buClr>
          <a:schemeClr val="tx1"/>
        </a:buClr>
        <a:buFont typeface="Wingdings 2" pitchFamily="18" charset="2"/>
        <a:buChar char=""/>
        <a:defRPr sz="1400">
          <a:solidFill>
            <a:schemeClr val="tx1"/>
          </a:solidFill>
          <a:latin typeface="+mn-lt"/>
          <a:ea typeface="Arial" charset="0"/>
          <a:cs typeface="+mn-cs"/>
        </a:defRPr>
      </a:lvl4pPr>
      <a:lvl5pPr marL="1700213" indent="-177800" algn="l" rtl="0" eaLnBrk="0" fontAlgn="base" hangingPunct="0">
        <a:spcBef>
          <a:spcPct val="40000"/>
        </a:spcBef>
        <a:spcAft>
          <a:spcPct val="0"/>
        </a:spcAft>
        <a:buClr>
          <a:schemeClr val="tx1"/>
        </a:buClr>
        <a:buFont typeface="Wingdings 2" pitchFamily="18" charset="2"/>
        <a:buChar char=""/>
        <a:defRPr sz="1200">
          <a:solidFill>
            <a:schemeClr val="tx1"/>
          </a:solidFill>
          <a:latin typeface="+mn-lt"/>
          <a:ea typeface="Arial" charset="0"/>
          <a:cs typeface="+mn-cs"/>
        </a:defRPr>
      </a:lvl5pPr>
      <a:lvl6pPr marL="2157413" indent="-177800" algn="l" rtl="0" fontAlgn="base">
        <a:spcBef>
          <a:spcPct val="40000"/>
        </a:spcBef>
        <a:spcAft>
          <a:spcPct val="0"/>
        </a:spcAft>
        <a:buClr>
          <a:schemeClr val="tx1"/>
        </a:buClr>
        <a:buFont typeface="Wingdings 2" pitchFamily="18" charset="2"/>
        <a:buChar char=""/>
        <a:defRPr sz="1200">
          <a:solidFill>
            <a:schemeClr val="tx1"/>
          </a:solidFill>
          <a:latin typeface="+mn-lt"/>
          <a:cs typeface="+mn-cs"/>
        </a:defRPr>
      </a:lvl6pPr>
      <a:lvl7pPr marL="2614613" indent="-177800" algn="l" rtl="0" fontAlgn="base">
        <a:spcBef>
          <a:spcPct val="40000"/>
        </a:spcBef>
        <a:spcAft>
          <a:spcPct val="0"/>
        </a:spcAft>
        <a:buClr>
          <a:schemeClr val="tx1"/>
        </a:buClr>
        <a:buFont typeface="Wingdings 2" pitchFamily="18" charset="2"/>
        <a:buChar char=""/>
        <a:defRPr sz="1200">
          <a:solidFill>
            <a:schemeClr val="tx1"/>
          </a:solidFill>
          <a:latin typeface="+mn-lt"/>
          <a:cs typeface="+mn-cs"/>
        </a:defRPr>
      </a:lvl7pPr>
      <a:lvl8pPr marL="3071813" indent="-177800" algn="l" rtl="0" fontAlgn="base">
        <a:spcBef>
          <a:spcPct val="40000"/>
        </a:spcBef>
        <a:spcAft>
          <a:spcPct val="0"/>
        </a:spcAft>
        <a:buClr>
          <a:schemeClr val="tx1"/>
        </a:buClr>
        <a:buFont typeface="Wingdings 2" pitchFamily="18" charset="2"/>
        <a:buChar char=""/>
        <a:defRPr sz="1200">
          <a:solidFill>
            <a:schemeClr val="tx1"/>
          </a:solidFill>
          <a:latin typeface="+mn-lt"/>
          <a:cs typeface="+mn-cs"/>
        </a:defRPr>
      </a:lvl8pPr>
      <a:lvl9pPr marL="3529013" indent="-177800" algn="l" rtl="0" fontAlgn="base">
        <a:spcBef>
          <a:spcPct val="40000"/>
        </a:spcBef>
        <a:spcAft>
          <a:spcPct val="0"/>
        </a:spcAft>
        <a:buClr>
          <a:schemeClr val="tx1"/>
        </a:buClr>
        <a:buFont typeface="Wingdings 2" pitchFamily="18"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314" y="38100"/>
            <a:ext cx="7478486" cy="731103"/>
          </a:xfrm>
        </p:spPr>
        <p:txBody>
          <a:bodyPr/>
          <a:lstStyle/>
          <a:p>
            <a:r>
              <a:rPr lang="en-US" dirty="0"/>
              <a:t>Solar Energy</a:t>
            </a:r>
          </a:p>
        </p:txBody>
      </p:sp>
      <p:sp>
        <p:nvSpPr>
          <p:cNvPr id="3" name="Slide Number Placeholder 2"/>
          <p:cNvSpPr>
            <a:spLocks noGrp="1"/>
          </p:cNvSpPr>
          <p:nvPr>
            <p:ph type="sldNum" sz="quarter" idx="10"/>
          </p:nvPr>
        </p:nvSpPr>
        <p:spPr/>
        <p:txBody>
          <a:bodyPr/>
          <a:lstStyle/>
          <a:p>
            <a:fld id="{ABCC55F3-FED4-490E-A042-E14AA0C2962A}" type="slidenum">
              <a:rPr lang="en-GB" smtClean="0"/>
              <a:pPr/>
              <a:t>1</a:t>
            </a:fld>
            <a:endParaRPr lang="en-GB" dirty="0"/>
          </a:p>
        </p:txBody>
      </p:sp>
      <p:sp>
        <p:nvSpPr>
          <p:cNvPr id="4" name="TextBox 10"/>
          <p:cNvSpPr txBox="1">
            <a:spLocks noChangeArrowheads="1"/>
          </p:cNvSpPr>
          <p:nvPr/>
        </p:nvSpPr>
        <p:spPr bwMode="auto">
          <a:xfrm>
            <a:off x="228600" y="1100078"/>
            <a:ext cx="8458200" cy="231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marL="0" marR="0" algn="just">
              <a:lnSpc>
                <a:spcPct val="115000"/>
              </a:lnSpc>
              <a:spcBef>
                <a:spcPts val="0"/>
              </a:spcBef>
              <a:spcAft>
                <a:spcPts val="1000"/>
              </a:spcAft>
            </a:pPr>
            <a:endPar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FFCF378-485F-481F-AAE0-032B4CF6B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990599"/>
            <a:ext cx="8748713" cy="5296293"/>
          </a:xfrm>
          <a:prstGeom prst="rect">
            <a:avLst/>
          </a:prstGeom>
        </p:spPr>
      </p:pic>
    </p:spTree>
    <p:extLst>
      <p:ext uri="{BB962C8B-B14F-4D97-AF65-F5344CB8AC3E}">
        <p14:creationId xmlns:p14="http://schemas.microsoft.com/office/powerpoint/2010/main" val="175959153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314" y="38100"/>
            <a:ext cx="7478486" cy="731103"/>
          </a:xfrm>
        </p:spPr>
        <p:txBody>
          <a:bodyPr/>
          <a:lstStyle/>
          <a:p>
            <a:pPr lvl="0" eaLnBrk="1" hangingPunct="1">
              <a:lnSpc>
                <a:spcPct val="115000"/>
              </a:lnSpc>
              <a:spcBef>
                <a:spcPts val="0"/>
              </a:spcBef>
              <a:spcAft>
                <a:spcPts val="0"/>
              </a:spcAft>
            </a:pPr>
            <a:r>
              <a:rPr lang="en-US" sz="320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Active Solar Heating</a:t>
            </a:r>
          </a:p>
        </p:txBody>
      </p:sp>
      <p:sp>
        <p:nvSpPr>
          <p:cNvPr id="3" name="Slide Number Placeholder 2"/>
          <p:cNvSpPr>
            <a:spLocks noGrp="1"/>
          </p:cNvSpPr>
          <p:nvPr>
            <p:ph type="sldNum" sz="quarter" idx="10"/>
          </p:nvPr>
        </p:nvSpPr>
        <p:spPr/>
        <p:txBody>
          <a:bodyPr/>
          <a:lstStyle/>
          <a:p>
            <a:fld id="{ABCC55F3-FED4-490E-A042-E14AA0C2962A}" type="slidenum">
              <a:rPr lang="en-GB" smtClean="0"/>
              <a:pPr/>
              <a:t>10</a:t>
            </a:fld>
            <a:endParaRPr lang="en-GB" dirty="0"/>
          </a:p>
        </p:txBody>
      </p:sp>
      <p:sp>
        <p:nvSpPr>
          <p:cNvPr id="4" name="TextBox 10"/>
          <p:cNvSpPr txBox="1">
            <a:spLocks noChangeArrowheads="1"/>
          </p:cNvSpPr>
          <p:nvPr/>
        </p:nvSpPr>
        <p:spPr bwMode="auto">
          <a:xfrm>
            <a:off x="228600" y="914400"/>
            <a:ext cx="8748713" cy="572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marL="0" marR="0" indent="0" algn="just">
              <a:lnSpc>
                <a:spcPct val="115000"/>
              </a:lnSpc>
              <a:spcBef>
                <a:spcPts val="0"/>
              </a:spcBef>
              <a:spcAft>
                <a:spcPts val="0"/>
              </a:spcAft>
            </a:pPr>
            <a:r>
              <a:rPr lang="en-US" sz="3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Most solar water-heating systems have 2 main parts:</a:t>
            </a:r>
          </a:p>
          <a:p>
            <a:pPr marL="0" marR="0" indent="0" algn="just">
              <a:lnSpc>
                <a:spcPct val="115000"/>
              </a:lnSpc>
              <a:spcBef>
                <a:spcPts val="0"/>
              </a:spcBef>
              <a:spcAft>
                <a:spcPts val="0"/>
              </a:spcAft>
            </a:pPr>
            <a:r>
              <a:rPr lang="en-US" sz="3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a:p>
            <a:pPr marL="457200" marR="0" indent="-457200" algn="just">
              <a:lnSpc>
                <a:spcPct val="115000"/>
              </a:lnSpc>
              <a:spcBef>
                <a:spcPts val="0"/>
              </a:spcBef>
              <a:spcAft>
                <a:spcPts val="0"/>
              </a:spcAft>
              <a:buFont typeface="Arial" panose="020B0604020202020204" pitchFamily="34" charset="0"/>
              <a:buChar char="•"/>
            </a:pPr>
            <a:r>
              <a:rPr lang="en-US" sz="3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Solar Collector </a:t>
            </a:r>
          </a:p>
          <a:p>
            <a:pPr marL="457200" marR="0" indent="-457200" algn="just">
              <a:lnSpc>
                <a:spcPct val="115000"/>
              </a:lnSpc>
              <a:spcBef>
                <a:spcPts val="0"/>
              </a:spcBef>
              <a:spcAft>
                <a:spcPts val="0"/>
              </a:spcAft>
              <a:buFont typeface="Arial" panose="020B0604020202020204" pitchFamily="34" charset="0"/>
              <a:buChar char="•"/>
            </a:pPr>
            <a:r>
              <a:rPr lang="en-US" sz="3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 storage tank</a:t>
            </a:r>
          </a:p>
          <a:p>
            <a:pPr marL="0" marR="0" algn="just">
              <a:lnSpc>
                <a:spcPct val="115000"/>
              </a:lnSpc>
              <a:spcBef>
                <a:spcPts val="0"/>
              </a:spcBef>
              <a:spcAft>
                <a:spcPts val="1000"/>
              </a:spcAft>
            </a:pP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most common collector used in solar hot water systems is the </a:t>
            </a:r>
            <a:r>
              <a:rPr lang="en-US" sz="3200" b="1" u="sng"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Flat-plate Collector</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and the most common water heating methods is </a:t>
            </a:r>
            <a:r>
              <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Thermosyphon System &amp; Collective Systems.</a:t>
            </a:r>
          </a:p>
          <a:p>
            <a:pPr marL="0" marR="0" algn="just">
              <a:lnSpc>
                <a:spcPct val="115000"/>
              </a:lnSpc>
              <a:spcBef>
                <a:spcPts val="0"/>
              </a:spcBef>
              <a:spcAft>
                <a:spcPts val="1000"/>
              </a:spcAft>
            </a:pPr>
            <a:endPar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7744147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314" y="38100"/>
            <a:ext cx="7478486" cy="731103"/>
          </a:xfrm>
        </p:spPr>
        <p:txBody>
          <a:bodyPr/>
          <a:lstStyle/>
          <a:p>
            <a:pPr lvl="0" eaLnBrk="1" hangingPunct="1">
              <a:lnSpc>
                <a:spcPct val="115000"/>
              </a:lnSpc>
              <a:spcBef>
                <a:spcPts val="0"/>
              </a:spcBef>
              <a:spcAft>
                <a:spcPts val="0"/>
              </a:spcAft>
            </a:pPr>
            <a:r>
              <a:rPr lang="en-US" sz="320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Active Solar Heating</a:t>
            </a:r>
          </a:p>
        </p:txBody>
      </p:sp>
      <p:sp>
        <p:nvSpPr>
          <p:cNvPr id="3" name="Slide Number Placeholder 2"/>
          <p:cNvSpPr>
            <a:spLocks noGrp="1"/>
          </p:cNvSpPr>
          <p:nvPr>
            <p:ph type="sldNum" sz="quarter" idx="10"/>
          </p:nvPr>
        </p:nvSpPr>
        <p:spPr/>
        <p:txBody>
          <a:bodyPr/>
          <a:lstStyle/>
          <a:p>
            <a:fld id="{ABCC55F3-FED4-490E-A042-E14AA0C2962A}" type="slidenum">
              <a:rPr lang="en-GB" smtClean="0"/>
              <a:pPr/>
              <a:t>11</a:t>
            </a:fld>
            <a:endParaRPr lang="en-GB" dirty="0"/>
          </a:p>
        </p:txBody>
      </p:sp>
      <p:sp>
        <p:nvSpPr>
          <p:cNvPr id="4" name="TextBox 10"/>
          <p:cNvSpPr txBox="1">
            <a:spLocks noChangeArrowheads="1"/>
          </p:cNvSpPr>
          <p:nvPr/>
        </p:nvSpPr>
        <p:spPr bwMode="auto">
          <a:xfrm>
            <a:off x="228599" y="1100078"/>
            <a:ext cx="8748713" cy="692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marL="0" marR="0" indent="0" algn="just">
              <a:lnSpc>
                <a:spcPct val="115000"/>
              </a:lnSpc>
              <a:spcBef>
                <a:spcPts val="0"/>
              </a:spcBef>
              <a:spcAft>
                <a:spcPts val="0"/>
              </a:spcAft>
            </a:pPr>
            <a:r>
              <a:rPr lang="en-US" sz="3000" b="1" u="sng"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Flat-Plate Collector</a:t>
            </a:r>
          </a:p>
          <a:p>
            <a:pPr marL="457200" marR="0" indent="-457200" algn="just">
              <a:lnSpc>
                <a:spcPct val="115000"/>
              </a:lnSpc>
              <a:spcBef>
                <a:spcPts val="0"/>
              </a:spcBef>
              <a:spcAft>
                <a:spcPts val="0"/>
              </a:spcAft>
              <a:buFont typeface="Wingdings" panose="05000000000000000000" pitchFamily="2" charset="2"/>
              <a:buChar char="ü"/>
            </a:pPr>
            <a:r>
              <a:rPr lang="en-US" sz="3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most solar collectors which are sold in many countries are of flat-plate collector which is composed of insulated metal box covered with transparent front cover plastic or glass, </a:t>
            </a:r>
            <a:r>
              <a:rPr lang="en-US" sz="3000" b="1" u="sng"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called the glazing, &amp; dark-colored absorber. </a:t>
            </a:r>
          </a:p>
          <a:p>
            <a:pPr marL="457200" marR="0" indent="-457200" algn="just">
              <a:lnSpc>
                <a:spcPct val="115000"/>
              </a:lnSpc>
              <a:spcBef>
                <a:spcPts val="0"/>
              </a:spcBef>
              <a:spcAft>
                <a:spcPts val="0"/>
              </a:spcAft>
              <a:buFont typeface="Wingdings" panose="05000000000000000000" pitchFamily="2" charset="2"/>
              <a:buChar char="ü"/>
            </a:pPr>
            <a:endParaRPr lang="en-US" sz="3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gn="just">
              <a:lnSpc>
                <a:spcPct val="115000"/>
              </a:lnSpc>
              <a:spcBef>
                <a:spcPts val="0"/>
              </a:spcBef>
              <a:spcAft>
                <a:spcPts val="0"/>
              </a:spcAft>
              <a:buFont typeface="Wingdings" panose="05000000000000000000" pitchFamily="2" charset="2"/>
              <a:buChar char="ü"/>
            </a:pPr>
            <a:r>
              <a:rPr lang="en-US" sz="3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absorber, inside the flat-plate collector, converts sunlight to heat &amp; transfers it to water in the absorber tubes. </a:t>
            </a:r>
          </a:p>
          <a:p>
            <a:pPr marL="0" marR="0" indent="0" algn="just">
              <a:lnSpc>
                <a:spcPct val="115000"/>
              </a:lnSpc>
              <a:spcBef>
                <a:spcPts val="0"/>
              </a:spcBef>
              <a:spcAft>
                <a:spcPts val="0"/>
              </a:spcAft>
            </a:pPr>
            <a:endParaRPr lang="en-US" sz="3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pPr>
            <a:endPar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3763569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314" y="38100"/>
            <a:ext cx="7478486" cy="731103"/>
          </a:xfrm>
        </p:spPr>
        <p:txBody>
          <a:bodyPr/>
          <a:lstStyle/>
          <a:p>
            <a:pPr lvl="0" eaLnBrk="1" hangingPunct="1">
              <a:lnSpc>
                <a:spcPct val="115000"/>
              </a:lnSpc>
              <a:spcBef>
                <a:spcPts val="0"/>
              </a:spcBef>
              <a:spcAft>
                <a:spcPts val="0"/>
              </a:spcAft>
            </a:pPr>
            <a:r>
              <a:rPr lang="en-US" sz="320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Active Solar Heating</a:t>
            </a:r>
          </a:p>
        </p:txBody>
      </p:sp>
      <p:sp>
        <p:nvSpPr>
          <p:cNvPr id="3" name="Slide Number Placeholder 2"/>
          <p:cNvSpPr>
            <a:spLocks noGrp="1"/>
          </p:cNvSpPr>
          <p:nvPr>
            <p:ph type="sldNum" sz="quarter" idx="10"/>
          </p:nvPr>
        </p:nvSpPr>
        <p:spPr/>
        <p:txBody>
          <a:bodyPr/>
          <a:lstStyle/>
          <a:p>
            <a:fld id="{ABCC55F3-FED4-490E-A042-E14AA0C2962A}" type="slidenum">
              <a:rPr lang="en-GB" smtClean="0"/>
              <a:pPr/>
              <a:t>12</a:t>
            </a:fld>
            <a:endParaRPr lang="en-GB" dirty="0"/>
          </a:p>
        </p:txBody>
      </p:sp>
      <p:sp>
        <p:nvSpPr>
          <p:cNvPr id="4" name="TextBox 10"/>
          <p:cNvSpPr txBox="1">
            <a:spLocks noChangeArrowheads="1"/>
          </p:cNvSpPr>
          <p:nvPr/>
        </p:nvSpPr>
        <p:spPr bwMode="auto">
          <a:xfrm>
            <a:off x="228599" y="1100078"/>
            <a:ext cx="8748713" cy="692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marL="0" marR="0" indent="0" algn="just">
              <a:lnSpc>
                <a:spcPct val="115000"/>
              </a:lnSpc>
              <a:spcBef>
                <a:spcPts val="0"/>
              </a:spcBef>
              <a:spcAft>
                <a:spcPts val="0"/>
              </a:spcAft>
            </a:pPr>
            <a:r>
              <a:rPr lang="en-US" sz="3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absorber is usually made of materials such as: </a:t>
            </a:r>
            <a:r>
              <a:rPr lang="en-US" sz="3000" b="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Copper, Galvanized Steel, Aluminum or Fiber Glass Reinforced Plastic. </a:t>
            </a:r>
          </a:p>
          <a:p>
            <a:pPr marL="0" marR="0" indent="0" algn="just">
              <a:lnSpc>
                <a:spcPct val="115000"/>
              </a:lnSpc>
              <a:spcBef>
                <a:spcPts val="0"/>
              </a:spcBef>
              <a:spcAft>
                <a:spcPts val="0"/>
              </a:spcAft>
            </a:pPr>
            <a:endParaRPr lang="en-US" sz="3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pPr>
            <a:r>
              <a:rPr lang="en-US" sz="3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collector housing can be made of plastic, metal or wood and the glass front cover prevent wind and breezes from carrying the collected heat away. </a:t>
            </a:r>
          </a:p>
          <a:p>
            <a:pPr marL="0" marR="0" indent="0" algn="just">
              <a:lnSpc>
                <a:spcPct val="115000"/>
              </a:lnSpc>
              <a:spcBef>
                <a:spcPts val="0"/>
              </a:spcBef>
              <a:spcAft>
                <a:spcPts val="0"/>
              </a:spcAft>
            </a:pPr>
            <a:r>
              <a:rPr lang="en-US" sz="3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However, the glass also reflects a small part of the sunlight, which does not then reach the absorber at all. </a:t>
            </a:r>
          </a:p>
          <a:p>
            <a:pPr marL="0" marR="0" indent="0" algn="just">
              <a:lnSpc>
                <a:spcPct val="115000"/>
              </a:lnSpc>
              <a:spcBef>
                <a:spcPts val="0"/>
              </a:spcBef>
              <a:spcAft>
                <a:spcPts val="0"/>
              </a:spcAft>
            </a:pPr>
            <a:endParaRPr lang="en-US" sz="3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pPr>
            <a:endPar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2688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314" y="38100"/>
            <a:ext cx="7478486" cy="731103"/>
          </a:xfrm>
        </p:spPr>
        <p:txBody>
          <a:bodyPr/>
          <a:lstStyle/>
          <a:p>
            <a:pPr lvl="0" eaLnBrk="1" hangingPunct="1">
              <a:lnSpc>
                <a:spcPct val="115000"/>
              </a:lnSpc>
              <a:spcBef>
                <a:spcPts val="0"/>
              </a:spcBef>
              <a:spcAft>
                <a:spcPts val="0"/>
              </a:spcAft>
            </a:pPr>
            <a:r>
              <a:rPr lang="en-US" sz="320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Active Solar Heating</a:t>
            </a:r>
          </a:p>
        </p:txBody>
      </p:sp>
      <p:sp>
        <p:nvSpPr>
          <p:cNvPr id="3" name="Slide Number Placeholder 2"/>
          <p:cNvSpPr>
            <a:spLocks noGrp="1"/>
          </p:cNvSpPr>
          <p:nvPr>
            <p:ph type="sldNum" sz="quarter" idx="10"/>
          </p:nvPr>
        </p:nvSpPr>
        <p:spPr/>
        <p:txBody>
          <a:bodyPr/>
          <a:lstStyle/>
          <a:p>
            <a:fld id="{ABCC55F3-FED4-490E-A042-E14AA0C2962A}" type="slidenum">
              <a:rPr lang="en-GB" smtClean="0"/>
              <a:pPr/>
              <a:t>13</a:t>
            </a:fld>
            <a:endParaRPr lang="en-GB" dirty="0"/>
          </a:p>
        </p:txBody>
      </p:sp>
      <p:sp>
        <p:nvSpPr>
          <p:cNvPr id="4" name="TextBox 10"/>
          <p:cNvSpPr txBox="1">
            <a:spLocks noChangeArrowheads="1"/>
          </p:cNvSpPr>
          <p:nvPr/>
        </p:nvSpPr>
        <p:spPr bwMode="auto">
          <a:xfrm>
            <a:off x="228599" y="1100078"/>
            <a:ext cx="8748713" cy="586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marL="0" marR="0" indent="0" algn="just">
              <a:lnSpc>
                <a:spcPct val="115000"/>
              </a:lnSpc>
              <a:spcBef>
                <a:spcPts val="0"/>
              </a:spcBef>
              <a:spcAft>
                <a:spcPts val="0"/>
              </a:spcAft>
            </a:pPr>
            <a:r>
              <a:rPr lang="en-US" sz="3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first accurate model of flat-plate solar collectors was developed by </a:t>
            </a:r>
            <a:r>
              <a:rPr lang="en-US" sz="3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Hottel</a:t>
            </a:r>
            <a:r>
              <a:rPr lang="en-US" sz="3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and </a:t>
            </a:r>
            <a:r>
              <a:rPr lang="en-US" sz="3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Whillier</a:t>
            </a:r>
            <a:r>
              <a:rPr lang="en-US" sz="3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in the 1950’s. </a:t>
            </a:r>
          </a:p>
          <a:p>
            <a:pPr marL="0" marR="0" indent="0" algn="just">
              <a:lnSpc>
                <a:spcPct val="115000"/>
              </a:lnSpc>
              <a:spcBef>
                <a:spcPts val="0"/>
              </a:spcBef>
              <a:spcAft>
                <a:spcPts val="0"/>
              </a:spcAft>
            </a:pPr>
            <a:endParaRPr lang="en-US" sz="3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pPr>
            <a:r>
              <a:rPr lang="en-US" sz="3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Figure below shows the processes occurring at a flat-plate.</a:t>
            </a:r>
          </a:p>
          <a:p>
            <a:pPr marL="0" marR="0" indent="0" algn="just">
              <a:lnSpc>
                <a:spcPct val="115000"/>
              </a:lnSpc>
              <a:spcBef>
                <a:spcPts val="0"/>
              </a:spcBef>
              <a:spcAft>
                <a:spcPts val="0"/>
              </a:spcAft>
            </a:pPr>
            <a:endParaRPr lang="en-US" sz="3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pPr>
            <a:endParaRPr lang="en-US" sz="3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pPr>
            <a:endParaRPr lang="en-US" sz="3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pPr>
            <a:endParaRPr lang="en-US" sz="3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pPr>
            <a:endPar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3187734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1EE28-DC4D-40C1-9DA9-29ABD279D6C2}"/>
              </a:ext>
            </a:extLst>
          </p:cNvPr>
          <p:cNvSpPr>
            <a:spLocks noGrp="1"/>
          </p:cNvSpPr>
          <p:nvPr>
            <p:ph type="title"/>
          </p:nvPr>
        </p:nvSpPr>
        <p:spPr/>
        <p:txBody>
          <a:bodyPr/>
          <a:lstStyle/>
          <a:p>
            <a:r>
              <a:rPr lang="en-US" sz="3200" dirty="0"/>
              <a:t>Processes Occurring At A Flat-plate</a:t>
            </a:r>
          </a:p>
        </p:txBody>
      </p:sp>
      <p:sp>
        <p:nvSpPr>
          <p:cNvPr id="3" name="Slide Number Placeholder 2">
            <a:extLst>
              <a:ext uri="{FF2B5EF4-FFF2-40B4-BE49-F238E27FC236}">
                <a16:creationId xmlns:a16="http://schemas.microsoft.com/office/drawing/2014/main" id="{70067903-A409-4C1C-AE6C-8831064CDCAE}"/>
              </a:ext>
            </a:extLst>
          </p:cNvPr>
          <p:cNvSpPr>
            <a:spLocks noGrp="1"/>
          </p:cNvSpPr>
          <p:nvPr>
            <p:ph type="sldNum" sz="quarter" idx="10"/>
          </p:nvPr>
        </p:nvSpPr>
        <p:spPr/>
        <p:txBody>
          <a:bodyPr/>
          <a:lstStyle/>
          <a:p>
            <a:fld id="{ABCC55F3-FED4-490E-A042-E14AA0C2962A}" type="slidenum">
              <a:rPr lang="en-GB" smtClean="0"/>
              <a:pPr/>
              <a:t>14</a:t>
            </a:fld>
            <a:endParaRPr lang="en-GB" dirty="0"/>
          </a:p>
        </p:txBody>
      </p:sp>
      <p:pic>
        <p:nvPicPr>
          <p:cNvPr id="4" name="Picture 3">
            <a:extLst>
              <a:ext uri="{FF2B5EF4-FFF2-40B4-BE49-F238E27FC236}">
                <a16:creationId xmlns:a16="http://schemas.microsoft.com/office/drawing/2014/main" id="{76B40BEC-56B3-4F2D-8D95-44AAF94D9713}"/>
              </a:ext>
            </a:extLst>
          </p:cNvPr>
          <p:cNvPicPr>
            <a:picLocks noChangeAspect="1"/>
          </p:cNvPicPr>
          <p:nvPr/>
        </p:nvPicPr>
        <p:blipFill>
          <a:blip r:embed="rId2"/>
          <a:stretch>
            <a:fillRect/>
          </a:stretch>
        </p:blipFill>
        <p:spPr>
          <a:xfrm>
            <a:off x="457200" y="1237658"/>
            <a:ext cx="8305800" cy="4934541"/>
          </a:xfrm>
          <a:prstGeom prst="rect">
            <a:avLst/>
          </a:prstGeom>
        </p:spPr>
      </p:pic>
    </p:spTree>
    <p:extLst>
      <p:ext uri="{BB962C8B-B14F-4D97-AF65-F5344CB8AC3E}">
        <p14:creationId xmlns:p14="http://schemas.microsoft.com/office/powerpoint/2010/main" val="34607666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745A0-AD55-49A2-B3FF-F0064C7C6113}"/>
              </a:ext>
            </a:extLst>
          </p:cNvPr>
          <p:cNvSpPr>
            <a:spLocks noGrp="1"/>
          </p:cNvSpPr>
          <p:nvPr>
            <p:ph type="title"/>
          </p:nvPr>
        </p:nvSpPr>
        <p:spPr/>
        <p:txBody>
          <a:bodyPr/>
          <a:lstStyle/>
          <a:p>
            <a:r>
              <a:rPr lang="en-US" dirty="0">
                <a:solidFill>
                  <a:srgbClr val="C00000"/>
                </a:solidFill>
              </a:rPr>
              <a:t>Thermosyphon Systems</a:t>
            </a:r>
          </a:p>
        </p:txBody>
      </p:sp>
      <p:sp>
        <p:nvSpPr>
          <p:cNvPr id="3" name="Slide Number Placeholder 2">
            <a:extLst>
              <a:ext uri="{FF2B5EF4-FFF2-40B4-BE49-F238E27FC236}">
                <a16:creationId xmlns:a16="http://schemas.microsoft.com/office/drawing/2014/main" id="{4810CD31-2034-4B01-9C54-C61A6477805B}"/>
              </a:ext>
            </a:extLst>
          </p:cNvPr>
          <p:cNvSpPr>
            <a:spLocks noGrp="1"/>
          </p:cNvSpPr>
          <p:nvPr>
            <p:ph type="sldNum" sz="quarter" idx="10"/>
          </p:nvPr>
        </p:nvSpPr>
        <p:spPr/>
        <p:txBody>
          <a:bodyPr/>
          <a:lstStyle/>
          <a:p>
            <a:fld id="{ABCC55F3-FED4-490E-A042-E14AA0C2962A}" type="slidenum">
              <a:rPr lang="en-GB" smtClean="0"/>
              <a:pPr/>
              <a:t>15</a:t>
            </a:fld>
            <a:endParaRPr lang="en-GB" dirty="0"/>
          </a:p>
        </p:txBody>
      </p:sp>
      <p:sp>
        <p:nvSpPr>
          <p:cNvPr id="4" name="Rectangle 3">
            <a:extLst>
              <a:ext uri="{FF2B5EF4-FFF2-40B4-BE49-F238E27FC236}">
                <a16:creationId xmlns:a16="http://schemas.microsoft.com/office/drawing/2014/main" id="{E24959A2-6BBA-45CB-A5EF-3B356959AC1B}"/>
              </a:ext>
            </a:extLst>
          </p:cNvPr>
          <p:cNvSpPr/>
          <p:nvPr/>
        </p:nvSpPr>
        <p:spPr>
          <a:xfrm>
            <a:off x="304799" y="1536174"/>
            <a:ext cx="8672513" cy="4955203"/>
          </a:xfrm>
          <a:prstGeom prst="rect">
            <a:avLst/>
          </a:prstGeom>
        </p:spPr>
        <p:txBody>
          <a:bodyPr wrap="square">
            <a:spAutoFit/>
          </a:bodyPr>
          <a:lstStyle/>
          <a:p>
            <a:pPr algn="just"/>
            <a:r>
              <a:rPr lang="en-US" sz="3200" b="1" dirty="0">
                <a:solidFill>
                  <a:schemeClr val="tx1"/>
                </a:solidFill>
                <a:latin typeface="Times New Roman" panose="02020603050405020304" pitchFamily="18" charset="0"/>
                <a:cs typeface="Times New Roman" panose="02020603050405020304" pitchFamily="18" charset="0"/>
              </a:rPr>
              <a:t>There are several systems for storing water in cloudy days or at night through the use of tanks based on the principle of gravity is </a:t>
            </a:r>
            <a:r>
              <a:rPr lang="en-US" sz="3200" b="1" dirty="0">
                <a:solidFill>
                  <a:srgbClr val="000099"/>
                </a:solidFill>
                <a:latin typeface="Times New Roman" panose="02020603050405020304" pitchFamily="18" charset="0"/>
                <a:cs typeface="Times New Roman" panose="02020603050405020304" pitchFamily="18" charset="0"/>
              </a:rPr>
              <a:t>the most important of these systems the thermosyphon system is shown in the figure.</a:t>
            </a:r>
          </a:p>
          <a:p>
            <a:pPr algn="just"/>
            <a:endParaRPr lang="en-US" sz="3200" b="1" dirty="0">
              <a:solidFill>
                <a:schemeClr val="tx1"/>
              </a:solidFill>
              <a:latin typeface="Times New Roman" panose="02020603050405020304" pitchFamily="18" charset="0"/>
              <a:cs typeface="Times New Roman" panose="02020603050405020304" pitchFamily="18" charset="0"/>
            </a:endParaRPr>
          </a:p>
          <a:p>
            <a:pPr algn="just"/>
            <a:r>
              <a:rPr lang="en-US" sz="3200" b="1" dirty="0">
                <a:solidFill>
                  <a:srgbClr val="C00000"/>
                </a:solidFill>
                <a:latin typeface="Times New Roman" panose="02020603050405020304" pitchFamily="18" charset="0"/>
                <a:cs typeface="Times New Roman" panose="02020603050405020304" pitchFamily="18" charset="0"/>
              </a:rPr>
              <a:t>This system relies on that cold water has a higher specific density than warm water, making them heavier &amp; thus moves down to the bottom. </a:t>
            </a:r>
          </a:p>
          <a:p>
            <a:pPr algn="just"/>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328773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745A0-AD55-49A2-B3FF-F0064C7C6113}"/>
              </a:ext>
            </a:extLst>
          </p:cNvPr>
          <p:cNvSpPr>
            <a:spLocks noGrp="1"/>
          </p:cNvSpPr>
          <p:nvPr>
            <p:ph type="title"/>
          </p:nvPr>
        </p:nvSpPr>
        <p:spPr/>
        <p:txBody>
          <a:bodyPr/>
          <a:lstStyle/>
          <a:p>
            <a:r>
              <a:rPr lang="en-US" dirty="0">
                <a:solidFill>
                  <a:srgbClr val="C00000"/>
                </a:solidFill>
              </a:rPr>
              <a:t>Thermosyphon Systems</a:t>
            </a:r>
          </a:p>
        </p:txBody>
      </p:sp>
      <p:sp>
        <p:nvSpPr>
          <p:cNvPr id="3" name="Slide Number Placeholder 2">
            <a:extLst>
              <a:ext uri="{FF2B5EF4-FFF2-40B4-BE49-F238E27FC236}">
                <a16:creationId xmlns:a16="http://schemas.microsoft.com/office/drawing/2014/main" id="{4810CD31-2034-4B01-9C54-C61A6477805B}"/>
              </a:ext>
            </a:extLst>
          </p:cNvPr>
          <p:cNvSpPr>
            <a:spLocks noGrp="1"/>
          </p:cNvSpPr>
          <p:nvPr>
            <p:ph type="sldNum" sz="quarter" idx="10"/>
          </p:nvPr>
        </p:nvSpPr>
        <p:spPr/>
        <p:txBody>
          <a:bodyPr/>
          <a:lstStyle/>
          <a:p>
            <a:fld id="{ABCC55F3-FED4-490E-A042-E14AA0C2962A}" type="slidenum">
              <a:rPr lang="en-GB" smtClean="0"/>
              <a:pPr/>
              <a:t>16</a:t>
            </a:fld>
            <a:endParaRPr lang="en-GB" dirty="0"/>
          </a:p>
        </p:txBody>
      </p:sp>
      <p:sp>
        <p:nvSpPr>
          <p:cNvPr id="4" name="Rectangle 3">
            <a:extLst>
              <a:ext uri="{FF2B5EF4-FFF2-40B4-BE49-F238E27FC236}">
                <a16:creationId xmlns:a16="http://schemas.microsoft.com/office/drawing/2014/main" id="{E24959A2-6BBA-45CB-A5EF-3B356959AC1B}"/>
              </a:ext>
            </a:extLst>
          </p:cNvPr>
          <p:cNvSpPr/>
          <p:nvPr/>
        </p:nvSpPr>
        <p:spPr>
          <a:xfrm>
            <a:off x="304799" y="1536174"/>
            <a:ext cx="8672513" cy="4524315"/>
          </a:xfrm>
          <a:prstGeom prst="rect">
            <a:avLst/>
          </a:prstGeom>
        </p:spPr>
        <p:txBody>
          <a:bodyPr wrap="square">
            <a:spAutoFit/>
          </a:bodyPr>
          <a:lstStyle/>
          <a:p>
            <a:pPr algn="just"/>
            <a:r>
              <a:rPr lang="en-US" sz="3200" b="1" dirty="0">
                <a:solidFill>
                  <a:schemeClr val="tx1"/>
                </a:solidFill>
                <a:latin typeface="Times New Roman" panose="02020603050405020304" pitchFamily="18" charset="0"/>
                <a:cs typeface="Times New Roman" panose="02020603050405020304" pitchFamily="18" charset="0"/>
              </a:rPr>
              <a:t>Therefore, the water storage tank is always mounted above the collector, so that cold water reaches the collector from via a descending water pipe.</a:t>
            </a:r>
          </a:p>
          <a:p>
            <a:pPr algn="just"/>
            <a:endParaRPr lang="en-US" sz="3200" b="1" dirty="0">
              <a:solidFill>
                <a:schemeClr val="tx1"/>
              </a:solidFill>
              <a:latin typeface="Times New Roman" panose="02020603050405020304" pitchFamily="18" charset="0"/>
              <a:cs typeface="Times New Roman" panose="02020603050405020304" pitchFamily="18" charset="0"/>
            </a:endParaRPr>
          </a:p>
          <a:p>
            <a:pPr algn="just"/>
            <a:r>
              <a:rPr lang="en-US" sz="3200" b="1" dirty="0">
                <a:solidFill>
                  <a:schemeClr val="tx1"/>
                </a:solidFill>
                <a:latin typeface="Times New Roman" panose="02020603050405020304" pitchFamily="18" charset="0"/>
                <a:cs typeface="Times New Roman" panose="02020603050405020304" pitchFamily="18" charset="0"/>
              </a:rPr>
              <a:t> After the collector heats up the water, the hot water rises again and reaches the tank through an ascending water pipe at the upper end of the collector.</a:t>
            </a:r>
          </a:p>
        </p:txBody>
      </p:sp>
    </p:spTree>
    <p:extLst>
      <p:ext uri="{BB962C8B-B14F-4D97-AF65-F5344CB8AC3E}">
        <p14:creationId xmlns:p14="http://schemas.microsoft.com/office/powerpoint/2010/main" val="312202651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745A0-AD55-49A2-B3FF-F0064C7C6113}"/>
              </a:ext>
            </a:extLst>
          </p:cNvPr>
          <p:cNvSpPr>
            <a:spLocks noGrp="1"/>
          </p:cNvSpPr>
          <p:nvPr>
            <p:ph type="title"/>
          </p:nvPr>
        </p:nvSpPr>
        <p:spPr/>
        <p:txBody>
          <a:bodyPr/>
          <a:lstStyle/>
          <a:p>
            <a:r>
              <a:rPr lang="en-US" dirty="0">
                <a:solidFill>
                  <a:srgbClr val="C00000"/>
                </a:solidFill>
              </a:rPr>
              <a:t>Thermosyphon Systems</a:t>
            </a:r>
          </a:p>
        </p:txBody>
      </p:sp>
      <p:sp>
        <p:nvSpPr>
          <p:cNvPr id="3" name="Slide Number Placeholder 2">
            <a:extLst>
              <a:ext uri="{FF2B5EF4-FFF2-40B4-BE49-F238E27FC236}">
                <a16:creationId xmlns:a16="http://schemas.microsoft.com/office/drawing/2014/main" id="{4810CD31-2034-4B01-9C54-C61A6477805B}"/>
              </a:ext>
            </a:extLst>
          </p:cNvPr>
          <p:cNvSpPr>
            <a:spLocks noGrp="1"/>
          </p:cNvSpPr>
          <p:nvPr>
            <p:ph type="sldNum" sz="quarter" idx="10"/>
          </p:nvPr>
        </p:nvSpPr>
        <p:spPr/>
        <p:txBody>
          <a:bodyPr/>
          <a:lstStyle/>
          <a:p>
            <a:fld id="{ABCC55F3-FED4-490E-A042-E14AA0C2962A}" type="slidenum">
              <a:rPr lang="en-GB" smtClean="0"/>
              <a:pPr/>
              <a:t>17</a:t>
            </a:fld>
            <a:endParaRPr lang="en-GB" dirty="0"/>
          </a:p>
        </p:txBody>
      </p:sp>
      <p:sp>
        <p:nvSpPr>
          <p:cNvPr id="4" name="Rectangle 3">
            <a:extLst>
              <a:ext uri="{FF2B5EF4-FFF2-40B4-BE49-F238E27FC236}">
                <a16:creationId xmlns:a16="http://schemas.microsoft.com/office/drawing/2014/main" id="{E24959A2-6BBA-45CB-A5EF-3B356959AC1B}"/>
              </a:ext>
            </a:extLst>
          </p:cNvPr>
          <p:cNvSpPr/>
          <p:nvPr/>
        </p:nvSpPr>
        <p:spPr>
          <a:xfrm>
            <a:off x="304799" y="1536174"/>
            <a:ext cx="8672513" cy="4524315"/>
          </a:xfrm>
          <a:prstGeom prst="rect">
            <a:avLst/>
          </a:prstGeom>
        </p:spPr>
        <p:txBody>
          <a:bodyPr wrap="square">
            <a:spAutoFit/>
          </a:bodyPr>
          <a:lstStyle/>
          <a:p>
            <a:pPr algn="just"/>
            <a:r>
              <a:rPr lang="en-US" sz="3200" b="1" dirty="0">
                <a:solidFill>
                  <a:schemeClr val="tx1"/>
                </a:solidFill>
                <a:latin typeface="Times New Roman" panose="02020603050405020304" pitchFamily="18" charset="0"/>
                <a:cs typeface="Times New Roman" panose="02020603050405020304" pitchFamily="18" charset="0"/>
              </a:rPr>
              <a:t>The cycle of tank–water pipe–collector ensures the water is heated up until it achieves an </a:t>
            </a:r>
            <a:r>
              <a:rPr lang="en-US" sz="3200" b="1" dirty="0">
                <a:solidFill>
                  <a:srgbClr val="C00000"/>
                </a:solidFill>
                <a:latin typeface="Times New Roman" panose="02020603050405020304" pitchFamily="18" charset="0"/>
                <a:cs typeface="Times New Roman" panose="02020603050405020304" pitchFamily="18" charset="0"/>
              </a:rPr>
              <a:t>equilibrium temperature. </a:t>
            </a:r>
          </a:p>
          <a:p>
            <a:pPr algn="just"/>
            <a:endParaRPr lang="en-US" sz="3200" b="1" dirty="0">
              <a:solidFill>
                <a:schemeClr val="tx1"/>
              </a:solidFill>
              <a:latin typeface="Times New Roman" panose="02020603050405020304" pitchFamily="18" charset="0"/>
              <a:cs typeface="Times New Roman" panose="02020603050405020304" pitchFamily="18" charset="0"/>
            </a:endParaRPr>
          </a:p>
          <a:p>
            <a:pPr algn="just"/>
            <a:r>
              <a:rPr lang="en-US" sz="3200" b="1" dirty="0">
                <a:solidFill>
                  <a:schemeClr val="tx1"/>
                </a:solidFill>
                <a:latin typeface="Times New Roman" panose="02020603050405020304" pitchFamily="18" charset="0"/>
                <a:cs typeface="Times New Roman" panose="02020603050405020304" pitchFamily="18" charset="0"/>
              </a:rPr>
              <a:t>The consumer can use hot water at the top of the storage tank, and any quantity of hot water used is replaced by cold water at the bottom. </a:t>
            </a:r>
          </a:p>
          <a:p>
            <a:pPr algn="just"/>
            <a:endParaRPr lang="en-US" sz="3200" b="1" dirty="0">
              <a:solidFill>
                <a:schemeClr val="tx1"/>
              </a:solidFill>
              <a:latin typeface="Times New Roman" panose="02020603050405020304" pitchFamily="18" charset="0"/>
              <a:cs typeface="Times New Roman" panose="02020603050405020304" pitchFamily="18" charset="0"/>
            </a:endParaRPr>
          </a:p>
          <a:p>
            <a:pPr algn="just"/>
            <a:r>
              <a:rPr lang="en-US" sz="3200" b="1" dirty="0">
                <a:solidFill>
                  <a:schemeClr val="tx1"/>
                </a:solidFill>
                <a:latin typeface="Times New Roman" panose="02020603050405020304" pitchFamily="18" charset="0"/>
                <a:cs typeface="Times New Roman" panose="02020603050405020304" pitchFamily="18" charset="0"/>
              </a:rPr>
              <a:t>Then the collector heats up the cold water again.</a:t>
            </a:r>
          </a:p>
        </p:txBody>
      </p:sp>
    </p:spTree>
    <p:extLst>
      <p:ext uri="{BB962C8B-B14F-4D97-AF65-F5344CB8AC3E}">
        <p14:creationId xmlns:p14="http://schemas.microsoft.com/office/powerpoint/2010/main" val="276882129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p:txBody>
          <a:bodyPr/>
          <a:lstStyle/>
          <a:p>
            <a:r>
              <a:rPr lang="en-US" dirty="0"/>
              <a:t>Thermosyphon Systems</a:t>
            </a: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18</a:t>
            </a:fld>
            <a:endParaRPr lang="en-GB" dirty="0"/>
          </a:p>
        </p:txBody>
      </p:sp>
      <p:pic>
        <p:nvPicPr>
          <p:cNvPr id="4" name="Picture 3">
            <a:extLst>
              <a:ext uri="{FF2B5EF4-FFF2-40B4-BE49-F238E27FC236}">
                <a16:creationId xmlns:a16="http://schemas.microsoft.com/office/drawing/2014/main" id="{9638CF01-F820-4803-AA6C-BFACB8A1445A}"/>
              </a:ext>
            </a:extLst>
          </p:cNvPr>
          <p:cNvPicPr>
            <a:picLocks noChangeAspect="1"/>
          </p:cNvPicPr>
          <p:nvPr/>
        </p:nvPicPr>
        <p:blipFill>
          <a:blip r:embed="rId2"/>
          <a:stretch>
            <a:fillRect/>
          </a:stretch>
        </p:blipFill>
        <p:spPr>
          <a:xfrm>
            <a:off x="228600" y="1240765"/>
            <a:ext cx="8646984" cy="5029200"/>
          </a:xfrm>
          <a:prstGeom prst="rect">
            <a:avLst/>
          </a:prstGeom>
        </p:spPr>
      </p:pic>
    </p:spTree>
    <p:extLst>
      <p:ext uri="{BB962C8B-B14F-4D97-AF65-F5344CB8AC3E}">
        <p14:creationId xmlns:p14="http://schemas.microsoft.com/office/powerpoint/2010/main" val="9332394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p:txBody>
          <a:bodyPr/>
          <a:lstStyle/>
          <a:p>
            <a:r>
              <a:rPr lang="en-US" dirty="0"/>
              <a:t>Direct Pump Solar Water Heaters</a:t>
            </a: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19</a:t>
            </a:fld>
            <a:endParaRPr lang="en-GB" dirty="0"/>
          </a:p>
        </p:txBody>
      </p:sp>
      <p:sp>
        <p:nvSpPr>
          <p:cNvPr id="5" name="Rectangle 4">
            <a:extLst>
              <a:ext uri="{FF2B5EF4-FFF2-40B4-BE49-F238E27FC236}">
                <a16:creationId xmlns:a16="http://schemas.microsoft.com/office/drawing/2014/main" id="{61B51F16-0C1B-4D67-A298-40AF77A92E97}"/>
              </a:ext>
            </a:extLst>
          </p:cNvPr>
          <p:cNvSpPr/>
          <p:nvPr/>
        </p:nvSpPr>
        <p:spPr>
          <a:xfrm>
            <a:off x="381000" y="980778"/>
            <a:ext cx="8077200" cy="5632311"/>
          </a:xfrm>
          <a:prstGeom prst="rect">
            <a:avLst/>
          </a:prstGeom>
        </p:spPr>
        <p:txBody>
          <a:bodyPr wrap="square">
            <a:spAutoFit/>
          </a:bodyPr>
          <a:lstStyle/>
          <a:p>
            <a:pPr algn="just"/>
            <a:r>
              <a:rPr lang="en-US" sz="3600" dirty="0">
                <a:solidFill>
                  <a:schemeClr val="tx1"/>
                </a:solidFill>
                <a:latin typeface="Times New Roman" panose="02020603050405020304" pitchFamily="18" charset="0"/>
                <a:cs typeface="Times New Roman" panose="02020603050405020304" pitchFamily="18" charset="0"/>
              </a:rPr>
              <a:t>In this system of heating systems </a:t>
            </a:r>
            <a:r>
              <a:rPr lang="en-US" sz="3600" dirty="0">
                <a:solidFill>
                  <a:srgbClr val="000099"/>
                </a:solidFill>
                <a:latin typeface="Times New Roman" panose="02020603050405020304" pitchFamily="18" charset="0"/>
                <a:cs typeface="Times New Roman" panose="02020603050405020304" pitchFamily="18" charset="0"/>
              </a:rPr>
              <a:t>depends on using pumps devices to move water between storage tanks and collectors, </a:t>
            </a:r>
            <a:r>
              <a:rPr lang="en-US" sz="3600" dirty="0">
                <a:solidFill>
                  <a:schemeClr val="tx1"/>
                </a:solidFill>
                <a:latin typeface="Times New Roman" panose="02020603050405020304" pitchFamily="18" charset="0"/>
                <a:cs typeface="Times New Roman" panose="02020603050405020304" pitchFamily="18" charset="0"/>
              </a:rPr>
              <a:t>the site for storage tank is not important as can be level or low level of the collector see figure (3.3).</a:t>
            </a:r>
          </a:p>
          <a:p>
            <a:pPr algn="just"/>
            <a:r>
              <a:rPr lang="en-US" sz="3600" b="1" dirty="0">
                <a:solidFill>
                  <a:srgbClr val="C00000"/>
                </a:solidFill>
                <a:latin typeface="Times New Roman" panose="02020603050405020304" pitchFamily="18" charset="0"/>
                <a:cs typeface="Times New Roman" panose="02020603050405020304" pitchFamily="18" charset="0"/>
              </a:rPr>
              <a:t>The goal of using pumps </a:t>
            </a:r>
            <a:r>
              <a:rPr lang="en-US" sz="3600" dirty="0">
                <a:solidFill>
                  <a:schemeClr val="tx1"/>
                </a:solidFill>
                <a:latin typeface="Times New Roman" panose="02020603050405020304" pitchFamily="18" charset="0"/>
                <a:cs typeface="Times New Roman" panose="02020603050405020304" pitchFamily="18" charset="0"/>
              </a:rPr>
              <a:t>is to raise the efficiency of water heating system compared with systems </a:t>
            </a:r>
            <a:r>
              <a:rPr lang="en-US" sz="3600" b="1" dirty="0">
                <a:solidFill>
                  <a:srgbClr val="C00000"/>
                </a:solidFill>
                <a:latin typeface="Times New Roman" panose="02020603050405020304" pitchFamily="18" charset="0"/>
                <a:cs typeface="Times New Roman" panose="02020603050405020304" pitchFamily="18" charset="0"/>
              </a:rPr>
              <a:t>that rely on thermosyphon system. </a:t>
            </a:r>
          </a:p>
        </p:txBody>
      </p:sp>
    </p:spTree>
    <p:extLst>
      <p:ext uri="{BB962C8B-B14F-4D97-AF65-F5344CB8AC3E}">
        <p14:creationId xmlns:p14="http://schemas.microsoft.com/office/powerpoint/2010/main" val="348533780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314" y="38100"/>
            <a:ext cx="7478486" cy="731103"/>
          </a:xfrm>
        </p:spPr>
        <p:txBody>
          <a:bodyPr/>
          <a:lstStyle/>
          <a:p>
            <a:r>
              <a:rPr lang="en-US" dirty="0"/>
              <a:t>Solar Energy Applications</a:t>
            </a:r>
          </a:p>
        </p:txBody>
      </p:sp>
      <p:sp>
        <p:nvSpPr>
          <p:cNvPr id="3" name="Slide Number Placeholder 2"/>
          <p:cNvSpPr>
            <a:spLocks noGrp="1"/>
          </p:cNvSpPr>
          <p:nvPr>
            <p:ph type="sldNum" sz="quarter" idx="10"/>
          </p:nvPr>
        </p:nvSpPr>
        <p:spPr/>
        <p:txBody>
          <a:bodyPr/>
          <a:lstStyle/>
          <a:p>
            <a:fld id="{ABCC55F3-FED4-490E-A042-E14AA0C2962A}" type="slidenum">
              <a:rPr lang="en-GB" smtClean="0"/>
              <a:pPr/>
              <a:t>2</a:t>
            </a:fld>
            <a:endParaRPr lang="en-GB" dirty="0"/>
          </a:p>
        </p:txBody>
      </p:sp>
      <p:sp>
        <p:nvSpPr>
          <p:cNvPr id="4" name="TextBox 10"/>
          <p:cNvSpPr txBox="1">
            <a:spLocks noChangeArrowheads="1"/>
          </p:cNvSpPr>
          <p:nvPr/>
        </p:nvSpPr>
        <p:spPr bwMode="auto">
          <a:xfrm>
            <a:off x="228600" y="1100078"/>
            <a:ext cx="8458200" cy="752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marL="0" marR="0" algn="just">
              <a:lnSpc>
                <a:spcPct val="115000"/>
              </a:lnSpc>
              <a:spcBef>
                <a:spcPts val="0"/>
              </a:spcBef>
              <a:spcAft>
                <a:spcPts val="1000"/>
              </a:spcAft>
            </a:pPr>
            <a:r>
              <a:rPr lang="en-US" sz="2800" b="1" dirty="0">
                <a:solidFill>
                  <a:schemeClr val="tx1"/>
                </a:solidFill>
                <a:latin typeface="Times New Roman" panose="02020603050405020304" pitchFamily="18" charset="0"/>
                <a:ea typeface="Calibri" panose="020F0502020204030204" pitchFamily="34" charset="0"/>
                <a:cs typeface="Arial" panose="020B0604020202020204" pitchFamily="34" charset="0"/>
              </a:rPr>
              <a:t>Sun gives energy in two forms: </a:t>
            </a: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Heat &amp; Light.</a:t>
            </a:r>
          </a:p>
          <a:p>
            <a:pPr marL="0" marR="0" algn="just">
              <a:lnSpc>
                <a:spcPct val="115000"/>
              </a:lnSpc>
              <a:spcBef>
                <a:spcPts val="0"/>
              </a:spcBef>
              <a:spcAft>
                <a:spcPts val="1000"/>
              </a:spcAft>
            </a:pPr>
            <a:r>
              <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following some applications that can be used in the Palestine.</a:t>
            </a:r>
          </a:p>
          <a:p>
            <a:pPr marL="0" marR="0" algn="just">
              <a:lnSpc>
                <a:spcPct val="115000"/>
              </a:lnSpc>
              <a:spcBef>
                <a:spcPts val="0"/>
              </a:spcBef>
              <a:spcAft>
                <a:spcPts val="0"/>
              </a:spcAft>
            </a:pPr>
            <a:r>
              <a:rPr lang="en-US" sz="2800" b="1" u="sng" dirty="0">
                <a:solidFill>
                  <a:srgbClr val="C00000"/>
                </a:solidFill>
                <a:effectLst>
                  <a:outerShdw blurRad="38100" dist="38100" dir="2700000" algn="tl">
                    <a:srgbClr val="000000">
                      <a:alpha val="43137"/>
                    </a:srgbClr>
                  </a:outerShdw>
                </a:effectLst>
                <a:latin typeface="TimesNewRomanPS-BoldMT"/>
                <a:ea typeface="Calibri" panose="020F0502020204030204" pitchFamily="34" charset="0"/>
                <a:cs typeface="TimesNewRomanPS-BoldMT"/>
              </a:rPr>
              <a:t>Solar Thermal Applications:</a:t>
            </a:r>
          </a:p>
          <a:p>
            <a:pPr marL="0" marR="0" algn="just">
              <a:lnSpc>
                <a:spcPct val="115000"/>
              </a:lnSpc>
              <a:spcBef>
                <a:spcPts val="0"/>
              </a:spcBef>
              <a:spcAft>
                <a:spcPts val="0"/>
              </a:spcAft>
            </a:pP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Today, we are able to harness solar energy in many ways, including using it for:</a:t>
            </a:r>
          </a:p>
          <a:p>
            <a:pPr marL="0" marR="0" algn="just">
              <a:lnSpc>
                <a:spcPct val="115000"/>
              </a:lnSpc>
              <a:spcBef>
                <a:spcPts val="0"/>
              </a:spcBef>
              <a:spcAft>
                <a:spcPts val="0"/>
              </a:spcAft>
            </a:pP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57150" marR="0" indent="-342900" algn="just">
              <a:lnSpc>
                <a:spcPct val="115000"/>
              </a:lnSpc>
              <a:spcBef>
                <a:spcPts val="0"/>
              </a:spcBef>
              <a:spcAft>
                <a:spcPts val="0"/>
              </a:spcAft>
              <a:buFont typeface="Wingdings" panose="05000000000000000000" pitchFamily="2" charset="2"/>
              <a:buChar char="ü"/>
            </a:pP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Water Heating</a:t>
            </a:r>
          </a:p>
          <a:p>
            <a:pPr marL="57150" marR="0" indent="-342900" algn="just">
              <a:lnSpc>
                <a:spcPct val="115000"/>
              </a:lnSpc>
              <a:spcBef>
                <a:spcPts val="0"/>
              </a:spcBef>
              <a:spcAft>
                <a:spcPts val="0"/>
              </a:spcAft>
              <a:buFont typeface="Wingdings" panose="05000000000000000000" pitchFamily="2" charset="2"/>
              <a:buChar char="ü"/>
            </a:pP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Solar Heating &amp; Cooling of Buildings</a:t>
            </a:r>
          </a:p>
          <a:p>
            <a:pPr marL="57150" marR="0" indent="-342900" algn="just">
              <a:lnSpc>
                <a:spcPct val="115000"/>
              </a:lnSpc>
              <a:spcBef>
                <a:spcPts val="0"/>
              </a:spcBef>
              <a:spcAft>
                <a:spcPts val="0"/>
              </a:spcAft>
              <a:buFont typeface="Wingdings" panose="05000000000000000000" pitchFamily="2" charset="2"/>
              <a:buChar char="ü"/>
            </a:pP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Crop &amp; Vegetable Drying</a:t>
            </a:r>
          </a:p>
          <a:p>
            <a:pPr marL="57150" marR="0" indent="-342900" algn="just">
              <a:lnSpc>
                <a:spcPct val="115000"/>
              </a:lnSpc>
              <a:spcBef>
                <a:spcPts val="0"/>
              </a:spcBef>
              <a:spcAft>
                <a:spcPts val="0"/>
              </a:spcAft>
              <a:buFont typeface="Wingdings" panose="05000000000000000000" pitchFamily="2" charset="2"/>
              <a:buChar char="ü"/>
            </a:pP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Greenhouse Agriculture</a:t>
            </a:r>
          </a:p>
          <a:p>
            <a:pPr marL="0" marR="0" algn="just">
              <a:lnSpc>
                <a:spcPct val="115000"/>
              </a:lnSpc>
              <a:spcBef>
                <a:spcPts val="0"/>
              </a:spcBef>
              <a:spcAft>
                <a:spcPts val="1000"/>
              </a:spcAft>
            </a:pPr>
            <a:endPar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6976740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p:txBody>
          <a:bodyPr/>
          <a:lstStyle/>
          <a:p>
            <a:r>
              <a:rPr lang="en-US" dirty="0"/>
              <a:t>Direct Pump Solar Water Heaters</a:t>
            </a: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20</a:t>
            </a:fld>
            <a:endParaRPr lang="en-GB" dirty="0"/>
          </a:p>
        </p:txBody>
      </p:sp>
      <p:sp>
        <p:nvSpPr>
          <p:cNvPr id="5" name="Rectangle 4">
            <a:extLst>
              <a:ext uri="{FF2B5EF4-FFF2-40B4-BE49-F238E27FC236}">
                <a16:creationId xmlns:a16="http://schemas.microsoft.com/office/drawing/2014/main" id="{61B51F16-0C1B-4D67-A298-40AF77A92E97}"/>
              </a:ext>
            </a:extLst>
          </p:cNvPr>
          <p:cNvSpPr/>
          <p:nvPr/>
        </p:nvSpPr>
        <p:spPr>
          <a:xfrm>
            <a:off x="381000" y="980778"/>
            <a:ext cx="8077200" cy="3539430"/>
          </a:xfrm>
          <a:prstGeom prst="rect">
            <a:avLst/>
          </a:prstGeom>
        </p:spPr>
        <p:txBody>
          <a:bodyPr wrap="square">
            <a:spAutoFit/>
          </a:bodyPr>
          <a:lstStyle/>
          <a:p>
            <a:pPr algn="just"/>
            <a:r>
              <a:rPr lang="en-US" sz="3200" b="1" dirty="0">
                <a:solidFill>
                  <a:schemeClr val="tx1"/>
                </a:solidFill>
                <a:latin typeface="Times New Roman" panose="02020603050405020304" pitchFamily="18" charset="0"/>
                <a:cs typeface="Times New Roman" panose="02020603050405020304" pitchFamily="18" charset="0"/>
              </a:rPr>
              <a:t>But this system of course has a disadvantage </a:t>
            </a:r>
            <a:r>
              <a:rPr lang="en-US" sz="3200"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is using of the electricity for the operation of the pump. </a:t>
            </a:r>
          </a:p>
          <a:p>
            <a:pPr algn="just"/>
            <a:r>
              <a:rPr lang="en-US" sz="3200" b="1" dirty="0">
                <a:solidFill>
                  <a:schemeClr val="tx1"/>
                </a:solidFill>
                <a:latin typeface="Times New Roman" panose="02020603050405020304" pitchFamily="18" charset="0"/>
                <a:cs typeface="Times New Roman" panose="02020603050405020304" pitchFamily="18" charset="0"/>
              </a:rPr>
              <a:t> </a:t>
            </a:r>
          </a:p>
          <a:p>
            <a:pPr algn="just"/>
            <a:r>
              <a:rPr lang="en-US" sz="3200" b="1" dirty="0">
                <a:solidFill>
                  <a:schemeClr val="tx1"/>
                </a:solidFill>
                <a:latin typeface="Times New Roman" panose="02020603050405020304" pitchFamily="18" charset="0"/>
                <a:cs typeface="Times New Roman" panose="02020603050405020304" pitchFamily="18" charset="0"/>
              </a:rPr>
              <a:t>This system often used in commercial applications, &amp; in hospitals in developing countries.</a:t>
            </a:r>
          </a:p>
        </p:txBody>
      </p:sp>
    </p:spTree>
    <p:extLst>
      <p:ext uri="{BB962C8B-B14F-4D97-AF65-F5344CB8AC3E}">
        <p14:creationId xmlns:p14="http://schemas.microsoft.com/office/powerpoint/2010/main" val="317147235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p:txBody>
          <a:bodyPr/>
          <a:lstStyle/>
          <a:p>
            <a:r>
              <a:rPr lang="en-US" dirty="0"/>
              <a:t>Direct Pump Solar Water Heaters</a:t>
            </a: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21</a:t>
            </a:fld>
            <a:endParaRPr lang="en-GB" dirty="0"/>
          </a:p>
        </p:txBody>
      </p:sp>
      <p:pic>
        <p:nvPicPr>
          <p:cNvPr id="4" name="Picture 3">
            <a:extLst>
              <a:ext uri="{FF2B5EF4-FFF2-40B4-BE49-F238E27FC236}">
                <a16:creationId xmlns:a16="http://schemas.microsoft.com/office/drawing/2014/main" id="{4B065B03-1CBA-4FBA-BCFB-9AC9BC14BF3F}"/>
              </a:ext>
            </a:extLst>
          </p:cNvPr>
          <p:cNvPicPr>
            <a:picLocks noChangeAspect="1"/>
          </p:cNvPicPr>
          <p:nvPr/>
        </p:nvPicPr>
        <p:blipFill>
          <a:blip r:embed="rId2"/>
          <a:stretch>
            <a:fillRect/>
          </a:stretch>
        </p:blipFill>
        <p:spPr>
          <a:xfrm>
            <a:off x="1181101" y="894873"/>
            <a:ext cx="7505700" cy="5486400"/>
          </a:xfrm>
          <a:prstGeom prst="rect">
            <a:avLst/>
          </a:prstGeom>
        </p:spPr>
      </p:pic>
    </p:spTree>
    <p:extLst>
      <p:ext uri="{BB962C8B-B14F-4D97-AF65-F5344CB8AC3E}">
        <p14:creationId xmlns:p14="http://schemas.microsoft.com/office/powerpoint/2010/main" val="172443778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p:txBody>
          <a:bodyPr/>
          <a:lstStyle/>
          <a:p>
            <a:r>
              <a:rPr lang="en-US" dirty="0"/>
              <a:t> Solar Energy</a:t>
            </a: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22</a:t>
            </a:fld>
            <a:endParaRPr lang="en-GB" dirty="0"/>
          </a:p>
        </p:txBody>
      </p:sp>
      <p:pic>
        <p:nvPicPr>
          <p:cNvPr id="6" name="Picture 5">
            <a:extLst>
              <a:ext uri="{FF2B5EF4-FFF2-40B4-BE49-F238E27FC236}">
                <a16:creationId xmlns:a16="http://schemas.microsoft.com/office/drawing/2014/main" id="{E7B85033-06AE-479C-B03F-1534DF8B7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00" y="914400"/>
            <a:ext cx="7581900" cy="5257800"/>
          </a:xfrm>
          <a:prstGeom prst="rect">
            <a:avLst/>
          </a:prstGeom>
        </p:spPr>
      </p:pic>
    </p:spTree>
    <p:extLst>
      <p:ext uri="{BB962C8B-B14F-4D97-AF65-F5344CB8AC3E}">
        <p14:creationId xmlns:p14="http://schemas.microsoft.com/office/powerpoint/2010/main" val="185790605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a:xfrm>
            <a:off x="1181099" y="38100"/>
            <a:ext cx="7796213" cy="746759"/>
          </a:xfrm>
        </p:spPr>
        <p:txBody>
          <a:bodyPr/>
          <a:lstStyle/>
          <a:p>
            <a:r>
              <a:rPr lang="en-US" dirty="0"/>
              <a:t> </a:t>
            </a:r>
            <a:r>
              <a:rPr lang="en-US" sz="2800" dirty="0">
                <a:latin typeface="Times New Roman" panose="02020603050405020304" pitchFamily="18" charset="0"/>
                <a:cs typeface="Times New Roman" panose="02020603050405020304" pitchFamily="18" charset="0"/>
              </a:rPr>
              <a:t>Applications of Solar water Heaters in Palestine</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23</a:t>
            </a:fld>
            <a:endParaRPr lang="en-GB" dirty="0"/>
          </a:p>
        </p:txBody>
      </p:sp>
      <p:sp>
        <p:nvSpPr>
          <p:cNvPr id="4" name="Rectangle 3">
            <a:extLst>
              <a:ext uri="{FF2B5EF4-FFF2-40B4-BE49-F238E27FC236}">
                <a16:creationId xmlns:a16="http://schemas.microsoft.com/office/drawing/2014/main" id="{FB2CB607-3B3A-4709-8A6F-050526D36193}"/>
              </a:ext>
            </a:extLst>
          </p:cNvPr>
          <p:cNvSpPr/>
          <p:nvPr/>
        </p:nvSpPr>
        <p:spPr>
          <a:xfrm>
            <a:off x="526256" y="897321"/>
            <a:ext cx="8001000" cy="5189113"/>
          </a:xfrm>
          <a:prstGeom prst="rect">
            <a:avLst/>
          </a:prstGeom>
        </p:spPr>
        <p:txBody>
          <a:bodyPr wrap="square">
            <a:spAutoFit/>
          </a:bodyPr>
          <a:lstStyle/>
          <a:p>
            <a:pPr marL="0" marR="0" algn="just">
              <a:lnSpc>
                <a:spcPct val="115000"/>
              </a:lnSpc>
              <a:spcBef>
                <a:spcPts val="0"/>
              </a:spcBef>
              <a:spcAft>
                <a:spcPts val="0"/>
              </a:spcAft>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sectors which consume the hot water show </a:t>
            </a: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significantly in residential</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&amp; there are other sectors such as </a:t>
            </a: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services sector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Hospitals, Medical Clinics, &amp; Educations</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Commercial (Hotels, Restaurants)</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&amp; </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Industrial Sector.</a:t>
            </a:r>
            <a:endParaRPr lang="en-US" sz="1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Households: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have the fundamental role in the market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SWH</a:t>
            </a:r>
            <a:endParaRPr lang="en-US"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About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67.2%</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of houses are actually using solar family system of water heating in 2005(PCBS survey of house energy 2005).</a:t>
            </a:r>
            <a:endPar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One of the most common </a:t>
            </a: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Solar Water Heating Systems is </a:t>
            </a:r>
            <a:r>
              <a:rPr lang="en-US" sz="2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Thermosyphonic</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open circuit system which allows using hot water directly by consumer. </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221635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a:xfrm>
            <a:off x="1181099" y="38100"/>
            <a:ext cx="7796213" cy="746759"/>
          </a:xfrm>
        </p:spPr>
        <p:txBody>
          <a:bodyPr/>
          <a:lstStyle/>
          <a:p>
            <a:r>
              <a:rPr lang="en-US" dirty="0"/>
              <a:t> </a:t>
            </a:r>
            <a:r>
              <a:rPr lang="en-US" sz="2800" dirty="0">
                <a:latin typeface="Times New Roman" panose="02020603050405020304" pitchFamily="18" charset="0"/>
                <a:cs typeface="Times New Roman" panose="02020603050405020304" pitchFamily="18" charset="0"/>
              </a:rPr>
              <a:t>Applications of Solar water Heaters in Palestine</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24</a:t>
            </a:fld>
            <a:endParaRPr lang="en-GB" dirty="0"/>
          </a:p>
        </p:txBody>
      </p:sp>
      <p:sp>
        <p:nvSpPr>
          <p:cNvPr id="4" name="Rectangle 3">
            <a:extLst>
              <a:ext uri="{FF2B5EF4-FFF2-40B4-BE49-F238E27FC236}">
                <a16:creationId xmlns:a16="http://schemas.microsoft.com/office/drawing/2014/main" id="{FB2CB607-3B3A-4709-8A6F-050526D36193}"/>
              </a:ext>
            </a:extLst>
          </p:cNvPr>
          <p:cNvSpPr/>
          <p:nvPr/>
        </p:nvSpPr>
        <p:spPr>
          <a:xfrm>
            <a:off x="526256" y="897321"/>
            <a:ext cx="8001000" cy="5613845"/>
          </a:xfrm>
          <a:prstGeom prst="rect">
            <a:avLst/>
          </a:prstGeom>
        </p:spPr>
        <p:txBody>
          <a:bodyPr wrap="square">
            <a:spAutoFit/>
          </a:bodyPr>
          <a:lstStyle/>
          <a:p>
            <a:pPr marL="0" marR="0" algn="just">
              <a:lnSpc>
                <a:spcPct val="115000"/>
              </a:lnSpc>
              <a:spcBef>
                <a:spcPts val="0"/>
              </a:spcBef>
              <a:spcAft>
                <a:spcPts val="0"/>
              </a:spcAft>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This system consists of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or 3 flat-plate collectors</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each measuring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1.7 m²</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 rating of 2750 kcal/ day (iron collector) as a yearly average output, and it directed to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south with angle 42º. </a:t>
            </a:r>
          </a:p>
          <a:p>
            <a:pPr marL="0" marR="0" algn="just">
              <a:lnSpc>
                <a:spcPct val="115000"/>
              </a:lnSpc>
              <a:spcBef>
                <a:spcPts val="0"/>
              </a:spcBef>
              <a:spcAft>
                <a:spcPts val="0"/>
              </a:spcAft>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For climate conditions,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collectors are generally used in hilly areas, while 2 collectors are utilized in the Jordan Valley, Jenin,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Tulkarm</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&amp; Gaza Strip. </a:t>
            </a:r>
          </a:p>
          <a:p>
            <a:pPr marL="0" marR="0" algn="just">
              <a:lnSpc>
                <a:spcPct val="115000"/>
              </a:lnSpc>
              <a:spcBef>
                <a:spcPts val="0"/>
              </a:spcBef>
              <a:spcAft>
                <a:spcPts val="0"/>
              </a:spcAft>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hot water storage tank has a </a:t>
            </a: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capacity of 150-200 </a:t>
            </a:r>
            <a:r>
              <a:rPr lang="en-US" sz="2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litres</a:t>
            </a: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cold water supply tank is located generally above the hot water storage tank. </a:t>
            </a:r>
          </a:p>
          <a:p>
            <a:pPr marL="0" marR="0" algn="just">
              <a:lnSpc>
                <a:spcPct val="115000"/>
              </a:lnSpc>
              <a:spcBef>
                <a:spcPts val="0"/>
              </a:spcBef>
              <a:spcAft>
                <a:spcPts val="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area of a system with 3 collectors is 5 m² which can produce 12 kWh daily</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particularly in summer time or </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200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litre</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of hot water (50-60 °C). </a:t>
            </a:r>
          </a:p>
        </p:txBody>
      </p:sp>
    </p:spTree>
    <p:extLst>
      <p:ext uri="{BB962C8B-B14F-4D97-AF65-F5344CB8AC3E}">
        <p14:creationId xmlns:p14="http://schemas.microsoft.com/office/powerpoint/2010/main" val="421803741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a:xfrm>
            <a:off x="1181099" y="38100"/>
            <a:ext cx="7796213" cy="746759"/>
          </a:xfrm>
        </p:spPr>
        <p:txBody>
          <a:bodyPr/>
          <a:lstStyle/>
          <a:p>
            <a:r>
              <a:rPr lang="en-US" dirty="0"/>
              <a:t> </a:t>
            </a:r>
            <a:r>
              <a:rPr lang="en-US" sz="2800" dirty="0">
                <a:latin typeface="Times New Roman" panose="02020603050405020304" pitchFamily="18" charset="0"/>
                <a:cs typeface="Times New Roman" panose="02020603050405020304" pitchFamily="18" charset="0"/>
              </a:rPr>
              <a:t>Applications of Solar water Heaters in Palestine</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25</a:t>
            </a:fld>
            <a:endParaRPr lang="en-GB" dirty="0"/>
          </a:p>
        </p:txBody>
      </p:sp>
      <p:sp>
        <p:nvSpPr>
          <p:cNvPr id="4" name="Rectangle 3">
            <a:extLst>
              <a:ext uri="{FF2B5EF4-FFF2-40B4-BE49-F238E27FC236}">
                <a16:creationId xmlns:a16="http://schemas.microsoft.com/office/drawing/2014/main" id="{FB2CB607-3B3A-4709-8A6F-050526D36193}"/>
              </a:ext>
            </a:extLst>
          </p:cNvPr>
          <p:cNvSpPr/>
          <p:nvPr/>
        </p:nvSpPr>
        <p:spPr>
          <a:xfrm>
            <a:off x="526256" y="897321"/>
            <a:ext cx="8001000" cy="5047536"/>
          </a:xfrm>
          <a:prstGeom prst="rect">
            <a:avLst/>
          </a:prstGeom>
        </p:spPr>
        <p:txBody>
          <a:bodyPr wrap="square">
            <a:spAutoFit/>
          </a:bodyPr>
          <a:lstStyle/>
          <a:p>
            <a:pPr marL="0" marR="0" algn="just">
              <a:lnSpc>
                <a:spcPct val="115000"/>
              </a:lnSpc>
              <a:spcBef>
                <a:spcPts val="0"/>
              </a:spcBef>
              <a:spcAft>
                <a:spcPts val="0"/>
              </a:spcAft>
            </a:pP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Collective systems: </a:t>
            </a:r>
            <a:endPar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Many of the apartments in residential buildings in the Gaza Strip &amp; Nablus have been using this system as it more than 20 systems are available in 1999, in addition to its use in </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hospitals</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see figure below, </a:t>
            </a: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hotels, universities, fitness clubs, &amp; security residencies. </a:t>
            </a:r>
            <a:endPar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perspective of collective systems seems large if real efforts are directed towards the efficient utilization of solar energy by imposition of standards </a:t>
            </a:r>
            <a:r>
              <a:rPr lang="en-US"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to improve the quality.</a:t>
            </a:r>
            <a:endParaRPr lang="en-US"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340140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a:xfrm>
            <a:off x="1181099" y="38100"/>
            <a:ext cx="7796213" cy="746759"/>
          </a:xfrm>
        </p:spPr>
        <p:txBody>
          <a:bodyPr/>
          <a:lstStyle/>
          <a:p>
            <a:r>
              <a:rPr lang="en-US" dirty="0"/>
              <a:t> </a:t>
            </a:r>
            <a:r>
              <a:rPr lang="en-US" sz="3200" dirty="0">
                <a:latin typeface="Times New Roman" panose="02020603050405020304" pitchFamily="18" charset="0"/>
                <a:cs typeface="Times New Roman" panose="02020603050405020304" pitchFamily="18" charset="0"/>
              </a:rPr>
              <a:t>Collective Solar system at Jericho hospital</a:t>
            </a:r>
            <a:br>
              <a:rPr lang="en-US" dirty="0"/>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26</a:t>
            </a:fld>
            <a:endParaRPr lang="en-GB" dirty="0"/>
          </a:p>
        </p:txBody>
      </p:sp>
      <p:pic>
        <p:nvPicPr>
          <p:cNvPr id="5" name="Picture 4">
            <a:extLst>
              <a:ext uri="{FF2B5EF4-FFF2-40B4-BE49-F238E27FC236}">
                <a16:creationId xmlns:a16="http://schemas.microsoft.com/office/drawing/2014/main" id="{FEE64362-25EA-49A8-BF02-188EA59ABD32}"/>
              </a:ext>
            </a:extLst>
          </p:cNvPr>
          <p:cNvPicPr>
            <a:picLocks noChangeAspect="1"/>
          </p:cNvPicPr>
          <p:nvPr/>
        </p:nvPicPr>
        <p:blipFill>
          <a:blip r:embed="rId2"/>
          <a:stretch>
            <a:fillRect/>
          </a:stretch>
        </p:blipFill>
        <p:spPr>
          <a:xfrm>
            <a:off x="685800" y="1330308"/>
            <a:ext cx="7680960" cy="4542645"/>
          </a:xfrm>
          <a:prstGeom prst="rect">
            <a:avLst/>
          </a:prstGeom>
        </p:spPr>
      </p:pic>
    </p:spTree>
    <p:extLst>
      <p:ext uri="{BB962C8B-B14F-4D97-AF65-F5344CB8AC3E}">
        <p14:creationId xmlns:p14="http://schemas.microsoft.com/office/powerpoint/2010/main" val="47311026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a:xfrm>
            <a:off x="1181099" y="38100"/>
            <a:ext cx="7796213" cy="746759"/>
          </a:xfrm>
        </p:spPr>
        <p:txBody>
          <a:bodyPr/>
          <a:lstStyle/>
          <a:p>
            <a:r>
              <a:rPr lang="en-US" dirty="0"/>
              <a:t> Direct pump system</a:t>
            </a:r>
            <a:br>
              <a:rPr lang="en-US" dirty="0"/>
            </a:br>
            <a:br>
              <a:rPr lang="en-US" dirty="0"/>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27</a:t>
            </a:fld>
            <a:endParaRPr lang="en-GB" dirty="0"/>
          </a:p>
        </p:txBody>
      </p:sp>
      <p:sp>
        <p:nvSpPr>
          <p:cNvPr id="4" name="Rectangle 3">
            <a:extLst>
              <a:ext uri="{FF2B5EF4-FFF2-40B4-BE49-F238E27FC236}">
                <a16:creationId xmlns:a16="http://schemas.microsoft.com/office/drawing/2014/main" id="{31A15D6A-2109-4057-A1A4-988DFA5983D3}"/>
              </a:ext>
            </a:extLst>
          </p:cNvPr>
          <p:cNvSpPr/>
          <p:nvPr/>
        </p:nvSpPr>
        <p:spPr>
          <a:xfrm>
            <a:off x="152400" y="798111"/>
            <a:ext cx="8534400" cy="4339650"/>
          </a:xfrm>
          <a:prstGeom prst="rect">
            <a:avLst/>
          </a:prstGeom>
        </p:spPr>
        <p:txBody>
          <a:bodyPr wrap="square">
            <a:spAutoFit/>
          </a:bodyPr>
          <a:lstStyle/>
          <a:p>
            <a:pPr marL="0" marR="0" algn="just">
              <a:lnSpc>
                <a:spcPct val="115000"/>
              </a:lnSpc>
              <a:spcBef>
                <a:spcPts val="0"/>
              </a:spcBef>
              <a:spcAft>
                <a:spcPts val="0"/>
              </a:spcAft>
            </a:pPr>
            <a:r>
              <a:rPr lang="en-US" sz="4000" dirty="0">
                <a:solidFill>
                  <a:schemeClr val="tx1"/>
                </a:solidFill>
                <a:latin typeface="TimesNewRomanPSMT"/>
                <a:ea typeface="Calibri" panose="020F0502020204030204" pitchFamily="34" charset="0"/>
                <a:cs typeface="TimesNewRomanPSMT"/>
              </a:rPr>
              <a:t>This system is used in the </a:t>
            </a:r>
            <a:r>
              <a:rPr lang="en-US" sz="4000" b="1" dirty="0">
                <a:solidFill>
                  <a:srgbClr val="FF0000"/>
                </a:solidFill>
                <a:latin typeface="TimesNewRomanPSMT"/>
                <a:ea typeface="Calibri" panose="020F0502020204030204" pitchFamily="34" charset="0"/>
                <a:cs typeface="TimesNewRomanPSMT"/>
              </a:rPr>
              <a:t>roofs of villas </a:t>
            </a:r>
            <a:r>
              <a:rPr lang="en-US" sz="4000" dirty="0">
                <a:solidFill>
                  <a:schemeClr val="tx1"/>
                </a:solidFill>
                <a:latin typeface="TimesNewRomanPSMT"/>
                <a:ea typeface="Calibri" panose="020F0502020204030204" pitchFamily="34" charset="0"/>
                <a:cs typeface="TimesNewRomanPSMT"/>
              </a:rPr>
              <a:t>where </a:t>
            </a:r>
            <a:r>
              <a:rPr lang="en-US" sz="4000" dirty="0">
                <a:solidFill>
                  <a:srgbClr val="FF0000"/>
                </a:solidFill>
                <a:latin typeface="TimesNewRomanPSMT"/>
                <a:ea typeface="Calibri" panose="020F0502020204030204" pitchFamily="34" charset="0"/>
                <a:cs typeface="TimesNewRomanPSMT"/>
              </a:rPr>
              <a:t>storage tank is kept indoor</a:t>
            </a:r>
            <a:r>
              <a:rPr lang="en-US" sz="4000" dirty="0">
                <a:solidFill>
                  <a:schemeClr val="tx1"/>
                </a:solidFill>
                <a:latin typeface="TimesNewRomanPSMT"/>
                <a:ea typeface="Calibri" panose="020F0502020204030204" pitchFamily="34" charset="0"/>
                <a:cs typeface="TimesNewRomanPSMT"/>
              </a:rPr>
              <a:t>, sited at the same level as the collector </a:t>
            </a:r>
            <a:r>
              <a:rPr lang="en-US" sz="4000" dirty="0">
                <a:solidFill>
                  <a:srgbClr val="FF0000"/>
                </a:solidFill>
                <a:latin typeface="TimesNewRomanPSMT"/>
                <a:ea typeface="Calibri" panose="020F0502020204030204" pitchFamily="34" charset="0"/>
                <a:cs typeface="TimesNewRomanPSMT"/>
              </a:rPr>
              <a:t>&amp; the pump circulate hot water between storage tank &amp; the collector see figure below.</a:t>
            </a:r>
            <a:endParaRPr lang="en-US" sz="3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0627664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a:xfrm>
            <a:off x="1181099" y="38100"/>
            <a:ext cx="7796213" cy="746759"/>
          </a:xfrm>
        </p:spPr>
        <p:txBody>
          <a:bodyPr/>
          <a:lstStyle/>
          <a:p>
            <a:r>
              <a:rPr lang="en-US" dirty="0"/>
              <a:t> </a:t>
            </a:r>
            <a:r>
              <a:rPr lang="en-US" sz="3200" dirty="0">
                <a:solidFill>
                  <a:schemeClr val="tx1"/>
                </a:solidFill>
              </a:rPr>
              <a:t>Direct pump system on the roof of villas</a:t>
            </a:r>
            <a:br>
              <a:rPr lang="en-US" dirty="0"/>
            </a:br>
            <a:br>
              <a:rPr lang="en-US" dirty="0"/>
            </a:br>
            <a:br>
              <a:rPr lang="en-US" dirty="0"/>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28</a:t>
            </a:fld>
            <a:endParaRPr lang="en-GB" dirty="0"/>
          </a:p>
        </p:txBody>
      </p:sp>
      <p:pic>
        <p:nvPicPr>
          <p:cNvPr id="5" name="Picture 4">
            <a:extLst>
              <a:ext uri="{FF2B5EF4-FFF2-40B4-BE49-F238E27FC236}">
                <a16:creationId xmlns:a16="http://schemas.microsoft.com/office/drawing/2014/main" id="{E5F0EDE5-0019-4A71-A28E-9CAF3E049A52}"/>
              </a:ext>
            </a:extLst>
          </p:cNvPr>
          <p:cNvPicPr>
            <a:picLocks noChangeAspect="1"/>
          </p:cNvPicPr>
          <p:nvPr/>
        </p:nvPicPr>
        <p:blipFill>
          <a:blip r:embed="rId2"/>
          <a:stretch>
            <a:fillRect/>
          </a:stretch>
        </p:blipFill>
        <p:spPr>
          <a:xfrm>
            <a:off x="3124200" y="1199673"/>
            <a:ext cx="5791199" cy="4876800"/>
          </a:xfrm>
          <a:prstGeom prst="rect">
            <a:avLst/>
          </a:prstGeom>
        </p:spPr>
      </p:pic>
      <p:sp>
        <p:nvSpPr>
          <p:cNvPr id="6" name="Rectangle 5">
            <a:extLst>
              <a:ext uri="{FF2B5EF4-FFF2-40B4-BE49-F238E27FC236}">
                <a16:creationId xmlns:a16="http://schemas.microsoft.com/office/drawing/2014/main" id="{A7D9F5D8-8E40-498B-B18C-3BE9F422B60C}"/>
              </a:ext>
            </a:extLst>
          </p:cNvPr>
          <p:cNvSpPr/>
          <p:nvPr/>
        </p:nvSpPr>
        <p:spPr>
          <a:xfrm>
            <a:off x="13252" y="1206299"/>
            <a:ext cx="2806148" cy="4764381"/>
          </a:xfrm>
          <a:prstGeom prst="rect">
            <a:avLst/>
          </a:prstGeom>
        </p:spPr>
        <p:txBody>
          <a:bodyPr wrap="square">
            <a:spAutoFit/>
          </a:bodyPr>
          <a:lstStyle/>
          <a:p>
            <a:pPr marL="0" marR="0" algn="just">
              <a:lnSpc>
                <a:spcPct val="115000"/>
              </a:lnSpc>
              <a:spcBef>
                <a:spcPts val="0"/>
              </a:spcBef>
              <a:spcAft>
                <a:spcPts val="0"/>
              </a:spcAft>
            </a:pP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system is considered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Direct because no heat exchangers are involved during the heating of water. </a:t>
            </a:r>
            <a:endParaRPr lang="en-US"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n-US" sz="1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liquid that runs in the collector is the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water used by the consumer.</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706841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a:xfrm>
            <a:off x="1181099" y="38100"/>
            <a:ext cx="7796213" cy="746759"/>
          </a:xfrm>
        </p:spPr>
        <p:txBody>
          <a:bodyPr/>
          <a:lstStyle/>
          <a:p>
            <a:r>
              <a:rPr lang="en-US" dirty="0"/>
              <a:t> </a:t>
            </a:r>
            <a:r>
              <a:rPr lang="en-US" sz="3200" dirty="0"/>
              <a:t>Central (SWH) for apartment buildings</a:t>
            </a:r>
            <a:br>
              <a:rPr lang="en-US" dirty="0"/>
            </a:br>
            <a:br>
              <a:rPr lang="en-US" dirty="0"/>
            </a:br>
            <a:br>
              <a:rPr lang="en-US" dirty="0"/>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29</a:t>
            </a:fld>
            <a:endParaRPr lang="en-GB" dirty="0"/>
          </a:p>
        </p:txBody>
      </p:sp>
      <p:sp>
        <p:nvSpPr>
          <p:cNvPr id="6" name="Rectangle 5">
            <a:extLst>
              <a:ext uri="{FF2B5EF4-FFF2-40B4-BE49-F238E27FC236}">
                <a16:creationId xmlns:a16="http://schemas.microsoft.com/office/drawing/2014/main" id="{A7D9F5D8-8E40-498B-B18C-3BE9F422B60C}"/>
              </a:ext>
            </a:extLst>
          </p:cNvPr>
          <p:cNvSpPr/>
          <p:nvPr/>
        </p:nvSpPr>
        <p:spPr>
          <a:xfrm>
            <a:off x="13252" y="1206299"/>
            <a:ext cx="8825948" cy="4524315"/>
          </a:xfrm>
          <a:prstGeom prst="rect">
            <a:avLst/>
          </a:prstGeom>
        </p:spPr>
        <p:txBody>
          <a:bodyPr wrap="square">
            <a:spAutoFit/>
          </a:bodyPr>
          <a:lstStyle/>
          <a:p>
            <a:pPr marL="342900" indent="-342900" algn="just">
              <a:buFont typeface="Wingdings" panose="05000000000000000000" pitchFamily="2" charset="2"/>
              <a:buChar char="Ø"/>
            </a:pPr>
            <a:r>
              <a:rPr lang="en-US" sz="2400" b="1" dirty="0">
                <a:solidFill>
                  <a:schemeClr val="tx1"/>
                </a:solidFill>
                <a:latin typeface="Times New Roman" panose="02020603050405020304" pitchFamily="18" charset="0"/>
                <a:cs typeface="Times New Roman" panose="02020603050405020304" pitchFamily="18" charset="0"/>
              </a:rPr>
              <a:t>This system successfully used &amp; </a:t>
            </a:r>
            <a:r>
              <a:rPr lang="en-US" sz="2400" b="1" dirty="0">
                <a:solidFill>
                  <a:srgbClr val="FF0000"/>
                </a:solidFill>
                <a:latin typeface="Times New Roman" panose="02020603050405020304" pitchFamily="18" charset="0"/>
                <a:cs typeface="Times New Roman" panose="02020603050405020304" pitchFamily="18" charset="0"/>
              </a:rPr>
              <a:t>adopted for apartment buildings in Palestine, Solar collectors are shared for all apartments. </a:t>
            </a:r>
            <a:endParaRPr lang="en-US" sz="2400" dirty="0">
              <a:solidFill>
                <a:srgbClr val="FF0000"/>
              </a:solidFill>
              <a:latin typeface="Times New Roman" panose="02020603050405020304" pitchFamily="18" charset="0"/>
              <a:cs typeface="Times New Roman" panose="02020603050405020304" pitchFamily="18" charset="0"/>
            </a:endParaRPr>
          </a:p>
          <a:p>
            <a:pPr algn="just"/>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b="1" dirty="0">
                <a:solidFill>
                  <a:srgbClr val="FF0000"/>
                </a:solidFill>
                <a:latin typeface="Times New Roman" panose="02020603050405020304" pitchFamily="18" charset="0"/>
                <a:cs typeface="Times New Roman" panose="02020603050405020304" pitchFamily="18" charset="0"/>
              </a:rPr>
              <a:t>Collectors are connected in arrays and parallel and then in series, as shown in the figure below.</a:t>
            </a:r>
            <a:endParaRPr lang="en-US" sz="2400" dirty="0">
              <a:solidFill>
                <a:srgbClr val="FF0000"/>
              </a:solidFill>
              <a:latin typeface="Times New Roman" panose="02020603050405020304" pitchFamily="18" charset="0"/>
              <a:cs typeface="Times New Roman" panose="02020603050405020304" pitchFamily="18" charset="0"/>
            </a:endParaRPr>
          </a:p>
          <a:p>
            <a:pPr algn="just"/>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b="1" dirty="0">
                <a:solidFill>
                  <a:schemeClr val="tx1"/>
                </a:solidFill>
                <a:latin typeface="Times New Roman" panose="02020603050405020304" pitchFamily="18" charset="0"/>
                <a:cs typeface="Times New Roman" panose="02020603050405020304" pitchFamily="18" charset="0"/>
              </a:rPr>
              <a:t>Each 3 collectors are connected in series to form one group and then connected in parallel to the similar groups that is in some designs &amp; within the array itself.</a:t>
            </a:r>
            <a:endParaRPr lang="en-US" sz="2400" dirty="0">
              <a:solidFill>
                <a:schemeClr val="tx1"/>
              </a:solidFill>
              <a:latin typeface="Times New Roman" panose="02020603050405020304" pitchFamily="18" charset="0"/>
              <a:cs typeface="Times New Roman" panose="02020603050405020304" pitchFamily="18" charset="0"/>
            </a:endParaRPr>
          </a:p>
          <a:p>
            <a:pPr algn="just"/>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b="1" dirty="0">
                <a:solidFill>
                  <a:srgbClr val="000099"/>
                </a:solidFill>
                <a:latin typeface="Times New Roman" panose="02020603050405020304" pitchFamily="18" charset="0"/>
                <a:cs typeface="Times New Roman" panose="02020603050405020304" pitchFamily="18" charset="0"/>
              </a:rPr>
              <a:t> Each apartment uses the domestic hot water separately. </a:t>
            </a:r>
            <a:endParaRPr lang="en-US" sz="24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247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314" y="38100"/>
            <a:ext cx="7478486" cy="731103"/>
          </a:xfrm>
        </p:spPr>
        <p:txBody>
          <a:bodyPr/>
          <a:lstStyle/>
          <a:p>
            <a:r>
              <a:rPr lang="en-US" dirty="0"/>
              <a:t>Solar Energy Applications</a:t>
            </a:r>
          </a:p>
        </p:txBody>
      </p:sp>
      <p:sp>
        <p:nvSpPr>
          <p:cNvPr id="3" name="Slide Number Placeholder 2"/>
          <p:cNvSpPr>
            <a:spLocks noGrp="1"/>
          </p:cNvSpPr>
          <p:nvPr>
            <p:ph type="sldNum" sz="quarter" idx="10"/>
          </p:nvPr>
        </p:nvSpPr>
        <p:spPr/>
        <p:txBody>
          <a:bodyPr/>
          <a:lstStyle/>
          <a:p>
            <a:fld id="{ABCC55F3-FED4-490E-A042-E14AA0C2962A}" type="slidenum">
              <a:rPr lang="en-GB" smtClean="0"/>
              <a:pPr/>
              <a:t>3</a:t>
            </a:fld>
            <a:endParaRPr lang="en-GB" dirty="0"/>
          </a:p>
        </p:txBody>
      </p:sp>
      <p:sp>
        <p:nvSpPr>
          <p:cNvPr id="4" name="TextBox 10"/>
          <p:cNvSpPr txBox="1">
            <a:spLocks noChangeArrowheads="1"/>
          </p:cNvSpPr>
          <p:nvPr/>
        </p:nvSpPr>
        <p:spPr bwMode="auto">
          <a:xfrm>
            <a:off x="228600" y="1100078"/>
            <a:ext cx="8458200" cy="706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marL="0" marR="0" algn="just">
              <a:lnSpc>
                <a:spcPct val="115000"/>
              </a:lnSpc>
              <a:spcBef>
                <a:spcPts val="0"/>
              </a:spcBef>
              <a:spcAft>
                <a:spcPts val="0"/>
              </a:spcAft>
            </a:pPr>
            <a:r>
              <a:rPr lang="en-US" sz="2800" b="1" dirty="0">
                <a:solidFill>
                  <a:srgbClr val="FF0000"/>
                </a:solidFill>
                <a:latin typeface="TimesNewRomanPS-BoldMT"/>
                <a:ea typeface="Calibri" panose="020F0502020204030204" pitchFamily="34" charset="0"/>
                <a:cs typeface="TimesNewRomanPS-BoldMT"/>
              </a:rPr>
              <a:t>Solar Water Heater (SWH)</a:t>
            </a:r>
            <a:endParaRPr lang="en-US" dirty="0">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Solar water heaters come in a variety of configurations. </a:t>
            </a:r>
          </a:p>
          <a:p>
            <a:pPr marL="0" marR="0" algn="just">
              <a:lnSpc>
                <a:spcPct val="115000"/>
              </a:lnSpc>
              <a:spcBef>
                <a:spcPts val="0"/>
              </a:spcBef>
              <a:spcAft>
                <a:spcPts val="0"/>
              </a:spcAft>
            </a:pP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Each differs in </a:t>
            </a:r>
            <a:r>
              <a:rPr lang="en-US" sz="3200" b="1" dirty="0">
                <a:solidFill>
                  <a:srgbClr val="00B05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Design, Cost, Performance, &amp; Level of Complexity. </a:t>
            </a:r>
          </a:p>
          <a:p>
            <a:pPr marL="0" marR="0" algn="just">
              <a:lnSpc>
                <a:spcPct val="115000"/>
              </a:lnSpc>
              <a:spcBef>
                <a:spcPts val="0"/>
              </a:spcBef>
              <a:spcAft>
                <a:spcPts val="0"/>
              </a:spcAft>
            </a:pP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There are two main types of systems: </a:t>
            </a:r>
            <a:r>
              <a:rPr lang="en-US" sz="32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Passive &amp; Active Solar Heating.</a:t>
            </a:r>
            <a:endParaRPr lang="en-US" sz="24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2683313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a:xfrm>
            <a:off x="1181099" y="38100"/>
            <a:ext cx="7796213" cy="746759"/>
          </a:xfrm>
        </p:spPr>
        <p:txBody>
          <a:bodyPr/>
          <a:lstStyle/>
          <a:p>
            <a:r>
              <a:rPr lang="en-US" dirty="0"/>
              <a:t> </a:t>
            </a:r>
            <a:r>
              <a:rPr lang="en-US" sz="3200" dirty="0"/>
              <a:t>Central (SWH) for apartment buildings</a:t>
            </a:r>
            <a:br>
              <a:rPr lang="en-US" dirty="0"/>
            </a:br>
            <a:br>
              <a:rPr lang="en-US" dirty="0"/>
            </a:br>
            <a:br>
              <a:rPr lang="en-US" dirty="0"/>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30</a:t>
            </a:fld>
            <a:endParaRPr lang="en-GB" dirty="0"/>
          </a:p>
        </p:txBody>
      </p:sp>
      <p:sp>
        <p:nvSpPr>
          <p:cNvPr id="6" name="Rectangle 5">
            <a:extLst>
              <a:ext uri="{FF2B5EF4-FFF2-40B4-BE49-F238E27FC236}">
                <a16:creationId xmlns:a16="http://schemas.microsoft.com/office/drawing/2014/main" id="{A7D9F5D8-8E40-498B-B18C-3BE9F422B60C}"/>
              </a:ext>
            </a:extLst>
          </p:cNvPr>
          <p:cNvSpPr/>
          <p:nvPr/>
        </p:nvSpPr>
        <p:spPr>
          <a:xfrm>
            <a:off x="13252" y="1206299"/>
            <a:ext cx="8825948" cy="5139869"/>
          </a:xfrm>
          <a:prstGeom prst="rect">
            <a:avLst/>
          </a:prstGeom>
        </p:spPr>
        <p:txBody>
          <a:bodyPr wrap="square">
            <a:spAutoFit/>
          </a:bodyPr>
          <a:lstStyle/>
          <a:p>
            <a:pPr marL="457200" indent="-457200" algn="just">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The hot water is a </a:t>
            </a:r>
            <a:r>
              <a:rPr lang="en-US" sz="2800" b="1" dirty="0">
                <a:solidFill>
                  <a:srgbClr val="000099"/>
                </a:solidFill>
                <a:latin typeface="Times New Roman" panose="02020603050405020304" pitchFamily="18" charset="0"/>
                <a:cs typeface="Times New Roman" panose="02020603050405020304" pitchFamily="18" charset="0"/>
              </a:rPr>
              <a:t>double jacket storage tank </a:t>
            </a:r>
            <a:r>
              <a:rPr lang="en-US" sz="2800" dirty="0">
                <a:solidFill>
                  <a:schemeClr val="tx1"/>
                </a:solidFill>
                <a:latin typeface="Times New Roman" panose="02020603050405020304" pitchFamily="18" charset="0"/>
                <a:cs typeface="Times New Roman" panose="02020603050405020304" pitchFamily="18" charset="0"/>
              </a:rPr>
              <a:t>&amp; acts as heat exchanger, inside each apartment one storage tank is installed.  </a:t>
            </a:r>
          </a:p>
          <a:p>
            <a:pPr marL="457200" indent="-457200" algn="just">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A mixture of water &amp; antifreeze is the liquid heat carrier that runs through the solar collector, to circulate the heat carrier liquid from the solar collectors to the heat water exchangers &amp; back a pump is used. </a:t>
            </a:r>
          </a:p>
          <a:p>
            <a:pPr algn="just"/>
            <a:endParaRPr lang="en-US" sz="2800" dirty="0">
              <a:solidFill>
                <a:schemeClr val="tx1"/>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dirty="0">
                <a:solidFill>
                  <a:srgbClr val="C00000"/>
                </a:solidFill>
                <a:latin typeface="Times New Roman" panose="02020603050405020304" pitchFamily="18" charset="0"/>
                <a:cs typeface="Times New Roman" panose="02020603050405020304" pitchFamily="18" charset="0"/>
              </a:rPr>
              <a:t>The temperatures are sensed by the differential controller at the coldest point in the storage tank &amp; the hot end of the solar collector</a:t>
            </a:r>
            <a:r>
              <a:rPr lang="en-US" sz="2800" dirty="0">
                <a:solidFill>
                  <a:schemeClr val="tx1"/>
                </a:solidFill>
                <a:latin typeface="Times New Roman" panose="02020603050405020304" pitchFamily="18" charset="0"/>
                <a:cs typeface="Times New Roman" panose="02020603050405020304" pitchFamily="18" charset="0"/>
              </a:rPr>
              <a:t>. </a:t>
            </a:r>
          </a:p>
          <a:p>
            <a:r>
              <a:rPr lang="en-US" dirty="0"/>
              <a:t> </a:t>
            </a:r>
          </a:p>
        </p:txBody>
      </p:sp>
    </p:spTree>
    <p:extLst>
      <p:ext uri="{BB962C8B-B14F-4D97-AF65-F5344CB8AC3E}">
        <p14:creationId xmlns:p14="http://schemas.microsoft.com/office/powerpoint/2010/main" val="401888576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a:xfrm>
            <a:off x="1181099" y="38100"/>
            <a:ext cx="7796213" cy="746759"/>
          </a:xfrm>
        </p:spPr>
        <p:txBody>
          <a:bodyPr/>
          <a:lstStyle/>
          <a:p>
            <a:r>
              <a:rPr lang="en-US" dirty="0"/>
              <a:t> </a:t>
            </a:r>
            <a:r>
              <a:rPr lang="en-US" sz="3200" dirty="0"/>
              <a:t>Central (SWH) for apartment buildings</a:t>
            </a:r>
            <a:br>
              <a:rPr lang="en-US" dirty="0"/>
            </a:br>
            <a:br>
              <a:rPr lang="en-US" dirty="0"/>
            </a:br>
            <a:br>
              <a:rPr lang="en-US" dirty="0"/>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31</a:t>
            </a:fld>
            <a:endParaRPr lang="en-GB" dirty="0"/>
          </a:p>
        </p:txBody>
      </p:sp>
      <p:sp>
        <p:nvSpPr>
          <p:cNvPr id="6" name="Rectangle 5">
            <a:extLst>
              <a:ext uri="{FF2B5EF4-FFF2-40B4-BE49-F238E27FC236}">
                <a16:creationId xmlns:a16="http://schemas.microsoft.com/office/drawing/2014/main" id="{A7D9F5D8-8E40-498B-B18C-3BE9F422B60C}"/>
              </a:ext>
            </a:extLst>
          </p:cNvPr>
          <p:cNvSpPr/>
          <p:nvPr/>
        </p:nvSpPr>
        <p:spPr>
          <a:xfrm>
            <a:off x="13252" y="1206299"/>
            <a:ext cx="8825948" cy="5262979"/>
          </a:xfrm>
          <a:prstGeom prst="rect">
            <a:avLst/>
          </a:prstGeom>
        </p:spPr>
        <p:txBody>
          <a:bodyPr wrap="square">
            <a:spAutoFit/>
          </a:bodyPr>
          <a:lstStyle/>
          <a:p>
            <a:pPr marL="457200" indent="-457200" algn="just">
              <a:buFont typeface="Wingdings" panose="05000000000000000000" pitchFamily="2" charset="2"/>
              <a:buChar char="Ø"/>
            </a:pPr>
            <a:r>
              <a:rPr lang="en-US" sz="2800" dirty="0">
                <a:solidFill>
                  <a:srgbClr val="C00000"/>
                </a:solidFill>
                <a:latin typeface="Times New Roman" panose="02020603050405020304" pitchFamily="18" charset="0"/>
                <a:cs typeface="Times New Roman" panose="02020603050405020304" pitchFamily="18" charset="0"/>
              </a:rPr>
              <a:t>If the temperature difference is higher than a predetermined value, it will activate the pump. </a:t>
            </a:r>
          </a:p>
          <a:p>
            <a:pPr algn="just"/>
            <a:endParaRPr lang="en-US" sz="2800" dirty="0">
              <a:solidFill>
                <a:schemeClr val="tx1"/>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en-US" sz="2800" dirty="0">
                <a:solidFill>
                  <a:schemeClr val="tx1"/>
                </a:solidFill>
                <a:latin typeface="Times New Roman" panose="02020603050405020304" pitchFamily="18" charset="0"/>
                <a:cs typeface="Times New Roman" panose="02020603050405020304" pitchFamily="18" charset="0"/>
              </a:rPr>
              <a:t>An electric backup system is installed in each storage tank. </a:t>
            </a:r>
          </a:p>
          <a:p>
            <a:pPr algn="just"/>
            <a:endParaRPr lang="en-US" sz="2800" dirty="0">
              <a:solidFill>
                <a:schemeClr val="tx1"/>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en-US" sz="2800" dirty="0">
                <a:solidFill>
                  <a:schemeClr val="tx1"/>
                </a:solidFill>
                <a:latin typeface="Times New Roman" panose="02020603050405020304" pitchFamily="18" charset="0"/>
                <a:cs typeface="Times New Roman" panose="02020603050405020304" pitchFamily="18" charset="0"/>
              </a:rPr>
              <a:t>The cost of this type of systems is around that of individual ones. </a:t>
            </a:r>
          </a:p>
          <a:p>
            <a:pPr marL="457200" indent="-457200" algn="just">
              <a:buFont typeface="Wingdings" panose="05000000000000000000" pitchFamily="2" charset="2"/>
              <a:buChar char="Ø"/>
            </a:pPr>
            <a:r>
              <a:rPr lang="en-US" sz="2800" dirty="0">
                <a:solidFill>
                  <a:schemeClr val="tx1"/>
                </a:solidFill>
                <a:latin typeface="Times New Roman" panose="02020603050405020304" pitchFamily="18" charset="0"/>
                <a:cs typeface="Times New Roman" panose="02020603050405020304" pitchFamily="18" charset="0"/>
              </a:rPr>
              <a:t>In 1999 more than 20 systems of this type have been installed in Gaza &amp;West Bank. </a:t>
            </a:r>
          </a:p>
          <a:p>
            <a:pPr algn="just"/>
            <a:endParaRPr lang="en-US" sz="2800" dirty="0">
              <a:solidFill>
                <a:schemeClr val="tx1"/>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en-US" sz="2800" dirty="0">
                <a:solidFill>
                  <a:schemeClr val="tx1"/>
                </a:solidFill>
                <a:latin typeface="Times New Roman" panose="02020603050405020304" pitchFamily="18" charset="0"/>
                <a:cs typeface="Times New Roman" panose="02020603050405020304" pitchFamily="18" charset="0"/>
              </a:rPr>
              <a:t>They have been working perfectly for the last few years. </a:t>
            </a:r>
          </a:p>
        </p:txBody>
      </p:sp>
    </p:spTree>
    <p:extLst>
      <p:ext uri="{BB962C8B-B14F-4D97-AF65-F5344CB8AC3E}">
        <p14:creationId xmlns:p14="http://schemas.microsoft.com/office/powerpoint/2010/main" val="110818806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a:xfrm>
            <a:off x="1181099" y="38100"/>
            <a:ext cx="7796213" cy="746759"/>
          </a:xfrm>
        </p:spPr>
        <p:txBody>
          <a:bodyPr/>
          <a:lstStyle/>
          <a:p>
            <a:r>
              <a:rPr lang="en-US" dirty="0"/>
              <a:t> </a:t>
            </a:r>
            <a:r>
              <a:rPr lang="en-US" sz="3200" dirty="0"/>
              <a:t>Central (SWH) for apartment buildings</a:t>
            </a:r>
            <a:br>
              <a:rPr lang="en-US" dirty="0"/>
            </a:br>
            <a:br>
              <a:rPr lang="en-US" dirty="0"/>
            </a:br>
            <a:br>
              <a:rPr lang="en-US" dirty="0"/>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32</a:t>
            </a:fld>
            <a:endParaRPr lang="en-GB" dirty="0"/>
          </a:p>
        </p:txBody>
      </p:sp>
      <p:sp>
        <p:nvSpPr>
          <p:cNvPr id="6" name="Rectangle 5">
            <a:extLst>
              <a:ext uri="{FF2B5EF4-FFF2-40B4-BE49-F238E27FC236}">
                <a16:creationId xmlns:a16="http://schemas.microsoft.com/office/drawing/2014/main" id="{A7D9F5D8-8E40-498B-B18C-3BE9F422B60C}"/>
              </a:ext>
            </a:extLst>
          </p:cNvPr>
          <p:cNvSpPr/>
          <p:nvPr/>
        </p:nvSpPr>
        <p:spPr>
          <a:xfrm>
            <a:off x="13252" y="1206299"/>
            <a:ext cx="8825948" cy="5201424"/>
          </a:xfrm>
          <a:prstGeom prst="rect">
            <a:avLst/>
          </a:prstGeom>
        </p:spPr>
        <p:txBody>
          <a:bodyPr wrap="square">
            <a:spAutoFit/>
          </a:bodyPr>
          <a:lstStyle/>
          <a:p>
            <a:pPr algn="just"/>
            <a:r>
              <a:rPr lang="en-US" sz="2400" b="1" u="sng" dirty="0">
                <a:solidFill>
                  <a:srgbClr val="C00000"/>
                </a:solidFill>
              </a:rPr>
              <a:t>This system has observed many advantages such as:</a:t>
            </a:r>
            <a:endParaRPr lang="en-US" sz="2400" dirty="0">
              <a:solidFill>
                <a:srgbClr val="C00000"/>
              </a:solidFill>
            </a:endParaRPr>
          </a:p>
          <a:p>
            <a:pPr algn="just"/>
            <a:r>
              <a:rPr lang="en-US" sz="2800" dirty="0">
                <a:solidFill>
                  <a:schemeClr val="tx1"/>
                </a:solidFill>
                <a:latin typeface="Times New Roman" panose="02020603050405020304" pitchFamily="18" charset="0"/>
                <a:cs typeface="Times New Roman" panose="02020603050405020304" pitchFamily="18" charset="0"/>
              </a:rPr>
              <a:t>• No needing for stands or cold water on the roof.</a:t>
            </a:r>
          </a:p>
          <a:p>
            <a:pPr algn="just"/>
            <a:r>
              <a:rPr lang="en-US" sz="2800" dirty="0">
                <a:solidFill>
                  <a:schemeClr val="tx1"/>
                </a:solidFill>
                <a:latin typeface="Times New Roman" panose="02020603050405020304" pitchFamily="18" charset="0"/>
                <a:cs typeface="Times New Roman" panose="02020603050405020304" pitchFamily="18" charset="0"/>
              </a:rPr>
              <a:t>• The number of collectors is less than that in traditional system, Almost 20% of collectors could be saved.</a:t>
            </a:r>
          </a:p>
          <a:p>
            <a:pPr algn="just"/>
            <a:r>
              <a:rPr lang="en-US" sz="2800" dirty="0">
                <a:solidFill>
                  <a:schemeClr val="tx1"/>
                </a:solidFill>
                <a:latin typeface="Times New Roman" panose="02020603050405020304" pitchFamily="18" charset="0"/>
                <a:cs typeface="Times New Roman" panose="02020603050405020304" pitchFamily="18" charset="0"/>
              </a:rPr>
              <a:t>• Comparing with </a:t>
            </a:r>
            <a:r>
              <a:rPr lang="en-US" sz="2800" dirty="0" err="1">
                <a:solidFill>
                  <a:schemeClr val="tx1"/>
                </a:solidFill>
                <a:latin typeface="Times New Roman" panose="02020603050405020304" pitchFamily="18" charset="0"/>
                <a:cs typeface="Times New Roman" panose="02020603050405020304" pitchFamily="18" charset="0"/>
              </a:rPr>
              <a:t>thermosyphone</a:t>
            </a:r>
            <a:r>
              <a:rPr lang="en-US" sz="2800" dirty="0">
                <a:solidFill>
                  <a:schemeClr val="tx1"/>
                </a:solidFill>
                <a:latin typeface="Times New Roman" panose="02020603050405020304" pitchFamily="18" charset="0"/>
                <a:cs typeface="Times New Roman" panose="02020603050405020304" pitchFamily="18" charset="0"/>
              </a:rPr>
              <a:t> system about two third of the space on the roof is needed.</a:t>
            </a:r>
          </a:p>
          <a:p>
            <a:pPr algn="just"/>
            <a:r>
              <a:rPr lang="en-US" sz="2800" dirty="0">
                <a:solidFill>
                  <a:schemeClr val="tx1"/>
                </a:solidFill>
                <a:latin typeface="Times New Roman" panose="02020603050405020304" pitchFamily="18" charset="0"/>
                <a:cs typeface="Times New Roman" panose="02020603050405020304" pitchFamily="18" charset="0"/>
              </a:rPr>
              <a:t>• Neither freeze nor calcification problems observed.</a:t>
            </a:r>
          </a:p>
          <a:p>
            <a:pPr algn="just"/>
            <a:r>
              <a:rPr lang="en-US" sz="2800" dirty="0">
                <a:solidFill>
                  <a:schemeClr val="tx1"/>
                </a:solidFill>
                <a:latin typeface="Times New Roman" panose="02020603050405020304" pitchFamily="18" charset="0"/>
                <a:cs typeface="Times New Roman" panose="02020603050405020304" pitchFamily="18" charset="0"/>
              </a:rPr>
              <a:t>• Saving of 1 to 2 cubic meter of water each month for each apartment, in addition to minimum heat losses from the hot water storage tank, due to placing the storage tank indoor &amp; close to a place of use.</a:t>
            </a:r>
          </a:p>
          <a:p>
            <a:pPr algn="just"/>
            <a:r>
              <a:rPr lang="en-US" sz="2800" dirty="0">
                <a:solidFill>
                  <a:schemeClr val="tx1"/>
                </a:solidFill>
                <a:latin typeface="Times New Roman" panose="02020603050405020304" pitchFamily="18" charset="0"/>
                <a:cs typeface="Times New Roman" panose="02020603050405020304" pitchFamily="18" charset="0"/>
              </a:rPr>
              <a:t>• Better view of the roof and eventually of the city.</a:t>
            </a:r>
          </a:p>
        </p:txBody>
      </p:sp>
    </p:spTree>
    <p:extLst>
      <p:ext uri="{BB962C8B-B14F-4D97-AF65-F5344CB8AC3E}">
        <p14:creationId xmlns:p14="http://schemas.microsoft.com/office/powerpoint/2010/main" val="243331414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a:xfrm>
            <a:off x="1181099" y="38100"/>
            <a:ext cx="7796213" cy="746759"/>
          </a:xfrm>
        </p:spPr>
        <p:txBody>
          <a:bodyPr/>
          <a:lstStyle/>
          <a:p>
            <a:r>
              <a:rPr lang="en-US" dirty="0"/>
              <a:t> </a:t>
            </a:r>
            <a:r>
              <a:rPr lang="en-US" sz="2400" dirty="0">
                <a:effectLst>
                  <a:outerShdw blurRad="38100" dist="38100" dir="2700000" algn="tl">
                    <a:srgbClr val="000000">
                      <a:alpha val="43137"/>
                    </a:srgbClr>
                  </a:outerShdw>
                </a:effectLst>
              </a:rPr>
              <a:t>Central solar water heater for apartment buildings</a:t>
            </a:r>
            <a:br>
              <a:rPr lang="en-US" dirty="0"/>
            </a:br>
            <a:br>
              <a:rPr lang="en-US" dirty="0"/>
            </a:br>
            <a:br>
              <a:rPr lang="en-US" dirty="0"/>
            </a:br>
            <a:br>
              <a:rPr lang="en-US" dirty="0"/>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33</a:t>
            </a:fld>
            <a:endParaRPr lang="en-GB" dirty="0"/>
          </a:p>
        </p:txBody>
      </p:sp>
      <p:pic>
        <p:nvPicPr>
          <p:cNvPr id="4" name="Picture 3">
            <a:extLst>
              <a:ext uri="{FF2B5EF4-FFF2-40B4-BE49-F238E27FC236}">
                <a16:creationId xmlns:a16="http://schemas.microsoft.com/office/drawing/2014/main" id="{75CCDBFA-64D4-4A64-80B2-8CC8A2567855}"/>
              </a:ext>
            </a:extLst>
          </p:cNvPr>
          <p:cNvPicPr>
            <a:picLocks noChangeAspect="1"/>
          </p:cNvPicPr>
          <p:nvPr/>
        </p:nvPicPr>
        <p:blipFill>
          <a:blip r:embed="rId2"/>
          <a:stretch>
            <a:fillRect/>
          </a:stretch>
        </p:blipFill>
        <p:spPr>
          <a:xfrm>
            <a:off x="1181099" y="998205"/>
            <a:ext cx="7505701" cy="5266484"/>
          </a:xfrm>
          <a:prstGeom prst="rect">
            <a:avLst/>
          </a:prstGeom>
        </p:spPr>
      </p:pic>
    </p:spTree>
    <p:extLst>
      <p:ext uri="{BB962C8B-B14F-4D97-AF65-F5344CB8AC3E}">
        <p14:creationId xmlns:p14="http://schemas.microsoft.com/office/powerpoint/2010/main" val="27734036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a:xfrm>
            <a:off x="1181099" y="38100"/>
            <a:ext cx="7796213" cy="746759"/>
          </a:xfrm>
        </p:spPr>
        <p:txBody>
          <a:bodyPr/>
          <a:lstStyle/>
          <a:p>
            <a:pPr algn="just"/>
            <a:r>
              <a:rPr lang="en-US" dirty="0"/>
              <a:t> </a:t>
            </a:r>
            <a:r>
              <a:rPr lang="en-US" sz="2400" dirty="0">
                <a:latin typeface="Times New Roman" panose="02020603050405020304" pitchFamily="18" charset="0"/>
                <a:cs typeface="Times New Roman" panose="02020603050405020304" pitchFamily="18" charset="0"/>
              </a:rPr>
              <a:t>Solar Heating and Cooling of Buildings</a:t>
            </a:r>
            <a:br>
              <a:rPr lang="en-US" dirty="0"/>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34</a:t>
            </a:fld>
            <a:endParaRPr lang="en-GB" dirty="0"/>
          </a:p>
        </p:txBody>
      </p:sp>
      <p:sp>
        <p:nvSpPr>
          <p:cNvPr id="6" name="TextBox 5">
            <a:extLst>
              <a:ext uri="{FF2B5EF4-FFF2-40B4-BE49-F238E27FC236}">
                <a16:creationId xmlns:a16="http://schemas.microsoft.com/office/drawing/2014/main" id="{F137685E-7CB8-4D65-9327-98BF31336667}"/>
              </a:ext>
            </a:extLst>
          </p:cNvPr>
          <p:cNvSpPr txBox="1"/>
          <p:nvPr/>
        </p:nvSpPr>
        <p:spPr>
          <a:xfrm>
            <a:off x="228600" y="1295400"/>
            <a:ext cx="8748712" cy="4031873"/>
          </a:xfrm>
          <a:prstGeom prst="rect">
            <a:avLst/>
          </a:prstGeom>
          <a:noFill/>
        </p:spPr>
        <p:txBody>
          <a:bodyPr wrap="square" rtlCol="0">
            <a:spAutoFit/>
          </a:bodyPr>
          <a:lstStyle/>
          <a:p>
            <a:pPr algn="just"/>
            <a:r>
              <a:rPr lang="en-US" sz="3200" dirty="0">
                <a:solidFill>
                  <a:schemeClr val="tx1"/>
                </a:solidFill>
                <a:latin typeface="Times New Roman" panose="02020603050405020304" pitchFamily="18" charset="0"/>
                <a:cs typeface="Times New Roman" panose="02020603050405020304" pitchFamily="18" charset="0"/>
              </a:rPr>
              <a:t>Passive solar space heating is used in traditional and wide form in Palestine, particularly when the buildings were constructed and windows were oriented to the direction of the sun to benefit from the direct rays in heating the indoor air </a:t>
            </a:r>
            <a:r>
              <a:rPr lang="en-US" sz="3200" dirty="0">
                <a:solidFill>
                  <a:srgbClr val="C00000"/>
                </a:solidFill>
                <a:latin typeface="Times New Roman" panose="02020603050405020304" pitchFamily="18" charset="0"/>
                <a:cs typeface="Times New Roman" panose="02020603050405020304" pitchFamily="18" charset="0"/>
              </a:rPr>
              <a:t>but it is an ineffective way, because the duration of the sun is a few hours especially in winter and also there is no way to keep heat inside for more hours.</a:t>
            </a:r>
          </a:p>
        </p:txBody>
      </p:sp>
    </p:spTree>
    <p:extLst>
      <p:ext uri="{BB962C8B-B14F-4D97-AF65-F5344CB8AC3E}">
        <p14:creationId xmlns:p14="http://schemas.microsoft.com/office/powerpoint/2010/main" val="16879944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a:xfrm>
            <a:off x="1181099" y="38100"/>
            <a:ext cx="7796213" cy="746759"/>
          </a:xfrm>
        </p:spPr>
        <p:txBody>
          <a:bodyPr/>
          <a:lstStyle/>
          <a:p>
            <a:pPr algn="just"/>
            <a:r>
              <a:rPr lang="en-US" dirty="0"/>
              <a:t> </a:t>
            </a:r>
            <a:r>
              <a:rPr lang="en-US" sz="2400" dirty="0">
                <a:latin typeface="Times New Roman" panose="02020603050405020304" pitchFamily="18" charset="0"/>
                <a:cs typeface="Times New Roman" panose="02020603050405020304" pitchFamily="18" charset="0"/>
              </a:rPr>
              <a:t>Solar Heating and Cooling of Buildings</a:t>
            </a:r>
            <a:br>
              <a:rPr lang="en-US" dirty="0"/>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35</a:t>
            </a:fld>
            <a:endParaRPr lang="en-GB" dirty="0"/>
          </a:p>
        </p:txBody>
      </p:sp>
      <p:sp>
        <p:nvSpPr>
          <p:cNvPr id="6" name="TextBox 5">
            <a:extLst>
              <a:ext uri="{FF2B5EF4-FFF2-40B4-BE49-F238E27FC236}">
                <a16:creationId xmlns:a16="http://schemas.microsoft.com/office/drawing/2014/main" id="{F137685E-7CB8-4D65-9327-98BF31336667}"/>
              </a:ext>
            </a:extLst>
          </p:cNvPr>
          <p:cNvSpPr txBox="1"/>
          <p:nvPr/>
        </p:nvSpPr>
        <p:spPr>
          <a:xfrm>
            <a:off x="228600" y="1295400"/>
            <a:ext cx="8748712" cy="5016758"/>
          </a:xfrm>
          <a:prstGeom prst="rect">
            <a:avLst/>
          </a:prstGeom>
          <a:noFill/>
        </p:spPr>
        <p:txBody>
          <a:bodyPr wrap="square" rtlCol="0">
            <a:spAutoFit/>
          </a:bodyPr>
          <a:lstStyle/>
          <a:p>
            <a:pPr algn="just"/>
            <a:r>
              <a:rPr lang="en-US" sz="3200" b="1" dirty="0">
                <a:solidFill>
                  <a:srgbClr val="C00000"/>
                </a:solidFill>
                <a:latin typeface="Times New Roman" panose="02020603050405020304" pitchFamily="18" charset="0"/>
                <a:cs typeface="Times New Roman" panose="02020603050405020304" pitchFamily="18" charset="0"/>
              </a:rPr>
              <a:t>Passive solar heating </a:t>
            </a:r>
            <a:r>
              <a:rPr lang="en-US" sz="3200" dirty="0">
                <a:solidFill>
                  <a:schemeClr val="tx1"/>
                </a:solidFill>
                <a:latin typeface="Times New Roman" panose="02020603050405020304" pitchFamily="18" charset="0"/>
                <a:cs typeface="Times New Roman" panose="02020603050405020304" pitchFamily="18" charset="0"/>
              </a:rPr>
              <a:t>is the absorption of solar energy in a building to reduce the energy required to warm the habitable areas (i.e. to contribute to space heating). </a:t>
            </a:r>
          </a:p>
          <a:p>
            <a:pPr algn="just"/>
            <a:r>
              <a:rPr lang="en-US" sz="3200" dirty="0">
                <a:solidFill>
                  <a:schemeClr val="tx1"/>
                </a:solidFill>
                <a:latin typeface="Times New Roman" panose="02020603050405020304" pitchFamily="18" charset="0"/>
                <a:cs typeface="Times New Roman" panose="02020603050405020304" pitchFamily="18" charset="0"/>
              </a:rPr>
              <a:t>Air is normally used to circulate &amp; distribute the collected energy, generally without the use of pumps or fans. </a:t>
            </a:r>
          </a:p>
          <a:p>
            <a:pPr algn="just"/>
            <a:r>
              <a:rPr lang="en-US" sz="3200" dirty="0">
                <a:solidFill>
                  <a:srgbClr val="C00000"/>
                </a:solidFill>
                <a:latin typeface="Times New Roman" panose="02020603050405020304" pitchFamily="18" charset="0"/>
                <a:cs typeface="Times New Roman" panose="02020603050405020304" pitchFamily="18" charset="0"/>
              </a:rPr>
              <a:t>The collector may be an integral part of the building, perhaps designed as part of an architectural feature that provides light and heat.</a:t>
            </a:r>
          </a:p>
        </p:txBody>
      </p:sp>
    </p:spTree>
    <p:extLst>
      <p:ext uri="{BB962C8B-B14F-4D97-AF65-F5344CB8AC3E}">
        <p14:creationId xmlns:p14="http://schemas.microsoft.com/office/powerpoint/2010/main" val="135513334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a:xfrm>
            <a:off x="1181099" y="38100"/>
            <a:ext cx="7796213" cy="746759"/>
          </a:xfrm>
        </p:spPr>
        <p:txBody>
          <a:bodyPr/>
          <a:lstStyle/>
          <a:p>
            <a:pPr algn="just"/>
            <a:r>
              <a:rPr lang="en-US" dirty="0"/>
              <a:t> </a:t>
            </a:r>
            <a:r>
              <a:rPr lang="en-US" sz="2400" dirty="0">
                <a:latin typeface="Times New Roman" panose="02020603050405020304" pitchFamily="18" charset="0"/>
                <a:cs typeface="Times New Roman" panose="02020603050405020304" pitchFamily="18" charset="0"/>
              </a:rPr>
              <a:t>Solar Heating and Cooling of Buildings</a:t>
            </a:r>
            <a:br>
              <a:rPr lang="en-US" dirty="0"/>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36</a:t>
            </a:fld>
            <a:endParaRPr lang="en-GB" dirty="0"/>
          </a:p>
        </p:txBody>
      </p:sp>
      <p:sp>
        <p:nvSpPr>
          <p:cNvPr id="6" name="TextBox 5">
            <a:extLst>
              <a:ext uri="{FF2B5EF4-FFF2-40B4-BE49-F238E27FC236}">
                <a16:creationId xmlns:a16="http://schemas.microsoft.com/office/drawing/2014/main" id="{F137685E-7CB8-4D65-9327-98BF31336667}"/>
              </a:ext>
            </a:extLst>
          </p:cNvPr>
          <p:cNvSpPr txBox="1"/>
          <p:nvPr/>
        </p:nvSpPr>
        <p:spPr>
          <a:xfrm>
            <a:off x="228600" y="1295400"/>
            <a:ext cx="8748712" cy="4031873"/>
          </a:xfrm>
          <a:prstGeom prst="rect">
            <a:avLst/>
          </a:prstGeom>
          <a:noFill/>
        </p:spPr>
        <p:txBody>
          <a:bodyPr wrap="square" rtlCol="0">
            <a:spAutoFit/>
          </a:bodyPr>
          <a:lstStyle/>
          <a:p>
            <a:pPr algn="just"/>
            <a:r>
              <a:rPr lang="en-US" sz="3200" b="1" dirty="0">
                <a:solidFill>
                  <a:schemeClr val="tx1"/>
                </a:solidFill>
                <a:latin typeface="Times New Roman" panose="02020603050405020304" pitchFamily="18" charset="0"/>
                <a:cs typeface="Times New Roman" panose="02020603050405020304" pitchFamily="18" charset="0"/>
              </a:rPr>
              <a:t>Applications in residential &amp; public buildings. These systems include:</a:t>
            </a:r>
          </a:p>
          <a:p>
            <a:pPr algn="just"/>
            <a:endParaRPr lang="en-US" sz="3200" b="1" dirty="0">
              <a:solidFill>
                <a:schemeClr val="tx1"/>
              </a:solidFill>
              <a:latin typeface="Times New Roman" panose="02020603050405020304" pitchFamily="18" charset="0"/>
              <a:cs typeface="Times New Roman" panose="02020603050405020304" pitchFamily="18" charset="0"/>
            </a:endParaRPr>
          </a:p>
          <a:p>
            <a:pPr algn="just"/>
            <a:r>
              <a:rPr lang="en-US" sz="3200" b="1" dirty="0">
                <a:solidFill>
                  <a:srgbClr val="C00000"/>
                </a:solidFill>
                <a:latin typeface="Times New Roman" panose="02020603050405020304" pitchFamily="18" charset="0"/>
                <a:cs typeface="Times New Roman" panose="02020603050405020304" pitchFamily="18" charset="0"/>
              </a:rPr>
              <a:t>Solar Window</a:t>
            </a:r>
          </a:p>
          <a:p>
            <a:pPr algn="just"/>
            <a:r>
              <a:rPr lang="en-US" sz="3200" b="1" dirty="0">
                <a:solidFill>
                  <a:srgbClr val="C00000"/>
                </a:solidFill>
                <a:latin typeface="Times New Roman" panose="02020603050405020304" pitchFamily="18" charset="0"/>
                <a:cs typeface="Times New Roman" panose="02020603050405020304" pitchFamily="18" charset="0"/>
              </a:rPr>
              <a:t>Solar Wall</a:t>
            </a:r>
          </a:p>
          <a:p>
            <a:pPr algn="just"/>
            <a:r>
              <a:rPr lang="en-US" sz="3200" b="1" dirty="0">
                <a:solidFill>
                  <a:srgbClr val="C00000"/>
                </a:solidFill>
                <a:latin typeface="Times New Roman" panose="02020603050405020304" pitchFamily="18" charset="0"/>
                <a:cs typeface="Times New Roman" panose="02020603050405020304" pitchFamily="18" charset="0"/>
              </a:rPr>
              <a:t>Solar Roof </a:t>
            </a:r>
          </a:p>
          <a:p>
            <a:pPr algn="just"/>
            <a:r>
              <a:rPr lang="en-US" sz="3200" b="1" dirty="0">
                <a:solidFill>
                  <a:srgbClr val="C00000"/>
                </a:solidFill>
                <a:latin typeface="Times New Roman" panose="02020603050405020304" pitchFamily="18" charset="0"/>
                <a:cs typeface="Times New Roman" panose="02020603050405020304" pitchFamily="18" charset="0"/>
              </a:rPr>
              <a:t>Solar Chimney &amp;</a:t>
            </a:r>
          </a:p>
          <a:p>
            <a:pPr algn="just"/>
            <a:r>
              <a:rPr lang="en-US" sz="3200" b="1" dirty="0">
                <a:solidFill>
                  <a:srgbClr val="C00000"/>
                </a:solidFill>
                <a:latin typeface="Times New Roman" panose="02020603050405020304" pitchFamily="18" charset="0"/>
                <a:cs typeface="Times New Roman" panose="02020603050405020304" pitchFamily="18" charset="0"/>
              </a:rPr>
              <a:t>Greenhouse (Solarium)</a:t>
            </a:r>
          </a:p>
        </p:txBody>
      </p:sp>
    </p:spTree>
    <p:extLst>
      <p:ext uri="{BB962C8B-B14F-4D97-AF65-F5344CB8AC3E}">
        <p14:creationId xmlns:p14="http://schemas.microsoft.com/office/powerpoint/2010/main" val="217842698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a:xfrm>
            <a:off x="1181099" y="38100"/>
            <a:ext cx="7796213" cy="746759"/>
          </a:xfrm>
        </p:spPr>
        <p:txBody>
          <a:bodyPr/>
          <a:lstStyle/>
          <a:p>
            <a:pPr algn="just"/>
            <a:r>
              <a:rPr lang="en-US" dirty="0"/>
              <a:t> Solar Thermal Electricity Generation</a:t>
            </a:r>
            <a:br>
              <a:rPr lang="en-US" dirty="0"/>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37</a:t>
            </a:fld>
            <a:endParaRPr lang="en-GB" dirty="0"/>
          </a:p>
        </p:txBody>
      </p:sp>
      <p:sp>
        <p:nvSpPr>
          <p:cNvPr id="6" name="TextBox 5">
            <a:extLst>
              <a:ext uri="{FF2B5EF4-FFF2-40B4-BE49-F238E27FC236}">
                <a16:creationId xmlns:a16="http://schemas.microsoft.com/office/drawing/2014/main" id="{F137685E-7CB8-4D65-9327-98BF31336667}"/>
              </a:ext>
            </a:extLst>
          </p:cNvPr>
          <p:cNvSpPr txBox="1"/>
          <p:nvPr/>
        </p:nvSpPr>
        <p:spPr>
          <a:xfrm>
            <a:off x="228600" y="1295400"/>
            <a:ext cx="8748712" cy="5016758"/>
          </a:xfrm>
          <a:prstGeom prst="rect">
            <a:avLst/>
          </a:prstGeom>
          <a:noFill/>
        </p:spPr>
        <p:txBody>
          <a:bodyPr wrap="square" rtlCol="0">
            <a:spAutoFit/>
          </a:bodyPr>
          <a:lstStyle/>
          <a:p>
            <a:pPr algn="just"/>
            <a:r>
              <a:rPr lang="en-US" sz="3200" dirty="0">
                <a:solidFill>
                  <a:schemeClr val="tx1"/>
                </a:solidFill>
                <a:latin typeface="Times New Roman" panose="02020603050405020304" pitchFamily="18" charset="0"/>
                <a:cs typeface="Times New Roman" panose="02020603050405020304" pitchFamily="18" charset="0"/>
              </a:rPr>
              <a:t>Solar thermal energy can be collected at large scale &amp; used to heat a transfer fluid that can then power a steam turbine to generate electricity. </a:t>
            </a:r>
          </a:p>
          <a:p>
            <a:pPr algn="just"/>
            <a:endParaRPr lang="en-US" sz="3200" dirty="0">
              <a:solidFill>
                <a:schemeClr val="tx1"/>
              </a:solidFill>
              <a:latin typeface="Times New Roman" panose="02020603050405020304" pitchFamily="18" charset="0"/>
              <a:cs typeface="Times New Roman" panose="02020603050405020304" pitchFamily="18" charset="0"/>
            </a:endParaRPr>
          </a:p>
          <a:p>
            <a:pPr algn="just"/>
            <a:r>
              <a:rPr lang="en-US" sz="3200" dirty="0">
                <a:solidFill>
                  <a:srgbClr val="C00000"/>
                </a:solidFill>
                <a:latin typeface="Times New Roman" panose="02020603050405020304" pitchFamily="18" charset="0"/>
                <a:cs typeface="Times New Roman" panose="02020603050405020304" pitchFamily="18" charset="0"/>
              </a:rPr>
              <a:t>Sunlight may be collected using huge mirror arrays focused on to a receiver at the top of a tower </a:t>
            </a:r>
            <a:r>
              <a:rPr lang="en-US" sz="3200" dirty="0">
                <a:solidFill>
                  <a:schemeClr val="tx1"/>
                </a:solidFill>
                <a:latin typeface="Times New Roman" panose="02020603050405020304" pitchFamily="18" charset="0"/>
                <a:cs typeface="Times New Roman" panose="02020603050405020304" pitchFamily="18" charset="0"/>
              </a:rPr>
              <a:t>or, at the other extreme, may be based on the temperature gradient produced when sunlight impinges on a "Solar Pond" (a large salty lake) and heats the water at its base.</a:t>
            </a:r>
          </a:p>
        </p:txBody>
      </p:sp>
    </p:spTree>
    <p:extLst>
      <p:ext uri="{BB962C8B-B14F-4D97-AF65-F5344CB8AC3E}">
        <p14:creationId xmlns:p14="http://schemas.microsoft.com/office/powerpoint/2010/main" val="420480074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a:xfrm>
            <a:off x="1181099" y="38100"/>
            <a:ext cx="7796213" cy="746759"/>
          </a:xfrm>
        </p:spPr>
        <p:txBody>
          <a:bodyPr/>
          <a:lstStyle/>
          <a:p>
            <a:pPr algn="just"/>
            <a:r>
              <a:rPr lang="en-US" dirty="0"/>
              <a:t> Solar Thermal Electricity Generation</a:t>
            </a:r>
            <a:br>
              <a:rPr lang="en-US" dirty="0"/>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38</a:t>
            </a:fld>
            <a:endParaRPr lang="en-GB" dirty="0"/>
          </a:p>
        </p:txBody>
      </p:sp>
      <p:sp>
        <p:nvSpPr>
          <p:cNvPr id="6" name="TextBox 5">
            <a:extLst>
              <a:ext uri="{FF2B5EF4-FFF2-40B4-BE49-F238E27FC236}">
                <a16:creationId xmlns:a16="http://schemas.microsoft.com/office/drawing/2014/main" id="{F137685E-7CB8-4D65-9327-98BF31336667}"/>
              </a:ext>
            </a:extLst>
          </p:cNvPr>
          <p:cNvSpPr txBox="1"/>
          <p:nvPr/>
        </p:nvSpPr>
        <p:spPr>
          <a:xfrm>
            <a:off x="228600" y="1295400"/>
            <a:ext cx="8748712" cy="4031873"/>
          </a:xfrm>
          <a:prstGeom prst="rect">
            <a:avLst/>
          </a:prstGeom>
          <a:noFill/>
        </p:spPr>
        <p:txBody>
          <a:bodyPr wrap="square" rtlCol="0">
            <a:spAutoFit/>
          </a:bodyPr>
          <a:lstStyle/>
          <a:p>
            <a:pPr algn="just"/>
            <a:r>
              <a:rPr lang="en-US" sz="3200" dirty="0">
                <a:solidFill>
                  <a:schemeClr val="tx1"/>
                </a:solidFill>
                <a:latin typeface="Times New Roman" panose="02020603050405020304" pitchFamily="18" charset="0"/>
                <a:cs typeface="Times New Roman" panose="02020603050405020304" pitchFamily="18" charset="0"/>
              </a:rPr>
              <a:t>Most commercially attractive is the solar thermal electricity generation system originally </a:t>
            </a:r>
            <a:r>
              <a:rPr lang="en-US" sz="3200" dirty="0">
                <a:solidFill>
                  <a:srgbClr val="C00000"/>
                </a:solidFill>
                <a:latin typeface="Times New Roman" panose="02020603050405020304" pitchFamily="18" charset="0"/>
                <a:cs typeface="Times New Roman" panose="02020603050405020304" pitchFamily="18" charset="0"/>
              </a:rPr>
              <a:t>developed by Luz,</a:t>
            </a:r>
            <a:r>
              <a:rPr lang="en-US" sz="3200" dirty="0">
                <a:solidFill>
                  <a:schemeClr val="tx1"/>
                </a:solidFill>
                <a:latin typeface="Times New Roman" panose="02020603050405020304" pitchFamily="18" charset="0"/>
                <a:cs typeface="Times New Roman" panose="02020603050405020304" pitchFamily="18" charset="0"/>
              </a:rPr>
              <a:t> which uses parabolic reflectors to warm heat-transfer oil running through a pipe at the focus of the reflector.</a:t>
            </a:r>
          </a:p>
          <a:p>
            <a:pPr algn="just"/>
            <a:endParaRPr lang="en-US" sz="3200" dirty="0">
              <a:solidFill>
                <a:schemeClr val="tx1"/>
              </a:solidFill>
              <a:latin typeface="Times New Roman" panose="02020603050405020304" pitchFamily="18" charset="0"/>
              <a:cs typeface="Times New Roman" panose="02020603050405020304" pitchFamily="18" charset="0"/>
            </a:endParaRPr>
          </a:p>
          <a:p>
            <a:pPr algn="just"/>
            <a:r>
              <a:rPr lang="en-US" sz="3200" dirty="0">
                <a:solidFill>
                  <a:schemeClr val="tx1"/>
                </a:solidFill>
                <a:latin typeface="Times New Roman" panose="02020603050405020304" pitchFamily="18" charset="0"/>
                <a:cs typeface="Times New Roman" panose="02020603050405020304" pitchFamily="18" charset="0"/>
              </a:rPr>
              <a:t>This heated oil is used to raise steam to power a turbine.</a:t>
            </a:r>
          </a:p>
        </p:txBody>
      </p:sp>
    </p:spTree>
    <p:extLst>
      <p:ext uri="{BB962C8B-B14F-4D97-AF65-F5344CB8AC3E}">
        <p14:creationId xmlns:p14="http://schemas.microsoft.com/office/powerpoint/2010/main" val="269022466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a:xfrm>
            <a:off x="1181099" y="38100"/>
            <a:ext cx="7796213" cy="746759"/>
          </a:xfrm>
        </p:spPr>
        <p:txBody>
          <a:bodyPr/>
          <a:lstStyle/>
          <a:p>
            <a:pPr algn="just"/>
            <a:r>
              <a:rPr lang="en-US" dirty="0"/>
              <a:t> </a:t>
            </a:r>
            <a:r>
              <a:rPr lang="en-US" dirty="0" err="1">
                <a:solidFill>
                  <a:schemeClr val="tx1"/>
                </a:solidFill>
                <a:latin typeface="Times New Roman" panose="02020603050405020304" pitchFamily="18" charset="0"/>
                <a:cs typeface="Times New Roman" panose="02020603050405020304" pitchFamily="18" charset="0"/>
              </a:rPr>
              <a:t>SolarDrying</a:t>
            </a:r>
            <a:br>
              <a:rPr lang="en-US" dirty="0">
                <a:solidFill>
                  <a:schemeClr val="tx1"/>
                </a:solidFill>
                <a:latin typeface="Times New Roman" panose="02020603050405020304" pitchFamily="18" charset="0"/>
                <a:cs typeface="Times New Roman" panose="02020603050405020304" pitchFamily="18" charset="0"/>
              </a:rPr>
            </a:br>
            <a:br>
              <a:rPr lang="en-US" dirty="0"/>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39</a:t>
            </a:fld>
            <a:endParaRPr lang="en-GB" dirty="0"/>
          </a:p>
        </p:txBody>
      </p:sp>
      <p:sp>
        <p:nvSpPr>
          <p:cNvPr id="6" name="TextBox 5">
            <a:extLst>
              <a:ext uri="{FF2B5EF4-FFF2-40B4-BE49-F238E27FC236}">
                <a16:creationId xmlns:a16="http://schemas.microsoft.com/office/drawing/2014/main" id="{F137685E-7CB8-4D65-9327-98BF31336667}"/>
              </a:ext>
            </a:extLst>
          </p:cNvPr>
          <p:cNvSpPr txBox="1"/>
          <p:nvPr/>
        </p:nvSpPr>
        <p:spPr>
          <a:xfrm>
            <a:off x="228600" y="1295400"/>
            <a:ext cx="8748712" cy="5324535"/>
          </a:xfrm>
          <a:prstGeom prst="rect">
            <a:avLst/>
          </a:prstGeom>
          <a:noFill/>
        </p:spPr>
        <p:txBody>
          <a:bodyPr wrap="square" rtlCol="0">
            <a:spAutoFit/>
          </a:bodyPr>
          <a:lstStyle/>
          <a:p>
            <a:pPr algn="just"/>
            <a:r>
              <a:rPr lang="en-US" sz="3400" dirty="0">
                <a:solidFill>
                  <a:schemeClr val="tx1"/>
                </a:solidFill>
                <a:latin typeface="Times New Roman" panose="02020603050405020304" pitchFamily="18" charset="0"/>
                <a:cs typeface="Times New Roman" panose="02020603050405020304" pitchFamily="18" charset="0"/>
              </a:rPr>
              <a:t>Using the sun to </a:t>
            </a:r>
            <a:r>
              <a:rPr lang="en-US" sz="3400" dirty="0">
                <a:solidFill>
                  <a:srgbClr val="C00000"/>
                </a:solidFill>
                <a:latin typeface="Times New Roman" panose="02020603050405020304" pitchFamily="18" charset="0"/>
                <a:cs typeface="Times New Roman" panose="02020603050405020304" pitchFamily="18" charset="0"/>
              </a:rPr>
              <a:t>dry crops, grains, vegetables &amp; to make yogurt</a:t>
            </a:r>
            <a:r>
              <a:rPr lang="en-US" sz="3400" dirty="0">
                <a:solidFill>
                  <a:schemeClr val="tx1"/>
                </a:solidFill>
                <a:latin typeface="Times New Roman" panose="02020603050405020304" pitchFamily="18" charset="0"/>
                <a:cs typeface="Times New Roman" panose="02020603050405020304" pitchFamily="18" charset="0"/>
              </a:rPr>
              <a:t> is one of the oldest and most widely used applications of solar energy. </a:t>
            </a:r>
          </a:p>
          <a:p>
            <a:pPr algn="just"/>
            <a:endParaRPr lang="en-US" sz="3400" dirty="0">
              <a:solidFill>
                <a:schemeClr val="tx1"/>
              </a:solidFill>
              <a:latin typeface="Times New Roman" panose="02020603050405020304" pitchFamily="18" charset="0"/>
              <a:cs typeface="Times New Roman" panose="02020603050405020304" pitchFamily="18" charset="0"/>
            </a:endParaRPr>
          </a:p>
          <a:p>
            <a:pPr algn="just"/>
            <a:r>
              <a:rPr lang="en-US" sz="3400" dirty="0">
                <a:solidFill>
                  <a:schemeClr val="tx1"/>
                </a:solidFill>
                <a:latin typeface="Times New Roman" panose="02020603050405020304" pitchFamily="18" charset="0"/>
                <a:cs typeface="Times New Roman" panose="02020603050405020304" pitchFamily="18" charset="0"/>
              </a:rPr>
              <a:t>The simplest &amp; least expensive technique is to allow crops to dry naturally in the field, or to spread grain and fruit out in the sun after harvesting, but this industry is small &amp; limited in </a:t>
            </a:r>
            <a:r>
              <a:rPr lang="en-US" sz="3400" dirty="0">
                <a:solidFill>
                  <a:srgbClr val="C00000"/>
                </a:solidFill>
                <a:latin typeface="Times New Roman" panose="02020603050405020304" pitchFamily="18" charset="0"/>
                <a:cs typeface="Times New Roman" panose="02020603050405020304" pitchFamily="18" charset="0"/>
              </a:rPr>
              <a:t>some villages &amp; charitable institutions and voluntary.</a:t>
            </a:r>
          </a:p>
        </p:txBody>
      </p:sp>
    </p:spTree>
    <p:extLst>
      <p:ext uri="{BB962C8B-B14F-4D97-AF65-F5344CB8AC3E}">
        <p14:creationId xmlns:p14="http://schemas.microsoft.com/office/powerpoint/2010/main" val="426177667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314" y="38100"/>
            <a:ext cx="7478486" cy="731103"/>
          </a:xfrm>
        </p:spPr>
        <p:txBody>
          <a:bodyPr/>
          <a:lstStyle/>
          <a:p>
            <a:pPr marL="0" marR="0">
              <a:lnSpc>
                <a:spcPct val="115000"/>
              </a:lnSpc>
              <a:spcBef>
                <a:spcPts val="0"/>
              </a:spcBef>
              <a:spcAft>
                <a:spcPts val="0"/>
              </a:spcAft>
            </a:pPr>
            <a:r>
              <a:rPr lang="en-US" dirty="0">
                <a:solidFill>
                  <a:srgbClr val="FF0000"/>
                </a:solidFill>
                <a:latin typeface="TimesNewRomanPS-BoldMT"/>
                <a:ea typeface="Calibri" panose="020F0502020204030204" pitchFamily="34" charset="0"/>
                <a:cs typeface="TimesNewRomanPS-BoldMT"/>
              </a:rPr>
              <a:t>Solar Water Heater (SWH)</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fld id="{ABCC55F3-FED4-490E-A042-E14AA0C2962A}" type="slidenum">
              <a:rPr lang="en-GB" smtClean="0"/>
              <a:pPr/>
              <a:t>4</a:t>
            </a:fld>
            <a:endParaRPr lang="en-GB" dirty="0"/>
          </a:p>
        </p:txBody>
      </p:sp>
      <p:sp>
        <p:nvSpPr>
          <p:cNvPr id="4" name="TextBox 10"/>
          <p:cNvSpPr txBox="1">
            <a:spLocks noChangeArrowheads="1"/>
          </p:cNvSpPr>
          <p:nvPr/>
        </p:nvSpPr>
        <p:spPr bwMode="auto">
          <a:xfrm>
            <a:off x="228600" y="1100078"/>
            <a:ext cx="8458200" cy="514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marL="0" marR="0" algn="just">
              <a:lnSpc>
                <a:spcPct val="115000"/>
              </a:lnSpc>
              <a:spcBef>
                <a:spcPts val="0"/>
              </a:spcBef>
              <a:spcAft>
                <a:spcPts val="0"/>
              </a:spcAft>
            </a:pP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Passive Solar Heating</a:t>
            </a:r>
          </a:p>
          <a:p>
            <a:pPr marL="0" marR="0" algn="just">
              <a:lnSpc>
                <a:spcPct val="115000"/>
              </a:lnSpc>
              <a:spcBef>
                <a:spcPts val="0"/>
              </a:spcBef>
              <a:spcAft>
                <a:spcPts val="0"/>
              </a:spcAft>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It can be inferred by its name, where </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the sun acting in everything without any mechanical help in any ways. </a:t>
            </a:r>
          </a:p>
          <a:p>
            <a:pPr marL="0" marR="0" algn="just">
              <a:lnSpc>
                <a:spcPct val="115000"/>
              </a:lnSpc>
              <a:spcBef>
                <a:spcPts val="0"/>
              </a:spcBef>
              <a:spcAft>
                <a:spcPts val="0"/>
              </a:spcAft>
            </a:pPr>
            <a:endPar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7158573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a:xfrm>
            <a:off x="1181099" y="38100"/>
            <a:ext cx="7796213" cy="746759"/>
          </a:xfrm>
        </p:spPr>
        <p:txBody>
          <a:bodyPr/>
          <a:lstStyle/>
          <a:p>
            <a:r>
              <a:rPr lang="en-US" dirty="0">
                <a:solidFill>
                  <a:schemeClr val="tx1"/>
                </a:solidFill>
                <a:latin typeface="Times New Roman" panose="02020603050405020304" pitchFamily="18" charset="0"/>
                <a:cs typeface="Times New Roman" panose="02020603050405020304" pitchFamily="18" charset="0"/>
              </a:rPr>
              <a:t>Greenhouse Agriculture</a:t>
            </a:r>
            <a:br>
              <a:rPr lang="en-US" dirty="0">
                <a:solidFill>
                  <a:schemeClr val="tx1"/>
                </a:solidFill>
                <a:latin typeface="Times New Roman" panose="02020603050405020304" pitchFamily="18" charset="0"/>
                <a:cs typeface="Times New Roman" panose="02020603050405020304" pitchFamily="18" charset="0"/>
              </a:rPr>
            </a:br>
            <a:r>
              <a:rPr lang="en-US" dirty="0"/>
              <a:t> </a:t>
            </a:r>
            <a:br>
              <a:rPr lang="en-US" dirty="0">
                <a:solidFill>
                  <a:schemeClr val="tx1"/>
                </a:solidFill>
                <a:latin typeface="Times New Roman" panose="02020603050405020304" pitchFamily="18" charset="0"/>
                <a:cs typeface="Times New Roman" panose="02020603050405020304" pitchFamily="18" charset="0"/>
              </a:rPr>
            </a:br>
            <a:br>
              <a:rPr lang="en-US" dirty="0"/>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40</a:t>
            </a:fld>
            <a:endParaRPr lang="en-GB" dirty="0"/>
          </a:p>
        </p:txBody>
      </p:sp>
      <p:sp>
        <p:nvSpPr>
          <p:cNvPr id="6" name="TextBox 5">
            <a:extLst>
              <a:ext uri="{FF2B5EF4-FFF2-40B4-BE49-F238E27FC236}">
                <a16:creationId xmlns:a16="http://schemas.microsoft.com/office/drawing/2014/main" id="{F137685E-7CB8-4D65-9327-98BF31336667}"/>
              </a:ext>
            </a:extLst>
          </p:cNvPr>
          <p:cNvSpPr txBox="1"/>
          <p:nvPr/>
        </p:nvSpPr>
        <p:spPr>
          <a:xfrm>
            <a:off x="228600" y="1295400"/>
            <a:ext cx="8748712" cy="5016758"/>
          </a:xfrm>
          <a:prstGeom prst="rect">
            <a:avLst/>
          </a:prstGeom>
          <a:noFill/>
        </p:spPr>
        <p:txBody>
          <a:bodyPr wrap="square" rtlCol="0">
            <a:spAutoFit/>
          </a:bodyPr>
          <a:lstStyle/>
          <a:p>
            <a:pPr algn="just"/>
            <a:r>
              <a:rPr lang="en-US" sz="3200" dirty="0">
                <a:solidFill>
                  <a:schemeClr val="tx1"/>
                </a:solidFill>
                <a:latin typeface="Times New Roman" panose="02020603050405020304" pitchFamily="18" charset="0"/>
                <a:cs typeface="Times New Roman" panose="02020603050405020304" pitchFamily="18" charset="0"/>
              </a:rPr>
              <a:t>Another agricultural application of </a:t>
            </a:r>
            <a:r>
              <a:rPr lang="en-US" sz="3200" dirty="0">
                <a:solidFill>
                  <a:srgbClr val="C00000"/>
                </a:solidFill>
                <a:latin typeface="Times New Roman" panose="02020603050405020304" pitchFamily="18" charset="0"/>
                <a:cs typeface="Times New Roman" panose="02020603050405020304" pitchFamily="18" charset="0"/>
              </a:rPr>
              <a:t>solar energy is greenhouse heating. </a:t>
            </a:r>
          </a:p>
          <a:p>
            <a:pPr algn="just"/>
            <a:r>
              <a:rPr lang="en-US" sz="3200" dirty="0">
                <a:solidFill>
                  <a:schemeClr val="tx1"/>
                </a:solidFill>
                <a:latin typeface="Times New Roman" panose="02020603050405020304" pitchFamily="18" charset="0"/>
                <a:cs typeface="Times New Roman" panose="02020603050405020304" pitchFamily="18" charset="0"/>
              </a:rPr>
              <a:t>Solar greenhouse is designed to utilize solar energy for both heating &amp; lighting see figure. </a:t>
            </a:r>
          </a:p>
          <a:p>
            <a:pPr algn="just"/>
            <a:r>
              <a:rPr lang="en-US" sz="3200" dirty="0">
                <a:solidFill>
                  <a:schemeClr val="tx1"/>
                </a:solidFill>
                <a:latin typeface="Times New Roman" panose="02020603050405020304" pitchFamily="18" charset="0"/>
                <a:cs typeface="Times New Roman" panose="02020603050405020304" pitchFamily="18" charset="0"/>
              </a:rPr>
              <a:t>Greenhouse is used </a:t>
            </a:r>
            <a:r>
              <a:rPr lang="en-US" sz="3200" dirty="0">
                <a:solidFill>
                  <a:srgbClr val="C00000"/>
                </a:solidFill>
                <a:latin typeface="Times New Roman" panose="02020603050405020304" pitchFamily="18" charset="0"/>
                <a:cs typeface="Times New Roman" panose="02020603050405020304" pitchFamily="18" charset="0"/>
              </a:rPr>
              <a:t>to plant many flowers and vegetables, medicinal herbs, and it has many benefits </a:t>
            </a:r>
            <a:r>
              <a:rPr lang="en-US" sz="3200" dirty="0">
                <a:solidFill>
                  <a:schemeClr val="tx1"/>
                </a:solidFill>
                <a:latin typeface="Times New Roman" panose="02020603050405020304" pitchFamily="18" charset="0"/>
                <a:cs typeface="Times New Roman" panose="02020603050405020304" pitchFamily="18" charset="0"/>
              </a:rPr>
              <a:t>such as increase production &amp; reduces the amount of water lost in irrigation in addition to a temperature appropriate for the growth of some plants, but it is still using traditional.</a:t>
            </a:r>
          </a:p>
        </p:txBody>
      </p:sp>
    </p:spTree>
    <p:extLst>
      <p:ext uri="{BB962C8B-B14F-4D97-AF65-F5344CB8AC3E}">
        <p14:creationId xmlns:p14="http://schemas.microsoft.com/office/powerpoint/2010/main" val="292687505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a:xfrm>
            <a:off x="1181099" y="38100"/>
            <a:ext cx="7796213" cy="746759"/>
          </a:xfrm>
        </p:spPr>
        <p:txBody>
          <a:bodyPr/>
          <a:lstStyle/>
          <a:p>
            <a:r>
              <a:rPr lang="en-US" sz="2400" dirty="0">
                <a:solidFill>
                  <a:schemeClr val="tx1"/>
                </a:solidFill>
              </a:rPr>
              <a:t>Greenhouse heating in one of The Palestinian Village</a:t>
            </a:r>
            <a:br>
              <a:rPr lang="en-US" dirty="0">
                <a:solidFill>
                  <a:schemeClr val="tx1"/>
                </a:solidFill>
                <a:latin typeface="Times New Roman" panose="02020603050405020304" pitchFamily="18" charset="0"/>
                <a:cs typeface="Times New Roman" panose="02020603050405020304" pitchFamily="18" charset="0"/>
              </a:rPr>
            </a:br>
            <a:r>
              <a:rPr lang="en-US" dirty="0"/>
              <a:t> </a:t>
            </a:r>
            <a:br>
              <a:rPr lang="en-US" dirty="0">
                <a:solidFill>
                  <a:schemeClr val="tx1"/>
                </a:solidFill>
                <a:latin typeface="Times New Roman" panose="02020603050405020304" pitchFamily="18" charset="0"/>
                <a:cs typeface="Times New Roman" panose="02020603050405020304" pitchFamily="18" charset="0"/>
              </a:rPr>
            </a:br>
            <a:br>
              <a:rPr lang="en-US" dirty="0"/>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41</a:t>
            </a:fld>
            <a:endParaRPr lang="en-GB" dirty="0"/>
          </a:p>
        </p:txBody>
      </p:sp>
      <p:pic>
        <p:nvPicPr>
          <p:cNvPr id="4" name="Picture 3">
            <a:extLst>
              <a:ext uri="{FF2B5EF4-FFF2-40B4-BE49-F238E27FC236}">
                <a16:creationId xmlns:a16="http://schemas.microsoft.com/office/drawing/2014/main" id="{9D34DC16-53C8-43C4-8046-9AF21EAB01DF}"/>
              </a:ext>
            </a:extLst>
          </p:cNvPr>
          <p:cNvPicPr>
            <a:picLocks noChangeAspect="1"/>
          </p:cNvPicPr>
          <p:nvPr/>
        </p:nvPicPr>
        <p:blipFill>
          <a:blip r:embed="rId2"/>
          <a:stretch>
            <a:fillRect/>
          </a:stretch>
        </p:blipFill>
        <p:spPr>
          <a:xfrm>
            <a:off x="457200" y="1061210"/>
            <a:ext cx="8382000" cy="5410200"/>
          </a:xfrm>
          <a:prstGeom prst="rect">
            <a:avLst/>
          </a:prstGeom>
        </p:spPr>
      </p:pic>
    </p:spTree>
    <p:extLst>
      <p:ext uri="{BB962C8B-B14F-4D97-AF65-F5344CB8AC3E}">
        <p14:creationId xmlns:p14="http://schemas.microsoft.com/office/powerpoint/2010/main" val="393890150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a:xfrm>
            <a:off x="1181099" y="38100"/>
            <a:ext cx="7796213" cy="746759"/>
          </a:xfrm>
        </p:spPr>
        <p:txBody>
          <a:bodyPr/>
          <a:lstStyle/>
          <a:p>
            <a:r>
              <a:rPr lang="en-US" dirty="0"/>
              <a:t>Solar cooking</a:t>
            </a:r>
            <a:br>
              <a:rPr lang="en-US" dirty="0">
                <a:solidFill>
                  <a:schemeClr val="tx1"/>
                </a:solidFill>
                <a:latin typeface="Times New Roman" panose="02020603050405020304" pitchFamily="18" charset="0"/>
                <a:cs typeface="Times New Roman" panose="02020603050405020304" pitchFamily="18" charset="0"/>
              </a:rPr>
            </a:br>
            <a:r>
              <a:rPr lang="en-US" dirty="0"/>
              <a:t> </a:t>
            </a:r>
            <a:br>
              <a:rPr lang="en-US" dirty="0">
                <a:solidFill>
                  <a:schemeClr val="tx1"/>
                </a:solidFill>
                <a:latin typeface="Times New Roman" panose="02020603050405020304" pitchFamily="18" charset="0"/>
                <a:cs typeface="Times New Roman" panose="02020603050405020304" pitchFamily="18" charset="0"/>
              </a:rPr>
            </a:br>
            <a:br>
              <a:rPr lang="en-US" dirty="0"/>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42</a:t>
            </a:fld>
            <a:endParaRPr lang="en-GB" dirty="0"/>
          </a:p>
        </p:txBody>
      </p:sp>
      <p:sp>
        <p:nvSpPr>
          <p:cNvPr id="5" name="TextBox 4">
            <a:extLst>
              <a:ext uri="{FF2B5EF4-FFF2-40B4-BE49-F238E27FC236}">
                <a16:creationId xmlns:a16="http://schemas.microsoft.com/office/drawing/2014/main" id="{7AFDC31E-4BE4-459A-B012-4D131362E5E5}"/>
              </a:ext>
            </a:extLst>
          </p:cNvPr>
          <p:cNvSpPr txBox="1"/>
          <p:nvPr/>
        </p:nvSpPr>
        <p:spPr>
          <a:xfrm>
            <a:off x="609600" y="1066800"/>
            <a:ext cx="8001000" cy="5016758"/>
          </a:xfrm>
          <a:prstGeom prst="rect">
            <a:avLst/>
          </a:prstGeom>
          <a:noFill/>
        </p:spPr>
        <p:txBody>
          <a:bodyPr wrap="square" rtlCol="0">
            <a:spAutoFit/>
          </a:bodyPr>
          <a:lstStyle/>
          <a:p>
            <a:pPr algn="just"/>
            <a:r>
              <a:rPr lang="en-US" sz="3200" dirty="0">
                <a:solidFill>
                  <a:schemeClr val="tx1"/>
                </a:solidFill>
                <a:latin typeface="Times New Roman" panose="02020603050405020304" pitchFamily="18" charset="0"/>
                <a:cs typeface="Times New Roman" panose="02020603050405020304" pitchFamily="18" charset="0"/>
              </a:rPr>
              <a:t>Solar cookers are great educational tools; they fall into two main categories –direct solar concentrators and solar ovens. </a:t>
            </a:r>
          </a:p>
          <a:p>
            <a:pPr algn="just"/>
            <a:r>
              <a:rPr lang="en-US" sz="3200" dirty="0">
                <a:solidFill>
                  <a:srgbClr val="C00000"/>
                </a:solidFill>
                <a:latin typeface="Times New Roman" panose="02020603050405020304" pitchFamily="18" charset="0"/>
                <a:cs typeface="Times New Roman" panose="02020603050405020304" pitchFamily="18" charset="0"/>
              </a:rPr>
              <a:t>The basic design for a solar oven is that a glass cover of a box . </a:t>
            </a:r>
          </a:p>
          <a:p>
            <a:pPr algn="just"/>
            <a:r>
              <a:rPr lang="en-US" sz="3200" dirty="0">
                <a:solidFill>
                  <a:schemeClr val="tx1"/>
                </a:solidFill>
                <a:latin typeface="Times New Roman" panose="02020603050405020304" pitchFamily="18" charset="0"/>
                <a:cs typeface="Times New Roman" panose="02020603050405020304" pitchFamily="18" charset="0"/>
              </a:rPr>
              <a:t>The insulation lined The box and a reflective surface is applied to concentrate the heat into the pots. </a:t>
            </a:r>
          </a:p>
          <a:p>
            <a:pPr algn="just"/>
            <a:r>
              <a:rPr lang="en-US" sz="3200" dirty="0">
                <a:solidFill>
                  <a:schemeClr val="tx1"/>
                </a:solidFill>
                <a:latin typeface="Times New Roman" panose="02020603050405020304" pitchFamily="18" charset="0"/>
                <a:cs typeface="Times New Roman" panose="02020603050405020304" pitchFamily="18" charset="0"/>
              </a:rPr>
              <a:t>The other approach is to reflect the suns rays onto a put, often with a parabolic dish. </a:t>
            </a:r>
          </a:p>
        </p:txBody>
      </p:sp>
    </p:spTree>
    <p:extLst>
      <p:ext uri="{BB962C8B-B14F-4D97-AF65-F5344CB8AC3E}">
        <p14:creationId xmlns:p14="http://schemas.microsoft.com/office/powerpoint/2010/main" val="345782002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a:xfrm>
            <a:off x="1181099" y="38100"/>
            <a:ext cx="7796213" cy="746759"/>
          </a:xfrm>
        </p:spPr>
        <p:txBody>
          <a:bodyPr/>
          <a:lstStyle/>
          <a:p>
            <a:r>
              <a:rPr lang="en-US" dirty="0"/>
              <a:t>Solar cooking</a:t>
            </a:r>
            <a:br>
              <a:rPr lang="en-US" dirty="0">
                <a:solidFill>
                  <a:schemeClr val="tx1"/>
                </a:solidFill>
                <a:latin typeface="Times New Roman" panose="02020603050405020304" pitchFamily="18" charset="0"/>
                <a:cs typeface="Times New Roman" panose="02020603050405020304" pitchFamily="18" charset="0"/>
              </a:rPr>
            </a:br>
            <a:r>
              <a:rPr lang="en-US" dirty="0"/>
              <a:t> </a:t>
            </a:r>
            <a:br>
              <a:rPr lang="en-US" dirty="0">
                <a:solidFill>
                  <a:schemeClr val="tx1"/>
                </a:solidFill>
                <a:latin typeface="Times New Roman" panose="02020603050405020304" pitchFamily="18" charset="0"/>
                <a:cs typeface="Times New Roman" panose="02020603050405020304" pitchFamily="18" charset="0"/>
              </a:rPr>
            </a:br>
            <a:br>
              <a:rPr lang="en-US" dirty="0"/>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43</a:t>
            </a:fld>
            <a:endParaRPr lang="en-GB" dirty="0"/>
          </a:p>
        </p:txBody>
      </p:sp>
      <p:sp>
        <p:nvSpPr>
          <p:cNvPr id="5" name="TextBox 4">
            <a:extLst>
              <a:ext uri="{FF2B5EF4-FFF2-40B4-BE49-F238E27FC236}">
                <a16:creationId xmlns:a16="http://schemas.microsoft.com/office/drawing/2014/main" id="{7AFDC31E-4BE4-459A-B012-4D131362E5E5}"/>
              </a:ext>
            </a:extLst>
          </p:cNvPr>
          <p:cNvSpPr txBox="1"/>
          <p:nvPr/>
        </p:nvSpPr>
        <p:spPr>
          <a:xfrm>
            <a:off x="609600" y="1066800"/>
            <a:ext cx="8001000" cy="5078313"/>
          </a:xfrm>
          <a:prstGeom prst="rect">
            <a:avLst/>
          </a:prstGeom>
          <a:noFill/>
        </p:spPr>
        <p:txBody>
          <a:bodyPr wrap="square" rtlCol="0">
            <a:spAutoFit/>
          </a:bodyPr>
          <a:lstStyle/>
          <a:p>
            <a:pPr algn="just"/>
            <a:r>
              <a:rPr lang="en-US" sz="3600" dirty="0">
                <a:solidFill>
                  <a:schemeClr val="tx1"/>
                </a:solidFill>
                <a:latin typeface="Times New Roman" panose="02020603050405020304" pitchFamily="18" charset="0"/>
                <a:cs typeface="Times New Roman" panose="02020603050405020304" pitchFamily="18" charset="0"/>
              </a:rPr>
              <a:t>The pots to absorb heat it can be painted black. </a:t>
            </a:r>
          </a:p>
          <a:p>
            <a:pPr algn="just"/>
            <a:r>
              <a:rPr lang="en-US" sz="3600" dirty="0">
                <a:solidFill>
                  <a:schemeClr val="tx1"/>
                </a:solidFill>
                <a:latin typeface="Times New Roman" panose="02020603050405020304" pitchFamily="18" charset="0"/>
                <a:cs typeface="Times New Roman" panose="02020603050405020304" pitchFamily="18" charset="0"/>
              </a:rPr>
              <a:t>It is a real oven, it typically cooks at </a:t>
            </a:r>
            <a:r>
              <a:rPr lang="en-US" sz="3600" dirty="0">
                <a:solidFill>
                  <a:srgbClr val="C00000"/>
                </a:solidFill>
                <a:latin typeface="Times New Roman" panose="02020603050405020304" pitchFamily="18" charset="0"/>
                <a:cs typeface="Times New Roman" panose="02020603050405020304" pitchFamily="18" charset="0"/>
              </a:rPr>
              <a:t>temperatures between 225 - 275 F</a:t>
            </a:r>
            <a:r>
              <a:rPr lang="en-US" sz="3600" dirty="0">
                <a:solidFill>
                  <a:schemeClr val="tx1"/>
                </a:solidFill>
                <a:latin typeface="Times New Roman" panose="02020603050405020304" pitchFamily="18" charset="0"/>
                <a:cs typeface="Times New Roman" panose="02020603050405020304" pitchFamily="18" charset="0"/>
              </a:rPr>
              <a:t>. and will cook most anything you would put in your oven at home. </a:t>
            </a:r>
          </a:p>
          <a:p>
            <a:pPr algn="just"/>
            <a:r>
              <a:rPr lang="en-US" sz="3600" dirty="0">
                <a:solidFill>
                  <a:schemeClr val="tx1"/>
                </a:solidFill>
                <a:latin typeface="Times New Roman" panose="02020603050405020304" pitchFamily="18" charset="0"/>
                <a:cs typeface="Times New Roman" panose="02020603050405020304" pitchFamily="18" charset="0"/>
              </a:rPr>
              <a:t>They are considered a slow cooker, usually taking about twice as long as your conventional oven.</a:t>
            </a:r>
          </a:p>
        </p:txBody>
      </p:sp>
    </p:spTree>
    <p:extLst>
      <p:ext uri="{BB962C8B-B14F-4D97-AF65-F5344CB8AC3E}">
        <p14:creationId xmlns:p14="http://schemas.microsoft.com/office/powerpoint/2010/main" val="2307948988"/>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a:xfrm>
            <a:off x="1181099" y="38100"/>
            <a:ext cx="7796213" cy="746759"/>
          </a:xfrm>
        </p:spPr>
        <p:txBody>
          <a:bodyPr/>
          <a:lstStyle/>
          <a:p>
            <a:r>
              <a:rPr lang="en-US" dirty="0"/>
              <a:t>Solar cooking</a:t>
            </a:r>
            <a:br>
              <a:rPr lang="en-US" dirty="0">
                <a:solidFill>
                  <a:schemeClr val="tx1"/>
                </a:solidFill>
                <a:latin typeface="Times New Roman" panose="02020603050405020304" pitchFamily="18" charset="0"/>
                <a:cs typeface="Times New Roman" panose="02020603050405020304" pitchFamily="18" charset="0"/>
              </a:rPr>
            </a:br>
            <a:r>
              <a:rPr lang="en-US" dirty="0"/>
              <a:t> </a:t>
            </a:r>
            <a:br>
              <a:rPr lang="en-US" dirty="0">
                <a:solidFill>
                  <a:schemeClr val="tx1"/>
                </a:solidFill>
                <a:latin typeface="Times New Roman" panose="02020603050405020304" pitchFamily="18" charset="0"/>
                <a:cs typeface="Times New Roman" panose="02020603050405020304" pitchFamily="18" charset="0"/>
              </a:rPr>
            </a:br>
            <a:br>
              <a:rPr lang="en-US" dirty="0"/>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44</a:t>
            </a:fld>
            <a:endParaRPr lang="en-GB" dirty="0"/>
          </a:p>
        </p:txBody>
      </p:sp>
      <p:sp>
        <p:nvSpPr>
          <p:cNvPr id="5" name="TextBox 4">
            <a:extLst>
              <a:ext uri="{FF2B5EF4-FFF2-40B4-BE49-F238E27FC236}">
                <a16:creationId xmlns:a16="http://schemas.microsoft.com/office/drawing/2014/main" id="{7AFDC31E-4BE4-459A-B012-4D131362E5E5}"/>
              </a:ext>
            </a:extLst>
          </p:cNvPr>
          <p:cNvSpPr txBox="1"/>
          <p:nvPr/>
        </p:nvSpPr>
        <p:spPr>
          <a:xfrm>
            <a:off x="609600" y="1066800"/>
            <a:ext cx="8001000" cy="4401205"/>
          </a:xfrm>
          <a:prstGeom prst="rect">
            <a:avLst/>
          </a:prstGeom>
          <a:noFill/>
        </p:spPr>
        <p:txBody>
          <a:bodyPr wrap="square" rtlCol="0">
            <a:spAutoFit/>
          </a:bodyPr>
          <a:lstStyle/>
          <a:p>
            <a:pPr algn="just"/>
            <a:r>
              <a:rPr lang="en-US" sz="2800" dirty="0">
                <a:solidFill>
                  <a:srgbClr val="C00000"/>
                </a:solidFill>
                <a:latin typeface="Times New Roman" panose="02020603050405020304" pitchFamily="18" charset="0"/>
                <a:cs typeface="Times New Roman" panose="02020603050405020304" pitchFamily="18" charset="0"/>
              </a:rPr>
              <a:t>The cookers have limitations in terms of only being effective during hours of strong sunlight on a domestic scale. </a:t>
            </a:r>
          </a:p>
          <a:p>
            <a:pPr algn="just"/>
            <a:r>
              <a:rPr lang="en-US" sz="2800" dirty="0">
                <a:solidFill>
                  <a:schemeClr val="tx1"/>
                </a:solidFill>
                <a:latin typeface="Times New Roman" panose="02020603050405020304" pitchFamily="18" charset="0"/>
                <a:cs typeface="Times New Roman" panose="02020603050405020304" pitchFamily="18" charset="0"/>
              </a:rPr>
              <a:t>However, the main advantage to solar cookers is that wood does not need to be purchased or collected, which is often a very time consuming activity for women. </a:t>
            </a:r>
          </a:p>
          <a:p>
            <a:pPr algn="just"/>
            <a:endParaRPr lang="en-US" sz="2800" dirty="0">
              <a:solidFill>
                <a:schemeClr val="tx1"/>
              </a:solidFill>
              <a:latin typeface="Times New Roman" panose="02020603050405020304" pitchFamily="18" charset="0"/>
              <a:cs typeface="Times New Roman" panose="02020603050405020304" pitchFamily="18" charset="0"/>
            </a:endParaRPr>
          </a:p>
          <a:p>
            <a:pPr algn="just"/>
            <a:r>
              <a:rPr lang="en-US" sz="2800" dirty="0">
                <a:solidFill>
                  <a:schemeClr val="tx1"/>
                </a:solidFill>
                <a:latin typeface="Times New Roman" panose="02020603050405020304" pitchFamily="18" charset="0"/>
                <a:cs typeface="Times New Roman" panose="02020603050405020304" pitchFamily="18" charset="0"/>
              </a:rPr>
              <a:t>There are many forms of solar cookers the following figure shows one of them.</a:t>
            </a:r>
          </a:p>
        </p:txBody>
      </p:sp>
    </p:spTree>
    <p:extLst>
      <p:ext uri="{BB962C8B-B14F-4D97-AF65-F5344CB8AC3E}">
        <p14:creationId xmlns:p14="http://schemas.microsoft.com/office/powerpoint/2010/main" val="12785814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B501-3A7D-4B08-B8C3-8E4E21FCA210}"/>
              </a:ext>
            </a:extLst>
          </p:cNvPr>
          <p:cNvSpPr>
            <a:spLocks noGrp="1"/>
          </p:cNvSpPr>
          <p:nvPr>
            <p:ph type="title"/>
          </p:nvPr>
        </p:nvSpPr>
        <p:spPr>
          <a:xfrm>
            <a:off x="1181099" y="38100"/>
            <a:ext cx="7796213" cy="746759"/>
          </a:xfrm>
        </p:spPr>
        <p:txBody>
          <a:bodyPr/>
          <a:lstStyle/>
          <a:p>
            <a:r>
              <a:rPr lang="en-US" dirty="0"/>
              <a:t>Solar cooking</a:t>
            </a:r>
            <a:br>
              <a:rPr lang="en-US" dirty="0">
                <a:solidFill>
                  <a:schemeClr val="tx1"/>
                </a:solidFill>
                <a:latin typeface="Times New Roman" panose="02020603050405020304" pitchFamily="18" charset="0"/>
                <a:cs typeface="Times New Roman" panose="02020603050405020304" pitchFamily="18" charset="0"/>
              </a:rPr>
            </a:br>
            <a:r>
              <a:rPr lang="en-US" dirty="0"/>
              <a:t> </a:t>
            </a:r>
            <a:br>
              <a:rPr lang="en-US" dirty="0">
                <a:solidFill>
                  <a:schemeClr val="tx1"/>
                </a:solidFill>
                <a:latin typeface="Times New Roman" panose="02020603050405020304" pitchFamily="18" charset="0"/>
                <a:cs typeface="Times New Roman" panose="02020603050405020304" pitchFamily="18" charset="0"/>
              </a:rPr>
            </a:br>
            <a:br>
              <a:rPr lang="en-US" dirty="0"/>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C7F5D28-2222-4BCC-B0CD-987F15A50B73}"/>
              </a:ext>
            </a:extLst>
          </p:cNvPr>
          <p:cNvSpPr>
            <a:spLocks noGrp="1"/>
          </p:cNvSpPr>
          <p:nvPr>
            <p:ph type="sldNum" sz="quarter" idx="10"/>
          </p:nvPr>
        </p:nvSpPr>
        <p:spPr/>
        <p:txBody>
          <a:bodyPr/>
          <a:lstStyle/>
          <a:p>
            <a:fld id="{ABCC55F3-FED4-490E-A042-E14AA0C2962A}" type="slidenum">
              <a:rPr lang="en-GB" smtClean="0"/>
              <a:pPr/>
              <a:t>45</a:t>
            </a:fld>
            <a:endParaRPr lang="en-GB" dirty="0"/>
          </a:p>
        </p:txBody>
      </p:sp>
      <p:pic>
        <p:nvPicPr>
          <p:cNvPr id="4" name="Picture 3">
            <a:extLst>
              <a:ext uri="{FF2B5EF4-FFF2-40B4-BE49-F238E27FC236}">
                <a16:creationId xmlns:a16="http://schemas.microsoft.com/office/drawing/2014/main" id="{B49F6D58-DEEA-4522-A8C0-B6F61689A585}"/>
              </a:ext>
            </a:extLst>
          </p:cNvPr>
          <p:cNvPicPr>
            <a:picLocks noChangeAspect="1"/>
          </p:cNvPicPr>
          <p:nvPr/>
        </p:nvPicPr>
        <p:blipFill>
          <a:blip r:embed="rId2"/>
          <a:stretch>
            <a:fillRect/>
          </a:stretch>
        </p:blipFill>
        <p:spPr>
          <a:xfrm>
            <a:off x="1181098" y="1194987"/>
            <a:ext cx="7429501" cy="5129613"/>
          </a:xfrm>
          <a:prstGeom prst="rect">
            <a:avLst/>
          </a:prstGeom>
        </p:spPr>
      </p:pic>
    </p:spTree>
    <p:extLst>
      <p:ext uri="{BB962C8B-B14F-4D97-AF65-F5344CB8AC3E}">
        <p14:creationId xmlns:p14="http://schemas.microsoft.com/office/powerpoint/2010/main" val="31228544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314" y="38100"/>
            <a:ext cx="7478486" cy="731103"/>
          </a:xfrm>
        </p:spPr>
        <p:txBody>
          <a:bodyPr/>
          <a:lstStyle/>
          <a:p>
            <a:pPr marL="0" marR="0">
              <a:lnSpc>
                <a:spcPct val="115000"/>
              </a:lnSpc>
              <a:spcBef>
                <a:spcPts val="0"/>
              </a:spcBef>
              <a:spcAft>
                <a:spcPts val="0"/>
              </a:spcAft>
            </a:pPr>
            <a:r>
              <a:rPr lang="en-US" dirty="0">
                <a:solidFill>
                  <a:srgbClr val="FF0000"/>
                </a:solidFill>
                <a:latin typeface="TimesNewRomanPS-BoldMT"/>
                <a:ea typeface="Calibri" panose="020F0502020204030204" pitchFamily="34" charset="0"/>
                <a:cs typeface="TimesNewRomanPS-BoldMT"/>
              </a:rPr>
              <a:t>Solar Water Heater (SWH)</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fld id="{ABCC55F3-FED4-490E-A042-E14AA0C2962A}" type="slidenum">
              <a:rPr lang="en-GB" smtClean="0"/>
              <a:pPr/>
              <a:t>5</a:t>
            </a:fld>
            <a:endParaRPr lang="en-GB" dirty="0"/>
          </a:p>
        </p:txBody>
      </p:sp>
      <p:sp>
        <p:nvSpPr>
          <p:cNvPr id="4" name="TextBox 10"/>
          <p:cNvSpPr txBox="1">
            <a:spLocks noChangeArrowheads="1"/>
          </p:cNvSpPr>
          <p:nvPr/>
        </p:nvSpPr>
        <p:spPr bwMode="auto">
          <a:xfrm>
            <a:off x="228600" y="1100078"/>
            <a:ext cx="8458200" cy="7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marL="0" marR="0" algn="just">
              <a:lnSpc>
                <a:spcPct val="115000"/>
              </a:lnSpc>
              <a:spcBef>
                <a:spcPts val="0"/>
              </a:spcBef>
              <a:spcAft>
                <a:spcPts val="0"/>
              </a:spcAft>
            </a:pP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When referring to space heating, </a:t>
            </a:r>
            <a:r>
              <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Passive Solar Design </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takes advantage:</a:t>
            </a:r>
          </a:p>
          <a:p>
            <a:pPr marL="0" marR="0" algn="just">
              <a:lnSpc>
                <a:spcPct val="115000"/>
              </a:lnSpc>
              <a:spcBef>
                <a:spcPts val="0"/>
              </a:spcBef>
              <a:spcAft>
                <a:spcPts val="0"/>
              </a:spcAft>
            </a:pP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of the sun’s warmth through such design features as large, south facing windows &amp; materials in the floors or walls that will absorb warmth during the day and release that warmth at night, when the heat is most needed because the south side of a building always receives the most sunlight.</a:t>
            </a:r>
          </a:p>
          <a:p>
            <a:pPr marL="0" marR="0" algn="just">
              <a:lnSpc>
                <a:spcPct val="115000"/>
              </a:lnSpc>
              <a:spcBef>
                <a:spcPts val="0"/>
              </a:spcBef>
              <a:spcAft>
                <a:spcPts val="1000"/>
              </a:spcAft>
            </a:pPr>
            <a:endPar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2432844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314" y="38100"/>
            <a:ext cx="7478486" cy="731103"/>
          </a:xfrm>
        </p:spPr>
        <p:txBody>
          <a:bodyPr/>
          <a:lstStyle/>
          <a:p>
            <a:pPr marL="0" marR="0">
              <a:lnSpc>
                <a:spcPct val="115000"/>
              </a:lnSpc>
              <a:spcBef>
                <a:spcPts val="0"/>
              </a:spcBef>
              <a:spcAft>
                <a:spcPts val="0"/>
              </a:spcAft>
            </a:pPr>
            <a:r>
              <a:rPr lang="en-US" dirty="0">
                <a:solidFill>
                  <a:srgbClr val="FF0000"/>
                </a:solidFill>
                <a:latin typeface="TimesNewRomanPS-BoldMT"/>
                <a:ea typeface="Calibri" panose="020F0502020204030204" pitchFamily="34" charset="0"/>
                <a:cs typeface="TimesNewRomanPS-BoldMT"/>
              </a:rPr>
              <a:t>Solar Water Heater (SWH)</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fld id="{ABCC55F3-FED4-490E-A042-E14AA0C2962A}" type="slidenum">
              <a:rPr lang="en-GB" smtClean="0"/>
              <a:pPr/>
              <a:t>6</a:t>
            </a:fld>
            <a:endParaRPr lang="en-GB" dirty="0"/>
          </a:p>
        </p:txBody>
      </p:sp>
      <p:sp>
        <p:nvSpPr>
          <p:cNvPr id="4" name="TextBox 10"/>
          <p:cNvSpPr txBox="1">
            <a:spLocks noChangeArrowheads="1"/>
          </p:cNvSpPr>
          <p:nvPr/>
        </p:nvSpPr>
        <p:spPr bwMode="auto">
          <a:xfrm>
            <a:off x="228600" y="1100078"/>
            <a:ext cx="8458200" cy="509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marL="171450" marR="0" indent="-457200" algn="just">
              <a:lnSpc>
                <a:spcPct val="115000"/>
              </a:lnSpc>
              <a:spcBef>
                <a:spcPts val="0"/>
              </a:spcBef>
              <a:spcAft>
                <a:spcPts val="0"/>
              </a:spcAft>
              <a:buFont typeface="Arial" panose="020B0604020202020204" pitchFamily="34" charset="0"/>
              <a:buChar char="•"/>
            </a:pPr>
            <a:r>
              <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Passive solar </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water heating refers to a hot water system that is not aided by heat pumps.</a:t>
            </a:r>
          </a:p>
          <a:p>
            <a:pPr marL="0" marR="0" indent="0" algn="just">
              <a:lnSpc>
                <a:spcPct val="115000"/>
              </a:lnSpc>
              <a:spcBef>
                <a:spcPts val="0"/>
              </a:spcBef>
              <a:spcAft>
                <a:spcPts val="0"/>
              </a:spcAft>
            </a:pPr>
            <a:endPar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171450" marR="0" indent="-457200" algn="just">
              <a:lnSpc>
                <a:spcPct val="115000"/>
              </a:lnSpc>
              <a:spcBef>
                <a:spcPts val="0"/>
              </a:spcBef>
              <a:spcAft>
                <a:spcPts val="0"/>
              </a:spcAft>
              <a:buFont typeface="Arial" panose="020B0604020202020204" pitchFamily="34" charset="0"/>
              <a:buChar char="•"/>
            </a:pP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These systems will include a solar collector to heat the water &amp; a storage tank to store the hot water.</a:t>
            </a:r>
            <a:endPar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8642992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314" y="38100"/>
            <a:ext cx="7478486" cy="731103"/>
          </a:xfrm>
        </p:spPr>
        <p:txBody>
          <a:bodyPr/>
          <a:lstStyle/>
          <a:p>
            <a:pPr lvl="0" eaLnBrk="1" hangingPunct="1">
              <a:lnSpc>
                <a:spcPct val="115000"/>
              </a:lnSpc>
              <a:spcBef>
                <a:spcPts val="0"/>
              </a:spcBef>
              <a:spcAft>
                <a:spcPts val="0"/>
              </a:spcAft>
            </a:pPr>
            <a:r>
              <a:rPr lang="en-US" sz="320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Active Solar Heating</a:t>
            </a:r>
          </a:p>
        </p:txBody>
      </p:sp>
      <p:sp>
        <p:nvSpPr>
          <p:cNvPr id="3" name="Slide Number Placeholder 2"/>
          <p:cNvSpPr>
            <a:spLocks noGrp="1"/>
          </p:cNvSpPr>
          <p:nvPr>
            <p:ph type="sldNum" sz="quarter" idx="10"/>
          </p:nvPr>
        </p:nvSpPr>
        <p:spPr/>
        <p:txBody>
          <a:bodyPr/>
          <a:lstStyle/>
          <a:p>
            <a:fld id="{ABCC55F3-FED4-490E-A042-E14AA0C2962A}" type="slidenum">
              <a:rPr lang="en-GB" smtClean="0"/>
              <a:pPr/>
              <a:t>7</a:t>
            </a:fld>
            <a:endParaRPr lang="en-GB" dirty="0"/>
          </a:p>
        </p:txBody>
      </p:sp>
      <p:sp>
        <p:nvSpPr>
          <p:cNvPr id="4" name="TextBox 10"/>
          <p:cNvSpPr txBox="1">
            <a:spLocks noChangeArrowheads="1"/>
          </p:cNvSpPr>
          <p:nvPr/>
        </p:nvSpPr>
        <p:spPr bwMode="auto">
          <a:xfrm>
            <a:off x="228600" y="1100078"/>
            <a:ext cx="8610600" cy="679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marL="171450" marR="0" indent="-457200" algn="just">
              <a:lnSpc>
                <a:spcPct val="115000"/>
              </a:lnSpc>
              <a:spcBef>
                <a:spcPts val="0"/>
              </a:spcBef>
              <a:spcAft>
                <a:spcPts val="0"/>
              </a:spcAft>
              <a:buFont typeface="Arial" panose="020B0604020202020204" pitchFamily="34" charset="0"/>
              <a:buChar char="•"/>
            </a:pPr>
            <a:r>
              <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Active solar heating </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uses the same concepts in terms of passive solar heating, absorbs sunlight &amp; compounded </a:t>
            </a:r>
            <a:r>
              <a:rPr lang="en-US" sz="3200" b="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by using a special mechanical designs. </a:t>
            </a:r>
          </a:p>
          <a:p>
            <a:pPr marL="171450" marR="0" indent="-457200" algn="just">
              <a:lnSpc>
                <a:spcPct val="115000"/>
              </a:lnSpc>
              <a:spcBef>
                <a:spcPts val="0"/>
              </a:spcBef>
              <a:spcAft>
                <a:spcPts val="0"/>
              </a:spcAft>
              <a:buFont typeface="Arial" panose="020B0604020202020204" pitchFamily="34" charset="0"/>
              <a:buChar char="•"/>
            </a:pPr>
            <a:r>
              <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Active solar heating </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generates more heat for hot water &amp; space heating more than passive solar heating, there are 2 essential active solar heating system based on whether liquid or air is heated in the solar collector. </a:t>
            </a:r>
          </a:p>
          <a:p>
            <a:pPr marL="0" marR="0" algn="just">
              <a:lnSpc>
                <a:spcPct val="115000"/>
              </a:lnSpc>
              <a:spcBef>
                <a:spcPts val="0"/>
              </a:spcBef>
              <a:spcAft>
                <a:spcPts val="1000"/>
              </a:spcAft>
            </a:pP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0140212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314" y="38100"/>
            <a:ext cx="7478486" cy="731103"/>
          </a:xfrm>
        </p:spPr>
        <p:txBody>
          <a:bodyPr/>
          <a:lstStyle/>
          <a:p>
            <a:pPr lvl="0" eaLnBrk="1" hangingPunct="1">
              <a:lnSpc>
                <a:spcPct val="115000"/>
              </a:lnSpc>
              <a:spcBef>
                <a:spcPts val="0"/>
              </a:spcBef>
              <a:spcAft>
                <a:spcPts val="0"/>
              </a:spcAft>
            </a:pPr>
            <a:r>
              <a:rPr lang="en-US" sz="320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Active Solar Heating</a:t>
            </a:r>
          </a:p>
        </p:txBody>
      </p:sp>
      <p:sp>
        <p:nvSpPr>
          <p:cNvPr id="3" name="Slide Number Placeholder 2"/>
          <p:cNvSpPr>
            <a:spLocks noGrp="1"/>
          </p:cNvSpPr>
          <p:nvPr>
            <p:ph type="sldNum" sz="quarter" idx="10"/>
          </p:nvPr>
        </p:nvSpPr>
        <p:spPr/>
        <p:txBody>
          <a:bodyPr/>
          <a:lstStyle/>
          <a:p>
            <a:fld id="{ABCC55F3-FED4-490E-A042-E14AA0C2962A}" type="slidenum">
              <a:rPr lang="en-GB" smtClean="0"/>
              <a:pPr/>
              <a:t>8</a:t>
            </a:fld>
            <a:endParaRPr lang="en-GB" dirty="0"/>
          </a:p>
        </p:txBody>
      </p:sp>
      <p:sp>
        <p:nvSpPr>
          <p:cNvPr id="4" name="TextBox 10"/>
          <p:cNvSpPr txBox="1">
            <a:spLocks noChangeArrowheads="1"/>
          </p:cNvSpPr>
          <p:nvPr/>
        </p:nvSpPr>
        <p:spPr bwMode="auto">
          <a:xfrm>
            <a:off x="228600" y="1100078"/>
            <a:ext cx="8610600" cy="679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marL="171450" marR="0" indent="-457200" algn="just">
              <a:lnSpc>
                <a:spcPct val="115000"/>
              </a:lnSpc>
              <a:spcBef>
                <a:spcPts val="0"/>
              </a:spcBef>
              <a:spcAft>
                <a:spcPts val="0"/>
              </a:spcAft>
              <a:buFont typeface="Arial" panose="020B0604020202020204" pitchFamily="34" charset="0"/>
              <a:buChar char="•"/>
            </a:pP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An air-based system heats air in an “Air” collector, &amp; a liquid-based system heats water or an antifreeze solution in a “Hydronic” collector.</a:t>
            </a:r>
          </a:p>
          <a:p>
            <a:pPr marL="171450" marR="0" indent="-457200" algn="just">
              <a:lnSpc>
                <a:spcPct val="115000"/>
              </a:lnSpc>
              <a:spcBef>
                <a:spcPts val="0"/>
              </a:spcBef>
              <a:spcAft>
                <a:spcPts val="0"/>
              </a:spcAft>
              <a:buFont typeface="Arial" panose="020B0604020202020204" pitchFamily="34" charset="0"/>
              <a:buChar char="•"/>
            </a:pP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Both of these systems absorb and collect solar radiation, then transfer the solar heat directly to the interior space or to a storage system; an auxiliary or backup system provides the additional heat. </a:t>
            </a:r>
          </a:p>
          <a:p>
            <a:pPr marL="0" marR="0" algn="just">
              <a:lnSpc>
                <a:spcPct val="115000"/>
              </a:lnSpc>
              <a:spcBef>
                <a:spcPts val="0"/>
              </a:spcBef>
              <a:spcAft>
                <a:spcPts val="1000"/>
              </a:spcAft>
            </a:pP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2418283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314" y="38100"/>
            <a:ext cx="7478486" cy="731103"/>
          </a:xfrm>
        </p:spPr>
        <p:txBody>
          <a:bodyPr/>
          <a:lstStyle/>
          <a:p>
            <a:pPr lvl="0" eaLnBrk="1" hangingPunct="1">
              <a:lnSpc>
                <a:spcPct val="115000"/>
              </a:lnSpc>
              <a:spcBef>
                <a:spcPts val="0"/>
              </a:spcBef>
              <a:spcAft>
                <a:spcPts val="0"/>
              </a:spcAft>
            </a:pPr>
            <a:r>
              <a:rPr lang="en-US" sz="320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Active Solar Heating</a:t>
            </a:r>
          </a:p>
        </p:txBody>
      </p:sp>
      <p:sp>
        <p:nvSpPr>
          <p:cNvPr id="3" name="Slide Number Placeholder 2"/>
          <p:cNvSpPr>
            <a:spLocks noGrp="1"/>
          </p:cNvSpPr>
          <p:nvPr>
            <p:ph type="sldNum" sz="quarter" idx="10"/>
          </p:nvPr>
        </p:nvSpPr>
        <p:spPr/>
        <p:txBody>
          <a:bodyPr/>
          <a:lstStyle/>
          <a:p>
            <a:fld id="{ABCC55F3-FED4-490E-A042-E14AA0C2962A}" type="slidenum">
              <a:rPr lang="en-GB" smtClean="0"/>
              <a:pPr/>
              <a:t>9</a:t>
            </a:fld>
            <a:endParaRPr lang="en-GB" dirty="0"/>
          </a:p>
        </p:txBody>
      </p:sp>
      <p:sp>
        <p:nvSpPr>
          <p:cNvPr id="4" name="TextBox 10"/>
          <p:cNvSpPr txBox="1">
            <a:spLocks noChangeArrowheads="1"/>
          </p:cNvSpPr>
          <p:nvPr/>
        </p:nvSpPr>
        <p:spPr bwMode="auto">
          <a:xfrm>
            <a:off x="228599" y="1100078"/>
            <a:ext cx="8748713" cy="700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bg2"/>
                </a:solidFill>
                <a:latin typeface="Arial" pitchFamily="34" charset="0"/>
                <a:ea typeface="ＭＳ Ｐゴシック" pitchFamily="34" charset="-128"/>
              </a:defRPr>
            </a:lvl1pPr>
            <a:lvl2pPr marL="742950" indent="-285750" eaLnBrk="0" hangingPunct="0">
              <a:defRPr sz="2000">
                <a:solidFill>
                  <a:schemeClr val="bg2"/>
                </a:solidFill>
                <a:latin typeface="Arial" pitchFamily="34" charset="0"/>
                <a:ea typeface="ＭＳ Ｐゴシック" pitchFamily="34" charset="-128"/>
              </a:defRPr>
            </a:lvl2pPr>
            <a:lvl3pPr marL="1143000" indent="-228600" eaLnBrk="0" hangingPunct="0">
              <a:defRPr sz="2000">
                <a:solidFill>
                  <a:schemeClr val="bg2"/>
                </a:solidFill>
                <a:latin typeface="Arial" pitchFamily="34" charset="0"/>
                <a:ea typeface="ＭＳ Ｐゴシック" pitchFamily="34" charset="-128"/>
              </a:defRPr>
            </a:lvl3pPr>
            <a:lvl4pPr marL="1600200" indent="-228600" eaLnBrk="0" hangingPunct="0">
              <a:defRPr sz="2000">
                <a:solidFill>
                  <a:schemeClr val="bg2"/>
                </a:solidFill>
                <a:latin typeface="Arial" pitchFamily="34" charset="0"/>
                <a:ea typeface="ＭＳ Ｐゴシック" pitchFamily="34" charset="-128"/>
              </a:defRPr>
            </a:lvl4pPr>
            <a:lvl5pPr marL="2057400" indent="-228600" eaLnBrk="0" hangingPunct="0">
              <a:defRPr sz="2000">
                <a:solidFill>
                  <a:schemeClr val="bg2"/>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bg2"/>
                </a:solidFill>
                <a:latin typeface="Arial" pitchFamily="34" charset="0"/>
                <a:ea typeface="ＭＳ Ｐゴシック" pitchFamily="34" charset="-128"/>
              </a:defRPr>
            </a:lvl9pPr>
          </a:lstStyle>
          <a:p>
            <a:pPr marL="0" marR="0" indent="0" algn="just">
              <a:lnSpc>
                <a:spcPct val="115000"/>
              </a:lnSpc>
              <a:spcBef>
                <a:spcPts val="0"/>
              </a:spcBef>
              <a:spcAft>
                <a:spcPts val="0"/>
              </a:spcAft>
            </a:pPr>
            <a:r>
              <a:rPr lang="en-US" sz="3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technical potential for residential applications of solar heating systems is </a:t>
            </a:r>
            <a:r>
              <a:rPr lang="en-US" sz="3000" b="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0.5 to 1.0 m² </a:t>
            </a:r>
            <a:r>
              <a:rPr lang="en-US" sz="3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of solar collector/inhabitant. </a:t>
            </a:r>
          </a:p>
          <a:p>
            <a:pPr marL="0" marR="0" indent="0" algn="just">
              <a:lnSpc>
                <a:spcPct val="115000"/>
              </a:lnSpc>
              <a:spcBef>
                <a:spcPts val="0"/>
              </a:spcBef>
              <a:spcAft>
                <a:spcPts val="0"/>
              </a:spcAft>
            </a:pPr>
            <a:r>
              <a:rPr lang="en-US" sz="3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sz="3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Solar Countries</a:t>
            </a:r>
            <a:r>
              <a:rPr lang="en-US" sz="3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such as Israel, Greece, &amp; Cyprus already have high “solar water heating penetration” (Israel has about 0.95 m² per inhabitant), whereas some of the best IEA (International Energy Agency) countries, such as Greece &amp; Austria, have a penetration of between 0.2 and 0.25 m² per inhabitant. </a:t>
            </a:r>
          </a:p>
          <a:p>
            <a:pPr marL="0" marR="0" algn="just">
              <a:lnSpc>
                <a:spcPct val="115000"/>
              </a:lnSpc>
              <a:spcBef>
                <a:spcPts val="0"/>
              </a:spcBef>
              <a:spcAft>
                <a:spcPts val="1000"/>
              </a:spcAft>
            </a:pP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92336733"/>
      </p:ext>
    </p:extLst>
  </p:cSld>
  <p:clrMapOvr>
    <a:masterClrMapping/>
  </p:clrMapOvr>
  <p:transition>
    <p:fade/>
  </p:transition>
</p:sld>
</file>

<file path=ppt/theme/theme1.xml><?xml version="1.0" encoding="utf-8"?>
<a:theme xmlns:a="http://schemas.openxmlformats.org/drawingml/2006/main" name="Bleu clair 1 visuel barrag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Bleu clair 1 visuel barrage">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bg2"/>
            </a:solidFill>
            <a:effectLst/>
            <a:latin typeface="Arial" charset="0"/>
          </a:defRPr>
        </a:defPPr>
      </a:lstStyle>
    </a:lnDef>
  </a:objectDefaults>
  <a:extraClrSchemeLst>
    <a:extraClrScheme>
      <a:clrScheme name="Bleu clair 1 visuel barrage 1">
        <a:dk1>
          <a:srgbClr val="09357A"/>
        </a:dk1>
        <a:lt1>
          <a:srgbClr val="FFFFFF"/>
        </a:lt1>
        <a:dk2>
          <a:srgbClr val="007783"/>
        </a:dk2>
        <a:lt2>
          <a:srgbClr val="636363"/>
        </a:lt2>
        <a:accent1>
          <a:srgbClr val="FE5815"/>
        </a:accent1>
        <a:accent2>
          <a:srgbClr val="6D015B"/>
        </a:accent2>
        <a:accent3>
          <a:srgbClr val="FFFFFF"/>
        </a:accent3>
        <a:accent4>
          <a:srgbClr val="062C67"/>
        </a:accent4>
        <a:accent5>
          <a:srgbClr val="FEB4AA"/>
        </a:accent5>
        <a:accent6>
          <a:srgbClr val="620152"/>
        </a:accent6>
        <a:hlink>
          <a:srgbClr val="B50C00"/>
        </a:hlink>
        <a:folHlink>
          <a:srgbClr val="92C9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49420</TotalTime>
  <Words>2468</Words>
  <Application>Microsoft Office PowerPoint</Application>
  <PresentationFormat>On-screen Show (4:3)</PresentationFormat>
  <Paragraphs>276</Paragraphs>
  <Slides>45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ＭＳ Ｐゴシック</vt:lpstr>
      <vt:lpstr>Arial</vt:lpstr>
      <vt:lpstr>Calibri</vt:lpstr>
      <vt:lpstr>Times</vt:lpstr>
      <vt:lpstr>Times New Roman</vt:lpstr>
      <vt:lpstr>TimesNewRomanPS-BoldMT</vt:lpstr>
      <vt:lpstr>TimesNewRomanPSMT</vt:lpstr>
      <vt:lpstr>Wingdings</vt:lpstr>
      <vt:lpstr>Wingdings 2</vt:lpstr>
      <vt:lpstr>Bleu clair 1 visuel barrage</vt:lpstr>
      <vt:lpstr>Solar Energy</vt:lpstr>
      <vt:lpstr>Solar Energy Applications</vt:lpstr>
      <vt:lpstr>Solar Energy Applications</vt:lpstr>
      <vt:lpstr>Solar Water Heater (SWH)</vt:lpstr>
      <vt:lpstr>Solar Water Heater (SWH)</vt:lpstr>
      <vt:lpstr>Solar Water Heater (SWH)</vt:lpstr>
      <vt:lpstr>Active Solar Heating</vt:lpstr>
      <vt:lpstr>Active Solar Heating</vt:lpstr>
      <vt:lpstr>Active Solar Heating</vt:lpstr>
      <vt:lpstr>Active Solar Heating</vt:lpstr>
      <vt:lpstr>Active Solar Heating</vt:lpstr>
      <vt:lpstr>Active Solar Heating</vt:lpstr>
      <vt:lpstr>Active Solar Heating</vt:lpstr>
      <vt:lpstr>Processes Occurring At A Flat-plate</vt:lpstr>
      <vt:lpstr>Thermosyphon Systems</vt:lpstr>
      <vt:lpstr>Thermosyphon Systems</vt:lpstr>
      <vt:lpstr>Thermosyphon Systems</vt:lpstr>
      <vt:lpstr>Thermosyphon Systems</vt:lpstr>
      <vt:lpstr>Direct Pump Solar Water Heaters</vt:lpstr>
      <vt:lpstr>Direct Pump Solar Water Heaters</vt:lpstr>
      <vt:lpstr>Direct Pump Solar Water Heaters</vt:lpstr>
      <vt:lpstr> Solar Energy</vt:lpstr>
      <vt:lpstr> Applications of Solar water Heaters in Palestine </vt:lpstr>
      <vt:lpstr> Applications of Solar water Heaters in Palestine </vt:lpstr>
      <vt:lpstr> Applications of Solar water Heaters in Palestine </vt:lpstr>
      <vt:lpstr> Collective Solar system at Jericho hospital  </vt:lpstr>
      <vt:lpstr> Direct pump system   </vt:lpstr>
      <vt:lpstr> Direct pump system on the roof of villas    </vt:lpstr>
      <vt:lpstr> Central (SWH) for apartment buildings    </vt:lpstr>
      <vt:lpstr> Central (SWH) for apartment buildings    </vt:lpstr>
      <vt:lpstr> Central (SWH) for apartment buildings    </vt:lpstr>
      <vt:lpstr> Central (SWH) for apartment buildings    </vt:lpstr>
      <vt:lpstr> Central solar water heater for apartment buildings     </vt:lpstr>
      <vt:lpstr> Solar Heating and Cooling of Buildings    </vt:lpstr>
      <vt:lpstr> Solar Heating and Cooling of Buildings    </vt:lpstr>
      <vt:lpstr> Solar Heating and Cooling of Buildings    </vt:lpstr>
      <vt:lpstr> Solar Thermal Electricity Generation    </vt:lpstr>
      <vt:lpstr> Solar Thermal Electricity Generation    </vt:lpstr>
      <vt:lpstr> SolarDrying     </vt:lpstr>
      <vt:lpstr>Greenhouse Agriculture       </vt:lpstr>
      <vt:lpstr>Greenhouse heating in one of The Palestinian Village       </vt:lpstr>
      <vt:lpstr>Solar cooking       </vt:lpstr>
      <vt:lpstr>Solar cooking       </vt:lpstr>
      <vt:lpstr>Solar cooking       </vt:lpstr>
      <vt:lpstr>Solar cooking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Renforcement d’une aile d’avion de tourisme en composite.</dc:title>
  <dc:creator>Societe</dc:creator>
  <cp:lastModifiedBy>Adel</cp:lastModifiedBy>
  <cp:revision>546</cp:revision>
  <dcterms:created xsi:type="dcterms:W3CDTF">2006-10-31T11:47:34Z</dcterms:created>
  <dcterms:modified xsi:type="dcterms:W3CDTF">2017-09-28T05:49:28Z</dcterms:modified>
</cp:coreProperties>
</file>