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50" r:id="rId2"/>
  </p:sldMasterIdLst>
  <p:notesMasterIdLst>
    <p:notesMasterId r:id="rId6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302" r:id="rId17"/>
    <p:sldId id="303" r:id="rId18"/>
    <p:sldId id="304" r:id="rId19"/>
    <p:sldId id="305" r:id="rId20"/>
    <p:sldId id="306" r:id="rId21"/>
    <p:sldId id="308" r:id="rId22"/>
    <p:sldId id="270" r:id="rId23"/>
    <p:sldId id="271" r:id="rId24"/>
    <p:sldId id="31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2" r:id="rId46"/>
    <p:sldId id="293" r:id="rId47"/>
    <p:sldId id="294" r:id="rId48"/>
    <p:sldId id="295" r:id="rId49"/>
    <p:sldId id="296" r:id="rId50"/>
    <p:sldId id="297" r:id="rId51"/>
    <p:sldId id="298" r:id="rId52"/>
    <p:sldId id="299" r:id="rId53"/>
    <p:sldId id="300" r:id="rId54"/>
    <p:sldId id="301" r:id="rId55"/>
    <p:sldId id="310" r:id="rId56"/>
    <p:sldId id="312" r:id="rId57"/>
    <p:sldId id="313" r:id="rId58"/>
    <p:sldId id="314" r:id="rId59"/>
    <p:sldId id="315" r:id="rId60"/>
    <p:sldId id="316" r:id="rId61"/>
    <p:sldId id="317" r:id="rId62"/>
    <p:sldId id="318" r:id="rId63"/>
  </p:sldIdLst>
  <p:sldSz cx="9144000" cy="6858000" type="screen4x3"/>
  <p:notesSz cx="6858000" cy="9144000"/>
  <p:embeddedFontLst>
    <p:embeddedFont>
      <p:font typeface="Gulim" panose="020B0600000101010101" pitchFamily="34" charset="-127"/>
      <p:regular r:id="rId65"/>
    </p:embeddedFont>
    <p:embeddedFont>
      <p:font typeface="Calibri" panose="020F0502020204030204" pitchFamily="34" charset="0"/>
      <p:regular r:id="rId66"/>
      <p:bold r:id="rId67"/>
      <p:italic r:id="rId68"/>
      <p:boldItalic r:id="rId69"/>
    </p:embeddedFont>
    <p:embeddedFont>
      <p:font typeface="Caveat" panose="020B0604020202020204" charset="0"/>
      <p:regular r:id="rId70"/>
      <p:bold r:id="rId71"/>
    </p:embeddedFont>
    <p:embeddedFont>
      <p:font typeface="Comic Sans MS" panose="030F0702030302020204" pitchFamily="66" charset="0"/>
      <p:regular r:id="rId72"/>
      <p:bold r:id="rId73"/>
      <p:italic r:id="rId74"/>
      <p:boldItalic r:id="rId75"/>
    </p:embeddedFont>
    <p:embeddedFont>
      <p:font typeface="Open Sans" panose="020B0604020202020204" charset="0"/>
      <p:regular r:id="rId76"/>
      <p:bold r:id="rId77"/>
      <p:italic r:id="rId78"/>
      <p:boldItalic r:id="rId79"/>
    </p:embeddedFont>
    <p:embeddedFont>
      <p:font typeface="Tahoma" panose="020B0604030504040204" pitchFamily="34" charset="0"/>
      <p:regular r:id="rId80"/>
      <p:bold r:id="rId8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85" roundtripDataSignature="AMtx7mg4HJHWTs8jHebNUG/cHjthLvAm9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0BB4DC8-4D5E-4218-940A-5E07E5C2A7C1}">
  <a:tblStyle styleId="{70BB4DC8-4D5E-4218-940A-5E07E5C2A7C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76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font" Target="fonts/font4.fntdata"/><Relationship Id="rId76" Type="http://schemas.openxmlformats.org/officeDocument/2006/relationships/font" Target="fonts/font12.fntdata"/><Relationship Id="rId89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font" Target="fonts/font2.fntdata"/><Relationship Id="rId74" Type="http://schemas.openxmlformats.org/officeDocument/2006/relationships/font" Target="fonts/font10.fntdata"/><Relationship Id="rId79" Type="http://schemas.openxmlformats.org/officeDocument/2006/relationships/font" Target="fonts/font15.fntdata"/><Relationship Id="rId87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notesMaster" Target="notesMasters/notesMaster1.xml"/><Relationship Id="rId69" Type="http://schemas.openxmlformats.org/officeDocument/2006/relationships/font" Target="fonts/font5.fntdata"/><Relationship Id="rId77" Type="http://schemas.openxmlformats.org/officeDocument/2006/relationships/font" Target="fonts/font13.fntdata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font" Target="fonts/font8.fntdata"/><Relationship Id="rId80" Type="http://schemas.openxmlformats.org/officeDocument/2006/relationships/font" Target="fonts/font16.fntdata"/><Relationship Id="rId85" Type="http://customschemas.google.com/relationships/presentationmetadata" Target="meta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font" Target="fonts/font3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font" Target="fonts/font6.fntdata"/><Relationship Id="rId75" Type="http://schemas.openxmlformats.org/officeDocument/2006/relationships/font" Target="fonts/font11.fntdata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font" Target="fonts/font1.fntdata"/><Relationship Id="rId73" Type="http://schemas.openxmlformats.org/officeDocument/2006/relationships/font" Target="fonts/font9.fntdata"/><Relationship Id="rId78" Type="http://schemas.openxmlformats.org/officeDocument/2006/relationships/font" Target="fonts/font14.fntdata"/><Relationship Id="rId81" Type="http://schemas.openxmlformats.org/officeDocument/2006/relationships/font" Target="fonts/font17.fntdata"/><Relationship Id="rId86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81464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89105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97250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01620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7789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84371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p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Google Shape;878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85010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6867506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6" name="Google Shape;886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p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4" name="Google Shape;894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p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57</a:t>
            </a:fld>
            <a:endParaRPr/>
          </a:p>
        </p:txBody>
      </p:sp>
      <p:sp>
        <p:nvSpPr>
          <p:cNvPr id="920" name="Google Shape;920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21" name="Google Shape;921;p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mmmmmmm</a:t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p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p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67"/>
          <p:cNvSpPr/>
          <p:nvPr/>
        </p:nvSpPr>
        <p:spPr>
          <a:xfrm>
            <a:off x="1258888" y="2060575"/>
            <a:ext cx="6842125" cy="4105275"/>
          </a:xfrm>
          <a:prstGeom prst="rect">
            <a:avLst/>
          </a:prstGeom>
          <a:solidFill>
            <a:schemeClr val="accent1">
              <a:alpha val="55686"/>
            </a:schemeClr>
          </a:solidFill>
          <a:ln>
            <a:noFill/>
          </a:ln>
          <a:effectLst>
            <a:outerShdw dist="107763" dir="2700000" algn="ctr" rotWithShape="0">
              <a:schemeClr val="lt2">
                <a:alpha val="4980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grpSp>
        <p:nvGrpSpPr>
          <p:cNvPr id="20" name="Google Shape;20;p67"/>
          <p:cNvGrpSpPr/>
          <p:nvPr/>
        </p:nvGrpSpPr>
        <p:grpSpPr>
          <a:xfrm>
            <a:off x="500063" y="615950"/>
            <a:ext cx="8286750" cy="1157288"/>
            <a:chOff x="315" y="1080"/>
            <a:chExt cx="5220" cy="729"/>
          </a:xfrm>
        </p:grpSpPr>
        <p:sp>
          <p:nvSpPr>
            <p:cNvPr id="21" name="Google Shape;21;p67"/>
            <p:cNvSpPr/>
            <p:nvPr/>
          </p:nvSpPr>
          <p:spPr>
            <a:xfrm>
              <a:off x="315" y="1203"/>
              <a:ext cx="5202" cy="606"/>
            </a:xfrm>
            <a:custGeom>
              <a:avLst/>
              <a:gdLst/>
              <a:ahLst/>
              <a:cxnLst/>
              <a:rect l="l" t="t" r="r" b="b"/>
              <a:pathLst>
                <a:path w="5124" h="439" extrusionOk="0">
                  <a:moveTo>
                    <a:pt x="3" y="435"/>
                  </a:moveTo>
                  <a:lnTo>
                    <a:pt x="4710" y="438"/>
                  </a:lnTo>
                  <a:lnTo>
                    <a:pt x="4863" y="438"/>
                  </a:lnTo>
                  <a:cubicBezTo>
                    <a:pt x="4906" y="426"/>
                    <a:pt x="4928" y="439"/>
                    <a:pt x="4971" y="367"/>
                  </a:cubicBezTo>
                  <a:lnTo>
                    <a:pt x="5124" y="3"/>
                  </a:lnTo>
                  <a:lnTo>
                    <a:pt x="241" y="2"/>
                  </a:lnTo>
                  <a:lnTo>
                    <a:pt x="200" y="0"/>
                  </a:lnTo>
                  <a:lnTo>
                    <a:pt x="150" y="0"/>
                  </a:lnTo>
                  <a:lnTo>
                    <a:pt x="118" y="9"/>
                  </a:lnTo>
                  <a:lnTo>
                    <a:pt x="86" y="24"/>
                  </a:lnTo>
                  <a:lnTo>
                    <a:pt x="57" y="47"/>
                  </a:lnTo>
                  <a:lnTo>
                    <a:pt x="25" y="83"/>
                  </a:lnTo>
                  <a:lnTo>
                    <a:pt x="7" y="109"/>
                  </a:lnTo>
                  <a:lnTo>
                    <a:pt x="0" y="142"/>
                  </a:lnTo>
                  <a:lnTo>
                    <a:pt x="3" y="43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85194" dir="3806097" algn="ctr" rotWithShape="0">
                <a:schemeClr val="lt2">
                  <a:alpha val="49803"/>
                </a:scheme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endParaRPr>
            </a:p>
          </p:txBody>
        </p:sp>
        <p:sp>
          <p:nvSpPr>
            <p:cNvPr id="22" name="Google Shape;22;p67"/>
            <p:cNvSpPr/>
            <p:nvPr/>
          </p:nvSpPr>
          <p:spPr>
            <a:xfrm>
              <a:off x="5032" y="1203"/>
              <a:ext cx="503" cy="561"/>
            </a:xfrm>
            <a:custGeom>
              <a:avLst/>
              <a:gdLst/>
              <a:ahLst/>
              <a:cxnLst/>
              <a:rect l="l" t="t" r="r" b="b"/>
              <a:pathLst>
                <a:path w="488" h="489" extrusionOk="0">
                  <a:moveTo>
                    <a:pt x="488" y="0"/>
                  </a:moveTo>
                  <a:lnTo>
                    <a:pt x="320" y="444"/>
                  </a:lnTo>
                  <a:cubicBezTo>
                    <a:pt x="279" y="489"/>
                    <a:pt x="374" y="318"/>
                    <a:pt x="242" y="270"/>
                  </a:cubicBezTo>
                  <a:cubicBezTo>
                    <a:pt x="110" y="222"/>
                    <a:pt x="0" y="316"/>
                    <a:pt x="41" y="269"/>
                  </a:cubicBezTo>
                  <a:lnTo>
                    <a:pt x="488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endParaRPr>
            </a:p>
          </p:txBody>
        </p:sp>
        <p:sp>
          <p:nvSpPr>
            <p:cNvPr id="23" name="Google Shape;23;p67"/>
            <p:cNvSpPr/>
            <p:nvPr/>
          </p:nvSpPr>
          <p:spPr>
            <a:xfrm>
              <a:off x="470" y="1080"/>
              <a:ext cx="295" cy="602"/>
            </a:xfrm>
            <a:custGeom>
              <a:avLst/>
              <a:gdLst/>
              <a:ahLst/>
              <a:cxnLst/>
              <a:rect l="l" t="t" r="r" b="b"/>
              <a:pathLst>
                <a:path w="180" h="417" extrusionOk="0">
                  <a:moveTo>
                    <a:pt x="146" y="133"/>
                  </a:moveTo>
                  <a:lnTo>
                    <a:pt x="167" y="136"/>
                  </a:lnTo>
                  <a:lnTo>
                    <a:pt x="102" y="378"/>
                  </a:lnTo>
                  <a:lnTo>
                    <a:pt x="96" y="388"/>
                  </a:lnTo>
                  <a:lnTo>
                    <a:pt x="89" y="402"/>
                  </a:lnTo>
                  <a:lnTo>
                    <a:pt x="75" y="412"/>
                  </a:lnTo>
                  <a:lnTo>
                    <a:pt x="59" y="417"/>
                  </a:lnTo>
                  <a:lnTo>
                    <a:pt x="35" y="412"/>
                  </a:lnTo>
                  <a:lnTo>
                    <a:pt x="23" y="405"/>
                  </a:lnTo>
                  <a:lnTo>
                    <a:pt x="14" y="399"/>
                  </a:lnTo>
                  <a:lnTo>
                    <a:pt x="3" y="382"/>
                  </a:lnTo>
                  <a:lnTo>
                    <a:pt x="0" y="372"/>
                  </a:lnTo>
                  <a:lnTo>
                    <a:pt x="3" y="346"/>
                  </a:lnTo>
                  <a:lnTo>
                    <a:pt x="86" y="34"/>
                  </a:lnTo>
                  <a:lnTo>
                    <a:pt x="90" y="22"/>
                  </a:lnTo>
                  <a:lnTo>
                    <a:pt x="99" y="12"/>
                  </a:lnTo>
                  <a:lnTo>
                    <a:pt x="110" y="4"/>
                  </a:lnTo>
                  <a:lnTo>
                    <a:pt x="123" y="0"/>
                  </a:lnTo>
                  <a:lnTo>
                    <a:pt x="149" y="1"/>
                  </a:lnTo>
                  <a:lnTo>
                    <a:pt x="162" y="6"/>
                  </a:lnTo>
                  <a:lnTo>
                    <a:pt x="173" y="16"/>
                  </a:lnTo>
                  <a:lnTo>
                    <a:pt x="177" y="31"/>
                  </a:lnTo>
                  <a:lnTo>
                    <a:pt x="180" y="43"/>
                  </a:lnTo>
                  <a:lnTo>
                    <a:pt x="179" y="60"/>
                  </a:lnTo>
                  <a:lnTo>
                    <a:pt x="171" y="90"/>
                  </a:lnTo>
                  <a:lnTo>
                    <a:pt x="149" y="90"/>
                  </a:lnTo>
                  <a:lnTo>
                    <a:pt x="155" y="61"/>
                  </a:lnTo>
                  <a:lnTo>
                    <a:pt x="158" y="51"/>
                  </a:lnTo>
                  <a:lnTo>
                    <a:pt x="158" y="40"/>
                  </a:lnTo>
                  <a:lnTo>
                    <a:pt x="155" y="27"/>
                  </a:lnTo>
                  <a:lnTo>
                    <a:pt x="146" y="22"/>
                  </a:lnTo>
                  <a:lnTo>
                    <a:pt x="131" y="19"/>
                  </a:lnTo>
                  <a:lnTo>
                    <a:pt x="119" y="25"/>
                  </a:lnTo>
                  <a:lnTo>
                    <a:pt x="113" y="36"/>
                  </a:lnTo>
                  <a:lnTo>
                    <a:pt x="107" y="49"/>
                  </a:lnTo>
                  <a:lnTo>
                    <a:pt x="104" y="61"/>
                  </a:lnTo>
                  <a:lnTo>
                    <a:pt x="24" y="357"/>
                  </a:lnTo>
                  <a:lnTo>
                    <a:pt x="21" y="372"/>
                  </a:lnTo>
                  <a:lnTo>
                    <a:pt x="27" y="384"/>
                  </a:lnTo>
                  <a:lnTo>
                    <a:pt x="41" y="391"/>
                  </a:lnTo>
                  <a:lnTo>
                    <a:pt x="51" y="393"/>
                  </a:lnTo>
                  <a:lnTo>
                    <a:pt x="71" y="390"/>
                  </a:lnTo>
                  <a:lnTo>
                    <a:pt x="81" y="373"/>
                  </a:lnTo>
                  <a:lnTo>
                    <a:pt x="84" y="360"/>
                  </a:lnTo>
                  <a:lnTo>
                    <a:pt x="146" y="133"/>
                  </a:lnTo>
                  <a:close/>
                </a:path>
              </a:pathLst>
            </a:custGeom>
            <a:gradFill>
              <a:gsLst>
                <a:gs pos="0">
                  <a:srgbClr val="F0F0F0"/>
                </a:gs>
                <a:gs pos="100000">
                  <a:srgbClr val="B2B2B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dist="25400" algn="ctr" rotWithShape="0">
                <a:schemeClr val="dk1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endParaRPr>
            </a:p>
          </p:txBody>
        </p:sp>
      </p:grpSp>
      <p:sp>
        <p:nvSpPr>
          <p:cNvPr id="24" name="Google Shape;24;p67"/>
          <p:cNvSpPr txBox="1">
            <a:spLocks noGrp="1"/>
          </p:cNvSpPr>
          <p:nvPr>
            <p:ph type="ctrTitle"/>
          </p:nvPr>
        </p:nvSpPr>
        <p:spPr>
          <a:xfrm>
            <a:off x="1071563" y="901700"/>
            <a:ext cx="7643812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rgbClr val="292929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7"/>
          <p:cNvSpPr txBox="1">
            <a:spLocks noGrp="1"/>
          </p:cNvSpPr>
          <p:nvPr>
            <p:ph type="subTitle" idx="1"/>
          </p:nvPr>
        </p:nvSpPr>
        <p:spPr>
          <a:xfrm>
            <a:off x="1314450" y="2133600"/>
            <a:ext cx="6713538" cy="3959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SzPts val="1170"/>
              <a:buFont typeface="Noto Sans Symbols"/>
              <a:buNone/>
              <a:defRPr sz="1800" b="1">
                <a:solidFill>
                  <a:srgbClr val="993300"/>
                </a:solidFill>
              </a:defRPr>
            </a:lvl1pPr>
            <a:lvl2pPr lvl="1" algn="l">
              <a:spcBef>
                <a:spcPts val="360"/>
              </a:spcBef>
              <a:spcAft>
                <a:spcPts val="0"/>
              </a:spcAft>
              <a:buSzPts val="1620"/>
              <a:buChar char="⮚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620"/>
              <a:buChar char="▪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620"/>
              <a:buChar char="🞣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1620"/>
              <a:buChar char="🞣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1620"/>
              <a:buChar char="🞣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1620"/>
              <a:buChar char="🞣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1620"/>
              <a:buChar char="🞣"/>
              <a:defRPr/>
            </a:lvl9pPr>
          </a:lstStyle>
          <a:p>
            <a:endParaRPr/>
          </a:p>
        </p:txBody>
      </p:sp>
      <p:sp>
        <p:nvSpPr>
          <p:cNvPr id="26" name="Google Shape;26;p6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7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7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56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8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62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440"/>
              <a:buFont typeface="Times New Roman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44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44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44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44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440"/>
              <a:buNone/>
              <a:defRPr sz="1600" b="1"/>
            </a:lvl9pPr>
          </a:lstStyle>
          <a:p>
            <a:endParaRPr/>
          </a:p>
        </p:txBody>
      </p:sp>
      <p:sp>
        <p:nvSpPr>
          <p:cNvPr id="93" name="Google Shape;93;p7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7660" algn="l">
              <a:spcBef>
                <a:spcPts val="480"/>
              </a:spcBef>
              <a:spcAft>
                <a:spcPts val="0"/>
              </a:spcAft>
              <a:buSzPts val="1560"/>
              <a:buChar char="❖"/>
              <a:defRPr sz="2400"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SzPts val="1800"/>
              <a:buChar char="⮚"/>
              <a:defRPr sz="2000"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▪"/>
              <a:defRPr sz="1800"/>
            </a:lvl3pPr>
            <a:lvl4pPr marL="1828800" lvl="3" indent="-320039" algn="l">
              <a:spcBef>
                <a:spcPts val="320"/>
              </a:spcBef>
              <a:spcAft>
                <a:spcPts val="0"/>
              </a:spcAft>
              <a:buSzPts val="1440"/>
              <a:buFont typeface="Times New Roman"/>
              <a:buChar char="•"/>
              <a:defRPr sz="1600"/>
            </a:lvl4pPr>
            <a:lvl5pPr marL="2286000" lvl="4" indent="-320039" algn="l">
              <a:spcBef>
                <a:spcPts val="320"/>
              </a:spcBef>
              <a:spcAft>
                <a:spcPts val="0"/>
              </a:spcAft>
              <a:buSzPts val="1440"/>
              <a:buChar char="🞣"/>
              <a:defRPr sz="1600"/>
            </a:lvl5pPr>
            <a:lvl6pPr marL="2743200" lvl="5" indent="-320039" algn="l">
              <a:spcBef>
                <a:spcPts val="320"/>
              </a:spcBef>
              <a:spcAft>
                <a:spcPts val="0"/>
              </a:spcAft>
              <a:buSzPts val="1440"/>
              <a:buChar char="🞣"/>
              <a:defRPr sz="1600"/>
            </a:lvl6pPr>
            <a:lvl7pPr marL="3200400" lvl="6" indent="-320039" algn="l">
              <a:spcBef>
                <a:spcPts val="320"/>
              </a:spcBef>
              <a:spcAft>
                <a:spcPts val="0"/>
              </a:spcAft>
              <a:buSzPts val="1440"/>
              <a:buChar char="🞣"/>
              <a:defRPr sz="1600"/>
            </a:lvl7pPr>
            <a:lvl8pPr marL="3657600" lvl="7" indent="-320040" algn="l">
              <a:spcBef>
                <a:spcPts val="320"/>
              </a:spcBef>
              <a:spcAft>
                <a:spcPts val="0"/>
              </a:spcAft>
              <a:buSzPts val="1440"/>
              <a:buChar char="🞣"/>
              <a:defRPr sz="1600"/>
            </a:lvl8pPr>
            <a:lvl9pPr marL="4114800" lvl="8" indent="-320040" algn="l">
              <a:spcBef>
                <a:spcPts val="320"/>
              </a:spcBef>
              <a:spcAft>
                <a:spcPts val="0"/>
              </a:spcAft>
              <a:buSzPts val="1440"/>
              <a:buChar char="🞣"/>
              <a:defRPr sz="1600"/>
            </a:lvl9pPr>
          </a:lstStyle>
          <a:p>
            <a:endParaRPr/>
          </a:p>
        </p:txBody>
      </p:sp>
      <p:sp>
        <p:nvSpPr>
          <p:cNvPr id="94" name="Google Shape;94;p7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56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8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62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440"/>
              <a:buFont typeface="Times New Roman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44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44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44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44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440"/>
              <a:buNone/>
              <a:defRPr sz="1600" b="1"/>
            </a:lvl9pPr>
          </a:lstStyle>
          <a:p>
            <a:endParaRPr/>
          </a:p>
        </p:txBody>
      </p:sp>
      <p:sp>
        <p:nvSpPr>
          <p:cNvPr id="95" name="Google Shape;95;p7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7660" algn="l">
              <a:spcBef>
                <a:spcPts val="480"/>
              </a:spcBef>
              <a:spcAft>
                <a:spcPts val="0"/>
              </a:spcAft>
              <a:buSzPts val="1560"/>
              <a:buChar char="❖"/>
              <a:defRPr sz="2400"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SzPts val="1800"/>
              <a:buChar char="⮚"/>
              <a:defRPr sz="2000"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▪"/>
              <a:defRPr sz="1800"/>
            </a:lvl3pPr>
            <a:lvl4pPr marL="1828800" lvl="3" indent="-320039" algn="l">
              <a:spcBef>
                <a:spcPts val="320"/>
              </a:spcBef>
              <a:spcAft>
                <a:spcPts val="0"/>
              </a:spcAft>
              <a:buSzPts val="1440"/>
              <a:buFont typeface="Times New Roman"/>
              <a:buChar char="•"/>
              <a:defRPr sz="1600"/>
            </a:lvl4pPr>
            <a:lvl5pPr marL="2286000" lvl="4" indent="-320039" algn="l">
              <a:spcBef>
                <a:spcPts val="320"/>
              </a:spcBef>
              <a:spcAft>
                <a:spcPts val="0"/>
              </a:spcAft>
              <a:buSzPts val="1440"/>
              <a:buChar char="🞣"/>
              <a:defRPr sz="1600"/>
            </a:lvl5pPr>
            <a:lvl6pPr marL="2743200" lvl="5" indent="-320039" algn="l">
              <a:spcBef>
                <a:spcPts val="320"/>
              </a:spcBef>
              <a:spcAft>
                <a:spcPts val="0"/>
              </a:spcAft>
              <a:buSzPts val="1440"/>
              <a:buChar char="🞣"/>
              <a:defRPr sz="1600"/>
            </a:lvl6pPr>
            <a:lvl7pPr marL="3200400" lvl="6" indent="-320039" algn="l">
              <a:spcBef>
                <a:spcPts val="320"/>
              </a:spcBef>
              <a:spcAft>
                <a:spcPts val="0"/>
              </a:spcAft>
              <a:buSzPts val="1440"/>
              <a:buChar char="🞣"/>
              <a:defRPr sz="1600"/>
            </a:lvl7pPr>
            <a:lvl8pPr marL="3657600" lvl="7" indent="-320040" algn="l">
              <a:spcBef>
                <a:spcPts val="320"/>
              </a:spcBef>
              <a:spcAft>
                <a:spcPts val="0"/>
              </a:spcAft>
              <a:buSzPts val="1440"/>
              <a:buChar char="🞣"/>
              <a:defRPr sz="1600"/>
            </a:lvl8pPr>
            <a:lvl9pPr marL="4114800" lvl="8" indent="-320040" algn="l">
              <a:spcBef>
                <a:spcPts val="320"/>
              </a:spcBef>
              <a:spcAft>
                <a:spcPts val="0"/>
              </a:spcAft>
              <a:buSzPts val="1440"/>
              <a:buChar char="🞣"/>
              <a:defRPr sz="1600"/>
            </a:lvl9pPr>
          </a:lstStyle>
          <a:p>
            <a:endParaRPr/>
          </a:p>
        </p:txBody>
      </p:sp>
      <p:sp>
        <p:nvSpPr>
          <p:cNvPr id="96" name="Google Shape;96;p75"/>
          <p:cNvSpPr txBox="1">
            <a:spLocks noGrp="1"/>
          </p:cNvSpPr>
          <p:nvPr>
            <p:ph type="dt" idx="10"/>
          </p:nvPr>
        </p:nvSpPr>
        <p:spPr>
          <a:xfrm>
            <a:off x="4953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7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7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7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7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0680" algn="l">
              <a:spcBef>
                <a:spcPts val="640"/>
              </a:spcBef>
              <a:spcAft>
                <a:spcPts val="0"/>
              </a:spcAft>
              <a:buSzPts val="2080"/>
              <a:buChar char="❖"/>
              <a:defRPr sz="3200"/>
            </a:lvl1pPr>
            <a:lvl2pPr marL="914400" lvl="1" indent="-388619" algn="l">
              <a:spcBef>
                <a:spcPts val="560"/>
              </a:spcBef>
              <a:spcAft>
                <a:spcPts val="0"/>
              </a:spcAft>
              <a:buSzPts val="2520"/>
              <a:buChar char="⮚"/>
              <a:defRPr sz="2800"/>
            </a:lvl2pPr>
            <a:lvl3pPr marL="1371600" lvl="2" indent="-365760" algn="l">
              <a:spcBef>
                <a:spcPts val="480"/>
              </a:spcBef>
              <a:spcAft>
                <a:spcPts val="0"/>
              </a:spcAft>
              <a:buSzPts val="2160"/>
              <a:buChar char="▪"/>
              <a:defRPr sz="2400"/>
            </a:lvl3pPr>
            <a:lvl4pPr marL="1828800" lvl="3" indent="-342900" algn="l">
              <a:spcBef>
                <a:spcPts val="400"/>
              </a:spcBef>
              <a:spcAft>
                <a:spcPts val="0"/>
              </a:spcAft>
              <a:buSzPts val="1800"/>
              <a:buFont typeface="Times New Roman"/>
              <a:buChar char="•"/>
              <a:defRPr sz="2000"/>
            </a:lvl4pPr>
            <a:lvl5pPr marL="2286000" lvl="4" indent="-342900" algn="l">
              <a:spcBef>
                <a:spcPts val="400"/>
              </a:spcBef>
              <a:spcAft>
                <a:spcPts val="0"/>
              </a:spcAft>
              <a:buSzPts val="1800"/>
              <a:buChar char="🞣"/>
              <a:defRPr sz="2000"/>
            </a:lvl5pPr>
            <a:lvl6pPr marL="2743200" lvl="5" indent="-342900" algn="l">
              <a:spcBef>
                <a:spcPts val="400"/>
              </a:spcBef>
              <a:spcAft>
                <a:spcPts val="0"/>
              </a:spcAft>
              <a:buSzPts val="1800"/>
              <a:buChar char="🞣"/>
              <a:defRPr sz="2000"/>
            </a:lvl6pPr>
            <a:lvl7pPr marL="3200400" lvl="6" indent="-342900" algn="l">
              <a:spcBef>
                <a:spcPts val="400"/>
              </a:spcBef>
              <a:spcAft>
                <a:spcPts val="0"/>
              </a:spcAft>
              <a:buSzPts val="1800"/>
              <a:buChar char="🞣"/>
              <a:defRPr sz="2000"/>
            </a:lvl7pPr>
            <a:lvl8pPr marL="3657600" lvl="7" indent="-342900" algn="l">
              <a:spcBef>
                <a:spcPts val="400"/>
              </a:spcBef>
              <a:spcAft>
                <a:spcPts val="0"/>
              </a:spcAft>
              <a:buSzPts val="1800"/>
              <a:buChar char="🞣"/>
              <a:defRPr sz="2000"/>
            </a:lvl8pPr>
            <a:lvl9pPr marL="4114800" lvl="8" indent="-342900" algn="l">
              <a:spcBef>
                <a:spcPts val="400"/>
              </a:spcBef>
              <a:spcAft>
                <a:spcPts val="0"/>
              </a:spcAft>
              <a:buSzPts val="1800"/>
              <a:buChar char="🞣"/>
              <a:defRPr sz="2000"/>
            </a:lvl9pPr>
          </a:lstStyle>
          <a:p>
            <a:endParaRPr/>
          </a:p>
        </p:txBody>
      </p:sp>
      <p:sp>
        <p:nvSpPr>
          <p:cNvPr id="102" name="Google Shape;102;p7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08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9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810"/>
              <a:buFont typeface="Times New Roman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9pPr>
          </a:lstStyle>
          <a:p>
            <a:endParaRPr/>
          </a:p>
        </p:txBody>
      </p:sp>
      <p:sp>
        <p:nvSpPr>
          <p:cNvPr id="103" name="Google Shape;103;p76"/>
          <p:cNvSpPr txBox="1">
            <a:spLocks noGrp="1"/>
          </p:cNvSpPr>
          <p:nvPr>
            <p:ph type="dt" idx="10"/>
          </p:nvPr>
        </p:nvSpPr>
        <p:spPr>
          <a:xfrm>
            <a:off x="4953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7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7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7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7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08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9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810"/>
              <a:buFont typeface="Times New Roman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9pPr>
          </a:lstStyle>
          <a:p>
            <a:endParaRPr/>
          </a:p>
        </p:txBody>
      </p:sp>
      <p:sp>
        <p:nvSpPr>
          <p:cNvPr id="110" name="Google Shape;110;p77"/>
          <p:cNvSpPr txBox="1">
            <a:spLocks noGrp="1"/>
          </p:cNvSpPr>
          <p:nvPr>
            <p:ph type="dt" idx="10"/>
          </p:nvPr>
        </p:nvSpPr>
        <p:spPr>
          <a:xfrm>
            <a:off x="4953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7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7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8"/>
          <p:cNvSpPr txBox="1">
            <a:spLocks noGrp="1"/>
          </p:cNvSpPr>
          <p:nvPr>
            <p:ph type="title"/>
          </p:nvPr>
        </p:nvSpPr>
        <p:spPr>
          <a:xfrm>
            <a:off x="1076325" y="390525"/>
            <a:ext cx="7543800" cy="44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78"/>
          <p:cNvSpPr txBox="1">
            <a:spLocks noGrp="1"/>
          </p:cNvSpPr>
          <p:nvPr>
            <p:ph type="body" idx="1"/>
          </p:nvPr>
        </p:nvSpPr>
        <p:spPr>
          <a:xfrm rot="5400000">
            <a:off x="2020888" y="-539749"/>
            <a:ext cx="5145088" cy="8186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2895" algn="l">
              <a:spcBef>
                <a:spcPts val="360"/>
              </a:spcBef>
              <a:spcAft>
                <a:spcPts val="0"/>
              </a:spcAft>
              <a:buSzPts val="1170"/>
              <a:buChar char="❖"/>
              <a:defRPr/>
            </a:lvl1pPr>
            <a:lvl2pPr marL="914400" lvl="1" indent="-331469" algn="l">
              <a:spcBef>
                <a:spcPts val="360"/>
              </a:spcBef>
              <a:spcAft>
                <a:spcPts val="0"/>
              </a:spcAft>
              <a:buSzPts val="1620"/>
              <a:buChar char="⮚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▪"/>
              <a:defRPr/>
            </a:lvl3pPr>
            <a:lvl4pPr marL="1828800" lvl="3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4pPr>
            <a:lvl5pPr marL="2286000" lvl="4" indent="-331470" algn="l">
              <a:spcBef>
                <a:spcPts val="360"/>
              </a:spcBef>
              <a:spcAft>
                <a:spcPts val="0"/>
              </a:spcAft>
              <a:buSzPts val="1620"/>
              <a:buChar char="🞣"/>
              <a:defRPr/>
            </a:lvl5pPr>
            <a:lvl6pPr marL="2743200" lvl="5" indent="-331470" algn="l">
              <a:spcBef>
                <a:spcPts val="360"/>
              </a:spcBef>
              <a:spcAft>
                <a:spcPts val="0"/>
              </a:spcAft>
              <a:buSzPts val="1620"/>
              <a:buChar char="🞣"/>
              <a:defRPr/>
            </a:lvl6pPr>
            <a:lvl7pPr marL="3200400" lvl="6" indent="-331470" algn="l">
              <a:spcBef>
                <a:spcPts val="360"/>
              </a:spcBef>
              <a:spcAft>
                <a:spcPts val="0"/>
              </a:spcAft>
              <a:buSzPts val="1620"/>
              <a:buChar char="🞣"/>
              <a:defRPr/>
            </a:lvl7pPr>
            <a:lvl8pPr marL="3657600" lvl="7" indent="-331470" algn="l">
              <a:spcBef>
                <a:spcPts val="360"/>
              </a:spcBef>
              <a:spcAft>
                <a:spcPts val="0"/>
              </a:spcAft>
              <a:buSzPts val="1620"/>
              <a:buChar char="🞣"/>
              <a:defRPr/>
            </a:lvl8pPr>
            <a:lvl9pPr marL="4114800" lvl="8" indent="-331470" algn="l">
              <a:spcBef>
                <a:spcPts val="360"/>
              </a:spcBef>
              <a:spcAft>
                <a:spcPts val="0"/>
              </a:spcAft>
              <a:buSzPts val="1620"/>
              <a:buChar char="🞣"/>
              <a:defRPr/>
            </a:lvl9pPr>
          </a:lstStyle>
          <a:p>
            <a:endParaRPr/>
          </a:p>
        </p:txBody>
      </p:sp>
      <p:sp>
        <p:nvSpPr>
          <p:cNvPr id="116" name="Google Shape;116;p78"/>
          <p:cNvSpPr txBox="1">
            <a:spLocks noGrp="1"/>
          </p:cNvSpPr>
          <p:nvPr>
            <p:ph type="dt" idx="10"/>
          </p:nvPr>
        </p:nvSpPr>
        <p:spPr>
          <a:xfrm>
            <a:off x="4953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7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7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9"/>
          <p:cNvSpPr txBox="1">
            <a:spLocks noGrp="1"/>
          </p:cNvSpPr>
          <p:nvPr>
            <p:ph type="title"/>
          </p:nvPr>
        </p:nvSpPr>
        <p:spPr>
          <a:xfrm rot="5400000">
            <a:off x="4795838" y="2235201"/>
            <a:ext cx="5735638" cy="2046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79"/>
          <p:cNvSpPr txBox="1">
            <a:spLocks noGrp="1"/>
          </p:cNvSpPr>
          <p:nvPr>
            <p:ph type="body" idx="1"/>
          </p:nvPr>
        </p:nvSpPr>
        <p:spPr>
          <a:xfrm rot="5400000">
            <a:off x="626269" y="264319"/>
            <a:ext cx="5735638" cy="598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2895" algn="l">
              <a:spcBef>
                <a:spcPts val="360"/>
              </a:spcBef>
              <a:spcAft>
                <a:spcPts val="0"/>
              </a:spcAft>
              <a:buSzPts val="1170"/>
              <a:buChar char="❖"/>
              <a:defRPr/>
            </a:lvl1pPr>
            <a:lvl2pPr marL="914400" lvl="1" indent="-331469" algn="l">
              <a:spcBef>
                <a:spcPts val="360"/>
              </a:spcBef>
              <a:spcAft>
                <a:spcPts val="0"/>
              </a:spcAft>
              <a:buSzPts val="1620"/>
              <a:buChar char="⮚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▪"/>
              <a:defRPr/>
            </a:lvl3pPr>
            <a:lvl4pPr marL="1828800" lvl="3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4pPr>
            <a:lvl5pPr marL="2286000" lvl="4" indent="-331470" algn="l">
              <a:spcBef>
                <a:spcPts val="360"/>
              </a:spcBef>
              <a:spcAft>
                <a:spcPts val="0"/>
              </a:spcAft>
              <a:buSzPts val="1620"/>
              <a:buChar char="🞣"/>
              <a:defRPr/>
            </a:lvl5pPr>
            <a:lvl6pPr marL="2743200" lvl="5" indent="-331470" algn="l">
              <a:spcBef>
                <a:spcPts val="360"/>
              </a:spcBef>
              <a:spcAft>
                <a:spcPts val="0"/>
              </a:spcAft>
              <a:buSzPts val="1620"/>
              <a:buChar char="🞣"/>
              <a:defRPr/>
            </a:lvl6pPr>
            <a:lvl7pPr marL="3200400" lvl="6" indent="-331470" algn="l">
              <a:spcBef>
                <a:spcPts val="360"/>
              </a:spcBef>
              <a:spcAft>
                <a:spcPts val="0"/>
              </a:spcAft>
              <a:buSzPts val="1620"/>
              <a:buChar char="🞣"/>
              <a:defRPr/>
            </a:lvl7pPr>
            <a:lvl8pPr marL="3657600" lvl="7" indent="-331470" algn="l">
              <a:spcBef>
                <a:spcPts val="360"/>
              </a:spcBef>
              <a:spcAft>
                <a:spcPts val="0"/>
              </a:spcAft>
              <a:buSzPts val="1620"/>
              <a:buChar char="🞣"/>
              <a:defRPr/>
            </a:lvl8pPr>
            <a:lvl9pPr marL="4114800" lvl="8" indent="-331470" algn="l">
              <a:spcBef>
                <a:spcPts val="360"/>
              </a:spcBef>
              <a:spcAft>
                <a:spcPts val="0"/>
              </a:spcAft>
              <a:buSzPts val="1620"/>
              <a:buChar char="🞣"/>
              <a:defRPr/>
            </a:lvl9pPr>
          </a:lstStyle>
          <a:p>
            <a:endParaRPr/>
          </a:p>
        </p:txBody>
      </p:sp>
      <p:sp>
        <p:nvSpPr>
          <p:cNvPr id="122" name="Google Shape;122;p79"/>
          <p:cNvSpPr txBox="1">
            <a:spLocks noGrp="1"/>
          </p:cNvSpPr>
          <p:nvPr>
            <p:ph type="dt" idx="10"/>
          </p:nvPr>
        </p:nvSpPr>
        <p:spPr>
          <a:xfrm>
            <a:off x="4953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7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7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2 Content" type="txAndTwoObj">
  <p:cSld name="TEXT_AND_TWO_OBJECTS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0"/>
          <p:cNvSpPr txBox="1">
            <a:spLocks noGrp="1"/>
          </p:cNvSpPr>
          <p:nvPr>
            <p:ph type="title"/>
          </p:nvPr>
        </p:nvSpPr>
        <p:spPr>
          <a:xfrm>
            <a:off x="1076325" y="390525"/>
            <a:ext cx="7543800" cy="44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80"/>
          <p:cNvSpPr txBox="1">
            <a:spLocks noGrp="1"/>
          </p:cNvSpPr>
          <p:nvPr>
            <p:ph type="body" idx="1"/>
          </p:nvPr>
        </p:nvSpPr>
        <p:spPr>
          <a:xfrm>
            <a:off x="500063" y="981075"/>
            <a:ext cx="4016375" cy="5145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2895" algn="l">
              <a:spcBef>
                <a:spcPts val="360"/>
              </a:spcBef>
              <a:spcAft>
                <a:spcPts val="0"/>
              </a:spcAft>
              <a:buSzPts val="1170"/>
              <a:buChar char="❖"/>
              <a:defRPr/>
            </a:lvl1pPr>
            <a:lvl2pPr marL="914400" lvl="1" indent="-331469" algn="l">
              <a:spcBef>
                <a:spcPts val="360"/>
              </a:spcBef>
              <a:spcAft>
                <a:spcPts val="0"/>
              </a:spcAft>
              <a:buSzPts val="1620"/>
              <a:buChar char="⮚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▪"/>
              <a:defRPr/>
            </a:lvl3pPr>
            <a:lvl4pPr marL="1828800" lvl="3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4pPr>
            <a:lvl5pPr marL="2286000" lvl="4" indent="-331470" algn="l">
              <a:spcBef>
                <a:spcPts val="360"/>
              </a:spcBef>
              <a:spcAft>
                <a:spcPts val="0"/>
              </a:spcAft>
              <a:buSzPts val="1620"/>
              <a:buChar char="🞣"/>
              <a:defRPr/>
            </a:lvl5pPr>
            <a:lvl6pPr marL="2743200" lvl="5" indent="-331470" algn="l">
              <a:spcBef>
                <a:spcPts val="360"/>
              </a:spcBef>
              <a:spcAft>
                <a:spcPts val="0"/>
              </a:spcAft>
              <a:buSzPts val="1620"/>
              <a:buChar char="🞣"/>
              <a:defRPr/>
            </a:lvl6pPr>
            <a:lvl7pPr marL="3200400" lvl="6" indent="-331470" algn="l">
              <a:spcBef>
                <a:spcPts val="360"/>
              </a:spcBef>
              <a:spcAft>
                <a:spcPts val="0"/>
              </a:spcAft>
              <a:buSzPts val="1620"/>
              <a:buChar char="🞣"/>
              <a:defRPr/>
            </a:lvl7pPr>
            <a:lvl8pPr marL="3657600" lvl="7" indent="-331470" algn="l">
              <a:spcBef>
                <a:spcPts val="360"/>
              </a:spcBef>
              <a:spcAft>
                <a:spcPts val="0"/>
              </a:spcAft>
              <a:buSzPts val="1620"/>
              <a:buChar char="🞣"/>
              <a:defRPr/>
            </a:lvl8pPr>
            <a:lvl9pPr marL="4114800" lvl="8" indent="-331470" algn="l">
              <a:spcBef>
                <a:spcPts val="360"/>
              </a:spcBef>
              <a:spcAft>
                <a:spcPts val="0"/>
              </a:spcAft>
              <a:buSzPts val="1620"/>
              <a:buChar char="🞣"/>
              <a:defRPr/>
            </a:lvl9pPr>
          </a:lstStyle>
          <a:p>
            <a:endParaRPr/>
          </a:p>
        </p:txBody>
      </p:sp>
      <p:sp>
        <p:nvSpPr>
          <p:cNvPr id="128" name="Google Shape;128;p80"/>
          <p:cNvSpPr txBox="1">
            <a:spLocks noGrp="1"/>
          </p:cNvSpPr>
          <p:nvPr>
            <p:ph type="body" idx="2"/>
          </p:nvPr>
        </p:nvSpPr>
        <p:spPr>
          <a:xfrm>
            <a:off x="4668838" y="981075"/>
            <a:ext cx="4017962" cy="249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2895" algn="l">
              <a:spcBef>
                <a:spcPts val="360"/>
              </a:spcBef>
              <a:spcAft>
                <a:spcPts val="0"/>
              </a:spcAft>
              <a:buSzPts val="1170"/>
              <a:buChar char="❖"/>
              <a:defRPr/>
            </a:lvl1pPr>
            <a:lvl2pPr marL="914400" lvl="1" indent="-331469" algn="l">
              <a:spcBef>
                <a:spcPts val="360"/>
              </a:spcBef>
              <a:spcAft>
                <a:spcPts val="0"/>
              </a:spcAft>
              <a:buSzPts val="1620"/>
              <a:buChar char="⮚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▪"/>
              <a:defRPr/>
            </a:lvl3pPr>
            <a:lvl4pPr marL="1828800" lvl="3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4pPr>
            <a:lvl5pPr marL="2286000" lvl="4" indent="-331470" algn="l">
              <a:spcBef>
                <a:spcPts val="360"/>
              </a:spcBef>
              <a:spcAft>
                <a:spcPts val="0"/>
              </a:spcAft>
              <a:buSzPts val="1620"/>
              <a:buChar char="🞣"/>
              <a:defRPr/>
            </a:lvl5pPr>
            <a:lvl6pPr marL="2743200" lvl="5" indent="-331470" algn="l">
              <a:spcBef>
                <a:spcPts val="360"/>
              </a:spcBef>
              <a:spcAft>
                <a:spcPts val="0"/>
              </a:spcAft>
              <a:buSzPts val="1620"/>
              <a:buChar char="🞣"/>
              <a:defRPr/>
            </a:lvl6pPr>
            <a:lvl7pPr marL="3200400" lvl="6" indent="-331470" algn="l">
              <a:spcBef>
                <a:spcPts val="360"/>
              </a:spcBef>
              <a:spcAft>
                <a:spcPts val="0"/>
              </a:spcAft>
              <a:buSzPts val="1620"/>
              <a:buChar char="🞣"/>
              <a:defRPr/>
            </a:lvl7pPr>
            <a:lvl8pPr marL="3657600" lvl="7" indent="-331470" algn="l">
              <a:spcBef>
                <a:spcPts val="360"/>
              </a:spcBef>
              <a:spcAft>
                <a:spcPts val="0"/>
              </a:spcAft>
              <a:buSzPts val="1620"/>
              <a:buChar char="🞣"/>
              <a:defRPr/>
            </a:lvl8pPr>
            <a:lvl9pPr marL="4114800" lvl="8" indent="-331470" algn="l">
              <a:spcBef>
                <a:spcPts val="360"/>
              </a:spcBef>
              <a:spcAft>
                <a:spcPts val="0"/>
              </a:spcAft>
              <a:buSzPts val="1620"/>
              <a:buChar char="🞣"/>
              <a:defRPr/>
            </a:lvl9pPr>
          </a:lstStyle>
          <a:p>
            <a:endParaRPr/>
          </a:p>
        </p:txBody>
      </p:sp>
      <p:sp>
        <p:nvSpPr>
          <p:cNvPr id="129" name="Google Shape;129;p80"/>
          <p:cNvSpPr txBox="1">
            <a:spLocks noGrp="1"/>
          </p:cNvSpPr>
          <p:nvPr>
            <p:ph type="body" idx="3"/>
          </p:nvPr>
        </p:nvSpPr>
        <p:spPr>
          <a:xfrm>
            <a:off x="4668838" y="3629025"/>
            <a:ext cx="4017962" cy="2497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2895" algn="l">
              <a:spcBef>
                <a:spcPts val="360"/>
              </a:spcBef>
              <a:spcAft>
                <a:spcPts val="0"/>
              </a:spcAft>
              <a:buSzPts val="1170"/>
              <a:buChar char="❖"/>
              <a:defRPr/>
            </a:lvl1pPr>
            <a:lvl2pPr marL="914400" lvl="1" indent="-331469" algn="l">
              <a:spcBef>
                <a:spcPts val="360"/>
              </a:spcBef>
              <a:spcAft>
                <a:spcPts val="0"/>
              </a:spcAft>
              <a:buSzPts val="1620"/>
              <a:buChar char="⮚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▪"/>
              <a:defRPr/>
            </a:lvl3pPr>
            <a:lvl4pPr marL="1828800" lvl="3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4pPr>
            <a:lvl5pPr marL="2286000" lvl="4" indent="-331470" algn="l">
              <a:spcBef>
                <a:spcPts val="360"/>
              </a:spcBef>
              <a:spcAft>
                <a:spcPts val="0"/>
              </a:spcAft>
              <a:buSzPts val="1620"/>
              <a:buChar char="🞣"/>
              <a:defRPr/>
            </a:lvl5pPr>
            <a:lvl6pPr marL="2743200" lvl="5" indent="-331470" algn="l">
              <a:spcBef>
                <a:spcPts val="360"/>
              </a:spcBef>
              <a:spcAft>
                <a:spcPts val="0"/>
              </a:spcAft>
              <a:buSzPts val="1620"/>
              <a:buChar char="🞣"/>
              <a:defRPr/>
            </a:lvl6pPr>
            <a:lvl7pPr marL="3200400" lvl="6" indent="-331470" algn="l">
              <a:spcBef>
                <a:spcPts val="360"/>
              </a:spcBef>
              <a:spcAft>
                <a:spcPts val="0"/>
              </a:spcAft>
              <a:buSzPts val="1620"/>
              <a:buChar char="🞣"/>
              <a:defRPr/>
            </a:lvl7pPr>
            <a:lvl8pPr marL="3657600" lvl="7" indent="-331470" algn="l">
              <a:spcBef>
                <a:spcPts val="360"/>
              </a:spcBef>
              <a:spcAft>
                <a:spcPts val="0"/>
              </a:spcAft>
              <a:buSzPts val="1620"/>
              <a:buChar char="🞣"/>
              <a:defRPr/>
            </a:lvl8pPr>
            <a:lvl9pPr marL="4114800" lvl="8" indent="-331470" algn="l">
              <a:spcBef>
                <a:spcPts val="360"/>
              </a:spcBef>
              <a:spcAft>
                <a:spcPts val="0"/>
              </a:spcAft>
              <a:buSzPts val="1620"/>
              <a:buChar char="🞣"/>
              <a:defRPr/>
            </a:lvl9pPr>
          </a:lstStyle>
          <a:p>
            <a:endParaRPr/>
          </a:p>
        </p:txBody>
      </p:sp>
      <p:sp>
        <p:nvSpPr>
          <p:cNvPr id="130" name="Google Shape;130;p80"/>
          <p:cNvSpPr txBox="1">
            <a:spLocks noGrp="1"/>
          </p:cNvSpPr>
          <p:nvPr>
            <p:ph type="dt" idx="10"/>
          </p:nvPr>
        </p:nvSpPr>
        <p:spPr>
          <a:xfrm>
            <a:off x="4953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8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8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8"/>
          <p:cNvSpPr txBox="1">
            <a:spLocks noGrp="1"/>
          </p:cNvSpPr>
          <p:nvPr>
            <p:ph type="title"/>
          </p:nvPr>
        </p:nvSpPr>
        <p:spPr>
          <a:xfrm>
            <a:off x="1076325" y="390525"/>
            <a:ext cx="7543800" cy="44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8"/>
          <p:cNvSpPr txBox="1">
            <a:spLocks noGrp="1"/>
          </p:cNvSpPr>
          <p:nvPr>
            <p:ph type="body" idx="1"/>
          </p:nvPr>
        </p:nvSpPr>
        <p:spPr>
          <a:xfrm>
            <a:off x="500063" y="981075"/>
            <a:ext cx="8186737" cy="5145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2895" algn="l">
              <a:spcBef>
                <a:spcPts val="360"/>
              </a:spcBef>
              <a:spcAft>
                <a:spcPts val="0"/>
              </a:spcAft>
              <a:buSzPts val="1170"/>
              <a:buChar char="❖"/>
              <a:defRPr/>
            </a:lvl1pPr>
            <a:lvl2pPr marL="914400" lvl="1" indent="-331469" algn="l">
              <a:spcBef>
                <a:spcPts val="360"/>
              </a:spcBef>
              <a:spcAft>
                <a:spcPts val="0"/>
              </a:spcAft>
              <a:buSzPts val="1620"/>
              <a:buChar char="⮚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▪"/>
              <a:defRPr/>
            </a:lvl3pPr>
            <a:lvl4pPr marL="1828800" lvl="3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4pPr>
            <a:lvl5pPr marL="2286000" lvl="4" indent="-331470" algn="l">
              <a:spcBef>
                <a:spcPts val="360"/>
              </a:spcBef>
              <a:spcAft>
                <a:spcPts val="0"/>
              </a:spcAft>
              <a:buSzPts val="1620"/>
              <a:buChar char="🞣"/>
              <a:defRPr/>
            </a:lvl5pPr>
            <a:lvl6pPr marL="2743200" lvl="5" indent="-331470" algn="l">
              <a:spcBef>
                <a:spcPts val="360"/>
              </a:spcBef>
              <a:spcAft>
                <a:spcPts val="0"/>
              </a:spcAft>
              <a:buSzPts val="1620"/>
              <a:buChar char="🞣"/>
              <a:defRPr/>
            </a:lvl6pPr>
            <a:lvl7pPr marL="3200400" lvl="6" indent="-331470" algn="l">
              <a:spcBef>
                <a:spcPts val="360"/>
              </a:spcBef>
              <a:spcAft>
                <a:spcPts val="0"/>
              </a:spcAft>
              <a:buSzPts val="1620"/>
              <a:buChar char="🞣"/>
              <a:defRPr/>
            </a:lvl7pPr>
            <a:lvl8pPr marL="3657600" lvl="7" indent="-331470" algn="l">
              <a:spcBef>
                <a:spcPts val="360"/>
              </a:spcBef>
              <a:spcAft>
                <a:spcPts val="0"/>
              </a:spcAft>
              <a:buSzPts val="1620"/>
              <a:buChar char="🞣"/>
              <a:defRPr/>
            </a:lvl8pPr>
            <a:lvl9pPr marL="4114800" lvl="8" indent="-331470" algn="l">
              <a:spcBef>
                <a:spcPts val="360"/>
              </a:spcBef>
              <a:spcAft>
                <a:spcPts val="0"/>
              </a:spcAft>
              <a:buSzPts val="1620"/>
              <a:buChar char="🞣"/>
              <a:defRPr/>
            </a:lvl9pPr>
          </a:lstStyle>
          <a:p>
            <a:endParaRPr/>
          </a:p>
        </p:txBody>
      </p:sp>
      <p:sp>
        <p:nvSpPr>
          <p:cNvPr id="41" name="Google Shape;41;p68"/>
          <p:cNvSpPr txBox="1">
            <a:spLocks noGrp="1"/>
          </p:cNvSpPr>
          <p:nvPr>
            <p:ph type="dt" idx="10"/>
          </p:nvPr>
        </p:nvSpPr>
        <p:spPr>
          <a:xfrm>
            <a:off x="4953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9"/>
          <p:cNvSpPr txBox="1">
            <a:spLocks noGrp="1"/>
          </p:cNvSpPr>
          <p:nvPr>
            <p:ph type="title"/>
          </p:nvPr>
        </p:nvSpPr>
        <p:spPr>
          <a:xfrm>
            <a:off x="1076325" y="390525"/>
            <a:ext cx="7543800" cy="44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9"/>
          <p:cNvSpPr txBox="1">
            <a:spLocks noGrp="1"/>
          </p:cNvSpPr>
          <p:nvPr>
            <p:ph type="dt" idx="10"/>
          </p:nvPr>
        </p:nvSpPr>
        <p:spPr>
          <a:xfrm>
            <a:off x="4953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0"/>
          <p:cNvSpPr txBox="1">
            <a:spLocks noGrp="1"/>
          </p:cNvSpPr>
          <p:nvPr>
            <p:ph type="title"/>
          </p:nvPr>
        </p:nvSpPr>
        <p:spPr>
          <a:xfrm>
            <a:off x="1076325" y="390525"/>
            <a:ext cx="7543800" cy="44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0"/>
          <p:cNvSpPr txBox="1">
            <a:spLocks noGrp="1"/>
          </p:cNvSpPr>
          <p:nvPr>
            <p:ph type="body" idx="1"/>
          </p:nvPr>
        </p:nvSpPr>
        <p:spPr>
          <a:xfrm>
            <a:off x="500063" y="981075"/>
            <a:ext cx="4016375" cy="5145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2895" algn="l">
              <a:spcBef>
                <a:spcPts val="360"/>
              </a:spcBef>
              <a:spcAft>
                <a:spcPts val="0"/>
              </a:spcAft>
              <a:buSzPts val="1170"/>
              <a:buChar char="❖"/>
              <a:defRPr/>
            </a:lvl1pPr>
            <a:lvl2pPr marL="914400" lvl="1" indent="-331469" algn="l">
              <a:spcBef>
                <a:spcPts val="360"/>
              </a:spcBef>
              <a:spcAft>
                <a:spcPts val="0"/>
              </a:spcAft>
              <a:buSzPts val="1620"/>
              <a:buChar char="⮚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▪"/>
              <a:defRPr/>
            </a:lvl3pPr>
            <a:lvl4pPr marL="1828800" lvl="3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4pPr>
            <a:lvl5pPr marL="2286000" lvl="4" indent="-331470" algn="l">
              <a:spcBef>
                <a:spcPts val="360"/>
              </a:spcBef>
              <a:spcAft>
                <a:spcPts val="0"/>
              </a:spcAft>
              <a:buSzPts val="1620"/>
              <a:buChar char="🞣"/>
              <a:defRPr/>
            </a:lvl5pPr>
            <a:lvl6pPr marL="2743200" lvl="5" indent="-331470" algn="l">
              <a:spcBef>
                <a:spcPts val="360"/>
              </a:spcBef>
              <a:spcAft>
                <a:spcPts val="0"/>
              </a:spcAft>
              <a:buSzPts val="1620"/>
              <a:buChar char="🞣"/>
              <a:defRPr/>
            </a:lvl6pPr>
            <a:lvl7pPr marL="3200400" lvl="6" indent="-331470" algn="l">
              <a:spcBef>
                <a:spcPts val="360"/>
              </a:spcBef>
              <a:spcAft>
                <a:spcPts val="0"/>
              </a:spcAft>
              <a:buSzPts val="1620"/>
              <a:buChar char="🞣"/>
              <a:defRPr/>
            </a:lvl7pPr>
            <a:lvl8pPr marL="3657600" lvl="7" indent="-331470" algn="l">
              <a:spcBef>
                <a:spcPts val="360"/>
              </a:spcBef>
              <a:spcAft>
                <a:spcPts val="0"/>
              </a:spcAft>
              <a:buSzPts val="1620"/>
              <a:buChar char="🞣"/>
              <a:defRPr/>
            </a:lvl8pPr>
            <a:lvl9pPr marL="4114800" lvl="8" indent="-331470" algn="l">
              <a:spcBef>
                <a:spcPts val="360"/>
              </a:spcBef>
              <a:spcAft>
                <a:spcPts val="0"/>
              </a:spcAft>
              <a:buSzPts val="1620"/>
              <a:buChar char="🞣"/>
              <a:defRPr/>
            </a:lvl9pPr>
          </a:lstStyle>
          <a:p>
            <a:endParaRPr/>
          </a:p>
        </p:txBody>
      </p:sp>
      <p:sp>
        <p:nvSpPr>
          <p:cNvPr id="52" name="Google Shape;52;p70"/>
          <p:cNvSpPr txBox="1">
            <a:spLocks noGrp="1"/>
          </p:cNvSpPr>
          <p:nvPr>
            <p:ph type="body" idx="2"/>
          </p:nvPr>
        </p:nvSpPr>
        <p:spPr>
          <a:xfrm>
            <a:off x="4668838" y="981075"/>
            <a:ext cx="4017962" cy="5145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2895" algn="l">
              <a:spcBef>
                <a:spcPts val="360"/>
              </a:spcBef>
              <a:spcAft>
                <a:spcPts val="0"/>
              </a:spcAft>
              <a:buSzPts val="1170"/>
              <a:buChar char="❖"/>
              <a:defRPr/>
            </a:lvl1pPr>
            <a:lvl2pPr marL="914400" lvl="1" indent="-331469" algn="l">
              <a:spcBef>
                <a:spcPts val="360"/>
              </a:spcBef>
              <a:spcAft>
                <a:spcPts val="0"/>
              </a:spcAft>
              <a:buSzPts val="1620"/>
              <a:buChar char="⮚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▪"/>
              <a:defRPr/>
            </a:lvl3pPr>
            <a:lvl4pPr marL="1828800" lvl="3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4pPr>
            <a:lvl5pPr marL="2286000" lvl="4" indent="-331470" algn="l">
              <a:spcBef>
                <a:spcPts val="360"/>
              </a:spcBef>
              <a:spcAft>
                <a:spcPts val="0"/>
              </a:spcAft>
              <a:buSzPts val="1620"/>
              <a:buChar char="🞣"/>
              <a:defRPr/>
            </a:lvl5pPr>
            <a:lvl6pPr marL="2743200" lvl="5" indent="-331470" algn="l">
              <a:spcBef>
                <a:spcPts val="360"/>
              </a:spcBef>
              <a:spcAft>
                <a:spcPts val="0"/>
              </a:spcAft>
              <a:buSzPts val="1620"/>
              <a:buChar char="🞣"/>
              <a:defRPr/>
            </a:lvl6pPr>
            <a:lvl7pPr marL="3200400" lvl="6" indent="-331470" algn="l">
              <a:spcBef>
                <a:spcPts val="360"/>
              </a:spcBef>
              <a:spcAft>
                <a:spcPts val="0"/>
              </a:spcAft>
              <a:buSzPts val="1620"/>
              <a:buChar char="🞣"/>
              <a:defRPr/>
            </a:lvl7pPr>
            <a:lvl8pPr marL="3657600" lvl="7" indent="-331470" algn="l">
              <a:spcBef>
                <a:spcPts val="360"/>
              </a:spcBef>
              <a:spcAft>
                <a:spcPts val="0"/>
              </a:spcAft>
              <a:buSzPts val="1620"/>
              <a:buChar char="🞣"/>
              <a:defRPr/>
            </a:lvl8pPr>
            <a:lvl9pPr marL="4114800" lvl="8" indent="-331470" algn="l">
              <a:spcBef>
                <a:spcPts val="360"/>
              </a:spcBef>
              <a:spcAft>
                <a:spcPts val="0"/>
              </a:spcAft>
              <a:buSzPts val="1620"/>
              <a:buChar char="🞣"/>
              <a:defRPr/>
            </a:lvl9pPr>
          </a:lstStyle>
          <a:p>
            <a:endParaRPr/>
          </a:p>
        </p:txBody>
      </p:sp>
      <p:sp>
        <p:nvSpPr>
          <p:cNvPr id="53" name="Google Shape;53;p70"/>
          <p:cNvSpPr txBox="1">
            <a:spLocks noGrp="1"/>
          </p:cNvSpPr>
          <p:nvPr>
            <p:ph type="dt" idx="10"/>
          </p:nvPr>
        </p:nvSpPr>
        <p:spPr>
          <a:xfrm>
            <a:off x="4953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1"/>
          <p:cNvSpPr txBox="1">
            <a:spLocks noGrp="1"/>
          </p:cNvSpPr>
          <p:nvPr>
            <p:ph type="dt" idx="10"/>
          </p:nvPr>
        </p:nvSpPr>
        <p:spPr>
          <a:xfrm>
            <a:off x="4953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hart" type="chart">
  <p:cSld name="CHAR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72"/>
          <p:cNvSpPr>
            <a:spLocks noGrp="1"/>
          </p:cNvSpPr>
          <p:nvPr>
            <p:ph type="chart" idx="2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40"/>
              </a:spcBef>
              <a:spcAft>
                <a:spcPts val="0"/>
              </a:spcAft>
              <a:buClr>
                <a:schemeClr val="hlink"/>
              </a:buClr>
              <a:buSzPts val="1430"/>
              <a:buFont typeface="Noto Sans Symbols"/>
              <a:buChar char="❖"/>
              <a:defRPr sz="2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⮚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160"/>
              <a:buFont typeface="Noto Sans Symbols"/>
              <a:buChar char="▪"/>
              <a:defRPr sz="24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Times New Roman"/>
              <a:buChar char="•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Char char="🞣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Char char="🞣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Char char="🞣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Char char="🞣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Char char="🞣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3" name="Google Shape;63;p72"/>
          <p:cNvSpPr txBox="1">
            <a:spLocks noGrp="1"/>
          </p:cNvSpPr>
          <p:nvPr>
            <p:ph type="dt" idx="10"/>
          </p:nvPr>
        </p:nvSpPr>
        <p:spPr>
          <a:xfrm>
            <a:off x="4953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7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66"/>
          <p:cNvSpPr/>
          <p:nvPr/>
        </p:nvSpPr>
        <p:spPr>
          <a:xfrm>
            <a:off x="1258888" y="2060575"/>
            <a:ext cx="6842125" cy="4105275"/>
          </a:xfrm>
          <a:prstGeom prst="rect">
            <a:avLst/>
          </a:prstGeom>
          <a:solidFill>
            <a:schemeClr val="accent1">
              <a:alpha val="55686"/>
            </a:schemeClr>
          </a:solidFill>
          <a:ln>
            <a:noFill/>
          </a:ln>
          <a:effectLst>
            <a:outerShdw dist="107763" dir="2700000" algn="ctr" rotWithShape="0">
              <a:schemeClr val="lt2">
                <a:alpha val="4980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grpSp>
        <p:nvGrpSpPr>
          <p:cNvPr id="68" name="Google Shape;68;p66"/>
          <p:cNvGrpSpPr/>
          <p:nvPr/>
        </p:nvGrpSpPr>
        <p:grpSpPr>
          <a:xfrm>
            <a:off x="500063" y="615950"/>
            <a:ext cx="8286750" cy="1157288"/>
            <a:chOff x="315" y="1080"/>
            <a:chExt cx="5220" cy="729"/>
          </a:xfrm>
        </p:grpSpPr>
        <p:sp>
          <p:nvSpPr>
            <p:cNvPr id="69" name="Google Shape;69;p66"/>
            <p:cNvSpPr/>
            <p:nvPr/>
          </p:nvSpPr>
          <p:spPr>
            <a:xfrm>
              <a:off x="315" y="1203"/>
              <a:ext cx="5202" cy="606"/>
            </a:xfrm>
            <a:custGeom>
              <a:avLst/>
              <a:gdLst/>
              <a:ahLst/>
              <a:cxnLst/>
              <a:rect l="l" t="t" r="r" b="b"/>
              <a:pathLst>
                <a:path w="5124" h="439" extrusionOk="0">
                  <a:moveTo>
                    <a:pt x="3" y="435"/>
                  </a:moveTo>
                  <a:lnTo>
                    <a:pt x="4710" y="438"/>
                  </a:lnTo>
                  <a:lnTo>
                    <a:pt x="4863" y="438"/>
                  </a:lnTo>
                  <a:cubicBezTo>
                    <a:pt x="4906" y="426"/>
                    <a:pt x="4928" y="439"/>
                    <a:pt x="4971" y="367"/>
                  </a:cubicBezTo>
                  <a:lnTo>
                    <a:pt x="5124" y="3"/>
                  </a:lnTo>
                  <a:lnTo>
                    <a:pt x="241" y="2"/>
                  </a:lnTo>
                  <a:lnTo>
                    <a:pt x="200" y="0"/>
                  </a:lnTo>
                  <a:lnTo>
                    <a:pt x="150" y="0"/>
                  </a:lnTo>
                  <a:lnTo>
                    <a:pt x="118" y="9"/>
                  </a:lnTo>
                  <a:lnTo>
                    <a:pt x="86" y="24"/>
                  </a:lnTo>
                  <a:lnTo>
                    <a:pt x="57" y="47"/>
                  </a:lnTo>
                  <a:lnTo>
                    <a:pt x="25" y="83"/>
                  </a:lnTo>
                  <a:lnTo>
                    <a:pt x="7" y="109"/>
                  </a:lnTo>
                  <a:lnTo>
                    <a:pt x="0" y="142"/>
                  </a:lnTo>
                  <a:lnTo>
                    <a:pt x="3" y="43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85194" dir="3806097" algn="ctr" rotWithShape="0">
                <a:schemeClr val="lt2">
                  <a:alpha val="49803"/>
                </a:scheme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endParaRPr>
            </a:p>
          </p:txBody>
        </p:sp>
        <p:sp>
          <p:nvSpPr>
            <p:cNvPr id="70" name="Google Shape;70;p66"/>
            <p:cNvSpPr/>
            <p:nvPr/>
          </p:nvSpPr>
          <p:spPr>
            <a:xfrm>
              <a:off x="5032" y="1203"/>
              <a:ext cx="503" cy="561"/>
            </a:xfrm>
            <a:custGeom>
              <a:avLst/>
              <a:gdLst/>
              <a:ahLst/>
              <a:cxnLst/>
              <a:rect l="l" t="t" r="r" b="b"/>
              <a:pathLst>
                <a:path w="488" h="489" extrusionOk="0">
                  <a:moveTo>
                    <a:pt x="488" y="0"/>
                  </a:moveTo>
                  <a:lnTo>
                    <a:pt x="320" y="444"/>
                  </a:lnTo>
                  <a:cubicBezTo>
                    <a:pt x="279" y="489"/>
                    <a:pt x="374" y="318"/>
                    <a:pt x="242" y="270"/>
                  </a:cubicBezTo>
                  <a:cubicBezTo>
                    <a:pt x="110" y="222"/>
                    <a:pt x="0" y="316"/>
                    <a:pt x="41" y="269"/>
                  </a:cubicBezTo>
                  <a:lnTo>
                    <a:pt x="488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endParaRPr>
            </a:p>
          </p:txBody>
        </p:sp>
        <p:sp>
          <p:nvSpPr>
            <p:cNvPr id="71" name="Google Shape;71;p66"/>
            <p:cNvSpPr/>
            <p:nvPr/>
          </p:nvSpPr>
          <p:spPr>
            <a:xfrm>
              <a:off x="470" y="1080"/>
              <a:ext cx="295" cy="602"/>
            </a:xfrm>
            <a:custGeom>
              <a:avLst/>
              <a:gdLst/>
              <a:ahLst/>
              <a:cxnLst/>
              <a:rect l="l" t="t" r="r" b="b"/>
              <a:pathLst>
                <a:path w="180" h="417" extrusionOk="0">
                  <a:moveTo>
                    <a:pt x="146" y="133"/>
                  </a:moveTo>
                  <a:lnTo>
                    <a:pt x="167" y="136"/>
                  </a:lnTo>
                  <a:lnTo>
                    <a:pt x="102" y="378"/>
                  </a:lnTo>
                  <a:lnTo>
                    <a:pt x="96" y="388"/>
                  </a:lnTo>
                  <a:lnTo>
                    <a:pt x="89" y="402"/>
                  </a:lnTo>
                  <a:lnTo>
                    <a:pt x="75" y="412"/>
                  </a:lnTo>
                  <a:lnTo>
                    <a:pt x="59" y="417"/>
                  </a:lnTo>
                  <a:lnTo>
                    <a:pt x="35" y="412"/>
                  </a:lnTo>
                  <a:lnTo>
                    <a:pt x="23" y="405"/>
                  </a:lnTo>
                  <a:lnTo>
                    <a:pt x="14" y="399"/>
                  </a:lnTo>
                  <a:lnTo>
                    <a:pt x="3" y="382"/>
                  </a:lnTo>
                  <a:lnTo>
                    <a:pt x="0" y="372"/>
                  </a:lnTo>
                  <a:lnTo>
                    <a:pt x="3" y="346"/>
                  </a:lnTo>
                  <a:lnTo>
                    <a:pt x="86" y="34"/>
                  </a:lnTo>
                  <a:lnTo>
                    <a:pt x="90" y="22"/>
                  </a:lnTo>
                  <a:lnTo>
                    <a:pt x="99" y="12"/>
                  </a:lnTo>
                  <a:lnTo>
                    <a:pt x="110" y="4"/>
                  </a:lnTo>
                  <a:lnTo>
                    <a:pt x="123" y="0"/>
                  </a:lnTo>
                  <a:lnTo>
                    <a:pt x="149" y="1"/>
                  </a:lnTo>
                  <a:lnTo>
                    <a:pt x="162" y="6"/>
                  </a:lnTo>
                  <a:lnTo>
                    <a:pt x="173" y="16"/>
                  </a:lnTo>
                  <a:lnTo>
                    <a:pt x="177" y="31"/>
                  </a:lnTo>
                  <a:lnTo>
                    <a:pt x="180" y="43"/>
                  </a:lnTo>
                  <a:lnTo>
                    <a:pt x="179" y="60"/>
                  </a:lnTo>
                  <a:lnTo>
                    <a:pt x="171" y="90"/>
                  </a:lnTo>
                  <a:lnTo>
                    <a:pt x="149" y="90"/>
                  </a:lnTo>
                  <a:lnTo>
                    <a:pt x="155" y="61"/>
                  </a:lnTo>
                  <a:lnTo>
                    <a:pt x="158" y="51"/>
                  </a:lnTo>
                  <a:lnTo>
                    <a:pt x="158" y="40"/>
                  </a:lnTo>
                  <a:lnTo>
                    <a:pt x="155" y="27"/>
                  </a:lnTo>
                  <a:lnTo>
                    <a:pt x="146" y="22"/>
                  </a:lnTo>
                  <a:lnTo>
                    <a:pt x="131" y="19"/>
                  </a:lnTo>
                  <a:lnTo>
                    <a:pt x="119" y="25"/>
                  </a:lnTo>
                  <a:lnTo>
                    <a:pt x="113" y="36"/>
                  </a:lnTo>
                  <a:lnTo>
                    <a:pt x="107" y="49"/>
                  </a:lnTo>
                  <a:lnTo>
                    <a:pt x="104" y="61"/>
                  </a:lnTo>
                  <a:lnTo>
                    <a:pt x="24" y="357"/>
                  </a:lnTo>
                  <a:lnTo>
                    <a:pt x="21" y="372"/>
                  </a:lnTo>
                  <a:lnTo>
                    <a:pt x="27" y="384"/>
                  </a:lnTo>
                  <a:lnTo>
                    <a:pt x="41" y="391"/>
                  </a:lnTo>
                  <a:lnTo>
                    <a:pt x="51" y="393"/>
                  </a:lnTo>
                  <a:lnTo>
                    <a:pt x="71" y="390"/>
                  </a:lnTo>
                  <a:lnTo>
                    <a:pt x="81" y="373"/>
                  </a:lnTo>
                  <a:lnTo>
                    <a:pt x="84" y="360"/>
                  </a:lnTo>
                  <a:lnTo>
                    <a:pt x="146" y="133"/>
                  </a:lnTo>
                  <a:close/>
                </a:path>
              </a:pathLst>
            </a:custGeom>
            <a:gradFill>
              <a:gsLst>
                <a:gs pos="0">
                  <a:srgbClr val="F0F0F0"/>
                </a:gs>
                <a:gs pos="100000">
                  <a:srgbClr val="B2B2B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dist="25400" algn="ctr" rotWithShape="0">
                <a:schemeClr val="dk1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endParaRPr>
            </a:p>
          </p:txBody>
        </p:sp>
      </p:grpSp>
      <p:sp>
        <p:nvSpPr>
          <p:cNvPr id="72" name="Google Shape;72;p66"/>
          <p:cNvSpPr txBox="1">
            <a:spLocks noGrp="1"/>
          </p:cNvSpPr>
          <p:nvPr>
            <p:ph type="ctrTitle"/>
          </p:nvPr>
        </p:nvSpPr>
        <p:spPr>
          <a:xfrm>
            <a:off x="1071563" y="901700"/>
            <a:ext cx="7643812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rgbClr val="292929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66"/>
          <p:cNvSpPr txBox="1">
            <a:spLocks noGrp="1"/>
          </p:cNvSpPr>
          <p:nvPr>
            <p:ph type="subTitle" idx="1"/>
          </p:nvPr>
        </p:nvSpPr>
        <p:spPr>
          <a:xfrm>
            <a:off x="1314450" y="2133600"/>
            <a:ext cx="6713538" cy="3959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SzPts val="1170"/>
              <a:buFont typeface="Noto Sans Symbols"/>
              <a:buNone/>
              <a:defRPr sz="1800" b="1">
                <a:solidFill>
                  <a:srgbClr val="993300"/>
                </a:solidFill>
              </a:defRPr>
            </a:lvl1pPr>
            <a:lvl2pPr lvl="1" algn="l">
              <a:spcBef>
                <a:spcPts val="360"/>
              </a:spcBef>
              <a:spcAft>
                <a:spcPts val="0"/>
              </a:spcAft>
              <a:buSzPts val="1620"/>
              <a:buChar char="⮚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620"/>
              <a:buChar char="▪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620"/>
              <a:buChar char="🞣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1620"/>
              <a:buChar char="🞣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1620"/>
              <a:buChar char="🞣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1620"/>
              <a:buChar char="🞣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1620"/>
              <a:buChar char="🞣"/>
              <a:defRPr/>
            </a:lvl9pPr>
          </a:lstStyle>
          <a:p>
            <a:endParaRPr/>
          </a:p>
        </p:txBody>
      </p:sp>
      <p:sp>
        <p:nvSpPr>
          <p:cNvPr id="74" name="Google Shape;74;p6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6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6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7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7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300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620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440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260"/>
              <a:buFont typeface="Times New Roman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260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1260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1260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1260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1260"/>
              <a:buNone/>
              <a:defRPr sz="1400"/>
            </a:lvl9pPr>
          </a:lstStyle>
          <a:p>
            <a:endParaRPr/>
          </a:p>
        </p:txBody>
      </p:sp>
      <p:sp>
        <p:nvSpPr>
          <p:cNvPr id="80" name="Google Shape;80;p73"/>
          <p:cNvSpPr txBox="1">
            <a:spLocks noGrp="1"/>
          </p:cNvSpPr>
          <p:nvPr>
            <p:ph type="dt" idx="10"/>
          </p:nvPr>
        </p:nvSpPr>
        <p:spPr>
          <a:xfrm>
            <a:off x="4953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7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7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74"/>
          <p:cNvSpPr txBox="1">
            <a:spLocks noGrp="1"/>
          </p:cNvSpPr>
          <p:nvPr>
            <p:ph type="title"/>
          </p:nvPr>
        </p:nvSpPr>
        <p:spPr>
          <a:xfrm>
            <a:off x="1076325" y="390525"/>
            <a:ext cx="7543800" cy="44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74"/>
          <p:cNvSpPr txBox="1">
            <a:spLocks noGrp="1"/>
          </p:cNvSpPr>
          <p:nvPr>
            <p:ph type="body" idx="1"/>
          </p:nvPr>
        </p:nvSpPr>
        <p:spPr>
          <a:xfrm>
            <a:off x="500063" y="981075"/>
            <a:ext cx="4016375" cy="5145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4170" algn="l">
              <a:spcBef>
                <a:spcPts val="560"/>
              </a:spcBef>
              <a:spcAft>
                <a:spcPts val="0"/>
              </a:spcAft>
              <a:buSzPts val="1820"/>
              <a:buChar char="❖"/>
              <a:defRPr sz="2800"/>
            </a:lvl1pPr>
            <a:lvl2pPr marL="914400" lvl="1" indent="-365760" algn="l">
              <a:spcBef>
                <a:spcPts val="480"/>
              </a:spcBef>
              <a:spcAft>
                <a:spcPts val="0"/>
              </a:spcAft>
              <a:buSzPts val="2160"/>
              <a:buChar char="⮚"/>
              <a:defRPr sz="2400"/>
            </a:lvl2pPr>
            <a:lvl3pPr marL="1371600" lvl="2" indent="-342900" algn="l">
              <a:spcBef>
                <a:spcPts val="400"/>
              </a:spcBef>
              <a:spcAft>
                <a:spcPts val="0"/>
              </a:spcAft>
              <a:buSzPts val="1800"/>
              <a:buChar char="▪"/>
              <a:defRPr sz="2000"/>
            </a:lvl3pPr>
            <a:lvl4pPr marL="1828800" lvl="3" indent="-331469" algn="l">
              <a:spcBef>
                <a:spcPts val="360"/>
              </a:spcBef>
              <a:spcAft>
                <a:spcPts val="0"/>
              </a:spcAft>
              <a:buSzPts val="1620"/>
              <a:buFont typeface="Times New Roman"/>
              <a:buChar char="•"/>
              <a:defRPr sz="1800"/>
            </a:lvl4pPr>
            <a:lvl5pPr marL="2286000" lvl="4" indent="-331470" algn="l">
              <a:spcBef>
                <a:spcPts val="360"/>
              </a:spcBef>
              <a:spcAft>
                <a:spcPts val="0"/>
              </a:spcAft>
              <a:buSzPts val="1620"/>
              <a:buChar char="🞣"/>
              <a:defRPr sz="1800"/>
            </a:lvl5pPr>
            <a:lvl6pPr marL="2743200" lvl="5" indent="-331470" algn="l">
              <a:spcBef>
                <a:spcPts val="360"/>
              </a:spcBef>
              <a:spcAft>
                <a:spcPts val="0"/>
              </a:spcAft>
              <a:buSzPts val="1620"/>
              <a:buChar char="🞣"/>
              <a:defRPr sz="1800"/>
            </a:lvl6pPr>
            <a:lvl7pPr marL="3200400" lvl="6" indent="-331470" algn="l">
              <a:spcBef>
                <a:spcPts val="360"/>
              </a:spcBef>
              <a:spcAft>
                <a:spcPts val="0"/>
              </a:spcAft>
              <a:buSzPts val="1620"/>
              <a:buChar char="🞣"/>
              <a:defRPr sz="1800"/>
            </a:lvl7pPr>
            <a:lvl8pPr marL="3657600" lvl="7" indent="-331470" algn="l">
              <a:spcBef>
                <a:spcPts val="360"/>
              </a:spcBef>
              <a:spcAft>
                <a:spcPts val="0"/>
              </a:spcAft>
              <a:buSzPts val="1620"/>
              <a:buChar char="🞣"/>
              <a:defRPr sz="1800"/>
            </a:lvl8pPr>
            <a:lvl9pPr marL="4114800" lvl="8" indent="-331470" algn="l">
              <a:spcBef>
                <a:spcPts val="360"/>
              </a:spcBef>
              <a:spcAft>
                <a:spcPts val="0"/>
              </a:spcAft>
              <a:buSzPts val="1620"/>
              <a:buChar char="🞣"/>
              <a:defRPr sz="1800"/>
            </a:lvl9pPr>
          </a:lstStyle>
          <a:p>
            <a:endParaRPr/>
          </a:p>
        </p:txBody>
      </p:sp>
      <p:sp>
        <p:nvSpPr>
          <p:cNvPr id="86" name="Google Shape;86;p74"/>
          <p:cNvSpPr txBox="1">
            <a:spLocks noGrp="1"/>
          </p:cNvSpPr>
          <p:nvPr>
            <p:ph type="body" idx="2"/>
          </p:nvPr>
        </p:nvSpPr>
        <p:spPr>
          <a:xfrm>
            <a:off x="4668838" y="981075"/>
            <a:ext cx="4017962" cy="5145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4170" algn="l">
              <a:spcBef>
                <a:spcPts val="560"/>
              </a:spcBef>
              <a:spcAft>
                <a:spcPts val="0"/>
              </a:spcAft>
              <a:buSzPts val="1820"/>
              <a:buChar char="❖"/>
              <a:defRPr sz="2800"/>
            </a:lvl1pPr>
            <a:lvl2pPr marL="914400" lvl="1" indent="-365760" algn="l">
              <a:spcBef>
                <a:spcPts val="480"/>
              </a:spcBef>
              <a:spcAft>
                <a:spcPts val="0"/>
              </a:spcAft>
              <a:buSzPts val="2160"/>
              <a:buChar char="⮚"/>
              <a:defRPr sz="2400"/>
            </a:lvl2pPr>
            <a:lvl3pPr marL="1371600" lvl="2" indent="-342900" algn="l">
              <a:spcBef>
                <a:spcPts val="400"/>
              </a:spcBef>
              <a:spcAft>
                <a:spcPts val="0"/>
              </a:spcAft>
              <a:buSzPts val="1800"/>
              <a:buChar char="▪"/>
              <a:defRPr sz="2000"/>
            </a:lvl3pPr>
            <a:lvl4pPr marL="1828800" lvl="3" indent="-331469" algn="l">
              <a:spcBef>
                <a:spcPts val="360"/>
              </a:spcBef>
              <a:spcAft>
                <a:spcPts val="0"/>
              </a:spcAft>
              <a:buSzPts val="1620"/>
              <a:buFont typeface="Times New Roman"/>
              <a:buChar char="•"/>
              <a:defRPr sz="1800"/>
            </a:lvl4pPr>
            <a:lvl5pPr marL="2286000" lvl="4" indent="-331470" algn="l">
              <a:spcBef>
                <a:spcPts val="360"/>
              </a:spcBef>
              <a:spcAft>
                <a:spcPts val="0"/>
              </a:spcAft>
              <a:buSzPts val="1620"/>
              <a:buChar char="🞣"/>
              <a:defRPr sz="1800"/>
            </a:lvl5pPr>
            <a:lvl6pPr marL="2743200" lvl="5" indent="-331470" algn="l">
              <a:spcBef>
                <a:spcPts val="360"/>
              </a:spcBef>
              <a:spcAft>
                <a:spcPts val="0"/>
              </a:spcAft>
              <a:buSzPts val="1620"/>
              <a:buChar char="🞣"/>
              <a:defRPr sz="1800"/>
            </a:lvl6pPr>
            <a:lvl7pPr marL="3200400" lvl="6" indent="-331470" algn="l">
              <a:spcBef>
                <a:spcPts val="360"/>
              </a:spcBef>
              <a:spcAft>
                <a:spcPts val="0"/>
              </a:spcAft>
              <a:buSzPts val="1620"/>
              <a:buChar char="🞣"/>
              <a:defRPr sz="1800"/>
            </a:lvl7pPr>
            <a:lvl8pPr marL="3657600" lvl="7" indent="-331470" algn="l">
              <a:spcBef>
                <a:spcPts val="360"/>
              </a:spcBef>
              <a:spcAft>
                <a:spcPts val="0"/>
              </a:spcAft>
              <a:buSzPts val="1620"/>
              <a:buChar char="🞣"/>
              <a:defRPr sz="1800"/>
            </a:lvl8pPr>
            <a:lvl9pPr marL="4114800" lvl="8" indent="-331470" algn="l">
              <a:spcBef>
                <a:spcPts val="360"/>
              </a:spcBef>
              <a:spcAft>
                <a:spcPts val="0"/>
              </a:spcAft>
              <a:buSzPts val="1620"/>
              <a:buChar char="🞣"/>
              <a:defRPr sz="1800"/>
            </a:lvl9pPr>
          </a:lstStyle>
          <a:p>
            <a:endParaRPr/>
          </a:p>
        </p:txBody>
      </p:sp>
      <p:sp>
        <p:nvSpPr>
          <p:cNvPr id="87" name="Google Shape;87;p74"/>
          <p:cNvSpPr txBox="1">
            <a:spLocks noGrp="1"/>
          </p:cNvSpPr>
          <p:nvPr>
            <p:ph type="dt" idx="10"/>
          </p:nvPr>
        </p:nvSpPr>
        <p:spPr>
          <a:xfrm>
            <a:off x="4953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7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7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5"/>
          <p:cNvSpPr/>
          <p:nvPr/>
        </p:nvSpPr>
        <p:spPr>
          <a:xfrm>
            <a:off x="500063" y="415925"/>
            <a:ext cx="8134350" cy="492125"/>
          </a:xfrm>
          <a:custGeom>
            <a:avLst/>
            <a:gdLst/>
            <a:ahLst/>
            <a:cxnLst/>
            <a:rect l="l" t="t" r="r" b="b"/>
            <a:pathLst>
              <a:path w="5124" h="439" extrusionOk="0">
                <a:moveTo>
                  <a:pt x="3" y="435"/>
                </a:moveTo>
                <a:lnTo>
                  <a:pt x="4710" y="438"/>
                </a:lnTo>
                <a:lnTo>
                  <a:pt x="4863" y="438"/>
                </a:lnTo>
                <a:cubicBezTo>
                  <a:pt x="4906" y="426"/>
                  <a:pt x="4928" y="439"/>
                  <a:pt x="4971" y="367"/>
                </a:cubicBezTo>
                <a:lnTo>
                  <a:pt x="5124" y="3"/>
                </a:lnTo>
                <a:lnTo>
                  <a:pt x="241" y="2"/>
                </a:lnTo>
                <a:lnTo>
                  <a:pt x="200" y="0"/>
                </a:lnTo>
                <a:lnTo>
                  <a:pt x="150" y="0"/>
                </a:lnTo>
                <a:lnTo>
                  <a:pt x="118" y="9"/>
                </a:lnTo>
                <a:lnTo>
                  <a:pt x="86" y="24"/>
                </a:lnTo>
                <a:lnTo>
                  <a:pt x="57" y="47"/>
                </a:lnTo>
                <a:lnTo>
                  <a:pt x="25" y="83"/>
                </a:lnTo>
                <a:lnTo>
                  <a:pt x="7" y="109"/>
                </a:lnTo>
                <a:lnTo>
                  <a:pt x="0" y="142"/>
                </a:lnTo>
                <a:lnTo>
                  <a:pt x="3" y="4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11" name="Google Shape;11;p65"/>
          <p:cNvSpPr/>
          <p:nvPr/>
        </p:nvSpPr>
        <p:spPr>
          <a:xfrm>
            <a:off x="7967663" y="412750"/>
            <a:ext cx="671512" cy="495300"/>
          </a:xfrm>
          <a:custGeom>
            <a:avLst/>
            <a:gdLst/>
            <a:ahLst/>
            <a:cxnLst/>
            <a:rect l="l" t="t" r="r" b="b"/>
            <a:pathLst>
              <a:path w="423" h="404" extrusionOk="0">
                <a:moveTo>
                  <a:pt x="423" y="0"/>
                </a:moveTo>
                <a:lnTo>
                  <a:pt x="270" y="363"/>
                </a:lnTo>
                <a:cubicBezTo>
                  <a:pt x="236" y="404"/>
                  <a:pt x="300" y="318"/>
                  <a:pt x="219" y="246"/>
                </a:cubicBezTo>
                <a:cubicBezTo>
                  <a:pt x="138" y="174"/>
                  <a:pt x="0" y="272"/>
                  <a:pt x="37" y="229"/>
                </a:cubicBezTo>
                <a:lnTo>
                  <a:pt x="423" y="0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accent1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12" name="Google Shape;12;p65"/>
          <p:cNvSpPr/>
          <p:nvPr/>
        </p:nvSpPr>
        <p:spPr>
          <a:xfrm>
            <a:off x="828675" y="228600"/>
            <a:ext cx="341313" cy="846138"/>
          </a:xfrm>
          <a:custGeom>
            <a:avLst/>
            <a:gdLst/>
            <a:ahLst/>
            <a:cxnLst/>
            <a:rect l="l" t="t" r="r" b="b"/>
            <a:pathLst>
              <a:path w="180" h="417" extrusionOk="0">
                <a:moveTo>
                  <a:pt x="146" y="133"/>
                </a:moveTo>
                <a:lnTo>
                  <a:pt x="167" y="136"/>
                </a:lnTo>
                <a:lnTo>
                  <a:pt x="102" y="378"/>
                </a:lnTo>
                <a:lnTo>
                  <a:pt x="96" y="388"/>
                </a:lnTo>
                <a:lnTo>
                  <a:pt x="89" y="402"/>
                </a:lnTo>
                <a:lnTo>
                  <a:pt x="75" y="412"/>
                </a:lnTo>
                <a:lnTo>
                  <a:pt x="59" y="417"/>
                </a:lnTo>
                <a:lnTo>
                  <a:pt x="35" y="412"/>
                </a:lnTo>
                <a:lnTo>
                  <a:pt x="23" y="405"/>
                </a:lnTo>
                <a:lnTo>
                  <a:pt x="14" y="399"/>
                </a:lnTo>
                <a:lnTo>
                  <a:pt x="3" y="382"/>
                </a:lnTo>
                <a:lnTo>
                  <a:pt x="0" y="372"/>
                </a:lnTo>
                <a:lnTo>
                  <a:pt x="3" y="346"/>
                </a:lnTo>
                <a:lnTo>
                  <a:pt x="86" y="34"/>
                </a:lnTo>
                <a:lnTo>
                  <a:pt x="90" y="22"/>
                </a:lnTo>
                <a:lnTo>
                  <a:pt x="99" y="12"/>
                </a:lnTo>
                <a:lnTo>
                  <a:pt x="110" y="4"/>
                </a:lnTo>
                <a:lnTo>
                  <a:pt x="123" y="0"/>
                </a:lnTo>
                <a:lnTo>
                  <a:pt x="149" y="1"/>
                </a:lnTo>
                <a:lnTo>
                  <a:pt x="162" y="6"/>
                </a:lnTo>
                <a:lnTo>
                  <a:pt x="173" y="16"/>
                </a:lnTo>
                <a:lnTo>
                  <a:pt x="177" y="31"/>
                </a:lnTo>
                <a:lnTo>
                  <a:pt x="180" y="43"/>
                </a:lnTo>
                <a:lnTo>
                  <a:pt x="179" y="60"/>
                </a:lnTo>
                <a:lnTo>
                  <a:pt x="171" y="90"/>
                </a:lnTo>
                <a:lnTo>
                  <a:pt x="149" y="90"/>
                </a:lnTo>
                <a:lnTo>
                  <a:pt x="155" y="61"/>
                </a:lnTo>
                <a:lnTo>
                  <a:pt x="158" y="51"/>
                </a:lnTo>
                <a:lnTo>
                  <a:pt x="158" y="40"/>
                </a:lnTo>
                <a:lnTo>
                  <a:pt x="155" y="27"/>
                </a:lnTo>
                <a:lnTo>
                  <a:pt x="146" y="22"/>
                </a:lnTo>
                <a:lnTo>
                  <a:pt x="131" y="19"/>
                </a:lnTo>
                <a:lnTo>
                  <a:pt x="119" y="25"/>
                </a:lnTo>
                <a:lnTo>
                  <a:pt x="113" y="36"/>
                </a:lnTo>
                <a:lnTo>
                  <a:pt x="107" y="49"/>
                </a:lnTo>
                <a:lnTo>
                  <a:pt x="104" y="61"/>
                </a:lnTo>
                <a:lnTo>
                  <a:pt x="24" y="357"/>
                </a:lnTo>
                <a:lnTo>
                  <a:pt x="21" y="372"/>
                </a:lnTo>
                <a:lnTo>
                  <a:pt x="27" y="384"/>
                </a:lnTo>
                <a:lnTo>
                  <a:pt x="41" y="391"/>
                </a:lnTo>
                <a:lnTo>
                  <a:pt x="51" y="393"/>
                </a:lnTo>
                <a:lnTo>
                  <a:pt x="71" y="390"/>
                </a:lnTo>
                <a:lnTo>
                  <a:pt x="81" y="373"/>
                </a:lnTo>
                <a:lnTo>
                  <a:pt x="84" y="360"/>
                </a:lnTo>
                <a:lnTo>
                  <a:pt x="146" y="133"/>
                </a:lnTo>
                <a:close/>
              </a:path>
            </a:pathLst>
          </a:custGeom>
          <a:gradFill>
            <a:gsLst>
              <a:gs pos="0">
                <a:srgbClr val="FCFCFC"/>
              </a:gs>
              <a:gs pos="100000">
                <a:srgbClr val="B2B2B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dist="25400" algn="ctr" rotWithShape="0">
              <a:schemeClr val="lt2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13" name="Google Shape;13;p65"/>
          <p:cNvSpPr txBox="1">
            <a:spLocks noGrp="1"/>
          </p:cNvSpPr>
          <p:nvPr>
            <p:ph type="title"/>
          </p:nvPr>
        </p:nvSpPr>
        <p:spPr>
          <a:xfrm>
            <a:off x="1076325" y="390525"/>
            <a:ext cx="7543800" cy="44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defRPr>
            </a:lvl9pPr>
          </a:lstStyle>
          <a:p>
            <a:endParaRPr/>
          </a:p>
        </p:txBody>
      </p:sp>
      <p:sp>
        <p:nvSpPr>
          <p:cNvPr id="14" name="Google Shape;14;p65"/>
          <p:cNvSpPr txBox="1">
            <a:spLocks noGrp="1"/>
          </p:cNvSpPr>
          <p:nvPr>
            <p:ph type="body" idx="1"/>
          </p:nvPr>
        </p:nvSpPr>
        <p:spPr>
          <a:xfrm>
            <a:off x="500063" y="981075"/>
            <a:ext cx="8186737" cy="5145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19405" algn="l" rtl="0">
              <a:spcBef>
                <a:spcPts val="440"/>
              </a:spcBef>
              <a:spcAft>
                <a:spcPts val="0"/>
              </a:spcAft>
              <a:buClr>
                <a:schemeClr val="hlink"/>
              </a:buClr>
              <a:buSzPts val="1430"/>
              <a:buFont typeface="Noto Sans Symbols"/>
              <a:buChar char="❖"/>
              <a:defRPr sz="2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429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⮚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6576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160"/>
              <a:buFont typeface="Noto Sans Symbols"/>
              <a:buChar char="▪"/>
              <a:defRPr sz="24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20039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Times New Roman"/>
              <a:buChar char="•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0861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Char char="🞣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0861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Char char="🞣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0861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Char char="🞣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08609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Char char="🞣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08609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Char char="🞣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5" name="Google Shape;15;p65"/>
          <p:cNvSpPr txBox="1">
            <a:spLocks noGrp="1"/>
          </p:cNvSpPr>
          <p:nvPr>
            <p:ph type="dt" idx="10"/>
          </p:nvPr>
        </p:nvSpPr>
        <p:spPr>
          <a:xfrm>
            <a:off x="4953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9pPr>
          </a:lstStyle>
          <a:p>
            <a:endParaRPr/>
          </a:p>
        </p:txBody>
      </p:sp>
      <p:sp>
        <p:nvSpPr>
          <p:cNvPr id="16" name="Google Shape;16;p6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9pPr>
          </a:lstStyle>
          <a:p>
            <a:endParaRPr/>
          </a:p>
        </p:txBody>
      </p:sp>
      <p:sp>
        <p:nvSpPr>
          <p:cNvPr id="17" name="Google Shape;17;p6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600" b="1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600" b="1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600" b="1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600" b="1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600" b="1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600" b="1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600" b="1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600" b="1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600" b="1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>
            <a:alphaModFix/>
          </a:blip>
          <a:tile tx="0" ty="0" sx="100000" sy="100000" flip="none" algn="tl"/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4"/>
          <p:cNvSpPr/>
          <p:nvPr/>
        </p:nvSpPr>
        <p:spPr>
          <a:xfrm>
            <a:off x="500063" y="415925"/>
            <a:ext cx="8134350" cy="492125"/>
          </a:xfrm>
          <a:custGeom>
            <a:avLst/>
            <a:gdLst/>
            <a:ahLst/>
            <a:cxnLst/>
            <a:rect l="l" t="t" r="r" b="b"/>
            <a:pathLst>
              <a:path w="5124" h="439" extrusionOk="0">
                <a:moveTo>
                  <a:pt x="3" y="435"/>
                </a:moveTo>
                <a:lnTo>
                  <a:pt x="4710" y="438"/>
                </a:lnTo>
                <a:lnTo>
                  <a:pt x="4863" y="438"/>
                </a:lnTo>
                <a:cubicBezTo>
                  <a:pt x="4906" y="426"/>
                  <a:pt x="4928" y="439"/>
                  <a:pt x="4971" y="367"/>
                </a:cubicBezTo>
                <a:lnTo>
                  <a:pt x="5124" y="3"/>
                </a:lnTo>
                <a:lnTo>
                  <a:pt x="241" y="2"/>
                </a:lnTo>
                <a:lnTo>
                  <a:pt x="200" y="0"/>
                </a:lnTo>
                <a:lnTo>
                  <a:pt x="150" y="0"/>
                </a:lnTo>
                <a:lnTo>
                  <a:pt x="118" y="9"/>
                </a:lnTo>
                <a:lnTo>
                  <a:pt x="86" y="24"/>
                </a:lnTo>
                <a:lnTo>
                  <a:pt x="57" y="47"/>
                </a:lnTo>
                <a:lnTo>
                  <a:pt x="25" y="83"/>
                </a:lnTo>
                <a:lnTo>
                  <a:pt x="7" y="109"/>
                </a:lnTo>
                <a:lnTo>
                  <a:pt x="0" y="142"/>
                </a:lnTo>
                <a:lnTo>
                  <a:pt x="3" y="4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31" name="Google Shape;31;p64"/>
          <p:cNvSpPr/>
          <p:nvPr/>
        </p:nvSpPr>
        <p:spPr>
          <a:xfrm>
            <a:off x="7967663" y="412750"/>
            <a:ext cx="671512" cy="495300"/>
          </a:xfrm>
          <a:custGeom>
            <a:avLst/>
            <a:gdLst/>
            <a:ahLst/>
            <a:cxnLst/>
            <a:rect l="l" t="t" r="r" b="b"/>
            <a:pathLst>
              <a:path w="423" h="404" extrusionOk="0">
                <a:moveTo>
                  <a:pt x="423" y="0"/>
                </a:moveTo>
                <a:lnTo>
                  <a:pt x="270" y="363"/>
                </a:lnTo>
                <a:cubicBezTo>
                  <a:pt x="236" y="404"/>
                  <a:pt x="300" y="318"/>
                  <a:pt x="219" y="246"/>
                </a:cubicBezTo>
                <a:cubicBezTo>
                  <a:pt x="138" y="174"/>
                  <a:pt x="0" y="272"/>
                  <a:pt x="37" y="229"/>
                </a:cubicBezTo>
                <a:lnTo>
                  <a:pt x="423" y="0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accent1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32" name="Google Shape;32;p64"/>
          <p:cNvSpPr/>
          <p:nvPr/>
        </p:nvSpPr>
        <p:spPr>
          <a:xfrm>
            <a:off x="828675" y="228600"/>
            <a:ext cx="341313" cy="846138"/>
          </a:xfrm>
          <a:custGeom>
            <a:avLst/>
            <a:gdLst/>
            <a:ahLst/>
            <a:cxnLst/>
            <a:rect l="l" t="t" r="r" b="b"/>
            <a:pathLst>
              <a:path w="180" h="417" extrusionOk="0">
                <a:moveTo>
                  <a:pt x="146" y="133"/>
                </a:moveTo>
                <a:lnTo>
                  <a:pt x="167" y="136"/>
                </a:lnTo>
                <a:lnTo>
                  <a:pt x="102" y="378"/>
                </a:lnTo>
                <a:lnTo>
                  <a:pt x="96" y="388"/>
                </a:lnTo>
                <a:lnTo>
                  <a:pt x="89" y="402"/>
                </a:lnTo>
                <a:lnTo>
                  <a:pt x="75" y="412"/>
                </a:lnTo>
                <a:lnTo>
                  <a:pt x="59" y="417"/>
                </a:lnTo>
                <a:lnTo>
                  <a:pt x="35" y="412"/>
                </a:lnTo>
                <a:lnTo>
                  <a:pt x="23" y="405"/>
                </a:lnTo>
                <a:lnTo>
                  <a:pt x="14" y="399"/>
                </a:lnTo>
                <a:lnTo>
                  <a:pt x="3" y="382"/>
                </a:lnTo>
                <a:lnTo>
                  <a:pt x="0" y="372"/>
                </a:lnTo>
                <a:lnTo>
                  <a:pt x="3" y="346"/>
                </a:lnTo>
                <a:lnTo>
                  <a:pt x="86" y="34"/>
                </a:lnTo>
                <a:lnTo>
                  <a:pt x="90" y="22"/>
                </a:lnTo>
                <a:lnTo>
                  <a:pt x="99" y="12"/>
                </a:lnTo>
                <a:lnTo>
                  <a:pt x="110" y="4"/>
                </a:lnTo>
                <a:lnTo>
                  <a:pt x="123" y="0"/>
                </a:lnTo>
                <a:lnTo>
                  <a:pt x="149" y="1"/>
                </a:lnTo>
                <a:lnTo>
                  <a:pt x="162" y="6"/>
                </a:lnTo>
                <a:lnTo>
                  <a:pt x="173" y="16"/>
                </a:lnTo>
                <a:lnTo>
                  <a:pt x="177" y="31"/>
                </a:lnTo>
                <a:lnTo>
                  <a:pt x="180" y="43"/>
                </a:lnTo>
                <a:lnTo>
                  <a:pt x="179" y="60"/>
                </a:lnTo>
                <a:lnTo>
                  <a:pt x="171" y="90"/>
                </a:lnTo>
                <a:lnTo>
                  <a:pt x="149" y="90"/>
                </a:lnTo>
                <a:lnTo>
                  <a:pt x="155" y="61"/>
                </a:lnTo>
                <a:lnTo>
                  <a:pt x="158" y="51"/>
                </a:lnTo>
                <a:lnTo>
                  <a:pt x="158" y="40"/>
                </a:lnTo>
                <a:lnTo>
                  <a:pt x="155" y="27"/>
                </a:lnTo>
                <a:lnTo>
                  <a:pt x="146" y="22"/>
                </a:lnTo>
                <a:lnTo>
                  <a:pt x="131" y="19"/>
                </a:lnTo>
                <a:lnTo>
                  <a:pt x="119" y="25"/>
                </a:lnTo>
                <a:lnTo>
                  <a:pt x="113" y="36"/>
                </a:lnTo>
                <a:lnTo>
                  <a:pt x="107" y="49"/>
                </a:lnTo>
                <a:lnTo>
                  <a:pt x="104" y="61"/>
                </a:lnTo>
                <a:lnTo>
                  <a:pt x="24" y="357"/>
                </a:lnTo>
                <a:lnTo>
                  <a:pt x="21" y="372"/>
                </a:lnTo>
                <a:lnTo>
                  <a:pt x="27" y="384"/>
                </a:lnTo>
                <a:lnTo>
                  <a:pt x="41" y="391"/>
                </a:lnTo>
                <a:lnTo>
                  <a:pt x="51" y="393"/>
                </a:lnTo>
                <a:lnTo>
                  <a:pt x="71" y="390"/>
                </a:lnTo>
                <a:lnTo>
                  <a:pt x="81" y="373"/>
                </a:lnTo>
                <a:lnTo>
                  <a:pt x="84" y="360"/>
                </a:lnTo>
                <a:lnTo>
                  <a:pt x="146" y="133"/>
                </a:lnTo>
                <a:close/>
              </a:path>
            </a:pathLst>
          </a:custGeom>
          <a:gradFill>
            <a:gsLst>
              <a:gs pos="0">
                <a:srgbClr val="FCFCFC"/>
              </a:gs>
              <a:gs pos="100000">
                <a:srgbClr val="B2B2B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dist="25400" algn="ctr" rotWithShape="0">
              <a:schemeClr val="lt2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33" name="Google Shape;33;p64"/>
          <p:cNvSpPr txBox="1">
            <a:spLocks noGrp="1"/>
          </p:cNvSpPr>
          <p:nvPr>
            <p:ph type="title"/>
          </p:nvPr>
        </p:nvSpPr>
        <p:spPr>
          <a:xfrm>
            <a:off x="1076325" y="390525"/>
            <a:ext cx="7543800" cy="44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defRPr>
            </a:lvl9pPr>
          </a:lstStyle>
          <a:p>
            <a:endParaRPr/>
          </a:p>
        </p:txBody>
      </p:sp>
      <p:sp>
        <p:nvSpPr>
          <p:cNvPr id="34" name="Google Shape;34;p64"/>
          <p:cNvSpPr txBox="1">
            <a:spLocks noGrp="1"/>
          </p:cNvSpPr>
          <p:nvPr>
            <p:ph type="body" idx="1"/>
          </p:nvPr>
        </p:nvSpPr>
        <p:spPr>
          <a:xfrm>
            <a:off x="500063" y="981075"/>
            <a:ext cx="8186737" cy="5145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19405" algn="l" rtl="0">
              <a:spcBef>
                <a:spcPts val="440"/>
              </a:spcBef>
              <a:spcAft>
                <a:spcPts val="0"/>
              </a:spcAft>
              <a:buClr>
                <a:schemeClr val="hlink"/>
              </a:buClr>
              <a:buSzPts val="1430"/>
              <a:buFont typeface="Noto Sans Symbols"/>
              <a:buChar char="❖"/>
              <a:defRPr sz="2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429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⮚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6576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160"/>
              <a:buFont typeface="Noto Sans Symbols"/>
              <a:buChar char="▪"/>
              <a:defRPr sz="24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20039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Times New Roman"/>
              <a:buChar char="•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0861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Char char="🞣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0861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Char char="🞣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0861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Char char="🞣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08609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Char char="🞣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08609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Char char="🞣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5" name="Google Shape;35;p64"/>
          <p:cNvSpPr txBox="1">
            <a:spLocks noGrp="1"/>
          </p:cNvSpPr>
          <p:nvPr>
            <p:ph type="dt" idx="10"/>
          </p:nvPr>
        </p:nvSpPr>
        <p:spPr>
          <a:xfrm>
            <a:off x="4953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9pPr>
          </a:lstStyle>
          <a:p>
            <a:endParaRPr/>
          </a:p>
        </p:txBody>
      </p:sp>
      <p:sp>
        <p:nvSpPr>
          <p:cNvPr id="36" name="Google Shape;36;p6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9pPr>
          </a:lstStyle>
          <a:p>
            <a:endParaRPr/>
          </a:p>
        </p:txBody>
      </p:sp>
      <p:sp>
        <p:nvSpPr>
          <p:cNvPr id="37" name="Google Shape;37;p6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600" b="1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600" b="1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600" b="1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600" b="1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600" b="1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600" b="1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600" b="1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600" b="1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600" b="1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0.jpg"/><Relationship Id="rId5" Type="http://schemas.openxmlformats.org/officeDocument/2006/relationships/image" Target="../media/image15.png"/><Relationship Id="rId10" Type="http://schemas.openxmlformats.org/officeDocument/2006/relationships/slide" Target="slide45.xml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5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4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138" name="Google Shape;138;p1"/>
          <p:cNvSpPr/>
          <p:nvPr/>
        </p:nvSpPr>
        <p:spPr>
          <a:xfrm>
            <a:off x="1692275" y="908050"/>
            <a:ext cx="6408738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Digital Communications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"/>
          <p:cNvSpPr/>
          <p:nvPr/>
        </p:nvSpPr>
        <p:spPr>
          <a:xfrm>
            <a:off x="1280000" y="2492375"/>
            <a:ext cx="6821100" cy="129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Other forms of Pulse Modulation</a:t>
            </a:r>
            <a:endParaRPr sz="25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DM, DSM, DPCM, ADPCM, LP,…</a:t>
            </a:r>
            <a:endParaRPr sz="25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endParaRPr sz="28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10</a:t>
            </a:fld>
            <a:endParaRPr sz="1600" b="1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225" name="Google Shape;225;p10"/>
          <p:cNvSpPr txBox="1">
            <a:spLocks noGrp="1"/>
          </p:cNvSpPr>
          <p:nvPr>
            <p:ph type="title"/>
          </p:nvPr>
        </p:nvSpPr>
        <p:spPr>
          <a:xfrm>
            <a:off x="1076325" y="390525"/>
            <a:ext cx="7543800" cy="44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Fig.5.17</a:t>
            </a:r>
            <a:endParaRPr/>
          </a:p>
        </p:txBody>
      </p:sp>
      <p:sp>
        <p:nvSpPr>
          <p:cNvPr id="226" name="Google Shape;226;p10"/>
          <p:cNvSpPr/>
          <p:nvPr/>
        </p:nvSpPr>
        <p:spPr>
          <a:xfrm flipH="1">
            <a:off x="6804025" y="188913"/>
            <a:ext cx="1008063" cy="71913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2798" y="0"/>
                </a:moveTo>
                <a:lnTo>
                  <a:pt x="12798" y="3814"/>
                </a:lnTo>
                <a:lnTo>
                  <a:pt x="3375" y="3814"/>
                </a:lnTo>
                <a:lnTo>
                  <a:pt x="3375" y="17786"/>
                </a:lnTo>
                <a:lnTo>
                  <a:pt x="12798" y="17786"/>
                </a:lnTo>
                <a:lnTo>
                  <a:pt x="12798" y="21600"/>
                </a:lnTo>
                <a:lnTo>
                  <a:pt x="21600" y="10800"/>
                </a:lnTo>
                <a:lnTo>
                  <a:pt x="12798" y="0"/>
                </a:lnTo>
                <a:close/>
              </a:path>
              <a:path w="21600" h="21600" extrusionOk="0">
                <a:moveTo>
                  <a:pt x="1350" y="3814"/>
                </a:moveTo>
                <a:lnTo>
                  <a:pt x="1350" y="17786"/>
                </a:lnTo>
                <a:lnTo>
                  <a:pt x="2700" y="17786"/>
                </a:lnTo>
                <a:lnTo>
                  <a:pt x="2700" y="3814"/>
                </a:lnTo>
                <a:lnTo>
                  <a:pt x="1350" y="3814"/>
                </a:lnTo>
                <a:close/>
              </a:path>
              <a:path w="21600" h="21600" extrusionOk="0">
                <a:moveTo>
                  <a:pt x="0" y="3814"/>
                </a:moveTo>
                <a:lnTo>
                  <a:pt x="0" y="17786"/>
                </a:lnTo>
                <a:lnTo>
                  <a:pt x="675" y="17786"/>
                </a:lnTo>
                <a:lnTo>
                  <a:pt x="675" y="3814"/>
                </a:lnTo>
                <a:lnTo>
                  <a:pt x="0" y="3814"/>
                </a:lnTo>
                <a:close/>
              </a:path>
            </a:pathLst>
          </a:custGeom>
          <a:solidFill>
            <a:srgbClr val="FFFF99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Back</a:t>
            </a:r>
            <a:endParaRPr/>
          </a:p>
        </p:txBody>
      </p:sp>
      <p:sp>
        <p:nvSpPr>
          <p:cNvPr id="227" name="Google Shape;227;p10">
            <a:hlinkClick r:id="" action="ppaction://hlinkshowjump?jump=nextslide"/>
          </p:cNvPr>
          <p:cNvSpPr/>
          <p:nvPr/>
        </p:nvSpPr>
        <p:spPr>
          <a:xfrm>
            <a:off x="7956550" y="188913"/>
            <a:ext cx="935038" cy="71913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1478" y="0"/>
                </a:moveTo>
                <a:lnTo>
                  <a:pt x="11478" y="3624"/>
                </a:lnTo>
                <a:lnTo>
                  <a:pt x="3375" y="3624"/>
                </a:lnTo>
                <a:lnTo>
                  <a:pt x="3375" y="17976"/>
                </a:lnTo>
                <a:lnTo>
                  <a:pt x="11478" y="17976"/>
                </a:lnTo>
                <a:lnTo>
                  <a:pt x="11478" y="21600"/>
                </a:lnTo>
                <a:lnTo>
                  <a:pt x="21600" y="10800"/>
                </a:lnTo>
                <a:lnTo>
                  <a:pt x="11478" y="0"/>
                </a:lnTo>
                <a:close/>
              </a:path>
              <a:path w="21600" h="21600" extrusionOk="0">
                <a:moveTo>
                  <a:pt x="1350" y="3624"/>
                </a:moveTo>
                <a:lnTo>
                  <a:pt x="1350" y="17976"/>
                </a:lnTo>
                <a:lnTo>
                  <a:pt x="2700" y="17976"/>
                </a:lnTo>
                <a:lnTo>
                  <a:pt x="2700" y="3624"/>
                </a:lnTo>
                <a:lnTo>
                  <a:pt x="1350" y="3624"/>
                </a:lnTo>
                <a:close/>
              </a:path>
              <a:path w="21600" h="21600" extrusionOk="0">
                <a:moveTo>
                  <a:pt x="0" y="3624"/>
                </a:moveTo>
                <a:lnTo>
                  <a:pt x="0" y="17976"/>
                </a:lnTo>
                <a:lnTo>
                  <a:pt x="675" y="17976"/>
                </a:lnTo>
                <a:lnTo>
                  <a:pt x="675" y="3624"/>
                </a:lnTo>
                <a:lnTo>
                  <a:pt x="0" y="3624"/>
                </a:lnTo>
                <a:close/>
              </a:path>
            </a:pathLst>
          </a:custGeom>
          <a:solidFill>
            <a:srgbClr val="FFFF99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Next</a:t>
            </a:r>
            <a:endParaRPr/>
          </a:p>
        </p:txBody>
      </p:sp>
      <p:pic>
        <p:nvPicPr>
          <p:cNvPr id="228" name="Google Shape;228;p10" descr="05_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2425" y="908050"/>
            <a:ext cx="5899150" cy="563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1"/>
          <p:cNvSpPr txBox="1">
            <a:spLocks noGrp="1"/>
          </p:cNvSpPr>
          <p:nvPr>
            <p:ph type="title" idx="4294967295"/>
          </p:nvPr>
        </p:nvSpPr>
        <p:spPr>
          <a:xfrm>
            <a:off x="478472" y="381000"/>
            <a:ext cx="8472488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3) Differential Pulse Code Modulation (DPCM)</a:t>
            </a:r>
            <a:endParaRPr/>
          </a:p>
        </p:txBody>
      </p:sp>
      <p:sp>
        <p:nvSpPr>
          <p:cNvPr id="234" name="Google Shape;234;p11"/>
          <p:cNvSpPr/>
          <p:nvPr/>
        </p:nvSpPr>
        <p:spPr>
          <a:xfrm>
            <a:off x="152400" y="1143000"/>
            <a:ext cx="8839200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veat"/>
              <a:buAutoNum type="arabicPeriod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Often voice and video signals do not change much from one sample to the next.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veat"/>
              <a:buAutoNum type="arabicPeriod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Such signals has energy concentrated in lower frequency.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veat"/>
              <a:buAutoNum type="arabicPeriod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Sampling faster than necessary generates redundant information.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veat"/>
              <a:buAutoNum type="arabicPeriod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Hence, we Can save bandwidth by not sending all samples, but: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Send true samples occasionally.</a:t>
            </a:r>
            <a:b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In between, send only the change from previous value. </a:t>
            </a:r>
            <a:b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This change is sent using a fewer number of bits than true samples.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Examples (CCITT standards)</a:t>
            </a:r>
            <a:r>
              <a:rPr lang="en-US" sz="2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(CCITT, now ITU-T)</a:t>
            </a:r>
            <a:b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32 k bits / s (4-bit quantization and 8 k samples /s) for 3.2kHz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64 k bits / s (4-bit quantization and 16 k samples /s) for 7 kHz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12</a:t>
            </a:fld>
            <a:endParaRPr sz="1600" b="1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240" name="Google Shape;240;p12"/>
          <p:cNvSpPr txBox="1">
            <a:spLocks noGrp="1"/>
          </p:cNvSpPr>
          <p:nvPr>
            <p:ph type="title"/>
          </p:nvPr>
        </p:nvSpPr>
        <p:spPr>
          <a:xfrm>
            <a:off x="1076325" y="390525"/>
            <a:ext cx="7543800" cy="44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Differential Pulse-Code Modulation- DPCM</a:t>
            </a:r>
            <a:endParaRPr/>
          </a:p>
        </p:txBody>
      </p:sp>
      <p:sp>
        <p:nvSpPr>
          <p:cNvPr id="241" name="Google Shape;241;p12"/>
          <p:cNvSpPr txBox="1">
            <a:spLocks noGrp="1"/>
          </p:cNvSpPr>
          <p:nvPr>
            <p:ph type="body" idx="1"/>
          </p:nvPr>
        </p:nvSpPr>
        <p:spPr>
          <a:xfrm>
            <a:off x="98425" y="981075"/>
            <a:ext cx="8890000" cy="5145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560"/>
              <a:buChar char="❖"/>
            </a:pPr>
            <a:r>
              <a:rPr lang="en-US" sz="2400" b="1">
                <a:latin typeface="Calibri"/>
                <a:ea typeface="Calibri"/>
                <a:cs typeface="Calibri"/>
                <a:sym typeface="Calibri"/>
              </a:rPr>
              <a:t>Prediction</a:t>
            </a:r>
            <a:endParaRPr/>
          </a:p>
          <a:p>
            <a:pPr marL="342900" lvl="0" indent="-342900" algn="l" rtl="0">
              <a:spcBef>
                <a:spcPts val="440"/>
              </a:spcBef>
              <a:spcAft>
                <a:spcPts val="0"/>
              </a:spcAft>
              <a:buSzPts val="1430"/>
              <a:buFont typeface="Noto Sans Symbols"/>
              <a:buChar char="✔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If we know the past behavior of a signal up to a certain point in time, it is possible to make some inference (prediction) about its future  values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1560"/>
              <a:buFont typeface="Noto Sans Symbols"/>
              <a:buChar char="✔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Tapped-delay-line filter (discrete-time filter)</a:t>
            </a:r>
            <a:endParaRPr/>
          </a:p>
          <a:p>
            <a:pPr marL="669925" lvl="1" indent="-325438" algn="l" rtl="0">
              <a:spcBef>
                <a:spcPts val="400"/>
              </a:spcBef>
              <a:spcAft>
                <a:spcPts val="0"/>
              </a:spcAft>
              <a:buSzPts val="1800"/>
              <a:buChar char="⮚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A simple and yet effective approach to implement the prediction filter</a:t>
            </a:r>
            <a:endParaRPr/>
          </a:p>
          <a:p>
            <a:pPr marL="669925" lvl="1" indent="-325438" algn="l" rtl="0">
              <a:spcBef>
                <a:spcPts val="400"/>
              </a:spcBef>
              <a:spcAft>
                <a:spcPts val="0"/>
              </a:spcAft>
              <a:buSzPts val="1800"/>
              <a:buChar char="⮚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With the basic delay set equal to the sampling period</a:t>
            </a:r>
            <a:endParaRPr/>
          </a:p>
          <a:p>
            <a:pPr marL="1022350" lvl="2" indent="-247968" algn="l" rtl="0">
              <a:spcBef>
                <a:spcPts val="360"/>
              </a:spcBef>
              <a:spcAft>
                <a:spcPts val="0"/>
              </a:spcAft>
              <a:buSzPts val="1620"/>
              <a:buNone/>
            </a:pPr>
            <a:endParaRPr sz="1800"/>
          </a:p>
          <a:p>
            <a:pPr marL="1022350" lvl="2" indent="-247968" algn="l" rtl="0">
              <a:spcBef>
                <a:spcPts val="360"/>
              </a:spcBef>
              <a:spcAft>
                <a:spcPts val="0"/>
              </a:spcAft>
              <a:buSzPts val="1620"/>
              <a:buNone/>
            </a:pPr>
            <a:endParaRPr sz="1800"/>
          </a:p>
          <a:p>
            <a:pPr marL="344487" lvl="1" indent="0" algn="l" rtl="0">
              <a:spcBef>
                <a:spcPts val="360"/>
              </a:spcBef>
              <a:spcAft>
                <a:spcPts val="0"/>
              </a:spcAft>
              <a:buSzPts val="1620"/>
              <a:buNone/>
            </a:pPr>
            <a:endParaRPr sz="1800"/>
          </a:p>
          <a:p>
            <a:pPr marL="360362" lvl="0" indent="-342900" algn="l" rtl="0">
              <a:spcBef>
                <a:spcPts val="440"/>
              </a:spcBef>
              <a:spcAft>
                <a:spcPts val="0"/>
              </a:spcAft>
              <a:buSzPts val="1430"/>
              <a:buFont typeface="Noto Sans Symbols"/>
              <a:buChar char="✔"/>
            </a:pPr>
            <a:r>
              <a:rPr lang="en-US"/>
              <a:t>The quantizer output may be expressed as</a:t>
            </a:r>
            <a:endParaRPr/>
          </a:p>
          <a:p>
            <a:pPr marL="669925" lvl="1" indent="-211137" algn="l" rtl="0">
              <a:spcBef>
                <a:spcPts val="4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242" name="Google Shape;24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84663" y="5876925"/>
            <a:ext cx="3530600" cy="35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7520" y="3415030"/>
            <a:ext cx="5156200" cy="3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7520" y="3746817"/>
            <a:ext cx="34290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11413" y="4941888"/>
            <a:ext cx="3390900" cy="35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23850" y="5300663"/>
            <a:ext cx="3619500" cy="48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284663" y="5300663"/>
            <a:ext cx="4419600" cy="48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23850" y="5876925"/>
            <a:ext cx="3543300" cy="3556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2">
            <a:hlinkClick r:id="rId10" action="ppaction://hlinksldjump"/>
          </p:cNvPr>
          <p:cNvSpPr/>
          <p:nvPr/>
        </p:nvSpPr>
        <p:spPr>
          <a:xfrm>
            <a:off x="7524750" y="3429000"/>
            <a:ext cx="1368425" cy="71913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837" y="0"/>
                </a:moveTo>
                <a:lnTo>
                  <a:pt x="16837" y="4768"/>
                </a:lnTo>
                <a:lnTo>
                  <a:pt x="3375" y="4768"/>
                </a:lnTo>
                <a:lnTo>
                  <a:pt x="3375" y="16832"/>
                </a:lnTo>
                <a:lnTo>
                  <a:pt x="16837" y="16832"/>
                </a:lnTo>
                <a:lnTo>
                  <a:pt x="16837" y="21600"/>
                </a:lnTo>
                <a:lnTo>
                  <a:pt x="21600" y="10800"/>
                </a:lnTo>
                <a:lnTo>
                  <a:pt x="16837" y="0"/>
                </a:lnTo>
                <a:close/>
              </a:path>
              <a:path w="21600" h="21600" extrusionOk="0">
                <a:moveTo>
                  <a:pt x="1350" y="4768"/>
                </a:moveTo>
                <a:lnTo>
                  <a:pt x="1350" y="16832"/>
                </a:lnTo>
                <a:lnTo>
                  <a:pt x="2700" y="16832"/>
                </a:lnTo>
                <a:lnTo>
                  <a:pt x="2700" y="4768"/>
                </a:lnTo>
                <a:lnTo>
                  <a:pt x="1350" y="4768"/>
                </a:lnTo>
                <a:close/>
              </a:path>
              <a:path w="21600" h="21600" extrusionOk="0">
                <a:moveTo>
                  <a:pt x="0" y="4768"/>
                </a:moveTo>
                <a:lnTo>
                  <a:pt x="0" y="16832"/>
                </a:lnTo>
                <a:lnTo>
                  <a:pt x="675" y="16832"/>
                </a:lnTo>
                <a:lnTo>
                  <a:pt x="675" y="4768"/>
                </a:lnTo>
                <a:lnTo>
                  <a:pt x="0" y="4768"/>
                </a:lnTo>
                <a:close/>
              </a:path>
            </a:pathLst>
          </a:custGeom>
          <a:solidFill>
            <a:srgbClr val="FFFF99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Fig. 5.19</a:t>
            </a:r>
            <a:endParaRPr/>
          </a:p>
        </p:txBody>
      </p:sp>
      <p:pic>
        <p:nvPicPr>
          <p:cNvPr id="250" name="Google Shape;250;p12" descr="05_1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353616" y="3452097"/>
            <a:ext cx="2539559" cy="1802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13</a:t>
            </a:fld>
            <a:endParaRPr sz="1600" b="1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256" name="Google Shape;256;p13"/>
          <p:cNvSpPr txBox="1">
            <a:spLocks noGrp="1"/>
          </p:cNvSpPr>
          <p:nvPr>
            <p:ph type="title"/>
          </p:nvPr>
        </p:nvSpPr>
        <p:spPr>
          <a:xfrm>
            <a:off x="1076325" y="390525"/>
            <a:ext cx="7543800" cy="44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Fig.5.18</a:t>
            </a:r>
            <a:endParaRPr/>
          </a:p>
        </p:txBody>
      </p:sp>
      <p:sp>
        <p:nvSpPr>
          <p:cNvPr id="257" name="Google Shape;257;p13"/>
          <p:cNvSpPr/>
          <p:nvPr/>
        </p:nvSpPr>
        <p:spPr>
          <a:xfrm flipH="1">
            <a:off x="6804025" y="188913"/>
            <a:ext cx="1008063" cy="71913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2798" y="0"/>
                </a:moveTo>
                <a:lnTo>
                  <a:pt x="12798" y="3814"/>
                </a:lnTo>
                <a:lnTo>
                  <a:pt x="3375" y="3814"/>
                </a:lnTo>
                <a:lnTo>
                  <a:pt x="3375" y="17786"/>
                </a:lnTo>
                <a:lnTo>
                  <a:pt x="12798" y="17786"/>
                </a:lnTo>
                <a:lnTo>
                  <a:pt x="12798" y="21600"/>
                </a:lnTo>
                <a:lnTo>
                  <a:pt x="21600" y="10800"/>
                </a:lnTo>
                <a:lnTo>
                  <a:pt x="12798" y="0"/>
                </a:lnTo>
                <a:close/>
              </a:path>
              <a:path w="21600" h="21600" extrusionOk="0">
                <a:moveTo>
                  <a:pt x="1350" y="3814"/>
                </a:moveTo>
                <a:lnTo>
                  <a:pt x="1350" y="17786"/>
                </a:lnTo>
                <a:lnTo>
                  <a:pt x="2700" y="17786"/>
                </a:lnTo>
                <a:lnTo>
                  <a:pt x="2700" y="3814"/>
                </a:lnTo>
                <a:lnTo>
                  <a:pt x="1350" y="3814"/>
                </a:lnTo>
                <a:close/>
              </a:path>
              <a:path w="21600" h="21600" extrusionOk="0">
                <a:moveTo>
                  <a:pt x="0" y="3814"/>
                </a:moveTo>
                <a:lnTo>
                  <a:pt x="0" y="17786"/>
                </a:lnTo>
                <a:lnTo>
                  <a:pt x="675" y="17786"/>
                </a:lnTo>
                <a:lnTo>
                  <a:pt x="675" y="3814"/>
                </a:lnTo>
                <a:lnTo>
                  <a:pt x="0" y="3814"/>
                </a:lnTo>
                <a:close/>
              </a:path>
            </a:pathLst>
          </a:custGeom>
          <a:solidFill>
            <a:srgbClr val="FFFF99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Back</a:t>
            </a:r>
            <a:endParaRPr/>
          </a:p>
        </p:txBody>
      </p:sp>
      <p:sp>
        <p:nvSpPr>
          <p:cNvPr id="258" name="Google Shape;258;p13">
            <a:hlinkClick r:id="" action="ppaction://hlinkshowjump?jump=nextslide"/>
          </p:cNvPr>
          <p:cNvSpPr/>
          <p:nvPr/>
        </p:nvSpPr>
        <p:spPr>
          <a:xfrm>
            <a:off x="7956550" y="188913"/>
            <a:ext cx="935038" cy="71913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1478" y="0"/>
                </a:moveTo>
                <a:lnTo>
                  <a:pt x="11478" y="3624"/>
                </a:lnTo>
                <a:lnTo>
                  <a:pt x="3375" y="3624"/>
                </a:lnTo>
                <a:lnTo>
                  <a:pt x="3375" y="17976"/>
                </a:lnTo>
                <a:lnTo>
                  <a:pt x="11478" y="17976"/>
                </a:lnTo>
                <a:lnTo>
                  <a:pt x="11478" y="21600"/>
                </a:lnTo>
                <a:lnTo>
                  <a:pt x="21600" y="10800"/>
                </a:lnTo>
                <a:lnTo>
                  <a:pt x="11478" y="0"/>
                </a:lnTo>
                <a:close/>
              </a:path>
              <a:path w="21600" h="21600" extrusionOk="0">
                <a:moveTo>
                  <a:pt x="1350" y="3624"/>
                </a:moveTo>
                <a:lnTo>
                  <a:pt x="1350" y="17976"/>
                </a:lnTo>
                <a:lnTo>
                  <a:pt x="2700" y="17976"/>
                </a:lnTo>
                <a:lnTo>
                  <a:pt x="2700" y="3624"/>
                </a:lnTo>
                <a:lnTo>
                  <a:pt x="1350" y="3624"/>
                </a:lnTo>
                <a:close/>
              </a:path>
              <a:path w="21600" h="21600" extrusionOk="0">
                <a:moveTo>
                  <a:pt x="0" y="3624"/>
                </a:moveTo>
                <a:lnTo>
                  <a:pt x="0" y="17976"/>
                </a:lnTo>
                <a:lnTo>
                  <a:pt x="675" y="17976"/>
                </a:lnTo>
                <a:lnTo>
                  <a:pt x="675" y="3624"/>
                </a:lnTo>
                <a:lnTo>
                  <a:pt x="0" y="3624"/>
                </a:lnTo>
                <a:close/>
              </a:path>
            </a:pathLst>
          </a:custGeom>
          <a:solidFill>
            <a:srgbClr val="FFFF99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Next</a:t>
            </a:r>
            <a:endParaRPr/>
          </a:p>
        </p:txBody>
      </p:sp>
      <p:pic>
        <p:nvPicPr>
          <p:cNvPr id="259" name="Google Shape;259;p13" descr="05_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2325" y="908050"/>
            <a:ext cx="7499350" cy="4656136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13"/>
          <p:cNvSpPr/>
          <p:nvPr/>
        </p:nvSpPr>
        <p:spPr>
          <a:xfrm>
            <a:off x="227013" y="5700711"/>
            <a:ext cx="8393112" cy="1157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slowly varying signals, a future sample can be predicted from past samples.  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14</a:t>
            </a:fld>
            <a:endParaRPr sz="1600" b="1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266" name="Google Shape;266;p14"/>
          <p:cNvSpPr txBox="1">
            <a:spLocks noGrp="1"/>
          </p:cNvSpPr>
          <p:nvPr>
            <p:ph type="title"/>
          </p:nvPr>
        </p:nvSpPr>
        <p:spPr>
          <a:xfrm>
            <a:off x="1076325" y="390525"/>
            <a:ext cx="7543800" cy="44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4"/>
          <p:cNvSpPr txBox="1">
            <a:spLocks noGrp="1"/>
          </p:cNvSpPr>
          <p:nvPr>
            <p:ph type="body" idx="1"/>
          </p:nvPr>
        </p:nvSpPr>
        <p:spPr>
          <a:xfrm>
            <a:off x="152401" y="981075"/>
            <a:ext cx="8534400" cy="4051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69925" lvl="1" indent="-325438" algn="l" rtl="0">
              <a:spcBef>
                <a:spcPts val="0"/>
              </a:spcBef>
              <a:spcAft>
                <a:spcPts val="0"/>
              </a:spcAft>
              <a:buSzPts val="2520"/>
              <a:buChar char="⮚"/>
            </a:pPr>
            <a:r>
              <a:rPr lang="en-US" sz="2800"/>
              <a:t>Comparing the DPCM with DM system,</a:t>
            </a:r>
            <a:endParaRPr/>
          </a:p>
          <a:p>
            <a:pPr marL="1022350" lvl="2" indent="-350838" algn="l" rtl="0">
              <a:spcBef>
                <a:spcPts val="480"/>
              </a:spcBef>
              <a:spcAft>
                <a:spcPts val="0"/>
              </a:spcAft>
              <a:buSzPts val="2160"/>
              <a:buChar char="▪"/>
            </a:pPr>
            <a:r>
              <a:rPr lang="en-US"/>
              <a:t>The use of a one-bit (two-level) quantizer in the DM system</a:t>
            </a:r>
            <a:endParaRPr/>
          </a:p>
          <a:p>
            <a:pPr marL="1022350" lvl="2" indent="-350838" algn="l" rtl="0">
              <a:spcBef>
                <a:spcPts val="480"/>
              </a:spcBef>
              <a:spcAft>
                <a:spcPts val="0"/>
              </a:spcAft>
              <a:buSzPts val="2160"/>
              <a:buChar char="▪"/>
            </a:pPr>
            <a:r>
              <a:rPr lang="en-US"/>
              <a:t>Replacement of the prediction filter in the DPCM by a single delay element in DM.</a:t>
            </a:r>
            <a:endParaRPr/>
          </a:p>
          <a:p>
            <a:pPr marL="669925" lvl="1" indent="-325438" algn="l" rtl="0">
              <a:spcBef>
                <a:spcPts val="560"/>
              </a:spcBef>
              <a:spcAft>
                <a:spcPts val="0"/>
              </a:spcAft>
              <a:buSzPts val="2520"/>
              <a:buChar char="⮚"/>
            </a:pPr>
            <a:r>
              <a:rPr lang="en-US" sz="2800"/>
              <a:t>Noise is concerned</a:t>
            </a:r>
            <a:endParaRPr/>
          </a:p>
          <a:p>
            <a:pPr marL="1022350" lvl="2" indent="-350838" algn="l" rtl="0">
              <a:spcBef>
                <a:spcPts val="480"/>
              </a:spcBef>
              <a:spcAft>
                <a:spcPts val="0"/>
              </a:spcAft>
              <a:buSzPts val="2160"/>
              <a:buChar char="▪"/>
            </a:pPr>
            <a:r>
              <a:rPr lang="en-US"/>
              <a:t>DPCM, like DM, is subject to slope-overload distortion whenever the input signal changes too rapidly for the prediction filter to track it</a:t>
            </a:r>
            <a:endParaRPr/>
          </a:p>
          <a:p>
            <a:pPr marL="1022350" lvl="2" indent="-350838" algn="l" rtl="0">
              <a:spcBef>
                <a:spcPts val="480"/>
              </a:spcBef>
              <a:spcAft>
                <a:spcPts val="0"/>
              </a:spcAft>
              <a:buSzPts val="2160"/>
              <a:buChar char="▪"/>
            </a:pPr>
            <a:r>
              <a:rPr lang="en-US"/>
              <a:t>Like PCM, DPCM suffers from quantization noise</a:t>
            </a:r>
            <a:endParaRPr/>
          </a:p>
        </p:txBody>
      </p:sp>
      <p:pic>
        <p:nvPicPr>
          <p:cNvPr id="268" name="Google Shape;268;p14" descr="05_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321" y="4869056"/>
            <a:ext cx="2443480" cy="1852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4" descr="05_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98124" y="5067719"/>
            <a:ext cx="2606675" cy="16184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47"/>
          <p:cNvSpPr txBox="1"/>
          <p:nvPr/>
        </p:nvSpPr>
        <p:spPr>
          <a:xfrm>
            <a:off x="989013" y="463550"/>
            <a:ext cx="6913562" cy="430213"/>
          </a:xfrm>
          <a:prstGeom prst="rect">
            <a:avLst/>
          </a:prstGeom>
          <a:noFill/>
          <a:ln w="38100" cap="flat" cmpd="sng">
            <a:solidFill>
              <a:srgbClr val="0033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Differential  Pulse Code Modulation  (DPCM) </a:t>
            </a:r>
            <a:endParaRPr/>
          </a:p>
        </p:txBody>
      </p:sp>
      <p:sp>
        <p:nvSpPr>
          <p:cNvPr id="659" name="Google Shape;659;p47"/>
          <p:cNvSpPr txBox="1"/>
          <p:nvPr/>
        </p:nvSpPr>
        <p:spPr>
          <a:xfrm>
            <a:off x="611188" y="1341438"/>
            <a:ext cx="8064500" cy="173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f</a:t>
            </a:r>
            <a:r>
              <a:rPr lang="en-US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</a:t>
            </a:r>
            <a:r>
              <a:rPr lang="en-US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&gt;&gt;f</a:t>
            </a:r>
            <a:r>
              <a:rPr lang="en-US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            </a:t>
            </a:r>
            <a:r>
              <a:rPr lang="en-US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highly correlated samples</a:t>
            </a:r>
            <a:r>
              <a:rPr lang="en-US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. </a:t>
            </a:r>
            <a:endParaRPr/>
          </a:p>
          <a:p>
            <a:pPr marL="0" marR="0" lvl="0" indent="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endParaRPr/>
          </a:p>
          <a:p>
            <a:pPr marL="0" marR="0" lvl="0" indent="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highly correlated </a:t>
            </a:r>
            <a:endParaRPr/>
          </a:p>
          <a:p>
            <a:pPr marL="0" marR="0" lvl="0" indent="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samples </a:t>
            </a:r>
            <a:endParaRPr/>
          </a:p>
          <a:p>
            <a:pPr marL="0" marR="0" lvl="0" indent="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60" name="Google Shape;660;p47"/>
          <p:cNvSpPr/>
          <p:nvPr/>
        </p:nvSpPr>
        <p:spPr>
          <a:xfrm>
            <a:off x="3203575" y="2205038"/>
            <a:ext cx="1152525" cy="576262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PCM </a:t>
            </a:r>
            <a:endParaRPr/>
          </a:p>
        </p:txBody>
      </p:sp>
      <p:cxnSp>
        <p:nvCxnSpPr>
          <p:cNvPr id="661" name="Google Shape;661;p47"/>
          <p:cNvCxnSpPr/>
          <p:nvPr/>
        </p:nvCxnSpPr>
        <p:spPr>
          <a:xfrm>
            <a:off x="2195513" y="2492375"/>
            <a:ext cx="1008062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62" name="Google Shape;662;p47"/>
          <p:cNvCxnSpPr/>
          <p:nvPr/>
        </p:nvCxnSpPr>
        <p:spPr>
          <a:xfrm>
            <a:off x="4356100" y="2492375"/>
            <a:ext cx="115252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63" name="Google Shape;663;p47"/>
          <p:cNvSpPr txBox="1"/>
          <p:nvPr/>
        </p:nvSpPr>
        <p:spPr>
          <a:xfrm>
            <a:off x="5508625" y="2276475"/>
            <a:ext cx="2808288" cy="836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Encoded signal with             redundant  information </a:t>
            </a:r>
            <a:endParaRPr/>
          </a:p>
          <a:p>
            <a:pPr marL="0" marR="0" lvl="0" indent="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         </a:t>
            </a:r>
            <a:endParaRPr/>
          </a:p>
        </p:txBody>
      </p:sp>
      <p:sp>
        <p:nvSpPr>
          <p:cNvPr id="664" name="Google Shape;664;p47"/>
          <p:cNvSpPr txBox="1"/>
          <p:nvPr/>
        </p:nvSpPr>
        <p:spPr>
          <a:xfrm>
            <a:off x="5364163" y="3000375"/>
            <a:ext cx="3168650" cy="923925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Symbols that are not essential to the transmission are generated  as a result of PCM encoding   </a:t>
            </a:r>
            <a:endParaRPr/>
          </a:p>
        </p:txBody>
      </p:sp>
      <p:sp>
        <p:nvSpPr>
          <p:cNvPr id="665" name="Google Shape;665;p47"/>
          <p:cNvSpPr txBox="1"/>
          <p:nvPr/>
        </p:nvSpPr>
        <p:spPr>
          <a:xfrm>
            <a:off x="250825" y="4292600"/>
            <a:ext cx="864235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Removing the redundancy before encoding          more efficient coded signal  </a:t>
            </a:r>
            <a:endParaRPr/>
          </a:p>
        </p:txBody>
      </p:sp>
      <p:sp>
        <p:nvSpPr>
          <p:cNvPr id="666" name="Google Shape;666;p47"/>
          <p:cNvSpPr/>
          <p:nvPr/>
        </p:nvSpPr>
        <p:spPr>
          <a:xfrm>
            <a:off x="1857375" y="1500188"/>
            <a:ext cx="576263" cy="142875"/>
          </a:xfrm>
          <a:prstGeom prst="rightArrow">
            <a:avLst>
              <a:gd name="adj1" fmla="val 50000"/>
              <a:gd name="adj2" fmla="val 100833"/>
            </a:avLst>
          </a:prstGeom>
          <a:solidFill>
            <a:srgbClr val="0D911D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667" name="Google Shape;667;p47"/>
          <p:cNvSpPr/>
          <p:nvPr/>
        </p:nvSpPr>
        <p:spPr>
          <a:xfrm>
            <a:off x="5076031" y="4434211"/>
            <a:ext cx="576263" cy="142875"/>
          </a:xfrm>
          <a:prstGeom prst="rightArrow">
            <a:avLst>
              <a:gd name="adj1" fmla="val 50000"/>
              <a:gd name="adj2" fmla="val 100833"/>
            </a:avLst>
          </a:prstGeom>
          <a:solidFill>
            <a:srgbClr val="0D911D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cxnSp>
        <p:nvCxnSpPr>
          <p:cNvPr id="668" name="Google Shape;668;p47"/>
          <p:cNvCxnSpPr/>
          <p:nvPr/>
        </p:nvCxnSpPr>
        <p:spPr>
          <a:xfrm>
            <a:off x="127087" y="4144492"/>
            <a:ext cx="0" cy="1008063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9" name="Google Shape;669;p47"/>
          <p:cNvCxnSpPr/>
          <p:nvPr/>
        </p:nvCxnSpPr>
        <p:spPr>
          <a:xfrm>
            <a:off x="125412" y="5156309"/>
            <a:ext cx="8893175" cy="71437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0" name="Google Shape;670;p47"/>
          <p:cNvCxnSpPr/>
          <p:nvPr/>
        </p:nvCxnSpPr>
        <p:spPr>
          <a:xfrm rot="10800000">
            <a:off x="9018587" y="4144492"/>
            <a:ext cx="0" cy="10795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1" name="Google Shape;671;p47"/>
          <p:cNvCxnSpPr/>
          <p:nvPr/>
        </p:nvCxnSpPr>
        <p:spPr>
          <a:xfrm rot="10800000">
            <a:off x="125412" y="4144492"/>
            <a:ext cx="8893175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72" name="Google Shape;672;p47"/>
          <p:cNvSpPr txBox="1"/>
          <p:nvPr/>
        </p:nvSpPr>
        <p:spPr>
          <a:xfrm>
            <a:off x="449262" y="5246633"/>
            <a:ext cx="822642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800"/>
              <a:buFont typeface="Noto Sans Symbols"/>
              <a:buNone/>
            </a:pPr>
            <a:r>
              <a:rPr lang="en-US" sz="1800" dirty="0">
                <a:solidFill>
                  <a:srgbClr val="008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DPCM Depends on Linear Prediction (we send (we code)) only the difference between samples not like PCM nor like DM).</a:t>
            </a:r>
            <a:endParaRPr dirty="0"/>
          </a:p>
        </p:txBody>
      </p:sp>
      <p:sp>
        <p:nvSpPr>
          <p:cNvPr id="673" name="Google Shape;673;p47"/>
          <p:cNvSpPr txBox="1"/>
          <p:nvPr/>
        </p:nvSpPr>
        <p:spPr>
          <a:xfrm>
            <a:off x="2212975" y="6061075"/>
            <a:ext cx="1044575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m[n]=</a:t>
            </a:r>
            <a:endParaRPr/>
          </a:p>
        </p:txBody>
      </p:sp>
      <p:sp>
        <p:nvSpPr>
          <p:cNvPr id="674" name="Google Shape;674;p47"/>
          <p:cNvSpPr txBox="1"/>
          <p:nvPr/>
        </p:nvSpPr>
        <p:spPr>
          <a:xfrm>
            <a:off x="2228850" y="5986463"/>
            <a:ext cx="452438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^</a:t>
            </a:r>
            <a:endParaRPr/>
          </a:p>
        </p:txBody>
      </p:sp>
      <p:sp>
        <p:nvSpPr>
          <p:cNvPr id="675" name="Google Shape;675;p4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15</a:t>
            </a:fld>
            <a:endParaRPr sz="1600" b="1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pic>
        <p:nvPicPr>
          <p:cNvPr id="676" name="Google Shape;676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73425" y="5821363"/>
            <a:ext cx="1860550" cy="847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6008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48"/>
          <p:cNvSpPr/>
          <p:nvPr/>
        </p:nvSpPr>
        <p:spPr>
          <a:xfrm>
            <a:off x="1692275" y="836613"/>
            <a:ext cx="1081088" cy="576262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LPF</a:t>
            </a:r>
            <a:endParaRPr/>
          </a:p>
        </p:txBody>
      </p:sp>
      <p:sp>
        <p:nvSpPr>
          <p:cNvPr id="682" name="Google Shape;682;p48"/>
          <p:cNvSpPr/>
          <p:nvPr/>
        </p:nvSpPr>
        <p:spPr>
          <a:xfrm>
            <a:off x="3419475" y="836613"/>
            <a:ext cx="1081088" cy="576262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SAMPLER </a:t>
            </a:r>
            <a:endParaRPr/>
          </a:p>
        </p:txBody>
      </p:sp>
      <p:sp>
        <p:nvSpPr>
          <p:cNvPr id="683" name="Google Shape;683;p48"/>
          <p:cNvSpPr/>
          <p:nvPr/>
        </p:nvSpPr>
        <p:spPr>
          <a:xfrm>
            <a:off x="6516688" y="836613"/>
            <a:ext cx="1081087" cy="576262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ENCODER</a:t>
            </a:r>
            <a:endParaRPr/>
          </a:p>
        </p:txBody>
      </p:sp>
      <p:sp>
        <p:nvSpPr>
          <p:cNvPr id="684" name="Google Shape;684;p48"/>
          <p:cNvSpPr/>
          <p:nvPr/>
        </p:nvSpPr>
        <p:spPr>
          <a:xfrm>
            <a:off x="5003800" y="836613"/>
            <a:ext cx="1081088" cy="576262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QUANTIZER </a:t>
            </a:r>
            <a:endParaRPr/>
          </a:p>
        </p:txBody>
      </p:sp>
      <p:sp>
        <p:nvSpPr>
          <p:cNvPr id="685" name="Google Shape;685;p48"/>
          <p:cNvSpPr/>
          <p:nvPr/>
        </p:nvSpPr>
        <p:spPr>
          <a:xfrm>
            <a:off x="1692275" y="1989138"/>
            <a:ext cx="1081088" cy="576262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REGENE</a:t>
            </a:r>
            <a:endParaRPr/>
          </a:p>
        </p:txBody>
      </p:sp>
      <p:sp>
        <p:nvSpPr>
          <p:cNvPr id="686" name="Google Shape;686;p48"/>
          <p:cNvSpPr/>
          <p:nvPr/>
        </p:nvSpPr>
        <p:spPr>
          <a:xfrm>
            <a:off x="3419475" y="1989138"/>
            <a:ext cx="1081088" cy="576262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lang="en-US" sz="16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DECODER</a:t>
            </a:r>
            <a:endParaRPr/>
          </a:p>
        </p:txBody>
      </p:sp>
      <p:sp>
        <p:nvSpPr>
          <p:cNvPr id="687" name="Google Shape;687;p48"/>
          <p:cNvSpPr/>
          <p:nvPr/>
        </p:nvSpPr>
        <p:spPr>
          <a:xfrm>
            <a:off x="5003800" y="1989138"/>
            <a:ext cx="1081088" cy="576262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lang="en-US" sz="16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LPF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lang="en-US" sz="16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 reconst</a:t>
            </a:r>
            <a:endParaRPr/>
          </a:p>
        </p:txBody>
      </p:sp>
      <p:sp>
        <p:nvSpPr>
          <p:cNvPr id="688" name="Google Shape;688;p48"/>
          <p:cNvSpPr/>
          <p:nvPr/>
        </p:nvSpPr>
        <p:spPr>
          <a:xfrm>
            <a:off x="6516688" y="1989138"/>
            <a:ext cx="1081087" cy="576262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lang="en-US" sz="16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Distination </a:t>
            </a:r>
            <a:endParaRPr/>
          </a:p>
        </p:txBody>
      </p:sp>
      <p:cxnSp>
        <p:nvCxnSpPr>
          <p:cNvPr id="689" name="Google Shape;689;p48"/>
          <p:cNvCxnSpPr/>
          <p:nvPr/>
        </p:nvCxnSpPr>
        <p:spPr>
          <a:xfrm>
            <a:off x="1116013" y="1125538"/>
            <a:ext cx="576262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90" name="Google Shape;690;p48"/>
          <p:cNvCxnSpPr/>
          <p:nvPr/>
        </p:nvCxnSpPr>
        <p:spPr>
          <a:xfrm>
            <a:off x="2771775" y="1125538"/>
            <a:ext cx="6477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91" name="Google Shape;691;p48"/>
          <p:cNvCxnSpPr/>
          <p:nvPr/>
        </p:nvCxnSpPr>
        <p:spPr>
          <a:xfrm>
            <a:off x="4500563" y="1125538"/>
            <a:ext cx="503237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92" name="Google Shape;692;p48"/>
          <p:cNvCxnSpPr/>
          <p:nvPr/>
        </p:nvCxnSpPr>
        <p:spPr>
          <a:xfrm>
            <a:off x="6084888" y="1125538"/>
            <a:ext cx="4318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93" name="Google Shape;693;p48"/>
          <p:cNvCxnSpPr/>
          <p:nvPr/>
        </p:nvCxnSpPr>
        <p:spPr>
          <a:xfrm>
            <a:off x="7596188" y="1125538"/>
            <a:ext cx="504825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94" name="Google Shape;694;p48"/>
          <p:cNvCxnSpPr/>
          <p:nvPr/>
        </p:nvCxnSpPr>
        <p:spPr>
          <a:xfrm>
            <a:off x="1187450" y="2276475"/>
            <a:ext cx="504825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95" name="Google Shape;695;p48"/>
          <p:cNvCxnSpPr/>
          <p:nvPr/>
        </p:nvCxnSpPr>
        <p:spPr>
          <a:xfrm>
            <a:off x="2771775" y="2276475"/>
            <a:ext cx="6477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96" name="Google Shape;696;p48"/>
          <p:cNvCxnSpPr/>
          <p:nvPr/>
        </p:nvCxnSpPr>
        <p:spPr>
          <a:xfrm>
            <a:off x="4500563" y="2276475"/>
            <a:ext cx="503237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97" name="Google Shape;697;p48"/>
          <p:cNvCxnSpPr/>
          <p:nvPr/>
        </p:nvCxnSpPr>
        <p:spPr>
          <a:xfrm>
            <a:off x="6084888" y="2276475"/>
            <a:ext cx="4318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98" name="Google Shape;698;p48"/>
          <p:cNvCxnSpPr/>
          <p:nvPr/>
        </p:nvCxnSpPr>
        <p:spPr>
          <a:xfrm>
            <a:off x="7596188" y="2276475"/>
            <a:ext cx="504825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99" name="Google Shape;699;p48"/>
          <p:cNvSpPr txBox="1"/>
          <p:nvPr/>
        </p:nvSpPr>
        <p:spPr>
          <a:xfrm>
            <a:off x="250825" y="908050"/>
            <a:ext cx="720725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 m(t) </a:t>
            </a:r>
            <a:endParaRPr/>
          </a:p>
        </p:txBody>
      </p:sp>
      <p:sp>
        <p:nvSpPr>
          <p:cNvPr id="700" name="Google Shape;700;p48"/>
          <p:cNvSpPr txBox="1"/>
          <p:nvPr/>
        </p:nvSpPr>
        <p:spPr>
          <a:xfrm>
            <a:off x="7956551" y="404813"/>
            <a:ext cx="1187450" cy="1338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PCM</a:t>
            </a:r>
            <a:endParaRPr/>
          </a:p>
          <a:p>
            <a:pPr marL="0" marR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Applied    to channel input </a:t>
            </a:r>
            <a:endParaRPr/>
          </a:p>
        </p:txBody>
      </p:sp>
      <p:sp>
        <p:nvSpPr>
          <p:cNvPr id="701" name="Google Shape;701;p48"/>
          <p:cNvSpPr txBox="1"/>
          <p:nvPr/>
        </p:nvSpPr>
        <p:spPr>
          <a:xfrm>
            <a:off x="395288" y="2060575"/>
            <a:ext cx="720725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PCM </a:t>
            </a:r>
            <a:endParaRPr/>
          </a:p>
        </p:txBody>
      </p:sp>
      <p:sp>
        <p:nvSpPr>
          <p:cNvPr id="702" name="Google Shape;702;p48"/>
          <p:cNvSpPr/>
          <p:nvPr/>
        </p:nvSpPr>
        <p:spPr>
          <a:xfrm>
            <a:off x="3779838" y="3141663"/>
            <a:ext cx="1152525" cy="576262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Quantizer </a:t>
            </a:r>
            <a:endParaRPr/>
          </a:p>
        </p:txBody>
      </p:sp>
      <p:sp>
        <p:nvSpPr>
          <p:cNvPr id="703" name="Google Shape;703;p48"/>
          <p:cNvSpPr/>
          <p:nvPr/>
        </p:nvSpPr>
        <p:spPr>
          <a:xfrm>
            <a:off x="6227763" y="3141663"/>
            <a:ext cx="1152525" cy="576262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Encoder </a:t>
            </a:r>
            <a:endParaRPr/>
          </a:p>
        </p:txBody>
      </p:sp>
      <p:sp>
        <p:nvSpPr>
          <p:cNvPr id="704" name="Google Shape;704;p48"/>
          <p:cNvSpPr/>
          <p:nvPr/>
        </p:nvSpPr>
        <p:spPr>
          <a:xfrm>
            <a:off x="1403350" y="5589588"/>
            <a:ext cx="1152525" cy="576262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decoder</a:t>
            </a:r>
            <a:endParaRPr/>
          </a:p>
        </p:txBody>
      </p:sp>
      <p:sp>
        <p:nvSpPr>
          <p:cNvPr id="705" name="Google Shape;705;p48"/>
          <p:cNvSpPr/>
          <p:nvPr/>
        </p:nvSpPr>
        <p:spPr>
          <a:xfrm>
            <a:off x="4140200" y="6165850"/>
            <a:ext cx="1152525" cy="576263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Prediction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filter</a:t>
            </a:r>
            <a:endParaRPr/>
          </a:p>
        </p:txBody>
      </p:sp>
      <p:sp>
        <p:nvSpPr>
          <p:cNvPr id="706" name="Google Shape;706;p48"/>
          <p:cNvSpPr/>
          <p:nvPr/>
        </p:nvSpPr>
        <p:spPr>
          <a:xfrm>
            <a:off x="3851275" y="4365625"/>
            <a:ext cx="1152525" cy="576263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prediction</a:t>
            </a:r>
            <a:endParaRPr/>
          </a:p>
        </p:txBody>
      </p:sp>
      <p:sp>
        <p:nvSpPr>
          <p:cNvPr id="707" name="Google Shape;707;p48"/>
          <p:cNvSpPr/>
          <p:nvPr/>
        </p:nvSpPr>
        <p:spPr>
          <a:xfrm>
            <a:off x="2700338" y="3284538"/>
            <a:ext cx="287337" cy="288925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708" name="Google Shape;708;p48"/>
          <p:cNvSpPr/>
          <p:nvPr/>
        </p:nvSpPr>
        <p:spPr>
          <a:xfrm>
            <a:off x="3203575" y="5734050"/>
            <a:ext cx="287338" cy="288925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709" name="Google Shape;709;p48"/>
          <p:cNvSpPr/>
          <p:nvPr/>
        </p:nvSpPr>
        <p:spPr>
          <a:xfrm>
            <a:off x="5435600" y="4005263"/>
            <a:ext cx="287338" cy="288925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cxnSp>
        <p:nvCxnSpPr>
          <p:cNvPr id="710" name="Google Shape;710;p48"/>
          <p:cNvCxnSpPr/>
          <p:nvPr/>
        </p:nvCxnSpPr>
        <p:spPr>
          <a:xfrm>
            <a:off x="1619250" y="3429000"/>
            <a:ext cx="1081088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11" name="Google Shape;711;p48"/>
          <p:cNvCxnSpPr/>
          <p:nvPr/>
        </p:nvCxnSpPr>
        <p:spPr>
          <a:xfrm>
            <a:off x="2987675" y="3429000"/>
            <a:ext cx="792163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12" name="Google Shape;712;p48"/>
          <p:cNvCxnSpPr/>
          <p:nvPr/>
        </p:nvCxnSpPr>
        <p:spPr>
          <a:xfrm>
            <a:off x="4932363" y="3429000"/>
            <a:ext cx="1295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13" name="Google Shape;713;p48"/>
          <p:cNvCxnSpPr/>
          <p:nvPr/>
        </p:nvCxnSpPr>
        <p:spPr>
          <a:xfrm rot="10800000">
            <a:off x="2843213" y="4652963"/>
            <a:ext cx="1008062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14" name="Google Shape;714;p48"/>
          <p:cNvCxnSpPr/>
          <p:nvPr/>
        </p:nvCxnSpPr>
        <p:spPr>
          <a:xfrm rot="10800000">
            <a:off x="2843213" y="3573463"/>
            <a:ext cx="0" cy="10795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15" name="Google Shape;715;p48"/>
          <p:cNvCxnSpPr/>
          <p:nvPr/>
        </p:nvCxnSpPr>
        <p:spPr>
          <a:xfrm>
            <a:off x="2843213" y="4149725"/>
            <a:ext cx="2592387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16" name="Google Shape;716;p48"/>
          <p:cNvCxnSpPr/>
          <p:nvPr/>
        </p:nvCxnSpPr>
        <p:spPr>
          <a:xfrm>
            <a:off x="5580063" y="3429000"/>
            <a:ext cx="0" cy="576263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17" name="Google Shape;717;p48"/>
          <p:cNvCxnSpPr/>
          <p:nvPr/>
        </p:nvCxnSpPr>
        <p:spPr>
          <a:xfrm>
            <a:off x="5580063" y="4292600"/>
            <a:ext cx="0" cy="360363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18" name="Google Shape;718;p48"/>
          <p:cNvCxnSpPr/>
          <p:nvPr/>
        </p:nvCxnSpPr>
        <p:spPr>
          <a:xfrm>
            <a:off x="7380288" y="3357563"/>
            <a:ext cx="720725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19" name="Google Shape;719;p48"/>
          <p:cNvCxnSpPr/>
          <p:nvPr/>
        </p:nvCxnSpPr>
        <p:spPr>
          <a:xfrm>
            <a:off x="900113" y="5876925"/>
            <a:ext cx="503237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20" name="Google Shape;720;p48"/>
          <p:cNvCxnSpPr/>
          <p:nvPr/>
        </p:nvCxnSpPr>
        <p:spPr>
          <a:xfrm>
            <a:off x="2555875" y="5876925"/>
            <a:ext cx="6477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21" name="Google Shape;721;p48"/>
          <p:cNvCxnSpPr/>
          <p:nvPr/>
        </p:nvCxnSpPr>
        <p:spPr>
          <a:xfrm>
            <a:off x="3492500" y="5876925"/>
            <a:ext cx="338455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22" name="Google Shape;722;p48"/>
          <p:cNvCxnSpPr/>
          <p:nvPr/>
        </p:nvCxnSpPr>
        <p:spPr>
          <a:xfrm>
            <a:off x="5940425" y="5876925"/>
            <a:ext cx="0" cy="576263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23" name="Google Shape;723;p48"/>
          <p:cNvCxnSpPr/>
          <p:nvPr/>
        </p:nvCxnSpPr>
        <p:spPr>
          <a:xfrm rot="10800000">
            <a:off x="5292725" y="6453188"/>
            <a:ext cx="6477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24" name="Google Shape;724;p48"/>
          <p:cNvCxnSpPr/>
          <p:nvPr/>
        </p:nvCxnSpPr>
        <p:spPr>
          <a:xfrm rot="10800000">
            <a:off x="3348038" y="6453188"/>
            <a:ext cx="792162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25" name="Google Shape;725;p48"/>
          <p:cNvCxnSpPr/>
          <p:nvPr/>
        </p:nvCxnSpPr>
        <p:spPr>
          <a:xfrm rot="10800000">
            <a:off x="3348038" y="6021388"/>
            <a:ext cx="0" cy="4318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26" name="Google Shape;726;p48"/>
          <p:cNvSpPr txBox="1"/>
          <p:nvPr/>
        </p:nvSpPr>
        <p:spPr>
          <a:xfrm>
            <a:off x="179388" y="5661025"/>
            <a:ext cx="936625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input</a:t>
            </a:r>
            <a:endParaRPr/>
          </a:p>
        </p:txBody>
      </p:sp>
      <p:sp>
        <p:nvSpPr>
          <p:cNvPr id="727" name="Google Shape;727;p48"/>
          <p:cNvSpPr txBox="1"/>
          <p:nvPr/>
        </p:nvSpPr>
        <p:spPr>
          <a:xfrm>
            <a:off x="250825" y="3141663"/>
            <a:ext cx="1296988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lang="en-US" sz="16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Sampled    input m[n]</a:t>
            </a:r>
            <a:endParaRPr/>
          </a:p>
        </p:txBody>
      </p:sp>
      <p:sp>
        <p:nvSpPr>
          <p:cNvPr id="728" name="Google Shape;728;p48"/>
          <p:cNvSpPr txBox="1"/>
          <p:nvPr/>
        </p:nvSpPr>
        <p:spPr>
          <a:xfrm>
            <a:off x="7956550" y="2997200"/>
            <a:ext cx="2087563" cy="779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DPCM</a:t>
            </a:r>
            <a:endParaRPr/>
          </a:p>
          <a:p>
            <a:pPr marL="0" marR="0" lvl="0" indent="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Wave </a:t>
            </a:r>
            <a:endParaRPr/>
          </a:p>
        </p:txBody>
      </p:sp>
      <p:sp>
        <p:nvSpPr>
          <p:cNvPr id="729" name="Google Shape;729;p48"/>
          <p:cNvSpPr txBox="1"/>
          <p:nvPr/>
        </p:nvSpPr>
        <p:spPr>
          <a:xfrm>
            <a:off x="7308850" y="4292600"/>
            <a:ext cx="1655763" cy="369888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rgbClr val="008000"/>
                </a:solidFill>
                <a:latin typeface="Gulim"/>
                <a:ea typeface="Gulim"/>
                <a:cs typeface="Gulim"/>
                <a:sym typeface="Gulim"/>
              </a:rPr>
              <a:t>Fig. DPCM Tx</a:t>
            </a:r>
            <a:endParaRPr/>
          </a:p>
        </p:txBody>
      </p:sp>
      <p:sp>
        <p:nvSpPr>
          <p:cNvPr id="730" name="Google Shape;730;p48"/>
          <p:cNvSpPr txBox="1"/>
          <p:nvPr/>
        </p:nvSpPr>
        <p:spPr>
          <a:xfrm>
            <a:off x="7092950" y="5949950"/>
            <a:ext cx="1727200" cy="3683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rgbClr val="008000"/>
                </a:solidFill>
                <a:latin typeface="Gulim"/>
                <a:ea typeface="Gulim"/>
                <a:cs typeface="Gulim"/>
                <a:sym typeface="Gulim"/>
              </a:rPr>
              <a:t>Fig. DPCM Rx</a:t>
            </a:r>
            <a:endParaRPr/>
          </a:p>
        </p:txBody>
      </p:sp>
      <p:sp>
        <p:nvSpPr>
          <p:cNvPr id="731" name="Google Shape;731;p48"/>
          <p:cNvSpPr txBox="1"/>
          <p:nvPr/>
        </p:nvSpPr>
        <p:spPr>
          <a:xfrm>
            <a:off x="3059113" y="6021388"/>
            <a:ext cx="287337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+</a:t>
            </a:r>
            <a:endParaRPr/>
          </a:p>
        </p:txBody>
      </p:sp>
      <p:sp>
        <p:nvSpPr>
          <p:cNvPr id="732" name="Google Shape;732;p48"/>
          <p:cNvSpPr txBox="1"/>
          <p:nvPr/>
        </p:nvSpPr>
        <p:spPr>
          <a:xfrm>
            <a:off x="2916238" y="5805488"/>
            <a:ext cx="287337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+</a:t>
            </a:r>
            <a:endParaRPr/>
          </a:p>
        </p:txBody>
      </p:sp>
      <p:sp>
        <p:nvSpPr>
          <p:cNvPr id="733" name="Google Shape;733;p48"/>
          <p:cNvSpPr txBox="1"/>
          <p:nvPr/>
        </p:nvSpPr>
        <p:spPr>
          <a:xfrm>
            <a:off x="2339975" y="3357563"/>
            <a:ext cx="287338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+</a:t>
            </a:r>
            <a:endParaRPr/>
          </a:p>
        </p:txBody>
      </p:sp>
      <p:sp>
        <p:nvSpPr>
          <p:cNvPr id="734" name="Google Shape;734;p48"/>
          <p:cNvSpPr txBox="1"/>
          <p:nvPr/>
        </p:nvSpPr>
        <p:spPr>
          <a:xfrm>
            <a:off x="5076825" y="3860800"/>
            <a:ext cx="287338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+</a:t>
            </a:r>
            <a:endParaRPr/>
          </a:p>
        </p:txBody>
      </p:sp>
      <p:sp>
        <p:nvSpPr>
          <p:cNvPr id="735" name="Google Shape;735;p48"/>
          <p:cNvSpPr txBox="1"/>
          <p:nvPr/>
        </p:nvSpPr>
        <p:spPr>
          <a:xfrm>
            <a:off x="5292725" y="3716338"/>
            <a:ext cx="287338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+</a:t>
            </a:r>
            <a:endParaRPr/>
          </a:p>
        </p:txBody>
      </p:sp>
      <p:sp>
        <p:nvSpPr>
          <p:cNvPr id="736" name="Google Shape;736;p48"/>
          <p:cNvSpPr txBox="1"/>
          <p:nvPr/>
        </p:nvSpPr>
        <p:spPr>
          <a:xfrm>
            <a:off x="2555875" y="3500438"/>
            <a:ext cx="287338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-</a:t>
            </a:r>
            <a:endParaRPr/>
          </a:p>
        </p:txBody>
      </p:sp>
      <p:sp>
        <p:nvSpPr>
          <p:cNvPr id="737" name="Google Shape;737;p48"/>
          <p:cNvSpPr txBox="1"/>
          <p:nvPr/>
        </p:nvSpPr>
        <p:spPr>
          <a:xfrm>
            <a:off x="5003800" y="3068638"/>
            <a:ext cx="8636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eq[n]</a:t>
            </a:r>
            <a:endParaRPr/>
          </a:p>
        </p:txBody>
      </p:sp>
      <p:sp>
        <p:nvSpPr>
          <p:cNvPr id="738" name="Google Shape;738;p48"/>
          <p:cNvSpPr txBox="1"/>
          <p:nvPr/>
        </p:nvSpPr>
        <p:spPr>
          <a:xfrm>
            <a:off x="2916238" y="3068638"/>
            <a:ext cx="8636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 e[n]</a:t>
            </a:r>
            <a:endParaRPr/>
          </a:p>
        </p:txBody>
      </p:sp>
      <p:sp>
        <p:nvSpPr>
          <p:cNvPr id="739" name="Google Shape;739;p48"/>
          <p:cNvSpPr txBox="1"/>
          <p:nvPr/>
        </p:nvSpPr>
        <p:spPr>
          <a:xfrm>
            <a:off x="2051050" y="3573463"/>
            <a:ext cx="720725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m[n]</a:t>
            </a:r>
            <a:endParaRPr/>
          </a:p>
        </p:txBody>
      </p:sp>
      <p:sp>
        <p:nvSpPr>
          <p:cNvPr id="740" name="Google Shape;740;p48"/>
          <p:cNvSpPr txBox="1"/>
          <p:nvPr/>
        </p:nvSpPr>
        <p:spPr>
          <a:xfrm>
            <a:off x="2000250" y="3500438"/>
            <a:ext cx="4318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^</a:t>
            </a:r>
            <a:endParaRPr/>
          </a:p>
        </p:txBody>
      </p:sp>
      <p:cxnSp>
        <p:nvCxnSpPr>
          <p:cNvPr id="741" name="Google Shape;741;p48"/>
          <p:cNvCxnSpPr/>
          <p:nvPr/>
        </p:nvCxnSpPr>
        <p:spPr>
          <a:xfrm rot="10800000">
            <a:off x="5003800" y="4652963"/>
            <a:ext cx="576263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42" name="Google Shape;742;p48"/>
          <p:cNvSpPr txBox="1"/>
          <p:nvPr/>
        </p:nvSpPr>
        <p:spPr>
          <a:xfrm>
            <a:off x="4932363" y="4652963"/>
            <a:ext cx="863600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lang="en-US" sz="16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 m</a:t>
            </a:r>
            <a:r>
              <a:rPr lang="en-US" sz="12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q</a:t>
            </a:r>
            <a:r>
              <a:rPr lang="en-US" sz="16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[n]</a:t>
            </a:r>
            <a:endParaRPr/>
          </a:p>
        </p:txBody>
      </p:sp>
      <p:sp>
        <p:nvSpPr>
          <p:cNvPr id="743" name="Google Shape;743;p48"/>
          <p:cNvSpPr txBox="1"/>
          <p:nvPr/>
        </p:nvSpPr>
        <p:spPr>
          <a:xfrm>
            <a:off x="5435600" y="4292600"/>
            <a:ext cx="1944688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</a:t>
            </a: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[n]=m[n]+e</a:t>
            </a: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[n]</a:t>
            </a:r>
            <a:endParaRPr/>
          </a:p>
        </p:txBody>
      </p:sp>
      <p:sp>
        <p:nvSpPr>
          <p:cNvPr id="744" name="Google Shape;744;p48"/>
          <p:cNvSpPr txBox="1"/>
          <p:nvPr/>
        </p:nvSpPr>
        <p:spPr>
          <a:xfrm>
            <a:off x="6084888" y="4221163"/>
            <a:ext cx="4318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^</a:t>
            </a:r>
            <a:endParaRPr/>
          </a:p>
        </p:txBody>
      </p:sp>
      <p:sp>
        <p:nvSpPr>
          <p:cNvPr id="745" name="Google Shape;745;p48"/>
          <p:cNvSpPr txBox="1"/>
          <p:nvPr/>
        </p:nvSpPr>
        <p:spPr>
          <a:xfrm>
            <a:off x="5508625" y="3716338"/>
            <a:ext cx="187165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eq[n]=e[n]+q[n]</a:t>
            </a:r>
            <a:endParaRPr/>
          </a:p>
        </p:txBody>
      </p:sp>
      <p:sp>
        <p:nvSpPr>
          <p:cNvPr id="746" name="Google Shape;746;p4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16</a:t>
            </a:fld>
            <a:endParaRPr sz="1600" b="1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</p:spTree>
    <p:extLst>
      <p:ext uri="{BB962C8B-B14F-4D97-AF65-F5344CB8AC3E}">
        <p14:creationId xmlns:p14="http://schemas.microsoft.com/office/powerpoint/2010/main" val="3645514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49"/>
          <p:cNvSpPr txBox="1"/>
          <p:nvPr/>
        </p:nvSpPr>
        <p:spPr>
          <a:xfrm>
            <a:off x="428625" y="1071563"/>
            <a:ext cx="8496300" cy="2446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e[n] = m[n] – m[n]  </a:t>
            </a:r>
            <a:endParaRPr/>
          </a:p>
          <a:p>
            <a:pPr marL="0" marR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eq[n] = e[n] + q[n] </a:t>
            </a:r>
            <a:endParaRPr/>
          </a:p>
          <a:p>
            <a:pPr marL="0" marR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mq[n] = m[n] + eq[n] </a:t>
            </a:r>
            <a:endParaRPr/>
          </a:p>
          <a:p>
            <a:pPr marL="0" marR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= m[m] + e[n]+ q[n] </a:t>
            </a:r>
            <a:endParaRPr/>
          </a:p>
          <a:p>
            <a:pPr marL="0" marR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mq[n] = m[n] + q[n]                          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mq[n] is the quantize version of the input signal .</a:t>
            </a:r>
            <a:endParaRPr/>
          </a:p>
          <a:p>
            <a:pPr marL="0" marR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q[n] can be  + </a:t>
            </a:r>
            <a:endParaRPr/>
          </a:p>
        </p:txBody>
      </p:sp>
      <p:cxnSp>
        <p:nvCxnSpPr>
          <p:cNvPr id="752" name="Google Shape;752;p49"/>
          <p:cNvCxnSpPr/>
          <p:nvPr/>
        </p:nvCxnSpPr>
        <p:spPr>
          <a:xfrm>
            <a:off x="2571750" y="2928938"/>
            <a:ext cx="12954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53" name="Google Shape;753;p49"/>
          <p:cNvSpPr txBox="1"/>
          <p:nvPr/>
        </p:nvSpPr>
        <p:spPr>
          <a:xfrm>
            <a:off x="1403350" y="1844675"/>
            <a:ext cx="360363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^</a:t>
            </a:r>
            <a:endParaRPr/>
          </a:p>
        </p:txBody>
      </p:sp>
      <p:sp>
        <p:nvSpPr>
          <p:cNvPr id="754" name="Google Shape;754;p49"/>
          <p:cNvSpPr txBox="1"/>
          <p:nvPr/>
        </p:nvSpPr>
        <p:spPr>
          <a:xfrm>
            <a:off x="1476375" y="1412875"/>
            <a:ext cx="360363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^</a:t>
            </a:r>
            <a:endParaRPr/>
          </a:p>
        </p:txBody>
      </p:sp>
      <p:sp>
        <p:nvSpPr>
          <p:cNvPr id="755" name="Google Shape;755;p49"/>
          <p:cNvSpPr txBox="1"/>
          <p:nvPr/>
        </p:nvSpPr>
        <p:spPr>
          <a:xfrm>
            <a:off x="1819275" y="981075"/>
            <a:ext cx="360363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^</a:t>
            </a:r>
            <a:endParaRPr/>
          </a:p>
        </p:txBody>
      </p:sp>
      <p:sp>
        <p:nvSpPr>
          <p:cNvPr id="756" name="Google Shape;756;p49"/>
          <p:cNvSpPr txBox="1"/>
          <p:nvPr/>
        </p:nvSpPr>
        <p:spPr>
          <a:xfrm>
            <a:off x="5003800" y="3013075"/>
            <a:ext cx="288925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-</a:t>
            </a:r>
            <a:endParaRPr/>
          </a:p>
        </p:txBody>
      </p:sp>
      <p:sp>
        <p:nvSpPr>
          <p:cNvPr id="757" name="Google Shape;757;p49"/>
          <p:cNvSpPr txBox="1"/>
          <p:nvPr/>
        </p:nvSpPr>
        <p:spPr>
          <a:xfrm>
            <a:off x="252412" y="3860800"/>
            <a:ext cx="8891588" cy="64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The prediction filter in the Tx &amp; Rx operates on the same sequence of sample, mq[n]. So we have a feedback path added to the quantizer in the Tx. </a:t>
            </a:r>
            <a:endParaRPr/>
          </a:p>
        </p:txBody>
      </p:sp>
      <p:sp>
        <p:nvSpPr>
          <p:cNvPr id="758" name="Google Shape;758;p4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17</a:t>
            </a:fld>
            <a:endParaRPr sz="1600" b="1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</p:spTree>
    <p:extLst>
      <p:ext uri="{BB962C8B-B14F-4D97-AF65-F5344CB8AC3E}">
        <p14:creationId xmlns:p14="http://schemas.microsoft.com/office/powerpoint/2010/main" val="40469018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50"/>
          <p:cNvSpPr txBox="1"/>
          <p:nvPr/>
        </p:nvSpPr>
        <p:spPr>
          <a:xfrm>
            <a:off x="250825" y="333375"/>
            <a:ext cx="8208963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variance of the prediction error e[n] is smaller than the variance of the message signal m[n], so we have a smaller quantization error.</a:t>
            </a:r>
            <a:endParaRPr/>
          </a:p>
          <a:p>
            <a:pPr marL="0" marR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m[n]                                         mq  [n]</a:t>
            </a:r>
            <a:endParaRPr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              e[n]                                          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  [n].</a:t>
            </a:r>
            <a:endParaRPr/>
          </a:p>
          <a:p>
            <a:pPr marL="0" marR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764" name="Google Shape;764;p50"/>
          <p:cNvCxnSpPr/>
          <p:nvPr/>
        </p:nvCxnSpPr>
        <p:spPr>
          <a:xfrm>
            <a:off x="2124075" y="1196975"/>
            <a:ext cx="503238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65" name="Google Shape;765;p50"/>
          <p:cNvCxnSpPr/>
          <p:nvPr/>
        </p:nvCxnSpPr>
        <p:spPr>
          <a:xfrm>
            <a:off x="2124075" y="1628775"/>
            <a:ext cx="503238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66" name="Google Shape;766;p50"/>
          <p:cNvSpPr/>
          <p:nvPr/>
        </p:nvSpPr>
        <p:spPr>
          <a:xfrm>
            <a:off x="2771775" y="981075"/>
            <a:ext cx="720725" cy="360363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767" name="Google Shape;767;p50"/>
          <p:cNvSpPr/>
          <p:nvPr/>
        </p:nvSpPr>
        <p:spPr>
          <a:xfrm>
            <a:off x="2771775" y="1484313"/>
            <a:ext cx="720725" cy="360362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768" name="Google Shape;768;p50"/>
          <p:cNvSpPr txBox="1"/>
          <p:nvPr/>
        </p:nvSpPr>
        <p:spPr>
          <a:xfrm>
            <a:off x="2916238" y="981075"/>
            <a:ext cx="360362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Q</a:t>
            </a:r>
            <a:endParaRPr/>
          </a:p>
        </p:txBody>
      </p:sp>
      <p:sp>
        <p:nvSpPr>
          <p:cNvPr id="769" name="Google Shape;769;p50"/>
          <p:cNvSpPr txBox="1"/>
          <p:nvPr/>
        </p:nvSpPr>
        <p:spPr>
          <a:xfrm>
            <a:off x="2916238" y="1484313"/>
            <a:ext cx="360362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Q</a:t>
            </a:r>
            <a:endParaRPr/>
          </a:p>
        </p:txBody>
      </p:sp>
      <p:cxnSp>
        <p:nvCxnSpPr>
          <p:cNvPr id="770" name="Google Shape;770;p50"/>
          <p:cNvCxnSpPr/>
          <p:nvPr/>
        </p:nvCxnSpPr>
        <p:spPr>
          <a:xfrm>
            <a:off x="3563938" y="1196975"/>
            <a:ext cx="503237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71" name="Google Shape;771;p50"/>
          <p:cNvCxnSpPr/>
          <p:nvPr/>
        </p:nvCxnSpPr>
        <p:spPr>
          <a:xfrm>
            <a:off x="3563938" y="1628775"/>
            <a:ext cx="504825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72" name="Google Shape;772;p50"/>
          <p:cNvSpPr/>
          <p:nvPr/>
        </p:nvSpPr>
        <p:spPr>
          <a:xfrm>
            <a:off x="3348038" y="2636838"/>
            <a:ext cx="1584325" cy="936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773" name="Google Shape;773;p50"/>
          <p:cNvSpPr/>
          <p:nvPr/>
        </p:nvSpPr>
        <p:spPr>
          <a:xfrm>
            <a:off x="3276600" y="5373688"/>
            <a:ext cx="1584325" cy="1008062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774" name="Google Shape;774;p50"/>
          <p:cNvSpPr/>
          <p:nvPr/>
        </p:nvSpPr>
        <p:spPr>
          <a:xfrm>
            <a:off x="6877050" y="2708275"/>
            <a:ext cx="1152525" cy="7207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775" name="Google Shape;775;p50"/>
          <p:cNvSpPr/>
          <p:nvPr/>
        </p:nvSpPr>
        <p:spPr>
          <a:xfrm>
            <a:off x="1476375" y="2781300"/>
            <a:ext cx="574675" cy="576263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776" name="Google Shape;776;p50"/>
          <p:cNvSpPr/>
          <p:nvPr/>
        </p:nvSpPr>
        <p:spPr>
          <a:xfrm>
            <a:off x="5435600" y="4221163"/>
            <a:ext cx="649288" cy="576262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cxnSp>
        <p:nvCxnSpPr>
          <p:cNvPr id="777" name="Google Shape;777;p50"/>
          <p:cNvCxnSpPr/>
          <p:nvPr/>
        </p:nvCxnSpPr>
        <p:spPr>
          <a:xfrm>
            <a:off x="755650" y="3068638"/>
            <a:ext cx="72072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78" name="Google Shape;778;p50"/>
          <p:cNvCxnSpPr/>
          <p:nvPr/>
        </p:nvCxnSpPr>
        <p:spPr>
          <a:xfrm>
            <a:off x="2051050" y="3068638"/>
            <a:ext cx="1296988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79" name="Google Shape;779;p50"/>
          <p:cNvCxnSpPr/>
          <p:nvPr/>
        </p:nvCxnSpPr>
        <p:spPr>
          <a:xfrm>
            <a:off x="4932363" y="3068638"/>
            <a:ext cx="1944687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80" name="Google Shape;780;p50"/>
          <p:cNvCxnSpPr/>
          <p:nvPr/>
        </p:nvCxnSpPr>
        <p:spPr>
          <a:xfrm>
            <a:off x="5795963" y="3068638"/>
            <a:ext cx="0" cy="115252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81" name="Google Shape;781;p50"/>
          <p:cNvCxnSpPr/>
          <p:nvPr/>
        </p:nvCxnSpPr>
        <p:spPr>
          <a:xfrm>
            <a:off x="5795963" y="4797425"/>
            <a:ext cx="0" cy="1079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82" name="Google Shape;782;p50"/>
          <p:cNvCxnSpPr/>
          <p:nvPr/>
        </p:nvCxnSpPr>
        <p:spPr>
          <a:xfrm rot="10800000">
            <a:off x="4859338" y="5876925"/>
            <a:ext cx="93662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83" name="Google Shape;783;p50"/>
          <p:cNvCxnSpPr/>
          <p:nvPr/>
        </p:nvCxnSpPr>
        <p:spPr>
          <a:xfrm rot="10800000">
            <a:off x="1763713" y="5876925"/>
            <a:ext cx="1512887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84" name="Google Shape;784;p50"/>
          <p:cNvCxnSpPr/>
          <p:nvPr/>
        </p:nvCxnSpPr>
        <p:spPr>
          <a:xfrm rot="10800000">
            <a:off x="1763713" y="3357563"/>
            <a:ext cx="0" cy="2519362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85" name="Google Shape;785;p50"/>
          <p:cNvCxnSpPr/>
          <p:nvPr/>
        </p:nvCxnSpPr>
        <p:spPr>
          <a:xfrm>
            <a:off x="1763713" y="4508500"/>
            <a:ext cx="3671887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86" name="Google Shape;786;p50"/>
          <p:cNvCxnSpPr/>
          <p:nvPr/>
        </p:nvCxnSpPr>
        <p:spPr>
          <a:xfrm>
            <a:off x="8027988" y="3068638"/>
            <a:ext cx="576262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87" name="Google Shape;787;p50"/>
          <p:cNvSpPr txBox="1"/>
          <p:nvPr/>
        </p:nvSpPr>
        <p:spPr>
          <a:xfrm>
            <a:off x="395288" y="2636838"/>
            <a:ext cx="647700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m[n]</a:t>
            </a:r>
            <a:endParaRPr/>
          </a:p>
        </p:txBody>
      </p:sp>
      <p:sp>
        <p:nvSpPr>
          <p:cNvPr id="788" name="Google Shape;788;p50"/>
          <p:cNvSpPr txBox="1"/>
          <p:nvPr/>
        </p:nvSpPr>
        <p:spPr>
          <a:xfrm>
            <a:off x="2339975" y="2708275"/>
            <a:ext cx="719138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e[n]</a:t>
            </a:r>
            <a:endParaRPr/>
          </a:p>
        </p:txBody>
      </p:sp>
      <p:sp>
        <p:nvSpPr>
          <p:cNvPr id="789" name="Google Shape;789;p50"/>
          <p:cNvSpPr txBox="1"/>
          <p:nvPr/>
        </p:nvSpPr>
        <p:spPr>
          <a:xfrm>
            <a:off x="5292725" y="2636838"/>
            <a:ext cx="10795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 eq [n]</a:t>
            </a:r>
            <a:endParaRPr/>
          </a:p>
        </p:txBody>
      </p:sp>
      <p:sp>
        <p:nvSpPr>
          <p:cNvPr id="790" name="Google Shape;790;p50"/>
          <p:cNvSpPr txBox="1"/>
          <p:nvPr/>
        </p:nvSpPr>
        <p:spPr>
          <a:xfrm>
            <a:off x="3421063" y="2711450"/>
            <a:ext cx="1509712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None/>
            </a:pPr>
            <a:r>
              <a:rPr lang="en-US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1- Quantizer (DPCM)</a:t>
            </a:r>
            <a:endParaRPr/>
          </a:p>
          <a:p>
            <a:pPr marL="0" marR="0" lvl="0" indent="0" algn="l" rtl="0"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None/>
            </a:pPr>
            <a:r>
              <a:rPr lang="en-US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</a:t>
            </a:r>
            <a:endParaRPr/>
          </a:p>
          <a:p>
            <a:pPr marL="0" marR="0" lvl="0" indent="0" algn="l" rtl="0"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None/>
            </a:pPr>
            <a:r>
              <a:rPr lang="en-US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2- One bit Q (DM)</a:t>
            </a:r>
            <a:endParaRPr/>
          </a:p>
        </p:txBody>
      </p:sp>
      <p:sp>
        <p:nvSpPr>
          <p:cNvPr id="791" name="Google Shape;791;p50"/>
          <p:cNvSpPr txBox="1"/>
          <p:nvPr/>
        </p:nvSpPr>
        <p:spPr>
          <a:xfrm>
            <a:off x="6948488" y="2924175"/>
            <a:ext cx="1079500" cy="33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lang="en-US" sz="16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Encoder</a:t>
            </a:r>
            <a:endParaRPr/>
          </a:p>
        </p:txBody>
      </p:sp>
      <p:sp>
        <p:nvSpPr>
          <p:cNvPr id="792" name="Google Shape;792;p50"/>
          <p:cNvSpPr txBox="1"/>
          <p:nvPr/>
        </p:nvSpPr>
        <p:spPr>
          <a:xfrm>
            <a:off x="3276599" y="5402263"/>
            <a:ext cx="172878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Prediction filter -DPCM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Z^-1 ( DM)</a:t>
            </a:r>
            <a:endParaRPr/>
          </a:p>
        </p:txBody>
      </p:sp>
      <p:sp>
        <p:nvSpPr>
          <p:cNvPr id="793" name="Google Shape;793;p50"/>
          <p:cNvSpPr txBox="1"/>
          <p:nvPr/>
        </p:nvSpPr>
        <p:spPr>
          <a:xfrm>
            <a:off x="5940425" y="5373688"/>
            <a:ext cx="1584325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m</a:t>
            </a:r>
            <a:r>
              <a:rPr lang="en-US" sz="1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q</a:t>
            </a:r>
            <a:r>
              <a:rPr lang="en-US" sz="20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 [n]    </a:t>
            </a:r>
            <a:endParaRPr sz="20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794" name="Google Shape;794;p50"/>
          <p:cNvSpPr txBox="1"/>
          <p:nvPr/>
        </p:nvSpPr>
        <p:spPr>
          <a:xfrm>
            <a:off x="1042988" y="2708275"/>
            <a:ext cx="431800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   +</a:t>
            </a:r>
            <a:endParaRPr/>
          </a:p>
        </p:txBody>
      </p:sp>
      <p:sp>
        <p:nvSpPr>
          <p:cNvPr id="795" name="Google Shape;795;p50"/>
          <p:cNvSpPr txBox="1"/>
          <p:nvPr/>
        </p:nvSpPr>
        <p:spPr>
          <a:xfrm>
            <a:off x="1331913" y="2997200"/>
            <a:ext cx="431800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   -</a:t>
            </a:r>
            <a:endParaRPr/>
          </a:p>
        </p:txBody>
      </p:sp>
      <p:sp>
        <p:nvSpPr>
          <p:cNvPr id="796" name="Google Shape;796;p50"/>
          <p:cNvSpPr txBox="1"/>
          <p:nvPr/>
        </p:nvSpPr>
        <p:spPr>
          <a:xfrm>
            <a:off x="971550" y="4292600"/>
            <a:ext cx="72072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797" name="Google Shape;797;p50"/>
          <p:cNvSpPr txBox="1"/>
          <p:nvPr/>
        </p:nvSpPr>
        <p:spPr>
          <a:xfrm>
            <a:off x="5148263" y="4221163"/>
            <a:ext cx="431800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   +</a:t>
            </a:r>
            <a:endParaRPr/>
          </a:p>
        </p:txBody>
      </p:sp>
      <p:sp>
        <p:nvSpPr>
          <p:cNvPr id="798" name="Google Shape;798;p50"/>
          <p:cNvSpPr txBox="1"/>
          <p:nvPr/>
        </p:nvSpPr>
        <p:spPr>
          <a:xfrm>
            <a:off x="5292725" y="3644900"/>
            <a:ext cx="431800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   +</a:t>
            </a:r>
            <a:endParaRPr/>
          </a:p>
        </p:txBody>
      </p:sp>
      <p:sp>
        <p:nvSpPr>
          <p:cNvPr id="799" name="Google Shape;799;p50"/>
          <p:cNvSpPr txBox="1"/>
          <p:nvPr/>
        </p:nvSpPr>
        <p:spPr>
          <a:xfrm>
            <a:off x="539750" y="4149725"/>
            <a:ext cx="1223963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mh[n] (DPCM)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mq[n-1]  (DM) 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00" name="Google Shape;800;p50"/>
          <p:cNvSpPr txBox="1"/>
          <p:nvPr/>
        </p:nvSpPr>
        <p:spPr>
          <a:xfrm>
            <a:off x="8215313" y="2708275"/>
            <a:ext cx="928687" cy="830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DPCM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DM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01" name="Google Shape;801;p50"/>
          <p:cNvSpPr txBox="1"/>
          <p:nvPr/>
        </p:nvSpPr>
        <p:spPr>
          <a:xfrm>
            <a:off x="7019925" y="4292600"/>
            <a:ext cx="1835150" cy="760413"/>
          </a:xfrm>
          <a:prstGeom prst="rect">
            <a:avLst/>
          </a:prstGeom>
          <a:noFill/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D911D"/>
              </a:buClr>
              <a:buSzPts val="1600"/>
              <a:buFont typeface="Noto Sans Symbols"/>
              <a:buNone/>
            </a:pPr>
            <a:r>
              <a:rPr lang="en-US" sz="1600">
                <a:solidFill>
                  <a:srgbClr val="0D911D"/>
                </a:solidFill>
                <a:latin typeface="Gulim"/>
                <a:ea typeface="Gulim"/>
                <a:cs typeface="Gulim"/>
                <a:sym typeface="Gulim"/>
              </a:rPr>
              <a:t>Comparing</a:t>
            </a:r>
            <a:endParaRPr/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Clr>
                <a:srgbClr val="0D911D"/>
              </a:buClr>
              <a:buSzPts val="1600"/>
              <a:buFont typeface="Noto Sans Symbols"/>
              <a:buNone/>
            </a:pPr>
            <a:r>
              <a:rPr lang="en-US" sz="1600">
                <a:solidFill>
                  <a:srgbClr val="0D911D"/>
                </a:solidFill>
                <a:latin typeface="Gulim"/>
                <a:ea typeface="Gulim"/>
                <a:cs typeface="Gulim"/>
                <a:sym typeface="Gulim"/>
              </a:rPr>
              <a:t> DM with DPCM</a:t>
            </a:r>
            <a:endParaRPr/>
          </a:p>
        </p:txBody>
      </p:sp>
      <p:sp>
        <p:nvSpPr>
          <p:cNvPr id="802" name="Google Shape;802;p5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18</a:t>
            </a:fld>
            <a:endParaRPr sz="1600" b="1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</p:spTree>
    <p:extLst>
      <p:ext uri="{BB962C8B-B14F-4D97-AF65-F5344CB8AC3E}">
        <p14:creationId xmlns:p14="http://schemas.microsoft.com/office/powerpoint/2010/main" val="16387452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51"/>
          <p:cNvSpPr txBox="1"/>
          <p:nvPr/>
        </p:nvSpPr>
        <p:spPr>
          <a:xfrm>
            <a:off x="76200" y="2133600"/>
            <a:ext cx="8991600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AutoNum type="arabicParenR"/>
            </a:pP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DM uses one –bit (two-level) quantizer.</a:t>
            </a:r>
            <a:endParaRPr/>
          </a:p>
          <a:p>
            <a:pPr marL="457200" marR="0" lvl="0" indent="-457200" algn="l" rtl="0">
              <a:spcBef>
                <a:spcPts val="115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AutoNum type="arabicParenR"/>
            </a:pP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DM prediction filter is a single delay element (zero prediction order).</a:t>
            </a:r>
            <a:endParaRPr/>
          </a:p>
          <a:p>
            <a:pPr marL="342900" marR="0" lvl="0" indent="-342900" algn="l" rtl="0">
              <a:spcBef>
                <a:spcPts val="115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115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Char char="❖"/>
            </a:pP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DM and DPCM Transmitters use feedback but PCM does not.</a:t>
            </a:r>
            <a:endParaRPr/>
          </a:p>
          <a:p>
            <a:pPr marL="342900" marR="0" lvl="0" indent="-342900" algn="l" rtl="0">
              <a:spcBef>
                <a:spcPts val="115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Char char="❖"/>
            </a:pP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DM and DPCM  are subject to slope-over load distortion .</a:t>
            </a:r>
            <a:endParaRPr/>
          </a:p>
          <a:p>
            <a:pPr marL="342900" marR="0" lvl="0" indent="-342900" algn="l" rtl="0">
              <a:spcBef>
                <a:spcPts val="115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Char char="❖"/>
            </a:pP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PCM and DPCM suffers from quantization noise.</a:t>
            </a:r>
            <a:endParaRPr/>
          </a:p>
          <a:p>
            <a:pPr marL="342900" marR="0" lvl="0" indent="-342900" algn="l" rtl="0">
              <a:spcBef>
                <a:spcPts val="115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08" name="Google Shape;808;p5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19</a:t>
            </a:fld>
            <a:endParaRPr sz="1600" b="1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809" name="Google Shape;809;p51"/>
          <p:cNvSpPr/>
          <p:nvPr/>
        </p:nvSpPr>
        <p:spPr>
          <a:xfrm>
            <a:off x="539750" y="1192212"/>
            <a:ext cx="55475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So, DM  is a special case of  DPCM   BUT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19414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2</a:t>
            </a:fld>
            <a:endParaRPr sz="1600" b="1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145" name="Google Shape;145;p2"/>
          <p:cNvSpPr txBox="1">
            <a:spLocks noGrp="1"/>
          </p:cNvSpPr>
          <p:nvPr>
            <p:ph type="title"/>
          </p:nvPr>
        </p:nvSpPr>
        <p:spPr>
          <a:xfrm>
            <a:off x="1076325" y="390525"/>
            <a:ext cx="7543800" cy="44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>
                <a:latin typeface="Tahoma"/>
                <a:ea typeface="Tahoma"/>
                <a:cs typeface="Tahoma"/>
                <a:sym typeface="Tahoma"/>
              </a:rPr>
              <a:t>1) Delta Modulation</a:t>
            </a:r>
            <a:endParaRPr/>
          </a:p>
        </p:txBody>
      </p:sp>
      <p:sp>
        <p:nvSpPr>
          <p:cNvPr id="146" name="Google Shape;146;p2"/>
          <p:cNvSpPr txBox="1">
            <a:spLocks noGrp="1"/>
          </p:cNvSpPr>
          <p:nvPr>
            <p:ph type="body" idx="1"/>
          </p:nvPr>
        </p:nvSpPr>
        <p:spPr>
          <a:xfrm>
            <a:off x="500063" y="981075"/>
            <a:ext cx="8186737" cy="5145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625"/>
              <a:buNone/>
            </a:pPr>
            <a:r>
              <a:rPr lang="en-US" sz="2500"/>
              <a:t>PCM has certain limitations So, we use other forms like;</a:t>
            </a:r>
            <a:endParaRPr/>
          </a:p>
          <a:p>
            <a:pPr marL="342900" lvl="0" indent="-342900" algn="l" rtl="0">
              <a:spcBef>
                <a:spcPts val="500"/>
              </a:spcBef>
              <a:spcAft>
                <a:spcPts val="0"/>
              </a:spcAft>
              <a:buSzPts val="1625"/>
              <a:buChar char="❖"/>
            </a:pPr>
            <a:r>
              <a:rPr lang="en-US" sz="2500"/>
              <a:t>DM (Delta Modulation)</a:t>
            </a:r>
            <a:endParaRPr/>
          </a:p>
          <a:p>
            <a:pPr marL="669925" lvl="1" indent="-325438" algn="l" rtl="0">
              <a:spcBef>
                <a:spcPts val="400"/>
              </a:spcBef>
              <a:spcAft>
                <a:spcPts val="0"/>
              </a:spcAft>
              <a:buSzPts val="1800"/>
              <a:buChar char="⮚"/>
            </a:pPr>
            <a:r>
              <a:rPr lang="en-US"/>
              <a:t>An incoming message signal is oversampled to purposely increase the correlation between adjacent samples of the signal</a:t>
            </a:r>
            <a:endParaRPr/>
          </a:p>
          <a:p>
            <a:pPr marL="669925" lvl="1" indent="-325438" algn="l" rtl="0">
              <a:spcBef>
                <a:spcPts val="400"/>
              </a:spcBef>
              <a:spcAft>
                <a:spcPts val="0"/>
              </a:spcAft>
              <a:buSzPts val="1800"/>
              <a:buChar char="⮚"/>
            </a:pPr>
            <a:r>
              <a:rPr lang="en-US"/>
              <a:t>The difference between the input signal and its approximation is quantized into only two levels - corresponding to positive and negative differences</a:t>
            </a:r>
            <a:endParaRPr/>
          </a:p>
        </p:txBody>
      </p:sp>
      <p:pic>
        <p:nvPicPr>
          <p:cNvPr id="147" name="Google Shape;14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0928" y="4347740"/>
            <a:ext cx="3949700" cy="35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1320" y="4847802"/>
            <a:ext cx="3949700" cy="35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1150" y="5322464"/>
            <a:ext cx="3200400" cy="35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5900" y="5787602"/>
            <a:ext cx="4140200" cy="35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" descr="05_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495084" y="3397180"/>
            <a:ext cx="4506522" cy="34163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53"/>
          <p:cNvSpPr txBox="1"/>
          <p:nvPr/>
        </p:nvSpPr>
        <p:spPr>
          <a:xfrm>
            <a:off x="683133" y="417810"/>
            <a:ext cx="7991475" cy="461665"/>
          </a:xfrm>
          <a:prstGeom prst="rect">
            <a:avLst/>
          </a:prstGeom>
          <a:noFill/>
          <a:ln w="38100" cap="flat" cmpd="sng">
            <a:solidFill>
              <a:srgbClr val="008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 Adaptive Differential Pulse Code Modulation (ADPCM)</a:t>
            </a:r>
            <a:endParaRPr/>
          </a:p>
        </p:txBody>
      </p:sp>
      <p:sp>
        <p:nvSpPr>
          <p:cNvPr id="844" name="Google Shape;844;p53"/>
          <p:cNvSpPr txBox="1"/>
          <p:nvPr/>
        </p:nvSpPr>
        <p:spPr>
          <a:xfrm>
            <a:off x="228600" y="1341438"/>
            <a:ext cx="8763000" cy="5262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Standard PCM           64 kb/s HENCE,  large B.W is required .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reduce bit rate, we can use coding :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1) Remove redundancies from the signal (speech) as far as possible.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2) Assign the available bits to code the non redundant parts of the signal  in a perceptually efficient manner .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Reducing bit rate          increasing the complexity .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ADPCM            32kb/s      adaptive quantization .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adaptive prediction.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45" name="Google Shape;845;p53"/>
          <p:cNvSpPr/>
          <p:nvPr/>
        </p:nvSpPr>
        <p:spPr>
          <a:xfrm>
            <a:off x="2385568" y="1524000"/>
            <a:ext cx="431800" cy="215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D911D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846" name="Google Shape;846;p53"/>
          <p:cNvSpPr/>
          <p:nvPr/>
        </p:nvSpPr>
        <p:spPr>
          <a:xfrm>
            <a:off x="2596039" y="4133360"/>
            <a:ext cx="360362" cy="142875"/>
          </a:xfrm>
          <a:prstGeom prst="rightArrow">
            <a:avLst>
              <a:gd name="adj1" fmla="val 50000"/>
              <a:gd name="adj2" fmla="val 63055"/>
            </a:avLst>
          </a:prstGeom>
          <a:solidFill>
            <a:srgbClr val="0D911D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847" name="Google Shape;847;p53"/>
          <p:cNvSpPr/>
          <p:nvPr/>
        </p:nvSpPr>
        <p:spPr>
          <a:xfrm>
            <a:off x="3319463" y="5059362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848" name="Google Shape;848;p53"/>
          <p:cNvSpPr/>
          <p:nvPr/>
        </p:nvSpPr>
        <p:spPr>
          <a:xfrm>
            <a:off x="1524000" y="5172075"/>
            <a:ext cx="576263" cy="215900"/>
          </a:xfrm>
          <a:prstGeom prst="rightArrow">
            <a:avLst>
              <a:gd name="adj1" fmla="val 50000"/>
              <a:gd name="adj2" fmla="val 66728"/>
            </a:avLst>
          </a:prstGeom>
          <a:solidFill>
            <a:srgbClr val="0D911D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849" name="Google Shape;849;p5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20</a:t>
            </a:fld>
            <a:endParaRPr sz="1600" b="1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</p:spTree>
    <p:extLst>
      <p:ext uri="{BB962C8B-B14F-4D97-AF65-F5344CB8AC3E}">
        <p14:creationId xmlns:p14="http://schemas.microsoft.com/office/powerpoint/2010/main" val="41386092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5"/>
          <p:cNvSpPr/>
          <p:nvPr/>
        </p:nvSpPr>
        <p:spPr>
          <a:xfrm>
            <a:off x="335756" y="1447800"/>
            <a:ext cx="8472488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Inappropriate step size δ creates noise.</a:t>
            </a:r>
            <a:b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Make delta (</a:t>
            </a:r>
            <a:r>
              <a:rPr lang="en-US" sz="24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δ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or D)  adaptive.</a:t>
            </a:r>
            <a:b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r>
              <a:rPr lang="en-US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number of successive 1</a:t>
            </a:r>
            <a:r>
              <a:rPr lang="en-US" sz="24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’</a:t>
            </a:r>
            <a:r>
              <a:rPr lang="en-US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 or 0</a:t>
            </a:r>
            <a:r>
              <a:rPr lang="en-US" sz="24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’</a:t>
            </a:r>
            <a:r>
              <a:rPr lang="en-US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step size</a:t>
            </a:r>
            <a:br>
              <a:rPr lang="en-US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1				    </a:t>
            </a:r>
            <a:r>
              <a:rPr lang="en-US" sz="24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δ</a:t>
            </a:r>
            <a:br>
              <a:rPr lang="en-US" sz="24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		2				    </a:t>
            </a:r>
            <a:r>
              <a:rPr lang="en-US" sz="24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δ</a:t>
            </a:r>
            <a:br>
              <a:rPr lang="en-US" sz="24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		3				    2</a:t>
            </a:r>
            <a:r>
              <a:rPr lang="en-US" sz="24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δ</a:t>
            </a:r>
            <a:br>
              <a:rPr lang="en-US" sz="24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		4				    4</a:t>
            </a:r>
            <a:r>
              <a:rPr lang="en-US" sz="24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δ</a:t>
            </a:r>
            <a:br>
              <a:rPr lang="en-US" sz="24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         …		     		     ...</a:t>
            </a:r>
            <a:br>
              <a:rPr lang="en-US" sz="24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5"/>
          <p:cNvSpPr/>
          <p:nvPr/>
        </p:nvSpPr>
        <p:spPr>
          <a:xfrm>
            <a:off x="2133600" y="405825"/>
            <a:ext cx="549362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4) Adaptive Delta Modulation </a:t>
            </a:r>
            <a:endParaRPr sz="3200" b="1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6" name="Google Shape;276;p1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6"/>
          <p:cNvSpPr txBox="1">
            <a:spLocks noGrp="1"/>
          </p:cNvSpPr>
          <p:nvPr>
            <p:ph type="title" idx="4294967295"/>
          </p:nvPr>
        </p:nvSpPr>
        <p:spPr>
          <a:xfrm>
            <a:off x="1219200" y="587375"/>
            <a:ext cx="7010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ADM Block Diagram.</a:t>
            </a:r>
            <a:endParaRPr/>
          </a:p>
        </p:txBody>
      </p:sp>
      <p:pic>
        <p:nvPicPr>
          <p:cNvPr id="282" name="Google Shape;282;p16" descr="AABRMQE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00" y="1752600"/>
            <a:ext cx="9115502" cy="511048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1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56"/>
          <p:cNvSpPr txBox="1"/>
          <p:nvPr/>
        </p:nvSpPr>
        <p:spPr>
          <a:xfrm>
            <a:off x="468313" y="333375"/>
            <a:ext cx="8599487" cy="5406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200"/>
              <a:buFont typeface="Noto Sans Symbols"/>
              <a:buNone/>
            </a:pPr>
            <a:r>
              <a:rPr lang="en-US" sz="2200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Computer Experiment: Adaptive Delta Mod</a:t>
            </a:r>
            <a:r>
              <a:rPr lang="en-US" sz="2000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ulation </a:t>
            </a:r>
            <a:endParaRPr dirty="0"/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DM ,</a:t>
            </a:r>
            <a:endParaRPr dirty="0"/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1) If successive errors are of opposite polarity then DM is in the granular mode, so </a:t>
            </a:r>
            <a:r>
              <a:rPr lang="en-US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may reduce the step size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2) if successive errors are of the same polarity then, DM is in the slop – over load mode, </a:t>
            </a:r>
            <a:r>
              <a:rPr lang="en-US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 we may increase the step size.</a:t>
            </a:r>
            <a:endParaRPr b="1" dirty="0"/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ADM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(1) above, we may increase or decrease the step size D to be 2D, 3D, 4D,…</a:t>
            </a:r>
            <a:endParaRPr dirty="0"/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  </a:t>
            </a:r>
            <a:endParaRPr dirty="0"/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 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Wingdings" panose="05000000000000000000" pitchFamily="2" charset="2"/>
              </a:rPr>
              <a:t>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Dmin</a:t>
            </a: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i.e., delta adaptation </a:t>
            </a:r>
            <a:endParaRPr dirty="0"/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NEED the equation ??</a:t>
            </a:r>
            <a:endParaRPr dirty="0"/>
          </a:p>
        </p:txBody>
      </p:sp>
      <p:sp>
        <p:nvSpPr>
          <p:cNvPr id="883" name="Google Shape;883;p5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23</a:t>
            </a:fld>
            <a:endParaRPr sz="1600" b="1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</p:spTree>
    <p:extLst>
      <p:ext uri="{BB962C8B-B14F-4D97-AF65-F5344CB8AC3E}">
        <p14:creationId xmlns:p14="http://schemas.microsoft.com/office/powerpoint/2010/main" val="29322274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24</a:t>
            </a:fld>
            <a:endParaRPr sz="1600" b="1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289" name="Google Shape;289;p17"/>
          <p:cNvSpPr txBox="1">
            <a:spLocks noGrp="1"/>
          </p:cNvSpPr>
          <p:nvPr>
            <p:ph type="title"/>
          </p:nvPr>
        </p:nvSpPr>
        <p:spPr>
          <a:xfrm>
            <a:off x="1076325" y="390525"/>
            <a:ext cx="7543800" cy="44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Tahoma"/>
                <a:ea typeface="Tahoma"/>
                <a:cs typeface="Tahoma"/>
                <a:sym typeface="Tahoma"/>
              </a:rPr>
              <a:t>More techniques to be discussed later</a:t>
            </a:r>
            <a:endParaRPr/>
          </a:p>
        </p:txBody>
      </p:sp>
      <p:sp>
        <p:nvSpPr>
          <p:cNvPr id="290" name="Google Shape;290;p17"/>
          <p:cNvSpPr txBox="1">
            <a:spLocks noGrp="1"/>
          </p:cNvSpPr>
          <p:nvPr>
            <p:ph type="body" idx="1"/>
          </p:nvPr>
        </p:nvSpPr>
        <p:spPr>
          <a:xfrm>
            <a:off x="500063" y="981075"/>
            <a:ext cx="8186737" cy="5145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19100" lvl="0" indent="-419100" algn="l" rtl="0">
              <a:spcBef>
                <a:spcPts val="0"/>
              </a:spcBef>
              <a:spcAft>
                <a:spcPts val="0"/>
              </a:spcAft>
              <a:buSzPts val="1430"/>
              <a:buChar char="❖"/>
            </a:pPr>
            <a:r>
              <a:rPr lang="en-US"/>
              <a:t>Liner Prediction</a:t>
            </a:r>
            <a:endParaRPr/>
          </a:p>
          <a:p>
            <a:pPr marL="419100" lvl="0" indent="-419100" algn="l" rtl="0">
              <a:spcBef>
                <a:spcPts val="440"/>
              </a:spcBef>
              <a:spcAft>
                <a:spcPts val="0"/>
              </a:spcAft>
              <a:buSzPts val="1430"/>
              <a:buChar char="❖"/>
            </a:pPr>
            <a:r>
              <a:rPr lang="en-US"/>
              <a:t>Liner Adaptive Prediction</a:t>
            </a:r>
            <a:endParaRPr/>
          </a:p>
          <a:p>
            <a:pPr marL="419100" lvl="0" indent="-419100" algn="l" rtl="0">
              <a:spcBef>
                <a:spcPts val="440"/>
              </a:spcBef>
              <a:spcAft>
                <a:spcPts val="0"/>
              </a:spcAft>
              <a:buSzPts val="1430"/>
              <a:buChar char="❖"/>
            </a:pPr>
            <a:r>
              <a:rPr lang="en-US"/>
              <a:t>Adaptive Differential Pulse Code Modulation</a:t>
            </a:r>
            <a:endParaRPr/>
          </a:p>
          <a:p>
            <a:pPr marL="419100" lvl="0" indent="-328295" algn="l" rtl="0">
              <a:spcBef>
                <a:spcPts val="440"/>
              </a:spcBef>
              <a:spcAft>
                <a:spcPts val="0"/>
              </a:spcAft>
              <a:buSzPts val="1430"/>
              <a:buNone/>
            </a:pPr>
            <a:endParaRPr/>
          </a:p>
        </p:txBody>
      </p:sp>
      <p:sp>
        <p:nvSpPr>
          <p:cNvPr id="291" name="Google Shape;291;p17"/>
          <p:cNvSpPr/>
          <p:nvPr/>
        </p:nvSpPr>
        <p:spPr>
          <a:xfrm>
            <a:off x="7451725" y="5589588"/>
            <a:ext cx="1368425" cy="71913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837" y="0"/>
                </a:moveTo>
                <a:lnTo>
                  <a:pt x="16837" y="4768"/>
                </a:lnTo>
                <a:lnTo>
                  <a:pt x="3375" y="4768"/>
                </a:lnTo>
                <a:lnTo>
                  <a:pt x="3375" y="16832"/>
                </a:lnTo>
                <a:lnTo>
                  <a:pt x="16837" y="16832"/>
                </a:lnTo>
                <a:lnTo>
                  <a:pt x="16837" y="21600"/>
                </a:lnTo>
                <a:lnTo>
                  <a:pt x="21600" y="10800"/>
                </a:lnTo>
                <a:lnTo>
                  <a:pt x="16837" y="0"/>
                </a:lnTo>
                <a:close/>
              </a:path>
              <a:path w="21600" h="21600" extrusionOk="0">
                <a:moveTo>
                  <a:pt x="1350" y="4768"/>
                </a:moveTo>
                <a:lnTo>
                  <a:pt x="1350" y="16832"/>
                </a:lnTo>
                <a:lnTo>
                  <a:pt x="2700" y="16832"/>
                </a:lnTo>
                <a:lnTo>
                  <a:pt x="2700" y="4768"/>
                </a:lnTo>
                <a:lnTo>
                  <a:pt x="1350" y="4768"/>
                </a:lnTo>
                <a:close/>
              </a:path>
              <a:path w="21600" h="21600" extrusionOk="0">
                <a:moveTo>
                  <a:pt x="0" y="4768"/>
                </a:moveTo>
                <a:lnTo>
                  <a:pt x="0" y="16832"/>
                </a:lnTo>
                <a:lnTo>
                  <a:pt x="675" y="16832"/>
                </a:lnTo>
                <a:lnTo>
                  <a:pt x="675" y="4768"/>
                </a:lnTo>
                <a:lnTo>
                  <a:pt x="0" y="4768"/>
                </a:lnTo>
                <a:close/>
              </a:path>
            </a:pathLst>
          </a:custGeom>
          <a:solidFill>
            <a:srgbClr val="FFFF99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Fig. 5.20</a:t>
            </a:r>
            <a:endParaRPr/>
          </a:p>
        </p:txBody>
      </p:sp>
      <p:pic>
        <p:nvPicPr>
          <p:cNvPr id="292" name="Google Shape;292;p17" descr="05_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0550" y="2819400"/>
            <a:ext cx="8229600" cy="280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8"/>
          <p:cNvSpPr txBox="1">
            <a:spLocks noGrp="1"/>
          </p:cNvSpPr>
          <p:nvPr>
            <p:ph type="title" idx="4294967295"/>
          </p:nvPr>
        </p:nvSpPr>
        <p:spPr>
          <a:xfrm>
            <a:off x="2322513" y="381000"/>
            <a:ext cx="509905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Speech Coding</a:t>
            </a:r>
            <a:endParaRPr/>
          </a:p>
        </p:txBody>
      </p:sp>
      <p:sp>
        <p:nvSpPr>
          <p:cNvPr id="298" name="Google Shape;298;p18"/>
          <p:cNvSpPr/>
          <p:nvPr/>
        </p:nvSpPr>
        <p:spPr>
          <a:xfrm>
            <a:off x="371474" y="914400"/>
            <a:ext cx="86963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-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Waveform coders: output approximates original voice signal.</a:t>
            </a:r>
            <a:b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* PCM, DPCM, DM, CVSD (24 – 64 k bits/s)</a:t>
            </a:r>
            <a:b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Vocoder: parameterize voice signals based on speech models</a:t>
            </a:r>
            <a:b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* CELP, VSELP  (2 -16 k bits/s)</a:t>
            </a:r>
            <a:endParaRPr/>
          </a:p>
        </p:txBody>
      </p:sp>
      <p:sp>
        <p:nvSpPr>
          <p:cNvPr id="299" name="Google Shape;299;p1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26</a:t>
            </a:fld>
            <a:endParaRPr sz="1600" b="1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305" name="Google Shape;305;p19"/>
          <p:cNvSpPr txBox="1">
            <a:spLocks noGrp="1"/>
          </p:cNvSpPr>
          <p:nvPr>
            <p:ph type="title"/>
          </p:nvPr>
        </p:nvSpPr>
        <p:spPr>
          <a:xfrm>
            <a:off x="1076324" y="390525"/>
            <a:ext cx="7954107" cy="44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>
                <a:latin typeface="Times New Roman"/>
                <a:ea typeface="Times New Roman"/>
                <a:cs typeface="Times New Roman"/>
                <a:sym typeface="Times New Roman"/>
              </a:rPr>
              <a:t>Comparing Encoding Techniques to speech signal (fs=8kHz.)</a:t>
            </a:r>
            <a:endParaRPr/>
          </a:p>
        </p:txBody>
      </p:sp>
      <p:pic>
        <p:nvPicPr>
          <p:cNvPr id="306" name="Google Shape;30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2692" y="907660"/>
            <a:ext cx="7954108" cy="58138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1" name="Google Shape;311;p20"/>
          <p:cNvGraphicFramePr/>
          <p:nvPr/>
        </p:nvGraphicFramePr>
        <p:xfrm>
          <a:off x="228600" y="898939"/>
          <a:ext cx="8686750" cy="5872205"/>
        </p:xfrm>
        <a:graphic>
          <a:graphicData uri="http://schemas.openxmlformats.org/drawingml/2006/table">
            <a:tbl>
              <a:tblPr>
                <a:noFill/>
                <a:tableStyleId>{70BB4DC8-4D5E-4218-940A-5E07E5C2A7C1}</a:tableStyleId>
              </a:tblPr>
              <a:tblGrid>
                <a:gridCol w="1737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7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7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7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7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0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/>
                        <a:t>BASIS OF COMPARISON</a:t>
                      </a:r>
                      <a:endParaRPr sz="1600"/>
                    </a:p>
                  </a:txBody>
                  <a:tcPr marL="23450" marR="23450" marT="5850" marB="5850" anchor="ctr">
                    <a:lnL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/>
                        <a:t>PCM</a:t>
                      </a:r>
                      <a:endParaRPr sz="1600"/>
                    </a:p>
                  </a:txBody>
                  <a:tcPr marL="23450" marR="23450" marT="5850" marB="5850" anchor="ctr">
                    <a:lnL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/>
                        <a:t>DM</a:t>
                      </a:r>
                      <a:endParaRPr sz="1600"/>
                    </a:p>
                  </a:txBody>
                  <a:tcPr marL="23450" marR="23450" marT="5850" marB="5850" anchor="ctr">
                    <a:lnL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/>
                        <a:t>ADM</a:t>
                      </a:r>
                      <a:endParaRPr sz="1600"/>
                    </a:p>
                  </a:txBody>
                  <a:tcPr marL="23450" marR="23450" marT="5850" marB="5850" anchor="ctr">
                    <a:lnL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/>
                        <a:t>DPCM</a:t>
                      </a:r>
                      <a:endParaRPr sz="1600"/>
                    </a:p>
                  </a:txBody>
                  <a:tcPr marL="23450" marR="23450" marT="5850" marB="5850" anchor="ctr">
                    <a:lnL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9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/>
                        <a:t>Number of Bits</a:t>
                      </a:r>
                      <a:endParaRPr sz="1600"/>
                    </a:p>
                  </a:txBody>
                  <a:tcPr marL="23450" marR="23450" marT="5850" marB="5850" anchor="ctr">
                    <a:lnL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It can use 4,8 or 16 bits per sample.</a:t>
                      </a:r>
                      <a:endParaRPr/>
                    </a:p>
                  </a:txBody>
                  <a:tcPr marL="23450" marR="23450" marT="5850" marB="5850" anchor="ctr">
                    <a:lnL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It uses one bit for one sample.</a:t>
                      </a:r>
                      <a:endParaRPr/>
                    </a:p>
                  </a:txBody>
                  <a:tcPr marL="23450" marR="23450" marT="5850" marB="5850" anchor="ctr">
                    <a:lnL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It uses only one bit for one sample.</a:t>
                      </a:r>
                      <a:endParaRPr/>
                    </a:p>
                  </a:txBody>
                  <a:tcPr marL="23450" marR="23450" marT="5850" marB="5850" anchor="ctr">
                    <a:lnL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Bits can be more than one but are less than PCM.</a:t>
                      </a:r>
                      <a:endParaRPr/>
                    </a:p>
                  </a:txBody>
                  <a:tcPr marL="23450" marR="23450" marT="5850" marB="5850" anchor="ctr">
                    <a:lnL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8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/>
                        <a:t>Levels And Step Size</a:t>
                      </a:r>
                      <a:endParaRPr sz="1600"/>
                    </a:p>
                  </a:txBody>
                  <a:tcPr marL="23450" marR="23450" marT="5850" marB="5850" anchor="ctr">
                    <a:lnL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The number of levels depends on number of bits. Level size is fixed.</a:t>
                      </a:r>
                      <a:endParaRPr/>
                    </a:p>
                  </a:txBody>
                  <a:tcPr marL="23450" marR="23450" marT="5850" marB="5850" anchor="ctr">
                    <a:lnL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Step size is kept fixed and cannot be varied.</a:t>
                      </a:r>
                      <a:endParaRPr/>
                    </a:p>
                  </a:txBody>
                  <a:tcPr marL="23450" marR="23450" marT="5850" marB="5850" anchor="ctr">
                    <a:lnL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Step size varies according to the signal variation.</a:t>
                      </a:r>
                      <a:endParaRPr/>
                    </a:p>
                  </a:txBody>
                  <a:tcPr marL="23450" marR="23450" marT="5850" marB="5850" anchor="ctr">
                    <a:lnL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Number of levels is fixed.</a:t>
                      </a:r>
                      <a:endParaRPr/>
                    </a:p>
                  </a:txBody>
                  <a:tcPr marL="23450" marR="23450" marT="5850" marB="5850" anchor="ctr">
                    <a:lnL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9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/>
                        <a:t>Quantization Error &amp; Distortion</a:t>
                      </a:r>
                      <a:endParaRPr sz="1600"/>
                    </a:p>
                  </a:txBody>
                  <a:tcPr marL="23450" marR="23450" marT="5850" marB="5850" anchor="ctr">
                    <a:lnL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Quantization error depends on the number of levels.</a:t>
                      </a:r>
                      <a:endParaRPr/>
                    </a:p>
                  </a:txBody>
                  <a:tcPr marL="23450" marR="23450" marT="5850" marB="5850" anchor="ctr">
                    <a:lnL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 Slope-overload distortion is present.</a:t>
                      </a:r>
                      <a:endParaRPr/>
                    </a:p>
                  </a:txBody>
                  <a:tcPr marL="23450" marR="23450" marT="5850" marB="5850" anchor="ctr">
                    <a:lnL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Quantization noise is present but no other errors.</a:t>
                      </a:r>
                      <a:endParaRPr/>
                    </a:p>
                  </a:txBody>
                  <a:tcPr marL="23450" marR="23450" marT="5850" marB="5850" anchor="ctr">
                    <a:lnL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Slope overload distortion and quantization noise is present.</a:t>
                      </a:r>
                      <a:endParaRPr/>
                    </a:p>
                  </a:txBody>
                  <a:tcPr marL="23450" marR="23450" marT="5850" marB="5850" anchor="ctr">
                    <a:lnL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9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/>
                        <a:t>Bandwidth</a:t>
                      </a:r>
                      <a:endParaRPr sz="1600"/>
                    </a:p>
                  </a:txBody>
                  <a:tcPr marL="23450" marR="23450" marT="5850" marB="5850" anchor="ctr">
                    <a:lnL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Highest bandwidth is required since the number of bits is high.</a:t>
                      </a:r>
                      <a:endParaRPr/>
                    </a:p>
                  </a:txBody>
                  <a:tcPr marL="23450" marR="23450" marT="5850" marB="5850" anchor="ctr">
                    <a:lnL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Lowest bandwidth is required.</a:t>
                      </a:r>
                      <a:endParaRPr/>
                    </a:p>
                  </a:txBody>
                  <a:tcPr marL="23450" marR="23450" marT="5850" marB="5850" anchor="ctr">
                    <a:lnL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Lowest bandwidth is required.</a:t>
                      </a:r>
                      <a:endParaRPr/>
                    </a:p>
                  </a:txBody>
                  <a:tcPr marL="23450" marR="23450" marT="5850" marB="5850" anchor="ctr">
                    <a:lnL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Bandwidth required is less than PCM.</a:t>
                      </a:r>
                      <a:endParaRPr/>
                    </a:p>
                  </a:txBody>
                  <a:tcPr marL="23450" marR="23450" marT="5850" marB="5850" anchor="ctr">
                    <a:lnL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9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/>
                        <a:t>Feedback</a:t>
                      </a:r>
                      <a:endParaRPr sz="1600"/>
                    </a:p>
                  </a:txBody>
                  <a:tcPr marL="23450" marR="23450" marT="5850" marB="5850" anchor="ctr">
                    <a:lnL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There is no feedback in transmitter or receiver.</a:t>
                      </a:r>
                      <a:endParaRPr/>
                    </a:p>
                  </a:txBody>
                  <a:tcPr marL="23450" marR="23450" marT="5850" marB="5850" anchor="ctr">
                    <a:lnL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Feedback exists in the transmitter.</a:t>
                      </a:r>
                      <a:endParaRPr/>
                    </a:p>
                  </a:txBody>
                  <a:tcPr marL="23450" marR="23450" marT="5850" marB="5850" anchor="ctr">
                    <a:lnL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Feedback exists in the transmitter.</a:t>
                      </a:r>
                      <a:endParaRPr/>
                    </a:p>
                  </a:txBody>
                  <a:tcPr marL="23450" marR="23450" marT="5850" marB="5850" anchor="ctr">
                    <a:lnL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Feedback exists in the transmitter.</a:t>
                      </a:r>
                      <a:endParaRPr/>
                    </a:p>
                  </a:txBody>
                  <a:tcPr marL="23450" marR="23450" marT="5850" marB="5850" anchor="ctr">
                    <a:lnL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0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/>
                        <a:t>Complexity</a:t>
                      </a:r>
                      <a:endParaRPr sz="1600"/>
                    </a:p>
                  </a:txBody>
                  <a:tcPr marL="23450" marR="23450" marT="5850" marB="5850" anchor="ctr">
                    <a:lnL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Complex system to implement.</a:t>
                      </a:r>
                      <a:endParaRPr/>
                    </a:p>
                  </a:txBody>
                  <a:tcPr marL="23450" marR="23450" marT="5850" marB="5850" anchor="ctr">
                    <a:lnL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Simple to implement</a:t>
                      </a:r>
                      <a:endParaRPr/>
                    </a:p>
                  </a:txBody>
                  <a:tcPr marL="23450" marR="23450" marT="5850" marB="5850" anchor="ctr">
                    <a:lnL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Simple to implement.</a:t>
                      </a:r>
                      <a:endParaRPr/>
                    </a:p>
                  </a:txBody>
                  <a:tcPr marL="23450" marR="23450" marT="5850" marB="5850" anchor="ctr">
                    <a:lnL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Simple to implement.</a:t>
                      </a:r>
                      <a:endParaRPr/>
                    </a:p>
                  </a:txBody>
                  <a:tcPr marL="23450" marR="23450" marT="5850" marB="5850" anchor="ctr">
                    <a:lnL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6E6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12" name="Google Shape;312;p2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  <p:sp>
        <p:nvSpPr>
          <p:cNvPr id="313" name="Google Shape;313;p20"/>
          <p:cNvSpPr/>
          <p:nvPr/>
        </p:nvSpPr>
        <p:spPr>
          <a:xfrm>
            <a:off x="1524000" y="58543"/>
            <a:ext cx="5334000" cy="72829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209475" rIns="0" bIns="1460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Open Sans"/>
              <a:buNone/>
            </a:pPr>
            <a:r>
              <a:rPr lang="en-US" sz="2400" b="0" i="0" u="none" strike="noStrike" cap="none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rPr>
              <a:t>Table: PCM Vs DM Vs ADM Vs DPCM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sp>
        <p:nvSpPr>
          <p:cNvPr id="319" name="Google Shape;319;p21"/>
          <p:cNvSpPr txBox="1">
            <a:spLocks noGrp="1"/>
          </p:cNvSpPr>
          <p:nvPr>
            <p:ph type="title"/>
          </p:nvPr>
        </p:nvSpPr>
        <p:spPr>
          <a:xfrm>
            <a:off x="1076325" y="390525"/>
            <a:ext cx="7543800" cy="44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Time Division Multiplexing - TDM</a:t>
            </a:r>
            <a:endParaRPr sz="32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0" name="Google Shape;32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447" y="1905000"/>
            <a:ext cx="9117106" cy="274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  <p:sp>
        <p:nvSpPr>
          <p:cNvPr id="326" name="Google Shape;326;p22"/>
          <p:cNvSpPr txBox="1">
            <a:spLocks noGrp="1"/>
          </p:cNvSpPr>
          <p:nvPr>
            <p:ph type="title"/>
          </p:nvPr>
        </p:nvSpPr>
        <p:spPr>
          <a:xfrm>
            <a:off x="1076325" y="390525"/>
            <a:ext cx="7543800" cy="44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Time Division Multiplexing - TDM</a:t>
            </a:r>
            <a:endParaRPr/>
          </a:p>
        </p:txBody>
      </p:sp>
      <p:sp>
        <p:nvSpPr>
          <p:cNvPr id="327" name="Google Shape;327;p22"/>
          <p:cNvSpPr txBox="1">
            <a:spLocks noGrp="1"/>
          </p:cNvSpPr>
          <p:nvPr>
            <p:ph type="body" idx="1"/>
          </p:nvPr>
        </p:nvSpPr>
        <p:spPr>
          <a:xfrm>
            <a:off x="76201" y="981075"/>
            <a:ext cx="8915400" cy="5145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560"/>
              <a:buChar char="❖"/>
            </a:pPr>
            <a:r>
              <a:rPr lang="en-US" sz="2400" b="1"/>
              <a:t>Time-division Multiplexing</a:t>
            </a:r>
            <a:endParaRPr/>
          </a:p>
          <a:p>
            <a:pPr marL="669925" lvl="1" indent="-325438" algn="l" rtl="0">
              <a:spcBef>
                <a:spcPts val="480"/>
              </a:spcBef>
              <a:spcAft>
                <a:spcPts val="0"/>
              </a:spcAft>
              <a:buSzPts val="2160"/>
              <a:buChar char="⮚"/>
            </a:pPr>
            <a:r>
              <a:rPr lang="en-US" sz="2400"/>
              <a:t>Enables the joint utilization of a common communication channel by a plurality of independent message sources without mutual interference among them</a:t>
            </a:r>
            <a:endParaRPr/>
          </a:p>
          <a:p>
            <a:pPr marL="669925" lvl="1" indent="-325438" algn="l" rtl="0">
              <a:spcBef>
                <a:spcPts val="480"/>
              </a:spcBef>
              <a:spcAft>
                <a:spcPts val="0"/>
              </a:spcAft>
              <a:buSzPts val="2160"/>
              <a:buChar char="⮚"/>
            </a:pPr>
            <a:r>
              <a:rPr lang="en-US" sz="2400"/>
              <a:t>Highly sensitive to dispersion in the common channel –                a non-constant magnitude response of the channel and a nonlinear phase response.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1560"/>
              <a:buChar char="❖"/>
            </a:pPr>
            <a:r>
              <a:rPr lang="en-US" sz="2400" b="1"/>
              <a:t>Synchronization</a:t>
            </a:r>
            <a:endParaRPr/>
          </a:p>
          <a:p>
            <a:pPr marL="669925" lvl="1" indent="-325438" algn="l" rtl="0">
              <a:spcBef>
                <a:spcPts val="480"/>
              </a:spcBef>
              <a:spcAft>
                <a:spcPts val="0"/>
              </a:spcAft>
              <a:buSzPts val="2160"/>
              <a:buChar char="⮚"/>
            </a:pPr>
            <a:r>
              <a:rPr lang="en-US" sz="2400"/>
              <a:t>Keep the same time as a distant standard clock at the transmitter</a:t>
            </a:r>
            <a:endParaRPr/>
          </a:p>
          <a:p>
            <a:pPr marL="669925" lvl="1" indent="-325438" algn="l" rtl="0">
              <a:spcBef>
                <a:spcPts val="480"/>
              </a:spcBef>
              <a:spcAft>
                <a:spcPts val="0"/>
              </a:spcAft>
              <a:buSzPts val="2160"/>
              <a:buChar char="⮚"/>
            </a:pPr>
            <a:r>
              <a:rPr lang="en-US" sz="2400"/>
              <a:t>One possible procedure to synchronize the transmitter and receiver clocks is to set aside a code element or pulse at the end of a frame and to transmit this pulse every other frame only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3</a:t>
            </a:fld>
            <a:endParaRPr sz="1600" b="1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157" name="Google Shape;157;p3"/>
          <p:cNvSpPr txBox="1">
            <a:spLocks noGrp="1"/>
          </p:cNvSpPr>
          <p:nvPr>
            <p:ph type="title"/>
          </p:nvPr>
        </p:nvSpPr>
        <p:spPr>
          <a:xfrm>
            <a:off x="1076325" y="390525"/>
            <a:ext cx="7543800" cy="44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Fig.5.14</a:t>
            </a:r>
            <a:endParaRPr/>
          </a:p>
        </p:txBody>
      </p:sp>
      <p:sp>
        <p:nvSpPr>
          <p:cNvPr id="158" name="Google Shape;158;p3"/>
          <p:cNvSpPr/>
          <p:nvPr/>
        </p:nvSpPr>
        <p:spPr>
          <a:xfrm flipH="1">
            <a:off x="6804025" y="188913"/>
            <a:ext cx="1008063" cy="71913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2798" y="0"/>
                </a:moveTo>
                <a:lnTo>
                  <a:pt x="12798" y="3814"/>
                </a:lnTo>
                <a:lnTo>
                  <a:pt x="3375" y="3814"/>
                </a:lnTo>
                <a:lnTo>
                  <a:pt x="3375" y="17786"/>
                </a:lnTo>
                <a:lnTo>
                  <a:pt x="12798" y="17786"/>
                </a:lnTo>
                <a:lnTo>
                  <a:pt x="12798" y="21600"/>
                </a:lnTo>
                <a:lnTo>
                  <a:pt x="21600" y="10800"/>
                </a:lnTo>
                <a:lnTo>
                  <a:pt x="12798" y="0"/>
                </a:lnTo>
                <a:close/>
              </a:path>
              <a:path w="21600" h="21600" extrusionOk="0">
                <a:moveTo>
                  <a:pt x="1350" y="3814"/>
                </a:moveTo>
                <a:lnTo>
                  <a:pt x="1350" y="17786"/>
                </a:lnTo>
                <a:lnTo>
                  <a:pt x="2700" y="17786"/>
                </a:lnTo>
                <a:lnTo>
                  <a:pt x="2700" y="3814"/>
                </a:lnTo>
                <a:lnTo>
                  <a:pt x="1350" y="3814"/>
                </a:lnTo>
                <a:close/>
              </a:path>
              <a:path w="21600" h="21600" extrusionOk="0">
                <a:moveTo>
                  <a:pt x="0" y="3814"/>
                </a:moveTo>
                <a:lnTo>
                  <a:pt x="0" y="17786"/>
                </a:lnTo>
                <a:lnTo>
                  <a:pt x="675" y="17786"/>
                </a:lnTo>
                <a:lnTo>
                  <a:pt x="675" y="3814"/>
                </a:lnTo>
                <a:lnTo>
                  <a:pt x="0" y="3814"/>
                </a:lnTo>
                <a:close/>
              </a:path>
            </a:pathLst>
          </a:custGeom>
          <a:solidFill>
            <a:srgbClr val="FFFF99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Back</a:t>
            </a:r>
            <a:endParaRPr/>
          </a:p>
        </p:txBody>
      </p:sp>
      <p:sp>
        <p:nvSpPr>
          <p:cNvPr id="159" name="Google Shape;159;p3">
            <a:hlinkClick r:id="" action="ppaction://hlinkshowjump?jump=nextslide"/>
          </p:cNvPr>
          <p:cNvSpPr/>
          <p:nvPr/>
        </p:nvSpPr>
        <p:spPr>
          <a:xfrm>
            <a:off x="7956550" y="188913"/>
            <a:ext cx="935038" cy="71913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1478" y="0"/>
                </a:moveTo>
                <a:lnTo>
                  <a:pt x="11478" y="3624"/>
                </a:lnTo>
                <a:lnTo>
                  <a:pt x="3375" y="3624"/>
                </a:lnTo>
                <a:lnTo>
                  <a:pt x="3375" y="17976"/>
                </a:lnTo>
                <a:lnTo>
                  <a:pt x="11478" y="17976"/>
                </a:lnTo>
                <a:lnTo>
                  <a:pt x="11478" y="21600"/>
                </a:lnTo>
                <a:lnTo>
                  <a:pt x="21600" y="10800"/>
                </a:lnTo>
                <a:lnTo>
                  <a:pt x="11478" y="0"/>
                </a:lnTo>
                <a:close/>
              </a:path>
              <a:path w="21600" h="21600" extrusionOk="0">
                <a:moveTo>
                  <a:pt x="1350" y="3624"/>
                </a:moveTo>
                <a:lnTo>
                  <a:pt x="1350" y="17976"/>
                </a:lnTo>
                <a:lnTo>
                  <a:pt x="2700" y="17976"/>
                </a:lnTo>
                <a:lnTo>
                  <a:pt x="2700" y="3624"/>
                </a:lnTo>
                <a:lnTo>
                  <a:pt x="1350" y="3624"/>
                </a:lnTo>
                <a:close/>
              </a:path>
              <a:path w="21600" h="21600" extrusionOk="0">
                <a:moveTo>
                  <a:pt x="0" y="3624"/>
                </a:moveTo>
                <a:lnTo>
                  <a:pt x="0" y="17976"/>
                </a:lnTo>
                <a:lnTo>
                  <a:pt x="675" y="17976"/>
                </a:lnTo>
                <a:lnTo>
                  <a:pt x="675" y="3624"/>
                </a:lnTo>
                <a:lnTo>
                  <a:pt x="0" y="3624"/>
                </a:lnTo>
                <a:close/>
              </a:path>
            </a:pathLst>
          </a:custGeom>
          <a:solidFill>
            <a:srgbClr val="FFFF99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Next</a:t>
            </a:r>
            <a:endParaRPr/>
          </a:p>
        </p:txBody>
      </p:sp>
      <p:pic>
        <p:nvPicPr>
          <p:cNvPr id="160" name="Google Shape;160;p3" descr="05_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68488" y="908050"/>
            <a:ext cx="5407025" cy="560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3"/>
          <p:cNvSpPr txBox="1">
            <a:spLocks noGrp="1"/>
          </p:cNvSpPr>
          <p:nvPr>
            <p:ph type="sldNum" idx="12"/>
          </p:nvPr>
        </p:nvSpPr>
        <p:spPr>
          <a:xfrm>
            <a:off x="6553200" y="6215063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  <p:sp>
        <p:nvSpPr>
          <p:cNvPr id="333" name="Google Shape;333;p23"/>
          <p:cNvSpPr txBox="1">
            <a:spLocks noGrp="1"/>
          </p:cNvSpPr>
          <p:nvPr>
            <p:ph type="title"/>
          </p:nvPr>
        </p:nvSpPr>
        <p:spPr>
          <a:xfrm>
            <a:off x="1076325" y="457200"/>
            <a:ext cx="7543800" cy="44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Concept (TDM)</a:t>
            </a:r>
            <a:endParaRPr/>
          </a:p>
        </p:txBody>
      </p:sp>
      <p:sp>
        <p:nvSpPr>
          <p:cNvPr id="334" name="Google Shape;334;p23"/>
          <p:cNvSpPr txBox="1">
            <a:spLocks noGrp="1"/>
          </p:cNvSpPr>
          <p:nvPr>
            <p:ph type="body" idx="1"/>
          </p:nvPr>
        </p:nvSpPr>
        <p:spPr>
          <a:xfrm>
            <a:off x="500063" y="981075"/>
            <a:ext cx="8186737" cy="5145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625"/>
              <a:buFont typeface="Noto Sans Symbols"/>
              <a:buNone/>
            </a:pPr>
            <a:r>
              <a:rPr lang="en-US" sz="2500"/>
              <a:t>1. Restricting each input by low-pass anti-aliasing filter</a:t>
            </a:r>
            <a:endParaRPr/>
          </a:p>
          <a:p>
            <a:pPr marL="342900" lvl="0" indent="-342900" algn="l" rtl="0">
              <a:spcBef>
                <a:spcPts val="500"/>
              </a:spcBef>
              <a:spcAft>
                <a:spcPts val="0"/>
              </a:spcAft>
              <a:buSzPts val="1625"/>
              <a:buFont typeface="Noto Sans Symbols"/>
              <a:buNone/>
            </a:pPr>
            <a:r>
              <a:rPr lang="en-US" sz="2500"/>
              <a:t>2. Commutator – takes sample from each input message           (fs &gt; 2W); interleave samples in a frame T</a:t>
            </a:r>
            <a:r>
              <a:rPr lang="en-US" sz="2500" baseline="-25000"/>
              <a:t>s</a:t>
            </a:r>
            <a:r>
              <a:rPr lang="en-US" sz="2500"/>
              <a:t>;</a:t>
            </a:r>
            <a:endParaRPr/>
          </a:p>
          <a:p>
            <a:pPr marL="342900" lvl="0" indent="-342900" algn="l" rtl="0">
              <a:spcBef>
                <a:spcPts val="500"/>
              </a:spcBef>
              <a:spcAft>
                <a:spcPts val="0"/>
              </a:spcAft>
              <a:buSzPts val="1625"/>
              <a:buFont typeface="Noto Sans Symbols"/>
              <a:buNone/>
            </a:pPr>
            <a:r>
              <a:rPr lang="en-US" sz="2500"/>
              <a:t>3. Pulse  modulator – transformation  for transmission  over    common channel</a:t>
            </a:r>
            <a:endParaRPr/>
          </a:p>
          <a:p>
            <a:pPr marL="342900" lvl="0" indent="-342900" algn="l" rtl="0">
              <a:spcBef>
                <a:spcPts val="500"/>
              </a:spcBef>
              <a:spcAft>
                <a:spcPts val="0"/>
              </a:spcAft>
              <a:buSzPts val="1625"/>
              <a:buFont typeface="Noto Sans Symbols"/>
              <a:buNone/>
            </a:pPr>
            <a:r>
              <a:rPr lang="en-US" sz="2500"/>
              <a:t>4. Pulse demodulator </a:t>
            </a:r>
            <a:endParaRPr/>
          </a:p>
          <a:p>
            <a:pPr marL="342900" lvl="0" indent="-342900" algn="l" rtl="0">
              <a:spcBef>
                <a:spcPts val="500"/>
              </a:spcBef>
              <a:spcAft>
                <a:spcPts val="0"/>
              </a:spcAft>
              <a:buSzPts val="1625"/>
              <a:buFont typeface="Noto Sans Symbols"/>
              <a:buNone/>
            </a:pPr>
            <a:r>
              <a:rPr lang="en-US" sz="2500"/>
              <a:t>5. Decommutator – synchronized with the commutator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  <p:sp>
        <p:nvSpPr>
          <p:cNvPr id="340" name="Google Shape;340;p24"/>
          <p:cNvSpPr txBox="1">
            <a:spLocks noGrp="1"/>
          </p:cNvSpPr>
          <p:nvPr>
            <p:ph type="title"/>
          </p:nvPr>
        </p:nvSpPr>
        <p:spPr>
          <a:xfrm>
            <a:off x="1076325" y="390525"/>
            <a:ext cx="7543800" cy="44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Synchronization</a:t>
            </a:r>
            <a:endParaRPr/>
          </a:p>
        </p:txBody>
      </p:sp>
      <p:sp>
        <p:nvSpPr>
          <p:cNvPr id="341" name="Google Shape;341;p24"/>
          <p:cNvSpPr txBox="1">
            <a:spLocks noGrp="1"/>
          </p:cNvSpPr>
          <p:nvPr>
            <p:ph type="body" idx="1"/>
          </p:nvPr>
        </p:nvSpPr>
        <p:spPr>
          <a:xfrm>
            <a:off x="500063" y="981075"/>
            <a:ext cx="8186737" cy="5145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20"/>
              <a:buChar char="❖"/>
            </a:pPr>
            <a:r>
              <a:rPr lang="en-US" sz="2800"/>
              <a:t>TDM - Easy to add and drop sources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1820"/>
              <a:buChar char="❖"/>
            </a:pPr>
            <a:r>
              <a:rPr lang="en-US" sz="2800"/>
              <a:t>Pulses duration considerations</a:t>
            </a:r>
            <a:endParaRPr/>
          </a:p>
          <a:p>
            <a:pPr marL="669925" lvl="1" indent="-325438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160"/>
              <a:buChar char="⮚"/>
            </a:pPr>
            <a:r>
              <a:rPr lang="en-US" sz="2400"/>
              <a:t>time interval limited by the sampling rate (reciprocal)</a:t>
            </a:r>
            <a:endParaRPr/>
          </a:p>
          <a:p>
            <a:pPr marL="669925" lvl="1" indent="-325438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160"/>
              <a:buChar char="⮚"/>
            </a:pPr>
            <a:r>
              <a:rPr lang="en-US" sz="2400"/>
              <a:t>more users – shorter pulses – difficult to generate;    highly  influenced by impairments</a:t>
            </a:r>
            <a:endParaRPr/>
          </a:p>
          <a:p>
            <a:pPr marL="669925" lvl="1" indent="-325438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160"/>
              <a:buChar char="⮚"/>
            </a:pPr>
            <a:r>
              <a:rPr lang="en-US" sz="2400"/>
              <a:t>upper limit of number of independent sources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1820"/>
              <a:buChar char="❖"/>
            </a:pPr>
            <a:r>
              <a:rPr lang="en-US" sz="2800"/>
              <a:t>Transmitter-receiver  clock sync  – very important –  two local clocks</a:t>
            </a:r>
            <a:endParaRPr/>
          </a:p>
          <a:p>
            <a:pPr marL="669925" lvl="1" indent="-325438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160"/>
              <a:buChar char="⮚"/>
            </a:pPr>
            <a:r>
              <a:rPr lang="en-US" sz="2400"/>
              <a:t>separate code element or pulse at the end of a frame</a:t>
            </a:r>
            <a:endParaRPr/>
          </a:p>
          <a:p>
            <a:pPr marL="669925" lvl="1" indent="-325438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160"/>
              <a:buChar char="⮚"/>
            </a:pPr>
            <a:r>
              <a:rPr lang="en-US" sz="2400"/>
              <a:t>orderly  procedure  for  detecting sync pulses –  searching  procedure</a:t>
            </a:r>
            <a:endParaRPr/>
          </a:p>
          <a:p>
            <a:pPr marL="669925" lvl="1" indent="-188278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160"/>
              <a:buNone/>
            </a:pPr>
            <a:endParaRPr sz="24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5"/>
          <p:cNvSpPr txBox="1"/>
          <p:nvPr/>
        </p:nvSpPr>
        <p:spPr>
          <a:xfrm>
            <a:off x="371475" y="838200"/>
            <a:ext cx="855027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77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Time interleaving of samples from different sources to be transmitted over a single communication channel.</a:t>
            </a:r>
            <a:endParaRPr/>
          </a:p>
        </p:txBody>
      </p:sp>
      <p:sp>
        <p:nvSpPr>
          <p:cNvPr id="347" name="Google Shape;347;p25"/>
          <p:cNvSpPr/>
          <p:nvPr/>
        </p:nvSpPr>
        <p:spPr>
          <a:xfrm>
            <a:off x="1421607" y="228600"/>
            <a:ext cx="6900862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Time Division Multiplexing</a:t>
            </a:r>
            <a:endParaRPr/>
          </a:p>
        </p:txBody>
      </p:sp>
      <p:pic>
        <p:nvPicPr>
          <p:cNvPr id="348" name="Google Shape;348;p25" descr="AABRMQF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806518"/>
            <a:ext cx="8320088" cy="5051482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2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6"/>
          <p:cNvSpPr txBox="1"/>
          <p:nvPr/>
        </p:nvSpPr>
        <p:spPr>
          <a:xfrm>
            <a:off x="228600" y="620713"/>
            <a:ext cx="8811683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1)The commutator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1-Takes a narrow sample of each of the N signals at a rate fs&gt;2W. 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2-Sequentially interleave these N samples inside the sampling interval Ts.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TDM             Bandwidth expansion factor N. </a:t>
            </a:r>
            <a:endParaRPr/>
          </a:p>
        </p:txBody>
      </p:sp>
      <p:sp>
        <p:nvSpPr>
          <p:cNvPr id="355" name="Google Shape;355;p26"/>
          <p:cNvSpPr/>
          <p:nvPr/>
        </p:nvSpPr>
        <p:spPr>
          <a:xfrm>
            <a:off x="1260475" y="2026147"/>
            <a:ext cx="358775" cy="287337"/>
          </a:xfrm>
          <a:prstGeom prst="rightArrow">
            <a:avLst>
              <a:gd name="adj1" fmla="val 50000"/>
              <a:gd name="adj2" fmla="val 31216"/>
            </a:avLst>
          </a:prstGeom>
          <a:solidFill>
            <a:srgbClr val="03AD17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cxnSp>
        <p:nvCxnSpPr>
          <p:cNvPr id="356" name="Google Shape;356;p26"/>
          <p:cNvCxnSpPr/>
          <p:nvPr/>
        </p:nvCxnSpPr>
        <p:spPr>
          <a:xfrm>
            <a:off x="900113" y="4365625"/>
            <a:ext cx="6551612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7" name="Google Shape;357;p26"/>
          <p:cNvSpPr txBox="1"/>
          <p:nvPr/>
        </p:nvSpPr>
        <p:spPr>
          <a:xfrm>
            <a:off x="228600" y="4867097"/>
            <a:ext cx="8629649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2) Pulse modulator 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Transfers the multiplexed signal into a form suitable for transmission over the communication channel. 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3) Pulse demodulator +Decommulator 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(reverse process at the receiver)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8" name="Google Shape;358;p26"/>
          <p:cNvSpPr/>
          <p:nvPr/>
        </p:nvSpPr>
        <p:spPr>
          <a:xfrm>
            <a:off x="1187450" y="3860800"/>
            <a:ext cx="215900" cy="504825"/>
          </a:xfrm>
          <a:prstGeom prst="rect">
            <a:avLst/>
          </a:prstGeom>
          <a:solidFill>
            <a:srgbClr val="03AD17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359" name="Google Shape;359;p26"/>
          <p:cNvSpPr/>
          <p:nvPr/>
        </p:nvSpPr>
        <p:spPr>
          <a:xfrm>
            <a:off x="1619250" y="3860800"/>
            <a:ext cx="215900" cy="504825"/>
          </a:xfrm>
          <a:prstGeom prst="rect">
            <a:avLst/>
          </a:prstGeom>
          <a:solidFill>
            <a:srgbClr val="03AD17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360" name="Google Shape;360;p26"/>
          <p:cNvSpPr/>
          <p:nvPr/>
        </p:nvSpPr>
        <p:spPr>
          <a:xfrm>
            <a:off x="2051050" y="3860800"/>
            <a:ext cx="215900" cy="504825"/>
          </a:xfrm>
          <a:prstGeom prst="rect">
            <a:avLst/>
          </a:prstGeom>
          <a:solidFill>
            <a:srgbClr val="03AD17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361" name="Google Shape;361;p26"/>
          <p:cNvSpPr/>
          <p:nvPr/>
        </p:nvSpPr>
        <p:spPr>
          <a:xfrm>
            <a:off x="2484438" y="3860800"/>
            <a:ext cx="215900" cy="504825"/>
          </a:xfrm>
          <a:prstGeom prst="rect">
            <a:avLst/>
          </a:prstGeom>
          <a:solidFill>
            <a:srgbClr val="03AD17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362" name="Google Shape;362;p26"/>
          <p:cNvSpPr/>
          <p:nvPr/>
        </p:nvSpPr>
        <p:spPr>
          <a:xfrm>
            <a:off x="2916238" y="3860800"/>
            <a:ext cx="215900" cy="504825"/>
          </a:xfrm>
          <a:prstGeom prst="rect">
            <a:avLst/>
          </a:prstGeom>
          <a:solidFill>
            <a:srgbClr val="03AD17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363" name="Google Shape;363;p26"/>
          <p:cNvSpPr/>
          <p:nvPr/>
        </p:nvSpPr>
        <p:spPr>
          <a:xfrm>
            <a:off x="5364163" y="3860800"/>
            <a:ext cx="215900" cy="504825"/>
          </a:xfrm>
          <a:prstGeom prst="rect">
            <a:avLst/>
          </a:prstGeom>
          <a:solidFill>
            <a:srgbClr val="03AD17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364" name="Google Shape;364;p26"/>
          <p:cNvSpPr/>
          <p:nvPr/>
        </p:nvSpPr>
        <p:spPr>
          <a:xfrm>
            <a:off x="3348038" y="3860800"/>
            <a:ext cx="215900" cy="504825"/>
          </a:xfrm>
          <a:prstGeom prst="rect">
            <a:avLst/>
          </a:prstGeom>
          <a:solidFill>
            <a:srgbClr val="03AD17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365" name="Google Shape;365;p26"/>
          <p:cNvSpPr/>
          <p:nvPr/>
        </p:nvSpPr>
        <p:spPr>
          <a:xfrm>
            <a:off x="3851275" y="3860800"/>
            <a:ext cx="215900" cy="504825"/>
          </a:xfrm>
          <a:prstGeom prst="rect">
            <a:avLst/>
          </a:prstGeom>
          <a:solidFill>
            <a:srgbClr val="03AD17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366" name="Google Shape;366;p26"/>
          <p:cNvSpPr/>
          <p:nvPr/>
        </p:nvSpPr>
        <p:spPr>
          <a:xfrm>
            <a:off x="4356100" y="3860800"/>
            <a:ext cx="215900" cy="504825"/>
          </a:xfrm>
          <a:prstGeom prst="rect">
            <a:avLst/>
          </a:prstGeom>
          <a:solidFill>
            <a:srgbClr val="03AD17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367" name="Google Shape;367;p26"/>
          <p:cNvSpPr/>
          <p:nvPr/>
        </p:nvSpPr>
        <p:spPr>
          <a:xfrm>
            <a:off x="4859338" y="3860800"/>
            <a:ext cx="215900" cy="504825"/>
          </a:xfrm>
          <a:prstGeom prst="rect">
            <a:avLst/>
          </a:prstGeom>
          <a:solidFill>
            <a:srgbClr val="03AD17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cxnSp>
        <p:nvCxnSpPr>
          <p:cNvPr id="368" name="Google Shape;368;p26"/>
          <p:cNvCxnSpPr/>
          <p:nvPr/>
        </p:nvCxnSpPr>
        <p:spPr>
          <a:xfrm>
            <a:off x="1187450" y="4508500"/>
            <a:ext cx="208915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69" name="Google Shape;369;p26"/>
          <p:cNvCxnSpPr/>
          <p:nvPr/>
        </p:nvCxnSpPr>
        <p:spPr>
          <a:xfrm rot="10800000">
            <a:off x="1187450" y="4508500"/>
            <a:ext cx="28892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70" name="Google Shape;370;p26"/>
          <p:cNvSpPr txBox="1"/>
          <p:nvPr/>
        </p:nvSpPr>
        <p:spPr>
          <a:xfrm>
            <a:off x="1042988" y="4508500"/>
            <a:ext cx="2016125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Frame         Ts     </a:t>
            </a:r>
            <a:endParaRPr/>
          </a:p>
        </p:txBody>
      </p:sp>
      <p:sp>
        <p:nvSpPr>
          <p:cNvPr id="371" name="Google Shape;371;p26"/>
          <p:cNvSpPr txBox="1"/>
          <p:nvPr/>
        </p:nvSpPr>
        <p:spPr>
          <a:xfrm>
            <a:off x="928688" y="3500438"/>
            <a:ext cx="5429250" cy="3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 S11   S21   S31   S41  S51  </a:t>
            </a:r>
            <a:r>
              <a:rPr lang="en-US" sz="1400">
                <a:solidFill>
                  <a:srgbClr val="FF0000"/>
                </a:solidFill>
                <a:latin typeface="Gulim"/>
                <a:ea typeface="Gulim"/>
                <a:cs typeface="Gulim"/>
                <a:sym typeface="Gulim"/>
              </a:rPr>
              <a:t>S12   S22    S32    S42   S52</a:t>
            </a:r>
            <a:endParaRPr/>
          </a:p>
        </p:txBody>
      </p:sp>
      <p:sp>
        <p:nvSpPr>
          <p:cNvPr id="372" name="Google Shape;372;p2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  <p:pic>
        <p:nvPicPr>
          <p:cNvPr id="373" name="Google Shape;373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46196" y="194390"/>
            <a:ext cx="3494088" cy="105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7"/>
          <p:cNvSpPr txBox="1">
            <a:spLocks noGrp="1"/>
          </p:cNvSpPr>
          <p:nvPr>
            <p:ph type="title" idx="4294967295"/>
          </p:nvPr>
        </p:nvSpPr>
        <p:spPr>
          <a:xfrm>
            <a:off x="1219200" y="931227"/>
            <a:ext cx="4953000" cy="595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T1 TDM Format for One Frame.</a:t>
            </a:r>
            <a:endParaRPr/>
          </a:p>
        </p:txBody>
      </p:sp>
      <p:pic>
        <p:nvPicPr>
          <p:cNvPr id="379" name="Google Shape;379;p27" descr="AABRMQM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379" y="1526540"/>
            <a:ext cx="8783241" cy="26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27"/>
          <p:cNvSpPr txBox="1"/>
          <p:nvPr/>
        </p:nvSpPr>
        <p:spPr>
          <a:xfrm>
            <a:off x="5097463" y="1814513"/>
            <a:ext cx="164623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(8000 samples / s)</a:t>
            </a:r>
            <a:endParaRPr/>
          </a:p>
        </p:txBody>
      </p:sp>
      <p:sp>
        <p:nvSpPr>
          <p:cNvPr id="381" name="Google Shape;381;p2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  <p:pic>
        <p:nvPicPr>
          <p:cNvPr id="382" name="Google Shape;382;p27" descr="Frequency Division Multiple Access (FDMA) | SpringerLink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666238"/>
            <a:ext cx="9144000" cy="20907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8"/>
          <p:cNvSpPr txBox="1"/>
          <p:nvPr/>
        </p:nvSpPr>
        <p:spPr>
          <a:xfrm>
            <a:off x="735013" y="639763"/>
            <a:ext cx="7437437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388" name="Google Shape;388;p28"/>
          <p:cNvSpPr txBox="1"/>
          <p:nvPr/>
        </p:nvSpPr>
        <p:spPr>
          <a:xfrm>
            <a:off x="609599" y="692150"/>
            <a:ext cx="7924801" cy="5170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For PCM. System : </a:t>
            </a:r>
            <a:endParaRPr/>
          </a:p>
          <a:p>
            <a:pPr marL="0" marR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As the number of signals to be TDM increases, the duration   of a codeword representing a single sample is reduced. Hence pulse duration is reduced. So it is more difficult for generating  or transmitting. </a:t>
            </a:r>
            <a:endParaRPr/>
          </a:p>
          <a:p>
            <a:pPr marL="0" marR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For short pulses, we have more noise in the Tx media .</a:t>
            </a:r>
            <a:endParaRPr/>
          </a:p>
          <a:p>
            <a:pPr marL="0" marR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So, we have a restricted number of signals to be TDM . </a:t>
            </a:r>
            <a:endParaRPr/>
          </a:p>
          <a:p>
            <a:pPr marL="0" marR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time operation at the Rx follow closely the time operation at the Tx. (except for transmission time…) </a:t>
            </a:r>
            <a:endParaRPr/>
          </a:p>
          <a:p>
            <a:pPr marL="0" marR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How to synchronize the Tx + Rx? </a:t>
            </a:r>
            <a:endParaRPr/>
          </a:p>
          <a:p>
            <a:pPr marL="0" marR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Set a pulse at the end of a frame and transmit this pulse every other frame only.</a:t>
            </a:r>
            <a:endParaRPr/>
          </a:p>
        </p:txBody>
      </p:sp>
      <p:sp>
        <p:nvSpPr>
          <p:cNvPr id="389" name="Google Shape;389;p2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  <p:sp>
        <p:nvSpPr>
          <p:cNvPr id="390" name="Google Shape;390;p28"/>
          <p:cNvSpPr/>
          <p:nvPr/>
        </p:nvSpPr>
        <p:spPr>
          <a:xfrm>
            <a:off x="3419475" y="322263"/>
            <a:ext cx="2276475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Synchronization 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  <p:sp>
        <p:nvSpPr>
          <p:cNvPr id="396" name="Google Shape;396;p29"/>
          <p:cNvSpPr txBox="1">
            <a:spLocks noGrp="1"/>
          </p:cNvSpPr>
          <p:nvPr>
            <p:ph type="title"/>
          </p:nvPr>
        </p:nvSpPr>
        <p:spPr>
          <a:xfrm>
            <a:off x="1076324" y="390525"/>
            <a:ext cx="8067676" cy="44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Example: The T1 System - 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(Compare it to E1 system?)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7" name="Google Shape;397;p29"/>
          <p:cNvSpPr txBox="1">
            <a:spLocks noGrp="1"/>
          </p:cNvSpPr>
          <p:nvPr>
            <p:ph type="body" idx="1"/>
          </p:nvPr>
        </p:nvSpPr>
        <p:spPr>
          <a:xfrm>
            <a:off x="228600" y="981075"/>
            <a:ext cx="85344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20"/>
              <a:buChar char="❖"/>
            </a:pPr>
            <a:r>
              <a:rPr lang="en-US" sz="2800"/>
              <a:t>24 voice channels; separate pairs of wires; regeneration every 2 km;  basic to  the  North  American  Digital      Switching Hierarchy.</a:t>
            </a:r>
            <a:endParaRPr/>
          </a:p>
          <a:p>
            <a:pPr marL="342900" lvl="0" indent="-342900" algn="just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1820"/>
              <a:buChar char="❖"/>
            </a:pPr>
            <a:r>
              <a:rPr lang="en-US" sz="2800"/>
              <a:t>Voice signal (300 – 3100 Hz) – low pass filter  (cutoff  frequency 3.1 kHz) – Nyquist sampling rate = 6.2 kHz </a:t>
            </a:r>
            <a:r>
              <a:rPr lang="en-US" sz="2800" b="1"/>
              <a:t>– actual sampling rate is 8 kHz</a:t>
            </a:r>
            <a:r>
              <a:rPr lang="en-US" sz="2800"/>
              <a:t>.</a:t>
            </a:r>
            <a:endParaRPr/>
          </a:p>
          <a:p>
            <a:pPr marL="342900" lvl="0" indent="-342900" algn="just" rtl="0">
              <a:spcBef>
                <a:spcPts val="560"/>
              </a:spcBef>
              <a:spcAft>
                <a:spcPts val="0"/>
              </a:spcAft>
              <a:buSzPts val="1820"/>
              <a:buChar char="❖"/>
            </a:pPr>
            <a:r>
              <a:rPr lang="en-US" sz="2800"/>
              <a:t>Each of the 24  voice  channels  uses  binary code with  8-bit word.</a:t>
            </a:r>
            <a:endParaRPr/>
          </a:p>
          <a:p>
            <a:pPr marL="342900" lvl="0" indent="-342900" algn="just" rtl="0">
              <a:spcBef>
                <a:spcPts val="560"/>
              </a:spcBef>
              <a:spcAft>
                <a:spcPts val="0"/>
              </a:spcAft>
              <a:buSzPts val="1820"/>
              <a:buChar char="❖"/>
            </a:pPr>
            <a:r>
              <a:rPr lang="en-US" sz="2800"/>
              <a:t>Frames</a:t>
            </a:r>
            <a:endParaRPr/>
          </a:p>
          <a:p>
            <a:pPr marL="669925" lvl="1" indent="-325438" algn="just" rtl="0">
              <a:spcBef>
                <a:spcPts val="480"/>
              </a:spcBef>
              <a:spcAft>
                <a:spcPts val="0"/>
              </a:spcAft>
              <a:buSzPts val="2160"/>
              <a:buChar char="⮚"/>
            </a:pPr>
            <a:r>
              <a:rPr lang="en-US" sz="2400"/>
              <a:t>for 8 kHz, each frame occupies a period of 125 µs</a:t>
            </a:r>
            <a:endParaRPr/>
          </a:p>
          <a:p>
            <a:pPr marL="669925" lvl="1" indent="-325438" algn="just" rtl="0">
              <a:spcBef>
                <a:spcPts val="480"/>
              </a:spcBef>
              <a:spcAft>
                <a:spcPts val="0"/>
              </a:spcAft>
              <a:buSzPts val="2160"/>
              <a:buChar char="⮚"/>
            </a:pPr>
            <a:r>
              <a:rPr lang="en-US" sz="2400"/>
              <a:t>contains 24 X 8 =192 bit words; plus 1 bit for sync = 193 bits</a:t>
            </a:r>
            <a:endParaRPr/>
          </a:p>
          <a:p>
            <a:pPr marL="669925" lvl="1" indent="-325438" algn="just" rtl="0">
              <a:spcBef>
                <a:spcPts val="480"/>
              </a:spcBef>
              <a:spcAft>
                <a:spcPts val="0"/>
              </a:spcAft>
              <a:buSzPts val="2160"/>
              <a:buChar char="⮚"/>
            </a:pPr>
            <a:r>
              <a:rPr lang="en-US" sz="2400"/>
              <a:t>bit duration = 0.647 µs (125µs/193bits); transmission rate is   </a:t>
            </a:r>
            <a:r>
              <a:rPr lang="en-US" sz="2400" b="1"/>
              <a:t>1.544 Mb/s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0"/>
          <p:cNvSpPr txBox="1"/>
          <p:nvPr/>
        </p:nvSpPr>
        <p:spPr>
          <a:xfrm>
            <a:off x="746443" y="42982"/>
            <a:ext cx="7920037" cy="6586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D911D"/>
                </a:solidFill>
                <a:latin typeface="Tahoma"/>
                <a:ea typeface="Tahoma"/>
                <a:cs typeface="Tahoma"/>
                <a:sym typeface="Tahoma"/>
              </a:rPr>
              <a:t>Example summery </a:t>
            </a:r>
            <a:r>
              <a:rPr lang="en-US" sz="2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lang="en-US" sz="2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</a:t>
            </a:r>
            <a:r>
              <a:rPr lang="en-US" sz="28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T1 System </a:t>
            </a:r>
            <a:r>
              <a:rPr lang="en-US" sz="2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- a PCM</a:t>
            </a:r>
            <a:r>
              <a:rPr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system)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 TDM system is given such that:</a:t>
            </a:r>
            <a:endParaRPr/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N=24  Voice channels  (300-3100) Hz. </a:t>
            </a:r>
            <a:endParaRPr/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Repeaters every (2-4) Km interval.</a:t>
            </a:r>
            <a:endParaRPr/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LPF with fc=3.1KHz </a:t>
            </a:r>
            <a:endParaRPr/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fs=8KHz.</a:t>
            </a:r>
            <a:endParaRPr/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8 bit / sample </a:t>
            </a:r>
            <a:endParaRPr/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mu-law (mu=255)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1) Find the frame length.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2) Find the number of bits/frame.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3) Find the number of bits/second.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4) Find the duration of each bit.</a:t>
            </a:r>
            <a:endParaRPr/>
          </a:p>
        </p:txBody>
      </p:sp>
      <p:sp>
        <p:nvSpPr>
          <p:cNvPr id="403" name="Google Shape;403;p3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  <p:pic>
        <p:nvPicPr>
          <p:cNvPr id="404" name="Google Shape;404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13262" y="2659374"/>
            <a:ext cx="4825658" cy="1452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1"/>
          <p:cNvSpPr txBox="1"/>
          <p:nvPr/>
        </p:nvSpPr>
        <p:spPr>
          <a:xfrm>
            <a:off x="539750" y="609600"/>
            <a:ext cx="8424863" cy="4216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DF070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Solution:</a:t>
            </a:r>
            <a:endParaRPr sz="2400">
              <a:solidFill>
                <a:srgbClr val="DF070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1) fs = 8KHz 🡺  Ts=1/fs =1/8000 = 125 µs (Ts is the frame length) </a:t>
            </a:r>
            <a:endParaRPr/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2) 24 Samples + 1 bit for synch 🡺 24(8) + 1=193 bits/frame .</a:t>
            </a:r>
            <a:endParaRPr/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3) 193 bits                   125 µs              193 bits * 1 sec = 1.544Mb/s</a:t>
            </a:r>
            <a:endParaRPr/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     ???                         1 s                          125 µs</a:t>
            </a:r>
            <a:endParaRPr/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4) 193 bits                    125 µs           125 µs * 1 bit      = 0.647 µs</a:t>
            </a:r>
            <a:endParaRPr/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    1 bit                            ???                   193 bit </a:t>
            </a:r>
            <a:endParaRPr/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410" name="Google Shape;410;p31"/>
          <p:cNvCxnSpPr/>
          <p:nvPr/>
        </p:nvCxnSpPr>
        <p:spPr>
          <a:xfrm>
            <a:off x="2159793" y="2317750"/>
            <a:ext cx="719137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1" name="Google Shape;411;p31"/>
          <p:cNvCxnSpPr/>
          <p:nvPr/>
        </p:nvCxnSpPr>
        <p:spPr>
          <a:xfrm>
            <a:off x="2122487" y="2819400"/>
            <a:ext cx="865188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2" name="Google Shape;412;p31"/>
          <p:cNvSpPr/>
          <p:nvPr/>
        </p:nvSpPr>
        <p:spPr>
          <a:xfrm>
            <a:off x="4211638" y="2276475"/>
            <a:ext cx="647700" cy="360363"/>
          </a:xfrm>
          <a:prstGeom prst="rightArrow">
            <a:avLst>
              <a:gd name="adj1" fmla="val 50000"/>
              <a:gd name="adj2" fmla="val 44934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cxnSp>
        <p:nvCxnSpPr>
          <p:cNvPr id="413" name="Google Shape;413;p31"/>
          <p:cNvCxnSpPr/>
          <p:nvPr/>
        </p:nvCxnSpPr>
        <p:spPr>
          <a:xfrm>
            <a:off x="5181600" y="2438400"/>
            <a:ext cx="1655763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4" name="Google Shape;414;p31"/>
          <p:cNvCxnSpPr/>
          <p:nvPr/>
        </p:nvCxnSpPr>
        <p:spPr>
          <a:xfrm>
            <a:off x="1979613" y="3573463"/>
            <a:ext cx="936625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5" name="Google Shape;415;p31"/>
          <p:cNvCxnSpPr/>
          <p:nvPr/>
        </p:nvCxnSpPr>
        <p:spPr>
          <a:xfrm>
            <a:off x="2051050" y="4005263"/>
            <a:ext cx="936625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6" name="Google Shape;416;p31"/>
          <p:cNvSpPr/>
          <p:nvPr/>
        </p:nvSpPr>
        <p:spPr>
          <a:xfrm>
            <a:off x="4284663" y="3573463"/>
            <a:ext cx="647700" cy="4318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cxnSp>
        <p:nvCxnSpPr>
          <p:cNvPr id="417" name="Google Shape;417;p31"/>
          <p:cNvCxnSpPr/>
          <p:nvPr/>
        </p:nvCxnSpPr>
        <p:spPr>
          <a:xfrm>
            <a:off x="5083175" y="3810000"/>
            <a:ext cx="1512887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8" name="Google Shape;418;p3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  <p:sp>
        <p:nvSpPr>
          <p:cNvPr id="419" name="Google Shape;419;p31"/>
          <p:cNvSpPr/>
          <p:nvPr/>
        </p:nvSpPr>
        <p:spPr>
          <a:xfrm>
            <a:off x="511175" y="5259388"/>
            <a:ext cx="4572000" cy="110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1)Find the frame length.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2)Find the number of bits/frame.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3)Find the number of bits/second.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4)Find the duration of each bit.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32"/>
          <p:cNvSpPr txBox="1"/>
          <p:nvPr/>
        </p:nvSpPr>
        <p:spPr>
          <a:xfrm>
            <a:off x="228600" y="928688"/>
            <a:ext cx="8915400" cy="4201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DS0</a:t>
            </a:r>
            <a:r>
              <a:rPr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: Digital Signaling Zero, where the incoming signal has a 64kp/s rate</a:t>
            </a:r>
            <a:r>
              <a:rPr lang="en-US" sz="11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(PCM).</a:t>
            </a:r>
            <a:endParaRPr sz="2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DS1</a:t>
            </a:r>
            <a:r>
              <a:rPr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: Digital Signal one, it combines </a:t>
            </a:r>
            <a:r>
              <a:rPr lang="en-US" sz="18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24 DS0 </a:t>
            </a:r>
            <a:r>
              <a:rPr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bit stream to get 1.544Mb/s &gt;(24(64)).</a:t>
            </a:r>
            <a:endParaRPr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DS2: </a:t>
            </a:r>
            <a:r>
              <a:rPr lang="en-US" sz="20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Combines 4-DS1 bit streams to obtain a 6.312 Mb/s &gt;(4(1.544)).</a:t>
            </a:r>
            <a:endParaRPr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DS3: </a:t>
            </a:r>
            <a:r>
              <a:rPr lang="en-US" sz="20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Combines 7-DS2 bit streams to obtain a</a:t>
            </a:r>
            <a:r>
              <a:rPr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44.736Mb/s &gt;(7(6.312)).</a:t>
            </a:r>
            <a:endParaRPr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DS4: </a:t>
            </a:r>
            <a:r>
              <a:rPr lang="en-US" sz="20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combines 6-DS3 bit</a:t>
            </a:r>
            <a:r>
              <a:rPr lang="en-US" sz="20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streams to obtain a</a:t>
            </a:r>
            <a:r>
              <a:rPr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274.176Mb/s &gt;6(44.736)).</a:t>
            </a:r>
            <a:endParaRPr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DS5</a:t>
            </a:r>
            <a:r>
              <a:rPr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: </a:t>
            </a:r>
            <a:r>
              <a:rPr lang="en-US" sz="20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combines 2-DS4 bit</a:t>
            </a:r>
            <a:r>
              <a:rPr lang="en-US" sz="20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streams to obtain a 560.160Mb/s &gt;</a:t>
            </a:r>
            <a:r>
              <a:rPr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2(274.176).</a:t>
            </a:r>
            <a:endParaRPr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Due to bit stuffing, the bit rate of a digital signaling produced by any of these multiplexers is slightly higher than the prescribed multiple of the </a:t>
            </a:r>
            <a:r>
              <a:rPr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incoming</a:t>
            </a:r>
            <a:r>
              <a:rPr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bit rate (i.e.,   DS1 =1.544 which is greater than 24*64)</a:t>
            </a:r>
            <a:endParaRPr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25" name="Google Shape;425;p3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  <p:sp>
        <p:nvSpPr>
          <p:cNvPr id="426" name="Google Shape;426;p32"/>
          <p:cNvSpPr/>
          <p:nvPr/>
        </p:nvSpPr>
        <p:spPr>
          <a:xfrm>
            <a:off x="1116013" y="476250"/>
            <a:ext cx="6948487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Digital TDM Hierarchy (The North America Standard) 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4</a:t>
            </a:fld>
            <a:endParaRPr sz="1600" b="1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166" name="Google Shape;166;p4"/>
          <p:cNvSpPr txBox="1">
            <a:spLocks noGrp="1"/>
          </p:cNvSpPr>
          <p:nvPr>
            <p:ph type="title"/>
          </p:nvPr>
        </p:nvSpPr>
        <p:spPr>
          <a:xfrm>
            <a:off x="1076325" y="390525"/>
            <a:ext cx="7543800" cy="44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System Details for DM</a:t>
            </a:r>
            <a:endParaRPr/>
          </a:p>
        </p:txBody>
      </p:sp>
      <p:sp>
        <p:nvSpPr>
          <p:cNvPr id="167" name="Google Shape;167;p4"/>
          <p:cNvSpPr txBox="1">
            <a:spLocks noGrp="1"/>
          </p:cNvSpPr>
          <p:nvPr>
            <p:ph type="body" idx="1"/>
          </p:nvPr>
        </p:nvSpPr>
        <p:spPr>
          <a:xfrm>
            <a:off x="500063" y="981075"/>
            <a:ext cx="8104187" cy="5145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560"/>
              <a:buChar char="❖"/>
            </a:pPr>
            <a:r>
              <a:rPr lang="en-US" sz="2400"/>
              <a:t>Comparator </a:t>
            </a:r>
            <a:endParaRPr/>
          </a:p>
          <a:p>
            <a:pPr marL="669925" lvl="1" indent="-325438" algn="l" rtl="0">
              <a:spcBef>
                <a:spcPts val="360"/>
              </a:spcBef>
              <a:spcAft>
                <a:spcPts val="0"/>
              </a:spcAft>
              <a:buSzPts val="1620"/>
              <a:buChar char="⮚"/>
            </a:pPr>
            <a:r>
              <a:rPr lang="en-US" sz="1800"/>
              <a:t>Computes the difference between its two inputs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1560"/>
              <a:buChar char="❖"/>
            </a:pPr>
            <a:r>
              <a:rPr lang="en-US" sz="2400"/>
              <a:t>Quantizer </a:t>
            </a:r>
            <a:endParaRPr/>
          </a:p>
          <a:p>
            <a:pPr marL="669925" lvl="1" indent="-325438" algn="l" rtl="0">
              <a:spcBef>
                <a:spcPts val="360"/>
              </a:spcBef>
              <a:spcAft>
                <a:spcPts val="0"/>
              </a:spcAft>
              <a:buSzPts val="1620"/>
              <a:buChar char="⮚"/>
            </a:pPr>
            <a:r>
              <a:rPr lang="en-US" sz="1800"/>
              <a:t>Consists of a hard limiter with an input-output characteristic that is a scaled version of the </a:t>
            </a:r>
            <a:r>
              <a:rPr lang="en-US" sz="1800" u="sng"/>
              <a:t>signum function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1560"/>
              <a:buChar char="❖"/>
            </a:pPr>
            <a:r>
              <a:rPr lang="en-US" sz="2400"/>
              <a:t>Accumulator</a:t>
            </a:r>
            <a:endParaRPr/>
          </a:p>
          <a:p>
            <a:pPr marL="669925" lvl="1" indent="-325438" algn="l" rtl="0">
              <a:spcBef>
                <a:spcPts val="360"/>
              </a:spcBef>
              <a:spcAft>
                <a:spcPts val="0"/>
              </a:spcAft>
              <a:buSzPts val="1620"/>
              <a:buChar char="⮚"/>
            </a:pPr>
            <a:r>
              <a:rPr lang="en-US" sz="1800"/>
              <a:t>Operates on the quantizer output so as to produce an approximation to the message signal.</a:t>
            </a:r>
            <a:endParaRPr/>
          </a:p>
        </p:txBody>
      </p:sp>
      <p:pic>
        <p:nvPicPr>
          <p:cNvPr id="168" name="Google Shape;16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81476" y="4247515"/>
            <a:ext cx="4810124" cy="1868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4" descr="05_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4800" y="4067146"/>
            <a:ext cx="3681413" cy="2790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4" descr="https://upload.wikimedia.org/wikipedia/commons/thumb/4/4f/Signum_function.svg/299px-Signum_function.svg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02030" y="594716"/>
            <a:ext cx="1514475" cy="1215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33"/>
          <p:cNvSpPr txBox="1">
            <a:spLocks noGrp="1"/>
          </p:cNvSpPr>
          <p:nvPr>
            <p:ph type="title" idx="4294967295"/>
          </p:nvPr>
        </p:nvSpPr>
        <p:spPr>
          <a:xfrm>
            <a:off x="1066800" y="545836"/>
            <a:ext cx="9144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North American TDM Hierarchy.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32" name="Google Shape;432;p33" descr="AABRMQK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990600"/>
            <a:ext cx="8570913" cy="2290763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3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34"/>
          <p:cNvSpPr txBox="1">
            <a:spLocks noGrp="1"/>
          </p:cNvSpPr>
          <p:nvPr>
            <p:ph type="title"/>
          </p:nvPr>
        </p:nvSpPr>
        <p:spPr>
          <a:xfrm>
            <a:off x="1076325" y="390525"/>
            <a:ext cx="7543800" cy="44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ahoma"/>
                <a:ea typeface="Tahoma"/>
                <a:cs typeface="Tahoma"/>
                <a:sym typeface="Tahoma"/>
              </a:rPr>
              <a:t>   E1 System</a:t>
            </a:r>
            <a:endParaRPr/>
          </a:p>
        </p:txBody>
      </p:sp>
      <p:sp>
        <p:nvSpPr>
          <p:cNvPr id="439" name="Google Shape;439;p34"/>
          <p:cNvSpPr txBox="1">
            <a:spLocks noGrp="1"/>
          </p:cNvSpPr>
          <p:nvPr>
            <p:ph type="body" idx="1"/>
          </p:nvPr>
        </p:nvSpPr>
        <p:spPr>
          <a:xfrm>
            <a:off x="228600" y="1027112"/>
            <a:ext cx="8534399" cy="5145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30"/>
              <a:buChar char="❖"/>
            </a:pPr>
            <a:r>
              <a:rPr lang="en-US" b="1"/>
              <a:t>E1</a:t>
            </a:r>
            <a:r>
              <a:rPr lang="en-US"/>
              <a:t> is a European digital transmission format devised by the ITU-TS    and given the name by the Conference of European Postal and             Telecommunication Administration (CEPT). </a:t>
            </a:r>
            <a:endParaRPr/>
          </a:p>
          <a:p>
            <a:pPr marL="342900" lvl="0" indent="-342900" algn="l" rtl="0">
              <a:spcBef>
                <a:spcPts val="440"/>
              </a:spcBef>
              <a:spcAft>
                <a:spcPts val="0"/>
              </a:spcAft>
              <a:buSzPts val="1430"/>
              <a:buChar char="❖"/>
            </a:pPr>
            <a:r>
              <a:rPr lang="en-US"/>
              <a:t>It’s an equivalent of the North American T-carrier </a:t>
            </a:r>
            <a:r>
              <a:rPr lang="en-US" b="1"/>
              <a:t>system</a:t>
            </a:r>
            <a:r>
              <a:rPr lang="en-US"/>
              <a:t> format. </a:t>
            </a:r>
            <a:endParaRPr/>
          </a:p>
          <a:p>
            <a:pPr marL="342900" lvl="0" indent="-342900" algn="l" rtl="0">
              <a:spcBef>
                <a:spcPts val="440"/>
              </a:spcBef>
              <a:spcAft>
                <a:spcPts val="0"/>
              </a:spcAft>
              <a:buSzPts val="1430"/>
              <a:buChar char="❖"/>
            </a:pPr>
            <a:r>
              <a:rPr lang="en-US"/>
              <a:t>E2 through E5 are carriers in increasing multiples of the </a:t>
            </a:r>
            <a:r>
              <a:rPr lang="en-US" b="1"/>
              <a:t>E1</a:t>
            </a:r>
            <a:r>
              <a:rPr lang="en-US"/>
              <a:t> format.</a:t>
            </a:r>
            <a:endParaRPr/>
          </a:p>
          <a:p>
            <a:pPr marL="342900" lvl="0" indent="-342900" algn="l" rtl="0">
              <a:spcBef>
                <a:spcPts val="440"/>
              </a:spcBef>
              <a:spcAft>
                <a:spcPts val="0"/>
              </a:spcAft>
              <a:buSzPts val="1430"/>
              <a:buChar char="❖"/>
            </a:pPr>
            <a:r>
              <a:rPr lang="en-US" b="1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E1's</a:t>
            </a:r>
            <a:r>
              <a:rPr lang="en-US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 data rate is 2.048 Mbps, over </a:t>
            </a:r>
            <a:r>
              <a:rPr lang="en-US" b="1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32</a:t>
            </a:r>
            <a:r>
              <a:rPr lang="en-US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 channels at 64/kbps each, </a:t>
            </a:r>
            <a:endParaRPr/>
          </a:p>
          <a:p>
            <a:pPr marL="342900" lvl="0" indent="-342900" algn="l" rtl="0">
              <a:spcBef>
                <a:spcPts val="440"/>
              </a:spcBef>
              <a:spcAft>
                <a:spcPts val="0"/>
              </a:spcAft>
              <a:buSzPts val="1430"/>
              <a:buChar char="❖"/>
            </a:pPr>
            <a:r>
              <a:rPr lang="en-US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the </a:t>
            </a:r>
            <a:r>
              <a:rPr lang="en-US" b="1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E1</a:t>
            </a:r>
            <a:r>
              <a:rPr lang="en-US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 standard exceeds the transfer rates of it's equivalent       system, T1 (1.544 Mbps over 24 channels.)</a:t>
            </a:r>
            <a:endParaRPr/>
          </a:p>
          <a:p>
            <a:pPr marL="342900" lvl="0" indent="-252095" algn="l" rtl="0">
              <a:spcBef>
                <a:spcPts val="440"/>
              </a:spcBef>
              <a:spcAft>
                <a:spcPts val="0"/>
              </a:spcAft>
              <a:buSzPts val="1430"/>
              <a:buNone/>
            </a:pPr>
            <a:endParaRPr/>
          </a:p>
        </p:txBody>
      </p:sp>
      <p:sp>
        <p:nvSpPr>
          <p:cNvPr id="440" name="Google Shape;440;p3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41</a:t>
            </a:fld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35"/>
          <p:cNvSpPr txBox="1">
            <a:spLocks noGrp="1"/>
          </p:cNvSpPr>
          <p:nvPr>
            <p:ph type="title"/>
          </p:nvPr>
        </p:nvSpPr>
        <p:spPr>
          <a:xfrm>
            <a:off x="1076325" y="390525"/>
            <a:ext cx="7543800" cy="44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Multiplexing</a:t>
            </a:r>
            <a:endParaRPr/>
          </a:p>
        </p:txBody>
      </p:sp>
      <p:pic>
        <p:nvPicPr>
          <p:cNvPr id="446" name="Google Shape;446;p35"/>
          <p:cNvPicPr preferRelativeResize="0"/>
          <p:nvPr/>
        </p:nvPicPr>
        <p:blipFill rotWithShape="1">
          <a:blip r:embed="rId3">
            <a:alphaModFix/>
          </a:blip>
          <a:srcRect b="33448"/>
          <a:stretch/>
        </p:blipFill>
        <p:spPr>
          <a:xfrm>
            <a:off x="457200" y="2047875"/>
            <a:ext cx="8305800" cy="2227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36"/>
          <p:cNvSpPr txBox="1">
            <a:spLocks noGrp="1"/>
          </p:cNvSpPr>
          <p:nvPr>
            <p:ph type="title"/>
          </p:nvPr>
        </p:nvSpPr>
        <p:spPr>
          <a:xfrm>
            <a:off x="1076325" y="390525"/>
            <a:ext cx="7543800" cy="44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ahoma"/>
                <a:ea typeface="Tahoma"/>
                <a:cs typeface="Tahoma"/>
                <a:sym typeface="Tahoma"/>
              </a:rPr>
              <a:t>Types of Multiplexing</a:t>
            </a:r>
            <a:endParaRPr/>
          </a:p>
        </p:txBody>
      </p:sp>
      <p:sp>
        <p:nvSpPr>
          <p:cNvPr id="452" name="Google Shape;452;p36"/>
          <p:cNvSpPr txBox="1">
            <a:spLocks noGrp="1"/>
          </p:cNvSpPr>
          <p:nvPr>
            <p:ph type="body" idx="1"/>
          </p:nvPr>
        </p:nvSpPr>
        <p:spPr>
          <a:xfrm>
            <a:off x="500063" y="981075"/>
            <a:ext cx="8186737" cy="5145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30"/>
              <a:buChar char="❖"/>
            </a:pPr>
            <a:r>
              <a:rPr lang="en-US"/>
              <a:t>Time Division Multiplexing</a:t>
            </a:r>
            <a:endParaRPr/>
          </a:p>
          <a:p>
            <a:pPr marL="342900" lvl="0" indent="-342900" algn="l" rtl="0">
              <a:spcBef>
                <a:spcPts val="440"/>
              </a:spcBef>
              <a:spcAft>
                <a:spcPts val="0"/>
              </a:spcAft>
              <a:buSzPts val="1430"/>
              <a:buChar char="❖"/>
            </a:pPr>
            <a:r>
              <a:rPr lang="en-US"/>
              <a:t>Code Division Multiplexing</a:t>
            </a:r>
            <a:endParaRPr/>
          </a:p>
          <a:p>
            <a:pPr marL="342900" lvl="0" indent="-342900" algn="l" rtl="0">
              <a:spcBef>
                <a:spcPts val="440"/>
              </a:spcBef>
              <a:spcAft>
                <a:spcPts val="0"/>
              </a:spcAft>
              <a:buSzPts val="1430"/>
              <a:buChar char="❖"/>
            </a:pPr>
            <a:r>
              <a:rPr lang="en-US"/>
              <a:t>Frequency Division Multiplexing</a:t>
            </a:r>
            <a:endParaRPr/>
          </a:p>
          <a:p>
            <a:pPr marL="342900" lvl="0" indent="-252095" algn="l" rtl="0">
              <a:spcBef>
                <a:spcPts val="440"/>
              </a:spcBef>
              <a:spcAft>
                <a:spcPts val="0"/>
              </a:spcAft>
              <a:buSzPts val="1430"/>
              <a:buNone/>
            </a:pPr>
            <a:endParaRPr/>
          </a:p>
          <a:p>
            <a:pPr marL="342900" lvl="0" indent="-252095" algn="l" rtl="0">
              <a:spcBef>
                <a:spcPts val="440"/>
              </a:spcBef>
              <a:spcAft>
                <a:spcPts val="0"/>
              </a:spcAft>
              <a:buSzPts val="1430"/>
              <a:buNone/>
            </a:pPr>
            <a:endParaRPr/>
          </a:p>
          <a:p>
            <a:pPr marL="342900" lvl="0" indent="-252095" algn="l" rtl="0">
              <a:spcBef>
                <a:spcPts val="440"/>
              </a:spcBef>
              <a:spcAft>
                <a:spcPts val="0"/>
              </a:spcAft>
              <a:buSzPts val="1430"/>
              <a:buNone/>
            </a:pPr>
            <a:endParaRPr/>
          </a:p>
          <a:p>
            <a:pPr marL="342900" lvl="0" indent="-252095" algn="l" rtl="0">
              <a:spcBef>
                <a:spcPts val="440"/>
              </a:spcBef>
              <a:spcAft>
                <a:spcPts val="0"/>
              </a:spcAft>
              <a:buSzPts val="1430"/>
              <a:buNone/>
            </a:pPr>
            <a:endParaRPr/>
          </a:p>
          <a:p>
            <a:pPr marL="342900" lvl="0" indent="-252095" algn="l" rtl="0">
              <a:spcBef>
                <a:spcPts val="440"/>
              </a:spcBef>
              <a:spcAft>
                <a:spcPts val="0"/>
              </a:spcAft>
              <a:buSzPts val="1430"/>
              <a:buNone/>
            </a:pPr>
            <a:endParaRPr/>
          </a:p>
          <a:p>
            <a:pPr marL="0" lvl="0" indent="0" algn="l" rtl="0">
              <a:spcBef>
                <a:spcPts val="440"/>
              </a:spcBef>
              <a:spcAft>
                <a:spcPts val="0"/>
              </a:spcAft>
              <a:buSzPts val="1430"/>
              <a:buNone/>
            </a:pPr>
            <a:endParaRPr/>
          </a:p>
          <a:p>
            <a:pPr marL="0" lvl="0" indent="0" algn="l" rtl="0">
              <a:spcBef>
                <a:spcPts val="440"/>
              </a:spcBef>
              <a:spcAft>
                <a:spcPts val="0"/>
              </a:spcAft>
              <a:buSzPts val="1430"/>
              <a:buNone/>
            </a:pPr>
            <a:endParaRPr/>
          </a:p>
          <a:p>
            <a:pPr marL="0" lvl="0" indent="0" algn="l" rtl="0">
              <a:spcBef>
                <a:spcPts val="440"/>
              </a:spcBef>
              <a:spcAft>
                <a:spcPts val="0"/>
              </a:spcAft>
              <a:buSzPts val="1430"/>
              <a:buNone/>
            </a:pPr>
            <a:r>
              <a:rPr lang="en-US"/>
              <a:t>---------------------------------------------------------</a:t>
            </a:r>
            <a:endParaRPr/>
          </a:p>
          <a:p>
            <a:pPr marL="342900" lvl="0" indent="-342900" algn="l" rtl="0">
              <a:spcBef>
                <a:spcPts val="440"/>
              </a:spcBef>
              <a:spcAft>
                <a:spcPts val="0"/>
              </a:spcAft>
              <a:buSzPts val="1430"/>
              <a:buChar char="❖"/>
            </a:pPr>
            <a:r>
              <a:rPr lang="en-US"/>
              <a:t>Space Division Multiplexing</a:t>
            </a:r>
            <a:endParaRPr/>
          </a:p>
          <a:p>
            <a:pPr marL="342900" lvl="0" indent="-342900" algn="l" rtl="0">
              <a:spcBef>
                <a:spcPts val="440"/>
              </a:spcBef>
              <a:spcAft>
                <a:spcPts val="0"/>
              </a:spcAft>
              <a:buSzPts val="1430"/>
              <a:buChar char="❖"/>
            </a:pPr>
            <a:r>
              <a:rPr lang="en-US"/>
              <a:t>Polarization Division Multiplexing</a:t>
            </a:r>
            <a:endParaRPr/>
          </a:p>
          <a:p>
            <a:pPr marL="342900" lvl="0" indent="-342900" algn="l" rtl="0">
              <a:spcBef>
                <a:spcPts val="440"/>
              </a:spcBef>
              <a:spcAft>
                <a:spcPts val="0"/>
              </a:spcAft>
              <a:buSzPts val="1430"/>
              <a:buChar char="❖"/>
            </a:pPr>
            <a:r>
              <a:rPr lang="en-US"/>
              <a:t>Orbital Angular Momentum Multiplexing</a:t>
            </a:r>
            <a:endParaRPr/>
          </a:p>
        </p:txBody>
      </p:sp>
      <p:sp>
        <p:nvSpPr>
          <p:cNvPr id="453" name="Google Shape;453;p3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43</a:t>
            </a:fld>
            <a:endParaRPr/>
          </a:p>
        </p:txBody>
      </p:sp>
      <p:pic>
        <p:nvPicPr>
          <p:cNvPr id="454" name="Google Shape;454;p36"/>
          <p:cNvPicPr preferRelativeResize="0"/>
          <p:nvPr/>
        </p:nvPicPr>
        <p:blipFill rotWithShape="1">
          <a:blip r:embed="rId3">
            <a:alphaModFix/>
          </a:blip>
          <a:srcRect t="46677" b="11218"/>
          <a:stretch/>
        </p:blipFill>
        <p:spPr>
          <a:xfrm>
            <a:off x="5867400" y="2504262"/>
            <a:ext cx="2460172" cy="1735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36"/>
          <p:cNvPicPr preferRelativeResize="0"/>
          <p:nvPr/>
        </p:nvPicPr>
        <p:blipFill rotWithShape="1">
          <a:blip r:embed="rId3">
            <a:alphaModFix/>
          </a:blip>
          <a:srcRect b="58864"/>
          <a:stretch/>
        </p:blipFill>
        <p:spPr>
          <a:xfrm>
            <a:off x="152400" y="2362200"/>
            <a:ext cx="2732213" cy="188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36" descr="Multiplexing 3/9/ ppt downloa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20823" y="2381885"/>
            <a:ext cx="2510367" cy="188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37"/>
          <p:cNvSpPr txBox="1">
            <a:spLocks noGrp="1"/>
          </p:cNvSpPr>
          <p:nvPr>
            <p:ph type="title"/>
          </p:nvPr>
        </p:nvSpPr>
        <p:spPr>
          <a:xfrm>
            <a:off x="1076325" y="390525"/>
            <a:ext cx="7543800" cy="44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ahoma"/>
                <a:ea typeface="Tahoma"/>
                <a:cs typeface="Tahoma"/>
                <a:sym typeface="Tahoma"/>
              </a:rPr>
              <a:t> Multiplexing</a:t>
            </a:r>
            <a:endParaRPr/>
          </a:p>
        </p:txBody>
      </p:sp>
      <p:sp>
        <p:nvSpPr>
          <p:cNvPr id="462" name="Google Shape;462;p37"/>
          <p:cNvSpPr txBox="1">
            <a:spLocks noGrp="1"/>
          </p:cNvSpPr>
          <p:nvPr>
            <p:ph type="body" idx="1"/>
          </p:nvPr>
        </p:nvSpPr>
        <p:spPr>
          <a:xfrm>
            <a:off x="228601" y="981075"/>
            <a:ext cx="8763000" cy="5145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30"/>
              <a:buNone/>
            </a:pPr>
            <a:r>
              <a:rPr lang="en-US"/>
              <a:t>FDM</a:t>
            </a:r>
            <a:endParaRPr/>
          </a:p>
          <a:p>
            <a:pPr marL="342900" lvl="0" indent="-342900" algn="l" rtl="0">
              <a:spcBef>
                <a:spcPts val="440"/>
              </a:spcBef>
              <a:spcAft>
                <a:spcPts val="0"/>
              </a:spcAft>
              <a:buSzPts val="1430"/>
              <a:buChar char="❖"/>
            </a:pPr>
            <a:r>
              <a:rPr lang="en-US"/>
              <a:t>Useful bandwidth of medium exceeds required bandwidth of channel</a:t>
            </a:r>
            <a:endParaRPr/>
          </a:p>
          <a:p>
            <a:pPr marL="342900" lvl="0" indent="-342900" algn="l" rtl="0">
              <a:spcBef>
                <a:spcPts val="440"/>
              </a:spcBef>
              <a:spcAft>
                <a:spcPts val="0"/>
              </a:spcAft>
              <a:buSzPts val="1430"/>
              <a:buChar char="❖"/>
            </a:pPr>
            <a:r>
              <a:rPr lang="en-US"/>
              <a:t>Each signal is modulated to a different carrier frequency</a:t>
            </a:r>
            <a:endParaRPr/>
          </a:p>
          <a:p>
            <a:pPr marL="342900" lvl="0" indent="-342900" algn="l" rtl="0">
              <a:spcBef>
                <a:spcPts val="440"/>
              </a:spcBef>
              <a:spcAft>
                <a:spcPts val="0"/>
              </a:spcAft>
              <a:buSzPts val="1430"/>
              <a:buChar char="❖"/>
            </a:pPr>
            <a:r>
              <a:rPr lang="en-US"/>
              <a:t>Carrier frequencies are separated so signals do not overlap (guard bands)e.g. broadcast radio</a:t>
            </a:r>
            <a:endParaRPr/>
          </a:p>
          <a:p>
            <a:pPr marL="342900" lvl="0" indent="-342900" algn="l" rtl="0">
              <a:spcBef>
                <a:spcPts val="440"/>
              </a:spcBef>
              <a:spcAft>
                <a:spcPts val="0"/>
              </a:spcAft>
              <a:buSzPts val="1430"/>
              <a:buChar char="❖"/>
            </a:pPr>
            <a:r>
              <a:rPr lang="en-US"/>
              <a:t>Channel are allocated even if there is no data</a:t>
            </a:r>
            <a:endParaRPr/>
          </a:p>
        </p:txBody>
      </p:sp>
      <p:pic>
        <p:nvPicPr>
          <p:cNvPr id="463" name="Google Shape;463;p37"/>
          <p:cNvPicPr preferRelativeResize="0"/>
          <p:nvPr/>
        </p:nvPicPr>
        <p:blipFill rotWithShape="1">
          <a:blip r:embed="rId3">
            <a:alphaModFix/>
          </a:blip>
          <a:srcRect b="58864"/>
          <a:stretch/>
        </p:blipFill>
        <p:spPr>
          <a:xfrm>
            <a:off x="381000" y="3810000"/>
            <a:ext cx="4059156" cy="279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37"/>
          <p:cNvPicPr preferRelativeResize="0"/>
          <p:nvPr/>
        </p:nvPicPr>
        <p:blipFill rotWithShape="1">
          <a:blip r:embed="rId3">
            <a:alphaModFix/>
          </a:blip>
          <a:srcRect t="46677" b="11218"/>
          <a:stretch/>
        </p:blipFill>
        <p:spPr>
          <a:xfrm>
            <a:off x="4863598" y="3802202"/>
            <a:ext cx="3899401" cy="2750998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37"/>
          <p:cNvSpPr/>
          <p:nvPr/>
        </p:nvSpPr>
        <p:spPr>
          <a:xfrm>
            <a:off x="505143" y="6149976"/>
            <a:ext cx="67678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FDM</a:t>
            </a:r>
            <a:endParaRPr sz="1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466" name="Google Shape;466;p37"/>
          <p:cNvSpPr/>
          <p:nvPr/>
        </p:nvSpPr>
        <p:spPr>
          <a:xfrm>
            <a:off x="5207073" y="5919867"/>
            <a:ext cx="67358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TDM</a:t>
            </a:r>
            <a:endParaRPr sz="1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38"/>
          <p:cNvSpPr txBox="1">
            <a:spLocks noGrp="1"/>
          </p:cNvSpPr>
          <p:nvPr>
            <p:ph type="title"/>
          </p:nvPr>
        </p:nvSpPr>
        <p:spPr>
          <a:xfrm>
            <a:off x="1076325" y="390525"/>
            <a:ext cx="7543800" cy="44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3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45</a:t>
            </a:fld>
            <a:endParaRPr/>
          </a:p>
        </p:txBody>
      </p:sp>
      <p:pic>
        <p:nvPicPr>
          <p:cNvPr id="473" name="Google Shape;473;p38" descr="Multiplexing multiple links on 1 physical line common on long-haul, high  capacity links have FDM, TDM, CDM and WDM. - ppt downloa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986" y="885507"/>
            <a:ext cx="4409017" cy="3306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38" descr="Multiplexing, fdma,tdma,cdm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74763" y="836613"/>
            <a:ext cx="4161251" cy="312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38" descr="Multiplexing 3/9/ ppt downloa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4171950"/>
            <a:ext cx="3581400" cy="268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3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46</a:t>
            </a:fld>
            <a:endParaRPr sz="1600" b="1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481" name="Google Shape;481;p39"/>
          <p:cNvSpPr txBox="1">
            <a:spLocks noGrp="1"/>
          </p:cNvSpPr>
          <p:nvPr>
            <p:ph type="title"/>
          </p:nvPr>
        </p:nvSpPr>
        <p:spPr>
          <a:xfrm>
            <a:off x="1076325" y="390525"/>
            <a:ext cx="7543800" cy="44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>
                <a:latin typeface="Times New Roman"/>
                <a:ea typeface="Times New Roman"/>
                <a:cs typeface="Times New Roman"/>
                <a:sym typeface="Times New Roman"/>
              </a:rPr>
              <a:t>        	</a:t>
            </a:r>
            <a:r>
              <a:rPr lang="en-US" sz="3200" b="0">
                <a:latin typeface="Times New Roman"/>
                <a:ea typeface="Times New Roman"/>
                <a:cs typeface="Times New Roman"/>
                <a:sym typeface="Times New Roman"/>
              </a:rPr>
              <a:t>Liner Prediction filter</a:t>
            </a:r>
            <a:endParaRPr/>
          </a:p>
        </p:txBody>
      </p:sp>
      <p:pic>
        <p:nvPicPr>
          <p:cNvPr id="482" name="Google Shape;482;p39" descr="05_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346" y="2032000"/>
            <a:ext cx="8328454" cy="299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40"/>
          <p:cNvSpPr txBox="1"/>
          <p:nvPr/>
        </p:nvSpPr>
        <p:spPr>
          <a:xfrm>
            <a:off x="539750" y="404813"/>
            <a:ext cx="8135938" cy="98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rPr lang="en-US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Linear Prediction</a:t>
            </a:r>
            <a:endParaRPr/>
          </a:p>
          <a:p>
            <a: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Finite – duration Impulse Response (FIR) discrete – time filter . </a:t>
            </a:r>
            <a:endParaRPr/>
          </a:p>
        </p:txBody>
      </p:sp>
      <p:sp>
        <p:nvSpPr>
          <p:cNvPr id="488" name="Google Shape;488;p40"/>
          <p:cNvSpPr/>
          <p:nvPr/>
        </p:nvSpPr>
        <p:spPr>
          <a:xfrm>
            <a:off x="1187450" y="2852738"/>
            <a:ext cx="576263" cy="433387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489" name="Google Shape;489;p40"/>
          <p:cNvSpPr/>
          <p:nvPr/>
        </p:nvSpPr>
        <p:spPr>
          <a:xfrm>
            <a:off x="2916238" y="2852738"/>
            <a:ext cx="576262" cy="433387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490" name="Google Shape;490;p40"/>
          <p:cNvSpPr/>
          <p:nvPr/>
        </p:nvSpPr>
        <p:spPr>
          <a:xfrm>
            <a:off x="4427538" y="2852738"/>
            <a:ext cx="576262" cy="433387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491" name="Google Shape;491;p40"/>
          <p:cNvSpPr/>
          <p:nvPr/>
        </p:nvSpPr>
        <p:spPr>
          <a:xfrm>
            <a:off x="6877050" y="2852738"/>
            <a:ext cx="576263" cy="433387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492" name="Google Shape;492;p40"/>
          <p:cNvSpPr/>
          <p:nvPr/>
        </p:nvSpPr>
        <p:spPr>
          <a:xfrm>
            <a:off x="1908175" y="4941888"/>
            <a:ext cx="6480175" cy="4318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493" name="Google Shape;493;p40"/>
          <p:cNvSpPr/>
          <p:nvPr/>
        </p:nvSpPr>
        <p:spPr>
          <a:xfrm>
            <a:off x="2051050" y="3789363"/>
            <a:ext cx="431800" cy="431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494" name="Google Shape;494;p40"/>
          <p:cNvSpPr/>
          <p:nvPr/>
        </p:nvSpPr>
        <p:spPr>
          <a:xfrm>
            <a:off x="4932363" y="3789363"/>
            <a:ext cx="431800" cy="431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495" name="Google Shape;495;p40"/>
          <p:cNvSpPr/>
          <p:nvPr/>
        </p:nvSpPr>
        <p:spPr>
          <a:xfrm>
            <a:off x="6227763" y="3789363"/>
            <a:ext cx="431800" cy="431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496" name="Google Shape;496;p40"/>
          <p:cNvSpPr/>
          <p:nvPr/>
        </p:nvSpPr>
        <p:spPr>
          <a:xfrm>
            <a:off x="3708400" y="3789363"/>
            <a:ext cx="431800" cy="431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497" name="Google Shape;497;p40"/>
          <p:cNvSpPr/>
          <p:nvPr/>
        </p:nvSpPr>
        <p:spPr>
          <a:xfrm>
            <a:off x="7740650" y="3716338"/>
            <a:ext cx="431800" cy="431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cxnSp>
        <p:nvCxnSpPr>
          <p:cNvPr id="498" name="Google Shape;498;p40"/>
          <p:cNvCxnSpPr/>
          <p:nvPr/>
        </p:nvCxnSpPr>
        <p:spPr>
          <a:xfrm>
            <a:off x="827088" y="3068638"/>
            <a:ext cx="360362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99" name="Google Shape;499;p40"/>
          <p:cNvCxnSpPr/>
          <p:nvPr/>
        </p:nvCxnSpPr>
        <p:spPr>
          <a:xfrm>
            <a:off x="1763713" y="3068638"/>
            <a:ext cx="115252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00" name="Google Shape;500;p40"/>
          <p:cNvCxnSpPr/>
          <p:nvPr/>
        </p:nvCxnSpPr>
        <p:spPr>
          <a:xfrm>
            <a:off x="5076825" y="5949950"/>
            <a:ext cx="352742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01" name="Google Shape;501;p40"/>
          <p:cNvCxnSpPr/>
          <p:nvPr/>
        </p:nvCxnSpPr>
        <p:spPr>
          <a:xfrm rot="10800000">
            <a:off x="2268538" y="3068638"/>
            <a:ext cx="0" cy="72072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2" name="Google Shape;502;p40"/>
          <p:cNvCxnSpPr/>
          <p:nvPr/>
        </p:nvCxnSpPr>
        <p:spPr>
          <a:xfrm>
            <a:off x="2268538" y="4221163"/>
            <a:ext cx="0" cy="72072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3" name="Google Shape;503;p40"/>
          <p:cNvCxnSpPr/>
          <p:nvPr/>
        </p:nvCxnSpPr>
        <p:spPr>
          <a:xfrm>
            <a:off x="3924300" y="4221163"/>
            <a:ext cx="0" cy="72072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4" name="Google Shape;504;p40"/>
          <p:cNvCxnSpPr/>
          <p:nvPr/>
        </p:nvCxnSpPr>
        <p:spPr>
          <a:xfrm rot="10800000">
            <a:off x="3924300" y="3068638"/>
            <a:ext cx="0" cy="72072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5" name="Google Shape;505;p40"/>
          <p:cNvCxnSpPr/>
          <p:nvPr/>
        </p:nvCxnSpPr>
        <p:spPr>
          <a:xfrm>
            <a:off x="3492500" y="3068638"/>
            <a:ext cx="935038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06" name="Google Shape;506;p40"/>
          <p:cNvCxnSpPr/>
          <p:nvPr/>
        </p:nvCxnSpPr>
        <p:spPr>
          <a:xfrm>
            <a:off x="5148263" y="4221163"/>
            <a:ext cx="0" cy="72072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7" name="Google Shape;507;p40"/>
          <p:cNvCxnSpPr/>
          <p:nvPr/>
        </p:nvCxnSpPr>
        <p:spPr>
          <a:xfrm rot="10800000">
            <a:off x="5148263" y="3068638"/>
            <a:ext cx="0" cy="72072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8" name="Google Shape;508;p40"/>
          <p:cNvCxnSpPr/>
          <p:nvPr/>
        </p:nvCxnSpPr>
        <p:spPr>
          <a:xfrm>
            <a:off x="5003800" y="3068638"/>
            <a:ext cx="144463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9" name="Google Shape;509;p40"/>
          <p:cNvCxnSpPr/>
          <p:nvPr/>
        </p:nvCxnSpPr>
        <p:spPr>
          <a:xfrm>
            <a:off x="5148263" y="3068638"/>
            <a:ext cx="1295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510" name="Google Shape;510;p40"/>
          <p:cNvCxnSpPr/>
          <p:nvPr/>
        </p:nvCxnSpPr>
        <p:spPr>
          <a:xfrm>
            <a:off x="6443663" y="4221163"/>
            <a:ext cx="0" cy="72072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1" name="Google Shape;511;p40"/>
          <p:cNvCxnSpPr/>
          <p:nvPr/>
        </p:nvCxnSpPr>
        <p:spPr>
          <a:xfrm rot="10800000">
            <a:off x="6443663" y="3068638"/>
            <a:ext cx="0" cy="72072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2" name="Google Shape;512;p40"/>
          <p:cNvCxnSpPr/>
          <p:nvPr/>
        </p:nvCxnSpPr>
        <p:spPr>
          <a:xfrm>
            <a:off x="7451725" y="3068638"/>
            <a:ext cx="50482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3" name="Google Shape;513;p40"/>
          <p:cNvCxnSpPr/>
          <p:nvPr/>
        </p:nvCxnSpPr>
        <p:spPr>
          <a:xfrm>
            <a:off x="7956550" y="4149725"/>
            <a:ext cx="0" cy="792163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4" name="Google Shape;514;p40"/>
          <p:cNvCxnSpPr/>
          <p:nvPr/>
        </p:nvCxnSpPr>
        <p:spPr>
          <a:xfrm rot="10800000">
            <a:off x="7956550" y="3068638"/>
            <a:ext cx="0" cy="647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5" name="Google Shape;515;p40"/>
          <p:cNvCxnSpPr/>
          <p:nvPr/>
        </p:nvCxnSpPr>
        <p:spPr>
          <a:xfrm>
            <a:off x="6443663" y="3068638"/>
            <a:ext cx="433387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16" name="Google Shape;516;p40"/>
          <p:cNvCxnSpPr/>
          <p:nvPr/>
        </p:nvCxnSpPr>
        <p:spPr>
          <a:xfrm>
            <a:off x="5076825" y="5373688"/>
            <a:ext cx="0" cy="576262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7" name="Google Shape;517;p40"/>
          <p:cNvCxnSpPr/>
          <p:nvPr/>
        </p:nvCxnSpPr>
        <p:spPr>
          <a:xfrm rot="10800000">
            <a:off x="4859338" y="5013325"/>
            <a:ext cx="217487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8" name="Google Shape;518;p40"/>
          <p:cNvCxnSpPr/>
          <p:nvPr/>
        </p:nvCxnSpPr>
        <p:spPr>
          <a:xfrm>
            <a:off x="4859338" y="5013325"/>
            <a:ext cx="144462" cy="144463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9" name="Google Shape;519;p40"/>
          <p:cNvCxnSpPr/>
          <p:nvPr/>
        </p:nvCxnSpPr>
        <p:spPr>
          <a:xfrm flipH="1">
            <a:off x="4859338" y="5157788"/>
            <a:ext cx="144462" cy="142875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0" name="Google Shape;520;p40"/>
          <p:cNvCxnSpPr/>
          <p:nvPr/>
        </p:nvCxnSpPr>
        <p:spPr>
          <a:xfrm>
            <a:off x="4859338" y="5300663"/>
            <a:ext cx="217487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21" name="Google Shape;521;p40"/>
          <p:cNvSpPr txBox="1"/>
          <p:nvPr/>
        </p:nvSpPr>
        <p:spPr>
          <a:xfrm>
            <a:off x="1187450" y="2924175"/>
            <a:ext cx="431800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Z</a:t>
            </a:r>
            <a:endParaRPr/>
          </a:p>
        </p:txBody>
      </p:sp>
      <p:sp>
        <p:nvSpPr>
          <p:cNvPr id="522" name="Google Shape;522;p40"/>
          <p:cNvSpPr txBox="1"/>
          <p:nvPr/>
        </p:nvSpPr>
        <p:spPr>
          <a:xfrm>
            <a:off x="1331913" y="2781300"/>
            <a:ext cx="504825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-1</a:t>
            </a:r>
            <a:endParaRPr/>
          </a:p>
        </p:txBody>
      </p:sp>
      <p:sp>
        <p:nvSpPr>
          <p:cNvPr id="523" name="Google Shape;523;p40"/>
          <p:cNvSpPr txBox="1"/>
          <p:nvPr/>
        </p:nvSpPr>
        <p:spPr>
          <a:xfrm>
            <a:off x="2916238" y="2924175"/>
            <a:ext cx="431800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Z</a:t>
            </a:r>
            <a:endParaRPr/>
          </a:p>
        </p:txBody>
      </p:sp>
      <p:sp>
        <p:nvSpPr>
          <p:cNvPr id="524" name="Google Shape;524;p40"/>
          <p:cNvSpPr txBox="1"/>
          <p:nvPr/>
        </p:nvSpPr>
        <p:spPr>
          <a:xfrm>
            <a:off x="4427538" y="2924175"/>
            <a:ext cx="431800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Z</a:t>
            </a:r>
            <a:endParaRPr/>
          </a:p>
        </p:txBody>
      </p:sp>
      <p:sp>
        <p:nvSpPr>
          <p:cNvPr id="525" name="Google Shape;525;p40"/>
          <p:cNvSpPr txBox="1"/>
          <p:nvPr/>
        </p:nvSpPr>
        <p:spPr>
          <a:xfrm>
            <a:off x="6877050" y="2924175"/>
            <a:ext cx="431800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Z</a:t>
            </a:r>
            <a:endParaRPr/>
          </a:p>
        </p:txBody>
      </p:sp>
      <p:sp>
        <p:nvSpPr>
          <p:cNvPr id="526" name="Google Shape;526;p40"/>
          <p:cNvSpPr txBox="1"/>
          <p:nvPr/>
        </p:nvSpPr>
        <p:spPr>
          <a:xfrm>
            <a:off x="3059113" y="2781300"/>
            <a:ext cx="504825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-1</a:t>
            </a:r>
            <a:endParaRPr/>
          </a:p>
        </p:txBody>
      </p:sp>
      <p:sp>
        <p:nvSpPr>
          <p:cNvPr id="527" name="Google Shape;527;p40"/>
          <p:cNvSpPr txBox="1"/>
          <p:nvPr/>
        </p:nvSpPr>
        <p:spPr>
          <a:xfrm>
            <a:off x="4572000" y="2781300"/>
            <a:ext cx="504825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-1</a:t>
            </a:r>
            <a:endParaRPr/>
          </a:p>
        </p:txBody>
      </p:sp>
      <p:sp>
        <p:nvSpPr>
          <p:cNvPr id="528" name="Google Shape;528;p40"/>
          <p:cNvSpPr txBox="1"/>
          <p:nvPr/>
        </p:nvSpPr>
        <p:spPr>
          <a:xfrm>
            <a:off x="7019925" y="2781300"/>
            <a:ext cx="504825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-1</a:t>
            </a:r>
            <a:endParaRPr/>
          </a:p>
        </p:txBody>
      </p:sp>
      <p:sp>
        <p:nvSpPr>
          <p:cNvPr id="529" name="Google Shape;529;p40"/>
          <p:cNvSpPr txBox="1"/>
          <p:nvPr/>
        </p:nvSpPr>
        <p:spPr>
          <a:xfrm>
            <a:off x="2051050" y="3860800"/>
            <a:ext cx="576263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W</a:t>
            </a:r>
            <a:r>
              <a:rPr lang="en-US" sz="12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1</a:t>
            </a:r>
            <a:endParaRPr/>
          </a:p>
        </p:txBody>
      </p:sp>
      <p:sp>
        <p:nvSpPr>
          <p:cNvPr id="530" name="Google Shape;530;p40"/>
          <p:cNvSpPr txBox="1"/>
          <p:nvPr/>
        </p:nvSpPr>
        <p:spPr>
          <a:xfrm>
            <a:off x="3708400" y="3860800"/>
            <a:ext cx="576263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W</a:t>
            </a:r>
            <a:r>
              <a:rPr lang="en-US" sz="12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2</a:t>
            </a:r>
            <a:endParaRPr/>
          </a:p>
        </p:txBody>
      </p:sp>
      <p:sp>
        <p:nvSpPr>
          <p:cNvPr id="531" name="Google Shape;531;p40"/>
          <p:cNvSpPr txBox="1"/>
          <p:nvPr/>
        </p:nvSpPr>
        <p:spPr>
          <a:xfrm>
            <a:off x="4932363" y="3789363"/>
            <a:ext cx="576262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W</a:t>
            </a:r>
            <a:r>
              <a:rPr lang="en-US" sz="12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3</a:t>
            </a:r>
            <a:endParaRPr/>
          </a:p>
        </p:txBody>
      </p:sp>
      <p:sp>
        <p:nvSpPr>
          <p:cNvPr id="532" name="Google Shape;532;p40"/>
          <p:cNvSpPr txBox="1"/>
          <p:nvPr/>
        </p:nvSpPr>
        <p:spPr>
          <a:xfrm>
            <a:off x="6156325" y="3789363"/>
            <a:ext cx="720725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W</a:t>
            </a:r>
            <a:r>
              <a:rPr lang="en-US" sz="12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p-1</a:t>
            </a:r>
            <a:endParaRPr/>
          </a:p>
        </p:txBody>
      </p:sp>
      <p:sp>
        <p:nvSpPr>
          <p:cNvPr id="533" name="Google Shape;533;p40"/>
          <p:cNvSpPr txBox="1"/>
          <p:nvPr/>
        </p:nvSpPr>
        <p:spPr>
          <a:xfrm>
            <a:off x="7740650" y="3716338"/>
            <a:ext cx="576263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W</a:t>
            </a:r>
            <a:r>
              <a:rPr lang="en-US" sz="12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p</a:t>
            </a:r>
            <a:endParaRPr/>
          </a:p>
        </p:txBody>
      </p:sp>
      <p:sp>
        <p:nvSpPr>
          <p:cNvPr id="534" name="Google Shape;534;p40"/>
          <p:cNvSpPr txBox="1"/>
          <p:nvPr/>
        </p:nvSpPr>
        <p:spPr>
          <a:xfrm>
            <a:off x="3492500" y="2636838"/>
            <a:ext cx="1008063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X[n-2]</a:t>
            </a:r>
            <a:endParaRPr/>
          </a:p>
        </p:txBody>
      </p:sp>
      <p:sp>
        <p:nvSpPr>
          <p:cNvPr id="535" name="Google Shape;535;p40"/>
          <p:cNvSpPr txBox="1"/>
          <p:nvPr/>
        </p:nvSpPr>
        <p:spPr>
          <a:xfrm>
            <a:off x="179388" y="2997200"/>
            <a:ext cx="720725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X[n]</a:t>
            </a:r>
            <a:endParaRPr/>
          </a:p>
        </p:txBody>
      </p:sp>
      <p:sp>
        <p:nvSpPr>
          <p:cNvPr id="536" name="Google Shape;536;p40"/>
          <p:cNvSpPr txBox="1"/>
          <p:nvPr/>
        </p:nvSpPr>
        <p:spPr>
          <a:xfrm>
            <a:off x="1785938" y="2565400"/>
            <a:ext cx="987425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X[n-1]</a:t>
            </a:r>
            <a:endParaRPr/>
          </a:p>
        </p:txBody>
      </p:sp>
      <p:sp>
        <p:nvSpPr>
          <p:cNvPr id="537" name="Google Shape;537;p40"/>
          <p:cNvSpPr txBox="1"/>
          <p:nvPr/>
        </p:nvSpPr>
        <p:spPr>
          <a:xfrm>
            <a:off x="4932363" y="2565400"/>
            <a:ext cx="996950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X[n-3]</a:t>
            </a:r>
            <a:endParaRPr/>
          </a:p>
        </p:txBody>
      </p:sp>
      <p:sp>
        <p:nvSpPr>
          <p:cNvPr id="538" name="Google Shape;538;p40"/>
          <p:cNvSpPr txBox="1"/>
          <p:nvPr/>
        </p:nvSpPr>
        <p:spPr>
          <a:xfrm>
            <a:off x="5795963" y="2636838"/>
            <a:ext cx="12763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X[n-p+1]</a:t>
            </a:r>
            <a:endParaRPr/>
          </a:p>
        </p:txBody>
      </p:sp>
      <p:sp>
        <p:nvSpPr>
          <p:cNvPr id="539" name="Google Shape;539;p40"/>
          <p:cNvSpPr txBox="1"/>
          <p:nvPr/>
        </p:nvSpPr>
        <p:spPr>
          <a:xfrm>
            <a:off x="7524750" y="2636838"/>
            <a:ext cx="10477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X[n-p]</a:t>
            </a:r>
            <a:endParaRPr/>
          </a:p>
        </p:txBody>
      </p:sp>
      <p:sp>
        <p:nvSpPr>
          <p:cNvPr id="540" name="Google Shape;540;p40"/>
          <p:cNvSpPr txBox="1"/>
          <p:nvPr/>
        </p:nvSpPr>
        <p:spPr>
          <a:xfrm>
            <a:off x="179388" y="2636838"/>
            <a:ext cx="1008062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input</a:t>
            </a:r>
            <a:endParaRPr/>
          </a:p>
        </p:txBody>
      </p:sp>
      <p:sp>
        <p:nvSpPr>
          <p:cNvPr id="541" name="Google Shape;541;p40"/>
          <p:cNvSpPr txBox="1"/>
          <p:nvPr/>
        </p:nvSpPr>
        <p:spPr>
          <a:xfrm>
            <a:off x="179388" y="5876925"/>
            <a:ext cx="4749800" cy="369888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chemeClr val="dk2"/>
                </a:solidFill>
                <a:latin typeface="Gulim"/>
                <a:ea typeface="Gulim"/>
                <a:cs typeface="Gulim"/>
                <a:sym typeface="Gulim"/>
              </a:rPr>
              <a:t>Block of Linear Prediction filter of order P </a:t>
            </a:r>
            <a:endParaRPr/>
          </a:p>
        </p:txBody>
      </p:sp>
      <p:sp>
        <p:nvSpPr>
          <p:cNvPr id="542" name="Google Shape;542;p40"/>
          <p:cNvSpPr txBox="1"/>
          <p:nvPr/>
        </p:nvSpPr>
        <p:spPr>
          <a:xfrm>
            <a:off x="7173913" y="5511800"/>
            <a:ext cx="2143125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Prediction  X[n] </a:t>
            </a:r>
            <a:endParaRPr/>
          </a:p>
        </p:txBody>
      </p:sp>
      <p:sp>
        <p:nvSpPr>
          <p:cNvPr id="543" name="Google Shape;543;p40"/>
          <p:cNvSpPr txBox="1"/>
          <p:nvPr/>
        </p:nvSpPr>
        <p:spPr>
          <a:xfrm>
            <a:off x="8388350" y="5381625"/>
            <a:ext cx="287338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^</a:t>
            </a:r>
            <a:endParaRPr/>
          </a:p>
        </p:txBody>
      </p:sp>
      <p:sp>
        <p:nvSpPr>
          <p:cNvPr id="544" name="Google Shape;544;p40"/>
          <p:cNvSpPr txBox="1"/>
          <p:nvPr/>
        </p:nvSpPr>
        <p:spPr>
          <a:xfrm>
            <a:off x="611188" y="1773238"/>
            <a:ext cx="7777162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rgbClr val="0033CC"/>
                </a:solidFill>
                <a:latin typeface="Gulim"/>
                <a:ea typeface="Gulim"/>
                <a:cs typeface="Gulim"/>
                <a:sym typeface="Gulim"/>
              </a:rPr>
              <a:t>X[n] = X[n-1]W</a:t>
            </a:r>
            <a:r>
              <a:rPr lang="en-US" sz="1200">
                <a:solidFill>
                  <a:srgbClr val="0033CC"/>
                </a:solidFill>
                <a:latin typeface="Gulim"/>
                <a:ea typeface="Gulim"/>
                <a:cs typeface="Gulim"/>
                <a:sym typeface="Gulim"/>
              </a:rPr>
              <a:t>1</a:t>
            </a:r>
            <a:r>
              <a:rPr lang="en-US" sz="1800">
                <a:solidFill>
                  <a:srgbClr val="0033CC"/>
                </a:solidFill>
                <a:latin typeface="Gulim"/>
                <a:ea typeface="Gulim"/>
                <a:cs typeface="Gulim"/>
                <a:sym typeface="Gulim"/>
              </a:rPr>
              <a:t> + X[n-2]W</a:t>
            </a:r>
            <a:r>
              <a:rPr lang="en-US" sz="1200">
                <a:solidFill>
                  <a:srgbClr val="0033CC"/>
                </a:solidFill>
                <a:latin typeface="Gulim"/>
                <a:ea typeface="Gulim"/>
                <a:cs typeface="Gulim"/>
                <a:sym typeface="Gulim"/>
              </a:rPr>
              <a:t>2</a:t>
            </a:r>
            <a:r>
              <a:rPr lang="en-US" sz="1800">
                <a:solidFill>
                  <a:srgbClr val="0033CC"/>
                </a:solidFill>
                <a:latin typeface="Gulim"/>
                <a:ea typeface="Gulim"/>
                <a:cs typeface="Gulim"/>
                <a:sym typeface="Gulim"/>
              </a:rPr>
              <a:t> + X[n-3]W</a:t>
            </a:r>
            <a:r>
              <a:rPr lang="en-US" sz="1200">
                <a:solidFill>
                  <a:srgbClr val="0033CC"/>
                </a:solidFill>
                <a:latin typeface="Gulim"/>
                <a:ea typeface="Gulim"/>
                <a:cs typeface="Gulim"/>
                <a:sym typeface="Gulim"/>
              </a:rPr>
              <a:t>3</a:t>
            </a:r>
            <a:r>
              <a:rPr lang="en-US" sz="1800">
                <a:solidFill>
                  <a:srgbClr val="0033CC"/>
                </a:solidFill>
                <a:latin typeface="Gulim"/>
                <a:ea typeface="Gulim"/>
                <a:cs typeface="Gulim"/>
                <a:sym typeface="Gulim"/>
              </a:rPr>
              <a:t> + …………+ X[n-p]W</a:t>
            </a:r>
            <a:r>
              <a:rPr lang="en-US" sz="1200">
                <a:solidFill>
                  <a:srgbClr val="0033CC"/>
                </a:solidFill>
                <a:latin typeface="Gulim"/>
                <a:ea typeface="Gulim"/>
                <a:cs typeface="Gulim"/>
                <a:sym typeface="Gulim"/>
              </a:rPr>
              <a:t>p</a:t>
            </a:r>
            <a:endParaRPr sz="1800">
              <a:solidFill>
                <a:srgbClr val="0033CC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545" name="Google Shape;545;p40"/>
          <p:cNvSpPr txBox="1"/>
          <p:nvPr/>
        </p:nvSpPr>
        <p:spPr>
          <a:xfrm>
            <a:off x="684213" y="1628775"/>
            <a:ext cx="287337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rgbClr val="0033CC"/>
                </a:solidFill>
                <a:latin typeface="Gulim"/>
                <a:ea typeface="Gulim"/>
                <a:cs typeface="Gulim"/>
                <a:sym typeface="Gulim"/>
              </a:rPr>
              <a:t>^</a:t>
            </a:r>
            <a:endParaRPr/>
          </a:p>
        </p:txBody>
      </p:sp>
      <p:sp>
        <p:nvSpPr>
          <p:cNvPr id="546" name="Google Shape;546;p40"/>
          <p:cNvSpPr txBox="1">
            <a:spLocks noGrp="1"/>
          </p:cNvSpPr>
          <p:nvPr>
            <p:ph type="sldNum" idx="12"/>
          </p:nvPr>
        </p:nvSpPr>
        <p:spPr>
          <a:xfrm>
            <a:off x="6583363" y="6354763"/>
            <a:ext cx="21336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47</a:t>
            </a:fld>
            <a:endParaRPr sz="1600" b="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41"/>
          <p:cNvSpPr txBox="1"/>
          <p:nvPr/>
        </p:nvSpPr>
        <p:spPr>
          <a:xfrm>
            <a:off x="395288" y="476250"/>
            <a:ext cx="8569325" cy="609397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1137" t="-797" r="-2486" b="-59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Gulim"/>
                <a:ea typeface="Gulim"/>
                <a:cs typeface="Gulim"/>
                <a:sym typeface="Gulim"/>
              </a:rPr>
              <a:t> </a:t>
            </a:r>
            <a:endParaRPr/>
          </a:p>
        </p:txBody>
      </p:sp>
      <p:cxnSp>
        <p:nvCxnSpPr>
          <p:cNvPr id="552" name="Google Shape;552;p41"/>
          <p:cNvCxnSpPr/>
          <p:nvPr/>
        </p:nvCxnSpPr>
        <p:spPr>
          <a:xfrm>
            <a:off x="3203575" y="3789363"/>
            <a:ext cx="431800" cy="0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53" name="Google Shape;553;p41"/>
          <p:cNvSpPr txBox="1"/>
          <p:nvPr/>
        </p:nvSpPr>
        <p:spPr>
          <a:xfrm>
            <a:off x="1444625" y="4652963"/>
            <a:ext cx="250825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2</a:t>
            </a:r>
            <a:endParaRPr/>
          </a:p>
        </p:txBody>
      </p:sp>
      <p:sp>
        <p:nvSpPr>
          <p:cNvPr id="554" name="Google Shape;554;p41"/>
          <p:cNvSpPr txBox="1"/>
          <p:nvPr/>
        </p:nvSpPr>
        <p:spPr>
          <a:xfrm>
            <a:off x="1695450" y="3429000"/>
            <a:ext cx="287338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rgbClr val="0033CC"/>
                </a:solidFill>
                <a:latin typeface="Gulim"/>
                <a:ea typeface="Gulim"/>
                <a:cs typeface="Gulim"/>
                <a:sym typeface="Gulim"/>
              </a:rPr>
              <a:t>2</a:t>
            </a:r>
            <a:endParaRPr/>
          </a:p>
        </p:txBody>
      </p:sp>
      <p:sp>
        <p:nvSpPr>
          <p:cNvPr id="555" name="Google Shape;555;p41"/>
          <p:cNvSpPr txBox="1"/>
          <p:nvPr/>
        </p:nvSpPr>
        <p:spPr>
          <a:xfrm>
            <a:off x="2411413" y="1844675"/>
            <a:ext cx="287337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^</a:t>
            </a:r>
            <a:endParaRPr/>
          </a:p>
        </p:txBody>
      </p:sp>
      <p:sp>
        <p:nvSpPr>
          <p:cNvPr id="556" name="Google Shape;556;p4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48</a:t>
            </a:fld>
            <a:endParaRPr sz="1600" b="1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pic>
        <p:nvPicPr>
          <p:cNvPr id="557" name="Google Shape;557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5288" y="842963"/>
            <a:ext cx="414337" cy="500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Google Shape;558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5288" y="5320218"/>
            <a:ext cx="8139448" cy="489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p4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15631" y="2895612"/>
            <a:ext cx="3213651" cy="19280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42"/>
          <p:cNvSpPr txBox="1">
            <a:spLocks noGrp="1"/>
          </p:cNvSpPr>
          <p:nvPr>
            <p:ph type="title"/>
          </p:nvPr>
        </p:nvSpPr>
        <p:spPr>
          <a:xfrm>
            <a:off x="1076325" y="390525"/>
            <a:ext cx="7543800" cy="44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5" name="Google Shape;565;p4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89623" y="2362200"/>
            <a:ext cx="6207617" cy="2202287"/>
          </a:xfrm>
          <a:prstGeom prst="rect">
            <a:avLst/>
          </a:prstGeom>
          <a:noFill/>
          <a:ln>
            <a:noFill/>
          </a:ln>
        </p:spPr>
      </p:pic>
      <p:sp>
        <p:nvSpPr>
          <p:cNvPr id="566" name="Google Shape;566;p4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49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5</a:t>
            </a:fld>
            <a:endParaRPr sz="1600" b="1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176" name="Google Shape;176;p5"/>
          <p:cNvSpPr txBox="1">
            <a:spLocks noGrp="1"/>
          </p:cNvSpPr>
          <p:nvPr>
            <p:ph type="title"/>
          </p:nvPr>
        </p:nvSpPr>
        <p:spPr>
          <a:xfrm>
            <a:off x="1076325" y="390525"/>
            <a:ext cx="7543800" cy="44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Fig.   DM Tx &amp; Rx</a:t>
            </a:r>
            <a:endParaRPr/>
          </a:p>
        </p:txBody>
      </p:sp>
      <p:sp>
        <p:nvSpPr>
          <p:cNvPr id="177" name="Google Shape;177;p5"/>
          <p:cNvSpPr/>
          <p:nvPr/>
        </p:nvSpPr>
        <p:spPr>
          <a:xfrm flipH="1">
            <a:off x="6804025" y="188913"/>
            <a:ext cx="1008063" cy="71913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2798" y="0"/>
                </a:moveTo>
                <a:lnTo>
                  <a:pt x="12798" y="3814"/>
                </a:lnTo>
                <a:lnTo>
                  <a:pt x="3375" y="3814"/>
                </a:lnTo>
                <a:lnTo>
                  <a:pt x="3375" y="17786"/>
                </a:lnTo>
                <a:lnTo>
                  <a:pt x="12798" y="17786"/>
                </a:lnTo>
                <a:lnTo>
                  <a:pt x="12798" y="21600"/>
                </a:lnTo>
                <a:lnTo>
                  <a:pt x="21600" y="10800"/>
                </a:lnTo>
                <a:lnTo>
                  <a:pt x="12798" y="0"/>
                </a:lnTo>
                <a:close/>
              </a:path>
              <a:path w="21600" h="21600" extrusionOk="0">
                <a:moveTo>
                  <a:pt x="1350" y="3814"/>
                </a:moveTo>
                <a:lnTo>
                  <a:pt x="1350" y="17786"/>
                </a:lnTo>
                <a:lnTo>
                  <a:pt x="2700" y="17786"/>
                </a:lnTo>
                <a:lnTo>
                  <a:pt x="2700" y="3814"/>
                </a:lnTo>
                <a:lnTo>
                  <a:pt x="1350" y="3814"/>
                </a:lnTo>
                <a:close/>
              </a:path>
              <a:path w="21600" h="21600" extrusionOk="0">
                <a:moveTo>
                  <a:pt x="0" y="3814"/>
                </a:moveTo>
                <a:lnTo>
                  <a:pt x="0" y="17786"/>
                </a:lnTo>
                <a:lnTo>
                  <a:pt x="675" y="17786"/>
                </a:lnTo>
                <a:lnTo>
                  <a:pt x="675" y="3814"/>
                </a:lnTo>
                <a:lnTo>
                  <a:pt x="0" y="3814"/>
                </a:lnTo>
                <a:close/>
              </a:path>
            </a:pathLst>
          </a:custGeom>
          <a:solidFill>
            <a:srgbClr val="FFFF99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Back</a:t>
            </a:r>
            <a:endParaRPr/>
          </a:p>
        </p:txBody>
      </p:sp>
      <p:sp>
        <p:nvSpPr>
          <p:cNvPr id="178" name="Google Shape;178;p5">
            <a:hlinkClick r:id="" action="ppaction://hlinkshowjump?jump=nextslide"/>
          </p:cNvPr>
          <p:cNvSpPr/>
          <p:nvPr/>
        </p:nvSpPr>
        <p:spPr>
          <a:xfrm>
            <a:off x="7956550" y="188913"/>
            <a:ext cx="935038" cy="71913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1478" y="0"/>
                </a:moveTo>
                <a:lnTo>
                  <a:pt x="11478" y="3624"/>
                </a:lnTo>
                <a:lnTo>
                  <a:pt x="3375" y="3624"/>
                </a:lnTo>
                <a:lnTo>
                  <a:pt x="3375" y="17976"/>
                </a:lnTo>
                <a:lnTo>
                  <a:pt x="11478" y="17976"/>
                </a:lnTo>
                <a:lnTo>
                  <a:pt x="11478" y="21600"/>
                </a:lnTo>
                <a:lnTo>
                  <a:pt x="21600" y="10800"/>
                </a:lnTo>
                <a:lnTo>
                  <a:pt x="11478" y="0"/>
                </a:lnTo>
                <a:close/>
              </a:path>
              <a:path w="21600" h="21600" extrusionOk="0">
                <a:moveTo>
                  <a:pt x="1350" y="3624"/>
                </a:moveTo>
                <a:lnTo>
                  <a:pt x="1350" y="17976"/>
                </a:lnTo>
                <a:lnTo>
                  <a:pt x="2700" y="17976"/>
                </a:lnTo>
                <a:lnTo>
                  <a:pt x="2700" y="3624"/>
                </a:lnTo>
                <a:lnTo>
                  <a:pt x="1350" y="3624"/>
                </a:lnTo>
                <a:close/>
              </a:path>
              <a:path w="21600" h="21600" extrusionOk="0">
                <a:moveTo>
                  <a:pt x="0" y="3624"/>
                </a:moveTo>
                <a:lnTo>
                  <a:pt x="0" y="17976"/>
                </a:lnTo>
                <a:lnTo>
                  <a:pt x="675" y="17976"/>
                </a:lnTo>
                <a:lnTo>
                  <a:pt x="675" y="3624"/>
                </a:lnTo>
                <a:lnTo>
                  <a:pt x="0" y="3624"/>
                </a:lnTo>
                <a:close/>
              </a:path>
            </a:pathLst>
          </a:custGeom>
          <a:solidFill>
            <a:srgbClr val="FFFF99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Next</a:t>
            </a:r>
            <a:endParaRPr/>
          </a:p>
        </p:txBody>
      </p:sp>
      <p:pic>
        <p:nvPicPr>
          <p:cNvPr id="179" name="Google Shape;179;p5" descr="05_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9325" y="1008063"/>
            <a:ext cx="7245350" cy="549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43"/>
          <p:cNvSpPr txBox="1"/>
          <p:nvPr/>
        </p:nvSpPr>
        <p:spPr>
          <a:xfrm>
            <a:off x="539750" y="620713"/>
            <a:ext cx="8135938" cy="5078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D911D"/>
              </a:buClr>
              <a:buSzPts val="2400"/>
              <a:buFont typeface="Noto Sans Symbols"/>
              <a:buNone/>
            </a:pPr>
            <a:r>
              <a:rPr lang="en-US" sz="2400" b="1">
                <a:solidFill>
                  <a:srgbClr val="0D91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Define ,</a:t>
            </a: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σx : variance of a sample of the process X(t) at nTs </a:t>
            </a:r>
            <a:endParaRPr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σx = E [x [n] ] ..</a:t>
            </a:r>
            <a:endParaRPr/>
          </a:p>
          <a:p>
            <a:pPr marL="0" marR="0" lvl="0" indent="-127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●"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Rx(kTs) : auto </a:t>
            </a:r>
            <a:r>
              <a:rPr lang="en-US" sz="20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correlation of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process X(t) for a lag of kTs = Rx [k] </a:t>
            </a:r>
            <a:endParaRPr/>
          </a:p>
          <a:p>
            <a:pPr marL="0" marR="0" lvl="0" indent="-127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●"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=Rx(k)= E[x[n] x[n-k]]  </a:t>
            </a:r>
            <a:endParaRPr/>
          </a:p>
          <a:p>
            <a:pPr marL="0" marR="0" lvl="0" indent="-127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●"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 , </a:t>
            </a:r>
            <a:endParaRPr/>
          </a:p>
          <a:p>
            <a:pPr marL="0" marR="0" lvl="0" indent="-127000" algn="l" rtl="0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Char char="●"/>
            </a:pPr>
            <a:r>
              <a:rPr lang="en-US" sz="2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J =σx  ….    (check the book)</a:t>
            </a:r>
            <a:endParaRPr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endParaRPr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2" name="Google Shape;572;p43"/>
          <p:cNvSpPr txBox="1"/>
          <p:nvPr/>
        </p:nvSpPr>
        <p:spPr>
          <a:xfrm>
            <a:off x="755650" y="1004987"/>
            <a:ext cx="431800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2 </a:t>
            </a:r>
            <a:endParaRPr/>
          </a:p>
        </p:txBody>
      </p:sp>
      <p:sp>
        <p:nvSpPr>
          <p:cNvPr id="573" name="Google Shape;573;p43"/>
          <p:cNvSpPr txBox="1"/>
          <p:nvPr/>
        </p:nvSpPr>
        <p:spPr>
          <a:xfrm>
            <a:off x="1317625" y="3190875"/>
            <a:ext cx="431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rgbClr val="FF0000"/>
                </a:solidFill>
                <a:latin typeface="Gulim"/>
                <a:ea typeface="Gulim"/>
                <a:cs typeface="Gulim"/>
                <a:sym typeface="Gulim"/>
              </a:rPr>
              <a:t>2</a:t>
            </a:r>
            <a:endParaRPr/>
          </a:p>
        </p:txBody>
      </p:sp>
      <p:sp>
        <p:nvSpPr>
          <p:cNvPr id="574" name="Google Shape;574;p43"/>
          <p:cNvSpPr txBox="1"/>
          <p:nvPr/>
        </p:nvSpPr>
        <p:spPr>
          <a:xfrm>
            <a:off x="761682" y="4868863"/>
            <a:ext cx="7848600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rPr lang="en-US" sz="2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Σ</a:t>
            </a:r>
            <a:r>
              <a:rPr lang="en-US" sz="1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Wj Rx [k – j] = Rx [k] = Rx [-k] ,          k = 1,2,3…….P</a:t>
            </a:r>
            <a:endParaRPr/>
          </a:p>
          <a:p>
            <a:pPr marL="0" marR="0" lvl="0" indent="0" algn="ctr" rtl="0"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None/>
            </a:pPr>
            <a:r>
              <a:rPr lang="en-US" sz="2400">
                <a:solidFill>
                  <a:srgbClr val="FF0000"/>
                </a:solidFill>
                <a:latin typeface="Gulim"/>
                <a:ea typeface="Gulim"/>
                <a:cs typeface="Gulim"/>
                <a:sym typeface="Gulim"/>
              </a:rPr>
              <a:t>Optimal equations  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>
              <a:solidFill>
                <a:srgbClr val="FF0000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575" name="Google Shape;575;p43"/>
          <p:cNvSpPr txBox="1"/>
          <p:nvPr/>
        </p:nvSpPr>
        <p:spPr>
          <a:xfrm>
            <a:off x="549910" y="5306322"/>
            <a:ext cx="863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  j=1</a:t>
            </a:r>
            <a:endParaRPr/>
          </a:p>
        </p:txBody>
      </p:sp>
      <p:sp>
        <p:nvSpPr>
          <p:cNvPr id="576" name="Google Shape;576;p43"/>
          <p:cNvSpPr txBox="1"/>
          <p:nvPr/>
        </p:nvSpPr>
        <p:spPr>
          <a:xfrm>
            <a:off x="791368" y="4705220"/>
            <a:ext cx="360363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P</a:t>
            </a:r>
            <a:endParaRPr/>
          </a:p>
        </p:txBody>
      </p:sp>
      <p:sp>
        <p:nvSpPr>
          <p:cNvPr id="577" name="Google Shape;577;p43"/>
          <p:cNvSpPr txBox="1"/>
          <p:nvPr/>
        </p:nvSpPr>
        <p:spPr>
          <a:xfrm>
            <a:off x="323850" y="6260410"/>
            <a:ext cx="8208963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D911D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rgbClr val="0D911D"/>
                </a:solidFill>
                <a:latin typeface="Gulim"/>
                <a:ea typeface="Gulim"/>
                <a:cs typeface="Gulim"/>
                <a:sym typeface="Gulim"/>
              </a:rPr>
              <a:t>Wiener – Hopf equations for linear prediction .</a:t>
            </a:r>
            <a:endParaRPr/>
          </a:p>
        </p:txBody>
      </p:sp>
      <p:sp>
        <p:nvSpPr>
          <p:cNvPr id="578" name="Google Shape;578;p43"/>
          <p:cNvSpPr txBox="1"/>
          <p:nvPr/>
        </p:nvSpPr>
        <p:spPr>
          <a:xfrm>
            <a:off x="704850" y="4712927"/>
            <a:ext cx="6534150" cy="1200329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  <a:p>
            <a:pPr marL="0" marR="0" lvl="0" indent="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  <a:p>
            <a:pPr marL="0" marR="0" lvl="0" indent="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579" name="Google Shape;579;p4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50</a:t>
            </a:fld>
            <a:endParaRPr sz="1600" b="1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pic>
        <p:nvPicPr>
          <p:cNvPr id="580" name="Google Shape;580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4850" y="1436688"/>
            <a:ext cx="390525" cy="39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1" name="Google Shape;581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9910" y="3322583"/>
            <a:ext cx="5228823" cy="643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Google Shape;582;p4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0235" y="3899453"/>
            <a:ext cx="7083380" cy="76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" name="Google Shape;583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3525" y="1446848"/>
            <a:ext cx="390525" cy="39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44"/>
          <p:cNvSpPr txBox="1"/>
          <p:nvPr/>
        </p:nvSpPr>
        <p:spPr>
          <a:xfrm>
            <a:off x="261938" y="696913"/>
            <a:ext cx="8882062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In matrix form, Let W = [ W1 W2 ……Wp ] , optimum coefficients vector</a:t>
            </a:r>
            <a:endParaRPr/>
          </a:p>
        </p:txBody>
      </p:sp>
      <p:sp>
        <p:nvSpPr>
          <p:cNvPr id="589" name="Google Shape;589;p44"/>
          <p:cNvSpPr txBox="1"/>
          <p:nvPr/>
        </p:nvSpPr>
        <p:spPr>
          <a:xfrm>
            <a:off x="2771775" y="981075"/>
            <a:ext cx="1081088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Px1 </a:t>
            </a:r>
            <a:endParaRPr/>
          </a:p>
        </p:txBody>
      </p:sp>
      <p:cxnSp>
        <p:nvCxnSpPr>
          <p:cNvPr id="590" name="Google Shape;590;p44"/>
          <p:cNvCxnSpPr/>
          <p:nvPr/>
        </p:nvCxnSpPr>
        <p:spPr>
          <a:xfrm>
            <a:off x="2636838" y="714375"/>
            <a:ext cx="2159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1" name="Google Shape;591;p44"/>
          <p:cNvSpPr txBox="1"/>
          <p:nvPr/>
        </p:nvSpPr>
        <p:spPr>
          <a:xfrm>
            <a:off x="5232400" y="536575"/>
            <a:ext cx="28892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T</a:t>
            </a:r>
            <a:endParaRPr/>
          </a:p>
        </p:txBody>
      </p:sp>
      <p:sp>
        <p:nvSpPr>
          <p:cNvPr id="592" name="Google Shape;592;p44"/>
          <p:cNvSpPr txBox="1"/>
          <p:nvPr/>
        </p:nvSpPr>
        <p:spPr>
          <a:xfrm>
            <a:off x="2744788" y="857250"/>
            <a:ext cx="576262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o</a:t>
            </a:r>
            <a:endParaRPr/>
          </a:p>
        </p:txBody>
      </p:sp>
      <p:sp>
        <p:nvSpPr>
          <p:cNvPr id="593" name="Google Shape;593;p44"/>
          <p:cNvSpPr txBox="1"/>
          <p:nvPr/>
        </p:nvSpPr>
        <p:spPr>
          <a:xfrm>
            <a:off x="152400" y="1412875"/>
            <a:ext cx="852328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[R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[1]  Rx[2] ………..Rx[p] ] , 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autocorrelation vector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cxnSp>
        <p:nvCxnSpPr>
          <p:cNvPr id="594" name="Google Shape;594;p44"/>
          <p:cNvCxnSpPr/>
          <p:nvPr/>
        </p:nvCxnSpPr>
        <p:spPr>
          <a:xfrm>
            <a:off x="1906588" y="1524000"/>
            <a:ext cx="14605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5" name="Google Shape;595;p44"/>
          <p:cNvSpPr txBox="1"/>
          <p:nvPr/>
        </p:nvSpPr>
        <p:spPr>
          <a:xfrm>
            <a:off x="1990091" y="1784348"/>
            <a:ext cx="56578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Px1 </a:t>
            </a:r>
            <a:endParaRPr/>
          </a:p>
        </p:txBody>
      </p:sp>
      <p:sp>
        <p:nvSpPr>
          <p:cNvPr id="596" name="Google Shape;596;p44"/>
          <p:cNvSpPr/>
          <p:nvPr/>
        </p:nvSpPr>
        <p:spPr>
          <a:xfrm>
            <a:off x="1331913" y="2565400"/>
            <a:ext cx="76200" cy="2232025"/>
          </a:xfrm>
          <a:prstGeom prst="leftBracket">
            <a:avLst>
              <a:gd name="adj" fmla="val 244097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597" name="Google Shape;597;p44"/>
          <p:cNvSpPr txBox="1"/>
          <p:nvPr/>
        </p:nvSpPr>
        <p:spPr>
          <a:xfrm>
            <a:off x="539750" y="2349500"/>
            <a:ext cx="6408738" cy="1490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  <a:p>
            <a:pPr marL="0" marR="0" lvl="0" indent="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4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R</a:t>
            </a:r>
            <a:r>
              <a:rPr lang="en-US" sz="1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x = </a:t>
            </a:r>
            <a:endParaRPr sz="24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  <a:p>
            <a:pPr marL="0" marR="0" lvl="0" indent="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cxnSp>
        <p:nvCxnSpPr>
          <p:cNvPr id="598" name="Google Shape;598;p44"/>
          <p:cNvCxnSpPr/>
          <p:nvPr/>
        </p:nvCxnSpPr>
        <p:spPr>
          <a:xfrm>
            <a:off x="611188" y="3141663"/>
            <a:ext cx="288925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9" name="Google Shape;599;p44"/>
          <p:cNvSpPr txBox="1"/>
          <p:nvPr/>
        </p:nvSpPr>
        <p:spPr>
          <a:xfrm>
            <a:off x="1476375" y="2636838"/>
            <a:ext cx="5256213" cy="2430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Rx[0]   Rx[1]…………. Rx[p-1] </a:t>
            </a:r>
            <a:endParaRPr/>
          </a:p>
          <a:p>
            <a:pPr marL="0" marR="0" lvl="0" indent="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Rx[1]   Rx[0] ………….Rx[p-2]</a:t>
            </a:r>
            <a:endParaRPr/>
          </a:p>
          <a:p>
            <a:pPr marL="0" marR="0" lvl="0" indent="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Rx[2]   Rx[1] ………….Rx[p-3]</a:t>
            </a:r>
            <a:endParaRPr/>
          </a:p>
          <a:p>
            <a:pPr marL="0" marR="0" lvl="0" indent="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  <a:p>
            <a:pPr marL="0" marR="0" lvl="0" indent="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Rx[p-1]  Rx[p-2] ………Rx[0]</a:t>
            </a:r>
            <a:endParaRPr/>
          </a:p>
          <a:p>
            <a:pPr marL="0" marR="0" lvl="0" indent="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cxnSp>
        <p:nvCxnSpPr>
          <p:cNvPr id="600" name="Google Shape;600;p44"/>
          <p:cNvCxnSpPr/>
          <p:nvPr/>
        </p:nvCxnSpPr>
        <p:spPr>
          <a:xfrm>
            <a:off x="1835150" y="3789363"/>
            <a:ext cx="0" cy="4318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601" name="Google Shape;601;p44"/>
          <p:cNvSpPr/>
          <p:nvPr/>
        </p:nvSpPr>
        <p:spPr>
          <a:xfrm>
            <a:off x="4932363" y="2565400"/>
            <a:ext cx="71437" cy="2211388"/>
          </a:xfrm>
          <a:prstGeom prst="rightBracket">
            <a:avLst>
              <a:gd name="adj" fmla="val 257965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602" name="Google Shape;602;p44"/>
          <p:cNvSpPr txBox="1"/>
          <p:nvPr/>
        </p:nvSpPr>
        <p:spPr>
          <a:xfrm>
            <a:off x="468313" y="5084763"/>
            <a:ext cx="8424862" cy="86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Wiener – Hopf eqs ,can be written as : </a:t>
            </a:r>
            <a:endParaRPr/>
          </a:p>
          <a:p>
            <a: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                                                                     optimum solution.</a:t>
            </a:r>
            <a:endParaRPr/>
          </a:p>
        </p:txBody>
      </p:sp>
      <p:sp>
        <p:nvSpPr>
          <p:cNvPr id="603" name="Google Shape;603;p44"/>
          <p:cNvSpPr/>
          <p:nvPr/>
        </p:nvSpPr>
        <p:spPr>
          <a:xfrm>
            <a:off x="1187450" y="5589588"/>
            <a:ext cx="1728788" cy="935037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R</a:t>
            </a:r>
            <a:r>
              <a:rPr lang="en-US" sz="16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x</a:t>
            </a:r>
            <a:r>
              <a:rPr lang="en-US" sz="20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 W</a:t>
            </a:r>
            <a:r>
              <a:rPr lang="en-US" sz="16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o</a:t>
            </a:r>
            <a:r>
              <a:rPr lang="en-US" sz="20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 = </a:t>
            </a:r>
            <a:r>
              <a:rPr lang="en-US" sz="24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r</a:t>
            </a:r>
            <a:r>
              <a:rPr lang="en-US" sz="1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x</a:t>
            </a:r>
            <a:r>
              <a:rPr lang="en-US" sz="20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 </a:t>
            </a:r>
            <a:endParaRPr/>
          </a:p>
        </p:txBody>
      </p:sp>
      <p:sp>
        <p:nvSpPr>
          <p:cNvPr id="604" name="Google Shape;604;p44"/>
          <p:cNvSpPr/>
          <p:nvPr/>
        </p:nvSpPr>
        <p:spPr>
          <a:xfrm>
            <a:off x="4140200" y="5589588"/>
            <a:ext cx="1727200" cy="935037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W</a:t>
            </a:r>
            <a:r>
              <a:rPr lang="en-US" sz="16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o</a:t>
            </a:r>
            <a:r>
              <a:rPr lang="en-US" sz="20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 = R r</a:t>
            </a:r>
            <a:r>
              <a:rPr lang="en-US" sz="1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x</a:t>
            </a:r>
            <a:r>
              <a:rPr lang="en-US" sz="20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 </a:t>
            </a:r>
            <a:endParaRPr/>
          </a:p>
        </p:txBody>
      </p:sp>
      <p:sp>
        <p:nvSpPr>
          <p:cNvPr id="605" name="Google Shape;605;p44"/>
          <p:cNvSpPr/>
          <p:nvPr/>
        </p:nvSpPr>
        <p:spPr>
          <a:xfrm>
            <a:off x="3132138" y="5876925"/>
            <a:ext cx="863600" cy="360363"/>
          </a:xfrm>
          <a:prstGeom prst="rightArrow">
            <a:avLst>
              <a:gd name="adj1" fmla="val 50000"/>
              <a:gd name="adj2" fmla="val 59912"/>
            </a:avLst>
          </a:prstGeom>
          <a:solidFill>
            <a:srgbClr val="0033CC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cxnSp>
        <p:nvCxnSpPr>
          <p:cNvPr id="606" name="Google Shape;606;p44"/>
          <p:cNvCxnSpPr/>
          <p:nvPr/>
        </p:nvCxnSpPr>
        <p:spPr>
          <a:xfrm>
            <a:off x="1403350" y="5876925"/>
            <a:ext cx="144463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7" name="Google Shape;607;p44"/>
          <p:cNvCxnSpPr/>
          <p:nvPr/>
        </p:nvCxnSpPr>
        <p:spPr>
          <a:xfrm>
            <a:off x="1763713" y="5876925"/>
            <a:ext cx="2159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8" name="Google Shape;608;p44"/>
          <p:cNvCxnSpPr/>
          <p:nvPr/>
        </p:nvCxnSpPr>
        <p:spPr>
          <a:xfrm>
            <a:off x="2411413" y="5876925"/>
            <a:ext cx="144462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9" name="Google Shape;609;p44"/>
          <p:cNvCxnSpPr/>
          <p:nvPr/>
        </p:nvCxnSpPr>
        <p:spPr>
          <a:xfrm>
            <a:off x="4427538" y="5876925"/>
            <a:ext cx="217487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0" name="Google Shape;610;p44"/>
          <p:cNvCxnSpPr/>
          <p:nvPr/>
        </p:nvCxnSpPr>
        <p:spPr>
          <a:xfrm>
            <a:off x="5076825" y="5876925"/>
            <a:ext cx="144463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1" name="Google Shape;611;p44"/>
          <p:cNvCxnSpPr/>
          <p:nvPr/>
        </p:nvCxnSpPr>
        <p:spPr>
          <a:xfrm>
            <a:off x="5364163" y="5876925"/>
            <a:ext cx="144462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12" name="Google Shape;612;p44"/>
          <p:cNvSpPr txBox="1"/>
          <p:nvPr/>
        </p:nvSpPr>
        <p:spPr>
          <a:xfrm>
            <a:off x="5000625" y="5589588"/>
            <a:ext cx="576263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-1 </a:t>
            </a:r>
            <a:endParaRPr/>
          </a:p>
        </p:txBody>
      </p:sp>
      <p:sp>
        <p:nvSpPr>
          <p:cNvPr id="613" name="Google Shape;613;p4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51</a:t>
            </a:fld>
            <a:endParaRPr sz="1600" b="1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45"/>
          <p:cNvSpPr txBox="1">
            <a:spLocks noGrp="1"/>
          </p:cNvSpPr>
          <p:nvPr>
            <p:ph type="title"/>
          </p:nvPr>
        </p:nvSpPr>
        <p:spPr>
          <a:xfrm>
            <a:off x="1076325" y="390525"/>
            <a:ext cx="7543800" cy="44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4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52</a:t>
            </a:fld>
            <a:endParaRPr/>
          </a:p>
        </p:txBody>
      </p:sp>
      <p:pic>
        <p:nvPicPr>
          <p:cNvPr id="620" name="Google Shape;620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1828800"/>
            <a:ext cx="7240286" cy="14882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46"/>
          <p:cNvSpPr txBox="1"/>
          <p:nvPr/>
        </p:nvSpPr>
        <p:spPr>
          <a:xfrm>
            <a:off x="1785938" y="458788"/>
            <a:ext cx="4968875" cy="461962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2400"/>
              <a:buFont typeface="Noto Sans Symbols"/>
              <a:buNone/>
            </a:pPr>
            <a:r>
              <a:rPr lang="en-US" sz="2400">
                <a:solidFill>
                  <a:srgbClr val="008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Linear Adaptive prediction </a:t>
            </a:r>
            <a:endParaRPr/>
          </a:p>
        </p:txBody>
      </p:sp>
      <p:sp>
        <p:nvSpPr>
          <p:cNvPr id="626" name="Google Shape;626;p46"/>
          <p:cNvSpPr txBox="1"/>
          <p:nvPr/>
        </p:nvSpPr>
        <p:spPr>
          <a:xfrm>
            <a:off x="539750" y="1341438"/>
            <a:ext cx="8064500" cy="170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 = R</a:t>
            </a: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</a:t>
            </a: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requires knowledge of the autocorrelation function Rx [k] ,  </a:t>
            </a:r>
            <a:endParaRPr/>
          </a:p>
          <a:p>
            <a:pPr marL="0" marR="0" lvl="0" indent="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k= 0,1,2,…….., P </a:t>
            </a:r>
            <a:endParaRPr/>
          </a:p>
          <a:p>
            <a:pPr marL="0" marR="0" lvl="0" indent="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if R</a:t>
            </a: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[k] is not a available ??? </a:t>
            </a:r>
            <a:endParaRPr/>
          </a:p>
          <a:p>
            <a:pPr marL="0" marR="0" lvl="0" indent="0" algn="l" rtl="0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Solution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:   Use the </a:t>
            </a:r>
            <a:r>
              <a:rPr lang="en-US" sz="18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 adaptive prediction “ </a:t>
            </a:r>
            <a:r>
              <a:rPr lang="en-US" sz="180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recursive methods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. </a:t>
            </a:r>
            <a:endParaRPr/>
          </a:p>
        </p:txBody>
      </p:sp>
      <p:sp>
        <p:nvSpPr>
          <p:cNvPr id="627" name="Google Shape;627;p46"/>
          <p:cNvSpPr/>
          <p:nvPr/>
        </p:nvSpPr>
        <p:spPr>
          <a:xfrm>
            <a:off x="1785938" y="1500188"/>
            <a:ext cx="433387" cy="144462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CC0000"/>
          </a:solidFill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628" name="Google Shape;628;p46"/>
          <p:cNvSpPr/>
          <p:nvPr/>
        </p:nvSpPr>
        <p:spPr>
          <a:xfrm>
            <a:off x="4284663" y="3644900"/>
            <a:ext cx="1871662" cy="865188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Linear predictor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W</a:t>
            </a:r>
            <a:r>
              <a:rPr lang="en-US" sz="1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k</a:t>
            </a:r>
            <a:r>
              <a:rPr lang="en-US" sz="20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 [n] </a:t>
            </a:r>
            <a:endParaRPr/>
          </a:p>
        </p:txBody>
      </p:sp>
      <p:sp>
        <p:nvSpPr>
          <p:cNvPr id="629" name="Google Shape;629;p46"/>
          <p:cNvSpPr/>
          <p:nvPr/>
        </p:nvSpPr>
        <p:spPr>
          <a:xfrm>
            <a:off x="2195513" y="3860800"/>
            <a:ext cx="792162" cy="5048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Z</a:t>
            </a:r>
            <a:endParaRPr/>
          </a:p>
        </p:txBody>
      </p:sp>
      <p:sp>
        <p:nvSpPr>
          <p:cNvPr id="630" name="Google Shape;630;p46"/>
          <p:cNvSpPr/>
          <p:nvPr/>
        </p:nvSpPr>
        <p:spPr>
          <a:xfrm>
            <a:off x="3635375" y="5229225"/>
            <a:ext cx="360363" cy="360363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+</a:t>
            </a:r>
            <a:endParaRPr/>
          </a:p>
        </p:txBody>
      </p:sp>
      <p:cxnSp>
        <p:nvCxnSpPr>
          <p:cNvPr id="631" name="Google Shape;631;p46"/>
          <p:cNvCxnSpPr/>
          <p:nvPr/>
        </p:nvCxnSpPr>
        <p:spPr>
          <a:xfrm>
            <a:off x="1331913" y="4076700"/>
            <a:ext cx="863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32" name="Google Shape;632;p46"/>
          <p:cNvCxnSpPr/>
          <p:nvPr/>
        </p:nvCxnSpPr>
        <p:spPr>
          <a:xfrm>
            <a:off x="2987675" y="4076700"/>
            <a:ext cx="1295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33" name="Google Shape;633;p46"/>
          <p:cNvCxnSpPr/>
          <p:nvPr/>
        </p:nvCxnSpPr>
        <p:spPr>
          <a:xfrm>
            <a:off x="6156325" y="4005263"/>
            <a:ext cx="1295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34" name="Google Shape;634;p46"/>
          <p:cNvCxnSpPr/>
          <p:nvPr/>
        </p:nvCxnSpPr>
        <p:spPr>
          <a:xfrm>
            <a:off x="6659563" y="4005263"/>
            <a:ext cx="0" cy="136842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5" name="Google Shape;635;p46"/>
          <p:cNvCxnSpPr/>
          <p:nvPr/>
        </p:nvCxnSpPr>
        <p:spPr>
          <a:xfrm rot="10800000">
            <a:off x="3995738" y="5373688"/>
            <a:ext cx="266382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36" name="Google Shape;636;p46"/>
          <p:cNvCxnSpPr/>
          <p:nvPr/>
        </p:nvCxnSpPr>
        <p:spPr>
          <a:xfrm>
            <a:off x="1835150" y="4076700"/>
            <a:ext cx="0" cy="136842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7" name="Google Shape;637;p46"/>
          <p:cNvCxnSpPr/>
          <p:nvPr/>
        </p:nvCxnSpPr>
        <p:spPr>
          <a:xfrm>
            <a:off x="1835150" y="5445125"/>
            <a:ext cx="180022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38" name="Google Shape;638;p46"/>
          <p:cNvSpPr txBox="1"/>
          <p:nvPr/>
        </p:nvSpPr>
        <p:spPr>
          <a:xfrm>
            <a:off x="2555875" y="3789363"/>
            <a:ext cx="50482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-1</a:t>
            </a:r>
            <a:endParaRPr/>
          </a:p>
        </p:txBody>
      </p:sp>
      <p:sp>
        <p:nvSpPr>
          <p:cNvPr id="639" name="Google Shape;639;p46"/>
          <p:cNvSpPr txBox="1"/>
          <p:nvPr/>
        </p:nvSpPr>
        <p:spPr>
          <a:xfrm>
            <a:off x="4859338" y="4005263"/>
            <a:ext cx="287337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^</a:t>
            </a:r>
            <a:endParaRPr/>
          </a:p>
        </p:txBody>
      </p:sp>
      <p:sp>
        <p:nvSpPr>
          <p:cNvPr id="640" name="Google Shape;640;p46"/>
          <p:cNvSpPr txBox="1"/>
          <p:nvPr/>
        </p:nvSpPr>
        <p:spPr>
          <a:xfrm>
            <a:off x="7956550" y="3933825"/>
            <a:ext cx="287338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^</a:t>
            </a:r>
            <a:endParaRPr/>
          </a:p>
        </p:txBody>
      </p:sp>
      <p:sp>
        <p:nvSpPr>
          <p:cNvPr id="641" name="Google Shape;641;p46"/>
          <p:cNvSpPr txBox="1"/>
          <p:nvPr/>
        </p:nvSpPr>
        <p:spPr>
          <a:xfrm>
            <a:off x="3203575" y="5084763"/>
            <a:ext cx="576263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+</a:t>
            </a:r>
            <a:endParaRPr/>
          </a:p>
        </p:txBody>
      </p:sp>
      <p:sp>
        <p:nvSpPr>
          <p:cNvPr id="642" name="Google Shape;642;p46"/>
          <p:cNvSpPr txBox="1"/>
          <p:nvPr/>
        </p:nvSpPr>
        <p:spPr>
          <a:xfrm>
            <a:off x="3998913" y="5084763"/>
            <a:ext cx="287337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-</a:t>
            </a:r>
            <a:endParaRPr/>
          </a:p>
        </p:txBody>
      </p:sp>
      <p:sp>
        <p:nvSpPr>
          <p:cNvPr id="643" name="Google Shape;643;p46"/>
          <p:cNvSpPr txBox="1"/>
          <p:nvPr/>
        </p:nvSpPr>
        <p:spPr>
          <a:xfrm>
            <a:off x="250825" y="3860800"/>
            <a:ext cx="1296988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lang="en-US" sz="16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Input X[n]</a:t>
            </a:r>
            <a:endParaRPr/>
          </a:p>
        </p:txBody>
      </p:sp>
      <p:sp>
        <p:nvSpPr>
          <p:cNvPr id="644" name="Google Shape;644;p46"/>
          <p:cNvSpPr txBox="1"/>
          <p:nvPr/>
        </p:nvSpPr>
        <p:spPr>
          <a:xfrm>
            <a:off x="7524750" y="3644900"/>
            <a:ext cx="1368425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Prediction</a:t>
            </a:r>
            <a:endParaRPr/>
          </a:p>
          <a:p>
            <a: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 X[n]</a:t>
            </a:r>
            <a:endParaRPr/>
          </a:p>
        </p:txBody>
      </p:sp>
      <p:cxnSp>
        <p:nvCxnSpPr>
          <p:cNvPr id="645" name="Google Shape;645;p46"/>
          <p:cNvCxnSpPr/>
          <p:nvPr/>
        </p:nvCxnSpPr>
        <p:spPr>
          <a:xfrm rot="10800000">
            <a:off x="3779838" y="4941888"/>
            <a:ext cx="0" cy="2873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6" name="Google Shape;646;p46"/>
          <p:cNvCxnSpPr/>
          <p:nvPr/>
        </p:nvCxnSpPr>
        <p:spPr>
          <a:xfrm rot="10800000" flipH="1">
            <a:off x="3779838" y="3429000"/>
            <a:ext cx="1655762" cy="1512888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47" name="Google Shape;647;p46"/>
          <p:cNvSpPr txBox="1"/>
          <p:nvPr/>
        </p:nvSpPr>
        <p:spPr>
          <a:xfrm>
            <a:off x="3924300" y="4868863"/>
            <a:ext cx="1368425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Error e[n]</a:t>
            </a:r>
            <a:endParaRPr/>
          </a:p>
        </p:txBody>
      </p:sp>
      <p:sp>
        <p:nvSpPr>
          <p:cNvPr id="648" name="Google Shape;648;p46"/>
          <p:cNvSpPr txBox="1"/>
          <p:nvPr/>
        </p:nvSpPr>
        <p:spPr>
          <a:xfrm>
            <a:off x="1547813" y="5734050"/>
            <a:ext cx="5400675" cy="369332"/>
          </a:xfrm>
          <a:prstGeom prst="rect">
            <a:avLst/>
          </a:prstGeom>
          <a:noFill/>
          <a:ln w="38100" cap="flat" cmpd="sng">
            <a:solidFill>
              <a:srgbClr val="0D911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Block diagram- linear Adaptive prediction process</a:t>
            </a:r>
            <a:endParaRPr/>
          </a:p>
        </p:txBody>
      </p:sp>
      <p:sp>
        <p:nvSpPr>
          <p:cNvPr id="649" name="Google Shape;649;p46"/>
          <p:cNvSpPr txBox="1"/>
          <p:nvPr/>
        </p:nvSpPr>
        <p:spPr>
          <a:xfrm>
            <a:off x="6348413" y="6073775"/>
            <a:ext cx="2795587" cy="64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Least Mean Square  </a:t>
            </a:r>
            <a:r>
              <a:rPr lang="en-US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LMS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Mean Square Error  </a:t>
            </a:r>
            <a:r>
              <a:rPr lang="en-US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MSE </a:t>
            </a:r>
            <a:endParaRPr/>
          </a:p>
        </p:txBody>
      </p:sp>
      <p:sp>
        <p:nvSpPr>
          <p:cNvPr id="650" name="Google Shape;650;p46"/>
          <p:cNvSpPr txBox="1"/>
          <p:nvPr/>
        </p:nvSpPr>
        <p:spPr>
          <a:xfrm>
            <a:off x="3924300" y="5373688"/>
            <a:ext cx="1728788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LMS</a:t>
            </a:r>
            <a:endParaRPr/>
          </a:p>
        </p:txBody>
      </p:sp>
      <p:sp>
        <p:nvSpPr>
          <p:cNvPr id="651" name="Google Shape;651;p46"/>
          <p:cNvSpPr txBox="1">
            <a:spLocks noGrp="1"/>
          </p:cNvSpPr>
          <p:nvPr>
            <p:ph type="sldNum" idx="12"/>
          </p:nvPr>
        </p:nvSpPr>
        <p:spPr>
          <a:xfrm>
            <a:off x="250825" y="6165850"/>
            <a:ext cx="75565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53</a:t>
            </a:fld>
            <a:endParaRPr sz="1600" b="1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652" name="Google Shape;652;p46"/>
          <p:cNvSpPr txBox="1"/>
          <p:nvPr/>
        </p:nvSpPr>
        <p:spPr>
          <a:xfrm>
            <a:off x="1187450" y="1196975"/>
            <a:ext cx="431800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-1 </a:t>
            </a:r>
            <a:endParaRPr/>
          </a:p>
        </p:txBody>
      </p:sp>
      <p:sp>
        <p:nvSpPr>
          <p:cNvPr id="653" name="Google Shape;653;p46"/>
          <p:cNvSpPr txBox="1"/>
          <p:nvPr/>
        </p:nvSpPr>
        <p:spPr>
          <a:xfrm rot="-2006174">
            <a:off x="6554788" y="1554163"/>
            <a:ext cx="2382837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LMS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MSE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minimize error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6733924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p5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54</a:t>
            </a:fld>
            <a:endParaRPr sz="1600" b="1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874" name="Google Shape;874;p55"/>
          <p:cNvSpPr txBox="1">
            <a:spLocks noGrp="1"/>
          </p:cNvSpPr>
          <p:nvPr>
            <p:ph type="title"/>
          </p:nvPr>
        </p:nvSpPr>
        <p:spPr>
          <a:xfrm>
            <a:off x="1076325" y="390525"/>
            <a:ext cx="7543800" cy="44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>
                <a:latin typeface="Times New Roman"/>
                <a:ea typeface="Times New Roman"/>
                <a:cs typeface="Times New Roman"/>
                <a:sym typeface="Times New Roman"/>
              </a:rPr>
              <a:t>Comparing Encoding Techniques to speech signal</a:t>
            </a:r>
            <a:endParaRPr/>
          </a:p>
        </p:txBody>
      </p:sp>
      <p:pic>
        <p:nvPicPr>
          <p:cNvPr id="875" name="Google Shape;875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0" y="946150"/>
            <a:ext cx="7429500" cy="557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57"/>
          <p:cNvSpPr txBox="1"/>
          <p:nvPr/>
        </p:nvSpPr>
        <p:spPr>
          <a:xfrm>
            <a:off x="395288" y="549275"/>
            <a:ext cx="8748712" cy="58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o Sans Symbols"/>
              <a:buNone/>
            </a:pPr>
            <a:r>
              <a:rPr lang="en-US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3.17 MPEG  Audio Coding Standard</a:t>
            </a:r>
            <a:endParaRPr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Speech (voice) and Audio are similar in that the quality of a coding scheme is based on the properties of human auditory perception.</a:t>
            </a:r>
            <a:endParaRPr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Speech           speech production model is available so we have an efficient coding scheme (ADPCM).</a:t>
            </a:r>
            <a:endParaRPr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Audio            No production model is available .</a:t>
            </a:r>
            <a:endParaRPr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0033CC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MPEG-1 : 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Motion Picture Expert Group 1 .</a:t>
            </a:r>
            <a:endParaRPr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MPEG-1/audio coding standard is a lossy compression system [like ADPCM] .</a:t>
            </a:r>
            <a:endParaRPr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BUT it can achieve transparent, perceptually, lossless compression of stereophonic audio signals at high sampling rate.</a:t>
            </a:r>
            <a:endParaRPr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Mean Opinion Score </a:t>
            </a:r>
            <a:r>
              <a:rPr lang="en-US" sz="200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(MOS)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test is used by MPEG committee with 6-to-1 compression ratio is good (indistinguishable) .</a:t>
            </a:r>
            <a:endParaRPr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(original and coded audio signals are indistinguishable).</a:t>
            </a:r>
            <a:endParaRPr/>
          </a:p>
          <a:p>
            <a:pPr marL="0" marR="0" lvl="0" indent="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This is due to the usage of the characteristics of the human auditory system</a:t>
            </a:r>
            <a:endParaRPr/>
          </a:p>
        </p:txBody>
      </p:sp>
      <p:cxnSp>
        <p:nvCxnSpPr>
          <p:cNvPr id="889" name="Google Shape;889;p57"/>
          <p:cNvCxnSpPr/>
          <p:nvPr/>
        </p:nvCxnSpPr>
        <p:spPr>
          <a:xfrm>
            <a:off x="1331913" y="2060575"/>
            <a:ext cx="4318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90" name="Google Shape;890;p57"/>
          <p:cNvCxnSpPr/>
          <p:nvPr/>
        </p:nvCxnSpPr>
        <p:spPr>
          <a:xfrm>
            <a:off x="1258888" y="2781300"/>
            <a:ext cx="504825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91" name="Google Shape;891;p57"/>
          <p:cNvSpPr txBox="1">
            <a:spLocks noGrp="1"/>
          </p:cNvSpPr>
          <p:nvPr>
            <p:ph type="sldNum" idx="12"/>
          </p:nvPr>
        </p:nvSpPr>
        <p:spPr>
          <a:xfrm>
            <a:off x="250825" y="6381750"/>
            <a:ext cx="649288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55</a:t>
            </a:fld>
            <a:endParaRPr sz="1600" b="1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58"/>
          <p:cNvSpPr txBox="1"/>
          <p:nvPr/>
        </p:nvSpPr>
        <p:spPr>
          <a:xfrm>
            <a:off x="468313" y="476250"/>
            <a:ext cx="8424862" cy="4554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Digital Multiplexers (when signal is digital)</a:t>
            </a:r>
            <a:endParaRPr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TDM is used to multiplex a group of </a:t>
            </a:r>
            <a:r>
              <a:rPr lang="en-US" sz="20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analog signals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after sampling them in time at a common (same) sampling rate .</a:t>
            </a:r>
            <a:endParaRPr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we have digital signals (with different bit rates) and we need to combine them into a single data stream (at a considerably higher bit rate than any of the inputs ) then we use a bit-by-bit interleaving procedure </a:t>
            </a:r>
            <a:r>
              <a:rPr lang="en-US" sz="20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[digital multiplexing]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97" name="Google Shape;897;p58"/>
          <p:cNvSpPr/>
          <p:nvPr/>
        </p:nvSpPr>
        <p:spPr>
          <a:xfrm>
            <a:off x="1835150" y="3860800"/>
            <a:ext cx="1295400" cy="576263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Multiplexer</a:t>
            </a:r>
            <a:endParaRPr/>
          </a:p>
        </p:txBody>
      </p:sp>
      <p:sp>
        <p:nvSpPr>
          <p:cNvPr id="898" name="Google Shape;898;p58"/>
          <p:cNvSpPr/>
          <p:nvPr/>
        </p:nvSpPr>
        <p:spPr>
          <a:xfrm>
            <a:off x="3708400" y="3429000"/>
            <a:ext cx="1439863" cy="1223963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High-speed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Transmission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line</a:t>
            </a:r>
            <a:endParaRPr/>
          </a:p>
        </p:txBody>
      </p:sp>
      <p:sp>
        <p:nvSpPr>
          <p:cNvPr id="899" name="Google Shape;899;p58"/>
          <p:cNvSpPr/>
          <p:nvPr/>
        </p:nvSpPr>
        <p:spPr>
          <a:xfrm>
            <a:off x="5651500" y="3933825"/>
            <a:ext cx="1512888" cy="503238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Demultiplexer</a:t>
            </a:r>
            <a:endParaRPr/>
          </a:p>
        </p:txBody>
      </p:sp>
      <p:cxnSp>
        <p:nvCxnSpPr>
          <p:cNvPr id="900" name="Google Shape;900;p58"/>
          <p:cNvCxnSpPr/>
          <p:nvPr/>
        </p:nvCxnSpPr>
        <p:spPr>
          <a:xfrm>
            <a:off x="900113" y="3284538"/>
            <a:ext cx="935037" cy="649287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01" name="Google Shape;901;p58"/>
          <p:cNvCxnSpPr/>
          <p:nvPr/>
        </p:nvCxnSpPr>
        <p:spPr>
          <a:xfrm>
            <a:off x="900113" y="3644900"/>
            <a:ext cx="935037" cy="504825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02" name="Google Shape;902;p58"/>
          <p:cNvCxnSpPr/>
          <p:nvPr/>
        </p:nvCxnSpPr>
        <p:spPr>
          <a:xfrm rot="10800000" flipH="1">
            <a:off x="971550" y="4292600"/>
            <a:ext cx="863600" cy="720725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03" name="Google Shape;903;p58"/>
          <p:cNvCxnSpPr/>
          <p:nvPr/>
        </p:nvCxnSpPr>
        <p:spPr>
          <a:xfrm>
            <a:off x="755650" y="3789363"/>
            <a:ext cx="0" cy="1008062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904" name="Google Shape;904;p58"/>
          <p:cNvSpPr txBox="1"/>
          <p:nvPr/>
        </p:nvSpPr>
        <p:spPr>
          <a:xfrm>
            <a:off x="539750" y="3141663"/>
            <a:ext cx="2159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905" name="Google Shape;905;p58"/>
          <p:cNvSpPr txBox="1"/>
          <p:nvPr/>
        </p:nvSpPr>
        <p:spPr>
          <a:xfrm>
            <a:off x="468313" y="3068638"/>
            <a:ext cx="215900" cy="2017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1</a:t>
            </a:r>
            <a:endParaRPr/>
          </a:p>
          <a:p>
            <a:pPr marL="0" marR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2</a:t>
            </a:r>
            <a:endParaRPr/>
          </a:p>
          <a:p>
            <a:pPr marL="0" marR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  <a:p>
            <a:pPr marL="0" marR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  <a:p>
            <a:pPr marL="0" marR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N</a:t>
            </a:r>
            <a:endParaRPr/>
          </a:p>
        </p:txBody>
      </p:sp>
      <p:cxnSp>
        <p:nvCxnSpPr>
          <p:cNvPr id="906" name="Google Shape;906;p58"/>
          <p:cNvCxnSpPr/>
          <p:nvPr/>
        </p:nvCxnSpPr>
        <p:spPr>
          <a:xfrm>
            <a:off x="3132138" y="4149725"/>
            <a:ext cx="576262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07" name="Google Shape;907;p58"/>
          <p:cNvCxnSpPr/>
          <p:nvPr/>
        </p:nvCxnSpPr>
        <p:spPr>
          <a:xfrm rot="10800000" flipH="1">
            <a:off x="7092950" y="3284538"/>
            <a:ext cx="936625" cy="6477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08" name="Google Shape;908;p58"/>
          <p:cNvCxnSpPr/>
          <p:nvPr/>
        </p:nvCxnSpPr>
        <p:spPr>
          <a:xfrm rot="10800000" flipH="1">
            <a:off x="7092950" y="3789363"/>
            <a:ext cx="936625" cy="360362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09" name="Google Shape;909;p58"/>
          <p:cNvCxnSpPr/>
          <p:nvPr/>
        </p:nvCxnSpPr>
        <p:spPr>
          <a:xfrm>
            <a:off x="7092950" y="4365625"/>
            <a:ext cx="936625" cy="503238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10" name="Google Shape;910;p58"/>
          <p:cNvSpPr txBox="1"/>
          <p:nvPr/>
        </p:nvSpPr>
        <p:spPr>
          <a:xfrm>
            <a:off x="8172450" y="3068638"/>
            <a:ext cx="287338" cy="2017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1</a:t>
            </a:r>
            <a:endParaRPr/>
          </a:p>
          <a:p>
            <a:pPr marL="0" marR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2</a:t>
            </a:r>
            <a:endParaRPr/>
          </a:p>
          <a:p>
            <a:pPr marL="0" marR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  <a:p>
            <a:pPr marL="0" marR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  <a:p>
            <a:pPr marL="0" marR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N</a:t>
            </a:r>
            <a:endParaRPr/>
          </a:p>
        </p:txBody>
      </p:sp>
      <p:cxnSp>
        <p:nvCxnSpPr>
          <p:cNvPr id="911" name="Google Shape;911;p58"/>
          <p:cNvCxnSpPr/>
          <p:nvPr/>
        </p:nvCxnSpPr>
        <p:spPr>
          <a:xfrm>
            <a:off x="8316913" y="3933825"/>
            <a:ext cx="0" cy="719138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912" name="Google Shape;912;p58"/>
          <p:cNvCxnSpPr/>
          <p:nvPr/>
        </p:nvCxnSpPr>
        <p:spPr>
          <a:xfrm>
            <a:off x="5148263" y="4076700"/>
            <a:ext cx="503237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13" name="Google Shape;913;p58"/>
          <p:cNvSpPr txBox="1"/>
          <p:nvPr/>
        </p:nvSpPr>
        <p:spPr>
          <a:xfrm>
            <a:off x="1357313" y="5084763"/>
            <a:ext cx="6310312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Fig-diagram of a digital multiplexing - demultiplexing </a:t>
            </a:r>
            <a:endParaRPr/>
          </a:p>
        </p:txBody>
      </p:sp>
      <p:sp>
        <p:nvSpPr>
          <p:cNvPr id="914" name="Google Shape;914;p58"/>
          <p:cNvSpPr txBox="1"/>
          <p:nvPr/>
        </p:nvSpPr>
        <p:spPr>
          <a:xfrm>
            <a:off x="611188" y="5949950"/>
            <a:ext cx="8137525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915" name="Google Shape;915;p58"/>
          <p:cNvSpPr/>
          <p:nvPr/>
        </p:nvSpPr>
        <p:spPr>
          <a:xfrm>
            <a:off x="684213" y="6021388"/>
            <a:ext cx="142875" cy="2159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916" name="Google Shape;916;p58"/>
          <p:cNvSpPr txBox="1"/>
          <p:nvPr/>
        </p:nvSpPr>
        <p:spPr>
          <a:xfrm>
            <a:off x="500063" y="5715000"/>
            <a:ext cx="727233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   bit-by-bit interleaving procedure.</a:t>
            </a:r>
            <a:endParaRPr/>
          </a:p>
        </p:txBody>
      </p:sp>
      <p:sp>
        <p:nvSpPr>
          <p:cNvPr id="917" name="Google Shape;917;p5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56</a:t>
            </a:fld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5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57</a:t>
            </a:fld>
            <a:endParaRPr/>
          </a:p>
        </p:txBody>
      </p:sp>
      <p:sp>
        <p:nvSpPr>
          <p:cNvPr id="924" name="Google Shape;924;p59"/>
          <p:cNvSpPr txBox="1">
            <a:spLocks noGrp="1"/>
          </p:cNvSpPr>
          <p:nvPr>
            <p:ph type="body" idx="1"/>
          </p:nvPr>
        </p:nvSpPr>
        <p:spPr>
          <a:xfrm>
            <a:off x="152400" y="1143000"/>
            <a:ext cx="8634413" cy="300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30"/>
              <a:buChar char="❖"/>
            </a:pPr>
            <a:r>
              <a:rPr lang="en-US"/>
              <a:t>Multiplexing is accomplished by </a:t>
            </a:r>
            <a:r>
              <a:rPr lang="en-US" i="1"/>
              <a:t>bit-by-bit interleaving</a:t>
            </a:r>
            <a:r>
              <a:rPr lang="en-US"/>
              <a:t>; selector switch – sequentially scanning incoming line; at the receiving side – separation into low speed components.</a:t>
            </a:r>
            <a:endParaRPr/>
          </a:p>
          <a:p>
            <a:pPr marL="342900" lvl="0" indent="-342900" algn="l" rtl="0">
              <a:spcBef>
                <a:spcPts val="440"/>
              </a:spcBef>
              <a:spcAft>
                <a:spcPts val="0"/>
              </a:spcAft>
              <a:buSzPts val="1430"/>
              <a:buChar char="❖"/>
            </a:pPr>
            <a:r>
              <a:rPr lang="en-US"/>
              <a:t>Types of multiplexers:</a:t>
            </a:r>
            <a:endParaRPr/>
          </a:p>
          <a:p>
            <a:pPr marL="669925" lvl="1" indent="-325438" algn="l" rtl="0">
              <a:spcBef>
                <a:spcPts val="400"/>
              </a:spcBef>
              <a:spcAft>
                <a:spcPts val="0"/>
              </a:spcAft>
              <a:buSzPts val="1800"/>
              <a:buChar char="⮚"/>
            </a:pPr>
            <a:r>
              <a:rPr lang="en-US"/>
              <a:t>relatively low data bit rate user streams are TD multiplexed over the public  switched telephone network.</a:t>
            </a:r>
            <a:endParaRPr/>
          </a:p>
          <a:p>
            <a:pPr marL="669925" lvl="1" indent="-325438" algn="l" rtl="0">
              <a:spcBef>
                <a:spcPts val="400"/>
              </a:spcBef>
              <a:spcAft>
                <a:spcPts val="0"/>
              </a:spcAft>
              <a:buSzPts val="1800"/>
              <a:buChar char="⮚"/>
            </a:pPr>
            <a:r>
              <a:rPr lang="en-US"/>
              <a:t>data transmission service by telecommunication carriers; part of the national digital TDM hierarchy.</a:t>
            </a:r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60"/>
          <p:cNvSpPr/>
          <p:nvPr/>
        </p:nvSpPr>
        <p:spPr>
          <a:xfrm>
            <a:off x="2555875" y="692150"/>
            <a:ext cx="1441450" cy="24479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TDM</a:t>
            </a:r>
            <a:endParaRPr/>
          </a:p>
        </p:txBody>
      </p:sp>
      <p:sp>
        <p:nvSpPr>
          <p:cNvPr id="930" name="Google Shape;930;p60"/>
          <p:cNvSpPr/>
          <p:nvPr/>
        </p:nvSpPr>
        <p:spPr>
          <a:xfrm>
            <a:off x="4932363" y="1700213"/>
            <a:ext cx="1225550" cy="57467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PCM</a:t>
            </a:r>
            <a:endParaRPr/>
          </a:p>
        </p:txBody>
      </p:sp>
      <p:sp>
        <p:nvSpPr>
          <p:cNvPr id="931" name="Google Shape;931;p60"/>
          <p:cNvSpPr/>
          <p:nvPr/>
        </p:nvSpPr>
        <p:spPr>
          <a:xfrm>
            <a:off x="1116013" y="5805488"/>
            <a:ext cx="865187" cy="360362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PCM</a:t>
            </a:r>
            <a:endParaRPr/>
          </a:p>
        </p:txBody>
      </p:sp>
      <p:sp>
        <p:nvSpPr>
          <p:cNvPr id="932" name="Google Shape;932;p60"/>
          <p:cNvSpPr/>
          <p:nvPr/>
        </p:nvSpPr>
        <p:spPr>
          <a:xfrm>
            <a:off x="1116013" y="4724400"/>
            <a:ext cx="865187" cy="360363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PCM</a:t>
            </a:r>
            <a:endParaRPr/>
          </a:p>
        </p:txBody>
      </p:sp>
      <p:sp>
        <p:nvSpPr>
          <p:cNvPr id="933" name="Google Shape;933;p60"/>
          <p:cNvSpPr/>
          <p:nvPr/>
        </p:nvSpPr>
        <p:spPr>
          <a:xfrm>
            <a:off x="1116013" y="4076700"/>
            <a:ext cx="865187" cy="360363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PCM</a:t>
            </a:r>
            <a:endParaRPr/>
          </a:p>
        </p:txBody>
      </p:sp>
      <p:sp>
        <p:nvSpPr>
          <p:cNvPr id="934" name="Google Shape;934;p60"/>
          <p:cNvSpPr/>
          <p:nvPr/>
        </p:nvSpPr>
        <p:spPr>
          <a:xfrm>
            <a:off x="2555875" y="3789363"/>
            <a:ext cx="1441450" cy="24479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TDM</a:t>
            </a:r>
            <a:endParaRPr/>
          </a:p>
        </p:txBody>
      </p:sp>
      <p:cxnSp>
        <p:nvCxnSpPr>
          <p:cNvPr id="935" name="Google Shape;935;p60"/>
          <p:cNvCxnSpPr/>
          <p:nvPr/>
        </p:nvCxnSpPr>
        <p:spPr>
          <a:xfrm>
            <a:off x="1187450" y="981075"/>
            <a:ext cx="136842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36" name="Google Shape;936;p60"/>
          <p:cNvCxnSpPr/>
          <p:nvPr/>
        </p:nvCxnSpPr>
        <p:spPr>
          <a:xfrm>
            <a:off x="1187450" y="1484313"/>
            <a:ext cx="136842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37" name="Google Shape;937;p60"/>
          <p:cNvCxnSpPr/>
          <p:nvPr/>
        </p:nvCxnSpPr>
        <p:spPr>
          <a:xfrm>
            <a:off x="1187450" y="2997200"/>
            <a:ext cx="136842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38" name="Google Shape;938;p60"/>
          <p:cNvCxnSpPr/>
          <p:nvPr/>
        </p:nvCxnSpPr>
        <p:spPr>
          <a:xfrm>
            <a:off x="1187450" y="1844675"/>
            <a:ext cx="0" cy="8636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939" name="Google Shape;939;p60"/>
          <p:cNvCxnSpPr/>
          <p:nvPr/>
        </p:nvCxnSpPr>
        <p:spPr>
          <a:xfrm>
            <a:off x="1979613" y="4221163"/>
            <a:ext cx="576262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40" name="Google Shape;940;p60"/>
          <p:cNvCxnSpPr/>
          <p:nvPr/>
        </p:nvCxnSpPr>
        <p:spPr>
          <a:xfrm>
            <a:off x="1979613" y="4868863"/>
            <a:ext cx="576262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41" name="Google Shape;941;p60"/>
          <p:cNvCxnSpPr/>
          <p:nvPr/>
        </p:nvCxnSpPr>
        <p:spPr>
          <a:xfrm>
            <a:off x="1979613" y="6021388"/>
            <a:ext cx="576262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42" name="Google Shape;942;p60"/>
          <p:cNvCxnSpPr/>
          <p:nvPr/>
        </p:nvCxnSpPr>
        <p:spPr>
          <a:xfrm>
            <a:off x="755650" y="4292600"/>
            <a:ext cx="360363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43" name="Google Shape;943;p60"/>
          <p:cNvCxnSpPr/>
          <p:nvPr/>
        </p:nvCxnSpPr>
        <p:spPr>
          <a:xfrm>
            <a:off x="755650" y="4941888"/>
            <a:ext cx="360363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44" name="Google Shape;944;p60"/>
          <p:cNvCxnSpPr/>
          <p:nvPr/>
        </p:nvCxnSpPr>
        <p:spPr>
          <a:xfrm>
            <a:off x="755650" y="6021388"/>
            <a:ext cx="360363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45" name="Google Shape;945;p60"/>
          <p:cNvSpPr txBox="1"/>
          <p:nvPr/>
        </p:nvSpPr>
        <p:spPr>
          <a:xfrm>
            <a:off x="250825" y="692150"/>
            <a:ext cx="1152525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m1(t)</a:t>
            </a:r>
            <a:endParaRPr/>
          </a:p>
          <a:p>
            <a:pPr marL="0" marR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m2(t)</a:t>
            </a:r>
            <a:endParaRPr/>
          </a:p>
          <a:p>
            <a:pPr marL="0" marR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  <a:p>
            <a:pPr marL="0" marR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mN(t)</a:t>
            </a:r>
            <a:endParaRPr/>
          </a:p>
        </p:txBody>
      </p:sp>
      <p:sp>
        <p:nvSpPr>
          <p:cNvPr id="946" name="Google Shape;946;p60"/>
          <p:cNvSpPr txBox="1"/>
          <p:nvPr/>
        </p:nvSpPr>
        <p:spPr>
          <a:xfrm>
            <a:off x="0" y="4156075"/>
            <a:ext cx="900113" cy="2427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m1(t)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m2(t)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mN(t)</a:t>
            </a:r>
            <a:endParaRPr/>
          </a:p>
          <a:p>
            <a:pPr marL="0" marR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cxnSp>
        <p:nvCxnSpPr>
          <p:cNvPr id="947" name="Google Shape;947;p60"/>
          <p:cNvCxnSpPr/>
          <p:nvPr/>
        </p:nvCxnSpPr>
        <p:spPr>
          <a:xfrm>
            <a:off x="1547813" y="5157788"/>
            <a:ext cx="0" cy="503237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948" name="Google Shape;948;p60"/>
          <p:cNvCxnSpPr/>
          <p:nvPr/>
        </p:nvCxnSpPr>
        <p:spPr>
          <a:xfrm>
            <a:off x="3995738" y="1916113"/>
            <a:ext cx="93662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49" name="Google Shape;949;p60"/>
          <p:cNvCxnSpPr/>
          <p:nvPr/>
        </p:nvCxnSpPr>
        <p:spPr>
          <a:xfrm>
            <a:off x="6156325" y="1916113"/>
            <a:ext cx="576263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50" name="Google Shape;950;p60"/>
          <p:cNvSpPr txBox="1"/>
          <p:nvPr/>
        </p:nvSpPr>
        <p:spPr>
          <a:xfrm>
            <a:off x="6732588" y="1773238"/>
            <a:ext cx="2663825" cy="779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Byte interleaved TDM . </a:t>
            </a:r>
            <a:endParaRPr/>
          </a:p>
          <a:p>
            <a:pPr marL="0" marR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951" name="Google Shape;951;p60"/>
          <p:cNvSpPr txBox="1"/>
          <p:nvPr/>
        </p:nvSpPr>
        <p:spPr>
          <a:xfrm>
            <a:off x="6215063" y="2359025"/>
            <a:ext cx="3109912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Analog Multiplixing followed by PCM </a:t>
            </a:r>
            <a:endParaRPr/>
          </a:p>
        </p:txBody>
      </p:sp>
      <p:cxnSp>
        <p:nvCxnSpPr>
          <p:cNvPr id="952" name="Google Shape;952;p60"/>
          <p:cNvCxnSpPr/>
          <p:nvPr/>
        </p:nvCxnSpPr>
        <p:spPr>
          <a:xfrm>
            <a:off x="3995738" y="4941888"/>
            <a:ext cx="1655762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53" name="Google Shape;953;p60"/>
          <p:cNvSpPr txBox="1"/>
          <p:nvPr/>
        </p:nvSpPr>
        <p:spPr>
          <a:xfrm>
            <a:off x="5724525" y="4724400"/>
            <a:ext cx="3024188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Bit interleaved TDM </a:t>
            </a:r>
            <a:endParaRPr/>
          </a:p>
        </p:txBody>
      </p:sp>
      <p:sp>
        <p:nvSpPr>
          <p:cNvPr id="954" name="Google Shape;954;p60"/>
          <p:cNvSpPr txBox="1"/>
          <p:nvPr/>
        </p:nvSpPr>
        <p:spPr>
          <a:xfrm>
            <a:off x="6000750" y="5229225"/>
            <a:ext cx="2747963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PCM followed by digital multiplexing</a:t>
            </a:r>
            <a:endParaRPr/>
          </a:p>
        </p:txBody>
      </p:sp>
      <p:sp>
        <p:nvSpPr>
          <p:cNvPr id="955" name="Google Shape;955;p60"/>
          <p:cNvSpPr txBox="1"/>
          <p:nvPr/>
        </p:nvSpPr>
        <p:spPr>
          <a:xfrm>
            <a:off x="539750" y="6453188"/>
            <a:ext cx="65532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39B15"/>
                </a:solidFill>
                <a:latin typeface="Gulim"/>
                <a:ea typeface="Gulim"/>
                <a:cs typeface="Gulim"/>
                <a:sym typeface="Gulim"/>
              </a:rPr>
              <a:t>Categories Digital Multiplexing </a:t>
            </a:r>
            <a:endParaRPr/>
          </a:p>
        </p:txBody>
      </p:sp>
      <p:sp>
        <p:nvSpPr>
          <p:cNvPr id="956" name="Google Shape;956;p6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58</a:t>
            </a:fld>
            <a:endParaRPr/>
          </a:p>
        </p:txBody>
      </p:sp>
      <p:sp>
        <p:nvSpPr>
          <p:cNvPr id="957" name="Google Shape;957;p60"/>
          <p:cNvSpPr/>
          <p:nvPr/>
        </p:nvSpPr>
        <p:spPr>
          <a:xfrm>
            <a:off x="6875463" y="333375"/>
            <a:ext cx="265112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8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sz="20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6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59</a:t>
            </a:fld>
            <a:endParaRPr/>
          </a:p>
        </p:txBody>
      </p:sp>
      <p:sp>
        <p:nvSpPr>
          <p:cNvPr id="963" name="Google Shape;963;p61"/>
          <p:cNvSpPr txBox="1">
            <a:spLocks noGrp="1"/>
          </p:cNvSpPr>
          <p:nvPr>
            <p:ph type="title"/>
          </p:nvPr>
        </p:nvSpPr>
        <p:spPr>
          <a:xfrm>
            <a:off x="1076325" y="390525"/>
            <a:ext cx="7543800" cy="44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/>
              <a:t>Problems:</a:t>
            </a:r>
            <a:endParaRPr/>
          </a:p>
        </p:txBody>
      </p:sp>
      <p:sp>
        <p:nvSpPr>
          <p:cNvPr id="964" name="Google Shape;964;p61"/>
          <p:cNvSpPr txBox="1">
            <a:spLocks noGrp="1"/>
          </p:cNvSpPr>
          <p:nvPr>
            <p:ph type="body" idx="1"/>
          </p:nvPr>
        </p:nvSpPr>
        <p:spPr>
          <a:xfrm>
            <a:off x="500063" y="981075"/>
            <a:ext cx="8186737" cy="5145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30"/>
              <a:buChar char="❖"/>
            </a:pPr>
            <a:r>
              <a:rPr lang="en-US"/>
              <a:t>1. Digital signals cannot be directly interleaved into a format that     allows for their separation automatically. Common clock or perfect synchronizations is needed.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SzPts val="1430"/>
              <a:buChar char="❖"/>
            </a:pPr>
            <a:r>
              <a:rPr lang="en-US"/>
              <a:t>The multiplexed signal must include some form of framing so the    individual streams can be identified at the source.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SzPts val="1430"/>
              <a:buChar char="❖"/>
            </a:pPr>
            <a:r>
              <a:rPr lang="en-US"/>
              <a:t>The multiplexer should be able to handle small variations in bit        rates – bit stuffing.</a:t>
            </a:r>
            <a:endParaRPr/>
          </a:p>
          <a:p>
            <a:pPr marL="342900" lvl="0" indent="-252095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SzPts val="1430"/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6</a:t>
            </a:fld>
            <a:endParaRPr sz="1600" b="1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185" name="Google Shape;185;p6"/>
          <p:cNvSpPr txBox="1">
            <a:spLocks noGrp="1"/>
          </p:cNvSpPr>
          <p:nvPr>
            <p:ph type="title"/>
          </p:nvPr>
        </p:nvSpPr>
        <p:spPr>
          <a:xfrm>
            <a:off x="1076325" y="390525"/>
            <a:ext cx="7543800" cy="44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ahoma"/>
                <a:ea typeface="Tahoma"/>
                <a:cs typeface="Tahoma"/>
                <a:sym typeface="Tahoma"/>
              </a:rPr>
              <a:t>Quantization Errors</a:t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6" name="Google Shape;186;p6"/>
          <p:cNvSpPr txBox="1">
            <a:spLocks noGrp="1"/>
          </p:cNvSpPr>
          <p:nvPr>
            <p:ph type="body" idx="1"/>
          </p:nvPr>
        </p:nvSpPr>
        <p:spPr>
          <a:xfrm>
            <a:off x="152401" y="981075"/>
            <a:ext cx="8534400" cy="5145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27330" algn="l" rtl="0">
              <a:spcBef>
                <a:spcPts val="0"/>
              </a:spcBef>
              <a:spcAft>
                <a:spcPts val="0"/>
              </a:spcAft>
              <a:buSzPts val="1820"/>
              <a:buNone/>
            </a:pPr>
            <a:endParaRPr sz="2800"/>
          </a:p>
          <a:p>
            <a:pPr marL="669925" lvl="1" indent="-325438" algn="l" rtl="0">
              <a:spcBef>
                <a:spcPts val="560"/>
              </a:spcBef>
              <a:spcAft>
                <a:spcPts val="0"/>
              </a:spcAft>
              <a:buSzPts val="2520"/>
              <a:buChar char="⮚"/>
            </a:pPr>
            <a:r>
              <a:rPr lang="en-US" sz="2800"/>
              <a:t>Slope-overload distortion</a:t>
            </a:r>
            <a:endParaRPr/>
          </a:p>
          <a:p>
            <a:pPr marL="1022350" lvl="2" indent="-350838" algn="l" rtl="0">
              <a:spcBef>
                <a:spcPts val="480"/>
              </a:spcBef>
              <a:spcAft>
                <a:spcPts val="0"/>
              </a:spcAft>
              <a:buSzPts val="2160"/>
              <a:buChar char="▪"/>
            </a:pPr>
            <a:r>
              <a:rPr lang="en-US"/>
              <a:t>The step size is too small for the staircase approximation to follow a steep segment of the original message signal</a:t>
            </a:r>
            <a:endParaRPr/>
          </a:p>
          <a:p>
            <a:pPr marL="1022350" lvl="2" indent="-350838" algn="l" rtl="0">
              <a:spcBef>
                <a:spcPts val="480"/>
              </a:spcBef>
              <a:spcAft>
                <a:spcPts val="0"/>
              </a:spcAft>
              <a:buSzPts val="2160"/>
              <a:buChar char="▪"/>
            </a:pPr>
            <a:r>
              <a:rPr lang="en-US"/>
              <a:t>The result that the approximation signal falls behind the message signal</a:t>
            </a:r>
            <a:endParaRPr/>
          </a:p>
          <a:p>
            <a:pPr marL="1022350" lvl="2" indent="-213678" algn="l" rtl="0">
              <a:spcBef>
                <a:spcPts val="480"/>
              </a:spcBef>
              <a:spcAft>
                <a:spcPts val="0"/>
              </a:spcAft>
              <a:buSzPts val="2160"/>
              <a:buNone/>
            </a:pPr>
            <a:endParaRPr/>
          </a:p>
          <a:p>
            <a:pPr marL="669925" lvl="1" indent="-325438" algn="l" rtl="0">
              <a:spcBef>
                <a:spcPts val="560"/>
              </a:spcBef>
              <a:spcAft>
                <a:spcPts val="0"/>
              </a:spcAft>
              <a:buSzPts val="2520"/>
              <a:buChar char="⮚"/>
            </a:pPr>
            <a:r>
              <a:rPr lang="en-US" sz="2800"/>
              <a:t>Granular noise</a:t>
            </a:r>
            <a:endParaRPr/>
          </a:p>
          <a:p>
            <a:pPr marL="1022350" lvl="2" indent="-350838" algn="l" rtl="0">
              <a:spcBef>
                <a:spcPts val="480"/>
              </a:spcBef>
              <a:spcAft>
                <a:spcPts val="0"/>
              </a:spcAft>
              <a:buSzPts val="2160"/>
              <a:buChar char="▪"/>
            </a:pPr>
            <a:r>
              <a:rPr lang="en-US"/>
              <a:t>When the step size is too large relative to the local slope characteristic of the original message signal</a:t>
            </a:r>
            <a:endParaRPr/>
          </a:p>
          <a:p>
            <a:pPr marL="1022350" lvl="2" indent="-350838" algn="l" rtl="0">
              <a:spcBef>
                <a:spcPts val="480"/>
              </a:spcBef>
              <a:spcAft>
                <a:spcPts val="0"/>
              </a:spcAft>
              <a:buSzPts val="2160"/>
              <a:buChar char="▪"/>
            </a:pPr>
            <a:r>
              <a:rPr lang="en-US"/>
              <a:t>The staircase approximation to hunt around a relatively flat segment of the message signal.</a:t>
            </a:r>
            <a:endParaRPr/>
          </a:p>
        </p:txBody>
      </p:sp>
      <p:sp>
        <p:nvSpPr>
          <p:cNvPr id="187" name="Google Shape;187;p6">
            <a:hlinkClick r:id="rId3" action="ppaction://hlinksldjump"/>
          </p:cNvPr>
          <p:cNvSpPr/>
          <p:nvPr/>
        </p:nvSpPr>
        <p:spPr>
          <a:xfrm>
            <a:off x="6935787" y="5961381"/>
            <a:ext cx="1368425" cy="71913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837" y="0"/>
                </a:moveTo>
                <a:lnTo>
                  <a:pt x="16837" y="4768"/>
                </a:lnTo>
                <a:lnTo>
                  <a:pt x="3375" y="4768"/>
                </a:lnTo>
                <a:lnTo>
                  <a:pt x="3375" y="16832"/>
                </a:lnTo>
                <a:lnTo>
                  <a:pt x="16837" y="16832"/>
                </a:lnTo>
                <a:lnTo>
                  <a:pt x="16837" y="21600"/>
                </a:lnTo>
                <a:lnTo>
                  <a:pt x="21600" y="10800"/>
                </a:lnTo>
                <a:lnTo>
                  <a:pt x="16837" y="0"/>
                </a:lnTo>
                <a:close/>
              </a:path>
              <a:path w="21600" h="21600" extrusionOk="0">
                <a:moveTo>
                  <a:pt x="1350" y="4768"/>
                </a:moveTo>
                <a:lnTo>
                  <a:pt x="1350" y="16832"/>
                </a:lnTo>
                <a:lnTo>
                  <a:pt x="2700" y="16832"/>
                </a:lnTo>
                <a:lnTo>
                  <a:pt x="2700" y="4768"/>
                </a:lnTo>
                <a:lnTo>
                  <a:pt x="1350" y="4768"/>
                </a:lnTo>
                <a:close/>
              </a:path>
              <a:path w="21600" h="21600" extrusionOk="0">
                <a:moveTo>
                  <a:pt x="0" y="4768"/>
                </a:moveTo>
                <a:lnTo>
                  <a:pt x="0" y="16832"/>
                </a:lnTo>
                <a:lnTo>
                  <a:pt x="675" y="16832"/>
                </a:lnTo>
                <a:lnTo>
                  <a:pt x="675" y="4768"/>
                </a:lnTo>
                <a:lnTo>
                  <a:pt x="0" y="4768"/>
                </a:lnTo>
                <a:close/>
              </a:path>
            </a:pathLst>
          </a:custGeom>
          <a:solidFill>
            <a:srgbClr val="FFFF99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Fig. 5.16</a:t>
            </a:r>
            <a:endParaRPr/>
          </a:p>
        </p:txBody>
      </p:sp>
      <p:pic>
        <p:nvPicPr>
          <p:cNvPr id="188" name="Google Shape;188;p6" descr="05_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70091" y="279400"/>
            <a:ext cx="2450034" cy="111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p6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60</a:t>
            </a:fld>
            <a:endParaRPr/>
          </a:p>
        </p:txBody>
      </p:sp>
      <p:sp>
        <p:nvSpPr>
          <p:cNvPr id="970" name="Google Shape;970;p62"/>
          <p:cNvSpPr txBox="1">
            <a:spLocks noGrp="1"/>
          </p:cNvSpPr>
          <p:nvPr>
            <p:ph type="title"/>
          </p:nvPr>
        </p:nvSpPr>
        <p:spPr>
          <a:xfrm>
            <a:off x="1076325" y="390525"/>
            <a:ext cx="7543800" cy="44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Bit stuffing</a:t>
            </a:r>
            <a:endParaRPr/>
          </a:p>
        </p:txBody>
      </p:sp>
      <p:sp>
        <p:nvSpPr>
          <p:cNvPr id="971" name="Google Shape;971;p62"/>
          <p:cNvSpPr txBox="1">
            <a:spLocks noGrp="1"/>
          </p:cNvSpPr>
          <p:nvPr>
            <p:ph type="body" idx="1"/>
          </p:nvPr>
        </p:nvSpPr>
        <p:spPr>
          <a:xfrm>
            <a:off x="500063" y="981075"/>
            <a:ext cx="8186737" cy="5145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30"/>
              <a:buChar char="❖"/>
            </a:pPr>
            <a:r>
              <a:rPr lang="en-US"/>
              <a:t>To make the outgoing rate of the multiplexer a little bit higher than  the sum of the max expected input rates. </a:t>
            </a:r>
            <a:endParaRPr/>
          </a:p>
          <a:p>
            <a:pPr marL="342900" lvl="0" indent="-342900" algn="l" rtl="0">
              <a:spcBef>
                <a:spcPts val="440"/>
              </a:spcBef>
              <a:spcAft>
                <a:spcPts val="0"/>
              </a:spcAft>
              <a:buSzPts val="1430"/>
              <a:buChar char="❖"/>
            </a:pPr>
            <a:r>
              <a:rPr lang="en-US"/>
              <a:t>Each input is fed into an elastic store at the multiplexer (reading can be done at different rate).</a:t>
            </a:r>
            <a:endParaRPr/>
          </a:p>
          <a:p>
            <a:pPr marL="342900" lvl="0" indent="-342900" algn="l" rtl="0">
              <a:spcBef>
                <a:spcPts val="440"/>
              </a:spcBef>
              <a:spcAft>
                <a:spcPts val="0"/>
              </a:spcAft>
              <a:buSzPts val="1430"/>
              <a:buChar char="❖"/>
            </a:pPr>
            <a:r>
              <a:rPr lang="en-US"/>
              <a:t>Identify stuffed bits – example AT&amp;T M12 Multiplexer.</a:t>
            </a:r>
            <a:endParaRPr/>
          </a:p>
          <a:p>
            <a:pPr marL="342900" lvl="0" indent="-252095" algn="l" rtl="0">
              <a:spcBef>
                <a:spcPts val="440"/>
              </a:spcBef>
              <a:spcAft>
                <a:spcPts val="0"/>
              </a:spcAft>
              <a:buSzPts val="1430"/>
              <a:buNone/>
            </a:pPr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p6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61</a:t>
            </a:fld>
            <a:endParaRPr/>
          </a:p>
        </p:txBody>
      </p:sp>
      <p:sp>
        <p:nvSpPr>
          <p:cNvPr id="977" name="Google Shape;977;p63"/>
          <p:cNvSpPr txBox="1">
            <a:spLocks noGrp="1"/>
          </p:cNvSpPr>
          <p:nvPr>
            <p:ph type="title"/>
          </p:nvPr>
        </p:nvSpPr>
        <p:spPr>
          <a:xfrm>
            <a:off x="1076325" y="390525"/>
            <a:ext cx="7853363" cy="44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Example: signal format of the AT&amp;T M12 Multiplexer</a:t>
            </a:r>
            <a:endParaRPr/>
          </a:p>
        </p:txBody>
      </p:sp>
      <p:sp>
        <p:nvSpPr>
          <p:cNvPr id="978" name="Google Shape;978;p63"/>
          <p:cNvSpPr txBox="1">
            <a:spLocks noGrp="1"/>
          </p:cNvSpPr>
          <p:nvPr>
            <p:ph type="body" idx="1"/>
          </p:nvPr>
        </p:nvSpPr>
        <p:spPr>
          <a:xfrm>
            <a:off x="500063" y="981075"/>
            <a:ext cx="8567737" cy="5145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20"/>
              <a:buChar char="❖"/>
            </a:pPr>
            <a:r>
              <a:rPr lang="en-US" sz="2800"/>
              <a:t>Designed to combine 4 DS1 into one DS2 bit stream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SzPts val="1820"/>
              <a:buChar char="❖"/>
            </a:pPr>
            <a:r>
              <a:rPr lang="en-US" sz="2800"/>
              <a:t>Each frame contains a total of 24 control bits, separated by sequences of 48 data bits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SzPts val="1820"/>
              <a:buChar char="❖"/>
            </a:pPr>
            <a:r>
              <a:rPr lang="en-US" sz="2800"/>
              <a:t>4 frames, transmitted one after the other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SzPts val="1820"/>
              <a:buChar char="❖"/>
            </a:pPr>
            <a:r>
              <a:rPr lang="en-US" sz="2800"/>
              <a:t>12 bits from each input bit-by-bit interleaved, 48 bits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SzPts val="1820"/>
              <a:buChar char="❖"/>
            </a:pPr>
            <a:r>
              <a:rPr lang="en-US" sz="2800"/>
              <a:t>Four types of control bits – F,M and  C inserted by       multiplexer – total of 24 control bits</a:t>
            </a:r>
            <a:endParaRPr/>
          </a:p>
          <a:p>
            <a:pPr marL="342900" lvl="0" indent="-227330" algn="l" rtl="0">
              <a:spcBef>
                <a:spcPts val="560"/>
              </a:spcBef>
              <a:spcAft>
                <a:spcPts val="0"/>
              </a:spcAft>
              <a:buSzPts val="1820"/>
              <a:buNone/>
            </a:pPr>
            <a:endParaRPr sz="2800"/>
          </a:p>
          <a:p>
            <a:pPr marL="342900" lvl="0" indent="-227330" algn="l" rtl="0">
              <a:spcBef>
                <a:spcPts val="560"/>
              </a:spcBef>
              <a:spcAft>
                <a:spcPts val="0"/>
              </a:spcAft>
              <a:buSzPts val="1820"/>
              <a:buNone/>
            </a:pPr>
            <a:endParaRPr sz="2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7</a:t>
            </a:fld>
            <a:endParaRPr sz="1600" b="1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194" name="Google Shape;194;p7"/>
          <p:cNvSpPr txBox="1">
            <a:spLocks noGrp="1"/>
          </p:cNvSpPr>
          <p:nvPr>
            <p:ph type="title"/>
          </p:nvPr>
        </p:nvSpPr>
        <p:spPr>
          <a:xfrm>
            <a:off x="1076325" y="390525"/>
            <a:ext cx="7543800" cy="44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Fig.5.16</a:t>
            </a:r>
            <a:endParaRPr/>
          </a:p>
        </p:txBody>
      </p:sp>
      <p:sp>
        <p:nvSpPr>
          <p:cNvPr id="195" name="Google Shape;195;p7"/>
          <p:cNvSpPr/>
          <p:nvPr/>
        </p:nvSpPr>
        <p:spPr>
          <a:xfrm flipH="1">
            <a:off x="6804025" y="188913"/>
            <a:ext cx="1008063" cy="71913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2798" y="0"/>
                </a:moveTo>
                <a:lnTo>
                  <a:pt x="12798" y="3814"/>
                </a:lnTo>
                <a:lnTo>
                  <a:pt x="3375" y="3814"/>
                </a:lnTo>
                <a:lnTo>
                  <a:pt x="3375" y="17786"/>
                </a:lnTo>
                <a:lnTo>
                  <a:pt x="12798" y="17786"/>
                </a:lnTo>
                <a:lnTo>
                  <a:pt x="12798" y="21600"/>
                </a:lnTo>
                <a:lnTo>
                  <a:pt x="21600" y="10800"/>
                </a:lnTo>
                <a:lnTo>
                  <a:pt x="12798" y="0"/>
                </a:lnTo>
                <a:close/>
              </a:path>
              <a:path w="21600" h="21600" extrusionOk="0">
                <a:moveTo>
                  <a:pt x="1350" y="3814"/>
                </a:moveTo>
                <a:lnTo>
                  <a:pt x="1350" y="17786"/>
                </a:lnTo>
                <a:lnTo>
                  <a:pt x="2700" y="17786"/>
                </a:lnTo>
                <a:lnTo>
                  <a:pt x="2700" y="3814"/>
                </a:lnTo>
                <a:lnTo>
                  <a:pt x="1350" y="3814"/>
                </a:lnTo>
                <a:close/>
              </a:path>
              <a:path w="21600" h="21600" extrusionOk="0">
                <a:moveTo>
                  <a:pt x="0" y="3814"/>
                </a:moveTo>
                <a:lnTo>
                  <a:pt x="0" y="17786"/>
                </a:lnTo>
                <a:lnTo>
                  <a:pt x="675" y="17786"/>
                </a:lnTo>
                <a:lnTo>
                  <a:pt x="675" y="3814"/>
                </a:lnTo>
                <a:lnTo>
                  <a:pt x="0" y="3814"/>
                </a:lnTo>
                <a:close/>
              </a:path>
            </a:pathLst>
          </a:custGeom>
          <a:solidFill>
            <a:srgbClr val="FFFF99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Back</a:t>
            </a:r>
            <a:endParaRPr/>
          </a:p>
        </p:txBody>
      </p:sp>
      <p:sp>
        <p:nvSpPr>
          <p:cNvPr id="196" name="Google Shape;196;p7">
            <a:hlinkClick r:id="" action="ppaction://hlinkshowjump?jump=nextslide"/>
          </p:cNvPr>
          <p:cNvSpPr/>
          <p:nvPr/>
        </p:nvSpPr>
        <p:spPr>
          <a:xfrm>
            <a:off x="7956550" y="188913"/>
            <a:ext cx="935038" cy="71913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1478" y="0"/>
                </a:moveTo>
                <a:lnTo>
                  <a:pt x="11478" y="3624"/>
                </a:lnTo>
                <a:lnTo>
                  <a:pt x="3375" y="3624"/>
                </a:lnTo>
                <a:lnTo>
                  <a:pt x="3375" y="17976"/>
                </a:lnTo>
                <a:lnTo>
                  <a:pt x="11478" y="17976"/>
                </a:lnTo>
                <a:lnTo>
                  <a:pt x="11478" y="21600"/>
                </a:lnTo>
                <a:lnTo>
                  <a:pt x="21600" y="10800"/>
                </a:lnTo>
                <a:lnTo>
                  <a:pt x="11478" y="0"/>
                </a:lnTo>
                <a:close/>
              </a:path>
              <a:path w="21600" h="21600" extrusionOk="0">
                <a:moveTo>
                  <a:pt x="1350" y="3624"/>
                </a:moveTo>
                <a:lnTo>
                  <a:pt x="1350" y="17976"/>
                </a:lnTo>
                <a:lnTo>
                  <a:pt x="2700" y="17976"/>
                </a:lnTo>
                <a:lnTo>
                  <a:pt x="2700" y="3624"/>
                </a:lnTo>
                <a:lnTo>
                  <a:pt x="1350" y="3624"/>
                </a:lnTo>
                <a:close/>
              </a:path>
              <a:path w="21600" h="21600" extrusionOk="0">
                <a:moveTo>
                  <a:pt x="0" y="3624"/>
                </a:moveTo>
                <a:lnTo>
                  <a:pt x="0" y="17976"/>
                </a:lnTo>
                <a:lnTo>
                  <a:pt x="675" y="17976"/>
                </a:lnTo>
                <a:lnTo>
                  <a:pt x="675" y="3624"/>
                </a:lnTo>
                <a:lnTo>
                  <a:pt x="0" y="3624"/>
                </a:lnTo>
                <a:close/>
              </a:path>
            </a:pathLst>
          </a:custGeom>
          <a:solidFill>
            <a:srgbClr val="FFFF99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Next</a:t>
            </a:r>
            <a:endParaRPr/>
          </a:p>
        </p:txBody>
      </p:sp>
      <p:pic>
        <p:nvPicPr>
          <p:cNvPr id="197" name="Google Shape;197;p7" descr="05_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524000"/>
            <a:ext cx="8229600" cy="3743325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7"/>
          <p:cNvSpPr txBox="1"/>
          <p:nvPr/>
        </p:nvSpPr>
        <p:spPr>
          <a:xfrm>
            <a:off x="685800" y="5604403"/>
            <a:ext cx="2286000" cy="44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Solution: </a:t>
            </a:r>
            <a:endParaRPr/>
          </a:p>
        </p:txBody>
      </p:sp>
      <p:pic>
        <p:nvPicPr>
          <p:cNvPr id="199" name="Google Shape;199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13002" y="5790397"/>
            <a:ext cx="1905000" cy="763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7" descr="05_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513279"/>
            <a:ext cx="8229600" cy="374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8"/>
          <p:cNvSpPr txBox="1"/>
          <p:nvPr/>
        </p:nvSpPr>
        <p:spPr>
          <a:xfrm>
            <a:off x="176492" y="954000"/>
            <a:ext cx="8662709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608DA"/>
              </a:buClr>
              <a:buSzPts val="2400"/>
              <a:buFont typeface="Noto Sans Symbols"/>
              <a:buNone/>
            </a:pPr>
            <a:r>
              <a:rPr lang="en-US" sz="2400">
                <a:solidFill>
                  <a:srgbClr val="2608DA"/>
                </a:solidFill>
                <a:latin typeface="Tahoma"/>
                <a:ea typeface="Tahoma"/>
                <a:cs typeface="Tahoma"/>
                <a:sym typeface="Tahoma"/>
              </a:rPr>
              <a:t>In order for the sequence of samples {mq[n]} to increase  as  fast as the input sequence of samples {mq[n]} in a region of maximum slope of m(t), </a:t>
            </a:r>
            <a:r>
              <a:rPr lang="en-US" sz="2200">
                <a:solidFill>
                  <a:srgbClr val="2608DA"/>
                </a:solidFill>
                <a:latin typeface="Tahoma"/>
                <a:ea typeface="Tahoma"/>
                <a:cs typeface="Tahoma"/>
                <a:sym typeface="Tahoma"/>
              </a:rPr>
              <a:t>the following condition must be satisfied</a:t>
            </a:r>
            <a:r>
              <a:rPr lang="en-US" sz="2000">
                <a:solidFill>
                  <a:srgbClr val="2608DA"/>
                </a:solidFill>
                <a:latin typeface="Tahoma"/>
                <a:ea typeface="Tahoma"/>
                <a:cs typeface="Tahoma"/>
                <a:sym typeface="Tahoma"/>
              </a:rPr>
              <a:t>,</a:t>
            </a:r>
            <a:endParaRPr sz="2200">
              <a:solidFill>
                <a:srgbClr val="2608DA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>
              <a:solidFill>
                <a:srgbClr val="2608DA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6" name="Google Shape;206;p8"/>
          <p:cNvSpPr txBox="1"/>
          <p:nvPr/>
        </p:nvSpPr>
        <p:spPr>
          <a:xfrm>
            <a:off x="328890" y="3323020"/>
            <a:ext cx="8662709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rPr lang="en-US" sz="2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- Otherwise; Delta is too small for the stair case approximation.</a:t>
            </a:r>
            <a:endParaRPr/>
          </a:p>
        </p:txBody>
      </p:sp>
      <p:sp>
        <p:nvSpPr>
          <p:cNvPr id="207" name="Google Shape;207;p8"/>
          <p:cNvSpPr txBox="1"/>
          <p:nvPr/>
        </p:nvSpPr>
        <p:spPr>
          <a:xfrm>
            <a:off x="328891" y="3861435"/>
            <a:ext cx="8662708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- granular noise occurs when Delta is too large &amp; it is similar   to quantization noise in PCM . </a:t>
            </a:r>
            <a:endParaRPr/>
          </a:p>
          <a:p>
            <a:pPr marL="742950" marR="0" lvl="1" indent="-2857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- We need large Delta to solve slope overload distortion</a:t>
            </a:r>
            <a:endParaRPr/>
          </a:p>
          <a:p>
            <a:pPr marL="742950" marR="0" lvl="1" indent="-2857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- We need small Delta to solve granular distortion</a:t>
            </a:r>
            <a:endParaRPr/>
          </a:p>
        </p:txBody>
      </p:sp>
      <p:sp>
        <p:nvSpPr>
          <p:cNvPr id="208" name="Google Shape;208;p8"/>
          <p:cNvSpPr txBox="1"/>
          <p:nvPr/>
        </p:nvSpPr>
        <p:spPr>
          <a:xfrm>
            <a:off x="1447800" y="6045200"/>
            <a:ext cx="6553200" cy="461665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2400"/>
              <a:buFont typeface="Noto Sans Symbols"/>
              <a:buNone/>
            </a:pPr>
            <a:r>
              <a:rPr lang="en-US" sz="2400">
                <a:solidFill>
                  <a:srgbClr val="008000"/>
                </a:solidFill>
                <a:latin typeface="Tahoma"/>
                <a:ea typeface="Tahoma"/>
                <a:cs typeface="Tahoma"/>
                <a:sym typeface="Tahoma"/>
              </a:rPr>
              <a:t>The Solution is Adaptive Delta Size  </a:t>
            </a:r>
            <a:r>
              <a:rPr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(ADM)</a:t>
            </a:r>
            <a:r>
              <a:rPr lang="en-US" sz="2400">
                <a:solidFill>
                  <a:srgbClr val="008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</p:txBody>
      </p:sp>
      <p:sp>
        <p:nvSpPr>
          <p:cNvPr id="209" name="Google Shape;209;p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8</a:t>
            </a:fld>
            <a:endParaRPr sz="1600" b="1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pic>
        <p:nvPicPr>
          <p:cNvPr id="210" name="Google Shape;21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6084" y="2326444"/>
            <a:ext cx="1905000" cy="763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9</a:t>
            </a:fld>
            <a:endParaRPr sz="1600" b="1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216" name="Google Shape;216;p9"/>
          <p:cNvSpPr txBox="1">
            <a:spLocks noGrp="1"/>
          </p:cNvSpPr>
          <p:nvPr>
            <p:ph type="title"/>
          </p:nvPr>
        </p:nvSpPr>
        <p:spPr>
          <a:xfrm>
            <a:off x="1076325" y="390525"/>
            <a:ext cx="7543800" cy="44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t>2) Delta-Sigma Modulation (Sigma-delta modulation)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7" name="Google Shape;217;p9"/>
          <p:cNvSpPr txBox="1">
            <a:spLocks noGrp="1"/>
          </p:cNvSpPr>
          <p:nvPr>
            <p:ph type="body" idx="1"/>
          </p:nvPr>
        </p:nvSpPr>
        <p:spPr>
          <a:xfrm>
            <a:off x="104634" y="1027112"/>
            <a:ext cx="8934732" cy="5145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In DM noise result in an </a:t>
            </a:r>
            <a:r>
              <a:rPr lang="en-US" u="sng">
                <a:latin typeface="Calibri"/>
                <a:ea typeface="Calibri"/>
                <a:cs typeface="Calibri"/>
                <a:sym typeface="Calibri"/>
              </a:rPr>
              <a:t>accumulative error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in the demodulated signal </a:t>
            </a:r>
            <a:endParaRPr/>
          </a:p>
          <a:p>
            <a:pPr marL="342900" lvl="0" indent="-342900" algn="l" rtl="0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This draw back can be over come by </a:t>
            </a: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integrating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the message signal prior   to DM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b="1" u="sng">
                <a:latin typeface="Calibri"/>
                <a:ea typeface="Calibri"/>
                <a:cs typeface="Calibri"/>
                <a:sym typeface="Calibri"/>
              </a:rPr>
              <a:t>SDM is a delta modulation system that incorporates integration at its input</a:t>
            </a:r>
            <a:endParaRPr/>
          </a:p>
          <a:p>
            <a:pPr marL="342900" lvl="0" indent="-342900" algn="l" rtl="0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Benefit of the integration</a:t>
            </a:r>
            <a:endParaRPr/>
          </a:p>
          <a:p>
            <a:pPr marL="669925" lvl="1" indent="-325438" algn="l" rtl="0">
              <a:spcBef>
                <a:spcPts val="440"/>
              </a:spcBef>
              <a:spcAft>
                <a:spcPts val="0"/>
              </a:spcAft>
              <a:buSzPts val="1980"/>
              <a:buFont typeface="Noto Sans Symbols"/>
              <a:buChar char="✔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The low-frequency content of the input signal is pre-emphasized</a:t>
            </a:r>
            <a:endParaRPr/>
          </a:p>
          <a:p>
            <a:pPr marL="669925" lvl="1" indent="-325438" algn="l" rtl="0">
              <a:spcBef>
                <a:spcPts val="440"/>
              </a:spcBef>
              <a:spcAft>
                <a:spcPts val="0"/>
              </a:spcAft>
              <a:buSzPts val="1980"/>
              <a:buFont typeface="Noto Sans Symbols"/>
              <a:buChar char="✔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Correlation between adjacent samples of the delta modulator input is increased </a:t>
            </a:r>
            <a:endParaRPr/>
          </a:p>
          <a:p>
            <a:pPr marL="669925" lvl="1" indent="-325438" algn="l" rtl="0">
              <a:spcBef>
                <a:spcPts val="440"/>
              </a:spcBef>
              <a:spcAft>
                <a:spcPts val="0"/>
              </a:spcAft>
              <a:buSzPts val="1980"/>
              <a:buFont typeface="Noto Sans Symbols"/>
              <a:buChar char="✔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Design of the receiver is simplified</a:t>
            </a:r>
            <a:endParaRPr/>
          </a:p>
          <a:p>
            <a:pPr marL="669925" lvl="1" indent="-199708" algn="l" rtl="0">
              <a:spcBef>
                <a:spcPts val="440"/>
              </a:spcBef>
              <a:spcAft>
                <a:spcPts val="0"/>
              </a:spcAft>
              <a:buSzPts val="1980"/>
              <a:buFont typeface="Noto Sans Symbols"/>
              <a:buNone/>
            </a:pP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" name="Google Shape;218;p9" descr="05_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4118915"/>
            <a:ext cx="2867166" cy="2739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9" descr="05_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601" y="5127095"/>
            <a:ext cx="3505200" cy="15943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클립과 메모지">
  <a:themeElements>
    <a:clrScheme name="">
      <a:dk1>
        <a:srgbClr val="5F5F5F"/>
      </a:dk1>
      <a:lt1>
        <a:srgbClr val="FFFFFF"/>
      </a:lt1>
      <a:dk2>
        <a:srgbClr val="CC6600"/>
      </a:dk2>
      <a:lt2>
        <a:srgbClr val="DDDDDD"/>
      </a:lt2>
      <a:accent1>
        <a:srgbClr val="FFC583"/>
      </a:accent1>
      <a:accent2>
        <a:srgbClr val="CECB64"/>
      </a:accent2>
      <a:accent3>
        <a:srgbClr val="FFFFFF"/>
      </a:accent3>
      <a:accent4>
        <a:srgbClr val="505050"/>
      </a:accent4>
      <a:accent5>
        <a:srgbClr val="FFDFC1"/>
      </a:accent5>
      <a:accent6>
        <a:srgbClr val="BAB85A"/>
      </a:accent6>
      <a:hlink>
        <a:srgbClr val="AAA600"/>
      </a:hlink>
      <a:folHlink>
        <a:srgbClr val="CCCC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클립과 메모지">
  <a:themeElements>
    <a:clrScheme name="">
      <a:dk1>
        <a:srgbClr val="5F5F5F"/>
      </a:dk1>
      <a:lt1>
        <a:srgbClr val="FFFFFF"/>
      </a:lt1>
      <a:dk2>
        <a:srgbClr val="CC6600"/>
      </a:dk2>
      <a:lt2>
        <a:srgbClr val="808080"/>
      </a:lt2>
      <a:accent1>
        <a:srgbClr val="FFC583"/>
      </a:accent1>
      <a:accent2>
        <a:srgbClr val="A0CA68"/>
      </a:accent2>
      <a:accent3>
        <a:srgbClr val="FFFFFF"/>
      </a:accent3>
      <a:accent4>
        <a:srgbClr val="505050"/>
      </a:accent4>
      <a:accent5>
        <a:srgbClr val="FFDFC1"/>
      </a:accent5>
      <a:accent6>
        <a:srgbClr val="91B75E"/>
      </a:accent6>
      <a:hlink>
        <a:srgbClr val="996600"/>
      </a:hlink>
      <a:folHlink>
        <a:srgbClr val="CCCC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4015</Words>
  <Application>Microsoft Office PowerPoint</Application>
  <PresentationFormat>On-screen Show (4:3)</PresentationFormat>
  <Paragraphs>596</Paragraphs>
  <Slides>61</Slides>
  <Notes>61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61</vt:i4>
      </vt:variant>
    </vt:vector>
  </HeadingPairs>
  <TitlesOfParts>
    <vt:vector size="74" baseType="lpstr">
      <vt:lpstr>Gulim</vt:lpstr>
      <vt:lpstr>Tahoma</vt:lpstr>
      <vt:lpstr>Calibri</vt:lpstr>
      <vt:lpstr>Arial</vt:lpstr>
      <vt:lpstr>Comic Sans MS</vt:lpstr>
      <vt:lpstr>Noto Sans Symbols</vt:lpstr>
      <vt:lpstr>Times New Roman</vt:lpstr>
      <vt:lpstr>Arial</vt:lpstr>
      <vt:lpstr>Open Sans</vt:lpstr>
      <vt:lpstr>Caveat</vt:lpstr>
      <vt:lpstr>Wingdings</vt:lpstr>
      <vt:lpstr>클립과 메모지</vt:lpstr>
      <vt:lpstr>클립과 메모지</vt:lpstr>
      <vt:lpstr>PowerPoint Presentation</vt:lpstr>
      <vt:lpstr>1) Delta Modulation</vt:lpstr>
      <vt:lpstr>Fig.5.14</vt:lpstr>
      <vt:lpstr> System Details for DM</vt:lpstr>
      <vt:lpstr>Fig.   DM Tx &amp; Rx</vt:lpstr>
      <vt:lpstr>Quantization Errors</vt:lpstr>
      <vt:lpstr>Fig.5.16</vt:lpstr>
      <vt:lpstr>PowerPoint Presentation</vt:lpstr>
      <vt:lpstr>2) Delta-Sigma Modulation (Sigma-delta modulation)</vt:lpstr>
      <vt:lpstr>Fig.5.17</vt:lpstr>
      <vt:lpstr>3) Differential Pulse Code Modulation (DPCM)</vt:lpstr>
      <vt:lpstr>Differential Pulse-Code Modulation- DPCM</vt:lpstr>
      <vt:lpstr>Fig.5.18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ADM Block Diagram.</vt:lpstr>
      <vt:lpstr>PowerPoint Presentation</vt:lpstr>
      <vt:lpstr>More techniques to be discussed later</vt:lpstr>
      <vt:lpstr>Speech Coding</vt:lpstr>
      <vt:lpstr>Comparing Encoding Techniques to speech signal (fs=8kHz.)</vt:lpstr>
      <vt:lpstr>PowerPoint Presentation</vt:lpstr>
      <vt:lpstr>Time Division Multiplexing - TDM</vt:lpstr>
      <vt:lpstr>Time Division Multiplexing - TDM</vt:lpstr>
      <vt:lpstr>Concept (TDM)</vt:lpstr>
      <vt:lpstr>Synchronization</vt:lpstr>
      <vt:lpstr>PowerPoint Presentation</vt:lpstr>
      <vt:lpstr>PowerPoint Presentation</vt:lpstr>
      <vt:lpstr>T1 TDM Format for One Frame.</vt:lpstr>
      <vt:lpstr>PowerPoint Presentation</vt:lpstr>
      <vt:lpstr>Example: The T1 System - (Compare it to E1 system?)</vt:lpstr>
      <vt:lpstr>PowerPoint Presentation</vt:lpstr>
      <vt:lpstr>PowerPoint Presentation</vt:lpstr>
      <vt:lpstr>PowerPoint Presentation</vt:lpstr>
      <vt:lpstr>North American TDM Hierarchy.</vt:lpstr>
      <vt:lpstr>   E1 System</vt:lpstr>
      <vt:lpstr>Multiplexing</vt:lpstr>
      <vt:lpstr>Types of Multiplexing</vt:lpstr>
      <vt:lpstr> Multiplexing</vt:lpstr>
      <vt:lpstr>PowerPoint Presentation</vt:lpstr>
      <vt:lpstr>         Liner Prediction filter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Comparing Encoding Techniques to speech signal</vt:lpstr>
      <vt:lpstr>PowerPoint Presentation</vt:lpstr>
      <vt:lpstr>PowerPoint Presentation</vt:lpstr>
      <vt:lpstr>PowerPoint Presentation</vt:lpstr>
      <vt:lpstr>PowerPoint Presentation</vt:lpstr>
      <vt:lpstr>Problems:</vt:lpstr>
      <vt:lpstr>Bit stuffing</vt:lpstr>
      <vt:lpstr>Example: signal format of the AT&amp;T M12 Multiplexer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moon</dc:creator>
  <cp:lastModifiedBy>Allam Mousa</cp:lastModifiedBy>
  <cp:revision>4</cp:revision>
  <dcterms:created xsi:type="dcterms:W3CDTF">2006-07-22T13:36:30Z</dcterms:created>
  <dcterms:modified xsi:type="dcterms:W3CDTF">2023-01-07T02:27:08Z</dcterms:modified>
</cp:coreProperties>
</file>