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84" r:id="rId3"/>
    <p:sldId id="257" r:id="rId4"/>
    <p:sldId id="265" r:id="rId5"/>
    <p:sldId id="266" r:id="rId6"/>
    <p:sldId id="277" r:id="rId7"/>
    <p:sldId id="278" r:id="rId8"/>
    <p:sldId id="279" r:id="rId9"/>
    <p:sldId id="258" r:id="rId10"/>
    <p:sldId id="259" r:id="rId11"/>
    <p:sldId id="264" r:id="rId12"/>
    <p:sldId id="267" r:id="rId13"/>
    <p:sldId id="268" r:id="rId14"/>
    <p:sldId id="273" r:id="rId15"/>
    <p:sldId id="274" r:id="rId16"/>
    <p:sldId id="275" r:id="rId17"/>
    <p:sldId id="271" r:id="rId18"/>
    <p:sldId id="280" r:id="rId19"/>
    <p:sldId id="281" r:id="rId20"/>
    <p:sldId id="282" r:id="rId21"/>
    <p:sldId id="283" r:id="rId22"/>
    <p:sldId id="272" r:id="rId23"/>
    <p:sldId id="28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7AAA5B3-996C-4674-8BD5-5F6E11E2C34C}" type="datetimeFigureOut">
              <a:rPr lang="en-US" smtClean="0"/>
              <a:pPr/>
              <a:t>1/30/2013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5D7B83-FD5F-4948-B882-2AE3CDFE87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682E7D-6B18-4812-9759-957394E05637}" type="datetimeFigureOut">
              <a:rPr lang="en-US" smtClean="0"/>
              <a:pPr/>
              <a:t>1/30/2013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E6AA58-0392-499B-8B6B-1608145E49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82B9D-807B-4E67-83FB-C1D3CF9E698B}" type="slidenum">
              <a:rPr lang="en-US"/>
              <a:pPr/>
              <a:t>10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7E2D6C3-7941-438C-8731-EE46AAB792CA}" type="datetime1">
              <a:rPr lang="en-US" smtClean="0"/>
              <a:pPr/>
              <a:t>1/30/2013</a:t>
            </a:fld>
            <a:endParaRPr lang="en-US"/>
          </a:p>
        </p:txBody>
      </p:sp>
      <p:sp>
        <p:nvSpPr>
          <p:cNvPr id="2" name="Footer Placeholder 1"/>
          <p:cNvSpPr>
            <a:spLocks noGrp="1"/>
          </p:cNvSpPr>
          <p:nvPr>
            <p:ph type="ftr" sz="quarter" idx="11"/>
          </p:nvPr>
        </p:nvSpPr>
        <p:spPr/>
        <p:txBody>
          <a:bodyPr/>
          <a:lstStyle/>
          <a:p>
            <a:r>
              <a:rPr lang="en-US" smtClean="0"/>
              <a:t>SP_1_intro</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E547060-A6DB-466F-99BA-9061AC21BF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E58E0-DF0E-4606-85A6-70AFB8D6C9DF}" type="datetime1">
              <a:rPr lang="en-US" smtClean="0"/>
              <a:pPr/>
              <a:t>1/30/2013</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
        <p:nvSpPr>
          <p:cNvPr id="6" name="Slide Number Placeholder 5"/>
          <p:cNvSpPr>
            <a:spLocks noGrp="1"/>
          </p:cNvSpPr>
          <p:nvPr>
            <p:ph type="sldNum" sz="quarter" idx="12"/>
          </p:nvPr>
        </p:nvSpPr>
        <p:spPr/>
        <p:txBody>
          <a:bodyPr/>
          <a:lstStyle/>
          <a:p>
            <a:fld id="{AE547060-A6DB-466F-99BA-9061AC21BF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67BCBA-EC3D-445C-B6DC-1BDB531EAAB4}" type="datetime1">
              <a:rPr lang="en-US" smtClean="0"/>
              <a:pPr/>
              <a:t>1/30/2013</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
        <p:nvSpPr>
          <p:cNvPr id="6" name="Slide Number Placeholder 5"/>
          <p:cNvSpPr>
            <a:spLocks noGrp="1"/>
          </p:cNvSpPr>
          <p:nvPr>
            <p:ph type="sldNum" sz="quarter" idx="12"/>
          </p:nvPr>
        </p:nvSpPr>
        <p:spPr/>
        <p:txBody>
          <a:bodyPr/>
          <a:lstStyle/>
          <a:p>
            <a:fld id="{AE547060-A6DB-466F-99BA-9061AC21BF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E31B457-3F2E-46E8-8B7C-5DD899B7C05C}" type="datetime1">
              <a:rPr lang="en-US" smtClean="0"/>
              <a:pPr/>
              <a:t>1/30/2013</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SP_1_intro</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E547060-A6DB-466F-99BA-9061AC21BF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F1DE348-7165-44AC-8D48-197A5C26F804}" type="datetime1">
              <a:rPr lang="en-US" smtClean="0"/>
              <a:pPr/>
              <a:t>1/30/2013</a:t>
            </a:fld>
            <a:endParaRPr lang="en-US"/>
          </a:p>
        </p:txBody>
      </p:sp>
      <p:sp>
        <p:nvSpPr>
          <p:cNvPr id="11" name="Footer Placeholder 10"/>
          <p:cNvSpPr>
            <a:spLocks noGrp="1"/>
          </p:cNvSpPr>
          <p:nvPr>
            <p:ph type="ftr" sz="quarter" idx="11"/>
          </p:nvPr>
        </p:nvSpPr>
        <p:spPr/>
        <p:txBody>
          <a:bodyPr/>
          <a:lstStyle/>
          <a:p>
            <a:r>
              <a:rPr lang="en-US" smtClean="0"/>
              <a:t>SP_1_intro</a:t>
            </a:r>
            <a:endParaRPr lang="en-US"/>
          </a:p>
        </p:txBody>
      </p:sp>
      <p:sp>
        <p:nvSpPr>
          <p:cNvPr id="16" name="Slide Number Placeholder 15"/>
          <p:cNvSpPr>
            <a:spLocks noGrp="1"/>
          </p:cNvSpPr>
          <p:nvPr>
            <p:ph type="sldNum" sz="quarter" idx="12"/>
          </p:nvPr>
        </p:nvSpPr>
        <p:spPr/>
        <p:txBody>
          <a:bodyPr/>
          <a:lstStyle/>
          <a:p>
            <a:fld id="{AE547060-A6DB-466F-99BA-9061AC21BF5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1B3B3B1-2FD6-47F0-A431-020B666A5E5A}" type="datetime1">
              <a:rPr lang="en-US" smtClean="0"/>
              <a:pPr/>
              <a:t>1/30/2013</a:t>
            </a:fld>
            <a:endParaRPr lang="en-US"/>
          </a:p>
        </p:txBody>
      </p:sp>
      <p:sp>
        <p:nvSpPr>
          <p:cNvPr id="10" name="Footer Placeholder 9"/>
          <p:cNvSpPr>
            <a:spLocks noGrp="1"/>
          </p:cNvSpPr>
          <p:nvPr>
            <p:ph type="ftr" sz="quarter" idx="11"/>
          </p:nvPr>
        </p:nvSpPr>
        <p:spPr/>
        <p:txBody>
          <a:bodyPr/>
          <a:lstStyle/>
          <a:p>
            <a:r>
              <a:rPr lang="en-US" smtClean="0"/>
              <a:t>SP_1_intro</a:t>
            </a:r>
            <a:endParaRPr lang="en-US"/>
          </a:p>
        </p:txBody>
      </p:sp>
      <p:sp>
        <p:nvSpPr>
          <p:cNvPr id="31" name="Slide Number Placeholder 30"/>
          <p:cNvSpPr>
            <a:spLocks noGrp="1"/>
          </p:cNvSpPr>
          <p:nvPr>
            <p:ph type="sldNum" sz="quarter" idx="12"/>
          </p:nvPr>
        </p:nvSpPr>
        <p:spPr/>
        <p:txBody>
          <a:bodyPr/>
          <a:lstStyle/>
          <a:p>
            <a:fld id="{AE547060-A6DB-466F-99BA-9061AC21BF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53D96F0-19B8-4F43-83B4-B063E4A1C7B9}" type="datetime1">
              <a:rPr lang="en-US" smtClean="0"/>
              <a:pPr/>
              <a:t>1/30/2013</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E547060-A6DB-466F-99BA-9061AC21BF5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FC774A-E65A-41B5-98D7-BD65380F392D}" type="datetime1">
              <a:rPr lang="en-US" smtClean="0"/>
              <a:pPr/>
              <a:t>1/30/2013</a:t>
            </a:fld>
            <a:endParaRPr lang="en-US"/>
          </a:p>
        </p:txBody>
      </p:sp>
      <p:sp>
        <p:nvSpPr>
          <p:cNvPr id="21" name="Footer Placeholder 20"/>
          <p:cNvSpPr>
            <a:spLocks noGrp="1"/>
          </p:cNvSpPr>
          <p:nvPr>
            <p:ph type="ftr" sz="quarter" idx="11"/>
          </p:nvPr>
        </p:nvSpPr>
        <p:spPr/>
        <p:txBody>
          <a:bodyPr/>
          <a:lstStyle/>
          <a:p>
            <a:r>
              <a:rPr lang="en-US" smtClean="0"/>
              <a:t>SP_1_intro</a:t>
            </a:r>
            <a:endParaRPr lang="en-US"/>
          </a:p>
        </p:txBody>
      </p:sp>
      <p:sp>
        <p:nvSpPr>
          <p:cNvPr id="6" name="Slide Number Placeholder 5"/>
          <p:cNvSpPr>
            <a:spLocks noGrp="1"/>
          </p:cNvSpPr>
          <p:nvPr>
            <p:ph type="sldNum" sz="quarter" idx="12"/>
          </p:nvPr>
        </p:nvSpPr>
        <p:spPr/>
        <p:txBody>
          <a:bodyPr/>
          <a:lstStyle/>
          <a:p>
            <a:fld id="{AE547060-A6DB-466F-99BA-9061AC21BF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8501EF-442B-4DAB-8D28-C317CDEBEA29}" type="datetime1">
              <a:rPr lang="en-US" smtClean="0"/>
              <a:pPr/>
              <a:t>1/30/2013</a:t>
            </a:fld>
            <a:endParaRPr lang="en-US"/>
          </a:p>
        </p:txBody>
      </p:sp>
      <p:sp>
        <p:nvSpPr>
          <p:cNvPr id="24" name="Footer Placeholder 23"/>
          <p:cNvSpPr>
            <a:spLocks noGrp="1"/>
          </p:cNvSpPr>
          <p:nvPr>
            <p:ph type="ftr" sz="quarter" idx="11"/>
          </p:nvPr>
        </p:nvSpPr>
        <p:spPr/>
        <p:txBody>
          <a:bodyPr/>
          <a:lstStyle/>
          <a:p>
            <a:r>
              <a:rPr lang="en-US" smtClean="0"/>
              <a:t>SP_1_intro</a:t>
            </a:r>
            <a:endParaRPr lang="en-US"/>
          </a:p>
        </p:txBody>
      </p:sp>
      <p:sp>
        <p:nvSpPr>
          <p:cNvPr id="7" name="Slide Number Placeholder 6"/>
          <p:cNvSpPr>
            <a:spLocks noGrp="1"/>
          </p:cNvSpPr>
          <p:nvPr>
            <p:ph type="sldNum" sz="quarter" idx="12"/>
          </p:nvPr>
        </p:nvSpPr>
        <p:spPr/>
        <p:txBody>
          <a:bodyPr/>
          <a:lstStyle/>
          <a:p>
            <a:fld id="{AE547060-A6DB-466F-99BA-9061AC21BF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A03AA0-C4A9-49DA-B314-52C4450FDDF7}" type="datetime1">
              <a:rPr lang="en-US" smtClean="0"/>
              <a:pPr/>
              <a:t>1/30/2013</a:t>
            </a:fld>
            <a:endParaRPr lang="en-US"/>
          </a:p>
        </p:txBody>
      </p:sp>
      <p:sp>
        <p:nvSpPr>
          <p:cNvPr id="29" name="Footer Placeholder 28"/>
          <p:cNvSpPr>
            <a:spLocks noGrp="1"/>
          </p:cNvSpPr>
          <p:nvPr>
            <p:ph type="ftr" sz="quarter" idx="11"/>
          </p:nvPr>
        </p:nvSpPr>
        <p:spPr/>
        <p:txBody>
          <a:bodyPr/>
          <a:lstStyle/>
          <a:p>
            <a:r>
              <a:rPr lang="en-US" smtClean="0"/>
              <a:t>SP_1_intro</a:t>
            </a:r>
            <a:endParaRPr lang="en-US"/>
          </a:p>
        </p:txBody>
      </p:sp>
      <p:sp>
        <p:nvSpPr>
          <p:cNvPr id="7" name="Slide Number Placeholder 6"/>
          <p:cNvSpPr>
            <a:spLocks noGrp="1"/>
          </p:cNvSpPr>
          <p:nvPr>
            <p:ph type="sldNum" sz="quarter" idx="12"/>
          </p:nvPr>
        </p:nvSpPr>
        <p:spPr/>
        <p:txBody>
          <a:bodyPr/>
          <a:lstStyle/>
          <a:p>
            <a:fld id="{AE547060-A6DB-466F-99BA-9061AC21BF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F323B81-6DC3-4E08-A23E-44C13315BAF9}" type="datetime1">
              <a:rPr lang="en-US" smtClean="0"/>
              <a:pPr/>
              <a:t>1/30/2013</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
        <p:nvSpPr>
          <p:cNvPr id="31" name="Slide Number Placeholder 30"/>
          <p:cNvSpPr>
            <a:spLocks noGrp="1"/>
          </p:cNvSpPr>
          <p:nvPr>
            <p:ph type="sldNum" sz="quarter" idx="12"/>
          </p:nvPr>
        </p:nvSpPr>
        <p:spPr/>
        <p:txBody>
          <a:bodyPr/>
          <a:lstStyle/>
          <a:p>
            <a:fld id="{AE547060-A6DB-466F-99BA-9061AC21BF5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8B7D1C-D428-4E82-8EAE-210FB964BB6E}" type="datetime1">
              <a:rPr lang="en-US" smtClean="0"/>
              <a:pPr/>
              <a:t>1/30/2013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SP_1_intro</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E547060-A6DB-466F-99BA-9061AC21BF5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X_JvfZiGEe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Signal_(information_theory)" TargetMode="External"/><Relationship Id="rId2" Type="http://schemas.openxmlformats.org/officeDocument/2006/relationships/hyperlink" Target="http://en.wikipedia.org/wiki/Speech_communic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533400"/>
            <a:ext cx="5334000" cy="1222375"/>
          </a:xfrm>
        </p:spPr>
        <p:txBody>
          <a:bodyPr>
            <a:noAutofit/>
          </a:bodyPr>
          <a:lstStyle/>
          <a:p>
            <a:pPr algn="ctr"/>
            <a:r>
              <a:rPr lang="en-US" sz="3500" cap="none" dirty="0" smtClean="0">
                <a:solidFill>
                  <a:schemeClr val="tx2">
                    <a:shade val="75000"/>
                  </a:schemeClr>
                </a:solidFill>
                <a:effectLst/>
                <a:latin typeface="+mn-lt"/>
                <a:ea typeface="+mn-ea"/>
                <a:cs typeface="+mn-cs"/>
              </a:rPr>
              <a:t>Introduction to Digital Speech Processing</a:t>
            </a:r>
            <a:br>
              <a:rPr lang="en-US" sz="3500" cap="none" dirty="0" smtClean="0">
                <a:solidFill>
                  <a:schemeClr val="tx2">
                    <a:shade val="75000"/>
                  </a:schemeClr>
                </a:solidFill>
                <a:effectLst/>
                <a:latin typeface="+mn-lt"/>
                <a:ea typeface="+mn-ea"/>
                <a:cs typeface="+mn-cs"/>
              </a:rPr>
            </a:br>
            <a:r>
              <a:rPr lang="en-US" sz="3500" cap="none" dirty="0" smtClean="0">
                <a:solidFill>
                  <a:schemeClr val="tx2">
                    <a:shade val="75000"/>
                  </a:schemeClr>
                </a:solidFill>
                <a:effectLst/>
                <a:latin typeface="+mn-lt"/>
                <a:ea typeface="+mn-ea"/>
                <a:cs typeface="+mn-cs"/>
              </a:rPr>
              <a:t/>
            </a:r>
            <a:br>
              <a:rPr lang="en-US" sz="3500" cap="none" dirty="0" smtClean="0">
                <a:solidFill>
                  <a:schemeClr val="tx2">
                    <a:shade val="75000"/>
                  </a:schemeClr>
                </a:solidFill>
                <a:effectLst/>
                <a:latin typeface="+mn-lt"/>
                <a:ea typeface="+mn-ea"/>
                <a:cs typeface="+mn-cs"/>
              </a:rPr>
            </a:br>
            <a:r>
              <a:rPr lang="en-US" sz="3500" cap="none" dirty="0" smtClean="0">
                <a:solidFill>
                  <a:schemeClr val="tx2">
                    <a:shade val="75000"/>
                  </a:schemeClr>
                </a:solidFill>
                <a:effectLst/>
                <a:latin typeface="+mn-lt"/>
                <a:ea typeface="+mn-ea"/>
                <a:cs typeface="+mn-cs"/>
              </a:rPr>
              <a:t>69451</a:t>
            </a:r>
            <a:endParaRPr lang="en-US" sz="3500" cap="none" dirty="0">
              <a:solidFill>
                <a:schemeClr val="tx2">
                  <a:shade val="75000"/>
                </a:schemeClr>
              </a:solidFill>
              <a:effectLst/>
              <a:latin typeface="+mn-lt"/>
              <a:ea typeface="+mn-ea"/>
              <a:cs typeface="+mn-cs"/>
            </a:endParaRPr>
          </a:p>
        </p:txBody>
      </p:sp>
      <p:sp>
        <p:nvSpPr>
          <p:cNvPr id="3" name="Subtitle 2"/>
          <p:cNvSpPr>
            <a:spLocks noGrp="1"/>
          </p:cNvSpPr>
          <p:nvPr>
            <p:ph type="subTitle" idx="1"/>
          </p:nvPr>
        </p:nvSpPr>
        <p:spPr>
          <a:xfrm>
            <a:off x="381000" y="3048000"/>
            <a:ext cx="8458200" cy="914400"/>
          </a:xfrm>
        </p:spPr>
        <p:txBody>
          <a:bodyPr/>
          <a:lstStyle/>
          <a:p>
            <a:pPr algn="ctr"/>
            <a:r>
              <a:rPr lang="en-US" dirty="0" smtClean="0"/>
              <a:t>Presented by </a:t>
            </a:r>
          </a:p>
          <a:p>
            <a:pPr algn="ctr"/>
            <a:r>
              <a:rPr lang="en-US" dirty="0" smtClean="0"/>
              <a:t>Dr. </a:t>
            </a:r>
            <a:r>
              <a:rPr lang="en-US" dirty="0" err="1" smtClean="0"/>
              <a:t>Allam</a:t>
            </a:r>
            <a:r>
              <a:rPr lang="en-US" dirty="0" smtClean="0"/>
              <a:t> </a:t>
            </a:r>
            <a:r>
              <a:rPr lang="en-US" dirty="0" err="1" smtClean="0"/>
              <a:t>Mousa</a:t>
            </a:r>
            <a:endParaRPr lang="en-US" dirty="0" smtClean="0"/>
          </a:p>
        </p:txBody>
      </p:sp>
      <p:sp>
        <p:nvSpPr>
          <p:cNvPr id="4" name="Slide Number Placeholder 3"/>
          <p:cNvSpPr>
            <a:spLocks noGrp="1"/>
          </p:cNvSpPr>
          <p:nvPr>
            <p:ph type="sldNum" sz="quarter" idx="12"/>
          </p:nvPr>
        </p:nvSpPr>
        <p:spPr/>
        <p:txBody>
          <a:bodyPr/>
          <a:lstStyle/>
          <a:p>
            <a:fld id="{AE547060-A6DB-466F-99BA-9061AC21BF5D}" type="slidenum">
              <a:rPr lang="en-US" smtClean="0"/>
              <a:pPr/>
              <a:t>1</a:t>
            </a:fld>
            <a:endParaRPr lang="en-US"/>
          </a:p>
        </p:txBody>
      </p:sp>
      <p:sp>
        <p:nvSpPr>
          <p:cNvPr id="7" name="Subtitle 2"/>
          <p:cNvSpPr txBox="1">
            <a:spLocks/>
          </p:cNvSpPr>
          <p:nvPr/>
        </p:nvSpPr>
        <p:spPr>
          <a:xfrm>
            <a:off x="228600" y="4419600"/>
            <a:ext cx="86868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3500" b="0" i="0" u="none" strike="noStrike" kern="1200" cap="none" spc="0" normalizeH="0" baseline="0" noProof="0" dirty="0" smtClean="0">
                <a:ln>
                  <a:noFill/>
                </a:ln>
                <a:solidFill>
                  <a:schemeClr val="tx2">
                    <a:shade val="75000"/>
                  </a:schemeClr>
                </a:solidFill>
                <a:effectLst/>
                <a:uLnTx/>
                <a:uFillTx/>
                <a:latin typeface="+mn-lt"/>
                <a:ea typeface="+mn-ea"/>
                <a:cs typeface="+mn-cs"/>
              </a:rPr>
              <a:t>An </a:t>
            </a:r>
            <a:r>
              <a:rPr kumimoji="0" lang="en-US" sz="3500" b="0" i="0" u="none" strike="noStrike" kern="1200" cap="none" spc="0" normalizeH="0" baseline="0" noProof="0" dirty="0" err="1" smtClean="0">
                <a:ln>
                  <a:noFill/>
                </a:ln>
                <a:solidFill>
                  <a:schemeClr val="tx2">
                    <a:shade val="75000"/>
                  </a:schemeClr>
                </a:solidFill>
                <a:effectLst/>
                <a:uLnTx/>
                <a:uFillTx/>
                <a:latin typeface="+mn-lt"/>
                <a:ea typeface="+mn-ea"/>
                <a:cs typeface="+mn-cs"/>
              </a:rPr>
              <a:t>Najah</a:t>
            </a:r>
            <a:r>
              <a:rPr kumimoji="0" lang="en-US" sz="3500" b="0" i="0" u="none" strike="noStrike" kern="1200" cap="none" spc="0" normalizeH="0" baseline="0" noProof="0" dirty="0" smtClean="0">
                <a:ln>
                  <a:noFill/>
                </a:ln>
                <a:solidFill>
                  <a:schemeClr val="tx2">
                    <a:shade val="75000"/>
                  </a:schemeClr>
                </a:solidFill>
                <a:effectLst/>
                <a:uLnTx/>
                <a:uFillTx/>
                <a:latin typeface="+mn-lt"/>
                <a:ea typeface="+mn-ea"/>
                <a:cs typeface="+mn-cs"/>
              </a:rPr>
              <a:t> National University</a:t>
            </a:r>
            <a:endParaRPr kumimoji="0" lang="en-US" sz="35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9" name="Rectangle 8"/>
          <p:cNvSpPr/>
          <p:nvPr/>
        </p:nvSpPr>
        <p:spPr>
          <a:xfrm rot="18474431">
            <a:off x="4173840" y="2360891"/>
            <a:ext cx="4538229"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DRAFT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Footer Placeholder 9"/>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2438400" y="1752600"/>
            <a:ext cx="3352800" cy="1219200"/>
          </a:xfrm>
          <a:prstGeom prst="ellipse">
            <a:avLst/>
          </a:prstGeom>
          <a:noFill/>
          <a:ln w="9525">
            <a:solidFill>
              <a:schemeClr val="tx1"/>
            </a:solidFill>
            <a:round/>
            <a:headEnd/>
            <a:tailEnd/>
          </a:ln>
          <a:effectLst/>
        </p:spPr>
        <p:txBody>
          <a:bodyPr wrap="none" anchor="ctr"/>
          <a:lstStyle/>
          <a:p>
            <a:endParaRPr lang="en-US"/>
          </a:p>
        </p:txBody>
      </p:sp>
      <p:sp>
        <p:nvSpPr>
          <p:cNvPr id="34819" name="Text Box 3"/>
          <p:cNvSpPr txBox="1">
            <a:spLocks noChangeArrowheads="1"/>
          </p:cNvSpPr>
          <p:nvPr/>
        </p:nvSpPr>
        <p:spPr bwMode="auto">
          <a:xfrm>
            <a:off x="2895600" y="2133600"/>
            <a:ext cx="2590800" cy="457200"/>
          </a:xfrm>
          <a:prstGeom prst="rect">
            <a:avLst/>
          </a:prstGeom>
          <a:noFill/>
          <a:ln w="9525">
            <a:noFill/>
            <a:miter lim="800000"/>
            <a:headEnd/>
            <a:tailEnd/>
          </a:ln>
          <a:effectLst/>
        </p:spPr>
        <p:txBody>
          <a:bodyPr>
            <a:spAutoFit/>
          </a:bodyPr>
          <a:lstStyle/>
          <a:p>
            <a:pPr>
              <a:spcBef>
                <a:spcPct val="50000"/>
              </a:spcBef>
            </a:pPr>
            <a:r>
              <a:rPr lang="en-GB" b="1"/>
              <a:t>Speech Processing</a:t>
            </a:r>
          </a:p>
        </p:txBody>
      </p:sp>
      <p:sp>
        <p:nvSpPr>
          <p:cNvPr id="34820" name="Oval 4"/>
          <p:cNvSpPr>
            <a:spLocks noChangeArrowheads="1"/>
          </p:cNvSpPr>
          <p:nvPr/>
        </p:nvSpPr>
        <p:spPr bwMode="auto">
          <a:xfrm>
            <a:off x="1066800" y="2895600"/>
            <a:ext cx="2057400" cy="914400"/>
          </a:xfrm>
          <a:prstGeom prst="ellipse">
            <a:avLst/>
          </a:prstGeom>
          <a:noFill/>
          <a:ln w="9525">
            <a:solidFill>
              <a:schemeClr val="tx1"/>
            </a:solidFill>
            <a:round/>
            <a:headEnd/>
            <a:tailEnd/>
          </a:ln>
          <a:effectLst/>
        </p:spPr>
        <p:txBody>
          <a:bodyPr wrap="none" anchor="ctr"/>
          <a:lstStyle/>
          <a:p>
            <a:endParaRPr lang="en-US"/>
          </a:p>
        </p:txBody>
      </p:sp>
      <p:sp>
        <p:nvSpPr>
          <p:cNvPr id="34821" name="Text Box 5"/>
          <p:cNvSpPr txBox="1">
            <a:spLocks noChangeArrowheads="1"/>
          </p:cNvSpPr>
          <p:nvPr/>
        </p:nvSpPr>
        <p:spPr bwMode="auto">
          <a:xfrm>
            <a:off x="1371600" y="2895600"/>
            <a:ext cx="2133600" cy="822325"/>
          </a:xfrm>
          <a:prstGeom prst="rect">
            <a:avLst/>
          </a:prstGeom>
          <a:noFill/>
          <a:ln w="9525">
            <a:noFill/>
            <a:miter lim="800000"/>
            <a:headEnd/>
            <a:tailEnd/>
          </a:ln>
          <a:effectLst/>
        </p:spPr>
        <p:txBody>
          <a:bodyPr>
            <a:spAutoFit/>
          </a:bodyPr>
          <a:lstStyle/>
          <a:p>
            <a:pPr>
              <a:spcBef>
                <a:spcPct val="50000"/>
              </a:spcBef>
            </a:pPr>
            <a:r>
              <a:rPr lang="sv-SE"/>
              <a:t>Signal</a:t>
            </a:r>
            <a:br>
              <a:rPr lang="sv-SE"/>
            </a:br>
            <a:r>
              <a:rPr lang="sv-SE"/>
              <a:t>Processing</a:t>
            </a:r>
            <a:endParaRPr lang="en-GB"/>
          </a:p>
        </p:txBody>
      </p:sp>
      <p:sp>
        <p:nvSpPr>
          <p:cNvPr id="34822" name="Oval 6"/>
          <p:cNvSpPr>
            <a:spLocks noChangeArrowheads="1"/>
          </p:cNvSpPr>
          <p:nvPr/>
        </p:nvSpPr>
        <p:spPr bwMode="auto">
          <a:xfrm>
            <a:off x="3962400" y="3124200"/>
            <a:ext cx="2209800" cy="990600"/>
          </a:xfrm>
          <a:prstGeom prst="ellipse">
            <a:avLst/>
          </a:prstGeom>
          <a:noFill/>
          <a:ln w="9525">
            <a:solidFill>
              <a:schemeClr val="tx1"/>
            </a:solidFill>
            <a:round/>
            <a:headEnd/>
            <a:tailEnd/>
          </a:ln>
          <a:effectLst/>
        </p:spPr>
        <p:txBody>
          <a:bodyPr wrap="none" anchor="ctr"/>
          <a:lstStyle/>
          <a:p>
            <a:endParaRPr lang="en-US"/>
          </a:p>
        </p:txBody>
      </p:sp>
      <p:sp>
        <p:nvSpPr>
          <p:cNvPr id="34823" name="Text Box 7"/>
          <p:cNvSpPr txBox="1">
            <a:spLocks noChangeArrowheads="1"/>
          </p:cNvSpPr>
          <p:nvPr/>
        </p:nvSpPr>
        <p:spPr bwMode="auto">
          <a:xfrm>
            <a:off x="4343400" y="3200400"/>
            <a:ext cx="2133600" cy="822325"/>
          </a:xfrm>
          <a:prstGeom prst="rect">
            <a:avLst/>
          </a:prstGeom>
          <a:noFill/>
          <a:ln w="9525">
            <a:noFill/>
            <a:miter lim="800000"/>
            <a:headEnd/>
            <a:tailEnd/>
          </a:ln>
          <a:effectLst/>
        </p:spPr>
        <p:txBody>
          <a:bodyPr>
            <a:spAutoFit/>
          </a:bodyPr>
          <a:lstStyle/>
          <a:p>
            <a:pPr>
              <a:spcBef>
                <a:spcPct val="50000"/>
              </a:spcBef>
            </a:pPr>
            <a:r>
              <a:rPr lang="sv-SE"/>
              <a:t>Information</a:t>
            </a:r>
            <a:br>
              <a:rPr lang="sv-SE"/>
            </a:br>
            <a:r>
              <a:rPr lang="sv-SE"/>
              <a:t>Theory</a:t>
            </a:r>
            <a:endParaRPr lang="en-GB"/>
          </a:p>
        </p:txBody>
      </p:sp>
      <p:sp>
        <p:nvSpPr>
          <p:cNvPr id="34824" name="Oval 8"/>
          <p:cNvSpPr>
            <a:spLocks noChangeArrowheads="1"/>
          </p:cNvSpPr>
          <p:nvPr/>
        </p:nvSpPr>
        <p:spPr bwMode="auto">
          <a:xfrm>
            <a:off x="6172200" y="3124200"/>
            <a:ext cx="1905000" cy="838200"/>
          </a:xfrm>
          <a:prstGeom prst="ellipse">
            <a:avLst/>
          </a:prstGeom>
          <a:noFill/>
          <a:ln w="9525">
            <a:solidFill>
              <a:schemeClr val="tx1"/>
            </a:solidFill>
            <a:round/>
            <a:headEnd/>
            <a:tailEnd/>
          </a:ln>
          <a:effectLst/>
        </p:spPr>
        <p:txBody>
          <a:bodyPr wrap="none" anchor="ctr"/>
          <a:lstStyle/>
          <a:p>
            <a:endParaRPr lang="en-US"/>
          </a:p>
        </p:txBody>
      </p:sp>
      <p:sp>
        <p:nvSpPr>
          <p:cNvPr id="34825" name="Text Box 9"/>
          <p:cNvSpPr txBox="1">
            <a:spLocks noChangeArrowheads="1"/>
          </p:cNvSpPr>
          <p:nvPr/>
        </p:nvSpPr>
        <p:spPr bwMode="auto">
          <a:xfrm>
            <a:off x="6400800" y="3276600"/>
            <a:ext cx="1676400" cy="457200"/>
          </a:xfrm>
          <a:prstGeom prst="rect">
            <a:avLst/>
          </a:prstGeom>
          <a:noFill/>
          <a:ln w="9525">
            <a:noFill/>
            <a:miter lim="800000"/>
            <a:headEnd/>
            <a:tailEnd/>
          </a:ln>
          <a:effectLst/>
        </p:spPr>
        <p:txBody>
          <a:bodyPr>
            <a:spAutoFit/>
          </a:bodyPr>
          <a:lstStyle/>
          <a:p>
            <a:pPr>
              <a:spcBef>
                <a:spcPct val="50000"/>
              </a:spcBef>
            </a:pPr>
            <a:r>
              <a:rPr lang="sv-SE"/>
              <a:t>Phonetics</a:t>
            </a:r>
            <a:endParaRPr lang="en-GB"/>
          </a:p>
        </p:txBody>
      </p:sp>
      <p:sp>
        <p:nvSpPr>
          <p:cNvPr id="34826" name="Oval 10"/>
          <p:cNvSpPr>
            <a:spLocks noChangeArrowheads="1"/>
          </p:cNvSpPr>
          <p:nvPr/>
        </p:nvSpPr>
        <p:spPr bwMode="auto">
          <a:xfrm>
            <a:off x="6324600" y="1981200"/>
            <a:ext cx="2133600" cy="838200"/>
          </a:xfrm>
          <a:prstGeom prst="ellipse">
            <a:avLst/>
          </a:prstGeom>
          <a:noFill/>
          <a:ln w="9525">
            <a:solidFill>
              <a:schemeClr val="tx1"/>
            </a:solidFill>
            <a:round/>
            <a:headEnd/>
            <a:tailEnd/>
          </a:ln>
          <a:effectLst/>
        </p:spPr>
        <p:txBody>
          <a:bodyPr wrap="none" anchor="ctr"/>
          <a:lstStyle/>
          <a:p>
            <a:endParaRPr lang="en-US"/>
          </a:p>
        </p:txBody>
      </p:sp>
      <p:sp>
        <p:nvSpPr>
          <p:cNvPr id="34827" name="Text Box 11"/>
          <p:cNvSpPr txBox="1">
            <a:spLocks noChangeArrowheads="1"/>
          </p:cNvSpPr>
          <p:nvPr/>
        </p:nvSpPr>
        <p:spPr bwMode="auto">
          <a:xfrm>
            <a:off x="6629400" y="2133600"/>
            <a:ext cx="2133600" cy="457200"/>
          </a:xfrm>
          <a:prstGeom prst="rect">
            <a:avLst/>
          </a:prstGeom>
          <a:noFill/>
          <a:ln w="9525">
            <a:noFill/>
            <a:miter lim="800000"/>
            <a:headEnd/>
            <a:tailEnd/>
          </a:ln>
          <a:effectLst/>
        </p:spPr>
        <p:txBody>
          <a:bodyPr>
            <a:spAutoFit/>
          </a:bodyPr>
          <a:lstStyle/>
          <a:p>
            <a:pPr>
              <a:spcBef>
                <a:spcPct val="50000"/>
              </a:spcBef>
            </a:pPr>
            <a:r>
              <a:rPr lang="sv-SE"/>
              <a:t>Acoustics</a:t>
            </a:r>
            <a:endParaRPr lang="en-GB"/>
          </a:p>
        </p:txBody>
      </p:sp>
      <p:sp>
        <p:nvSpPr>
          <p:cNvPr id="34828" name="Oval 12"/>
          <p:cNvSpPr>
            <a:spLocks noChangeArrowheads="1"/>
          </p:cNvSpPr>
          <p:nvPr/>
        </p:nvSpPr>
        <p:spPr bwMode="auto">
          <a:xfrm>
            <a:off x="2209800" y="533400"/>
            <a:ext cx="2438400" cy="990600"/>
          </a:xfrm>
          <a:prstGeom prst="ellipse">
            <a:avLst/>
          </a:prstGeom>
          <a:noFill/>
          <a:ln w="9525">
            <a:solidFill>
              <a:schemeClr val="tx1"/>
            </a:solidFill>
            <a:round/>
            <a:headEnd/>
            <a:tailEnd/>
          </a:ln>
          <a:effectLst/>
        </p:spPr>
        <p:txBody>
          <a:bodyPr wrap="none" anchor="ctr"/>
          <a:lstStyle/>
          <a:p>
            <a:endParaRPr lang="en-US"/>
          </a:p>
        </p:txBody>
      </p:sp>
      <p:sp>
        <p:nvSpPr>
          <p:cNvPr id="34829" name="Text Box 13"/>
          <p:cNvSpPr txBox="1">
            <a:spLocks noChangeArrowheads="1"/>
          </p:cNvSpPr>
          <p:nvPr/>
        </p:nvSpPr>
        <p:spPr bwMode="auto">
          <a:xfrm>
            <a:off x="2514600" y="533400"/>
            <a:ext cx="2133600" cy="822325"/>
          </a:xfrm>
          <a:prstGeom prst="rect">
            <a:avLst/>
          </a:prstGeom>
          <a:noFill/>
          <a:ln w="9525">
            <a:noFill/>
            <a:miter lim="800000"/>
            <a:headEnd/>
            <a:tailEnd/>
          </a:ln>
          <a:effectLst/>
        </p:spPr>
        <p:txBody>
          <a:bodyPr>
            <a:spAutoFit/>
          </a:bodyPr>
          <a:lstStyle/>
          <a:p>
            <a:pPr>
              <a:spcBef>
                <a:spcPct val="50000"/>
              </a:spcBef>
            </a:pPr>
            <a:r>
              <a:rPr lang="sv-SE"/>
              <a:t>Algorithms</a:t>
            </a:r>
            <a:br>
              <a:rPr lang="sv-SE"/>
            </a:br>
            <a:r>
              <a:rPr lang="sv-SE"/>
              <a:t>(Programming)</a:t>
            </a:r>
            <a:endParaRPr lang="en-GB"/>
          </a:p>
        </p:txBody>
      </p:sp>
      <p:sp>
        <p:nvSpPr>
          <p:cNvPr id="34830" name="Text Box 14"/>
          <p:cNvSpPr txBox="1">
            <a:spLocks noChangeArrowheads="1"/>
          </p:cNvSpPr>
          <p:nvPr/>
        </p:nvSpPr>
        <p:spPr bwMode="auto">
          <a:xfrm>
            <a:off x="457200" y="4495800"/>
            <a:ext cx="2667000" cy="1187450"/>
          </a:xfrm>
          <a:prstGeom prst="rect">
            <a:avLst/>
          </a:prstGeom>
          <a:noFill/>
          <a:ln w="9525">
            <a:noFill/>
            <a:miter lim="800000"/>
            <a:headEnd/>
            <a:tailEnd/>
          </a:ln>
          <a:effectLst/>
        </p:spPr>
        <p:txBody>
          <a:bodyPr>
            <a:spAutoFit/>
          </a:bodyPr>
          <a:lstStyle/>
          <a:p>
            <a:pPr>
              <a:spcBef>
                <a:spcPct val="50000"/>
              </a:spcBef>
            </a:pPr>
            <a:r>
              <a:rPr lang="sv-SE"/>
              <a:t>Fourier transforms</a:t>
            </a:r>
            <a:br>
              <a:rPr lang="sv-SE"/>
            </a:br>
            <a:r>
              <a:rPr lang="sv-SE"/>
              <a:t>Discrete time filters</a:t>
            </a:r>
            <a:br>
              <a:rPr lang="sv-SE"/>
            </a:br>
            <a:r>
              <a:rPr lang="sv-SE"/>
              <a:t>AR(MA) models</a:t>
            </a:r>
            <a:endParaRPr lang="en-GB"/>
          </a:p>
        </p:txBody>
      </p:sp>
      <p:sp>
        <p:nvSpPr>
          <p:cNvPr id="34831" name="Text Box 15"/>
          <p:cNvSpPr txBox="1">
            <a:spLocks noChangeArrowheads="1"/>
          </p:cNvSpPr>
          <p:nvPr/>
        </p:nvSpPr>
        <p:spPr bwMode="auto">
          <a:xfrm>
            <a:off x="5257800" y="4572000"/>
            <a:ext cx="3124200" cy="1187450"/>
          </a:xfrm>
          <a:prstGeom prst="rect">
            <a:avLst/>
          </a:prstGeom>
          <a:noFill/>
          <a:ln w="9525">
            <a:noFill/>
            <a:miter lim="800000"/>
            <a:headEnd/>
            <a:tailEnd/>
          </a:ln>
          <a:effectLst/>
        </p:spPr>
        <p:txBody>
          <a:bodyPr>
            <a:spAutoFit/>
          </a:bodyPr>
          <a:lstStyle/>
          <a:p>
            <a:pPr>
              <a:spcBef>
                <a:spcPct val="50000"/>
              </a:spcBef>
            </a:pPr>
            <a:r>
              <a:rPr lang="sv-SE"/>
              <a:t>Entropy</a:t>
            </a:r>
            <a:br>
              <a:rPr lang="sv-SE"/>
            </a:br>
            <a:r>
              <a:rPr lang="sv-SE"/>
              <a:t>Communication theory</a:t>
            </a:r>
            <a:br>
              <a:rPr lang="sv-SE"/>
            </a:br>
            <a:r>
              <a:rPr lang="sv-SE"/>
              <a:t>Rate-distortion theory</a:t>
            </a:r>
            <a:endParaRPr lang="en-GB"/>
          </a:p>
        </p:txBody>
      </p:sp>
      <p:sp>
        <p:nvSpPr>
          <p:cNvPr id="34832" name="Text Box 16"/>
          <p:cNvSpPr txBox="1">
            <a:spLocks noChangeArrowheads="1"/>
          </p:cNvSpPr>
          <p:nvPr/>
        </p:nvSpPr>
        <p:spPr bwMode="auto">
          <a:xfrm>
            <a:off x="3200400" y="4800600"/>
            <a:ext cx="3200400" cy="1187450"/>
          </a:xfrm>
          <a:prstGeom prst="rect">
            <a:avLst/>
          </a:prstGeom>
          <a:noFill/>
          <a:ln w="9525">
            <a:noFill/>
            <a:miter lim="800000"/>
            <a:headEnd/>
            <a:tailEnd/>
          </a:ln>
          <a:effectLst/>
        </p:spPr>
        <p:txBody>
          <a:bodyPr>
            <a:spAutoFit/>
          </a:bodyPr>
          <a:lstStyle/>
          <a:p>
            <a:pPr>
              <a:spcBef>
                <a:spcPct val="50000"/>
              </a:spcBef>
            </a:pPr>
            <a:r>
              <a:rPr lang="sv-SE"/>
              <a:t>Statistical SP</a:t>
            </a:r>
            <a:br>
              <a:rPr lang="sv-SE"/>
            </a:br>
            <a:r>
              <a:rPr lang="sv-SE"/>
              <a:t>Stochastic </a:t>
            </a:r>
            <a:br>
              <a:rPr lang="sv-SE"/>
            </a:br>
            <a:r>
              <a:rPr lang="sv-SE"/>
              <a:t>models</a:t>
            </a:r>
            <a:endParaRPr lang="en-GB"/>
          </a:p>
        </p:txBody>
      </p:sp>
      <p:sp>
        <p:nvSpPr>
          <p:cNvPr id="34833" name="Oval 17"/>
          <p:cNvSpPr>
            <a:spLocks noChangeArrowheads="1"/>
          </p:cNvSpPr>
          <p:nvPr/>
        </p:nvSpPr>
        <p:spPr bwMode="auto">
          <a:xfrm>
            <a:off x="152400" y="3962400"/>
            <a:ext cx="4800600" cy="2514600"/>
          </a:xfrm>
          <a:prstGeom prst="ellipse">
            <a:avLst/>
          </a:prstGeom>
          <a:noFill/>
          <a:ln w="9525">
            <a:solidFill>
              <a:schemeClr val="tx1"/>
            </a:solidFill>
            <a:round/>
            <a:headEnd/>
            <a:tailEnd/>
          </a:ln>
          <a:effectLst/>
        </p:spPr>
        <p:txBody>
          <a:bodyPr wrap="none" anchor="ctr"/>
          <a:lstStyle/>
          <a:p>
            <a:endParaRPr lang="en-US"/>
          </a:p>
        </p:txBody>
      </p:sp>
      <p:sp>
        <p:nvSpPr>
          <p:cNvPr id="34834" name="Oval 18"/>
          <p:cNvSpPr>
            <a:spLocks noChangeArrowheads="1"/>
          </p:cNvSpPr>
          <p:nvPr/>
        </p:nvSpPr>
        <p:spPr bwMode="auto">
          <a:xfrm>
            <a:off x="2971800" y="4267200"/>
            <a:ext cx="5562600" cy="2209800"/>
          </a:xfrm>
          <a:prstGeom prst="ellipse">
            <a:avLst/>
          </a:prstGeom>
          <a:noFill/>
          <a:ln w="9525">
            <a:solidFill>
              <a:schemeClr val="tx1"/>
            </a:solidFill>
            <a:round/>
            <a:headEnd/>
            <a:tailEnd/>
          </a:ln>
          <a:effectLst/>
        </p:spPr>
        <p:txBody>
          <a:bodyPr wrap="none" anchor="ctr"/>
          <a:lstStyle/>
          <a:p>
            <a:endParaRPr lang="en-US"/>
          </a:p>
        </p:txBody>
      </p:sp>
      <p:sp>
        <p:nvSpPr>
          <p:cNvPr id="34835" name="Line 19"/>
          <p:cNvSpPr>
            <a:spLocks noChangeShapeType="1"/>
          </p:cNvSpPr>
          <p:nvPr/>
        </p:nvSpPr>
        <p:spPr bwMode="auto">
          <a:xfrm flipV="1">
            <a:off x="2133600" y="3810000"/>
            <a:ext cx="0" cy="152400"/>
          </a:xfrm>
          <a:prstGeom prst="line">
            <a:avLst/>
          </a:prstGeom>
          <a:noFill/>
          <a:ln w="9525">
            <a:solidFill>
              <a:schemeClr val="tx1"/>
            </a:solidFill>
            <a:round/>
            <a:headEnd/>
            <a:tailEnd type="triangle" w="med" len="med"/>
          </a:ln>
          <a:effectLst/>
        </p:spPr>
        <p:txBody>
          <a:bodyPr/>
          <a:lstStyle/>
          <a:p>
            <a:endParaRPr lang="en-US"/>
          </a:p>
        </p:txBody>
      </p:sp>
      <p:sp>
        <p:nvSpPr>
          <p:cNvPr id="34836" name="Line 20"/>
          <p:cNvSpPr>
            <a:spLocks noChangeShapeType="1"/>
          </p:cNvSpPr>
          <p:nvPr/>
        </p:nvSpPr>
        <p:spPr bwMode="auto">
          <a:xfrm flipV="1">
            <a:off x="2743200" y="2743200"/>
            <a:ext cx="76200" cy="228600"/>
          </a:xfrm>
          <a:prstGeom prst="line">
            <a:avLst/>
          </a:prstGeom>
          <a:noFill/>
          <a:ln w="9525">
            <a:solidFill>
              <a:schemeClr val="tx1"/>
            </a:solidFill>
            <a:round/>
            <a:headEnd/>
            <a:tailEnd type="triangle" w="med" len="med"/>
          </a:ln>
          <a:effectLst/>
        </p:spPr>
        <p:txBody>
          <a:bodyPr/>
          <a:lstStyle/>
          <a:p>
            <a:endParaRPr lang="en-US"/>
          </a:p>
        </p:txBody>
      </p:sp>
      <p:sp>
        <p:nvSpPr>
          <p:cNvPr id="34837" name="Line 21"/>
          <p:cNvSpPr>
            <a:spLocks noChangeShapeType="1"/>
          </p:cNvSpPr>
          <p:nvPr/>
        </p:nvSpPr>
        <p:spPr bwMode="auto">
          <a:xfrm flipH="1" flipV="1">
            <a:off x="5410200" y="4114800"/>
            <a:ext cx="76200" cy="152400"/>
          </a:xfrm>
          <a:prstGeom prst="line">
            <a:avLst/>
          </a:prstGeom>
          <a:noFill/>
          <a:ln w="9525">
            <a:solidFill>
              <a:schemeClr val="tx1"/>
            </a:solidFill>
            <a:round/>
            <a:headEnd/>
            <a:tailEnd type="triangle" w="med" len="med"/>
          </a:ln>
          <a:effectLst/>
        </p:spPr>
        <p:txBody>
          <a:bodyPr/>
          <a:lstStyle/>
          <a:p>
            <a:endParaRPr lang="en-US"/>
          </a:p>
        </p:txBody>
      </p:sp>
      <p:sp>
        <p:nvSpPr>
          <p:cNvPr id="34838" name="Line 22"/>
          <p:cNvSpPr>
            <a:spLocks noChangeShapeType="1"/>
          </p:cNvSpPr>
          <p:nvPr/>
        </p:nvSpPr>
        <p:spPr bwMode="auto">
          <a:xfrm flipH="1" flipV="1">
            <a:off x="4724400" y="2895600"/>
            <a:ext cx="76200" cy="228600"/>
          </a:xfrm>
          <a:prstGeom prst="line">
            <a:avLst/>
          </a:prstGeom>
          <a:noFill/>
          <a:ln w="9525">
            <a:solidFill>
              <a:schemeClr val="tx1"/>
            </a:solidFill>
            <a:round/>
            <a:headEnd/>
            <a:tailEnd type="triangle" w="med" len="med"/>
          </a:ln>
          <a:effectLst/>
        </p:spPr>
        <p:txBody>
          <a:bodyPr/>
          <a:lstStyle/>
          <a:p>
            <a:endParaRPr lang="en-US"/>
          </a:p>
        </p:txBody>
      </p:sp>
      <p:sp>
        <p:nvSpPr>
          <p:cNvPr id="34839" name="Line 23"/>
          <p:cNvSpPr>
            <a:spLocks noChangeShapeType="1"/>
          </p:cNvSpPr>
          <p:nvPr/>
        </p:nvSpPr>
        <p:spPr bwMode="auto">
          <a:xfrm flipH="1" flipV="1">
            <a:off x="5562600" y="2667000"/>
            <a:ext cx="762000" cy="685800"/>
          </a:xfrm>
          <a:prstGeom prst="line">
            <a:avLst/>
          </a:prstGeom>
          <a:noFill/>
          <a:ln w="9525">
            <a:solidFill>
              <a:schemeClr val="tx1"/>
            </a:solidFill>
            <a:round/>
            <a:headEnd/>
            <a:tailEnd type="triangle" w="med" len="med"/>
          </a:ln>
          <a:effectLst/>
        </p:spPr>
        <p:txBody>
          <a:bodyPr/>
          <a:lstStyle/>
          <a:p>
            <a:endParaRPr lang="en-US"/>
          </a:p>
        </p:txBody>
      </p:sp>
      <p:sp>
        <p:nvSpPr>
          <p:cNvPr id="34840" name="Line 24"/>
          <p:cNvSpPr>
            <a:spLocks noChangeShapeType="1"/>
          </p:cNvSpPr>
          <p:nvPr/>
        </p:nvSpPr>
        <p:spPr bwMode="auto">
          <a:xfrm flipH="1">
            <a:off x="5791200" y="2438400"/>
            <a:ext cx="533400" cy="0"/>
          </a:xfrm>
          <a:prstGeom prst="line">
            <a:avLst/>
          </a:prstGeom>
          <a:noFill/>
          <a:ln w="9525">
            <a:solidFill>
              <a:schemeClr val="tx1"/>
            </a:solidFill>
            <a:round/>
            <a:headEnd/>
            <a:tailEnd type="triangle" w="med" len="med"/>
          </a:ln>
          <a:effectLst/>
        </p:spPr>
        <p:txBody>
          <a:bodyPr/>
          <a:lstStyle/>
          <a:p>
            <a:endParaRPr lang="en-US"/>
          </a:p>
        </p:txBody>
      </p:sp>
      <p:sp>
        <p:nvSpPr>
          <p:cNvPr id="34841" name="Line 25"/>
          <p:cNvSpPr>
            <a:spLocks noChangeShapeType="1"/>
          </p:cNvSpPr>
          <p:nvPr/>
        </p:nvSpPr>
        <p:spPr bwMode="auto">
          <a:xfrm>
            <a:off x="3657600" y="1524000"/>
            <a:ext cx="76200" cy="228600"/>
          </a:xfrm>
          <a:prstGeom prst="line">
            <a:avLst/>
          </a:prstGeom>
          <a:noFill/>
          <a:ln w="9525">
            <a:solidFill>
              <a:schemeClr val="tx1"/>
            </a:solidFill>
            <a:round/>
            <a:headEnd/>
            <a:tailEnd type="triangle" w="med" len="med"/>
          </a:ln>
          <a:effectLst/>
        </p:spPr>
        <p:txBody>
          <a:bodyPr/>
          <a:lstStyle/>
          <a:p>
            <a:endParaRPr lang="en-US"/>
          </a:p>
        </p:txBody>
      </p:sp>
      <p:sp>
        <p:nvSpPr>
          <p:cNvPr id="34842" name="Oval 26"/>
          <p:cNvSpPr>
            <a:spLocks noChangeArrowheads="1"/>
          </p:cNvSpPr>
          <p:nvPr/>
        </p:nvSpPr>
        <p:spPr bwMode="auto">
          <a:xfrm>
            <a:off x="5257800" y="533400"/>
            <a:ext cx="3581400" cy="1295400"/>
          </a:xfrm>
          <a:prstGeom prst="ellipse">
            <a:avLst/>
          </a:prstGeom>
          <a:noFill/>
          <a:ln w="9525">
            <a:solidFill>
              <a:schemeClr val="tx1"/>
            </a:solidFill>
            <a:round/>
            <a:headEnd/>
            <a:tailEnd/>
          </a:ln>
          <a:effectLst/>
        </p:spPr>
        <p:txBody>
          <a:bodyPr wrap="none" anchor="ctr"/>
          <a:lstStyle/>
          <a:p>
            <a:endParaRPr lang="en-US"/>
          </a:p>
        </p:txBody>
      </p:sp>
      <p:sp>
        <p:nvSpPr>
          <p:cNvPr id="34843" name="Text Box 27"/>
          <p:cNvSpPr txBox="1">
            <a:spLocks noChangeArrowheads="1"/>
          </p:cNvSpPr>
          <p:nvPr/>
        </p:nvSpPr>
        <p:spPr bwMode="auto">
          <a:xfrm>
            <a:off x="5867400" y="565150"/>
            <a:ext cx="2819400" cy="1187450"/>
          </a:xfrm>
          <a:prstGeom prst="rect">
            <a:avLst/>
          </a:prstGeom>
          <a:noFill/>
          <a:ln w="9525">
            <a:noFill/>
            <a:miter lim="800000"/>
            <a:headEnd/>
            <a:tailEnd/>
          </a:ln>
          <a:effectLst/>
        </p:spPr>
        <p:txBody>
          <a:bodyPr>
            <a:spAutoFit/>
          </a:bodyPr>
          <a:lstStyle/>
          <a:p>
            <a:pPr>
              <a:spcBef>
                <a:spcPct val="50000"/>
              </a:spcBef>
            </a:pPr>
            <a:r>
              <a:rPr lang="sv-SE"/>
              <a:t>Psychoacoustics</a:t>
            </a:r>
            <a:br>
              <a:rPr lang="sv-SE"/>
            </a:br>
            <a:r>
              <a:rPr lang="sv-SE"/>
              <a:t>Room acoustics</a:t>
            </a:r>
            <a:br>
              <a:rPr lang="sv-SE"/>
            </a:br>
            <a:r>
              <a:rPr lang="sv-SE"/>
              <a:t>Speech production</a:t>
            </a:r>
            <a:endParaRPr lang="en-GB"/>
          </a:p>
        </p:txBody>
      </p:sp>
      <p:sp>
        <p:nvSpPr>
          <p:cNvPr id="34844" name="Line 28"/>
          <p:cNvSpPr>
            <a:spLocks noChangeShapeType="1"/>
          </p:cNvSpPr>
          <p:nvPr/>
        </p:nvSpPr>
        <p:spPr bwMode="auto">
          <a:xfrm>
            <a:off x="7086600" y="1828800"/>
            <a:ext cx="0" cy="152400"/>
          </a:xfrm>
          <a:prstGeom prst="line">
            <a:avLst/>
          </a:prstGeom>
          <a:noFill/>
          <a:ln w="9525">
            <a:solidFill>
              <a:schemeClr val="tx1"/>
            </a:solidFill>
            <a:round/>
            <a:headEnd/>
            <a:tailEnd type="triangle" w="med" len="med"/>
          </a:ln>
          <a:effectLst/>
        </p:spPr>
        <p:txBody>
          <a:bodyPr/>
          <a:lstStyle/>
          <a:p>
            <a:endParaRPr lang="en-US"/>
          </a:p>
        </p:txBody>
      </p:sp>
      <p:sp>
        <p:nvSpPr>
          <p:cNvPr id="29" name="Slide Number Placeholder 28"/>
          <p:cNvSpPr>
            <a:spLocks noGrp="1"/>
          </p:cNvSpPr>
          <p:nvPr>
            <p:ph type="sldNum" sz="quarter" idx="12"/>
          </p:nvPr>
        </p:nvSpPr>
        <p:spPr/>
        <p:txBody>
          <a:bodyPr/>
          <a:lstStyle/>
          <a:p>
            <a:fld id="{AE547060-A6DB-466F-99BA-9061AC21BF5D}" type="slidenum">
              <a:rPr lang="en-US" smtClean="0"/>
              <a:pPr/>
              <a:t>10</a:t>
            </a:fld>
            <a:endParaRPr lang="en-US"/>
          </a:p>
        </p:txBody>
      </p:sp>
      <p:sp>
        <p:nvSpPr>
          <p:cNvPr id="30" name="Footer Placeholder 29"/>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signal Processing</a:t>
            </a:r>
            <a:endParaRPr lang="en-US" dirty="0"/>
          </a:p>
        </p:txBody>
      </p:sp>
      <p:pic>
        <p:nvPicPr>
          <p:cNvPr id="5" name="Picture 2"/>
          <p:cNvPicPr>
            <a:picLocks noGrp="1" noChangeAspect="1" noChangeArrowheads="1"/>
          </p:cNvPicPr>
          <p:nvPr>
            <p:ph idx="1"/>
          </p:nvPr>
        </p:nvPicPr>
        <p:blipFill>
          <a:blip r:embed="rId2" cstate="print"/>
          <a:stretch>
            <a:fillRect/>
          </a:stretch>
        </p:blipFill>
        <p:spPr bwMode="auto">
          <a:xfrm>
            <a:off x="1657350" y="1731169"/>
            <a:ext cx="5981700" cy="41719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E547060-A6DB-466F-99BA-9061AC21BF5D}"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b="1" dirty="0" smtClean="0"/>
              <a:t>Speech Sound Categories</a:t>
            </a:r>
            <a:br>
              <a:rPr lang="en-US" b="1" dirty="0" smtClean="0"/>
            </a:br>
            <a:endParaRPr lang="en-US" dirty="0" smtClean="0"/>
          </a:p>
        </p:txBody>
      </p:sp>
      <p:sp>
        <p:nvSpPr>
          <p:cNvPr id="3" name="Content Placeholder 2"/>
          <p:cNvSpPr>
            <a:spLocks noGrp="1"/>
          </p:cNvSpPr>
          <p:nvPr>
            <p:ph idx="1"/>
          </p:nvPr>
        </p:nvSpPr>
        <p:spPr>
          <a:xfrm>
            <a:off x="457200" y="1066800"/>
            <a:ext cx="8305800" cy="5059363"/>
          </a:xfrm>
        </p:spPr>
        <p:txBody>
          <a:bodyPr/>
          <a:lstStyle/>
          <a:p>
            <a:pPr marL="420624" indent="-384048" eaLnBrk="1" fontAlgn="auto" hangingPunct="1">
              <a:spcAft>
                <a:spcPts val="0"/>
              </a:spcAft>
              <a:buFont typeface="Wingdings 2"/>
              <a:buNone/>
              <a:defRPr/>
            </a:pPr>
            <a:endParaRPr lang="en-US" b="1" u="sng" dirty="0" smtClean="0">
              <a:solidFill>
                <a:srgbClr val="C00000"/>
              </a:solidFill>
            </a:endParaRPr>
          </a:p>
          <a:p>
            <a:pPr>
              <a:buNone/>
              <a:defRPr/>
            </a:pPr>
            <a:r>
              <a:rPr lang="en-US" dirty="0" smtClean="0"/>
              <a:t>– </a:t>
            </a:r>
            <a:r>
              <a:rPr lang="en-US" sz="2800" dirty="0" smtClean="0"/>
              <a:t>Voiced: speech sounds where the vocal folds vibrate.</a:t>
            </a:r>
          </a:p>
          <a:p>
            <a:pPr marL="419100" lvl="1" indent="-382588">
              <a:buSzPct val="80000"/>
              <a:buNone/>
              <a:defRPr/>
            </a:pPr>
            <a:r>
              <a:rPr lang="en-US" dirty="0" smtClean="0"/>
              <a:t>– Vowels: no blockage of the vocal tract and no turbulence  (e)</a:t>
            </a:r>
          </a:p>
          <a:p>
            <a:pPr>
              <a:buNone/>
              <a:defRPr/>
            </a:pPr>
            <a:r>
              <a:rPr lang="en-US" sz="2800" dirty="0" smtClean="0"/>
              <a:t>– Consonants: non-vowels (s)</a:t>
            </a:r>
          </a:p>
          <a:p>
            <a:pPr>
              <a:buNone/>
              <a:defRPr/>
            </a:pPr>
            <a:r>
              <a:rPr lang="en-US" sz="2800" dirty="0" smtClean="0"/>
              <a:t>– Plosives: consonants involving an explosion (p)</a:t>
            </a:r>
            <a:endParaRPr lang="en-US" sz="2800" dirty="0"/>
          </a:p>
        </p:txBody>
      </p:sp>
      <p:sp>
        <p:nvSpPr>
          <p:cNvPr id="4" name="Slide Number Placeholder 3"/>
          <p:cNvSpPr>
            <a:spLocks noGrp="1"/>
          </p:cNvSpPr>
          <p:nvPr>
            <p:ph type="sldNum" sz="quarter" idx="12"/>
          </p:nvPr>
        </p:nvSpPr>
        <p:spPr/>
        <p:txBody>
          <a:bodyPr/>
          <a:lstStyle/>
          <a:p>
            <a:fld id="{AE547060-A6DB-466F-99BA-9061AC21BF5D}"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Grp="1" noChangeAspect="1" noChangeArrowheads="1"/>
          </p:cNvPicPr>
          <p:nvPr>
            <p:ph idx="1"/>
          </p:nvPr>
        </p:nvPicPr>
        <p:blipFill>
          <a:blip r:embed="rId2" cstate="print"/>
          <a:srcRect/>
          <a:stretch>
            <a:fillRect/>
          </a:stretch>
        </p:blipFill>
        <p:spPr>
          <a:xfrm>
            <a:off x="2209800" y="1905000"/>
            <a:ext cx="4257675" cy="1457325"/>
          </a:xfrm>
          <a:noFill/>
        </p:spPr>
      </p:pic>
      <p:sp>
        <p:nvSpPr>
          <p:cNvPr id="10" name="Slide Number Placeholder 9"/>
          <p:cNvSpPr>
            <a:spLocks noGrp="1"/>
          </p:cNvSpPr>
          <p:nvPr>
            <p:ph type="sldNum" sz="quarter" idx="12"/>
          </p:nvPr>
        </p:nvSpPr>
        <p:spPr/>
        <p:txBody>
          <a:bodyPr/>
          <a:lstStyle/>
          <a:p>
            <a:fld id="{AE547060-A6DB-466F-99BA-9061AC21BF5D}" type="slidenum">
              <a:rPr lang="en-US" smtClean="0"/>
              <a:pPr/>
              <a:t>13</a:t>
            </a:fld>
            <a:endParaRPr lang="en-US"/>
          </a:p>
        </p:txBody>
      </p:sp>
      <p:pic>
        <p:nvPicPr>
          <p:cNvPr id="16387" name="Picture 8"/>
          <p:cNvPicPr>
            <a:picLocks noChangeAspect="1" noChangeArrowheads="1"/>
          </p:cNvPicPr>
          <p:nvPr/>
        </p:nvPicPr>
        <p:blipFill>
          <a:blip r:embed="rId3" cstate="print"/>
          <a:srcRect/>
          <a:stretch>
            <a:fillRect/>
          </a:stretch>
        </p:blipFill>
        <p:spPr bwMode="auto">
          <a:xfrm>
            <a:off x="2438400" y="3581400"/>
            <a:ext cx="4076700" cy="1276350"/>
          </a:xfrm>
          <a:prstGeom prst="rect">
            <a:avLst/>
          </a:prstGeom>
          <a:noFill/>
          <a:ln w="9525">
            <a:noFill/>
            <a:miter lim="800000"/>
            <a:headEnd/>
            <a:tailEnd/>
          </a:ln>
        </p:spPr>
      </p:pic>
      <p:sp>
        <p:nvSpPr>
          <p:cNvPr id="16388" name="Rectangle 14"/>
          <p:cNvSpPr>
            <a:spLocks noChangeArrowheads="1"/>
          </p:cNvSpPr>
          <p:nvPr/>
        </p:nvSpPr>
        <p:spPr bwMode="auto">
          <a:xfrm>
            <a:off x="2971800" y="457200"/>
            <a:ext cx="4267200" cy="553998"/>
          </a:xfrm>
          <a:prstGeom prst="rect">
            <a:avLst/>
          </a:prstGeom>
          <a:noFill/>
          <a:ln w="9525">
            <a:noFill/>
            <a:miter lim="800000"/>
            <a:headEnd/>
            <a:tailEnd/>
          </a:ln>
        </p:spPr>
        <p:txBody>
          <a:bodyPr wrap="square">
            <a:spAutoFit/>
          </a:bodyPr>
          <a:lstStyle/>
          <a:p>
            <a:r>
              <a:rPr lang="en-US" sz="3000" b="1" dirty="0"/>
              <a:t>Speech Waveforms</a:t>
            </a:r>
          </a:p>
        </p:txBody>
      </p:sp>
      <p:sp>
        <p:nvSpPr>
          <p:cNvPr id="16389" name="Rectangle 15"/>
          <p:cNvSpPr>
            <a:spLocks noChangeArrowheads="1"/>
          </p:cNvSpPr>
          <p:nvPr/>
        </p:nvSpPr>
        <p:spPr bwMode="auto">
          <a:xfrm>
            <a:off x="533400" y="1066800"/>
            <a:ext cx="6248400" cy="646113"/>
          </a:xfrm>
          <a:prstGeom prst="rect">
            <a:avLst/>
          </a:prstGeom>
          <a:noFill/>
          <a:ln w="9525">
            <a:noFill/>
            <a:miter lim="800000"/>
            <a:headEnd/>
            <a:tailEnd/>
          </a:ln>
        </p:spPr>
        <p:txBody>
          <a:bodyPr>
            <a:spAutoFit/>
          </a:bodyPr>
          <a:lstStyle/>
          <a:p>
            <a:r>
              <a:rPr lang="en-US" dirty="0"/>
              <a:t>Extracts from “my speech”</a:t>
            </a:r>
          </a:p>
          <a:p>
            <a:r>
              <a:rPr lang="en-US" dirty="0"/>
              <a:t>(a) start of “y” vowel</a:t>
            </a:r>
          </a:p>
        </p:txBody>
      </p:sp>
      <p:sp>
        <p:nvSpPr>
          <p:cNvPr id="16390" name="Rectangle 16"/>
          <p:cNvSpPr>
            <a:spLocks noChangeArrowheads="1"/>
          </p:cNvSpPr>
          <p:nvPr/>
        </p:nvSpPr>
        <p:spPr bwMode="auto">
          <a:xfrm>
            <a:off x="685800" y="3276600"/>
            <a:ext cx="4606925" cy="369888"/>
          </a:xfrm>
          <a:prstGeom prst="rect">
            <a:avLst/>
          </a:prstGeom>
          <a:noFill/>
          <a:ln w="9525">
            <a:noFill/>
            <a:miter lim="800000"/>
            <a:headEnd/>
            <a:tailEnd/>
          </a:ln>
        </p:spPr>
        <p:txBody>
          <a:bodyPr>
            <a:spAutoFit/>
          </a:bodyPr>
          <a:lstStyle/>
          <a:p>
            <a:r>
              <a:rPr lang="en-US" dirty="0"/>
              <a:t>(b) “</a:t>
            </a:r>
            <a:r>
              <a:rPr lang="en-US" dirty="0" err="1"/>
              <a:t>ee</a:t>
            </a:r>
            <a:r>
              <a:rPr lang="en-US" dirty="0"/>
              <a:t>” vowel</a:t>
            </a:r>
          </a:p>
        </p:txBody>
      </p:sp>
      <p:sp>
        <p:nvSpPr>
          <p:cNvPr id="16391" name="Rectangle 18"/>
          <p:cNvSpPr>
            <a:spLocks noChangeArrowheads="1"/>
          </p:cNvSpPr>
          <p:nvPr/>
        </p:nvSpPr>
        <p:spPr bwMode="auto">
          <a:xfrm>
            <a:off x="762000" y="5105400"/>
            <a:ext cx="4767263" cy="369888"/>
          </a:xfrm>
          <a:prstGeom prst="rect">
            <a:avLst/>
          </a:prstGeom>
          <a:noFill/>
          <a:ln w="9525">
            <a:noFill/>
            <a:miter lim="800000"/>
            <a:headEnd/>
            <a:tailEnd/>
          </a:ln>
        </p:spPr>
        <p:txBody>
          <a:bodyPr>
            <a:spAutoFit/>
          </a:bodyPr>
          <a:lstStyle/>
          <a:p>
            <a:r>
              <a:rPr lang="en-US" dirty="0"/>
              <a:t>(c) “s” consonant</a:t>
            </a:r>
          </a:p>
        </p:txBody>
      </p:sp>
      <p:pic>
        <p:nvPicPr>
          <p:cNvPr id="16392" name="Picture 11"/>
          <p:cNvPicPr>
            <a:picLocks noChangeAspect="1" noChangeArrowheads="1"/>
          </p:cNvPicPr>
          <p:nvPr/>
        </p:nvPicPr>
        <p:blipFill>
          <a:blip r:embed="rId4" cstate="print"/>
          <a:srcRect/>
          <a:stretch>
            <a:fillRect/>
          </a:stretch>
        </p:blipFill>
        <p:spPr bwMode="auto">
          <a:xfrm>
            <a:off x="2362200" y="5562600"/>
            <a:ext cx="4514850" cy="904875"/>
          </a:xfrm>
          <a:prstGeom prst="rect">
            <a:avLst/>
          </a:prstGeom>
          <a:noFill/>
          <a:ln w="9525">
            <a:noFill/>
            <a:miter lim="800000"/>
            <a:headEnd/>
            <a:tailEnd/>
          </a:ln>
        </p:spPr>
      </p:pic>
      <p:sp>
        <p:nvSpPr>
          <p:cNvPr id="11" name="Footer Placeholder 10"/>
          <p:cNvSpPr>
            <a:spLocks noGrp="1"/>
          </p:cNvSpPr>
          <p:nvPr>
            <p:ph type="ftr" sz="quarter" idx="11"/>
          </p:nvPr>
        </p:nvSpPr>
        <p:spPr/>
        <p:txBody>
          <a:bodyPr/>
          <a:lstStyle/>
          <a:p>
            <a:r>
              <a:rPr lang="en-US" smtClean="0"/>
              <a:t>SP_1_intro</a:t>
            </a:r>
            <a:endParaRPr lang="en-US"/>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Grp="1" noChangeArrowheads="1"/>
          </p:cNvSpPr>
          <p:nvPr>
            <p:ph type="title"/>
          </p:nvPr>
        </p:nvSpPr>
        <p:spPr bwMode="auto">
          <a:xfrm>
            <a:off x="2456325" y="646083"/>
            <a:ext cx="4231351" cy="400110"/>
          </a:xfrm>
          <a:prstGeom prst="rect">
            <a:avLst/>
          </a:prstGeom>
          <a:noFill/>
          <a:ln w="9525">
            <a:noFill/>
            <a:miter lim="800000"/>
            <a:headEnd/>
            <a:tailEnd/>
          </a:ln>
          <a:effectLst/>
        </p:spPr>
        <p:txBody>
          <a:bodyPr wrap="none" anchor="ctr">
            <a:spAutoFit/>
          </a:bodyPr>
          <a:lstStyle/>
          <a:p>
            <a:pPr eaLnBrk="0" hangingPunct="0"/>
            <a:r>
              <a:rPr lang="en-US" sz="2000" dirty="0" smtClean="0"/>
              <a:t>Human Speech Production Mechanism</a:t>
            </a:r>
            <a:endParaRPr lang="en-US" sz="2000" dirty="0"/>
          </a:p>
        </p:txBody>
      </p:sp>
      <p:pic>
        <p:nvPicPr>
          <p:cNvPr id="5" name="Picture 7" descr="vocal_mechanism_flip"/>
          <p:cNvPicPr>
            <a:picLocks noGrp="1" noChangeAspect="1" noChangeArrowheads="1"/>
          </p:cNvPicPr>
          <p:nvPr>
            <p:ph idx="1"/>
          </p:nvPr>
        </p:nvPicPr>
        <p:blipFill>
          <a:blip r:embed="rId2" cstate="print"/>
          <a:srcRect/>
          <a:stretch>
            <a:fillRect/>
          </a:stretch>
        </p:blipFill>
        <p:spPr bwMode="auto">
          <a:xfrm>
            <a:off x="228600" y="1600200"/>
            <a:ext cx="3657600" cy="4270248"/>
          </a:xfrm>
          <a:prstGeom prst="rect">
            <a:avLst/>
          </a:prstGeom>
          <a:noFill/>
        </p:spPr>
      </p:pic>
      <p:sp>
        <p:nvSpPr>
          <p:cNvPr id="4" name="Slide Number Placeholder 3"/>
          <p:cNvSpPr>
            <a:spLocks noGrp="1"/>
          </p:cNvSpPr>
          <p:nvPr>
            <p:ph type="sldNum" sz="quarter" idx="12"/>
          </p:nvPr>
        </p:nvSpPr>
        <p:spPr/>
        <p:txBody>
          <a:bodyPr/>
          <a:lstStyle/>
          <a:p>
            <a:fld id="{AE547060-A6DB-466F-99BA-9061AC21BF5D}" type="slidenum">
              <a:rPr lang="en-US" smtClean="0"/>
              <a:pPr/>
              <a:t>14</a:t>
            </a:fld>
            <a:endParaRPr lang="en-US"/>
          </a:p>
        </p:txBody>
      </p:sp>
      <p:pic>
        <p:nvPicPr>
          <p:cNvPr id="6" name="Picture 5" descr="vocal_representation"/>
          <p:cNvPicPr>
            <a:picLocks noChangeAspect="1" noChangeArrowheads="1"/>
          </p:cNvPicPr>
          <p:nvPr/>
        </p:nvPicPr>
        <p:blipFill>
          <a:blip r:embed="rId3" cstate="print"/>
          <a:srcRect/>
          <a:stretch>
            <a:fillRect/>
          </a:stretch>
        </p:blipFill>
        <p:spPr bwMode="auto">
          <a:xfrm>
            <a:off x="4572000" y="1219200"/>
            <a:ext cx="4014788" cy="4376738"/>
          </a:xfrm>
          <a:prstGeom prst="rect">
            <a:avLst/>
          </a:prstGeom>
          <a:noFill/>
        </p:spPr>
      </p:pic>
      <p:sp>
        <p:nvSpPr>
          <p:cNvPr id="8" name="Footer Placeholder 7"/>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Speech Chain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5800" y="1981994"/>
            <a:ext cx="4952999" cy="37623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AE547060-A6DB-466F-99BA-9061AC21BF5D}" type="slidenum">
              <a:rPr lang="en-US" smtClean="0"/>
              <a:pPr/>
              <a:t>15</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5638800" y="2057400"/>
            <a:ext cx="3076575" cy="3714750"/>
          </a:xfrm>
          <a:prstGeom prst="rect">
            <a:avLst/>
          </a:prstGeom>
          <a:noFill/>
          <a:ln w="9525">
            <a:noFill/>
            <a:miter lim="800000"/>
            <a:headEnd/>
            <a:tailEnd/>
          </a:ln>
          <a:effectLst/>
        </p:spPr>
      </p:pic>
      <p:sp>
        <p:nvSpPr>
          <p:cNvPr id="8" name="Rectangle 7"/>
          <p:cNvSpPr/>
          <p:nvPr/>
        </p:nvSpPr>
        <p:spPr>
          <a:xfrm>
            <a:off x="990600" y="6019800"/>
            <a:ext cx="1034642" cy="369332"/>
          </a:xfrm>
          <a:prstGeom prst="rect">
            <a:avLst/>
          </a:prstGeom>
        </p:spPr>
        <p:txBody>
          <a:bodyPr wrap="none">
            <a:spAutoFit/>
          </a:bodyPr>
          <a:lstStyle/>
          <a:p>
            <a:r>
              <a:rPr lang="en-US" b="1" dirty="0" smtClean="0"/>
              <a:t>SPEAKER</a:t>
            </a:r>
            <a:endParaRPr lang="en-US" dirty="0"/>
          </a:p>
        </p:txBody>
      </p:sp>
      <p:sp>
        <p:nvSpPr>
          <p:cNvPr id="7" name="Footer Placeholder 6"/>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Processing Diagram</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752600"/>
            <a:ext cx="8077200" cy="37433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AE547060-A6DB-466F-99BA-9061AC21BF5D}"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t>Sources of Sound Energy</a:t>
            </a:r>
            <a:endParaRPr lang="en-US" sz="3500" dirty="0"/>
          </a:p>
        </p:txBody>
      </p:sp>
      <p:sp>
        <p:nvSpPr>
          <p:cNvPr id="3" name="Content Placeholder 2"/>
          <p:cNvSpPr>
            <a:spLocks noGrp="1"/>
          </p:cNvSpPr>
          <p:nvPr>
            <p:ph idx="1"/>
          </p:nvPr>
        </p:nvSpPr>
        <p:spPr>
          <a:xfrm>
            <a:off x="304800" y="1600200"/>
            <a:ext cx="8534400" cy="4525963"/>
          </a:xfrm>
        </p:spPr>
        <p:txBody>
          <a:bodyPr>
            <a:normAutofit lnSpcReduction="10000"/>
          </a:bodyPr>
          <a:lstStyle/>
          <a:p>
            <a:pPr>
              <a:buNone/>
            </a:pPr>
            <a:r>
              <a:rPr lang="en-US" sz="2200" dirty="0" smtClean="0"/>
              <a:t>1- Turbulence: air moving quickly through a small hole (e.g./s/ in “size”)</a:t>
            </a:r>
          </a:p>
          <a:p>
            <a:pPr>
              <a:buNone/>
            </a:pPr>
            <a:r>
              <a:rPr lang="en-US" sz="2200" dirty="0" smtClean="0"/>
              <a:t> 2- Explosion: pressure built up behind a blockage is suddenly released (e.g. /p/ in “pop”)</a:t>
            </a:r>
          </a:p>
          <a:p>
            <a:pPr>
              <a:buNone/>
            </a:pPr>
            <a:r>
              <a:rPr lang="en-US" sz="2200" dirty="0" smtClean="0"/>
              <a:t>3- Vocal Fold Vibration: like the neck of a balloon (e.g. /a/ in “hard”)</a:t>
            </a:r>
          </a:p>
          <a:p>
            <a:pPr>
              <a:buNone/>
            </a:pPr>
            <a:endParaRPr lang="en-US" sz="2200" dirty="0" smtClean="0"/>
          </a:p>
          <a:p>
            <a:pPr lvl="1">
              <a:buNone/>
            </a:pPr>
            <a:r>
              <a:rPr lang="en-US" sz="1600" dirty="0" smtClean="0"/>
              <a:t>– </a:t>
            </a:r>
            <a:r>
              <a:rPr lang="en-US" sz="1600" dirty="0" err="1" smtClean="0"/>
              <a:t>airﬂow</a:t>
            </a:r>
            <a:r>
              <a:rPr lang="en-US" sz="1600" dirty="0" smtClean="0"/>
              <a:t> through vocal folds (vocal cords) reduces the pressure and they </a:t>
            </a:r>
          </a:p>
          <a:p>
            <a:pPr lvl="1">
              <a:buNone/>
            </a:pPr>
            <a:r>
              <a:rPr lang="en-US" sz="1600" dirty="0" smtClean="0"/>
              <a:t>snap shut (Bernoulli </a:t>
            </a:r>
            <a:r>
              <a:rPr lang="en-US" sz="1600" dirty="0" err="1" smtClean="0"/>
              <a:t>eﬀect</a:t>
            </a:r>
            <a:r>
              <a:rPr lang="en-US" sz="1600" dirty="0" smtClean="0"/>
              <a:t>) </a:t>
            </a:r>
          </a:p>
          <a:p>
            <a:pPr lvl="1">
              <a:buNone/>
            </a:pPr>
            <a:r>
              <a:rPr lang="en-US" sz="1600" dirty="0" smtClean="0"/>
              <a:t>– muscle tension and air pressure build up force the folds open again and </a:t>
            </a:r>
          </a:p>
          <a:p>
            <a:pPr lvl="1">
              <a:buNone/>
            </a:pPr>
            <a:r>
              <a:rPr lang="en-US" sz="1600" dirty="0" smtClean="0"/>
              <a:t>the process repeats </a:t>
            </a:r>
          </a:p>
          <a:p>
            <a:pPr lvl="1">
              <a:buNone/>
            </a:pPr>
            <a:r>
              <a:rPr lang="en-US" sz="1600" dirty="0" smtClean="0"/>
              <a:t>– frequency of vibration (</a:t>
            </a:r>
            <a:r>
              <a:rPr lang="en-US" sz="1600" dirty="0" err="1" smtClean="0"/>
              <a:t>fx</a:t>
            </a:r>
            <a:r>
              <a:rPr lang="en-US" sz="1600" dirty="0" smtClean="0"/>
              <a:t>) determined by tension in vocal folds and </a:t>
            </a:r>
          </a:p>
          <a:p>
            <a:pPr lvl="1">
              <a:buNone/>
            </a:pPr>
            <a:r>
              <a:rPr lang="en-US" sz="1600" dirty="0" smtClean="0"/>
              <a:t>pressure from lungs </a:t>
            </a:r>
          </a:p>
          <a:p>
            <a:pPr lvl="1">
              <a:buNone/>
            </a:pPr>
            <a:r>
              <a:rPr lang="en-US" sz="1600" dirty="0" smtClean="0"/>
              <a:t>– for normal breathing and voiceless sounds (e.g. /s/) the vocal folds are </a:t>
            </a:r>
          </a:p>
          <a:p>
            <a:pPr lvl="1">
              <a:buNone/>
            </a:pPr>
            <a:r>
              <a:rPr lang="en-US" sz="1600" dirty="0" smtClean="0"/>
              <a:t>held wide open and don’t vibrate</a:t>
            </a:r>
          </a:p>
        </p:txBody>
      </p:sp>
      <p:sp>
        <p:nvSpPr>
          <p:cNvPr id="4" name="Slide Number Placeholder 3"/>
          <p:cNvSpPr>
            <a:spLocks noGrp="1"/>
          </p:cNvSpPr>
          <p:nvPr>
            <p:ph type="sldNum" sz="quarter" idx="12"/>
          </p:nvPr>
        </p:nvSpPr>
        <p:spPr/>
        <p:txBody>
          <a:bodyPr/>
          <a:lstStyle/>
          <a:p>
            <a:fld id="{AE547060-A6DB-466F-99BA-9061AC21BF5D}"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rtl="0" eaLnBrk="1" hangingPunct="1"/>
            <a:r>
              <a:rPr lang="en-US" smtClean="0"/>
              <a:t>Speech Sound Categories:</a:t>
            </a:r>
          </a:p>
        </p:txBody>
      </p:sp>
      <p:sp>
        <p:nvSpPr>
          <p:cNvPr id="5124" name="Rectangle 3"/>
          <p:cNvSpPr>
            <a:spLocks noGrp="1" noChangeArrowheads="1"/>
          </p:cNvSpPr>
          <p:nvPr>
            <p:ph type="body" idx="1"/>
          </p:nvPr>
        </p:nvSpPr>
        <p:spPr>
          <a:xfrm>
            <a:off x="228600" y="1524000"/>
            <a:ext cx="8726488" cy="2362200"/>
          </a:xfrm>
        </p:spPr>
        <p:txBody>
          <a:bodyPr/>
          <a:lstStyle/>
          <a:p>
            <a:pPr algn="l" rtl="0" eaLnBrk="1" hangingPunct="1">
              <a:buFont typeface="Wingdings" pitchFamily="2" charset="2"/>
              <a:buNone/>
            </a:pPr>
            <a:r>
              <a:rPr lang="en-US" dirty="0" smtClean="0"/>
              <a:t>1-</a:t>
            </a:r>
            <a:r>
              <a:rPr lang="en-US" b="1" dirty="0" smtClean="0"/>
              <a:t>V</a:t>
            </a:r>
            <a:r>
              <a:rPr lang="en-US" b="1" dirty="0" smtClean="0">
                <a:cs typeface="Times New Roman" pitchFamily="18" charset="0"/>
              </a:rPr>
              <a:t>oiced: </a:t>
            </a:r>
            <a:r>
              <a:rPr lang="en-US" dirty="0" smtClean="0">
                <a:cs typeface="Times New Roman" pitchFamily="18" charset="0"/>
              </a:rPr>
              <a:t>speech sound where the vocal tract folds vibrate.</a:t>
            </a:r>
          </a:p>
          <a:p>
            <a:pPr algn="l" rtl="0" eaLnBrk="1" hangingPunct="1">
              <a:buFont typeface="Wingdings" pitchFamily="2" charset="2"/>
              <a:buNone/>
            </a:pPr>
            <a:r>
              <a:rPr lang="en-US" dirty="0" smtClean="0">
                <a:cs typeface="Times New Roman" pitchFamily="18" charset="0"/>
              </a:rPr>
              <a:t>2-</a:t>
            </a:r>
            <a:r>
              <a:rPr lang="en-US" b="1" dirty="0" smtClean="0">
                <a:cs typeface="Times New Roman" pitchFamily="18" charset="0"/>
              </a:rPr>
              <a:t>Vowels: </a:t>
            </a:r>
            <a:r>
              <a:rPr lang="en-US" dirty="0" smtClean="0">
                <a:cs typeface="Times New Roman" pitchFamily="18" charset="0"/>
              </a:rPr>
              <a:t>no blockage of the vocal tract and no turbulence</a:t>
            </a:r>
            <a:r>
              <a:rPr lang="en-US" dirty="0" smtClean="0"/>
              <a:t> </a:t>
            </a:r>
          </a:p>
        </p:txBody>
      </p:sp>
      <p:graphicFrame>
        <p:nvGraphicFramePr>
          <p:cNvPr id="5122" name="Object 4"/>
          <p:cNvGraphicFramePr>
            <a:graphicFrameLocks noChangeAspect="1"/>
          </p:cNvGraphicFramePr>
          <p:nvPr/>
        </p:nvGraphicFramePr>
        <p:xfrm>
          <a:off x="1066800" y="3810000"/>
          <a:ext cx="7010400" cy="2700338"/>
        </p:xfrm>
        <a:graphic>
          <a:graphicData uri="http://schemas.openxmlformats.org/presentationml/2006/ole">
            <p:oleObj spid="_x0000_s3074" name="Bitmap Image" r:id="rId3" imgW="3457143" imgH="1542857" progId="PBrush">
              <p:embed/>
            </p:oleObj>
          </a:graphicData>
        </a:graphic>
      </p:graphicFrame>
      <p:sp>
        <p:nvSpPr>
          <p:cNvPr id="5" name="Slide Number Placeholder 4"/>
          <p:cNvSpPr>
            <a:spLocks noGrp="1"/>
          </p:cNvSpPr>
          <p:nvPr>
            <p:ph type="sldNum" sz="quarter" idx="12"/>
          </p:nvPr>
        </p:nvSpPr>
        <p:spPr/>
        <p:txBody>
          <a:bodyPr/>
          <a:lstStyle/>
          <a:p>
            <a:pPr>
              <a:defRPr/>
            </a:pPr>
            <a:fld id="{1A56FE02-414E-4265-AE40-0443954009E9}" type="slidenum">
              <a:rPr lang="en-US" smtClean="0"/>
              <a:pPr>
                <a:defRPr/>
              </a:pPr>
              <a:t>18</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Speech Sound Categories:</a:t>
            </a:r>
          </a:p>
        </p:txBody>
      </p:sp>
      <p:sp>
        <p:nvSpPr>
          <p:cNvPr id="6148" name="Rectangle 3"/>
          <p:cNvSpPr>
            <a:spLocks noGrp="1" noChangeArrowheads="1"/>
          </p:cNvSpPr>
          <p:nvPr>
            <p:ph type="body" idx="1"/>
          </p:nvPr>
        </p:nvSpPr>
        <p:spPr>
          <a:xfrm>
            <a:off x="228600" y="1524000"/>
            <a:ext cx="8726488" cy="4608513"/>
          </a:xfrm>
        </p:spPr>
        <p:txBody>
          <a:bodyPr/>
          <a:lstStyle/>
          <a:p>
            <a:pPr algn="l" rtl="0" eaLnBrk="1" hangingPunct="1">
              <a:buFont typeface="Wingdings" pitchFamily="2" charset="2"/>
              <a:buNone/>
            </a:pPr>
            <a:r>
              <a:rPr lang="en-US" dirty="0" smtClean="0"/>
              <a:t>3-</a:t>
            </a:r>
            <a:r>
              <a:rPr lang="en-US" b="1" dirty="0" smtClean="0">
                <a:cs typeface="Times New Roman" pitchFamily="18" charset="0"/>
              </a:rPr>
              <a:t>Consonants:</a:t>
            </a:r>
            <a:r>
              <a:rPr lang="en-US" dirty="0" smtClean="0">
                <a:cs typeface="Times New Roman" pitchFamily="18" charset="0"/>
              </a:rPr>
              <a:t> non-vowels.</a:t>
            </a:r>
          </a:p>
          <a:p>
            <a:pPr algn="l" rtl="0" eaLnBrk="1" hangingPunct="1">
              <a:buFont typeface="Wingdings" pitchFamily="2" charset="2"/>
              <a:buNone/>
            </a:pPr>
            <a:endParaRPr lang="en-US" dirty="0" smtClean="0"/>
          </a:p>
          <a:p>
            <a:pPr algn="l" rtl="0" eaLnBrk="1" hangingPunct="1">
              <a:buFont typeface="Wingdings" pitchFamily="2" charset="2"/>
              <a:buNone/>
            </a:pPr>
            <a:endParaRPr lang="en-US" dirty="0" smtClean="0"/>
          </a:p>
          <a:p>
            <a:pPr algn="l" rtl="0" eaLnBrk="1" hangingPunct="1">
              <a:buFont typeface="Wingdings" pitchFamily="2" charset="2"/>
              <a:buNone/>
            </a:pPr>
            <a:endParaRPr lang="en-US" dirty="0" smtClean="0"/>
          </a:p>
          <a:p>
            <a:pPr algn="l" rtl="0" eaLnBrk="1" hangingPunct="1">
              <a:buFont typeface="Wingdings" pitchFamily="2" charset="2"/>
              <a:buNone/>
            </a:pPr>
            <a:endParaRPr lang="en-US" dirty="0" smtClean="0"/>
          </a:p>
          <a:p>
            <a:pPr algn="l" rtl="0" eaLnBrk="1" hangingPunct="1">
              <a:buFont typeface="Wingdings" pitchFamily="2" charset="2"/>
              <a:buNone/>
            </a:pPr>
            <a:endParaRPr lang="en-US" dirty="0" smtClean="0"/>
          </a:p>
          <a:p>
            <a:pPr algn="l" rtl="0" eaLnBrk="1" hangingPunct="1">
              <a:buFont typeface="Wingdings" pitchFamily="2" charset="2"/>
              <a:buNone/>
            </a:pPr>
            <a:r>
              <a:rPr lang="en-US" dirty="0" smtClean="0"/>
              <a:t>4-</a:t>
            </a:r>
            <a:r>
              <a:rPr lang="en-US" b="1" dirty="0" smtClean="0">
                <a:cs typeface="Times New Roman" pitchFamily="18" charset="0"/>
              </a:rPr>
              <a:t>Plosives: </a:t>
            </a:r>
            <a:r>
              <a:rPr lang="en-US" dirty="0" smtClean="0">
                <a:cs typeface="Times New Roman" pitchFamily="18" charset="0"/>
              </a:rPr>
              <a:t>consonants involving an explosion</a:t>
            </a:r>
            <a:r>
              <a:rPr lang="en-US" dirty="0" smtClean="0"/>
              <a:t> </a:t>
            </a:r>
          </a:p>
        </p:txBody>
      </p:sp>
      <p:graphicFrame>
        <p:nvGraphicFramePr>
          <p:cNvPr id="6146" name="Object 4"/>
          <p:cNvGraphicFramePr>
            <a:graphicFrameLocks noChangeAspect="1"/>
          </p:cNvGraphicFramePr>
          <p:nvPr/>
        </p:nvGraphicFramePr>
        <p:xfrm>
          <a:off x="685800" y="2286000"/>
          <a:ext cx="6934200" cy="2493963"/>
        </p:xfrm>
        <a:graphic>
          <a:graphicData uri="http://schemas.openxmlformats.org/presentationml/2006/ole">
            <p:oleObj spid="_x0000_s4098" name="Bitmap Image" r:id="rId3" imgW="3715269" imgH="1486107" progId="PBrush">
              <p:embed/>
            </p:oleObj>
          </a:graphicData>
        </a:graphic>
      </p:graphicFrame>
      <p:sp>
        <p:nvSpPr>
          <p:cNvPr id="5" name="Slide Number Placeholder 4"/>
          <p:cNvSpPr>
            <a:spLocks noGrp="1"/>
          </p:cNvSpPr>
          <p:nvPr>
            <p:ph type="sldNum" sz="quarter" idx="12"/>
          </p:nvPr>
        </p:nvSpPr>
        <p:spPr/>
        <p:txBody>
          <a:bodyPr/>
          <a:lstStyle/>
          <a:p>
            <a:pPr>
              <a:defRPr/>
            </a:pPr>
            <a:fld id="{1A56FE02-414E-4265-AE40-0443954009E9}" type="slidenum">
              <a:rPr lang="en-US" smtClean="0"/>
              <a:pPr>
                <a:defRPr/>
              </a:pPr>
              <a:t>19</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rtl="0" eaLnBrk="1" hangingPunct="1"/>
            <a:r>
              <a:rPr lang="en-US" sz="5400" smtClean="0"/>
              <a:t>What is the Speech?</a:t>
            </a:r>
          </a:p>
        </p:txBody>
      </p:sp>
      <p:sp>
        <p:nvSpPr>
          <p:cNvPr id="21507" name="Rectangle 3"/>
          <p:cNvSpPr>
            <a:spLocks noGrp="1" noChangeArrowheads="1"/>
          </p:cNvSpPr>
          <p:nvPr>
            <p:ph type="body" idx="1"/>
          </p:nvPr>
        </p:nvSpPr>
        <p:spPr/>
        <p:txBody>
          <a:bodyPr/>
          <a:lstStyle/>
          <a:p>
            <a:pPr marL="609600" indent="-609600" algn="l" rtl="0" eaLnBrk="1" hangingPunct="1"/>
            <a:r>
              <a:rPr lang="en-US" smtClean="0"/>
              <a:t>Speech </a:t>
            </a:r>
            <a:r>
              <a:rPr lang="en-US" smtClean="0">
                <a:cs typeface="Times New Roman" pitchFamily="18" charset="0"/>
              </a:rPr>
              <a:t>is the primary method of human communication.</a:t>
            </a:r>
          </a:p>
          <a:p>
            <a:pPr marL="609600" indent="-609600" algn="l" rtl="0" eaLnBrk="1" hangingPunct="1">
              <a:buFont typeface="Wingdings" pitchFamily="2" charset="2"/>
              <a:buNone/>
            </a:pPr>
            <a:endParaRPr lang="en-US" smtClean="0">
              <a:cs typeface="Times New Roman" pitchFamily="18" charset="0"/>
            </a:endParaRPr>
          </a:p>
          <a:p>
            <a:pPr marL="609600" indent="-609600" algn="l" rtl="0" eaLnBrk="1" hangingPunct="1"/>
            <a:r>
              <a:rPr lang="en-US" smtClean="0">
                <a:latin typeface="Arial" pitchFamily="34" charset="0"/>
              </a:rPr>
              <a:t>To transmit/store a speech waveform using as few bits as possible while retaining high quality</a:t>
            </a:r>
          </a:p>
          <a:p>
            <a:pPr marL="609600" indent="-609600" algn="l" rtl="0" eaLnBrk="1" hangingPunct="1"/>
            <a:endParaRPr lang="en-US" sz="4000" smtClean="0"/>
          </a:p>
        </p:txBody>
      </p:sp>
      <p:sp>
        <p:nvSpPr>
          <p:cNvPr id="4" name="Slide Number Placeholder 3"/>
          <p:cNvSpPr>
            <a:spLocks noGrp="1"/>
          </p:cNvSpPr>
          <p:nvPr>
            <p:ph type="sldNum" sz="quarter" idx="12"/>
          </p:nvPr>
        </p:nvSpPr>
        <p:spPr/>
        <p:txBody>
          <a:bodyPr/>
          <a:lstStyle/>
          <a:p>
            <a:pPr>
              <a:defRPr/>
            </a:pPr>
            <a:fld id="{1A56FE02-414E-4265-AE40-0443954009E9}" type="slidenum">
              <a:rPr lang="en-US" smtClean="0"/>
              <a:pPr>
                <a:defRPr/>
              </a:pPr>
              <a:t>2</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The Vocal Tract Filter</a:t>
            </a:r>
          </a:p>
        </p:txBody>
      </p:sp>
      <p:graphicFrame>
        <p:nvGraphicFramePr>
          <p:cNvPr id="7170" name="Object 4"/>
          <p:cNvGraphicFramePr>
            <a:graphicFrameLocks noChangeAspect="1"/>
          </p:cNvGraphicFramePr>
          <p:nvPr>
            <p:ph type="body" idx="1"/>
          </p:nvPr>
        </p:nvGraphicFramePr>
        <p:xfrm>
          <a:off x="1600200" y="1676400"/>
          <a:ext cx="5715000" cy="4840287"/>
        </p:xfrm>
        <a:graphic>
          <a:graphicData uri="http://schemas.openxmlformats.org/presentationml/2006/ole">
            <p:oleObj spid="_x0000_s5122" name="Bitmap Image" r:id="rId3" imgW="3704762" imgH="3772427" progId="PBrush">
              <p:embed/>
            </p:oleObj>
          </a:graphicData>
        </a:graphic>
      </p:graphicFrame>
      <p:sp>
        <p:nvSpPr>
          <p:cNvPr id="4" name="Slide Number Placeholder 3"/>
          <p:cNvSpPr>
            <a:spLocks noGrp="1"/>
          </p:cNvSpPr>
          <p:nvPr>
            <p:ph type="sldNum" sz="quarter" idx="12"/>
          </p:nvPr>
        </p:nvSpPr>
        <p:spPr/>
        <p:txBody>
          <a:bodyPr/>
          <a:lstStyle/>
          <a:p>
            <a:pPr>
              <a:defRPr/>
            </a:pPr>
            <a:fld id="{1A56FE02-414E-4265-AE40-0443954009E9}" type="slidenum">
              <a:rPr lang="en-US" smtClean="0"/>
              <a:pPr>
                <a:defRPr/>
              </a:pPr>
              <a:t>20</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Speech Spectrograme:</a:t>
            </a:r>
          </a:p>
        </p:txBody>
      </p:sp>
      <p:sp>
        <p:nvSpPr>
          <p:cNvPr id="8196" name="Rectangle 4"/>
          <p:cNvSpPr>
            <a:spLocks noGrp="1" noChangeArrowheads="1"/>
          </p:cNvSpPr>
          <p:nvPr>
            <p:ph type="body" idx="1"/>
          </p:nvPr>
        </p:nvSpPr>
        <p:spPr>
          <a:xfrm>
            <a:off x="0" y="2057400"/>
            <a:ext cx="8726488" cy="4114800"/>
          </a:xfrm>
        </p:spPr>
        <p:txBody>
          <a:bodyPr/>
          <a:lstStyle/>
          <a:p>
            <a:pPr algn="l" rtl="0" eaLnBrk="1" hangingPunct="1">
              <a:buFont typeface="Wingdings" pitchFamily="2" charset="2"/>
              <a:buNone/>
            </a:pPr>
            <a:r>
              <a:rPr lang="en-US" dirty="0" smtClean="0"/>
              <a:t>Ex: my speech</a:t>
            </a:r>
          </a:p>
        </p:txBody>
      </p:sp>
      <p:graphicFrame>
        <p:nvGraphicFramePr>
          <p:cNvPr id="8194" name="Object 5"/>
          <p:cNvGraphicFramePr>
            <a:graphicFrameLocks noChangeAspect="1"/>
          </p:cNvGraphicFramePr>
          <p:nvPr/>
        </p:nvGraphicFramePr>
        <p:xfrm>
          <a:off x="2971800" y="1371600"/>
          <a:ext cx="5791200" cy="4592637"/>
        </p:xfrm>
        <a:graphic>
          <a:graphicData uri="http://schemas.openxmlformats.org/presentationml/2006/ole">
            <p:oleObj spid="_x0000_s6146" name="Bitmap Image" r:id="rId3" imgW="4285714" imgH="3715269" progId="PBrush">
              <p:embed/>
            </p:oleObj>
          </a:graphicData>
        </a:graphic>
      </p:graphicFrame>
      <p:sp>
        <p:nvSpPr>
          <p:cNvPr id="5" name="Slide Number Placeholder 4"/>
          <p:cNvSpPr>
            <a:spLocks noGrp="1"/>
          </p:cNvSpPr>
          <p:nvPr>
            <p:ph type="sldNum" sz="quarter" idx="12"/>
          </p:nvPr>
        </p:nvSpPr>
        <p:spPr/>
        <p:txBody>
          <a:bodyPr/>
          <a:lstStyle/>
          <a:p>
            <a:pPr>
              <a:defRPr/>
            </a:pPr>
            <a:fld id="{1A56FE02-414E-4265-AE40-0443954009E9}" type="slidenum">
              <a:rPr lang="en-US" smtClean="0"/>
              <a:pPr>
                <a:defRPr/>
              </a:pPr>
              <a:t>21</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Vocal Tract Filter</a:t>
            </a:r>
            <a:endParaRPr lang="en-US" dirty="0"/>
          </a:p>
        </p:txBody>
      </p:sp>
      <p:sp>
        <p:nvSpPr>
          <p:cNvPr id="3" name="Content Placeholder 2"/>
          <p:cNvSpPr>
            <a:spLocks noGrp="1"/>
          </p:cNvSpPr>
          <p:nvPr>
            <p:ph idx="1"/>
          </p:nvPr>
        </p:nvSpPr>
        <p:spPr/>
        <p:txBody>
          <a:bodyPr>
            <a:normAutofit/>
          </a:bodyPr>
          <a:lstStyle/>
          <a:p>
            <a:r>
              <a:rPr lang="en-US" sz="3000" dirty="0" smtClean="0"/>
              <a:t>The sound spectrum is modified by the shape of the vocal tract. This is determined by movements of the jaw, tongue and lips.</a:t>
            </a:r>
          </a:p>
          <a:p>
            <a:pPr>
              <a:buNone/>
            </a:pPr>
            <a:r>
              <a:rPr lang="en-US" sz="3000" dirty="0" smtClean="0"/>
              <a:t>• The resonant frequencies of the vocal tract cause peaks in the spectrum called </a:t>
            </a:r>
            <a:r>
              <a:rPr lang="en-US" sz="3000" b="1" dirty="0" smtClean="0"/>
              <a:t>formants.</a:t>
            </a:r>
          </a:p>
          <a:p>
            <a:pPr>
              <a:buNone/>
            </a:pPr>
            <a:r>
              <a:rPr lang="en-US" sz="3000" dirty="0" smtClean="0"/>
              <a:t>• The first two formant frequencies are roughly determined by the distances from the tongue hump to the larynx and to the lips respectively.</a:t>
            </a:r>
            <a:endParaRPr lang="en-US" sz="3000" dirty="0"/>
          </a:p>
        </p:txBody>
      </p:sp>
      <p:sp>
        <p:nvSpPr>
          <p:cNvPr id="4" name="Slide Number Placeholder 3"/>
          <p:cNvSpPr>
            <a:spLocks noGrp="1"/>
          </p:cNvSpPr>
          <p:nvPr>
            <p:ph type="sldNum" sz="quarter" idx="12"/>
          </p:nvPr>
        </p:nvSpPr>
        <p:spPr/>
        <p:txBody>
          <a:bodyPr/>
          <a:lstStyle/>
          <a:p>
            <a:fld id="{AE547060-A6DB-466F-99BA-9061AC21BF5D}"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hlinkClick r:id="rId2"/>
              </a:rPr>
              <a:t>http://www.youtube.com/watch?v=uTOhDqhCKQs</a:t>
            </a:r>
            <a:endParaRPr lang="en-US" sz="2800" dirty="0" smtClean="0">
              <a:hlinkClick r:id="rId2"/>
            </a:endParaRPr>
          </a:p>
          <a:p>
            <a:endParaRPr lang="en-US" sz="2800" dirty="0" smtClean="0">
              <a:hlinkClick r:id="rId2"/>
            </a:endParaRPr>
          </a:p>
          <a:p>
            <a:r>
              <a:rPr lang="en-US" sz="2800" dirty="0" smtClean="0">
                <a:hlinkClick r:id="rId2"/>
              </a:rPr>
              <a:t>http</a:t>
            </a:r>
            <a:r>
              <a:rPr lang="en-US" sz="2800" dirty="0" smtClean="0">
                <a:hlinkClick r:id="rId2"/>
              </a:rPr>
              <a:t>://</a:t>
            </a:r>
            <a:r>
              <a:rPr lang="en-US" sz="2800" dirty="0" smtClean="0">
                <a:hlinkClick r:id="rId2"/>
              </a:rPr>
              <a:t>www.youtube.com/watch?v=X_JvfZiGEek</a:t>
            </a:r>
            <a:endParaRPr lang="en-US" sz="2800" dirty="0" smtClean="0"/>
          </a:p>
          <a:p>
            <a:endParaRPr lang="en-US" sz="2800" dirty="0"/>
          </a:p>
        </p:txBody>
      </p:sp>
      <p:sp>
        <p:nvSpPr>
          <p:cNvPr id="4" name="Footer Placeholder 3"/>
          <p:cNvSpPr>
            <a:spLocks noGrp="1"/>
          </p:cNvSpPr>
          <p:nvPr>
            <p:ph type="ftr" sz="quarter" idx="11"/>
          </p:nvPr>
        </p:nvSpPr>
        <p:spPr/>
        <p:txBody>
          <a:bodyPr/>
          <a:lstStyle/>
          <a:p>
            <a:r>
              <a:rPr lang="en-US" smtClean="0"/>
              <a:t>SP_1_intro</a:t>
            </a:r>
            <a:endParaRPr lang="en-US"/>
          </a:p>
        </p:txBody>
      </p:sp>
      <p:sp>
        <p:nvSpPr>
          <p:cNvPr id="5" name="Slide Number Placeholder 4"/>
          <p:cNvSpPr>
            <a:spLocks noGrp="1"/>
          </p:cNvSpPr>
          <p:nvPr>
            <p:ph type="sldNum" sz="quarter" idx="12"/>
          </p:nvPr>
        </p:nvSpPr>
        <p:spPr/>
        <p:txBody>
          <a:bodyPr/>
          <a:lstStyle/>
          <a:p>
            <a:fld id="{AE547060-A6DB-466F-99BA-9061AC21BF5D}" type="slidenum">
              <a:rPr lang="en-US" smtClean="0"/>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Speech Processing</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Speech Processing</a:t>
            </a:r>
            <a:r>
              <a:rPr lang="en-US" dirty="0" smtClean="0"/>
              <a:t> aims at modeling and manipulating the speech signal to be able to</a:t>
            </a:r>
          </a:p>
          <a:p>
            <a:pPr lvl="1"/>
            <a:r>
              <a:rPr lang="en-US" dirty="0" smtClean="0"/>
              <a:t>transmit (code) speech efficiently </a:t>
            </a:r>
          </a:p>
          <a:p>
            <a:pPr lvl="1"/>
            <a:r>
              <a:rPr lang="en-US" dirty="0" smtClean="0"/>
              <a:t>produce (synthesis) natural sounding voice</a:t>
            </a:r>
          </a:p>
          <a:p>
            <a:pPr lvl="1"/>
            <a:r>
              <a:rPr lang="en-US" dirty="0" smtClean="0"/>
              <a:t>recognize (decode) spoken words</a:t>
            </a:r>
          </a:p>
          <a:p>
            <a:pPr>
              <a:buNone/>
            </a:pPr>
            <a:endParaRPr lang="en-US" dirty="0" smtClean="0"/>
          </a:p>
          <a:p>
            <a:pPr>
              <a:buNone/>
            </a:pPr>
            <a:r>
              <a:rPr lang="en-US" dirty="0" smtClean="0"/>
              <a:t>Speech is a natural form of communication between humans and it reflects a lot of the variability and complexity of humans! This makes modeling speech an interesting and challenging task. The speech signal contains information from many levels and encodes information about the speaker and acoustic channel; the words and pronunciation; the language syntax and semantics, etc.</a:t>
            </a:r>
          </a:p>
          <a:p>
            <a:pPr>
              <a:buNone/>
            </a:pPr>
            <a:endParaRPr lang="en-US" dirty="0" smtClean="0"/>
          </a:p>
          <a:p>
            <a:pPr>
              <a:buNone/>
            </a:pPr>
            <a:r>
              <a:rPr lang="en-US" dirty="0" smtClean="0"/>
              <a:t>Speech technology is becoming increasingly well established with quite sophisticated technology now incorporated into many widely deployed applications and speech technologists are much in demand!</a:t>
            </a:r>
            <a:endParaRPr lang="en-US" dirty="0"/>
          </a:p>
        </p:txBody>
      </p:sp>
      <p:sp>
        <p:nvSpPr>
          <p:cNvPr id="4" name="Slide Number Placeholder 3"/>
          <p:cNvSpPr>
            <a:spLocks noGrp="1"/>
          </p:cNvSpPr>
          <p:nvPr>
            <p:ph type="sldNum" sz="quarter" idx="12"/>
          </p:nvPr>
        </p:nvSpPr>
        <p:spPr/>
        <p:txBody>
          <a:bodyPr/>
          <a:lstStyle/>
          <a:p>
            <a:fld id="{AE547060-A6DB-466F-99BA-9061AC21BF5D}"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5791200"/>
          </a:xfrm>
        </p:spPr>
        <p:txBody>
          <a:bodyPr>
            <a:normAutofit lnSpcReduction="10000"/>
          </a:bodyPr>
          <a:lstStyle/>
          <a:p>
            <a:pPr marL="420624" indent="-384048" eaLnBrk="1" fontAlgn="auto" hangingPunct="1">
              <a:spcAft>
                <a:spcPts val="0"/>
              </a:spcAft>
              <a:buFont typeface="Wingdings 2"/>
              <a:buNone/>
              <a:defRPr/>
            </a:pPr>
            <a:r>
              <a:rPr lang="en-US" b="1" dirty="0" smtClean="0"/>
              <a:t>                          Speech Processing</a:t>
            </a:r>
          </a:p>
          <a:p>
            <a:pPr marL="420624" indent="-384048" eaLnBrk="1" fontAlgn="auto" hangingPunct="1">
              <a:spcAft>
                <a:spcPts val="0"/>
              </a:spcAft>
              <a:buFont typeface="Wingdings 2"/>
              <a:buNone/>
              <a:defRPr/>
            </a:pPr>
            <a:r>
              <a:rPr lang="en-US" b="1" dirty="0" smtClean="0"/>
              <a:t>Speech processing</a:t>
            </a:r>
            <a:r>
              <a:rPr lang="en-US" dirty="0" smtClean="0"/>
              <a:t> is the study of </a:t>
            </a:r>
            <a:r>
              <a:rPr lang="en-US" dirty="0" smtClean="0">
                <a:hlinkClick r:id="rId2" tooltip="Speech communication"/>
              </a:rPr>
              <a:t>speech</a:t>
            </a:r>
            <a:r>
              <a:rPr lang="en-US" dirty="0" smtClean="0"/>
              <a:t> </a:t>
            </a:r>
            <a:r>
              <a:rPr lang="en-US" dirty="0" smtClean="0">
                <a:hlinkClick r:id="rId3" tooltip="Signal (information theory)"/>
              </a:rPr>
              <a:t>signals</a:t>
            </a:r>
            <a:r>
              <a:rPr lang="en-US" dirty="0" smtClean="0"/>
              <a:t> and the processing methods of these signals.</a:t>
            </a:r>
            <a:endParaRPr lang="en-US" b="1" dirty="0" smtClean="0"/>
          </a:p>
          <a:p>
            <a:pPr>
              <a:defRPr/>
            </a:pPr>
            <a:r>
              <a:rPr lang="en-US" dirty="0" smtClean="0"/>
              <a:t>Speech is the way of choice for humans to communicate:</a:t>
            </a:r>
          </a:p>
          <a:p>
            <a:pPr>
              <a:defRPr/>
            </a:pPr>
            <a:r>
              <a:rPr lang="en-US" dirty="0" smtClean="0"/>
              <a:t>– no special equipment required</a:t>
            </a:r>
          </a:p>
          <a:p>
            <a:pPr>
              <a:defRPr/>
            </a:pPr>
            <a:r>
              <a:rPr lang="en-US" dirty="0" smtClean="0"/>
              <a:t>– no physical contact required</a:t>
            </a:r>
          </a:p>
          <a:p>
            <a:pPr>
              <a:defRPr/>
            </a:pPr>
            <a:r>
              <a:rPr lang="en-US" dirty="0" smtClean="0"/>
              <a:t>– no visibility required</a:t>
            </a:r>
          </a:p>
          <a:p>
            <a:pPr>
              <a:defRPr/>
            </a:pPr>
            <a:r>
              <a:rPr lang="en-US" dirty="0" smtClean="0"/>
              <a:t>– can communicate while doing something else</a:t>
            </a:r>
            <a:endParaRPr lang="en-US" dirty="0"/>
          </a:p>
        </p:txBody>
      </p:sp>
      <p:sp>
        <p:nvSpPr>
          <p:cNvPr id="4" name="Slide Number Placeholder 3"/>
          <p:cNvSpPr>
            <a:spLocks noGrp="1"/>
          </p:cNvSpPr>
          <p:nvPr>
            <p:ph type="sldNum" sz="quarter" idx="12"/>
          </p:nvPr>
        </p:nvSpPr>
        <p:spPr/>
        <p:txBody>
          <a:bodyPr/>
          <a:lstStyle/>
          <a:p>
            <a:fld id="{AE547060-A6DB-466F-99BA-9061AC21BF5D}"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3"/>
          <p:cNvPicPr>
            <a:picLocks noGrp="1" noChangeAspect="1" noChangeArrowheads="1"/>
          </p:cNvPicPr>
          <p:nvPr>
            <p:ph idx="1"/>
          </p:nvPr>
        </p:nvPicPr>
        <p:blipFill>
          <a:blip r:embed="rId2" cstate="print"/>
          <a:srcRect/>
          <a:stretch>
            <a:fillRect/>
          </a:stretch>
        </p:blipFill>
        <p:spPr>
          <a:xfrm>
            <a:off x="762000" y="1066800"/>
            <a:ext cx="7414387" cy="4770437"/>
          </a:xfrm>
          <a:noFill/>
        </p:spPr>
      </p:pic>
      <p:sp>
        <p:nvSpPr>
          <p:cNvPr id="3" name="Slide Number Placeholder 2"/>
          <p:cNvSpPr>
            <a:spLocks noGrp="1"/>
          </p:cNvSpPr>
          <p:nvPr>
            <p:ph type="sldNum" sz="quarter" idx="12"/>
          </p:nvPr>
        </p:nvSpPr>
        <p:spPr/>
        <p:txBody>
          <a:bodyPr/>
          <a:lstStyle/>
          <a:p>
            <a:fld id="{AE547060-A6DB-466F-99BA-9061AC21BF5D}" type="slidenum">
              <a:rPr lang="en-US" smtClean="0"/>
              <a:pPr/>
              <a:t>5</a:t>
            </a:fld>
            <a:endParaRPr lang="en-US"/>
          </a:p>
        </p:txBody>
      </p:sp>
      <p:sp>
        <p:nvSpPr>
          <p:cNvPr id="4" name="Footer Placeholder 3"/>
          <p:cNvSpPr>
            <a:spLocks noGrp="1"/>
          </p:cNvSpPr>
          <p:nvPr>
            <p:ph type="ftr" sz="quarter" idx="11"/>
          </p:nvPr>
        </p:nvSpPr>
        <p:spPr/>
        <p:txBody>
          <a:bodyPr/>
          <a:lstStyle/>
          <a:p>
            <a:r>
              <a:rPr lang="en-US" smtClean="0"/>
              <a:t>SP_1_intro</a:t>
            </a:r>
            <a:endParaRPr lang="en-US"/>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fontScale="90000"/>
          </a:bodyPr>
          <a:lstStyle/>
          <a:p>
            <a:pPr eaLnBrk="1" hangingPunct="1"/>
            <a:r>
              <a:rPr lang="en-US" sz="5400" smtClean="0"/>
              <a:t>Speech Process:</a:t>
            </a:r>
          </a:p>
        </p:txBody>
      </p:sp>
      <p:sp>
        <p:nvSpPr>
          <p:cNvPr id="1028" name="Rectangle 3"/>
          <p:cNvSpPr>
            <a:spLocks noGrp="1" noChangeArrowheads="1"/>
          </p:cNvSpPr>
          <p:nvPr>
            <p:ph type="body" idx="1"/>
          </p:nvPr>
        </p:nvSpPr>
        <p:spPr/>
        <p:txBody>
          <a:bodyPr/>
          <a:lstStyle/>
          <a:p>
            <a:pPr algn="l" rtl="0" eaLnBrk="1" hangingPunct="1">
              <a:buFont typeface="Wingdings" pitchFamily="2" charset="2"/>
              <a:buNone/>
            </a:pPr>
            <a:r>
              <a:rPr lang="en-US" b="1" smtClean="0"/>
              <a:t>1- Production:</a:t>
            </a:r>
          </a:p>
          <a:p>
            <a:pPr algn="l" rtl="0" eaLnBrk="1" hangingPunct="1">
              <a:buFont typeface="Wingdings" pitchFamily="2" charset="2"/>
              <a:buNone/>
            </a:pPr>
            <a:endParaRPr lang="en-US" b="1" smtClean="0"/>
          </a:p>
        </p:txBody>
      </p:sp>
      <p:graphicFrame>
        <p:nvGraphicFramePr>
          <p:cNvPr id="1026" name="Object 4"/>
          <p:cNvGraphicFramePr>
            <a:graphicFrameLocks noChangeAspect="1"/>
          </p:cNvGraphicFramePr>
          <p:nvPr/>
        </p:nvGraphicFramePr>
        <p:xfrm>
          <a:off x="2209800" y="2667000"/>
          <a:ext cx="4267200" cy="3846513"/>
        </p:xfrm>
        <a:graphic>
          <a:graphicData uri="http://schemas.openxmlformats.org/presentationml/2006/ole">
            <p:oleObj spid="_x0000_s1026" name="Bitmap Image" r:id="rId3" imgW="1933333" imgH="1743318" progId="PBrush">
              <p:embed/>
            </p:oleObj>
          </a:graphicData>
        </a:graphic>
      </p:graphicFrame>
      <p:sp>
        <p:nvSpPr>
          <p:cNvPr id="5" name="Slide Number Placeholder 4"/>
          <p:cNvSpPr>
            <a:spLocks noGrp="1"/>
          </p:cNvSpPr>
          <p:nvPr>
            <p:ph type="sldNum" sz="quarter" idx="12"/>
          </p:nvPr>
        </p:nvSpPr>
        <p:spPr/>
        <p:txBody>
          <a:bodyPr/>
          <a:lstStyle/>
          <a:p>
            <a:pPr>
              <a:defRPr/>
            </a:pPr>
            <a:fld id="{1A56FE02-414E-4265-AE40-0443954009E9}" type="slidenum">
              <a:rPr lang="en-US" smtClean="0"/>
              <a:pPr>
                <a:defRPr/>
              </a:pPr>
              <a:t>6</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Speech Process:</a:t>
            </a:r>
          </a:p>
        </p:txBody>
      </p:sp>
      <p:sp>
        <p:nvSpPr>
          <p:cNvPr id="2052" name="Rectangle 3"/>
          <p:cNvSpPr>
            <a:spLocks noGrp="1" noChangeArrowheads="1"/>
          </p:cNvSpPr>
          <p:nvPr>
            <p:ph type="body" idx="1"/>
          </p:nvPr>
        </p:nvSpPr>
        <p:spPr/>
        <p:txBody>
          <a:bodyPr/>
          <a:lstStyle/>
          <a:p>
            <a:pPr marL="609600" indent="-609600" algn="l" rtl="0" eaLnBrk="1" hangingPunct="1">
              <a:buFont typeface="Wingdings" pitchFamily="2" charset="2"/>
              <a:buNone/>
            </a:pPr>
            <a:r>
              <a:rPr lang="en-US" b="1" smtClean="0"/>
              <a:t>2-  Propagation:</a:t>
            </a:r>
          </a:p>
          <a:p>
            <a:pPr marL="609600" indent="-609600" algn="l" rtl="0" eaLnBrk="1" hangingPunct="1">
              <a:buFont typeface="Wingdings" pitchFamily="2" charset="2"/>
              <a:buNone/>
            </a:pPr>
            <a:r>
              <a:rPr lang="en-US" smtClean="0">
                <a:cs typeface="Times New Roman" pitchFamily="18" charset="0"/>
              </a:rPr>
              <a:t>the sound waves propagate</a:t>
            </a:r>
          </a:p>
          <a:p>
            <a:pPr marL="609600" indent="-609600" algn="l" rtl="0" eaLnBrk="1" hangingPunct="1">
              <a:buFont typeface="Wingdings" pitchFamily="2" charset="2"/>
              <a:buNone/>
            </a:pPr>
            <a:r>
              <a:rPr lang="en-US" smtClean="0">
                <a:cs typeface="Times New Roman" pitchFamily="18" charset="0"/>
              </a:rPr>
              <a:t>through the air at </a:t>
            </a:r>
          </a:p>
          <a:p>
            <a:pPr marL="609600" indent="-609600" algn="l" rtl="0" eaLnBrk="1" hangingPunct="1">
              <a:buFont typeface="Wingdings" pitchFamily="2" charset="2"/>
              <a:buNone/>
            </a:pPr>
            <a:r>
              <a:rPr lang="en-US" smtClean="0">
                <a:cs typeface="Times New Roman" pitchFamily="18" charset="0"/>
              </a:rPr>
              <a:t>a speed of 300 m/s, </a:t>
            </a:r>
          </a:p>
          <a:p>
            <a:pPr marL="609600" indent="-609600" algn="l" rtl="0" eaLnBrk="1" hangingPunct="1">
              <a:buFont typeface="Wingdings" pitchFamily="2" charset="2"/>
              <a:buNone/>
            </a:pPr>
            <a:r>
              <a:rPr lang="en-US" smtClean="0">
                <a:cs typeface="Times New Roman" pitchFamily="18" charset="0"/>
              </a:rPr>
              <a:t>reaching the </a:t>
            </a:r>
          </a:p>
          <a:p>
            <a:pPr marL="609600" indent="-609600" algn="l" rtl="0" eaLnBrk="1" hangingPunct="1">
              <a:buFont typeface="Wingdings" pitchFamily="2" charset="2"/>
              <a:buNone/>
            </a:pPr>
            <a:r>
              <a:rPr lang="en-US" smtClean="0">
                <a:cs typeface="Times New Roman" pitchFamily="18" charset="0"/>
              </a:rPr>
              <a:t>listener</a:t>
            </a:r>
            <a:r>
              <a:rPr lang="en-US" smtClean="0">
                <a:latin typeface="Times New Roman" pitchFamily="18" charset="0"/>
                <a:cs typeface="Times New Roman" pitchFamily="18" charset="0"/>
              </a:rPr>
              <a:t>’</a:t>
            </a:r>
            <a:r>
              <a:rPr lang="en-US" smtClean="0">
                <a:cs typeface="Times New Roman" pitchFamily="18" charset="0"/>
              </a:rPr>
              <a:t>s ears.</a:t>
            </a:r>
            <a:r>
              <a:rPr lang="en-US" b="1" smtClean="0"/>
              <a:t> </a:t>
            </a:r>
          </a:p>
        </p:txBody>
      </p:sp>
      <p:graphicFrame>
        <p:nvGraphicFramePr>
          <p:cNvPr id="2050" name="Object 4"/>
          <p:cNvGraphicFramePr>
            <a:graphicFrameLocks noChangeAspect="1"/>
          </p:cNvGraphicFramePr>
          <p:nvPr/>
        </p:nvGraphicFramePr>
        <p:xfrm>
          <a:off x="5638800" y="3505200"/>
          <a:ext cx="2971800" cy="2640013"/>
        </p:xfrm>
        <a:graphic>
          <a:graphicData uri="http://schemas.openxmlformats.org/presentationml/2006/ole">
            <p:oleObj spid="_x0000_s2050" name="Bitmap Image" r:id="rId3" imgW="1619476" imgH="1438095" progId="PBrush">
              <p:embed/>
            </p:oleObj>
          </a:graphicData>
        </a:graphic>
      </p:graphicFrame>
      <p:sp>
        <p:nvSpPr>
          <p:cNvPr id="5" name="Slide Number Placeholder 4"/>
          <p:cNvSpPr>
            <a:spLocks noGrp="1"/>
          </p:cNvSpPr>
          <p:nvPr>
            <p:ph type="sldNum" sz="quarter" idx="12"/>
          </p:nvPr>
        </p:nvSpPr>
        <p:spPr/>
        <p:txBody>
          <a:bodyPr/>
          <a:lstStyle/>
          <a:p>
            <a:pPr>
              <a:defRPr/>
            </a:pPr>
            <a:fld id="{1A56FE02-414E-4265-AE40-0443954009E9}" type="slidenum">
              <a:rPr lang="en-US" smtClean="0"/>
              <a:pPr>
                <a:defRPr/>
              </a:pPr>
              <a:t>7</a:t>
            </a:fld>
            <a:endParaRPr lang="en-US"/>
          </a:p>
        </p:txBody>
      </p:sp>
      <p:sp>
        <p:nvSpPr>
          <p:cNvPr id="6" name="Footer Placeholder 5"/>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Speech Process:</a:t>
            </a:r>
          </a:p>
        </p:txBody>
      </p:sp>
      <p:sp>
        <p:nvSpPr>
          <p:cNvPr id="23555" name="Rectangle 3"/>
          <p:cNvSpPr>
            <a:spLocks noGrp="1" noChangeArrowheads="1"/>
          </p:cNvSpPr>
          <p:nvPr>
            <p:ph type="body" idx="1"/>
          </p:nvPr>
        </p:nvSpPr>
        <p:spPr/>
        <p:txBody>
          <a:bodyPr/>
          <a:lstStyle/>
          <a:p>
            <a:pPr algn="l" rtl="0" eaLnBrk="1" hangingPunct="1">
              <a:buFont typeface="Wingdings" pitchFamily="2" charset="2"/>
              <a:buNone/>
            </a:pPr>
            <a:r>
              <a:rPr lang="en-US" smtClean="0"/>
              <a:t>3-</a:t>
            </a:r>
            <a:r>
              <a:rPr lang="en-US" smtClean="0">
                <a:latin typeface="Times New Roman" pitchFamily="18" charset="0"/>
                <a:cs typeface="Times New Roman" pitchFamily="18" charset="0"/>
              </a:rPr>
              <a:t>·  </a:t>
            </a:r>
            <a:r>
              <a:rPr lang="en-US" b="1" smtClean="0">
                <a:cs typeface="Times New Roman" pitchFamily="18" charset="0"/>
              </a:rPr>
              <a:t>Perception</a:t>
            </a:r>
            <a:r>
              <a:rPr lang="en-US" smtClean="0">
                <a:cs typeface="Times New Roman" pitchFamily="18" charset="0"/>
              </a:rPr>
              <a:t>: </a:t>
            </a:r>
          </a:p>
          <a:p>
            <a:pPr algn="l" rtl="0" eaLnBrk="1" hangingPunct="1">
              <a:buFont typeface="Wingdings" pitchFamily="2" charset="2"/>
              <a:buNone/>
            </a:pPr>
            <a:r>
              <a:rPr lang="en-US" smtClean="0">
                <a:cs typeface="Times New Roman" pitchFamily="18" charset="0"/>
              </a:rPr>
              <a:t>   the incoming sounds are deciphered by the listener into a received message, thereby completing the chain of events that culminated in the transfer of information from the speaker to the listener.</a:t>
            </a:r>
          </a:p>
          <a:p>
            <a:pPr algn="l" rtl="0" eaLnBrk="1" hangingPunct="1">
              <a:buFont typeface="Wingdings" pitchFamily="2" charset="2"/>
              <a:buNone/>
            </a:pPr>
            <a:endParaRPr lang="en-US" smtClean="0"/>
          </a:p>
        </p:txBody>
      </p:sp>
      <p:sp>
        <p:nvSpPr>
          <p:cNvPr id="4" name="Slide Number Placeholder 3"/>
          <p:cNvSpPr>
            <a:spLocks noGrp="1"/>
          </p:cNvSpPr>
          <p:nvPr>
            <p:ph type="sldNum" sz="quarter" idx="12"/>
          </p:nvPr>
        </p:nvSpPr>
        <p:spPr/>
        <p:txBody>
          <a:bodyPr/>
          <a:lstStyle/>
          <a:p>
            <a:pPr>
              <a:defRPr/>
            </a:pPr>
            <a:fld id="{1A56FE02-414E-4265-AE40-0443954009E9}" type="slidenum">
              <a:rPr lang="en-US" smtClean="0"/>
              <a:pPr>
                <a:defRPr/>
              </a:pPr>
              <a:t>8</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Some applications of Speech Processing</a:t>
            </a:r>
            <a:endParaRPr lang="en-US" sz="3300" dirty="0"/>
          </a:p>
        </p:txBody>
      </p:sp>
      <p:sp>
        <p:nvSpPr>
          <p:cNvPr id="3" name="Content Placeholder 2"/>
          <p:cNvSpPr>
            <a:spLocks noGrp="1"/>
          </p:cNvSpPr>
          <p:nvPr>
            <p:ph idx="1"/>
          </p:nvPr>
        </p:nvSpPr>
        <p:spPr/>
        <p:txBody>
          <a:bodyPr>
            <a:normAutofit fontScale="77500" lnSpcReduction="20000"/>
          </a:bodyPr>
          <a:lstStyle/>
          <a:p>
            <a:r>
              <a:rPr lang="en-US" dirty="0" smtClean="0"/>
              <a:t>Coding</a:t>
            </a:r>
          </a:p>
          <a:p>
            <a:r>
              <a:rPr lang="en-US" dirty="0" smtClean="0"/>
              <a:t>Compression</a:t>
            </a:r>
          </a:p>
          <a:p>
            <a:r>
              <a:rPr lang="en-US" dirty="0" smtClean="0"/>
              <a:t>Synthesis</a:t>
            </a:r>
          </a:p>
          <a:p>
            <a:r>
              <a:rPr lang="en-US" dirty="0" smtClean="0"/>
              <a:t>Automatic Speech Recognition (ASR)</a:t>
            </a:r>
          </a:p>
          <a:p>
            <a:r>
              <a:rPr lang="en-US" dirty="0" smtClean="0"/>
              <a:t>Speaker Recognition</a:t>
            </a:r>
          </a:p>
          <a:p>
            <a:r>
              <a:rPr lang="en-US" dirty="0" smtClean="0"/>
              <a:t>Speech Recognition</a:t>
            </a:r>
          </a:p>
          <a:p>
            <a:r>
              <a:rPr lang="en-US" dirty="0" smtClean="0"/>
              <a:t>Spoken Language recognition</a:t>
            </a:r>
          </a:p>
          <a:p>
            <a:r>
              <a:rPr lang="en-US" dirty="0" smtClean="0"/>
              <a:t>Speech Enhancement</a:t>
            </a:r>
          </a:p>
          <a:p>
            <a:r>
              <a:rPr lang="en-US" dirty="0" smtClean="0"/>
              <a:t>Echo Cancellation</a:t>
            </a:r>
          </a:p>
          <a:p>
            <a:r>
              <a:rPr lang="en-US" dirty="0" smtClean="0"/>
              <a:t>Noise Cancellation</a:t>
            </a:r>
          </a:p>
          <a:p>
            <a:pPr>
              <a:buNone/>
            </a:pPr>
            <a:r>
              <a:rPr lang="en-US" dirty="0" smtClean="0"/>
              <a:t>… and more</a:t>
            </a:r>
          </a:p>
          <a:p>
            <a:endParaRPr lang="en-US" dirty="0"/>
          </a:p>
        </p:txBody>
      </p:sp>
      <p:sp>
        <p:nvSpPr>
          <p:cNvPr id="4" name="Slide Number Placeholder 3"/>
          <p:cNvSpPr>
            <a:spLocks noGrp="1"/>
          </p:cNvSpPr>
          <p:nvPr>
            <p:ph type="sldNum" sz="quarter" idx="12"/>
          </p:nvPr>
        </p:nvSpPr>
        <p:spPr/>
        <p:txBody>
          <a:bodyPr/>
          <a:lstStyle/>
          <a:p>
            <a:fld id="{AE547060-A6DB-466F-99BA-9061AC21BF5D}"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SP_1_intro</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110</TotalTime>
  <Words>707</Words>
  <Application>Microsoft Office PowerPoint</Application>
  <PresentationFormat>On-screen Show (4:3)</PresentationFormat>
  <Paragraphs>156</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Trek</vt:lpstr>
      <vt:lpstr>Bitmap Image</vt:lpstr>
      <vt:lpstr>Introduction to Digital Speech Processing  69451</vt:lpstr>
      <vt:lpstr>What is the Speech?</vt:lpstr>
      <vt:lpstr>Speech Processing</vt:lpstr>
      <vt:lpstr>Slide 4</vt:lpstr>
      <vt:lpstr>Slide 5</vt:lpstr>
      <vt:lpstr>Speech Process:</vt:lpstr>
      <vt:lpstr>Speech Process:</vt:lpstr>
      <vt:lpstr>Speech Process:</vt:lpstr>
      <vt:lpstr>Some applications of Speech Processing</vt:lpstr>
      <vt:lpstr>Slide 10</vt:lpstr>
      <vt:lpstr>Digital signal Processing</vt:lpstr>
      <vt:lpstr>Speech Sound Categories </vt:lpstr>
      <vt:lpstr>Slide 13</vt:lpstr>
      <vt:lpstr>Human Speech Production Mechanism</vt:lpstr>
      <vt:lpstr>Speech Chain</vt:lpstr>
      <vt:lpstr>Speech Processing Diagram</vt:lpstr>
      <vt:lpstr>Sources of Sound Energy</vt:lpstr>
      <vt:lpstr>Speech Sound Categories:</vt:lpstr>
      <vt:lpstr>Speech Sound Categories:</vt:lpstr>
      <vt:lpstr>The Vocal Tract Filter</vt:lpstr>
      <vt:lpstr>Speech Spectrograme:</vt:lpstr>
      <vt:lpstr>Vocal Tract Filter</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Allam</dc:creator>
  <cp:lastModifiedBy>Dr Allam</cp:lastModifiedBy>
  <cp:revision>38</cp:revision>
  <dcterms:created xsi:type="dcterms:W3CDTF">2012-01-16T11:27:07Z</dcterms:created>
  <dcterms:modified xsi:type="dcterms:W3CDTF">2013-01-30T14:22:57Z</dcterms:modified>
</cp:coreProperties>
</file>