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s/slide89.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88" r:id="rId2"/>
    <p:sldMasterId id="2147483676" r:id="rId3"/>
    <p:sldMasterId id="2147483679" r:id="rId4"/>
    <p:sldMasterId id="2147483687" r:id="rId5"/>
    <p:sldMasterId id="2147483689" r:id="rId6"/>
    <p:sldMasterId id="2147483749" r:id="rId7"/>
    <p:sldMasterId id="2147483691" r:id="rId8"/>
  </p:sldMasterIdLst>
  <p:notesMasterIdLst>
    <p:notesMasterId r:id="rId98"/>
  </p:notesMasterIdLst>
  <p:sldIdLst>
    <p:sldId id="320" r:id="rId9"/>
    <p:sldId id="325" r:id="rId10"/>
    <p:sldId id="326" r:id="rId11"/>
    <p:sldId id="327" r:id="rId12"/>
    <p:sldId id="328" r:id="rId13"/>
    <p:sldId id="259" r:id="rId14"/>
    <p:sldId id="264" r:id="rId15"/>
    <p:sldId id="260" r:id="rId16"/>
    <p:sldId id="329" r:id="rId17"/>
    <p:sldId id="330" r:id="rId18"/>
    <p:sldId id="331" r:id="rId19"/>
    <p:sldId id="398" r:id="rId20"/>
    <p:sldId id="267" r:id="rId21"/>
    <p:sldId id="394" r:id="rId22"/>
    <p:sldId id="395" r:id="rId23"/>
    <p:sldId id="332" r:id="rId24"/>
    <p:sldId id="268" r:id="rId25"/>
    <p:sldId id="333" r:id="rId26"/>
    <p:sldId id="274" r:id="rId27"/>
    <p:sldId id="276" r:id="rId28"/>
    <p:sldId id="334" r:id="rId29"/>
    <p:sldId id="275" r:id="rId30"/>
    <p:sldId id="335" r:id="rId31"/>
    <p:sldId id="277" r:id="rId32"/>
    <p:sldId id="336" r:id="rId33"/>
    <p:sldId id="337" r:id="rId34"/>
    <p:sldId id="338" r:id="rId35"/>
    <p:sldId id="339" r:id="rId36"/>
    <p:sldId id="279" r:id="rId37"/>
    <p:sldId id="340" r:id="rId38"/>
    <p:sldId id="341" r:id="rId39"/>
    <p:sldId id="342" r:id="rId40"/>
    <p:sldId id="343" r:id="rId41"/>
    <p:sldId id="282" r:id="rId42"/>
    <p:sldId id="344" r:id="rId43"/>
    <p:sldId id="399" r:id="rId44"/>
    <p:sldId id="400" r:id="rId45"/>
    <p:sldId id="401" r:id="rId46"/>
    <p:sldId id="348" r:id="rId47"/>
    <p:sldId id="396" r:id="rId48"/>
    <p:sldId id="397" r:id="rId49"/>
    <p:sldId id="349" r:id="rId50"/>
    <p:sldId id="350" r:id="rId51"/>
    <p:sldId id="351" r:id="rId52"/>
    <p:sldId id="352" r:id="rId53"/>
    <p:sldId id="353" r:id="rId54"/>
    <p:sldId id="354" r:id="rId55"/>
    <p:sldId id="355" r:id="rId56"/>
    <p:sldId id="357" r:id="rId57"/>
    <p:sldId id="402" r:id="rId58"/>
    <p:sldId id="289" r:id="rId59"/>
    <p:sldId id="288" r:id="rId60"/>
    <p:sldId id="360" r:id="rId61"/>
    <p:sldId id="364" r:id="rId62"/>
    <p:sldId id="361" r:id="rId63"/>
    <p:sldId id="362" r:id="rId64"/>
    <p:sldId id="365" r:id="rId65"/>
    <p:sldId id="296" r:id="rId66"/>
    <p:sldId id="366" r:id="rId67"/>
    <p:sldId id="299" r:id="rId68"/>
    <p:sldId id="367" r:id="rId69"/>
    <p:sldId id="368" r:id="rId70"/>
    <p:sldId id="369" r:id="rId71"/>
    <p:sldId id="371" r:id="rId72"/>
    <p:sldId id="403" r:id="rId73"/>
    <p:sldId id="404" r:id="rId74"/>
    <p:sldId id="301" r:id="rId75"/>
    <p:sldId id="302" r:id="rId76"/>
    <p:sldId id="372" r:id="rId77"/>
    <p:sldId id="373" r:id="rId78"/>
    <p:sldId id="303" r:id="rId79"/>
    <p:sldId id="374" r:id="rId80"/>
    <p:sldId id="375" r:id="rId81"/>
    <p:sldId id="376" r:id="rId82"/>
    <p:sldId id="377" r:id="rId83"/>
    <p:sldId id="378" r:id="rId84"/>
    <p:sldId id="379" r:id="rId85"/>
    <p:sldId id="305" r:id="rId86"/>
    <p:sldId id="380" r:id="rId87"/>
    <p:sldId id="381" r:id="rId88"/>
    <p:sldId id="382" r:id="rId89"/>
    <p:sldId id="383" r:id="rId90"/>
    <p:sldId id="384" r:id="rId91"/>
    <p:sldId id="308" r:id="rId92"/>
    <p:sldId id="385" r:id="rId93"/>
    <p:sldId id="386" r:id="rId94"/>
    <p:sldId id="387" r:id="rId95"/>
    <p:sldId id="388" r:id="rId96"/>
    <p:sldId id="389"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0126" autoAdjust="0"/>
  </p:normalViewPr>
  <p:slideViewPr>
    <p:cSldViewPr snapToObjects="1">
      <p:cViewPr varScale="1">
        <p:scale>
          <a:sx n="48" d="100"/>
          <a:sy n="48" d="100"/>
        </p:scale>
        <p:origin x="-13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07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3B5A761-5BE7-41EB-B615-0E90CD52DDF2}" type="datetimeFigureOut">
              <a:rPr lang="en-US"/>
              <a:pPr>
                <a:defRPr/>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0390A6F-0499-4128-8C7A-144301B7CD53}" type="slidenum">
              <a:rPr lang="en-US" altLang="en-US"/>
              <a:pPr>
                <a:defRPr/>
              </a:pPr>
              <a:t>‹#›</a:t>
            </a:fld>
            <a:endParaRPr lang="en-US" altLang="en-US"/>
          </a:p>
        </p:txBody>
      </p:sp>
    </p:spTree>
    <p:extLst>
      <p:ext uri="{BB962C8B-B14F-4D97-AF65-F5344CB8AC3E}">
        <p14:creationId xmlns:p14="http://schemas.microsoft.com/office/powerpoint/2010/main" xmlns="" val="4011323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BA01B35-9BE8-4FD9-B8BB-6A2B496031F6}" type="slidenum">
              <a:rPr lang="en-US" altLang="en-US" smtClean="0">
                <a:latin typeface="Times" panose="02020603050405020304" pitchFamily="18" charset="0"/>
              </a:rPr>
              <a:pPr eaLnBrk="0" hangingPunct="0">
                <a:spcBef>
                  <a:spcPct val="0"/>
                </a:spcBef>
              </a:pPr>
              <a:t>6</a:t>
            </a:fld>
            <a:endParaRPr lang="en-US" altLang="en-US" smtClean="0">
              <a:latin typeface="Times" panose="02020603050405020304" pitchFamily="18"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02364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E68EC51-C719-44BB-9795-F6312B5315B8}" type="slidenum">
              <a:rPr lang="en-US" altLang="en-US" smtClean="0">
                <a:latin typeface="Times" panose="02020603050405020304" pitchFamily="18" charset="0"/>
              </a:rPr>
              <a:pPr eaLnBrk="0" hangingPunct="0">
                <a:spcBef>
                  <a:spcPct val="0"/>
                </a:spcBef>
              </a:pPr>
              <a:t>29</a:t>
            </a:fld>
            <a:endParaRPr lang="en-US" altLang="en-US" smtClean="0">
              <a:latin typeface="Times" panose="02020603050405020304" pitchFamily="18"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915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9C28D1A-6E40-4D12-BA54-5BF5F28AF176}" type="slidenum">
              <a:rPr lang="en-US" altLang="en-US" smtClean="0">
                <a:latin typeface="Times" panose="02020603050405020304" pitchFamily="18" charset="0"/>
              </a:rPr>
              <a:pPr eaLnBrk="0" hangingPunct="0">
                <a:spcBef>
                  <a:spcPct val="0"/>
                </a:spcBef>
              </a:pPr>
              <a:t>30</a:t>
            </a:fld>
            <a:endParaRPr lang="en-US" altLang="en-US" smtClean="0">
              <a:latin typeface="Times" panose="02020603050405020304" pitchFamily="18"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27315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2699EE3-B873-46FE-9427-2CC181208F6E}" type="slidenum">
              <a:rPr lang="en-US" altLang="en-US" smtClean="0">
                <a:latin typeface="Times" panose="02020603050405020304" pitchFamily="18" charset="0"/>
              </a:rPr>
              <a:pPr eaLnBrk="0" hangingPunct="0">
                <a:spcBef>
                  <a:spcPct val="0"/>
                </a:spcBef>
              </a:pPr>
              <a:t>34</a:t>
            </a:fld>
            <a:endParaRPr lang="en-US" altLang="en-US" smtClean="0">
              <a:latin typeface="Times" panose="02020603050405020304"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8840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90A6F-0499-4128-8C7A-144301B7CD53}" type="slidenum">
              <a:rPr lang="en-US" altLang="en-US" smtClean="0"/>
              <a:pPr>
                <a:defRPr/>
              </a:pPr>
              <a:t>45</a:t>
            </a:fld>
            <a:endParaRPr lang="en-US" altLang="en-US"/>
          </a:p>
        </p:txBody>
      </p:sp>
    </p:spTree>
    <p:extLst>
      <p:ext uri="{BB962C8B-B14F-4D97-AF65-F5344CB8AC3E}">
        <p14:creationId xmlns:p14="http://schemas.microsoft.com/office/powerpoint/2010/main" xmlns="" val="267871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50A7916-5B13-41A9-A4E7-54B097634454}" type="slidenum">
              <a:rPr lang="en-US" altLang="en-US" smtClean="0">
                <a:latin typeface="Times" panose="02020603050405020304" pitchFamily="18" charset="0"/>
              </a:rPr>
              <a:pPr eaLnBrk="0" hangingPunct="0">
                <a:spcBef>
                  <a:spcPct val="0"/>
                </a:spcBef>
              </a:pPr>
              <a:t>49</a:t>
            </a:fld>
            <a:endParaRPr lang="en-US" altLang="en-US" smtClean="0">
              <a:latin typeface="Times" panose="02020603050405020304"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99043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B4F6568-3AE6-45A4-83B3-6AAC93BD2CEE}" type="slidenum">
              <a:rPr lang="en-US" altLang="en-US" smtClean="0">
                <a:latin typeface="Times" panose="02020603050405020304" pitchFamily="18" charset="0"/>
              </a:rPr>
              <a:pPr eaLnBrk="0" hangingPunct="0">
                <a:spcBef>
                  <a:spcPct val="0"/>
                </a:spcBef>
              </a:pPr>
              <a:t>51</a:t>
            </a:fld>
            <a:endParaRPr lang="en-US" altLang="en-US" smtClean="0">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51863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C4ADF8B-287C-406C-8AB1-80B9AEB1025C}" type="slidenum">
              <a:rPr lang="en-US" altLang="en-US" smtClean="0">
                <a:latin typeface="Times" panose="02020603050405020304" pitchFamily="18" charset="0"/>
              </a:rPr>
              <a:pPr eaLnBrk="0" hangingPunct="0">
                <a:spcBef>
                  <a:spcPct val="0"/>
                </a:spcBef>
              </a:pPr>
              <a:t>52</a:t>
            </a:fld>
            <a:endParaRPr lang="en-US" altLang="en-US" smtClean="0">
              <a:latin typeface="Times"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86773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BF68FB9-09BC-4992-890E-C5B83A453352}" type="slidenum">
              <a:rPr lang="en-US" altLang="en-US" smtClean="0">
                <a:latin typeface="Times" panose="02020603050405020304" pitchFamily="18" charset="0"/>
              </a:rPr>
              <a:pPr eaLnBrk="0" hangingPunct="0">
                <a:spcBef>
                  <a:spcPct val="0"/>
                </a:spcBef>
              </a:pPr>
              <a:t>53</a:t>
            </a:fld>
            <a:endParaRPr lang="en-US" altLang="en-US" smtClean="0">
              <a:latin typeface="Times"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13824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6D0992E-F5B8-4165-B41D-8ABD0638597B}" type="slidenum">
              <a:rPr lang="en-US" altLang="en-US" smtClean="0">
                <a:latin typeface="Times" panose="02020603050405020304" pitchFamily="18" charset="0"/>
              </a:rPr>
              <a:pPr eaLnBrk="0" hangingPunct="0">
                <a:spcBef>
                  <a:spcPct val="0"/>
                </a:spcBef>
              </a:pPr>
              <a:t>58</a:t>
            </a:fld>
            <a:endParaRPr lang="en-US" altLang="en-US" smtClean="0">
              <a:latin typeface="Times" panose="02020603050405020304" pitchFamily="18"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3463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E93D521-CF96-4DC3-BC58-C315452FD4A6}" type="slidenum">
              <a:rPr lang="en-US" altLang="en-US" smtClean="0">
                <a:latin typeface="Times" panose="02020603050405020304" pitchFamily="18" charset="0"/>
              </a:rPr>
              <a:pPr eaLnBrk="0" hangingPunct="0">
                <a:spcBef>
                  <a:spcPct val="0"/>
                </a:spcBef>
              </a:pPr>
              <a:t>59</a:t>
            </a:fld>
            <a:endParaRPr lang="en-US" altLang="en-US" smtClean="0">
              <a:latin typeface="Times" panose="02020603050405020304"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0515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89D28C1-AFDD-418E-A51D-3CA1F0EC0536}" type="slidenum">
              <a:rPr lang="en-US" altLang="en-US" smtClean="0">
                <a:latin typeface="Times" panose="02020603050405020304" pitchFamily="18" charset="0"/>
              </a:rPr>
              <a:pPr eaLnBrk="0" hangingPunct="0">
                <a:spcBef>
                  <a:spcPct val="0"/>
                </a:spcBef>
              </a:pPr>
              <a:t>7</a:t>
            </a:fld>
            <a:endParaRPr lang="en-US" altLang="en-US" smtClean="0">
              <a:latin typeface="Times" panose="02020603050405020304"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27232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28CC4CE-4C51-4082-B049-4EF0A6261C07}" type="slidenum">
              <a:rPr lang="en-US" altLang="en-US" smtClean="0">
                <a:latin typeface="Times" panose="02020603050405020304" pitchFamily="18" charset="0"/>
              </a:rPr>
              <a:pPr eaLnBrk="0" hangingPunct="0">
                <a:spcBef>
                  <a:spcPct val="0"/>
                </a:spcBef>
              </a:pPr>
              <a:t>60</a:t>
            </a:fld>
            <a:endParaRPr lang="en-US" altLang="en-US" smtClean="0">
              <a:latin typeface="Times" panose="02020603050405020304"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3158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3645A82-23D0-435B-8E76-14CC3EDCF116}" type="slidenum">
              <a:rPr lang="en-US" altLang="en-US" smtClean="0">
                <a:latin typeface="Times" panose="02020603050405020304" pitchFamily="18" charset="0"/>
              </a:rPr>
              <a:pPr eaLnBrk="0" hangingPunct="0">
                <a:spcBef>
                  <a:spcPct val="0"/>
                </a:spcBef>
              </a:pPr>
              <a:t>61</a:t>
            </a:fld>
            <a:endParaRPr lang="en-US" altLang="en-US" smtClean="0">
              <a:latin typeface="Times"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8868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44DB75C-15F6-4DA8-B331-F842014CB9CF}" type="slidenum">
              <a:rPr lang="en-US" altLang="en-US" smtClean="0">
                <a:latin typeface="Times" panose="02020603050405020304" pitchFamily="18" charset="0"/>
              </a:rPr>
              <a:pPr eaLnBrk="0" hangingPunct="0">
                <a:spcBef>
                  <a:spcPct val="0"/>
                </a:spcBef>
              </a:pPr>
              <a:t>62</a:t>
            </a:fld>
            <a:endParaRPr lang="en-US" altLang="en-US" smtClean="0">
              <a:latin typeface="Times" panose="02020603050405020304"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2277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6947205-6F06-4798-B4E3-C2AD9436FB41}" type="slidenum">
              <a:rPr lang="en-US" altLang="en-US" smtClean="0">
                <a:latin typeface="Times" panose="02020603050405020304" pitchFamily="18" charset="0"/>
              </a:rPr>
              <a:pPr eaLnBrk="0" hangingPunct="0">
                <a:spcBef>
                  <a:spcPct val="0"/>
                </a:spcBef>
              </a:pPr>
              <a:t>63</a:t>
            </a:fld>
            <a:endParaRPr lang="en-US" altLang="en-US" smtClean="0">
              <a:latin typeface="Times" panose="02020603050405020304"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63641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E5EE308-764F-4987-B485-F558121AE942}" type="slidenum">
              <a:rPr lang="en-US" altLang="en-US" smtClean="0">
                <a:latin typeface="Times" panose="02020603050405020304" pitchFamily="18" charset="0"/>
              </a:rPr>
              <a:pPr eaLnBrk="0" hangingPunct="0">
                <a:spcBef>
                  <a:spcPct val="0"/>
                </a:spcBef>
              </a:pPr>
              <a:t>64</a:t>
            </a:fld>
            <a:endParaRPr lang="en-US" altLang="en-US" smtClean="0">
              <a:latin typeface="Times" panose="02020603050405020304"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105383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B044866-A410-436B-85EB-24AF77E6F5A6}" type="slidenum">
              <a:rPr lang="en-US" altLang="en-US" smtClean="0">
                <a:latin typeface="Times" panose="02020603050405020304" pitchFamily="18" charset="0"/>
              </a:rPr>
              <a:pPr eaLnBrk="0" hangingPunct="0">
                <a:spcBef>
                  <a:spcPct val="0"/>
                </a:spcBef>
              </a:pPr>
              <a:t>67</a:t>
            </a:fld>
            <a:endParaRPr lang="en-US" altLang="en-US" smtClean="0">
              <a:latin typeface="Times" panose="02020603050405020304" pitchFamily="18"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61474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7D98627-3DD1-43DC-896F-97242A2743C6}" type="slidenum">
              <a:rPr lang="en-US" altLang="en-US" smtClean="0">
                <a:latin typeface="Times" panose="02020603050405020304" pitchFamily="18" charset="0"/>
              </a:rPr>
              <a:pPr eaLnBrk="0" hangingPunct="0">
                <a:spcBef>
                  <a:spcPct val="0"/>
                </a:spcBef>
              </a:pPr>
              <a:t>68</a:t>
            </a:fld>
            <a:endParaRPr lang="en-US" altLang="en-US" smtClean="0">
              <a:latin typeface="Times" panose="02020603050405020304" pitchFamily="18"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38466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ACFC5D1-BA63-4F7F-99DE-D664DD176639}" type="slidenum">
              <a:rPr lang="en-US" altLang="en-US" smtClean="0">
                <a:latin typeface="Times" panose="02020603050405020304" pitchFamily="18" charset="0"/>
              </a:rPr>
              <a:pPr eaLnBrk="0" hangingPunct="0">
                <a:spcBef>
                  <a:spcPct val="0"/>
                </a:spcBef>
              </a:pPr>
              <a:t>71</a:t>
            </a:fld>
            <a:endParaRPr lang="en-US" altLang="en-US" smtClean="0">
              <a:latin typeface="Times" panose="02020603050405020304" pitchFamily="18"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990883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A7F3672-8D20-46BF-A143-925F279041FA}" type="slidenum">
              <a:rPr lang="en-US" altLang="en-US" smtClean="0">
                <a:latin typeface="Times" panose="02020603050405020304" pitchFamily="18" charset="0"/>
              </a:rPr>
              <a:pPr eaLnBrk="0" hangingPunct="0">
                <a:spcBef>
                  <a:spcPct val="0"/>
                </a:spcBef>
              </a:pPr>
              <a:t>78</a:t>
            </a:fld>
            <a:endParaRPr lang="en-US" altLang="en-US" smtClean="0">
              <a:latin typeface="Times" panose="02020603050405020304" pitchFamily="18"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212562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8948162-1B85-4808-A360-D2E51DF51947}" type="slidenum">
              <a:rPr lang="en-US" altLang="en-US" smtClean="0">
                <a:latin typeface="Times" panose="02020603050405020304" pitchFamily="18" charset="0"/>
              </a:rPr>
              <a:pPr eaLnBrk="0" hangingPunct="0">
                <a:spcBef>
                  <a:spcPct val="0"/>
                </a:spcBef>
              </a:pPr>
              <a:t>84</a:t>
            </a:fld>
            <a:endParaRPr lang="en-US" altLang="en-US" smtClean="0">
              <a:latin typeface="Times" panose="02020603050405020304" pitchFamily="18"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7088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C48E84D-0755-4CA4-AAFF-767C49C48F81}" type="slidenum">
              <a:rPr lang="en-US" altLang="en-US" smtClean="0">
                <a:latin typeface="Times" panose="02020603050405020304" pitchFamily="18" charset="0"/>
              </a:rPr>
              <a:pPr eaLnBrk="0" hangingPunct="0">
                <a:spcBef>
                  <a:spcPct val="0"/>
                </a:spcBef>
              </a:pPr>
              <a:t>8</a:t>
            </a:fld>
            <a:endParaRPr lang="en-US" altLang="en-US" smtClean="0">
              <a:latin typeface="Times" panose="02020603050405020304" pitchFamily="18"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872644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90A6F-0499-4128-8C7A-144301B7CD53}" type="slidenum">
              <a:rPr lang="en-US" altLang="en-US" smtClean="0"/>
              <a:pPr>
                <a:defRPr/>
              </a:pPr>
              <a:t>86</a:t>
            </a:fld>
            <a:endParaRPr lang="en-US" altLang="en-US"/>
          </a:p>
        </p:txBody>
      </p:sp>
    </p:spTree>
    <p:extLst>
      <p:ext uri="{BB962C8B-B14F-4D97-AF65-F5344CB8AC3E}">
        <p14:creationId xmlns:p14="http://schemas.microsoft.com/office/powerpoint/2010/main" xmlns="" val="84463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893976A-C04C-4FF3-86C8-A787350655CA}" type="slidenum">
              <a:rPr lang="en-US" altLang="en-US" smtClean="0">
                <a:latin typeface="Times" panose="02020603050405020304" pitchFamily="18" charset="0"/>
              </a:rPr>
              <a:pPr eaLnBrk="0" hangingPunct="0">
                <a:spcBef>
                  <a:spcPct val="0"/>
                </a:spcBef>
              </a:pPr>
              <a:t>13</a:t>
            </a:fld>
            <a:endParaRPr lang="en-US" altLang="en-US" smtClean="0">
              <a:latin typeface="Times" panose="02020603050405020304"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518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F4F7A75-D1C3-484B-80E6-9B56625F3F21}" type="slidenum">
              <a:rPr lang="en-US" altLang="en-US" smtClean="0">
                <a:latin typeface="Times" panose="02020603050405020304" pitchFamily="18" charset="0"/>
              </a:rPr>
              <a:pPr eaLnBrk="0" hangingPunct="0">
                <a:spcBef>
                  <a:spcPct val="0"/>
                </a:spcBef>
              </a:pPr>
              <a:t>17</a:t>
            </a:fld>
            <a:endParaRPr lang="en-US" altLang="en-US" smtClean="0">
              <a:latin typeface="Times" panose="02020603050405020304" pitchFamily="18"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78495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FE37D14-A3E2-402A-A44A-7DAED3635312}" type="slidenum">
              <a:rPr lang="en-US" altLang="en-US" smtClean="0">
                <a:latin typeface="Times" panose="02020603050405020304" pitchFamily="18" charset="0"/>
              </a:rPr>
              <a:pPr eaLnBrk="0" hangingPunct="0">
                <a:spcBef>
                  <a:spcPct val="0"/>
                </a:spcBef>
              </a:pPr>
              <a:t>19</a:t>
            </a:fld>
            <a:endParaRPr lang="en-US" altLang="en-US" smtClean="0">
              <a:latin typeface="Times" panose="02020603050405020304"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5587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8F907F2-8CFA-4667-A84F-20299A82CB90}" type="slidenum">
              <a:rPr lang="en-US" altLang="en-US" smtClean="0">
                <a:latin typeface="Times" panose="02020603050405020304" pitchFamily="18" charset="0"/>
              </a:rPr>
              <a:pPr eaLnBrk="0" hangingPunct="0">
                <a:spcBef>
                  <a:spcPct val="0"/>
                </a:spcBef>
              </a:pPr>
              <a:t>20</a:t>
            </a:fld>
            <a:endParaRPr lang="en-US" altLang="en-US" smtClean="0">
              <a:latin typeface="Times" panose="02020603050405020304"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8237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8CFD8A7-E2EE-413B-962C-9FAB5E75828A}" type="slidenum">
              <a:rPr lang="en-US" altLang="en-US" smtClean="0">
                <a:latin typeface="Times" panose="02020603050405020304" pitchFamily="18" charset="0"/>
              </a:rPr>
              <a:pPr eaLnBrk="0" hangingPunct="0">
                <a:spcBef>
                  <a:spcPct val="0"/>
                </a:spcBef>
              </a:pPr>
              <a:t>22</a:t>
            </a:fld>
            <a:endParaRPr lang="en-US" altLang="en-US" smtClean="0">
              <a:latin typeface="Times" panose="02020603050405020304"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1948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2437DB7-4AEF-42F0-9BA9-E469A71C0DFC}" type="slidenum">
              <a:rPr lang="en-US" altLang="en-US" smtClean="0">
                <a:latin typeface="Times" panose="02020603050405020304" pitchFamily="18" charset="0"/>
              </a:rPr>
              <a:pPr eaLnBrk="0" hangingPunct="0">
                <a:spcBef>
                  <a:spcPct val="0"/>
                </a:spcBef>
              </a:pPr>
              <a:t>24</a:t>
            </a:fld>
            <a:endParaRPr lang="en-US" altLang="en-US" smtClean="0">
              <a:latin typeface="Times"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188260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smtClean="0">
                <a:solidFill>
                  <a:srgbClr val="FFFFFF"/>
                </a:solidFill>
              </a:rPr>
              <a:t>Chapter 9</a:t>
            </a:r>
          </a:p>
        </p:txBody>
      </p:sp>
      <p:sp>
        <p:nvSpPr>
          <p:cNvPr id="3" name="Rectangle 8"/>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smtClean="0">
                <a:solidFill>
                  <a:srgbClr val="FFFFFF"/>
                </a:solidFill>
              </a:rPr>
              <a:t>Covalent Bonding:</a:t>
            </a:r>
          </a:p>
          <a:p>
            <a:pPr algn="r">
              <a:defRPr/>
            </a:pPr>
            <a:r>
              <a:rPr lang="en-US" altLang="en-US" sz="3000" i="1" smtClean="0">
                <a:solidFill>
                  <a:srgbClr val="FFFFFF"/>
                </a:solidFill>
              </a:rPr>
              <a:t>Orbitals</a:t>
            </a:r>
          </a:p>
        </p:txBody>
      </p:sp>
      <p:pic>
        <p:nvPicPr>
          <p:cNvPr id="4" name="Picture 14" descr="Chemistry 9e Cover lores.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33400" y="838200"/>
            <a:ext cx="4192588"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05617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169508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644819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48132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073335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773123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92574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479033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594523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9.1</a:t>
            </a:r>
          </a:p>
          <a:p>
            <a:pPr eaLnBrk="1" hangingPunct="1">
              <a:defRPr/>
            </a:pPr>
            <a:r>
              <a:rPr lang="en-US" sz="2800" i="1" dirty="0" smtClean="0">
                <a:latin typeface="Calibri" charset="0"/>
                <a:cs typeface="Calibri" charset="0"/>
              </a:rPr>
              <a:t>Hybridization and the Localized Electron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9" r:id="rId1"/>
    <p:sldLayoutId id="2147483821" r:id="rId2"/>
  </p:sldLayoutIdLst>
  <p:transition/>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2081212"/>
            <a:ext cx="8877300" cy="4637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9</a:t>
            </a: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2" r:id="rId1"/>
  </p:sldLayoutIdLst>
  <p:transition/>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9.2</a:t>
            </a:r>
          </a:p>
          <a:p>
            <a:pPr eaLnBrk="1" hangingPunct="1">
              <a:defRPr/>
            </a:pPr>
            <a:r>
              <a:rPr lang="en-US" sz="3000" i="1" dirty="0" smtClean="0">
                <a:latin typeface="Calibri" charset="0"/>
                <a:cs typeface="Calibri" charset="0"/>
              </a:rPr>
              <a:t>The Molecular Orbital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3"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9.3</a:t>
            </a:r>
          </a:p>
          <a:p>
            <a:pPr eaLnBrk="1" hangingPunct="1">
              <a:defRPr/>
            </a:pPr>
            <a:r>
              <a:rPr lang="en-US" sz="3000" i="1" dirty="0" smtClean="0">
                <a:latin typeface="Calibri" charset="0"/>
                <a:cs typeface="Calibri" charset="0"/>
              </a:rPr>
              <a:t>Bonding in </a:t>
            </a:r>
            <a:r>
              <a:rPr lang="en-US" sz="3000" i="1" dirty="0" err="1" smtClean="0">
                <a:latin typeface="Calibri" charset="0"/>
                <a:cs typeface="Calibri" charset="0"/>
              </a:rPr>
              <a:t>Homonuclear</a:t>
            </a:r>
            <a:r>
              <a:rPr lang="en-US" sz="3000" i="1" dirty="0" smtClean="0">
                <a:latin typeface="Calibri" charset="0"/>
                <a:cs typeface="Calibri" charset="0"/>
              </a:rPr>
              <a:t> Diatomic Molecules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4"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9.4</a:t>
            </a:r>
          </a:p>
          <a:p>
            <a:pPr eaLnBrk="1" hangingPunct="1">
              <a:defRPr/>
            </a:pPr>
            <a:r>
              <a:rPr lang="en-US" sz="3000" i="1" dirty="0" smtClean="0">
                <a:latin typeface="Calibri" charset="0"/>
                <a:cs typeface="Calibri" charset="0"/>
              </a:rPr>
              <a:t>Bonding in </a:t>
            </a:r>
            <a:r>
              <a:rPr lang="en-US" sz="3000" i="1" dirty="0" err="1" smtClean="0">
                <a:latin typeface="Calibri" charset="0"/>
                <a:cs typeface="Calibri" charset="0"/>
              </a:rPr>
              <a:t>Heteronuclear</a:t>
            </a:r>
            <a:r>
              <a:rPr lang="en-US" sz="3000" i="1" dirty="0" smtClean="0">
                <a:latin typeface="Calibri" charset="0"/>
                <a:cs typeface="Calibri" charset="0"/>
              </a:rPr>
              <a:t> Diatomic Molecules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5"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latin typeface="Calibri" charset="0"/>
                <a:cs typeface="Calibri" charset="0"/>
              </a:rPr>
              <a:t>Section 9.5</a:t>
            </a:r>
          </a:p>
          <a:p>
            <a:pPr eaLnBrk="1" hangingPunct="1">
              <a:defRPr/>
            </a:pPr>
            <a:r>
              <a:rPr lang="en-US" sz="2800" i="1" dirty="0" smtClean="0">
                <a:latin typeface="Calibri" charset="0"/>
                <a:cs typeface="Calibri" charset="0"/>
              </a:rPr>
              <a:t>Combining the Localized Electron </a:t>
            </a:r>
          </a:p>
          <a:p>
            <a:pPr eaLnBrk="1" hangingPunct="1">
              <a:defRPr/>
            </a:pPr>
            <a:r>
              <a:rPr lang="en-US" sz="2800" i="1" dirty="0" smtClean="0">
                <a:latin typeface="Calibri" charset="0"/>
                <a:cs typeface="Calibri" charset="0"/>
              </a:rPr>
              <a:t>and Molecular Orbital Models</a:t>
            </a:r>
            <a:endParaRPr lang="en-US" sz="2800" i="1" dirty="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6"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9.6</a:t>
            </a:r>
          </a:p>
          <a:p>
            <a:pPr eaLnBrk="1" hangingPunct="1">
              <a:defRPr/>
            </a:pPr>
            <a:r>
              <a:rPr lang="en-US" sz="3000" i="1" dirty="0" smtClean="0">
                <a:latin typeface="Calibri" charset="0"/>
                <a:cs typeface="Calibri" charset="0"/>
              </a:rPr>
              <a:t>Photoelectron Spectroscopy (PES)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7"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8195" name="Group 8"/>
          <p:cNvGrpSpPr>
            <a:grpSpLocks/>
          </p:cNvGrpSpPr>
          <p:nvPr userDrawn="1"/>
        </p:nvGrpSpPr>
        <p:grpSpPr bwMode="auto">
          <a:xfrm>
            <a:off x="0" y="0"/>
            <a:ext cx="9144000" cy="1208088"/>
            <a:chOff x="0" y="0"/>
            <a:chExt cx="9144000" cy="1207511"/>
          </a:xfrm>
        </p:grpSpPr>
        <p:pic>
          <p:nvPicPr>
            <p:cNvPr id="819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819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latin typeface="Calibri" charset="0"/>
                <a:cs typeface="Calibri" charset="0"/>
              </a:rPr>
              <a:t>Chapter 9</a:t>
            </a:r>
            <a:endParaRPr lang="en-US" sz="2800" dirty="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28"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9.1 - Solution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253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complete description of the bonding involves three steps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Writing the Lewis structure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Determining the arrangement of electron pairs using the VSEPR model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Determining the hybrid atomic orbitals needed to describe the bonding in the molecule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9.1 - 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355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Lewis structure for NH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dirty="0"/>
              <a:t>The four electron pairs around the nitrogen atom require a tetrahedral </a:t>
            </a:r>
            <a:r>
              <a:rPr lang="en-US" dirty="0" smtClean="0"/>
              <a:t>arrangement to </a:t>
            </a:r>
            <a:r>
              <a:rPr lang="en-US" dirty="0"/>
              <a:t>minimize </a:t>
            </a:r>
            <a:r>
              <a:rPr lang="en-US" dirty="0" smtClean="0"/>
              <a:t>repulsions</a:t>
            </a:r>
          </a:p>
          <a:p>
            <a:pPr lvl="1"/>
            <a:r>
              <a:rPr lang="en-US" dirty="0" smtClean="0"/>
              <a:t>A </a:t>
            </a:r>
            <a:r>
              <a:rPr lang="en-US" dirty="0"/>
              <a:t>tetrahedral set of </a:t>
            </a:r>
            <a:r>
              <a:rPr lang="en-US" i="1" dirty="0"/>
              <a:t>sp</a:t>
            </a:r>
            <a:r>
              <a:rPr lang="en-US" baseline="30000" dirty="0"/>
              <a:t>3</a:t>
            </a:r>
            <a:r>
              <a:rPr lang="en-US" dirty="0"/>
              <a:t> hybrid orbitals </a:t>
            </a:r>
            <a:r>
              <a:rPr lang="en-US" dirty="0" smtClean="0"/>
              <a:t>is obtained </a:t>
            </a:r>
            <a:r>
              <a:rPr lang="en-US" dirty="0"/>
              <a:t>by combining the 2</a:t>
            </a:r>
            <a:r>
              <a:rPr lang="en-US" i="1" dirty="0"/>
              <a:t>s </a:t>
            </a:r>
            <a:r>
              <a:rPr lang="en-US" dirty="0"/>
              <a:t>and three 2</a:t>
            </a:r>
            <a:r>
              <a:rPr lang="en-US" i="1" dirty="0"/>
              <a:t>p </a:t>
            </a:r>
            <a:r>
              <a:rPr lang="en-US" dirty="0" smtClean="0"/>
              <a:t>orbitals</a:t>
            </a:r>
          </a:p>
        </p:txBody>
      </p:sp>
      <p:pic>
        <p:nvPicPr>
          <p:cNvPr id="23556" name="Picture 1" descr="This is the Lewis structure of ammonia."/>
          <p:cNvPicPr>
            <a:picLocks noChangeAspect="1"/>
          </p:cNvPicPr>
          <p:nvPr/>
        </p:nvPicPr>
        <p:blipFill>
          <a:blip r:embed="rId2"/>
          <a:srcRect/>
          <a:stretch>
            <a:fillRect/>
          </a:stretch>
        </p:blipFill>
        <p:spPr bwMode="auto">
          <a:xfrm>
            <a:off x="3733800" y="2798764"/>
            <a:ext cx="1606550" cy="98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9.1 - 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3555" name="Content Placeholder 2"/>
          <p:cNvSpPr>
            <a:spLocks noGrp="1"/>
          </p:cNvSpPr>
          <p:nvPr>
            <p:ph idx="1"/>
          </p:nvPr>
        </p:nvSpPr>
        <p:spPr/>
        <p:txBody>
          <a:bodyPr/>
          <a:lstStyle/>
          <a:p>
            <a:pPr lvl="1"/>
            <a:r>
              <a:rPr lang="en-US" dirty="0"/>
              <a:t>In the NH</a:t>
            </a:r>
            <a:r>
              <a:rPr lang="en-US" baseline="-25000" dirty="0"/>
              <a:t>3</a:t>
            </a:r>
            <a:r>
              <a:rPr lang="en-US" dirty="0"/>
              <a:t> molecule, three of the </a:t>
            </a:r>
            <a:r>
              <a:rPr lang="en-US" i="1" dirty="0"/>
              <a:t>sp</a:t>
            </a:r>
            <a:r>
              <a:rPr lang="en-US" baseline="30000" dirty="0"/>
              <a:t>3</a:t>
            </a:r>
            <a:r>
              <a:rPr lang="en-US" dirty="0"/>
              <a:t> orbitals are used to form bonds to the three hydrogen atoms, and the fourth </a:t>
            </a:r>
            <a:r>
              <a:rPr lang="en-US" i="1" dirty="0"/>
              <a:t>sp</a:t>
            </a:r>
            <a:r>
              <a:rPr lang="en-US" baseline="30000" dirty="0"/>
              <a:t>3</a:t>
            </a:r>
            <a:r>
              <a:rPr lang="en-US" dirty="0"/>
              <a:t> orbital holds the lone </a:t>
            </a:r>
            <a:r>
              <a:rPr lang="en-US" dirty="0" smtClean="0"/>
              <a:t>			          pair</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Picture 1" descr="This figure illustrates the structure of the ammonia molecule. The nitrogen atom is sp3 hybridized. Three of the sp3 orbitals are used to form bonds with the three hydrogen atoms, and the fourth sp3 orbital holds the lone pair."/>
          <p:cNvPicPr>
            <a:picLocks noChangeAspect="1"/>
          </p:cNvPicPr>
          <p:nvPr/>
        </p:nvPicPr>
        <p:blipFill rotWithShape="1">
          <a:blip r:embed="rId2">
            <a:extLst>
              <a:ext uri="{28A0092B-C50C-407E-A947-70E740481C1C}">
                <a14:useLocalDpi xmlns:a14="http://schemas.microsoft.com/office/drawing/2010/main" xmlns="" val="0"/>
              </a:ext>
            </a:extLst>
          </a:blip>
          <a:srcRect l="4755" t="3474" r="3137"/>
          <a:stretch/>
        </p:blipFill>
        <p:spPr>
          <a:xfrm>
            <a:off x="5731650" y="3108960"/>
            <a:ext cx="3381870" cy="3200400"/>
          </a:xfrm>
          <a:prstGeom prst="rect">
            <a:avLst/>
          </a:prstGeom>
        </p:spPr>
      </p:pic>
    </p:spTree>
    <p:extLst>
      <p:ext uri="{BB962C8B-B14F-4D97-AF65-F5344CB8AC3E}">
        <p14:creationId xmlns:p14="http://schemas.microsoft.com/office/powerpoint/2010/main" xmlns="" val="3959981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Hybridization</a:t>
            </a:r>
          </a:p>
        </p:txBody>
      </p:sp>
      <p:sp>
        <p:nvSpPr>
          <p:cNvPr id="24579" name="Rectangle 3"/>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one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two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orbitals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Gives a trigonal planar arrangement of atomic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angles - 120 degrees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One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 is not used</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Oriented perpendicular to the plane of the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p:txBody>
      </p:sp>
      <p:sp>
        <p:nvSpPr>
          <p:cNvPr id="2458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2598984-33BD-4C13-8F13-DDD02B347E59}" type="slidenum">
              <a:rPr lang="en-US" altLang="en-US" sz="1000">
                <a:solidFill>
                  <a:schemeClr val="tx1"/>
                </a:solidFill>
              </a:rPr>
              <a:pPr>
                <a:spcBef>
                  <a:spcPct val="0"/>
                </a:spcBef>
                <a:buClrTx/>
                <a:buFontTx/>
                <a:buNone/>
              </a:pPr>
              <a:t>13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9.8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Formation of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Orbitals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 name="Content Placeholder 3" descr="This figure illustrates the formation of sp2 orbitals in a carbon atom. The figure contains three images. The first image depicts one 2s and two 2p orbitals. The second image depicts the change in the atomic orbitals due to hybridization. Hybridization of the 2s and two 2p orbitals results in the formation of three sp2 orbitals that are identical in shape. Each orbital has one large lobe and one small lobe. The large lobes of the orbitals lie on a plane at angles of 120 degrees. This results in a trigonal planar arrangement depicted in the third image."/>
          <p:cNvPicPr>
            <a:picLocks noGrp="1" noChangeAspect="1"/>
          </p:cNvPicPr>
          <p:nvPr>
            <p:ph idx="1"/>
          </p:nvPr>
        </p:nvPicPr>
        <p:blipFill rotWithShape="1">
          <a:blip r:embed="rId2"/>
          <a:srcRect r="2155"/>
          <a:stretch/>
        </p:blipFill>
        <p:spPr>
          <a:xfrm>
            <a:off x="131763" y="2603500"/>
            <a:ext cx="8834437" cy="2790825"/>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9.9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Orbital Energy-Level Diagram for the Formation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in Ethylene</a:t>
            </a:r>
          </a:p>
        </p:txBody>
      </p:sp>
      <p:pic>
        <p:nvPicPr>
          <p:cNvPr id="4" name="Content Placeholder 3" descr="This orbital energy-level diagram illustrates the formation of sp2 orbitals in a carbon atom present in ethylene. The 2s and two 2p orbitals of a free carbon atom undergo sp2 hybridization to form three sp2 orbitals characteristic of a carbon atom in an ethylene molecule. One p orbital remains unchanged."/>
          <p:cNvPicPr>
            <a:picLocks noGrp="1" noChangeAspect="1"/>
          </p:cNvPicPr>
          <p:nvPr>
            <p:ph idx="1"/>
          </p:nvPr>
        </p:nvPicPr>
        <p:blipFill>
          <a:blip r:embed="rId2"/>
          <a:stretch>
            <a:fillRect/>
          </a:stretch>
        </p:blipFill>
        <p:spPr>
          <a:xfrm>
            <a:off x="150813" y="2673350"/>
            <a:ext cx="8851900" cy="2541588"/>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9.10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Hybridization</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6627" name="Content Placeholder 5" descr="This figure depicts the orbitals of an sp2 hybridized carbon atom. One p orbital remains unchanged after hybridization. This orbital is perpendicular to the plane of the sp2 orbitals."/>
          <p:cNvPicPr>
            <a:picLocks noGrp="1" noChangeAspect="1"/>
          </p:cNvPicPr>
          <p:nvPr>
            <p:ph idx="1"/>
          </p:nvPr>
        </p:nvPicPr>
        <p:blipFill>
          <a:blip r:embed="rId2"/>
          <a:srcRect/>
          <a:stretch>
            <a:fillRect/>
          </a:stretch>
        </p:blipFill>
        <p:spPr>
          <a:xfrm>
            <a:off x="2032000" y="2476500"/>
            <a:ext cx="4973638" cy="3330575"/>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Types of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Hybridized Bonds</a:t>
            </a:r>
          </a:p>
        </p:txBody>
      </p:sp>
      <p:sp>
        <p:nvSpPr>
          <p:cNvPr id="29699" name="Rectangle 3"/>
          <p:cNvSpPr>
            <a:spLocks noGrp="1" noChangeArrowheads="1"/>
          </p:cNvSpPr>
          <p:nvPr>
            <p:ph type="body" idx="1"/>
          </p:nvPr>
        </p:nvSpPr>
        <p:spPr/>
        <p:txBody>
          <a:bodyPr/>
          <a:lstStyle/>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Sigma (</a:t>
            </a:r>
            <a:r>
              <a:rPr lang="en-US" altLang="en-US" b="1" i="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bond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Formed by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 sharing in an area centered on a line running between the atoms</a:t>
            </a:r>
          </a:p>
          <a:p>
            <a:pPr eaLnBrk="1" hangingPunct="1"/>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Pi (</a:t>
            </a:r>
            <a:r>
              <a:rPr lang="en-US" altLang="en-US" sz="3000" b="1" i="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b="1" dirty="0" smtClean="0">
                <a:solidFill>
                  <a:srgbClr val="0070C0"/>
                </a:solidFill>
                <a:latin typeface="Calibri" panose="020F0502020204030204" pitchFamily="34" charset="0"/>
                <a:ea typeface="ＭＳ Ｐゴシック" panose="020B0600070205080204" pitchFamily="34" charset="-128"/>
                <a:cs typeface="Arial" panose="020B0604020202020204" pitchFamily="34" charset="0"/>
              </a:rPr>
              <a:t>)</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bond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Parallel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share an electron pair occupying the space above and below the </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bond </a:t>
            </a:r>
          </a:p>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 double bond always consists of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bond and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bond</a:t>
            </a:r>
            <a:endParaRPr lang="en-US" altLang="en-US" dirty="0" smtClean="0">
              <a:latin typeface="Calibri" panose="020F0502020204030204" pitchFamily="34" charset="0"/>
              <a:ea typeface="ＭＳ Ｐゴシック" panose="020B0600070205080204" pitchFamily="34" charset="-128"/>
              <a:cs typeface="Arial" panose="020B0604020202020204" pitchFamily="34" charset="0"/>
            </a:endParaRPr>
          </a:p>
        </p:txBody>
      </p:sp>
      <p:sp>
        <p:nvSpPr>
          <p:cNvPr id="2970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4BA42DE-9B90-458F-82B5-3DA933086401}" type="slidenum">
              <a:rPr lang="en-US" altLang="en-US" sz="1000">
                <a:solidFill>
                  <a:schemeClr val="tx1"/>
                </a:solidFill>
              </a:rPr>
              <a:pPr>
                <a:spcBef>
                  <a:spcPct val="0"/>
                </a:spcBef>
                <a:buClrTx/>
                <a:buFontTx/>
                <a:buNone/>
              </a:pPr>
              <a:t>17</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Key Principle in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1747" name="Content Placeholder 2"/>
          <p:cNvSpPr>
            <a:spLocks noGrp="1"/>
          </p:cNvSpPr>
          <p:nvPr>
            <p:ph idx="1"/>
          </p:nvPr>
        </p:nvSpPr>
        <p:spPr/>
        <p:txBody>
          <a:bodyPr/>
          <a:lstStyle/>
          <a:p>
            <a:pPr eaLnBrk="1" hangingPunct="1"/>
            <a:r>
              <a:rPr lang="en-US" altLang="en-US" smtClean="0">
                <a:latin typeface="Calibri" panose="020F0502020204030204" pitchFamily="34" charset="0"/>
                <a:ea typeface="ＭＳ Ｐゴシック" panose="020B0600070205080204" pitchFamily="34" charset="-128"/>
                <a:cs typeface="Calibri" panose="020F0502020204030204" pitchFamily="34" charset="0"/>
              </a:rPr>
              <a:t>If an atom is surrounded by three effective pairs, a set of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i="1"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hybrid orbitals is required </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9700" name="Picture 3" descr="This figure depicts the orbitals used to form the bonds in ethylene. The carbon atoms use sp2 orbitals to form the sigma bonds with the hydrogen atoms and with each other. The atoms also use p orbitals to form the pi bond with each other. "/>
          <p:cNvPicPr>
            <a:picLocks noChangeAspect="1"/>
          </p:cNvPicPr>
          <p:nvPr/>
        </p:nvPicPr>
        <p:blipFill>
          <a:blip r:embed="rId2"/>
          <a:srcRect/>
          <a:stretch>
            <a:fillRect/>
          </a:stretch>
        </p:blipFill>
        <p:spPr bwMode="auto">
          <a:xfrm>
            <a:off x="1212850" y="3153410"/>
            <a:ext cx="6718300" cy="326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Hybridization</a:t>
            </a:r>
          </a:p>
        </p:txBody>
      </p:sp>
      <p:sp>
        <p:nvSpPr>
          <p:cNvPr id="32771" name="Rectangle 3"/>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Involves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Two effective pairs around an atom will always requires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Carbon atoms in carbon dioxide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Two 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are unaffected</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Used in formation of </a:t>
            </a:r>
            <a:r>
              <a:rPr lang="el-GR" altLang="en-US" i="1" dirty="0" smtClean="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π</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bonds with oxygen atoms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77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62C1425-797B-452F-9130-7360BA0CC4C3}" type="slidenum">
              <a:rPr lang="en-US" altLang="en-US" sz="1000">
                <a:solidFill>
                  <a:schemeClr val="tx1"/>
                </a:solidFill>
              </a:rPr>
              <a:pPr>
                <a:spcBef>
                  <a:spcPct val="0"/>
                </a:spcBef>
                <a:buClrTx/>
                <a:buFontTx/>
                <a:buNone/>
              </a:pPr>
              <a:t>19</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Table of Contents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7" name="Content Placeholder 4"/>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(9.1)	Hybridization and the localized electron model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(9.2)	The molecular orbital model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(9.3)	Bonding in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diatomic molecules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(9.4)	Bonding in heteronuclear diatomic molecules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(9.5)	Combining the localized electron and 				molecular orbital models</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9.14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Formation of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Orbitals</a:t>
            </a:r>
          </a:p>
        </p:txBody>
      </p:sp>
      <p:sp>
        <p:nvSpPr>
          <p:cNvPr id="3481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0247B27-0BD0-4318-B934-6F1C102701D8}" type="slidenum">
              <a:rPr lang="en-US" altLang="en-US" sz="1000">
                <a:solidFill>
                  <a:schemeClr val="tx1"/>
                </a:solidFill>
              </a:rPr>
              <a:pPr>
                <a:spcBef>
                  <a:spcPct val="0"/>
                </a:spcBef>
                <a:buClrTx/>
                <a:buFontTx/>
                <a:buNone/>
              </a:pPr>
              <a:t>20</a:t>
            </a:fld>
            <a:endParaRPr lang="en-US" altLang="en-US" sz="1000">
              <a:solidFill>
                <a:schemeClr val="tx1"/>
              </a:solidFill>
            </a:endParaRPr>
          </a:p>
        </p:txBody>
      </p:sp>
      <p:pic>
        <p:nvPicPr>
          <p:cNvPr id="36868" name="Picture 3" descr="This figure illustrates the formation of sp orbitals in a carbon atom. The figure contains three images. The first image contains one s orbital and one p orbital.  The second image depicts the change in the atomic orbitals due to hybridization. The hybridization of the s and p orbitals results in the formation of two sp orbitals that are identical in shape. Each orbital has one large lobe and one small lobe. The large lobes of the orbitals lie on a plane at angles of 180 degrees. This results in a linear arrangement depicted in the third image."/>
          <p:cNvPicPr>
            <a:picLocks noChangeAspect="1"/>
          </p:cNvPicPr>
          <p:nvPr/>
        </p:nvPicPr>
        <p:blipFill>
          <a:blip r:embed="rId3"/>
          <a:srcRect r="1666"/>
          <a:stretch>
            <a:fillRect/>
          </a:stretch>
        </p:blipFill>
        <p:spPr bwMode="auto">
          <a:xfrm>
            <a:off x="73025" y="3306763"/>
            <a:ext cx="89916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9.15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Hybrid Orbitals in the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Molecule</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8915" name="Content Placeholder 3" descr="This figure depicts the hybrid orbitals in a molecule of carbon dioxide. The sp orbitals on carbon atoms form sigma bonds with the sp2 orbitals on the two oxygen atoms. The remaining sp2 orbitals on the oxygen atoms hold lone pairs. The pi bonds between the carbon atom and each oxygen atom are formed by the overlap of parallel 2p orbitals."/>
          <p:cNvPicPr>
            <a:picLocks noGrp="1" noChangeAspect="1"/>
          </p:cNvPicPr>
          <p:nvPr>
            <p:ph idx="1"/>
          </p:nvPr>
        </p:nvPicPr>
        <p:blipFill>
          <a:blip r:embed="rId2"/>
          <a:srcRect/>
          <a:stretch>
            <a:fillRect/>
          </a:stretch>
        </p:blipFill>
        <p:spPr>
          <a:xfrm>
            <a:off x="452438" y="2527300"/>
            <a:ext cx="8175625" cy="378460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r>
            <a:b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9.16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 Energy-Level Diagram for the Formation of </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Hybrid Orbitals on Carbon</a:t>
            </a:r>
          </a:p>
        </p:txBody>
      </p:sp>
      <p:sp>
        <p:nvSpPr>
          <p:cNvPr id="3789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BBED22E-AE17-49FC-9B3E-6BE6F4B42CF0}" type="slidenum">
              <a:rPr lang="en-US" altLang="en-US" sz="1000">
                <a:solidFill>
                  <a:schemeClr val="tx1"/>
                </a:solidFill>
              </a:rPr>
              <a:pPr>
                <a:spcBef>
                  <a:spcPct val="0"/>
                </a:spcBef>
                <a:buClrTx/>
                <a:buFontTx/>
                <a:buNone/>
              </a:pPr>
              <a:t>22</a:t>
            </a:fld>
            <a:endParaRPr lang="en-US" altLang="en-US" sz="1000">
              <a:solidFill>
                <a:schemeClr val="tx1"/>
              </a:solidFill>
            </a:endParaRPr>
          </a:p>
        </p:txBody>
      </p:sp>
      <p:pic>
        <p:nvPicPr>
          <p:cNvPr id="37892" name="Picture 3" descr="This is an orbital energy-level diagram illustrating the formation of sp hybrid orbitals in a free carbon atom present in carbon dioxide. The 2s and three 2p orbitals of the carbon atom undergo sp hybridization to form two sp orbitals characteristic of a carbon atom in a carbon dioxide molecule. Two 2p orbitals remain unchanged."/>
          <p:cNvPicPr>
            <a:picLocks noChangeAspect="1"/>
          </p:cNvPicPr>
          <p:nvPr/>
        </p:nvPicPr>
        <p:blipFill>
          <a:blip r:embed="rId3">
            <a:extLst>
              <a:ext uri="{28A0092B-C50C-407E-A947-70E740481C1C}">
                <a14:useLocalDpi xmlns:a14="http://schemas.microsoft.com/office/drawing/2010/main" xmlns="" val="0"/>
              </a:ext>
            </a:extLst>
          </a:blip>
          <a:srcRect l="4514"/>
          <a:stretch>
            <a:fillRect/>
          </a:stretch>
        </p:blipFill>
        <p:spPr bwMode="auto">
          <a:xfrm>
            <a:off x="255588" y="2514600"/>
            <a:ext cx="8731250" cy="310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9.17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Hybridized Carbon Atom</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1987" name="Content Placeholder 3" descr="This figure depicts an sp hybridized carbon atom. In addition to two sp orbitals, the carbon atom has two unhybridized p orbitals. Each of these orbitals forms a pi bond with an oxygen atom."/>
          <p:cNvPicPr>
            <a:picLocks noGrp="1" noChangeAspect="1"/>
          </p:cNvPicPr>
          <p:nvPr>
            <p:ph idx="1"/>
          </p:nvPr>
        </p:nvPicPr>
        <p:blipFill>
          <a:blip r:embed="rId2"/>
          <a:srcRect/>
          <a:stretch>
            <a:fillRect/>
          </a:stretch>
        </p:blipFill>
        <p:spPr>
          <a:xfrm>
            <a:off x="2427288" y="2514600"/>
            <a:ext cx="4089400" cy="32004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0963"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6BBDBC3-BB11-47F5-A189-1ECABA014F3B}" type="slidenum">
              <a:rPr lang="en-US" altLang="en-US" sz="1000">
                <a:solidFill>
                  <a:schemeClr val="tx1"/>
                </a:solidFill>
              </a:rPr>
              <a:pPr>
                <a:spcBef>
                  <a:spcPct val="0"/>
                </a:spcBef>
                <a:buClrTx/>
                <a:buFontTx/>
                <a:buNone/>
              </a:pPr>
              <a:t>24</a:t>
            </a:fld>
            <a:endParaRPr lang="en-US" altLang="en-US" sz="1000">
              <a:solidFill>
                <a:schemeClr val="tx1"/>
              </a:solidFill>
            </a:endParaRPr>
          </a:p>
        </p:txBody>
      </p:sp>
      <p:sp>
        <p:nvSpPr>
          <p:cNvPr id="40964" name="Rectangle 2"/>
          <p:cNvSpPr>
            <a:spLocks noGrp="1" noChangeArrowheads="1"/>
          </p:cNvSpPr>
          <p:nvPr>
            <p:ph type="title"/>
          </p:nvPr>
        </p:nvSpPr>
        <p:spPr/>
        <p:txBody>
          <a:bodyPr/>
          <a:lstStyle/>
          <a:p>
            <a:pPr eaLnBrk="1" hangingPunct="1"/>
            <a:r>
              <a:rPr lang="en-US"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9.19 (a)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Orbitals Forming Bonds in Carbon Dioxide</a:t>
            </a:r>
            <a:endPar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3013" name="Picture 1" descr="This figure depicts the bonds present in carbon dioxide. The carbon dioxide molecule is held together by two sigma bonds and two pi bonds. "/>
          <p:cNvPicPr>
            <a:picLocks noChangeAspect="1"/>
          </p:cNvPicPr>
          <p:nvPr/>
        </p:nvPicPr>
        <p:blipFill>
          <a:blip r:embed="rId3"/>
          <a:srcRect/>
          <a:stretch>
            <a:fillRect/>
          </a:stretch>
        </p:blipFill>
        <p:spPr bwMode="auto">
          <a:xfrm>
            <a:off x="1077913" y="2163763"/>
            <a:ext cx="6988175" cy="424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9.2 - The Localized Electron Model II</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301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Describe the bonding in the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molecule</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9.2 - Solution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403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Lewis structure for 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nitrogen atom is surrounded by two effective pairs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Gives a linear arrangement requiring a pair of oppositely directed orbitals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p>
        </p:txBody>
      </p:sp>
      <p:pic>
        <p:nvPicPr>
          <p:cNvPr id="44036" name="Picture 3" descr="This image contains the Lewis structure of the nitrogen molecule. "/>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260975" y="2190750"/>
            <a:ext cx="16764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9.2 - Solution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059" name="Content Placeholder 2"/>
          <p:cNvSpPr>
            <a:spLocks noGrp="1"/>
          </p:cNvSpPr>
          <p:nvPr>
            <p:ph idx="1"/>
          </p:nvPr>
        </p:nvSpPr>
        <p:spPr/>
        <p:txBody>
          <a:bodyPr/>
          <a:lstStyle/>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nitrogen atom has two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 orbitals and two unchanged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spcBef>
                <a:spcPts val="500"/>
              </a:spcBef>
            </a:pP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form the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b="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between the nitrogen atoms and hold lone pairs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form the two </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bonds</a:t>
            </a:r>
          </a:p>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pair of overlapping parallel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holds one electron pair</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Accounts for electron arrangement given in the Lewis structure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9.2 - 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608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triple bond consists of a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and two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lone pair occupies an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 on each nitrogen atom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Picture 1" descr="This figure illustrates the bonds in a nitrogen molecule. Each nitrogen atom contains two sp hybrid orbitals and two unchanged p orbitals. The sp orbitals form the sigma bond between the nitrogen atoms and hold lone pairs. The p orbitals form two pi bonds. Therefore, the molecule contains one sigma bond and two pi bond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9040" y="4038600"/>
            <a:ext cx="4334480" cy="245779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three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r>
              <a:rPr lang="en-US" dirty="0" smtClean="0"/>
              <a:t>A </a:t>
            </a:r>
            <a:r>
              <a:rPr lang="en-US" dirty="0"/>
              <a:t>set of five effective </a:t>
            </a:r>
            <a:r>
              <a:rPr lang="en-US" dirty="0" smtClean="0"/>
              <a:t>pairs around </a:t>
            </a:r>
            <a:r>
              <a:rPr lang="en-US" dirty="0"/>
              <a:t>a given atom always requires a trigonal </a:t>
            </a:r>
            <a:r>
              <a:rPr lang="en-US" dirty="0" err="1"/>
              <a:t>bipyramidal</a:t>
            </a:r>
            <a:r>
              <a:rPr lang="en-US" dirty="0"/>
              <a:t> </a:t>
            </a:r>
            <a:r>
              <a:rPr lang="en-US" dirty="0" smtClean="0"/>
              <a:t>arrangement</a:t>
            </a:r>
          </a:p>
          <a:p>
            <a:pPr lvl="1"/>
            <a:r>
              <a:rPr lang="en-US" dirty="0" smtClean="0"/>
              <a:t>Requires </a:t>
            </a:r>
            <a:r>
              <a:rPr lang="en-US" i="1" dirty="0"/>
              <a:t>dsp</a:t>
            </a:r>
            <a:r>
              <a:rPr lang="en-US" baseline="30000" dirty="0"/>
              <a:t>3</a:t>
            </a:r>
            <a:r>
              <a:rPr lang="en-US" dirty="0"/>
              <a:t> hybridization of </a:t>
            </a:r>
            <a:r>
              <a:rPr lang="en-US" dirty="0" smtClean="0"/>
              <a:t>			          that </a:t>
            </a:r>
            <a:r>
              <a:rPr lang="en-US" dirty="0"/>
              <a:t>atom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9154" name="Picture 10" descr="This figure depicts the dsp3 hybrid orbitals on a phosphorus atom. The phosphorus atom has a set of five dps3 orbitals, resulting in a trigonal bipyramidal arrangement. "/>
          <p:cNvPicPr>
            <a:picLocks noChangeAspect="1"/>
          </p:cNvPicPr>
          <p:nvPr/>
        </p:nvPicPr>
        <p:blipFill>
          <a:blip r:embed="rId3"/>
          <a:srcRect/>
          <a:stretch>
            <a:fillRect/>
          </a:stretch>
        </p:blipFill>
        <p:spPr bwMode="auto">
          <a:xfrm>
            <a:off x="5634038" y="3814763"/>
            <a:ext cx="3140075"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Rectangle 2"/>
          <p:cNvSpPr>
            <a:spLocks noGrp="1" noChangeArrowheads="1"/>
          </p:cNvSpPr>
          <p:nvPr>
            <p:ph type="title"/>
          </p:nvPr>
        </p:nvSpPr>
        <p:spPr/>
        <p:txBody>
          <a:bodyPr/>
          <a:lstStyle/>
          <a:p>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dsp</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Hybridization</a:t>
            </a:r>
          </a:p>
        </p:txBody>
      </p:sp>
      <p:sp>
        <p:nvSpPr>
          <p:cNvPr id="4710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711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D868023-FD5D-46C7-8DCD-ECFFAF39702C}" type="slidenum">
              <a:rPr lang="en-US" altLang="en-US" sz="1000">
                <a:solidFill>
                  <a:schemeClr val="tx1"/>
                </a:solidFill>
              </a:rPr>
              <a:pPr>
                <a:spcBef>
                  <a:spcPct val="0"/>
                </a:spcBef>
                <a:buClrTx/>
                <a:buFontTx/>
                <a:buNone/>
              </a:pPr>
              <a:t>29</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Hybridization</a:t>
            </a:r>
            <a:endParaRPr lang="en-US" altLang="en-US" i="1" baseline="30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29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mixing of native orbitals to form special orbitals for bonding</a:t>
            </a:r>
          </a:p>
          <a:p>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 Formed from one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and three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Atoms that undergo this process are said to be </a:t>
            </a:r>
            <a:r>
              <a:rPr lang="en-IN" altLang="en-US" b="1" i="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sp</a:t>
            </a:r>
            <a:r>
              <a:rPr lang="en-IN" altLang="en-US" b="1" baseline="30000"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3</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hybridized</a:t>
            </a:r>
          </a:p>
          <a:p>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chlorine atom in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surrounded by four electron pairs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a tetrahedral arrangement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chlorine atom requires four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Rectangle 2"/>
          <p:cNvSpPr>
            <a:spLocks noGrp="1" noChangeArrowheads="1"/>
          </p:cNvSpPr>
          <p:nvPr>
            <p:ph type="title"/>
          </p:nvPr>
        </p:nvSpPr>
        <p:spPr/>
        <p:txBody>
          <a:bodyPr/>
          <a:lstStyle/>
          <a:p>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dsp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91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84D3A77-1EA9-4B10-B1B9-47D0AD80020D}" type="slidenum">
              <a:rPr lang="en-US" altLang="en-US" sz="1000">
                <a:solidFill>
                  <a:schemeClr val="tx1"/>
                </a:solidFill>
              </a:rPr>
              <a:pPr>
                <a:spcBef>
                  <a:spcPct val="0"/>
                </a:spcBef>
                <a:buClrTx/>
                <a:buFontTx/>
                <a:buNone/>
              </a:pPr>
              <a:t>30</a:t>
            </a:fld>
            <a:endParaRPr lang="en-US" altLang="en-US" sz="1000">
              <a:solidFill>
                <a:schemeClr val="tx1"/>
              </a:solidFill>
            </a:endParaRPr>
          </a:p>
        </p:txBody>
      </p:sp>
      <p:pic>
        <p:nvPicPr>
          <p:cNvPr id="51209" name="Picture 2" descr="This image illustrates the Lewis structure of phosphorus pentachloride. "/>
          <p:cNvPicPr>
            <a:picLocks noChangeAspect="1"/>
          </p:cNvPicPr>
          <p:nvPr/>
        </p:nvPicPr>
        <p:blipFill>
          <a:blip r:embed="rId3"/>
          <a:srcRect/>
          <a:stretch>
            <a:fillRect/>
          </a:stretch>
        </p:blipFill>
        <p:spPr bwMode="auto">
          <a:xfrm>
            <a:off x="2443956" y="4484688"/>
            <a:ext cx="2263775" cy="197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0" name="Picture 3" descr="This image shows the ball-and-stick model of phosphorus pentachloride. "/>
          <p:cNvPicPr>
            <a:picLocks noChangeAspect="1"/>
          </p:cNvPicPr>
          <p:nvPr/>
        </p:nvPicPr>
        <p:blipFill>
          <a:blip r:embed="rId4"/>
          <a:srcRect/>
          <a:stretch>
            <a:fillRect/>
          </a:stretch>
        </p:blipFill>
        <p:spPr bwMode="auto">
          <a:xfrm>
            <a:off x="4707731" y="4484688"/>
            <a:ext cx="231933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9.3 - The Localized Electron Model III</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20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Describe the bonding in the triiodide ion (I</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9.3 - Solution </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2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Lewis structure for I</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p>
          <a:p>
            <a:endPar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central iodine atom has five pairs of electrons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a trigonal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bipyramidal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arrangement, which in turn requires a set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Outer iodine atoms have four pairs of electrons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tetrahedral arrangement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p>
          <a:p>
            <a:pPr lvl="3"/>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54276" name="Picture 3" descr="This image illustrates the Lewis structure of triiodide ion."/>
          <p:cNvPicPr>
            <a:picLocks noChangeAspect="1"/>
          </p:cNvPicPr>
          <p:nvPr/>
        </p:nvPicPr>
        <p:blipFill>
          <a:blip r:embed="rId2"/>
          <a:srcRect/>
          <a:stretch>
            <a:fillRect/>
          </a:stretch>
        </p:blipFill>
        <p:spPr bwMode="auto">
          <a:xfrm>
            <a:off x="3435350" y="2859088"/>
            <a:ext cx="2249488"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9.3 - Solution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325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central iodine atom is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Three hybrid orbitals hold lone pairs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Two hybrid orbitals overlap with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of the other two iodine atoms to form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bonds</a:t>
            </a:r>
          </a:p>
          <a:p>
            <a:pPr lvl="3"/>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d</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Hybridization</a:t>
            </a:r>
          </a:p>
        </p:txBody>
      </p:sp>
      <p:sp>
        <p:nvSpPr>
          <p:cNvPr id="54275" name="Rectangle 3"/>
          <p:cNvSpPr>
            <a:spLocks noGrp="1" noChangeArrowheads="1"/>
          </p:cNvSpPr>
          <p:nvPr>
            <p:ph type="body" idx="1"/>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two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three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Requires an octahedral arrangement of six equivalent hybrid orbitals</a:t>
            </a:r>
          </a:p>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Six electron pairs around an atom are always arranged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octahedrally</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 of the atom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427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24305C3-819A-49C5-B53C-384783D3BB24}" type="slidenum">
              <a:rPr lang="en-US" altLang="en-US" sz="1000">
                <a:solidFill>
                  <a:schemeClr val="tx1"/>
                </a:solidFill>
              </a:rPr>
              <a:pPr>
                <a:spcBef>
                  <a:spcPct val="0"/>
                </a:spcBef>
                <a:buClrTx/>
                <a:buFontTx/>
                <a:buNone/>
              </a:pPr>
              <a:t>34</a:t>
            </a:fld>
            <a:endParaRPr lang="en-US" altLang="en-US" sz="1000">
              <a:solidFill>
                <a:schemeClr val="tx1"/>
              </a:solidFill>
            </a:endParaRPr>
          </a:p>
        </p:txBody>
      </p:sp>
      <p:pic>
        <p:nvPicPr>
          <p:cNvPr id="56329" name="Picture 3" descr="This figure illustrates the Lewis structure of sulfur hexafluoride."/>
          <p:cNvPicPr>
            <a:picLocks noChangeAspect="1"/>
          </p:cNvPicPr>
          <p:nvPr/>
        </p:nvPicPr>
        <p:blipFill>
          <a:blip r:embed="rId3"/>
          <a:srcRect/>
          <a:stretch>
            <a:fillRect/>
          </a:stretch>
        </p:blipFill>
        <p:spPr bwMode="auto">
          <a:xfrm>
            <a:off x="6858000" y="4419600"/>
            <a:ext cx="1666875"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9.23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An Octahedral Set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 on a Sulfur Atom</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58371" name="Content Placeholder 3" descr="This image depicts the d2sp3 hybrid orbitals on a sulfur atom. The sulfur atom has a set of six d2ps3 orbitals, resulting in an octahedral arrangement. "/>
          <p:cNvPicPr>
            <a:picLocks noGrp="1" noChangeAspect="1"/>
          </p:cNvPicPr>
          <p:nvPr>
            <p:ph idx="1"/>
          </p:nvPr>
        </p:nvPicPr>
        <p:blipFill>
          <a:blip r:embed="rId2"/>
          <a:srcRect/>
          <a:stretch>
            <a:fillRect/>
          </a:stretch>
        </p:blipFill>
        <p:spPr>
          <a:xfrm>
            <a:off x="1724025" y="2514600"/>
            <a:ext cx="5632450" cy="3733800"/>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9.4 - The Localized Electron Model IV</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734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is the xenon atom in XeF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hybridized?</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1977189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9.4 - Solution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 name="Content Placeholder 1"/>
          <p:cNvSpPr>
            <a:spLocks noGrp="1"/>
          </p:cNvSpPr>
          <p:nvPr>
            <p:ph idx="1"/>
          </p:nvPr>
        </p:nvSpPr>
        <p:spPr/>
        <p:txBody>
          <a:bodyPr/>
          <a:lstStyle/>
          <a:p>
            <a:r>
              <a:rPr lang="en-US" dirty="0"/>
              <a:t>XeF</a:t>
            </a:r>
            <a:r>
              <a:rPr lang="en-US" baseline="-25000" dirty="0"/>
              <a:t>4</a:t>
            </a:r>
            <a:r>
              <a:rPr lang="en-US" dirty="0"/>
              <a:t> has six pairs of electrons around xenon that are </a:t>
            </a:r>
            <a:r>
              <a:rPr lang="en-US" dirty="0" smtClean="0"/>
              <a:t>arranged </a:t>
            </a:r>
            <a:r>
              <a:rPr lang="en-US" dirty="0" err="1" smtClean="0"/>
              <a:t>octahedrally</a:t>
            </a:r>
            <a:r>
              <a:rPr lang="en-US" dirty="0" smtClean="0"/>
              <a:t> </a:t>
            </a:r>
            <a:r>
              <a:rPr lang="en-US" dirty="0"/>
              <a:t>to minimize </a:t>
            </a:r>
            <a:r>
              <a:rPr lang="en-US" dirty="0" smtClean="0"/>
              <a:t>repulsions</a:t>
            </a:r>
          </a:p>
          <a:p>
            <a:pPr lvl="1"/>
            <a:r>
              <a:rPr lang="en-US" dirty="0" smtClean="0"/>
              <a:t>An </a:t>
            </a:r>
            <a:r>
              <a:rPr lang="en-US" dirty="0"/>
              <a:t>octahedral set of six atomic orbitals </a:t>
            </a:r>
            <a:r>
              <a:rPr lang="en-US" dirty="0" smtClean="0"/>
              <a:t>is required </a:t>
            </a:r>
            <a:r>
              <a:rPr lang="en-US" dirty="0"/>
              <a:t>to hold these electrons, and the xenon atom is </a:t>
            </a:r>
            <a:r>
              <a:rPr lang="en-US" i="1" dirty="0"/>
              <a:t>d</a:t>
            </a:r>
            <a:r>
              <a:rPr lang="en-US" baseline="30000" dirty="0"/>
              <a:t>2</a:t>
            </a:r>
            <a:r>
              <a:rPr lang="en-US" i="1" dirty="0"/>
              <a:t>sp</a:t>
            </a:r>
            <a:r>
              <a:rPr lang="en-US" baseline="30000" dirty="0"/>
              <a:t>3</a:t>
            </a:r>
            <a:r>
              <a:rPr lang="en-US" dirty="0"/>
              <a:t> </a:t>
            </a:r>
            <a:r>
              <a:rPr lang="en-US" dirty="0" smtClean="0"/>
              <a:t>hybridized</a:t>
            </a:r>
            <a:endParaRPr lang="en-US" dirty="0"/>
          </a:p>
        </p:txBody>
      </p:sp>
    </p:spTree>
    <p:extLst>
      <p:ext uri="{BB962C8B-B14F-4D97-AF65-F5344CB8AC3E}">
        <p14:creationId xmlns:p14="http://schemas.microsoft.com/office/powerpoint/2010/main" xmlns="" val="223159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9.4 - 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60419" name="Content Placeholder 4" descr="This figure depicts the structure of xenon tetrafluoride. The figure contains three images. The first image contains the Lewis structure of xenon tetrafluoride. &#10;The second image depicts the octahedral arrangement of xenon tetrafluoride on a plane. The six electron pairs are identified here of which two are lone pairs. &#10;The third image identifies the d2sp3 orbitals in xenon. Two orbitals hold a lone pair each, while the remaining four orbitals are used to bond to the fluorine atoms.&#10;"/>
          <p:cNvPicPr>
            <a:picLocks noGrp="1" noChangeAspect="1"/>
          </p:cNvPicPr>
          <p:nvPr>
            <p:ph idx="1"/>
          </p:nvPr>
        </p:nvPicPr>
        <p:blipFill>
          <a:blip r:embed="rId2"/>
          <a:srcRect/>
          <a:stretch>
            <a:fillRect/>
          </a:stretch>
        </p:blipFill>
        <p:spPr>
          <a:xfrm>
            <a:off x="114300" y="2832100"/>
            <a:ext cx="8851900" cy="3175000"/>
          </a:xfrm>
        </p:spPr>
      </p:pic>
    </p:spTree>
    <p:extLst>
      <p:ext uri="{BB962C8B-B14F-4D97-AF65-F5344CB8AC3E}">
        <p14:creationId xmlns:p14="http://schemas.microsoft.com/office/powerpoint/2010/main" xmlns="" val="3192659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Problem Solving Strategy - Using the Localized Electron Model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93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Draw the Lewis structure(s)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Determine the arrangement of electron pairs using the VSEPR model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Specify the hybrid orbitals required to accommodate the electron pairs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9.3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Hybridization of a Carbon Atom</a:t>
            </a:r>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3315" name="Picture 3" descr="This figure illustrates the formation of sp3 orbitals in a free carbon atom. The figure contains three images. The first image depicts one 2s and three 2p orbitals. The second image depicts the change in the atomic orbitals of the carbon atom caused by hybridization. The atomic orbitals combine to form a new set of four sp3 orbitals. The third image depicts the arrangement of orbitals in the carbon atom post hybridization. It exhibits a tetrahedral arrangement."/>
          <p:cNvPicPr>
            <a:picLocks noChangeAspect="1"/>
          </p:cNvPicPr>
          <p:nvPr/>
        </p:nvPicPr>
        <p:blipFill rotWithShape="1">
          <a:blip r:embed="rId2"/>
          <a:srcRect r="1161"/>
          <a:stretch/>
        </p:blipFill>
        <p:spPr bwMode="auto">
          <a:xfrm>
            <a:off x="131763" y="2574925"/>
            <a:ext cx="8859837" cy="303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solidFill>
                  <a:srgbClr val="FF0000"/>
                </a:solidFill>
              </a:rPr>
              <a:t>Figure 9.24 </a:t>
            </a:r>
            <a:r>
              <a:rPr lang="en-IN" sz="2800" dirty="0" smtClean="0"/>
              <a:t>- Relationship between the Number of Effective Pairs, Spatial Arrangement, and Hybrid Orbitals</a:t>
            </a:r>
            <a:endParaRPr lang="en-US" sz="2800" dirty="0"/>
          </a:p>
        </p:txBody>
      </p:sp>
      <p:pic>
        <p:nvPicPr>
          <p:cNvPr id="6" name="Content Placeholder 5" descr="This table illustrates the relationship between the number of effective pairs, spatial arrangement, and hybrid orbitals. It contains three columns and four rows. Column 1 is titled number of effective pairs, column 2 is titled arrangement of pairs, and column 3 is titled hybridization required.&#10;In row 2, column 1 reads two, column 2 reads linear, and column 3 reads sp, 180 degrees. &#10;In row 3, column 1 reads three, column 2 reads trigonal planar, and column 3 reads sp2, 120 degrees. &#10;In row 4, column 1 reads four, column 2 reads tetrahedral, and column 3 reads sp3, 109.5 degrees.&#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1653" y="2153109"/>
            <a:ext cx="5577192" cy="4350102"/>
          </a:xfrm>
        </p:spPr>
      </p:pic>
    </p:spTree>
    <p:extLst>
      <p:ext uri="{BB962C8B-B14F-4D97-AF65-F5344CB8AC3E}">
        <p14:creationId xmlns:p14="http://schemas.microsoft.com/office/powerpoint/2010/main" xmlns="" val="22004429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solidFill>
                  <a:srgbClr val="FF0000"/>
                </a:solidFill>
              </a:rPr>
              <a:t>Figure 9.24 </a:t>
            </a:r>
            <a:r>
              <a:rPr lang="en-IN" sz="2800" dirty="0" smtClean="0"/>
              <a:t>- Relationship between the Number of Effective Pairs, Spatial Arrangement, and Hybrid Orbitals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sz="2000" dirty="0"/>
          </a:p>
        </p:txBody>
      </p:sp>
      <p:pic>
        <p:nvPicPr>
          <p:cNvPr id="5" name="Content Placeholder 4" descr="This table continues from the previous slide. It illustrates the relationship between the number of effective pairs, spatial arrangement, and hybrid orbitals. It contains three columns and three rows. Column 1 is titled number of effective pairs, column 2 is titled arrangement of pairs, and column 3 is titled hybridization required.&#10;In row 2, column 1 reads five, column 2 reads trigonal bipyramidal, and column 3 reads dsp3, 90 and 120 degrees. &#10;In row 3, column 1 reads six, column 2 reads octahedral, and column 3 reads d2sp3, 90 degrees. &#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7438" y="2113071"/>
            <a:ext cx="6265623" cy="4393603"/>
          </a:xfrm>
        </p:spPr>
      </p:pic>
    </p:spTree>
    <p:extLst>
      <p:ext uri="{BB962C8B-B14F-4D97-AF65-F5344CB8AC3E}">
        <p14:creationId xmlns:p14="http://schemas.microsoft.com/office/powerpoint/2010/main" xmlns="" val="6261043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 The Localized Electron Model V</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04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each of the following molecules or ions, predict the hybridization of each atom, and describe the molecular structure </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XeF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Solution (a)</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144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CO molecule has 10 valence electrons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atom has two effective pairs, </a:t>
            </a:r>
            <a:r>
              <a:rPr lang="en-US" dirty="0" smtClean="0"/>
              <a:t>which </a:t>
            </a:r>
            <a:r>
              <a:rPr lang="en-US" dirty="0"/>
              <a:t>means that both are </a:t>
            </a:r>
            <a:r>
              <a:rPr lang="en-US" i="1" dirty="0" err="1"/>
              <a:t>sp</a:t>
            </a:r>
            <a:r>
              <a:rPr lang="en-US" i="1" dirty="0"/>
              <a:t> </a:t>
            </a:r>
            <a:r>
              <a:rPr lang="en-US" dirty="0"/>
              <a:t>hybridized</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triple bond consists of:</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One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bond produced by overlap of an </a:t>
            </a:r>
            <a:r>
              <a:rPr lang="en-US" altLang="en-US" i="1" dirty="0" err="1">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sp</a:t>
            </a:r>
            <a:r>
              <a:rPr lang="en-US" altLang="en-US" dirty="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orbital from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each atom</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Two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bonds </a:t>
            </a:r>
            <a:r>
              <a:rPr lang="en-US" dirty="0"/>
              <a:t>produced by overlap of 2</a:t>
            </a:r>
            <a:r>
              <a:rPr lang="en-US" i="1" dirty="0"/>
              <a:t>p </a:t>
            </a:r>
            <a:r>
              <a:rPr lang="en-US" dirty="0"/>
              <a:t>orbitals from each </a:t>
            </a:r>
            <a:r>
              <a:rPr lang="en-US" dirty="0" smtClean="0"/>
              <a:t>atom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63492" name="Picture 3" descr="This is the Lewis structure of carbon monoxide."/>
          <p:cNvPicPr>
            <a:picLocks noChangeAspect="1"/>
          </p:cNvPicPr>
          <p:nvPr/>
        </p:nvPicPr>
        <p:blipFill>
          <a:blip r:embed="rId2"/>
          <a:srcRect r="16174"/>
          <a:stretch>
            <a:fillRect/>
          </a:stretch>
        </p:blipFill>
        <p:spPr bwMode="auto">
          <a:xfrm>
            <a:off x="3870278" y="2683435"/>
            <a:ext cx="1328832" cy="637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14300" y="2133600"/>
            <a:ext cx="88519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r>
              <a:rPr lang="en-IN" altLang="en-US">
                <a:latin typeface="Calibri" panose="020F0502020204030204" pitchFamily="34" charset="0"/>
                <a:cs typeface="Calibri" panose="020F0502020204030204" pitchFamily="34" charset="0"/>
              </a:rPr>
              <a:t>The lone pairs are in </a:t>
            </a:r>
            <a:r>
              <a:rPr lang="en-IN" altLang="en-US" i="1">
                <a:latin typeface="Calibri" panose="020F0502020204030204" pitchFamily="34" charset="0"/>
                <a:cs typeface="Calibri" panose="020F0502020204030204" pitchFamily="34" charset="0"/>
              </a:rPr>
              <a:t>sp</a:t>
            </a:r>
            <a:r>
              <a:rPr lang="en-IN" altLang="en-US">
                <a:latin typeface="Calibri" panose="020F0502020204030204" pitchFamily="34" charset="0"/>
                <a:cs typeface="Calibri" panose="020F0502020204030204" pitchFamily="34" charset="0"/>
              </a:rPr>
              <a:t> orbitals</a:t>
            </a:r>
          </a:p>
          <a:p>
            <a:pPr lvl="1"/>
            <a:r>
              <a:rPr lang="en-IN" altLang="en-US">
                <a:latin typeface="Calibri" panose="020F0502020204030204" pitchFamily="34" charset="0"/>
                <a:cs typeface="Calibri" panose="020F0502020204030204" pitchFamily="34" charset="0"/>
              </a:rPr>
              <a:t>The molecule exhibits a linear arrangement of atoms</a:t>
            </a:r>
            <a:endParaRPr lang="en-US" altLang="en-US" dirty="0">
              <a:latin typeface="Calibri" panose="020F0502020204030204" pitchFamily="34" charset="0"/>
              <a:cs typeface="Calibri" panose="020F0502020204030204" pitchFamily="34" charset="0"/>
            </a:endParaRPr>
          </a:p>
        </p:txBody>
      </p:sp>
      <p:sp>
        <p:nvSpPr>
          <p:cNvPr id="6246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Solution (a)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64515" name="Content Placeholder 3" descr="This image illustrates the bonding in carbon monoxide. The triple bond between the carbon atom and the oxygen atom is composed of a sigma bond and two pi bonds. The sigma bond is formed by the overlap of an sp orbital from each atom. The pi bonds are formed by the overlap of 2p orbitals from each atom. Each atom possesses a lone pair in sp orbitals. The structure of the molecule is linear as it contains two atoms."/>
          <p:cNvPicPr>
            <a:picLocks noGrp="1" noChangeAspect="1"/>
          </p:cNvPicPr>
          <p:nvPr>
            <p:ph idx="1"/>
          </p:nvPr>
        </p:nvPicPr>
        <p:blipFill>
          <a:blip r:embed="rId2"/>
          <a:srcRect/>
          <a:stretch>
            <a:fillRect/>
          </a:stretch>
        </p:blipFill>
        <p:spPr>
          <a:xfrm>
            <a:off x="666750" y="3657600"/>
            <a:ext cx="7747000" cy="2806481"/>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 Solution (b) </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349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 has 32 valence electrons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boron atom is surrounded by four pairs of electrons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tetrahedral arrangement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 of the boron atom</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Picture 1" descr="This figure describes the structure of BF4 -. The figure contains two images.&#10;The first image contains the Lewis structure of the BF4 - ion. &#10;The second image depicts the tetrahedral arrangement of the ion. This is possible due the sp3 hybridization of the boron atom."/>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34640" y="4419600"/>
            <a:ext cx="6411220" cy="20291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 Solution (b)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451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fluorine atom has four electron pairs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Assumed to be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Molecular structure - Tetrahedral</a:t>
            </a:r>
          </a:p>
          <a:p>
            <a:pPr lvl="2"/>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66564" name="Picture 4" descr="This figure depicts the sp3 orbitals in BF4 – ion. "/>
          <p:cNvPicPr>
            <a:picLocks noChangeAspect="1"/>
          </p:cNvPicPr>
          <p:nvPr/>
        </p:nvPicPr>
        <p:blipFill>
          <a:blip r:embed="rId2"/>
          <a:srcRect/>
          <a:stretch>
            <a:fillRect/>
          </a:stretch>
        </p:blipFill>
        <p:spPr bwMode="auto">
          <a:xfrm>
            <a:off x="5836920" y="2819400"/>
            <a:ext cx="3098800" cy="336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 Solution (c)</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553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XeF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has 22 valence electrons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xenon atom is surrounded by five electron pairs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Requires a trigonal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bipyramidal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arrangement</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 name="Picture 3" descr="This figure depicts the structure of xenon difluoride. The figure contains two images. The first image contains the Lewis structure of xenon difluoride. The second image depicts the trigonal bipyramidal structure of xenon difluoride. This is caused by the presence of five electron pairs on the xenon atom."/>
          <p:cNvPicPr>
            <a:picLocks noChangeAspect="1"/>
          </p:cNvPicPr>
          <p:nvPr/>
        </p:nvPicPr>
        <p:blipFill>
          <a:blip r:embed="rId2"/>
          <a:srcRect/>
          <a:stretch>
            <a:fillRect/>
          </a:stretch>
        </p:blipFill>
        <p:spPr bwMode="auto">
          <a:xfrm>
            <a:off x="2381250" y="3886200"/>
            <a:ext cx="4318000" cy="217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9.5 - Solution (c)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656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lone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pairs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are placed in the plane where they are 120 degrees apart</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To accommodate five pairs at the vertices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of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 trigonal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bipyramid requires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that the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xenon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atom adopt a set of five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dsp</a:t>
            </a:r>
            <a:r>
              <a:rPr lang="en-US" altLang="en-US"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orbitals</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fluorine atom has four electron 	         pairs and is assumed to be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hybridized</a:t>
            </a:r>
          </a:p>
          <a:p>
            <a:pPr lvl="1"/>
            <a:r>
              <a:rPr lang="en-IN" altLang="en-US" dirty="0">
                <a:latin typeface="Calibri" panose="020F0502020204030204" pitchFamily="34" charset="0"/>
                <a:ea typeface="ＭＳ Ｐゴシック" panose="020B0600070205080204" pitchFamily="34" charset="-128"/>
                <a:cs typeface="Calibri" panose="020F0502020204030204" pitchFamily="34" charset="0"/>
              </a:rPr>
              <a:t>The molecule has a linear arrangement of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atoms</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marL="914400" lvl="2" indent="0">
              <a:buNone/>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5" name="Picture 4" descr="This figure depicts the dsp3 orbitals of the xenon atom in xenon difluoride. Two of the orbitals are used to bond with two fluorine atoms."/>
          <p:cNvPicPr>
            <a:picLocks noChangeAspect="1"/>
          </p:cNvPicPr>
          <p:nvPr/>
        </p:nvPicPr>
        <p:blipFill>
          <a:blip r:embed="rId2"/>
          <a:srcRect/>
          <a:stretch>
            <a:fillRect/>
          </a:stretch>
        </p:blipFill>
        <p:spPr bwMode="auto">
          <a:xfrm>
            <a:off x="7254240" y="3276600"/>
            <a:ext cx="177482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Limitations of the Localized Electron Model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8611"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Incorrectly assumes that electrons are localized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Concept of resonance must be added</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Does not deal effectively with molecules containing unpaired electrons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Does not provide direct information about bond energies</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86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86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A7DA38D-C3B7-4D46-A5D6-528CF3E8E86B}" type="slidenum">
              <a:rPr lang="en-US" altLang="en-US" sz="1000">
                <a:solidFill>
                  <a:schemeClr val="tx1"/>
                </a:solidFill>
              </a:rPr>
              <a:pPr>
                <a:spcBef>
                  <a:spcPct val="0"/>
                </a:spcBef>
                <a:buClrTx/>
                <a:buFontTx/>
                <a:buNone/>
              </a:pPr>
              <a:t>49</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smtClean="0"/>
              <a:t>Gives importance to the total </a:t>
            </a:r>
            <a:r>
              <a:rPr lang="en-US" dirty="0"/>
              <a:t>number of electrons and the arrangement of these electrons </a:t>
            </a:r>
            <a:r>
              <a:rPr lang="en-US" dirty="0" smtClean="0"/>
              <a:t>in the molecule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Hybridization of the carbon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in methane</a:t>
            </a:r>
          </a:p>
        </p:txBody>
      </p:sp>
      <p:pic>
        <p:nvPicPr>
          <p:cNvPr id="14340" name="Picture 3" descr="This is an orbital energy-level diagram that illustrates the formation of sp3 orbitals in a carbon atom present in a molecule of methane. The 2s and 2p orbitals of a free carbon atom undergo sp3 hybridization to form four sp3 orbitals."/>
          <p:cNvPicPr>
            <a:picLocks noChangeAspect="1"/>
          </p:cNvPicPr>
          <p:nvPr/>
        </p:nvPicPr>
        <p:blipFill>
          <a:blip r:embed="rId2"/>
          <a:srcRect/>
          <a:stretch>
            <a:fillRect/>
          </a:stretch>
        </p:blipFill>
        <p:spPr bwMode="auto">
          <a:xfrm>
            <a:off x="1416050" y="4508327"/>
            <a:ext cx="6248400" cy="2014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Orbital Energy-Level Diagram</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Orbitals (MOs)</a:t>
            </a:r>
            <a:endParaRPr lang="en-US" dirty="0"/>
          </a:p>
        </p:txBody>
      </p:sp>
      <p:sp>
        <p:nvSpPr>
          <p:cNvPr id="3" name="Content Placeholder 2"/>
          <p:cNvSpPr>
            <a:spLocks noGrp="1"/>
          </p:cNvSpPr>
          <p:nvPr>
            <p:ph idx="1"/>
          </p:nvPr>
        </p:nvSpPr>
        <p:spPr/>
        <p:txBody>
          <a:bodyPr/>
          <a:lstStyle/>
          <a:p>
            <a:r>
              <a:rPr lang="en-US" dirty="0" smtClean="0"/>
              <a:t>Have the same characteristics as atomic orbitals</a:t>
            </a:r>
          </a:p>
          <a:p>
            <a:pPr lvl="1"/>
            <a:r>
              <a:rPr lang="en-US" dirty="0" smtClean="0"/>
              <a:t>Can hold </a:t>
            </a:r>
            <a:r>
              <a:rPr lang="en-US" dirty="0"/>
              <a:t>two electrons with opposite </a:t>
            </a:r>
            <a:r>
              <a:rPr lang="en-US" dirty="0" smtClean="0"/>
              <a:t>spins</a:t>
            </a:r>
          </a:p>
          <a:p>
            <a:pPr lvl="1"/>
            <a:r>
              <a:rPr lang="en-US" dirty="0" smtClean="0"/>
              <a:t>The </a:t>
            </a:r>
            <a:r>
              <a:rPr lang="en-US" dirty="0"/>
              <a:t>square of the </a:t>
            </a:r>
            <a:r>
              <a:rPr lang="en-US" dirty="0" smtClean="0"/>
              <a:t>molecular orbital </a:t>
            </a:r>
            <a:r>
              <a:rPr lang="en-US" dirty="0"/>
              <a:t>wave function indicates electron probability</a:t>
            </a:r>
          </a:p>
        </p:txBody>
      </p:sp>
    </p:spTree>
    <p:extLst>
      <p:ext uri="{BB962C8B-B14F-4D97-AF65-F5344CB8AC3E}">
        <p14:creationId xmlns:p14="http://schemas.microsoft.com/office/powerpoint/2010/main" xmlns="" val="255386826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9.25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Formation of Molecular Orbitals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5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066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4B09309-E143-4A70-9974-8C8141E2E50B}" type="slidenum">
              <a:rPr lang="en-US" altLang="en-US" sz="1000">
                <a:solidFill>
                  <a:schemeClr val="tx1"/>
                </a:solidFill>
              </a:rPr>
              <a:pPr>
                <a:spcBef>
                  <a:spcPct val="0"/>
                </a:spcBef>
                <a:buClrTx/>
                <a:buFontTx/>
                <a:buNone/>
              </a:pPr>
              <a:t>51</a:t>
            </a:fld>
            <a:endParaRPr lang="en-US" altLang="en-US" sz="1000">
              <a:solidFill>
                <a:schemeClr val="tx1"/>
              </a:solidFill>
            </a:endParaRPr>
          </a:p>
        </p:txBody>
      </p:sp>
      <p:pic>
        <p:nvPicPr>
          <p:cNvPr id="72710" name="Picture 3" descr="This figure depicts the formation of bonding and antibonding molecular orbitals. The figure can be divided into two sections. In the first section, one orbital is subtracted from another. This results in destructive interference between the opposite phases, leading to the formation of an antibonding molecular orbital. In the second section, one orbital is added to another. This results in constructive interference, leading to the formation of a bonding molecular orbital."/>
          <p:cNvPicPr>
            <a:picLocks noChangeAspect="1"/>
          </p:cNvPicPr>
          <p:nvPr/>
        </p:nvPicPr>
        <p:blipFill>
          <a:blip r:embed="rId3"/>
          <a:srcRect/>
          <a:stretch>
            <a:fillRect/>
          </a:stretch>
        </p:blipFill>
        <p:spPr bwMode="auto">
          <a:xfrm>
            <a:off x="1179513" y="1909763"/>
            <a:ext cx="7004050" cy="455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Properties of Molecular Orbitals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373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electron probability of both molecular orbitals is centered along the line passing through the two nuclei</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MO</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MO</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are referred to as </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sigma (</a:t>
            </a:r>
            <a:r>
              <a:rPr lang="el-GR" altLang="en-US" b="1" i="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σ</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molecular orbitals</a:t>
            </a:r>
          </a:p>
          <a:p>
            <a:r>
              <a:rPr lang="en-US" altLang="en-US" dirty="0">
                <a:latin typeface="Calibri" panose="020F0502020204030204" pitchFamily="34" charset="0"/>
                <a:ea typeface="ＭＳ Ｐゴシック" panose="020B0600070205080204" pitchFamily="34" charset="-128"/>
                <a:cs typeface="Calibri" panose="020F0502020204030204" pitchFamily="34" charset="0"/>
              </a:rPr>
              <a:t>In the molecule, only the molecular orbitals are available for occupation by electrons</a:t>
            </a:r>
          </a:p>
          <a:p>
            <a:endParaRPr lang="el-GR"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37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37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FBD213E-C64A-4AA2-94B4-9A705A3E416D}" type="slidenum">
              <a:rPr lang="en-US" altLang="en-US" sz="1000">
                <a:solidFill>
                  <a:schemeClr val="tx1"/>
                </a:solidFill>
              </a:rPr>
              <a:pPr>
                <a:spcBef>
                  <a:spcPct val="0"/>
                </a:spcBef>
                <a:buClrTx/>
                <a:buFontTx/>
                <a:buNone/>
              </a:pPr>
              <a:t>52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Properties of Molecular Orbitals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5779" name="Rectangle 2"/>
          <p:cNvSpPr>
            <a:spLocks noGrp="1" noChangeArrowheads="1"/>
          </p:cNvSpPr>
          <p:nvPr>
            <p:ph idx="1"/>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Bonding and antibonding</a:t>
            </a:r>
          </a:p>
          <a:p>
            <a:pPr lvl="1" eaLnBrk="1" hangingPunct="1"/>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Bonding molecular orbital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Lower in energy than the atomic orbitals from which it is composed</a:t>
            </a:r>
          </a:p>
          <a:p>
            <a:pPr lvl="2"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Electrons in this orbital will favor bonding </a:t>
            </a:r>
          </a:p>
          <a:p>
            <a:pPr lvl="1" eaLnBrk="1" hangingPunct="1"/>
            <a:r>
              <a:rPr lang="en-US" altLang="en-US" b="1" dirty="0" smtClean="0">
                <a:solidFill>
                  <a:srgbClr val="0070C0"/>
                </a:solidFill>
                <a:latin typeface="Calibri" panose="020F0502020204030204" pitchFamily="34" charset="0"/>
                <a:ea typeface="ＭＳ Ｐゴシック" panose="020B0600070205080204" pitchFamily="34" charset="-128"/>
                <a:cs typeface="Arial" panose="020B0604020202020204" pitchFamily="34" charset="0"/>
              </a:rPr>
              <a:t>Antibonding molecular orbital</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Higher in energy than the atomic orbitals from which it is composed</a:t>
            </a:r>
          </a:p>
          <a:p>
            <a:pPr lvl="2" eaLnBrk="1" hangingPunct="1"/>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Electrons in this orbital will favor the separated atoms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57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57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CF8B41F-5CB7-4BB2-B742-CF84085C979C}" type="slidenum">
              <a:rPr lang="en-US" altLang="en-US" sz="1000">
                <a:solidFill>
                  <a:schemeClr val="tx1"/>
                </a:solidFill>
              </a:rPr>
              <a:pPr>
                <a:spcBef>
                  <a:spcPct val="0"/>
                </a:spcBef>
                <a:buClrTx/>
                <a:buFontTx/>
                <a:buNone/>
              </a:pPr>
              <a:t>53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9.27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Bonding and Antibonding Molecular Orbitals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9875" name="Content Placeholder 3" descr="This figure is a molecular orbital energy-level diagram. The diagram explains the characteristics of bonding and antibonding molecular orbitals with reference to energy levels.&#10;The energy level of a bonding molecular orbital is lower than the energy levels of the atomic orbitals that it is formed of. The energy level of an antibonding molecular orbital is higher than the energy levels of the atomic orbitals that it is formed of.&#10;"/>
          <p:cNvPicPr>
            <a:picLocks noGrp="1" noChangeAspect="1"/>
          </p:cNvPicPr>
          <p:nvPr>
            <p:ph idx="1"/>
          </p:nvPr>
        </p:nvPicPr>
        <p:blipFill>
          <a:blip r:embed="rId2"/>
          <a:srcRect/>
          <a:stretch>
            <a:fillRect/>
          </a:stretch>
        </p:blipFill>
        <p:spPr>
          <a:xfrm>
            <a:off x="1708943" y="2590800"/>
            <a:ext cx="5662613" cy="3797933"/>
          </a:xfr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Properties of Molecular Orbitals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8851" name="Content Placeholder 2"/>
          <p:cNvSpPr>
            <a:spLocks noGrp="1"/>
          </p:cNvSpPr>
          <p:nvPr>
            <p:ph idx="1"/>
          </p:nvPr>
        </p:nvSpPr>
        <p:spPr/>
        <p:txBody>
          <a:bodyPr/>
          <a:lstStyle/>
          <a:p>
            <a:pPr eaLnBrk="1" hangingPunct="1">
              <a:spcBef>
                <a:spcPts val="500"/>
              </a:spcBef>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The MO model is physically reasonable </a:t>
            </a:r>
          </a:p>
          <a:p>
            <a:pPr lvl="1" eaLnBrk="1" hangingPunct="1">
              <a:spcBef>
                <a:spcPts val="500"/>
              </a:spcBef>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There is high probability of finding electrons between nuclei </a:t>
            </a:r>
            <a:r>
              <a:rPr lang="en-US" altLang="en-US" dirty="0">
                <a:latin typeface="Calibri" panose="020F0502020204030204" pitchFamily="34" charset="0"/>
                <a:ea typeface="ＭＳ Ｐゴシック" panose="020B0600070205080204" pitchFamily="34" charset="-128"/>
                <a:cs typeface="Arial" panose="020B0604020202020204" pitchFamily="34" charset="0"/>
              </a:rPr>
              <a:t>in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bonding MOs</a:t>
            </a:r>
          </a:p>
          <a:p>
            <a:pPr lvl="1" eaLnBrk="1" hangingPunct="1">
              <a:spcBef>
                <a:spcPts val="500"/>
              </a:spcBef>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Electrons are outside the space between </a:t>
            </a:r>
            <a:r>
              <a:rPr lang="en-US" altLang="en-US" dirty="0">
                <a:latin typeface="Calibri" panose="020F0502020204030204" pitchFamily="34" charset="0"/>
                <a:ea typeface="ＭＳ Ｐゴシック" panose="020B0600070205080204" pitchFamily="34" charset="-128"/>
                <a:cs typeface="Arial" panose="020B0604020202020204" pitchFamily="34" charset="0"/>
              </a:rPr>
              <a:t>the nuclei in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antibonding MOs</a:t>
            </a:r>
          </a:p>
          <a:p>
            <a:pPr eaLnBrk="1" hangingPunct="1">
              <a:spcBef>
                <a:spcPts val="500"/>
              </a:spcBef>
            </a:pPr>
            <a:r>
              <a:rPr lang="en-IN" altLang="en-US" dirty="0" smtClean="0">
                <a:latin typeface="Calibri" panose="020F0502020204030204" pitchFamily="34" charset="0"/>
                <a:ea typeface="ＭＳ Ｐゴシック" panose="020B0600070205080204" pitchFamily="34" charset="-128"/>
                <a:cs typeface="Arial" panose="020B0604020202020204" pitchFamily="34" charset="0"/>
              </a:rPr>
              <a:t>Labels on molecular orbitals indicate their shape, the parent atomic orbitals, and whether they are bonding or antibonding</a:t>
            </a:r>
          </a:p>
          <a:p>
            <a:pPr lvl="1">
              <a:spcBef>
                <a:spcPts val="500"/>
              </a:spcBef>
            </a:pPr>
            <a:r>
              <a:rPr lang="en-US" dirty="0"/>
              <a:t>Antibonding </a:t>
            </a:r>
            <a:r>
              <a:rPr lang="en-US" dirty="0" smtClean="0"/>
              <a:t>character is </a:t>
            </a:r>
            <a:r>
              <a:rPr lang="en-US" dirty="0"/>
              <a:t>indicated by an asterisk</a:t>
            </a:r>
            <a:endParaRPr lang="en-US" altLang="en-US" dirty="0" smtClean="0">
              <a:latin typeface="Calibri" panose="020F0502020204030204" pitchFamily="34" charset="0"/>
              <a:ea typeface="ＭＳ Ｐゴシック" panose="020B0600070205080204" pitchFamily="34" charset="-128"/>
              <a:cs typeface="Arial" panose="020B0604020202020204" pitchFamily="34" charset="0"/>
            </a:endParaRPr>
          </a:p>
          <a:p>
            <a:pPr eaLnBrk="1" hangingPunct="1">
              <a:spcBef>
                <a:spcPts val="5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Properties of Molecular Orbitals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9875" name="Content Placeholder 2"/>
          <p:cNvSpPr>
            <a:spLocks noGrp="1"/>
          </p:cNvSpPr>
          <p:nvPr>
            <p:ph idx="1"/>
          </p:nvPr>
        </p:nvSpPr>
        <p:spPr/>
        <p:txBody>
          <a:bodyPr/>
          <a:lstStyle/>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Molecular electronic configuration can be written in the same way as atomic configurations</a:t>
            </a:r>
          </a:p>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Each molecular orbital can hold two electrons</a:t>
            </a:r>
          </a:p>
          <a:p>
            <a:pPr lvl="1"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spins should be opposite</a:t>
            </a:r>
          </a:p>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Molecular orbitals are conserved</a:t>
            </a:r>
          </a:p>
          <a:p>
            <a:pPr lvl="1" eaLnBrk="1" hangingPunct="1"/>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The number of MOs will be equal to the number of atomic orbitals used to construct them </a:t>
            </a:r>
            <a:endParaRPr lang="el-GR" altLang="en-US" dirty="0" smtClean="0">
              <a:latin typeface="Calibri" panose="020F0502020204030204" pitchFamily="34" charset="0"/>
              <a:ea typeface="ＭＳ Ｐゴシック" panose="020B0600070205080204" pitchFamily="34" charset="-128"/>
              <a:cs typeface="Arial" panose="020B0604020202020204" pitchFamily="34" charset="0"/>
            </a:endParaRPr>
          </a:p>
          <a:p>
            <a:pPr lvl="1" eaLnBrk="1" hangingPunct="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eaLnBrk="1" hangingPunct="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IN"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9.28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Molecular Energy-Level Diagram for the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Molecule</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82947" name="Content Placeholder 6" descr="This figure contains the molecular energy-level diagram for the hydrogen molecule. The atomic orbitals in the free hydrogen atom, and the molecular orbitals of the hydrogen orbital are shown here."/>
          <p:cNvPicPr>
            <a:picLocks noGrp="1" noChangeAspect="1"/>
          </p:cNvPicPr>
          <p:nvPr>
            <p:ph idx="1"/>
          </p:nvPr>
        </p:nvPicPr>
        <p:blipFill>
          <a:blip r:embed="rId2"/>
          <a:srcRect/>
          <a:stretch>
            <a:fillRect/>
          </a:stretch>
        </p:blipFill>
        <p:spPr>
          <a:xfrm>
            <a:off x="2654300" y="2084388"/>
            <a:ext cx="3771900" cy="4306887"/>
          </a:xfr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Bond Order</a:t>
            </a:r>
          </a:p>
        </p:txBody>
      </p:sp>
      <p:sp>
        <p:nvSpPr>
          <p:cNvPr id="81923"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to indicate bond strength</a:t>
            </a:r>
          </a:p>
          <a:p>
            <a:pPr marL="0" indent="0">
              <a:buNone/>
            </a:pP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Bonds are perceived in terms of pairs of electrons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Larger the bond, greater the bond strength</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19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19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AFD8708-78BC-45C3-8929-C8D125A5D376}" type="slidenum">
              <a:rPr lang="en-US" altLang="en-US" sz="1000">
                <a:solidFill>
                  <a:schemeClr val="tx1"/>
                </a:solidFill>
              </a:rPr>
              <a:pPr>
                <a:spcBef>
                  <a:spcPct val="0"/>
                </a:spcBef>
                <a:buClrTx/>
                <a:buFontTx/>
                <a:buNone/>
              </a:pPr>
              <a:t>58</a:t>
            </a:fld>
            <a:endParaRPr lang="en-US" altLang="en-US" sz="1000">
              <a:solidFill>
                <a:schemeClr val="tx1"/>
              </a:solidFill>
            </a:endParaRPr>
          </a:p>
        </p:txBody>
      </p:sp>
      <p:graphicFrame>
        <p:nvGraphicFramePr>
          <p:cNvPr id="81928" name="Object 5"/>
          <p:cNvGraphicFramePr>
            <a:graphicFrameLocks noChangeAspect="1"/>
          </p:cNvGraphicFramePr>
          <p:nvPr>
            <p:extLst>
              <p:ext uri="{D42A27DB-BD31-4B8C-83A1-F6EECF244321}">
                <p14:modId xmlns:p14="http://schemas.microsoft.com/office/powerpoint/2010/main" xmlns="" val="3975516016"/>
              </p:ext>
            </p:extLst>
          </p:nvPr>
        </p:nvGraphicFramePr>
        <p:xfrm>
          <a:off x="198171" y="2906573"/>
          <a:ext cx="8643201" cy="706083"/>
        </p:xfrm>
        <a:graphic>
          <a:graphicData uri="http://schemas.openxmlformats.org/presentationml/2006/ole">
            <p:oleObj spid="_x0000_s81948" name="Equation" r:id="rId4" imgW="4813200" imgH="393480" progId="">
              <p:embed/>
            </p:oleObj>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Bond Order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3971"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the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Contains two bonding electrons and one antibonding electron</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397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397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BE85553-4A39-46AF-842C-CAA26D13EA69}" type="slidenum">
              <a:rPr lang="en-US" altLang="en-US" sz="1000">
                <a:solidFill>
                  <a:schemeClr val="tx1"/>
                </a:solidFill>
              </a:rPr>
              <a:pPr>
                <a:spcBef>
                  <a:spcPct val="0"/>
                </a:spcBef>
                <a:buClrTx/>
                <a:buFontTx/>
                <a:buNone/>
              </a:pPr>
              <a:t>59</a:t>
            </a:fld>
            <a:endParaRPr lang="en-US" altLang="en-US" sz="1000">
              <a:solidFill>
                <a:schemeClr val="tx1"/>
              </a:solidFill>
            </a:endParaRPr>
          </a:p>
        </p:txBody>
      </p:sp>
      <p:graphicFrame>
        <p:nvGraphicFramePr>
          <p:cNvPr id="83976" name="Object 1"/>
          <p:cNvGraphicFramePr>
            <a:graphicFrameLocks noChangeAspect="1"/>
          </p:cNvGraphicFramePr>
          <p:nvPr>
            <p:extLst>
              <p:ext uri="{D42A27DB-BD31-4B8C-83A1-F6EECF244321}">
                <p14:modId xmlns:p14="http://schemas.microsoft.com/office/powerpoint/2010/main" xmlns="" val="910630320"/>
              </p:ext>
            </p:extLst>
          </p:nvPr>
        </p:nvGraphicFramePr>
        <p:xfrm>
          <a:off x="1220787" y="3961606"/>
          <a:ext cx="3425825" cy="915987"/>
        </p:xfrm>
        <a:graphic>
          <a:graphicData uri="http://schemas.openxmlformats.org/presentationml/2006/ole">
            <p:oleObj spid="_x0000_s83998" name="Equation" r:id="rId4" imgW="1473200" imgH="393700" progId="">
              <p:embed/>
            </p:oleObj>
          </a:graphicData>
        </a:graphic>
      </p:graphicFrame>
      <p:pic>
        <p:nvPicPr>
          <p:cNvPr id="83977" name="Picture 2" descr="This image contains the energy-level molecular orbital diagram of the H2 minus ion. "/>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504656" y="3838287"/>
            <a:ext cx="3461544" cy="2608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Key Principle in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p>
        </p:txBody>
      </p:sp>
      <p:sp>
        <p:nvSpPr>
          <p:cNvPr id="15363" name="Rectangle 7"/>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Whenever an atom requires a set of equivalent tetrahedral atomic orbitals, this model assumes that the atom adopts a set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atom undergoes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hybridization</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364"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B7BC202-A41F-4836-8502-DD074541E5B8}" type="slidenum">
              <a:rPr lang="en-US" altLang="en-US" sz="1000">
                <a:solidFill>
                  <a:schemeClr val="tx1"/>
                </a:solidFill>
              </a:rPr>
              <a:pPr>
                <a:spcBef>
                  <a:spcPct val="0"/>
                </a:spcBef>
                <a:buClrTx/>
                <a:buFontTx/>
                <a:buNone/>
              </a:pPr>
              <a:t>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Homonuclear Diatomic Molecules</a:t>
            </a:r>
          </a:p>
        </p:txBody>
      </p:sp>
      <p:sp>
        <p:nvSpPr>
          <p:cNvPr id="86019"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Composed of two identical atoms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Only the valence orbitals of the atoms contribute significantly to the molecular orbitals of a particular molecule</a:t>
            </a:r>
          </a:p>
        </p:txBody>
      </p:sp>
      <p:sp>
        <p:nvSpPr>
          <p:cNvPr id="8602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60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C9785C6-9275-4336-8082-31D5DE1DBB1B}" type="slidenum">
              <a:rPr lang="en-US" altLang="en-US" sz="1000">
                <a:solidFill>
                  <a:schemeClr val="tx1"/>
                </a:solidFill>
              </a:rPr>
              <a:pPr>
                <a:spcBef>
                  <a:spcPct val="0"/>
                </a:spcBef>
                <a:buClrTx/>
                <a:buFontTx/>
                <a:buNone/>
              </a:pPr>
              <a:t>60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Diatomic Molecules - Boron</a:t>
            </a:r>
          </a:p>
        </p:txBody>
      </p:sp>
      <p:sp>
        <p:nvSpPr>
          <p:cNvPr id="88067"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 configuration - 1</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 is described based on how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atomic orbitals combine to form molecular orbitals</a:t>
            </a:r>
          </a:p>
          <a:p>
            <a:pPr lvl="2"/>
            <a:r>
              <a:rPr lang="en-US" i="1" dirty="0" smtClean="0"/>
              <a:t>p</a:t>
            </a:r>
            <a:r>
              <a:rPr lang="en-US" dirty="0" smtClean="0"/>
              <a:t> orbitals occur </a:t>
            </a:r>
            <a:r>
              <a:rPr lang="en-US" dirty="0"/>
              <a:t>in sets of </a:t>
            </a:r>
            <a:r>
              <a:rPr lang="en-US" dirty="0" smtClean="0"/>
              <a:t>				          three </a:t>
            </a:r>
            <a:r>
              <a:rPr lang="en-US" dirty="0"/>
              <a:t>mutually </a:t>
            </a:r>
            <a:r>
              <a:rPr lang="en-US" dirty="0" smtClean="0"/>
              <a:t>				        perpendicular orbitals</a:t>
            </a:r>
          </a:p>
          <a:p>
            <a:pPr lvl="2"/>
            <a:r>
              <a:rPr lang="en-US" dirty="0" smtClean="0"/>
              <a:t>Two </a:t>
            </a:r>
            <a:r>
              <a:rPr lang="en-US" dirty="0"/>
              <a:t>pairs of </a:t>
            </a:r>
            <a:r>
              <a:rPr lang="en-US" i="1" dirty="0"/>
              <a:t>p </a:t>
            </a:r>
            <a:r>
              <a:rPr lang="en-US" dirty="0" smtClean="0"/>
              <a:t>orbitals can 				        overlap </a:t>
            </a:r>
            <a:r>
              <a:rPr lang="en-US" dirty="0"/>
              <a:t>in a parallel </a:t>
            </a:r>
            <a:r>
              <a:rPr lang="en-US" dirty="0" smtClean="0"/>
              <a:t>					        fashion and </a:t>
            </a:r>
            <a:r>
              <a:rPr lang="en-US" dirty="0"/>
              <a:t>one pair can </a:t>
            </a:r>
            <a:r>
              <a:rPr lang="en-US" dirty="0" smtClean="0"/>
              <a:t>				        overlap head-on</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80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80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ACC7DC1-3F45-4B1A-AF24-973FF7DB258D}" type="slidenum">
              <a:rPr lang="en-US" altLang="en-US" sz="1000">
                <a:solidFill>
                  <a:schemeClr val="tx1"/>
                </a:solidFill>
              </a:rPr>
              <a:pPr>
                <a:spcBef>
                  <a:spcPct val="0"/>
                </a:spcBef>
                <a:buClrTx/>
                <a:buFontTx/>
                <a:buNone/>
              </a:pPr>
              <a:t>61</a:t>
            </a:fld>
            <a:endParaRPr lang="en-US" altLang="en-US" sz="1000">
              <a:solidFill>
                <a:schemeClr val="tx1"/>
              </a:solidFill>
            </a:endParaRPr>
          </a:p>
        </p:txBody>
      </p:sp>
      <p:pic>
        <p:nvPicPr>
          <p:cNvPr id="88071" name="Picture 1" descr="This figure illustrates how the p atomic orbitals of two boron atoms combine to form molecular orbitals. The figure contains four images. The first image depicts two boron atoms and their p atomic orbitals. The p orbitals have two lobes that occur in sets of three mutually perpendicular orbitals. The second and third images depict how two pairs of parallel p orbitals overlap. The fourth image depicts how the remaining pair overlaps head-on.  "/>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9160" y="3579813"/>
            <a:ext cx="4343400" cy="286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Diatomic Molecules - Boron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0115" name="Rectangle 3"/>
          <p:cNvSpPr>
            <a:spLocks noGrp="1" noChangeArrowheads="1"/>
          </p:cNvSpPr>
          <p:nvPr>
            <p:ph idx="1"/>
          </p:nvPr>
        </p:nvSpPr>
        <p:spPr/>
        <p:txBody>
          <a:bodyPr/>
          <a:lstStyle/>
          <a:p>
            <a:pPr>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the molecular orbitals from the head-on overlap</a:t>
            </a:r>
          </a:p>
          <a:p>
            <a:pPr lvl="1">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Bonding orbital is formed by reversing the sign of the right orbital</a:t>
            </a:r>
          </a:p>
          <a:p>
            <a:pPr lvl="2">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Produces constructive interference</a:t>
            </a:r>
          </a:p>
          <a:p>
            <a:pPr lvl="2">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 is enhanced electron probability between the nuclei</a:t>
            </a:r>
          </a:p>
          <a:p>
            <a:pPr lvl="1">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Antibonding orbital is formed by the direct combination of the orbitals</a:t>
            </a:r>
          </a:p>
          <a:p>
            <a:pPr lvl="2">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Produces destructive inference</a:t>
            </a:r>
          </a:p>
          <a:p>
            <a:pPr lvl="2">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 is decreased electron probability between the nuclei</a:t>
            </a:r>
          </a:p>
          <a:p>
            <a:pPr>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2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01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01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2056D48-2622-46E2-A66A-4303AAC3295B}" type="slidenum">
              <a:rPr lang="en-US" altLang="en-US" sz="1000">
                <a:solidFill>
                  <a:schemeClr val="tx1"/>
                </a:solidFill>
              </a:rPr>
              <a:pPr>
                <a:spcBef>
                  <a:spcPct val="0"/>
                </a:spcBef>
                <a:buClrTx/>
                <a:buFontTx/>
                <a:buNone/>
              </a:pPr>
              <a:t>62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Diatomic Molecules - Boron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4211" name="Rectangle 3"/>
          <p:cNvSpPr>
            <a:spLocks noGrp="1" noChangeArrowheads="1"/>
          </p:cNvSpPr>
          <p:nvPr>
            <p:ph idx="1"/>
          </p:nvPr>
        </p:nvSpPr>
        <p:spPr/>
        <p:txBody>
          <a:bodyPr/>
          <a:lstStyle/>
          <a:p>
            <a:pPr lvl="1"/>
            <a:r>
              <a:rPr lang="en-US" dirty="0"/>
              <a:t>MOs are </a:t>
            </a:r>
            <a:r>
              <a:rPr lang="el-GR" i="1" dirty="0" smtClean="0"/>
              <a:t>σ</a:t>
            </a:r>
            <a:r>
              <a:rPr lang="en-US" i="1" dirty="0" smtClean="0"/>
              <a:t> </a:t>
            </a:r>
            <a:r>
              <a:rPr lang="en-US" dirty="0"/>
              <a:t>molecular </a:t>
            </a:r>
            <a:r>
              <a:rPr lang="en-US" dirty="0" smtClean="0"/>
              <a:t>orbitals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parallel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with matched positive and negative phases results in constructive interference</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Gives a bonding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orbital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If the signs of one orbital are reversed, an antibonding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orbital is formed	</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2"/>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42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42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5E8A10D-8A4D-45A9-B668-F63463821091}" type="slidenum">
              <a:rPr lang="en-US" altLang="en-US" sz="1000">
                <a:solidFill>
                  <a:schemeClr val="tx1"/>
                </a:solidFill>
              </a:rPr>
              <a:pPr>
                <a:spcBef>
                  <a:spcPct val="0"/>
                </a:spcBef>
                <a:buClrTx/>
                <a:buFontTx/>
                <a:buNone/>
              </a:pPr>
              <a:t>63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Diatomic Molecules - Boron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6259" name="Rectangle 3"/>
          <p:cNvSpPr>
            <a:spLocks noGrp="1" noChangeArrowheads="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Both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orbitals are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pi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molecular orbitals </a:t>
            </a:r>
          </a:p>
          <a:p>
            <a:pPr lvl="2"/>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Pi </a:t>
            </a:r>
            <a:r>
              <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b="1" i="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molecular </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orbitals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 probability lies above and below the line between the nuclei</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Bonding MO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2</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Antibonding MO</a:t>
            </a:r>
          </a:p>
          <a:p>
            <a:pPr lvl="2"/>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2"/>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62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62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2F9D95F-E261-4B41-8778-5D7BC4B2A1D0}" type="slidenum">
              <a:rPr lang="en-US" altLang="en-US" sz="1000">
                <a:solidFill>
                  <a:schemeClr val="tx1"/>
                </a:solidFill>
              </a:rPr>
              <a:pPr>
                <a:spcBef>
                  <a:spcPct val="0"/>
                </a:spcBef>
                <a:buClrTx/>
                <a:buFontTx/>
                <a:buNone/>
              </a:pPr>
              <a:t>64</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rgbClr val="FF0000"/>
                </a:solidFill>
              </a:rPr>
              <a:t>Figure 9.34 </a:t>
            </a:r>
            <a:r>
              <a:rPr lang="en-US" sz="2600" dirty="0" smtClean="0"/>
              <a:t>- </a:t>
            </a:r>
            <a:r>
              <a:rPr lang="en-US" sz="2600" dirty="0"/>
              <a:t>The </a:t>
            </a:r>
            <a:r>
              <a:rPr lang="en-US" sz="2600" dirty="0" smtClean="0"/>
              <a:t>Expected MO Energy-Level Diagram Resulting </a:t>
            </a:r>
            <a:r>
              <a:rPr lang="en-US" sz="2600" dirty="0"/>
              <a:t>from the </a:t>
            </a:r>
            <a:r>
              <a:rPr lang="en-US" sz="2600" dirty="0" smtClean="0"/>
              <a:t>Combination of the 2</a:t>
            </a:r>
            <a:r>
              <a:rPr lang="en-US" sz="2600" i="1" dirty="0" smtClean="0"/>
              <a:t>p</a:t>
            </a:r>
            <a:r>
              <a:rPr lang="en-US" sz="2600" dirty="0" smtClean="0"/>
              <a:t> Orbitals </a:t>
            </a:r>
            <a:r>
              <a:rPr lang="en-US" sz="2600" dirty="0"/>
              <a:t>on </a:t>
            </a:r>
            <a:r>
              <a:rPr lang="en-US" sz="2600" dirty="0" smtClean="0"/>
              <a:t>Two Boron Atoms</a:t>
            </a:r>
            <a:endParaRPr lang="en-US" sz="2600" dirty="0"/>
          </a:p>
        </p:txBody>
      </p:sp>
      <p:pic>
        <p:nvPicPr>
          <p:cNvPr id="4" name="Content Placeholder 3" descr="This figure illustrates the molecular orbital energy-level diagram that is expected when the two sets of 2p orbitals on the boron atoms combine to form molecular orbitals. There are two pi bonding orbitals at the same energy formed from the two pairs of parallel p orbitals, and there are two degenerate pi antibonding orbitals. The energy of the pi 2p orbitals is expected to be higher than that of the sigma 2p orbital. This is because sigma interactions are generally stronger than pi interactions."/>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6209" y="2362200"/>
            <a:ext cx="5568081" cy="3867370"/>
          </a:xfrm>
        </p:spPr>
      </p:pic>
    </p:spTree>
    <p:extLst>
      <p:ext uri="{BB962C8B-B14F-4D97-AF65-F5344CB8AC3E}">
        <p14:creationId xmlns:p14="http://schemas.microsoft.com/office/powerpoint/2010/main" xmlns="" val="258631368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14300" y="2133600"/>
            <a:ext cx="53721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endParaRPr lang="en-US" altLang="en-US" kern="0" dirty="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rPr>
              <a:t>B</a:t>
            </a:r>
            <a:r>
              <a:rPr lang="en-US" altLang="en-US" kern="0"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rPr>
              <a:t> should be a stable molecule</a:t>
            </a:r>
          </a:p>
        </p:txBody>
      </p:sp>
      <p:sp>
        <p:nvSpPr>
          <p:cNvPr id="2" name="Title 1"/>
          <p:cNvSpPr>
            <a:spLocks noGrp="1"/>
          </p:cNvSpPr>
          <p:nvPr>
            <p:ph type="title"/>
          </p:nvPr>
        </p:nvSpPr>
        <p:spPr/>
        <p:txBody>
          <a:bodyPr/>
          <a:lstStyle/>
          <a:p>
            <a:r>
              <a:rPr lang="en-US" b="1" dirty="0">
                <a:solidFill>
                  <a:srgbClr val="FF0000"/>
                </a:solidFill>
              </a:rPr>
              <a:t>Figure 9.35 </a:t>
            </a:r>
            <a:r>
              <a:rPr lang="en-US" dirty="0" smtClean="0"/>
              <a:t>- The Expected Molecular Orbital Energy-Level Diagram for the </a:t>
            </a:r>
            <a:r>
              <a:rPr lang="en-US" dirty="0"/>
              <a:t>B</a:t>
            </a:r>
            <a:r>
              <a:rPr lang="en-US" baseline="-25000" dirty="0"/>
              <a:t>2</a:t>
            </a:r>
            <a:r>
              <a:rPr lang="en-US" dirty="0"/>
              <a:t> </a:t>
            </a:r>
            <a:r>
              <a:rPr lang="en-US" dirty="0" smtClean="0"/>
              <a:t>Molecule</a:t>
            </a:r>
            <a:endParaRPr lang="en-US" dirty="0"/>
          </a:p>
        </p:txBody>
      </p:sp>
      <p:pic>
        <p:nvPicPr>
          <p:cNvPr id="4" name="Content Placeholder 3" descr="This figure illustrates the expected molecular orbital energy-level diagram for the boron molecule. Here, the 2s and 2p orbitals combine separately. The 2p orbital is on a higher energy level than the 2s orbital."/>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105400" y="2087880"/>
            <a:ext cx="3175000" cy="4370608"/>
          </a:xfrm>
        </p:spPr>
      </p:pic>
      <p:graphicFrame>
        <p:nvGraphicFramePr>
          <p:cNvPr id="6" name="Object 5"/>
          <p:cNvGraphicFramePr>
            <a:graphicFrameLocks noChangeAspect="1"/>
          </p:cNvGraphicFramePr>
          <p:nvPr>
            <p:extLst>
              <p:ext uri="{D42A27DB-BD31-4B8C-83A1-F6EECF244321}">
                <p14:modId xmlns:p14="http://schemas.microsoft.com/office/powerpoint/2010/main" xmlns="" val="2413266321"/>
              </p:ext>
            </p:extLst>
          </p:nvPr>
        </p:nvGraphicFramePr>
        <p:xfrm>
          <a:off x="539840" y="2383902"/>
          <a:ext cx="2892880" cy="830357"/>
        </p:xfrm>
        <a:graphic>
          <a:graphicData uri="http://schemas.openxmlformats.org/presentationml/2006/ole">
            <p:oleObj spid="_x0000_s131085" name="Equation" r:id="rId4" imgW="1371600" imgH="393480" progId="">
              <p:embed/>
            </p:oleObj>
          </a:graphicData>
        </a:graphic>
      </p:graphicFrame>
    </p:spTree>
    <p:extLst>
      <p:ext uri="{BB962C8B-B14F-4D97-AF65-F5344CB8AC3E}">
        <p14:creationId xmlns:p14="http://schemas.microsoft.com/office/powerpoint/2010/main" xmlns="" val="283228577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Types of Magnetism in the Presence of a Magnetic Field</a:t>
            </a:r>
          </a:p>
        </p:txBody>
      </p:sp>
      <p:sp>
        <p:nvSpPr>
          <p:cNvPr id="98307" name="Rectangle 3"/>
          <p:cNvSpPr>
            <a:spLocks noGrp="1" noChangeArrowheads="1"/>
          </p:cNvSpPr>
          <p:nvPr>
            <p:ph idx="1"/>
          </p:nvPr>
        </p:nvSpPr>
        <p:spPr/>
        <p:txBody>
          <a:bodyPr/>
          <a:lstStyle/>
          <a:p>
            <a:r>
              <a:rPr lang="en-US" altLang="en-US" b="1" dirty="0" err="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Paramagnetism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Substance is attracted into the inducing magnetic field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Associated with unpaired electrons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Diamagnetism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Substance is repelled from the inducing magnetic field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Associated with paired electrons</a:t>
            </a:r>
          </a:p>
          <a:p>
            <a:r>
              <a:rPr lang="en-US" dirty="0" smtClean="0"/>
              <a:t>Substance </a:t>
            </a:r>
            <a:r>
              <a:rPr lang="en-US" dirty="0"/>
              <a:t>that has both </a:t>
            </a:r>
            <a:r>
              <a:rPr lang="en-US" dirty="0" smtClean="0"/>
              <a:t>paired and </a:t>
            </a:r>
            <a:r>
              <a:rPr lang="en-US" dirty="0"/>
              <a:t>unpaired electrons will exhibit a net </a:t>
            </a:r>
            <a:r>
              <a:rPr lang="en-US" dirty="0" err="1" smtClean="0"/>
              <a:t>paramagnetism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83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83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6F6FD61-A4E1-4D2F-ACA8-06132345FF16}" type="slidenum">
              <a:rPr lang="en-US" altLang="en-US" sz="1000">
                <a:solidFill>
                  <a:schemeClr val="tx1"/>
                </a:solidFill>
              </a:rPr>
              <a:pPr>
                <a:spcBef>
                  <a:spcPct val="0"/>
                </a:spcBef>
                <a:buClrTx/>
                <a:buFontTx/>
                <a:buNone/>
              </a:pPr>
              <a:t>67</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9.36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dirty="0"/>
              <a:t>Measuring </a:t>
            </a:r>
            <a:r>
              <a:rPr lang="en-US" dirty="0" err="1"/>
              <a:t>Paramagnetism</a:t>
            </a:r>
            <a:r>
              <a:rPr lang="en-US" dirty="0"/>
              <a:t>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035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035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AF8B705-1D4C-49FC-B0BD-C72A950DBD8E}" type="slidenum">
              <a:rPr lang="en-US" altLang="en-US" sz="1000">
                <a:solidFill>
                  <a:schemeClr val="tx1"/>
                </a:solidFill>
              </a:rPr>
              <a:pPr>
                <a:spcBef>
                  <a:spcPct val="0"/>
                </a:spcBef>
                <a:buClrTx/>
                <a:buFontTx/>
                <a:buNone/>
              </a:pPr>
              <a:t>68</a:t>
            </a:fld>
            <a:endParaRPr lang="en-US" altLang="en-US" sz="1000">
              <a:solidFill>
                <a:schemeClr val="tx1"/>
              </a:solidFill>
            </a:endParaRPr>
          </a:p>
        </p:txBody>
      </p:sp>
      <p:pic>
        <p:nvPicPr>
          <p:cNvPr id="100358" name="Picture 1" descr="This figure depicts the apparatus used to measure paramagnetism. The apparatus comprises a balance. A sample tube is suspended from the balance into a glass tube. The glass tube is placed between the poles of an electromagnet. The sample is first weighed with the electromagnet turned off, and then the sample is weighed again with the electromagnet turned on. If there is an increase in the weight of the sample in the presence of a magnetic field, the sample is paramagnetic."/>
          <p:cNvPicPr>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2125504"/>
            <a:ext cx="3648075"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14300" y="2133600"/>
            <a:ext cx="88519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smtClean="0"/>
              <a:t>Diagram explains </a:t>
            </a:r>
            <a:r>
              <a:rPr lang="en-US" dirty="0"/>
              <a:t>the </a:t>
            </a:r>
            <a:r>
              <a:rPr lang="en-US" dirty="0" smtClean="0"/>
              <a:t>observed        </a:t>
            </a:r>
            <a:r>
              <a:rPr lang="en-US" dirty="0" err="1" smtClean="0"/>
              <a:t>paramagnetism</a:t>
            </a:r>
            <a:r>
              <a:rPr lang="en-US" dirty="0" smtClean="0"/>
              <a:t> of B</a:t>
            </a:r>
            <a:r>
              <a:rPr lang="en-US" baseline="-25000" dirty="0" smtClean="0"/>
              <a:t>2</a:t>
            </a:r>
          </a:p>
          <a:p>
            <a:pPr lvl="1"/>
            <a:r>
              <a:rPr lang="en-US" dirty="0" smtClean="0"/>
              <a:t>When </a:t>
            </a:r>
            <a:r>
              <a:rPr lang="en-US" i="1" dirty="0"/>
              <a:t>p</a:t>
            </a:r>
            <a:r>
              <a:rPr lang="en-US" dirty="0"/>
              <a:t>–</a:t>
            </a:r>
            <a:r>
              <a:rPr lang="en-US" i="1" dirty="0"/>
              <a:t>s </a:t>
            </a:r>
            <a:r>
              <a:rPr lang="en-US" dirty="0"/>
              <a:t>mixing </a:t>
            </a:r>
            <a:r>
              <a:rPr lang="en-US" dirty="0" smtClean="0"/>
              <a:t>is allowed</a:t>
            </a:r>
            <a:r>
              <a:rPr lang="en-US" dirty="0"/>
              <a:t>, </a:t>
            </a:r>
            <a:r>
              <a:rPr lang="en-US" dirty="0" smtClean="0"/>
              <a:t>			           the </a:t>
            </a:r>
            <a:r>
              <a:rPr lang="en-US" dirty="0"/>
              <a:t>energies of the </a:t>
            </a:r>
            <a:r>
              <a:rPr lang="el-GR" i="1" dirty="0" smtClean="0"/>
              <a:t>σ</a:t>
            </a:r>
            <a:r>
              <a:rPr lang="en-US" baseline="-25000" dirty="0" smtClean="0"/>
              <a:t>2</a:t>
            </a:r>
            <a:r>
              <a:rPr lang="en-US" i="1" baseline="-25000" dirty="0" smtClean="0"/>
              <a:t>p</a:t>
            </a:r>
            <a:r>
              <a:rPr lang="en-US" sz="800" i="1" dirty="0" smtClean="0"/>
              <a:t> </a:t>
            </a:r>
            <a:r>
              <a:rPr lang="en-US" dirty="0" smtClean="0"/>
              <a:t>and </a:t>
            </a:r>
            <a:r>
              <a:rPr lang="el-GR" i="1" dirty="0" smtClean="0">
                <a:latin typeface="Times New Roman" panose="02020603050405020304" pitchFamily="18" charset="0"/>
                <a:cs typeface="Times New Roman" panose="02020603050405020304" pitchFamily="18" charset="0"/>
              </a:rPr>
              <a:t>π</a:t>
            </a:r>
            <a:r>
              <a:rPr lang="en-US" baseline="-25000" dirty="0" smtClean="0"/>
              <a:t>2</a:t>
            </a:r>
            <a:r>
              <a:rPr lang="en-US" i="1" baseline="-25000" dirty="0" smtClean="0"/>
              <a:t>p</a:t>
            </a:r>
            <a:r>
              <a:rPr lang="en-US" sz="800" i="1" dirty="0" smtClean="0"/>
              <a:t> </a:t>
            </a:r>
            <a:r>
              <a:rPr lang="en-US" i="1" dirty="0" smtClean="0"/>
              <a:t> 			    </a:t>
            </a:r>
            <a:r>
              <a:rPr lang="en-US" dirty="0" smtClean="0"/>
              <a:t>orbitals </a:t>
            </a:r>
            <a:r>
              <a:rPr lang="en-US" dirty="0"/>
              <a:t>are </a:t>
            </a:r>
            <a:r>
              <a:rPr lang="en-US" dirty="0" smtClean="0"/>
              <a:t>reversed</a:t>
            </a:r>
          </a:p>
          <a:p>
            <a:pPr lvl="2"/>
            <a:r>
              <a:rPr lang="en-US" dirty="0" smtClean="0"/>
              <a:t>Two electrons </a:t>
            </a:r>
            <a:r>
              <a:rPr lang="en-US" dirty="0"/>
              <a:t>from the B </a:t>
            </a:r>
            <a:r>
              <a:rPr lang="en-US" dirty="0" smtClean="0"/>
              <a:t>2</a:t>
            </a:r>
            <a:r>
              <a:rPr lang="en-US" i="1" dirty="0" smtClean="0"/>
              <a:t>p 			       </a:t>
            </a:r>
            <a:r>
              <a:rPr lang="en-US" dirty="0" smtClean="0"/>
              <a:t>orbitals now occupy separate</a:t>
            </a:r>
            <a:r>
              <a:rPr lang="en-US" dirty="0"/>
              <a:t>, </a:t>
            </a:r>
            <a:r>
              <a:rPr lang="en-US" dirty="0" smtClean="0"/>
              <a:t>		             degenerate </a:t>
            </a:r>
            <a:r>
              <a:rPr lang="el-GR" i="1" dirty="0" smtClean="0">
                <a:latin typeface="Times New Roman" panose="02020603050405020304" pitchFamily="18" charset="0"/>
                <a:cs typeface="Times New Roman" panose="02020603050405020304" pitchFamily="18" charset="0"/>
              </a:rPr>
              <a:t>π</a:t>
            </a:r>
            <a:r>
              <a:rPr lang="en-US" baseline="-25000" dirty="0" smtClean="0"/>
              <a:t>2</a:t>
            </a:r>
            <a:r>
              <a:rPr lang="en-US" i="1" baseline="-25000" dirty="0" smtClean="0"/>
              <a:t>p </a:t>
            </a:r>
            <a:r>
              <a:rPr lang="en-US" dirty="0" smtClean="0"/>
              <a:t>molecular orbitals 			              and have parallel </a:t>
            </a:r>
            <a:r>
              <a:rPr lang="en-US" dirty="0"/>
              <a:t>spins</a:t>
            </a:r>
            <a:endPar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2402"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9.37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Correct Molecular Orbital Energy-Level Diagram for B</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Content Placeholder 1" descr="This figure illustrates the change in the prediction of the magnetic orientation of boron. It contains a modified molecular orbital energy-level diagram for the boron molecule that explains its paramagnetic orientation. &#10;The mixing of p and s atomic orbitals results in reversal of the energies of sigma 2p and pi 2p orbitals. The two electrons from the boron 2p orbitals now occupy separate, degenerate pi 2p molecular orbitals and have parallel spins.&#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14301" y="2134821"/>
            <a:ext cx="2877339" cy="4350102"/>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50C81D1-109A-49A6-BD50-33D4FDEF902E}" type="slidenum">
              <a:rPr lang="en-US" altLang="en-US" sz="1000">
                <a:solidFill>
                  <a:schemeClr val="tx1"/>
                </a:solidFill>
              </a:rPr>
              <a:pPr>
                <a:spcBef>
                  <a:spcPct val="0"/>
                </a:spcBef>
                <a:buClrTx/>
                <a:buFontTx/>
                <a:buNone/>
              </a:pPr>
              <a:t>7</a:t>
            </a:fld>
            <a:endParaRPr lang="en-US" altLang="en-US" sz="100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9.6</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 Tetrahedral Set of Four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sp</a:t>
            </a:r>
            <a:r>
              <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Orbitals</a:t>
            </a:r>
          </a:p>
        </p:txBody>
      </p:sp>
      <p:pic>
        <p:nvPicPr>
          <p:cNvPr id="19460" name="Picture 1" descr="This figure depicts the tetrahedral structure of a methane molecule. The four sp3 orbitals in the carbon atom are used to share electron pairs with the four 1s orbitals of the hydrogen atoms to form four equivalent carbon-hydrogen bonds. This accounts for the tetrahedral structure of the methane molecule."/>
          <p:cNvPicPr>
            <a:picLocks noChangeAspect="1"/>
          </p:cNvPicPr>
          <p:nvPr/>
        </p:nvPicPr>
        <p:blipFill>
          <a:blip r:embed="rId3"/>
          <a:srcRect/>
          <a:stretch>
            <a:fillRect/>
          </a:stretch>
        </p:blipFill>
        <p:spPr bwMode="auto">
          <a:xfrm>
            <a:off x="1828800" y="2054225"/>
            <a:ext cx="4662488"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34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were lower in energy than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would you expect the B</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molecular orbital energy-level diagram to look like (without considering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mixing)?</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Compare the expected diagram to figures 9.34 and 9.35, and state the differences from each</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b="1" dirty="0" smtClean="0">
                <a:solidFill>
                  <a:srgbClr val="FF0000"/>
                </a:solidFill>
              </a:rPr>
              <a:t>Figure 9.38 </a:t>
            </a:r>
            <a:r>
              <a:rPr lang="en-US" altLang="en-US" dirty="0" smtClean="0"/>
              <a:t>- Molecular Orbital Summary of Second Row Diatomic Molecules</a:t>
            </a:r>
          </a:p>
        </p:txBody>
      </p:sp>
      <p:sp>
        <p:nvSpPr>
          <p:cNvPr id="10445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445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86A0A14-DE63-43B2-9A67-05CE7FF520EB}" type="slidenum">
              <a:rPr lang="en-US" altLang="en-US" sz="1000">
                <a:solidFill>
                  <a:schemeClr val="tx1"/>
                </a:solidFill>
              </a:rPr>
              <a:pPr>
                <a:spcBef>
                  <a:spcPct val="0"/>
                </a:spcBef>
                <a:buClrTx/>
                <a:buFontTx/>
                <a:buNone/>
              </a:pPr>
              <a:t>71</a:t>
            </a:fld>
            <a:endParaRPr lang="en-US" altLang="en-US" sz="1000">
              <a:solidFill>
                <a:schemeClr val="tx1"/>
              </a:solidFill>
            </a:endParaRPr>
          </a:p>
        </p:txBody>
      </p:sp>
      <p:pic>
        <p:nvPicPr>
          <p:cNvPr id="3" name="Picture 2" descr="This figure contains a table that lists the energy-level diagrams, magnetism, bond orders, observed bond dissociation energies, and observed bond lengths for boron, carbon, nitrogen, oxygen, and fluorine. &#10;Boron exhibits paramagnetism. Its bond order is 1, observed bond dissociation energy is 290 kilojoules per mole, and observed bond length is 159 picometers. &#10;Carbon exhibits diamagnetism. Its bond order is 2, observed bond dissociation energy is 620 kilojoules per mole, and observed bond length is 131 picometers. &#10;Nitrogen exhibits diamagnetism. Its bond order is 3, observed bond dissociation energy is 942 kilojoules per mole, and observed bond length is 110 picometers. &#10;Oxygen exhibits paramagnetism. Its bond order is 2, observed bond dissociation energy is 495 kilojoules per mole, and observed bond length is 121 picometers. &#10;Fluorine exhibits diamagnetism. Its bond order is 1, observed bond dissociation energy is 154 kilojoules per mole, and observed bond length is 143 picometers.&#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3513" y="2052903"/>
            <a:ext cx="6573474" cy="4433273"/>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Key Points regarding Period 2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Diatomics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6499"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There are definite correlations between bond order, bond energy, and bond length</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order cannot be associated with a particular bond energy</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large bond energy associated with the 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 will have a triple bond</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 is paramagnetic</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9.7 - The Molecular Orbital Model II</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752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molecular orbital model to predict the bond order and magnetism of each of the following molecules </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Ne</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9.7 - Solution (a)</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854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valence orbitals for Ne are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Ne</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 has 16 valence electrons (8 from each atom)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9.7 - Solution (a)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9571"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Placing these electrons in the appropriate molecular orbitals produces the following diagram</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bond order is (8 – 8)/2 = 0</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Ne</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does not exist</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09572" name="Picture 3" descr="This image contains the molecular orbital energy-level diagram for neon molecule."/>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6400" y="3136900"/>
            <a:ext cx="2574925" cy="245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9.7 - Solution (b)</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05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contains phosphorus atoms from the third row of the periodic table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Assume that the diatomic molecules of the Period 3 elements can be treated in a way similar to that which has been used so far</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Draw the MO diagram for 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analogous to that for 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only change will be that the molecular orbitals will be formed from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and 3</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atomic orbitals</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9.7 - Solution (b)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1619" name="Content Placeholder 2"/>
          <p:cNvSpPr>
            <a:spLocks noGrp="1"/>
          </p:cNvSpPr>
          <p:nvPr>
            <p:ph idx="1"/>
          </p:nvPr>
        </p:nvSpPr>
        <p:spPr/>
        <p:txBody>
          <a:bodyPr/>
          <a:lstStyle/>
          <a:p>
            <a:pPr marL="742950" lvl="2" indent="-34290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 has 10 valence electrons (5 from each phosphorus atom)</a:t>
            </a:r>
          </a:p>
          <a:p>
            <a:pPr marL="742950" lvl="2" indent="-342900"/>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742950" lvl="2" indent="-342900"/>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742950" lvl="2" indent="-342900"/>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742950" lvl="2" indent="-342900"/>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00050" lvl="2"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742950" lvl="2" indent="-34290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order = 3</a:t>
            </a:r>
          </a:p>
          <a:p>
            <a:pPr marL="742950" lvl="2" indent="-34290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molecule is expected to be diamagnetic</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1620" name="Picture 3" descr="This image contains the molecular orbital energy-level diagram for diphosphoru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397250" y="2910840"/>
            <a:ext cx="2286000"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Heteronuclear Diatomic Molecules</a:t>
            </a:r>
          </a:p>
        </p:txBody>
      </p:sp>
      <p:sp>
        <p:nvSpPr>
          <p:cNvPr id="112643" name="Rectangle 3"/>
          <p:cNvSpPr>
            <a:spLocks noGrp="1" noChangeArrowheads="1"/>
          </p:cNvSpPr>
          <p:nvPr>
            <p:ph idx="1"/>
          </p:nvPr>
        </p:nvSpPr>
        <p:spPr/>
        <p:txBody>
          <a:bodyPr/>
          <a:lstStyle/>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Heteronuclear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Different atoms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special case involves molecules containing atoms adjacent to each other in the periodic table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 diagram can be used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for </a:t>
            </a:r>
            <a:r>
              <a:rPr lang="en-IN" altLang="en-US" dirty="0" err="1">
                <a:latin typeface="Calibri" panose="020F0502020204030204" pitchFamily="34" charset="0"/>
                <a:ea typeface="ＭＳ Ｐゴシック" panose="020B0600070205080204" pitchFamily="34" charset="-128"/>
                <a:cs typeface="Calibri" panose="020F0502020204030204" pitchFamily="34" charset="0"/>
              </a:rPr>
              <a:t>homonuclear</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molecules as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atoms involved in such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molecules are similar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4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264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F9323E3-4919-4F7B-81AE-9EF3D5513598}" type="slidenum">
              <a:rPr lang="en-US" altLang="en-US" sz="1000">
                <a:solidFill>
                  <a:schemeClr val="tx1"/>
                </a:solidFill>
              </a:rPr>
              <a:pPr>
                <a:spcBef>
                  <a:spcPct val="0"/>
                </a:spcBef>
                <a:buClrTx/>
                <a:buFontTx/>
                <a:buNone/>
              </a:pPr>
              <a:t>78</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9.8 - The Molecular Orbital Model III</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469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molecular orbital model to predict the magnetism and bond order of the NO</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CN</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smtClean="0">
                <a:latin typeface="Calibri" panose="020F0502020204030204" pitchFamily="34" charset="0"/>
                <a:ea typeface="ＭＳ Ｐゴシック" panose="020B0600070205080204" pitchFamily="34" charset="-128"/>
                <a:cs typeface="Calibri" panose="020F0502020204030204" pitchFamily="34" charset="0"/>
              </a:rPr>
              <a:t>Critical Thinking</a:t>
            </a:r>
          </a:p>
        </p:txBody>
      </p:sp>
      <p:sp>
        <p:nvSpPr>
          <p:cNvPr id="17412" name="Rectangle 3"/>
          <p:cNvSpPr>
            <a:spLocks noGrp="1" noChangeArrowheads="1"/>
          </p:cNvSpPr>
          <p:nvPr>
            <p:ph idx="1"/>
          </p:nvPr>
        </p:nvSpPr>
        <p:spPr/>
        <p:txBody>
          <a:bodyPr/>
          <a:lstStyle/>
          <a:p>
            <a:r>
              <a:rPr lang="en-US" dirty="0"/>
              <a:t>What if the </a:t>
            </a:r>
            <a:r>
              <a:rPr lang="en-US" i="1" dirty="0"/>
              <a:t>sp</a:t>
            </a:r>
            <a:r>
              <a:rPr lang="en-US" baseline="30000" dirty="0"/>
              <a:t>3</a:t>
            </a:r>
            <a:r>
              <a:rPr lang="en-US" dirty="0"/>
              <a:t> hybrid orbitals were higher in energy than the </a:t>
            </a:r>
            <a:r>
              <a:rPr lang="en-US" i="1" dirty="0"/>
              <a:t>p </a:t>
            </a:r>
            <a:r>
              <a:rPr lang="en-US" dirty="0"/>
              <a:t>orbitals in the </a:t>
            </a:r>
            <a:r>
              <a:rPr lang="en-US" dirty="0" smtClean="0"/>
              <a:t>free atom?</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would this affect our model of bonding?</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41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6D53E4F-46ED-4EFD-9BC8-C087441A902D}" type="slidenum">
              <a:rPr lang="en-US" altLang="en-US" sz="1000">
                <a:solidFill>
                  <a:schemeClr val="tx1"/>
                </a:solidFill>
              </a:rPr>
              <a:pPr>
                <a:spcBef>
                  <a:spcPct val="0"/>
                </a:spcBef>
                <a:buClrTx/>
                <a:buFontTx/>
                <a:buNone/>
              </a:pPr>
              <a:t>8</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9.8 - Solution</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71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NO</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 has 10 valance electrons (5 + 6 – 1)</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CN</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 also has 10 valance electrons (4 + 5 + 1)</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Both ions are diamagnetic</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5716" name="Object 3"/>
          <p:cNvGraphicFramePr>
            <a:graphicFrameLocks noChangeAspect="1"/>
          </p:cNvGraphicFramePr>
          <p:nvPr>
            <p:extLst>
              <p:ext uri="{D42A27DB-BD31-4B8C-83A1-F6EECF244321}">
                <p14:modId xmlns:p14="http://schemas.microsoft.com/office/powerpoint/2010/main" xmlns="" val="2977817644"/>
              </p:ext>
            </p:extLst>
          </p:nvPr>
        </p:nvGraphicFramePr>
        <p:xfrm>
          <a:off x="1714659" y="4533875"/>
          <a:ext cx="3481388" cy="914400"/>
        </p:xfrm>
        <a:graphic>
          <a:graphicData uri="http://schemas.openxmlformats.org/presentationml/2006/ole">
            <p:oleObj spid="_x0000_s115739" name="Equation" r:id="rId3" imgW="1497950" imgH="393529" progId="">
              <p:embed/>
            </p:oleObj>
          </a:graphicData>
        </a:graphic>
      </p:graphicFrame>
      <p:pic>
        <p:nvPicPr>
          <p:cNvPr id="115717" name="Picture 5" descr="This image contains the molecular orbital energy-level diagram for NO+ and CN– ions."/>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50685" y="3276550"/>
            <a:ext cx="2200275" cy="34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Energy-Level Diagrams for Diatomic Molecules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673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the two atoms of a diatomic molecule are very different, the energy-level diagram for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homonuclear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molecules cannot be used</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the hydrogen fluoride (HF) molecule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 configuration of hydrogen - 1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 configuration of fluorine - 1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5</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Assume that fluorine uses only one of its 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orbitals to bond to hydrogen</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9.42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Partial Molecular Orbital Energy-Level Diagram for HF</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7763" name="Picture 1" descr="This figure contains a partial molecular orbital energy-level diagram for hydrogen fluoride. Here, the energy of the 2p orbital of fluorine is lesser than the 1s orbital on a free hydrogen atom. The diagram predicts that the hydrogen fluoride molecule should be stable because both electrons are lowered in energy relative to their energy in the free hydrogen and fluorine atoms."/>
          <p:cNvPicPr>
            <a:picLocks noGrp="1"/>
          </p:cNvPicPr>
          <p:nvPr>
            <p:ph idx="1"/>
          </p:nvPr>
        </p:nvPicPr>
        <p:blipFill>
          <a:blip r:embed="rId2">
            <a:extLst>
              <a:ext uri="{28A0092B-C50C-407E-A947-70E740481C1C}">
                <a14:useLocalDpi xmlns:a14="http://schemas.microsoft.com/office/drawing/2010/main" xmlns="" val="0"/>
              </a:ext>
            </a:extLst>
          </a:blip>
          <a:srcRect b="1945"/>
          <a:stretch>
            <a:fillRect/>
          </a:stretch>
        </p:blipFill>
        <p:spPr>
          <a:xfrm>
            <a:off x="2127250" y="1993900"/>
            <a:ext cx="4862513" cy="4483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6"/>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Energy-Level Diagrams for Diatomic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Molecules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8787"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HF molecule should be stable as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both electrons are lowered in energy relative to their energy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free hydrogen and fluorine atoms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Electrons prefer to be closer to the fluorine atom</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electron pair is not shared equally</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Fluorine has a slight excess of negative charge, and hydrogen is partially positive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9.43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Electron Probability Distribution in the Bonding Molecular Orbital of the HF Molecule</a:t>
            </a:r>
          </a:p>
        </p:txBody>
      </p:sp>
      <p:sp>
        <p:nvSpPr>
          <p:cNvPr id="11981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981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3907053-8387-4725-8863-251E86770B21}" type="slidenum">
              <a:rPr lang="en-US" altLang="en-US" sz="1000">
                <a:solidFill>
                  <a:schemeClr val="tx1"/>
                </a:solidFill>
              </a:rPr>
              <a:pPr>
                <a:spcBef>
                  <a:spcPct val="0"/>
                </a:spcBef>
                <a:buClrTx/>
                <a:buFontTx/>
                <a:buNone/>
              </a:pPr>
              <a:t>84</a:t>
            </a:fld>
            <a:endParaRPr lang="en-US" altLang="en-US" sz="1000">
              <a:solidFill>
                <a:schemeClr val="tx1"/>
              </a:solidFill>
            </a:endParaRPr>
          </a:p>
        </p:txBody>
      </p:sp>
      <p:pic>
        <p:nvPicPr>
          <p:cNvPr id="119814" name="Picture 1" descr="This figure depicts the electron probability distribution in the bonding molecular orbital of the hydrogen fluoride molecule. It illustrates how the electron density is greater near the fluorine atom. "/>
          <p:cNvPicPr>
            <a:picLocks/>
          </p:cNvPicPr>
          <p:nvPr/>
        </p:nvPicPr>
        <p:blipFill>
          <a:blip r:embed="rId3">
            <a:extLst>
              <a:ext uri="{28A0092B-C50C-407E-A947-70E740481C1C}">
                <a14:useLocalDpi xmlns:a14="http://schemas.microsoft.com/office/drawing/2010/main" xmlns="" val="0"/>
              </a:ext>
            </a:extLst>
          </a:blip>
          <a:srcRect b="1726"/>
          <a:stretch>
            <a:fillRect/>
          </a:stretch>
        </p:blipFill>
        <p:spPr bwMode="auto">
          <a:xfrm>
            <a:off x="2119312" y="2650331"/>
            <a:ext cx="4841875" cy="332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a:t>Combining the Localized </a:t>
            </a:r>
            <a:r>
              <a:rPr lang="en-US" dirty="0" smtClean="0"/>
              <a:t>Electron and MO Models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t>The </a:t>
            </a:r>
            <a:r>
              <a:rPr lang="el-GR" i="1" dirty="0" smtClean="0"/>
              <a:t>σ</a:t>
            </a:r>
            <a:r>
              <a:rPr lang="en-US" i="1" dirty="0" smtClean="0"/>
              <a:t> </a:t>
            </a:r>
            <a:r>
              <a:rPr lang="en-US" dirty="0"/>
              <a:t>bonds in a molecule can be described as </a:t>
            </a:r>
            <a:r>
              <a:rPr lang="en-US" dirty="0" smtClean="0"/>
              <a:t>being localized</a:t>
            </a:r>
            <a:endParaRPr lang="en-US" dirty="0"/>
          </a:p>
          <a:p>
            <a:r>
              <a:rPr lang="en-US" dirty="0" smtClean="0"/>
              <a:t>The </a:t>
            </a:r>
            <a:r>
              <a:rPr lang="el-GR" i="1" dirty="0" smtClean="0">
                <a:latin typeface="Times New Roman" panose="02020603050405020304" pitchFamily="18" charset="0"/>
                <a:cs typeface="Times New Roman" panose="02020603050405020304" pitchFamily="18" charset="0"/>
              </a:rPr>
              <a:t>π</a:t>
            </a:r>
            <a:r>
              <a:rPr lang="en-US" i="1" dirty="0" smtClean="0"/>
              <a:t> </a:t>
            </a:r>
            <a:r>
              <a:rPr lang="en-US" dirty="0" smtClean="0"/>
              <a:t>bonds must </a:t>
            </a:r>
            <a:r>
              <a:rPr lang="en-US" dirty="0"/>
              <a:t>be treated as </a:t>
            </a:r>
            <a:r>
              <a:rPr lang="en-US" dirty="0" smtClean="0"/>
              <a:t>being delocalized</a:t>
            </a:r>
            <a:endParaRPr lang="en-US" dirty="0"/>
          </a:p>
          <a:p>
            <a:r>
              <a:rPr lang="en-US" dirty="0" smtClean="0"/>
              <a:t>For molecules that require resonance:</a:t>
            </a:r>
          </a:p>
          <a:p>
            <a:pPr lvl="1"/>
            <a:r>
              <a:rPr lang="en-US" dirty="0" smtClean="0"/>
              <a:t>The </a:t>
            </a:r>
            <a:r>
              <a:rPr lang="en-US" dirty="0"/>
              <a:t>localized </a:t>
            </a:r>
            <a:r>
              <a:rPr lang="en-US" dirty="0" smtClean="0"/>
              <a:t>electron model can be used to </a:t>
            </a:r>
            <a:r>
              <a:rPr lang="en-US" dirty="0"/>
              <a:t>describe the </a:t>
            </a:r>
            <a:r>
              <a:rPr lang="el-GR" i="1" dirty="0" smtClean="0"/>
              <a:t>σ</a:t>
            </a:r>
            <a:r>
              <a:rPr lang="en-US" i="1" dirty="0" smtClean="0"/>
              <a:t> </a:t>
            </a:r>
            <a:r>
              <a:rPr lang="en-US" dirty="0"/>
              <a:t>bonding </a:t>
            </a:r>
            <a:endParaRPr lang="en-US" dirty="0" smtClean="0"/>
          </a:p>
          <a:p>
            <a:pPr lvl="1"/>
            <a:r>
              <a:rPr lang="en-US" dirty="0" smtClean="0"/>
              <a:t>The MO </a:t>
            </a:r>
            <a:r>
              <a:rPr lang="en-US" dirty="0"/>
              <a:t>model </a:t>
            </a:r>
            <a:r>
              <a:rPr lang="en-US" dirty="0" smtClean="0"/>
              <a:t>can be used to </a:t>
            </a:r>
            <a:r>
              <a:rPr lang="en-US" dirty="0"/>
              <a:t>describe </a:t>
            </a:r>
            <a:r>
              <a:rPr lang="en-US" dirty="0" smtClean="0"/>
              <a:t>the </a:t>
            </a:r>
            <a:r>
              <a:rPr lang="el-GR" i="1" dirty="0" smtClean="0">
                <a:latin typeface="Times New Roman" panose="02020603050405020304" pitchFamily="18" charset="0"/>
                <a:cs typeface="Times New Roman" panose="02020603050405020304" pitchFamily="18" charset="0"/>
              </a:rPr>
              <a:t>π</a:t>
            </a:r>
            <a:r>
              <a:rPr lang="en-US" i="1" dirty="0" smtClean="0"/>
              <a:t> </a:t>
            </a:r>
            <a:r>
              <a:rPr lang="en-US" dirty="0" smtClean="0"/>
              <a:t>bonding</a:t>
            </a: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114300" y="2133600"/>
            <a:ext cx="88519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smtClean="0"/>
              <a:t>All atoms in benzene are </a:t>
            </a:r>
            <a:r>
              <a:rPr lang="en-US" dirty="0"/>
              <a:t>in the same </a:t>
            </a:r>
            <a:r>
              <a:rPr lang="en-US" dirty="0" smtClean="0"/>
              <a:t>	     plane</a:t>
            </a:r>
          </a:p>
          <a:p>
            <a:pPr lvl="1"/>
            <a:r>
              <a:rPr lang="en-US" dirty="0" smtClean="0"/>
              <a:t>All </a:t>
            </a:r>
            <a:r>
              <a:rPr lang="en-US" dirty="0"/>
              <a:t>the </a:t>
            </a:r>
            <a:r>
              <a:rPr lang="en-US" dirty="0" smtClean="0"/>
              <a:t>C—C bonds </a:t>
            </a:r>
            <a:r>
              <a:rPr lang="en-US" dirty="0"/>
              <a:t>are known to be </a:t>
            </a:r>
            <a:r>
              <a:rPr lang="en-US" dirty="0" smtClean="0"/>
              <a:t>	          equivalent</a:t>
            </a:r>
          </a:p>
          <a:p>
            <a:r>
              <a:rPr lang="en-US" dirty="0"/>
              <a:t>To </a:t>
            </a:r>
            <a:r>
              <a:rPr lang="en-US" dirty="0" smtClean="0"/>
              <a:t>account </a:t>
            </a:r>
            <a:r>
              <a:rPr lang="en-US" dirty="0"/>
              <a:t>for the six </a:t>
            </a:r>
            <a:r>
              <a:rPr lang="en-US" dirty="0" smtClean="0"/>
              <a:t>			      equivalent C—C </a:t>
            </a:r>
            <a:r>
              <a:rPr lang="en-US" dirty="0"/>
              <a:t>bonds, the </a:t>
            </a:r>
            <a:r>
              <a:rPr lang="en-US" dirty="0" smtClean="0"/>
              <a:t>		           localized </a:t>
            </a:r>
            <a:r>
              <a:rPr lang="en-US" dirty="0"/>
              <a:t>electron model </a:t>
            </a:r>
            <a:r>
              <a:rPr lang="en-US" dirty="0" smtClean="0"/>
              <a:t>				       must </a:t>
            </a:r>
            <a:r>
              <a:rPr lang="en-US" dirty="0"/>
              <a:t>invoke resonance</a:t>
            </a:r>
          </a:p>
        </p:txBody>
      </p:sp>
      <p:sp>
        <p:nvSpPr>
          <p:cNvPr id="1228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General Model - Benzene Molecule and its Resonance Structures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Content Placeholder 1" descr="This figure depicts the structure of benzene. The benzene molecule contains a ring of six carbon atoms with one hydrogen atom bound to each carbon atom. All atoms are in the same plane."/>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013864" y="2133600"/>
            <a:ext cx="1763095" cy="2341390"/>
          </a:xfrm>
        </p:spPr>
      </p:pic>
      <p:pic>
        <p:nvPicPr>
          <p:cNvPr id="3" name="Picture 2" descr="This figure illustrates the two resonance structures for the benzene molecule. "/>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39929" y="4191000"/>
            <a:ext cx="3395791" cy="2157742"/>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Assumption - </a:t>
            </a:r>
            <a:r>
              <a:rPr lang="en-US" dirty="0" smtClean="0"/>
              <a:t>The </a:t>
            </a:r>
            <a:r>
              <a:rPr lang="el-GR" i="1" dirty="0" smtClean="0"/>
              <a:t>σ</a:t>
            </a:r>
            <a:r>
              <a:rPr lang="en-US" i="1" dirty="0" smtClean="0"/>
              <a:t> </a:t>
            </a:r>
            <a:r>
              <a:rPr lang="en-US" dirty="0"/>
              <a:t>bonds </a:t>
            </a:r>
            <a:r>
              <a:rPr lang="en-US" dirty="0" smtClean="0"/>
              <a:t>of carbon </a:t>
            </a:r>
            <a:r>
              <a:rPr lang="en-US" dirty="0"/>
              <a:t>involve </a:t>
            </a:r>
            <a:r>
              <a:rPr lang="en-US" i="1" dirty="0"/>
              <a:t>sp</a:t>
            </a:r>
            <a:r>
              <a:rPr lang="en-US" baseline="30000" dirty="0"/>
              <a:t>2</a:t>
            </a:r>
            <a:r>
              <a:rPr lang="en-US" dirty="0"/>
              <a:t> </a:t>
            </a:r>
            <a:r>
              <a:rPr lang="en-US" dirty="0" smtClean="0"/>
              <a:t>orbitals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bonds are centered in the 			       plane of the molecule</a:t>
            </a:r>
          </a:p>
        </p:txBody>
      </p:sp>
      <p:pic>
        <p:nvPicPr>
          <p:cNvPr id="123908" name="Picture 4" descr="This image illustrates the structure of the benzene molecule. The sigma bonding system is depicted here."/>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3692" y="3276600"/>
            <a:ext cx="3582988" cy="287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06"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Models - Identifying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σ</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bonds</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Models - Identifying </a:t>
            </a:r>
            <a:r>
              <a:rPr lang="el-GR" altLang="en-US" i="1" dirty="0" smtClean="0">
                <a:latin typeface="Times New Roman" panose="02020603050405020304" pitchFamily="18" charset="0"/>
                <a:ea typeface="ＭＳ Ｐゴシック" panose="020B0600070205080204" pitchFamily="34" charset="-128"/>
                <a:cs typeface="Times New Roman" panose="02020603050405020304" pitchFamily="18" charset="0"/>
              </a:rPr>
              <a:t>π</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bonds</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4931" name="Content Placeholder 2"/>
          <p:cNvSpPr>
            <a:spLocks noGrp="1"/>
          </p:cNvSpPr>
          <p:nvPr>
            <p:ph idx="1"/>
          </p:nvPr>
        </p:nvSpPr>
        <p:spPr/>
        <p:txBody>
          <a:bodyPr/>
          <a:lstStyle/>
          <a:p>
            <a:r>
              <a:rPr lang="en-US" dirty="0" smtClean="0"/>
              <a:t>Each </a:t>
            </a:r>
            <a:r>
              <a:rPr lang="en-US" dirty="0"/>
              <a:t>carbon atom is </a:t>
            </a:r>
            <a:r>
              <a:rPr lang="en-US" i="1" dirty="0"/>
              <a:t>sp</a:t>
            </a:r>
            <a:r>
              <a:rPr lang="en-US" baseline="30000" dirty="0"/>
              <a:t>2</a:t>
            </a:r>
            <a:r>
              <a:rPr lang="en-US" dirty="0"/>
              <a:t> </a:t>
            </a:r>
            <a:r>
              <a:rPr lang="en-US" dirty="0" smtClean="0"/>
              <a:t>hybridized</a:t>
            </a:r>
          </a:p>
          <a:p>
            <a:pPr lvl="1"/>
            <a:r>
              <a:rPr lang="en-US" dirty="0" smtClean="0"/>
              <a:t>A </a:t>
            </a:r>
            <a:r>
              <a:rPr lang="en-US" i="1" dirty="0"/>
              <a:t>p </a:t>
            </a:r>
            <a:r>
              <a:rPr lang="en-US" dirty="0"/>
              <a:t>orbital perpendicular to the plane </a:t>
            </a:r>
            <a:r>
              <a:rPr lang="en-US" dirty="0" smtClean="0"/>
              <a:t>of the </a:t>
            </a:r>
            <a:r>
              <a:rPr lang="en-US" dirty="0"/>
              <a:t>ring remains on each carbon </a:t>
            </a:r>
            <a:r>
              <a:rPr lang="en-US" dirty="0" smtClean="0"/>
              <a:t>atom</a:t>
            </a:r>
          </a:p>
          <a:p>
            <a:pPr lvl="2"/>
            <a:r>
              <a:rPr lang="en-US" dirty="0" smtClean="0"/>
              <a:t>Used </a:t>
            </a:r>
            <a:r>
              <a:rPr lang="en-US" dirty="0"/>
              <a:t>to form </a:t>
            </a:r>
            <a:r>
              <a:rPr lang="el-GR" i="1" dirty="0" smtClean="0">
                <a:latin typeface="Times New Roman" panose="02020603050405020304" pitchFamily="18" charset="0"/>
                <a:cs typeface="Times New Roman" panose="02020603050405020304" pitchFamily="18" charset="0"/>
              </a:rPr>
              <a:t>π</a:t>
            </a:r>
            <a:r>
              <a:rPr lang="en-US" i="1" dirty="0" smtClean="0"/>
              <a:t> </a:t>
            </a:r>
            <a:r>
              <a:rPr lang="en-US" dirty="0" smtClean="0"/>
              <a:t>molecular orbitals </a:t>
            </a:r>
          </a:p>
          <a:p>
            <a:r>
              <a:rPr lang="en-US" dirty="0" smtClean="0"/>
              <a:t>The </a:t>
            </a:r>
            <a:r>
              <a:rPr lang="en-US" dirty="0"/>
              <a:t>electrons in the resulting </a:t>
            </a:r>
            <a:r>
              <a:rPr lang="el-GR" i="1" dirty="0" smtClean="0">
                <a:latin typeface="Times New Roman" panose="02020603050405020304" pitchFamily="18" charset="0"/>
                <a:cs typeface="Times New Roman" panose="02020603050405020304" pitchFamily="18" charset="0"/>
              </a:rPr>
              <a:t>π</a:t>
            </a:r>
            <a:r>
              <a:rPr lang="en-US" i="1" dirty="0" smtClean="0"/>
              <a:t> </a:t>
            </a:r>
            <a:r>
              <a:rPr lang="en-US" dirty="0"/>
              <a:t>molecular orbitals </a:t>
            </a:r>
            <a:r>
              <a:rPr lang="en-US" dirty="0" smtClean="0"/>
              <a:t>are delocalized </a:t>
            </a:r>
            <a:r>
              <a:rPr lang="en-US" dirty="0"/>
              <a:t>above </a:t>
            </a:r>
            <a:r>
              <a:rPr lang="en-US" dirty="0" smtClean="0"/>
              <a:t>				        and </a:t>
            </a:r>
            <a:r>
              <a:rPr lang="en-US" dirty="0"/>
              <a:t>below the plane </a:t>
            </a:r>
            <a:r>
              <a:rPr lang="en-US" dirty="0" smtClean="0"/>
              <a:t>					   of </a:t>
            </a:r>
            <a:r>
              <a:rPr lang="en-US" dirty="0"/>
              <a:t>the ring</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24932" name="Picture 3" descr="This figure contains two images. The first image depicts the pi molecular orbital system in benzene. It is formed when the six p orbitals combine from the six sp2 hybridized carbon atoms. &#10;&#10;The second image depicts the formation of six equivalent bonds caused by the delocalization of the pi molecular orbitals.&#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160106" y="4739640"/>
            <a:ext cx="4938174" cy="167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2"/>
          <p:cNvSpPr>
            <a:spLocks noGrp="1"/>
          </p:cNvSpPr>
          <p:nvPr>
            <p:ph idx="1"/>
          </p:nvPr>
        </p:nvSpPr>
        <p:spPr>
          <a:xfrm>
            <a:off x="114300" y="1993900"/>
            <a:ext cx="8851900" cy="4572000"/>
          </a:xfrm>
        </p:spPr>
        <p:txBody>
          <a:bodyPr/>
          <a:lstStyle/>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Indicates the delocalized </a:t>
            </a:r>
            <a:r>
              <a:rPr lang="en-US" altLang="en-US" i="1" dirty="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bonding in the molecule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5954"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Benzene Structure</a:t>
            </a:r>
          </a:p>
        </p:txBody>
      </p:sp>
      <p:grpSp>
        <p:nvGrpSpPr>
          <p:cNvPr id="125956" name="Group 6" descr="This image illustrates the structure used to denote the benzene molecule. It indicates the delocalized pi bonding in the molecule. "/>
          <p:cNvGrpSpPr>
            <a:grpSpLocks/>
          </p:cNvGrpSpPr>
          <p:nvPr/>
        </p:nvGrpSpPr>
        <p:grpSpPr bwMode="auto">
          <a:xfrm>
            <a:off x="3629025" y="2273300"/>
            <a:ext cx="1822450" cy="2006600"/>
            <a:chOff x="3629025" y="3416300"/>
            <a:chExt cx="1822450" cy="2006600"/>
          </a:xfrm>
        </p:grpSpPr>
        <p:sp>
          <p:nvSpPr>
            <p:cNvPr id="125957" name="Hexagon 4"/>
            <p:cNvSpPr>
              <a:spLocks noChangeArrowheads="1"/>
            </p:cNvSpPr>
            <p:nvPr/>
          </p:nvSpPr>
          <p:spPr bwMode="auto">
            <a:xfrm rot="5400000">
              <a:off x="3536950" y="3508375"/>
              <a:ext cx="2006600" cy="1822450"/>
            </a:xfrm>
            <a:prstGeom prst="hexagon">
              <a:avLst>
                <a:gd name="adj" fmla="val 24998"/>
                <a:gd name="vf" fmla="val 115470"/>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US" altLang="en-US" sz="2400">
                <a:solidFill>
                  <a:srgbClr val="000000"/>
                </a:solidFill>
                <a:latin typeface="Arial" panose="020B0604020202020204" pitchFamily="34" charset="0"/>
              </a:endParaRPr>
            </a:p>
          </p:txBody>
        </p:sp>
        <p:sp>
          <p:nvSpPr>
            <p:cNvPr id="125958" name="Oval 5"/>
            <p:cNvSpPr>
              <a:spLocks noChangeArrowheads="1"/>
            </p:cNvSpPr>
            <p:nvPr/>
          </p:nvSpPr>
          <p:spPr bwMode="auto">
            <a:xfrm>
              <a:off x="3816350" y="3657600"/>
              <a:ext cx="1447800" cy="1524000"/>
            </a:xfrm>
            <a:prstGeom prst="ellipse">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US" altLang="en-US" sz="2400">
                <a:solidFill>
                  <a:srgbClr val="000000"/>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9.1 - The Localized Electron Model I</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150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Describe the bonding in the ammonia molecule using the localized electron model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2039</TotalTime>
  <Words>2890</Words>
  <Application>Microsoft Office PowerPoint</Application>
  <PresentationFormat>عرض على الشاشة (3:4)‏</PresentationFormat>
  <Paragraphs>410</Paragraphs>
  <Slides>89</Slides>
  <Notes>30</Notes>
  <HiddenSlides>0</HiddenSlides>
  <MMClips>0</MMClips>
  <ScaleCrop>false</ScaleCrop>
  <HeadingPairs>
    <vt:vector size="6" baseType="variant">
      <vt:variant>
        <vt:lpstr>سمة</vt:lpstr>
      </vt:variant>
      <vt:variant>
        <vt:i4>8</vt:i4>
      </vt:variant>
      <vt:variant>
        <vt:lpstr>خوادم OLE مضمنة</vt:lpstr>
      </vt:variant>
      <vt:variant>
        <vt:i4>1</vt:i4>
      </vt:variant>
      <vt:variant>
        <vt:lpstr>عناوين الشرائح</vt:lpstr>
      </vt:variant>
      <vt:variant>
        <vt:i4>89</vt:i4>
      </vt:variant>
    </vt:vector>
  </HeadingPairs>
  <TitlesOfParts>
    <vt:vector size="98" baseType="lpstr">
      <vt:lpstr>Default Theme</vt:lpstr>
      <vt:lpstr>9_Default Theme</vt:lpstr>
      <vt:lpstr>1_Default Theme</vt:lpstr>
      <vt:lpstr>2_Default Theme</vt:lpstr>
      <vt:lpstr>3_Default Theme</vt:lpstr>
      <vt:lpstr>4_Default Theme</vt:lpstr>
      <vt:lpstr>6_Default Theme</vt:lpstr>
      <vt:lpstr>5_Default Theme</vt:lpstr>
      <vt:lpstr>Equation</vt:lpstr>
      <vt:lpstr>الشريحة 1</vt:lpstr>
      <vt:lpstr>Table of Contents</vt:lpstr>
      <vt:lpstr>Hybridization</vt:lpstr>
      <vt:lpstr>Figure 9.3 - sp3 Hybridization of a Carbon Atom</vt:lpstr>
      <vt:lpstr>Orbital Energy-Level Diagram</vt:lpstr>
      <vt:lpstr>Key Principle in sp3 Hybridization</vt:lpstr>
      <vt:lpstr>Figure 9.6 - Tetrahedral Set of Four sp3 Orbitals</vt:lpstr>
      <vt:lpstr>Critical Thinking</vt:lpstr>
      <vt:lpstr>Example 9.1 - The Localized Electron Model I</vt:lpstr>
      <vt:lpstr>Example 9.1 - Solution</vt:lpstr>
      <vt:lpstr>Example 9.1 - Solution (Continued 1)</vt:lpstr>
      <vt:lpstr>Example 9.1 - Solution (Continued 2)</vt:lpstr>
      <vt:lpstr>sp2 Hybridization</vt:lpstr>
      <vt:lpstr>Figure 9.8 - Formation of sp2 Orbitals</vt:lpstr>
      <vt:lpstr>Figure 9.9 - Orbital Energy-Level Diagram for the Formation of sp2 Orbitals in Ethylene</vt:lpstr>
      <vt:lpstr>Figure 9.10 - sp2 Hybridization</vt:lpstr>
      <vt:lpstr>Types of sp2 Hybridized Bonds</vt:lpstr>
      <vt:lpstr>Key Principle in sp2 Hybridization</vt:lpstr>
      <vt:lpstr>sp Hybridization</vt:lpstr>
      <vt:lpstr>Figure 9.14 - Formation of sp Orbitals</vt:lpstr>
      <vt:lpstr>Figure 9.15 - Hybrid Orbitals in the CO2 Molecule</vt:lpstr>
      <vt:lpstr> Figure 9.16 - Orbital Energy-Level Diagram for the Formation of sp Hybrid Orbitals on Carbon</vt:lpstr>
      <vt:lpstr>Figure 9.17 - An sp Hybridized Carbon Atom</vt:lpstr>
      <vt:lpstr>Figure 9.19 (a) - Orbitals Forming Bonds in Carbon Dioxide</vt:lpstr>
      <vt:lpstr>Example 9.2 - The Localized Electron Model II</vt:lpstr>
      <vt:lpstr>Example 9.2 - Solution </vt:lpstr>
      <vt:lpstr>Example 9.2 - Solution (Continued 1)</vt:lpstr>
      <vt:lpstr>Example 9.2 - Solution (Continued 2)</vt:lpstr>
      <vt:lpstr>dsp3 Hybridization</vt:lpstr>
      <vt:lpstr>dsp3 Hybridization (Continued)</vt:lpstr>
      <vt:lpstr>Example 9.3 - The Localized Electron Model III</vt:lpstr>
      <vt:lpstr>Example 9.3 - Solution </vt:lpstr>
      <vt:lpstr>Example 9.3 - Solution (Continued)</vt:lpstr>
      <vt:lpstr>d2sp3 Hybridization</vt:lpstr>
      <vt:lpstr>Figure 9.23 - An Octahedral Set of d2sp3 Orbitals on a Sulfur Atom</vt:lpstr>
      <vt:lpstr>Interactive Example 9.4 - The Localized Electron Model IV</vt:lpstr>
      <vt:lpstr>Interactive Example 9.4 - Solution </vt:lpstr>
      <vt:lpstr>Interactive Example 9.4 - Solution (Continued)</vt:lpstr>
      <vt:lpstr>Problem Solving Strategy - Using the Localized Electron Model</vt:lpstr>
      <vt:lpstr>Figure 9.24 - Relationship between the Number of Effective Pairs, Spatial Arrangement, and Hybrid Orbitals</vt:lpstr>
      <vt:lpstr>Figure 9.24 - Relationship between the Number of Effective Pairs, Spatial Arrangement, and Hybrid Orbitals (Continued)</vt:lpstr>
      <vt:lpstr>Interactive Example 9.5 - The Localized Electron Model V</vt:lpstr>
      <vt:lpstr>Interactive Example 9.5 - Solution (a)</vt:lpstr>
      <vt:lpstr>Interactive Example 9.5 - Solution (a) (Continued)</vt:lpstr>
      <vt:lpstr>Interactive Example 9.5 - Solution (b) </vt:lpstr>
      <vt:lpstr>Interactive Example 9.5 - Solution (b) (Continued)</vt:lpstr>
      <vt:lpstr>Interactive Example 9.5 - Solution (c)</vt:lpstr>
      <vt:lpstr>Interactive Example 9.5 - Solution (c) (Continued)</vt:lpstr>
      <vt:lpstr>Limitations of the Localized Electron Model</vt:lpstr>
      <vt:lpstr>Molecular Orbitals (MOs)</vt:lpstr>
      <vt:lpstr>Figure 9.25 - Formation of Molecular Orbitals</vt:lpstr>
      <vt:lpstr>Properties of Molecular Orbitals</vt:lpstr>
      <vt:lpstr>Properties of Molecular Orbitals (Continued 1)</vt:lpstr>
      <vt:lpstr>Figure 9.27 - Bonding and Antibonding Molecular Orbitals</vt:lpstr>
      <vt:lpstr>Properties of Molecular Orbitals (Continued 2)</vt:lpstr>
      <vt:lpstr>Properties of Molecular Orbitals (Continued 3)</vt:lpstr>
      <vt:lpstr>Figure 9.28 - Molecular Energy-Level Diagram for the H2 Molecule</vt:lpstr>
      <vt:lpstr>Bond Order</vt:lpstr>
      <vt:lpstr>Bond Order (Continued)</vt:lpstr>
      <vt:lpstr>Homonuclear Diatomic Molecules</vt:lpstr>
      <vt:lpstr>Homonuclear Diatomic Molecules - Boron</vt:lpstr>
      <vt:lpstr>Homonuclear Diatomic Molecules - Boron (Continued 1)</vt:lpstr>
      <vt:lpstr>Homonuclear Diatomic Molecules - Boron (Continued 2)</vt:lpstr>
      <vt:lpstr>Homonuclear Diatomic Molecules - Boron (Continued 3)</vt:lpstr>
      <vt:lpstr>Figure 9.34 - The Expected MO Energy-Level Diagram Resulting from the Combination of the 2p Orbitals on Two Boron Atoms</vt:lpstr>
      <vt:lpstr>Figure 9.35 - The Expected Molecular Orbital Energy-Level Diagram for the B2 Molecule</vt:lpstr>
      <vt:lpstr>Types of Magnetism in the Presence of a Magnetic Field</vt:lpstr>
      <vt:lpstr>Figure 9.36 - Measuring Paramagnetism </vt:lpstr>
      <vt:lpstr>Figure 9.37 - The Correct Molecular Orbital Energy-Level Diagram for B2</vt:lpstr>
      <vt:lpstr>Critical Thinking </vt:lpstr>
      <vt:lpstr>Figure 9.38 - Molecular Orbital Summary of Second Row Diatomic Molecules</vt:lpstr>
      <vt:lpstr>Key Points regarding Period 2 Diatomics</vt:lpstr>
      <vt:lpstr>Interactive Example 9.7 - The Molecular Orbital Model II</vt:lpstr>
      <vt:lpstr>Interactive Example 9.7 - Solution (a)</vt:lpstr>
      <vt:lpstr>Interactive Example 9.7 - Solution (a) (Continued)</vt:lpstr>
      <vt:lpstr>Interactive Example 9.7 - Solution (b)</vt:lpstr>
      <vt:lpstr>Interactive Example 9.7 - Solution (b) (Continued)</vt:lpstr>
      <vt:lpstr>Heteronuclear Diatomic Molecules</vt:lpstr>
      <vt:lpstr>Interactive Example 9.8 - The Molecular Orbital Model III</vt:lpstr>
      <vt:lpstr>Interactive Example 9.8 - Solution</vt:lpstr>
      <vt:lpstr>Energy-Level Diagrams for Diatomic Molecules</vt:lpstr>
      <vt:lpstr>Figure 9.42 - Partial Molecular Orbital Energy-Level Diagram for HF</vt:lpstr>
      <vt:lpstr>Energy-Level Diagrams for Diatomic Molecules (Continued)</vt:lpstr>
      <vt:lpstr>Figure 9.43 - Electron Probability Distribution in the Bonding Molecular Orbital of the HF Molecule</vt:lpstr>
      <vt:lpstr>Combining the Localized Electron and MO Models</vt:lpstr>
      <vt:lpstr>General Model - Benzene Molecule and its Resonance Structures</vt:lpstr>
      <vt:lpstr>Combination of Models - Identifying σ bonds</vt:lpstr>
      <vt:lpstr>Combination of Models - Identifying π bonds</vt:lpstr>
      <vt:lpstr>Benzene Structure</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Fernandez</dc:creator>
  <cp:lastModifiedBy>hp</cp:lastModifiedBy>
  <cp:revision>185</cp:revision>
  <dcterms:created xsi:type="dcterms:W3CDTF">2013-01-11T23:56:13Z</dcterms:created>
  <dcterms:modified xsi:type="dcterms:W3CDTF">2018-10-29T09:52:53Z</dcterms:modified>
</cp:coreProperties>
</file>