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2" r:id="rId7"/>
    <p:sldId id="263" r:id="rId8"/>
    <p:sldId id="264" r:id="rId9"/>
    <p:sldId id="261"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595458-790E-4F91-8A36-0FC20963A6E3}" type="datetimeFigureOut">
              <a:rPr lang="en-GB" smtClean="0"/>
              <a:t>14/03/2019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D3357-F0A5-447C-9742-0F3FC7DEF5BC}"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AD3357-F0A5-447C-9742-0F3FC7DEF5BC}" type="slidenum">
              <a:rPr lang="en-GB" smtClean="0"/>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AD3357-F0A5-447C-9742-0F3FC7DEF5BC}" type="slidenum">
              <a:rPr lang="en-GB" smtClean="0"/>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CE489A-B852-4394-AE82-B1B9BAC0EA5D}"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489A-B852-4394-AE82-B1B9BAC0EA5D}"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489A-B852-4394-AE82-B1B9BAC0EA5D}"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489A-B852-4394-AE82-B1B9BAC0EA5D}"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E489A-B852-4394-AE82-B1B9BAC0EA5D}"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CE489A-B852-4394-AE82-B1B9BAC0EA5D}"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CE489A-B852-4394-AE82-B1B9BAC0EA5D}" type="datetimeFigureOut">
              <a:rPr lang="en-GB" smtClean="0"/>
              <a:t>14/03/2019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CE489A-B852-4394-AE82-B1B9BAC0EA5D}" type="datetimeFigureOut">
              <a:rPr lang="en-GB" smtClean="0"/>
              <a:t>14/03/2019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E489A-B852-4394-AE82-B1B9BAC0EA5D}" type="datetimeFigureOut">
              <a:rPr lang="en-GB" smtClean="0"/>
              <a:t>14/03/2019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489A-B852-4394-AE82-B1B9BAC0EA5D}"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489A-B852-4394-AE82-B1B9BAC0EA5D}"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645BD-3DA0-4BD7-BF48-E5BB23239E5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489A-B852-4394-AE82-B1B9BAC0EA5D}" type="datetimeFigureOut">
              <a:rPr lang="en-GB" smtClean="0"/>
              <a:t>14/03/2019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645BD-3DA0-4BD7-BF48-E5BB23239E5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visual-paradigm.com/features/uml-too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visual-paradigm.com/features/database-design-with-erd-tools/" TargetMode="External"/><Relationship Id="rId4" Type="http://schemas.openxmlformats.org/officeDocument/2006/relationships/hyperlink" Target="https://www.visual-paradigm.com/features/bpmn-diagram-and-too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Complete DFD example</a:t>
            </a:r>
            <a:endParaRPr lang="en-GB" dirty="0"/>
          </a:p>
        </p:txBody>
      </p:sp>
      <p:sp>
        <p:nvSpPr>
          <p:cNvPr id="3" name="Subtitle 2"/>
          <p:cNvSpPr>
            <a:spLocks noGrp="1"/>
          </p:cNvSpPr>
          <p:nvPr>
            <p:ph type="subTitle" idx="1"/>
          </p:nvPr>
        </p:nvSpPr>
        <p:spPr/>
        <p:txBody>
          <a:bodyPr/>
          <a:lstStyle/>
          <a:p>
            <a:r>
              <a:rPr lang="en-US" dirty="0" smtClean="0"/>
              <a:t>Level-1 and level-2 examples</a:t>
            </a:r>
          </a:p>
          <a:p>
            <a:r>
              <a:rPr lang="en-US" smtClean="0"/>
              <a:t>spring, 2019</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3074" name="Picture 2"/>
          <p:cNvPicPr>
            <a:picLocks noChangeAspect="1" noChangeArrowheads="1"/>
          </p:cNvPicPr>
          <p:nvPr/>
        </p:nvPicPr>
        <p:blipFill>
          <a:blip r:embed="rId2" cstate="print"/>
          <a:srcRect/>
          <a:stretch>
            <a:fillRect/>
          </a:stretch>
        </p:blipFill>
        <p:spPr bwMode="auto">
          <a:xfrm>
            <a:off x="666998" y="908720"/>
            <a:ext cx="7577410" cy="51845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p:cNvPicPr>
          <p:nvPr>
            <p:ph idx="1"/>
          </p:nvPr>
        </p:nvPicPr>
        <p:blipFill>
          <a:blip r:embed="rId2" cstate="print"/>
          <a:stretch>
            <a:fillRect/>
          </a:stretch>
        </p:blipFill>
        <p:spPr>
          <a:xfrm>
            <a:off x="971600" y="404664"/>
            <a:ext cx="6696457" cy="547333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 -2 DFD for process-1 of level-1</a:t>
            </a:r>
            <a:endParaRPr lang="en-GB" dirty="0"/>
          </a:p>
        </p:txBody>
      </p:sp>
      <p:pic>
        <p:nvPicPr>
          <p:cNvPr id="4" name="Content Placeholder 3"/>
          <p:cNvPicPr>
            <a:picLocks noGrp="1"/>
          </p:cNvPicPr>
          <p:nvPr>
            <p:ph idx="1"/>
          </p:nvPr>
        </p:nvPicPr>
        <p:blipFill>
          <a:blip r:embed="rId2" cstate="print"/>
          <a:stretch>
            <a:fillRect/>
          </a:stretch>
        </p:blipFill>
        <p:spPr>
          <a:xfrm>
            <a:off x="755576" y="1484784"/>
            <a:ext cx="6912768" cy="496855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Level-2 example</a:t>
            </a:r>
            <a:endParaRPr lang="en-GB"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259632" y="1196751"/>
            <a:ext cx="7034672" cy="52191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 level 1 data flow diagram (DFD) is more detailed than a level 0 DFD but not as detailed as a level 2 DFD. It breaks down the main processes into </a:t>
            </a:r>
            <a:r>
              <a:rPr lang="en-GB" dirty="0" err="1"/>
              <a:t>subprocesses</a:t>
            </a:r>
            <a:r>
              <a:rPr lang="en-GB" dirty="0"/>
              <a:t> that can then be analyzed and improved on a more intimate level.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Level-2 </a:t>
            </a:r>
            <a:br>
              <a:rPr lang="en-US" dirty="0" smtClean="0"/>
            </a:br>
            <a:r>
              <a:rPr lang="en-US" dirty="0" smtClean="0"/>
              <a:t>Note the numbering</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457200" y="1484784"/>
            <a:ext cx="8507288" cy="4896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 level 2 data flow diagram (DFD) offers a more detailed look at the processes that make up an information system than a level 1 DFD does. It can be used to plan or record the specific makeup of a system.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fontAlgn="ctr"/>
            <a:r>
              <a:rPr lang="en-GB" dirty="0"/>
              <a:t>Data Flow Diagram: Examples - Food Ordering System</a:t>
            </a:r>
          </a:p>
          <a:p>
            <a:r>
              <a:rPr lang="en-GB" dirty="0"/>
              <a:t>Data Flow Diagram (DFD) provides a visual representation of the flow of information (i.e. data) within a system. By drawing a Data Flow Diagram, you can tell the information provided by and delivered to someone who takes part in system processes, the information needed in order to complete the processes and the information needed to be stored and accessed. This article describes and explain Data Flow Diagram (DFD) by using a food ordering system as an example.</a:t>
            </a:r>
          </a:p>
          <a:p>
            <a:r>
              <a:rPr lang="en-GB" dirty="0"/>
              <a:t/>
            </a:r>
            <a:br>
              <a:rPr lang="en-GB" dirty="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Data Flow Diagram: Examples - Food Ordering System</a:t>
            </a:r>
            <a:br>
              <a:rPr lang="en-GB" dirty="0" smtClean="0"/>
            </a:b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Data </a:t>
            </a:r>
            <a:r>
              <a:rPr lang="en-GB" dirty="0"/>
              <a:t>Flow Diagram (DFD) provides a visual representation of the flow of information (i.e. data) within a system. By drawing a Data Flow Diagram, you can tell the information provided by and delivered to someone who takes part in system processes, the information needed in order to complete the processes and the information needed to be stored and accessed. This article describes and explain Data Flow Diagram (DFD) by using a food ordering system as an example.</a:t>
            </a:r>
          </a:p>
          <a:p>
            <a:r>
              <a:rPr lang="en-GB" dirty="0"/>
              <a:t/>
            </a:r>
            <a:br>
              <a:rPr lang="en-GB" dirty="0"/>
            </a:b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The figure below shows a context Data Flow Diagram that is drawn for a Food Ordering System. It contains a process (shape) that represents the system to model, in this case, the "</a:t>
            </a:r>
            <a:r>
              <a:rPr lang="en-GB" i="1" dirty="0"/>
              <a:t>Food Ordering System</a:t>
            </a:r>
            <a:r>
              <a:rPr lang="en-GB" dirty="0"/>
              <a:t>". It also shows the participants who will interact with the system, called the external entities. In this example, </a:t>
            </a:r>
            <a:r>
              <a:rPr lang="en-GB" i="1" dirty="0"/>
              <a:t>Supplier</a:t>
            </a:r>
            <a:r>
              <a:rPr lang="en-GB" dirty="0"/>
              <a:t>, </a:t>
            </a:r>
            <a:r>
              <a:rPr lang="en-GB" i="1" dirty="0"/>
              <a:t>Kitchen</a:t>
            </a:r>
            <a:r>
              <a:rPr lang="en-GB" dirty="0"/>
              <a:t>, </a:t>
            </a:r>
            <a:r>
              <a:rPr lang="en-GB" i="1" dirty="0"/>
              <a:t>Manager</a:t>
            </a:r>
            <a:r>
              <a:rPr lang="en-GB" dirty="0"/>
              <a:t> and </a:t>
            </a:r>
            <a:r>
              <a:rPr lang="en-GB" i="1" dirty="0"/>
              <a:t>Customer</a:t>
            </a:r>
            <a:r>
              <a:rPr lang="en-GB" dirty="0"/>
              <a:t> are the entities who will interact with the system. In between the process and the external entities, there are data flow (connectors) that indicate the existence of information exchange between the entities and the system.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Context DFD is the entrance of a data flow model. It contains one and only one process and does not show any data store.</a:t>
            </a:r>
          </a:p>
        </p:txBody>
      </p:sp>
      <p:pic>
        <p:nvPicPr>
          <p:cNvPr id="1026" name="Picture 2"/>
          <p:cNvPicPr>
            <a:picLocks noGrp="1" noChangeAspect="1" noChangeArrowheads="1"/>
          </p:cNvPicPr>
          <p:nvPr>
            <p:ph idx="1"/>
          </p:nvPr>
        </p:nvPicPr>
        <p:blipFill>
          <a:blip r:embed="rId2" cstate="print"/>
          <a:srcRect/>
          <a:stretch>
            <a:fillRect/>
          </a:stretch>
        </p:blipFill>
        <p:spPr bwMode="auto">
          <a:xfrm>
            <a:off x="957531" y="1844824"/>
            <a:ext cx="7479200" cy="41764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Level 1 DFD</a:t>
            </a:r>
          </a:p>
          <a:p>
            <a:r>
              <a:rPr lang="en-GB" dirty="0"/>
              <a:t>The figure below shows the level 1 DFD, which is the decomposition (i.e. break down) of the Food Ordering System process shown in the context DFD. Read through the diagram and then we will introduce some of the key concepts based on this diagram.</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Grp="1" noChangeAspect="1" noChangeArrowheads="1"/>
          </p:cNvPicPr>
          <p:nvPr>
            <p:ph idx="1"/>
          </p:nvPr>
        </p:nvPicPr>
        <p:blipFill>
          <a:blip r:embed="rId3" cstate="print"/>
          <a:srcRect/>
          <a:stretch>
            <a:fillRect/>
          </a:stretch>
        </p:blipFill>
        <p:spPr bwMode="auto">
          <a:xfrm>
            <a:off x="611560" y="332656"/>
            <a:ext cx="7632848" cy="57935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The Food Order System Data Flow Diagram example contains three processes, four external entities and two data stores.</a:t>
            </a:r>
          </a:p>
          <a:p>
            <a:r>
              <a:rPr lang="en-GB" dirty="0"/>
              <a:t>Based on the diagram, we know that a </a:t>
            </a:r>
            <a:r>
              <a:rPr lang="en-GB" i="1" dirty="0"/>
              <a:t>Customer</a:t>
            </a:r>
            <a:r>
              <a:rPr lang="en-GB" dirty="0"/>
              <a:t> can place an </a:t>
            </a:r>
            <a:r>
              <a:rPr lang="en-GB" i="1" dirty="0"/>
              <a:t>Order</a:t>
            </a:r>
            <a:r>
              <a:rPr lang="en-GB" dirty="0"/>
              <a:t>. The </a:t>
            </a:r>
            <a:r>
              <a:rPr lang="en-GB" i="1" dirty="0"/>
              <a:t>Order Food</a:t>
            </a:r>
            <a:r>
              <a:rPr lang="en-GB" dirty="0"/>
              <a:t> process receives the </a:t>
            </a:r>
            <a:r>
              <a:rPr lang="en-GB" i="1" dirty="0"/>
              <a:t>Order</a:t>
            </a:r>
            <a:r>
              <a:rPr lang="en-GB" dirty="0"/>
              <a:t>, forwards it to the </a:t>
            </a:r>
            <a:r>
              <a:rPr lang="en-GB" i="1" dirty="0"/>
              <a:t>Kitchen</a:t>
            </a:r>
            <a:r>
              <a:rPr lang="en-GB" dirty="0"/>
              <a:t>, store it in the </a:t>
            </a:r>
            <a:r>
              <a:rPr lang="en-GB" i="1" dirty="0"/>
              <a:t>Order</a:t>
            </a:r>
            <a:r>
              <a:rPr lang="en-GB" dirty="0"/>
              <a:t> data store, and store the updated </a:t>
            </a:r>
            <a:r>
              <a:rPr lang="en-GB" i="1" dirty="0"/>
              <a:t>Inventory details</a:t>
            </a:r>
            <a:r>
              <a:rPr lang="en-GB" dirty="0"/>
              <a:t> in the </a:t>
            </a:r>
            <a:r>
              <a:rPr lang="en-GB" i="1" dirty="0"/>
              <a:t>Inventory</a:t>
            </a:r>
            <a:r>
              <a:rPr lang="en-GB" dirty="0"/>
              <a:t> data store. The process also deliver a </a:t>
            </a:r>
            <a:r>
              <a:rPr lang="en-GB" i="1" dirty="0"/>
              <a:t>Bill</a:t>
            </a:r>
            <a:r>
              <a:rPr lang="en-GB" dirty="0"/>
              <a:t> to the </a:t>
            </a:r>
            <a:r>
              <a:rPr lang="en-GB" i="1" dirty="0"/>
              <a:t>Customer</a:t>
            </a:r>
            <a:r>
              <a:rPr lang="en-GB" dirty="0"/>
              <a:t>.</a:t>
            </a:r>
          </a:p>
          <a:p>
            <a:r>
              <a:rPr lang="en-GB" i="1" dirty="0"/>
              <a:t>Manager</a:t>
            </a:r>
            <a:r>
              <a:rPr lang="en-GB" dirty="0"/>
              <a:t> can receive </a:t>
            </a:r>
            <a:r>
              <a:rPr lang="en-GB" i="1" dirty="0"/>
              <a:t>Reports</a:t>
            </a:r>
            <a:r>
              <a:rPr lang="en-GB" dirty="0"/>
              <a:t> through the </a:t>
            </a:r>
            <a:r>
              <a:rPr lang="en-GB" i="1" dirty="0"/>
              <a:t>Generate Reports</a:t>
            </a:r>
            <a:r>
              <a:rPr lang="en-GB" dirty="0"/>
              <a:t> process, which takes </a:t>
            </a:r>
            <a:r>
              <a:rPr lang="en-GB" i="1" dirty="0"/>
              <a:t>Inventory details</a:t>
            </a:r>
            <a:r>
              <a:rPr lang="en-GB" dirty="0"/>
              <a:t> and </a:t>
            </a:r>
            <a:r>
              <a:rPr lang="en-GB" i="1" dirty="0"/>
              <a:t>Orders</a:t>
            </a:r>
            <a:r>
              <a:rPr lang="en-GB" dirty="0"/>
              <a:t> as input from the </a:t>
            </a:r>
            <a:r>
              <a:rPr lang="en-GB" i="1" dirty="0"/>
              <a:t>Inventory</a:t>
            </a:r>
            <a:r>
              <a:rPr lang="en-GB" dirty="0"/>
              <a:t> and </a:t>
            </a:r>
            <a:r>
              <a:rPr lang="en-GB" i="1" dirty="0"/>
              <a:t>Order</a:t>
            </a:r>
            <a:r>
              <a:rPr lang="en-GB" dirty="0"/>
              <a:t> data store respectively.</a:t>
            </a:r>
          </a:p>
          <a:p>
            <a:r>
              <a:rPr lang="en-GB" i="1" dirty="0"/>
              <a:t>Manager</a:t>
            </a:r>
            <a:r>
              <a:rPr lang="en-GB" dirty="0"/>
              <a:t> can also initiate the </a:t>
            </a:r>
            <a:r>
              <a:rPr lang="en-GB" i="1" dirty="0"/>
              <a:t>Order Inventory</a:t>
            </a:r>
            <a:r>
              <a:rPr lang="en-GB" dirty="0"/>
              <a:t> process by providing </a:t>
            </a:r>
            <a:r>
              <a:rPr lang="en-GB" i="1" dirty="0"/>
              <a:t>Inventory order</a:t>
            </a:r>
            <a:r>
              <a:rPr lang="en-GB" dirty="0"/>
              <a:t>. The process forwards the </a:t>
            </a:r>
            <a:r>
              <a:rPr lang="en-GB" i="1" dirty="0"/>
              <a:t>Inventory order</a:t>
            </a:r>
            <a:r>
              <a:rPr lang="en-GB" dirty="0"/>
              <a:t> to the </a:t>
            </a:r>
            <a:r>
              <a:rPr lang="en-GB" i="1" dirty="0"/>
              <a:t>Supplier</a:t>
            </a:r>
            <a:r>
              <a:rPr lang="en-GB" dirty="0"/>
              <a:t> and stores the updated </a:t>
            </a:r>
            <a:r>
              <a:rPr lang="en-GB" i="1" dirty="0"/>
              <a:t>Inventory details</a:t>
            </a:r>
            <a:r>
              <a:rPr lang="en-GB" dirty="0"/>
              <a:t> in the </a:t>
            </a:r>
            <a:r>
              <a:rPr lang="en-GB" i="1" dirty="0"/>
              <a:t>Inventory</a:t>
            </a:r>
            <a:r>
              <a:rPr lang="en-GB" dirty="0"/>
              <a:t> data store.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0000" lnSpcReduction="20000"/>
          </a:bodyPr>
          <a:lstStyle/>
          <a:p>
            <a:r>
              <a:rPr lang="en-GB" dirty="0"/>
              <a:t>Keep in mind that Data Flow Diagram was designed for representing the exchange of information. Connectors in a Data Flow Diagram are for representing data, not for representing process flow, step or anything else. When we label a data flow that ends at a data store "a request", this literally means we are passing a request as data into a data store. Although this may be the case in implementation level as some of the DBMS do support the use of functions, which intake some values as parameters and return a result, in Data Flow Diagram, we tend to treat data store as a sole data holder that does not possess any processing capability. If you want to model the system flow or process flow, use </a:t>
            </a:r>
            <a:r>
              <a:rPr lang="en-GB" dirty="0">
                <a:hlinkClick r:id="rId3"/>
              </a:rPr>
              <a:t>UML Activity Diagram</a:t>
            </a:r>
            <a:r>
              <a:rPr lang="en-GB" dirty="0"/>
              <a:t> or </a:t>
            </a:r>
            <a:r>
              <a:rPr lang="en-GB" dirty="0">
                <a:hlinkClick r:id="rId4"/>
              </a:rPr>
              <a:t>BPMN Business Process Diagram</a:t>
            </a:r>
            <a:r>
              <a:rPr lang="en-GB" dirty="0"/>
              <a:t> instead. If you want to model the internal structure of data store, use </a:t>
            </a:r>
            <a:r>
              <a:rPr lang="en-GB" dirty="0">
                <a:hlinkClick r:id="rId5"/>
              </a:rPr>
              <a:t>Entity Relationship Diagram</a:t>
            </a:r>
            <a:r>
              <a:rPr lang="en-GB" dirty="0"/>
              <a:t>.</a:t>
            </a:r>
          </a:p>
          <a:p>
            <a:r>
              <a:rPr lang="en-GB" dirty="0" smtClean="0"/>
              <a:t/>
            </a:r>
            <a:br>
              <a:rPr lang="en-GB" dirty="0" smtClean="0"/>
            </a:b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621</Words>
  <Application>Microsoft Office PowerPoint</Application>
  <PresentationFormat>On-screen Show (4:3)</PresentationFormat>
  <Paragraphs>26</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Complete DFD example</vt:lpstr>
      <vt:lpstr>Slide 2</vt:lpstr>
      <vt:lpstr>Data Flow Diagram: Examples - Food Ordering System </vt:lpstr>
      <vt:lpstr>Slide 4</vt:lpstr>
      <vt:lpstr>Context DFD is the entrance of a data flow model. It contains one and only one process and does not show any data store.</vt:lpstr>
      <vt:lpstr>Slide 6</vt:lpstr>
      <vt:lpstr>Slide 7</vt:lpstr>
      <vt:lpstr>Slide 8</vt:lpstr>
      <vt:lpstr>Slide 9</vt:lpstr>
      <vt:lpstr>Slide 10</vt:lpstr>
      <vt:lpstr>Slide 11</vt:lpstr>
      <vt:lpstr>Level -2 DFD for process-1 of level-1</vt:lpstr>
      <vt:lpstr>Level-2 example</vt:lpstr>
      <vt:lpstr>Slide 14</vt:lpstr>
      <vt:lpstr>Level-2  Note the numbering</vt:lpstr>
      <vt:lpstr>Slide 16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Complete DFD example</dc:title>
  <dc:creator>kamal</dc:creator>
  <cp:lastModifiedBy>kamal</cp:lastModifiedBy>
  <cp:revision>7</cp:revision>
  <dcterms:created xsi:type="dcterms:W3CDTF">2019-03-14T09:46:25Z</dcterms:created>
  <dcterms:modified xsi:type="dcterms:W3CDTF">2019-03-14T10:57:42Z</dcterms:modified>
</cp:coreProperties>
</file>