
<file path=[Content_Types].xml><?xml version="1.0" encoding="utf-8"?>
<Types xmlns="http://schemas.openxmlformats.org/package/2006/content-types">
  <Default Extension="bin" ContentType="application/vnd.openxmlformats-officedocument.oleObject"/>
  <Default Extension="emf" ContentType="image/x-emf"/>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1"/>
  </p:sldMasterIdLst>
  <p:notesMasterIdLst>
    <p:notesMasterId r:id="rId102"/>
  </p:notesMasterIdLst>
  <p:sldIdLst>
    <p:sldId id="431" r:id="rId2"/>
    <p:sldId id="359" r:id="rId3"/>
    <p:sldId id="371" r:id="rId4"/>
    <p:sldId id="438" r:id="rId5"/>
    <p:sldId id="372" r:id="rId6"/>
    <p:sldId id="373" r:id="rId7"/>
    <p:sldId id="429" r:id="rId8"/>
    <p:sldId id="418" r:id="rId9"/>
    <p:sldId id="419" r:id="rId10"/>
    <p:sldId id="422" r:id="rId11"/>
    <p:sldId id="425" r:id="rId12"/>
    <p:sldId id="420" r:id="rId13"/>
    <p:sldId id="423" r:id="rId14"/>
    <p:sldId id="440" r:id="rId15"/>
    <p:sldId id="424" r:id="rId16"/>
    <p:sldId id="428" r:id="rId17"/>
    <p:sldId id="437" r:id="rId18"/>
    <p:sldId id="426" r:id="rId19"/>
    <p:sldId id="427" r:id="rId20"/>
    <p:sldId id="430" r:id="rId21"/>
    <p:sldId id="432" r:id="rId22"/>
    <p:sldId id="452" r:id="rId23"/>
    <p:sldId id="533" r:id="rId24"/>
    <p:sldId id="534" r:id="rId25"/>
    <p:sldId id="535" r:id="rId26"/>
    <p:sldId id="536" r:id="rId27"/>
    <p:sldId id="537" r:id="rId28"/>
    <p:sldId id="538" r:id="rId29"/>
    <p:sldId id="539" r:id="rId30"/>
    <p:sldId id="540" r:id="rId31"/>
    <p:sldId id="361" r:id="rId32"/>
    <p:sldId id="363" r:id="rId33"/>
    <p:sldId id="404" r:id="rId34"/>
    <p:sldId id="364" r:id="rId35"/>
    <p:sldId id="403" r:id="rId36"/>
    <p:sldId id="365" r:id="rId37"/>
    <p:sldId id="366" r:id="rId38"/>
    <p:sldId id="411" r:id="rId39"/>
    <p:sldId id="409" r:id="rId40"/>
    <p:sldId id="442" r:id="rId41"/>
    <p:sldId id="443" r:id="rId42"/>
    <p:sldId id="410" r:id="rId43"/>
    <p:sldId id="405" r:id="rId44"/>
    <p:sldId id="406" r:id="rId45"/>
    <p:sldId id="407" r:id="rId46"/>
    <p:sldId id="511" r:id="rId47"/>
    <p:sldId id="513" r:id="rId48"/>
    <p:sldId id="524" r:id="rId49"/>
    <p:sldId id="517" r:id="rId50"/>
    <p:sldId id="519" r:id="rId51"/>
    <p:sldId id="521" r:id="rId52"/>
    <p:sldId id="412" r:id="rId53"/>
    <p:sldId id="525" r:id="rId54"/>
    <p:sldId id="413" r:id="rId55"/>
    <p:sldId id="414" r:id="rId56"/>
    <p:sldId id="527" r:id="rId57"/>
    <p:sldId id="490" r:id="rId58"/>
    <p:sldId id="415" r:id="rId59"/>
    <p:sldId id="491" r:id="rId60"/>
    <p:sldId id="470" r:id="rId61"/>
    <p:sldId id="416" r:id="rId62"/>
    <p:sldId id="417" r:id="rId63"/>
    <p:sldId id="544" r:id="rId64"/>
    <p:sldId id="545" r:id="rId65"/>
    <p:sldId id="528" r:id="rId66"/>
    <p:sldId id="529" r:id="rId67"/>
    <p:sldId id="530" r:id="rId68"/>
    <p:sldId id="531" r:id="rId69"/>
    <p:sldId id="532" r:id="rId70"/>
    <p:sldId id="546" r:id="rId71"/>
    <p:sldId id="542" r:id="rId72"/>
    <p:sldId id="367" r:id="rId73"/>
    <p:sldId id="370" r:id="rId74"/>
    <p:sldId id="547" r:id="rId75"/>
    <p:sldId id="378" r:id="rId76"/>
    <p:sldId id="385" r:id="rId77"/>
    <p:sldId id="400" r:id="rId78"/>
    <p:sldId id="401" r:id="rId79"/>
    <p:sldId id="387" r:id="rId80"/>
    <p:sldId id="388" r:id="rId81"/>
    <p:sldId id="510" r:id="rId82"/>
    <p:sldId id="492" r:id="rId83"/>
    <p:sldId id="493" r:id="rId84"/>
    <p:sldId id="494" r:id="rId85"/>
    <p:sldId id="495" r:id="rId86"/>
    <p:sldId id="496" r:id="rId87"/>
    <p:sldId id="497" r:id="rId88"/>
    <p:sldId id="498" r:id="rId89"/>
    <p:sldId id="499" r:id="rId90"/>
    <p:sldId id="500" r:id="rId91"/>
    <p:sldId id="501" r:id="rId92"/>
    <p:sldId id="502" r:id="rId93"/>
    <p:sldId id="503" r:id="rId94"/>
    <p:sldId id="504" r:id="rId95"/>
    <p:sldId id="505" r:id="rId96"/>
    <p:sldId id="506" r:id="rId97"/>
    <p:sldId id="507" r:id="rId98"/>
    <p:sldId id="508" r:id="rId99"/>
    <p:sldId id="509" r:id="rId100"/>
    <p:sldId id="543" r:id="rId10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903" autoAdjust="0"/>
    <p:restoredTop sz="94660"/>
  </p:normalViewPr>
  <p:slideViewPr>
    <p:cSldViewPr>
      <p:cViewPr varScale="1">
        <p:scale>
          <a:sx n="82" d="100"/>
          <a:sy n="82" d="100"/>
        </p:scale>
        <p:origin x="1003" y="1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notesMaster" Target="notesMasters/notes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00F1EDB-95DC-47F5-8AF3-D37590BC25F6}" type="datetimeFigureOut">
              <a:rPr lang="en-US" smtClean="0"/>
              <a:t>11/24/2020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30D2789-F843-455A-A669-4CE2BD9565C2}" type="slidenum">
              <a:rPr lang="en-US" smtClean="0"/>
              <a:t>‹#›</a:t>
            </a:fld>
            <a:endParaRPr lang="en-US"/>
          </a:p>
        </p:txBody>
      </p:sp>
    </p:spTree>
    <p:extLst>
      <p:ext uri="{BB962C8B-B14F-4D97-AF65-F5344CB8AC3E}">
        <p14:creationId xmlns:p14="http://schemas.microsoft.com/office/powerpoint/2010/main" val="23499783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30D2789-F843-455A-A669-4CE2BD9565C2}" type="slidenum">
              <a:rPr lang="en-US" smtClean="0"/>
              <a:t>51</a:t>
            </a:fld>
            <a:endParaRPr lang="en-US"/>
          </a:p>
        </p:txBody>
      </p:sp>
    </p:spTree>
    <p:extLst>
      <p:ext uri="{BB962C8B-B14F-4D97-AF65-F5344CB8AC3E}">
        <p14:creationId xmlns:p14="http://schemas.microsoft.com/office/powerpoint/2010/main" val="32364506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0D2789-F843-455A-A669-4CE2BD9565C2}" type="slidenum">
              <a:rPr lang="en-US" smtClean="0"/>
              <a:t>62</a:t>
            </a:fld>
            <a:endParaRPr lang="en-US"/>
          </a:p>
        </p:txBody>
      </p:sp>
    </p:spTree>
    <p:extLst>
      <p:ext uri="{BB962C8B-B14F-4D97-AF65-F5344CB8AC3E}">
        <p14:creationId xmlns:p14="http://schemas.microsoft.com/office/powerpoint/2010/main" val="9082355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7FE6735-1682-418B-AE6B-06A9761EBDC1}" type="slidenum">
              <a:rPr lang="en-US" smtClean="0"/>
              <a:pPr>
                <a:defRPr/>
              </a:pPr>
              <a:t>65</a:t>
            </a:fld>
            <a:endParaRPr lang="en-US"/>
          </a:p>
        </p:txBody>
      </p:sp>
    </p:spTree>
    <p:extLst>
      <p:ext uri="{BB962C8B-B14F-4D97-AF65-F5344CB8AC3E}">
        <p14:creationId xmlns:p14="http://schemas.microsoft.com/office/powerpoint/2010/main" val="25940128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7FE6735-1682-418B-AE6B-06A9761EBDC1}" type="slidenum">
              <a:rPr lang="en-US" smtClean="0"/>
              <a:pPr>
                <a:defRPr/>
              </a:pPr>
              <a:t>66</a:t>
            </a:fld>
            <a:endParaRPr lang="en-US"/>
          </a:p>
        </p:txBody>
      </p:sp>
    </p:spTree>
    <p:extLst>
      <p:ext uri="{BB962C8B-B14F-4D97-AF65-F5344CB8AC3E}">
        <p14:creationId xmlns:p14="http://schemas.microsoft.com/office/powerpoint/2010/main" val="30722922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1"/>
            </a:gs>
            <a:gs pos="100000">
              <a:schemeClr val="bg1">
                <a:gamma/>
                <a:shade val="48627"/>
                <a:invGamma/>
              </a:schemeClr>
            </a:gs>
          </a:gsLst>
          <a:lin ang="2700000" scaled="1"/>
        </a:gradFill>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498475" y="1311275"/>
            <a:ext cx="10429875" cy="5908675"/>
            <a:chOff x="-313" y="824"/>
            <a:chExt cx="6570" cy="3722"/>
          </a:xfrm>
        </p:grpSpPr>
        <p:sp>
          <p:nvSpPr>
            <p:cNvPr id="5" name="Rectangle 3"/>
            <p:cNvSpPr>
              <a:spLocks noChangeArrowheads="1"/>
            </p:cNvSpPr>
            <p:nvPr userDrawn="1"/>
          </p:nvSpPr>
          <p:spPr bwMode="hidden">
            <a:xfrm rot="20798144" flipV="1">
              <a:off x="-14" y="1033"/>
              <a:ext cx="1744" cy="6"/>
            </a:xfrm>
            <a:prstGeom prst="rect">
              <a:avLst/>
            </a:prstGeom>
            <a:gradFill rotWithShape="0">
              <a:gsLst>
                <a:gs pos="0">
                  <a:schemeClr val="bg1">
                    <a:gamma/>
                    <a:shade val="90980"/>
                    <a:invGamma/>
                  </a:schemeClr>
                </a:gs>
                <a:gs pos="100000">
                  <a:schemeClr val="bg1"/>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a:lstStyle/>
            <a:p>
              <a:pPr algn="ctr">
                <a:defRPr/>
              </a:pPr>
              <a:endParaRPr lang="en-US"/>
            </a:p>
          </p:txBody>
        </p:sp>
        <p:sp>
          <p:nvSpPr>
            <p:cNvPr id="6" name="Rectangle 4"/>
            <p:cNvSpPr>
              <a:spLocks noChangeArrowheads="1"/>
            </p:cNvSpPr>
            <p:nvPr userDrawn="1"/>
          </p:nvSpPr>
          <p:spPr bwMode="hidden">
            <a:xfrm rot="20774366" flipV="1">
              <a:off x="-24" y="1127"/>
              <a:ext cx="2033" cy="6"/>
            </a:xfrm>
            <a:prstGeom prst="rect">
              <a:avLst/>
            </a:prstGeom>
            <a:gradFill rotWithShape="0">
              <a:gsLst>
                <a:gs pos="0">
                  <a:schemeClr val="bg1">
                    <a:gamma/>
                    <a:shade val="90980"/>
                    <a:invGamma/>
                  </a:schemeClr>
                </a:gs>
                <a:gs pos="100000">
                  <a:schemeClr val="bg1"/>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a:lstStyle/>
            <a:p>
              <a:pPr algn="ctr">
                <a:defRPr/>
              </a:pPr>
              <a:endParaRPr lang="en-US"/>
            </a:p>
          </p:txBody>
        </p:sp>
        <p:sp>
          <p:nvSpPr>
            <p:cNvPr id="7" name="Rectangle 5"/>
            <p:cNvSpPr>
              <a:spLocks noChangeArrowheads="1"/>
            </p:cNvSpPr>
            <p:nvPr userDrawn="1"/>
          </p:nvSpPr>
          <p:spPr bwMode="hidden">
            <a:xfrm rot="20757421" flipV="1">
              <a:off x="-27" y="1198"/>
              <a:ext cx="2246" cy="6"/>
            </a:xfrm>
            <a:prstGeom prst="rect">
              <a:avLst/>
            </a:prstGeom>
            <a:gradFill rotWithShape="0">
              <a:gsLst>
                <a:gs pos="0">
                  <a:schemeClr val="bg1">
                    <a:gamma/>
                    <a:shade val="90980"/>
                    <a:invGamma/>
                  </a:schemeClr>
                </a:gs>
                <a:gs pos="100000">
                  <a:schemeClr val="bg1"/>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a:lstStyle/>
            <a:p>
              <a:pPr algn="ctr">
                <a:defRPr/>
              </a:pPr>
              <a:endParaRPr lang="en-US"/>
            </a:p>
          </p:txBody>
        </p:sp>
        <p:sp>
          <p:nvSpPr>
            <p:cNvPr id="8" name="Rectangle 6"/>
            <p:cNvSpPr>
              <a:spLocks noChangeArrowheads="1"/>
            </p:cNvSpPr>
            <p:nvPr userDrawn="1"/>
          </p:nvSpPr>
          <p:spPr bwMode="hidden">
            <a:xfrm rot="20684206" flipV="1">
              <a:off x="-43" y="1283"/>
              <a:ext cx="2476" cy="6"/>
            </a:xfrm>
            <a:prstGeom prst="rect">
              <a:avLst/>
            </a:prstGeom>
            <a:gradFill rotWithShape="0">
              <a:gsLst>
                <a:gs pos="0">
                  <a:schemeClr val="bg1">
                    <a:gamma/>
                    <a:shade val="90980"/>
                    <a:invGamma/>
                  </a:schemeClr>
                </a:gs>
                <a:gs pos="100000">
                  <a:schemeClr val="bg1"/>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a:lstStyle/>
            <a:p>
              <a:pPr algn="ctr">
                <a:defRPr/>
              </a:pPr>
              <a:endParaRPr lang="en-US"/>
            </a:p>
          </p:txBody>
        </p:sp>
        <p:sp>
          <p:nvSpPr>
            <p:cNvPr id="9" name="Rectangle 7"/>
            <p:cNvSpPr>
              <a:spLocks noChangeArrowheads="1"/>
            </p:cNvSpPr>
            <p:nvPr userDrawn="1"/>
          </p:nvSpPr>
          <p:spPr bwMode="hidden">
            <a:xfrm rot="20631226" flipV="1">
              <a:off x="-51" y="1397"/>
              <a:ext cx="2770" cy="6"/>
            </a:xfrm>
            <a:prstGeom prst="rect">
              <a:avLst/>
            </a:prstGeom>
            <a:gradFill rotWithShape="0">
              <a:gsLst>
                <a:gs pos="0">
                  <a:schemeClr val="bg1">
                    <a:gamma/>
                    <a:shade val="90980"/>
                    <a:invGamma/>
                  </a:schemeClr>
                </a:gs>
                <a:gs pos="100000">
                  <a:schemeClr val="bg1"/>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a:lstStyle/>
            <a:p>
              <a:pPr algn="ctr">
                <a:defRPr/>
              </a:pPr>
              <a:endParaRPr lang="en-US"/>
            </a:p>
          </p:txBody>
        </p:sp>
        <p:sp>
          <p:nvSpPr>
            <p:cNvPr id="10" name="Rectangle 8"/>
            <p:cNvSpPr>
              <a:spLocks noChangeArrowheads="1"/>
            </p:cNvSpPr>
            <p:nvPr userDrawn="1"/>
          </p:nvSpPr>
          <p:spPr bwMode="hidden">
            <a:xfrm rot="20554235" flipV="1">
              <a:off x="-65" y="1523"/>
              <a:ext cx="3058" cy="6"/>
            </a:xfrm>
            <a:prstGeom prst="rect">
              <a:avLst/>
            </a:prstGeom>
            <a:gradFill rotWithShape="0">
              <a:gsLst>
                <a:gs pos="0">
                  <a:schemeClr val="bg1">
                    <a:gamma/>
                    <a:shade val="90980"/>
                    <a:invGamma/>
                  </a:schemeClr>
                </a:gs>
                <a:gs pos="100000">
                  <a:schemeClr val="bg1"/>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a:lstStyle/>
            <a:p>
              <a:pPr algn="ctr">
                <a:defRPr/>
              </a:pPr>
              <a:endParaRPr lang="en-US"/>
            </a:p>
          </p:txBody>
        </p:sp>
        <p:sp>
          <p:nvSpPr>
            <p:cNvPr id="11" name="Rectangle 9"/>
            <p:cNvSpPr>
              <a:spLocks noChangeArrowheads="1"/>
            </p:cNvSpPr>
            <p:nvPr userDrawn="1"/>
          </p:nvSpPr>
          <p:spPr bwMode="hidden">
            <a:xfrm rot="20466593" flipV="1">
              <a:off x="-93" y="1694"/>
              <a:ext cx="3403" cy="6"/>
            </a:xfrm>
            <a:prstGeom prst="rect">
              <a:avLst/>
            </a:prstGeom>
            <a:gradFill rotWithShape="0">
              <a:gsLst>
                <a:gs pos="0">
                  <a:schemeClr val="bg1">
                    <a:gamma/>
                    <a:shade val="90980"/>
                    <a:invGamma/>
                  </a:schemeClr>
                </a:gs>
                <a:gs pos="100000">
                  <a:schemeClr val="bg1"/>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a:lstStyle/>
            <a:p>
              <a:pPr algn="ctr">
                <a:defRPr/>
              </a:pPr>
              <a:endParaRPr lang="en-US"/>
            </a:p>
          </p:txBody>
        </p:sp>
        <p:sp>
          <p:nvSpPr>
            <p:cNvPr id="12" name="Rectangle 10"/>
            <p:cNvSpPr>
              <a:spLocks noChangeArrowheads="1"/>
            </p:cNvSpPr>
            <p:nvPr userDrawn="1"/>
          </p:nvSpPr>
          <p:spPr bwMode="hidden">
            <a:xfrm rot="20343219" flipV="1">
              <a:off x="-99" y="1863"/>
              <a:ext cx="3749" cy="6"/>
            </a:xfrm>
            <a:prstGeom prst="rect">
              <a:avLst/>
            </a:prstGeom>
            <a:gradFill rotWithShape="0">
              <a:gsLst>
                <a:gs pos="0">
                  <a:schemeClr val="bg1"/>
                </a:gs>
                <a:gs pos="100000">
                  <a:schemeClr val="bg1">
                    <a:gamma/>
                    <a:shade val="84706"/>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a:lstStyle/>
            <a:p>
              <a:pPr algn="ctr">
                <a:defRPr/>
              </a:pPr>
              <a:endParaRPr lang="en-US"/>
            </a:p>
          </p:txBody>
        </p:sp>
        <p:sp>
          <p:nvSpPr>
            <p:cNvPr id="13" name="Rectangle 11"/>
            <p:cNvSpPr>
              <a:spLocks noChangeArrowheads="1"/>
            </p:cNvSpPr>
            <p:nvPr userDrawn="1"/>
          </p:nvSpPr>
          <p:spPr bwMode="hidden">
            <a:xfrm rot="20211065" flipV="1">
              <a:off x="-165" y="2053"/>
              <a:ext cx="4209" cy="6"/>
            </a:xfrm>
            <a:prstGeom prst="rect">
              <a:avLst/>
            </a:prstGeom>
            <a:gradFill rotWithShape="0">
              <a:gsLst>
                <a:gs pos="0">
                  <a:schemeClr val="bg1"/>
                </a:gs>
                <a:gs pos="100000">
                  <a:schemeClr val="bg1">
                    <a:gamma/>
                    <a:shade val="75686"/>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a:lstStyle/>
            <a:p>
              <a:pPr algn="ctr">
                <a:defRPr/>
              </a:pPr>
              <a:endParaRPr lang="en-US"/>
            </a:p>
          </p:txBody>
        </p:sp>
        <p:sp>
          <p:nvSpPr>
            <p:cNvPr id="14" name="Rectangle 12"/>
            <p:cNvSpPr>
              <a:spLocks noChangeArrowheads="1"/>
            </p:cNvSpPr>
            <p:nvPr userDrawn="1"/>
          </p:nvSpPr>
          <p:spPr bwMode="hidden">
            <a:xfrm rot="20102912" flipV="1">
              <a:off x="-214" y="2289"/>
              <a:ext cx="4612" cy="6"/>
            </a:xfrm>
            <a:prstGeom prst="rect">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a:lstStyle/>
            <a:p>
              <a:pPr algn="ctr">
                <a:defRPr/>
              </a:pPr>
              <a:endParaRPr lang="en-US"/>
            </a:p>
          </p:txBody>
        </p:sp>
        <p:sp>
          <p:nvSpPr>
            <p:cNvPr id="15" name="Rectangle 13"/>
            <p:cNvSpPr>
              <a:spLocks noChangeArrowheads="1"/>
            </p:cNvSpPr>
            <p:nvPr userDrawn="1"/>
          </p:nvSpPr>
          <p:spPr bwMode="hidden">
            <a:xfrm rot="19923405" flipV="1">
              <a:off x="-313" y="2617"/>
              <a:ext cx="5200" cy="6"/>
            </a:xfrm>
            <a:prstGeom prst="rect">
              <a:avLst/>
            </a:prstGeom>
            <a:gradFill rotWithShape="0">
              <a:gsLst>
                <a:gs pos="0">
                  <a:schemeClr val="bg1"/>
                </a:gs>
                <a:gs pos="100000">
                  <a:schemeClr val="bg1">
                    <a:gamma/>
                    <a:shade val="60784"/>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a:lstStyle/>
            <a:p>
              <a:pPr algn="ctr">
                <a:defRPr/>
              </a:pPr>
              <a:endParaRPr lang="en-US"/>
            </a:p>
          </p:txBody>
        </p:sp>
        <p:sp>
          <p:nvSpPr>
            <p:cNvPr id="16" name="Rectangle 14"/>
            <p:cNvSpPr>
              <a:spLocks noChangeArrowheads="1"/>
            </p:cNvSpPr>
            <p:nvPr userDrawn="1"/>
          </p:nvSpPr>
          <p:spPr bwMode="hidden">
            <a:xfrm rot="19686284" flipV="1">
              <a:off x="9" y="2881"/>
              <a:ext cx="5401" cy="6"/>
            </a:xfrm>
            <a:prstGeom prst="rect">
              <a:avLst/>
            </a:prstGeom>
            <a:gradFill rotWithShape="0">
              <a:gsLst>
                <a:gs pos="0">
                  <a:schemeClr val="bg1"/>
                </a:gs>
                <a:gs pos="100000">
                  <a:schemeClr val="bg1">
                    <a:gamma/>
                    <a:shade val="46275"/>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a:lstStyle/>
            <a:p>
              <a:pPr algn="ctr">
                <a:defRPr/>
              </a:pPr>
              <a:endParaRPr lang="en-US"/>
            </a:p>
          </p:txBody>
        </p:sp>
        <p:sp>
          <p:nvSpPr>
            <p:cNvPr id="17" name="Rectangle 15"/>
            <p:cNvSpPr>
              <a:spLocks noChangeArrowheads="1"/>
            </p:cNvSpPr>
            <p:nvPr userDrawn="1"/>
          </p:nvSpPr>
          <p:spPr bwMode="hidden">
            <a:xfrm rot="19383534" flipV="1">
              <a:off x="1319" y="2928"/>
              <a:ext cx="4612" cy="6"/>
            </a:xfrm>
            <a:prstGeom prst="rect">
              <a:avLst/>
            </a:prstGeom>
            <a:gradFill rotWithShape="0">
              <a:gsLst>
                <a:gs pos="0">
                  <a:schemeClr val="bg1"/>
                </a:gs>
                <a:gs pos="100000">
                  <a:schemeClr val="bg1">
                    <a:gamma/>
                    <a:shade val="30196"/>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a:lstStyle/>
            <a:p>
              <a:pPr algn="ctr">
                <a:defRPr/>
              </a:pPr>
              <a:endParaRPr lang="en-US"/>
            </a:p>
          </p:txBody>
        </p:sp>
        <p:sp>
          <p:nvSpPr>
            <p:cNvPr id="18" name="Rectangle 16"/>
            <p:cNvSpPr>
              <a:spLocks noChangeArrowheads="1"/>
            </p:cNvSpPr>
            <p:nvPr userDrawn="1"/>
          </p:nvSpPr>
          <p:spPr bwMode="hidden">
            <a:xfrm rot="18994182" flipV="1">
              <a:off x="2681" y="3071"/>
              <a:ext cx="3576" cy="6"/>
            </a:xfrm>
            <a:prstGeom prst="rect">
              <a:avLst/>
            </a:prstGeom>
            <a:gradFill rotWithShape="0">
              <a:gsLst>
                <a:gs pos="0">
                  <a:schemeClr val="bg1"/>
                </a:gs>
                <a:gs pos="100000">
                  <a:schemeClr val="bg1">
                    <a:gamma/>
                    <a:shade val="3137"/>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a:lstStyle/>
            <a:p>
              <a:pPr algn="ctr">
                <a:defRPr/>
              </a:pPr>
              <a:endParaRPr lang="en-US"/>
            </a:p>
          </p:txBody>
        </p:sp>
        <p:sp>
          <p:nvSpPr>
            <p:cNvPr id="19" name="Rectangle 17"/>
            <p:cNvSpPr>
              <a:spLocks noChangeArrowheads="1"/>
            </p:cNvSpPr>
            <p:nvPr userDrawn="1"/>
          </p:nvSpPr>
          <p:spPr bwMode="hidden">
            <a:xfrm rot="18603245" flipV="1">
              <a:off x="4054" y="3503"/>
              <a:ext cx="2079" cy="6"/>
            </a:xfrm>
            <a:prstGeom prst="rect">
              <a:avLst/>
            </a:prstGeom>
            <a:gradFill rotWithShape="0">
              <a:gsLst>
                <a:gs pos="0">
                  <a:schemeClr val="bg1"/>
                </a:gs>
                <a:gs pos="100000">
                  <a:schemeClr val="bg1">
                    <a:gamma/>
                    <a:shade val="0"/>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vert="eaVert"/>
            <a:lstStyle/>
            <a:p>
              <a:pPr algn="ctr">
                <a:defRPr/>
              </a:pPr>
              <a:endParaRPr lang="en-US"/>
            </a:p>
          </p:txBody>
        </p:sp>
        <p:sp>
          <p:nvSpPr>
            <p:cNvPr id="20" name="Rectangle 18"/>
            <p:cNvSpPr>
              <a:spLocks noChangeArrowheads="1"/>
            </p:cNvSpPr>
            <p:nvPr userDrawn="1"/>
          </p:nvSpPr>
          <p:spPr bwMode="hidden">
            <a:xfrm rot="39991575" flipH="1" flipV="1">
              <a:off x="5372" y="4167"/>
              <a:ext cx="501" cy="6"/>
            </a:xfrm>
            <a:prstGeom prst="rect">
              <a:avLst/>
            </a:prstGeom>
            <a:gradFill rotWithShape="0">
              <a:gsLst>
                <a:gs pos="0">
                  <a:schemeClr val="bg1"/>
                </a:gs>
                <a:gs pos="100000">
                  <a:schemeClr val="bg1">
                    <a:gamma/>
                    <a:shade val="0"/>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vert="eaVert"/>
            <a:lstStyle/>
            <a:p>
              <a:pPr algn="ctr">
                <a:defRPr/>
              </a:pPr>
              <a:endParaRPr lang="en-US"/>
            </a:p>
          </p:txBody>
        </p:sp>
        <p:sp>
          <p:nvSpPr>
            <p:cNvPr id="21" name="Rectangle 19"/>
            <p:cNvSpPr>
              <a:spLocks noChangeArrowheads="1"/>
            </p:cNvSpPr>
            <p:nvPr userDrawn="1"/>
          </p:nvSpPr>
          <p:spPr bwMode="hidden">
            <a:xfrm rot="-20541361">
              <a:off x="-146" y="2360"/>
              <a:ext cx="6046" cy="6"/>
            </a:xfrm>
            <a:prstGeom prst="rect">
              <a:avLst/>
            </a:prstGeom>
            <a:gradFill rotWithShape="0">
              <a:gsLst>
                <a:gs pos="0">
                  <a:schemeClr val="bg1"/>
                </a:gs>
                <a:gs pos="100000">
                  <a:schemeClr val="bg1">
                    <a:gamma/>
                    <a:shade val="54510"/>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defRPr/>
              </a:pPr>
              <a:endParaRPr lang="en-US"/>
            </a:p>
          </p:txBody>
        </p:sp>
        <p:sp>
          <p:nvSpPr>
            <p:cNvPr id="22" name="Rectangle 20"/>
            <p:cNvSpPr>
              <a:spLocks noChangeArrowheads="1"/>
            </p:cNvSpPr>
            <p:nvPr userDrawn="1"/>
          </p:nvSpPr>
          <p:spPr bwMode="hidden">
            <a:xfrm rot="-20036206">
              <a:off x="-198" y="3396"/>
              <a:ext cx="4142" cy="6"/>
            </a:xfrm>
            <a:prstGeom prst="rect">
              <a:avLst/>
            </a:prstGeom>
            <a:gradFill rotWithShape="0">
              <a:gsLst>
                <a:gs pos="0">
                  <a:schemeClr val="bg1"/>
                </a:gs>
                <a:gs pos="100000">
                  <a:schemeClr val="bg1">
                    <a:gamma/>
                    <a:shade val="63529"/>
                    <a:invGamma/>
                  </a:schemeClr>
                </a:gs>
              </a:gsLst>
              <a:lin ang="2700000" scaled="1"/>
            </a:gra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defRPr/>
              </a:pPr>
              <a:endParaRPr lang="en-US"/>
            </a:p>
          </p:txBody>
        </p:sp>
        <p:sp>
          <p:nvSpPr>
            <p:cNvPr id="23" name="Rectangle 21"/>
            <p:cNvSpPr>
              <a:spLocks noChangeArrowheads="1"/>
            </p:cNvSpPr>
            <p:nvPr userDrawn="1"/>
          </p:nvSpPr>
          <p:spPr bwMode="hidden">
            <a:xfrm rot="1732981">
              <a:off x="-165" y="3624"/>
              <a:ext cx="2804" cy="6"/>
            </a:xfrm>
            <a:prstGeom prst="rect">
              <a:avLst/>
            </a:prstGeom>
            <a:gradFill rotWithShape="0">
              <a:gsLst>
                <a:gs pos="0">
                  <a:schemeClr val="bg1"/>
                </a:gs>
                <a:gs pos="100000">
                  <a:schemeClr val="bg1">
                    <a:gamma/>
                    <a:shade val="63529"/>
                    <a:invGamma/>
                  </a:schemeClr>
                </a:gs>
              </a:gsLst>
              <a:lin ang="2700000" scaled="1"/>
            </a:gra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defRPr/>
              </a:pPr>
              <a:endParaRPr lang="en-US"/>
            </a:p>
          </p:txBody>
        </p:sp>
        <p:sp>
          <p:nvSpPr>
            <p:cNvPr id="24" name="Rectangle 22"/>
            <p:cNvSpPr>
              <a:spLocks noChangeArrowheads="1"/>
            </p:cNvSpPr>
            <p:nvPr userDrawn="1"/>
          </p:nvSpPr>
          <p:spPr bwMode="hidden">
            <a:xfrm rot="1969083">
              <a:off x="-110" y="3922"/>
              <a:ext cx="1400" cy="6"/>
            </a:xfrm>
            <a:prstGeom prst="rect">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w="9525">
                  <a:solidFill>
                    <a:schemeClr val="hlink"/>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defRPr/>
              </a:pPr>
              <a:endParaRPr lang="en-US"/>
            </a:p>
          </p:txBody>
        </p:sp>
        <p:sp>
          <p:nvSpPr>
            <p:cNvPr id="25" name="Rectangle 23"/>
            <p:cNvSpPr>
              <a:spLocks noChangeArrowheads="1"/>
            </p:cNvSpPr>
            <p:nvPr userDrawn="1"/>
          </p:nvSpPr>
          <p:spPr bwMode="hidden">
            <a:xfrm rot="-20213826">
              <a:off x="-216" y="3221"/>
              <a:ext cx="5477" cy="6"/>
            </a:xfrm>
            <a:prstGeom prst="rect">
              <a:avLst/>
            </a:prstGeom>
            <a:gradFill rotWithShape="0">
              <a:gsLst>
                <a:gs pos="0">
                  <a:schemeClr val="bg1"/>
                </a:gs>
                <a:gs pos="100000">
                  <a:schemeClr val="bg1">
                    <a:gamma/>
                    <a:shade val="48627"/>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defRPr/>
              </a:pPr>
              <a:endParaRPr lang="en-US"/>
            </a:p>
          </p:txBody>
        </p:sp>
        <p:sp>
          <p:nvSpPr>
            <p:cNvPr id="26" name="Rectangle 24"/>
            <p:cNvSpPr>
              <a:spLocks noChangeArrowheads="1"/>
            </p:cNvSpPr>
            <p:nvPr userDrawn="1"/>
          </p:nvSpPr>
          <p:spPr bwMode="hidden">
            <a:xfrm rot="22583969">
              <a:off x="-115" y="2129"/>
              <a:ext cx="6016" cy="6"/>
            </a:xfrm>
            <a:prstGeom prst="rect">
              <a:avLst/>
            </a:prstGeom>
            <a:gradFill rotWithShape="0">
              <a:gsLst>
                <a:gs pos="0">
                  <a:schemeClr val="bg1"/>
                </a:gs>
                <a:gs pos="100000">
                  <a:schemeClr val="bg1">
                    <a:gamma/>
                    <a:shade val="57647"/>
                    <a:invGamma/>
                  </a:schemeClr>
                </a:gs>
              </a:gsLst>
              <a:lin ang="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defRPr/>
              </a:pPr>
              <a:endParaRPr lang="en-US"/>
            </a:p>
          </p:txBody>
        </p:sp>
        <p:sp>
          <p:nvSpPr>
            <p:cNvPr id="27" name="Rectangle 25"/>
            <p:cNvSpPr>
              <a:spLocks noChangeArrowheads="1"/>
            </p:cNvSpPr>
            <p:nvPr userDrawn="1"/>
          </p:nvSpPr>
          <p:spPr bwMode="hidden">
            <a:xfrm rot="930109" flipV="1">
              <a:off x="80" y="1946"/>
              <a:ext cx="5756" cy="6"/>
            </a:xfrm>
            <a:prstGeom prst="rect">
              <a:avLst/>
            </a:prstGeom>
            <a:gradFill rotWithShape="0">
              <a:gsLst>
                <a:gs pos="0">
                  <a:schemeClr val="bg1"/>
                </a:gs>
                <a:gs pos="100000">
                  <a:schemeClr val="bg1">
                    <a:gamma/>
                    <a:shade val="60784"/>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a:lstStyle/>
            <a:p>
              <a:pPr algn="ctr">
                <a:defRPr/>
              </a:pPr>
              <a:endParaRPr lang="en-US"/>
            </a:p>
          </p:txBody>
        </p:sp>
        <p:sp>
          <p:nvSpPr>
            <p:cNvPr id="28" name="Rectangle 26"/>
            <p:cNvSpPr>
              <a:spLocks noChangeArrowheads="1"/>
            </p:cNvSpPr>
            <p:nvPr userDrawn="1"/>
          </p:nvSpPr>
          <p:spPr bwMode="hidden">
            <a:xfrm rot="-20731987">
              <a:off x="374" y="1802"/>
              <a:ext cx="5475" cy="6"/>
            </a:xfrm>
            <a:prstGeom prst="rect">
              <a:avLst/>
            </a:prstGeom>
            <a:gradFill rotWithShape="0">
              <a:gsLst>
                <a:gs pos="0">
                  <a:schemeClr val="bg1"/>
                </a:gs>
                <a:gs pos="100000">
                  <a:schemeClr val="bg1">
                    <a:gamma/>
                    <a:shade val="60784"/>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defRPr/>
              </a:pPr>
              <a:endParaRPr lang="en-US"/>
            </a:p>
          </p:txBody>
        </p:sp>
        <p:sp>
          <p:nvSpPr>
            <p:cNvPr id="29" name="Rectangle 27"/>
            <p:cNvSpPr>
              <a:spLocks noChangeArrowheads="1"/>
            </p:cNvSpPr>
            <p:nvPr userDrawn="1"/>
          </p:nvSpPr>
          <p:spPr bwMode="hidden">
            <a:xfrm rot="-64024402">
              <a:off x="848" y="1582"/>
              <a:ext cx="4976" cy="6"/>
            </a:xfrm>
            <a:prstGeom prst="rect">
              <a:avLst/>
            </a:prstGeom>
            <a:gradFill rotWithShape="0">
              <a:gsLst>
                <a:gs pos="0">
                  <a:schemeClr val="bg1"/>
                </a:gs>
                <a:gs pos="100000">
                  <a:schemeClr val="bg1">
                    <a:gamma/>
                    <a:shade val="60784"/>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defRPr/>
              </a:pPr>
              <a:endParaRPr lang="en-US"/>
            </a:p>
          </p:txBody>
        </p:sp>
        <p:sp>
          <p:nvSpPr>
            <p:cNvPr id="30" name="Rectangle 28"/>
            <p:cNvSpPr>
              <a:spLocks noChangeArrowheads="1"/>
            </p:cNvSpPr>
            <p:nvPr userDrawn="1"/>
          </p:nvSpPr>
          <p:spPr bwMode="hidden">
            <a:xfrm rot="-42464612">
              <a:off x="1053" y="1476"/>
              <a:ext cx="4759" cy="6"/>
            </a:xfrm>
            <a:prstGeom prst="rect">
              <a:avLst/>
            </a:prstGeom>
            <a:gradFill rotWithShape="0">
              <a:gsLst>
                <a:gs pos="0">
                  <a:schemeClr val="bg1"/>
                </a:gs>
                <a:gs pos="100000">
                  <a:schemeClr val="bg1">
                    <a:gamma/>
                    <a:shade val="60784"/>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defRPr/>
              </a:pPr>
              <a:endParaRPr lang="en-US"/>
            </a:p>
          </p:txBody>
        </p:sp>
        <p:sp>
          <p:nvSpPr>
            <p:cNvPr id="31" name="Rectangle 29"/>
            <p:cNvSpPr>
              <a:spLocks noChangeArrowheads="1"/>
            </p:cNvSpPr>
            <p:nvPr userDrawn="1"/>
          </p:nvSpPr>
          <p:spPr bwMode="hidden">
            <a:xfrm rot="-20907336">
              <a:off x="1244" y="1377"/>
              <a:ext cx="4557" cy="6"/>
            </a:xfrm>
            <a:prstGeom prst="rect">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defRPr/>
              </a:pPr>
              <a:endParaRPr lang="en-US"/>
            </a:p>
          </p:txBody>
        </p:sp>
        <p:sp>
          <p:nvSpPr>
            <p:cNvPr id="32" name="Rectangle 30"/>
            <p:cNvSpPr>
              <a:spLocks noChangeArrowheads="1"/>
            </p:cNvSpPr>
            <p:nvPr userDrawn="1"/>
          </p:nvSpPr>
          <p:spPr bwMode="hidden">
            <a:xfrm rot="655690" flipV="1">
              <a:off x="1487" y="1305"/>
              <a:ext cx="4314" cy="6"/>
            </a:xfrm>
            <a:prstGeom prst="rect">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a:lstStyle/>
            <a:p>
              <a:pPr algn="ctr">
                <a:defRPr/>
              </a:pPr>
              <a:endParaRPr lang="en-US"/>
            </a:p>
          </p:txBody>
        </p:sp>
        <p:sp>
          <p:nvSpPr>
            <p:cNvPr id="33" name="Rectangle 31"/>
            <p:cNvSpPr>
              <a:spLocks noChangeArrowheads="1"/>
            </p:cNvSpPr>
            <p:nvPr userDrawn="1"/>
          </p:nvSpPr>
          <p:spPr bwMode="hidden">
            <a:xfrm rot="636921" flipV="1">
              <a:off x="1650" y="1218"/>
              <a:ext cx="4154" cy="6"/>
            </a:xfrm>
            <a:prstGeom prst="rect">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a:lstStyle/>
            <a:p>
              <a:pPr algn="ctr">
                <a:defRPr/>
              </a:pPr>
              <a:endParaRPr lang="en-US"/>
            </a:p>
          </p:txBody>
        </p:sp>
        <p:sp>
          <p:nvSpPr>
            <p:cNvPr id="34" name="Rectangle 32"/>
            <p:cNvSpPr>
              <a:spLocks noChangeArrowheads="1"/>
            </p:cNvSpPr>
            <p:nvPr userDrawn="1"/>
          </p:nvSpPr>
          <p:spPr bwMode="hidden">
            <a:xfrm rot="803987" flipV="1">
              <a:off x="611" y="1684"/>
              <a:ext cx="5204" cy="6"/>
            </a:xfrm>
            <a:prstGeom prst="rect">
              <a:avLst/>
            </a:prstGeom>
            <a:gradFill rotWithShape="0">
              <a:gsLst>
                <a:gs pos="0">
                  <a:schemeClr val="bg1"/>
                </a:gs>
                <a:gs pos="100000">
                  <a:schemeClr val="bg1">
                    <a:gamma/>
                    <a:shade val="60784"/>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a:lstStyle/>
            <a:p>
              <a:pPr algn="ctr">
                <a:defRPr/>
              </a:pPr>
              <a:endParaRPr lang="en-US"/>
            </a:p>
          </p:txBody>
        </p:sp>
        <p:sp>
          <p:nvSpPr>
            <p:cNvPr id="35" name="Rectangle 33"/>
            <p:cNvSpPr>
              <a:spLocks noChangeArrowheads="1"/>
            </p:cNvSpPr>
            <p:nvPr userDrawn="1"/>
          </p:nvSpPr>
          <p:spPr bwMode="hidden">
            <a:xfrm rot="1273217" flipV="1">
              <a:off x="-204" y="2976"/>
              <a:ext cx="6150" cy="6"/>
            </a:xfrm>
            <a:prstGeom prst="rect">
              <a:avLst/>
            </a:prstGeom>
            <a:gradFill rotWithShape="0">
              <a:gsLst>
                <a:gs pos="0">
                  <a:schemeClr val="bg1"/>
                </a:gs>
                <a:gs pos="100000">
                  <a:schemeClr val="bg1">
                    <a:gamma/>
                    <a:shade val="54510"/>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a:lstStyle/>
            <a:p>
              <a:pPr algn="ctr">
                <a:defRPr/>
              </a:pPr>
              <a:endParaRPr lang="en-US"/>
            </a:p>
          </p:txBody>
        </p:sp>
        <p:sp>
          <p:nvSpPr>
            <p:cNvPr id="36" name="Rectangle 34"/>
            <p:cNvSpPr>
              <a:spLocks noChangeArrowheads="1"/>
            </p:cNvSpPr>
            <p:nvPr userDrawn="1"/>
          </p:nvSpPr>
          <p:spPr bwMode="hidden">
            <a:xfrm rot="1169729" flipV="1">
              <a:off x="-174" y="2663"/>
              <a:ext cx="6104" cy="6"/>
            </a:xfrm>
            <a:prstGeom prst="rect">
              <a:avLst/>
            </a:prstGeom>
            <a:gradFill rotWithShape="0">
              <a:gsLst>
                <a:gs pos="0">
                  <a:schemeClr val="bg1"/>
                </a:gs>
                <a:gs pos="100000">
                  <a:schemeClr val="bg1">
                    <a:gamma/>
                    <a:shade val="51373"/>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a:lstStyle/>
            <a:p>
              <a:pPr algn="ctr">
                <a:defRPr/>
              </a:pPr>
              <a:endParaRPr lang="en-US"/>
            </a:p>
          </p:txBody>
        </p:sp>
        <p:sp>
          <p:nvSpPr>
            <p:cNvPr id="37" name="Oval 35"/>
            <p:cNvSpPr>
              <a:spLocks noChangeArrowheads="1"/>
            </p:cNvSpPr>
            <p:nvPr/>
          </p:nvSpPr>
          <p:spPr bwMode="hidden">
            <a:xfrm>
              <a:off x="740" y="3359"/>
              <a:ext cx="168" cy="96"/>
            </a:xfrm>
            <a:prstGeom prst="ellipse">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38" name="Oval 36"/>
            <p:cNvSpPr>
              <a:spLocks noChangeArrowheads="1"/>
            </p:cNvSpPr>
            <p:nvPr/>
          </p:nvSpPr>
          <p:spPr bwMode="hidden">
            <a:xfrm>
              <a:off x="236" y="3074"/>
              <a:ext cx="168" cy="95"/>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39" name="Oval 37"/>
            <p:cNvSpPr>
              <a:spLocks noChangeArrowheads="1"/>
            </p:cNvSpPr>
            <p:nvPr/>
          </p:nvSpPr>
          <p:spPr bwMode="hidden">
            <a:xfrm>
              <a:off x="159" y="3652"/>
              <a:ext cx="196" cy="106"/>
            </a:xfrm>
            <a:prstGeom prst="ellipse">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40" name="Oval 38"/>
            <p:cNvSpPr>
              <a:spLocks noChangeArrowheads="1"/>
            </p:cNvSpPr>
            <p:nvPr/>
          </p:nvSpPr>
          <p:spPr bwMode="hidden">
            <a:xfrm>
              <a:off x="2077" y="2661"/>
              <a:ext cx="156" cy="84"/>
            </a:xfrm>
            <a:prstGeom prst="ellipse">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41" name="Oval 39"/>
            <p:cNvSpPr>
              <a:spLocks noChangeArrowheads="1"/>
            </p:cNvSpPr>
            <p:nvPr/>
          </p:nvSpPr>
          <p:spPr bwMode="hidden">
            <a:xfrm>
              <a:off x="1223" y="3076"/>
              <a:ext cx="168" cy="95"/>
            </a:xfrm>
            <a:prstGeom prst="ellipse">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42" name="Oval 40"/>
            <p:cNvSpPr>
              <a:spLocks noChangeArrowheads="1"/>
            </p:cNvSpPr>
            <p:nvPr/>
          </p:nvSpPr>
          <p:spPr bwMode="hidden">
            <a:xfrm>
              <a:off x="1686" y="2857"/>
              <a:ext cx="156" cy="90"/>
            </a:xfrm>
            <a:prstGeom prst="ellipse">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43" name="Oval 41"/>
            <p:cNvSpPr>
              <a:spLocks noChangeArrowheads="1"/>
            </p:cNvSpPr>
            <p:nvPr/>
          </p:nvSpPr>
          <p:spPr bwMode="hidden">
            <a:xfrm>
              <a:off x="750" y="2839"/>
              <a:ext cx="151" cy="89"/>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44" name="Oval 42"/>
            <p:cNvSpPr>
              <a:spLocks noChangeArrowheads="1"/>
            </p:cNvSpPr>
            <p:nvPr/>
          </p:nvSpPr>
          <p:spPr bwMode="hidden">
            <a:xfrm>
              <a:off x="367" y="2656"/>
              <a:ext cx="150" cy="84"/>
            </a:xfrm>
            <a:prstGeom prst="ellipse">
              <a:avLst/>
            </a:prstGeom>
            <a:gradFill rotWithShape="0">
              <a:gsLst>
                <a:gs pos="0">
                  <a:schemeClr val="bg1"/>
                </a:gs>
                <a:gs pos="100000">
                  <a:schemeClr val="bg1">
                    <a:gamma/>
                    <a:shade val="75686"/>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45" name="Oval 43"/>
            <p:cNvSpPr>
              <a:spLocks noChangeArrowheads="1"/>
            </p:cNvSpPr>
            <p:nvPr/>
          </p:nvSpPr>
          <p:spPr bwMode="hidden">
            <a:xfrm>
              <a:off x="1172" y="2642"/>
              <a:ext cx="156" cy="83"/>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46" name="Oval 44"/>
            <p:cNvSpPr>
              <a:spLocks noChangeArrowheads="1"/>
            </p:cNvSpPr>
            <p:nvPr/>
          </p:nvSpPr>
          <p:spPr bwMode="hidden">
            <a:xfrm>
              <a:off x="2401" y="2485"/>
              <a:ext cx="156" cy="83"/>
            </a:xfrm>
            <a:prstGeom prst="ellipse">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47" name="Oval 45"/>
            <p:cNvSpPr>
              <a:spLocks noChangeArrowheads="1"/>
            </p:cNvSpPr>
            <p:nvPr/>
          </p:nvSpPr>
          <p:spPr bwMode="hidden">
            <a:xfrm>
              <a:off x="1910" y="2314"/>
              <a:ext cx="134" cy="73"/>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48" name="Oval 46"/>
            <p:cNvSpPr>
              <a:spLocks noChangeArrowheads="1"/>
            </p:cNvSpPr>
            <p:nvPr/>
          </p:nvSpPr>
          <p:spPr bwMode="hidden">
            <a:xfrm>
              <a:off x="2254" y="2154"/>
              <a:ext cx="134" cy="61"/>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49" name="Oval 47"/>
            <p:cNvSpPr>
              <a:spLocks noChangeArrowheads="1"/>
            </p:cNvSpPr>
            <p:nvPr/>
          </p:nvSpPr>
          <p:spPr bwMode="hidden">
            <a:xfrm>
              <a:off x="2742" y="2305"/>
              <a:ext cx="140" cy="72"/>
            </a:xfrm>
            <a:prstGeom prst="ellipse">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50" name="Oval 48"/>
            <p:cNvSpPr>
              <a:spLocks noChangeArrowheads="1"/>
            </p:cNvSpPr>
            <p:nvPr/>
          </p:nvSpPr>
          <p:spPr bwMode="hidden">
            <a:xfrm>
              <a:off x="2812" y="1898"/>
              <a:ext cx="129" cy="61"/>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51" name="Oval 49"/>
            <p:cNvSpPr>
              <a:spLocks noChangeArrowheads="1"/>
            </p:cNvSpPr>
            <p:nvPr/>
          </p:nvSpPr>
          <p:spPr bwMode="hidden">
            <a:xfrm>
              <a:off x="3721" y="1792"/>
              <a:ext cx="128" cy="61"/>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52" name="Oval 50"/>
            <p:cNvSpPr>
              <a:spLocks noChangeArrowheads="1"/>
            </p:cNvSpPr>
            <p:nvPr/>
          </p:nvSpPr>
          <p:spPr bwMode="hidden">
            <a:xfrm>
              <a:off x="3528" y="1896"/>
              <a:ext cx="128" cy="61"/>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53" name="Oval 51"/>
            <p:cNvSpPr>
              <a:spLocks noChangeArrowheads="1"/>
            </p:cNvSpPr>
            <p:nvPr/>
          </p:nvSpPr>
          <p:spPr bwMode="hidden">
            <a:xfrm>
              <a:off x="3064" y="1778"/>
              <a:ext cx="128" cy="62"/>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54" name="Oval 52"/>
            <p:cNvSpPr>
              <a:spLocks noChangeArrowheads="1"/>
            </p:cNvSpPr>
            <p:nvPr/>
          </p:nvSpPr>
          <p:spPr bwMode="hidden">
            <a:xfrm>
              <a:off x="3277" y="2024"/>
              <a:ext cx="134" cy="73"/>
            </a:xfrm>
            <a:prstGeom prst="ellipse">
              <a:avLst/>
            </a:prstGeom>
            <a:gradFill rotWithShape="0">
              <a:gsLst>
                <a:gs pos="0">
                  <a:schemeClr val="bg1"/>
                </a:gs>
                <a:gs pos="100000">
                  <a:schemeClr val="bg1">
                    <a:gamma/>
                    <a:shade val="6078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55" name="Oval 53"/>
            <p:cNvSpPr>
              <a:spLocks noChangeArrowheads="1"/>
            </p:cNvSpPr>
            <p:nvPr/>
          </p:nvSpPr>
          <p:spPr bwMode="hidden">
            <a:xfrm>
              <a:off x="3027" y="2160"/>
              <a:ext cx="133" cy="61"/>
            </a:xfrm>
            <a:prstGeom prst="ellipse">
              <a:avLst/>
            </a:prstGeom>
            <a:gradFill rotWithShape="0">
              <a:gsLst>
                <a:gs pos="0">
                  <a:schemeClr val="bg1"/>
                </a:gs>
                <a:gs pos="100000">
                  <a:schemeClr val="bg1">
                    <a:gamma/>
                    <a:shade val="6078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56" name="Oval 54"/>
            <p:cNvSpPr>
              <a:spLocks noChangeArrowheads="1"/>
            </p:cNvSpPr>
            <p:nvPr/>
          </p:nvSpPr>
          <p:spPr bwMode="hidden">
            <a:xfrm>
              <a:off x="1569" y="2453"/>
              <a:ext cx="150" cy="90"/>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57" name="Oval 55"/>
            <p:cNvSpPr>
              <a:spLocks noChangeArrowheads="1"/>
            </p:cNvSpPr>
            <p:nvPr/>
          </p:nvSpPr>
          <p:spPr bwMode="hidden">
            <a:xfrm>
              <a:off x="1863" y="2028"/>
              <a:ext cx="139" cy="61"/>
            </a:xfrm>
            <a:prstGeom prst="ellipse">
              <a:avLst/>
            </a:prstGeom>
            <a:gradFill rotWithShape="0">
              <a:gsLst>
                <a:gs pos="0">
                  <a:schemeClr val="bg1"/>
                </a:gs>
                <a:gs pos="100000">
                  <a:schemeClr val="bg1">
                    <a:gamma/>
                    <a:shade val="75686"/>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58" name="Oval 56"/>
            <p:cNvSpPr>
              <a:spLocks noChangeArrowheads="1"/>
            </p:cNvSpPr>
            <p:nvPr/>
          </p:nvSpPr>
          <p:spPr bwMode="hidden">
            <a:xfrm>
              <a:off x="1513" y="2175"/>
              <a:ext cx="139" cy="61"/>
            </a:xfrm>
            <a:prstGeom prst="ellipse">
              <a:avLst/>
            </a:prstGeom>
            <a:gradFill rotWithShape="0">
              <a:gsLst>
                <a:gs pos="0">
                  <a:schemeClr val="bg1"/>
                </a:gs>
                <a:gs pos="100000">
                  <a:schemeClr val="bg1">
                    <a:gamma/>
                    <a:shade val="75686"/>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59" name="Oval 57"/>
            <p:cNvSpPr>
              <a:spLocks noChangeArrowheads="1"/>
            </p:cNvSpPr>
            <p:nvPr/>
          </p:nvSpPr>
          <p:spPr bwMode="hidden">
            <a:xfrm>
              <a:off x="1191" y="2311"/>
              <a:ext cx="134" cy="72"/>
            </a:xfrm>
            <a:prstGeom prst="ellipse">
              <a:avLst/>
            </a:prstGeom>
            <a:gradFill rotWithShape="0">
              <a:gsLst>
                <a:gs pos="0">
                  <a:schemeClr val="bg1"/>
                </a:gs>
                <a:gs pos="100000">
                  <a:schemeClr val="bg1">
                    <a:gamma/>
                    <a:shade val="75686"/>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60" name="Oval 58"/>
            <p:cNvSpPr>
              <a:spLocks noChangeArrowheads="1"/>
            </p:cNvSpPr>
            <p:nvPr/>
          </p:nvSpPr>
          <p:spPr bwMode="hidden">
            <a:xfrm>
              <a:off x="1154" y="2047"/>
              <a:ext cx="134" cy="61"/>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61" name="Oval 59"/>
            <p:cNvSpPr>
              <a:spLocks noChangeArrowheads="1"/>
            </p:cNvSpPr>
            <p:nvPr/>
          </p:nvSpPr>
          <p:spPr bwMode="hidden">
            <a:xfrm>
              <a:off x="1142" y="1803"/>
              <a:ext cx="128" cy="61"/>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62" name="Oval 60"/>
            <p:cNvSpPr>
              <a:spLocks noChangeArrowheads="1"/>
            </p:cNvSpPr>
            <p:nvPr/>
          </p:nvSpPr>
          <p:spPr bwMode="hidden">
            <a:xfrm>
              <a:off x="1500" y="1912"/>
              <a:ext cx="128" cy="61"/>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63" name="Oval 61"/>
            <p:cNvSpPr>
              <a:spLocks noChangeArrowheads="1"/>
            </p:cNvSpPr>
            <p:nvPr/>
          </p:nvSpPr>
          <p:spPr bwMode="hidden">
            <a:xfrm>
              <a:off x="1804" y="1801"/>
              <a:ext cx="128" cy="61"/>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64" name="Oval 62"/>
            <p:cNvSpPr>
              <a:spLocks noChangeArrowheads="1"/>
            </p:cNvSpPr>
            <p:nvPr/>
          </p:nvSpPr>
          <p:spPr bwMode="hidden">
            <a:xfrm>
              <a:off x="2159" y="1905"/>
              <a:ext cx="128" cy="61"/>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65" name="Oval 63"/>
            <p:cNvSpPr>
              <a:spLocks noChangeArrowheads="1"/>
            </p:cNvSpPr>
            <p:nvPr/>
          </p:nvSpPr>
          <p:spPr bwMode="hidden">
            <a:xfrm>
              <a:off x="2432" y="1787"/>
              <a:ext cx="128" cy="61"/>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66" name="Oval 64"/>
            <p:cNvSpPr>
              <a:spLocks noChangeArrowheads="1"/>
            </p:cNvSpPr>
            <p:nvPr/>
          </p:nvSpPr>
          <p:spPr bwMode="hidden">
            <a:xfrm>
              <a:off x="470" y="2032"/>
              <a:ext cx="134" cy="73"/>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67" name="Oval 65"/>
            <p:cNvSpPr>
              <a:spLocks noChangeArrowheads="1"/>
            </p:cNvSpPr>
            <p:nvPr/>
          </p:nvSpPr>
          <p:spPr bwMode="hidden">
            <a:xfrm>
              <a:off x="68" y="2166"/>
              <a:ext cx="134" cy="73"/>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68" name="Oval 66"/>
            <p:cNvSpPr>
              <a:spLocks noChangeArrowheads="1"/>
            </p:cNvSpPr>
            <p:nvPr/>
          </p:nvSpPr>
          <p:spPr bwMode="hidden">
            <a:xfrm>
              <a:off x="798" y="1916"/>
              <a:ext cx="128" cy="61"/>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69" name="Oval 67"/>
            <p:cNvSpPr>
              <a:spLocks noChangeArrowheads="1"/>
            </p:cNvSpPr>
            <p:nvPr/>
          </p:nvSpPr>
          <p:spPr bwMode="hidden">
            <a:xfrm>
              <a:off x="455" y="1797"/>
              <a:ext cx="128" cy="61"/>
            </a:xfrm>
            <a:prstGeom prst="ellipse">
              <a:avLst/>
            </a:prstGeom>
            <a:gradFill rotWithShape="0">
              <a:gsLst>
                <a:gs pos="0">
                  <a:schemeClr val="bg1"/>
                </a:gs>
                <a:gs pos="100000">
                  <a:schemeClr val="bg1">
                    <a:gamma/>
                    <a:shade val="84706"/>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70" name="Oval 68"/>
            <p:cNvSpPr>
              <a:spLocks noChangeArrowheads="1"/>
            </p:cNvSpPr>
            <p:nvPr/>
          </p:nvSpPr>
          <p:spPr bwMode="hidden">
            <a:xfrm>
              <a:off x="113" y="1901"/>
              <a:ext cx="128" cy="61"/>
            </a:xfrm>
            <a:prstGeom prst="ellipse">
              <a:avLst/>
            </a:prstGeom>
            <a:gradFill rotWithShape="0">
              <a:gsLst>
                <a:gs pos="0">
                  <a:schemeClr val="bg1"/>
                </a:gs>
                <a:gs pos="100000">
                  <a:schemeClr val="bg1">
                    <a:gamma/>
                    <a:shade val="84706"/>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71" name="Oval 69"/>
            <p:cNvSpPr>
              <a:spLocks noChangeArrowheads="1"/>
            </p:cNvSpPr>
            <p:nvPr/>
          </p:nvSpPr>
          <p:spPr bwMode="hidden">
            <a:xfrm>
              <a:off x="432" y="2323"/>
              <a:ext cx="139" cy="61"/>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72" name="Oval 70"/>
            <p:cNvSpPr>
              <a:spLocks noChangeArrowheads="1"/>
            </p:cNvSpPr>
            <p:nvPr/>
          </p:nvSpPr>
          <p:spPr bwMode="hidden">
            <a:xfrm>
              <a:off x="814" y="2178"/>
              <a:ext cx="134" cy="61"/>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73" name="Oval 71"/>
            <p:cNvSpPr>
              <a:spLocks noChangeArrowheads="1"/>
            </p:cNvSpPr>
            <p:nvPr/>
          </p:nvSpPr>
          <p:spPr bwMode="hidden">
            <a:xfrm>
              <a:off x="789" y="2472"/>
              <a:ext cx="156" cy="89"/>
            </a:xfrm>
            <a:prstGeom prst="ellipse">
              <a:avLst/>
            </a:prstGeom>
            <a:gradFill rotWithShape="0">
              <a:gsLst>
                <a:gs pos="0">
                  <a:schemeClr val="bg1"/>
                </a:gs>
                <a:gs pos="100000">
                  <a:schemeClr val="bg1">
                    <a:gamma/>
                    <a:shade val="75686"/>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74" name="Oval 72"/>
            <p:cNvSpPr>
              <a:spLocks noChangeArrowheads="1"/>
            </p:cNvSpPr>
            <p:nvPr/>
          </p:nvSpPr>
          <p:spPr bwMode="hidden">
            <a:xfrm>
              <a:off x="2544" y="2015"/>
              <a:ext cx="140" cy="72"/>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75" name="Oval 73"/>
            <p:cNvSpPr>
              <a:spLocks noChangeArrowheads="1"/>
            </p:cNvSpPr>
            <p:nvPr/>
          </p:nvSpPr>
          <p:spPr bwMode="hidden">
            <a:xfrm>
              <a:off x="1457" y="1700"/>
              <a:ext cx="123" cy="51"/>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76" name="Oval 74"/>
            <p:cNvSpPr>
              <a:spLocks noChangeArrowheads="1"/>
            </p:cNvSpPr>
            <p:nvPr/>
          </p:nvSpPr>
          <p:spPr bwMode="hidden">
            <a:xfrm>
              <a:off x="1747" y="1599"/>
              <a:ext cx="123" cy="50"/>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77" name="Oval 75"/>
            <p:cNvSpPr>
              <a:spLocks noChangeArrowheads="1"/>
            </p:cNvSpPr>
            <p:nvPr/>
          </p:nvSpPr>
          <p:spPr bwMode="hidden">
            <a:xfrm>
              <a:off x="1385" y="1506"/>
              <a:ext cx="123" cy="50"/>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78" name="Oval 76"/>
            <p:cNvSpPr>
              <a:spLocks noChangeArrowheads="1"/>
            </p:cNvSpPr>
            <p:nvPr/>
          </p:nvSpPr>
          <p:spPr bwMode="hidden">
            <a:xfrm>
              <a:off x="1093" y="1595"/>
              <a:ext cx="123" cy="51"/>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79" name="Oval 77"/>
            <p:cNvSpPr>
              <a:spLocks noChangeArrowheads="1"/>
            </p:cNvSpPr>
            <p:nvPr/>
          </p:nvSpPr>
          <p:spPr bwMode="hidden">
            <a:xfrm>
              <a:off x="792" y="1690"/>
              <a:ext cx="124" cy="51"/>
            </a:xfrm>
            <a:prstGeom prst="ellipse">
              <a:avLst/>
            </a:prstGeom>
            <a:gradFill rotWithShape="0">
              <a:gsLst>
                <a:gs pos="0">
                  <a:schemeClr val="bg1"/>
                </a:gs>
                <a:gs pos="100000">
                  <a:schemeClr val="bg1">
                    <a:gamma/>
                    <a:shade val="84706"/>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80" name="Oval 78"/>
            <p:cNvSpPr>
              <a:spLocks noChangeArrowheads="1"/>
            </p:cNvSpPr>
            <p:nvPr/>
          </p:nvSpPr>
          <p:spPr bwMode="hidden">
            <a:xfrm>
              <a:off x="2011" y="1512"/>
              <a:ext cx="123" cy="50"/>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81" name="Oval 79"/>
            <p:cNvSpPr>
              <a:spLocks noChangeArrowheads="1"/>
            </p:cNvSpPr>
            <p:nvPr/>
          </p:nvSpPr>
          <p:spPr bwMode="hidden">
            <a:xfrm>
              <a:off x="2087" y="1696"/>
              <a:ext cx="123" cy="50"/>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82" name="Oval 80"/>
            <p:cNvSpPr>
              <a:spLocks noChangeArrowheads="1"/>
            </p:cNvSpPr>
            <p:nvPr/>
          </p:nvSpPr>
          <p:spPr bwMode="hidden">
            <a:xfrm>
              <a:off x="2345" y="1601"/>
              <a:ext cx="123" cy="50"/>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83" name="Oval 81"/>
            <p:cNvSpPr>
              <a:spLocks noChangeArrowheads="1"/>
            </p:cNvSpPr>
            <p:nvPr/>
          </p:nvSpPr>
          <p:spPr bwMode="hidden">
            <a:xfrm>
              <a:off x="2684" y="1686"/>
              <a:ext cx="123" cy="51"/>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84" name="Oval 82"/>
            <p:cNvSpPr>
              <a:spLocks noChangeArrowheads="1"/>
            </p:cNvSpPr>
            <p:nvPr/>
          </p:nvSpPr>
          <p:spPr bwMode="hidden">
            <a:xfrm>
              <a:off x="806" y="1512"/>
              <a:ext cx="123" cy="50"/>
            </a:xfrm>
            <a:prstGeom prst="ellipse">
              <a:avLst/>
            </a:prstGeom>
            <a:gradFill rotWithShape="0">
              <a:gsLst>
                <a:gs pos="0">
                  <a:schemeClr val="bg1"/>
                </a:gs>
                <a:gs pos="100000">
                  <a:schemeClr val="bg1">
                    <a:gamma/>
                    <a:shade val="87843"/>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85" name="Oval 83"/>
            <p:cNvSpPr>
              <a:spLocks noChangeArrowheads="1"/>
            </p:cNvSpPr>
            <p:nvPr/>
          </p:nvSpPr>
          <p:spPr bwMode="hidden">
            <a:xfrm>
              <a:off x="495" y="1597"/>
              <a:ext cx="123" cy="50"/>
            </a:xfrm>
            <a:prstGeom prst="ellipse">
              <a:avLst/>
            </a:prstGeom>
            <a:gradFill rotWithShape="0">
              <a:gsLst>
                <a:gs pos="0">
                  <a:schemeClr val="bg1"/>
                </a:gs>
                <a:gs pos="100000">
                  <a:schemeClr val="bg1">
                    <a:gamma/>
                    <a:shade val="87843"/>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86" name="Oval 84"/>
            <p:cNvSpPr>
              <a:spLocks noChangeArrowheads="1"/>
            </p:cNvSpPr>
            <p:nvPr/>
          </p:nvSpPr>
          <p:spPr bwMode="hidden">
            <a:xfrm>
              <a:off x="228" y="1508"/>
              <a:ext cx="123" cy="50"/>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87" name="Oval 85"/>
            <p:cNvSpPr>
              <a:spLocks noChangeArrowheads="1"/>
            </p:cNvSpPr>
            <p:nvPr/>
          </p:nvSpPr>
          <p:spPr bwMode="hidden">
            <a:xfrm>
              <a:off x="157" y="1698"/>
              <a:ext cx="123" cy="50"/>
            </a:xfrm>
            <a:prstGeom prst="ellipse">
              <a:avLst/>
            </a:prstGeom>
            <a:gradFill rotWithShape="0">
              <a:gsLst>
                <a:gs pos="0">
                  <a:schemeClr val="bg1"/>
                </a:gs>
                <a:gs pos="100000">
                  <a:schemeClr val="bg1">
                    <a:gamma/>
                    <a:shade val="87843"/>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88" name="Oval 86"/>
            <p:cNvSpPr>
              <a:spLocks noChangeArrowheads="1"/>
            </p:cNvSpPr>
            <p:nvPr/>
          </p:nvSpPr>
          <p:spPr bwMode="hidden">
            <a:xfrm>
              <a:off x="2887" y="1595"/>
              <a:ext cx="124" cy="50"/>
            </a:xfrm>
            <a:prstGeom prst="ellipse">
              <a:avLst/>
            </a:prstGeom>
            <a:gradFill rotWithShape="0">
              <a:gsLst>
                <a:gs pos="0">
                  <a:schemeClr val="bg1"/>
                </a:gs>
                <a:gs pos="100000">
                  <a:schemeClr val="bg1">
                    <a:gamma/>
                    <a:shade val="75686"/>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89" name="Oval 87"/>
            <p:cNvSpPr>
              <a:spLocks noChangeArrowheads="1"/>
            </p:cNvSpPr>
            <p:nvPr/>
          </p:nvSpPr>
          <p:spPr bwMode="hidden">
            <a:xfrm>
              <a:off x="3079" y="1511"/>
              <a:ext cx="124" cy="51"/>
            </a:xfrm>
            <a:prstGeom prst="ellipse">
              <a:avLst/>
            </a:prstGeom>
            <a:gradFill rotWithShape="0">
              <a:gsLst>
                <a:gs pos="0">
                  <a:schemeClr val="bg1"/>
                </a:gs>
                <a:gs pos="100000">
                  <a:schemeClr val="bg1">
                    <a:gamma/>
                    <a:shade val="75686"/>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90" name="Oval 88"/>
            <p:cNvSpPr>
              <a:spLocks noChangeArrowheads="1"/>
            </p:cNvSpPr>
            <p:nvPr/>
          </p:nvSpPr>
          <p:spPr bwMode="hidden">
            <a:xfrm>
              <a:off x="3270" y="1688"/>
              <a:ext cx="124" cy="51"/>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91" name="Oval 89"/>
            <p:cNvSpPr>
              <a:spLocks noChangeArrowheads="1"/>
            </p:cNvSpPr>
            <p:nvPr/>
          </p:nvSpPr>
          <p:spPr bwMode="hidden">
            <a:xfrm>
              <a:off x="3453" y="1599"/>
              <a:ext cx="123" cy="50"/>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92" name="Oval 90"/>
            <p:cNvSpPr>
              <a:spLocks noChangeArrowheads="1"/>
            </p:cNvSpPr>
            <p:nvPr/>
          </p:nvSpPr>
          <p:spPr bwMode="hidden">
            <a:xfrm>
              <a:off x="3651" y="1506"/>
              <a:ext cx="123" cy="50"/>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93" name="Oval 91"/>
            <p:cNvSpPr>
              <a:spLocks noChangeArrowheads="1"/>
            </p:cNvSpPr>
            <p:nvPr/>
          </p:nvSpPr>
          <p:spPr bwMode="hidden">
            <a:xfrm>
              <a:off x="4251" y="1513"/>
              <a:ext cx="124" cy="51"/>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94" name="Oval 92"/>
            <p:cNvSpPr>
              <a:spLocks noChangeArrowheads="1"/>
            </p:cNvSpPr>
            <p:nvPr/>
          </p:nvSpPr>
          <p:spPr bwMode="hidden">
            <a:xfrm>
              <a:off x="3901" y="1701"/>
              <a:ext cx="128" cy="50"/>
            </a:xfrm>
            <a:prstGeom prst="ellipse">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95" name="Oval 93"/>
            <p:cNvSpPr>
              <a:spLocks noChangeArrowheads="1"/>
            </p:cNvSpPr>
            <p:nvPr/>
          </p:nvSpPr>
          <p:spPr bwMode="hidden">
            <a:xfrm>
              <a:off x="4086" y="1608"/>
              <a:ext cx="128" cy="50"/>
            </a:xfrm>
            <a:prstGeom prst="ellipse">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96" name="Oval 94"/>
            <p:cNvSpPr>
              <a:spLocks noChangeArrowheads="1"/>
            </p:cNvSpPr>
            <p:nvPr/>
          </p:nvSpPr>
          <p:spPr bwMode="hidden">
            <a:xfrm>
              <a:off x="1282" y="3653"/>
              <a:ext cx="196" cy="111"/>
            </a:xfrm>
            <a:prstGeom prst="ellipse">
              <a:avLst/>
            </a:prstGeom>
            <a:gradFill rotWithShape="0">
              <a:gsLst>
                <a:gs pos="0">
                  <a:schemeClr val="bg2"/>
                </a:gs>
                <a:gs pos="100000">
                  <a:schemeClr val="bg2">
                    <a:gamma/>
                    <a:shade val="60784"/>
                    <a:invGamma/>
                  </a:schemeClr>
                </a:gs>
              </a:gsLst>
              <a:lin ang="2700000" scaled="1"/>
            </a:gra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97" name="Oval 95"/>
            <p:cNvSpPr>
              <a:spLocks noChangeArrowheads="1"/>
            </p:cNvSpPr>
            <p:nvPr/>
          </p:nvSpPr>
          <p:spPr bwMode="hidden">
            <a:xfrm>
              <a:off x="707" y="4014"/>
              <a:ext cx="191" cy="112"/>
            </a:xfrm>
            <a:prstGeom prst="ellipse">
              <a:avLst/>
            </a:prstGeom>
            <a:gradFill rotWithShape="0">
              <a:gsLst>
                <a:gs pos="0">
                  <a:schemeClr val="bg2"/>
                </a:gs>
                <a:gs pos="100000">
                  <a:schemeClr val="bg2">
                    <a:gamma/>
                    <a:shade val="60784"/>
                    <a:invGamma/>
                  </a:schemeClr>
                </a:gs>
              </a:gsLst>
              <a:lin ang="2700000" scaled="1"/>
            </a:gra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98" name="Oval 96"/>
            <p:cNvSpPr>
              <a:spLocks noChangeArrowheads="1"/>
            </p:cNvSpPr>
            <p:nvPr/>
          </p:nvSpPr>
          <p:spPr bwMode="hidden">
            <a:xfrm>
              <a:off x="2229" y="3090"/>
              <a:ext cx="168" cy="95"/>
            </a:xfrm>
            <a:prstGeom prst="ellipse">
              <a:avLst/>
            </a:prstGeom>
            <a:gradFill rotWithShape="0">
              <a:gsLst>
                <a:gs pos="0">
                  <a:schemeClr val="bg2"/>
                </a:gs>
                <a:gs pos="100000">
                  <a:schemeClr val="bg2">
                    <a:gamma/>
                    <a:shade val="60784"/>
                    <a:invGamma/>
                  </a:schemeClr>
                </a:gs>
              </a:gsLst>
              <a:lin ang="2700000" scaled="1"/>
            </a:gra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99" name="Oval 97"/>
            <p:cNvSpPr>
              <a:spLocks noChangeArrowheads="1"/>
            </p:cNvSpPr>
            <p:nvPr/>
          </p:nvSpPr>
          <p:spPr bwMode="hidden">
            <a:xfrm>
              <a:off x="2604" y="2867"/>
              <a:ext cx="156" cy="89"/>
            </a:xfrm>
            <a:prstGeom prst="ellipse">
              <a:avLst/>
            </a:prstGeom>
            <a:gradFill rotWithShape="0">
              <a:gsLst>
                <a:gs pos="0">
                  <a:schemeClr val="bg2"/>
                </a:gs>
                <a:gs pos="100000">
                  <a:schemeClr val="bg2">
                    <a:gamma/>
                    <a:shade val="60784"/>
                    <a:invGamma/>
                  </a:schemeClr>
                </a:gs>
              </a:gsLst>
              <a:lin ang="2700000" scaled="1"/>
            </a:gra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100" name="Oval 98"/>
            <p:cNvSpPr>
              <a:spLocks noChangeArrowheads="1"/>
            </p:cNvSpPr>
            <p:nvPr/>
          </p:nvSpPr>
          <p:spPr bwMode="hidden">
            <a:xfrm>
              <a:off x="2907" y="2668"/>
              <a:ext cx="156" cy="84"/>
            </a:xfrm>
            <a:prstGeom prst="ellipse">
              <a:avLst/>
            </a:prstGeom>
            <a:gradFill rotWithShape="0">
              <a:gsLst>
                <a:gs pos="0">
                  <a:schemeClr val="bg2"/>
                </a:gs>
                <a:gs pos="100000">
                  <a:schemeClr val="bg2">
                    <a:gamma/>
                    <a:shade val="60784"/>
                    <a:invGamma/>
                  </a:schemeClr>
                </a:gs>
              </a:gsLst>
              <a:lin ang="2700000" scaled="1"/>
            </a:gra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101" name="Oval 99"/>
            <p:cNvSpPr>
              <a:spLocks noChangeArrowheads="1"/>
            </p:cNvSpPr>
            <p:nvPr/>
          </p:nvSpPr>
          <p:spPr bwMode="hidden">
            <a:xfrm>
              <a:off x="3248" y="2454"/>
              <a:ext cx="150" cy="90"/>
            </a:xfrm>
            <a:prstGeom prst="ellipse">
              <a:avLst/>
            </a:prstGeom>
            <a:gradFill rotWithShape="0">
              <a:gsLst>
                <a:gs pos="0">
                  <a:schemeClr val="bg2"/>
                </a:gs>
                <a:gs pos="100000">
                  <a:schemeClr val="bg2">
                    <a:gamma/>
                    <a:shade val="60784"/>
                    <a:invGamma/>
                  </a:schemeClr>
                </a:gs>
              </a:gsLst>
              <a:lin ang="2700000" scaled="1"/>
            </a:gra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102" name="Oval 100"/>
            <p:cNvSpPr>
              <a:spLocks noChangeArrowheads="1"/>
            </p:cNvSpPr>
            <p:nvPr/>
          </p:nvSpPr>
          <p:spPr bwMode="hidden">
            <a:xfrm>
              <a:off x="1801" y="3360"/>
              <a:ext cx="168" cy="95"/>
            </a:xfrm>
            <a:prstGeom prst="ellipse">
              <a:avLst/>
            </a:prstGeom>
            <a:gradFill rotWithShape="0">
              <a:gsLst>
                <a:gs pos="0">
                  <a:schemeClr val="bg2"/>
                </a:gs>
                <a:gs pos="100000">
                  <a:schemeClr val="bg2">
                    <a:gamma/>
                    <a:shade val="60784"/>
                    <a:invGamma/>
                  </a:schemeClr>
                </a:gs>
              </a:gsLst>
              <a:lin ang="2700000" scaled="1"/>
            </a:gra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103" name="Oval 101"/>
            <p:cNvSpPr>
              <a:spLocks noChangeArrowheads="1"/>
            </p:cNvSpPr>
            <p:nvPr/>
          </p:nvSpPr>
          <p:spPr bwMode="hidden">
            <a:xfrm>
              <a:off x="3512" y="2302"/>
              <a:ext cx="134" cy="73"/>
            </a:xfrm>
            <a:prstGeom prst="ellipse">
              <a:avLst/>
            </a:prstGeom>
            <a:gradFill rotWithShape="0">
              <a:gsLst>
                <a:gs pos="0">
                  <a:schemeClr val="bg2"/>
                </a:gs>
                <a:gs pos="100000">
                  <a:schemeClr val="bg2">
                    <a:gamma/>
                    <a:shade val="60784"/>
                    <a:invGamma/>
                  </a:schemeClr>
                </a:gs>
              </a:gsLst>
              <a:lin ang="2700000" scaled="1"/>
            </a:gra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104" name="Oval 102"/>
            <p:cNvSpPr>
              <a:spLocks noChangeArrowheads="1"/>
            </p:cNvSpPr>
            <p:nvPr/>
          </p:nvSpPr>
          <p:spPr bwMode="hidden">
            <a:xfrm>
              <a:off x="3980" y="2014"/>
              <a:ext cx="134" cy="72"/>
            </a:xfrm>
            <a:prstGeom prst="ellipse">
              <a:avLst/>
            </a:prstGeom>
            <a:gradFill rotWithShape="0">
              <a:gsLst>
                <a:gs pos="0">
                  <a:schemeClr val="bg2"/>
                </a:gs>
                <a:gs pos="100000">
                  <a:schemeClr val="bg2">
                    <a:gamma/>
                    <a:shade val="60784"/>
                    <a:invGamma/>
                  </a:schemeClr>
                </a:gs>
              </a:gsLst>
              <a:lin ang="2700000" scaled="1"/>
            </a:gra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105" name="Oval 103"/>
            <p:cNvSpPr>
              <a:spLocks noChangeArrowheads="1"/>
            </p:cNvSpPr>
            <p:nvPr/>
          </p:nvSpPr>
          <p:spPr bwMode="hidden">
            <a:xfrm>
              <a:off x="3753" y="2158"/>
              <a:ext cx="134" cy="61"/>
            </a:xfrm>
            <a:prstGeom prst="ellipse">
              <a:avLst/>
            </a:prstGeom>
            <a:gradFill rotWithShape="0">
              <a:gsLst>
                <a:gs pos="0">
                  <a:schemeClr val="bg2"/>
                </a:gs>
                <a:gs pos="100000">
                  <a:schemeClr val="bg2">
                    <a:gamma/>
                    <a:shade val="60784"/>
                    <a:invGamma/>
                  </a:schemeClr>
                </a:gs>
              </a:gsLst>
              <a:lin ang="2700000" scaled="1"/>
            </a:gra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106" name="Oval 104"/>
            <p:cNvSpPr>
              <a:spLocks noChangeArrowheads="1"/>
            </p:cNvSpPr>
            <p:nvPr/>
          </p:nvSpPr>
          <p:spPr bwMode="hidden">
            <a:xfrm>
              <a:off x="4176" y="1898"/>
              <a:ext cx="128" cy="61"/>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107" name="Oval 105"/>
            <p:cNvSpPr>
              <a:spLocks noChangeArrowheads="1"/>
            </p:cNvSpPr>
            <p:nvPr/>
          </p:nvSpPr>
          <p:spPr bwMode="hidden">
            <a:xfrm>
              <a:off x="4338" y="1797"/>
              <a:ext cx="129" cy="61"/>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108" name="Oval 106"/>
            <p:cNvSpPr>
              <a:spLocks noChangeArrowheads="1"/>
            </p:cNvSpPr>
            <p:nvPr/>
          </p:nvSpPr>
          <p:spPr bwMode="hidden">
            <a:xfrm>
              <a:off x="4505" y="1700"/>
              <a:ext cx="124" cy="51"/>
            </a:xfrm>
            <a:prstGeom prst="ellipse">
              <a:avLst/>
            </a:prstGeom>
            <a:gradFill rotWithShape="0">
              <a:gsLst>
                <a:gs pos="0">
                  <a:schemeClr val="bg2"/>
                </a:gs>
                <a:gs pos="100000">
                  <a:schemeClr val="bg2">
                    <a:gamma/>
                    <a:shade val="81961"/>
                    <a:invGamma/>
                  </a:schemeClr>
                </a:gs>
              </a:gsLst>
              <a:lin ang="2700000" scaled="1"/>
            </a:gra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109" name="Oval 107"/>
            <p:cNvSpPr>
              <a:spLocks noChangeArrowheads="1"/>
            </p:cNvSpPr>
            <p:nvPr/>
          </p:nvSpPr>
          <p:spPr bwMode="hidden">
            <a:xfrm>
              <a:off x="4661" y="1603"/>
              <a:ext cx="123" cy="50"/>
            </a:xfrm>
            <a:prstGeom prst="ellipse">
              <a:avLst/>
            </a:prstGeom>
            <a:gradFill rotWithShape="0">
              <a:gsLst>
                <a:gs pos="0">
                  <a:schemeClr val="bg2"/>
                </a:gs>
                <a:gs pos="100000">
                  <a:schemeClr val="bg2">
                    <a:gamma/>
                    <a:shade val="81961"/>
                    <a:invGamma/>
                  </a:schemeClr>
                </a:gs>
              </a:gsLst>
              <a:lin ang="2700000" scaled="1"/>
            </a:gra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110" name="Oval 108"/>
            <p:cNvSpPr>
              <a:spLocks noChangeArrowheads="1"/>
            </p:cNvSpPr>
            <p:nvPr/>
          </p:nvSpPr>
          <p:spPr bwMode="hidden">
            <a:xfrm>
              <a:off x="4803" y="1512"/>
              <a:ext cx="128" cy="51"/>
            </a:xfrm>
            <a:prstGeom prst="ellipse">
              <a:avLst/>
            </a:prstGeom>
            <a:gradFill rotWithShape="0">
              <a:gsLst>
                <a:gs pos="0">
                  <a:schemeClr val="bg2"/>
                </a:gs>
                <a:gs pos="100000">
                  <a:schemeClr val="bg2">
                    <a:gamma/>
                    <a:shade val="60784"/>
                    <a:invGamma/>
                  </a:schemeClr>
                </a:gs>
              </a:gsLst>
              <a:lin ang="2700000" scaled="1"/>
            </a:gra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111" name="Oval 109"/>
            <p:cNvSpPr>
              <a:spLocks noChangeArrowheads="1"/>
            </p:cNvSpPr>
            <p:nvPr/>
          </p:nvSpPr>
          <p:spPr bwMode="hidden">
            <a:xfrm>
              <a:off x="4930" y="1431"/>
              <a:ext cx="111" cy="50"/>
            </a:xfrm>
            <a:prstGeom prst="ellipse">
              <a:avLst/>
            </a:prstGeom>
            <a:gradFill rotWithShape="0">
              <a:gsLst>
                <a:gs pos="0">
                  <a:schemeClr val="bg2"/>
                </a:gs>
                <a:gs pos="100000">
                  <a:schemeClr val="bg2">
                    <a:gamma/>
                    <a:shade val="6078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112" name="Oval 110"/>
            <p:cNvSpPr>
              <a:spLocks noChangeArrowheads="1"/>
            </p:cNvSpPr>
            <p:nvPr/>
          </p:nvSpPr>
          <p:spPr bwMode="hidden">
            <a:xfrm>
              <a:off x="3835" y="1430"/>
              <a:ext cx="112" cy="50"/>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113" name="Oval 111"/>
            <p:cNvSpPr>
              <a:spLocks noChangeArrowheads="1"/>
            </p:cNvSpPr>
            <p:nvPr/>
          </p:nvSpPr>
          <p:spPr bwMode="hidden">
            <a:xfrm>
              <a:off x="3286" y="1430"/>
              <a:ext cx="112" cy="50"/>
            </a:xfrm>
            <a:prstGeom prst="ellipse">
              <a:avLst/>
            </a:prstGeom>
            <a:gradFill rotWithShape="0">
              <a:gsLst>
                <a:gs pos="0">
                  <a:schemeClr val="bg1"/>
                </a:gs>
                <a:gs pos="100000">
                  <a:schemeClr val="bg1">
                    <a:gamma/>
                    <a:shade val="75686"/>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114" name="Oval 112"/>
            <p:cNvSpPr>
              <a:spLocks noChangeArrowheads="1"/>
            </p:cNvSpPr>
            <p:nvPr/>
          </p:nvSpPr>
          <p:spPr bwMode="hidden">
            <a:xfrm>
              <a:off x="2972" y="1366"/>
              <a:ext cx="111" cy="51"/>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115" name="Oval 113"/>
            <p:cNvSpPr>
              <a:spLocks noChangeArrowheads="1"/>
            </p:cNvSpPr>
            <p:nvPr/>
          </p:nvSpPr>
          <p:spPr bwMode="hidden">
            <a:xfrm>
              <a:off x="3152" y="1292"/>
              <a:ext cx="112" cy="50"/>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116" name="Oval 114"/>
            <p:cNvSpPr>
              <a:spLocks noChangeArrowheads="1"/>
            </p:cNvSpPr>
            <p:nvPr/>
          </p:nvSpPr>
          <p:spPr bwMode="hidden">
            <a:xfrm>
              <a:off x="3020" y="1170"/>
              <a:ext cx="112" cy="50"/>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117" name="Oval 115"/>
            <p:cNvSpPr>
              <a:spLocks noChangeArrowheads="1"/>
            </p:cNvSpPr>
            <p:nvPr/>
          </p:nvSpPr>
          <p:spPr bwMode="hidden">
            <a:xfrm>
              <a:off x="2443" y="1368"/>
              <a:ext cx="112" cy="51"/>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118" name="Oval 116"/>
            <p:cNvSpPr>
              <a:spLocks noChangeArrowheads="1"/>
            </p:cNvSpPr>
            <p:nvPr/>
          </p:nvSpPr>
          <p:spPr bwMode="hidden">
            <a:xfrm>
              <a:off x="2301" y="1220"/>
              <a:ext cx="112" cy="51"/>
            </a:xfrm>
            <a:prstGeom prst="ellipse">
              <a:avLst/>
            </a:prstGeom>
            <a:gradFill rotWithShape="0">
              <a:gsLst>
                <a:gs pos="0">
                  <a:schemeClr val="bg1"/>
                </a:gs>
                <a:gs pos="100000">
                  <a:schemeClr val="bg1">
                    <a:gamma/>
                    <a:shade val="84706"/>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119" name="Oval 117"/>
            <p:cNvSpPr>
              <a:spLocks noChangeArrowheads="1"/>
            </p:cNvSpPr>
            <p:nvPr/>
          </p:nvSpPr>
          <p:spPr bwMode="hidden">
            <a:xfrm>
              <a:off x="2095" y="1284"/>
              <a:ext cx="112" cy="51"/>
            </a:xfrm>
            <a:prstGeom prst="ellipse">
              <a:avLst/>
            </a:prstGeom>
            <a:gradFill rotWithShape="0">
              <a:gsLst>
                <a:gs pos="0">
                  <a:schemeClr val="bg1"/>
                </a:gs>
                <a:gs pos="100000">
                  <a:schemeClr val="bg1">
                    <a:gamma/>
                    <a:shade val="84706"/>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120" name="Oval 118"/>
            <p:cNvSpPr>
              <a:spLocks noChangeArrowheads="1"/>
            </p:cNvSpPr>
            <p:nvPr/>
          </p:nvSpPr>
          <p:spPr bwMode="hidden">
            <a:xfrm>
              <a:off x="2228" y="1442"/>
              <a:ext cx="111" cy="50"/>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121" name="Oval 119"/>
            <p:cNvSpPr>
              <a:spLocks noChangeArrowheads="1"/>
            </p:cNvSpPr>
            <p:nvPr/>
          </p:nvSpPr>
          <p:spPr bwMode="hidden">
            <a:xfrm>
              <a:off x="1109" y="1424"/>
              <a:ext cx="112" cy="50"/>
            </a:xfrm>
            <a:prstGeom prst="ellipse">
              <a:avLst/>
            </a:prstGeom>
            <a:gradFill rotWithShape="0">
              <a:gsLst>
                <a:gs pos="0">
                  <a:schemeClr val="bg1"/>
                </a:gs>
                <a:gs pos="100000">
                  <a:schemeClr val="bg1">
                    <a:gamma/>
                    <a:shade val="87843"/>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122" name="Oval 120"/>
            <p:cNvSpPr>
              <a:spLocks noChangeArrowheads="1"/>
            </p:cNvSpPr>
            <p:nvPr/>
          </p:nvSpPr>
          <p:spPr bwMode="hidden">
            <a:xfrm>
              <a:off x="611" y="1284"/>
              <a:ext cx="111" cy="51"/>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123" name="Oval 121"/>
            <p:cNvSpPr>
              <a:spLocks noChangeArrowheads="1"/>
            </p:cNvSpPr>
            <p:nvPr/>
          </p:nvSpPr>
          <p:spPr bwMode="hidden">
            <a:xfrm>
              <a:off x="305" y="1358"/>
              <a:ext cx="111" cy="51"/>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124" name="Oval 122"/>
            <p:cNvSpPr>
              <a:spLocks noChangeArrowheads="1"/>
            </p:cNvSpPr>
            <p:nvPr/>
          </p:nvSpPr>
          <p:spPr bwMode="hidden">
            <a:xfrm>
              <a:off x="156" y="1154"/>
              <a:ext cx="112" cy="50"/>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125" name="Oval 123"/>
            <p:cNvSpPr>
              <a:spLocks noChangeArrowheads="1"/>
            </p:cNvSpPr>
            <p:nvPr/>
          </p:nvSpPr>
          <p:spPr bwMode="hidden">
            <a:xfrm>
              <a:off x="4538" y="1365"/>
              <a:ext cx="106" cy="45"/>
            </a:xfrm>
            <a:prstGeom prst="ellipse">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126" name="Oval 124"/>
            <p:cNvSpPr>
              <a:spLocks noChangeArrowheads="1"/>
            </p:cNvSpPr>
            <p:nvPr/>
          </p:nvSpPr>
          <p:spPr bwMode="hidden">
            <a:xfrm>
              <a:off x="4407" y="1440"/>
              <a:ext cx="105" cy="44"/>
            </a:xfrm>
            <a:prstGeom prst="ellipse">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127" name="Oval 125"/>
            <p:cNvSpPr>
              <a:spLocks noChangeArrowheads="1"/>
            </p:cNvSpPr>
            <p:nvPr/>
          </p:nvSpPr>
          <p:spPr bwMode="hidden">
            <a:xfrm>
              <a:off x="3992" y="1356"/>
              <a:ext cx="106" cy="45"/>
            </a:xfrm>
            <a:prstGeom prst="ellipse">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128" name="Oval 126"/>
            <p:cNvSpPr>
              <a:spLocks noChangeArrowheads="1"/>
            </p:cNvSpPr>
            <p:nvPr/>
          </p:nvSpPr>
          <p:spPr bwMode="hidden">
            <a:xfrm>
              <a:off x="3466" y="1356"/>
              <a:ext cx="106" cy="45"/>
            </a:xfrm>
            <a:prstGeom prst="ellipse">
              <a:avLst/>
            </a:prstGeom>
            <a:gradFill rotWithShape="0">
              <a:gsLst>
                <a:gs pos="0">
                  <a:schemeClr val="bg1"/>
                </a:gs>
                <a:gs pos="100000">
                  <a:schemeClr val="bg1">
                    <a:gamma/>
                    <a:shade val="75686"/>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129" name="Oval 127"/>
            <p:cNvSpPr>
              <a:spLocks noChangeArrowheads="1"/>
            </p:cNvSpPr>
            <p:nvPr/>
          </p:nvSpPr>
          <p:spPr bwMode="hidden">
            <a:xfrm>
              <a:off x="2852" y="1228"/>
              <a:ext cx="106" cy="44"/>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130" name="Oval 128"/>
            <p:cNvSpPr>
              <a:spLocks noChangeArrowheads="1"/>
            </p:cNvSpPr>
            <p:nvPr/>
          </p:nvSpPr>
          <p:spPr bwMode="hidden">
            <a:xfrm>
              <a:off x="2678" y="1109"/>
              <a:ext cx="106" cy="44"/>
            </a:xfrm>
            <a:prstGeom prst="ellipse">
              <a:avLst/>
            </a:prstGeom>
            <a:gradFill rotWithShape="0">
              <a:gsLst>
                <a:gs pos="0">
                  <a:schemeClr val="bg1"/>
                </a:gs>
                <a:gs pos="100000">
                  <a:schemeClr val="bg1">
                    <a:gamma/>
                    <a:shade val="84706"/>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131" name="Oval 129"/>
            <p:cNvSpPr>
              <a:spLocks noChangeArrowheads="1"/>
            </p:cNvSpPr>
            <p:nvPr/>
          </p:nvSpPr>
          <p:spPr bwMode="hidden">
            <a:xfrm>
              <a:off x="2859" y="1045"/>
              <a:ext cx="106" cy="45"/>
            </a:xfrm>
            <a:prstGeom prst="ellipse">
              <a:avLst/>
            </a:prstGeom>
            <a:gradFill rotWithShape="0">
              <a:gsLst>
                <a:gs pos="0">
                  <a:schemeClr val="bg1"/>
                </a:gs>
                <a:gs pos="100000">
                  <a:schemeClr val="bg1">
                    <a:gamma/>
                    <a:shade val="84706"/>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132" name="Oval 130"/>
            <p:cNvSpPr>
              <a:spLocks noChangeArrowheads="1"/>
            </p:cNvSpPr>
            <p:nvPr/>
          </p:nvSpPr>
          <p:spPr bwMode="hidden">
            <a:xfrm>
              <a:off x="1942" y="1040"/>
              <a:ext cx="106"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133" name="Oval 131"/>
            <p:cNvSpPr>
              <a:spLocks noChangeArrowheads="1"/>
            </p:cNvSpPr>
            <p:nvPr/>
          </p:nvSpPr>
          <p:spPr bwMode="hidden">
            <a:xfrm>
              <a:off x="1088" y="1277"/>
              <a:ext cx="106" cy="44"/>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134" name="Oval 132"/>
            <p:cNvSpPr>
              <a:spLocks noChangeArrowheads="1"/>
            </p:cNvSpPr>
            <p:nvPr/>
          </p:nvSpPr>
          <p:spPr bwMode="hidden">
            <a:xfrm>
              <a:off x="827" y="1350"/>
              <a:ext cx="106"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135" name="Oval 133"/>
            <p:cNvSpPr>
              <a:spLocks noChangeArrowheads="1"/>
            </p:cNvSpPr>
            <p:nvPr/>
          </p:nvSpPr>
          <p:spPr bwMode="hidden">
            <a:xfrm>
              <a:off x="537" y="1428"/>
              <a:ext cx="106"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136" name="Oval 134"/>
            <p:cNvSpPr>
              <a:spLocks noChangeArrowheads="1"/>
            </p:cNvSpPr>
            <p:nvPr/>
          </p:nvSpPr>
          <p:spPr bwMode="hidden">
            <a:xfrm>
              <a:off x="635" y="1060"/>
              <a:ext cx="106"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137" name="Oval 135"/>
            <p:cNvSpPr>
              <a:spLocks noChangeArrowheads="1"/>
            </p:cNvSpPr>
            <p:nvPr/>
          </p:nvSpPr>
          <p:spPr bwMode="hidden">
            <a:xfrm>
              <a:off x="1540" y="1050"/>
              <a:ext cx="106"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138" name="Oval 136"/>
            <p:cNvSpPr>
              <a:spLocks noChangeArrowheads="1"/>
            </p:cNvSpPr>
            <p:nvPr/>
          </p:nvSpPr>
          <p:spPr bwMode="hidden">
            <a:xfrm>
              <a:off x="1120" y="1063"/>
              <a:ext cx="105"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139" name="Oval 137"/>
            <p:cNvSpPr>
              <a:spLocks noChangeArrowheads="1"/>
            </p:cNvSpPr>
            <p:nvPr/>
          </p:nvSpPr>
          <p:spPr bwMode="hidden">
            <a:xfrm>
              <a:off x="4131" y="1284"/>
              <a:ext cx="111" cy="45"/>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140" name="Oval 138"/>
            <p:cNvSpPr>
              <a:spLocks noChangeArrowheads="1"/>
            </p:cNvSpPr>
            <p:nvPr/>
          </p:nvSpPr>
          <p:spPr bwMode="hidden">
            <a:xfrm>
              <a:off x="3477" y="1163"/>
              <a:ext cx="112" cy="45"/>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141" name="Oval 139"/>
            <p:cNvSpPr>
              <a:spLocks noChangeArrowheads="1"/>
            </p:cNvSpPr>
            <p:nvPr/>
          </p:nvSpPr>
          <p:spPr bwMode="hidden">
            <a:xfrm>
              <a:off x="3315" y="1229"/>
              <a:ext cx="112" cy="45"/>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142" name="Oval 140"/>
            <p:cNvSpPr>
              <a:spLocks noChangeArrowheads="1"/>
            </p:cNvSpPr>
            <p:nvPr/>
          </p:nvSpPr>
          <p:spPr bwMode="hidden">
            <a:xfrm>
              <a:off x="3174" y="1112"/>
              <a:ext cx="112" cy="44"/>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143" name="Oval 141"/>
            <p:cNvSpPr>
              <a:spLocks noChangeArrowheads="1"/>
            </p:cNvSpPr>
            <p:nvPr/>
          </p:nvSpPr>
          <p:spPr bwMode="hidden">
            <a:xfrm>
              <a:off x="2396" y="1051"/>
              <a:ext cx="112" cy="45"/>
            </a:xfrm>
            <a:prstGeom prst="ellipse">
              <a:avLst/>
            </a:prstGeom>
            <a:gradFill rotWithShape="0">
              <a:gsLst>
                <a:gs pos="0">
                  <a:schemeClr val="bg1"/>
                </a:gs>
                <a:gs pos="100000">
                  <a:schemeClr val="bg1">
                    <a:gamma/>
                    <a:shade val="87843"/>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144" name="Oval 142"/>
            <p:cNvSpPr>
              <a:spLocks noChangeArrowheads="1"/>
            </p:cNvSpPr>
            <p:nvPr/>
          </p:nvSpPr>
          <p:spPr bwMode="hidden">
            <a:xfrm>
              <a:off x="2769" y="1446"/>
              <a:ext cx="111" cy="44"/>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145" name="Oval 143"/>
            <p:cNvSpPr>
              <a:spLocks noChangeArrowheads="1"/>
            </p:cNvSpPr>
            <p:nvPr/>
          </p:nvSpPr>
          <p:spPr bwMode="hidden">
            <a:xfrm>
              <a:off x="2656" y="1294"/>
              <a:ext cx="112" cy="45"/>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146" name="Oval 144"/>
            <p:cNvSpPr>
              <a:spLocks noChangeArrowheads="1"/>
            </p:cNvSpPr>
            <p:nvPr/>
          </p:nvSpPr>
          <p:spPr bwMode="hidden">
            <a:xfrm>
              <a:off x="2501" y="1159"/>
              <a:ext cx="111" cy="45"/>
            </a:xfrm>
            <a:prstGeom prst="ellipse">
              <a:avLst/>
            </a:prstGeom>
            <a:gradFill rotWithShape="0">
              <a:gsLst>
                <a:gs pos="0">
                  <a:schemeClr val="bg1"/>
                </a:gs>
                <a:gs pos="100000">
                  <a:schemeClr val="bg1">
                    <a:gamma/>
                    <a:shade val="84706"/>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147" name="Oval 145"/>
            <p:cNvSpPr>
              <a:spLocks noChangeArrowheads="1"/>
            </p:cNvSpPr>
            <p:nvPr/>
          </p:nvSpPr>
          <p:spPr bwMode="hidden">
            <a:xfrm>
              <a:off x="2222" y="1101"/>
              <a:ext cx="112" cy="44"/>
            </a:xfrm>
            <a:prstGeom prst="ellipse">
              <a:avLst/>
            </a:prstGeom>
            <a:gradFill rotWithShape="0">
              <a:gsLst>
                <a:gs pos="0">
                  <a:schemeClr val="bg1"/>
                </a:gs>
                <a:gs pos="100000">
                  <a:schemeClr val="bg1">
                    <a:gamma/>
                    <a:shade val="87843"/>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148" name="Oval 146"/>
            <p:cNvSpPr>
              <a:spLocks noChangeArrowheads="1"/>
            </p:cNvSpPr>
            <p:nvPr/>
          </p:nvSpPr>
          <p:spPr bwMode="hidden">
            <a:xfrm>
              <a:off x="2029" y="1162"/>
              <a:ext cx="111" cy="45"/>
            </a:xfrm>
            <a:prstGeom prst="ellipse">
              <a:avLst/>
            </a:prstGeom>
            <a:gradFill rotWithShape="0">
              <a:gsLst>
                <a:gs pos="0">
                  <a:schemeClr val="bg1"/>
                </a:gs>
                <a:gs pos="100000">
                  <a:schemeClr val="bg1">
                    <a:gamma/>
                    <a:shade val="87843"/>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149" name="Oval 147"/>
            <p:cNvSpPr>
              <a:spLocks noChangeArrowheads="1"/>
            </p:cNvSpPr>
            <p:nvPr/>
          </p:nvSpPr>
          <p:spPr bwMode="hidden">
            <a:xfrm>
              <a:off x="1875" y="1356"/>
              <a:ext cx="112" cy="45"/>
            </a:xfrm>
            <a:prstGeom prst="ellipse">
              <a:avLst/>
            </a:prstGeom>
            <a:gradFill rotWithShape="0">
              <a:gsLst>
                <a:gs pos="0">
                  <a:schemeClr val="bg1"/>
                </a:gs>
                <a:gs pos="100000">
                  <a:schemeClr val="bg1">
                    <a:gamma/>
                    <a:shade val="84706"/>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150" name="Oval 148"/>
            <p:cNvSpPr>
              <a:spLocks noChangeArrowheads="1"/>
            </p:cNvSpPr>
            <p:nvPr/>
          </p:nvSpPr>
          <p:spPr bwMode="hidden">
            <a:xfrm>
              <a:off x="1809" y="1223"/>
              <a:ext cx="111" cy="45"/>
            </a:xfrm>
            <a:prstGeom prst="ellipse">
              <a:avLst/>
            </a:prstGeom>
            <a:gradFill rotWithShape="0">
              <a:gsLst>
                <a:gs pos="0">
                  <a:schemeClr val="bg1"/>
                </a:gs>
                <a:gs pos="100000">
                  <a:schemeClr val="bg1">
                    <a:gamma/>
                    <a:shade val="87843"/>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151" name="Oval 149"/>
            <p:cNvSpPr>
              <a:spLocks noChangeArrowheads="1"/>
            </p:cNvSpPr>
            <p:nvPr/>
          </p:nvSpPr>
          <p:spPr bwMode="hidden">
            <a:xfrm>
              <a:off x="1738" y="1098"/>
              <a:ext cx="112"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152" name="Oval 150"/>
            <p:cNvSpPr>
              <a:spLocks noChangeArrowheads="1"/>
            </p:cNvSpPr>
            <p:nvPr/>
          </p:nvSpPr>
          <p:spPr bwMode="hidden">
            <a:xfrm>
              <a:off x="1583" y="1289"/>
              <a:ext cx="112" cy="45"/>
            </a:xfrm>
            <a:prstGeom prst="ellipse">
              <a:avLst/>
            </a:prstGeom>
            <a:gradFill rotWithShape="0">
              <a:gsLst>
                <a:gs pos="0">
                  <a:schemeClr val="bg1"/>
                </a:gs>
                <a:gs pos="100000">
                  <a:schemeClr val="bg1">
                    <a:gamma/>
                    <a:shade val="87843"/>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153" name="Oval 151"/>
            <p:cNvSpPr>
              <a:spLocks noChangeArrowheads="1"/>
            </p:cNvSpPr>
            <p:nvPr/>
          </p:nvSpPr>
          <p:spPr bwMode="hidden">
            <a:xfrm>
              <a:off x="1379" y="1343"/>
              <a:ext cx="112" cy="45"/>
            </a:xfrm>
            <a:prstGeom prst="ellipse">
              <a:avLst/>
            </a:prstGeom>
            <a:gradFill rotWithShape="0">
              <a:gsLst>
                <a:gs pos="0">
                  <a:schemeClr val="bg1"/>
                </a:gs>
                <a:gs pos="100000">
                  <a:schemeClr val="bg1">
                    <a:gamma/>
                    <a:shade val="87843"/>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154" name="Oval 152"/>
            <p:cNvSpPr>
              <a:spLocks noChangeArrowheads="1"/>
            </p:cNvSpPr>
            <p:nvPr/>
          </p:nvSpPr>
          <p:spPr bwMode="hidden">
            <a:xfrm>
              <a:off x="1529" y="1156"/>
              <a:ext cx="112"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155" name="Oval 153"/>
            <p:cNvSpPr>
              <a:spLocks noChangeArrowheads="1"/>
            </p:cNvSpPr>
            <p:nvPr/>
          </p:nvSpPr>
          <p:spPr bwMode="hidden">
            <a:xfrm>
              <a:off x="1294" y="1222"/>
              <a:ext cx="112"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156" name="Oval 154"/>
            <p:cNvSpPr>
              <a:spLocks noChangeArrowheads="1"/>
            </p:cNvSpPr>
            <p:nvPr/>
          </p:nvSpPr>
          <p:spPr bwMode="hidden">
            <a:xfrm>
              <a:off x="1314" y="1112"/>
              <a:ext cx="112" cy="44"/>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157" name="Oval 155"/>
            <p:cNvSpPr>
              <a:spLocks noChangeArrowheads="1"/>
            </p:cNvSpPr>
            <p:nvPr/>
          </p:nvSpPr>
          <p:spPr bwMode="hidden">
            <a:xfrm>
              <a:off x="1082" y="1166"/>
              <a:ext cx="111"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158" name="Oval 156"/>
            <p:cNvSpPr>
              <a:spLocks noChangeArrowheads="1"/>
            </p:cNvSpPr>
            <p:nvPr/>
          </p:nvSpPr>
          <p:spPr bwMode="hidden">
            <a:xfrm>
              <a:off x="877" y="1121"/>
              <a:ext cx="112"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159" name="Oval 157"/>
            <p:cNvSpPr>
              <a:spLocks noChangeArrowheads="1"/>
            </p:cNvSpPr>
            <p:nvPr/>
          </p:nvSpPr>
          <p:spPr bwMode="hidden">
            <a:xfrm>
              <a:off x="875" y="1216"/>
              <a:ext cx="111"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160" name="Oval 158"/>
            <p:cNvSpPr>
              <a:spLocks noChangeArrowheads="1"/>
            </p:cNvSpPr>
            <p:nvPr/>
          </p:nvSpPr>
          <p:spPr bwMode="hidden">
            <a:xfrm>
              <a:off x="680" y="1170"/>
              <a:ext cx="112" cy="44"/>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161" name="Oval 159"/>
            <p:cNvSpPr>
              <a:spLocks noChangeArrowheads="1"/>
            </p:cNvSpPr>
            <p:nvPr/>
          </p:nvSpPr>
          <p:spPr bwMode="hidden">
            <a:xfrm>
              <a:off x="411" y="1232"/>
              <a:ext cx="111" cy="44"/>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162" name="Oval 160"/>
            <p:cNvSpPr>
              <a:spLocks noChangeArrowheads="1"/>
            </p:cNvSpPr>
            <p:nvPr/>
          </p:nvSpPr>
          <p:spPr bwMode="hidden">
            <a:xfrm>
              <a:off x="434" y="1100"/>
              <a:ext cx="112" cy="44"/>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163" name="Oval 161"/>
            <p:cNvSpPr>
              <a:spLocks noChangeArrowheads="1"/>
            </p:cNvSpPr>
            <p:nvPr/>
          </p:nvSpPr>
          <p:spPr bwMode="hidden">
            <a:xfrm>
              <a:off x="119" y="1312"/>
              <a:ext cx="111" cy="44"/>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164" name="Oval 162"/>
            <p:cNvSpPr>
              <a:spLocks noChangeArrowheads="1"/>
            </p:cNvSpPr>
            <p:nvPr/>
          </p:nvSpPr>
          <p:spPr bwMode="hidden">
            <a:xfrm>
              <a:off x="858" y="1001"/>
              <a:ext cx="101" cy="38"/>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165" name="Oval 163"/>
            <p:cNvSpPr>
              <a:spLocks noChangeArrowheads="1"/>
            </p:cNvSpPr>
            <p:nvPr/>
          </p:nvSpPr>
          <p:spPr bwMode="hidden">
            <a:xfrm>
              <a:off x="1341" y="1013"/>
              <a:ext cx="101" cy="39"/>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166" name="Oval 164"/>
            <p:cNvSpPr>
              <a:spLocks noChangeArrowheads="1"/>
            </p:cNvSpPr>
            <p:nvPr/>
          </p:nvSpPr>
          <p:spPr bwMode="hidden">
            <a:xfrm>
              <a:off x="1739" y="1008"/>
              <a:ext cx="101" cy="38"/>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167" name="Oval 165"/>
            <p:cNvSpPr>
              <a:spLocks noChangeArrowheads="1"/>
            </p:cNvSpPr>
            <p:nvPr/>
          </p:nvSpPr>
          <p:spPr bwMode="hidden">
            <a:xfrm>
              <a:off x="2116" y="1001"/>
              <a:ext cx="100" cy="39"/>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168" name="Oval 166"/>
            <p:cNvSpPr>
              <a:spLocks noChangeArrowheads="1"/>
            </p:cNvSpPr>
            <p:nvPr/>
          </p:nvSpPr>
          <p:spPr bwMode="hidden">
            <a:xfrm>
              <a:off x="2320" y="941"/>
              <a:ext cx="101" cy="39"/>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169" name="Oval 167"/>
            <p:cNvSpPr>
              <a:spLocks noChangeArrowheads="1"/>
            </p:cNvSpPr>
            <p:nvPr/>
          </p:nvSpPr>
          <p:spPr bwMode="hidden">
            <a:xfrm>
              <a:off x="2601" y="995"/>
              <a:ext cx="101" cy="39"/>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170" name="Oval 168"/>
            <p:cNvSpPr>
              <a:spLocks noChangeArrowheads="1"/>
            </p:cNvSpPr>
            <p:nvPr/>
          </p:nvSpPr>
          <p:spPr bwMode="hidden">
            <a:xfrm>
              <a:off x="1667" y="1420"/>
              <a:ext cx="106" cy="51"/>
            </a:xfrm>
            <a:prstGeom prst="ellipse">
              <a:avLst/>
            </a:prstGeom>
            <a:gradFill rotWithShape="0">
              <a:gsLst>
                <a:gs pos="0">
                  <a:schemeClr val="bg1"/>
                </a:gs>
                <a:gs pos="100000">
                  <a:schemeClr val="bg1">
                    <a:gamma/>
                    <a:shade val="84706"/>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171" name="Oval 169"/>
            <p:cNvSpPr>
              <a:spLocks noChangeArrowheads="1"/>
            </p:cNvSpPr>
            <p:nvPr/>
          </p:nvSpPr>
          <p:spPr bwMode="hidden">
            <a:xfrm>
              <a:off x="2557" y="1516"/>
              <a:ext cx="123" cy="51"/>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172" name="Oval 170"/>
            <p:cNvSpPr>
              <a:spLocks noChangeArrowheads="1"/>
            </p:cNvSpPr>
            <p:nvPr/>
          </p:nvSpPr>
          <p:spPr bwMode="hidden">
            <a:xfrm>
              <a:off x="3619" y="1287"/>
              <a:ext cx="112" cy="51"/>
            </a:xfrm>
            <a:prstGeom prst="ellipse">
              <a:avLst/>
            </a:prstGeom>
            <a:gradFill rotWithShape="0">
              <a:gsLst>
                <a:gs pos="0">
                  <a:schemeClr val="bg1"/>
                </a:gs>
                <a:gs pos="100000">
                  <a:schemeClr val="bg1">
                    <a:gamma/>
                    <a:shade val="75686"/>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173" name="Oval 171"/>
            <p:cNvSpPr>
              <a:spLocks noChangeArrowheads="1"/>
            </p:cNvSpPr>
            <p:nvPr/>
          </p:nvSpPr>
          <p:spPr bwMode="hidden">
            <a:xfrm>
              <a:off x="3791" y="1212"/>
              <a:ext cx="111" cy="51"/>
            </a:xfrm>
            <a:prstGeom prst="ellipse">
              <a:avLst/>
            </a:prstGeom>
            <a:gradFill rotWithShape="0">
              <a:gsLst>
                <a:gs pos="0">
                  <a:schemeClr val="bg1"/>
                </a:gs>
                <a:gs pos="100000">
                  <a:schemeClr val="bg1">
                    <a:gamma/>
                    <a:shade val="75686"/>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174" name="Oval 172"/>
            <p:cNvSpPr>
              <a:spLocks noChangeArrowheads="1"/>
            </p:cNvSpPr>
            <p:nvPr/>
          </p:nvSpPr>
          <p:spPr bwMode="hidden">
            <a:xfrm>
              <a:off x="2134" y="908"/>
              <a:ext cx="79" cy="34"/>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175" name="Oval 173"/>
            <p:cNvSpPr>
              <a:spLocks noChangeArrowheads="1"/>
            </p:cNvSpPr>
            <p:nvPr/>
          </p:nvSpPr>
          <p:spPr bwMode="hidden">
            <a:xfrm>
              <a:off x="1264" y="908"/>
              <a:ext cx="79" cy="34"/>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176" name="Oval 174"/>
            <p:cNvSpPr>
              <a:spLocks noChangeArrowheads="1"/>
            </p:cNvSpPr>
            <p:nvPr/>
          </p:nvSpPr>
          <p:spPr bwMode="hidden">
            <a:xfrm>
              <a:off x="1471" y="869"/>
              <a:ext cx="79" cy="34"/>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177" name="Oval 175"/>
            <p:cNvSpPr>
              <a:spLocks noChangeArrowheads="1"/>
            </p:cNvSpPr>
            <p:nvPr/>
          </p:nvSpPr>
          <p:spPr bwMode="hidden">
            <a:xfrm>
              <a:off x="1650" y="824"/>
              <a:ext cx="83" cy="34"/>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178" name="Oval 176"/>
            <p:cNvSpPr>
              <a:spLocks noChangeArrowheads="1"/>
            </p:cNvSpPr>
            <p:nvPr/>
          </p:nvSpPr>
          <p:spPr bwMode="hidden">
            <a:xfrm>
              <a:off x="1918" y="869"/>
              <a:ext cx="84" cy="34"/>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179" name="Oval 177"/>
            <p:cNvSpPr>
              <a:spLocks noChangeArrowheads="1"/>
            </p:cNvSpPr>
            <p:nvPr/>
          </p:nvSpPr>
          <p:spPr bwMode="hidden">
            <a:xfrm>
              <a:off x="1720" y="923"/>
              <a:ext cx="83" cy="34"/>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180" name="Oval 178"/>
            <p:cNvSpPr>
              <a:spLocks noChangeArrowheads="1"/>
            </p:cNvSpPr>
            <p:nvPr/>
          </p:nvSpPr>
          <p:spPr bwMode="hidden">
            <a:xfrm>
              <a:off x="1913" y="957"/>
              <a:ext cx="95"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181" name="Oval 179"/>
            <p:cNvSpPr>
              <a:spLocks noChangeArrowheads="1"/>
            </p:cNvSpPr>
            <p:nvPr/>
          </p:nvSpPr>
          <p:spPr bwMode="hidden">
            <a:xfrm>
              <a:off x="1541" y="962"/>
              <a:ext cx="89"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182" name="Oval 180"/>
            <p:cNvSpPr>
              <a:spLocks noChangeArrowheads="1"/>
            </p:cNvSpPr>
            <p:nvPr/>
          </p:nvSpPr>
          <p:spPr bwMode="hidden">
            <a:xfrm>
              <a:off x="1076" y="953"/>
              <a:ext cx="101"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183" name="Oval 181"/>
            <p:cNvSpPr>
              <a:spLocks noChangeArrowheads="1"/>
            </p:cNvSpPr>
            <p:nvPr/>
          </p:nvSpPr>
          <p:spPr bwMode="hidden">
            <a:xfrm>
              <a:off x="1983" y="4027"/>
              <a:ext cx="195" cy="105"/>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184" name="Oval 182"/>
            <p:cNvSpPr>
              <a:spLocks noChangeArrowheads="1"/>
            </p:cNvSpPr>
            <p:nvPr/>
          </p:nvSpPr>
          <p:spPr bwMode="hidden">
            <a:xfrm>
              <a:off x="2460" y="3671"/>
              <a:ext cx="196" cy="112"/>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185" name="Oval 183"/>
            <p:cNvSpPr>
              <a:spLocks noChangeArrowheads="1"/>
            </p:cNvSpPr>
            <p:nvPr/>
          </p:nvSpPr>
          <p:spPr bwMode="hidden">
            <a:xfrm>
              <a:off x="3238" y="3121"/>
              <a:ext cx="168" cy="95"/>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186" name="Oval 184"/>
            <p:cNvSpPr>
              <a:spLocks noChangeArrowheads="1"/>
            </p:cNvSpPr>
            <p:nvPr/>
          </p:nvSpPr>
          <p:spPr bwMode="hidden">
            <a:xfrm>
              <a:off x="3550" y="2880"/>
              <a:ext cx="157" cy="89"/>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187" name="Oval 185"/>
            <p:cNvSpPr>
              <a:spLocks noChangeArrowheads="1"/>
            </p:cNvSpPr>
            <p:nvPr/>
          </p:nvSpPr>
          <p:spPr bwMode="hidden">
            <a:xfrm>
              <a:off x="2892" y="3377"/>
              <a:ext cx="168" cy="95"/>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188" name="Oval 186"/>
            <p:cNvSpPr>
              <a:spLocks noChangeArrowheads="1"/>
            </p:cNvSpPr>
            <p:nvPr/>
          </p:nvSpPr>
          <p:spPr bwMode="hidden">
            <a:xfrm>
              <a:off x="3869" y="2657"/>
              <a:ext cx="151" cy="84"/>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189" name="Oval 187"/>
            <p:cNvSpPr>
              <a:spLocks noChangeArrowheads="1"/>
            </p:cNvSpPr>
            <p:nvPr/>
          </p:nvSpPr>
          <p:spPr bwMode="hidden">
            <a:xfrm>
              <a:off x="4090" y="2475"/>
              <a:ext cx="156" cy="89"/>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190" name="Oval 188"/>
            <p:cNvSpPr>
              <a:spLocks noChangeArrowheads="1"/>
            </p:cNvSpPr>
            <p:nvPr/>
          </p:nvSpPr>
          <p:spPr bwMode="hidden">
            <a:xfrm>
              <a:off x="4327" y="2314"/>
              <a:ext cx="134" cy="72"/>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191" name="Oval 189"/>
            <p:cNvSpPr>
              <a:spLocks noChangeArrowheads="1"/>
            </p:cNvSpPr>
            <p:nvPr/>
          </p:nvSpPr>
          <p:spPr bwMode="hidden">
            <a:xfrm>
              <a:off x="4712" y="2022"/>
              <a:ext cx="134" cy="73"/>
            </a:xfrm>
            <a:prstGeom prst="ellipse">
              <a:avLst/>
            </a:prstGeom>
            <a:gradFill rotWithShape="0">
              <a:gsLst>
                <a:gs pos="0">
                  <a:schemeClr val="bg2"/>
                </a:gs>
                <a:gs pos="100000">
                  <a:schemeClr val="bg2">
                    <a:gamma/>
                    <a:shade val="5451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192" name="Oval 190"/>
            <p:cNvSpPr>
              <a:spLocks noChangeArrowheads="1"/>
            </p:cNvSpPr>
            <p:nvPr/>
          </p:nvSpPr>
          <p:spPr bwMode="hidden">
            <a:xfrm>
              <a:off x="4533" y="2162"/>
              <a:ext cx="139" cy="61"/>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193" name="Oval 191"/>
            <p:cNvSpPr>
              <a:spLocks noChangeArrowheads="1"/>
            </p:cNvSpPr>
            <p:nvPr/>
          </p:nvSpPr>
          <p:spPr bwMode="hidden">
            <a:xfrm>
              <a:off x="4863" y="1920"/>
              <a:ext cx="128" cy="61"/>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194" name="Oval 192"/>
            <p:cNvSpPr>
              <a:spLocks noChangeArrowheads="1"/>
            </p:cNvSpPr>
            <p:nvPr/>
          </p:nvSpPr>
          <p:spPr bwMode="hidden">
            <a:xfrm>
              <a:off x="5009" y="1807"/>
              <a:ext cx="128" cy="61"/>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195" name="Oval 193"/>
            <p:cNvSpPr>
              <a:spLocks noChangeArrowheads="1"/>
            </p:cNvSpPr>
            <p:nvPr/>
          </p:nvSpPr>
          <p:spPr bwMode="hidden">
            <a:xfrm>
              <a:off x="5161" y="1702"/>
              <a:ext cx="123" cy="50"/>
            </a:xfrm>
            <a:prstGeom prst="ellipse">
              <a:avLst/>
            </a:prstGeom>
            <a:gradFill rotWithShape="0">
              <a:gsLst>
                <a:gs pos="0">
                  <a:schemeClr val="bg2"/>
                </a:gs>
                <a:gs pos="100000">
                  <a:schemeClr val="bg2">
                    <a:gamma/>
                    <a:shade val="81961"/>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196" name="Oval 194"/>
            <p:cNvSpPr>
              <a:spLocks noChangeArrowheads="1"/>
            </p:cNvSpPr>
            <p:nvPr/>
          </p:nvSpPr>
          <p:spPr bwMode="hidden">
            <a:xfrm>
              <a:off x="5277" y="1614"/>
              <a:ext cx="124" cy="51"/>
            </a:xfrm>
            <a:prstGeom prst="ellipse">
              <a:avLst/>
            </a:prstGeom>
            <a:gradFill rotWithShape="0">
              <a:gsLst>
                <a:gs pos="0">
                  <a:schemeClr val="bg2"/>
                </a:gs>
                <a:gs pos="100000">
                  <a:schemeClr val="bg2">
                    <a:gamma/>
                    <a:shade val="81961"/>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197" name="Oval 195"/>
            <p:cNvSpPr>
              <a:spLocks noChangeArrowheads="1"/>
            </p:cNvSpPr>
            <p:nvPr/>
          </p:nvSpPr>
          <p:spPr bwMode="hidden">
            <a:xfrm>
              <a:off x="5398" y="1521"/>
              <a:ext cx="123" cy="51"/>
            </a:xfrm>
            <a:prstGeom prst="ellipse">
              <a:avLst/>
            </a:prstGeom>
            <a:gradFill rotWithShape="0">
              <a:gsLst>
                <a:gs pos="0">
                  <a:schemeClr val="bg2"/>
                </a:gs>
                <a:gs pos="100000">
                  <a:schemeClr val="bg2">
                    <a:gamma/>
                    <a:shade val="81961"/>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198" name="Oval 196"/>
            <p:cNvSpPr>
              <a:spLocks noChangeArrowheads="1"/>
            </p:cNvSpPr>
            <p:nvPr/>
          </p:nvSpPr>
          <p:spPr bwMode="hidden">
            <a:xfrm>
              <a:off x="3255" y="4071"/>
              <a:ext cx="196" cy="106"/>
            </a:xfrm>
            <a:prstGeom prst="ellipse">
              <a:avLst/>
            </a:prstGeom>
            <a:gradFill rotWithShape="0">
              <a:gsLst>
                <a:gs pos="0">
                  <a:schemeClr val="bg1"/>
                </a:gs>
                <a:gs pos="100000">
                  <a:schemeClr val="bg1">
                    <a:gamma/>
                    <a:shade val="5451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199" name="Oval 197"/>
            <p:cNvSpPr>
              <a:spLocks noChangeArrowheads="1"/>
            </p:cNvSpPr>
            <p:nvPr/>
          </p:nvSpPr>
          <p:spPr bwMode="hidden">
            <a:xfrm>
              <a:off x="3651" y="3693"/>
              <a:ext cx="196" cy="111"/>
            </a:xfrm>
            <a:prstGeom prst="ellipse">
              <a:avLst/>
            </a:prstGeom>
            <a:gradFill rotWithShape="0">
              <a:gsLst>
                <a:gs pos="0">
                  <a:schemeClr val="bg1"/>
                </a:gs>
                <a:gs pos="100000">
                  <a:schemeClr val="bg1">
                    <a:gamma/>
                    <a:shade val="5451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200" name="Oval 198"/>
            <p:cNvSpPr>
              <a:spLocks noChangeArrowheads="1"/>
            </p:cNvSpPr>
            <p:nvPr/>
          </p:nvSpPr>
          <p:spPr bwMode="hidden">
            <a:xfrm>
              <a:off x="4773" y="3705"/>
              <a:ext cx="201" cy="106"/>
            </a:xfrm>
            <a:prstGeom prst="ellipse">
              <a:avLst/>
            </a:prstGeom>
            <a:gradFill rotWithShape="0">
              <a:gsLst>
                <a:gs pos="0">
                  <a:schemeClr val="bg1"/>
                </a:gs>
                <a:gs pos="100000">
                  <a:schemeClr val="bg1">
                    <a:gamma/>
                    <a:shade val="39216"/>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201" name="Oval 199"/>
            <p:cNvSpPr>
              <a:spLocks noChangeArrowheads="1"/>
            </p:cNvSpPr>
            <p:nvPr/>
          </p:nvSpPr>
          <p:spPr bwMode="hidden">
            <a:xfrm>
              <a:off x="4491" y="4049"/>
              <a:ext cx="196" cy="105"/>
            </a:xfrm>
            <a:prstGeom prst="ellipse">
              <a:avLst/>
            </a:prstGeom>
            <a:gradFill rotWithShape="0">
              <a:gsLst>
                <a:gs pos="0">
                  <a:schemeClr val="bg1"/>
                </a:gs>
                <a:gs pos="100000">
                  <a:schemeClr val="bg1">
                    <a:gamma/>
                    <a:shade val="39216"/>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202" name="Oval 200"/>
            <p:cNvSpPr>
              <a:spLocks noChangeArrowheads="1"/>
            </p:cNvSpPr>
            <p:nvPr/>
          </p:nvSpPr>
          <p:spPr bwMode="hidden">
            <a:xfrm>
              <a:off x="3989" y="3396"/>
              <a:ext cx="168" cy="96"/>
            </a:xfrm>
            <a:prstGeom prst="ellipse">
              <a:avLst/>
            </a:prstGeom>
            <a:gradFill rotWithShape="0">
              <a:gsLst>
                <a:gs pos="0">
                  <a:schemeClr val="bg1"/>
                </a:gs>
                <a:gs pos="100000">
                  <a:schemeClr val="bg1">
                    <a:gamma/>
                    <a:shade val="5451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203" name="Oval 201"/>
            <p:cNvSpPr>
              <a:spLocks noChangeArrowheads="1"/>
            </p:cNvSpPr>
            <p:nvPr/>
          </p:nvSpPr>
          <p:spPr bwMode="hidden">
            <a:xfrm>
              <a:off x="4263" y="3141"/>
              <a:ext cx="167" cy="95"/>
            </a:xfrm>
            <a:prstGeom prst="ellipse">
              <a:avLst/>
            </a:prstGeom>
            <a:gradFill rotWithShape="0">
              <a:gsLst>
                <a:gs pos="0">
                  <a:schemeClr val="bg1"/>
                </a:gs>
                <a:gs pos="100000">
                  <a:schemeClr val="bg1">
                    <a:gamma/>
                    <a:shade val="5451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204" name="Oval 202"/>
            <p:cNvSpPr>
              <a:spLocks noChangeArrowheads="1"/>
            </p:cNvSpPr>
            <p:nvPr/>
          </p:nvSpPr>
          <p:spPr bwMode="hidden">
            <a:xfrm>
              <a:off x="5044" y="3418"/>
              <a:ext cx="167" cy="95"/>
            </a:xfrm>
            <a:prstGeom prst="ellipse">
              <a:avLst/>
            </a:prstGeom>
            <a:gradFill rotWithShape="0">
              <a:gsLst>
                <a:gs pos="0">
                  <a:schemeClr val="bg1"/>
                </a:gs>
                <a:gs pos="100000">
                  <a:schemeClr val="bg1">
                    <a:gamma/>
                    <a:shade val="39216"/>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205" name="Oval 203"/>
            <p:cNvSpPr>
              <a:spLocks noChangeArrowheads="1"/>
            </p:cNvSpPr>
            <p:nvPr/>
          </p:nvSpPr>
          <p:spPr bwMode="hidden">
            <a:xfrm>
              <a:off x="4553" y="2873"/>
              <a:ext cx="156" cy="83"/>
            </a:xfrm>
            <a:prstGeom prst="ellipse">
              <a:avLst/>
            </a:prstGeom>
            <a:gradFill rotWithShape="0">
              <a:gsLst>
                <a:gs pos="0">
                  <a:schemeClr val="bg1"/>
                </a:gs>
                <a:gs pos="100000">
                  <a:schemeClr val="bg1">
                    <a:gamma/>
                    <a:shade val="5451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206" name="Oval 204"/>
            <p:cNvSpPr>
              <a:spLocks noChangeArrowheads="1"/>
            </p:cNvSpPr>
            <p:nvPr/>
          </p:nvSpPr>
          <p:spPr bwMode="hidden">
            <a:xfrm>
              <a:off x="5293" y="3116"/>
              <a:ext cx="168" cy="95"/>
            </a:xfrm>
            <a:prstGeom prst="ellipse">
              <a:avLst/>
            </a:prstGeom>
            <a:gradFill rotWithShape="0">
              <a:gsLst>
                <a:gs pos="0">
                  <a:schemeClr val="bg1"/>
                </a:gs>
                <a:gs pos="100000">
                  <a:schemeClr val="bg1">
                    <a:gamma/>
                    <a:shade val="5451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207" name="Oval 205"/>
            <p:cNvSpPr>
              <a:spLocks noChangeArrowheads="1"/>
            </p:cNvSpPr>
            <p:nvPr/>
          </p:nvSpPr>
          <p:spPr bwMode="hidden">
            <a:xfrm>
              <a:off x="5497" y="2879"/>
              <a:ext cx="156" cy="89"/>
            </a:xfrm>
            <a:prstGeom prst="ellipse">
              <a:avLst/>
            </a:prstGeom>
            <a:gradFill rotWithShape="0">
              <a:gsLst>
                <a:gs pos="0">
                  <a:schemeClr val="bg1"/>
                </a:gs>
                <a:gs pos="100000">
                  <a:schemeClr val="bg1">
                    <a:gamma/>
                    <a:shade val="39216"/>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208" name="Oval 206"/>
            <p:cNvSpPr>
              <a:spLocks noChangeArrowheads="1"/>
            </p:cNvSpPr>
            <p:nvPr/>
          </p:nvSpPr>
          <p:spPr bwMode="hidden">
            <a:xfrm>
              <a:off x="4772" y="2673"/>
              <a:ext cx="156" cy="83"/>
            </a:xfrm>
            <a:prstGeom prst="ellipse">
              <a:avLst/>
            </a:prstGeom>
            <a:gradFill rotWithShape="0">
              <a:gsLst>
                <a:gs pos="0">
                  <a:schemeClr val="bg1"/>
                </a:gs>
                <a:gs pos="100000">
                  <a:schemeClr val="bg1">
                    <a:gamma/>
                    <a:shade val="5451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209" name="Oval 207"/>
            <p:cNvSpPr>
              <a:spLocks noChangeArrowheads="1"/>
            </p:cNvSpPr>
            <p:nvPr/>
          </p:nvSpPr>
          <p:spPr bwMode="hidden">
            <a:xfrm>
              <a:off x="4966" y="2488"/>
              <a:ext cx="156" cy="84"/>
            </a:xfrm>
            <a:prstGeom prst="ellipse">
              <a:avLst/>
            </a:prstGeom>
            <a:gradFill rotWithShape="0">
              <a:gsLst>
                <a:gs pos="0">
                  <a:schemeClr val="bg1"/>
                </a:gs>
                <a:gs pos="100000">
                  <a:schemeClr val="bg1">
                    <a:gamma/>
                    <a:shade val="5451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210" name="Oval 208"/>
            <p:cNvSpPr>
              <a:spLocks noChangeArrowheads="1"/>
            </p:cNvSpPr>
            <p:nvPr/>
          </p:nvSpPr>
          <p:spPr bwMode="hidden">
            <a:xfrm>
              <a:off x="5444" y="2052"/>
              <a:ext cx="134" cy="73"/>
            </a:xfrm>
            <a:prstGeom prst="ellipse">
              <a:avLst/>
            </a:prstGeom>
            <a:gradFill rotWithShape="0">
              <a:gsLst>
                <a:gs pos="0">
                  <a:schemeClr val="bg1"/>
                </a:gs>
                <a:gs pos="100000">
                  <a:schemeClr val="bg1">
                    <a:gamma/>
                    <a:shade val="5451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211" name="Oval 209"/>
            <p:cNvSpPr>
              <a:spLocks noChangeArrowheads="1"/>
            </p:cNvSpPr>
            <p:nvPr/>
          </p:nvSpPr>
          <p:spPr bwMode="hidden">
            <a:xfrm>
              <a:off x="5161" y="2314"/>
              <a:ext cx="140" cy="73"/>
            </a:xfrm>
            <a:prstGeom prst="ellipse">
              <a:avLst/>
            </a:prstGeom>
            <a:gradFill rotWithShape="0">
              <a:gsLst>
                <a:gs pos="0">
                  <a:schemeClr val="bg1"/>
                </a:gs>
                <a:gs pos="100000">
                  <a:schemeClr val="bg1">
                    <a:gamma/>
                    <a:shade val="5451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212" name="Oval 210"/>
            <p:cNvSpPr>
              <a:spLocks noChangeArrowheads="1"/>
            </p:cNvSpPr>
            <p:nvPr/>
          </p:nvSpPr>
          <p:spPr bwMode="hidden">
            <a:xfrm>
              <a:off x="5318" y="2176"/>
              <a:ext cx="134" cy="61"/>
            </a:xfrm>
            <a:prstGeom prst="ellipse">
              <a:avLst/>
            </a:prstGeom>
            <a:gradFill rotWithShape="0">
              <a:gsLst>
                <a:gs pos="0">
                  <a:schemeClr val="bg1"/>
                </a:gs>
                <a:gs pos="100000">
                  <a:schemeClr val="bg1">
                    <a:gamma/>
                    <a:shade val="5451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213" name="Oval 211"/>
            <p:cNvSpPr>
              <a:spLocks noChangeArrowheads="1"/>
            </p:cNvSpPr>
            <p:nvPr/>
          </p:nvSpPr>
          <p:spPr bwMode="hidden">
            <a:xfrm>
              <a:off x="5581" y="1933"/>
              <a:ext cx="128" cy="61"/>
            </a:xfrm>
            <a:prstGeom prst="ellipse">
              <a:avLst/>
            </a:prstGeom>
            <a:gradFill rotWithShape="0">
              <a:gsLst>
                <a:gs pos="0">
                  <a:schemeClr val="bg1"/>
                </a:gs>
                <a:gs pos="100000">
                  <a:schemeClr val="bg1">
                    <a:gamma/>
                    <a:shade val="5764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214" name="Oval 212"/>
            <p:cNvSpPr>
              <a:spLocks noChangeArrowheads="1"/>
            </p:cNvSpPr>
            <p:nvPr/>
          </p:nvSpPr>
          <p:spPr bwMode="hidden">
            <a:xfrm>
              <a:off x="5689" y="1811"/>
              <a:ext cx="128" cy="61"/>
            </a:xfrm>
            <a:prstGeom prst="ellipse">
              <a:avLst/>
            </a:prstGeom>
            <a:gradFill rotWithShape="0">
              <a:gsLst>
                <a:gs pos="0">
                  <a:schemeClr val="bg1"/>
                </a:gs>
                <a:gs pos="100000">
                  <a:schemeClr val="bg1">
                    <a:gamma/>
                    <a:shade val="5764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215" name="Oval 213"/>
            <p:cNvSpPr>
              <a:spLocks noChangeArrowheads="1"/>
            </p:cNvSpPr>
            <p:nvPr/>
          </p:nvSpPr>
          <p:spPr bwMode="hidden">
            <a:xfrm>
              <a:off x="5663" y="2680"/>
              <a:ext cx="156" cy="83"/>
            </a:xfrm>
            <a:prstGeom prst="ellipse">
              <a:avLst/>
            </a:prstGeom>
            <a:gradFill rotWithShape="0">
              <a:gsLst>
                <a:gs pos="0">
                  <a:schemeClr val="bg1"/>
                </a:gs>
                <a:gs pos="100000">
                  <a:schemeClr val="bg1">
                    <a:gamma/>
                    <a:shade val="5451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216" name="Oval 214"/>
            <p:cNvSpPr>
              <a:spLocks noChangeArrowheads="1"/>
            </p:cNvSpPr>
            <p:nvPr/>
          </p:nvSpPr>
          <p:spPr bwMode="hidden">
            <a:xfrm>
              <a:off x="-65" y="2865"/>
              <a:ext cx="150" cy="89"/>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217" name="Oval 215"/>
            <p:cNvSpPr>
              <a:spLocks noChangeArrowheads="1"/>
            </p:cNvSpPr>
            <p:nvPr/>
          </p:nvSpPr>
          <p:spPr bwMode="hidden">
            <a:xfrm>
              <a:off x="2" y="2477"/>
              <a:ext cx="156" cy="89"/>
            </a:xfrm>
            <a:prstGeom prst="ellipse">
              <a:avLst/>
            </a:prstGeom>
            <a:gradFill rotWithShape="0">
              <a:gsLst>
                <a:gs pos="0">
                  <a:schemeClr val="bg1"/>
                </a:gs>
                <a:gs pos="100000">
                  <a:schemeClr val="bg1">
                    <a:gamma/>
                    <a:shade val="75686"/>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218" name="Oval 216"/>
            <p:cNvSpPr>
              <a:spLocks noChangeArrowheads="1"/>
            </p:cNvSpPr>
            <p:nvPr/>
          </p:nvSpPr>
          <p:spPr bwMode="hidden">
            <a:xfrm>
              <a:off x="-9" y="1436"/>
              <a:ext cx="106" cy="44"/>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219" name="Oval 217"/>
            <p:cNvSpPr>
              <a:spLocks noChangeArrowheads="1"/>
            </p:cNvSpPr>
            <p:nvPr/>
          </p:nvSpPr>
          <p:spPr bwMode="hidden">
            <a:xfrm>
              <a:off x="5624" y="4010"/>
              <a:ext cx="201" cy="106"/>
            </a:xfrm>
            <a:prstGeom prst="ellipse">
              <a:avLst/>
            </a:prstGeom>
            <a:gradFill rotWithShape="0">
              <a:gsLst>
                <a:gs pos="0">
                  <a:schemeClr val="bg1"/>
                </a:gs>
                <a:gs pos="100000">
                  <a:schemeClr val="bg1">
                    <a:gamma/>
                    <a:shade val="39216"/>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grpSp>
      <p:sp>
        <p:nvSpPr>
          <p:cNvPr id="36058" name="Rectangle 218"/>
          <p:cNvSpPr>
            <a:spLocks noGrp="1" noChangeArrowheads="1"/>
          </p:cNvSpPr>
          <p:nvPr>
            <p:ph type="ctrTitle" sz="quarter"/>
          </p:nvPr>
        </p:nvSpPr>
        <p:spPr>
          <a:xfrm>
            <a:off x="685800" y="1844675"/>
            <a:ext cx="7772400" cy="1736725"/>
          </a:xfrm>
        </p:spPr>
        <p:txBody>
          <a:bodyPr anchor="b" anchorCtr="1"/>
          <a:lstStyle>
            <a:lvl1pPr>
              <a:defRPr sz="5400"/>
            </a:lvl1pPr>
          </a:lstStyle>
          <a:p>
            <a:pPr lvl="0"/>
            <a:r>
              <a:rPr lang="en-US" noProof="0"/>
              <a:t>Click to edit Master title style</a:t>
            </a:r>
          </a:p>
        </p:txBody>
      </p:sp>
      <p:sp>
        <p:nvSpPr>
          <p:cNvPr id="36059" name="Rectangle 219"/>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en-US" noProof="0"/>
              <a:t>Click to edit Master subtitle style</a:t>
            </a:r>
          </a:p>
        </p:txBody>
      </p:sp>
      <p:sp>
        <p:nvSpPr>
          <p:cNvPr id="220" name="Rectangle 220"/>
          <p:cNvSpPr>
            <a:spLocks noGrp="1" noChangeArrowheads="1"/>
          </p:cNvSpPr>
          <p:nvPr>
            <p:ph type="dt" sz="quarter" idx="10"/>
          </p:nvPr>
        </p:nvSpPr>
        <p:spPr/>
        <p:txBody>
          <a:bodyPr/>
          <a:lstStyle>
            <a:lvl1pPr>
              <a:defRPr/>
            </a:lvl1pPr>
          </a:lstStyle>
          <a:p>
            <a:fld id="{D4A925CC-215A-4D38-8B90-40C409E861B8}" type="datetime1">
              <a:rPr lang="en-US" smtClean="0"/>
              <a:t>11/24/2020</a:t>
            </a:fld>
            <a:endParaRPr lang="en-US"/>
          </a:p>
        </p:txBody>
      </p:sp>
      <p:sp>
        <p:nvSpPr>
          <p:cNvPr id="221" name="Rectangle 221"/>
          <p:cNvSpPr>
            <a:spLocks noGrp="1" noChangeArrowheads="1"/>
          </p:cNvSpPr>
          <p:nvPr>
            <p:ph type="ftr" sz="quarter" idx="11"/>
          </p:nvPr>
        </p:nvSpPr>
        <p:spPr>
          <a:xfrm>
            <a:off x="3124200" y="6248400"/>
            <a:ext cx="2895600" cy="457200"/>
          </a:xfrm>
        </p:spPr>
        <p:txBody>
          <a:bodyPr/>
          <a:lstStyle>
            <a:lvl1pPr>
              <a:defRPr/>
            </a:lvl1pPr>
          </a:lstStyle>
          <a:p>
            <a:r>
              <a:rPr lang="en-US"/>
              <a:t>Falah Mohammed An Najah National University</a:t>
            </a:r>
          </a:p>
        </p:txBody>
      </p:sp>
      <p:sp>
        <p:nvSpPr>
          <p:cNvPr id="222" name="Rectangle 222"/>
          <p:cNvSpPr>
            <a:spLocks noGrp="1" noChangeArrowheads="1"/>
          </p:cNvSpPr>
          <p:nvPr>
            <p:ph type="sldNum" sz="quarter" idx="12"/>
          </p:nvPr>
        </p:nvSpPr>
        <p:spPr/>
        <p:txBody>
          <a:bodyPr/>
          <a:lstStyle>
            <a:lvl1pPr>
              <a:defRPr/>
            </a:lvl1pPr>
          </a:lstStyle>
          <a:p>
            <a:fld id="{98096D24-9B5D-4A50-8365-016C07C21ED1}" type="slidenum">
              <a:rPr lang="en-US" smtClean="0"/>
              <a:t>‹#›</a:t>
            </a:fld>
            <a:endParaRPr lang="en-US"/>
          </a:p>
        </p:txBody>
      </p:sp>
    </p:spTree>
    <p:extLst>
      <p:ext uri="{BB962C8B-B14F-4D97-AF65-F5344CB8AC3E}">
        <p14:creationId xmlns:p14="http://schemas.microsoft.com/office/powerpoint/2010/main" val="3588216325"/>
      </p:ext>
    </p:extLst>
  </p:cSld>
  <p:clrMapOvr>
    <a:masterClrMapping/>
  </p:clrMapOvr>
  <p:transition>
    <p:pull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18"/>
          <p:cNvSpPr>
            <a:spLocks noGrp="1" noChangeArrowheads="1"/>
          </p:cNvSpPr>
          <p:nvPr>
            <p:ph type="sldNum" sz="quarter" idx="10"/>
          </p:nvPr>
        </p:nvSpPr>
        <p:spPr>
          <a:ln/>
        </p:spPr>
        <p:txBody>
          <a:bodyPr/>
          <a:lstStyle>
            <a:lvl1pPr>
              <a:defRPr/>
            </a:lvl1pPr>
          </a:lstStyle>
          <a:p>
            <a:fld id="{98096D24-9B5D-4A50-8365-016C07C21ED1}" type="slidenum">
              <a:rPr lang="en-US" smtClean="0"/>
              <a:t>‹#›</a:t>
            </a:fld>
            <a:endParaRPr lang="en-US"/>
          </a:p>
        </p:txBody>
      </p:sp>
      <p:sp>
        <p:nvSpPr>
          <p:cNvPr id="5" name="Rectangle 219"/>
          <p:cNvSpPr>
            <a:spLocks noGrp="1" noChangeArrowheads="1"/>
          </p:cNvSpPr>
          <p:nvPr>
            <p:ph type="dt" sz="half" idx="11"/>
          </p:nvPr>
        </p:nvSpPr>
        <p:spPr>
          <a:ln/>
        </p:spPr>
        <p:txBody>
          <a:bodyPr/>
          <a:lstStyle>
            <a:lvl1pPr>
              <a:defRPr/>
            </a:lvl1pPr>
          </a:lstStyle>
          <a:p>
            <a:fld id="{5161C0DD-5C75-4F88-9AF6-D98CAFC0B1D0}" type="datetime1">
              <a:rPr lang="en-US" smtClean="0"/>
              <a:t>11/24/2020</a:t>
            </a:fld>
            <a:endParaRPr lang="en-US"/>
          </a:p>
        </p:txBody>
      </p:sp>
      <p:sp>
        <p:nvSpPr>
          <p:cNvPr id="6" name="Rectangle 220"/>
          <p:cNvSpPr>
            <a:spLocks noGrp="1" noChangeArrowheads="1"/>
          </p:cNvSpPr>
          <p:nvPr>
            <p:ph type="ftr" sz="quarter" idx="12"/>
          </p:nvPr>
        </p:nvSpPr>
        <p:spPr>
          <a:ln/>
        </p:spPr>
        <p:txBody>
          <a:bodyPr/>
          <a:lstStyle>
            <a:lvl1pPr>
              <a:defRPr/>
            </a:lvl1pPr>
          </a:lstStyle>
          <a:p>
            <a:r>
              <a:rPr lang="en-US"/>
              <a:t>Falah Mohammed An Najah National University</a:t>
            </a:r>
          </a:p>
        </p:txBody>
      </p:sp>
    </p:spTree>
    <p:extLst>
      <p:ext uri="{BB962C8B-B14F-4D97-AF65-F5344CB8AC3E}">
        <p14:creationId xmlns:p14="http://schemas.microsoft.com/office/powerpoint/2010/main" val="36439234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94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94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18"/>
          <p:cNvSpPr>
            <a:spLocks noGrp="1" noChangeArrowheads="1"/>
          </p:cNvSpPr>
          <p:nvPr>
            <p:ph type="sldNum" sz="quarter" idx="10"/>
          </p:nvPr>
        </p:nvSpPr>
        <p:spPr>
          <a:ln/>
        </p:spPr>
        <p:txBody>
          <a:bodyPr/>
          <a:lstStyle>
            <a:lvl1pPr>
              <a:defRPr/>
            </a:lvl1pPr>
          </a:lstStyle>
          <a:p>
            <a:fld id="{98096D24-9B5D-4A50-8365-016C07C21ED1}" type="slidenum">
              <a:rPr lang="en-US" smtClean="0"/>
              <a:t>‹#›</a:t>
            </a:fld>
            <a:endParaRPr lang="en-US"/>
          </a:p>
        </p:txBody>
      </p:sp>
      <p:sp>
        <p:nvSpPr>
          <p:cNvPr id="5" name="Rectangle 219"/>
          <p:cNvSpPr>
            <a:spLocks noGrp="1" noChangeArrowheads="1"/>
          </p:cNvSpPr>
          <p:nvPr>
            <p:ph type="dt" sz="half" idx="11"/>
          </p:nvPr>
        </p:nvSpPr>
        <p:spPr>
          <a:ln/>
        </p:spPr>
        <p:txBody>
          <a:bodyPr/>
          <a:lstStyle>
            <a:lvl1pPr>
              <a:defRPr/>
            </a:lvl1pPr>
          </a:lstStyle>
          <a:p>
            <a:fld id="{91044563-E6B9-4B42-8C0C-CBCF3995EFCF}" type="datetime1">
              <a:rPr lang="en-US" smtClean="0"/>
              <a:t>11/24/2020</a:t>
            </a:fld>
            <a:endParaRPr lang="en-US"/>
          </a:p>
        </p:txBody>
      </p:sp>
      <p:sp>
        <p:nvSpPr>
          <p:cNvPr id="6" name="Rectangle 220"/>
          <p:cNvSpPr>
            <a:spLocks noGrp="1" noChangeArrowheads="1"/>
          </p:cNvSpPr>
          <p:nvPr>
            <p:ph type="ftr" sz="quarter" idx="12"/>
          </p:nvPr>
        </p:nvSpPr>
        <p:spPr>
          <a:ln/>
        </p:spPr>
        <p:txBody>
          <a:bodyPr/>
          <a:lstStyle>
            <a:lvl1pPr>
              <a:defRPr/>
            </a:lvl1pPr>
          </a:lstStyle>
          <a:p>
            <a:r>
              <a:rPr lang="en-US"/>
              <a:t>Falah Mohammed An Najah National University</a:t>
            </a:r>
          </a:p>
        </p:txBody>
      </p:sp>
    </p:spTree>
    <p:extLst>
      <p:ext uri="{BB962C8B-B14F-4D97-AF65-F5344CB8AC3E}">
        <p14:creationId xmlns:p14="http://schemas.microsoft.com/office/powerpoint/2010/main" val="12419219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18"/>
          <p:cNvSpPr>
            <a:spLocks noGrp="1" noChangeArrowheads="1"/>
          </p:cNvSpPr>
          <p:nvPr>
            <p:ph type="sldNum" sz="quarter" idx="10"/>
          </p:nvPr>
        </p:nvSpPr>
        <p:spPr>
          <a:ln/>
        </p:spPr>
        <p:txBody>
          <a:bodyPr/>
          <a:lstStyle>
            <a:lvl1pPr>
              <a:defRPr/>
            </a:lvl1pPr>
          </a:lstStyle>
          <a:p>
            <a:fld id="{98096D24-9B5D-4A50-8365-016C07C21ED1}" type="slidenum">
              <a:rPr lang="en-US" smtClean="0"/>
              <a:t>‹#›</a:t>
            </a:fld>
            <a:endParaRPr lang="en-US"/>
          </a:p>
        </p:txBody>
      </p:sp>
      <p:sp>
        <p:nvSpPr>
          <p:cNvPr id="5" name="Rectangle 219"/>
          <p:cNvSpPr>
            <a:spLocks noGrp="1" noChangeArrowheads="1"/>
          </p:cNvSpPr>
          <p:nvPr>
            <p:ph type="dt" sz="half" idx="11"/>
          </p:nvPr>
        </p:nvSpPr>
        <p:spPr>
          <a:ln/>
        </p:spPr>
        <p:txBody>
          <a:bodyPr/>
          <a:lstStyle>
            <a:lvl1pPr>
              <a:defRPr/>
            </a:lvl1pPr>
          </a:lstStyle>
          <a:p>
            <a:fld id="{FF03D72D-075F-4A82-8B43-D663B6B57890}" type="datetime1">
              <a:rPr lang="en-US" smtClean="0"/>
              <a:t>11/24/2020</a:t>
            </a:fld>
            <a:endParaRPr lang="en-US"/>
          </a:p>
        </p:txBody>
      </p:sp>
      <p:sp>
        <p:nvSpPr>
          <p:cNvPr id="6" name="Rectangle 220"/>
          <p:cNvSpPr>
            <a:spLocks noGrp="1" noChangeArrowheads="1"/>
          </p:cNvSpPr>
          <p:nvPr>
            <p:ph type="ftr" sz="quarter" idx="12"/>
          </p:nvPr>
        </p:nvSpPr>
        <p:spPr>
          <a:ln/>
        </p:spPr>
        <p:txBody>
          <a:bodyPr/>
          <a:lstStyle>
            <a:lvl1pPr>
              <a:defRPr/>
            </a:lvl1pPr>
          </a:lstStyle>
          <a:p>
            <a:r>
              <a:rPr lang="en-US"/>
              <a:t>Falah Mohammed An Najah National University</a:t>
            </a:r>
          </a:p>
        </p:txBody>
      </p:sp>
    </p:spTree>
    <p:extLst>
      <p:ext uri="{BB962C8B-B14F-4D97-AF65-F5344CB8AC3E}">
        <p14:creationId xmlns:p14="http://schemas.microsoft.com/office/powerpoint/2010/main" val="1360178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18"/>
          <p:cNvSpPr>
            <a:spLocks noGrp="1" noChangeArrowheads="1"/>
          </p:cNvSpPr>
          <p:nvPr>
            <p:ph type="sldNum" sz="quarter" idx="10"/>
          </p:nvPr>
        </p:nvSpPr>
        <p:spPr>
          <a:ln/>
        </p:spPr>
        <p:txBody>
          <a:bodyPr/>
          <a:lstStyle>
            <a:lvl1pPr>
              <a:defRPr/>
            </a:lvl1pPr>
          </a:lstStyle>
          <a:p>
            <a:fld id="{98096D24-9B5D-4A50-8365-016C07C21ED1}" type="slidenum">
              <a:rPr lang="en-US" smtClean="0"/>
              <a:t>‹#›</a:t>
            </a:fld>
            <a:endParaRPr lang="en-US"/>
          </a:p>
        </p:txBody>
      </p:sp>
      <p:sp>
        <p:nvSpPr>
          <p:cNvPr id="5" name="Rectangle 219"/>
          <p:cNvSpPr>
            <a:spLocks noGrp="1" noChangeArrowheads="1"/>
          </p:cNvSpPr>
          <p:nvPr>
            <p:ph type="dt" sz="half" idx="11"/>
          </p:nvPr>
        </p:nvSpPr>
        <p:spPr>
          <a:ln/>
        </p:spPr>
        <p:txBody>
          <a:bodyPr/>
          <a:lstStyle>
            <a:lvl1pPr>
              <a:defRPr/>
            </a:lvl1pPr>
          </a:lstStyle>
          <a:p>
            <a:fld id="{FDDD0E3C-2B99-40E1-9415-7E781C6A2FB2}" type="datetime1">
              <a:rPr lang="en-US" smtClean="0"/>
              <a:t>11/24/2020</a:t>
            </a:fld>
            <a:endParaRPr lang="en-US"/>
          </a:p>
        </p:txBody>
      </p:sp>
      <p:sp>
        <p:nvSpPr>
          <p:cNvPr id="6" name="Rectangle 220"/>
          <p:cNvSpPr>
            <a:spLocks noGrp="1" noChangeArrowheads="1"/>
          </p:cNvSpPr>
          <p:nvPr>
            <p:ph type="ftr" sz="quarter" idx="12"/>
          </p:nvPr>
        </p:nvSpPr>
        <p:spPr>
          <a:ln/>
        </p:spPr>
        <p:txBody>
          <a:bodyPr/>
          <a:lstStyle>
            <a:lvl1pPr>
              <a:defRPr/>
            </a:lvl1pPr>
          </a:lstStyle>
          <a:p>
            <a:r>
              <a:rPr lang="en-US"/>
              <a:t>Falah Mohammed An Najah National University</a:t>
            </a:r>
          </a:p>
        </p:txBody>
      </p:sp>
    </p:spTree>
    <p:extLst>
      <p:ext uri="{BB962C8B-B14F-4D97-AF65-F5344CB8AC3E}">
        <p14:creationId xmlns:p14="http://schemas.microsoft.com/office/powerpoint/2010/main" val="13842717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3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3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18"/>
          <p:cNvSpPr>
            <a:spLocks noGrp="1" noChangeArrowheads="1"/>
          </p:cNvSpPr>
          <p:nvPr>
            <p:ph type="sldNum" sz="quarter" idx="10"/>
          </p:nvPr>
        </p:nvSpPr>
        <p:spPr>
          <a:ln/>
        </p:spPr>
        <p:txBody>
          <a:bodyPr/>
          <a:lstStyle>
            <a:lvl1pPr>
              <a:defRPr/>
            </a:lvl1pPr>
          </a:lstStyle>
          <a:p>
            <a:fld id="{98096D24-9B5D-4A50-8365-016C07C21ED1}" type="slidenum">
              <a:rPr lang="en-US" smtClean="0"/>
              <a:t>‹#›</a:t>
            </a:fld>
            <a:endParaRPr lang="en-US"/>
          </a:p>
        </p:txBody>
      </p:sp>
      <p:sp>
        <p:nvSpPr>
          <p:cNvPr id="6" name="Rectangle 219"/>
          <p:cNvSpPr>
            <a:spLocks noGrp="1" noChangeArrowheads="1"/>
          </p:cNvSpPr>
          <p:nvPr>
            <p:ph type="dt" sz="half" idx="11"/>
          </p:nvPr>
        </p:nvSpPr>
        <p:spPr>
          <a:ln/>
        </p:spPr>
        <p:txBody>
          <a:bodyPr/>
          <a:lstStyle>
            <a:lvl1pPr>
              <a:defRPr/>
            </a:lvl1pPr>
          </a:lstStyle>
          <a:p>
            <a:fld id="{F5E95492-F0A8-4910-B327-4DA56F10DC2E}" type="datetime1">
              <a:rPr lang="en-US" smtClean="0"/>
              <a:t>11/24/2020</a:t>
            </a:fld>
            <a:endParaRPr lang="en-US"/>
          </a:p>
        </p:txBody>
      </p:sp>
      <p:sp>
        <p:nvSpPr>
          <p:cNvPr id="7" name="Rectangle 220"/>
          <p:cNvSpPr>
            <a:spLocks noGrp="1" noChangeArrowheads="1"/>
          </p:cNvSpPr>
          <p:nvPr>
            <p:ph type="ftr" sz="quarter" idx="12"/>
          </p:nvPr>
        </p:nvSpPr>
        <p:spPr>
          <a:ln/>
        </p:spPr>
        <p:txBody>
          <a:bodyPr/>
          <a:lstStyle>
            <a:lvl1pPr>
              <a:defRPr/>
            </a:lvl1pPr>
          </a:lstStyle>
          <a:p>
            <a:r>
              <a:rPr lang="en-US"/>
              <a:t>Falah Mohammed An Najah National University</a:t>
            </a:r>
          </a:p>
        </p:txBody>
      </p:sp>
    </p:spTree>
    <p:extLst>
      <p:ext uri="{BB962C8B-B14F-4D97-AF65-F5344CB8AC3E}">
        <p14:creationId xmlns:p14="http://schemas.microsoft.com/office/powerpoint/2010/main" val="41616296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18"/>
          <p:cNvSpPr>
            <a:spLocks noGrp="1" noChangeArrowheads="1"/>
          </p:cNvSpPr>
          <p:nvPr>
            <p:ph type="sldNum" sz="quarter" idx="10"/>
          </p:nvPr>
        </p:nvSpPr>
        <p:spPr>
          <a:ln/>
        </p:spPr>
        <p:txBody>
          <a:bodyPr/>
          <a:lstStyle>
            <a:lvl1pPr>
              <a:defRPr/>
            </a:lvl1pPr>
          </a:lstStyle>
          <a:p>
            <a:fld id="{98096D24-9B5D-4A50-8365-016C07C21ED1}" type="slidenum">
              <a:rPr lang="en-US" smtClean="0"/>
              <a:t>‹#›</a:t>
            </a:fld>
            <a:endParaRPr lang="en-US"/>
          </a:p>
        </p:txBody>
      </p:sp>
      <p:sp>
        <p:nvSpPr>
          <p:cNvPr id="8" name="Rectangle 219"/>
          <p:cNvSpPr>
            <a:spLocks noGrp="1" noChangeArrowheads="1"/>
          </p:cNvSpPr>
          <p:nvPr>
            <p:ph type="dt" sz="half" idx="11"/>
          </p:nvPr>
        </p:nvSpPr>
        <p:spPr>
          <a:ln/>
        </p:spPr>
        <p:txBody>
          <a:bodyPr/>
          <a:lstStyle>
            <a:lvl1pPr>
              <a:defRPr/>
            </a:lvl1pPr>
          </a:lstStyle>
          <a:p>
            <a:fld id="{6308DD29-9D67-4EE2-8719-460AE0BB072E}" type="datetime1">
              <a:rPr lang="en-US" smtClean="0"/>
              <a:t>11/24/2020</a:t>
            </a:fld>
            <a:endParaRPr lang="en-US"/>
          </a:p>
        </p:txBody>
      </p:sp>
      <p:sp>
        <p:nvSpPr>
          <p:cNvPr id="9" name="Rectangle 220"/>
          <p:cNvSpPr>
            <a:spLocks noGrp="1" noChangeArrowheads="1"/>
          </p:cNvSpPr>
          <p:nvPr>
            <p:ph type="ftr" sz="quarter" idx="12"/>
          </p:nvPr>
        </p:nvSpPr>
        <p:spPr>
          <a:ln/>
        </p:spPr>
        <p:txBody>
          <a:bodyPr/>
          <a:lstStyle>
            <a:lvl1pPr>
              <a:defRPr/>
            </a:lvl1pPr>
          </a:lstStyle>
          <a:p>
            <a:r>
              <a:rPr lang="en-US"/>
              <a:t>Falah Mohammed An Najah National University</a:t>
            </a:r>
          </a:p>
        </p:txBody>
      </p:sp>
    </p:spTree>
    <p:extLst>
      <p:ext uri="{BB962C8B-B14F-4D97-AF65-F5344CB8AC3E}">
        <p14:creationId xmlns:p14="http://schemas.microsoft.com/office/powerpoint/2010/main" val="11529726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18"/>
          <p:cNvSpPr>
            <a:spLocks noGrp="1" noChangeArrowheads="1"/>
          </p:cNvSpPr>
          <p:nvPr>
            <p:ph type="sldNum" sz="quarter" idx="10"/>
          </p:nvPr>
        </p:nvSpPr>
        <p:spPr>
          <a:ln/>
        </p:spPr>
        <p:txBody>
          <a:bodyPr/>
          <a:lstStyle>
            <a:lvl1pPr>
              <a:defRPr/>
            </a:lvl1pPr>
          </a:lstStyle>
          <a:p>
            <a:fld id="{98096D24-9B5D-4A50-8365-016C07C21ED1}" type="slidenum">
              <a:rPr lang="en-US" smtClean="0"/>
              <a:t>‹#›</a:t>
            </a:fld>
            <a:endParaRPr lang="en-US"/>
          </a:p>
        </p:txBody>
      </p:sp>
      <p:sp>
        <p:nvSpPr>
          <p:cNvPr id="4" name="Rectangle 219"/>
          <p:cNvSpPr>
            <a:spLocks noGrp="1" noChangeArrowheads="1"/>
          </p:cNvSpPr>
          <p:nvPr>
            <p:ph type="dt" sz="half" idx="11"/>
          </p:nvPr>
        </p:nvSpPr>
        <p:spPr>
          <a:ln/>
        </p:spPr>
        <p:txBody>
          <a:bodyPr/>
          <a:lstStyle>
            <a:lvl1pPr>
              <a:defRPr/>
            </a:lvl1pPr>
          </a:lstStyle>
          <a:p>
            <a:fld id="{AB56810C-BEF6-4350-A54D-C698CA10137C}" type="datetime1">
              <a:rPr lang="en-US" smtClean="0"/>
              <a:t>11/24/2020</a:t>
            </a:fld>
            <a:endParaRPr lang="en-US"/>
          </a:p>
        </p:txBody>
      </p:sp>
      <p:sp>
        <p:nvSpPr>
          <p:cNvPr id="5" name="Rectangle 220"/>
          <p:cNvSpPr>
            <a:spLocks noGrp="1" noChangeArrowheads="1"/>
          </p:cNvSpPr>
          <p:nvPr>
            <p:ph type="ftr" sz="quarter" idx="12"/>
          </p:nvPr>
        </p:nvSpPr>
        <p:spPr>
          <a:ln/>
        </p:spPr>
        <p:txBody>
          <a:bodyPr/>
          <a:lstStyle>
            <a:lvl1pPr>
              <a:defRPr/>
            </a:lvl1pPr>
          </a:lstStyle>
          <a:p>
            <a:r>
              <a:rPr lang="en-US"/>
              <a:t>Falah Mohammed An Najah National University</a:t>
            </a:r>
          </a:p>
        </p:txBody>
      </p:sp>
    </p:spTree>
    <p:extLst>
      <p:ext uri="{BB962C8B-B14F-4D97-AF65-F5344CB8AC3E}">
        <p14:creationId xmlns:p14="http://schemas.microsoft.com/office/powerpoint/2010/main" val="36269664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18"/>
          <p:cNvSpPr>
            <a:spLocks noGrp="1" noChangeArrowheads="1"/>
          </p:cNvSpPr>
          <p:nvPr>
            <p:ph type="sldNum" sz="quarter" idx="10"/>
          </p:nvPr>
        </p:nvSpPr>
        <p:spPr>
          <a:ln/>
        </p:spPr>
        <p:txBody>
          <a:bodyPr/>
          <a:lstStyle>
            <a:lvl1pPr>
              <a:defRPr/>
            </a:lvl1pPr>
          </a:lstStyle>
          <a:p>
            <a:fld id="{98096D24-9B5D-4A50-8365-016C07C21ED1}" type="slidenum">
              <a:rPr lang="en-US" smtClean="0"/>
              <a:t>‹#›</a:t>
            </a:fld>
            <a:endParaRPr lang="en-US"/>
          </a:p>
        </p:txBody>
      </p:sp>
      <p:sp>
        <p:nvSpPr>
          <p:cNvPr id="3" name="Rectangle 219"/>
          <p:cNvSpPr>
            <a:spLocks noGrp="1" noChangeArrowheads="1"/>
          </p:cNvSpPr>
          <p:nvPr>
            <p:ph type="dt" sz="half" idx="11"/>
          </p:nvPr>
        </p:nvSpPr>
        <p:spPr>
          <a:ln/>
        </p:spPr>
        <p:txBody>
          <a:bodyPr/>
          <a:lstStyle>
            <a:lvl1pPr>
              <a:defRPr/>
            </a:lvl1pPr>
          </a:lstStyle>
          <a:p>
            <a:fld id="{DAF94E2D-D2F8-4667-A09D-BF261AB70611}" type="datetime1">
              <a:rPr lang="en-US" smtClean="0"/>
              <a:t>11/24/2020</a:t>
            </a:fld>
            <a:endParaRPr lang="en-US"/>
          </a:p>
        </p:txBody>
      </p:sp>
      <p:sp>
        <p:nvSpPr>
          <p:cNvPr id="4" name="Rectangle 220"/>
          <p:cNvSpPr>
            <a:spLocks noGrp="1" noChangeArrowheads="1"/>
          </p:cNvSpPr>
          <p:nvPr>
            <p:ph type="ftr" sz="quarter" idx="12"/>
          </p:nvPr>
        </p:nvSpPr>
        <p:spPr>
          <a:ln/>
        </p:spPr>
        <p:txBody>
          <a:bodyPr/>
          <a:lstStyle>
            <a:lvl1pPr>
              <a:defRPr/>
            </a:lvl1pPr>
          </a:lstStyle>
          <a:p>
            <a:r>
              <a:rPr lang="en-US"/>
              <a:t>Falah Mohammed An Najah National University</a:t>
            </a:r>
          </a:p>
        </p:txBody>
      </p:sp>
    </p:spTree>
    <p:extLst>
      <p:ext uri="{BB962C8B-B14F-4D97-AF65-F5344CB8AC3E}">
        <p14:creationId xmlns:p14="http://schemas.microsoft.com/office/powerpoint/2010/main" val="308198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18"/>
          <p:cNvSpPr>
            <a:spLocks noGrp="1" noChangeArrowheads="1"/>
          </p:cNvSpPr>
          <p:nvPr>
            <p:ph type="sldNum" sz="quarter" idx="10"/>
          </p:nvPr>
        </p:nvSpPr>
        <p:spPr>
          <a:ln/>
        </p:spPr>
        <p:txBody>
          <a:bodyPr/>
          <a:lstStyle>
            <a:lvl1pPr>
              <a:defRPr/>
            </a:lvl1pPr>
          </a:lstStyle>
          <a:p>
            <a:fld id="{98096D24-9B5D-4A50-8365-016C07C21ED1}" type="slidenum">
              <a:rPr lang="en-US" smtClean="0"/>
              <a:t>‹#›</a:t>
            </a:fld>
            <a:endParaRPr lang="en-US"/>
          </a:p>
        </p:txBody>
      </p:sp>
      <p:sp>
        <p:nvSpPr>
          <p:cNvPr id="6" name="Rectangle 219"/>
          <p:cNvSpPr>
            <a:spLocks noGrp="1" noChangeArrowheads="1"/>
          </p:cNvSpPr>
          <p:nvPr>
            <p:ph type="dt" sz="half" idx="11"/>
          </p:nvPr>
        </p:nvSpPr>
        <p:spPr>
          <a:ln/>
        </p:spPr>
        <p:txBody>
          <a:bodyPr/>
          <a:lstStyle>
            <a:lvl1pPr>
              <a:defRPr/>
            </a:lvl1pPr>
          </a:lstStyle>
          <a:p>
            <a:fld id="{1A5E106D-F829-4052-A51D-CF283CD5AD12}" type="datetime1">
              <a:rPr lang="en-US" smtClean="0"/>
              <a:t>11/24/2020</a:t>
            </a:fld>
            <a:endParaRPr lang="en-US"/>
          </a:p>
        </p:txBody>
      </p:sp>
      <p:sp>
        <p:nvSpPr>
          <p:cNvPr id="7" name="Rectangle 220"/>
          <p:cNvSpPr>
            <a:spLocks noGrp="1" noChangeArrowheads="1"/>
          </p:cNvSpPr>
          <p:nvPr>
            <p:ph type="ftr" sz="quarter" idx="12"/>
          </p:nvPr>
        </p:nvSpPr>
        <p:spPr>
          <a:ln/>
        </p:spPr>
        <p:txBody>
          <a:bodyPr/>
          <a:lstStyle>
            <a:lvl1pPr>
              <a:defRPr/>
            </a:lvl1pPr>
          </a:lstStyle>
          <a:p>
            <a:r>
              <a:rPr lang="en-US"/>
              <a:t>Falah Mohammed An Najah National University</a:t>
            </a:r>
          </a:p>
        </p:txBody>
      </p:sp>
    </p:spTree>
    <p:extLst>
      <p:ext uri="{BB962C8B-B14F-4D97-AF65-F5344CB8AC3E}">
        <p14:creationId xmlns:p14="http://schemas.microsoft.com/office/powerpoint/2010/main" val="28129267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18"/>
          <p:cNvSpPr>
            <a:spLocks noGrp="1" noChangeArrowheads="1"/>
          </p:cNvSpPr>
          <p:nvPr>
            <p:ph type="sldNum" sz="quarter" idx="10"/>
          </p:nvPr>
        </p:nvSpPr>
        <p:spPr>
          <a:ln/>
        </p:spPr>
        <p:txBody>
          <a:bodyPr/>
          <a:lstStyle>
            <a:lvl1pPr>
              <a:defRPr/>
            </a:lvl1pPr>
          </a:lstStyle>
          <a:p>
            <a:fld id="{98096D24-9B5D-4A50-8365-016C07C21ED1}" type="slidenum">
              <a:rPr lang="en-US" smtClean="0"/>
              <a:t>‹#›</a:t>
            </a:fld>
            <a:endParaRPr lang="en-US"/>
          </a:p>
        </p:txBody>
      </p:sp>
      <p:sp>
        <p:nvSpPr>
          <p:cNvPr id="6" name="Rectangle 219"/>
          <p:cNvSpPr>
            <a:spLocks noGrp="1" noChangeArrowheads="1"/>
          </p:cNvSpPr>
          <p:nvPr>
            <p:ph type="dt" sz="half" idx="11"/>
          </p:nvPr>
        </p:nvSpPr>
        <p:spPr>
          <a:ln/>
        </p:spPr>
        <p:txBody>
          <a:bodyPr/>
          <a:lstStyle>
            <a:lvl1pPr>
              <a:defRPr/>
            </a:lvl1pPr>
          </a:lstStyle>
          <a:p>
            <a:fld id="{F464B4EB-EA3E-4F93-8FD7-61D04C8D24D7}" type="datetime1">
              <a:rPr lang="en-US" smtClean="0"/>
              <a:t>11/24/2020</a:t>
            </a:fld>
            <a:endParaRPr lang="en-US"/>
          </a:p>
        </p:txBody>
      </p:sp>
      <p:sp>
        <p:nvSpPr>
          <p:cNvPr id="7" name="Rectangle 220"/>
          <p:cNvSpPr>
            <a:spLocks noGrp="1" noChangeArrowheads="1"/>
          </p:cNvSpPr>
          <p:nvPr>
            <p:ph type="ftr" sz="quarter" idx="12"/>
          </p:nvPr>
        </p:nvSpPr>
        <p:spPr>
          <a:ln/>
        </p:spPr>
        <p:txBody>
          <a:bodyPr/>
          <a:lstStyle>
            <a:lvl1pPr>
              <a:defRPr/>
            </a:lvl1pPr>
          </a:lstStyle>
          <a:p>
            <a:r>
              <a:rPr lang="en-US"/>
              <a:t>Falah Mohammed An Najah National University</a:t>
            </a:r>
          </a:p>
        </p:txBody>
      </p:sp>
    </p:spTree>
    <p:extLst>
      <p:ext uri="{BB962C8B-B14F-4D97-AF65-F5344CB8AC3E}">
        <p14:creationId xmlns:p14="http://schemas.microsoft.com/office/powerpoint/2010/main" val="23279090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46275"/>
                <a:invGamma/>
              </a:schemeClr>
            </a:gs>
          </a:gsLst>
          <a:lin ang="27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496888" y="1308100"/>
            <a:ext cx="10429876" cy="5908675"/>
            <a:chOff x="-313" y="824"/>
            <a:chExt cx="6570" cy="3722"/>
          </a:xfrm>
        </p:grpSpPr>
        <p:sp>
          <p:nvSpPr>
            <p:cNvPr id="34819" name="Rectangle 3"/>
            <p:cNvSpPr>
              <a:spLocks noChangeArrowheads="1"/>
            </p:cNvSpPr>
            <p:nvPr userDrawn="1"/>
          </p:nvSpPr>
          <p:spPr bwMode="hidden">
            <a:xfrm rot="20798144" flipV="1">
              <a:off x="-14" y="1033"/>
              <a:ext cx="1744" cy="6"/>
            </a:xfrm>
            <a:prstGeom prst="rect">
              <a:avLst/>
            </a:prstGeom>
            <a:gradFill rotWithShape="0">
              <a:gsLst>
                <a:gs pos="0">
                  <a:schemeClr val="bg1">
                    <a:gamma/>
                    <a:shade val="90980"/>
                    <a:invGamma/>
                  </a:schemeClr>
                </a:gs>
                <a:gs pos="100000">
                  <a:schemeClr val="bg1"/>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a:lstStyle/>
            <a:p>
              <a:pPr algn="ctr">
                <a:defRPr/>
              </a:pPr>
              <a:endParaRPr lang="en-US">
                <a:effectLst>
                  <a:outerShdw blurRad="38100" dist="38100" dir="2700000" algn="tl">
                    <a:srgbClr val="000000"/>
                  </a:outerShdw>
                </a:effectLst>
              </a:endParaRPr>
            </a:p>
          </p:txBody>
        </p:sp>
        <p:sp>
          <p:nvSpPr>
            <p:cNvPr id="34820" name="Rectangle 4"/>
            <p:cNvSpPr>
              <a:spLocks noChangeArrowheads="1"/>
            </p:cNvSpPr>
            <p:nvPr userDrawn="1"/>
          </p:nvSpPr>
          <p:spPr bwMode="hidden">
            <a:xfrm rot="20774366" flipV="1">
              <a:off x="-24" y="1127"/>
              <a:ext cx="2033" cy="6"/>
            </a:xfrm>
            <a:prstGeom prst="rect">
              <a:avLst/>
            </a:prstGeom>
            <a:gradFill rotWithShape="0">
              <a:gsLst>
                <a:gs pos="0">
                  <a:schemeClr val="bg1">
                    <a:gamma/>
                    <a:shade val="90980"/>
                    <a:invGamma/>
                  </a:schemeClr>
                </a:gs>
                <a:gs pos="100000">
                  <a:schemeClr val="bg1"/>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a:lstStyle/>
            <a:p>
              <a:pPr algn="ctr">
                <a:defRPr/>
              </a:pPr>
              <a:endParaRPr lang="en-US">
                <a:effectLst>
                  <a:outerShdw blurRad="38100" dist="38100" dir="2700000" algn="tl">
                    <a:srgbClr val="000000"/>
                  </a:outerShdw>
                </a:effectLst>
              </a:endParaRPr>
            </a:p>
          </p:txBody>
        </p:sp>
        <p:sp>
          <p:nvSpPr>
            <p:cNvPr id="34821" name="Rectangle 5"/>
            <p:cNvSpPr>
              <a:spLocks noChangeArrowheads="1"/>
            </p:cNvSpPr>
            <p:nvPr userDrawn="1"/>
          </p:nvSpPr>
          <p:spPr bwMode="hidden">
            <a:xfrm rot="20757421" flipV="1">
              <a:off x="-27" y="1198"/>
              <a:ext cx="2246" cy="6"/>
            </a:xfrm>
            <a:prstGeom prst="rect">
              <a:avLst/>
            </a:prstGeom>
            <a:gradFill rotWithShape="0">
              <a:gsLst>
                <a:gs pos="0">
                  <a:schemeClr val="bg1">
                    <a:gamma/>
                    <a:shade val="90980"/>
                    <a:invGamma/>
                  </a:schemeClr>
                </a:gs>
                <a:gs pos="100000">
                  <a:schemeClr val="bg1"/>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a:lstStyle/>
            <a:p>
              <a:pPr algn="ctr">
                <a:defRPr/>
              </a:pPr>
              <a:endParaRPr lang="en-US">
                <a:effectLst>
                  <a:outerShdw blurRad="38100" dist="38100" dir="2700000" algn="tl">
                    <a:srgbClr val="000000"/>
                  </a:outerShdw>
                </a:effectLst>
              </a:endParaRPr>
            </a:p>
          </p:txBody>
        </p:sp>
        <p:sp>
          <p:nvSpPr>
            <p:cNvPr id="34822" name="Rectangle 6"/>
            <p:cNvSpPr>
              <a:spLocks noChangeArrowheads="1"/>
            </p:cNvSpPr>
            <p:nvPr userDrawn="1"/>
          </p:nvSpPr>
          <p:spPr bwMode="hidden">
            <a:xfrm rot="20684206" flipV="1">
              <a:off x="-43" y="1283"/>
              <a:ext cx="2476" cy="6"/>
            </a:xfrm>
            <a:prstGeom prst="rect">
              <a:avLst/>
            </a:prstGeom>
            <a:gradFill rotWithShape="0">
              <a:gsLst>
                <a:gs pos="0">
                  <a:schemeClr val="bg1">
                    <a:gamma/>
                    <a:shade val="90980"/>
                    <a:invGamma/>
                  </a:schemeClr>
                </a:gs>
                <a:gs pos="100000">
                  <a:schemeClr val="bg1"/>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a:lstStyle/>
            <a:p>
              <a:pPr algn="ctr">
                <a:defRPr/>
              </a:pPr>
              <a:endParaRPr lang="en-US">
                <a:effectLst>
                  <a:outerShdw blurRad="38100" dist="38100" dir="2700000" algn="tl">
                    <a:srgbClr val="000000"/>
                  </a:outerShdw>
                </a:effectLst>
              </a:endParaRPr>
            </a:p>
          </p:txBody>
        </p:sp>
        <p:sp>
          <p:nvSpPr>
            <p:cNvPr id="34823" name="Rectangle 7"/>
            <p:cNvSpPr>
              <a:spLocks noChangeArrowheads="1"/>
            </p:cNvSpPr>
            <p:nvPr userDrawn="1"/>
          </p:nvSpPr>
          <p:spPr bwMode="hidden">
            <a:xfrm rot="20631226" flipV="1">
              <a:off x="-51" y="1397"/>
              <a:ext cx="2770" cy="6"/>
            </a:xfrm>
            <a:prstGeom prst="rect">
              <a:avLst/>
            </a:prstGeom>
            <a:gradFill rotWithShape="0">
              <a:gsLst>
                <a:gs pos="0">
                  <a:schemeClr val="bg1">
                    <a:gamma/>
                    <a:shade val="90980"/>
                    <a:invGamma/>
                  </a:schemeClr>
                </a:gs>
                <a:gs pos="100000">
                  <a:schemeClr val="bg1"/>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a:lstStyle/>
            <a:p>
              <a:pPr algn="ctr">
                <a:defRPr/>
              </a:pPr>
              <a:endParaRPr lang="en-US">
                <a:effectLst>
                  <a:outerShdw blurRad="38100" dist="38100" dir="2700000" algn="tl">
                    <a:srgbClr val="000000"/>
                  </a:outerShdw>
                </a:effectLst>
              </a:endParaRPr>
            </a:p>
          </p:txBody>
        </p:sp>
        <p:sp>
          <p:nvSpPr>
            <p:cNvPr id="34824" name="Rectangle 8"/>
            <p:cNvSpPr>
              <a:spLocks noChangeArrowheads="1"/>
            </p:cNvSpPr>
            <p:nvPr userDrawn="1"/>
          </p:nvSpPr>
          <p:spPr bwMode="hidden">
            <a:xfrm rot="20554235" flipV="1">
              <a:off x="-65" y="1523"/>
              <a:ext cx="3058" cy="6"/>
            </a:xfrm>
            <a:prstGeom prst="rect">
              <a:avLst/>
            </a:prstGeom>
            <a:gradFill rotWithShape="0">
              <a:gsLst>
                <a:gs pos="0">
                  <a:schemeClr val="bg1">
                    <a:gamma/>
                    <a:shade val="90980"/>
                    <a:invGamma/>
                  </a:schemeClr>
                </a:gs>
                <a:gs pos="100000">
                  <a:schemeClr val="bg1"/>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a:lstStyle/>
            <a:p>
              <a:pPr algn="ctr">
                <a:defRPr/>
              </a:pPr>
              <a:endParaRPr lang="en-US">
                <a:effectLst>
                  <a:outerShdw blurRad="38100" dist="38100" dir="2700000" algn="tl">
                    <a:srgbClr val="000000"/>
                  </a:outerShdw>
                </a:effectLst>
              </a:endParaRPr>
            </a:p>
          </p:txBody>
        </p:sp>
        <p:sp>
          <p:nvSpPr>
            <p:cNvPr id="34825" name="Rectangle 9"/>
            <p:cNvSpPr>
              <a:spLocks noChangeArrowheads="1"/>
            </p:cNvSpPr>
            <p:nvPr userDrawn="1"/>
          </p:nvSpPr>
          <p:spPr bwMode="hidden">
            <a:xfrm rot="20466593" flipV="1">
              <a:off x="-93" y="1694"/>
              <a:ext cx="3403" cy="6"/>
            </a:xfrm>
            <a:prstGeom prst="rect">
              <a:avLst/>
            </a:prstGeom>
            <a:gradFill rotWithShape="0">
              <a:gsLst>
                <a:gs pos="0">
                  <a:schemeClr val="bg1">
                    <a:gamma/>
                    <a:shade val="90980"/>
                    <a:invGamma/>
                  </a:schemeClr>
                </a:gs>
                <a:gs pos="100000">
                  <a:schemeClr val="bg1"/>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a:lstStyle/>
            <a:p>
              <a:pPr algn="ctr">
                <a:defRPr/>
              </a:pPr>
              <a:endParaRPr lang="en-US">
                <a:effectLst>
                  <a:outerShdw blurRad="38100" dist="38100" dir="2700000" algn="tl">
                    <a:srgbClr val="000000"/>
                  </a:outerShdw>
                </a:effectLst>
              </a:endParaRPr>
            </a:p>
          </p:txBody>
        </p:sp>
        <p:sp>
          <p:nvSpPr>
            <p:cNvPr id="34826" name="Rectangle 10"/>
            <p:cNvSpPr>
              <a:spLocks noChangeArrowheads="1"/>
            </p:cNvSpPr>
            <p:nvPr userDrawn="1"/>
          </p:nvSpPr>
          <p:spPr bwMode="hidden">
            <a:xfrm rot="20343219" flipV="1">
              <a:off x="-99" y="1863"/>
              <a:ext cx="3749" cy="6"/>
            </a:xfrm>
            <a:prstGeom prst="rect">
              <a:avLst/>
            </a:prstGeom>
            <a:gradFill rotWithShape="0">
              <a:gsLst>
                <a:gs pos="0">
                  <a:schemeClr val="bg1"/>
                </a:gs>
                <a:gs pos="100000">
                  <a:schemeClr val="bg1">
                    <a:gamma/>
                    <a:shade val="84706"/>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a:lstStyle/>
            <a:p>
              <a:pPr algn="ctr">
                <a:defRPr/>
              </a:pPr>
              <a:endParaRPr lang="en-US">
                <a:effectLst>
                  <a:outerShdw blurRad="38100" dist="38100" dir="2700000" algn="tl">
                    <a:srgbClr val="000000"/>
                  </a:outerShdw>
                </a:effectLst>
              </a:endParaRPr>
            </a:p>
          </p:txBody>
        </p:sp>
        <p:sp>
          <p:nvSpPr>
            <p:cNvPr id="34827" name="Rectangle 11"/>
            <p:cNvSpPr>
              <a:spLocks noChangeArrowheads="1"/>
            </p:cNvSpPr>
            <p:nvPr userDrawn="1"/>
          </p:nvSpPr>
          <p:spPr bwMode="hidden">
            <a:xfrm rot="20211065" flipV="1">
              <a:off x="-165" y="2053"/>
              <a:ext cx="4209" cy="6"/>
            </a:xfrm>
            <a:prstGeom prst="rect">
              <a:avLst/>
            </a:prstGeom>
            <a:gradFill rotWithShape="0">
              <a:gsLst>
                <a:gs pos="0">
                  <a:schemeClr val="bg1"/>
                </a:gs>
                <a:gs pos="100000">
                  <a:schemeClr val="bg1">
                    <a:gamma/>
                    <a:shade val="75686"/>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a:lstStyle/>
            <a:p>
              <a:pPr algn="ctr">
                <a:defRPr/>
              </a:pPr>
              <a:endParaRPr lang="en-US">
                <a:effectLst>
                  <a:outerShdw blurRad="38100" dist="38100" dir="2700000" algn="tl">
                    <a:srgbClr val="000000"/>
                  </a:outerShdw>
                </a:effectLst>
              </a:endParaRPr>
            </a:p>
          </p:txBody>
        </p:sp>
        <p:sp>
          <p:nvSpPr>
            <p:cNvPr id="34828" name="Rectangle 12"/>
            <p:cNvSpPr>
              <a:spLocks noChangeArrowheads="1"/>
            </p:cNvSpPr>
            <p:nvPr userDrawn="1"/>
          </p:nvSpPr>
          <p:spPr bwMode="hidden">
            <a:xfrm rot="20102912" flipV="1">
              <a:off x="-214" y="2289"/>
              <a:ext cx="4612" cy="6"/>
            </a:xfrm>
            <a:prstGeom prst="rect">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a:lstStyle/>
            <a:p>
              <a:pPr algn="ctr">
                <a:defRPr/>
              </a:pPr>
              <a:endParaRPr lang="en-US">
                <a:effectLst>
                  <a:outerShdw blurRad="38100" dist="38100" dir="2700000" algn="tl">
                    <a:srgbClr val="000000"/>
                  </a:outerShdw>
                </a:effectLst>
              </a:endParaRPr>
            </a:p>
          </p:txBody>
        </p:sp>
        <p:sp>
          <p:nvSpPr>
            <p:cNvPr id="34829" name="Rectangle 13"/>
            <p:cNvSpPr>
              <a:spLocks noChangeArrowheads="1"/>
            </p:cNvSpPr>
            <p:nvPr userDrawn="1"/>
          </p:nvSpPr>
          <p:spPr bwMode="hidden">
            <a:xfrm rot="19923405" flipV="1">
              <a:off x="-313" y="2617"/>
              <a:ext cx="5200" cy="6"/>
            </a:xfrm>
            <a:prstGeom prst="rect">
              <a:avLst/>
            </a:prstGeom>
            <a:gradFill rotWithShape="0">
              <a:gsLst>
                <a:gs pos="0">
                  <a:schemeClr val="bg1"/>
                </a:gs>
                <a:gs pos="100000">
                  <a:schemeClr val="bg1">
                    <a:gamma/>
                    <a:shade val="60784"/>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a:lstStyle/>
            <a:p>
              <a:pPr algn="ctr">
                <a:defRPr/>
              </a:pPr>
              <a:endParaRPr lang="en-US">
                <a:effectLst>
                  <a:outerShdw blurRad="38100" dist="38100" dir="2700000" algn="tl">
                    <a:srgbClr val="000000"/>
                  </a:outerShdw>
                </a:effectLst>
              </a:endParaRPr>
            </a:p>
          </p:txBody>
        </p:sp>
        <p:sp>
          <p:nvSpPr>
            <p:cNvPr id="34830" name="Rectangle 14"/>
            <p:cNvSpPr>
              <a:spLocks noChangeArrowheads="1"/>
            </p:cNvSpPr>
            <p:nvPr userDrawn="1"/>
          </p:nvSpPr>
          <p:spPr bwMode="hidden">
            <a:xfrm rot="19686284" flipV="1">
              <a:off x="9" y="2881"/>
              <a:ext cx="5401" cy="6"/>
            </a:xfrm>
            <a:prstGeom prst="rect">
              <a:avLst/>
            </a:prstGeom>
            <a:gradFill rotWithShape="0">
              <a:gsLst>
                <a:gs pos="0">
                  <a:schemeClr val="bg1"/>
                </a:gs>
                <a:gs pos="100000">
                  <a:schemeClr val="bg1">
                    <a:gamma/>
                    <a:shade val="46275"/>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a:lstStyle/>
            <a:p>
              <a:pPr algn="ctr">
                <a:defRPr/>
              </a:pPr>
              <a:endParaRPr lang="en-US">
                <a:effectLst>
                  <a:outerShdw blurRad="38100" dist="38100" dir="2700000" algn="tl">
                    <a:srgbClr val="000000"/>
                  </a:outerShdw>
                </a:effectLst>
              </a:endParaRPr>
            </a:p>
          </p:txBody>
        </p:sp>
        <p:sp>
          <p:nvSpPr>
            <p:cNvPr id="34831" name="Rectangle 15"/>
            <p:cNvSpPr>
              <a:spLocks noChangeArrowheads="1"/>
            </p:cNvSpPr>
            <p:nvPr userDrawn="1"/>
          </p:nvSpPr>
          <p:spPr bwMode="hidden">
            <a:xfrm rot="19383534" flipV="1">
              <a:off x="1319" y="2928"/>
              <a:ext cx="4612" cy="6"/>
            </a:xfrm>
            <a:prstGeom prst="rect">
              <a:avLst/>
            </a:prstGeom>
            <a:gradFill rotWithShape="0">
              <a:gsLst>
                <a:gs pos="0">
                  <a:schemeClr val="bg1"/>
                </a:gs>
                <a:gs pos="100000">
                  <a:schemeClr val="bg1">
                    <a:gamma/>
                    <a:shade val="30196"/>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a:lstStyle/>
            <a:p>
              <a:pPr algn="ctr">
                <a:defRPr/>
              </a:pPr>
              <a:endParaRPr lang="en-US">
                <a:effectLst>
                  <a:outerShdw blurRad="38100" dist="38100" dir="2700000" algn="tl">
                    <a:srgbClr val="000000"/>
                  </a:outerShdw>
                </a:effectLst>
              </a:endParaRPr>
            </a:p>
          </p:txBody>
        </p:sp>
        <p:sp>
          <p:nvSpPr>
            <p:cNvPr id="34832" name="Rectangle 16"/>
            <p:cNvSpPr>
              <a:spLocks noChangeArrowheads="1"/>
            </p:cNvSpPr>
            <p:nvPr userDrawn="1"/>
          </p:nvSpPr>
          <p:spPr bwMode="hidden">
            <a:xfrm rot="18994182" flipV="1">
              <a:off x="2681" y="3071"/>
              <a:ext cx="3576" cy="6"/>
            </a:xfrm>
            <a:prstGeom prst="rect">
              <a:avLst/>
            </a:prstGeom>
            <a:gradFill rotWithShape="0">
              <a:gsLst>
                <a:gs pos="0">
                  <a:schemeClr val="bg1"/>
                </a:gs>
                <a:gs pos="100000">
                  <a:schemeClr val="bg1">
                    <a:gamma/>
                    <a:shade val="3137"/>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a:lstStyle/>
            <a:p>
              <a:pPr algn="ctr">
                <a:defRPr/>
              </a:pPr>
              <a:endParaRPr lang="en-US">
                <a:effectLst>
                  <a:outerShdw blurRad="38100" dist="38100" dir="2700000" algn="tl">
                    <a:srgbClr val="000000"/>
                  </a:outerShdw>
                </a:effectLst>
              </a:endParaRPr>
            </a:p>
          </p:txBody>
        </p:sp>
        <p:sp>
          <p:nvSpPr>
            <p:cNvPr id="34833" name="Rectangle 17"/>
            <p:cNvSpPr>
              <a:spLocks noChangeArrowheads="1"/>
            </p:cNvSpPr>
            <p:nvPr userDrawn="1"/>
          </p:nvSpPr>
          <p:spPr bwMode="hidden">
            <a:xfrm rot="18603245" flipV="1">
              <a:off x="4053" y="3503"/>
              <a:ext cx="2079" cy="6"/>
            </a:xfrm>
            <a:prstGeom prst="rect">
              <a:avLst/>
            </a:prstGeom>
            <a:gradFill rotWithShape="0">
              <a:gsLst>
                <a:gs pos="0">
                  <a:schemeClr val="bg1"/>
                </a:gs>
                <a:gs pos="100000">
                  <a:schemeClr val="bg1">
                    <a:gamma/>
                    <a:shade val="0"/>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vert="eaVert"/>
            <a:lstStyle/>
            <a:p>
              <a:pPr algn="ctr">
                <a:defRPr/>
              </a:pPr>
              <a:endParaRPr lang="en-US">
                <a:effectLst>
                  <a:outerShdw blurRad="38100" dist="38100" dir="2700000" algn="tl">
                    <a:srgbClr val="000000"/>
                  </a:outerShdw>
                </a:effectLst>
              </a:endParaRPr>
            </a:p>
          </p:txBody>
        </p:sp>
        <p:sp>
          <p:nvSpPr>
            <p:cNvPr id="34834" name="Rectangle 18"/>
            <p:cNvSpPr>
              <a:spLocks noChangeArrowheads="1"/>
            </p:cNvSpPr>
            <p:nvPr userDrawn="1"/>
          </p:nvSpPr>
          <p:spPr bwMode="hidden">
            <a:xfrm rot="39991575" flipH="1" flipV="1">
              <a:off x="5368" y="4167"/>
              <a:ext cx="501" cy="6"/>
            </a:xfrm>
            <a:prstGeom prst="rect">
              <a:avLst/>
            </a:prstGeom>
            <a:gradFill rotWithShape="0">
              <a:gsLst>
                <a:gs pos="0">
                  <a:schemeClr val="bg1"/>
                </a:gs>
                <a:gs pos="100000">
                  <a:schemeClr val="bg1">
                    <a:gamma/>
                    <a:shade val="0"/>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vert="eaVert"/>
            <a:lstStyle/>
            <a:p>
              <a:pPr algn="ctr">
                <a:defRPr/>
              </a:pPr>
              <a:endParaRPr lang="en-US">
                <a:effectLst>
                  <a:outerShdw blurRad="38100" dist="38100" dir="2700000" algn="tl">
                    <a:srgbClr val="000000"/>
                  </a:outerShdw>
                </a:effectLst>
              </a:endParaRPr>
            </a:p>
          </p:txBody>
        </p:sp>
        <p:sp>
          <p:nvSpPr>
            <p:cNvPr id="34835" name="Rectangle 19"/>
            <p:cNvSpPr>
              <a:spLocks noChangeArrowheads="1"/>
            </p:cNvSpPr>
            <p:nvPr userDrawn="1"/>
          </p:nvSpPr>
          <p:spPr bwMode="hidden">
            <a:xfrm rot="-20541361">
              <a:off x="-146" y="2360"/>
              <a:ext cx="6046" cy="6"/>
            </a:xfrm>
            <a:prstGeom prst="rect">
              <a:avLst/>
            </a:prstGeom>
            <a:gradFill rotWithShape="0">
              <a:gsLst>
                <a:gs pos="0">
                  <a:schemeClr val="bg1"/>
                </a:gs>
                <a:gs pos="100000">
                  <a:schemeClr val="bg1">
                    <a:gamma/>
                    <a:shade val="54510"/>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defRPr/>
              </a:pPr>
              <a:endParaRPr lang="en-US">
                <a:effectLst>
                  <a:outerShdw blurRad="38100" dist="38100" dir="2700000" algn="tl">
                    <a:srgbClr val="000000"/>
                  </a:outerShdw>
                </a:effectLst>
              </a:endParaRPr>
            </a:p>
          </p:txBody>
        </p:sp>
        <p:sp>
          <p:nvSpPr>
            <p:cNvPr id="34836" name="Rectangle 20"/>
            <p:cNvSpPr>
              <a:spLocks noChangeArrowheads="1"/>
            </p:cNvSpPr>
            <p:nvPr userDrawn="1"/>
          </p:nvSpPr>
          <p:spPr bwMode="hidden">
            <a:xfrm rot="-20036206">
              <a:off x="-198" y="3396"/>
              <a:ext cx="4142" cy="6"/>
            </a:xfrm>
            <a:prstGeom prst="rect">
              <a:avLst/>
            </a:prstGeom>
            <a:gradFill rotWithShape="0">
              <a:gsLst>
                <a:gs pos="0">
                  <a:schemeClr val="bg1"/>
                </a:gs>
                <a:gs pos="100000">
                  <a:schemeClr val="bg1">
                    <a:gamma/>
                    <a:shade val="63529"/>
                    <a:invGamma/>
                  </a:schemeClr>
                </a:gs>
              </a:gsLst>
              <a:lin ang="2700000" scaled="1"/>
            </a:gra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defRPr/>
              </a:pPr>
              <a:endParaRPr lang="en-US">
                <a:effectLst>
                  <a:outerShdw blurRad="38100" dist="38100" dir="2700000" algn="tl">
                    <a:srgbClr val="000000"/>
                  </a:outerShdw>
                </a:effectLst>
              </a:endParaRPr>
            </a:p>
          </p:txBody>
        </p:sp>
        <p:sp>
          <p:nvSpPr>
            <p:cNvPr id="34837" name="Rectangle 21"/>
            <p:cNvSpPr>
              <a:spLocks noChangeArrowheads="1"/>
            </p:cNvSpPr>
            <p:nvPr userDrawn="1"/>
          </p:nvSpPr>
          <p:spPr bwMode="hidden">
            <a:xfrm rot="1732981">
              <a:off x="-165" y="3624"/>
              <a:ext cx="2804" cy="6"/>
            </a:xfrm>
            <a:prstGeom prst="rect">
              <a:avLst/>
            </a:prstGeom>
            <a:gradFill rotWithShape="0">
              <a:gsLst>
                <a:gs pos="0">
                  <a:schemeClr val="bg1"/>
                </a:gs>
                <a:gs pos="100000">
                  <a:schemeClr val="bg1">
                    <a:gamma/>
                    <a:shade val="63529"/>
                    <a:invGamma/>
                  </a:schemeClr>
                </a:gs>
              </a:gsLst>
              <a:lin ang="2700000" scaled="1"/>
            </a:gra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defRPr/>
              </a:pPr>
              <a:endParaRPr lang="en-US">
                <a:effectLst>
                  <a:outerShdw blurRad="38100" dist="38100" dir="2700000" algn="tl">
                    <a:srgbClr val="000000"/>
                  </a:outerShdw>
                </a:effectLst>
              </a:endParaRPr>
            </a:p>
          </p:txBody>
        </p:sp>
        <p:sp>
          <p:nvSpPr>
            <p:cNvPr id="34838" name="Rectangle 22"/>
            <p:cNvSpPr>
              <a:spLocks noChangeArrowheads="1"/>
            </p:cNvSpPr>
            <p:nvPr userDrawn="1"/>
          </p:nvSpPr>
          <p:spPr bwMode="hidden">
            <a:xfrm rot="1969083">
              <a:off x="-110" y="3922"/>
              <a:ext cx="1400" cy="6"/>
            </a:xfrm>
            <a:prstGeom prst="rect">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w="9525">
                  <a:solidFill>
                    <a:schemeClr val="hlink"/>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defRPr/>
              </a:pPr>
              <a:endParaRPr lang="en-US">
                <a:effectLst>
                  <a:outerShdw blurRad="38100" dist="38100" dir="2700000" algn="tl">
                    <a:srgbClr val="000000"/>
                  </a:outerShdw>
                </a:effectLst>
              </a:endParaRPr>
            </a:p>
          </p:txBody>
        </p:sp>
        <p:sp>
          <p:nvSpPr>
            <p:cNvPr id="34839" name="Rectangle 23"/>
            <p:cNvSpPr>
              <a:spLocks noChangeArrowheads="1"/>
            </p:cNvSpPr>
            <p:nvPr userDrawn="1"/>
          </p:nvSpPr>
          <p:spPr bwMode="hidden">
            <a:xfrm rot="-20213826">
              <a:off x="-216" y="3221"/>
              <a:ext cx="5477" cy="6"/>
            </a:xfrm>
            <a:prstGeom prst="rect">
              <a:avLst/>
            </a:prstGeom>
            <a:gradFill rotWithShape="0">
              <a:gsLst>
                <a:gs pos="0">
                  <a:schemeClr val="bg1"/>
                </a:gs>
                <a:gs pos="100000">
                  <a:schemeClr val="bg1">
                    <a:gamma/>
                    <a:shade val="48627"/>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defRPr/>
              </a:pPr>
              <a:endParaRPr lang="en-US">
                <a:effectLst>
                  <a:outerShdw blurRad="38100" dist="38100" dir="2700000" algn="tl">
                    <a:srgbClr val="000000"/>
                  </a:outerShdw>
                </a:effectLst>
              </a:endParaRPr>
            </a:p>
          </p:txBody>
        </p:sp>
        <p:sp>
          <p:nvSpPr>
            <p:cNvPr id="34840" name="Rectangle 24"/>
            <p:cNvSpPr>
              <a:spLocks noChangeArrowheads="1"/>
            </p:cNvSpPr>
            <p:nvPr userDrawn="1"/>
          </p:nvSpPr>
          <p:spPr bwMode="hidden">
            <a:xfrm rot="22583969">
              <a:off x="-115" y="2129"/>
              <a:ext cx="6016" cy="6"/>
            </a:xfrm>
            <a:prstGeom prst="rect">
              <a:avLst/>
            </a:prstGeom>
            <a:gradFill rotWithShape="0">
              <a:gsLst>
                <a:gs pos="0">
                  <a:schemeClr val="bg1"/>
                </a:gs>
                <a:gs pos="100000">
                  <a:schemeClr val="bg1">
                    <a:gamma/>
                    <a:shade val="57647"/>
                    <a:invGamma/>
                  </a:schemeClr>
                </a:gs>
              </a:gsLst>
              <a:lin ang="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defRPr/>
              </a:pPr>
              <a:endParaRPr lang="en-US">
                <a:effectLst>
                  <a:outerShdw blurRad="38100" dist="38100" dir="2700000" algn="tl">
                    <a:srgbClr val="000000"/>
                  </a:outerShdw>
                </a:effectLst>
              </a:endParaRPr>
            </a:p>
          </p:txBody>
        </p:sp>
        <p:sp>
          <p:nvSpPr>
            <p:cNvPr id="34841" name="Rectangle 25"/>
            <p:cNvSpPr>
              <a:spLocks noChangeArrowheads="1"/>
            </p:cNvSpPr>
            <p:nvPr userDrawn="1"/>
          </p:nvSpPr>
          <p:spPr bwMode="hidden">
            <a:xfrm rot="930109" flipV="1">
              <a:off x="80" y="1946"/>
              <a:ext cx="5756" cy="6"/>
            </a:xfrm>
            <a:prstGeom prst="rect">
              <a:avLst/>
            </a:prstGeom>
            <a:gradFill rotWithShape="0">
              <a:gsLst>
                <a:gs pos="0">
                  <a:schemeClr val="bg1"/>
                </a:gs>
                <a:gs pos="100000">
                  <a:schemeClr val="bg1">
                    <a:gamma/>
                    <a:shade val="60784"/>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a:lstStyle/>
            <a:p>
              <a:pPr algn="ctr">
                <a:defRPr/>
              </a:pPr>
              <a:endParaRPr lang="en-US">
                <a:effectLst>
                  <a:outerShdw blurRad="38100" dist="38100" dir="2700000" algn="tl">
                    <a:srgbClr val="000000"/>
                  </a:outerShdw>
                </a:effectLst>
              </a:endParaRPr>
            </a:p>
          </p:txBody>
        </p:sp>
        <p:sp>
          <p:nvSpPr>
            <p:cNvPr id="34842" name="Rectangle 26"/>
            <p:cNvSpPr>
              <a:spLocks noChangeArrowheads="1"/>
            </p:cNvSpPr>
            <p:nvPr userDrawn="1"/>
          </p:nvSpPr>
          <p:spPr bwMode="hidden">
            <a:xfrm rot="-20731987">
              <a:off x="374" y="1802"/>
              <a:ext cx="5475" cy="6"/>
            </a:xfrm>
            <a:prstGeom prst="rect">
              <a:avLst/>
            </a:prstGeom>
            <a:gradFill rotWithShape="0">
              <a:gsLst>
                <a:gs pos="0">
                  <a:schemeClr val="bg1"/>
                </a:gs>
                <a:gs pos="100000">
                  <a:schemeClr val="bg1">
                    <a:gamma/>
                    <a:shade val="60784"/>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defRPr/>
              </a:pPr>
              <a:endParaRPr lang="en-US">
                <a:effectLst>
                  <a:outerShdw blurRad="38100" dist="38100" dir="2700000" algn="tl">
                    <a:srgbClr val="000000"/>
                  </a:outerShdw>
                </a:effectLst>
              </a:endParaRPr>
            </a:p>
          </p:txBody>
        </p:sp>
        <p:sp>
          <p:nvSpPr>
            <p:cNvPr id="34843" name="Rectangle 27"/>
            <p:cNvSpPr>
              <a:spLocks noChangeArrowheads="1"/>
            </p:cNvSpPr>
            <p:nvPr userDrawn="1"/>
          </p:nvSpPr>
          <p:spPr bwMode="hidden">
            <a:xfrm rot="-64024402">
              <a:off x="848" y="1582"/>
              <a:ext cx="4976" cy="6"/>
            </a:xfrm>
            <a:prstGeom prst="rect">
              <a:avLst/>
            </a:prstGeom>
            <a:gradFill rotWithShape="0">
              <a:gsLst>
                <a:gs pos="0">
                  <a:schemeClr val="bg1"/>
                </a:gs>
                <a:gs pos="100000">
                  <a:schemeClr val="bg1">
                    <a:gamma/>
                    <a:shade val="60784"/>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defRPr/>
              </a:pPr>
              <a:endParaRPr lang="en-US">
                <a:effectLst>
                  <a:outerShdw blurRad="38100" dist="38100" dir="2700000" algn="tl">
                    <a:srgbClr val="000000"/>
                  </a:outerShdw>
                </a:effectLst>
              </a:endParaRPr>
            </a:p>
          </p:txBody>
        </p:sp>
        <p:sp>
          <p:nvSpPr>
            <p:cNvPr id="34844" name="Rectangle 28"/>
            <p:cNvSpPr>
              <a:spLocks noChangeArrowheads="1"/>
            </p:cNvSpPr>
            <p:nvPr userDrawn="1"/>
          </p:nvSpPr>
          <p:spPr bwMode="hidden">
            <a:xfrm rot="-42464612">
              <a:off x="1053" y="1476"/>
              <a:ext cx="4759" cy="6"/>
            </a:xfrm>
            <a:prstGeom prst="rect">
              <a:avLst/>
            </a:prstGeom>
            <a:gradFill rotWithShape="0">
              <a:gsLst>
                <a:gs pos="0">
                  <a:schemeClr val="bg1"/>
                </a:gs>
                <a:gs pos="100000">
                  <a:schemeClr val="bg1">
                    <a:gamma/>
                    <a:shade val="60784"/>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defRPr/>
              </a:pPr>
              <a:endParaRPr lang="en-US">
                <a:effectLst>
                  <a:outerShdw blurRad="38100" dist="38100" dir="2700000" algn="tl">
                    <a:srgbClr val="000000"/>
                  </a:outerShdw>
                </a:effectLst>
              </a:endParaRPr>
            </a:p>
          </p:txBody>
        </p:sp>
        <p:sp>
          <p:nvSpPr>
            <p:cNvPr id="34845" name="Rectangle 29"/>
            <p:cNvSpPr>
              <a:spLocks noChangeArrowheads="1"/>
            </p:cNvSpPr>
            <p:nvPr userDrawn="1"/>
          </p:nvSpPr>
          <p:spPr bwMode="hidden">
            <a:xfrm rot="-20907336">
              <a:off x="1244" y="1377"/>
              <a:ext cx="4557" cy="6"/>
            </a:xfrm>
            <a:prstGeom prst="rect">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defRPr/>
              </a:pPr>
              <a:endParaRPr lang="en-US">
                <a:effectLst>
                  <a:outerShdw blurRad="38100" dist="38100" dir="2700000" algn="tl">
                    <a:srgbClr val="000000"/>
                  </a:outerShdw>
                </a:effectLst>
              </a:endParaRPr>
            </a:p>
          </p:txBody>
        </p:sp>
        <p:sp>
          <p:nvSpPr>
            <p:cNvPr id="34846" name="Rectangle 30"/>
            <p:cNvSpPr>
              <a:spLocks noChangeArrowheads="1"/>
            </p:cNvSpPr>
            <p:nvPr userDrawn="1"/>
          </p:nvSpPr>
          <p:spPr bwMode="hidden">
            <a:xfrm rot="655690" flipV="1">
              <a:off x="1487" y="1305"/>
              <a:ext cx="4314" cy="6"/>
            </a:xfrm>
            <a:prstGeom prst="rect">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a:lstStyle/>
            <a:p>
              <a:pPr algn="ctr">
                <a:defRPr/>
              </a:pPr>
              <a:endParaRPr lang="en-US">
                <a:effectLst>
                  <a:outerShdw blurRad="38100" dist="38100" dir="2700000" algn="tl">
                    <a:srgbClr val="000000"/>
                  </a:outerShdw>
                </a:effectLst>
              </a:endParaRPr>
            </a:p>
          </p:txBody>
        </p:sp>
        <p:sp>
          <p:nvSpPr>
            <p:cNvPr id="34847" name="Rectangle 31"/>
            <p:cNvSpPr>
              <a:spLocks noChangeArrowheads="1"/>
            </p:cNvSpPr>
            <p:nvPr userDrawn="1"/>
          </p:nvSpPr>
          <p:spPr bwMode="hidden">
            <a:xfrm rot="636921" flipV="1">
              <a:off x="1650" y="1218"/>
              <a:ext cx="4154" cy="6"/>
            </a:xfrm>
            <a:prstGeom prst="rect">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a:lstStyle/>
            <a:p>
              <a:pPr algn="ctr">
                <a:defRPr/>
              </a:pPr>
              <a:endParaRPr lang="en-US">
                <a:effectLst>
                  <a:outerShdw blurRad="38100" dist="38100" dir="2700000" algn="tl">
                    <a:srgbClr val="000000"/>
                  </a:outerShdw>
                </a:effectLst>
              </a:endParaRPr>
            </a:p>
          </p:txBody>
        </p:sp>
        <p:sp>
          <p:nvSpPr>
            <p:cNvPr id="34848" name="Rectangle 32"/>
            <p:cNvSpPr>
              <a:spLocks noChangeArrowheads="1"/>
            </p:cNvSpPr>
            <p:nvPr userDrawn="1"/>
          </p:nvSpPr>
          <p:spPr bwMode="hidden">
            <a:xfrm rot="803987" flipV="1">
              <a:off x="611" y="1684"/>
              <a:ext cx="5204" cy="6"/>
            </a:xfrm>
            <a:prstGeom prst="rect">
              <a:avLst/>
            </a:prstGeom>
            <a:gradFill rotWithShape="0">
              <a:gsLst>
                <a:gs pos="0">
                  <a:schemeClr val="bg1"/>
                </a:gs>
                <a:gs pos="100000">
                  <a:schemeClr val="bg1">
                    <a:gamma/>
                    <a:shade val="60784"/>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a:lstStyle/>
            <a:p>
              <a:pPr algn="ctr">
                <a:defRPr/>
              </a:pPr>
              <a:endParaRPr lang="en-US">
                <a:effectLst>
                  <a:outerShdw blurRad="38100" dist="38100" dir="2700000" algn="tl">
                    <a:srgbClr val="000000"/>
                  </a:outerShdw>
                </a:effectLst>
              </a:endParaRPr>
            </a:p>
          </p:txBody>
        </p:sp>
        <p:sp>
          <p:nvSpPr>
            <p:cNvPr id="34849" name="Rectangle 33"/>
            <p:cNvSpPr>
              <a:spLocks noChangeArrowheads="1"/>
            </p:cNvSpPr>
            <p:nvPr userDrawn="1"/>
          </p:nvSpPr>
          <p:spPr bwMode="hidden">
            <a:xfrm rot="1273217" flipV="1">
              <a:off x="-204" y="2976"/>
              <a:ext cx="6150" cy="6"/>
            </a:xfrm>
            <a:prstGeom prst="rect">
              <a:avLst/>
            </a:prstGeom>
            <a:gradFill rotWithShape="0">
              <a:gsLst>
                <a:gs pos="0">
                  <a:schemeClr val="bg1"/>
                </a:gs>
                <a:gs pos="100000">
                  <a:schemeClr val="bg1">
                    <a:gamma/>
                    <a:shade val="54510"/>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a:lstStyle/>
            <a:p>
              <a:pPr algn="ctr">
                <a:defRPr/>
              </a:pPr>
              <a:endParaRPr lang="en-US">
                <a:effectLst>
                  <a:outerShdw blurRad="38100" dist="38100" dir="2700000" algn="tl">
                    <a:srgbClr val="000000"/>
                  </a:outerShdw>
                </a:effectLst>
              </a:endParaRPr>
            </a:p>
          </p:txBody>
        </p:sp>
        <p:sp>
          <p:nvSpPr>
            <p:cNvPr id="34850" name="Rectangle 34"/>
            <p:cNvSpPr>
              <a:spLocks noChangeArrowheads="1"/>
            </p:cNvSpPr>
            <p:nvPr userDrawn="1"/>
          </p:nvSpPr>
          <p:spPr bwMode="hidden">
            <a:xfrm rot="1169729" flipV="1">
              <a:off x="-174" y="2663"/>
              <a:ext cx="6104" cy="6"/>
            </a:xfrm>
            <a:prstGeom prst="rect">
              <a:avLst/>
            </a:prstGeom>
            <a:gradFill rotWithShape="0">
              <a:gsLst>
                <a:gs pos="0">
                  <a:schemeClr val="bg1"/>
                </a:gs>
                <a:gs pos="100000">
                  <a:schemeClr val="bg1">
                    <a:gamma/>
                    <a:shade val="51373"/>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a:lstStyle/>
            <a:p>
              <a:pPr algn="ctr">
                <a:defRPr/>
              </a:pPr>
              <a:endParaRPr lang="en-US">
                <a:effectLst>
                  <a:outerShdw blurRad="38100" dist="38100" dir="2700000" algn="tl">
                    <a:srgbClr val="000000"/>
                  </a:outerShdw>
                </a:effectLst>
              </a:endParaRPr>
            </a:p>
          </p:txBody>
        </p:sp>
        <p:sp>
          <p:nvSpPr>
            <p:cNvPr id="34851" name="Oval 35"/>
            <p:cNvSpPr>
              <a:spLocks noChangeArrowheads="1"/>
            </p:cNvSpPr>
            <p:nvPr/>
          </p:nvSpPr>
          <p:spPr bwMode="hidden">
            <a:xfrm>
              <a:off x="740" y="3359"/>
              <a:ext cx="168" cy="96"/>
            </a:xfrm>
            <a:prstGeom prst="ellipse">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34852" name="Oval 36"/>
            <p:cNvSpPr>
              <a:spLocks noChangeArrowheads="1"/>
            </p:cNvSpPr>
            <p:nvPr/>
          </p:nvSpPr>
          <p:spPr bwMode="hidden">
            <a:xfrm>
              <a:off x="236" y="3074"/>
              <a:ext cx="168" cy="95"/>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34853" name="Oval 37"/>
            <p:cNvSpPr>
              <a:spLocks noChangeArrowheads="1"/>
            </p:cNvSpPr>
            <p:nvPr/>
          </p:nvSpPr>
          <p:spPr bwMode="hidden">
            <a:xfrm>
              <a:off x="159" y="3652"/>
              <a:ext cx="196" cy="106"/>
            </a:xfrm>
            <a:prstGeom prst="ellipse">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34854" name="Oval 38"/>
            <p:cNvSpPr>
              <a:spLocks noChangeArrowheads="1"/>
            </p:cNvSpPr>
            <p:nvPr/>
          </p:nvSpPr>
          <p:spPr bwMode="hidden">
            <a:xfrm>
              <a:off x="2077" y="2661"/>
              <a:ext cx="156" cy="84"/>
            </a:xfrm>
            <a:prstGeom prst="ellipse">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34855" name="Oval 39"/>
            <p:cNvSpPr>
              <a:spLocks noChangeArrowheads="1"/>
            </p:cNvSpPr>
            <p:nvPr/>
          </p:nvSpPr>
          <p:spPr bwMode="hidden">
            <a:xfrm>
              <a:off x="1223" y="3076"/>
              <a:ext cx="168" cy="95"/>
            </a:xfrm>
            <a:prstGeom prst="ellipse">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34856" name="Oval 40"/>
            <p:cNvSpPr>
              <a:spLocks noChangeArrowheads="1"/>
            </p:cNvSpPr>
            <p:nvPr/>
          </p:nvSpPr>
          <p:spPr bwMode="hidden">
            <a:xfrm>
              <a:off x="1686" y="2857"/>
              <a:ext cx="156" cy="90"/>
            </a:xfrm>
            <a:prstGeom prst="ellipse">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34857" name="Oval 41"/>
            <p:cNvSpPr>
              <a:spLocks noChangeArrowheads="1"/>
            </p:cNvSpPr>
            <p:nvPr/>
          </p:nvSpPr>
          <p:spPr bwMode="hidden">
            <a:xfrm>
              <a:off x="750" y="2839"/>
              <a:ext cx="151" cy="89"/>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34858" name="Oval 42"/>
            <p:cNvSpPr>
              <a:spLocks noChangeArrowheads="1"/>
            </p:cNvSpPr>
            <p:nvPr/>
          </p:nvSpPr>
          <p:spPr bwMode="hidden">
            <a:xfrm>
              <a:off x="367" y="2656"/>
              <a:ext cx="150" cy="84"/>
            </a:xfrm>
            <a:prstGeom prst="ellipse">
              <a:avLst/>
            </a:prstGeom>
            <a:gradFill rotWithShape="0">
              <a:gsLst>
                <a:gs pos="0">
                  <a:schemeClr val="bg1"/>
                </a:gs>
                <a:gs pos="100000">
                  <a:schemeClr val="bg1">
                    <a:gamma/>
                    <a:shade val="75686"/>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34859" name="Oval 43"/>
            <p:cNvSpPr>
              <a:spLocks noChangeArrowheads="1"/>
            </p:cNvSpPr>
            <p:nvPr/>
          </p:nvSpPr>
          <p:spPr bwMode="hidden">
            <a:xfrm>
              <a:off x="1172" y="2642"/>
              <a:ext cx="156" cy="83"/>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34860" name="Oval 44"/>
            <p:cNvSpPr>
              <a:spLocks noChangeArrowheads="1"/>
            </p:cNvSpPr>
            <p:nvPr/>
          </p:nvSpPr>
          <p:spPr bwMode="hidden">
            <a:xfrm>
              <a:off x="2401" y="2485"/>
              <a:ext cx="156" cy="83"/>
            </a:xfrm>
            <a:prstGeom prst="ellipse">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34861" name="Oval 45"/>
            <p:cNvSpPr>
              <a:spLocks noChangeArrowheads="1"/>
            </p:cNvSpPr>
            <p:nvPr/>
          </p:nvSpPr>
          <p:spPr bwMode="hidden">
            <a:xfrm>
              <a:off x="1910" y="2314"/>
              <a:ext cx="134" cy="73"/>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34862" name="Oval 46"/>
            <p:cNvSpPr>
              <a:spLocks noChangeArrowheads="1"/>
            </p:cNvSpPr>
            <p:nvPr/>
          </p:nvSpPr>
          <p:spPr bwMode="hidden">
            <a:xfrm>
              <a:off x="2254" y="2154"/>
              <a:ext cx="134" cy="61"/>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34863" name="Oval 47"/>
            <p:cNvSpPr>
              <a:spLocks noChangeArrowheads="1"/>
            </p:cNvSpPr>
            <p:nvPr/>
          </p:nvSpPr>
          <p:spPr bwMode="hidden">
            <a:xfrm>
              <a:off x="2742" y="2305"/>
              <a:ext cx="140" cy="72"/>
            </a:xfrm>
            <a:prstGeom prst="ellipse">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34864" name="Oval 48"/>
            <p:cNvSpPr>
              <a:spLocks noChangeArrowheads="1"/>
            </p:cNvSpPr>
            <p:nvPr/>
          </p:nvSpPr>
          <p:spPr bwMode="hidden">
            <a:xfrm>
              <a:off x="2812" y="1898"/>
              <a:ext cx="129" cy="61"/>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34865" name="Oval 49"/>
            <p:cNvSpPr>
              <a:spLocks noChangeArrowheads="1"/>
            </p:cNvSpPr>
            <p:nvPr/>
          </p:nvSpPr>
          <p:spPr bwMode="hidden">
            <a:xfrm>
              <a:off x="3721" y="1792"/>
              <a:ext cx="128" cy="61"/>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34866" name="Oval 50"/>
            <p:cNvSpPr>
              <a:spLocks noChangeArrowheads="1"/>
            </p:cNvSpPr>
            <p:nvPr/>
          </p:nvSpPr>
          <p:spPr bwMode="hidden">
            <a:xfrm>
              <a:off x="3528" y="1896"/>
              <a:ext cx="128" cy="61"/>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34867" name="Oval 51"/>
            <p:cNvSpPr>
              <a:spLocks noChangeArrowheads="1"/>
            </p:cNvSpPr>
            <p:nvPr/>
          </p:nvSpPr>
          <p:spPr bwMode="hidden">
            <a:xfrm>
              <a:off x="3064" y="1778"/>
              <a:ext cx="128" cy="62"/>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34868" name="Oval 52"/>
            <p:cNvSpPr>
              <a:spLocks noChangeArrowheads="1"/>
            </p:cNvSpPr>
            <p:nvPr/>
          </p:nvSpPr>
          <p:spPr bwMode="hidden">
            <a:xfrm>
              <a:off x="3277" y="2024"/>
              <a:ext cx="134" cy="73"/>
            </a:xfrm>
            <a:prstGeom prst="ellipse">
              <a:avLst/>
            </a:prstGeom>
            <a:gradFill rotWithShape="0">
              <a:gsLst>
                <a:gs pos="0">
                  <a:schemeClr val="bg1"/>
                </a:gs>
                <a:gs pos="100000">
                  <a:schemeClr val="bg1">
                    <a:gamma/>
                    <a:shade val="6078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34869" name="Oval 53"/>
            <p:cNvSpPr>
              <a:spLocks noChangeArrowheads="1"/>
            </p:cNvSpPr>
            <p:nvPr/>
          </p:nvSpPr>
          <p:spPr bwMode="hidden">
            <a:xfrm>
              <a:off x="3027" y="2160"/>
              <a:ext cx="133" cy="61"/>
            </a:xfrm>
            <a:prstGeom prst="ellipse">
              <a:avLst/>
            </a:prstGeom>
            <a:gradFill rotWithShape="0">
              <a:gsLst>
                <a:gs pos="0">
                  <a:schemeClr val="bg1"/>
                </a:gs>
                <a:gs pos="100000">
                  <a:schemeClr val="bg1">
                    <a:gamma/>
                    <a:shade val="6078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34870" name="Oval 54"/>
            <p:cNvSpPr>
              <a:spLocks noChangeArrowheads="1"/>
            </p:cNvSpPr>
            <p:nvPr/>
          </p:nvSpPr>
          <p:spPr bwMode="hidden">
            <a:xfrm>
              <a:off x="1569" y="2453"/>
              <a:ext cx="150" cy="90"/>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34871" name="Oval 55"/>
            <p:cNvSpPr>
              <a:spLocks noChangeArrowheads="1"/>
            </p:cNvSpPr>
            <p:nvPr/>
          </p:nvSpPr>
          <p:spPr bwMode="hidden">
            <a:xfrm>
              <a:off x="1863" y="2028"/>
              <a:ext cx="139" cy="61"/>
            </a:xfrm>
            <a:prstGeom prst="ellipse">
              <a:avLst/>
            </a:prstGeom>
            <a:gradFill rotWithShape="0">
              <a:gsLst>
                <a:gs pos="0">
                  <a:schemeClr val="bg1"/>
                </a:gs>
                <a:gs pos="100000">
                  <a:schemeClr val="bg1">
                    <a:gamma/>
                    <a:shade val="75686"/>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34872" name="Oval 56"/>
            <p:cNvSpPr>
              <a:spLocks noChangeArrowheads="1"/>
            </p:cNvSpPr>
            <p:nvPr/>
          </p:nvSpPr>
          <p:spPr bwMode="hidden">
            <a:xfrm>
              <a:off x="1513" y="2175"/>
              <a:ext cx="139" cy="61"/>
            </a:xfrm>
            <a:prstGeom prst="ellipse">
              <a:avLst/>
            </a:prstGeom>
            <a:gradFill rotWithShape="0">
              <a:gsLst>
                <a:gs pos="0">
                  <a:schemeClr val="bg1"/>
                </a:gs>
                <a:gs pos="100000">
                  <a:schemeClr val="bg1">
                    <a:gamma/>
                    <a:shade val="75686"/>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34873" name="Oval 57"/>
            <p:cNvSpPr>
              <a:spLocks noChangeArrowheads="1"/>
            </p:cNvSpPr>
            <p:nvPr/>
          </p:nvSpPr>
          <p:spPr bwMode="hidden">
            <a:xfrm>
              <a:off x="1191" y="2311"/>
              <a:ext cx="134" cy="72"/>
            </a:xfrm>
            <a:prstGeom prst="ellipse">
              <a:avLst/>
            </a:prstGeom>
            <a:gradFill rotWithShape="0">
              <a:gsLst>
                <a:gs pos="0">
                  <a:schemeClr val="bg1"/>
                </a:gs>
                <a:gs pos="100000">
                  <a:schemeClr val="bg1">
                    <a:gamma/>
                    <a:shade val="75686"/>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34874" name="Oval 58"/>
            <p:cNvSpPr>
              <a:spLocks noChangeArrowheads="1"/>
            </p:cNvSpPr>
            <p:nvPr/>
          </p:nvSpPr>
          <p:spPr bwMode="hidden">
            <a:xfrm>
              <a:off x="1154" y="2047"/>
              <a:ext cx="134" cy="61"/>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34875" name="Oval 59"/>
            <p:cNvSpPr>
              <a:spLocks noChangeArrowheads="1"/>
            </p:cNvSpPr>
            <p:nvPr/>
          </p:nvSpPr>
          <p:spPr bwMode="hidden">
            <a:xfrm>
              <a:off x="1142" y="1803"/>
              <a:ext cx="128" cy="61"/>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34876" name="Oval 60"/>
            <p:cNvSpPr>
              <a:spLocks noChangeArrowheads="1"/>
            </p:cNvSpPr>
            <p:nvPr/>
          </p:nvSpPr>
          <p:spPr bwMode="hidden">
            <a:xfrm>
              <a:off x="1500" y="1912"/>
              <a:ext cx="128" cy="61"/>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34877" name="Oval 61"/>
            <p:cNvSpPr>
              <a:spLocks noChangeArrowheads="1"/>
            </p:cNvSpPr>
            <p:nvPr/>
          </p:nvSpPr>
          <p:spPr bwMode="hidden">
            <a:xfrm>
              <a:off x="1804" y="1801"/>
              <a:ext cx="128" cy="61"/>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34878" name="Oval 62"/>
            <p:cNvSpPr>
              <a:spLocks noChangeArrowheads="1"/>
            </p:cNvSpPr>
            <p:nvPr/>
          </p:nvSpPr>
          <p:spPr bwMode="hidden">
            <a:xfrm>
              <a:off x="2159" y="1905"/>
              <a:ext cx="128" cy="61"/>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34879" name="Oval 63"/>
            <p:cNvSpPr>
              <a:spLocks noChangeArrowheads="1"/>
            </p:cNvSpPr>
            <p:nvPr/>
          </p:nvSpPr>
          <p:spPr bwMode="hidden">
            <a:xfrm>
              <a:off x="2432" y="1787"/>
              <a:ext cx="128" cy="61"/>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34880" name="Oval 64"/>
            <p:cNvSpPr>
              <a:spLocks noChangeArrowheads="1"/>
            </p:cNvSpPr>
            <p:nvPr/>
          </p:nvSpPr>
          <p:spPr bwMode="hidden">
            <a:xfrm>
              <a:off x="470" y="2032"/>
              <a:ext cx="134" cy="73"/>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34881" name="Oval 65"/>
            <p:cNvSpPr>
              <a:spLocks noChangeArrowheads="1"/>
            </p:cNvSpPr>
            <p:nvPr/>
          </p:nvSpPr>
          <p:spPr bwMode="hidden">
            <a:xfrm>
              <a:off x="68" y="2166"/>
              <a:ext cx="134" cy="73"/>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34882" name="Oval 66"/>
            <p:cNvSpPr>
              <a:spLocks noChangeArrowheads="1"/>
            </p:cNvSpPr>
            <p:nvPr/>
          </p:nvSpPr>
          <p:spPr bwMode="hidden">
            <a:xfrm>
              <a:off x="798" y="1916"/>
              <a:ext cx="128" cy="61"/>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34883" name="Oval 67"/>
            <p:cNvSpPr>
              <a:spLocks noChangeArrowheads="1"/>
            </p:cNvSpPr>
            <p:nvPr/>
          </p:nvSpPr>
          <p:spPr bwMode="hidden">
            <a:xfrm>
              <a:off x="455" y="1797"/>
              <a:ext cx="128" cy="61"/>
            </a:xfrm>
            <a:prstGeom prst="ellipse">
              <a:avLst/>
            </a:prstGeom>
            <a:gradFill rotWithShape="0">
              <a:gsLst>
                <a:gs pos="0">
                  <a:schemeClr val="bg1"/>
                </a:gs>
                <a:gs pos="100000">
                  <a:schemeClr val="bg1">
                    <a:gamma/>
                    <a:shade val="84706"/>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34884" name="Oval 68"/>
            <p:cNvSpPr>
              <a:spLocks noChangeArrowheads="1"/>
            </p:cNvSpPr>
            <p:nvPr/>
          </p:nvSpPr>
          <p:spPr bwMode="hidden">
            <a:xfrm>
              <a:off x="113" y="1901"/>
              <a:ext cx="128" cy="61"/>
            </a:xfrm>
            <a:prstGeom prst="ellipse">
              <a:avLst/>
            </a:prstGeom>
            <a:gradFill rotWithShape="0">
              <a:gsLst>
                <a:gs pos="0">
                  <a:schemeClr val="bg1"/>
                </a:gs>
                <a:gs pos="100000">
                  <a:schemeClr val="bg1">
                    <a:gamma/>
                    <a:shade val="84706"/>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34885" name="Oval 69"/>
            <p:cNvSpPr>
              <a:spLocks noChangeArrowheads="1"/>
            </p:cNvSpPr>
            <p:nvPr/>
          </p:nvSpPr>
          <p:spPr bwMode="hidden">
            <a:xfrm>
              <a:off x="432" y="2323"/>
              <a:ext cx="139" cy="61"/>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34886" name="Oval 70"/>
            <p:cNvSpPr>
              <a:spLocks noChangeArrowheads="1"/>
            </p:cNvSpPr>
            <p:nvPr/>
          </p:nvSpPr>
          <p:spPr bwMode="hidden">
            <a:xfrm>
              <a:off x="814" y="2178"/>
              <a:ext cx="134" cy="61"/>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34887" name="Oval 71"/>
            <p:cNvSpPr>
              <a:spLocks noChangeArrowheads="1"/>
            </p:cNvSpPr>
            <p:nvPr/>
          </p:nvSpPr>
          <p:spPr bwMode="hidden">
            <a:xfrm>
              <a:off x="789" y="2472"/>
              <a:ext cx="156" cy="89"/>
            </a:xfrm>
            <a:prstGeom prst="ellipse">
              <a:avLst/>
            </a:prstGeom>
            <a:gradFill rotWithShape="0">
              <a:gsLst>
                <a:gs pos="0">
                  <a:schemeClr val="bg1"/>
                </a:gs>
                <a:gs pos="100000">
                  <a:schemeClr val="bg1">
                    <a:gamma/>
                    <a:shade val="75686"/>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34888" name="Oval 72"/>
            <p:cNvSpPr>
              <a:spLocks noChangeArrowheads="1"/>
            </p:cNvSpPr>
            <p:nvPr/>
          </p:nvSpPr>
          <p:spPr bwMode="hidden">
            <a:xfrm>
              <a:off x="2544" y="2015"/>
              <a:ext cx="140" cy="72"/>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34889" name="Oval 73"/>
            <p:cNvSpPr>
              <a:spLocks noChangeArrowheads="1"/>
            </p:cNvSpPr>
            <p:nvPr/>
          </p:nvSpPr>
          <p:spPr bwMode="hidden">
            <a:xfrm>
              <a:off x="1457" y="1700"/>
              <a:ext cx="123" cy="51"/>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34890" name="Oval 74"/>
            <p:cNvSpPr>
              <a:spLocks noChangeArrowheads="1"/>
            </p:cNvSpPr>
            <p:nvPr/>
          </p:nvSpPr>
          <p:spPr bwMode="hidden">
            <a:xfrm>
              <a:off x="1747" y="1599"/>
              <a:ext cx="123" cy="50"/>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34891" name="Oval 75"/>
            <p:cNvSpPr>
              <a:spLocks noChangeArrowheads="1"/>
            </p:cNvSpPr>
            <p:nvPr/>
          </p:nvSpPr>
          <p:spPr bwMode="hidden">
            <a:xfrm>
              <a:off x="1385" y="1506"/>
              <a:ext cx="123" cy="50"/>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34892" name="Oval 76"/>
            <p:cNvSpPr>
              <a:spLocks noChangeArrowheads="1"/>
            </p:cNvSpPr>
            <p:nvPr/>
          </p:nvSpPr>
          <p:spPr bwMode="hidden">
            <a:xfrm>
              <a:off x="1093" y="1595"/>
              <a:ext cx="123" cy="51"/>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34893" name="Oval 77"/>
            <p:cNvSpPr>
              <a:spLocks noChangeArrowheads="1"/>
            </p:cNvSpPr>
            <p:nvPr/>
          </p:nvSpPr>
          <p:spPr bwMode="hidden">
            <a:xfrm>
              <a:off x="792" y="1690"/>
              <a:ext cx="124" cy="51"/>
            </a:xfrm>
            <a:prstGeom prst="ellipse">
              <a:avLst/>
            </a:prstGeom>
            <a:gradFill rotWithShape="0">
              <a:gsLst>
                <a:gs pos="0">
                  <a:schemeClr val="bg1"/>
                </a:gs>
                <a:gs pos="100000">
                  <a:schemeClr val="bg1">
                    <a:gamma/>
                    <a:shade val="84706"/>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34894" name="Oval 78"/>
            <p:cNvSpPr>
              <a:spLocks noChangeArrowheads="1"/>
            </p:cNvSpPr>
            <p:nvPr/>
          </p:nvSpPr>
          <p:spPr bwMode="hidden">
            <a:xfrm>
              <a:off x="2011" y="1512"/>
              <a:ext cx="123" cy="50"/>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34895" name="Oval 79"/>
            <p:cNvSpPr>
              <a:spLocks noChangeArrowheads="1"/>
            </p:cNvSpPr>
            <p:nvPr/>
          </p:nvSpPr>
          <p:spPr bwMode="hidden">
            <a:xfrm>
              <a:off x="2087" y="1696"/>
              <a:ext cx="123" cy="50"/>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34896" name="Oval 80"/>
            <p:cNvSpPr>
              <a:spLocks noChangeArrowheads="1"/>
            </p:cNvSpPr>
            <p:nvPr/>
          </p:nvSpPr>
          <p:spPr bwMode="hidden">
            <a:xfrm>
              <a:off x="2345" y="1601"/>
              <a:ext cx="123" cy="50"/>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34897" name="Oval 81"/>
            <p:cNvSpPr>
              <a:spLocks noChangeArrowheads="1"/>
            </p:cNvSpPr>
            <p:nvPr/>
          </p:nvSpPr>
          <p:spPr bwMode="hidden">
            <a:xfrm>
              <a:off x="2684" y="1686"/>
              <a:ext cx="123" cy="51"/>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34898" name="Oval 82"/>
            <p:cNvSpPr>
              <a:spLocks noChangeArrowheads="1"/>
            </p:cNvSpPr>
            <p:nvPr/>
          </p:nvSpPr>
          <p:spPr bwMode="hidden">
            <a:xfrm>
              <a:off x="806" y="1512"/>
              <a:ext cx="123" cy="50"/>
            </a:xfrm>
            <a:prstGeom prst="ellipse">
              <a:avLst/>
            </a:prstGeom>
            <a:gradFill rotWithShape="0">
              <a:gsLst>
                <a:gs pos="0">
                  <a:schemeClr val="bg1"/>
                </a:gs>
                <a:gs pos="100000">
                  <a:schemeClr val="bg1">
                    <a:gamma/>
                    <a:shade val="87843"/>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34899" name="Oval 83"/>
            <p:cNvSpPr>
              <a:spLocks noChangeArrowheads="1"/>
            </p:cNvSpPr>
            <p:nvPr/>
          </p:nvSpPr>
          <p:spPr bwMode="hidden">
            <a:xfrm>
              <a:off x="495" y="1597"/>
              <a:ext cx="123" cy="50"/>
            </a:xfrm>
            <a:prstGeom prst="ellipse">
              <a:avLst/>
            </a:prstGeom>
            <a:gradFill rotWithShape="0">
              <a:gsLst>
                <a:gs pos="0">
                  <a:schemeClr val="bg1"/>
                </a:gs>
                <a:gs pos="100000">
                  <a:schemeClr val="bg1">
                    <a:gamma/>
                    <a:shade val="87843"/>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34900" name="Oval 84"/>
            <p:cNvSpPr>
              <a:spLocks noChangeArrowheads="1"/>
            </p:cNvSpPr>
            <p:nvPr/>
          </p:nvSpPr>
          <p:spPr bwMode="hidden">
            <a:xfrm>
              <a:off x="228" y="1508"/>
              <a:ext cx="123" cy="50"/>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34901" name="Oval 85"/>
            <p:cNvSpPr>
              <a:spLocks noChangeArrowheads="1"/>
            </p:cNvSpPr>
            <p:nvPr/>
          </p:nvSpPr>
          <p:spPr bwMode="hidden">
            <a:xfrm>
              <a:off x="157" y="1698"/>
              <a:ext cx="123" cy="50"/>
            </a:xfrm>
            <a:prstGeom prst="ellipse">
              <a:avLst/>
            </a:prstGeom>
            <a:gradFill rotWithShape="0">
              <a:gsLst>
                <a:gs pos="0">
                  <a:schemeClr val="bg1"/>
                </a:gs>
                <a:gs pos="100000">
                  <a:schemeClr val="bg1">
                    <a:gamma/>
                    <a:shade val="87843"/>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34902" name="Oval 86"/>
            <p:cNvSpPr>
              <a:spLocks noChangeArrowheads="1"/>
            </p:cNvSpPr>
            <p:nvPr/>
          </p:nvSpPr>
          <p:spPr bwMode="hidden">
            <a:xfrm>
              <a:off x="2887" y="1595"/>
              <a:ext cx="124" cy="50"/>
            </a:xfrm>
            <a:prstGeom prst="ellipse">
              <a:avLst/>
            </a:prstGeom>
            <a:gradFill rotWithShape="0">
              <a:gsLst>
                <a:gs pos="0">
                  <a:schemeClr val="bg1"/>
                </a:gs>
                <a:gs pos="100000">
                  <a:schemeClr val="bg1">
                    <a:gamma/>
                    <a:shade val="75686"/>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34903" name="Oval 87"/>
            <p:cNvSpPr>
              <a:spLocks noChangeArrowheads="1"/>
            </p:cNvSpPr>
            <p:nvPr/>
          </p:nvSpPr>
          <p:spPr bwMode="hidden">
            <a:xfrm>
              <a:off x="3079" y="1511"/>
              <a:ext cx="124" cy="51"/>
            </a:xfrm>
            <a:prstGeom prst="ellipse">
              <a:avLst/>
            </a:prstGeom>
            <a:gradFill rotWithShape="0">
              <a:gsLst>
                <a:gs pos="0">
                  <a:schemeClr val="bg1"/>
                </a:gs>
                <a:gs pos="100000">
                  <a:schemeClr val="bg1">
                    <a:gamma/>
                    <a:shade val="75686"/>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34904" name="Oval 88"/>
            <p:cNvSpPr>
              <a:spLocks noChangeArrowheads="1"/>
            </p:cNvSpPr>
            <p:nvPr/>
          </p:nvSpPr>
          <p:spPr bwMode="hidden">
            <a:xfrm>
              <a:off x="3270" y="1688"/>
              <a:ext cx="124" cy="51"/>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34905" name="Oval 89"/>
            <p:cNvSpPr>
              <a:spLocks noChangeArrowheads="1"/>
            </p:cNvSpPr>
            <p:nvPr/>
          </p:nvSpPr>
          <p:spPr bwMode="hidden">
            <a:xfrm>
              <a:off x="3453" y="1599"/>
              <a:ext cx="123" cy="50"/>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34906" name="Oval 90"/>
            <p:cNvSpPr>
              <a:spLocks noChangeArrowheads="1"/>
            </p:cNvSpPr>
            <p:nvPr/>
          </p:nvSpPr>
          <p:spPr bwMode="hidden">
            <a:xfrm>
              <a:off x="3651" y="1506"/>
              <a:ext cx="123" cy="50"/>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34907" name="Oval 91"/>
            <p:cNvSpPr>
              <a:spLocks noChangeArrowheads="1"/>
            </p:cNvSpPr>
            <p:nvPr/>
          </p:nvSpPr>
          <p:spPr bwMode="hidden">
            <a:xfrm>
              <a:off x="4251" y="1513"/>
              <a:ext cx="124" cy="51"/>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34908" name="Oval 92"/>
            <p:cNvSpPr>
              <a:spLocks noChangeArrowheads="1"/>
            </p:cNvSpPr>
            <p:nvPr/>
          </p:nvSpPr>
          <p:spPr bwMode="hidden">
            <a:xfrm>
              <a:off x="3901" y="1701"/>
              <a:ext cx="128" cy="50"/>
            </a:xfrm>
            <a:prstGeom prst="ellipse">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34909" name="Oval 93"/>
            <p:cNvSpPr>
              <a:spLocks noChangeArrowheads="1"/>
            </p:cNvSpPr>
            <p:nvPr/>
          </p:nvSpPr>
          <p:spPr bwMode="hidden">
            <a:xfrm>
              <a:off x="4086" y="1608"/>
              <a:ext cx="128" cy="50"/>
            </a:xfrm>
            <a:prstGeom prst="ellipse">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34910" name="Oval 94"/>
            <p:cNvSpPr>
              <a:spLocks noChangeArrowheads="1"/>
            </p:cNvSpPr>
            <p:nvPr/>
          </p:nvSpPr>
          <p:spPr bwMode="hidden">
            <a:xfrm>
              <a:off x="1282" y="3653"/>
              <a:ext cx="196" cy="111"/>
            </a:xfrm>
            <a:prstGeom prst="ellipse">
              <a:avLst/>
            </a:prstGeom>
            <a:gradFill rotWithShape="0">
              <a:gsLst>
                <a:gs pos="0">
                  <a:schemeClr val="bg2"/>
                </a:gs>
                <a:gs pos="100000">
                  <a:schemeClr val="bg2">
                    <a:gamma/>
                    <a:shade val="60784"/>
                    <a:invGamma/>
                  </a:schemeClr>
                </a:gs>
              </a:gsLst>
              <a:lin ang="2700000" scaled="1"/>
            </a:gra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34911" name="Oval 95"/>
            <p:cNvSpPr>
              <a:spLocks noChangeArrowheads="1"/>
            </p:cNvSpPr>
            <p:nvPr/>
          </p:nvSpPr>
          <p:spPr bwMode="hidden">
            <a:xfrm>
              <a:off x="707" y="4014"/>
              <a:ext cx="191" cy="112"/>
            </a:xfrm>
            <a:prstGeom prst="ellipse">
              <a:avLst/>
            </a:prstGeom>
            <a:gradFill rotWithShape="0">
              <a:gsLst>
                <a:gs pos="0">
                  <a:schemeClr val="bg2"/>
                </a:gs>
                <a:gs pos="100000">
                  <a:schemeClr val="bg2">
                    <a:gamma/>
                    <a:shade val="60784"/>
                    <a:invGamma/>
                  </a:schemeClr>
                </a:gs>
              </a:gsLst>
              <a:lin ang="2700000" scaled="1"/>
            </a:gra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34912" name="Oval 96"/>
            <p:cNvSpPr>
              <a:spLocks noChangeArrowheads="1"/>
            </p:cNvSpPr>
            <p:nvPr/>
          </p:nvSpPr>
          <p:spPr bwMode="hidden">
            <a:xfrm>
              <a:off x="2229" y="3090"/>
              <a:ext cx="168" cy="95"/>
            </a:xfrm>
            <a:prstGeom prst="ellipse">
              <a:avLst/>
            </a:prstGeom>
            <a:gradFill rotWithShape="0">
              <a:gsLst>
                <a:gs pos="0">
                  <a:schemeClr val="bg2"/>
                </a:gs>
                <a:gs pos="100000">
                  <a:schemeClr val="bg2">
                    <a:gamma/>
                    <a:shade val="60784"/>
                    <a:invGamma/>
                  </a:schemeClr>
                </a:gs>
              </a:gsLst>
              <a:lin ang="2700000" scaled="1"/>
            </a:gra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34913" name="Oval 97"/>
            <p:cNvSpPr>
              <a:spLocks noChangeArrowheads="1"/>
            </p:cNvSpPr>
            <p:nvPr/>
          </p:nvSpPr>
          <p:spPr bwMode="hidden">
            <a:xfrm>
              <a:off x="2604" y="2867"/>
              <a:ext cx="156" cy="89"/>
            </a:xfrm>
            <a:prstGeom prst="ellipse">
              <a:avLst/>
            </a:prstGeom>
            <a:gradFill rotWithShape="0">
              <a:gsLst>
                <a:gs pos="0">
                  <a:schemeClr val="bg2"/>
                </a:gs>
                <a:gs pos="100000">
                  <a:schemeClr val="bg2">
                    <a:gamma/>
                    <a:shade val="60784"/>
                    <a:invGamma/>
                  </a:schemeClr>
                </a:gs>
              </a:gsLst>
              <a:lin ang="2700000" scaled="1"/>
            </a:gra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34914" name="Oval 98"/>
            <p:cNvSpPr>
              <a:spLocks noChangeArrowheads="1"/>
            </p:cNvSpPr>
            <p:nvPr/>
          </p:nvSpPr>
          <p:spPr bwMode="hidden">
            <a:xfrm>
              <a:off x="2907" y="2668"/>
              <a:ext cx="156" cy="84"/>
            </a:xfrm>
            <a:prstGeom prst="ellipse">
              <a:avLst/>
            </a:prstGeom>
            <a:gradFill rotWithShape="0">
              <a:gsLst>
                <a:gs pos="0">
                  <a:schemeClr val="bg2"/>
                </a:gs>
                <a:gs pos="100000">
                  <a:schemeClr val="bg2">
                    <a:gamma/>
                    <a:shade val="60784"/>
                    <a:invGamma/>
                  </a:schemeClr>
                </a:gs>
              </a:gsLst>
              <a:lin ang="2700000" scaled="1"/>
            </a:gra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34915" name="Oval 99"/>
            <p:cNvSpPr>
              <a:spLocks noChangeArrowheads="1"/>
            </p:cNvSpPr>
            <p:nvPr/>
          </p:nvSpPr>
          <p:spPr bwMode="hidden">
            <a:xfrm>
              <a:off x="3248" y="2454"/>
              <a:ext cx="150" cy="90"/>
            </a:xfrm>
            <a:prstGeom prst="ellipse">
              <a:avLst/>
            </a:prstGeom>
            <a:gradFill rotWithShape="0">
              <a:gsLst>
                <a:gs pos="0">
                  <a:schemeClr val="bg2"/>
                </a:gs>
                <a:gs pos="100000">
                  <a:schemeClr val="bg2">
                    <a:gamma/>
                    <a:shade val="60784"/>
                    <a:invGamma/>
                  </a:schemeClr>
                </a:gs>
              </a:gsLst>
              <a:lin ang="2700000" scaled="1"/>
            </a:gra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34916" name="Oval 100"/>
            <p:cNvSpPr>
              <a:spLocks noChangeArrowheads="1"/>
            </p:cNvSpPr>
            <p:nvPr/>
          </p:nvSpPr>
          <p:spPr bwMode="hidden">
            <a:xfrm>
              <a:off x="1801" y="3360"/>
              <a:ext cx="168" cy="95"/>
            </a:xfrm>
            <a:prstGeom prst="ellipse">
              <a:avLst/>
            </a:prstGeom>
            <a:gradFill rotWithShape="0">
              <a:gsLst>
                <a:gs pos="0">
                  <a:schemeClr val="bg2"/>
                </a:gs>
                <a:gs pos="100000">
                  <a:schemeClr val="bg2">
                    <a:gamma/>
                    <a:shade val="60784"/>
                    <a:invGamma/>
                  </a:schemeClr>
                </a:gs>
              </a:gsLst>
              <a:lin ang="2700000" scaled="1"/>
            </a:gra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34917" name="Oval 101"/>
            <p:cNvSpPr>
              <a:spLocks noChangeArrowheads="1"/>
            </p:cNvSpPr>
            <p:nvPr/>
          </p:nvSpPr>
          <p:spPr bwMode="hidden">
            <a:xfrm>
              <a:off x="3512" y="2302"/>
              <a:ext cx="134" cy="73"/>
            </a:xfrm>
            <a:prstGeom prst="ellipse">
              <a:avLst/>
            </a:prstGeom>
            <a:gradFill rotWithShape="0">
              <a:gsLst>
                <a:gs pos="0">
                  <a:schemeClr val="bg2"/>
                </a:gs>
                <a:gs pos="100000">
                  <a:schemeClr val="bg2">
                    <a:gamma/>
                    <a:shade val="60784"/>
                    <a:invGamma/>
                  </a:schemeClr>
                </a:gs>
              </a:gsLst>
              <a:lin ang="2700000" scaled="1"/>
            </a:gra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34918" name="Oval 102"/>
            <p:cNvSpPr>
              <a:spLocks noChangeArrowheads="1"/>
            </p:cNvSpPr>
            <p:nvPr/>
          </p:nvSpPr>
          <p:spPr bwMode="hidden">
            <a:xfrm>
              <a:off x="3980" y="2014"/>
              <a:ext cx="134" cy="72"/>
            </a:xfrm>
            <a:prstGeom prst="ellipse">
              <a:avLst/>
            </a:prstGeom>
            <a:gradFill rotWithShape="0">
              <a:gsLst>
                <a:gs pos="0">
                  <a:schemeClr val="bg2"/>
                </a:gs>
                <a:gs pos="100000">
                  <a:schemeClr val="bg2">
                    <a:gamma/>
                    <a:shade val="60784"/>
                    <a:invGamma/>
                  </a:schemeClr>
                </a:gs>
              </a:gsLst>
              <a:lin ang="2700000" scaled="1"/>
            </a:gra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34919" name="Oval 103"/>
            <p:cNvSpPr>
              <a:spLocks noChangeArrowheads="1"/>
            </p:cNvSpPr>
            <p:nvPr/>
          </p:nvSpPr>
          <p:spPr bwMode="hidden">
            <a:xfrm>
              <a:off x="3753" y="2158"/>
              <a:ext cx="134" cy="61"/>
            </a:xfrm>
            <a:prstGeom prst="ellipse">
              <a:avLst/>
            </a:prstGeom>
            <a:gradFill rotWithShape="0">
              <a:gsLst>
                <a:gs pos="0">
                  <a:schemeClr val="bg2"/>
                </a:gs>
                <a:gs pos="100000">
                  <a:schemeClr val="bg2">
                    <a:gamma/>
                    <a:shade val="60784"/>
                    <a:invGamma/>
                  </a:schemeClr>
                </a:gs>
              </a:gsLst>
              <a:lin ang="2700000" scaled="1"/>
            </a:gra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34920" name="Oval 104"/>
            <p:cNvSpPr>
              <a:spLocks noChangeArrowheads="1"/>
            </p:cNvSpPr>
            <p:nvPr/>
          </p:nvSpPr>
          <p:spPr bwMode="hidden">
            <a:xfrm>
              <a:off x="4176" y="1898"/>
              <a:ext cx="128" cy="61"/>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34921" name="Oval 105"/>
            <p:cNvSpPr>
              <a:spLocks noChangeArrowheads="1"/>
            </p:cNvSpPr>
            <p:nvPr/>
          </p:nvSpPr>
          <p:spPr bwMode="hidden">
            <a:xfrm>
              <a:off x="4338" y="1797"/>
              <a:ext cx="129" cy="61"/>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34922" name="Oval 106"/>
            <p:cNvSpPr>
              <a:spLocks noChangeArrowheads="1"/>
            </p:cNvSpPr>
            <p:nvPr/>
          </p:nvSpPr>
          <p:spPr bwMode="hidden">
            <a:xfrm>
              <a:off x="4505" y="1700"/>
              <a:ext cx="124" cy="51"/>
            </a:xfrm>
            <a:prstGeom prst="ellipse">
              <a:avLst/>
            </a:prstGeom>
            <a:gradFill rotWithShape="0">
              <a:gsLst>
                <a:gs pos="0">
                  <a:schemeClr val="bg2"/>
                </a:gs>
                <a:gs pos="100000">
                  <a:schemeClr val="bg2">
                    <a:gamma/>
                    <a:shade val="81961"/>
                    <a:invGamma/>
                  </a:schemeClr>
                </a:gs>
              </a:gsLst>
              <a:lin ang="2700000" scaled="1"/>
            </a:gra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34923" name="Oval 107"/>
            <p:cNvSpPr>
              <a:spLocks noChangeArrowheads="1"/>
            </p:cNvSpPr>
            <p:nvPr/>
          </p:nvSpPr>
          <p:spPr bwMode="hidden">
            <a:xfrm>
              <a:off x="4661" y="1603"/>
              <a:ext cx="123" cy="50"/>
            </a:xfrm>
            <a:prstGeom prst="ellipse">
              <a:avLst/>
            </a:prstGeom>
            <a:gradFill rotWithShape="0">
              <a:gsLst>
                <a:gs pos="0">
                  <a:schemeClr val="bg2"/>
                </a:gs>
                <a:gs pos="100000">
                  <a:schemeClr val="bg2">
                    <a:gamma/>
                    <a:shade val="81961"/>
                    <a:invGamma/>
                  </a:schemeClr>
                </a:gs>
              </a:gsLst>
              <a:lin ang="2700000" scaled="1"/>
            </a:gra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34924" name="Oval 108"/>
            <p:cNvSpPr>
              <a:spLocks noChangeArrowheads="1"/>
            </p:cNvSpPr>
            <p:nvPr/>
          </p:nvSpPr>
          <p:spPr bwMode="hidden">
            <a:xfrm>
              <a:off x="4803" y="1512"/>
              <a:ext cx="128" cy="51"/>
            </a:xfrm>
            <a:prstGeom prst="ellipse">
              <a:avLst/>
            </a:prstGeom>
            <a:gradFill rotWithShape="0">
              <a:gsLst>
                <a:gs pos="0">
                  <a:schemeClr val="bg2"/>
                </a:gs>
                <a:gs pos="100000">
                  <a:schemeClr val="bg2">
                    <a:gamma/>
                    <a:shade val="60784"/>
                    <a:invGamma/>
                  </a:schemeClr>
                </a:gs>
              </a:gsLst>
              <a:lin ang="2700000" scaled="1"/>
            </a:gra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34925" name="Oval 109"/>
            <p:cNvSpPr>
              <a:spLocks noChangeArrowheads="1"/>
            </p:cNvSpPr>
            <p:nvPr/>
          </p:nvSpPr>
          <p:spPr bwMode="hidden">
            <a:xfrm>
              <a:off x="4930" y="1431"/>
              <a:ext cx="111" cy="50"/>
            </a:xfrm>
            <a:prstGeom prst="ellipse">
              <a:avLst/>
            </a:prstGeom>
            <a:gradFill rotWithShape="0">
              <a:gsLst>
                <a:gs pos="0">
                  <a:schemeClr val="bg2"/>
                </a:gs>
                <a:gs pos="100000">
                  <a:schemeClr val="bg2">
                    <a:gamma/>
                    <a:shade val="6078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34926" name="Oval 110"/>
            <p:cNvSpPr>
              <a:spLocks noChangeArrowheads="1"/>
            </p:cNvSpPr>
            <p:nvPr/>
          </p:nvSpPr>
          <p:spPr bwMode="hidden">
            <a:xfrm>
              <a:off x="3835" y="1430"/>
              <a:ext cx="112" cy="50"/>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34927" name="Oval 111"/>
            <p:cNvSpPr>
              <a:spLocks noChangeArrowheads="1"/>
            </p:cNvSpPr>
            <p:nvPr/>
          </p:nvSpPr>
          <p:spPr bwMode="hidden">
            <a:xfrm>
              <a:off x="3286" y="1430"/>
              <a:ext cx="112" cy="50"/>
            </a:xfrm>
            <a:prstGeom prst="ellipse">
              <a:avLst/>
            </a:prstGeom>
            <a:gradFill rotWithShape="0">
              <a:gsLst>
                <a:gs pos="0">
                  <a:schemeClr val="bg1"/>
                </a:gs>
                <a:gs pos="100000">
                  <a:schemeClr val="bg1">
                    <a:gamma/>
                    <a:shade val="75686"/>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34928" name="Oval 112"/>
            <p:cNvSpPr>
              <a:spLocks noChangeArrowheads="1"/>
            </p:cNvSpPr>
            <p:nvPr/>
          </p:nvSpPr>
          <p:spPr bwMode="hidden">
            <a:xfrm>
              <a:off x="2972" y="1366"/>
              <a:ext cx="111" cy="51"/>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34929" name="Oval 113"/>
            <p:cNvSpPr>
              <a:spLocks noChangeArrowheads="1"/>
            </p:cNvSpPr>
            <p:nvPr/>
          </p:nvSpPr>
          <p:spPr bwMode="hidden">
            <a:xfrm>
              <a:off x="3152" y="1292"/>
              <a:ext cx="112" cy="50"/>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34930" name="Oval 114"/>
            <p:cNvSpPr>
              <a:spLocks noChangeArrowheads="1"/>
            </p:cNvSpPr>
            <p:nvPr/>
          </p:nvSpPr>
          <p:spPr bwMode="hidden">
            <a:xfrm>
              <a:off x="3020" y="1170"/>
              <a:ext cx="112" cy="50"/>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34931" name="Oval 115"/>
            <p:cNvSpPr>
              <a:spLocks noChangeArrowheads="1"/>
            </p:cNvSpPr>
            <p:nvPr/>
          </p:nvSpPr>
          <p:spPr bwMode="hidden">
            <a:xfrm>
              <a:off x="2443" y="1368"/>
              <a:ext cx="112" cy="51"/>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34932" name="Oval 116"/>
            <p:cNvSpPr>
              <a:spLocks noChangeArrowheads="1"/>
            </p:cNvSpPr>
            <p:nvPr/>
          </p:nvSpPr>
          <p:spPr bwMode="hidden">
            <a:xfrm>
              <a:off x="2301" y="1220"/>
              <a:ext cx="112" cy="51"/>
            </a:xfrm>
            <a:prstGeom prst="ellipse">
              <a:avLst/>
            </a:prstGeom>
            <a:gradFill rotWithShape="0">
              <a:gsLst>
                <a:gs pos="0">
                  <a:schemeClr val="bg1"/>
                </a:gs>
                <a:gs pos="100000">
                  <a:schemeClr val="bg1">
                    <a:gamma/>
                    <a:shade val="84706"/>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34933" name="Oval 117"/>
            <p:cNvSpPr>
              <a:spLocks noChangeArrowheads="1"/>
            </p:cNvSpPr>
            <p:nvPr/>
          </p:nvSpPr>
          <p:spPr bwMode="hidden">
            <a:xfrm>
              <a:off x="2095" y="1284"/>
              <a:ext cx="112" cy="51"/>
            </a:xfrm>
            <a:prstGeom prst="ellipse">
              <a:avLst/>
            </a:prstGeom>
            <a:gradFill rotWithShape="0">
              <a:gsLst>
                <a:gs pos="0">
                  <a:schemeClr val="bg1"/>
                </a:gs>
                <a:gs pos="100000">
                  <a:schemeClr val="bg1">
                    <a:gamma/>
                    <a:shade val="84706"/>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34934" name="Oval 118"/>
            <p:cNvSpPr>
              <a:spLocks noChangeArrowheads="1"/>
            </p:cNvSpPr>
            <p:nvPr/>
          </p:nvSpPr>
          <p:spPr bwMode="hidden">
            <a:xfrm>
              <a:off x="2228" y="1442"/>
              <a:ext cx="111" cy="50"/>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34935" name="Oval 119"/>
            <p:cNvSpPr>
              <a:spLocks noChangeArrowheads="1"/>
            </p:cNvSpPr>
            <p:nvPr/>
          </p:nvSpPr>
          <p:spPr bwMode="hidden">
            <a:xfrm>
              <a:off x="1109" y="1424"/>
              <a:ext cx="112" cy="50"/>
            </a:xfrm>
            <a:prstGeom prst="ellipse">
              <a:avLst/>
            </a:prstGeom>
            <a:gradFill rotWithShape="0">
              <a:gsLst>
                <a:gs pos="0">
                  <a:schemeClr val="bg1"/>
                </a:gs>
                <a:gs pos="100000">
                  <a:schemeClr val="bg1">
                    <a:gamma/>
                    <a:shade val="87843"/>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34936" name="Oval 120"/>
            <p:cNvSpPr>
              <a:spLocks noChangeArrowheads="1"/>
            </p:cNvSpPr>
            <p:nvPr/>
          </p:nvSpPr>
          <p:spPr bwMode="hidden">
            <a:xfrm>
              <a:off x="611" y="1284"/>
              <a:ext cx="111" cy="51"/>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34937" name="Oval 121"/>
            <p:cNvSpPr>
              <a:spLocks noChangeArrowheads="1"/>
            </p:cNvSpPr>
            <p:nvPr/>
          </p:nvSpPr>
          <p:spPr bwMode="hidden">
            <a:xfrm>
              <a:off x="305" y="1358"/>
              <a:ext cx="111" cy="51"/>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34938" name="Oval 122"/>
            <p:cNvSpPr>
              <a:spLocks noChangeArrowheads="1"/>
            </p:cNvSpPr>
            <p:nvPr/>
          </p:nvSpPr>
          <p:spPr bwMode="hidden">
            <a:xfrm>
              <a:off x="156" y="1154"/>
              <a:ext cx="112" cy="50"/>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34939" name="Oval 123"/>
            <p:cNvSpPr>
              <a:spLocks noChangeArrowheads="1"/>
            </p:cNvSpPr>
            <p:nvPr/>
          </p:nvSpPr>
          <p:spPr bwMode="hidden">
            <a:xfrm>
              <a:off x="4538" y="1365"/>
              <a:ext cx="106" cy="45"/>
            </a:xfrm>
            <a:prstGeom prst="ellipse">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34940" name="Oval 124"/>
            <p:cNvSpPr>
              <a:spLocks noChangeArrowheads="1"/>
            </p:cNvSpPr>
            <p:nvPr/>
          </p:nvSpPr>
          <p:spPr bwMode="hidden">
            <a:xfrm>
              <a:off x="4407" y="1440"/>
              <a:ext cx="105" cy="44"/>
            </a:xfrm>
            <a:prstGeom prst="ellipse">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34941" name="Oval 125"/>
            <p:cNvSpPr>
              <a:spLocks noChangeArrowheads="1"/>
            </p:cNvSpPr>
            <p:nvPr/>
          </p:nvSpPr>
          <p:spPr bwMode="hidden">
            <a:xfrm>
              <a:off x="3992" y="1356"/>
              <a:ext cx="106" cy="45"/>
            </a:xfrm>
            <a:prstGeom prst="ellipse">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34942" name="Oval 126"/>
            <p:cNvSpPr>
              <a:spLocks noChangeArrowheads="1"/>
            </p:cNvSpPr>
            <p:nvPr/>
          </p:nvSpPr>
          <p:spPr bwMode="hidden">
            <a:xfrm>
              <a:off x="3466" y="1356"/>
              <a:ext cx="106" cy="45"/>
            </a:xfrm>
            <a:prstGeom prst="ellipse">
              <a:avLst/>
            </a:prstGeom>
            <a:gradFill rotWithShape="0">
              <a:gsLst>
                <a:gs pos="0">
                  <a:schemeClr val="bg1"/>
                </a:gs>
                <a:gs pos="100000">
                  <a:schemeClr val="bg1">
                    <a:gamma/>
                    <a:shade val="75686"/>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34943" name="Oval 127"/>
            <p:cNvSpPr>
              <a:spLocks noChangeArrowheads="1"/>
            </p:cNvSpPr>
            <p:nvPr/>
          </p:nvSpPr>
          <p:spPr bwMode="hidden">
            <a:xfrm>
              <a:off x="2852" y="1228"/>
              <a:ext cx="106" cy="44"/>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34944" name="Oval 128"/>
            <p:cNvSpPr>
              <a:spLocks noChangeArrowheads="1"/>
            </p:cNvSpPr>
            <p:nvPr/>
          </p:nvSpPr>
          <p:spPr bwMode="hidden">
            <a:xfrm>
              <a:off x="2678" y="1109"/>
              <a:ext cx="106" cy="44"/>
            </a:xfrm>
            <a:prstGeom prst="ellipse">
              <a:avLst/>
            </a:prstGeom>
            <a:gradFill rotWithShape="0">
              <a:gsLst>
                <a:gs pos="0">
                  <a:schemeClr val="bg1"/>
                </a:gs>
                <a:gs pos="100000">
                  <a:schemeClr val="bg1">
                    <a:gamma/>
                    <a:shade val="84706"/>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34945" name="Oval 129"/>
            <p:cNvSpPr>
              <a:spLocks noChangeArrowheads="1"/>
            </p:cNvSpPr>
            <p:nvPr/>
          </p:nvSpPr>
          <p:spPr bwMode="hidden">
            <a:xfrm>
              <a:off x="2859" y="1045"/>
              <a:ext cx="106" cy="45"/>
            </a:xfrm>
            <a:prstGeom prst="ellipse">
              <a:avLst/>
            </a:prstGeom>
            <a:gradFill rotWithShape="0">
              <a:gsLst>
                <a:gs pos="0">
                  <a:schemeClr val="bg1"/>
                </a:gs>
                <a:gs pos="100000">
                  <a:schemeClr val="bg1">
                    <a:gamma/>
                    <a:shade val="84706"/>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34946" name="Oval 130"/>
            <p:cNvSpPr>
              <a:spLocks noChangeArrowheads="1"/>
            </p:cNvSpPr>
            <p:nvPr/>
          </p:nvSpPr>
          <p:spPr bwMode="hidden">
            <a:xfrm>
              <a:off x="1942" y="1040"/>
              <a:ext cx="106"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34947" name="Oval 131"/>
            <p:cNvSpPr>
              <a:spLocks noChangeArrowheads="1"/>
            </p:cNvSpPr>
            <p:nvPr/>
          </p:nvSpPr>
          <p:spPr bwMode="hidden">
            <a:xfrm>
              <a:off x="1088" y="1277"/>
              <a:ext cx="106" cy="44"/>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34948" name="Oval 132"/>
            <p:cNvSpPr>
              <a:spLocks noChangeArrowheads="1"/>
            </p:cNvSpPr>
            <p:nvPr/>
          </p:nvSpPr>
          <p:spPr bwMode="hidden">
            <a:xfrm>
              <a:off x="827" y="1350"/>
              <a:ext cx="106"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34949" name="Oval 133"/>
            <p:cNvSpPr>
              <a:spLocks noChangeArrowheads="1"/>
            </p:cNvSpPr>
            <p:nvPr/>
          </p:nvSpPr>
          <p:spPr bwMode="hidden">
            <a:xfrm>
              <a:off x="537" y="1428"/>
              <a:ext cx="106"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34950" name="Oval 134"/>
            <p:cNvSpPr>
              <a:spLocks noChangeArrowheads="1"/>
            </p:cNvSpPr>
            <p:nvPr/>
          </p:nvSpPr>
          <p:spPr bwMode="hidden">
            <a:xfrm>
              <a:off x="635" y="1060"/>
              <a:ext cx="106"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34951" name="Oval 135"/>
            <p:cNvSpPr>
              <a:spLocks noChangeArrowheads="1"/>
            </p:cNvSpPr>
            <p:nvPr/>
          </p:nvSpPr>
          <p:spPr bwMode="hidden">
            <a:xfrm>
              <a:off x="1540" y="1050"/>
              <a:ext cx="106"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34952" name="Oval 136"/>
            <p:cNvSpPr>
              <a:spLocks noChangeArrowheads="1"/>
            </p:cNvSpPr>
            <p:nvPr/>
          </p:nvSpPr>
          <p:spPr bwMode="hidden">
            <a:xfrm>
              <a:off x="1120" y="1063"/>
              <a:ext cx="105"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34953" name="Oval 137"/>
            <p:cNvSpPr>
              <a:spLocks noChangeArrowheads="1"/>
            </p:cNvSpPr>
            <p:nvPr/>
          </p:nvSpPr>
          <p:spPr bwMode="hidden">
            <a:xfrm>
              <a:off x="4131" y="1284"/>
              <a:ext cx="111" cy="45"/>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34954" name="Oval 138"/>
            <p:cNvSpPr>
              <a:spLocks noChangeArrowheads="1"/>
            </p:cNvSpPr>
            <p:nvPr/>
          </p:nvSpPr>
          <p:spPr bwMode="hidden">
            <a:xfrm>
              <a:off x="3477" y="1163"/>
              <a:ext cx="112" cy="45"/>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34955" name="Oval 139"/>
            <p:cNvSpPr>
              <a:spLocks noChangeArrowheads="1"/>
            </p:cNvSpPr>
            <p:nvPr/>
          </p:nvSpPr>
          <p:spPr bwMode="hidden">
            <a:xfrm>
              <a:off x="3315" y="1229"/>
              <a:ext cx="112" cy="45"/>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34956" name="Oval 140"/>
            <p:cNvSpPr>
              <a:spLocks noChangeArrowheads="1"/>
            </p:cNvSpPr>
            <p:nvPr/>
          </p:nvSpPr>
          <p:spPr bwMode="hidden">
            <a:xfrm>
              <a:off x="3174" y="1112"/>
              <a:ext cx="112" cy="44"/>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34957" name="Oval 141"/>
            <p:cNvSpPr>
              <a:spLocks noChangeArrowheads="1"/>
            </p:cNvSpPr>
            <p:nvPr/>
          </p:nvSpPr>
          <p:spPr bwMode="hidden">
            <a:xfrm>
              <a:off x="2396" y="1051"/>
              <a:ext cx="112" cy="45"/>
            </a:xfrm>
            <a:prstGeom prst="ellipse">
              <a:avLst/>
            </a:prstGeom>
            <a:gradFill rotWithShape="0">
              <a:gsLst>
                <a:gs pos="0">
                  <a:schemeClr val="bg1"/>
                </a:gs>
                <a:gs pos="100000">
                  <a:schemeClr val="bg1">
                    <a:gamma/>
                    <a:shade val="87843"/>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34958" name="Oval 142"/>
            <p:cNvSpPr>
              <a:spLocks noChangeArrowheads="1"/>
            </p:cNvSpPr>
            <p:nvPr/>
          </p:nvSpPr>
          <p:spPr bwMode="hidden">
            <a:xfrm>
              <a:off x="2769" y="1446"/>
              <a:ext cx="111" cy="44"/>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34959" name="Oval 143"/>
            <p:cNvSpPr>
              <a:spLocks noChangeArrowheads="1"/>
            </p:cNvSpPr>
            <p:nvPr/>
          </p:nvSpPr>
          <p:spPr bwMode="hidden">
            <a:xfrm>
              <a:off x="2656" y="1294"/>
              <a:ext cx="112" cy="45"/>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34960" name="Oval 144"/>
            <p:cNvSpPr>
              <a:spLocks noChangeArrowheads="1"/>
            </p:cNvSpPr>
            <p:nvPr/>
          </p:nvSpPr>
          <p:spPr bwMode="hidden">
            <a:xfrm>
              <a:off x="2501" y="1159"/>
              <a:ext cx="111" cy="45"/>
            </a:xfrm>
            <a:prstGeom prst="ellipse">
              <a:avLst/>
            </a:prstGeom>
            <a:gradFill rotWithShape="0">
              <a:gsLst>
                <a:gs pos="0">
                  <a:schemeClr val="bg1"/>
                </a:gs>
                <a:gs pos="100000">
                  <a:schemeClr val="bg1">
                    <a:gamma/>
                    <a:shade val="84706"/>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34961" name="Oval 145"/>
            <p:cNvSpPr>
              <a:spLocks noChangeArrowheads="1"/>
            </p:cNvSpPr>
            <p:nvPr/>
          </p:nvSpPr>
          <p:spPr bwMode="hidden">
            <a:xfrm>
              <a:off x="2222" y="1101"/>
              <a:ext cx="112" cy="44"/>
            </a:xfrm>
            <a:prstGeom prst="ellipse">
              <a:avLst/>
            </a:prstGeom>
            <a:gradFill rotWithShape="0">
              <a:gsLst>
                <a:gs pos="0">
                  <a:schemeClr val="bg1"/>
                </a:gs>
                <a:gs pos="100000">
                  <a:schemeClr val="bg1">
                    <a:gamma/>
                    <a:shade val="87843"/>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34962" name="Oval 146"/>
            <p:cNvSpPr>
              <a:spLocks noChangeArrowheads="1"/>
            </p:cNvSpPr>
            <p:nvPr/>
          </p:nvSpPr>
          <p:spPr bwMode="hidden">
            <a:xfrm>
              <a:off x="2029" y="1162"/>
              <a:ext cx="111" cy="45"/>
            </a:xfrm>
            <a:prstGeom prst="ellipse">
              <a:avLst/>
            </a:prstGeom>
            <a:gradFill rotWithShape="0">
              <a:gsLst>
                <a:gs pos="0">
                  <a:schemeClr val="bg1"/>
                </a:gs>
                <a:gs pos="100000">
                  <a:schemeClr val="bg1">
                    <a:gamma/>
                    <a:shade val="87843"/>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34963" name="Oval 147"/>
            <p:cNvSpPr>
              <a:spLocks noChangeArrowheads="1"/>
            </p:cNvSpPr>
            <p:nvPr/>
          </p:nvSpPr>
          <p:spPr bwMode="hidden">
            <a:xfrm>
              <a:off x="1875" y="1356"/>
              <a:ext cx="112" cy="45"/>
            </a:xfrm>
            <a:prstGeom prst="ellipse">
              <a:avLst/>
            </a:prstGeom>
            <a:gradFill rotWithShape="0">
              <a:gsLst>
                <a:gs pos="0">
                  <a:schemeClr val="bg1"/>
                </a:gs>
                <a:gs pos="100000">
                  <a:schemeClr val="bg1">
                    <a:gamma/>
                    <a:shade val="84706"/>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34964" name="Oval 148"/>
            <p:cNvSpPr>
              <a:spLocks noChangeArrowheads="1"/>
            </p:cNvSpPr>
            <p:nvPr/>
          </p:nvSpPr>
          <p:spPr bwMode="hidden">
            <a:xfrm>
              <a:off x="1809" y="1223"/>
              <a:ext cx="111" cy="45"/>
            </a:xfrm>
            <a:prstGeom prst="ellipse">
              <a:avLst/>
            </a:prstGeom>
            <a:gradFill rotWithShape="0">
              <a:gsLst>
                <a:gs pos="0">
                  <a:schemeClr val="bg1"/>
                </a:gs>
                <a:gs pos="100000">
                  <a:schemeClr val="bg1">
                    <a:gamma/>
                    <a:shade val="87843"/>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34965" name="Oval 149"/>
            <p:cNvSpPr>
              <a:spLocks noChangeArrowheads="1"/>
            </p:cNvSpPr>
            <p:nvPr/>
          </p:nvSpPr>
          <p:spPr bwMode="hidden">
            <a:xfrm>
              <a:off x="1738" y="1098"/>
              <a:ext cx="112"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34966" name="Oval 150"/>
            <p:cNvSpPr>
              <a:spLocks noChangeArrowheads="1"/>
            </p:cNvSpPr>
            <p:nvPr/>
          </p:nvSpPr>
          <p:spPr bwMode="hidden">
            <a:xfrm>
              <a:off x="1583" y="1289"/>
              <a:ext cx="112" cy="45"/>
            </a:xfrm>
            <a:prstGeom prst="ellipse">
              <a:avLst/>
            </a:prstGeom>
            <a:gradFill rotWithShape="0">
              <a:gsLst>
                <a:gs pos="0">
                  <a:schemeClr val="bg1"/>
                </a:gs>
                <a:gs pos="100000">
                  <a:schemeClr val="bg1">
                    <a:gamma/>
                    <a:shade val="87843"/>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34967" name="Oval 151"/>
            <p:cNvSpPr>
              <a:spLocks noChangeArrowheads="1"/>
            </p:cNvSpPr>
            <p:nvPr/>
          </p:nvSpPr>
          <p:spPr bwMode="hidden">
            <a:xfrm>
              <a:off x="1379" y="1343"/>
              <a:ext cx="112" cy="45"/>
            </a:xfrm>
            <a:prstGeom prst="ellipse">
              <a:avLst/>
            </a:prstGeom>
            <a:gradFill rotWithShape="0">
              <a:gsLst>
                <a:gs pos="0">
                  <a:schemeClr val="bg1"/>
                </a:gs>
                <a:gs pos="100000">
                  <a:schemeClr val="bg1">
                    <a:gamma/>
                    <a:shade val="87843"/>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34968" name="Oval 152"/>
            <p:cNvSpPr>
              <a:spLocks noChangeArrowheads="1"/>
            </p:cNvSpPr>
            <p:nvPr/>
          </p:nvSpPr>
          <p:spPr bwMode="hidden">
            <a:xfrm>
              <a:off x="1529" y="1156"/>
              <a:ext cx="112"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34969" name="Oval 153"/>
            <p:cNvSpPr>
              <a:spLocks noChangeArrowheads="1"/>
            </p:cNvSpPr>
            <p:nvPr/>
          </p:nvSpPr>
          <p:spPr bwMode="hidden">
            <a:xfrm>
              <a:off x="1294" y="1222"/>
              <a:ext cx="112"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34970" name="Oval 154"/>
            <p:cNvSpPr>
              <a:spLocks noChangeArrowheads="1"/>
            </p:cNvSpPr>
            <p:nvPr/>
          </p:nvSpPr>
          <p:spPr bwMode="hidden">
            <a:xfrm>
              <a:off x="1314" y="1112"/>
              <a:ext cx="112" cy="44"/>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34971" name="Oval 155"/>
            <p:cNvSpPr>
              <a:spLocks noChangeArrowheads="1"/>
            </p:cNvSpPr>
            <p:nvPr/>
          </p:nvSpPr>
          <p:spPr bwMode="hidden">
            <a:xfrm>
              <a:off x="1082" y="1166"/>
              <a:ext cx="111"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34972" name="Oval 156"/>
            <p:cNvSpPr>
              <a:spLocks noChangeArrowheads="1"/>
            </p:cNvSpPr>
            <p:nvPr/>
          </p:nvSpPr>
          <p:spPr bwMode="hidden">
            <a:xfrm>
              <a:off x="877" y="1121"/>
              <a:ext cx="112"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34973" name="Oval 157"/>
            <p:cNvSpPr>
              <a:spLocks noChangeArrowheads="1"/>
            </p:cNvSpPr>
            <p:nvPr/>
          </p:nvSpPr>
          <p:spPr bwMode="hidden">
            <a:xfrm>
              <a:off x="875" y="1216"/>
              <a:ext cx="111"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34974" name="Oval 158"/>
            <p:cNvSpPr>
              <a:spLocks noChangeArrowheads="1"/>
            </p:cNvSpPr>
            <p:nvPr/>
          </p:nvSpPr>
          <p:spPr bwMode="hidden">
            <a:xfrm>
              <a:off x="680" y="1170"/>
              <a:ext cx="112" cy="44"/>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34975" name="Oval 159"/>
            <p:cNvSpPr>
              <a:spLocks noChangeArrowheads="1"/>
            </p:cNvSpPr>
            <p:nvPr/>
          </p:nvSpPr>
          <p:spPr bwMode="hidden">
            <a:xfrm>
              <a:off x="411" y="1232"/>
              <a:ext cx="111" cy="44"/>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34976" name="Oval 160"/>
            <p:cNvSpPr>
              <a:spLocks noChangeArrowheads="1"/>
            </p:cNvSpPr>
            <p:nvPr/>
          </p:nvSpPr>
          <p:spPr bwMode="hidden">
            <a:xfrm>
              <a:off x="434" y="1100"/>
              <a:ext cx="112" cy="44"/>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34977" name="Oval 161"/>
            <p:cNvSpPr>
              <a:spLocks noChangeArrowheads="1"/>
            </p:cNvSpPr>
            <p:nvPr/>
          </p:nvSpPr>
          <p:spPr bwMode="hidden">
            <a:xfrm>
              <a:off x="119" y="1312"/>
              <a:ext cx="111" cy="44"/>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34978" name="Oval 162"/>
            <p:cNvSpPr>
              <a:spLocks noChangeArrowheads="1"/>
            </p:cNvSpPr>
            <p:nvPr/>
          </p:nvSpPr>
          <p:spPr bwMode="hidden">
            <a:xfrm>
              <a:off x="858" y="1001"/>
              <a:ext cx="101" cy="38"/>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34979" name="Oval 163"/>
            <p:cNvSpPr>
              <a:spLocks noChangeArrowheads="1"/>
            </p:cNvSpPr>
            <p:nvPr/>
          </p:nvSpPr>
          <p:spPr bwMode="hidden">
            <a:xfrm>
              <a:off x="1341" y="1013"/>
              <a:ext cx="101" cy="39"/>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34980" name="Oval 164"/>
            <p:cNvSpPr>
              <a:spLocks noChangeArrowheads="1"/>
            </p:cNvSpPr>
            <p:nvPr/>
          </p:nvSpPr>
          <p:spPr bwMode="hidden">
            <a:xfrm>
              <a:off x="1739" y="1008"/>
              <a:ext cx="101" cy="38"/>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34981" name="Oval 165"/>
            <p:cNvSpPr>
              <a:spLocks noChangeArrowheads="1"/>
            </p:cNvSpPr>
            <p:nvPr/>
          </p:nvSpPr>
          <p:spPr bwMode="hidden">
            <a:xfrm>
              <a:off x="2116" y="1001"/>
              <a:ext cx="100" cy="39"/>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34982" name="Oval 166"/>
            <p:cNvSpPr>
              <a:spLocks noChangeArrowheads="1"/>
            </p:cNvSpPr>
            <p:nvPr/>
          </p:nvSpPr>
          <p:spPr bwMode="hidden">
            <a:xfrm>
              <a:off x="2320" y="941"/>
              <a:ext cx="101" cy="39"/>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34983" name="Oval 167"/>
            <p:cNvSpPr>
              <a:spLocks noChangeArrowheads="1"/>
            </p:cNvSpPr>
            <p:nvPr/>
          </p:nvSpPr>
          <p:spPr bwMode="hidden">
            <a:xfrm>
              <a:off x="2601" y="995"/>
              <a:ext cx="101" cy="39"/>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34984" name="Oval 168"/>
            <p:cNvSpPr>
              <a:spLocks noChangeArrowheads="1"/>
            </p:cNvSpPr>
            <p:nvPr/>
          </p:nvSpPr>
          <p:spPr bwMode="hidden">
            <a:xfrm>
              <a:off x="1667" y="1420"/>
              <a:ext cx="106" cy="51"/>
            </a:xfrm>
            <a:prstGeom prst="ellipse">
              <a:avLst/>
            </a:prstGeom>
            <a:gradFill rotWithShape="0">
              <a:gsLst>
                <a:gs pos="0">
                  <a:schemeClr val="bg1"/>
                </a:gs>
                <a:gs pos="100000">
                  <a:schemeClr val="bg1">
                    <a:gamma/>
                    <a:shade val="84706"/>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34985" name="Oval 169"/>
            <p:cNvSpPr>
              <a:spLocks noChangeArrowheads="1"/>
            </p:cNvSpPr>
            <p:nvPr/>
          </p:nvSpPr>
          <p:spPr bwMode="hidden">
            <a:xfrm>
              <a:off x="2557" y="1516"/>
              <a:ext cx="123" cy="51"/>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34986" name="Oval 170"/>
            <p:cNvSpPr>
              <a:spLocks noChangeArrowheads="1"/>
            </p:cNvSpPr>
            <p:nvPr/>
          </p:nvSpPr>
          <p:spPr bwMode="hidden">
            <a:xfrm>
              <a:off x="3619" y="1287"/>
              <a:ext cx="112" cy="51"/>
            </a:xfrm>
            <a:prstGeom prst="ellipse">
              <a:avLst/>
            </a:prstGeom>
            <a:gradFill rotWithShape="0">
              <a:gsLst>
                <a:gs pos="0">
                  <a:schemeClr val="bg1"/>
                </a:gs>
                <a:gs pos="100000">
                  <a:schemeClr val="bg1">
                    <a:gamma/>
                    <a:shade val="75686"/>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34987" name="Oval 171"/>
            <p:cNvSpPr>
              <a:spLocks noChangeArrowheads="1"/>
            </p:cNvSpPr>
            <p:nvPr/>
          </p:nvSpPr>
          <p:spPr bwMode="hidden">
            <a:xfrm>
              <a:off x="3791" y="1212"/>
              <a:ext cx="111" cy="51"/>
            </a:xfrm>
            <a:prstGeom prst="ellipse">
              <a:avLst/>
            </a:prstGeom>
            <a:gradFill rotWithShape="0">
              <a:gsLst>
                <a:gs pos="0">
                  <a:schemeClr val="bg1"/>
                </a:gs>
                <a:gs pos="100000">
                  <a:schemeClr val="bg1">
                    <a:gamma/>
                    <a:shade val="75686"/>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34988" name="Oval 172"/>
            <p:cNvSpPr>
              <a:spLocks noChangeArrowheads="1"/>
            </p:cNvSpPr>
            <p:nvPr/>
          </p:nvSpPr>
          <p:spPr bwMode="hidden">
            <a:xfrm>
              <a:off x="2134" y="908"/>
              <a:ext cx="79" cy="34"/>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34989" name="Oval 173"/>
            <p:cNvSpPr>
              <a:spLocks noChangeArrowheads="1"/>
            </p:cNvSpPr>
            <p:nvPr/>
          </p:nvSpPr>
          <p:spPr bwMode="hidden">
            <a:xfrm>
              <a:off x="1264" y="908"/>
              <a:ext cx="79" cy="34"/>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34990" name="Oval 174"/>
            <p:cNvSpPr>
              <a:spLocks noChangeArrowheads="1"/>
            </p:cNvSpPr>
            <p:nvPr/>
          </p:nvSpPr>
          <p:spPr bwMode="hidden">
            <a:xfrm>
              <a:off x="1471" y="869"/>
              <a:ext cx="79" cy="34"/>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34991" name="Oval 175"/>
            <p:cNvSpPr>
              <a:spLocks noChangeArrowheads="1"/>
            </p:cNvSpPr>
            <p:nvPr/>
          </p:nvSpPr>
          <p:spPr bwMode="hidden">
            <a:xfrm>
              <a:off x="1650" y="824"/>
              <a:ext cx="83" cy="34"/>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34992" name="Oval 176"/>
            <p:cNvSpPr>
              <a:spLocks noChangeArrowheads="1"/>
            </p:cNvSpPr>
            <p:nvPr/>
          </p:nvSpPr>
          <p:spPr bwMode="hidden">
            <a:xfrm>
              <a:off x="1918" y="869"/>
              <a:ext cx="84" cy="34"/>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34993" name="Oval 177"/>
            <p:cNvSpPr>
              <a:spLocks noChangeArrowheads="1"/>
            </p:cNvSpPr>
            <p:nvPr/>
          </p:nvSpPr>
          <p:spPr bwMode="hidden">
            <a:xfrm>
              <a:off x="1720" y="923"/>
              <a:ext cx="83" cy="34"/>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34994" name="Oval 178"/>
            <p:cNvSpPr>
              <a:spLocks noChangeArrowheads="1"/>
            </p:cNvSpPr>
            <p:nvPr/>
          </p:nvSpPr>
          <p:spPr bwMode="hidden">
            <a:xfrm>
              <a:off x="1913" y="957"/>
              <a:ext cx="95"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34995" name="Oval 179"/>
            <p:cNvSpPr>
              <a:spLocks noChangeArrowheads="1"/>
            </p:cNvSpPr>
            <p:nvPr/>
          </p:nvSpPr>
          <p:spPr bwMode="hidden">
            <a:xfrm>
              <a:off x="1541" y="962"/>
              <a:ext cx="89"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34996" name="Oval 180"/>
            <p:cNvSpPr>
              <a:spLocks noChangeArrowheads="1"/>
            </p:cNvSpPr>
            <p:nvPr/>
          </p:nvSpPr>
          <p:spPr bwMode="hidden">
            <a:xfrm>
              <a:off x="1076" y="953"/>
              <a:ext cx="101"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34997" name="Oval 181"/>
            <p:cNvSpPr>
              <a:spLocks noChangeArrowheads="1"/>
            </p:cNvSpPr>
            <p:nvPr/>
          </p:nvSpPr>
          <p:spPr bwMode="hidden">
            <a:xfrm>
              <a:off x="1983" y="4027"/>
              <a:ext cx="195" cy="105"/>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34998" name="Oval 182"/>
            <p:cNvSpPr>
              <a:spLocks noChangeArrowheads="1"/>
            </p:cNvSpPr>
            <p:nvPr/>
          </p:nvSpPr>
          <p:spPr bwMode="hidden">
            <a:xfrm>
              <a:off x="2460" y="3671"/>
              <a:ext cx="196" cy="112"/>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34999" name="Oval 183"/>
            <p:cNvSpPr>
              <a:spLocks noChangeArrowheads="1"/>
            </p:cNvSpPr>
            <p:nvPr/>
          </p:nvSpPr>
          <p:spPr bwMode="hidden">
            <a:xfrm>
              <a:off x="3238" y="3121"/>
              <a:ext cx="168" cy="95"/>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35000" name="Oval 184"/>
            <p:cNvSpPr>
              <a:spLocks noChangeArrowheads="1"/>
            </p:cNvSpPr>
            <p:nvPr/>
          </p:nvSpPr>
          <p:spPr bwMode="hidden">
            <a:xfrm>
              <a:off x="3550" y="2880"/>
              <a:ext cx="157" cy="89"/>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35001" name="Oval 185"/>
            <p:cNvSpPr>
              <a:spLocks noChangeArrowheads="1"/>
            </p:cNvSpPr>
            <p:nvPr/>
          </p:nvSpPr>
          <p:spPr bwMode="hidden">
            <a:xfrm>
              <a:off x="2892" y="3377"/>
              <a:ext cx="168" cy="95"/>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35002" name="Oval 186"/>
            <p:cNvSpPr>
              <a:spLocks noChangeArrowheads="1"/>
            </p:cNvSpPr>
            <p:nvPr/>
          </p:nvSpPr>
          <p:spPr bwMode="hidden">
            <a:xfrm>
              <a:off x="3869" y="2657"/>
              <a:ext cx="151" cy="84"/>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35003" name="Oval 187"/>
            <p:cNvSpPr>
              <a:spLocks noChangeArrowheads="1"/>
            </p:cNvSpPr>
            <p:nvPr/>
          </p:nvSpPr>
          <p:spPr bwMode="hidden">
            <a:xfrm>
              <a:off x="4090" y="2475"/>
              <a:ext cx="156" cy="89"/>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35004" name="Oval 188"/>
            <p:cNvSpPr>
              <a:spLocks noChangeArrowheads="1"/>
            </p:cNvSpPr>
            <p:nvPr/>
          </p:nvSpPr>
          <p:spPr bwMode="hidden">
            <a:xfrm>
              <a:off x="4327" y="2314"/>
              <a:ext cx="134" cy="72"/>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35005" name="Oval 189"/>
            <p:cNvSpPr>
              <a:spLocks noChangeArrowheads="1"/>
            </p:cNvSpPr>
            <p:nvPr/>
          </p:nvSpPr>
          <p:spPr bwMode="hidden">
            <a:xfrm>
              <a:off x="4712" y="2022"/>
              <a:ext cx="134" cy="73"/>
            </a:xfrm>
            <a:prstGeom prst="ellipse">
              <a:avLst/>
            </a:prstGeom>
            <a:gradFill rotWithShape="0">
              <a:gsLst>
                <a:gs pos="0">
                  <a:schemeClr val="bg2"/>
                </a:gs>
                <a:gs pos="100000">
                  <a:schemeClr val="bg2">
                    <a:gamma/>
                    <a:shade val="5451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35006" name="Oval 190"/>
            <p:cNvSpPr>
              <a:spLocks noChangeArrowheads="1"/>
            </p:cNvSpPr>
            <p:nvPr/>
          </p:nvSpPr>
          <p:spPr bwMode="hidden">
            <a:xfrm>
              <a:off x="4533" y="2162"/>
              <a:ext cx="139" cy="61"/>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35007" name="Oval 191"/>
            <p:cNvSpPr>
              <a:spLocks noChangeArrowheads="1"/>
            </p:cNvSpPr>
            <p:nvPr/>
          </p:nvSpPr>
          <p:spPr bwMode="hidden">
            <a:xfrm>
              <a:off x="4863" y="1920"/>
              <a:ext cx="128" cy="61"/>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35008" name="Oval 192"/>
            <p:cNvSpPr>
              <a:spLocks noChangeArrowheads="1"/>
            </p:cNvSpPr>
            <p:nvPr/>
          </p:nvSpPr>
          <p:spPr bwMode="hidden">
            <a:xfrm>
              <a:off x="5009" y="1807"/>
              <a:ext cx="128" cy="61"/>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35009" name="Oval 193"/>
            <p:cNvSpPr>
              <a:spLocks noChangeArrowheads="1"/>
            </p:cNvSpPr>
            <p:nvPr/>
          </p:nvSpPr>
          <p:spPr bwMode="hidden">
            <a:xfrm>
              <a:off x="5161" y="1702"/>
              <a:ext cx="123" cy="50"/>
            </a:xfrm>
            <a:prstGeom prst="ellipse">
              <a:avLst/>
            </a:prstGeom>
            <a:gradFill rotWithShape="0">
              <a:gsLst>
                <a:gs pos="0">
                  <a:schemeClr val="bg2"/>
                </a:gs>
                <a:gs pos="100000">
                  <a:schemeClr val="bg2">
                    <a:gamma/>
                    <a:shade val="81961"/>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35010" name="Oval 194"/>
            <p:cNvSpPr>
              <a:spLocks noChangeArrowheads="1"/>
            </p:cNvSpPr>
            <p:nvPr/>
          </p:nvSpPr>
          <p:spPr bwMode="hidden">
            <a:xfrm>
              <a:off x="5277" y="1614"/>
              <a:ext cx="124" cy="51"/>
            </a:xfrm>
            <a:prstGeom prst="ellipse">
              <a:avLst/>
            </a:prstGeom>
            <a:gradFill rotWithShape="0">
              <a:gsLst>
                <a:gs pos="0">
                  <a:schemeClr val="bg2"/>
                </a:gs>
                <a:gs pos="100000">
                  <a:schemeClr val="bg2">
                    <a:gamma/>
                    <a:shade val="81961"/>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35011" name="Oval 195"/>
            <p:cNvSpPr>
              <a:spLocks noChangeArrowheads="1"/>
            </p:cNvSpPr>
            <p:nvPr/>
          </p:nvSpPr>
          <p:spPr bwMode="hidden">
            <a:xfrm>
              <a:off x="5398" y="1521"/>
              <a:ext cx="123" cy="51"/>
            </a:xfrm>
            <a:prstGeom prst="ellipse">
              <a:avLst/>
            </a:prstGeom>
            <a:gradFill rotWithShape="0">
              <a:gsLst>
                <a:gs pos="0">
                  <a:schemeClr val="bg2"/>
                </a:gs>
                <a:gs pos="100000">
                  <a:schemeClr val="bg2">
                    <a:gamma/>
                    <a:shade val="81961"/>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35012" name="Oval 196"/>
            <p:cNvSpPr>
              <a:spLocks noChangeArrowheads="1"/>
            </p:cNvSpPr>
            <p:nvPr/>
          </p:nvSpPr>
          <p:spPr bwMode="hidden">
            <a:xfrm>
              <a:off x="3255" y="4071"/>
              <a:ext cx="196" cy="106"/>
            </a:xfrm>
            <a:prstGeom prst="ellipse">
              <a:avLst/>
            </a:prstGeom>
            <a:gradFill rotWithShape="0">
              <a:gsLst>
                <a:gs pos="0">
                  <a:schemeClr val="accent2"/>
                </a:gs>
                <a:gs pos="100000">
                  <a:schemeClr val="accent2">
                    <a:gamma/>
                    <a:shade val="5451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35013" name="Oval 197"/>
            <p:cNvSpPr>
              <a:spLocks noChangeArrowheads="1"/>
            </p:cNvSpPr>
            <p:nvPr/>
          </p:nvSpPr>
          <p:spPr bwMode="hidden">
            <a:xfrm>
              <a:off x="3651" y="3693"/>
              <a:ext cx="196" cy="111"/>
            </a:xfrm>
            <a:prstGeom prst="ellipse">
              <a:avLst/>
            </a:prstGeom>
            <a:gradFill rotWithShape="0">
              <a:gsLst>
                <a:gs pos="0">
                  <a:schemeClr val="accent2"/>
                </a:gs>
                <a:gs pos="100000">
                  <a:schemeClr val="accent2">
                    <a:gamma/>
                    <a:shade val="5451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35014" name="Oval 198"/>
            <p:cNvSpPr>
              <a:spLocks noChangeArrowheads="1"/>
            </p:cNvSpPr>
            <p:nvPr/>
          </p:nvSpPr>
          <p:spPr bwMode="hidden">
            <a:xfrm>
              <a:off x="4773" y="3705"/>
              <a:ext cx="201" cy="106"/>
            </a:xfrm>
            <a:prstGeom prst="ellipse">
              <a:avLst/>
            </a:prstGeom>
            <a:gradFill rotWithShape="0">
              <a:gsLst>
                <a:gs pos="0">
                  <a:schemeClr val="accent2"/>
                </a:gs>
                <a:gs pos="100000">
                  <a:schemeClr val="accent2">
                    <a:gamma/>
                    <a:shade val="39216"/>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35015" name="Oval 199"/>
            <p:cNvSpPr>
              <a:spLocks noChangeArrowheads="1"/>
            </p:cNvSpPr>
            <p:nvPr/>
          </p:nvSpPr>
          <p:spPr bwMode="hidden">
            <a:xfrm>
              <a:off x="4491" y="4049"/>
              <a:ext cx="196" cy="105"/>
            </a:xfrm>
            <a:prstGeom prst="ellipse">
              <a:avLst/>
            </a:prstGeom>
            <a:gradFill rotWithShape="0">
              <a:gsLst>
                <a:gs pos="0">
                  <a:schemeClr val="accent2"/>
                </a:gs>
                <a:gs pos="100000">
                  <a:schemeClr val="accent2">
                    <a:gamma/>
                    <a:shade val="39216"/>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35016" name="Oval 200"/>
            <p:cNvSpPr>
              <a:spLocks noChangeArrowheads="1"/>
            </p:cNvSpPr>
            <p:nvPr/>
          </p:nvSpPr>
          <p:spPr bwMode="hidden">
            <a:xfrm>
              <a:off x="3989" y="3396"/>
              <a:ext cx="168" cy="96"/>
            </a:xfrm>
            <a:prstGeom prst="ellipse">
              <a:avLst/>
            </a:prstGeom>
            <a:gradFill rotWithShape="0">
              <a:gsLst>
                <a:gs pos="0">
                  <a:schemeClr val="accent2"/>
                </a:gs>
                <a:gs pos="100000">
                  <a:schemeClr val="accent2">
                    <a:gamma/>
                    <a:shade val="5451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35017" name="Oval 201"/>
            <p:cNvSpPr>
              <a:spLocks noChangeArrowheads="1"/>
            </p:cNvSpPr>
            <p:nvPr/>
          </p:nvSpPr>
          <p:spPr bwMode="hidden">
            <a:xfrm>
              <a:off x="4263" y="3141"/>
              <a:ext cx="167" cy="95"/>
            </a:xfrm>
            <a:prstGeom prst="ellipse">
              <a:avLst/>
            </a:prstGeom>
            <a:gradFill rotWithShape="0">
              <a:gsLst>
                <a:gs pos="0">
                  <a:schemeClr val="accent2"/>
                </a:gs>
                <a:gs pos="100000">
                  <a:schemeClr val="accent2">
                    <a:gamma/>
                    <a:shade val="5451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35018" name="Oval 202"/>
            <p:cNvSpPr>
              <a:spLocks noChangeArrowheads="1"/>
            </p:cNvSpPr>
            <p:nvPr/>
          </p:nvSpPr>
          <p:spPr bwMode="hidden">
            <a:xfrm>
              <a:off x="5044" y="3418"/>
              <a:ext cx="167" cy="95"/>
            </a:xfrm>
            <a:prstGeom prst="ellipse">
              <a:avLst/>
            </a:prstGeom>
            <a:gradFill rotWithShape="0">
              <a:gsLst>
                <a:gs pos="0">
                  <a:schemeClr val="accent2"/>
                </a:gs>
                <a:gs pos="100000">
                  <a:schemeClr val="accent2">
                    <a:gamma/>
                    <a:shade val="39216"/>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35019" name="Oval 203"/>
            <p:cNvSpPr>
              <a:spLocks noChangeArrowheads="1"/>
            </p:cNvSpPr>
            <p:nvPr/>
          </p:nvSpPr>
          <p:spPr bwMode="hidden">
            <a:xfrm>
              <a:off x="4553" y="2873"/>
              <a:ext cx="156" cy="83"/>
            </a:xfrm>
            <a:prstGeom prst="ellipse">
              <a:avLst/>
            </a:prstGeom>
            <a:gradFill rotWithShape="0">
              <a:gsLst>
                <a:gs pos="0">
                  <a:schemeClr val="accent2"/>
                </a:gs>
                <a:gs pos="100000">
                  <a:schemeClr val="accent2">
                    <a:gamma/>
                    <a:shade val="5451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35020" name="Oval 204"/>
            <p:cNvSpPr>
              <a:spLocks noChangeArrowheads="1"/>
            </p:cNvSpPr>
            <p:nvPr/>
          </p:nvSpPr>
          <p:spPr bwMode="hidden">
            <a:xfrm>
              <a:off x="5293" y="3116"/>
              <a:ext cx="168" cy="95"/>
            </a:xfrm>
            <a:prstGeom prst="ellipse">
              <a:avLst/>
            </a:prstGeom>
            <a:gradFill rotWithShape="0">
              <a:gsLst>
                <a:gs pos="0">
                  <a:schemeClr val="accent2"/>
                </a:gs>
                <a:gs pos="100000">
                  <a:schemeClr val="accent2">
                    <a:gamma/>
                    <a:shade val="5451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35021" name="Oval 205"/>
            <p:cNvSpPr>
              <a:spLocks noChangeArrowheads="1"/>
            </p:cNvSpPr>
            <p:nvPr/>
          </p:nvSpPr>
          <p:spPr bwMode="hidden">
            <a:xfrm>
              <a:off x="5497" y="2879"/>
              <a:ext cx="156" cy="89"/>
            </a:xfrm>
            <a:prstGeom prst="ellipse">
              <a:avLst/>
            </a:prstGeom>
            <a:gradFill rotWithShape="0">
              <a:gsLst>
                <a:gs pos="0">
                  <a:schemeClr val="accent2"/>
                </a:gs>
                <a:gs pos="100000">
                  <a:schemeClr val="accent2">
                    <a:gamma/>
                    <a:shade val="39216"/>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35022" name="Oval 206"/>
            <p:cNvSpPr>
              <a:spLocks noChangeArrowheads="1"/>
            </p:cNvSpPr>
            <p:nvPr/>
          </p:nvSpPr>
          <p:spPr bwMode="hidden">
            <a:xfrm>
              <a:off x="4772" y="2673"/>
              <a:ext cx="156" cy="83"/>
            </a:xfrm>
            <a:prstGeom prst="ellipse">
              <a:avLst/>
            </a:prstGeom>
            <a:gradFill rotWithShape="0">
              <a:gsLst>
                <a:gs pos="0">
                  <a:schemeClr val="accent2"/>
                </a:gs>
                <a:gs pos="100000">
                  <a:schemeClr val="accent2">
                    <a:gamma/>
                    <a:shade val="5451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35023" name="Oval 207"/>
            <p:cNvSpPr>
              <a:spLocks noChangeArrowheads="1"/>
            </p:cNvSpPr>
            <p:nvPr/>
          </p:nvSpPr>
          <p:spPr bwMode="hidden">
            <a:xfrm>
              <a:off x="4966" y="2488"/>
              <a:ext cx="156" cy="84"/>
            </a:xfrm>
            <a:prstGeom prst="ellipse">
              <a:avLst/>
            </a:prstGeom>
            <a:gradFill rotWithShape="0">
              <a:gsLst>
                <a:gs pos="0">
                  <a:schemeClr val="accent2"/>
                </a:gs>
                <a:gs pos="100000">
                  <a:schemeClr val="accent2">
                    <a:gamma/>
                    <a:shade val="5451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35024" name="Oval 208"/>
            <p:cNvSpPr>
              <a:spLocks noChangeArrowheads="1"/>
            </p:cNvSpPr>
            <p:nvPr/>
          </p:nvSpPr>
          <p:spPr bwMode="hidden">
            <a:xfrm>
              <a:off x="5444" y="2052"/>
              <a:ext cx="134" cy="73"/>
            </a:xfrm>
            <a:prstGeom prst="ellipse">
              <a:avLst/>
            </a:prstGeom>
            <a:gradFill rotWithShape="0">
              <a:gsLst>
                <a:gs pos="0">
                  <a:schemeClr val="accent2"/>
                </a:gs>
                <a:gs pos="100000">
                  <a:schemeClr val="accent2">
                    <a:gamma/>
                    <a:shade val="5451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35025" name="Oval 209"/>
            <p:cNvSpPr>
              <a:spLocks noChangeArrowheads="1"/>
            </p:cNvSpPr>
            <p:nvPr/>
          </p:nvSpPr>
          <p:spPr bwMode="hidden">
            <a:xfrm>
              <a:off x="5161" y="2314"/>
              <a:ext cx="140" cy="73"/>
            </a:xfrm>
            <a:prstGeom prst="ellipse">
              <a:avLst/>
            </a:prstGeom>
            <a:gradFill rotWithShape="0">
              <a:gsLst>
                <a:gs pos="0">
                  <a:schemeClr val="accent2"/>
                </a:gs>
                <a:gs pos="100000">
                  <a:schemeClr val="accent2">
                    <a:gamma/>
                    <a:shade val="5451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35026" name="Oval 210"/>
            <p:cNvSpPr>
              <a:spLocks noChangeArrowheads="1"/>
            </p:cNvSpPr>
            <p:nvPr/>
          </p:nvSpPr>
          <p:spPr bwMode="hidden">
            <a:xfrm>
              <a:off x="5318" y="2176"/>
              <a:ext cx="134" cy="61"/>
            </a:xfrm>
            <a:prstGeom prst="ellipse">
              <a:avLst/>
            </a:prstGeom>
            <a:gradFill rotWithShape="0">
              <a:gsLst>
                <a:gs pos="0">
                  <a:schemeClr val="accent2"/>
                </a:gs>
                <a:gs pos="100000">
                  <a:schemeClr val="accent2">
                    <a:gamma/>
                    <a:shade val="5451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35027" name="Oval 211"/>
            <p:cNvSpPr>
              <a:spLocks noChangeArrowheads="1"/>
            </p:cNvSpPr>
            <p:nvPr/>
          </p:nvSpPr>
          <p:spPr bwMode="hidden">
            <a:xfrm>
              <a:off x="5581" y="1933"/>
              <a:ext cx="128" cy="61"/>
            </a:xfrm>
            <a:prstGeom prst="ellipse">
              <a:avLst/>
            </a:prstGeom>
            <a:gradFill rotWithShape="0">
              <a:gsLst>
                <a:gs pos="0">
                  <a:schemeClr val="accent2"/>
                </a:gs>
                <a:gs pos="100000">
                  <a:schemeClr val="accent2">
                    <a:gamma/>
                    <a:shade val="5764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35028" name="Oval 212"/>
            <p:cNvSpPr>
              <a:spLocks noChangeArrowheads="1"/>
            </p:cNvSpPr>
            <p:nvPr/>
          </p:nvSpPr>
          <p:spPr bwMode="hidden">
            <a:xfrm>
              <a:off x="5689" y="1811"/>
              <a:ext cx="128" cy="61"/>
            </a:xfrm>
            <a:prstGeom prst="ellipse">
              <a:avLst/>
            </a:prstGeom>
            <a:gradFill rotWithShape="0">
              <a:gsLst>
                <a:gs pos="0">
                  <a:schemeClr val="accent2"/>
                </a:gs>
                <a:gs pos="100000">
                  <a:schemeClr val="accent2">
                    <a:gamma/>
                    <a:shade val="5764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35029" name="Oval 213"/>
            <p:cNvSpPr>
              <a:spLocks noChangeArrowheads="1"/>
            </p:cNvSpPr>
            <p:nvPr/>
          </p:nvSpPr>
          <p:spPr bwMode="hidden">
            <a:xfrm>
              <a:off x="5663" y="2680"/>
              <a:ext cx="156" cy="83"/>
            </a:xfrm>
            <a:prstGeom prst="ellipse">
              <a:avLst/>
            </a:prstGeom>
            <a:gradFill rotWithShape="0">
              <a:gsLst>
                <a:gs pos="0">
                  <a:schemeClr val="accent2"/>
                </a:gs>
                <a:gs pos="100000">
                  <a:schemeClr val="accent2">
                    <a:gamma/>
                    <a:shade val="5451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35030" name="Oval 214"/>
            <p:cNvSpPr>
              <a:spLocks noChangeArrowheads="1"/>
            </p:cNvSpPr>
            <p:nvPr/>
          </p:nvSpPr>
          <p:spPr bwMode="hidden">
            <a:xfrm>
              <a:off x="-65" y="2865"/>
              <a:ext cx="150" cy="89"/>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35031" name="Oval 215"/>
            <p:cNvSpPr>
              <a:spLocks noChangeArrowheads="1"/>
            </p:cNvSpPr>
            <p:nvPr/>
          </p:nvSpPr>
          <p:spPr bwMode="hidden">
            <a:xfrm>
              <a:off x="2" y="2477"/>
              <a:ext cx="156" cy="89"/>
            </a:xfrm>
            <a:prstGeom prst="ellipse">
              <a:avLst/>
            </a:prstGeom>
            <a:gradFill rotWithShape="0">
              <a:gsLst>
                <a:gs pos="0">
                  <a:schemeClr val="bg1"/>
                </a:gs>
                <a:gs pos="100000">
                  <a:schemeClr val="bg1">
                    <a:gamma/>
                    <a:shade val="75686"/>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35032" name="Oval 216"/>
            <p:cNvSpPr>
              <a:spLocks noChangeArrowheads="1"/>
            </p:cNvSpPr>
            <p:nvPr/>
          </p:nvSpPr>
          <p:spPr bwMode="hidden">
            <a:xfrm>
              <a:off x="-9" y="1436"/>
              <a:ext cx="106" cy="44"/>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35033" name="Oval 217"/>
            <p:cNvSpPr>
              <a:spLocks noChangeArrowheads="1"/>
            </p:cNvSpPr>
            <p:nvPr/>
          </p:nvSpPr>
          <p:spPr bwMode="hidden">
            <a:xfrm>
              <a:off x="5624" y="4010"/>
              <a:ext cx="201" cy="106"/>
            </a:xfrm>
            <a:prstGeom prst="ellipse">
              <a:avLst/>
            </a:prstGeom>
            <a:gradFill rotWithShape="0">
              <a:gsLst>
                <a:gs pos="0">
                  <a:schemeClr val="accent2"/>
                </a:gs>
                <a:gs pos="100000">
                  <a:schemeClr val="accent2">
                    <a:gamma/>
                    <a:shade val="39216"/>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grpSp>
      <p:sp>
        <p:nvSpPr>
          <p:cNvPr id="35034" name="Rectangle 218"/>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2000">
                <a:effectLst>
                  <a:outerShdw blurRad="38100" dist="38100" dir="2700000" algn="tl">
                    <a:srgbClr val="000000"/>
                  </a:outerShdw>
                </a:effectLst>
              </a:defRPr>
            </a:lvl1pPr>
          </a:lstStyle>
          <a:p>
            <a:fld id="{98096D24-9B5D-4A50-8365-016C07C21ED1}" type="slidenum">
              <a:rPr lang="en-US" smtClean="0"/>
              <a:t>‹#›</a:t>
            </a:fld>
            <a:endParaRPr lang="en-US"/>
          </a:p>
        </p:txBody>
      </p:sp>
      <p:sp>
        <p:nvSpPr>
          <p:cNvPr id="35035" name="Rectangle 219"/>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defRPr>
            </a:lvl1pPr>
          </a:lstStyle>
          <a:p>
            <a:fld id="{DA70C258-51A6-49EA-A401-70C0EEA73454}" type="datetime1">
              <a:rPr lang="en-US" smtClean="0"/>
              <a:t>11/24/2020</a:t>
            </a:fld>
            <a:endParaRPr lang="en-US"/>
          </a:p>
        </p:txBody>
      </p:sp>
      <p:sp>
        <p:nvSpPr>
          <p:cNvPr id="35036" name="Rectangle 220"/>
          <p:cNvSpPr>
            <a:spLocks noGrp="1" noChangeArrowheads="1"/>
          </p:cNvSpPr>
          <p:nvPr>
            <p:ph type="ftr" sz="quarter" idx="3"/>
          </p:nvPr>
        </p:nvSpPr>
        <p:spPr bwMode="auto">
          <a:xfrm>
            <a:off x="3124200" y="6243638"/>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defRPr>
            </a:lvl1pPr>
          </a:lstStyle>
          <a:p>
            <a:r>
              <a:rPr lang="en-US"/>
              <a:t>Falah Mohammed An Najah National University</a:t>
            </a:r>
          </a:p>
        </p:txBody>
      </p:sp>
      <p:sp>
        <p:nvSpPr>
          <p:cNvPr id="35037" name="Rectangle 221"/>
          <p:cNvSpPr>
            <a:spLocks noGrp="1" noChangeArrowheads="1"/>
          </p:cNvSpPr>
          <p:nvPr>
            <p:ph type="body" idx="1"/>
          </p:nvPr>
        </p:nvSpPr>
        <p:spPr bwMode="auto">
          <a:xfrm>
            <a:off x="457200" y="1600200"/>
            <a:ext cx="8229600" cy="4533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038" name="Rectangle 22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cSld>
  <p:clrMap bg1="dk2" tx1="lt1" bg2="dk1"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dt="0"/>
  <p:txStyles>
    <p:titleStyle>
      <a:lvl1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2pPr>
      <a:lvl3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3pPr>
      <a:lvl4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4pPr>
      <a:lvl5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5pPr>
      <a:lvl6pPr marL="4572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6pPr>
      <a:lvl7pPr marL="9144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7pPr>
      <a:lvl8pPr marL="13716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8pPr>
      <a:lvl9pPr marL="18288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9pPr>
    </p:titleStyle>
    <p:bodyStyle>
      <a:lvl1pPr marL="342900" indent="-342900" algn="l" rtl="0" eaLnBrk="1" fontAlgn="base" hangingPunct="1">
        <a:spcBef>
          <a:spcPct val="20000"/>
        </a:spcBef>
        <a:spcAft>
          <a:spcPct val="0"/>
        </a:spcAft>
        <a:buClr>
          <a:schemeClr val="hlink"/>
        </a:buClr>
        <a:buFont typeface="Wingdings" pitchFamily="2" charset="2"/>
        <a:buBlip>
          <a:blip r:embed="rId13"/>
        </a:buBlip>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1" fontAlgn="base" hangingPunct="1">
        <a:spcBef>
          <a:spcPct val="20000"/>
        </a:spcBef>
        <a:spcAft>
          <a:spcPct val="0"/>
        </a:spcAft>
        <a:buClr>
          <a:schemeClr val="folHlink"/>
        </a:buClr>
        <a:buSzPct val="50000"/>
        <a:buFont typeface="Wingdings" pitchFamily="2" charset="2"/>
        <a:buChar char="n"/>
        <a:defRPr sz="2800">
          <a:solidFill>
            <a:schemeClr val="tx1"/>
          </a:solidFill>
          <a:effectLst>
            <a:outerShdw blurRad="38100" dist="38100" dir="2700000" algn="tl">
              <a:srgbClr val="000000"/>
            </a:outerShdw>
          </a:effectLst>
          <a:latin typeface="+mn-lt"/>
          <a:cs typeface="+mn-cs"/>
        </a:defRPr>
      </a:lvl2pPr>
      <a:lvl3pPr marL="1143000" indent="-228600" algn="l" rtl="0" eaLnBrk="1" fontAlgn="base" hangingPunct="1">
        <a:spcBef>
          <a:spcPct val="20000"/>
        </a:spcBef>
        <a:spcAft>
          <a:spcPct val="0"/>
        </a:spcAft>
        <a:buClr>
          <a:schemeClr val="hlink"/>
        </a:buClr>
        <a:buFont typeface="Wingdings" pitchFamily="2" charset="2"/>
        <a:buBlip>
          <a:blip r:embed="rId13"/>
        </a:buBlip>
        <a:defRPr sz="2400">
          <a:solidFill>
            <a:schemeClr val="tx1"/>
          </a:solidFill>
          <a:effectLst>
            <a:outerShdw blurRad="38100" dist="38100" dir="2700000" algn="tl">
              <a:srgbClr val="000000"/>
            </a:outerShdw>
          </a:effectLst>
          <a:latin typeface="+mn-lt"/>
          <a:cs typeface="+mn-cs"/>
        </a:defRPr>
      </a:lvl3pPr>
      <a:lvl4pPr marL="1600200" indent="-228600" algn="l" rtl="0" eaLnBrk="1" fontAlgn="base" hangingPunct="1">
        <a:spcBef>
          <a:spcPct val="20000"/>
        </a:spcBef>
        <a:spcAft>
          <a:spcPct val="0"/>
        </a:spcAft>
        <a:buClr>
          <a:schemeClr val="folHlink"/>
        </a:buClr>
        <a:buSzPct val="50000"/>
        <a:buFont typeface="Wingdings" pitchFamily="2" charset="2"/>
        <a:buChar char="n"/>
        <a:defRPr sz="2000">
          <a:solidFill>
            <a:schemeClr val="tx1"/>
          </a:solidFill>
          <a:effectLst>
            <a:outerShdw blurRad="38100" dist="38100" dir="2700000" algn="tl">
              <a:srgbClr val="000000"/>
            </a:outerShdw>
          </a:effectLst>
          <a:latin typeface="+mn-lt"/>
          <a:cs typeface="+mn-cs"/>
        </a:defRPr>
      </a:lvl4pPr>
      <a:lvl5pPr marL="2057400" indent="-228600" algn="l" rtl="0" eaLnBrk="1" fontAlgn="base" hangingPunct="1">
        <a:spcBef>
          <a:spcPct val="20000"/>
        </a:spcBef>
        <a:spcAft>
          <a:spcPct val="0"/>
        </a:spcAft>
        <a:buClr>
          <a:schemeClr val="hlink"/>
        </a:buClr>
        <a:buFont typeface="Wingdings" pitchFamily="2" charset="2"/>
        <a:buBlip>
          <a:blip r:embed="rId13"/>
        </a:buBlip>
        <a:defRPr sz="2000">
          <a:solidFill>
            <a:schemeClr val="tx1"/>
          </a:solidFill>
          <a:effectLst>
            <a:outerShdw blurRad="38100" dist="38100" dir="2700000" algn="tl">
              <a:srgbClr val="000000"/>
            </a:outerShdw>
          </a:effectLst>
          <a:latin typeface="+mn-lt"/>
          <a:cs typeface="+mn-cs"/>
        </a:defRPr>
      </a:lvl5pPr>
      <a:lvl6pPr marL="2514600" indent="-228600" algn="l" rtl="0" eaLnBrk="1" fontAlgn="base" hangingPunct="1">
        <a:spcBef>
          <a:spcPct val="20000"/>
        </a:spcBef>
        <a:spcAft>
          <a:spcPct val="0"/>
        </a:spcAft>
        <a:buClr>
          <a:schemeClr val="hlink"/>
        </a:buClr>
        <a:buFont typeface="Wingdings" pitchFamily="2" charset="2"/>
        <a:buBlip>
          <a:blip r:embed="rId13"/>
        </a:buBlip>
        <a:defRPr sz="2000">
          <a:solidFill>
            <a:schemeClr val="tx1"/>
          </a:solidFill>
          <a:effectLst>
            <a:outerShdw blurRad="38100" dist="38100" dir="2700000" algn="tl">
              <a:srgbClr val="000000"/>
            </a:outerShdw>
          </a:effectLst>
          <a:latin typeface="+mn-lt"/>
          <a:cs typeface="+mn-cs"/>
        </a:defRPr>
      </a:lvl6pPr>
      <a:lvl7pPr marL="2971800" indent="-228600" algn="l" rtl="0" eaLnBrk="1" fontAlgn="base" hangingPunct="1">
        <a:spcBef>
          <a:spcPct val="20000"/>
        </a:spcBef>
        <a:spcAft>
          <a:spcPct val="0"/>
        </a:spcAft>
        <a:buClr>
          <a:schemeClr val="hlink"/>
        </a:buClr>
        <a:buFont typeface="Wingdings" pitchFamily="2" charset="2"/>
        <a:buBlip>
          <a:blip r:embed="rId13"/>
        </a:buBlip>
        <a:defRPr sz="2000">
          <a:solidFill>
            <a:schemeClr val="tx1"/>
          </a:solidFill>
          <a:effectLst>
            <a:outerShdw blurRad="38100" dist="38100" dir="2700000" algn="tl">
              <a:srgbClr val="000000"/>
            </a:outerShdw>
          </a:effectLst>
          <a:latin typeface="+mn-lt"/>
          <a:cs typeface="+mn-cs"/>
        </a:defRPr>
      </a:lvl7pPr>
      <a:lvl8pPr marL="3429000" indent="-228600" algn="l" rtl="0" eaLnBrk="1" fontAlgn="base" hangingPunct="1">
        <a:spcBef>
          <a:spcPct val="20000"/>
        </a:spcBef>
        <a:spcAft>
          <a:spcPct val="0"/>
        </a:spcAft>
        <a:buClr>
          <a:schemeClr val="hlink"/>
        </a:buClr>
        <a:buFont typeface="Wingdings" pitchFamily="2" charset="2"/>
        <a:buBlip>
          <a:blip r:embed="rId13"/>
        </a:buBlip>
        <a:defRPr sz="2000">
          <a:solidFill>
            <a:schemeClr val="tx1"/>
          </a:solidFill>
          <a:effectLst>
            <a:outerShdw blurRad="38100" dist="38100" dir="2700000" algn="tl">
              <a:srgbClr val="000000"/>
            </a:outerShdw>
          </a:effectLst>
          <a:latin typeface="+mn-lt"/>
          <a:cs typeface="+mn-cs"/>
        </a:defRPr>
      </a:lvl8pPr>
      <a:lvl9pPr marL="3886200" indent="-228600" algn="l" rtl="0" eaLnBrk="1" fontAlgn="base" hangingPunct="1">
        <a:spcBef>
          <a:spcPct val="20000"/>
        </a:spcBef>
        <a:spcAft>
          <a:spcPct val="0"/>
        </a:spcAft>
        <a:buClr>
          <a:schemeClr val="hlink"/>
        </a:buClr>
        <a:buFont typeface="Wingdings" pitchFamily="2" charset="2"/>
        <a:buBlip>
          <a:blip r:embed="rId13"/>
        </a:buBlip>
        <a:defRPr sz="2000">
          <a:solidFill>
            <a:schemeClr val="tx1"/>
          </a:solidFill>
          <a:effectLst>
            <a:outerShdw blurRad="38100" dist="38100" dir="2700000" algn="tl">
              <a:srgbClr val="00000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9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4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5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0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60.png"/></Relationships>
</file>

<file path=ppt/slides/_rels/slide38.xml.rels><?xml version="1.0" encoding="UTF-8" standalone="yes"?>
<Relationships xmlns="http://schemas.openxmlformats.org/package/2006/relationships"><Relationship Id="rId2" Type="http://schemas.openxmlformats.org/officeDocument/2006/relationships/image" Target="../media/image22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0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43.xml.rels><?xml version="1.0" encoding="UTF-8" standalone="yes"?>
<Relationships xmlns="http://schemas.openxmlformats.org/package/2006/relationships"><Relationship Id="rId2" Type="http://schemas.openxmlformats.org/officeDocument/2006/relationships/image" Target="../media/image23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6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7" Type="http://schemas.openxmlformats.org/officeDocument/2006/relationships/image" Target="../media/image4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27.emf"/></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280.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29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340.png"/><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36.emf"/><Relationship Id="rId4" Type="http://schemas.openxmlformats.org/officeDocument/2006/relationships/oleObject" Target="../embeddings/oleObject2.bin"/></Relationships>
</file>

<file path=ppt/slides/_rels/slide6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0.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370.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380.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282.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310.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500.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54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6" Type="http://schemas.openxmlformats.org/officeDocument/2006/relationships/image" Target="../media/image78.png"/></Relationships>
</file>

<file path=ppt/slides/_rels/slide90.xml.rels><?xml version="1.0" encoding="UTF-8" standalone="yes"?>
<Relationships xmlns="http://schemas.openxmlformats.org/package/2006/relationships"><Relationship Id="rId2" Type="http://schemas.openxmlformats.org/officeDocument/2006/relationships/image" Target="../media/image550.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460.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470.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Microwave link design</a:t>
            </a:r>
          </a:p>
        </p:txBody>
      </p:sp>
      <p:sp>
        <p:nvSpPr>
          <p:cNvPr id="3" name="Content Placeholder 2"/>
          <p:cNvSpPr>
            <a:spLocks noGrp="1"/>
          </p:cNvSpPr>
          <p:nvPr>
            <p:ph idx="1"/>
          </p:nvPr>
        </p:nvSpPr>
        <p:spPr/>
        <p:txBody>
          <a:bodyPr/>
          <a:lstStyle/>
          <a:p>
            <a:pPr algn="just"/>
            <a:r>
              <a:rPr lang="en-US" sz="2800" dirty="0"/>
              <a:t>Microwave link is a wireless communication channel that transmits and receives information on microwave frequencies ( 2 to 80 GHz) as shown</a:t>
            </a:r>
          </a:p>
        </p:txBody>
      </p:sp>
      <p:sp>
        <p:nvSpPr>
          <p:cNvPr id="4" name="Slide Number Placeholder 3"/>
          <p:cNvSpPr>
            <a:spLocks noGrp="1"/>
          </p:cNvSpPr>
          <p:nvPr>
            <p:ph type="sldNum" sz="quarter" idx="10"/>
          </p:nvPr>
        </p:nvSpPr>
        <p:spPr/>
        <p:txBody>
          <a:bodyPr/>
          <a:lstStyle/>
          <a:p>
            <a:fld id="{98096D24-9B5D-4A50-8365-016C07C21ED1}" type="slidenum">
              <a:rPr lang="en-US" smtClean="0">
                <a:solidFill>
                  <a:srgbClr val="FFFFFF"/>
                </a:solidFill>
              </a:rPr>
              <a:pPr/>
              <a:t>1</a:t>
            </a:fld>
            <a:endParaRPr lang="en-US" dirty="0">
              <a:solidFill>
                <a:srgbClr val="FFFFFF"/>
              </a:solidFill>
            </a:endParaRPr>
          </a:p>
        </p:txBody>
      </p:sp>
      <p:sp>
        <p:nvSpPr>
          <p:cNvPr id="5" name="Footer Placeholder 4"/>
          <p:cNvSpPr>
            <a:spLocks noGrp="1"/>
          </p:cNvSpPr>
          <p:nvPr>
            <p:ph type="ftr" sz="quarter" idx="12"/>
          </p:nvPr>
        </p:nvSpPr>
        <p:spPr/>
        <p:txBody>
          <a:bodyPr/>
          <a:lstStyle/>
          <a:p>
            <a:r>
              <a:rPr lang="en-US" dirty="0">
                <a:solidFill>
                  <a:srgbClr val="FFFFFF"/>
                </a:solidFill>
              </a:rPr>
              <a:t>Falah Mohammed An </a:t>
            </a:r>
            <a:r>
              <a:rPr lang="en-US" dirty="0" err="1">
                <a:solidFill>
                  <a:srgbClr val="FFFFFF"/>
                </a:solidFill>
              </a:rPr>
              <a:t>Najah</a:t>
            </a:r>
            <a:r>
              <a:rPr lang="en-US">
                <a:solidFill>
                  <a:srgbClr val="FFFFFF"/>
                </a:solidFill>
              </a:rPr>
              <a:t> National University</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404116"/>
            <a:ext cx="8243024" cy="2691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218417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Fresnel zones formation</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57200" y="1447800"/>
                <a:ext cx="8229600" cy="4876800"/>
              </a:xfrm>
            </p:spPr>
            <p:txBody>
              <a:bodyPr/>
              <a:lstStyle/>
              <a:p>
                <a:pPr algn="just"/>
                <a:r>
                  <a:rPr lang="en-US" sz="2600" dirty="0"/>
                  <a:t>The time delay </a:t>
                </a:r>
                <a14:m>
                  <m:oMath xmlns:m="http://schemas.openxmlformats.org/officeDocument/2006/math">
                    <m:r>
                      <a:rPr lang="en-US" sz="2600" b="0" i="1" smtClean="0">
                        <a:latin typeface="Cambria Math"/>
                      </a:rPr>
                      <m:t>𝑡</m:t>
                    </m:r>
                  </m:oMath>
                </a14:m>
                <a:r>
                  <a:rPr lang="en-US" sz="2600" dirty="0"/>
                  <a:t> equivalent to a phase delay </a:t>
                </a:r>
                <a14:m>
                  <m:oMath xmlns:m="http://schemas.openxmlformats.org/officeDocument/2006/math">
                    <m:r>
                      <a:rPr lang="en-US" sz="2600" b="0" i="1" smtClean="0">
                        <a:latin typeface="Cambria Math" panose="02040503050406030204" pitchFamily="18" charset="0"/>
                      </a:rPr>
                      <m:t>𝜙</m:t>
                    </m:r>
                  </m:oMath>
                </a14:m>
                <a:endParaRPr lang="en-US" sz="2600" dirty="0"/>
              </a:p>
              <a:p>
                <a:pPr marL="0" indent="0" algn="just">
                  <a:buNone/>
                </a:pPr>
                <a14:m>
                  <m:oMathPara xmlns:m="http://schemas.openxmlformats.org/officeDocument/2006/math">
                    <m:oMathParaPr>
                      <m:jc m:val="centerGroup"/>
                    </m:oMathParaPr>
                    <m:oMath xmlns:m="http://schemas.openxmlformats.org/officeDocument/2006/math">
                      <m:r>
                        <a:rPr lang="en-US" sz="2600" b="0" i="1" smtClean="0">
                          <a:latin typeface="Cambria Math"/>
                        </a:rPr>
                        <m:t>𝜙</m:t>
                      </m:r>
                      <m:r>
                        <a:rPr lang="en-US" sz="2600" b="0" i="1" smtClean="0">
                          <a:latin typeface="Cambria Math"/>
                        </a:rPr>
                        <m:t>=</m:t>
                      </m:r>
                      <m:f>
                        <m:fPr>
                          <m:ctrlPr>
                            <a:rPr lang="en-US" sz="2600" b="0" i="1" smtClean="0">
                              <a:latin typeface="Cambria Math" panose="02040503050406030204" pitchFamily="18" charset="0"/>
                            </a:rPr>
                          </m:ctrlPr>
                        </m:fPr>
                        <m:num>
                          <m:r>
                            <a:rPr lang="en-US" sz="2600" b="0" i="1" smtClean="0">
                              <a:latin typeface="Cambria Math"/>
                            </a:rPr>
                            <m:t>2</m:t>
                          </m:r>
                          <m:r>
                            <a:rPr lang="en-US" sz="2600" b="0" i="1" smtClean="0">
                              <a:latin typeface="Cambria Math"/>
                            </a:rPr>
                            <m:t>𝜋</m:t>
                          </m:r>
                        </m:num>
                        <m:den>
                          <m:r>
                            <a:rPr lang="en-US" sz="2600" b="0" i="1" smtClean="0">
                              <a:latin typeface="Cambria Math"/>
                            </a:rPr>
                            <m:t>𝑇</m:t>
                          </m:r>
                        </m:den>
                      </m:f>
                      <m:r>
                        <a:rPr lang="en-US" sz="2600" b="0" i="1" smtClean="0">
                          <a:latin typeface="Cambria Math"/>
                        </a:rPr>
                        <m:t>𝑡</m:t>
                      </m:r>
                      <m:r>
                        <a:rPr lang="en-US" sz="2600" b="0" i="1" smtClean="0">
                          <a:latin typeface="Cambria Math"/>
                        </a:rPr>
                        <m:t>=</m:t>
                      </m:r>
                      <m:f>
                        <m:fPr>
                          <m:ctrlPr>
                            <a:rPr lang="en-US" sz="2600" i="1">
                              <a:latin typeface="Cambria Math" panose="02040503050406030204" pitchFamily="18" charset="0"/>
                            </a:rPr>
                          </m:ctrlPr>
                        </m:fPr>
                        <m:num>
                          <m:r>
                            <a:rPr lang="en-US" sz="2600" i="1">
                              <a:latin typeface="Cambria Math"/>
                            </a:rPr>
                            <m:t>2</m:t>
                          </m:r>
                          <m:r>
                            <a:rPr lang="en-US" sz="2600" i="1">
                              <a:latin typeface="Cambria Math"/>
                            </a:rPr>
                            <m:t>𝜋</m:t>
                          </m:r>
                        </m:num>
                        <m:den>
                          <m:f>
                            <m:fPr>
                              <m:ctrlPr>
                                <a:rPr lang="en-US" sz="2600" b="0" i="1" smtClean="0">
                                  <a:latin typeface="Cambria Math" panose="02040503050406030204" pitchFamily="18" charset="0"/>
                                </a:rPr>
                              </m:ctrlPr>
                            </m:fPr>
                            <m:num>
                              <m:r>
                                <a:rPr lang="en-US" sz="2600" b="0" i="1" smtClean="0">
                                  <a:latin typeface="Cambria Math"/>
                                </a:rPr>
                                <m:t>𝜆</m:t>
                              </m:r>
                            </m:num>
                            <m:den>
                              <m:r>
                                <a:rPr lang="en-US" sz="2600" b="0" i="1" smtClean="0">
                                  <a:latin typeface="Cambria Math"/>
                                </a:rPr>
                                <m:t>𝑐</m:t>
                              </m:r>
                            </m:den>
                          </m:f>
                          <m:r>
                            <a:rPr lang="en-US" sz="2600" b="0" i="1" smtClean="0">
                              <a:latin typeface="Cambria Math"/>
                            </a:rPr>
                            <m:t> </m:t>
                          </m:r>
                        </m:den>
                      </m:f>
                      <m:f>
                        <m:fPr>
                          <m:ctrlPr>
                            <a:rPr lang="en-US" sz="2600" b="0" i="1" smtClean="0">
                              <a:latin typeface="Cambria Math" panose="02040503050406030204" pitchFamily="18" charset="0"/>
                            </a:rPr>
                          </m:ctrlPr>
                        </m:fPr>
                        <m:num>
                          <m:r>
                            <a:rPr lang="en-US" sz="2600" i="1">
                              <a:latin typeface="Cambria Math"/>
                            </a:rPr>
                            <m:t>∆</m:t>
                          </m:r>
                        </m:num>
                        <m:den>
                          <m:r>
                            <a:rPr lang="en-US" sz="2600" b="0" i="1" smtClean="0">
                              <a:latin typeface="Cambria Math"/>
                            </a:rPr>
                            <m:t>𝑐</m:t>
                          </m:r>
                        </m:den>
                      </m:f>
                      <m:r>
                        <a:rPr lang="en-US" sz="2600" b="0" i="1" smtClean="0">
                          <a:latin typeface="Cambria Math"/>
                        </a:rPr>
                        <m:t>=</m:t>
                      </m:r>
                      <m:f>
                        <m:fPr>
                          <m:ctrlPr>
                            <a:rPr lang="en-US" sz="2600" b="0" i="1" smtClean="0">
                              <a:latin typeface="Cambria Math" panose="02040503050406030204" pitchFamily="18" charset="0"/>
                            </a:rPr>
                          </m:ctrlPr>
                        </m:fPr>
                        <m:num>
                          <m:r>
                            <a:rPr lang="en-US" sz="2600" b="0" i="1" smtClean="0">
                              <a:latin typeface="Cambria Math"/>
                            </a:rPr>
                            <m:t>2</m:t>
                          </m:r>
                          <m:r>
                            <a:rPr lang="en-US" sz="2600" b="0" i="1" smtClean="0">
                              <a:latin typeface="Cambria Math"/>
                            </a:rPr>
                            <m:t>𝜋</m:t>
                          </m:r>
                        </m:num>
                        <m:den>
                          <m:r>
                            <a:rPr lang="en-US" sz="2600" b="0" i="1" smtClean="0">
                              <a:latin typeface="Cambria Math"/>
                            </a:rPr>
                            <m:t>𝜆</m:t>
                          </m:r>
                        </m:den>
                      </m:f>
                      <m:r>
                        <a:rPr lang="en-US" sz="2600" b="0" i="1" smtClean="0">
                          <a:latin typeface="Cambria Math"/>
                        </a:rPr>
                        <m:t>∆</m:t>
                      </m:r>
                      <m:r>
                        <m:rPr>
                          <m:lit/>
                        </m:rPr>
                        <a:rPr lang="en-US" sz="2600" b="0" i="1" smtClean="0">
                          <a:latin typeface="Cambria Math"/>
                        </a:rPr>
                        <m:t> </m:t>
                      </m:r>
                    </m:oMath>
                  </m:oMathPara>
                </a14:m>
                <a:endParaRPr lang="en-US" sz="2600" b="0" dirty="0"/>
              </a:p>
              <a:p>
                <a:pPr algn="just"/>
                <a:r>
                  <a:rPr lang="en-US" sz="2600" dirty="0"/>
                  <a:t>Where </a:t>
                </a:r>
                <a14:m>
                  <m:oMath xmlns:m="http://schemas.openxmlformats.org/officeDocument/2006/math">
                    <m:r>
                      <a:rPr lang="en-US" sz="2600" b="0" i="1" smtClean="0">
                        <a:latin typeface="Cambria Math"/>
                      </a:rPr>
                      <m:t>∆</m:t>
                    </m:r>
                  </m:oMath>
                </a14:m>
                <a:r>
                  <a:rPr lang="en-US" sz="2600" dirty="0"/>
                  <a:t> is the difference in the traveling path and </a:t>
                </a:r>
                <a14:m>
                  <m:oMath xmlns:m="http://schemas.openxmlformats.org/officeDocument/2006/math">
                    <m:r>
                      <a:rPr lang="en-US" sz="2600" b="0" i="1" smtClean="0">
                        <a:latin typeface="Cambria Math"/>
                      </a:rPr>
                      <m:t>𝑐</m:t>
                    </m:r>
                  </m:oMath>
                </a14:m>
                <a:r>
                  <a:rPr lang="en-US" sz="2600" dirty="0"/>
                  <a:t> is the speed of light</a:t>
                </a:r>
              </a:p>
              <a:p>
                <a:pPr algn="just"/>
                <a14:m>
                  <m:oMath xmlns:m="http://schemas.openxmlformats.org/officeDocument/2006/math">
                    <m:r>
                      <a:rPr lang="en-US" sz="2600" i="1" dirty="0" smtClean="0">
                        <a:latin typeface="Cambria Math"/>
                      </a:rPr>
                      <m:t>∆</m:t>
                    </m:r>
                  </m:oMath>
                </a14:m>
                <a:r>
                  <a:rPr lang="en-US" sz="2600" dirty="0"/>
                  <a:t> can be determined from</a:t>
                </a:r>
              </a:p>
              <a:p>
                <a:pPr marL="0" indent="0" algn="just">
                  <a:buNone/>
                </a:pPr>
                <a14:m>
                  <m:oMathPara xmlns:m="http://schemas.openxmlformats.org/officeDocument/2006/math">
                    <m:oMathParaPr>
                      <m:jc m:val="centerGroup"/>
                    </m:oMathParaPr>
                    <m:oMath xmlns:m="http://schemas.openxmlformats.org/officeDocument/2006/math">
                      <m:r>
                        <a:rPr lang="en-US" sz="2600" b="0" i="1" smtClean="0">
                          <a:latin typeface="Cambria Math"/>
                        </a:rPr>
                        <m:t>∆=</m:t>
                      </m:r>
                      <m:r>
                        <a:rPr lang="en-US" sz="2600" b="0" i="1" smtClean="0">
                          <a:latin typeface="Cambria Math"/>
                        </a:rPr>
                        <m:t>𝑇𝑃𝑅</m:t>
                      </m:r>
                      <m:r>
                        <a:rPr lang="en-US" sz="2600" b="0" i="1" smtClean="0">
                          <a:latin typeface="Cambria Math"/>
                        </a:rPr>
                        <m:t>−</m:t>
                      </m:r>
                      <m:r>
                        <a:rPr lang="en-US" sz="2600" b="0" i="1" smtClean="0">
                          <a:latin typeface="Cambria Math"/>
                        </a:rPr>
                        <m:t>𝑇𝑅</m:t>
                      </m:r>
                    </m:oMath>
                  </m:oMathPara>
                </a14:m>
                <a:endParaRPr lang="en-US" sz="2600" dirty="0"/>
              </a:p>
              <a:p>
                <a:pPr marL="0" indent="0" algn="just">
                  <a:buNone/>
                </a:pPr>
                <a14:m>
                  <m:oMathPara xmlns:m="http://schemas.openxmlformats.org/officeDocument/2006/math">
                    <m:oMathParaPr>
                      <m:jc m:val="centerGroup"/>
                    </m:oMathParaPr>
                    <m:oMath xmlns:m="http://schemas.openxmlformats.org/officeDocument/2006/math">
                      <m:r>
                        <a:rPr lang="en-US" sz="2600" b="0" i="1" smtClean="0">
                          <a:latin typeface="Cambria Math"/>
                        </a:rPr>
                        <m:t>𝑇𝑅</m:t>
                      </m:r>
                      <m:r>
                        <a:rPr lang="en-US" sz="2600" b="0" i="1" smtClean="0">
                          <a:latin typeface="Cambria Math"/>
                        </a:rPr>
                        <m:t>=</m:t>
                      </m:r>
                      <m:sSub>
                        <m:sSubPr>
                          <m:ctrlPr>
                            <a:rPr lang="en-US" sz="2600" b="0" i="1" smtClean="0">
                              <a:latin typeface="Cambria Math" panose="02040503050406030204" pitchFamily="18" charset="0"/>
                            </a:rPr>
                          </m:ctrlPr>
                        </m:sSubPr>
                        <m:e>
                          <m:r>
                            <a:rPr lang="en-US" sz="2600" b="0" i="1" smtClean="0">
                              <a:latin typeface="Cambria Math"/>
                            </a:rPr>
                            <m:t>𝑑</m:t>
                          </m:r>
                        </m:e>
                        <m:sub>
                          <m:r>
                            <a:rPr lang="en-US" sz="2600" b="0" i="1" smtClean="0">
                              <a:latin typeface="Cambria Math"/>
                            </a:rPr>
                            <m:t>1</m:t>
                          </m:r>
                        </m:sub>
                      </m:sSub>
                      <m:r>
                        <a:rPr lang="en-US" sz="2600" b="0" i="1" smtClean="0">
                          <a:latin typeface="Cambria Math"/>
                        </a:rPr>
                        <m:t>+</m:t>
                      </m:r>
                      <m:sSub>
                        <m:sSubPr>
                          <m:ctrlPr>
                            <a:rPr lang="en-US" sz="2600" b="0" i="1" smtClean="0">
                              <a:latin typeface="Cambria Math" panose="02040503050406030204" pitchFamily="18" charset="0"/>
                            </a:rPr>
                          </m:ctrlPr>
                        </m:sSubPr>
                        <m:e>
                          <m:r>
                            <a:rPr lang="en-US" sz="2600" b="0" i="1" smtClean="0">
                              <a:latin typeface="Cambria Math"/>
                            </a:rPr>
                            <m:t>𝑑</m:t>
                          </m:r>
                        </m:e>
                        <m:sub>
                          <m:r>
                            <a:rPr lang="en-US" sz="2600" b="0" i="1" smtClean="0">
                              <a:latin typeface="Cambria Math"/>
                            </a:rPr>
                            <m:t>2</m:t>
                          </m:r>
                        </m:sub>
                      </m:sSub>
                    </m:oMath>
                  </m:oMathPara>
                </a14:m>
                <a:endParaRPr lang="en-US" sz="2600" dirty="0"/>
              </a:p>
              <a:p>
                <a:pPr marL="0" indent="0" algn="just">
                  <a:buNone/>
                </a:pPr>
                <a14:m>
                  <m:oMathPara xmlns:m="http://schemas.openxmlformats.org/officeDocument/2006/math">
                    <m:oMathParaPr>
                      <m:jc m:val="centerGroup"/>
                    </m:oMathParaPr>
                    <m:oMath xmlns:m="http://schemas.openxmlformats.org/officeDocument/2006/math">
                      <m:r>
                        <a:rPr lang="en-US" sz="2600" b="0" i="1" smtClean="0">
                          <a:latin typeface="Cambria Math"/>
                        </a:rPr>
                        <m:t>𝑇𝑃𝑅</m:t>
                      </m:r>
                      <m:r>
                        <a:rPr lang="en-US" sz="2600" b="0" i="1" smtClean="0">
                          <a:latin typeface="Cambria Math"/>
                        </a:rPr>
                        <m:t>=</m:t>
                      </m:r>
                      <m:rad>
                        <m:radPr>
                          <m:degHide m:val="on"/>
                          <m:ctrlPr>
                            <a:rPr lang="en-US" sz="2600" b="0" i="1" smtClean="0">
                              <a:latin typeface="Cambria Math" panose="02040503050406030204" pitchFamily="18" charset="0"/>
                            </a:rPr>
                          </m:ctrlPr>
                        </m:radPr>
                        <m:deg/>
                        <m:e>
                          <m:sSubSup>
                            <m:sSubSupPr>
                              <m:ctrlPr>
                                <a:rPr lang="en-US" sz="2600" b="0" i="1" smtClean="0">
                                  <a:latin typeface="Cambria Math" panose="02040503050406030204" pitchFamily="18" charset="0"/>
                                </a:rPr>
                              </m:ctrlPr>
                            </m:sSubSupPr>
                            <m:e>
                              <m:r>
                                <a:rPr lang="en-US" sz="2600" b="0" i="1" smtClean="0">
                                  <a:latin typeface="Cambria Math"/>
                                </a:rPr>
                                <m:t>𝑑</m:t>
                              </m:r>
                            </m:e>
                            <m:sub>
                              <m:r>
                                <a:rPr lang="en-US" sz="2600" b="0" i="1" smtClean="0">
                                  <a:latin typeface="Cambria Math"/>
                                </a:rPr>
                                <m:t>1</m:t>
                              </m:r>
                            </m:sub>
                            <m:sup>
                              <m:r>
                                <a:rPr lang="en-US" sz="2600" b="0" i="1" smtClean="0">
                                  <a:latin typeface="Cambria Math"/>
                                </a:rPr>
                                <m:t>2</m:t>
                              </m:r>
                            </m:sup>
                          </m:sSubSup>
                          <m:r>
                            <a:rPr lang="en-US" sz="2600" b="0" i="1" smtClean="0">
                              <a:latin typeface="Cambria Math"/>
                            </a:rPr>
                            <m:t>+</m:t>
                          </m:r>
                          <m:sSup>
                            <m:sSupPr>
                              <m:ctrlPr>
                                <a:rPr lang="en-US" sz="2600" b="0" i="1" smtClean="0">
                                  <a:latin typeface="Cambria Math" panose="02040503050406030204" pitchFamily="18" charset="0"/>
                                </a:rPr>
                              </m:ctrlPr>
                            </m:sSupPr>
                            <m:e>
                              <m:r>
                                <a:rPr lang="en-US" sz="2600" b="0" i="1" smtClean="0">
                                  <a:latin typeface="Cambria Math"/>
                                </a:rPr>
                                <m:t>h</m:t>
                              </m:r>
                            </m:e>
                            <m:sup>
                              <m:r>
                                <a:rPr lang="en-US" sz="2600" b="0" i="1" smtClean="0">
                                  <a:latin typeface="Cambria Math"/>
                                </a:rPr>
                                <m:t>2</m:t>
                              </m:r>
                            </m:sup>
                          </m:sSup>
                        </m:e>
                      </m:rad>
                      <m:r>
                        <a:rPr lang="en-US" sz="2600" b="0" i="1" smtClean="0">
                          <a:latin typeface="Cambria Math"/>
                        </a:rPr>
                        <m:t>+</m:t>
                      </m:r>
                      <m:rad>
                        <m:radPr>
                          <m:degHide m:val="on"/>
                          <m:ctrlPr>
                            <a:rPr lang="en-US" sz="2600" b="0" i="1" smtClean="0">
                              <a:latin typeface="Cambria Math" panose="02040503050406030204" pitchFamily="18" charset="0"/>
                            </a:rPr>
                          </m:ctrlPr>
                        </m:radPr>
                        <m:deg/>
                        <m:e>
                          <m:sSubSup>
                            <m:sSubSupPr>
                              <m:ctrlPr>
                                <a:rPr lang="en-US" sz="2600" b="0" i="1" smtClean="0">
                                  <a:latin typeface="Cambria Math" panose="02040503050406030204" pitchFamily="18" charset="0"/>
                                </a:rPr>
                              </m:ctrlPr>
                            </m:sSubSupPr>
                            <m:e>
                              <m:r>
                                <a:rPr lang="en-US" sz="2600" i="1">
                                  <a:latin typeface="Cambria Math"/>
                                </a:rPr>
                                <m:t>𝑑</m:t>
                              </m:r>
                            </m:e>
                            <m:sub>
                              <m:r>
                                <a:rPr lang="en-US" sz="2600" i="1">
                                  <a:latin typeface="Cambria Math"/>
                                </a:rPr>
                                <m:t>2</m:t>
                              </m:r>
                            </m:sub>
                            <m:sup>
                              <m:r>
                                <a:rPr lang="en-US" sz="2600" b="0" i="1" smtClean="0">
                                  <a:latin typeface="Cambria Math"/>
                                </a:rPr>
                                <m:t>2</m:t>
                              </m:r>
                            </m:sup>
                          </m:sSubSup>
                          <m:r>
                            <a:rPr lang="en-US" sz="2600" b="0" i="1" smtClean="0">
                              <a:latin typeface="Cambria Math"/>
                            </a:rPr>
                            <m:t>+</m:t>
                          </m:r>
                          <m:sSup>
                            <m:sSupPr>
                              <m:ctrlPr>
                                <a:rPr lang="en-US" sz="2600" b="0" i="1" smtClean="0">
                                  <a:latin typeface="Cambria Math" panose="02040503050406030204" pitchFamily="18" charset="0"/>
                                </a:rPr>
                              </m:ctrlPr>
                            </m:sSupPr>
                            <m:e>
                              <m:r>
                                <a:rPr lang="en-US" sz="2600" b="0" i="1" smtClean="0">
                                  <a:latin typeface="Cambria Math"/>
                                </a:rPr>
                                <m:t>h</m:t>
                              </m:r>
                            </m:e>
                            <m:sup>
                              <m:r>
                                <a:rPr lang="en-US" sz="2600" b="0" i="1" smtClean="0">
                                  <a:latin typeface="Cambria Math"/>
                                </a:rPr>
                                <m:t>2</m:t>
                              </m:r>
                            </m:sup>
                          </m:sSup>
                        </m:e>
                      </m:rad>
                    </m:oMath>
                  </m:oMathPara>
                </a14:m>
                <a:endParaRPr lang="en-US" sz="2600" dirty="0"/>
              </a:p>
              <a:p>
                <a:pPr algn="just"/>
                <a:endParaRPr lang="en-US" sz="26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57200" y="1447800"/>
                <a:ext cx="8229600" cy="4876800"/>
              </a:xfrm>
              <a:blipFill rotWithShape="0">
                <a:blip r:embed="rId2"/>
                <a:stretch>
                  <a:fillRect t="-1375"/>
                </a:stretch>
              </a:blipFill>
            </p:spPr>
            <p:txBody>
              <a:bodyPr/>
              <a:lstStyle/>
              <a:p>
                <a:r>
                  <a:rPr lang="en-US">
                    <a:noFill/>
                  </a:rPr>
                  <a:t> </a:t>
                </a:r>
              </a:p>
            </p:txBody>
          </p:sp>
        </mc:Fallback>
      </mc:AlternateContent>
      <p:sp>
        <p:nvSpPr>
          <p:cNvPr id="4" name="Slide Number Placeholder 3"/>
          <p:cNvSpPr>
            <a:spLocks noGrp="1"/>
          </p:cNvSpPr>
          <p:nvPr>
            <p:ph type="sldNum" sz="quarter" idx="10"/>
          </p:nvPr>
        </p:nvSpPr>
        <p:spPr/>
        <p:txBody>
          <a:bodyPr/>
          <a:lstStyle/>
          <a:p>
            <a:fld id="{98096D24-9B5D-4A50-8365-016C07C21ED1}" type="slidenum">
              <a:rPr lang="en-US" smtClean="0"/>
              <a:t>10</a:t>
            </a:fld>
            <a:endParaRPr lang="en-US"/>
          </a:p>
        </p:txBody>
      </p:sp>
      <p:sp>
        <p:nvSpPr>
          <p:cNvPr id="5" name="Footer Placeholder 4"/>
          <p:cNvSpPr>
            <a:spLocks noGrp="1"/>
          </p:cNvSpPr>
          <p:nvPr>
            <p:ph type="ftr" sz="quarter" idx="12"/>
          </p:nvPr>
        </p:nvSpPr>
        <p:spPr/>
        <p:txBody>
          <a:bodyPr/>
          <a:lstStyle/>
          <a:p>
            <a:r>
              <a:rPr lang="en-US"/>
              <a:t>Falah Mohammed An Najah National University</a:t>
            </a:r>
          </a:p>
        </p:txBody>
      </p:sp>
    </p:spTree>
    <p:extLst>
      <p:ext uri="{BB962C8B-B14F-4D97-AF65-F5344CB8AC3E}">
        <p14:creationId xmlns:p14="http://schemas.microsoft.com/office/powerpoint/2010/main" val="157143732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Detailed link budget</a:t>
            </a:r>
          </a:p>
        </p:txBody>
      </p:sp>
      <p:sp>
        <p:nvSpPr>
          <p:cNvPr id="4" name="Slide Number Placeholder 3"/>
          <p:cNvSpPr>
            <a:spLocks noGrp="1"/>
          </p:cNvSpPr>
          <p:nvPr>
            <p:ph type="sldNum" sz="quarter" idx="10"/>
          </p:nvPr>
        </p:nvSpPr>
        <p:spPr/>
        <p:txBody>
          <a:bodyPr/>
          <a:lstStyle/>
          <a:p>
            <a:fld id="{98096D24-9B5D-4A50-8365-016C07C21ED1}" type="slidenum">
              <a:rPr lang="en-US" smtClean="0"/>
              <a:t>100</a:t>
            </a:fld>
            <a:endParaRPr lang="en-US"/>
          </a:p>
        </p:txBody>
      </p:sp>
      <p:sp>
        <p:nvSpPr>
          <p:cNvPr id="5" name="Footer Placeholder 4"/>
          <p:cNvSpPr>
            <a:spLocks noGrp="1"/>
          </p:cNvSpPr>
          <p:nvPr>
            <p:ph type="ftr" sz="quarter" idx="12"/>
          </p:nvPr>
        </p:nvSpPr>
        <p:spPr/>
        <p:txBody>
          <a:bodyPr/>
          <a:lstStyle/>
          <a:p>
            <a:r>
              <a:rPr lang="en-US"/>
              <a:t>Falah Mohammed An Najah National University</a:t>
            </a:r>
          </a:p>
        </p:txBody>
      </p:sp>
      <p:pic>
        <p:nvPicPr>
          <p:cNvPr id="9" name="Content Placeholder 8"/>
          <p:cNvPicPr>
            <a:picLocks noGrp="1" noChangeAspect="1"/>
          </p:cNvPicPr>
          <p:nvPr>
            <p:ph idx="1"/>
          </p:nvPr>
        </p:nvPicPr>
        <p:blipFill>
          <a:blip r:embed="rId2"/>
          <a:stretch>
            <a:fillRect/>
          </a:stretch>
        </p:blipFill>
        <p:spPr>
          <a:xfrm>
            <a:off x="0" y="1828800"/>
            <a:ext cx="4400550" cy="3590925"/>
          </a:xfrm>
          <a:prstGeom prst="rect">
            <a:avLst/>
          </a:prstGeom>
        </p:spPr>
      </p:pic>
      <p:pic>
        <p:nvPicPr>
          <p:cNvPr id="10" name="Picture 9"/>
          <p:cNvPicPr>
            <a:picLocks noChangeAspect="1"/>
          </p:cNvPicPr>
          <p:nvPr/>
        </p:nvPicPr>
        <p:blipFill>
          <a:blip r:embed="rId3"/>
          <a:stretch>
            <a:fillRect/>
          </a:stretch>
        </p:blipFill>
        <p:spPr>
          <a:xfrm>
            <a:off x="4668823" y="1828800"/>
            <a:ext cx="4475177" cy="3590925"/>
          </a:xfrm>
          <a:prstGeom prst="rect">
            <a:avLst/>
          </a:prstGeom>
        </p:spPr>
      </p:pic>
    </p:spTree>
    <p:extLst>
      <p:ext uri="{BB962C8B-B14F-4D97-AF65-F5344CB8AC3E}">
        <p14:creationId xmlns:p14="http://schemas.microsoft.com/office/powerpoint/2010/main" val="16035535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Fresnel zones formation</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381000" y="1295400"/>
                <a:ext cx="8229600" cy="4648200"/>
              </a:xfrm>
            </p:spPr>
            <p:txBody>
              <a:bodyPr/>
              <a:lstStyle/>
              <a:p>
                <a:pPr algn="just"/>
                <a:r>
                  <a:rPr lang="en-US" sz="2800" dirty="0"/>
                  <a:t>Therefore we can write </a:t>
                </a:r>
              </a:p>
              <a:p>
                <a:pPr marL="0" indent="0" algn="just">
                  <a:buNone/>
                </a:pPr>
                <a14:m>
                  <m:oMathPara xmlns:m="http://schemas.openxmlformats.org/officeDocument/2006/math">
                    <m:oMathParaPr>
                      <m:jc m:val="centerGroup"/>
                    </m:oMathParaPr>
                    <m:oMath xmlns:m="http://schemas.openxmlformats.org/officeDocument/2006/math">
                      <m:r>
                        <a:rPr lang="en-US" sz="2800" b="0" i="0" smtClean="0">
                          <a:latin typeface="Cambria Math"/>
                        </a:rPr>
                        <m:t>∆</m:t>
                      </m:r>
                      <m:r>
                        <a:rPr lang="en-US" sz="2800" b="0" i="1" smtClean="0">
                          <a:latin typeface="Cambria Math"/>
                        </a:rPr>
                        <m:t>=</m:t>
                      </m:r>
                      <m:rad>
                        <m:radPr>
                          <m:degHide m:val="on"/>
                          <m:ctrlPr>
                            <a:rPr lang="en-US" sz="2800" i="1">
                              <a:latin typeface="Cambria Math" panose="02040503050406030204" pitchFamily="18" charset="0"/>
                            </a:rPr>
                          </m:ctrlPr>
                        </m:radPr>
                        <m:deg/>
                        <m:e>
                          <m:sSubSup>
                            <m:sSubSupPr>
                              <m:ctrlPr>
                                <a:rPr lang="en-US" sz="2800" i="1">
                                  <a:latin typeface="Cambria Math" panose="02040503050406030204" pitchFamily="18" charset="0"/>
                                </a:rPr>
                              </m:ctrlPr>
                            </m:sSubSupPr>
                            <m:e>
                              <m:r>
                                <a:rPr lang="en-US" sz="2800" i="1">
                                  <a:latin typeface="Cambria Math"/>
                                </a:rPr>
                                <m:t>𝑑</m:t>
                              </m:r>
                            </m:e>
                            <m:sub>
                              <m:r>
                                <a:rPr lang="en-US" sz="2800" i="1">
                                  <a:latin typeface="Cambria Math"/>
                                </a:rPr>
                                <m:t>1</m:t>
                              </m:r>
                            </m:sub>
                            <m:sup>
                              <m:r>
                                <a:rPr lang="en-US" sz="2800" i="1">
                                  <a:latin typeface="Cambria Math"/>
                                </a:rPr>
                                <m:t>2</m:t>
                              </m:r>
                            </m:sup>
                          </m:sSubSup>
                          <m:r>
                            <a:rPr lang="en-US" sz="2800" i="1">
                              <a:latin typeface="Cambria Math"/>
                            </a:rPr>
                            <m:t>+</m:t>
                          </m:r>
                          <m:sSup>
                            <m:sSupPr>
                              <m:ctrlPr>
                                <a:rPr lang="en-US" sz="2800" i="1">
                                  <a:latin typeface="Cambria Math" panose="02040503050406030204" pitchFamily="18" charset="0"/>
                                </a:rPr>
                              </m:ctrlPr>
                            </m:sSupPr>
                            <m:e>
                              <m:r>
                                <a:rPr lang="en-US" sz="2800" i="1">
                                  <a:latin typeface="Cambria Math"/>
                                </a:rPr>
                                <m:t>h</m:t>
                              </m:r>
                            </m:e>
                            <m:sup>
                              <m:r>
                                <a:rPr lang="en-US" sz="2800" i="1">
                                  <a:latin typeface="Cambria Math"/>
                                </a:rPr>
                                <m:t>2</m:t>
                              </m:r>
                            </m:sup>
                          </m:sSup>
                        </m:e>
                      </m:rad>
                      <m:r>
                        <a:rPr lang="en-US" sz="2800" i="1">
                          <a:latin typeface="Cambria Math"/>
                        </a:rPr>
                        <m:t>+</m:t>
                      </m:r>
                      <m:rad>
                        <m:radPr>
                          <m:degHide m:val="on"/>
                          <m:ctrlPr>
                            <a:rPr lang="en-US" sz="2800" i="1">
                              <a:latin typeface="Cambria Math" panose="02040503050406030204" pitchFamily="18" charset="0"/>
                            </a:rPr>
                          </m:ctrlPr>
                        </m:radPr>
                        <m:deg/>
                        <m:e>
                          <m:sSubSup>
                            <m:sSubSupPr>
                              <m:ctrlPr>
                                <a:rPr lang="en-US" sz="2800" i="1">
                                  <a:latin typeface="Cambria Math" panose="02040503050406030204" pitchFamily="18" charset="0"/>
                                </a:rPr>
                              </m:ctrlPr>
                            </m:sSubSupPr>
                            <m:e>
                              <m:r>
                                <a:rPr lang="en-US" sz="2800" i="1">
                                  <a:latin typeface="Cambria Math"/>
                                </a:rPr>
                                <m:t>𝑑</m:t>
                              </m:r>
                            </m:e>
                            <m:sub>
                              <m:r>
                                <a:rPr lang="en-US" sz="2800" i="1">
                                  <a:latin typeface="Cambria Math"/>
                                </a:rPr>
                                <m:t>2</m:t>
                              </m:r>
                            </m:sub>
                            <m:sup>
                              <m:r>
                                <a:rPr lang="en-US" sz="2800" i="1">
                                  <a:latin typeface="Cambria Math"/>
                                </a:rPr>
                                <m:t>2</m:t>
                              </m:r>
                            </m:sup>
                          </m:sSubSup>
                          <m:r>
                            <a:rPr lang="en-US" sz="2800" i="1">
                              <a:latin typeface="Cambria Math"/>
                            </a:rPr>
                            <m:t>+</m:t>
                          </m:r>
                          <m:sSup>
                            <m:sSupPr>
                              <m:ctrlPr>
                                <a:rPr lang="en-US" sz="2800" i="1">
                                  <a:latin typeface="Cambria Math" panose="02040503050406030204" pitchFamily="18" charset="0"/>
                                </a:rPr>
                              </m:ctrlPr>
                            </m:sSupPr>
                            <m:e>
                              <m:r>
                                <a:rPr lang="en-US" sz="2800" i="1">
                                  <a:latin typeface="Cambria Math"/>
                                </a:rPr>
                                <m:t>h</m:t>
                              </m:r>
                            </m:e>
                            <m:sup>
                              <m:r>
                                <a:rPr lang="en-US" sz="2800" i="1">
                                  <a:latin typeface="Cambria Math"/>
                                </a:rPr>
                                <m:t>2</m:t>
                              </m:r>
                            </m:sup>
                          </m:sSup>
                        </m:e>
                      </m:rad>
                      <m:r>
                        <a:rPr lang="en-US" sz="2800" b="0" i="0" smtClean="0">
                          <a:latin typeface="Cambria Math"/>
                        </a:rPr>
                        <m:t>−</m:t>
                      </m:r>
                      <m:d>
                        <m:dPr>
                          <m:ctrlPr>
                            <a:rPr lang="en-US" sz="2800" b="0" i="1" smtClean="0">
                              <a:latin typeface="Cambria Math" panose="02040503050406030204" pitchFamily="18" charset="0"/>
                            </a:rPr>
                          </m:ctrlPr>
                        </m:dPr>
                        <m:e>
                          <m:sSub>
                            <m:sSubPr>
                              <m:ctrlPr>
                                <a:rPr lang="en-US" sz="2800" b="0" i="1" smtClean="0">
                                  <a:latin typeface="Cambria Math" panose="02040503050406030204" pitchFamily="18" charset="0"/>
                                </a:rPr>
                              </m:ctrlPr>
                            </m:sSubPr>
                            <m:e>
                              <m:r>
                                <a:rPr lang="en-US" sz="2800" b="0" i="1" smtClean="0">
                                  <a:latin typeface="Cambria Math"/>
                                </a:rPr>
                                <m:t>𝑑</m:t>
                              </m:r>
                            </m:e>
                            <m:sub>
                              <m:r>
                                <a:rPr lang="en-US" sz="2800" b="0" i="1" smtClean="0">
                                  <a:latin typeface="Cambria Math"/>
                                </a:rPr>
                                <m:t>1</m:t>
                              </m:r>
                            </m:sub>
                          </m:sSub>
                          <m:r>
                            <a:rPr lang="en-US" sz="2800" b="0" i="1" smtClean="0">
                              <a:latin typeface="Cambria Math"/>
                            </a:rPr>
                            <m:t>+</m:t>
                          </m:r>
                          <m:sSub>
                            <m:sSubPr>
                              <m:ctrlPr>
                                <a:rPr lang="en-US" sz="2800" b="0" i="1" smtClean="0">
                                  <a:latin typeface="Cambria Math" panose="02040503050406030204" pitchFamily="18" charset="0"/>
                                </a:rPr>
                              </m:ctrlPr>
                            </m:sSubPr>
                            <m:e>
                              <m:r>
                                <a:rPr lang="en-US" sz="2800" b="0" i="1" smtClean="0">
                                  <a:latin typeface="Cambria Math"/>
                                </a:rPr>
                                <m:t>𝑑</m:t>
                              </m:r>
                            </m:e>
                            <m:sub>
                              <m:r>
                                <a:rPr lang="en-US" sz="2800" b="0" i="1" smtClean="0">
                                  <a:latin typeface="Cambria Math"/>
                                </a:rPr>
                                <m:t>2</m:t>
                              </m:r>
                            </m:sub>
                          </m:sSub>
                        </m:e>
                      </m:d>
                    </m:oMath>
                  </m:oMathPara>
                </a14:m>
                <a:endParaRPr lang="en-US" sz="2800" i="1" dirty="0"/>
              </a:p>
              <a:p>
                <a:pPr lvl="0" algn="just">
                  <a:buClr>
                    <a:srgbClr val="9999FF"/>
                  </a:buClr>
                </a:pPr>
                <a:r>
                  <a:rPr lang="en-US" sz="2800" dirty="0">
                    <a:solidFill>
                      <a:srgbClr val="FFFFFF"/>
                    </a:solidFill>
                  </a:rPr>
                  <a:t>If </a:t>
                </a:r>
                <a14:m>
                  <m:oMath xmlns:m="http://schemas.openxmlformats.org/officeDocument/2006/math">
                    <m:r>
                      <a:rPr lang="en-US" sz="2800" i="1">
                        <a:solidFill>
                          <a:srgbClr val="FFFFFF"/>
                        </a:solidFill>
                        <a:latin typeface="Cambria Math"/>
                      </a:rPr>
                      <m:t>h</m:t>
                    </m:r>
                    <m:r>
                      <a:rPr lang="en-US" sz="2800" i="1">
                        <a:solidFill>
                          <a:srgbClr val="FFFFFF"/>
                        </a:solidFill>
                        <a:latin typeface="Cambria Math"/>
                      </a:rPr>
                      <m:t>≪</m:t>
                    </m:r>
                    <m:sSub>
                      <m:sSubPr>
                        <m:ctrlPr>
                          <a:rPr lang="en-US" sz="2800" i="1">
                            <a:solidFill>
                              <a:srgbClr val="FFFFFF"/>
                            </a:solidFill>
                            <a:latin typeface="Cambria Math" panose="02040503050406030204" pitchFamily="18" charset="0"/>
                          </a:rPr>
                        </m:ctrlPr>
                      </m:sSubPr>
                      <m:e>
                        <m:r>
                          <a:rPr lang="en-US" sz="2800" i="1">
                            <a:solidFill>
                              <a:srgbClr val="FFFFFF"/>
                            </a:solidFill>
                            <a:latin typeface="Cambria Math"/>
                          </a:rPr>
                          <m:t>𝑑</m:t>
                        </m:r>
                      </m:e>
                      <m:sub>
                        <m:r>
                          <a:rPr lang="en-US" sz="2800" i="1">
                            <a:solidFill>
                              <a:srgbClr val="FFFFFF"/>
                            </a:solidFill>
                            <a:latin typeface="Cambria Math"/>
                          </a:rPr>
                          <m:t>1</m:t>
                        </m:r>
                      </m:sub>
                    </m:sSub>
                  </m:oMath>
                </a14:m>
                <a:r>
                  <a:rPr lang="en-US" sz="2800" dirty="0">
                    <a:solidFill>
                      <a:srgbClr val="FFFFFF"/>
                    </a:solidFill>
                  </a:rPr>
                  <a:t>, and </a:t>
                </a:r>
                <a14:m>
                  <m:oMath xmlns:m="http://schemas.openxmlformats.org/officeDocument/2006/math">
                    <m:r>
                      <a:rPr lang="en-US" sz="2800" i="1">
                        <a:solidFill>
                          <a:srgbClr val="FFFFFF"/>
                        </a:solidFill>
                        <a:latin typeface="Cambria Math"/>
                      </a:rPr>
                      <m:t>h</m:t>
                    </m:r>
                    <m:r>
                      <a:rPr lang="en-US" sz="2800" i="1">
                        <a:solidFill>
                          <a:srgbClr val="FFFFFF"/>
                        </a:solidFill>
                        <a:latin typeface="Cambria Math"/>
                      </a:rPr>
                      <m:t>≪</m:t>
                    </m:r>
                    <m:sSub>
                      <m:sSubPr>
                        <m:ctrlPr>
                          <a:rPr lang="en-US" sz="2800" i="1">
                            <a:solidFill>
                              <a:srgbClr val="FFFFFF"/>
                            </a:solidFill>
                            <a:latin typeface="Cambria Math" panose="02040503050406030204" pitchFamily="18" charset="0"/>
                          </a:rPr>
                        </m:ctrlPr>
                      </m:sSubPr>
                      <m:e>
                        <m:r>
                          <a:rPr lang="en-US" sz="2800" i="1">
                            <a:solidFill>
                              <a:srgbClr val="FFFFFF"/>
                            </a:solidFill>
                            <a:latin typeface="Cambria Math"/>
                          </a:rPr>
                          <m:t>𝑑</m:t>
                        </m:r>
                      </m:e>
                      <m:sub>
                        <m:r>
                          <a:rPr lang="en-US" sz="2800" i="1">
                            <a:solidFill>
                              <a:srgbClr val="FFFFFF"/>
                            </a:solidFill>
                            <a:latin typeface="Cambria Math"/>
                          </a:rPr>
                          <m:t>2</m:t>
                        </m:r>
                      </m:sub>
                    </m:sSub>
                  </m:oMath>
                </a14:m>
                <a:r>
                  <a:rPr lang="en-US" sz="2800" dirty="0">
                    <a:solidFill>
                      <a:srgbClr val="FFFFFF"/>
                    </a:solidFill>
                  </a:rPr>
                  <a:t>, we can use the binomial series expansion to simplify the expression</a:t>
                </a:r>
              </a:p>
              <a:p>
                <a:pPr marL="0" lvl="0" indent="0" algn="just">
                  <a:buClr>
                    <a:srgbClr val="9999FF"/>
                  </a:buClr>
                  <a:buNone/>
                </a:pPr>
                <a14:m>
                  <m:oMathPara xmlns:m="http://schemas.openxmlformats.org/officeDocument/2006/math">
                    <m:oMathParaPr>
                      <m:jc m:val="centerGroup"/>
                    </m:oMathParaPr>
                    <m:oMath xmlns:m="http://schemas.openxmlformats.org/officeDocument/2006/math">
                      <m:rad>
                        <m:radPr>
                          <m:degHide m:val="on"/>
                          <m:ctrlPr>
                            <a:rPr lang="en-US" sz="2800" i="1">
                              <a:solidFill>
                                <a:srgbClr val="FFFFFF"/>
                              </a:solidFill>
                              <a:latin typeface="Cambria Math" panose="02040503050406030204" pitchFamily="18" charset="0"/>
                            </a:rPr>
                          </m:ctrlPr>
                        </m:radPr>
                        <m:deg/>
                        <m:e>
                          <m:sSubSup>
                            <m:sSubSupPr>
                              <m:ctrlPr>
                                <a:rPr lang="en-US" sz="2800" i="1">
                                  <a:solidFill>
                                    <a:srgbClr val="FFFFFF"/>
                                  </a:solidFill>
                                  <a:latin typeface="Cambria Math" panose="02040503050406030204" pitchFamily="18" charset="0"/>
                                </a:rPr>
                              </m:ctrlPr>
                            </m:sSubSupPr>
                            <m:e>
                              <m:r>
                                <a:rPr lang="en-US" sz="2800" i="1">
                                  <a:solidFill>
                                    <a:srgbClr val="FFFFFF"/>
                                  </a:solidFill>
                                  <a:latin typeface="Cambria Math"/>
                                </a:rPr>
                                <m:t>𝑑</m:t>
                              </m:r>
                            </m:e>
                            <m:sub>
                              <m:r>
                                <a:rPr lang="en-US" sz="2800" i="1">
                                  <a:solidFill>
                                    <a:srgbClr val="FFFFFF"/>
                                  </a:solidFill>
                                  <a:latin typeface="Cambria Math"/>
                                </a:rPr>
                                <m:t>1</m:t>
                              </m:r>
                            </m:sub>
                            <m:sup>
                              <m:r>
                                <a:rPr lang="en-US" sz="2800" i="1">
                                  <a:solidFill>
                                    <a:srgbClr val="FFFFFF"/>
                                  </a:solidFill>
                                  <a:latin typeface="Cambria Math"/>
                                </a:rPr>
                                <m:t>2</m:t>
                              </m:r>
                            </m:sup>
                          </m:sSubSup>
                          <m:r>
                            <a:rPr lang="en-US" sz="2800" i="1">
                              <a:solidFill>
                                <a:srgbClr val="FFFFFF"/>
                              </a:solidFill>
                              <a:latin typeface="Cambria Math"/>
                            </a:rPr>
                            <m:t>+</m:t>
                          </m:r>
                          <m:sSup>
                            <m:sSupPr>
                              <m:ctrlPr>
                                <a:rPr lang="en-US" sz="2800" i="1">
                                  <a:solidFill>
                                    <a:srgbClr val="FFFFFF"/>
                                  </a:solidFill>
                                  <a:latin typeface="Cambria Math" panose="02040503050406030204" pitchFamily="18" charset="0"/>
                                </a:rPr>
                              </m:ctrlPr>
                            </m:sSupPr>
                            <m:e>
                              <m:r>
                                <a:rPr lang="en-US" sz="2800" i="1">
                                  <a:solidFill>
                                    <a:srgbClr val="FFFFFF"/>
                                  </a:solidFill>
                                  <a:latin typeface="Cambria Math"/>
                                </a:rPr>
                                <m:t>h</m:t>
                              </m:r>
                            </m:e>
                            <m:sup>
                              <m:r>
                                <a:rPr lang="en-US" sz="2800" i="1">
                                  <a:solidFill>
                                    <a:srgbClr val="FFFFFF"/>
                                  </a:solidFill>
                                  <a:latin typeface="Cambria Math"/>
                                </a:rPr>
                                <m:t>2</m:t>
                              </m:r>
                            </m:sup>
                          </m:sSup>
                        </m:e>
                      </m:rad>
                      <m:r>
                        <a:rPr lang="en-US" sz="2800" i="1">
                          <a:solidFill>
                            <a:srgbClr val="FFFFFF"/>
                          </a:solidFill>
                          <a:latin typeface="Cambria Math"/>
                          <a:ea typeface="Cambria Math"/>
                        </a:rPr>
                        <m:t>≅</m:t>
                      </m:r>
                      <m:sSub>
                        <m:sSubPr>
                          <m:ctrlPr>
                            <a:rPr lang="en-US" sz="2800" i="1">
                              <a:solidFill>
                                <a:srgbClr val="FFFFFF"/>
                              </a:solidFill>
                              <a:latin typeface="Cambria Math" panose="02040503050406030204" pitchFamily="18" charset="0"/>
                              <a:ea typeface="Cambria Math"/>
                            </a:rPr>
                          </m:ctrlPr>
                        </m:sSubPr>
                        <m:e>
                          <m:r>
                            <a:rPr lang="en-US" sz="2800" i="1">
                              <a:solidFill>
                                <a:srgbClr val="FFFFFF"/>
                              </a:solidFill>
                              <a:latin typeface="Cambria Math"/>
                              <a:ea typeface="Cambria Math"/>
                            </a:rPr>
                            <m:t>𝑑</m:t>
                          </m:r>
                        </m:e>
                        <m:sub>
                          <m:r>
                            <a:rPr lang="en-US" sz="2800" i="1">
                              <a:solidFill>
                                <a:srgbClr val="FFFFFF"/>
                              </a:solidFill>
                              <a:latin typeface="Cambria Math"/>
                              <a:ea typeface="Cambria Math"/>
                            </a:rPr>
                            <m:t>1</m:t>
                          </m:r>
                        </m:sub>
                      </m:sSub>
                      <m:d>
                        <m:dPr>
                          <m:ctrlPr>
                            <a:rPr lang="en-US" sz="2800" i="1">
                              <a:solidFill>
                                <a:srgbClr val="FFFFFF"/>
                              </a:solidFill>
                              <a:latin typeface="Cambria Math" panose="02040503050406030204" pitchFamily="18" charset="0"/>
                              <a:ea typeface="Cambria Math"/>
                            </a:rPr>
                          </m:ctrlPr>
                        </m:dPr>
                        <m:e>
                          <m:r>
                            <a:rPr lang="en-US" sz="2800" i="1">
                              <a:solidFill>
                                <a:srgbClr val="FFFFFF"/>
                              </a:solidFill>
                              <a:latin typeface="Cambria Math"/>
                              <a:ea typeface="Cambria Math"/>
                            </a:rPr>
                            <m:t>1+</m:t>
                          </m:r>
                          <m:f>
                            <m:fPr>
                              <m:ctrlPr>
                                <a:rPr lang="en-US" sz="2800" i="1">
                                  <a:solidFill>
                                    <a:srgbClr val="FFFFFF"/>
                                  </a:solidFill>
                                  <a:latin typeface="Cambria Math" panose="02040503050406030204" pitchFamily="18" charset="0"/>
                                  <a:ea typeface="Cambria Math"/>
                                </a:rPr>
                              </m:ctrlPr>
                            </m:fPr>
                            <m:num>
                              <m:sSup>
                                <m:sSupPr>
                                  <m:ctrlPr>
                                    <a:rPr lang="en-US" sz="2800" i="1">
                                      <a:solidFill>
                                        <a:srgbClr val="FFFFFF"/>
                                      </a:solidFill>
                                      <a:latin typeface="Cambria Math" panose="02040503050406030204" pitchFamily="18" charset="0"/>
                                      <a:ea typeface="Cambria Math"/>
                                    </a:rPr>
                                  </m:ctrlPr>
                                </m:sSupPr>
                                <m:e>
                                  <m:r>
                                    <a:rPr lang="en-US" sz="2800" i="1">
                                      <a:solidFill>
                                        <a:srgbClr val="FFFFFF"/>
                                      </a:solidFill>
                                      <a:latin typeface="Cambria Math"/>
                                      <a:ea typeface="Cambria Math"/>
                                    </a:rPr>
                                    <m:t>h</m:t>
                                  </m:r>
                                </m:e>
                                <m:sup>
                                  <m:r>
                                    <a:rPr lang="en-US" sz="2800" i="1">
                                      <a:solidFill>
                                        <a:srgbClr val="FFFFFF"/>
                                      </a:solidFill>
                                      <a:latin typeface="Cambria Math"/>
                                      <a:ea typeface="Cambria Math"/>
                                    </a:rPr>
                                    <m:t>2</m:t>
                                  </m:r>
                                </m:sup>
                              </m:sSup>
                            </m:num>
                            <m:den>
                              <m:r>
                                <a:rPr lang="en-US" sz="2800" i="1">
                                  <a:solidFill>
                                    <a:srgbClr val="FFFFFF"/>
                                  </a:solidFill>
                                  <a:latin typeface="Cambria Math"/>
                                  <a:ea typeface="Cambria Math"/>
                                </a:rPr>
                                <m:t>2</m:t>
                              </m:r>
                              <m:sSubSup>
                                <m:sSubSupPr>
                                  <m:ctrlPr>
                                    <a:rPr lang="en-US" sz="2800" i="1">
                                      <a:solidFill>
                                        <a:srgbClr val="FFFFFF"/>
                                      </a:solidFill>
                                      <a:latin typeface="Cambria Math" panose="02040503050406030204" pitchFamily="18" charset="0"/>
                                      <a:ea typeface="Cambria Math"/>
                                    </a:rPr>
                                  </m:ctrlPr>
                                </m:sSubSupPr>
                                <m:e>
                                  <m:r>
                                    <a:rPr lang="en-US" sz="2800" i="1">
                                      <a:solidFill>
                                        <a:srgbClr val="FFFFFF"/>
                                      </a:solidFill>
                                      <a:latin typeface="Cambria Math"/>
                                      <a:ea typeface="Cambria Math"/>
                                    </a:rPr>
                                    <m:t>𝑑</m:t>
                                  </m:r>
                                </m:e>
                                <m:sub>
                                  <m:r>
                                    <a:rPr lang="en-US" sz="2800" i="1">
                                      <a:solidFill>
                                        <a:srgbClr val="FFFFFF"/>
                                      </a:solidFill>
                                      <a:latin typeface="Cambria Math"/>
                                      <a:ea typeface="Cambria Math"/>
                                    </a:rPr>
                                    <m:t>1</m:t>
                                  </m:r>
                                </m:sub>
                                <m:sup>
                                  <m:r>
                                    <a:rPr lang="en-US" sz="2800" i="1">
                                      <a:solidFill>
                                        <a:srgbClr val="FFFFFF"/>
                                      </a:solidFill>
                                      <a:latin typeface="Cambria Math"/>
                                      <a:ea typeface="Cambria Math"/>
                                    </a:rPr>
                                    <m:t>2</m:t>
                                  </m:r>
                                </m:sup>
                              </m:sSubSup>
                            </m:den>
                          </m:f>
                        </m:e>
                      </m:d>
                    </m:oMath>
                  </m:oMathPara>
                </a14:m>
                <a:endParaRPr lang="en-US" sz="28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381000" y="1295400"/>
                <a:ext cx="8229600" cy="4648200"/>
              </a:xfrm>
              <a:blipFill rotWithShape="1">
                <a:blip r:embed="rId2"/>
                <a:stretch>
                  <a:fillRect t="-1444" r="-1926"/>
                </a:stretch>
              </a:blipFill>
            </p:spPr>
            <p:txBody>
              <a:bodyPr/>
              <a:lstStyle/>
              <a:p>
                <a:r>
                  <a:rPr lang="en-US">
                    <a:noFill/>
                  </a:rPr>
                  <a:t> </a:t>
                </a:r>
              </a:p>
            </p:txBody>
          </p:sp>
        </mc:Fallback>
      </mc:AlternateContent>
      <p:sp>
        <p:nvSpPr>
          <p:cNvPr id="4" name="Slide Number Placeholder 3"/>
          <p:cNvSpPr>
            <a:spLocks noGrp="1"/>
          </p:cNvSpPr>
          <p:nvPr>
            <p:ph type="sldNum" sz="quarter" idx="10"/>
          </p:nvPr>
        </p:nvSpPr>
        <p:spPr/>
        <p:txBody>
          <a:bodyPr/>
          <a:lstStyle/>
          <a:p>
            <a:fld id="{98096D24-9B5D-4A50-8365-016C07C21ED1}" type="slidenum">
              <a:rPr lang="en-US" smtClean="0"/>
              <a:t>11</a:t>
            </a:fld>
            <a:endParaRPr lang="en-US"/>
          </a:p>
        </p:txBody>
      </p:sp>
      <p:sp>
        <p:nvSpPr>
          <p:cNvPr id="5" name="Footer Placeholder 4"/>
          <p:cNvSpPr>
            <a:spLocks noGrp="1"/>
          </p:cNvSpPr>
          <p:nvPr>
            <p:ph type="ftr" sz="quarter" idx="12"/>
          </p:nvPr>
        </p:nvSpPr>
        <p:spPr/>
        <p:txBody>
          <a:bodyPr/>
          <a:lstStyle/>
          <a:p>
            <a:r>
              <a:rPr lang="en-US"/>
              <a:t>Falah Mohammed An Najah National University</a:t>
            </a:r>
          </a:p>
        </p:txBody>
      </p:sp>
    </p:spTree>
    <p:extLst>
      <p:ext uri="{BB962C8B-B14F-4D97-AF65-F5344CB8AC3E}">
        <p14:creationId xmlns:p14="http://schemas.microsoft.com/office/powerpoint/2010/main" val="32821593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Fresnel zones formation</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57200" y="1600200"/>
                <a:ext cx="8229600" cy="4724400"/>
              </a:xfrm>
            </p:spPr>
            <p:txBody>
              <a:bodyPr/>
              <a:lstStyle/>
              <a:p>
                <a:pPr algn="just"/>
                <a:r>
                  <a:rPr lang="en-US" sz="2800" dirty="0"/>
                  <a:t>By using the above approximation </a:t>
                </a:r>
                <a14:m>
                  <m:oMath xmlns:m="http://schemas.openxmlformats.org/officeDocument/2006/math">
                    <m:r>
                      <a:rPr lang="en-US" sz="2800" b="0" i="1" smtClean="0">
                        <a:latin typeface="Cambria Math"/>
                      </a:rPr>
                      <m:t>∆</m:t>
                    </m:r>
                  </m:oMath>
                </a14:m>
                <a:r>
                  <a:rPr lang="en-US" sz="2800" dirty="0"/>
                  <a:t> can be further simplified by</a:t>
                </a:r>
              </a:p>
              <a:p>
                <a:pPr marL="0" indent="0" algn="just">
                  <a:buNone/>
                </a:pPr>
                <a14:m>
                  <m:oMathPara xmlns:m="http://schemas.openxmlformats.org/officeDocument/2006/math">
                    <m:oMathParaPr>
                      <m:jc m:val="centerGroup"/>
                    </m:oMathParaPr>
                    <m:oMath xmlns:m="http://schemas.openxmlformats.org/officeDocument/2006/math">
                      <m:r>
                        <a:rPr lang="en-US" sz="2800" b="0" i="1" smtClean="0">
                          <a:latin typeface="Cambria Math"/>
                        </a:rPr>
                        <m:t>∆=</m:t>
                      </m:r>
                      <m:sSub>
                        <m:sSubPr>
                          <m:ctrlPr>
                            <a:rPr lang="en-US" sz="2800" b="0" i="1" smtClean="0">
                              <a:latin typeface="Cambria Math" panose="02040503050406030204" pitchFamily="18" charset="0"/>
                            </a:rPr>
                          </m:ctrlPr>
                        </m:sSubPr>
                        <m:e>
                          <m:r>
                            <a:rPr lang="en-US" sz="2800" b="0" i="1" smtClean="0">
                              <a:latin typeface="Cambria Math"/>
                            </a:rPr>
                            <m:t>𝑑</m:t>
                          </m:r>
                        </m:e>
                        <m:sub>
                          <m:r>
                            <a:rPr lang="en-US" sz="2800" b="0" i="1" smtClean="0">
                              <a:latin typeface="Cambria Math"/>
                            </a:rPr>
                            <m:t>1</m:t>
                          </m:r>
                        </m:sub>
                      </m:sSub>
                      <m:r>
                        <a:rPr lang="en-US" sz="2800" b="0" i="1" smtClean="0">
                          <a:latin typeface="Cambria Math"/>
                        </a:rPr>
                        <m:t>+</m:t>
                      </m:r>
                      <m:f>
                        <m:fPr>
                          <m:ctrlPr>
                            <a:rPr lang="en-US" sz="2800" b="0" i="1" smtClean="0">
                              <a:latin typeface="Cambria Math" panose="02040503050406030204" pitchFamily="18" charset="0"/>
                            </a:rPr>
                          </m:ctrlPr>
                        </m:fPr>
                        <m:num>
                          <m:sSup>
                            <m:sSupPr>
                              <m:ctrlPr>
                                <a:rPr lang="en-US" sz="2800" b="0" i="1" smtClean="0">
                                  <a:latin typeface="Cambria Math" panose="02040503050406030204" pitchFamily="18" charset="0"/>
                                </a:rPr>
                              </m:ctrlPr>
                            </m:sSupPr>
                            <m:e>
                              <m:r>
                                <a:rPr lang="en-US" sz="2800" b="0" i="1" smtClean="0">
                                  <a:latin typeface="Cambria Math"/>
                                </a:rPr>
                                <m:t>h</m:t>
                              </m:r>
                            </m:e>
                            <m:sup>
                              <m:r>
                                <a:rPr lang="en-US" sz="2800" b="0" i="1" smtClean="0">
                                  <a:latin typeface="Cambria Math"/>
                                </a:rPr>
                                <m:t>2</m:t>
                              </m:r>
                            </m:sup>
                          </m:sSup>
                        </m:num>
                        <m:den>
                          <m:r>
                            <a:rPr lang="en-US" sz="2800" b="0" i="1" smtClean="0">
                              <a:latin typeface="Cambria Math"/>
                            </a:rPr>
                            <m:t>2</m:t>
                          </m:r>
                          <m:sSub>
                            <m:sSubPr>
                              <m:ctrlPr>
                                <a:rPr lang="en-US" sz="2800" b="0" i="1" smtClean="0">
                                  <a:latin typeface="Cambria Math" panose="02040503050406030204" pitchFamily="18" charset="0"/>
                                </a:rPr>
                              </m:ctrlPr>
                            </m:sSubPr>
                            <m:e>
                              <m:r>
                                <a:rPr lang="en-US" sz="2800" b="0" i="1" smtClean="0">
                                  <a:latin typeface="Cambria Math"/>
                                </a:rPr>
                                <m:t>𝑑</m:t>
                              </m:r>
                            </m:e>
                            <m:sub>
                              <m:r>
                                <a:rPr lang="en-US" sz="2800" b="0" i="1" smtClean="0">
                                  <a:latin typeface="Cambria Math"/>
                                </a:rPr>
                                <m:t>1</m:t>
                              </m:r>
                            </m:sub>
                          </m:sSub>
                        </m:den>
                      </m:f>
                      <m:r>
                        <a:rPr lang="en-US" sz="2800" b="0" i="1" smtClean="0">
                          <a:latin typeface="Cambria Math"/>
                        </a:rPr>
                        <m:t>+</m:t>
                      </m:r>
                      <m:sSub>
                        <m:sSubPr>
                          <m:ctrlPr>
                            <a:rPr lang="en-US" sz="2800" b="0" i="1" smtClean="0">
                              <a:latin typeface="Cambria Math" panose="02040503050406030204" pitchFamily="18" charset="0"/>
                            </a:rPr>
                          </m:ctrlPr>
                        </m:sSubPr>
                        <m:e>
                          <m:r>
                            <a:rPr lang="en-US" sz="2800" b="0" i="1" smtClean="0">
                              <a:latin typeface="Cambria Math"/>
                            </a:rPr>
                            <m:t>𝑑</m:t>
                          </m:r>
                        </m:e>
                        <m:sub>
                          <m:r>
                            <a:rPr lang="en-US" sz="2800" b="0" i="1" smtClean="0">
                              <a:latin typeface="Cambria Math"/>
                            </a:rPr>
                            <m:t>2</m:t>
                          </m:r>
                        </m:sub>
                      </m:sSub>
                      <m:r>
                        <a:rPr lang="en-US" sz="2800" b="0" i="1" smtClean="0">
                          <a:latin typeface="Cambria Math"/>
                        </a:rPr>
                        <m:t>+</m:t>
                      </m:r>
                      <m:f>
                        <m:fPr>
                          <m:ctrlPr>
                            <a:rPr lang="en-US" sz="2800" b="0" i="1" smtClean="0">
                              <a:latin typeface="Cambria Math" panose="02040503050406030204" pitchFamily="18" charset="0"/>
                            </a:rPr>
                          </m:ctrlPr>
                        </m:fPr>
                        <m:num>
                          <m:sSup>
                            <m:sSupPr>
                              <m:ctrlPr>
                                <a:rPr lang="en-US" sz="2800" b="0" i="1" smtClean="0">
                                  <a:latin typeface="Cambria Math" panose="02040503050406030204" pitchFamily="18" charset="0"/>
                                </a:rPr>
                              </m:ctrlPr>
                            </m:sSupPr>
                            <m:e>
                              <m:r>
                                <a:rPr lang="en-US" sz="2800" b="0" i="1" smtClean="0">
                                  <a:latin typeface="Cambria Math"/>
                                </a:rPr>
                                <m:t>h</m:t>
                              </m:r>
                            </m:e>
                            <m:sup>
                              <m:r>
                                <a:rPr lang="en-US" sz="2800" b="0" i="1" smtClean="0">
                                  <a:latin typeface="Cambria Math"/>
                                </a:rPr>
                                <m:t>2</m:t>
                              </m:r>
                            </m:sup>
                          </m:sSup>
                        </m:num>
                        <m:den>
                          <m:r>
                            <a:rPr lang="en-US" sz="2800" b="0" i="1" smtClean="0">
                              <a:latin typeface="Cambria Math"/>
                            </a:rPr>
                            <m:t>2</m:t>
                          </m:r>
                          <m:sSub>
                            <m:sSubPr>
                              <m:ctrlPr>
                                <a:rPr lang="en-US" sz="2800" b="0" i="1" smtClean="0">
                                  <a:latin typeface="Cambria Math" panose="02040503050406030204" pitchFamily="18" charset="0"/>
                                </a:rPr>
                              </m:ctrlPr>
                            </m:sSubPr>
                            <m:e>
                              <m:r>
                                <a:rPr lang="en-US" sz="2800" b="0" i="1" smtClean="0">
                                  <a:latin typeface="Cambria Math"/>
                                </a:rPr>
                                <m:t>𝑑</m:t>
                              </m:r>
                            </m:e>
                            <m:sub>
                              <m:r>
                                <a:rPr lang="en-US" sz="2800" b="0" i="1" smtClean="0">
                                  <a:latin typeface="Cambria Math"/>
                                </a:rPr>
                                <m:t>2</m:t>
                              </m:r>
                            </m:sub>
                          </m:sSub>
                        </m:den>
                      </m:f>
                      <m:r>
                        <a:rPr lang="en-US" sz="2800" b="0" i="1" smtClean="0">
                          <a:latin typeface="Cambria Math"/>
                        </a:rPr>
                        <m:t>−</m:t>
                      </m:r>
                      <m:sSub>
                        <m:sSubPr>
                          <m:ctrlPr>
                            <a:rPr lang="en-US" sz="2800" b="0" i="1" smtClean="0">
                              <a:latin typeface="Cambria Math" panose="02040503050406030204" pitchFamily="18" charset="0"/>
                            </a:rPr>
                          </m:ctrlPr>
                        </m:sSubPr>
                        <m:e>
                          <m:r>
                            <a:rPr lang="en-US" sz="2800" b="0" i="1" smtClean="0">
                              <a:latin typeface="Cambria Math"/>
                            </a:rPr>
                            <m:t>𝑑</m:t>
                          </m:r>
                        </m:e>
                        <m:sub>
                          <m:r>
                            <a:rPr lang="en-US" sz="2800" b="0" i="1" smtClean="0">
                              <a:latin typeface="Cambria Math"/>
                            </a:rPr>
                            <m:t>1</m:t>
                          </m:r>
                        </m:sub>
                      </m:sSub>
                      <m:r>
                        <a:rPr lang="en-US" sz="2800" b="0" i="1" smtClean="0">
                          <a:latin typeface="Cambria Math"/>
                        </a:rPr>
                        <m:t>−</m:t>
                      </m:r>
                      <m:sSub>
                        <m:sSubPr>
                          <m:ctrlPr>
                            <a:rPr lang="en-US" sz="2800" b="0" i="1" smtClean="0">
                              <a:latin typeface="Cambria Math" panose="02040503050406030204" pitchFamily="18" charset="0"/>
                            </a:rPr>
                          </m:ctrlPr>
                        </m:sSubPr>
                        <m:e>
                          <m:r>
                            <a:rPr lang="en-US" sz="2800" b="0" i="1" smtClean="0">
                              <a:latin typeface="Cambria Math"/>
                            </a:rPr>
                            <m:t>𝑑</m:t>
                          </m:r>
                        </m:e>
                        <m:sub>
                          <m:r>
                            <a:rPr lang="en-US" sz="2800" b="0" i="1" smtClean="0">
                              <a:latin typeface="Cambria Math"/>
                            </a:rPr>
                            <m:t>2</m:t>
                          </m:r>
                        </m:sub>
                      </m:sSub>
                    </m:oMath>
                  </m:oMathPara>
                </a14:m>
                <a:endParaRPr lang="en-US" sz="2800" dirty="0"/>
              </a:p>
              <a:p>
                <a:pPr marL="0" indent="0" algn="just">
                  <a:buNone/>
                </a:pPr>
                <a14:m>
                  <m:oMathPara xmlns:m="http://schemas.openxmlformats.org/officeDocument/2006/math">
                    <m:oMathParaPr>
                      <m:jc m:val="centerGroup"/>
                    </m:oMathParaPr>
                    <m:oMath xmlns:m="http://schemas.openxmlformats.org/officeDocument/2006/math">
                      <m:r>
                        <a:rPr lang="en-US" sz="2800" b="0" i="1" smtClean="0">
                          <a:latin typeface="Cambria Math"/>
                        </a:rPr>
                        <m:t>∆=</m:t>
                      </m:r>
                      <m:f>
                        <m:fPr>
                          <m:ctrlPr>
                            <a:rPr lang="en-US" sz="2800" b="0" i="1" smtClean="0">
                              <a:latin typeface="Cambria Math" panose="02040503050406030204" pitchFamily="18" charset="0"/>
                            </a:rPr>
                          </m:ctrlPr>
                        </m:fPr>
                        <m:num>
                          <m:sSup>
                            <m:sSupPr>
                              <m:ctrlPr>
                                <a:rPr lang="en-US" sz="2800" b="0" i="1" smtClean="0">
                                  <a:latin typeface="Cambria Math" panose="02040503050406030204" pitchFamily="18" charset="0"/>
                                </a:rPr>
                              </m:ctrlPr>
                            </m:sSupPr>
                            <m:e>
                              <m:r>
                                <a:rPr lang="en-US" sz="2800" b="0" i="1" smtClean="0">
                                  <a:latin typeface="Cambria Math"/>
                                </a:rPr>
                                <m:t>h</m:t>
                              </m:r>
                            </m:e>
                            <m:sup>
                              <m:r>
                                <a:rPr lang="en-US" sz="2800" b="0" i="1" smtClean="0">
                                  <a:latin typeface="Cambria Math"/>
                                </a:rPr>
                                <m:t>2</m:t>
                              </m:r>
                            </m:sup>
                          </m:sSup>
                        </m:num>
                        <m:den>
                          <m:r>
                            <a:rPr lang="en-US" sz="2800" b="0" i="1" smtClean="0">
                              <a:latin typeface="Cambria Math"/>
                            </a:rPr>
                            <m:t>2</m:t>
                          </m:r>
                          <m:sSub>
                            <m:sSubPr>
                              <m:ctrlPr>
                                <a:rPr lang="en-US" sz="2800" b="0" i="1" smtClean="0">
                                  <a:latin typeface="Cambria Math" panose="02040503050406030204" pitchFamily="18" charset="0"/>
                                </a:rPr>
                              </m:ctrlPr>
                            </m:sSubPr>
                            <m:e>
                              <m:r>
                                <a:rPr lang="en-US" sz="2800" b="0" i="1" smtClean="0">
                                  <a:latin typeface="Cambria Math"/>
                                </a:rPr>
                                <m:t>𝑑</m:t>
                              </m:r>
                            </m:e>
                            <m:sub>
                              <m:r>
                                <a:rPr lang="en-US" sz="2800" b="0" i="1" smtClean="0">
                                  <a:latin typeface="Cambria Math"/>
                                </a:rPr>
                                <m:t>1</m:t>
                              </m:r>
                            </m:sub>
                          </m:sSub>
                        </m:den>
                      </m:f>
                      <m:r>
                        <a:rPr lang="en-US" sz="2800" b="0" i="1" smtClean="0">
                          <a:latin typeface="Cambria Math"/>
                        </a:rPr>
                        <m:t>+</m:t>
                      </m:r>
                      <m:f>
                        <m:fPr>
                          <m:ctrlPr>
                            <a:rPr lang="en-US" sz="2800" b="0" i="1" smtClean="0">
                              <a:latin typeface="Cambria Math" panose="02040503050406030204" pitchFamily="18" charset="0"/>
                            </a:rPr>
                          </m:ctrlPr>
                        </m:fPr>
                        <m:num>
                          <m:sSup>
                            <m:sSupPr>
                              <m:ctrlPr>
                                <a:rPr lang="en-US" sz="2800" b="0" i="1" smtClean="0">
                                  <a:latin typeface="Cambria Math" panose="02040503050406030204" pitchFamily="18" charset="0"/>
                                </a:rPr>
                              </m:ctrlPr>
                            </m:sSupPr>
                            <m:e>
                              <m:r>
                                <a:rPr lang="en-US" sz="2800" b="0" i="1" smtClean="0">
                                  <a:latin typeface="Cambria Math"/>
                                </a:rPr>
                                <m:t>h</m:t>
                              </m:r>
                            </m:e>
                            <m:sup>
                              <m:r>
                                <a:rPr lang="en-US" sz="2800" b="0" i="1" smtClean="0">
                                  <a:latin typeface="Cambria Math"/>
                                </a:rPr>
                                <m:t>2</m:t>
                              </m:r>
                            </m:sup>
                          </m:sSup>
                        </m:num>
                        <m:den>
                          <m:r>
                            <a:rPr lang="en-US" sz="2800" b="0" i="1" smtClean="0">
                              <a:latin typeface="Cambria Math"/>
                            </a:rPr>
                            <m:t>2</m:t>
                          </m:r>
                          <m:sSub>
                            <m:sSubPr>
                              <m:ctrlPr>
                                <a:rPr lang="en-US" sz="2800" b="0" i="1" smtClean="0">
                                  <a:latin typeface="Cambria Math" panose="02040503050406030204" pitchFamily="18" charset="0"/>
                                </a:rPr>
                              </m:ctrlPr>
                            </m:sSubPr>
                            <m:e>
                              <m:r>
                                <a:rPr lang="en-US" sz="2800" b="0" i="1" smtClean="0">
                                  <a:latin typeface="Cambria Math"/>
                                </a:rPr>
                                <m:t>𝑑</m:t>
                              </m:r>
                            </m:e>
                            <m:sub>
                              <m:r>
                                <a:rPr lang="en-US" sz="2800" b="0" i="1" smtClean="0">
                                  <a:latin typeface="Cambria Math"/>
                                </a:rPr>
                                <m:t>2</m:t>
                              </m:r>
                            </m:sub>
                          </m:sSub>
                        </m:den>
                      </m:f>
                      <m:r>
                        <a:rPr lang="en-US" sz="2800" b="0" i="1" smtClean="0">
                          <a:latin typeface="Cambria Math"/>
                        </a:rPr>
                        <m:t>=</m:t>
                      </m:r>
                      <m:f>
                        <m:fPr>
                          <m:ctrlPr>
                            <a:rPr lang="en-US" sz="2800" b="0" i="1" smtClean="0">
                              <a:latin typeface="Cambria Math" panose="02040503050406030204" pitchFamily="18" charset="0"/>
                            </a:rPr>
                          </m:ctrlPr>
                        </m:fPr>
                        <m:num>
                          <m:sSup>
                            <m:sSupPr>
                              <m:ctrlPr>
                                <a:rPr lang="en-US" sz="2800" b="0" i="1" smtClean="0">
                                  <a:latin typeface="Cambria Math" panose="02040503050406030204" pitchFamily="18" charset="0"/>
                                </a:rPr>
                              </m:ctrlPr>
                            </m:sSupPr>
                            <m:e>
                              <m:r>
                                <a:rPr lang="en-US" sz="2800" b="0" i="1" smtClean="0">
                                  <a:latin typeface="Cambria Math"/>
                                </a:rPr>
                                <m:t>h</m:t>
                              </m:r>
                            </m:e>
                            <m:sup>
                              <m:r>
                                <a:rPr lang="en-US" sz="2800" b="0" i="1" smtClean="0">
                                  <a:latin typeface="Cambria Math"/>
                                </a:rPr>
                                <m:t>2</m:t>
                              </m:r>
                            </m:sup>
                          </m:sSup>
                        </m:num>
                        <m:den>
                          <m:r>
                            <a:rPr lang="en-US" sz="2800" b="0" i="1" smtClean="0">
                              <a:latin typeface="Cambria Math"/>
                            </a:rPr>
                            <m:t>2</m:t>
                          </m:r>
                        </m:den>
                      </m:f>
                      <m:d>
                        <m:dPr>
                          <m:ctrlPr>
                            <a:rPr lang="en-US" sz="2800" b="0" i="1" smtClean="0">
                              <a:latin typeface="Cambria Math" panose="02040503050406030204" pitchFamily="18" charset="0"/>
                            </a:rPr>
                          </m:ctrlPr>
                        </m:dPr>
                        <m:e>
                          <m:f>
                            <m:fPr>
                              <m:ctrlPr>
                                <a:rPr lang="en-US" sz="2800" b="0" i="1" smtClean="0">
                                  <a:latin typeface="Cambria Math" panose="02040503050406030204" pitchFamily="18" charset="0"/>
                                </a:rPr>
                              </m:ctrlPr>
                            </m:fPr>
                            <m:num>
                              <m:sSub>
                                <m:sSubPr>
                                  <m:ctrlPr>
                                    <a:rPr lang="en-US" sz="2800" i="1">
                                      <a:latin typeface="Cambria Math" panose="02040503050406030204" pitchFamily="18" charset="0"/>
                                    </a:rPr>
                                  </m:ctrlPr>
                                </m:sSubPr>
                                <m:e>
                                  <m:r>
                                    <a:rPr lang="en-US" sz="2800" i="1">
                                      <a:latin typeface="Cambria Math"/>
                                    </a:rPr>
                                    <m:t>𝑑</m:t>
                                  </m:r>
                                </m:e>
                                <m:sub>
                                  <m:r>
                                    <a:rPr lang="en-US" sz="2800" i="1">
                                      <a:latin typeface="Cambria Math"/>
                                    </a:rPr>
                                    <m:t>1</m:t>
                                  </m:r>
                                </m:sub>
                              </m:sSub>
                              <m:r>
                                <a:rPr lang="en-US" sz="2800" i="1">
                                  <a:latin typeface="Cambria Math"/>
                                </a:rPr>
                                <m:t>+</m:t>
                              </m:r>
                              <m:sSub>
                                <m:sSubPr>
                                  <m:ctrlPr>
                                    <a:rPr lang="en-US" sz="2800" i="1">
                                      <a:latin typeface="Cambria Math" panose="02040503050406030204" pitchFamily="18" charset="0"/>
                                    </a:rPr>
                                  </m:ctrlPr>
                                </m:sSubPr>
                                <m:e>
                                  <m:r>
                                    <a:rPr lang="en-US" sz="2800" i="1">
                                      <a:latin typeface="Cambria Math"/>
                                    </a:rPr>
                                    <m:t>𝑑</m:t>
                                  </m:r>
                                </m:e>
                                <m:sub>
                                  <m:r>
                                    <a:rPr lang="en-US" sz="2800" i="1">
                                      <a:latin typeface="Cambria Math"/>
                                    </a:rPr>
                                    <m:t>2</m:t>
                                  </m:r>
                                </m:sub>
                              </m:sSub>
                            </m:num>
                            <m:den>
                              <m:sSub>
                                <m:sSubPr>
                                  <m:ctrlPr>
                                    <a:rPr lang="en-US" sz="2800" b="0" i="1" smtClean="0">
                                      <a:latin typeface="Cambria Math" panose="02040503050406030204" pitchFamily="18" charset="0"/>
                                    </a:rPr>
                                  </m:ctrlPr>
                                </m:sSubPr>
                                <m:e>
                                  <m:r>
                                    <a:rPr lang="en-US" sz="2800" b="0" i="1" smtClean="0">
                                      <a:latin typeface="Cambria Math"/>
                                    </a:rPr>
                                    <m:t>𝑑</m:t>
                                  </m:r>
                                </m:e>
                                <m:sub>
                                  <m:r>
                                    <a:rPr lang="en-US" sz="2800" b="0" i="1" smtClean="0">
                                      <a:latin typeface="Cambria Math"/>
                                    </a:rPr>
                                    <m:t>1</m:t>
                                  </m:r>
                                </m:sub>
                              </m:sSub>
                              <m:sSub>
                                <m:sSubPr>
                                  <m:ctrlPr>
                                    <a:rPr lang="en-US" sz="2800" b="0" i="1" smtClean="0">
                                      <a:latin typeface="Cambria Math" panose="02040503050406030204" pitchFamily="18" charset="0"/>
                                    </a:rPr>
                                  </m:ctrlPr>
                                </m:sSubPr>
                                <m:e>
                                  <m:r>
                                    <a:rPr lang="en-US" sz="2800" b="0" i="1" smtClean="0">
                                      <a:latin typeface="Cambria Math"/>
                                    </a:rPr>
                                    <m:t>𝑑</m:t>
                                  </m:r>
                                </m:e>
                                <m:sub>
                                  <m:r>
                                    <a:rPr lang="en-US" sz="2800" b="0" i="1" smtClean="0">
                                      <a:latin typeface="Cambria Math"/>
                                    </a:rPr>
                                    <m:t>2</m:t>
                                  </m:r>
                                </m:sub>
                              </m:sSub>
                            </m:den>
                          </m:f>
                        </m:e>
                      </m:d>
                    </m:oMath>
                  </m:oMathPara>
                </a14:m>
                <a:endParaRPr lang="en-US" sz="2800" dirty="0"/>
              </a:p>
              <a:p>
                <a:pPr algn="just"/>
                <a:r>
                  <a:rPr lang="en-US" sz="2800" dirty="0"/>
                  <a:t>Now the phase delay expression became as given by </a:t>
                </a:r>
                <a14:m>
                  <m:oMath xmlns:m="http://schemas.openxmlformats.org/officeDocument/2006/math">
                    <m:r>
                      <a:rPr lang="en-US" sz="2800" b="0" i="1" smtClean="0">
                        <a:latin typeface="Cambria Math"/>
                      </a:rPr>
                      <m:t>𝜙</m:t>
                    </m:r>
                    <m:r>
                      <a:rPr lang="en-US" sz="2800" b="0" i="1" smtClean="0">
                        <a:latin typeface="Cambria Math"/>
                      </a:rPr>
                      <m:t>=</m:t>
                    </m:r>
                    <m:f>
                      <m:fPr>
                        <m:ctrlPr>
                          <a:rPr lang="en-US" sz="2800" b="0" i="1" smtClean="0">
                            <a:latin typeface="Cambria Math" panose="02040503050406030204" pitchFamily="18" charset="0"/>
                          </a:rPr>
                        </m:ctrlPr>
                      </m:fPr>
                      <m:num>
                        <m:r>
                          <a:rPr lang="en-US" sz="2800" b="0" i="1" smtClean="0">
                            <a:latin typeface="Cambria Math"/>
                          </a:rPr>
                          <m:t>2</m:t>
                        </m:r>
                        <m:r>
                          <a:rPr lang="en-US" sz="2800" b="0" i="1" smtClean="0">
                            <a:latin typeface="Cambria Math"/>
                          </a:rPr>
                          <m:t>𝜋</m:t>
                        </m:r>
                      </m:num>
                      <m:den>
                        <m:r>
                          <a:rPr lang="en-US" sz="2800" b="0" i="1" smtClean="0">
                            <a:latin typeface="Cambria Math"/>
                          </a:rPr>
                          <m:t>𝜆</m:t>
                        </m:r>
                      </m:den>
                    </m:f>
                    <m:f>
                      <m:fPr>
                        <m:ctrlPr>
                          <a:rPr lang="en-US" sz="2800" b="0" i="1" smtClean="0">
                            <a:latin typeface="Cambria Math" panose="02040503050406030204" pitchFamily="18" charset="0"/>
                          </a:rPr>
                        </m:ctrlPr>
                      </m:fPr>
                      <m:num>
                        <m:sSup>
                          <m:sSupPr>
                            <m:ctrlPr>
                              <a:rPr lang="en-US" sz="2800" b="0" i="1" smtClean="0">
                                <a:latin typeface="Cambria Math" panose="02040503050406030204" pitchFamily="18" charset="0"/>
                              </a:rPr>
                            </m:ctrlPr>
                          </m:sSupPr>
                          <m:e>
                            <m:r>
                              <a:rPr lang="en-US" sz="2800" b="0" i="1" smtClean="0">
                                <a:latin typeface="Cambria Math"/>
                              </a:rPr>
                              <m:t>h</m:t>
                            </m:r>
                          </m:e>
                          <m:sup>
                            <m:r>
                              <a:rPr lang="en-US" sz="2800" b="0" i="1" smtClean="0">
                                <a:latin typeface="Cambria Math"/>
                              </a:rPr>
                              <m:t>2</m:t>
                            </m:r>
                          </m:sup>
                        </m:sSup>
                      </m:num>
                      <m:den>
                        <m:r>
                          <a:rPr lang="en-US" sz="2800" b="0" i="1" smtClean="0">
                            <a:latin typeface="Cambria Math"/>
                          </a:rPr>
                          <m:t>2</m:t>
                        </m:r>
                      </m:den>
                    </m:f>
                    <m:d>
                      <m:dPr>
                        <m:ctrlPr>
                          <a:rPr lang="en-US" sz="2800" b="0" i="1" smtClean="0">
                            <a:latin typeface="Cambria Math" panose="02040503050406030204" pitchFamily="18" charset="0"/>
                          </a:rPr>
                        </m:ctrlPr>
                      </m:dPr>
                      <m:e>
                        <m:f>
                          <m:fPr>
                            <m:ctrlPr>
                              <a:rPr lang="en-US" sz="2800" b="0" i="1" smtClean="0">
                                <a:latin typeface="Cambria Math" panose="02040503050406030204" pitchFamily="18" charset="0"/>
                              </a:rPr>
                            </m:ctrlPr>
                          </m:fPr>
                          <m:num>
                            <m:sSub>
                              <m:sSubPr>
                                <m:ctrlPr>
                                  <a:rPr lang="en-US" sz="2800" i="1">
                                    <a:latin typeface="Cambria Math" panose="02040503050406030204" pitchFamily="18" charset="0"/>
                                  </a:rPr>
                                </m:ctrlPr>
                              </m:sSubPr>
                              <m:e>
                                <m:r>
                                  <a:rPr lang="en-US" sz="2800" i="1">
                                    <a:latin typeface="Cambria Math"/>
                                  </a:rPr>
                                  <m:t>𝑑</m:t>
                                </m:r>
                              </m:e>
                              <m:sub>
                                <m:r>
                                  <a:rPr lang="en-US" sz="2800" i="1">
                                    <a:latin typeface="Cambria Math"/>
                                  </a:rPr>
                                  <m:t>1</m:t>
                                </m:r>
                              </m:sub>
                            </m:sSub>
                            <m:r>
                              <a:rPr lang="en-US" sz="2800" i="1">
                                <a:latin typeface="Cambria Math"/>
                              </a:rPr>
                              <m:t>+</m:t>
                            </m:r>
                            <m:sSub>
                              <m:sSubPr>
                                <m:ctrlPr>
                                  <a:rPr lang="en-US" sz="2800" i="1">
                                    <a:latin typeface="Cambria Math" panose="02040503050406030204" pitchFamily="18" charset="0"/>
                                  </a:rPr>
                                </m:ctrlPr>
                              </m:sSubPr>
                              <m:e>
                                <m:r>
                                  <a:rPr lang="en-US" sz="2800" i="1">
                                    <a:latin typeface="Cambria Math"/>
                                  </a:rPr>
                                  <m:t>𝑑</m:t>
                                </m:r>
                              </m:e>
                              <m:sub>
                                <m:r>
                                  <a:rPr lang="en-US" sz="2800" i="1">
                                    <a:latin typeface="Cambria Math"/>
                                  </a:rPr>
                                  <m:t>2</m:t>
                                </m:r>
                              </m:sub>
                            </m:sSub>
                          </m:num>
                          <m:den>
                            <m:sSub>
                              <m:sSubPr>
                                <m:ctrlPr>
                                  <a:rPr lang="en-US" sz="2800" i="1">
                                    <a:latin typeface="Cambria Math" panose="02040503050406030204" pitchFamily="18" charset="0"/>
                                  </a:rPr>
                                </m:ctrlPr>
                              </m:sSubPr>
                              <m:e>
                                <m:r>
                                  <a:rPr lang="en-US" sz="2800" i="1">
                                    <a:latin typeface="Cambria Math"/>
                                  </a:rPr>
                                  <m:t>𝑑</m:t>
                                </m:r>
                              </m:e>
                              <m:sub>
                                <m:r>
                                  <a:rPr lang="en-US" sz="2800" i="1">
                                    <a:latin typeface="Cambria Math"/>
                                  </a:rPr>
                                  <m:t>1</m:t>
                                </m:r>
                              </m:sub>
                            </m:sSub>
                            <m:sSub>
                              <m:sSubPr>
                                <m:ctrlPr>
                                  <a:rPr lang="en-US" sz="2800" i="1">
                                    <a:latin typeface="Cambria Math" panose="02040503050406030204" pitchFamily="18" charset="0"/>
                                  </a:rPr>
                                </m:ctrlPr>
                              </m:sSubPr>
                              <m:e>
                                <m:r>
                                  <a:rPr lang="en-US" sz="2800" i="1">
                                    <a:latin typeface="Cambria Math"/>
                                  </a:rPr>
                                  <m:t>𝑑</m:t>
                                </m:r>
                              </m:e>
                              <m:sub>
                                <m:r>
                                  <a:rPr lang="en-US" sz="2800" i="1">
                                    <a:latin typeface="Cambria Math"/>
                                  </a:rPr>
                                  <m:t>2</m:t>
                                </m:r>
                              </m:sub>
                            </m:sSub>
                          </m:den>
                        </m:f>
                      </m:e>
                    </m:d>
                  </m:oMath>
                </a14:m>
                <a:endParaRPr lang="en-US" sz="28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57200" y="1600200"/>
                <a:ext cx="8229600" cy="4724400"/>
              </a:xfrm>
              <a:blipFill rotWithShape="1">
                <a:blip r:embed="rId2"/>
                <a:stretch>
                  <a:fillRect t="-1419" r="-1926"/>
                </a:stretch>
              </a:blipFill>
            </p:spPr>
            <p:txBody>
              <a:bodyPr/>
              <a:lstStyle/>
              <a:p>
                <a:r>
                  <a:rPr lang="en-US">
                    <a:noFill/>
                  </a:rPr>
                  <a:t> </a:t>
                </a:r>
              </a:p>
            </p:txBody>
          </p:sp>
        </mc:Fallback>
      </mc:AlternateContent>
      <p:sp>
        <p:nvSpPr>
          <p:cNvPr id="4" name="Slide Number Placeholder 3"/>
          <p:cNvSpPr>
            <a:spLocks noGrp="1"/>
          </p:cNvSpPr>
          <p:nvPr>
            <p:ph type="sldNum" sz="quarter" idx="10"/>
          </p:nvPr>
        </p:nvSpPr>
        <p:spPr/>
        <p:txBody>
          <a:bodyPr/>
          <a:lstStyle/>
          <a:p>
            <a:fld id="{98096D24-9B5D-4A50-8365-016C07C21ED1}" type="slidenum">
              <a:rPr lang="en-US" smtClean="0"/>
              <a:t>12</a:t>
            </a:fld>
            <a:endParaRPr lang="en-US"/>
          </a:p>
        </p:txBody>
      </p:sp>
      <p:sp>
        <p:nvSpPr>
          <p:cNvPr id="5" name="Footer Placeholder 4"/>
          <p:cNvSpPr>
            <a:spLocks noGrp="1"/>
          </p:cNvSpPr>
          <p:nvPr>
            <p:ph type="ftr" sz="quarter" idx="12"/>
          </p:nvPr>
        </p:nvSpPr>
        <p:spPr/>
        <p:txBody>
          <a:bodyPr/>
          <a:lstStyle/>
          <a:p>
            <a:r>
              <a:rPr lang="en-US"/>
              <a:t>Falah Mohammed An Najah National University</a:t>
            </a:r>
          </a:p>
        </p:txBody>
      </p:sp>
    </p:spTree>
    <p:extLst>
      <p:ext uri="{BB962C8B-B14F-4D97-AF65-F5344CB8AC3E}">
        <p14:creationId xmlns:p14="http://schemas.microsoft.com/office/powerpoint/2010/main" val="26923570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Fresnel-Kirchhoff diffraction parameter</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57200" y="1600200"/>
                <a:ext cx="8229600" cy="4724400"/>
              </a:xfrm>
            </p:spPr>
            <p:txBody>
              <a:bodyPr/>
              <a:lstStyle/>
              <a:p>
                <a:pPr algn="just"/>
                <a:r>
                  <a:rPr lang="en-US" sz="2600" dirty="0"/>
                  <a:t>The Fresnel-Kirchhoff diffraction parameter is defined by</a:t>
                </a:r>
              </a:p>
              <a:p>
                <a:pPr marL="0" indent="0" algn="just">
                  <a:buNone/>
                </a:pPr>
                <a14:m>
                  <m:oMathPara xmlns:m="http://schemas.openxmlformats.org/officeDocument/2006/math">
                    <m:oMathParaPr>
                      <m:jc m:val="centerGroup"/>
                    </m:oMathParaPr>
                    <m:oMath xmlns:m="http://schemas.openxmlformats.org/officeDocument/2006/math">
                      <m:r>
                        <a:rPr lang="en-US" sz="2600" i="1">
                          <a:latin typeface="Cambria Math"/>
                        </a:rPr>
                        <m:t>𝑣</m:t>
                      </m:r>
                      <m:r>
                        <a:rPr lang="en-US" sz="2600" i="1">
                          <a:latin typeface="Cambria Math"/>
                        </a:rPr>
                        <m:t>=</m:t>
                      </m:r>
                      <m:r>
                        <a:rPr lang="en-US" sz="2600" i="1">
                          <a:latin typeface="Cambria Math"/>
                        </a:rPr>
                        <m:t>h</m:t>
                      </m:r>
                      <m:rad>
                        <m:radPr>
                          <m:degHide m:val="on"/>
                          <m:ctrlPr>
                            <a:rPr lang="en-US" sz="2600" i="1">
                              <a:latin typeface="Cambria Math" panose="02040503050406030204" pitchFamily="18" charset="0"/>
                            </a:rPr>
                          </m:ctrlPr>
                        </m:radPr>
                        <m:deg/>
                        <m:e>
                          <m:f>
                            <m:fPr>
                              <m:ctrlPr>
                                <a:rPr lang="en-US" sz="2600" i="1">
                                  <a:latin typeface="Cambria Math" panose="02040503050406030204" pitchFamily="18" charset="0"/>
                                </a:rPr>
                              </m:ctrlPr>
                            </m:fPr>
                            <m:num>
                              <m:r>
                                <a:rPr lang="en-US" sz="2600" i="1">
                                  <a:latin typeface="Cambria Math"/>
                                </a:rPr>
                                <m:t>2</m:t>
                              </m:r>
                              <m:d>
                                <m:dPr>
                                  <m:ctrlPr>
                                    <a:rPr lang="en-US" sz="2600" i="1">
                                      <a:latin typeface="Cambria Math" panose="02040503050406030204" pitchFamily="18" charset="0"/>
                                    </a:rPr>
                                  </m:ctrlPr>
                                </m:dPr>
                                <m:e>
                                  <m:sSub>
                                    <m:sSubPr>
                                      <m:ctrlPr>
                                        <a:rPr lang="en-US" sz="2600" i="1">
                                          <a:latin typeface="Cambria Math" panose="02040503050406030204" pitchFamily="18" charset="0"/>
                                        </a:rPr>
                                      </m:ctrlPr>
                                    </m:sSubPr>
                                    <m:e>
                                      <m:r>
                                        <a:rPr lang="en-US" sz="2600" i="1">
                                          <a:latin typeface="Cambria Math"/>
                                        </a:rPr>
                                        <m:t>𝑑</m:t>
                                      </m:r>
                                    </m:e>
                                    <m:sub>
                                      <m:r>
                                        <a:rPr lang="en-US" sz="2600" i="1">
                                          <a:latin typeface="Cambria Math"/>
                                        </a:rPr>
                                        <m:t>1</m:t>
                                      </m:r>
                                    </m:sub>
                                  </m:sSub>
                                  <m:r>
                                    <a:rPr lang="en-US" sz="2600" i="1">
                                      <a:latin typeface="Cambria Math"/>
                                    </a:rPr>
                                    <m:t>+</m:t>
                                  </m:r>
                                  <m:sSub>
                                    <m:sSubPr>
                                      <m:ctrlPr>
                                        <a:rPr lang="en-US" sz="2600" i="1">
                                          <a:latin typeface="Cambria Math" panose="02040503050406030204" pitchFamily="18" charset="0"/>
                                        </a:rPr>
                                      </m:ctrlPr>
                                    </m:sSubPr>
                                    <m:e>
                                      <m:r>
                                        <a:rPr lang="en-US" sz="2600" i="1">
                                          <a:latin typeface="Cambria Math"/>
                                        </a:rPr>
                                        <m:t>𝑑</m:t>
                                      </m:r>
                                    </m:e>
                                    <m:sub>
                                      <m:r>
                                        <a:rPr lang="en-US" sz="2600" i="1">
                                          <a:latin typeface="Cambria Math"/>
                                        </a:rPr>
                                        <m:t>2</m:t>
                                      </m:r>
                                    </m:sub>
                                  </m:sSub>
                                </m:e>
                              </m:d>
                            </m:num>
                            <m:den>
                              <m:r>
                                <a:rPr lang="en-US" sz="2600" i="1">
                                  <a:latin typeface="Cambria Math"/>
                                </a:rPr>
                                <m:t>𝜆</m:t>
                              </m:r>
                              <m:sSub>
                                <m:sSubPr>
                                  <m:ctrlPr>
                                    <a:rPr lang="en-US" sz="2600" i="1">
                                      <a:latin typeface="Cambria Math" panose="02040503050406030204" pitchFamily="18" charset="0"/>
                                    </a:rPr>
                                  </m:ctrlPr>
                                </m:sSubPr>
                                <m:e>
                                  <m:r>
                                    <a:rPr lang="en-US" sz="2600" i="1">
                                      <a:latin typeface="Cambria Math"/>
                                    </a:rPr>
                                    <m:t>𝑑</m:t>
                                  </m:r>
                                </m:e>
                                <m:sub>
                                  <m:r>
                                    <a:rPr lang="en-US" sz="2600" i="1">
                                      <a:latin typeface="Cambria Math"/>
                                    </a:rPr>
                                    <m:t>1</m:t>
                                  </m:r>
                                </m:sub>
                              </m:sSub>
                              <m:sSub>
                                <m:sSubPr>
                                  <m:ctrlPr>
                                    <a:rPr lang="en-US" sz="2600" i="1">
                                      <a:latin typeface="Cambria Math" panose="02040503050406030204" pitchFamily="18" charset="0"/>
                                    </a:rPr>
                                  </m:ctrlPr>
                                </m:sSubPr>
                                <m:e>
                                  <m:r>
                                    <a:rPr lang="en-US" sz="2600" i="1">
                                      <a:latin typeface="Cambria Math"/>
                                    </a:rPr>
                                    <m:t>𝑑</m:t>
                                  </m:r>
                                </m:e>
                                <m:sub>
                                  <m:r>
                                    <a:rPr lang="en-US" sz="2600" i="1">
                                      <a:latin typeface="Cambria Math"/>
                                    </a:rPr>
                                    <m:t>2</m:t>
                                  </m:r>
                                </m:sub>
                              </m:sSub>
                            </m:den>
                          </m:f>
                        </m:e>
                      </m:rad>
                    </m:oMath>
                  </m:oMathPara>
                </a14:m>
                <a:endParaRPr lang="en-US" sz="2600" dirty="0"/>
              </a:p>
              <a:p>
                <a:pPr algn="just"/>
                <a:r>
                  <a:rPr lang="en-US" sz="2600" dirty="0"/>
                  <a:t>Therefore we can rewrite </a:t>
                </a:r>
              </a:p>
              <a:p>
                <a:pPr marL="0" indent="0" algn="just">
                  <a:buNone/>
                </a:pPr>
                <a14:m>
                  <m:oMathPara xmlns:m="http://schemas.openxmlformats.org/officeDocument/2006/math">
                    <m:oMathParaPr>
                      <m:jc m:val="centerGroup"/>
                    </m:oMathParaPr>
                    <m:oMath xmlns:m="http://schemas.openxmlformats.org/officeDocument/2006/math">
                      <m:r>
                        <a:rPr lang="en-US" sz="2600" b="0" i="1" smtClean="0">
                          <a:latin typeface="Cambria Math"/>
                        </a:rPr>
                        <m:t>𝜙</m:t>
                      </m:r>
                      <m:r>
                        <a:rPr lang="en-US" sz="2600" b="0" i="1" smtClean="0">
                          <a:latin typeface="Cambria Math"/>
                        </a:rPr>
                        <m:t>=</m:t>
                      </m:r>
                      <m:f>
                        <m:fPr>
                          <m:ctrlPr>
                            <a:rPr lang="en-US" sz="2600" b="0" i="1" smtClean="0">
                              <a:latin typeface="Cambria Math" panose="02040503050406030204" pitchFamily="18" charset="0"/>
                            </a:rPr>
                          </m:ctrlPr>
                        </m:fPr>
                        <m:num>
                          <m:r>
                            <a:rPr lang="en-US" sz="2600" b="0" i="1" smtClean="0">
                              <a:latin typeface="Cambria Math"/>
                            </a:rPr>
                            <m:t>𝜋</m:t>
                          </m:r>
                        </m:num>
                        <m:den>
                          <m:r>
                            <a:rPr lang="en-US" sz="2600" b="0" i="1" smtClean="0">
                              <a:latin typeface="Cambria Math" panose="02040503050406030204" pitchFamily="18" charset="0"/>
                            </a:rPr>
                            <m:t>2</m:t>
                          </m:r>
                        </m:den>
                      </m:f>
                      <m:sSup>
                        <m:sSupPr>
                          <m:ctrlPr>
                            <a:rPr lang="en-US" sz="2600" b="0" i="1" smtClean="0">
                              <a:latin typeface="Cambria Math" panose="02040503050406030204" pitchFamily="18" charset="0"/>
                            </a:rPr>
                          </m:ctrlPr>
                        </m:sSupPr>
                        <m:e>
                          <m:r>
                            <a:rPr lang="en-US" sz="2600" b="0" i="1" smtClean="0">
                              <a:latin typeface="Cambria Math"/>
                            </a:rPr>
                            <m:t>𝑣</m:t>
                          </m:r>
                        </m:e>
                        <m:sup>
                          <m:r>
                            <a:rPr lang="en-US" sz="2600" b="0" i="1" smtClean="0">
                              <a:latin typeface="Cambria Math"/>
                            </a:rPr>
                            <m:t>2</m:t>
                          </m:r>
                        </m:sup>
                      </m:sSup>
                    </m:oMath>
                  </m:oMathPara>
                </a14:m>
                <a:endParaRPr lang="en-US" sz="2600" dirty="0"/>
              </a:p>
              <a:p>
                <a:pPr algn="just"/>
                <a:r>
                  <a:rPr lang="en-US" sz="2600" dirty="0"/>
                  <a:t>If the diffraction point is below the line of sight (LOS), then </a:t>
                </a:r>
                <a14:m>
                  <m:oMath xmlns:m="http://schemas.openxmlformats.org/officeDocument/2006/math">
                    <m:r>
                      <a:rPr lang="en-US" sz="2600" i="1" dirty="0" smtClean="0">
                        <a:latin typeface="Cambria Math" panose="02040503050406030204" pitchFamily="18" charset="0"/>
                      </a:rPr>
                      <m:t>h</m:t>
                    </m:r>
                  </m:oMath>
                </a14:m>
                <a:r>
                  <a:rPr lang="en-US" sz="2600" dirty="0"/>
                  <a:t> is negative and </a:t>
                </a:r>
                <a14:m>
                  <m:oMath xmlns:m="http://schemas.openxmlformats.org/officeDocument/2006/math">
                    <m:r>
                      <a:rPr lang="en-US" sz="2600" i="1" dirty="0" smtClean="0">
                        <a:latin typeface="Cambria Math" panose="02040503050406030204" pitchFamily="18" charset="0"/>
                      </a:rPr>
                      <m:t>𝑛</m:t>
                    </m:r>
                  </m:oMath>
                </a14:m>
                <a:r>
                  <a:rPr lang="en-US" sz="2600" dirty="0"/>
                  <a:t> will also be negative</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57200" y="1600200"/>
                <a:ext cx="8229600" cy="4724400"/>
              </a:xfrm>
              <a:blipFill rotWithShape="0">
                <a:blip r:embed="rId2"/>
                <a:stretch>
                  <a:fillRect t="-1419" r="-1778"/>
                </a:stretch>
              </a:blipFill>
            </p:spPr>
            <p:txBody>
              <a:bodyPr/>
              <a:lstStyle/>
              <a:p>
                <a:r>
                  <a:rPr lang="en-US">
                    <a:noFill/>
                  </a:rPr>
                  <a:t> </a:t>
                </a:r>
              </a:p>
            </p:txBody>
          </p:sp>
        </mc:Fallback>
      </mc:AlternateContent>
      <p:sp>
        <p:nvSpPr>
          <p:cNvPr id="4" name="Slide Number Placeholder 3"/>
          <p:cNvSpPr>
            <a:spLocks noGrp="1"/>
          </p:cNvSpPr>
          <p:nvPr>
            <p:ph type="sldNum" sz="quarter" idx="10"/>
          </p:nvPr>
        </p:nvSpPr>
        <p:spPr/>
        <p:txBody>
          <a:bodyPr/>
          <a:lstStyle/>
          <a:p>
            <a:fld id="{98096D24-9B5D-4A50-8365-016C07C21ED1}" type="slidenum">
              <a:rPr lang="en-US" smtClean="0"/>
              <a:t>13</a:t>
            </a:fld>
            <a:endParaRPr lang="en-US"/>
          </a:p>
        </p:txBody>
      </p:sp>
      <p:sp>
        <p:nvSpPr>
          <p:cNvPr id="5" name="Footer Placeholder 4"/>
          <p:cNvSpPr>
            <a:spLocks noGrp="1"/>
          </p:cNvSpPr>
          <p:nvPr>
            <p:ph type="ftr" sz="quarter" idx="12"/>
          </p:nvPr>
        </p:nvSpPr>
        <p:spPr/>
        <p:txBody>
          <a:bodyPr/>
          <a:lstStyle/>
          <a:p>
            <a:r>
              <a:rPr lang="en-US"/>
              <a:t>Falah Mohammed An Najah National University</a:t>
            </a:r>
          </a:p>
        </p:txBody>
      </p:sp>
    </p:spTree>
    <p:extLst>
      <p:ext uri="{BB962C8B-B14F-4D97-AF65-F5344CB8AC3E}">
        <p14:creationId xmlns:p14="http://schemas.microsoft.com/office/powerpoint/2010/main" val="25897953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a:xfrm>
                <a:off x="457200" y="274638"/>
                <a:ext cx="8229600" cy="1325562"/>
              </a:xfrm>
            </p:spPr>
            <p:txBody>
              <a:bodyPr/>
              <a:lstStyle/>
              <a:p>
                <a:r>
                  <a:rPr lang="en-US" dirty="0"/>
                  <a:t>Effect of the blockage object on </a:t>
                </a:r>
                <a14:m>
                  <m:oMath xmlns:m="http://schemas.openxmlformats.org/officeDocument/2006/math">
                    <m:r>
                      <a:rPr lang="en-US" i="1" dirty="0" smtClean="0">
                        <a:latin typeface="Cambria Math" panose="02040503050406030204" pitchFamily="18" charset="0"/>
                      </a:rPr>
                      <m:t>h</m:t>
                    </m:r>
                  </m:oMath>
                </a14:m>
                <a:r>
                  <a:rPr lang="en-US" dirty="0"/>
                  <a:t> and </a:t>
                </a:r>
                <a14:m>
                  <m:oMath xmlns:m="http://schemas.openxmlformats.org/officeDocument/2006/math">
                    <m:r>
                      <a:rPr lang="en-US" b="0" i="1" smtClean="0">
                        <a:latin typeface="Cambria Math" panose="02040503050406030204" pitchFamily="18" charset="0"/>
                      </a:rPr>
                      <m:t>𝑣</m:t>
                    </m:r>
                  </m:oMath>
                </a14:m>
                <a:endParaRPr lang="en-US"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xfrm>
                <a:off x="457200" y="274638"/>
                <a:ext cx="8229600" cy="1325562"/>
              </a:xfrm>
              <a:blipFill rotWithShape="0">
                <a:blip r:embed="rId2"/>
                <a:stretch>
                  <a:fillRect l="-1630" t="-14679" r="-4000" b="-2889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57200" y="1600200"/>
                <a:ext cx="8229600" cy="4724400"/>
              </a:xfrm>
            </p:spPr>
            <p:txBody>
              <a:bodyPr/>
              <a:lstStyle/>
              <a:p>
                <a:pPr algn="just"/>
                <a:r>
                  <a:rPr lang="en-US" sz="2600" dirty="0"/>
                  <a:t>When the diffraction point is located on the LOS, </a:t>
                </a:r>
                <a14:m>
                  <m:oMath xmlns:m="http://schemas.openxmlformats.org/officeDocument/2006/math">
                    <m:r>
                      <a:rPr lang="en-US" sz="2600" i="1" dirty="0" smtClean="0">
                        <a:latin typeface="Cambria Math" panose="02040503050406030204" pitchFamily="18" charset="0"/>
                      </a:rPr>
                      <m:t>h</m:t>
                    </m:r>
                  </m:oMath>
                </a14:m>
                <a:r>
                  <a:rPr lang="en-US" sz="2600" dirty="0"/>
                  <a:t> and </a:t>
                </a:r>
                <a14:m>
                  <m:oMath xmlns:m="http://schemas.openxmlformats.org/officeDocument/2006/math">
                    <m:r>
                      <a:rPr lang="en-US" sz="2600" b="0" i="1" smtClean="0">
                        <a:latin typeface="Cambria Math" panose="02040503050406030204" pitchFamily="18" charset="0"/>
                      </a:rPr>
                      <m:t>𝑣</m:t>
                    </m:r>
                  </m:oMath>
                </a14:m>
                <a:r>
                  <a:rPr lang="en-US" sz="2600" dirty="0"/>
                  <a:t> are both equal to zero. If the blockage is the horizon, then the “</a:t>
                </a:r>
                <a14:m>
                  <m:oMath xmlns:m="http://schemas.openxmlformats.org/officeDocument/2006/math">
                    <m:r>
                      <a:rPr lang="en-US" sz="2600" i="1" dirty="0" smtClean="0">
                        <a:latin typeface="Cambria Math" panose="02040503050406030204" pitchFamily="18" charset="0"/>
                      </a:rPr>
                      <m:t>h</m:t>
                    </m:r>
                  </m:oMath>
                </a14:m>
                <a:r>
                  <a:rPr lang="en-US" sz="2600" dirty="0"/>
                  <a:t> and </a:t>
                </a:r>
                <a14:m>
                  <m:oMath xmlns:m="http://schemas.openxmlformats.org/officeDocument/2006/math">
                    <m:r>
                      <a:rPr lang="en-US" sz="2600" b="0" i="1" dirty="0" smtClean="0">
                        <a:latin typeface="Cambria Math" panose="02040503050406030204" pitchFamily="18" charset="0"/>
                      </a:rPr>
                      <m:t>𝑣</m:t>
                    </m:r>
                  </m:oMath>
                </a14:m>
                <a:r>
                  <a:rPr lang="en-US" sz="2600" dirty="0"/>
                  <a:t> equal zero” case corresponds to the maximum LOS</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57200" y="1600200"/>
                <a:ext cx="8229600" cy="4724400"/>
              </a:xfrm>
              <a:blipFill rotWithShape="0">
                <a:blip r:embed="rId3"/>
                <a:stretch>
                  <a:fillRect t="-1419" r="-1778"/>
                </a:stretch>
              </a:blipFill>
            </p:spPr>
            <p:txBody>
              <a:bodyPr/>
              <a:lstStyle/>
              <a:p>
                <a:r>
                  <a:rPr lang="en-US">
                    <a:noFill/>
                  </a:rPr>
                  <a:t> </a:t>
                </a:r>
              </a:p>
            </p:txBody>
          </p:sp>
        </mc:Fallback>
      </mc:AlternateContent>
      <p:sp>
        <p:nvSpPr>
          <p:cNvPr id="4" name="Slide Number Placeholder 3"/>
          <p:cNvSpPr>
            <a:spLocks noGrp="1"/>
          </p:cNvSpPr>
          <p:nvPr>
            <p:ph type="sldNum" sz="quarter" idx="10"/>
          </p:nvPr>
        </p:nvSpPr>
        <p:spPr/>
        <p:txBody>
          <a:bodyPr/>
          <a:lstStyle/>
          <a:p>
            <a:fld id="{98096D24-9B5D-4A50-8365-016C07C21ED1}" type="slidenum">
              <a:rPr lang="en-US" smtClean="0"/>
              <a:t>14</a:t>
            </a:fld>
            <a:endParaRPr lang="en-US"/>
          </a:p>
        </p:txBody>
      </p:sp>
      <p:sp>
        <p:nvSpPr>
          <p:cNvPr id="5" name="Footer Placeholder 4"/>
          <p:cNvSpPr>
            <a:spLocks noGrp="1"/>
          </p:cNvSpPr>
          <p:nvPr>
            <p:ph type="ftr" sz="quarter" idx="12"/>
          </p:nvPr>
        </p:nvSpPr>
        <p:spPr/>
        <p:txBody>
          <a:bodyPr/>
          <a:lstStyle/>
          <a:p>
            <a:r>
              <a:rPr lang="en-US"/>
              <a:t>Falah Mohammed An Najah National University</a:t>
            </a:r>
          </a:p>
        </p:txBody>
      </p:sp>
    </p:spTree>
    <p:extLst>
      <p:ext uri="{BB962C8B-B14F-4D97-AF65-F5344CB8AC3E}">
        <p14:creationId xmlns:p14="http://schemas.microsoft.com/office/powerpoint/2010/main" val="27361595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Fresnel zones formation</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57200" y="1417638"/>
                <a:ext cx="8229600" cy="4906962"/>
              </a:xfrm>
            </p:spPr>
            <p:txBody>
              <a:bodyPr/>
              <a:lstStyle/>
              <a:p>
                <a:pPr algn="just"/>
                <a:r>
                  <a:rPr lang="en-US" sz="2500" dirty="0"/>
                  <a:t>Note that the received signal at point </a:t>
                </a:r>
                <a14:m>
                  <m:oMath xmlns:m="http://schemas.openxmlformats.org/officeDocument/2006/math">
                    <m:r>
                      <a:rPr lang="en-US" sz="2500" i="1" dirty="0" smtClean="0">
                        <a:latin typeface="Cambria Math"/>
                      </a:rPr>
                      <m:t>𝑅</m:t>
                    </m:r>
                  </m:oMath>
                </a14:m>
                <a:r>
                  <a:rPr lang="en-US" sz="2500" dirty="0"/>
                  <a:t> will be faded if the received signals at that point is </a:t>
                </a:r>
                <a14:m>
                  <m:oMath xmlns:m="http://schemas.openxmlformats.org/officeDocument/2006/math">
                    <m:r>
                      <a:rPr lang="en-US" sz="2500" b="0" i="1" smtClean="0">
                        <a:latin typeface="Cambria Math"/>
                      </a:rPr>
                      <m:t>180°</m:t>
                    </m:r>
                  </m:oMath>
                </a14:m>
                <a:r>
                  <a:rPr lang="en-US" sz="2500" dirty="0"/>
                  <a:t> out of phase</a:t>
                </a:r>
              </a:p>
              <a:p>
                <a:pPr algn="just"/>
                <a:r>
                  <a:rPr lang="en-US" sz="2500" b="0" dirty="0"/>
                  <a:t>The </a:t>
                </a:r>
                <a14:m>
                  <m:oMath xmlns:m="http://schemas.openxmlformats.org/officeDocument/2006/math">
                    <m:r>
                      <a:rPr lang="en-US" sz="2500" b="0" i="1" smtClean="0">
                        <a:latin typeface="Cambria Math" panose="02040503050406030204" pitchFamily="18" charset="0"/>
                      </a:rPr>
                      <m:t>180°</m:t>
                    </m:r>
                  </m:oMath>
                </a14:m>
                <a:r>
                  <a:rPr lang="en-US" sz="2500" dirty="0"/>
                  <a:t> phase shift occurs when </a:t>
                </a:r>
                <a14:m>
                  <m:oMath xmlns:m="http://schemas.openxmlformats.org/officeDocument/2006/math">
                    <m:r>
                      <a:rPr lang="en-US" sz="2500" b="0" i="1" smtClean="0">
                        <a:latin typeface="Cambria Math" panose="02040503050406030204" pitchFamily="18" charset="0"/>
                      </a:rPr>
                      <m:t>𝜙</m:t>
                    </m:r>
                    <m:r>
                      <a:rPr lang="en-US" sz="2500" b="0" i="1" smtClean="0">
                        <a:latin typeface="Cambria Math" panose="02040503050406030204" pitchFamily="18" charset="0"/>
                      </a:rPr>
                      <m:t>=</m:t>
                    </m:r>
                    <m:r>
                      <a:rPr lang="en-US" sz="2500" b="0" i="1" smtClean="0">
                        <a:latin typeface="Cambria Math" panose="02040503050406030204" pitchFamily="18" charset="0"/>
                      </a:rPr>
                      <m:t>𝑛</m:t>
                    </m:r>
                    <m:r>
                      <a:rPr lang="en-US" sz="2500" b="0" i="1" smtClean="0">
                        <a:latin typeface="Cambria Math" panose="02040503050406030204" pitchFamily="18" charset="0"/>
                      </a:rPr>
                      <m:t>𝜋</m:t>
                    </m:r>
                  </m:oMath>
                </a14:m>
                <a:r>
                  <a:rPr lang="en-US" sz="2500" dirty="0"/>
                  <a:t> or when </a:t>
                </a:r>
                <a14:m>
                  <m:oMath xmlns:m="http://schemas.openxmlformats.org/officeDocument/2006/math">
                    <m:r>
                      <a:rPr lang="en-US" sz="2500" b="0" i="1" smtClean="0">
                        <a:latin typeface="Cambria Math" panose="02040503050406030204" pitchFamily="18" charset="0"/>
                      </a:rPr>
                      <m:t>∆=</m:t>
                    </m:r>
                    <m:r>
                      <a:rPr lang="en-US" sz="2500" b="0" i="1" smtClean="0">
                        <a:latin typeface="Cambria Math" panose="02040503050406030204" pitchFamily="18" charset="0"/>
                      </a:rPr>
                      <m:t>𝑛</m:t>
                    </m:r>
                    <m:f>
                      <m:fPr>
                        <m:ctrlPr>
                          <a:rPr lang="en-US" sz="2500" b="0" i="1" smtClean="0">
                            <a:latin typeface="Cambria Math" panose="02040503050406030204" pitchFamily="18" charset="0"/>
                          </a:rPr>
                        </m:ctrlPr>
                      </m:fPr>
                      <m:num>
                        <m:r>
                          <a:rPr lang="en-US" sz="2500" b="0" i="1" smtClean="0">
                            <a:latin typeface="Cambria Math" panose="02040503050406030204" pitchFamily="18" charset="0"/>
                          </a:rPr>
                          <m:t>𝜆</m:t>
                        </m:r>
                      </m:num>
                      <m:den>
                        <m:r>
                          <a:rPr lang="en-US" sz="2500" b="0" i="1" smtClean="0">
                            <a:latin typeface="Cambria Math" panose="02040503050406030204" pitchFamily="18" charset="0"/>
                          </a:rPr>
                          <m:t>2</m:t>
                        </m:r>
                      </m:den>
                    </m:f>
                  </m:oMath>
                </a14:m>
                <a:r>
                  <a:rPr lang="en-US" sz="2500" dirty="0"/>
                  <a:t>; where </a:t>
                </a:r>
                <a14:m>
                  <m:oMath xmlns:m="http://schemas.openxmlformats.org/officeDocument/2006/math">
                    <m:r>
                      <a:rPr lang="en-US" sz="2500" i="1" dirty="0" smtClean="0">
                        <a:latin typeface="Cambria Math" panose="02040503050406030204" pitchFamily="18" charset="0"/>
                      </a:rPr>
                      <m:t>𝑛</m:t>
                    </m:r>
                  </m:oMath>
                </a14:m>
                <a:r>
                  <a:rPr lang="en-US" sz="2500" dirty="0"/>
                  <a:t> is an odd integer</a:t>
                </a:r>
              </a:p>
              <a:p>
                <a:pPr algn="just"/>
                <a:r>
                  <a:rPr lang="en-US" sz="2500" dirty="0"/>
                  <a:t>This means that </a:t>
                </a:r>
              </a:p>
              <a:p>
                <a:pPr marL="0" indent="0" algn="just">
                  <a:buNone/>
                </a:pPr>
                <a14:m>
                  <m:oMathPara xmlns:m="http://schemas.openxmlformats.org/officeDocument/2006/math">
                    <m:oMathParaPr>
                      <m:jc m:val="centerGroup"/>
                    </m:oMathParaPr>
                    <m:oMath xmlns:m="http://schemas.openxmlformats.org/officeDocument/2006/math">
                      <m:r>
                        <a:rPr lang="en-US" sz="2500" b="0" i="1" smtClean="0">
                          <a:latin typeface="Cambria Math"/>
                        </a:rPr>
                        <m:t>𝜙</m:t>
                      </m:r>
                      <m:r>
                        <a:rPr lang="en-US" sz="2500" b="0" i="1" smtClean="0">
                          <a:latin typeface="Cambria Math"/>
                        </a:rPr>
                        <m:t>=</m:t>
                      </m:r>
                      <m:r>
                        <a:rPr lang="en-US" sz="2500" b="0" i="1" smtClean="0">
                          <a:latin typeface="Cambria Math"/>
                        </a:rPr>
                        <m:t>𝑛</m:t>
                      </m:r>
                      <m:r>
                        <a:rPr lang="en-US" sz="2500" b="0" i="1" smtClean="0">
                          <a:latin typeface="Cambria Math"/>
                        </a:rPr>
                        <m:t>𝜋</m:t>
                      </m:r>
                      <m:r>
                        <a:rPr lang="en-US" sz="2500" b="0" i="1" smtClean="0">
                          <a:latin typeface="Cambria Math"/>
                        </a:rPr>
                        <m:t>=</m:t>
                      </m:r>
                      <m:f>
                        <m:fPr>
                          <m:ctrlPr>
                            <a:rPr lang="en-US" sz="2500" i="1">
                              <a:latin typeface="Cambria Math" panose="02040503050406030204" pitchFamily="18" charset="0"/>
                            </a:rPr>
                          </m:ctrlPr>
                        </m:fPr>
                        <m:num>
                          <m:r>
                            <a:rPr lang="en-US" sz="2500" i="1">
                              <a:latin typeface="Cambria Math"/>
                            </a:rPr>
                            <m:t>2</m:t>
                          </m:r>
                          <m:r>
                            <a:rPr lang="en-US" sz="2500" i="1">
                              <a:latin typeface="Cambria Math"/>
                            </a:rPr>
                            <m:t>𝜋</m:t>
                          </m:r>
                        </m:num>
                        <m:den>
                          <m:r>
                            <a:rPr lang="en-US" sz="2500" i="1">
                              <a:latin typeface="Cambria Math"/>
                            </a:rPr>
                            <m:t>𝜆</m:t>
                          </m:r>
                        </m:den>
                      </m:f>
                      <m:f>
                        <m:fPr>
                          <m:ctrlPr>
                            <a:rPr lang="en-US" sz="2500" i="1">
                              <a:latin typeface="Cambria Math" panose="02040503050406030204" pitchFamily="18" charset="0"/>
                            </a:rPr>
                          </m:ctrlPr>
                        </m:fPr>
                        <m:num>
                          <m:sSup>
                            <m:sSupPr>
                              <m:ctrlPr>
                                <a:rPr lang="en-US" sz="2500" i="1">
                                  <a:latin typeface="Cambria Math" panose="02040503050406030204" pitchFamily="18" charset="0"/>
                                </a:rPr>
                              </m:ctrlPr>
                            </m:sSupPr>
                            <m:e>
                              <m:r>
                                <a:rPr lang="en-US" sz="2500" i="1">
                                  <a:latin typeface="Cambria Math"/>
                                </a:rPr>
                                <m:t>h</m:t>
                              </m:r>
                            </m:e>
                            <m:sup>
                              <m:r>
                                <a:rPr lang="en-US" sz="2500" i="1">
                                  <a:latin typeface="Cambria Math"/>
                                </a:rPr>
                                <m:t>2</m:t>
                              </m:r>
                            </m:sup>
                          </m:sSup>
                        </m:num>
                        <m:den>
                          <m:r>
                            <a:rPr lang="en-US" sz="2500" i="1">
                              <a:latin typeface="Cambria Math"/>
                            </a:rPr>
                            <m:t>2</m:t>
                          </m:r>
                        </m:den>
                      </m:f>
                      <m:d>
                        <m:dPr>
                          <m:ctrlPr>
                            <a:rPr lang="en-US" sz="2500" i="1">
                              <a:latin typeface="Cambria Math" panose="02040503050406030204" pitchFamily="18" charset="0"/>
                            </a:rPr>
                          </m:ctrlPr>
                        </m:dPr>
                        <m:e>
                          <m:f>
                            <m:fPr>
                              <m:ctrlPr>
                                <a:rPr lang="en-US" sz="2500" i="1">
                                  <a:latin typeface="Cambria Math" panose="02040503050406030204" pitchFamily="18" charset="0"/>
                                </a:rPr>
                              </m:ctrlPr>
                            </m:fPr>
                            <m:num>
                              <m:sSub>
                                <m:sSubPr>
                                  <m:ctrlPr>
                                    <a:rPr lang="en-US" sz="2500" i="1">
                                      <a:latin typeface="Cambria Math" panose="02040503050406030204" pitchFamily="18" charset="0"/>
                                    </a:rPr>
                                  </m:ctrlPr>
                                </m:sSubPr>
                                <m:e>
                                  <m:r>
                                    <a:rPr lang="en-US" sz="2500" i="1">
                                      <a:latin typeface="Cambria Math"/>
                                    </a:rPr>
                                    <m:t>𝑑</m:t>
                                  </m:r>
                                </m:e>
                                <m:sub>
                                  <m:r>
                                    <a:rPr lang="en-US" sz="2500" i="1">
                                      <a:latin typeface="Cambria Math"/>
                                    </a:rPr>
                                    <m:t>1</m:t>
                                  </m:r>
                                </m:sub>
                              </m:sSub>
                              <m:r>
                                <a:rPr lang="en-US" sz="2500" i="1">
                                  <a:latin typeface="Cambria Math"/>
                                </a:rPr>
                                <m:t>+</m:t>
                              </m:r>
                              <m:sSub>
                                <m:sSubPr>
                                  <m:ctrlPr>
                                    <a:rPr lang="en-US" sz="2500" i="1">
                                      <a:latin typeface="Cambria Math" panose="02040503050406030204" pitchFamily="18" charset="0"/>
                                    </a:rPr>
                                  </m:ctrlPr>
                                </m:sSubPr>
                                <m:e>
                                  <m:r>
                                    <a:rPr lang="en-US" sz="2500" i="1">
                                      <a:latin typeface="Cambria Math"/>
                                    </a:rPr>
                                    <m:t>𝑑</m:t>
                                  </m:r>
                                </m:e>
                                <m:sub>
                                  <m:r>
                                    <a:rPr lang="en-US" sz="2500" i="1">
                                      <a:latin typeface="Cambria Math"/>
                                    </a:rPr>
                                    <m:t>2</m:t>
                                  </m:r>
                                </m:sub>
                              </m:sSub>
                            </m:num>
                            <m:den>
                              <m:sSub>
                                <m:sSubPr>
                                  <m:ctrlPr>
                                    <a:rPr lang="en-US" sz="2500" i="1">
                                      <a:latin typeface="Cambria Math" panose="02040503050406030204" pitchFamily="18" charset="0"/>
                                    </a:rPr>
                                  </m:ctrlPr>
                                </m:sSubPr>
                                <m:e>
                                  <m:r>
                                    <a:rPr lang="en-US" sz="2500" i="1">
                                      <a:latin typeface="Cambria Math"/>
                                    </a:rPr>
                                    <m:t>𝑑</m:t>
                                  </m:r>
                                </m:e>
                                <m:sub>
                                  <m:r>
                                    <a:rPr lang="en-US" sz="2500" i="1">
                                      <a:latin typeface="Cambria Math"/>
                                    </a:rPr>
                                    <m:t>1</m:t>
                                  </m:r>
                                </m:sub>
                              </m:sSub>
                              <m:sSub>
                                <m:sSubPr>
                                  <m:ctrlPr>
                                    <a:rPr lang="en-US" sz="2500" i="1">
                                      <a:latin typeface="Cambria Math" panose="02040503050406030204" pitchFamily="18" charset="0"/>
                                    </a:rPr>
                                  </m:ctrlPr>
                                </m:sSubPr>
                                <m:e>
                                  <m:r>
                                    <a:rPr lang="en-US" sz="2500" i="1">
                                      <a:latin typeface="Cambria Math"/>
                                    </a:rPr>
                                    <m:t>𝑑</m:t>
                                  </m:r>
                                </m:e>
                                <m:sub>
                                  <m:r>
                                    <a:rPr lang="en-US" sz="2500" i="1">
                                      <a:latin typeface="Cambria Math"/>
                                    </a:rPr>
                                    <m:t>2</m:t>
                                  </m:r>
                                </m:sub>
                              </m:sSub>
                            </m:den>
                          </m:f>
                        </m:e>
                      </m:d>
                      <m:r>
                        <a:rPr lang="en-US" sz="2500" b="0" i="1" smtClean="0">
                          <a:latin typeface="Cambria Math"/>
                        </a:rPr>
                        <m:t>=</m:t>
                      </m:r>
                      <m:f>
                        <m:fPr>
                          <m:ctrlPr>
                            <a:rPr lang="en-US" sz="2500" b="0" i="1" smtClean="0">
                              <a:latin typeface="Cambria Math" panose="02040503050406030204" pitchFamily="18" charset="0"/>
                            </a:rPr>
                          </m:ctrlPr>
                        </m:fPr>
                        <m:num>
                          <m:r>
                            <a:rPr lang="en-US" sz="2500" b="0" i="1" smtClean="0">
                              <a:latin typeface="Cambria Math"/>
                            </a:rPr>
                            <m:t>2</m:t>
                          </m:r>
                          <m:r>
                            <a:rPr lang="en-US" sz="2500" b="0" i="1" smtClean="0">
                              <a:latin typeface="Cambria Math"/>
                            </a:rPr>
                            <m:t>𝜋</m:t>
                          </m:r>
                        </m:num>
                        <m:den>
                          <m:r>
                            <a:rPr lang="en-US" sz="2500" b="0" i="1" smtClean="0">
                              <a:latin typeface="Cambria Math"/>
                            </a:rPr>
                            <m:t>𝜆</m:t>
                          </m:r>
                        </m:den>
                      </m:f>
                      <m:r>
                        <a:rPr lang="en-US" sz="2500" b="0" i="1" smtClean="0">
                          <a:latin typeface="Cambria Math"/>
                        </a:rPr>
                        <m:t> ∆</m:t>
                      </m:r>
                      <m:r>
                        <a:rPr lang="en-US" sz="2500" b="0" i="1" smtClean="0">
                          <a:latin typeface="Cambria Math" panose="02040503050406030204" pitchFamily="18" charset="0"/>
                        </a:rPr>
                        <m:t>⇒∆=</m:t>
                      </m:r>
                      <m:f>
                        <m:fPr>
                          <m:ctrlPr>
                            <a:rPr lang="en-US" sz="2500" b="0" i="1" smtClean="0">
                              <a:latin typeface="Cambria Math" panose="02040503050406030204" pitchFamily="18" charset="0"/>
                            </a:rPr>
                          </m:ctrlPr>
                        </m:fPr>
                        <m:num>
                          <m:r>
                            <a:rPr lang="en-US" sz="2500" b="0" i="1" smtClean="0">
                              <a:latin typeface="Cambria Math" panose="02040503050406030204" pitchFamily="18" charset="0"/>
                            </a:rPr>
                            <m:t>𝑛</m:t>
                          </m:r>
                          <m:r>
                            <a:rPr lang="en-US" sz="2500" b="0" i="1" smtClean="0">
                              <a:latin typeface="Cambria Math" panose="02040503050406030204" pitchFamily="18" charset="0"/>
                            </a:rPr>
                            <m:t>𝜆</m:t>
                          </m:r>
                        </m:num>
                        <m:den>
                          <m:r>
                            <a:rPr lang="en-US" sz="2500" b="0" i="1" smtClean="0">
                              <a:latin typeface="Cambria Math" panose="02040503050406030204" pitchFamily="18" charset="0"/>
                            </a:rPr>
                            <m:t>2</m:t>
                          </m:r>
                        </m:den>
                      </m:f>
                    </m:oMath>
                  </m:oMathPara>
                </a14:m>
                <a:endParaRPr lang="en-US" sz="2500" i="1" dirty="0">
                  <a:latin typeface="Cambria Math"/>
                </a:endParaRPr>
              </a:p>
              <a:p>
                <a:pPr algn="just"/>
                <a:r>
                  <a:rPr lang="en-US" sz="2500" b="0" dirty="0"/>
                  <a:t>Or we can find an expression for </a:t>
                </a:r>
                <a14:m>
                  <m:oMath xmlns:m="http://schemas.openxmlformats.org/officeDocument/2006/math">
                    <m:r>
                      <a:rPr lang="en-US" sz="2500" b="0" i="1" smtClean="0">
                        <a:latin typeface="Cambria Math"/>
                      </a:rPr>
                      <m:t>h</m:t>
                    </m:r>
                  </m:oMath>
                </a14:m>
                <a:r>
                  <a:rPr lang="en-US" sz="2500" b="0" dirty="0"/>
                  <a:t> as a function of </a:t>
                </a:r>
                <a14:m>
                  <m:oMath xmlns:m="http://schemas.openxmlformats.org/officeDocument/2006/math">
                    <m:r>
                      <a:rPr lang="en-US" sz="2500" b="0" i="1" smtClean="0">
                        <a:latin typeface="Cambria Math"/>
                      </a:rPr>
                      <m:t>𝑛</m:t>
                    </m:r>
                  </m:oMath>
                </a14:m>
                <a:endParaRPr lang="en-US" sz="2500" b="0" dirty="0"/>
              </a:p>
              <a:p>
                <a:pPr marL="0" indent="0" algn="just">
                  <a:buNone/>
                </a:pPr>
                <a14:m>
                  <m:oMathPara xmlns:m="http://schemas.openxmlformats.org/officeDocument/2006/math">
                    <m:oMathParaPr>
                      <m:jc m:val="centerGroup"/>
                    </m:oMathParaPr>
                    <m:oMath xmlns:m="http://schemas.openxmlformats.org/officeDocument/2006/math">
                      <m:sSub>
                        <m:sSubPr>
                          <m:ctrlPr>
                            <a:rPr lang="en-US" sz="2500" b="0" i="1" smtClean="0">
                              <a:latin typeface="Cambria Math" panose="02040503050406030204" pitchFamily="18" charset="0"/>
                            </a:rPr>
                          </m:ctrlPr>
                        </m:sSubPr>
                        <m:e>
                          <m:r>
                            <a:rPr lang="en-US" sz="2500" b="0" i="1" smtClean="0">
                              <a:latin typeface="Cambria Math"/>
                            </a:rPr>
                            <m:t>h</m:t>
                          </m:r>
                        </m:e>
                        <m:sub>
                          <m:r>
                            <a:rPr lang="en-US" sz="2500" b="0" i="1" smtClean="0">
                              <a:latin typeface="Cambria Math"/>
                            </a:rPr>
                            <m:t>𝑛</m:t>
                          </m:r>
                        </m:sub>
                      </m:sSub>
                      <m:r>
                        <a:rPr lang="en-US" sz="2500" b="0" i="1" smtClean="0">
                          <a:latin typeface="Cambria Math"/>
                        </a:rPr>
                        <m:t>=</m:t>
                      </m:r>
                      <m:rad>
                        <m:radPr>
                          <m:degHide m:val="on"/>
                          <m:ctrlPr>
                            <a:rPr lang="en-US" sz="2500" b="0" i="1" smtClean="0">
                              <a:latin typeface="Cambria Math" panose="02040503050406030204" pitchFamily="18" charset="0"/>
                            </a:rPr>
                          </m:ctrlPr>
                        </m:radPr>
                        <m:deg/>
                        <m:e>
                          <m:f>
                            <m:fPr>
                              <m:ctrlPr>
                                <a:rPr lang="en-US" sz="2500" i="1">
                                  <a:latin typeface="Cambria Math" panose="02040503050406030204" pitchFamily="18" charset="0"/>
                                </a:rPr>
                              </m:ctrlPr>
                            </m:fPr>
                            <m:num>
                              <m:r>
                                <a:rPr lang="en-US" sz="2500" i="1">
                                  <a:latin typeface="Cambria Math"/>
                                </a:rPr>
                                <m:t>𝑛</m:t>
                              </m:r>
                              <m:r>
                                <a:rPr lang="en-US" sz="2500" i="1">
                                  <a:latin typeface="Cambria Math"/>
                                </a:rPr>
                                <m:t>𝜆</m:t>
                              </m:r>
                              <m:sSub>
                                <m:sSubPr>
                                  <m:ctrlPr>
                                    <a:rPr lang="en-US" sz="2500" i="1">
                                      <a:latin typeface="Cambria Math" panose="02040503050406030204" pitchFamily="18" charset="0"/>
                                    </a:rPr>
                                  </m:ctrlPr>
                                </m:sSubPr>
                                <m:e>
                                  <m:r>
                                    <a:rPr lang="en-US" sz="2500" i="1">
                                      <a:latin typeface="Cambria Math"/>
                                    </a:rPr>
                                    <m:t>𝑑</m:t>
                                  </m:r>
                                </m:e>
                                <m:sub>
                                  <m:r>
                                    <a:rPr lang="en-US" sz="2500" i="1">
                                      <a:latin typeface="Cambria Math"/>
                                    </a:rPr>
                                    <m:t>1</m:t>
                                  </m:r>
                                </m:sub>
                              </m:sSub>
                              <m:sSub>
                                <m:sSubPr>
                                  <m:ctrlPr>
                                    <a:rPr lang="en-US" sz="2500" i="1">
                                      <a:latin typeface="Cambria Math" panose="02040503050406030204" pitchFamily="18" charset="0"/>
                                    </a:rPr>
                                  </m:ctrlPr>
                                </m:sSubPr>
                                <m:e>
                                  <m:r>
                                    <a:rPr lang="en-US" sz="2500" i="1">
                                      <a:latin typeface="Cambria Math"/>
                                    </a:rPr>
                                    <m:t>𝑑</m:t>
                                  </m:r>
                                </m:e>
                                <m:sub>
                                  <m:r>
                                    <a:rPr lang="en-US" sz="2500" i="1">
                                      <a:latin typeface="Cambria Math"/>
                                    </a:rPr>
                                    <m:t>2</m:t>
                                  </m:r>
                                </m:sub>
                              </m:sSub>
                            </m:num>
                            <m:den>
                              <m:sSub>
                                <m:sSubPr>
                                  <m:ctrlPr>
                                    <a:rPr lang="en-US" sz="2500" i="1">
                                      <a:latin typeface="Cambria Math" panose="02040503050406030204" pitchFamily="18" charset="0"/>
                                    </a:rPr>
                                  </m:ctrlPr>
                                </m:sSubPr>
                                <m:e>
                                  <m:r>
                                    <a:rPr lang="en-US" sz="2500" i="1">
                                      <a:latin typeface="Cambria Math"/>
                                    </a:rPr>
                                    <m:t>𝑑</m:t>
                                  </m:r>
                                </m:e>
                                <m:sub>
                                  <m:r>
                                    <a:rPr lang="en-US" sz="2500" i="1">
                                      <a:latin typeface="Cambria Math"/>
                                    </a:rPr>
                                    <m:t>1</m:t>
                                  </m:r>
                                </m:sub>
                              </m:sSub>
                              <m:r>
                                <a:rPr lang="en-US" sz="2500" i="1">
                                  <a:latin typeface="Cambria Math"/>
                                </a:rPr>
                                <m:t>+</m:t>
                              </m:r>
                              <m:sSub>
                                <m:sSubPr>
                                  <m:ctrlPr>
                                    <a:rPr lang="en-US" sz="2500" i="1">
                                      <a:latin typeface="Cambria Math" panose="02040503050406030204" pitchFamily="18" charset="0"/>
                                    </a:rPr>
                                  </m:ctrlPr>
                                </m:sSubPr>
                                <m:e>
                                  <m:r>
                                    <a:rPr lang="en-US" sz="2500" i="1">
                                      <a:latin typeface="Cambria Math"/>
                                    </a:rPr>
                                    <m:t>𝑑</m:t>
                                  </m:r>
                                </m:e>
                                <m:sub>
                                  <m:r>
                                    <a:rPr lang="en-US" sz="2500" i="1">
                                      <a:latin typeface="Cambria Math"/>
                                    </a:rPr>
                                    <m:t>2</m:t>
                                  </m:r>
                                </m:sub>
                              </m:sSub>
                            </m:den>
                          </m:f>
                        </m:e>
                      </m:rad>
                    </m:oMath>
                  </m:oMathPara>
                </a14:m>
                <a:endParaRPr lang="en-US" sz="25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57200" y="1417638"/>
                <a:ext cx="8229600" cy="4906962"/>
              </a:xfrm>
              <a:blipFill rotWithShape="0">
                <a:blip r:embed="rId2"/>
                <a:stretch>
                  <a:fillRect t="-1118" r="-1630"/>
                </a:stretch>
              </a:blipFill>
            </p:spPr>
            <p:txBody>
              <a:bodyPr/>
              <a:lstStyle/>
              <a:p>
                <a:r>
                  <a:rPr lang="en-US">
                    <a:noFill/>
                  </a:rPr>
                  <a:t> </a:t>
                </a:r>
              </a:p>
            </p:txBody>
          </p:sp>
        </mc:Fallback>
      </mc:AlternateContent>
      <p:sp>
        <p:nvSpPr>
          <p:cNvPr id="4" name="Slide Number Placeholder 3"/>
          <p:cNvSpPr>
            <a:spLocks noGrp="1"/>
          </p:cNvSpPr>
          <p:nvPr>
            <p:ph type="sldNum" sz="quarter" idx="10"/>
          </p:nvPr>
        </p:nvSpPr>
        <p:spPr/>
        <p:txBody>
          <a:bodyPr/>
          <a:lstStyle/>
          <a:p>
            <a:fld id="{98096D24-9B5D-4A50-8365-016C07C21ED1}" type="slidenum">
              <a:rPr lang="en-US" smtClean="0"/>
              <a:t>15</a:t>
            </a:fld>
            <a:endParaRPr lang="en-US"/>
          </a:p>
        </p:txBody>
      </p:sp>
      <p:sp>
        <p:nvSpPr>
          <p:cNvPr id="5" name="Footer Placeholder 4"/>
          <p:cNvSpPr>
            <a:spLocks noGrp="1"/>
          </p:cNvSpPr>
          <p:nvPr>
            <p:ph type="ftr" sz="quarter" idx="12"/>
          </p:nvPr>
        </p:nvSpPr>
        <p:spPr/>
        <p:txBody>
          <a:bodyPr/>
          <a:lstStyle/>
          <a:p>
            <a:r>
              <a:rPr lang="en-US"/>
              <a:t>Falah Mohammed An Najah National University</a:t>
            </a:r>
          </a:p>
        </p:txBody>
      </p:sp>
    </p:spTree>
    <p:extLst>
      <p:ext uri="{BB962C8B-B14F-4D97-AF65-F5344CB8AC3E}">
        <p14:creationId xmlns:p14="http://schemas.microsoft.com/office/powerpoint/2010/main" val="34712892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Fresnel zones formation</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57200" y="1600200"/>
                <a:ext cx="8229600" cy="4724400"/>
              </a:xfrm>
            </p:spPr>
            <p:txBody>
              <a:bodyPr/>
              <a:lstStyle/>
              <a:p>
                <a:pPr algn="just"/>
                <a:r>
                  <a:rPr lang="en-US" sz="2600" dirty="0"/>
                  <a:t>The equation for </a:t>
                </a:r>
                <a14:m>
                  <m:oMath xmlns:m="http://schemas.openxmlformats.org/officeDocument/2006/math">
                    <m:sSub>
                      <m:sSubPr>
                        <m:ctrlPr>
                          <a:rPr lang="en-US" sz="2600" i="1" dirty="0">
                            <a:latin typeface="Cambria Math" panose="02040503050406030204" pitchFamily="18" charset="0"/>
                          </a:rPr>
                        </m:ctrlPr>
                      </m:sSubPr>
                      <m:e>
                        <m:r>
                          <a:rPr lang="en-US" sz="2600" i="1" dirty="0">
                            <a:latin typeface="Cambria Math"/>
                          </a:rPr>
                          <m:t>h</m:t>
                        </m:r>
                      </m:e>
                      <m:sub>
                        <m:r>
                          <a:rPr lang="en-US" sz="2600" i="1" dirty="0">
                            <a:latin typeface="Cambria Math"/>
                          </a:rPr>
                          <m:t>𝑛</m:t>
                        </m:r>
                      </m:sub>
                    </m:sSub>
                  </m:oMath>
                </a14:m>
                <a:r>
                  <a:rPr lang="en-US" sz="2600" dirty="0"/>
                  <a:t> defines a sequence of ellipsoids with the transmit and receive antennas as the foci as shown below</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57200" y="1600200"/>
                <a:ext cx="8229600" cy="4724400"/>
              </a:xfrm>
              <a:blipFill rotWithShape="1">
                <a:blip r:embed="rId2"/>
                <a:stretch>
                  <a:fillRect t="-1290" r="-1778"/>
                </a:stretch>
              </a:blipFill>
            </p:spPr>
            <p:txBody>
              <a:bodyPr/>
              <a:lstStyle/>
              <a:p>
                <a:r>
                  <a:rPr lang="en-US">
                    <a:noFill/>
                  </a:rPr>
                  <a:t> </a:t>
                </a:r>
              </a:p>
            </p:txBody>
          </p:sp>
        </mc:Fallback>
      </mc:AlternateContent>
      <p:sp>
        <p:nvSpPr>
          <p:cNvPr id="4" name="Slide Number Placeholder 3"/>
          <p:cNvSpPr>
            <a:spLocks noGrp="1"/>
          </p:cNvSpPr>
          <p:nvPr>
            <p:ph type="sldNum" sz="quarter" idx="10"/>
          </p:nvPr>
        </p:nvSpPr>
        <p:spPr/>
        <p:txBody>
          <a:bodyPr/>
          <a:lstStyle/>
          <a:p>
            <a:fld id="{98096D24-9B5D-4A50-8365-016C07C21ED1}" type="slidenum">
              <a:rPr lang="en-US" smtClean="0"/>
              <a:t>16</a:t>
            </a:fld>
            <a:endParaRPr lang="en-US"/>
          </a:p>
        </p:txBody>
      </p:sp>
      <p:sp>
        <p:nvSpPr>
          <p:cNvPr id="5" name="Footer Placeholder 4"/>
          <p:cNvSpPr>
            <a:spLocks noGrp="1"/>
          </p:cNvSpPr>
          <p:nvPr>
            <p:ph type="ftr" sz="quarter" idx="12"/>
          </p:nvPr>
        </p:nvSpPr>
        <p:spPr/>
        <p:txBody>
          <a:bodyPr/>
          <a:lstStyle/>
          <a:p>
            <a:r>
              <a:rPr lang="en-US"/>
              <a:t>Falah Mohammed An Najah National University</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8943" y="2895599"/>
            <a:ext cx="6778257" cy="3429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789981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r>
                  <a:rPr lang="en-US" dirty="0"/>
                  <a:t>Fading zones </a:t>
                </a:r>
                <a14:m>
                  <m:oMath xmlns:m="http://schemas.openxmlformats.org/officeDocument/2006/math">
                    <m:d>
                      <m:dPr>
                        <m:ctrlPr>
                          <a:rPr lang="en-US" b="0" i="1" smtClean="0">
                            <a:latin typeface="Cambria Math" panose="02040503050406030204" pitchFamily="18" charset="0"/>
                          </a:rPr>
                        </m:ctrlPr>
                      </m:dPr>
                      <m:e>
                        <m:r>
                          <a:rPr lang="en-US" b="0" i="1" smtClean="0">
                            <a:latin typeface="Cambria Math"/>
                          </a:rPr>
                          <m:t>∆=</m:t>
                        </m:r>
                        <m:r>
                          <a:rPr lang="en-US" b="0" i="1" smtClean="0">
                            <a:latin typeface="Cambria Math"/>
                          </a:rPr>
                          <m:t>𝑛</m:t>
                        </m:r>
                        <m:f>
                          <m:fPr>
                            <m:ctrlPr>
                              <a:rPr lang="en-US" i="1">
                                <a:latin typeface="Cambria Math" panose="02040503050406030204" pitchFamily="18" charset="0"/>
                              </a:rPr>
                            </m:ctrlPr>
                          </m:fPr>
                          <m:num>
                            <m:r>
                              <a:rPr lang="en-US" i="1">
                                <a:latin typeface="Cambria Math"/>
                              </a:rPr>
                              <m:t>𝜆</m:t>
                            </m:r>
                          </m:num>
                          <m:den>
                            <m:r>
                              <a:rPr lang="en-US" i="1">
                                <a:latin typeface="Cambria Math"/>
                              </a:rPr>
                              <m:t>2</m:t>
                            </m:r>
                          </m:den>
                        </m:f>
                      </m:e>
                    </m:d>
                  </m:oMath>
                </a14:m>
                <a:endParaRPr lang="en-US" i="1"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1">
                <a:blip r:embed="rId2"/>
                <a:stretch>
                  <a:fillRect b="-1223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pPr algn="just"/>
                <a:r>
                  <a:rPr lang="en-US" sz="2800" dirty="0"/>
                  <a:t>Note Fresnel zones whose path difference </a:t>
                </a:r>
                <a14:m>
                  <m:oMath xmlns:m="http://schemas.openxmlformats.org/officeDocument/2006/math">
                    <m:r>
                      <a:rPr lang="en-US" sz="2800" b="0" i="1" smtClean="0">
                        <a:latin typeface="Cambria Math"/>
                      </a:rPr>
                      <m:t>∆</m:t>
                    </m:r>
                  </m:oMath>
                </a14:m>
                <a:r>
                  <a:rPr lang="en-US" sz="2800" dirty="0"/>
                  <a:t> odd multiple of </a:t>
                </a:r>
                <a14:m>
                  <m:oMath xmlns:m="http://schemas.openxmlformats.org/officeDocument/2006/math">
                    <m:r>
                      <a:rPr lang="en-US" sz="2800" b="0" i="1" smtClean="0">
                        <a:latin typeface="Cambria Math"/>
                      </a:rPr>
                      <m:t>𝜆</m:t>
                    </m:r>
                    <m:r>
                      <a:rPr lang="en-US" sz="2800" b="0" i="1" smtClean="0">
                        <a:latin typeface="Cambria Math" panose="02040503050406030204" pitchFamily="18" charset="0"/>
                      </a:rPr>
                      <m:t>/</m:t>
                    </m:r>
                    <m:r>
                      <a:rPr lang="en-US" sz="2800" b="0" i="1" smtClean="0">
                        <a:latin typeface="Cambria Math"/>
                      </a:rPr>
                      <m:t>2</m:t>
                    </m:r>
                  </m:oMath>
                </a14:m>
                <a:r>
                  <a:rPr lang="en-US" sz="2800" dirty="0"/>
                  <a:t> will be a zones of destructive interference</a:t>
                </a:r>
              </a:p>
              <a:p>
                <a:pPr algn="just"/>
                <a:r>
                  <a:rPr lang="en-US" sz="2800" dirty="0"/>
                  <a:t>The zones with </a:t>
                </a:r>
                <a14:m>
                  <m:oMath xmlns:m="http://schemas.openxmlformats.org/officeDocument/2006/math">
                    <m:r>
                      <a:rPr lang="en-US" sz="2800" i="1" dirty="0" smtClean="0">
                        <a:latin typeface="Cambria Math"/>
                      </a:rPr>
                      <m:t>𝑛</m:t>
                    </m:r>
                  </m:oMath>
                </a14:m>
                <a:r>
                  <a:rPr lang="en-US" sz="2800" dirty="0"/>
                  <a:t> even will be zones with constructive interference (the signal will be stronger at these values of </a:t>
                </a:r>
                <a14:m>
                  <m:oMath xmlns:m="http://schemas.openxmlformats.org/officeDocument/2006/math">
                    <m:r>
                      <a:rPr lang="en-US" sz="2800" b="0" i="1" smtClean="0">
                        <a:latin typeface="Cambria Math"/>
                      </a:rPr>
                      <m:t>𝑛</m:t>
                    </m:r>
                  </m:oMath>
                </a14:m>
                <a:r>
                  <a:rPr lang="en-US" sz="2800" dirty="0"/>
                  <a:t>)</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3"/>
                <a:stretch>
                  <a:fillRect t="-1615" r="-1926"/>
                </a:stretch>
              </a:blipFill>
            </p:spPr>
            <p:txBody>
              <a:bodyPr/>
              <a:lstStyle/>
              <a:p>
                <a:r>
                  <a:rPr lang="en-US">
                    <a:noFill/>
                  </a:rPr>
                  <a:t> </a:t>
                </a:r>
              </a:p>
            </p:txBody>
          </p:sp>
        </mc:Fallback>
      </mc:AlternateContent>
      <p:sp>
        <p:nvSpPr>
          <p:cNvPr id="4" name="Slide Number Placeholder 3"/>
          <p:cNvSpPr>
            <a:spLocks noGrp="1"/>
          </p:cNvSpPr>
          <p:nvPr>
            <p:ph type="sldNum" sz="quarter" idx="10"/>
          </p:nvPr>
        </p:nvSpPr>
        <p:spPr/>
        <p:txBody>
          <a:bodyPr/>
          <a:lstStyle/>
          <a:p>
            <a:fld id="{98096D24-9B5D-4A50-8365-016C07C21ED1}" type="slidenum">
              <a:rPr lang="en-US" smtClean="0"/>
              <a:t>17</a:t>
            </a:fld>
            <a:endParaRPr lang="en-US"/>
          </a:p>
        </p:txBody>
      </p:sp>
      <p:sp>
        <p:nvSpPr>
          <p:cNvPr id="5" name="Footer Placeholder 4"/>
          <p:cNvSpPr>
            <a:spLocks noGrp="1"/>
          </p:cNvSpPr>
          <p:nvPr>
            <p:ph type="ftr" sz="quarter" idx="12"/>
          </p:nvPr>
        </p:nvSpPr>
        <p:spPr/>
        <p:txBody>
          <a:bodyPr/>
          <a:lstStyle/>
          <a:p>
            <a:r>
              <a:rPr lang="en-US"/>
              <a:t>Falah Mohammed An Najah National University</a:t>
            </a:r>
          </a:p>
        </p:txBody>
      </p:sp>
    </p:spTree>
    <p:extLst>
      <p:ext uri="{BB962C8B-B14F-4D97-AF65-F5344CB8AC3E}">
        <p14:creationId xmlns:p14="http://schemas.microsoft.com/office/powerpoint/2010/main" val="27284525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Notes about the Fresnel zones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57200" y="1447800"/>
                <a:ext cx="8229600" cy="4953000"/>
              </a:xfrm>
            </p:spPr>
            <p:txBody>
              <a:bodyPr/>
              <a:lstStyle/>
              <a:p>
                <a:pPr algn="just"/>
                <a:r>
                  <a:rPr lang="en-US" sz="2600" dirty="0"/>
                  <a:t>The Fresnel zone is three dimensional ellipsoids</a:t>
                </a:r>
              </a:p>
              <a:p>
                <a:pPr algn="just"/>
                <a:r>
                  <a:rPr lang="en-US" sz="2600" dirty="0"/>
                  <a:t>Reflectors/diffractors within the field of view should not be near to an odd multiple </a:t>
                </a:r>
                <a14:m>
                  <m:oMath xmlns:m="http://schemas.openxmlformats.org/officeDocument/2006/math">
                    <m:f>
                      <m:fPr>
                        <m:ctrlPr>
                          <a:rPr lang="en-US" sz="2600" b="0" i="1" smtClean="0">
                            <a:latin typeface="Cambria Math" panose="02040503050406030204" pitchFamily="18" charset="0"/>
                          </a:rPr>
                        </m:ctrlPr>
                      </m:fPr>
                      <m:num>
                        <m:r>
                          <a:rPr lang="en-US" sz="2600" b="0" i="1" smtClean="0">
                            <a:latin typeface="Cambria Math"/>
                          </a:rPr>
                          <m:t>𝜆</m:t>
                        </m:r>
                      </m:num>
                      <m:den>
                        <m:r>
                          <a:rPr lang="en-US" sz="2600" b="0" i="1" smtClean="0">
                            <a:latin typeface="Cambria Math"/>
                          </a:rPr>
                          <m:t>2</m:t>
                        </m:r>
                      </m:den>
                    </m:f>
                  </m:oMath>
                </a14:m>
                <a:r>
                  <a:rPr lang="en-US" sz="2600" dirty="0"/>
                  <a:t> Fresnel zone boundary to avoid signal loss (destructive interference)</a:t>
                </a:r>
              </a:p>
              <a:p>
                <a:pPr algn="just"/>
                <a:r>
                  <a:rPr lang="en-US" sz="2600" dirty="0"/>
                  <a:t>For most microwave links (communication systems) if the Fresnel zone is clear of any obstruction in the first 60% of the first zone </a:t>
                </a:r>
                <a14:m>
                  <m:oMath xmlns:m="http://schemas.openxmlformats.org/officeDocument/2006/math">
                    <m:r>
                      <a:rPr lang="en-US" sz="2600" i="1" dirty="0" smtClean="0">
                        <a:latin typeface="Cambria Math"/>
                      </a:rPr>
                      <m:t>(0.6</m:t>
                    </m:r>
                    <m:sSub>
                      <m:sSubPr>
                        <m:ctrlPr>
                          <a:rPr lang="en-US" sz="2600" i="1" dirty="0" smtClean="0">
                            <a:latin typeface="Cambria Math" panose="02040503050406030204" pitchFamily="18" charset="0"/>
                          </a:rPr>
                        </m:ctrlPr>
                      </m:sSubPr>
                      <m:e>
                        <m:r>
                          <a:rPr lang="en-US" sz="2600" i="1" dirty="0" smtClean="0">
                            <a:latin typeface="Cambria Math"/>
                          </a:rPr>
                          <m:t>h</m:t>
                        </m:r>
                      </m:e>
                      <m:sub>
                        <m:r>
                          <a:rPr lang="en-US" sz="2600" i="1" dirty="0" smtClean="0">
                            <a:latin typeface="Cambria Math"/>
                          </a:rPr>
                          <m:t>1</m:t>
                        </m:r>
                      </m:sub>
                    </m:sSub>
                    <m:r>
                      <a:rPr lang="en-US" sz="2600" i="1" dirty="0" smtClean="0">
                        <a:latin typeface="Cambria Math"/>
                      </a:rPr>
                      <m:t>)</m:t>
                    </m:r>
                  </m:oMath>
                </a14:m>
                <a:r>
                  <a:rPr lang="en-US" sz="2600" dirty="0"/>
                  <a:t> will be sufficient to consider good line of sight communication system</a:t>
                </a:r>
              </a:p>
              <a:p>
                <a:pPr algn="just"/>
                <a:r>
                  <a:rPr lang="en-US" sz="2600" dirty="0"/>
                  <a:t>Any obstruction object located outside the </a:t>
                </a:r>
                <a14:m>
                  <m:oMath xmlns:m="http://schemas.openxmlformats.org/officeDocument/2006/math">
                    <m:r>
                      <a:rPr lang="en-US" sz="2600" b="0" i="1" smtClean="0">
                        <a:latin typeface="Cambria Math"/>
                      </a:rPr>
                      <m:t>0.6</m:t>
                    </m:r>
                    <m:sSub>
                      <m:sSubPr>
                        <m:ctrlPr>
                          <a:rPr lang="en-US" sz="2600" b="0" i="1" smtClean="0">
                            <a:latin typeface="Cambria Math" panose="02040503050406030204" pitchFamily="18" charset="0"/>
                          </a:rPr>
                        </m:ctrlPr>
                      </m:sSubPr>
                      <m:e>
                        <m:r>
                          <a:rPr lang="en-US" sz="2600" b="0" i="1" smtClean="0">
                            <a:latin typeface="Cambria Math"/>
                          </a:rPr>
                          <m:t>h</m:t>
                        </m:r>
                      </m:e>
                      <m:sub>
                        <m:r>
                          <a:rPr lang="en-US" sz="2600" b="0" i="1" smtClean="0">
                            <a:latin typeface="Cambria Math"/>
                          </a:rPr>
                          <m:t>1</m:t>
                        </m:r>
                      </m:sub>
                    </m:sSub>
                  </m:oMath>
                </a14:m>
                <a:r>
                  <a:rPr lang="en-US" sz="2600" dirty="0"/>
                  <a:t>, will not cause a loss of more than </a:t>
                </a:r>
                <a14:m>
                  <m:oMath xmlns:m="http://schemas.openxmlformats.org/officeDocument/2006/math">
                    <m:r>
                      <a:rPr lang="en-US" sz="2600" i="1" dirty="0" smtClean="0">
                        <a:latin typeface="Cambria Math"/>
                      </a:rPr>
                      <m:t>0</m:t>
                    </m:r>
                    <m:r>
                      <a:rPr lang="en-US" sz="2600" b="0" i="1" dirty="0" smtClean="0">
                        <a:latin typeface="Cambria Math" panose="02040503050406030204" pitchFamily="18" charset="0"/>
                      </a:rPr>
                      <m:t> </m:t>
                    </m:r>
                    <m:r>
                      <a:rPr lang="en-US" sz="2600" i="1" dirty="0" smtClean="0">
                        <a:latin typeface="Cambria Math"/>
                      </a:rPr>
                      <m:t>𝑑𝐵</m:t>
                    </m:r>
                  </m:oMath>
                </a14:m>
                <a:r>
                  <a:rPr lang="en-US" sz="2600" dirty="0"/>
                  <a:t> </a:t>
                </a:r>
              </a:p>
              <a:p>
                <a:pPr algn="just"/>
                <a:endParaRPr lang="en-US" sz="26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57200" y="1447800"/>
                <a:ext cx="8229600" cy="4953000"/>
              </a:xfrm>
              <a:blipFill rotWithShape="0">
                <a:blip r:embed="rId2"/>
                <a:stretch>
                  <a:fillRect t="-1355" r="-1778" b="-2217"/>
                </a:stretch>
              </a:blipFill>
            </p:spPr>
            <p:txBody>
              <a:bodyPr/>
              <a:lstStyle/>
              <a:p>
                <a:r>
                  <a:rPr lang="en-US">
                    <a:noFill/>
                  </a:rPr>
                  <a:t> </a:t>
                </a:r>
              </a:p>
            </p:txBody>
          </p:sp>
        </mc:Fallback>
      </mc:AlternateContent>
      <p:sp>
        <p:nvSpPr>
          <p:cNvPr id="4" name="Slide Number Placeholder 3"/>
          <p:cNvSpPr>
            <a:spLocks noGrp="1"/>
          </p:cNvSpPr>
          <p:nvPr>
            <p:ph type="sldNum" sz="quarter" idx="10"/>
          </p:nvPr>
        </p:nvSpPr>
        <p:spPr/>
        <p:txBody>
          <a:bodyPr/>
          <a:lstStyle/>
          <a:p>
            <a:fld id="{98096D24-9B5D-4A50-8365-016C07C21ED1}" type="slidenum">
              <a:rPr lang="en-US" smtClean="0"/>
              <a:t>18</a:t>
            </a:fld>
            <a:endParaRPr lang="en-US"/>
          </a:p>
        </p:txBody>
      </p:sp>
      <p:sp>
        <p:nvSpPr>
          <p:cNvPr id="5" name="Footer Placeholder 4"/>
          <p:cNvSpPr>
            <a:spLocks noGrp="1"/>
          </p:cNvSpPr>
          <p:nvPr>
            <p:ph type="ftr" sz="quarter" idx="12"/>
          </p:nvPr>
        </p:nvSpPr>
        <p:spPr/>
        <p:txBody>
          <a:bodyPr/>
          <a:lstStyle/>
          <a:p>
            <a:r>
              <a:rPr lang="en-US"/>
              <a:t>Falah Mohammed An Najah National University</a:t>
            </a:r>
          </a:p>
        </p:txBody>
      </p:sp>
    </p:spTree>
    <p:extLst>
      <p:ext uri="{BB962C8B-B14F-4D97-AF65-F5344CB8AC3E}">
        <p14:creationId xmlns:p14="http://schemas.microsoft.com/office/powerpoint/2010/main" val="18822711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r>
                  <a:rPr lang="en-US" dirty="0"/>
                  <a:t>Fresenl zone and the </a:t>
                </a:r>
                <a14:m>
                  <m:oMath xmlns:m="http://schemas.openxmlformats.org/officeDocument/2006/math">
                    <m:r>
                      <a:rPr lang="en-US" b="0" i="1" smtClean="0">
                        <a:latin typeface="Cambria Math"/>
                      </a:rPr>
                      <m:t>0</m:t>
                    </m:r>
                    <m:r>
                      <a:rPr lang="en-US" b="0" i="1" smtClean="0">
                        <a:latin typeface="Cambria Math"/>
                      </a:rPr>
                      <m:t>.</m:t>
                    </m:r>
                    <m:r>
                      <a:rPr lang="en-US" b="0" i="1" smtClean="0">
                        <a:latin typeface="Cambria Math"/>
                      </a:rPr>
                      <m:t>6</m:t>
                    </m:r>
                    <m:sSub>
                      <m:sSubPr>
                        <m:ctrlPr>
                          <a:rPr lang="en-US" b="0" i="1" smtClean="0">
                            <a:latin typeface="Cambria Math" panose="02040503050406030204" pitchFamily="18" charset="0"/>
                          </a:rPr>
                        </m:ctrlPr>
                      </m:sSubPr>
                      <m:e>
                        <m:r>
                          <a:rPr lang="en-US" b="0" i="1" smtClean="0">
                            <a:latin typeface="Cambria Math"/>
                          </a:rPr>
                          <m:t>h</m:t>
                        </m:r>
                      </m:e>
                      <m:sub>
                        <m:r>
                          <a:rPr lang="en-US" b="0" i="1" smtClean="0">
                            <a:latin typeface="Cambria Math"/>
                          </a:rPr>
                          <m:t>1</m:t>
                        </m:r>
                      </m:sub>
                    </m:sSub>
                  </m:oMath>
                </a14:m>
                <a:r>
                  <a:rPr lang="en-US" dirty="0"/>
                  <a:t> clearance</a:t>
                </a:r>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1">
                <a:blip r:embed="rId2"/>
                <a:stretch>
                  <a:fillRect t="-24468" b="-41489"/>
                </a:stretch>
              </a:blipFill>
            </p:spPr>
            <p:txBody>
              <a:bodyPr/>
              <a:lstStyle/>
              <a:p>
                <a:r>
                  <a:rPr lang="en-US">
                    <a:noFill/>
                  </a:rPr>
                  <a:t> </a:t>
                </a:r>
              </a:p>
            </p:txBody>
          </p:sp>
        </mc:Fallback>
      </mc:AlternateContent>
      <p:sp>
        <p:nvSpPr>
          <p:cNvPr id="4" name="Slide Number Placeholder 3"/>
          <p:cNvSpPr>
            <a:spLocks noGrp="1"/>
          </p:cNvSpPr>
          <p:nvPr>
            <p:ph type="sldNum" sz="quarter" idx="10"/>
          </p:nvPr>
        </p:nvSpPr>
        <p:spPr/>
        <p:txBody>
          <a:bodyPr/>
          <a:lstStyle/>
          <a:p>
            <a:fld id="{98096D24-9B5D-4A50-8365-016C07C21ED1}" type="slidenum">
              <a:rPr lang="en-US" smtClean="0"/>
              <a:t>19</a:t>
            </a:fld>
            <a:endParaRPr lang="en-US"/>
          </a:p>
        </p:txBody>
      </p:sp>
      <p:sp>
        <p:nvSpPr>
          <p:cNvPr id="5" name="Footer Placeholder 4"/>
          <p:cNvSpPr>
            <a:spLocks noGrp="1"/>
          </p:cNvSpPr>
          <p:nvPr>
            <p:ph type="ftr" sz="quarter" idx="12"/>
          </p:nvPr>
        </p:nvSpPr>
        <p:spPr/>
        <p:txBody>
          <a:bodyPr/>
          <a:lstStyle/>
          <a:p>
            <a:r>
              <a:rPr lang="en-US"/>
              <a:t>Falah Mohammed An Najah National University</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123" y="1600200"/>
            <a:ext cx="8185677"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333146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do we use microwave link</a:t>
            </a:r>
          </a:p>
        </p:txBody>
      </p:sp>
      <p:sp>
        <p:nvSpPr>
          <p:cNvPr id="3" name="Content Placeholder 2"/>
          <p:cNvSpPr>
            <a:spLocks noGrp="1"/>
          </p:cNvSpPr>
          <p:nvPr>
            <p:ph idx="1"/>
          </p:nvPr>
        </p:nvSpPr>
        <p:spPr/>
        <p:txBody>
          <a:bodyPr/>
          <a:lstStyle/>
          <a:p>
            <a:pPr algn="just"/>
            <a:r>
              <a:rPr lang="en-US" dirty="0"/>
              <a:t>Microwave link is used in connecting terrestrial areas, and in areas where it is either difficult or costly to connect via cables</a:t>
            </a:r>
          </a:p>
          <a:p>
            <a:pPr algn="just"/>
            <a:r>
              <a:rPr lang="en-US" dirty="0"/>
              <a:t>Microwave links are widely used in Satellite communications, </a:t>
            </a:r>
            <a:r>
              <a:rPr lang="en-US" dirty="0" err="1"/>
              <a:t>WiFi</a:t>
            </a:r>
            <a:r>
              <a:rPr lang="en-US" dirty="0"/>
              <a:t>, and in Cellular networks</a:t>
            </a:r>
          </a:p>
        </p:txBody>
      </p:sp>
      <p:sp>
        <p:nvSpPr>
          <p:cNvPr id="4" name="Slide Number Placeholder 3"/>
          <p:cNvSpPr>
            <a:spLocks noGrp="1"/>
          </p:cNvSpPr>
          <p:nvPr>
            <p:ph type="sldNum" sz="quarter" idx="10"/>
          </p:nvPr>
        </p:nvSpPr>
        <p:spPr/>
        <p:txBody>
          <a:bodyPr/>
          <a:lstStyle/>
          <a:p>
            <a:fld id="{98096D24-9B5D-4A50-8365-016C07C21ED1}" type="slidenum">
              <a:rPr lang="en-US" smtClean="0"/>
              <a:t>2</a:t>
            </a:fld>
            <a:endParaRPr lang="en-US"/>
          </a:p>
        </p:txBody>
      </p:sp>
      <p:sp>
        <p:nvSpPr>
          <p:cNvPr id="5" name="Footer Placeholder 4"/>
          <p:cNvSpPr>
            <a:spLocks noGrp="1"/>
          </p:cNvSpPr>
          <p:nvPr>
            <p:ph type="ftr" sz="quarter" idx="12"/>
          </p:nvPr>
        </p:nvSpPr>
        <p:spPr/>
        <p:txBody>
          <a:bodyPr/>
          <a:lstStyle/>
          <a:p>
            <a:r>
              <a:rPr lang="en-US"/>
              <a:t>Falah Mohammed An Najah National University</a:t>
            </a:r>
          </a:p>
        </p:txBody>
      </p:sp>
    </p:spTree>
    <p:extLst>
      <p:ext uri="{BB962C8B-B14F-4D97-AF65-F5344CB8AC3E}">
        <p14:creationId xmlns:p14="http://schemas.microsoft.com/office/powerpoint/2010/main" val="24132095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Fresnel zone example</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pPr algn="just"/>
                <a:r>
                  <a:rPr lang="en-US" sz="2800" dirty="0"/>
                  <a:t>Consider a point to point communication system, with </a:t>
                </a:r>
                <a14:m>
                  <m:oMath xmlns:m="http://schemas.openxmlformats.org/officeDocument/2006/math">
                    <m:r>
                      <a:rPr lang="en-US" sz="2800" i="1" dirty="0" smtClean="0">
                        <a:latin typeface="Cambria Math"/>
                      </a:rPr>
                      <m:t>𝑑</m:t>
                    </m:r>
                    <m:r>
                      <a:rPr lang="en-US" sz="2800" i="1" dirty="0" smtClean="0">
                        <a:latin typeface="Cambria Math"/>
                      </a:rPr>
                      <m:t>=</m:t>
                    </m:r>
                    <m:r>
                      <a:rPr lang="en-US" sz="2800" i="1" dirty="0" smtClean="0">
                        <a:latin typeface="Cambria Math"/>
                      </a:rPr>
                      <m:t>1</m:t>
                    </m:r>
                    <m:r>
                      <a:rPr lang="en-US" sz="2800" i="1" dirty="0" smtClean="0">
                        <a:latin typeface="Cambria Math"/>
                      </a:rPr>
                      <m:t> </m:t>
                    </m:r>
                    <m:r>
                      <a:rPr lang="en-US" sz="2800" i="1" dirty="0" smtClean="0">
                        <a:latin typeface="Cambria Math"/>
                      </a:rPr>
                      <m:t>𝑘𝑚</m:t>
                    </m:r>
                  </m:oMath>
                </a14:m>
                <a:r>
                  <a:rPr lang="en-US" sz="2800" dirty="0"/>
                  <a:t> and </a:t>
                </a:r>
                <a14:m>
                  <m:oMath xmlns:m="http://schemas.openxmlformats.org/officeDocument/2006/math">
                    <m:r>
                      <a:rPr lang="en-US" sz="2800" b="0" i="1" smtClean="0">
                        <a:latin typeface="Cambria Math"/>
                      </a:rPr>
                      <m:t>𝑓</m:t>
                    </m:r>
                    <m:r>
                      <a:rPr lang="en-US" sz="2800" b="0" i="1" smtClean="0">
                        <a:latin typeface="Cambria Math"/>
                      </a:rPr>
                      <m:t>=</m:t>
                    </m:r>
                    <m:r>
                      <a:rPr lang="en-US" sz="2800" b="0" i="1" smtClean="0">
                        <a:latin typeface="Cambria Math"/>
                      </a:rPr>
                      <m:t>28</m:t>
                    </m:r>
                    <m:r>
                      <a:rPr lang="en-US" sz="2800" b="0" i="1" smtClean="0">
                        <a:latin typeface="Cambria Math"/>
                      </a:rPr>
                      <m:t> </m:t>
                    </m:r>
                    <m:r>
                      <a:rPr lang="en-US" sz="2800" b="0" i="1" smtClean="0">
                        <a:latin typeface="Cambria Math"/>
                      </a:rPr>
                      <m:t>𝐺𝐻𝑧</m:t>
                    </m:r>
                  </m:oMath>
                </a14:m>
                <a:r>
                  <a:rPr lang="en-US" sz="2800" dirty="0"/>
                  <a:t>. If there is a building present, 300 m from one end of the link, how far must it be (in elevation or height) from the LOS to avoid signal fading (destructive interference regions)</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t="-1615" r="-1926"/>
                </a:stretch>
              </a:blipFill>
            </p:spPr>
            <p:txBody>
              <a:bodyPr/>
              <a:lstStyle/>
              <a:p>
                <a:r>
                  <a:rPr lang="en-US">
                    <a:noFill/>
                  </a:rPr>
                  <a:t> </a:t>
                </a:r>
              </a:p>
            </p:txBody>
          </p:sp>
        </mc:Fallback>
      </mc:AlternateContent>
      <p:sp>
        <p:nvSpPr>
          <p:cNvPr id="4" name="Slide Number Placeholder 3"/>
          <p:cNvSpPr>
            <a:spLocks noGrp="1"/>
          </p:cNvSpPr>
          <p:nvPr>
            <p:ph type="sldNum" sz="quarter" idx="10"/>
          </p:nvPr>
        </p:nvSpPr>
        <p:spPr/>
        <p:txBody>
          <a:bodyPr/>
          <a:lstStyle/>
          <a:p>
            <a:fld id="{98096D24-9B5D-4A50-8365-016C07C21ED1}" type="slidenum">
              <a:rPr lang="en-US" smtClean="0"/>
              <a:t>20</a:t>
            </a:fld>
            <a:endParaRPr lang="en-US"/>
          </a:p>
        </p:txBody>
      </p:sp>
      <p:sp>
        <p:nvSpPr>
          <p:cNvPr id="5" name="Footer Placeholder 4"/>
          <p:cNvSpPr>
            <a:spLocks noGrp="1"/>
          </p:cNvSpPr>
          <p:nvPr>
            <p:ph type="ftr" sz="quarter" idx="12"/>
          </p:nvPr>
        </p:nvSpPr>
        <p:spPr/>
        <p:txBody>
          <a:bodyPr/>
          <a:lstStyle/>
          <a:p>
            <a:r>
              <a:rPr lang="en-US"/>
              <a:t>Falah Mohammed An Najah National University</a:t>
            </a:r>
          </a:p>
        </p:txBody>
      </p:sp>
    </p:spTree>
    <p:extLst>
      <p:ext uri="{BB962C8B-B14F-4D97-AF65-F5344CB8AC3E}">
        <p14:creationId xmlns:p14="http://schemas.microsoft.com/office/powerpoint/2010/main" val="38660564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Solution</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57200" y="1295400"/>
                <a:ext cx="8229600" cy="5029200"/>
              </a:xfrm>
            </p:spPr>
            <p:txBody>
              <a:bodyPr/>
              <a:lstStyle/>
              <a:p>
                <a:pPr algn="just"/>
                <a:r>
                  <a:rPr lang="en-US" sz="2600" dirty="0"/>
                  <a:t>The obstruction object should be away </a:t>
                </a:r>
                <a14:m>
                  <m:oMath xmlns:m="http://schemas.openxmlformats.org/officeDocument/2006/math">
                    <m:r>
                      <a:rPr lang="en-US" sz="2600" b="0" i="1" smtClean="0">
                        <a:latin typeface="Cambria Math"/>
                      </a:rPr>
                      <m:t>0.6</m:t>
                    </m:r>
                    <m:sSub>
                      <m:sSubPr>
                        <m:ctrlPr>
                          <a:rPr lang="en-US" sz="2600" b="0" i="1" smtClean="0">
                            <a:latin typeface="Cambria Math" panose="02040503050406030204" pitchFamily="18" charset="0"/>
                          </a:rPr>
                        </m:ctrlPr>
                      </m:sSubPr>
                      <m:e>
                        <m:r>
                          <a:rPr lang="en-US" sz="2600" b="0" i="1" smtClean="0">
                            <a:latin typeface="Cambria Math"/>
                          </a:rPr>
                          <m:t>h</m:t>
                        </m:r>
                      </m:e>
                      <m:sub>
                        <m:r>
                          <a:rPr lang="en-US" sz="2600" b="0" i="1" smtClean="0">
                            <a:latin typeface="Cambria Math"/>
                          </a:rPr>
                          <m:t>1</m:t>
                        </m:r>
                      </m:sub>
                    </m:sSub>
                  </m:oMath>
                </a14:m>
                <a:r>
                  <a:rPr lang="en-US" sz="2600" dirty="0"/>
                  <a:t>, therefore </a:t>
                </a:r>
                <a14:m>
                  <m:oMath xmlns:m="http://schemas.openxmlformats.org/officeDocument/2006/math">
                    <m:sSub>
                      <m:sSubPr>
                        <m:ctrlPr>
                          <a:rPr lang="en-US" sz="2600" b="0" i="1" smtClean="0">
                            <a:latin typeface="Cambria Math" panose="02040503050406030204" pitchFamily="18" charset="0"/>
                          </a:rPr>
                        </m:ctrlPr>
                      </m:sSubPr>
                      <m:e>
                        <m:r>
                          <a:rPr lang="en-US" sz="2600" b="0" i="1" smtClean="0">
                            <a:latin typeface="Cambria Math"/>
                          </a:rPr>
                          <m:t>h</m:t>
                        </m:r>
                      </m:e>
                      <m:sub>
                        <m:r>
                          <a:rPr lang="en-US" sz="2600" b="0" i="1" smtClean="0">
                            <a:latin typeface="Cambria Math"/>
                          </a:rPr>
                          <m:t>1</m:t>
                        </m:r>
                      </m:sub>
                    </m:sSub>
                    <m:r>
                      <a:rPr lang="en-US" sz="2600" b="0" i="1" smtClean="0">
                        <a:latin typeface="Cambria Math"/>
                      </a:rPr>
                      <m:t>=</m:t>
                    </m:r>
                    <m:rad>
                      <m:radPr>
                        <m:degHide m:val="on"/>
                        <m:ctrlPr>
                          <a:rPr lang="en-US" sz="2600" b="0" i="1" smtClean="0">
                            <a:latin typeface="Cambria Math" panose="02040503050406030204" pitchFamily="18" charset="0"/>
                          </a:rPr>
                        </m:ctrlPr>
                      </m:radPr>
                      <m:deg/>
                      <m:e>
                        <m:f>
                          <m:fPr>
                            <m:ctrlPr>
                              <a:rPr lang="en-US" sz="2600" i="1">
                                <a:latin typeface="Cambria Math" panose="02040503050406030204" pitchFamily="18" charset="0"/>
                              </a:rPr>
                            </m:ctrlPr>
                          </m:fPr>
                          <m:num>
                            <m:r>
                              <a:rPr lang="en-US" sz="2600" i="1">
                                <a:latin typeface="Cambria Math"/>
                              </a:rPr>
                              <m:t>𝜆</m:t>
                            </m:r>
                            <m:sSub>
                              <m:sSubPr>
                                <m:ctrlPr>
                                  <a:rPr lang="en-US" sz="2600" i="1">
                                    <a:latin typeface="Cambria Math" panose="02040503050406030204" pitchFamily="18" charset="0"/>
                                  </a:rPr>
                                </m:ctrlPr>
                              </m:sSubPr>
                              <m:e>
                                <m:r>
                                  <a:rPr lang="en-US" sz="2600" i="1">
                                    <a:latin typeface="Cambria Math"/>
                                  </a:rPr>
                                  <m:t>𝑑</m:t>
                                </m:r>
                              </m:e>
                              <m:sub>
                                <m:r>
                                  <a:rPr lang="en-US" sz="2600" i="1">
                                    <a:latin typeface="Cambria Math"/>
                                  </a:rPr>
                                  <m:t>1</m:t>
                                </m:r>
                              </m:sub>
                            </m:sSub>
                            <m:sSub>
                              <m:sSubPr>
                                <m:ctrlPr>
                                  <a:rPr lang="en-US" sz="2600" i="1">
                                    <a:latin typeface="Cambria Math" panose="02040503050406030204" pitchFamily="18" charset="0"/>
                                  </a:rPr>
                                </m:ctrlPr>
                              </m:sSubPr>
                              <m:e>
                                <m:r>
                                  <a:rPr lang="en-US" sz="2600" i="1">
                                    <a:latin typeface="Cambria Math"/>
                                  </a:rPr>
                                  <m:t>𝑑</m:t>
                                </m:r>
                              </m:e>
                              <m:sub>
                                <m:r>
                                  <a:rPr lang="en-US" sz="2600" i="1">
                                    <a:latin typeface="Cambria Math"/>
                                  </a:rPr>
                                  <m:t>2</m:t>
                                </m:r>
                              </m:sub>
                            </m:sSub>
                          </m:num>
                          <m:den>
                            <m:sSub>
                              <m:sSubPr>
                                <m:ctrlPr>
                                  <a:rPr lang="en-US" sz="2600" i="1">
                                    <a:latin typeface="Cambria Math" panose="02040503050406030204" pitchFamily="18" charset="0"/>
                                  </a:rPr>
                                </m:ctrlPr>
                              </m:sSubPr>
                              <m:e>
                                <m:r>
                                  <a:rPr lang="en-US" sz="2600" i="1">
                                    <a:latin typeface="Cambria Math"/>
                                  </a:rPr>
                                  <m:t>𝑑</m:t>
                                </m:r>
                              </m:e>
                              <m:sub>
                                <m:r>
                                  <a:rPr lang="en-US" sz="2600" i="1">
                                    <a:latin typeface="Cambria Math"/>
                                  </a:rPr>
                                  <m:t>1</m:t>
                                </m:r>
                              </m:sub>
                            </m:sSub>
                            <m:r>
                              <a:rPr lang="en-US" sz="2600" i="1">
                                <a:latin typeface="Cambria Math"/>
                              </a:rPr>
                              <m:t>+</m:t>
                            </m:r>
                            <m:sSub>
                              <m:sSubPr>
                                <m:ctrlPr>
                                  <a:rPr lang="en-US" sz="2600" i="1">
                                    <a:latin typeface="Cambria Math" panose="02040503050406030204" pitchFamily="18" charset="0"/>
                                  </a:rPr>
                                </m:ctrlPr>
                              </m:sSubPr>
                              <m:e>
                                <m:r>
                                  <a:rPr lang="en-US" sz="2600" i="1">
                                    <a:latin typeface="Cambria Math"/>
                                  </a:rPr>
                                  <m:t>𝑑</m:t>
                                </m:r>
                              </m:e>
                              <m:sub>
                                <m:r>
                                  <a:rPr lang="en-US" sz="2600" i="1">
                                    <a:latin typeface="Cambria Math"/>
                                  </a:rPr>
                                  <m:t>2</m:t>
                                </m:r>
                              </m:sub>
                            </m:sSub>
                          </m:den>
                        </m:f>
                      </m:e>
                    </m:rad>
                  </m:oMath>
                </a14:m>
                <a:endParaRPr lang="en-US" sz="2600" dirty="0"/>
              </a:p>
              <a:p>
                <a:pPr algn="just"/>
                <a:r>
                  <a:rPr lang="en-US" sz="2600" dirty="0"/>
                  <a:t>If the building is </a:t>
                </a:r>
                <a14:m>
                  <m:oMath xmlns:m="http://schemas.openxmlformats.org/officeDocument/2006/math">
                    <m:r>
                      <a:rPr lang="en-US" sz="2600" b="0" i="1" smtClean="0">
                        <a:latin typeface="Cambria Math"/>
                      </a:rPr>
                      <m:t>300</m:t>
                    </m:r>
                    <m:r>
                      <a:rPr lang="en-US" sz="2600" b="0" i="1" smtClean="0">
                        <a:latin typeface="Cambria Math"/>
                      </a:rPr>
                      <m:t>𝑚</m:t>
                    </m:r>
                  </m:oMath>
                </a14:m>
                <a:r>
                  <a:rPr lang="en-US" sz="2600" dirty="0"/>
                  <a:t> away from the one end of the link, then </a:t>
                </a:r>
                <a14:m>
                  <m:oMath xmlns:m="http://schemas.openxmlformats.org/officeDocument/2006/math">
                    <m:sSub>
                      <m:sSubPr>
                        <m:ctrlPr>
                          <a:rPr lang="en-US" sz="2600" b="0" i="1" smtClean="0">
                            <a:latin typeface="Cambria Math" panose="02040503050406030204" pitchFamily="18" charset="0"/>
                          </a:rPr>
                        </m:ctrlPr>
                      </m:sSubPr>
                      <m:e>
                        <m:r>
                          <a:rPr lang="en-US" sz="2600" b="0" i="1" smtClean="0">
                            <a:latin typeface="Cambria Math"/>
                          </a:rPr>
                          <m:t>𝑑</m:t>
                        </m:r>
                      </m:e>
                      <m:sub>
                        <m:r>
                          <a:rPr lang="en-US" sz="2600" b="0" i="1" smtClean="0">
                            <a:latin typeface="Cambria Math"/>
                          </a:rPr>
                          <m:t>1</m:t>
                        </m:r>
                      </m:sub>
                    </m:sSub>
                    <m:r>
                      <a:rPr lang="en-US" sz="2600" b="0" i="1" smtClean="0">
                        <a:latin typeface="Cambria Math"/>
                      </a:rPr>
                      <m:t>=300 </m:t>
                    </m:r>
                    <m:r>
                      <a:rPr lang="en-US" sz="2600" b="0" i="1" smtClean="0">
                        <a:latin typeface="Cambria Math"/>
                      </a:rPr>
                      <m:t>𝑚</m:t>
                    </m:r>
                    <m:r>
                      <a:rPr lang="en-US" sz="2600" b="0" i="0" smtClean="0">
                        <a:latin typeface="Cambria Math"/>
                      </a:rPr>
                      <m:t>,</m:t>
                    </m:r>
                    <m:r>
                      <a:rPr lang="en-US" sz="2600" b="0" i="1" smtClean="0">
                        <a:latin typeface="Cambria Math"/>
                      </a:rPr>
                      <m:t> </m:t>
                    </m:r>
                    <m:sSub>
                      <m:sSubPr>
                        <m:ctrlPr>
                          <a:rPr lang="en-US" sz="2600" b="0" i="1" smtClean="0">
                            <a:latin typeface="Cambria Math" panose="02040503050406030204" pitchFamily="18" charset="0"/>
                          </a:rPr>
                        </m:ctrlPr>
                      </m:sSubPr>
                      <m:e>
                        <m:r>
                          <a:rPr lang="en-US" sz="2600" b="0" i="1" smtClean="0">
                            <a:latin typeface="Cambria Math"/>
                          </a:rPr>
                          <m:t>𝑑</m:t>
                        </m:r>
                      </m:e>
                      <m:sub>
                        <m:r>
                          <a:rPr lang="en-US" sz="2600" b="0" i="1" smtClean="0">
                            <a:latin typeface="Cambria Math"/>
                          </a:rPr>
                          <m:t>2</m:t>
                        </m:r>
                      </m:sub>
                    </m:sSub>
                    <m:r>
                      <a:rPr lang="en-US" sz="2600" b="0" i="1" smtClean="0">
                        <a:latin typeface="Cambria Math"/>
                      </a:rPr>
                      <m:t>=700 </m:t>
                    </m:r>
                    <m:r>
                      <a:rPr lang="en-US" sz="2600" b="0" i="1" smtClean="0">
                        <a:latin typeface="Cambria Math"/>
                      </a:rPr>
                      <m:t>𝑚</m:t>
                    </m:r>
                  </m:oMath>
                </a14:m>
                <a:endParaRPr lang="en-US" sz="2600" i="1" dirty="0"/>
              </a:p>
              <a:p>
                <a:pPr marL="0" indent="0" algn="just">
                  <a:buNone/>
                </a:pPr>
                <a14:m>
                  <m:oMathPara xmlns:m="http://schemas.openxmlformats.org/officeDocument/2006/math">
                    <m:oMathParaPr>
                      <m:jc m:val="centerGroup"/>
                    </m:oMathParaPr>
                    <m:oMath xmlns:m="http://schemas.openxmlformats.org/officeDocument/2006/math">
                      <m:r>
                        <a:rPr lang="en-US" sz="2600" b="0" i="1" smtClean="0">
                          <a:latin typeface="Cambria Math"/>
                        </a:rPr>
                        <m:t>𝜆</m:t>
                      </m:r>
                      <m:r>
                        <a:rPr lang="en-US" sz="2600" b="0" i="1" smtClean="0">
                          <a:latin typeface="Cambria Math"/>
                        </a:rPr>
                        <m:t>=</m:t>
                      </m:r>
                      <m:f>
                        <m:fPr>
                          <m:ctrlPr>
                            <a:rPr lang="en-US" sz="2600" b="0" i="1" smtClean="0">
                              <a:latin typeface="Cambria Math" panose="02040503050406030204" pitchFamily="18" charset="0"/>
                            </a:rPr>
                          </m:ctrlPr>
                        </m:fPr>
                        <m:num>
                          <m:r>
                            <a:rPr lang="en-US" sz="2600" b="0" i="1" smtClean="0">
                              <a:latin typeface="Cambria Math"/>
                            </a:rPr>
                            <m:t>𝑐</m:t>
                          </m:r>
                        </m:num>
                        <m:den>
                          <m:r>
                            <a:rPr lang="en-US" sz="2600" b="0" i="1" smtClean="0">
                              <a:latin typeface="Cambria Math"/>
                            </a:rPr>
                            <m:t>𝑓</m:t>
                          </m:r>
                        </m:den>
                      </m:f>
                      <m:r>
                        <a:rPr lang="en-US" sz="2600" b="0" i="1" smtClean="0">
                          <a:latin typeface="Cambria Math"/>
                        </a:rPr>
                        <m:t>=</m:t>
                      </m:r>
                      <m:f>
                        <m:fPr>
                          <m:ctrlPr>
                            <a:rPr lang="en-US" sz="2600" b="0" i="1" smtClean="0">
                              <a:latin typeface="Cambria Math" panose="02040503050406030204" pitchFamily="18" charset="0"/>
                            </a:rPr>
                          </m:ctrlPr>
                        </m:fPr>
                        <m:num>
                          <m:sSup>
                            <m:sSupPr>
                              <m:ctrlPr>
                                <a:rPr lang="en-US" sz="2600" b="0" i="1" smtClean="0">
                                  <a:latin typeface="Cambria Math" panose="02040503050406030204" pitchFamily="18" charset="0"/>
                                </a:rPr>
                              </m:ctrlPr>
                            </m:sSupPr>
                            <m:e>
                              <m:r>
                                <a:rPr lang="en-US" sz="2600" i="1">
                                  <a:latin typeface="Cambria Math"/>
                                </a:rPr>
                                <m:t>3×</m:t>
                              </m:r>
                              <m:r>
                                <a:rPr lang="en-US" sz="2600" b="0" i="1" smtClean="0">
                                  <a:latin typeface="Cambria Math"/>
                                </a:rPr>
                                <m:t>10</m:t>
                              </m:r>
                            </m:e>
                            <m:sup>
                              <m:r>
                                <a:rPr lang="en-US" sz="2600" b="0" i="1" smtClean="0">
                                  <a:latin typeface="Cambria Math"/>
                                </a:rPr>
                                <m:t>8</m:t>
                              </m:r>
                            </m:sup>
                          </m:sSup>
                        </m:num>
                        <m:den>
                          <m:r>
                            <a:rPr lang="en-US" sz="2600" b="0" i="1" smtClean="0">
                              <a:latin typeface="Cambria Math"/>
                            </a:rPr>
                            <m:t>28×</m:t>
                          </m:r>
                          <m:sSup>
                            <m:sSupPr>
                              <m:ctrlPr>
                                <a:rPr lang="en-US" sz="2600" b="0" i="1" smtClean="0">
                                  <a:latin typeface="Cambria Math" panose="02040503050406030204" pitchFamily="18" charset="0"/>
                                </a:rPr>
                              </m:ctrlPr>
                            </m:sSupPr>
                            <m:e>
                              <m:r>
                                <a:rPr lang="en-US" sz="2600" b="0" i="1" smtClean="0">
                                  <a:latin typeface="Cambria Math"/>
                                </a:rPr>
                                <m:t>10</m:t>
                              </m:r>
                            </m:e>
                            <m:sup>
                              <m:r>
                                <a:rPr lang="en-US" sz="2600" b="0" i="1" smtClean="0">
                                  <a:latin typeface="Cambria Math"/>
                                </a:rPr>
                                <m:t>9</m:t>
                              </m:r>
                            </m:sup>
                          </m:sSup>
                        </m:den>
                      </m:f>
                      <m:r>
                        <a:rPr lang="en-US" sz="2600" b="0" i="1" smtClean="0">
                          <a:latin typeface="Cambria Math"/>
                        </a:rPr>
                        <m:t>=0.107 </m:t>
                      </m:r>
                      <m:r>
                        <a:rPr lang="en-US" sz="2600" b="0" i="1" smtClean="0">
                          <a:latin typeface="Cambria Math"/>
                        </a:rPr>
                        <m:t>𝑚</m:t>
                      </m:r>
                    </m:oMath>
                  </m:oMathPara>
                </a14:m>
                <a:endParaRPr lang="en-US" sz="2600" b="0" i="1" dirty="0"/>
              </a:p>
              <a:p>
                <a:pPr marL="0" indent="0" algn="just">
                  <a:buNone/>
                </a:pPr>
                <a14:m>
                  <m:oMathPara xmlns:m="http://schemas.openxmlformats.org/officeDocument/2006/math">
                    <m:oMathParaPr>
                      <m:jc m:val="centerGroup"/>
                    </m:oMathParaPr>
                    <m:oMath xmlns:m="http://schemas.openxmlformats.org/officeDocument/2006/math">
                      <m:sSub>
                        <m:sSubPr>
                          <m:ctrlPr>
                            <a:rPr lang="en-US" sz="2600" b="0" i="1" smtClean="0">
                              <a:latin typeface="Cambria Math" panose="02040503050406030204" pitchFamily="18" charset="0"/>
                            </a:rPr>
                          </m:ctrlPr>
                        </m:sSubPr>
                        <m:e>
                          <m:r>
                            <a:rPr lang="en-US" sz="2600" b="0" i="1" smtClean="0">
                              <a:latin typeface="Cambria Math"/>
                            </a:rPr>
                            <m:t>h</m:t>
                          </m:r>
                        </m:e>
                        <m:sub>
                          <m:r>
                            <a:rPr lang="en-US" sz="2600" b="0" i="1" smtClean="0">
                              <a:latin typeface="Cambria Math"/>
                            </a:rPr>
                            <m:t>1</m:t>
                          </m:r>
                        </m:sub>
                      </m:sSub>
                      <m:r>
                        <a:rPr lang="en-US" sz="2600" b="0" i="1" smtClean="0">
                          <a:latin typeface="Cambria Math"/>
                        </a:rPr>
                        <m:t>=</m:t>
                      </m:r>
                      <m:rad>
                        <m:radPr>
                          <m:degHide m:val="on"/>
                          <m:ctrlPr>
                            <a:rPr lang="en-US" sz="2600" b="0" i="1" smtClean="0">
                              <a:latin typeface="Cambria Math" panose="02040503050406030204" pitchFamily="18" charset="0"/>
                            </a:rPr>
                          </m:ctrlPr>
                        </m:radPr>
                        <m:deg/>
                        <m:e>
                          <m:f>
                            <m:fPr>
                              <m:ctrlPr>
                                <a:rPr lang="en-US" sz="2600" b="0" i="1" smtClean="0">
                                  <a:latin typeface="Cambria Math" panose="02040503050406030204" pitchFamily="18" charset="0"/>
                                </a:rPr>
                              </m:ctrlPr>
                            </m:fPr>
                            <m:num>
                              <m:r>
                                <a:rPr lang="en-US" sz="2600" i="1">
                                  <a:latin typeface="Cambria Math"/>
                                </a:rPr>
                                <m:t>0.107×300×</m:t>
                              </m:r>
                              <m:r>
                                <a:rPr lang="en-US" sz="2600" b="0" i="1" smtClean="0">
                                  <a:latin typeface="Cambria Math"/>
                                </a:rPr>
                                <m:t>700</m:t>
                              </m:r>
                            </m:num>
                            <m:den>
                              <m:r>
                                <a:rPr lang="en-US" sz="2600" b="0" i="1" smtClean="0">
                                  <a:latin typeface="Cambria Math"/>
                                </a:rPr>
                                <m:t>300+700</m:t>
                              </m:r>
                            </m:den>
                          </m:f>
                        </m:e>
                      </m:rad>
                      <m:r>
                        <a:rPr lang="en-US" sz="2600" b="0" i="1" smtClean="0">
                          <a:latin typeface="Cambria Math"/>
                        </a:rPr>
                        <m:t>=</m:t>
                      </m:r>
                      <m:r>
                        <a:rPr lang="en-US" sz="2600" b="0" i="1" smtClean="0">
                          <a:latin typeface="Cambria Math" panose="02040503050406030204" pitchFamily="18" charset="0"/>
                        </a:rPr>
                        <m:t>1.5  </m:t>
                      </m:r>
                      <m:r>
                        <a:rPr lang="en-US" sz="2600" b="0" i="1" smtClean="0">
                          <a:latin typeface="Cambria Math"/>
                        </a:rPr>
                        <m:t>𝑚</m:t>
                      </m:r>
                    </m:oMath>
                  </m:oMathPara>
                </a14:m>
                <a:endParaRPr lang="en-US" sz="2600" b="0" dirty="0"/>
              </a:p>
              <a:p>
                <a:pPr algn="just"/>
                <a:r>
                  <a:rPr lang="en-US" sz="2600" dirty="0"/>
                  <a:t>So the rooftop must be at least 0.9 m below the LOS to keep the first Fresnel zone 60% clear</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57200" y="1295400"/>
                <a:ext cx="8229600" cy="5029200"/>
              </a:xfrm>
              <a:blipFill rotWithShape="0">
                <a:blip r:embed="rId2"/>
                <a:stretch>
                  <a:fillRect t="-1212" r="-1778" b="-4606"/>
                </a:stretch>
              </a:blipFill>
            </p:spPr>
            <p:txBody>
              <a:bodyPr/>
              <a:lstStyle/>
              <a:p>
                <a:r>
                  <a:rPr lang="en-US">
                    <a:noFill/>
                  </a:rPr>
                  <a:t> </a:t>
                </a:r>
              </a:p>
            </p:txBody>
          </p:sp>
        </mc:Fallback>
      </mc:AlternateContent>
      <p:sp>
        <p:nvSpPr>
          <p:cNvPr id="4" name="Slide Number Placeholder 3"/>
          <p:cNvSpPr>
            <a:spLocks noGrp="1"/>
          </p:cNvSpPr>
          <p:nvPr>
            <p:ph type="sldNum" sz="quarter" idx="10"/>
          </p:nvPr>
        </p:nvSpPr>
        <p:spPr/>
        <p:txBody>
          <a:bodyPr/>
          <a:lstStyle/>
          <a:p>
            <a:fld id="{98096D24-9B5D-4A50-8365-016C07C21ED1}" type="slidenum">
              <a:rPr lang="en-US" smtClean="0"/>
              <a:t>21</a:t>
            </a:fld>
            <a:endParaRPr lang="en-US"/>
          </a:p>
        </p:txBody>
      </p:sp>
      <p:sp>
        <p:nvSpPr>
          <p:cNvPr id="5" name="Footer Placeholder 4"/>
          <p:cNvSpPr>
            <a:spLocks noGrp="1"/>
          </p:cNvSpPr>
          <p:nvPr>
            <p:ph type="ftr" sz="quarter" idx="12"/>
          </p:nvPr>
        </p:nvSpPr>
        <p:spPr/>
        <p:txBody>
          <a:bodyPr/>
          <a:lstStyle/>
          <a:p>
            <a:r>
              <a:rPr lang="en-US"/>
              <a:t>Falah Mohammed An Najah National University</a:t>
            </a:r>
            <a:endParaRPr lang="en-US" dirty="0"/>
          </a:p>
        </p:txBody>
      </p:sp>
    </p:spTree>
    <p:extLst>
      <p:ext uri="{BB962C8B-B14F-4D97-AF65-F5344CB8AC3E}">
        <p14:creationId xmlns:p14="http://schemas.microsoft.com/office/powerpoint/2010/main" val="40106343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Solution</a:t>
            </a:r>
          </a:p>
        </p:txBody>
      </p:sp>
      <p:sp>
        <p:nvSpPr>
          <p:cNvPr id="3" name="Content Placeholder 2"/>
          <p:cNvSpPr>
            <a:spLocks noGrp="1"/>
          </p:cNvSpPr>
          <p:nvPr>
            <p:ph idx="1"/>
          </p:nvPr>
        </p:nvSpPr>
        <p:spPr>
          <a:xfrm>
            <a:off x="457200" y="1295400"/>
            <a:ext cx="8229600" cy="5029200"/>
          </a:xfrm>
        </p:spPr>
        <p:txBody>
          <a:bodyPr/>
          <a:lstStyle/>
          <a:p>
            <a:pPr algn="just"/>
            <a:r>
              <a:rPr lang="en-US" sz="2600" dirty="0"/>
              <a:t>It is also important that the rooftop not be near one of the odd Fresnel zone boundaries to prevent destructive interference from reflections</a:t>
            </a:r>
          </a:p>
        </p:txBody>
      </p:sp>
      <p:sp>
        <p:nvSpPr>
          <p:cNvPr id="4" name="Slide Number Placeholder 3"/>
          <p:cNvSpPr>
            <a:spLocks noGrp="1"/>
          </p:cNvSpPr>
          <p:nvPr>
            <p:ph type="sldNum" sz="quarter" idx="10"/>
          </p:nvPr>
        </p:nvSpPr>
        <p:spPr/>
        <p:txBody>
          <a:bodyPr/>
          <a:lstStyle/>
          <a:p>
            <a:fld id="{98096D24-9B5D-4A50-8365-016C07C21ED1}" type="slidenum">
              <a:rPr lang="en-US" smtClean="0"/>
              <a:t>22</a:t>
            </a:fld>
            <a:endParaRPr lang="en-US"/>
          </a:p>
        </p:txBody>
      </p:sp>
      <p:sp>
        <p:nvSpPr>
          <p:cNvPr id="5" name="Footer Placeholder 4"/>
          <p:cNvSpPr>
            <a:spLocks noGrp="1"/>
          </p:cNvSpPr>
          <p:nvPr>
            <p:ph type="ftr" sz="quarter" idx="12"/>
          </p:nvPr>
        </p:nvSpPr>
        <p:spPr/>
        <p:txBody>
          <a:bodyPr/>
          <a:lstStyle/>
          <a:p>
            <a:r>
              <a:rPr lang="en-US"/>
              <a:t>Falah Mohammed An Najah National University</a:t>
            </a:r>
          </a:p>
        </p:txBody>
      </p:sp>
    </p:spTree>
    <p:extLst>
      <p:ext uri="{BB962C8B-B14F-4D97-AF65-F5344CB8AC3E}">
        <p14:creationId xmlns:p14="http://schemas.microsoft.com/office/powerpoint/2010/main" val="32106950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Diffraction loss</a:t>
            </a:r>
          </a:p>
        </p:txBody>
      </p:sp>
      <p:sp>
        <p:nvSpPr>
          <p:cNvPr id="3" name="Content Placeholder 2"/>
          <p:cNvSpPr>
            <a:spLocks noGrp="1"/>
          </p:cNvSpPr>
          <p:nvPr>
            <p:ph idx="1"/>
          </p:nvPr>
        </p:nvSpPr>
        <p:spPr/>
        <p:txBody>
          <a:bodyPr/>
          <a:lstStyle/>
          <a:p>
            <a:pPr algn="just"/>
            <a:r>
              <a:rPr lang="en-US" sz="2800" dirty="0"/>
              <a:t>Diffraction loss occurs when an obstacle is located near by the communication link</a:t>
            </a:r>
          </a:p>
          <a:p>
            <a:pPr algn="just"/>
            <a:r>
              <a:rPr lang="en-US" sz="2800" dirty="0"/>
              <a:t>Diffraction can attenuate the received signal level and significantly affects the performance of the microwave link</a:t>
            </a:r>
          </a:p>
        </p:txBody>
      </p:sp>
      <p:sp>
        <p:nvSpPr>
          <p:cNvPr id="4" name="Slide Number Placeholder 3"/>
          <p:cNvSpPr>
            <a:spLocks noGrp="1"/>
          </p:cNvSpPr>
          <p:nvPr>
            <p:ph type="sldNum" sz="quarter" idx="10"/>
          </p:nvPr>
        </p:nvSpPr>
        <p:spPr/>
        <p:txBody>
          <a:bodyPr/>
          <a:lstStyle/>
          <a:p>
            <a:fld id="{98096D24-9B5D-4A50-8365-016C07C21ED1}" type="slidenum">
              <a:rPr lang="en-US" smtClean="0"/>
              <a:t>23</a:t>
            </a:fld>
            <a:endParaRPr lang="en-US"/>
          </a:p>
        </p:txBody>
      </p:sp>
      <p:sp>
        <p:nvSpPr>
          <p:cNvPr id="5" name="Footer Placeholder 4"/>
          <p:cNvSpPr>
            <a:spLocks noGrp="1"/>
          </p:cNvSpPr>
          <p:nvPr>
            <p:ph type="ftr" sz="quarter" idx="12"/>
          </p:nvPr>
        </p:nvSpPr>
        <p:spPr/>
        <p:txBody>
          <a:bodyPr/>
          <a:lstStyle/>
          <a:p>
            <a:r>
              <a:rPr lang="en-US"/>
              <a:t>Falah Mohammed An Najah National University</a:t>
            </a:r>
          </a:p>
        </p:txBody>
      </p:sp>
    </p:spTree>
    <p:extLst>
      <p:ext uri="{BB962C8B-B14F-4D97-AF65-F5344CB8AC3E}">
        <p14:creationId xmlns:p14="http://schemas.microsoft.com/office/powerpoint/2010/main" val="16763190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Diffraction loss calculations</a:t>
            </a:r>
          </a:p>
        </p:txBody>
      </p:sp>
      <p:sp>
        <p:nvSpPr>
          <p:cNvPr id="3" name="Content Placeholder 2"/>
          <p:cNvSpPr>
            <a:spLocks noGrp="1"/>
          </p:cNvSpPr>
          <p:nvPr>
            <p:ph idx="1"/>
          </p:nvPr>
        </p:nvSpPr>
        <p:spPr/>
        <p:txBody>
          <a:bodyPr/>
          <a:lstStyle/>
          <a:p>
            <a:pPr algn="just"/>
            <a:r>
              <a:rPr lang="en-US" sz="2600" dirty="0"/>
              <a:t>Diffraction loss attenuation (diffraction integral)  can be calculated based on the knife edge diffractor</a:t>
            </a:r>
          </a:p>
          <a:p>
            <a:pPr algn="just"/>
            <a:r>
              <a:rPr lang="en-US" sz="2600" dirty="0"/>
              <a:t>The loss due to diffraction can be approximated by </a:t>
            </a:r>
          </a:p>
        </p:txBody>
      </p:sp>
      <p:sp>
        <p:nvSpPr>
          <p:cNvPr id="4" name="Slide Number Placeholder 3"/>
          <p:cNvSpPr>
            <a:spLocks noGrp="1"/>
          </p:cNvSpPr>
          <p:nvPr>
            <p:ph type="sldNum" sz="quarter" idx="10"/>
          </p:nvPr>
        </p:nvSpPr>
        <p:spPr/>
        <p:txBody>
          <a:bodyPr/>
          <a:lstStyle/>
          <a:p>
            <a:fld id="{98096D24-9B5D-4A50-8365-016C07C21ED1}" type="slidenum">
              <a:rPr lang="en-US" smtClean="0"/>
              <a:t>24</a:t>
            </a:fld>
            <a:endParaRPr lang="en-US"/>
          </a:p>
        </p:txBody>
      </p:sp>
      <p:sp>
        <p:nvSpPr>
          <p:cNvPr id="5" name="Footer Placeholder 4"/>
          <p:cNvSpPr>
            <a:spLocks noGrp="1"/>
          </p:cNvSpPr>
          <p:nvPr>
            <p:ph type="ftr" sz="quarter" idx="12"/>
          </p:nvPr>
        </p:nvSpPr>
        <p:spPr/>
        <p:txBody>
          <a:bodyPr/>
          <a:lstStyle/>
          <a:p>
            <a:r>
              <a:rPr lang="en-US"/>
              <a:t>Falah Mohammed An Najah National University</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3084616"/>
            <a:ext cx="6553200" cy="2926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39372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r>
                  <a:rPr lang="en-US" dirty="0"/>
                  <a:t>Diffraction loss versus </a:t>
                </a:r>
                <a14:m>
                  <m:oMath xmlns:m="http://schemas.openxmlformats.org/officeDocument/2006/math">
                    <m:r>
                      <a:rPr lang="en-US" b="0" i="1" smtClean="0">
                        <a:latin typeface="Cambria Math" panose="02040503050406030204" pitchFamily="18" charset="0"/>
                      </a:rPr>
                      <m:t>𝑣</m:t>
                    </m:r>
                  </m:oMath>
                </a14:m>
                <a:endParaRPr lang="en-US"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2"/>
                <a:stretch>
                  <a:fillRect b="-12234"/>
                </a:stretch>
              </a:blipFill>
            </p:spPr>
            <p:txBody>
              <a:bodyPr/>
              <a:lstStyle/>
              <a:p>
                <a:r>
                  <a:rPr lang="en-US">
                    <a:noFill/>
                  </a:rPr>
                  <a:t> </a:t>
                </a:r>
              </a:p>
            </p:txBody>
          </p:sp>
        </mc:Fallback>
      </mc:AlternateContent>
      <p:sp>
        <p:nvSpPr>
          <p:cNvPr id="3" name="Content Placeholder 2"/>
          <p:cNvSpPr>
            <a:spLocks noGrp="1"/>
          </p:cNvSpPr>
          <p:nvPr>
            <p:ph idx="1"/>
          </p:nvPr>
        </p:nvSpPr>
        <p:spPr>
          <a:xfrm>
            <a:off x="457200" y="1600200"/>
            <a:ext cx="3124199" cy="4533900"/>
          </a:xfrm>
        </p:spPr>
        <p:txBody>
          <a:bodyPr/>
          <a:lstStyle/>
          <a:p>
            <a:pPr algn="just"/>
            <a:r>
              <a:rPr lang="en-US" sz="2400" dirty="0"/>
              <a:t>The diffraction loss for different values of the Fresnel-Kirchhoff diffraction parameter can be best illustrated by the following diagram</a:t>
            </a:r>
          </a:p>
        </p:txBody>
      </p:sp>
      <p:sp>
        <p:nvSpPr>
          <p:cNvPr id="4" name="Slide Number Placeholder 3"/>
          <p:cNvSpPr>
            <a:spLocks noGrp="1"/>
          </p:cNvSpPr>
          <p:nvPr>
            <p:ph type="sldNum" sz="quarter" idx="10"/>
          </p:nvPr>
        </p:nvSpPr>
        <p:spPr/>
        <p:txBody>
          <a:bodyPr/>
          <a:lstStyle/>
          <a:p>
            <a:fld id="{98096D24-9B5D-4A50-8365-016C07C21ED1}" type="slidenum">
              <a:rPr lang="en-US" smtClean="0"/>
              <a:t>25</a:t>
            </a:fld>
            <a:endParaRPr lang="en-US"/>
          </a:p>
        </p:txBody>
      </p:sp>
      <p:sp>
        <p:nvSpPr>
          <p:cNvPr id="5" name="Footer Placeholder 4"/>
          <p:cNvSpPr>
            <a:spLocks noGrp="1"/>
          </p:cNvSpPr>
          <p:nvPr>
            <p:ph type="ftr" sz="quarter" idx="12"/>
          </p:nvPr>
        </p:nvSpPr>
        <p:spPr/>
        <p:txBody>
          <a:bodyPr/>
          <a:lstStyle/>
          <a:p>
            <a:r>
              <a:rPr lang="en-US"/>
              <a:t>Falah Mohammed An Najah National University</a:t>
            </a:r>
          </a:p>
        </p:txBody>
      </p:sp>
      <p:pic>
        <p:nvPicPr>
          <p:cNvPr id="7" name="Picture 6"/>
          <p:cNvPicPr>
            <a:picLocks noChangeAspect="1"/>
          </p:cNvPicPr>
          <p:nvPr/>
        </p:nvPicPr>
        <p:blipFill>
          <a:blip r:embed="rId3"/>
          <a:stretch>
            <a:fillRect/>
          </a:stretch>
        </p:blipFill>
        <p:spPr>
          <a:xfrm>
            <a:off x="3581400" y="1285462"/>
            <a:ext cx="4642350" cy="5118344"/>
          </a:xfrm>
          <a:prstGeom prst="rect">
            <a:avLst/>
          </a:prstGeom>
        </p:spPr>
      </p:pic>
    </p:spTree>
    <p:extLst>
      <p:ext uri="{BB962C8B-B14F-4D97-AF65-F5344CB8AC3E}">
        <p14:creationId xmlns:p14="http://schemas.microsoft.com/office/powerpoint/2010/main" val="3570443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r>
                  <a:rPr lang="en-US" dirty="0"/>
                  <a:t>Fresnel-Kirchhoff diffraction parameter </a:t>
                </a:r>
                <a14:m>
                  <m:oMath xmlns:m="http://schemas.openxmlformats.org/officeDocument/2006/math">
                    <m:r>
                      <a:rPr lang="en-US" b="0" i="1" smtClean="0">
                        <a:latin typeface="Cambria Math" panose="02040503050406030204" pitchFamily="18" charset="0"/>
                      </a:rPr>
                      <m:t>𝑣</m:t>
                    </m:r>
                  </m:oMath>
                </a14:m>
                <a:endParaRPr lang="en-US"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2"/>
                <a:stretch>
                  <a:fillRect t="-25000" b="-414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57200" y="1600200"/>
                <a:ext cx="8229600" cy="4724400"/>
              </a:xfrm>
            </p:spPr>
            <p:txBody>
              <a:bodyPr/>
              <a:lstStyle/>
              <a:p>
                <a:pPr algn="just"/>
                <a:r>
                  <a:rPr lang="en-US" sz="2600" dirty="0"/>
                  <a:t>Recall that the Fresnel-Kirchhoff diffraction parameter is defined by </a:t>
                </a:r>
                <a14:m>
                  <m:oMath xmlns:m="http://schemas.openxmlformats.org/officeDocument/2006/math">
                    <m:r>
                      <a:rPr lang="en-US" sz="2600" b="0" i="1" smtClean="0">
                        <a:latin typeface="Cambria Math" panose="02040503050406030204" pitchFamily="18" charset="0"/>
                      </a:rPr>
                      <m:t>𝑣</m:t>
                    </m:r>
                  </m:oMath>
                </a14:m>
                <a:r>
                  <a:rPr lang="en-US" sz="2600" dirty="0"/>
                  <a:t> is defined by</a:t>
                </a:r>
              </a:p>
              <a:p>
                <a:pPr marL="0" indent="0" algn="just">
                  <a:buNone/>
                </a:pPr>
                <a14:m>
                  <m:oMathPara xmlns:m="http://schemas.openxmlformats.org/officeDocument/2006/math">
                    <m:oMathParaPr>
                      <m:jc m:val="centerGroup"/>
                    </m:oMathParaPr>
                    <m:oMath xmlns:m="http://schemas.openxmlformats.org/officeDocument/2006/math">
                      <m:r>
                        <a:rPr lang="en-US" sz="2600" i="1">
                          <a:latin typeface="Cambria Math"/>
                        </a:rPr>
                        <m:t>𝑣</m:t>
                      </m:r>
                      <m:r>
                        <a:rPr lang="en-US" sz="2600" i="1">
                          <a:latin typeface="Cambria Math"/>
                        </a:rPr>
                        <m:t>=</m:t>
                      </m:r>
                      <m:r>
                        <a:rPr lang="en-US" sz="2600" i="1">
                          <a:latin typeface="Cambria Math"/>
                        </a:rPr>
                        <m:t>h</m:t>
                      </m:r>
                      <m:rad>
                        <m:radPr>
                          <m:degHide m:val="on"/>
                          <m:ctrlPr>
                            <a:rPr lang="en-US" sz="2600" i="1">
                              <a:latin typeface="Cambria Math" panose="02040503050406030204" pitchFamily="18" charset="0"/>
                            </a:rPr>
                          </m:ctrlPr>
                        </m:radPr>
                        <m:deg/>
                        <m:e>
                          <m:f>
                            <m:fPr>
                              <m:ctrlPr>
                                <a:rPr lang="en-US" sz="2600" i="1">
                                  <a:latin typeface="Cambria Math" panose="02040503050406030204" pitchFamily="18" charset="0"/>
                                </a:rPr>
                              </m:ctrlPr>
                            </m:fPr>
                            <m:num>
                              <m:r>
                                <a:rPr lang="en-US" sz="2600" i="1">
                                  <a:latin typeface="Cambria Math"/>
                                </a:rPr>
                                <m:t>2</m:t>
                              </m:r>
                              <m:d>
                                <m:dPr>
                                  <m:ctrlPr>
                                    <a:rPr lang="en-US" sz="2600" i="1">
                                      <a:latin typeface="Cambria Math" panose="02040503050406030204" pitchFamily="18" charset="0"/>
                                    </a:rPr>
                                  </m:ctrlPr>
                                </m:dPr>
                                <m:e>
                                  <m:sSub>
                                    <m:sSubPr>
                                      <m:ctrlPr>
                                        <a:rPr lang="en-US" sz="2600" i="1">
                                          <a:latin typeface="Cambria Math" panose="02040503050406030204" pitchFamily="18" charset="0"/>
                                        </a:rPr>
                                      </m:ctrlPr>
                                    </m:sSubPr>
                                    <m:e>
                                      <m:r>
                                        <a:rPr lang="en-US" sz="2600" i="1">
                                          <a:latin typeface="Cambria Math"/>
                                        </a:rPr>
                                        <m:t>𝑑</m:t>
                                      </m:r>
                                    </m:e>
                                    <m:sub>
                                      <m:r>
                                        <a:rPr lang="en-US" sz="2600" i="1">
                                          <a:latin typeface="Cambria Math"/>
                                        </a:rPr>
                                        <m:t>1</m:t>
                                      </m:r>
                                    </m:sub>
                                  </m:sSub>
                                  <m:r>
                                    <a:rPr lang="en-US" sz="2600" i="1">
                                      <a:latin typeface="Cambria Math"/>
                                    </a:rPr>
                                    <m:t>+</m:t>
                                  </m:r>
                                  <m:sSub>
                                    <m:sSubPr>
                                      <m:ctrlPr>
                                        <a:rPr lang="en-US" sz="2600" i="1">
                                          <a:latin typeface="Cambria Math" panose="02040503050406030204" pitchFamily="18" charset="0"/>
                                        </a:rPr>
                                      </m:ctrlPr>
                                    </m:sSubPr>
                                    <m:e>
                                      <m:r>
                                        <a:rPr lang="en-US" sz="2600" i="1">
                                          <a:latin typeface="Cambria Math"/>
                                        </a:rPr>
                                        <m:t>𝑑</m:t>
                                      </m:r>
                                    </m:e>
                                    <m:sub>
                                      <m:r>
                                        <a:rPr lang="en-US" sz="2600" i="1">
                                          <a:latin typeface="Cambria Math"/>
                                        </a:rPr>
                                        <m:t>2</m:t>
                                      </m:r>
                                    </m:sub>
                                  </m:sSub>
                                </m:e>
                              </m:d>
                            </m:num>
                            <m:den>
                              <m:r>
                                <a:rPr lang="en-US" sz="2600" i="1">
                                  <a:latin typeface="Cambria Math"/>
                                </a:rPr>
                                <m:t>𝜆</m:t>
                              </m:r>
                              <m:sSub>
                                <m:sSubPr>
                                  <m:ctrlPr>
                                    <a:rPr lang="en-US" sz="2600" i="1">
                                      <a:latin typeface="Cambria Math" panose="02040503050406030204" pitchFamily="18" charset="0"/>
                                    </a:rPr>
                                  </m:ctrlPr>
                                </m:sSubPr>
                                <m:e>
                                  <m:r>
                                    <a:rPr lang="en-US" sz="2600" i="1">
                                      <a:latin typeface="Cambria Math"/>
                                    </a:rPr>
                                    <m:t>𝑑</m:t>
                                  </m:r>
                                </m:e>
                                <m:sub>
                                  <m:r>
                                    <a:rPr lang="en-US" sz="2600" i="1">
                                      <a:latin typeface="Cambria Math"/>
                                    </a:rPr>
                                    <m:t>1</m:t>
                                  </m:r>
                                </m:sub>
                              </m:sSub>
                              <m:sSub>
                                <m:sSubPr>
                                  <m:ctrlPr>
                                    <a:rPr lang="en-US" sz="2600" i="1">
                                      <a:latin typeface="Cambria Math" panose="02040503050406030204" pitchFamily="18" charset="0"/>
                                    </a:rPr>
                                  </m:ctrlPr>
                                </m:sSubPr>
                                <m:e>
                                  <m:r>
                                    <a:rPr lang="en-US" sz="2600" i="1">
                                      <a:latin typeface="Cambria Math"/>
                                    </a:rPr>
                                    <m:t>𝑑</m:t>
                                  </m:r>
                                </m:e>
                                <m:sub>
                                  <m:r>
                                    <a:rPr lang="en-US" sz="2600" i="1">
                                      <a:latin typeface="Cambria Math"/>
                                    </a:rPr>
                                    <m:t>2</m:t>
                                  </m:r>
                                </m:sub>
                              </m:sSub>
                            </m:den>
                          </m:f>
                        </m:e>
                      </m:rad>
                    </m:oMath>
                  </m:oMathPara>
                </a14:m>
                <a:endParaRPr lang="en-US" sz="26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57200" y="1600200"/>
                <a:ext cx="8229600" cy="4724400"/>
              </a:xfrm>
              <a:blipFill rotWithShape="0">
                <a:blip r:embed="rId3"/>
                <a:stretch>
                  <a:fillRect t="-1419" r="-1778"/>
                </a:stretch>
              </a:blipFill>
            </p:spPr>
            <p:txBody>
              <a:bodyPr/>
              <a:lstStyle/>
              <a:p>
                <a:r>
                  <a:rPr lang="en-US">
                    <a:noFill/>
                  </a:rPr>
                  <a:t> </a:t>
                </a:r>
              </a:p>
            </p:txBody>
          </p:sp>
        </mc:Fallback>
      </mc:AlternateContent>
      <p:sp>
        <p:nvSpPr>
          <p:cNvPr id="4" name="Slide Number Placeholder 3"/>
          <p:cNvSpPr>
            <a:spLocks noGrp="1"/>
          </p:cNvSpPr>
          <p:nvPr>
            <p:ph type="sldNum" sz="quarter" idx="10"/>
          </p:nvPr>
        </p:nvSpPr>
        <p:spPr/>
        <p:txBody>
          <a:bodyPr/>
          <a:lstStyle/>
          <a:p>
            <a:fld id="{98096D24-9B5D-4A50-8365-016C07C21ED1}" type="slidenum">
              <a:rPr lang="en-US" smtClean="0"/>
              <a:t>26</a:t>
            </a:fld>
            <a:endParaRPr lang="en-US"/>
          </a:p>
        </p:txBody>
      </p:sp>
      <p:sp>
        <p:nvSpPr>
          <p:cNvPr id="5" name="Footer Placeholder 4"/>
          <p:cNvSpPr>
            <a:spLocks noGrp="1"/>
          </p:cNvSpPr>
          <p:nvPr>
            <p:ph type="ftr" sz="quarter" idx="12"/>
          </p:nvPr>
        </p:nvSpPr>
        <p:spPr/>
        <p:txBody>
          <a:bodyPr/>
          <a:lstStyle/>
          <a:p>
            <a:r>
              <a:rPr lang="en-US"/>
              <a:t>Falah Mohammed An Najah National University</a:t>
            </a:r>
          </a:p>
        </p:txBody>
      </p:sp>
    </p:spTree>
    <p:extLst>
      <p:ext uri="{BB962C8B-B14F-4D97-AF65-F5344CB8AC3E}">
        <p14:creationId xmlns:p14="http://schemas.microsoft.com/office/powerpoint/2010/main" val="38140879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Obstacle losses and knife-edge approximation</a:t>
            </a:r>
          </a:p>
        </p:txBody>
      </p:sp>
      <p:pic>
        <p:nvPicPr>
          <p:cNvPr id="6" name="Content Placeholder 5"/>
          <p:cNvPicPr>
            <a:picLocks noGrp="1" noChangeAspect="1"/>
          </p:cNvPicPr>
          <p:nvPr>
            <p:ph idx="1"/>
          </p:nvPr>
        </p:nvPicPr>
        <p:blipFill>
          <a:blip r:embed="rId2"/>
          <a:stretch>
            <a:fillRect/>
          </a:stretch>
        </p:blipFill>
        <p:spPr>
          <a:xfrm>
            <a:off x="599293" y="2400926"/>
            <a:ext cx="7945413" cy="2859424"/>
          </a:xfrm>
          <a:prstGeom prst="rect">
            <a:avLst/>
          </a:prstGeom>
        </p:spPr>
      </p:pic>
      <p:sp>
        <p:nvSpPr>
          <p:cNvPr id="4" name="Slide Number Placeholder 3"/>
          <p:cNvSpPr>
            <a:spLocks noGrp="1"/>
          </p:cNvSpPr>
          <p:nvPr>
            <p:ph type="sldNum" sz="quarter" idx="10"/>
          </p:nvPr>
        </p:nvSpPr>
        <p:spPr/>
        <p:txBody>
          <a:bodyPr/>
          <a:lstStyle/>
          <a:p>
            <a:fld id="{98096D24-9B5D-4A50-8365-016C07C21ED1}" type="slidenum">
              <a:rPr lang="en-US" smtClean="0"/>
              <a:t>27</a:t>
            </a:fld>
            <a:endParaRPr lang="en-US"/>
          </a:p>
        </p:txBody>
      </p:sp>
      <p:sp>
        <p:nvSpPr>
          <p:cNvPr id="5" name="Footer Placeholder 4"/>
          <p:cNvSpPr>
            <a:spLocks noGrp="1"/>
          </p:cNvSpPr>
          <p:nvPr>
            <p:ph type="ftr" sz="quarter" idx="12"/>
          </p:nvPr>
        </p:nvSpPr>
        <p:spPr/>
        <p:txBody>
          <a:bodyPr/>
          <a:lstStyle/>
          <a:p>
            <a:r>
              <a:rPr lang="en-US"/>
              <a:t>Falah Mohammed An Najah National University</a:t>
            </a:r>
          </a:p>
        </p:txBody>
      </p:sp>
    </p:spTree>
    <p:extLst>
      <p:ext uri="{BB962C8B-B14F-4D97-AF65-F5344CB8AC3E}">
        <p14:creationId xmlns:p14="http://schemas.microsoft.com/office/powerpoint/2010/main" val="39177593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Diffraction loss example</a:t>
            </a:r>
          </a:p>
        </p:txBody>
      </p:sp>
      <p:sp>
        <p:nvSpPr>
          <p:cNvPr id="3" name="Content Placeholder 2"/>
          <p:cNvSpPr>
            <a:spLocks noGrp="1"/>
          </p:cNvSpPr>
          <p:nvPr>
            <p:ph idx="1"/>
          </p:nvPr>
        </p:nvSpPr>
        <p:spPr>
          <a:xfrm>
            <a:off x="457200" y="1600200"/>
            <a:ext cx="8229600" cy="4724400"/>
          </a:xfrm>
        </p:spPr>
        <p:txBody>
          <a:bodyPr/>
          <a:lstStyle/>
          <a:p>
            <a:pPr algn="just"/>
            <a:r>
              <a:rPr lang="en-US" sz="2400" dirty="0"/>
              <a:t>Consider a communication link comprised of two 150-MHz hand-held radios separated by 1 km as shown below. The barrier between the two radios runs perpendicular to the line of sight and is 5 m below the line of sight. Assume that the barrier is a thin, solid fence that is 200 m from one end of the link. How much additional path loss (beyond free-space loss) can be expected due to the diffraction from the fence?</a:t>
            </a:r>
          </a:p>
        </p:txBody>
      </p:sp>
      <p:sp>
        <p:nvSpPr>
          <p:cNvPr id="4" name="Slide Number Placeholder 3"/>
          <p:cNvSpPr>
            <a:spLocks noGrp="1"/>
          </p:cNvSpPr>
          <p:nvPr>
            <p:ph type="sldNum" sz="quarter" idx="10"/>
          </p:nvPr>
        </p:nvSpPr>
        <p:spPr/>
        <p:txBody>
          <a:bodyPr/>
          <a:lstStyle/>
          <a:p>
            <a:fld id="{98096D24-9B5D-4A50-8365-016C07C21ED1}" type="slidenum">
              <a:rPr lang="en-US" smtClean="0"/>
              <a:t>28</a:t>
            </a:fld>
            <a:endParaRPr lang="en-US"/>
          </a:p>
        </p:txBody>
      </p:sp>
      <p:sp>
        <p:nvSpPr>
          <p:cNvPr id="5" name="Footer Placeholder 4"/>
          <p:cNvSpPr>
            <a:spLocks noGrp="1"/>
          </p:cNvSpPr>
          <p:nvPr>
            <p:ph type="ftr" sz="quarter" idx="12"/>
          </p:nvPr>
        </p:nvSpPr>
        <p:spPr/>
        <p:txBody>
          <a:bodyPr/>
          <a:lstStyle/>
          <a:p>
            <a:r>
              <a:rPr lang="en-US"/>
              <a:t>Falah Mohammed An Najah National University</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2766" y="4572000"/>
            <a:ext cx="5591175" cy="163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045630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Solution </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pPr algn="just"/>
                <a:r>
                  <a:rPr lang="en-US" sz="2800" dirty="0"/>
                  <a:t>The Fresnel-Kirchhoff diffraction parameter can be found from</a:t>
                </a:r>
              </a:p>
              <a:p>
                <a:pPr marL="0" indent="0" algn="just">
                  <a:buNone/>
                </a:pPr>
                <a14:m>
                  <m:oMathPara xmlns:m="http://schemas.openxmlformats.org/officeDocument/2006/math">
                    <m:oMathParaPr>
                      <m:jc m:val="centerGroup"/>
                    </m:oMathParaPr>
                    <m:oMath xmlns:m="http://schemas.openxmlformats.org/officeDocument/2006/math">
                      <m:r>
                        <a:rPr lang="en-US" sz="2800" i="1">
                          <a:latin typeface="Cambria Math"/>
                        </a:rPr>
                        <m:t>𝑣</m:t>
                      </m:r>
                      <m:r>
                        <a:rPr lang="en-US" sz="2800" i="1">
                          <a:latin typeface="Cambria Math"/>
                        </a:rPr>
                        <m:t>=</m:t>
                      </m:r>
                      <m:r>
                        <a:rPr lang="en-US" sz="2800" i="1">
                          <a:latin typeface="Cambria Math"/>
                        </a:rPr>
                        <m:t>h</m:t>
                      </m:r>
                      <m:rad>
                        <m:radPr>
                          <m:degHide m:val="on"/>
                          <m:ctrlPr>
                            <a:rPr lang="en-US" sz="2800" i="1">
                              <a:latin typeface="Cambria Math" panose="02040503050406030204" pitchFamily="18" charset="0"/>
                            </a:rPr>
                          </m:ctrlPr>
                        </m:radPr>
                        <m:deg/>
                        <m:e>
                          <m:f>
                            <m:fPr>
                              <m:ctrlPr>
                                <a:rPr lang="en-US" sz="2800" i="1">
                                  <a:latin typeface="Cambria Math" panose="02040503050406030204" pitchFamily="18" charset="0"/>
                                </a:rPr>
                              </m:ctrlPr>
                            </m:fPr>
                            <m:num>
                              <m:r>
                                <a:rPr lang="en-US" sz="2800" i="1">
                                  <a:latin typeface="Cambria Math"/>
                                </a:rPr>
                                <m:t>2</m:t>
                              </m:r>
                              <m:d>
                                <m:dPr>
                                  <m:ctrlPr>
                                    <a:rPr lang="en-US" sz="2800" i="1">
                                      <a:latin typeface="Cambria Math" panose="02040503050406030204" pitchFamily="18" charset="0"/>
                                    </a:rPr>
                                  </m:ctrlPr>
                                </m:dPr>
                                <m:e>
                                  <m:sSub>
                                    <m:sSubPr>
                                      <m:ctrlPr>
                                        <a:rPr lang="en-US" sz="2800" i="1">
                                          <a:latin typeface="Cambria Math" panose="02040503050406030204" pitchFamily="18" charset="0"/>
                                        </a:rPr>
                                      </m:ctrlPr>
                                    </m:sSubPr>
                                    <m:e>
                                      <m:r>
                                        <a:rPr lang="en-US" sz="2800" i="1">
                                          <a:latin typeface="Cambria Math"/>
                                        </a:rPr>
                                        <m:t>𝑑</m:t>
                                      </m:r>
                                    </m:e>
                                    <m:sub>
                                      <m:r>
                                        <a:rPr lang="en-US" sz="2800" i="1">
                                          <a:latin typeface="Cambria Math"/>
                                        </a:rPr>
                                        <m:t>1</m:t>
                                      </m:r>
                                    </m:sub>
                                  </m:sSub>
                                  <m:r>
                                    <a:rPr lang="en-US" sz="2800" i="1">
                                      <a:latin typeface="Cambria Math"/>
                                    </a:rPr>
                                    <m:t>+</m:t>
                                  </m:r>
                                  <m:sSub>
                                    <m:sSubPr>
                                      <m:ctrlPr>
                                        <a:rPr lang="en-US" sz="2800" i="1">
                                          <a:latin typeface="Cambria Math" panose="02040503050406030204" pitchFamily="18" charset="0"/>
                                        </a:rPr>
                                      </m:ctrlPr>
                                    </m:sSubPr>
                                    <m:e>
                                      <m:r>
                                        <a:rPr lang="en-US" sz="2800" i="1">
                                          <a:latin typeface="Cambria Math"/>
                                        </a:rPr>
                                        <m:t>𝑑</m:t>
                                      </m:r>
                                    </m:e>
                                    <m:sub>
                                      <m:r>
                                        <a:rPr lang="en-US" sz="2800" i="1">
                                          <a:latin typeface="Cambria Math"/>
                                        </a:rPr>
                                        <m:t>2</m:t>
                                      </m:r>
                                    </m:sub>
                                  </m:sSub>
                                </m:e>
                              </m:d>
                            </m:num>
                            <m:den>
                              <m:r>
                                <a:rPr lang="en-US" sz="2800" i="1">
                                  <a:latin typeface="Cambria Math"/>
                                </a:rPr>
                                <m:t>𝜆</m:t>
                              </m:r>
                              <m:sSub>
                                <m:sSubPr>
                                  <m:ctrlPr>
                                    <a:rPr lang="en-US" sz="2800" i="1">
                                      <a:latin typeface="Cambria Math" panose="02040503050406030204" pitchFamily="18" charset="0"/>
                                    </a:rPr>
                                  </m:ctrlPr>
                                </m:sSubPr>
                                <m:e>
                                  <m:r>
                                    <a:rPr lang="en-US" sz="2800" i="1">
                                      <a:latin typeface="Cambria Math"/>
                                    </a:rPr>
                                    <m:t>𝑑</m:t>
                                  </m:r>
                                </m:e>
                                <m:sub>
                                  <m:r>
                                    <a:rPr lang="en-US" sz="2800" i="1">
                                      <a:latin typeface="Cambria Math"/>
                                    </a:rPr>
                                    <m:t>1</m:t>
                                  </m:r>
                                </m:sub>
                              </m:sSub>
                              <m:sSub>
                                <m:sSubPr>
                                  <m:ctrlPr>
                                    <a:rPr lang="en-US" sz="2800" i="1">
                                      <a:latin typeface="Cambria Math" panose="02040503050406030204" pitchFamily="18" charset="0"/>
                                    </a:rPr>
                                  </m:ctrlPr>
                                </m:sSubPr>
                                <m:e>
                                  <m:r>
                                    <a:rPr lang="en-US" sz="2800" i="1">
                                      <a:latin typeface="Cambria Math"/>
                                    </a:rPr>
                                    <m:t>𝑑</m:t>
                                  </m:r>
                                </m:e>
                                <m:sub>
                                  <m:r>
                                    <a:rPr lang="en-US" sz="2800" i="1">
                                      <a:latin typeface="Cambria Math"/>
                                    </a:rPr>
                                    <m:t>2</m:t>
                                  </m:r>
                                </m:sub>
                              </m:sSub>
                            </m:den>
                          </m:f>
                        </m:e>
                      </m:rad>
                    </m:oMath>
                  </m:oMathPara>
                </a14:m>
                <a:endParaRPr lang="en-US" sz="2800" dirty="0"/>
              </a:p>
              <a:p>
                <a:pPr marL="0" indent="0" algn="just">
                  <a:buNone/>
                </a:pPr>
                <a14:m>
                  <m:oMathPara xmlns:m="http://schemas.openxmlformats.org/officeDocument/2006/math">
                    <m:oMathParaPr>
                      <m:jc m:val="centerGroup"/>
                    </m:oMathParaPr>
                    <m:oMath xmlns:m="http://schemas.openxmlformats.org/officeDocument/2006/math">
                      <m:r>
                        <a:rPr lang="en-US" sz="2800" b="0" i="1" smtClean="0">
                          <a:latin typeface="Cambria Math"/>
                        </a:rPr>
                        <m:t>h</m:t>
                      </m:r>
                      <m:r>
                        <a:rPr lang="en-US" sz="2800" b="0" i="1" smtClean="0">
                          <a:latin typeface="Cambria Math"/>
                        </a:rPr>
                        <m:t>=−5, </m:t>
                      </m:r>
                      <m:sSub>
                        <m:sSubPr>
                          <m:ctrlPr>
                            <a:rPr lang="en-US" sz="2800" b="0" i="1" smtClean="0">
                              <a:latin typeface="Cambria Math" panose="02040503050406030204" pitchFamily="18" charset="0"/>
                            </a:rPr>
                          </m:ctrlPr>
                        </m:sSubPr>
                        <m:e>
                          <m:r>
                            <a:rPr lang="en-US" sz="2800" b="0" i="1" smtClean="0">
                              <a:latin typeface="Cambria Math"/>
                            </a:rPr>
                            <m:t>𝑑</m:t>
                          </m:r>
                        </m:e>
                        <m:sub>
                          <m:r>
                            <a:rPr lang="en-US" sz="2800" b="0" i="1" smtClean="0">
                              <a:latin typeface="Cambria Math"/>
                            </a:rPr>
                            <m:t>1</m:t>
                          </m:r>
                        </m:sub>
                      </m:sSub>
                      <m:r>
                        <a:rPr lang="en-US" sz="2800" b="0" i="1" smtClean="0">
                          <a:latin typeface="Cambria Math"/>
                        </a:rPr>
                        <m:t>=200 </m:t>
                      </m:r>
                      <m:r>
                        <a:rPr lang="en-US" sz="2800" b="0" i="1" smtClean="0">
                          <a:latin typeface="Cambria Math"/>
                        </a:rPr>
                        <m:t>𝑚</m:t>
                      </m:r>
                      <m:r>
                        <a:rPr lang="en-US" sz="2800" b="0" i="1" smtClean="0">
                          <a:latin typeface="Cambria Math"/>
                        </a:rPr>
                        <m:t>, </m:t>
                      </m:r>
                      <m:sSub>
                        <m:sSubPr>
                          <m:ctrlPr>
                            <a:rPr lang="en-US" sz="2800" b="0" i="1" smtClean="0">
                              <a:latin typeface="Cambria Math" panose="02040503050406030204" pitchFamily="18" charset="0"/>
                            </a:rPr>
                          </m:ctrlPr>
                        </m:sSubPr>
                        <m:e>
                          <m:r>
                            <a:rPr lang="en-US" sz="2800" b="0" i="1" smtClean="0">
                              <a:latin typeface="Cambria Math"/>
                            </a:rPr>
                            <m:t>𝑑</m:t>
                          </m:r>
                        </m:e>
                        <m:sub>
                          <m:r>
                            <a:rPr lang="en-US" sz="2800" b="0" i="1" smtClean="0">
                              <a:latin typeface="Cambria Math"/>
                            </a:rPr>
                            <m:t>2</m:t>
                          </m:r>
                        </m:sub>
                      </m:sSub>
                      <m:r>
                        <a:rPr lang="en-US" sz="2800" b="0" i="1" smtClean="0">
                          <a:latin typeface="Cambria Math"/>
                        </a:rPr>
                        <m:t>=800 </m:t>
                      </m:r>
                      <m:r>
                        <a:rPr lang="en-US" sz="2800" b="0" i="1" smtClean="0">
                          <a:latin typeface="Cambria Math"/>
                        </a:rPr>
                        <m:t>𝑚</m:t>
                      </m:r>
                      <m:r>
                        <a:rPr lang="en-US" sz="2800" b="0" i="1" smtClean="0">
                          <a:latin typeface="Cambria Math"/>
                        </a:rPr>
                        <m:t>, </m:t>
                      </m:r>
                      <m:r>
                        <a:rPr lang="en-US" sz="2800" b="0" i="1" smtClean="0">
                          <a:latin typeface="Cambria Math"/>
                        </a:rPr>
                        <m:t>𝜆</m:t>
                      </m:r>
                      <m:r>
                        <a:rPr lang="en-US" sz="2800" b="0" i="1" smtClean="0">
                          <a:latin typeface="Cambria Math"/>
                        </a:rPr>
                        <m:t>=</m:t>
                      </m:r>
                      <m:f>
                        <m:fPr>
                          <m:ctrlPr>
                            <a:rPr lang="en-US" sz="2800" b="0" i="1" smtClean="0">
                              <a:latin typeface="Cambria Math" panose="02040503050406030204" pitchFamily="18" charset="0"/>
                            </a:rPr>
                          </m:ctrlPr>
                        </m:fPr>
                        <m:num>
                          <m:r>
                            <a:rPr lang="en-US" sz="2800" b="0" i="1" smtClean="0">
                              <a:latin typeface="Cambria Math"/>
                            </a:rPr>
                            <m:t>𝑐</m:t>
                          </m:r>
                        </m:num>
                        <m:den>
                          <m:r>
                            <a:rPr lang="en-US" sz="2800" b="0" i="1" smtClean="0">
                              <a:latin typeface="Cambria Math"/>
                            </a:rPr>
                            <m:t>𝑓</m:t>
                          </m:r>
                        </m:den>
                      </m:f>
                      <m:r>
                        <a:rPr lang="en-US" sz="2800" b="0" i="1" smtClean="0">
                          <a:latin typeface="Cambria Math"/>
                        </a:rPr>
                        <m:t>=</m:t>
                      </m:r>
                      <m:f>
                        <m:fPr>
                          <m:ctrlPr>
                            <a:rPr lang="en-US" sz="2800" b="0" i="1" smtClean="0">
                              <a:latin typeface="Cambria Math" panose="02040503050406030204" pitchFamily="18" charset="0"/>
                            </a:rPr>
                          </m:ctrlPr>
                        </m:fPr>
                        <m:num>
                          <m:r>
                            <a:rPr lang="en-US" sz="2800" b="0" i="1" smtClean="0">
                              <a:latin typeface="Cambria Math"/>
                            </a:rPr>
                            <m:t>3×</m:t>
                          </m:r>
                          <m:sSup>
                            <m:sSupPr>
                              <m:ctrlPr>
                                <a:rPr lang="en-US" sz="2800" b="0" i="1" smtClean="0">
                                  <a:latin typeface="Cambria Math" panose="02040503050406030204" pitchFamily="18" charset="0"/>
                                </a:rPr>
                              </m:ctrlPr>
                            </m:sSupPr>
                            <m:e>
                              <m:r>
                                <a:rPr lang="en-US" sz="2800" b="0" i="1" smtClean="0">
                                  <a:latin typeface="Cambria Math"/>
                                </a:rPr>
                                <m:t>10</m:t>
                              </m:r>
                            </m:e>
                            <m:sup>
                              <m:r>
                                <a:rPr lang="en-US" sz="2800" b="0" i="1" smtClean="0">
                                  <a:latin typeface="Cambria Math"/>
                                </a:rPr>
                                <m:t>8</m:t>
                              </m:r>
                            </m:sup>
                          </m:sSup>
                        </m:num>
                        <m:den>
                          <m:r>
                            <a:rPr lang="en-US" sz="2800" b="0" i="1" smtClean="0">
                              <a:latin typeface="Cambria Math"/>
                            </a:rPr>
                            <m:t>150×</m:t>
                          </m:r>
                          <m:sSup>
                            <m:sSupPr>
                              <m:ctrlPr>
                                <a:rPr lang="en-US" sz="2800" b="0" i="1" smtClean="0">
                                  <a:latin typeface="Cambria Math" panose="02040503050406030204" pitchFamily="18" charset="0"/>
                                </a:rPr>
                              </m:ctrlPr>
                            </m:sSupPr>
                            <m:e>
                              <m:r>
                                <a:rPr lang="en-US" sz="2800" b="0" i="1" smtClean="0">
                                  <a:latin typeface="Cambria Math"/>
                                </a:rPr>
                                <m:t>10</m:t>
                              </m:r>
                            </m:e>
                            <m:sup>
                              <m:r>
                                <a:rPr lang="en-US" sz="2800" b="0" i="1" smtClean="0">
                                  <a:latin typeface="Cambria Math"/>
                                </a:rPr>
                                <m:t>6</m:t>
                              </m:r>
                            </m:sup>
                          </m:sSup>
                        </m:den>
                      </m:f>
                      <m:r>
                        <a:rPr lang="en-US" sz="2800" b="0" i="1" smtClean="0">
                          <a:latin typeface="Cambria Math"/>
                        </a:rPr>
                        <m:t>=2 </m:t>
                      </m:r>
                      <m:r>
                        <a:rPr lang="en-US" sz="2800" b="0" i="1" smtClean="0">
                          <a:latin typeface="Cambria Math"/>
                        </a:rPr>
                        <m:t>𝑚</m:t>
                      </m:r>
                    </m:oMath>
                  </m:oMathPara>
                </a14:m>
                <a:endParaRPr lang="en-US" sz="28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t="-1615" r="-1926"/>
                </a:stretch>
              </a:blipFill>
            </p:spPr>
            <p:txBody>
              <a:bodyPr/>
              <a:lstStyle/>
              <a:p>
                <a:r>
                  <a:rPr lang="en-US">
                    <a:noFill/>
                  </a:rPr>
                  <a:t> </a:t>
                </a:r>
              </a:p>
            </p:txBody>
          </p:sp>
        </mc:Fallback>
      </mc:AlternateContent>
      <p:sp>
        <p:nvSpPr>
          <p:cNvPr id="4" name="Slide Number Placeholder 3"/>
          <p:cNvSpPr>
            <a:spLocks noGrp="1"/>
          </p:cNvSpPr>
          <p:nvPr>
            <p:ph type="sldNum" sz="quarter" idx="10"/>
          </p:nvPr>
        </p:nvSpPr>
        <p:spPr/>
        <p:txBody>
          <a:bodyPr/>
          <a:lstStyle/>
          <a:p>
            <a:fld id="{98096D24-9B5D-4A50-8365-016C07C21ED1}" type="slidenum">
              <a:rPr lang="en-US" smtClean="0"/>
              <a:t>29</a:t>
            </a:fld>
            <a:endParaRPr lang="en-US"/>
          </a:p>
        </p:txBody>
      </p:sp>
      <p:sp>
        <p:nvSpPr>
          <p:cNvPr id="5" name="Footer Placeholder 4"/>
          <p:cNvSpPr>
            <a:spLocks noGrp="1"/>
          </p:cNvSpPr>
          <p:nvPr>
            <p:ph type="ftr" sz="quarter" idx="12"/>
          </p:nvPr>
        </p:nvSpPr>
        <p:spPr/>
        <p:txBody>
          <a:bodyPr/>
          <a:lstStyle/>
          <a:p>
            <a:r>
              <a:rPr lang="en-US"/>
              <a:t>Falah Mohammed An Najah National University</a:t>
            </a:r>
            <a:endParaRPr lang="en-US" dirty="0"/>
          </a:p>
        </p:txBody>
      </p:sp>
    </p:spTree>
    <p:extLst>
      <p:ext uri="{BB962C8B-B14F-4D97-AF65-F5344CB8AC3E}">
        <p14:creationId xmlns:p14="http://schemas.microsoft.com/office/powerpoint/2010/main" val="22453008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Advantages of Microwave link</a:t>
            </a:r>
          </a:p>
        </p:txBody>
      </p:sp>
      <p:sp>
        <p:nvSpPr>
          <p:cNvPr id="3" name="Content Placeholder 2"/>
          <p:cNvSpPr>
            <a:spLocks noGrp="1"/>
          </p:cNvSpPr>
          <p:nvPr>
            <p:ph idx="1"/>
          </p:nvPr>
        </p:nvSpPr>
        <p:spPr/>
        <p:txBody>
          <a:bodyPr/>
          <a:lstStyle/>
          <a:p>
            <a:pPr algn="just"/>
            <a:r>
              <a:rPr lang="en-US" dirty="0"/>
              <a:t>Less affected by natural calamities</a:t>
            </a:r>
          </a:p>
          <a:p>
            <a:pPr algn="just"/>
            <a:r>
              <a:rPr lang="en-US" dirty="0"/>
              <a:t>Less prone to accidental damage</a:t>
            </a:r>
          </a:p>
          <a:p>
            <a:pPr algn="just"/>
            <a:r>
              <a:rPr lang="en-US" dirty="0"/>
              <a:t>Links across mountains and rivers are more economically feasible</a:t>
            </a:r>
          </a:p>
          <a:p>
            <a:pPr algn="just"/>
            <a:r>
              <a:rPr lang="en-US" dirty="0"/>
              <a:t>Single point installation and maintenance</a:t>
            </a:r>
          </a:p>
          <a:p>
            <a:pPr algn="just"/>
            <a:r>
              <a:rPr lang="en-US" dirty="0"/>
              <a:t>Single security point</a:t>
            </a:r>
          </a:p>
          <a:p>
            <a:pPr algn="just"/>
            <a:r>
              <a:rPr lang="en-US" dirty="0"/>
              <a:t>Quickly deployed</a:t>
            </a:r>
          </a:p>
        </p:txBody>
      </p:sp>
      <p:sp>
        <p:nvSpPr>
          <p:cNvPr id="4" name="Slide Number Placeholder 3"/>
          <p:cNvSpPr>
            <a:spLocks noGrp="1"/>
          </p:cNvSpPr>
          <p:nvPr>
            <p:ph type="sldNum" sz="quarter" idx="10"/>
          </p:nvPr>
        </p:nvSpPr>
        <p:spPr/>
        <p:txBody>
          <a:bodyPr/>
          <a:lstStyle/>
          <a:p>
            <a:fld id="{98096D24-9B5D-4A50-8365-016C07C21ED1}" type="slidenum">
              <a:rPr lang="en-US" smtClean="0"/>
              <a:t>3</a:t>
            </a:fld>
            <a:endParaRPr lang="en-US"/>
          </a:p>
        </p:txBody>
      </p:sp>
      <p:sp>
        <p:nvSpPr>
          <p:cNvPr id="5" name="Footer Placeholder 4"/>
          <p:cNvSpPr>
            <a:spLocks noGrp="1"/>
          </p:cNvSpPr>
          <p:nvPr>
            <p:ph type="ftr" sz="quarter" idx="12"/>
          </p:nvPr>
        </p:nvSpPr>
        <p:spPr/>
        <p:txBody>
          <a:bodyPr/>
          <a:lstStyle/>
          <a:p>
            <a:r>
              <a:rPr lang="en-US"/>
              <a:t>Falah Mohammed An Najah National University</a:t>
            </a:r>
          </a:p>
        </p:txBody>
      </p:sp>
    </p:spTree>
    <p:extLst>
      <p:ext uri="{BB962C8B-B14F-4D97-AF65-F5344CB8AC3E}">
        <p14:creationId xmlns:p14="http://schemas.microsoft.com/office/powerpoint/2010/main" val="24126880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Solution </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pPr algn="just"/>
                <a:r>
                  <a:rPr lang="en-US" sz="2800" dirty="0"/>
                  <a:t>Therefore we can write </a:t>
                </a:r>
              </a:p>
              <a:p>
                <a:pPr marL="0" indent="0" algn="just">
                  <a:buNone/>
                </a:pPr>
                <a14:m>
                  <m:oMathPara xmlns:m="http://schemas.openxmlformats.org/officeDocument/2006/math">
                    <m:oMathParaPr>
                      <m:jc m:val="centerGroup"/>
                    </m:oMathParaPr>
                    <m:oMath xmlns:m="http://schemas.openxmlformats.org/officeDocument/2006/math">
                      <m:r>
                        <a:rPr lang="en-US" sz="2800" b="0" i="1" smtClean="0">
                          <a:latin typeface="Cambria Math"/>
                        </a:rPr>
                        <m:t>𝑣</m:t>
                      </m:r>
                      <m:r>
                        <a:rPr lang="en-US" sz="2800" b="0" i="1" smtClean="0">
                          <a:latin typeface="Cambria Math"/>
                        </a:rPr>
                        <m:t>=−5</m:t>
                      </m:r>
                      <m:rad>
                        <m:radPr>
                          <m:degHide m:val="on"/>
                          <m:ctrlPr>
                            <a:rPr lang="en-US" sz="2800" b="0" i="1" smtClean="0">
                              <a:latin typeface="Cambria Math" panose="02040503050406030204" pitchFamily="18" charset="0"/>
                            </a:rPr>
                          </m:ctrlPr>
                        </m:radPr>
                        <m:deg/>
                        <m:e>
                          <m:f>
                            <m:fPr>
                              <m:ctrlPr>
                                <a:rPr lang="en-US" sz="2800" b="0" i="1" smtClean="0">
                                  <a:latin typeface="Cambria Math" panose="02040503050406030204" pitchFamily="18" charset="0"/>
                                </a:rPr>
                              </m:ctrlPr>
                            </m:fPr>
                            <m:num>
                              <m:r>
                                <a:rPr lang="en-US" sz="2800" b="0" i="1" smtClean="0">
                                  <a:latin typeface="Cambria Math"/>
                                </a:rPr>
                                <m:t>2</m:t>
                              </m:r>
                              <m:d>
                                <m:dPr>
                                  <m:ctrlPr>
                                    <a:rPr lang="en-US" sz="2800" b="0" i="1" smtClean="0">
                                      <a:latin typeface="Cambria Math" panose="02040503050406030204" pitchFamily="18" charset="0"/>
                                    </a:rPr>
                                  </m:ctrlPr>
                                </m:dPr>
                                <m:e>
                                  <m:r>
                                    <a:rPr lang="en-US" sz="2800" b="0" i="1" smtClean="0">
                                      <a:latin typeface="Cambria Math"/>
                                    </a:rPr>
                                    <m:t>200+800</m:t>
                                  </m:r>
                                </m:e>
                              </m:d>
                            </m:num>
                            <m:den>
                              <m:r>
                                <a:rPr lang="en-US" sz="2800" b="0" i="1" smtClean="0">
                                  <a:latin typeface="Cambria Math"/>
                                </a:rPr>
                                <m:t>2</m:t>
                              </m:r>
                              <m:d>
                                <m:dPr>
                                  <m:ctrlPr>
                                    <a:rPr lang="en-US" sz="2800" b="0" i="1" smtClean="0">
                                      <a:latin typeface="Cambria Math" panose="02040503050406030204" pitchFamily="18" charset="0"/>
                                    </a:rPr>
                                  </m:ctrlPr>
                                </m:dPr>
                                <m:e>
                                  <m:r>
                                    <a:rPr lang="en-US" sz="2800" b="0" i="1" smtClean="0">
                                      <a:latin typeface="Cambria Math"/>
                                    </a:rPr>
                                    <m:t>200×800</m:t>
                                  </m:r>
                                </m:e>
                              </m:d>
                            </m:den>
                          </m:f>
                        </m:e>
                      </m:rad>
                      <m:r>
                        <a:rPr lang="en-US" sz="2800" b="0" i="1" smtClean="0">
                          <a:latin typeface="Cambria Math"/>
                        </a:rPr>
                        <m:t>=−0.395</m:t>
                      </m:r>
                    </m:oMath>
                  </m:oMathPara>
                </a14:m>
                <a:endParaRPr lang="en-US" sz="2800" dirty="0"/>
              </a:p>
              <a:p>
                <a:pPr algn="just"/>
                <a:r>
                  <a:rPr lang="en-US" sz="2800" dirty="0"/>
                  <a:t>From slide 19, we can find the diffraction integral is given by</a:t>
                </a:r>
              </a:p>
              <a:p>
                <a:pPr marL="0" indent="0" algn="just">
                  <a:buNone/>
                </a:pPr>
                <a14:m>
                  <m:oMathPara xmlns:m="http://schemas.openxmlformats.org/officeDocument/2006/math">
                    <m:oMathParaPr>
                      <m:jc m:val="centerGroup"/>
                    </m:oMathParaPr>
                    <m:oMath xmlns:m="http://schemas.openxmlformats.org/officeDocument/2006/math">
                      <m:sSub>
                        <m:sSubPr>
                          <m:ctrlPr>
                            <a:rPr lang="en-US" sz="2800" b="0" i="1" smtClean="0">
                              <a:latin typeface="Cambria Math" panose="02040503050406030204" pitchFamily="18" charset="0"/>
                            </a:rPr>
                          </m:ctrlPr>
                        </m:sSubPr>
                        <m:e>
                          <m:r>
                            <a:rPr lang="en-US" sz="2800" b="0" i="1" smtClean="0">
                              <a:latin typeface="Cambria Math"/>
                            </a:rPr>
                            <m:t>𝐿</m:t>
                          </m:r>
                        </m:e>
                        <m:sub>
                          <m:r>
                            <a:rPr lang="en-US" sz="2800" b="0" i="1" smtClean="0">
                              <a:latin typeface="Cambria Math"/>
                            </a:rPr>
                            <m:t>𝑟</m:t>
                          </m:r>
                        </m:sub>
                      </m:sSub>
                      <m:r>
                        <a:rPr lang="en-US" sz="2800" b="0" i="1" smtClean="0">
                          <a:latin typeface="Cambria Math"/>
                        </a:rPr>
                        <m:t>=20</m:t>
                      </m:r>
                      <m:func>
                        <m:funcPr>
                          <m:ctrlPr>
                            <a:rPr lang="en-US" sz="2800" b="0" i="1" smtClean="0">
                              <a:latin typeface="Cambria Math" panose="02040503050406030204" pitchFamily="18" charset="0"/>
                            </a:rPr>
                          </m:ctrlPr>
                        </m:funcPr>
                        <m:fName>
                          <m:r>
                            <m:rPr>
                              <m:sty m:val="p"/>
                            </m:rPr>
                            <a:rPr lang="en-US" sz="2800" b="0" i="0" smtClean="0">
                              <a:latin typeface="Cambria Math"/>
                            </a:rPr>
                            <m:t>log</m:t>
                          </m:r>
                        </m:fName>
                        <m:e>
                          <m:d>
                            <m:dPr>
                              <m:ctrlPr>
                                <a:rPr lang="en-US" sz="2800" b="0" i="1" smtClean="0">
                                  <a:latin typeface="Cambria Math" panose="02040503050406030204" pitchFamily="18" charset="0"/>
                                </a:rPr>
                              </m:ctrlPr>
                            </m:dPr>
                            <m:e>
                              <m:r>
                                <a:rPr lang="en-US" sz="2800" b="0" i="1" smtClean="0">
                                  <a:latin typeface="Cambria Math"/>
                                </a:rPr>
                                <m:t>0.5−0.62</m:t>
                              </m:r>
                              <m:r>
                                <a:rPr lang="en-US" sz="2800" b="0" i="1" smtClean="0">
                                  <a:latin typeface="Cambria Math"/>
                                </a:rPr>
                                <m:t>𝑣</m:t>
                              </m:r>
                            </m:e>
                          </m:d>
                        </m:e>
                      </m:func>
                      <m:r>
                        <a:rPr lang="en-US" sz="2800" b="0" i="1" smtClean="0">
                          <a:latin typeface="Cambria Math"/>
                        </a:rPr>
                        <m:t>=−2.6 </m:t>
                      </m:r>
                      <m:r>
                        <a:rPr lang="en-US" sz="2800" b="0" i="1" smtClean="0">
                          <a:latin typeface="Cambria Math"/>
                        </a:rPr>
                        <m:t>𝑑𝐵</m:t>
                      </m:r>
                    </m:oMath>
                  </m:oMathPara>
                </a14:m>
                <a:endParaRPr lang="en-US" sz="28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t="-1615" r="-1926"/>
                </a:stretch>
              </a:blipFill>
            </p:spPr>
            <p:txBody>
              <a:bodyPr/>
              <a:lstStyle/>
              <a:p>
                <a:r>
                  <a:rPr lang="en-US">
                    <a:noFill/>
                  </a:rPr>
                  <a:t> </a:t>
                </a:r>
              </a:p>
            </p:txBody>
          </p:sp>
        </mc:Fallback>
      </mc:AlternateContent>
      <p:sp>
        <p:nvSpPr>
          <p:cNvPr id="4" name="Slide Number Placeholder 3"/>
          <p:cNvSpPr>
            <a:spLocks noGrp="1"/>
          </p:cNvSpPr>
          <p:nvPr>
            <p:ph type="sldNum" sz="quarter" idx="10"/>
          </p:nvPr>
        </p:nvSpPr>
        <p:spPr/>
        <p:txBody>
          <a:bodyPr/>
          <a:lstStyle/>
          <a:p>
            <a:fld id="{98096D24-9B5D-4A50-8365-016C07C21ED1}" type="slidenum">
              <a:rPr lang="en-US" smtClean="0"/>
              <a:t>30</a:t>
            </a:fld>
            <a:endParaRPr lang="en-US"/>
          </a:p>
        </p:txBody>
      </p:sp>
      <p:sp>
        <p:nvSpPr>
          <p:cNvPr id="5" name="Footer Placeholder 4"/>
          <p:cNvSpPr>
            <a:spLocks noGrp="1"/>
          </p:cNvSpPr>
          <p:nvPr>
            <p:ph type="ftr" sz="quarter" idx="12"/>
          </p:nvPr>
        </p:nvSpPr>
        <p:spPr/>
        <p:txBody>
          <a:bodyPr/>
          <a:lstStyle/>
          <a:p>
            <a:r>
              <a:rPr lang="en-US"/>
              <a:t>Falah Mohammed An Najah National University</a:t>
            </a:r>
            <a:endParaRPr lang="en-US" dirty="0"/>
          </a:p>
        </p:txBody>
      </p:sp>
    </p:spTree>
    <p:extLst>
      <p:ext uri="{BB962C8B-B14F-4D97-AF65-F5344CB8AC3E}">
        <p14:creationId xmlns:p14="http://schemas.microsoft.com/office/powerpoint/2010/main" val="40234239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Loss/attenuation</a:t>
            </a:r>
          </a:p>
        </p:txBody>
      </p:sp>
      <p:sp>
        <p:nvSpPr>
          <p:cNvPr id="3" name="Content Placeholder 2"/>
          <p:cNvSpPr>
            <a:spLocks noGrp="1"/>
          </p:cNvSpPr>
          <p:nvPr>
            <p:ph idx="1"/>
          </p:nvPr>
        </p:nvSpPr>
        <p:spPr>
          <a:xfrm>
            <a:off x="457200" y="1295400"/>
            <a:ext cx="8229600" cy="4953000"/>
          </a:xfrm>
        </p:spPr>
        <p:txBody>
          <a:bodyPr/>
          <a:lstStyle/>
          <a:p>
            <a:pPr algn="just"/>
            <a:r>
              <a:rPr lang="en-US" sz="2600" dirty="0"/>
              <a:t>There are different loss/attenuation </a:t>
            </a:r>
            <a:r>
              <a:rPr lang="en-US" sz="2600" dirty="0" err="1"/>
              <a:t>mechanimsms</a:t>
            </a:r>
            <a:r>
              <a:rPr lang="en-US" sz="2600" dirty="0"/>
              <a:t> that will attenuates the microwave signal when it propagates from the transmitter to the receiver. Some of the losses are</a:t>
            </a:r>
          </a:p>
          <a:p>
            <a:pPr lvl="1" algn="just"/>
            <a:r>
              <a:rPr lang="en-US" sz="2200" dirty="0"/>
              <a:t>propagation (path) loss</a:t>
            </a:r>
          </a:p>
          <a:p>
            <a:pPr lvl="1" algn="just"/>
            <a:r>
              <a:rPr lang="en-US" sz="2200" dirty="0"/>
              <a:t>Vegetation loss</a:t>
            </a:r>
          </a:p>
          <a:p>
            <a:pPr lvl="1" algn="just"/>
            <a:r>
              <a:rPr lang="en-US" sz="2200" dirty="0"/>
              <a:t>Gas absorption</a:t>
            </a:r>
          </a:p>
          <a:p>
            <a:pPr lvl="1" algn="just"/>
            <a:r>
              <a:rPr lang="en-US" sz="2200" dirty="0"/>
              <a:t>Rain attenuation</a:t>
            </a:r>
          </a:p>
          <a:p>
            <a:pPr lvl="1" algn="just"/>
            <a:r>
              <a:rPr lang="en-US" sz="2200" dirty="0"/>
              <a:t>Antenna misalignment</a:t>
            </a:r>
          </a:p>
          <a:p>
            <a:pPr lvl="1" algn="just"/>
            <a:r>
              <a:rPr lang="en-US" sz="2200" dirty="0"/>
              <a:t>Miscellaneous losses</a:t>
            </a:r>
          </a:p>
          <a:p>
            <a:pPr algn="just"/>
            <a:r>
              <a:rPr lang="en-US" sz="2600" dirty="0"/>
              <a:t>Some of these loss mechanisms will be discussed in in the next few slides</a:t>
            </a:r>
          </a:p>
        </p:txBody>
      </p:sp>
      <p:sp>
        <p:nvSpPr>
          <p:cNvPr id="4" name="Slide Number Placeholder 3"/>
          <p:cNvSpPr>
            <a:spLocks noGrp="1"/>
          </p:cNvSpPr>
          <p:nvPr>
            <p:ph type="sldNum" sz="quarter" idx="10"/>
          </p:nvPr>
        </p:nvSpPr>
        <p:spPr/>
        <p:txBody>
          <a:bodyPr/>
          <a:lstStyle/>
          <a:p>
            <a:fld id="{98096D24-9B5D-4A50-8365-016C07C21ED1}" type="slidenum">
              <a:rPr lang="en-US" smtClean="0"/>
              <a:t>31</a:t>
            </a:fld>
            <a:endParaRPr lang="en-US"/>
          </a:p>
        </p:txBody>
      </p:sp>
      <p:sp>
        <p:nvSpPr>
          <p:cNvPr id="5" name="Footer Placeholder 4"/>
          <p:cNvSpPr>
            <a:spLocks noGrp="1"/>
          </p:cNvSpPr>
          <p:nvPr>
            <p:ph type="ftr" sz="quarter" idx="12"/>
          </p:nvPr>
        </p:nvSpPr>
        <p:spPr/>
        <p:txBody>
          <a:bodyPr/>
          <a:lstStyle/>
          <a:p>
            <a:r>
              <a:rPr lang="en-US"/>
              <a:t>Falah Mohammed An Najah National University</a:t>
            </a:r>
          </a:p>
        </p:txBody>
      </p:sp>
    </p:spTree>
    <p:extLst>
      <p:ext uri="{BB962C8B-B14F-4D97-AF65-F5344CB8AC3E}">
        <p14:creationId xmlns:p14="http://schemas.microsoft.com/office/powerpoint/2010/main" val="7958264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Free space loss (path loss)</a:t>
            </a:r>
          </a:p>
        </p:txBody>
      </p:sp>
      <p:sp>
        <p:nvSpPr>
          <p:cNvPr id="3" name="Content Placeholder 2"/>
          <p:cNvSpPr>
            <a:spLocks noGrp="1"/>
          </p:cNvSpPr>
          <p:nvPr>
            <p:ph idx="1"/>
          </p:nvPr>
        </p:nvSpPr>
        <p:spPr/>
        <p:txBody>
          <a:bodyPr/>
          <a:lstStyle/>
          <a:p>
            <a:pPr algn="just"/>
            <a:r>
              <a:rPr lang="en-US" sz="3000" dirty="0"/>
              <a:t>Electromagnetic waves are attenuated when propagating between two points</a:t>
            </a:r>
          </a:p>
          <a:p>
            <a:pPr algn="just"/>
            <a:r>
              <a:rPr lang="en-US" sz="3000" dirty="0"/>
              <a:t>The free space loss is used to predict the received signal strength when the receiver and the transmitter have a clear, unobstructed line of sight path</a:t>
            </a:r>
          </a:p>
          <a:p>
            <a:pPr algn="just"/>
            <a:r>
              <a:rPr lang="en-US" sz="3000" dirty="0"/>
              <a:t>The attenuation is directly proportional to the square of the distance and frequency  between the transmitter and the receiver </a:t>
            </a:r>
          </a:p>
        </p:txBody>
      </p:sp>
      <p:sp>
        <p:nvSpPr>
          <p:cNvPr id="4" name="Slide Number Placeholder 3"/>
          <p:cNvSpPr>
            <a:spLocks noGrp="1"/>
          </p:cNvSpPr>
          <p:nvPr>
            <p:ph type="sldNum" sz="quarter" idx="10"/>
          </p:nvPr>
        </p:nvSpPr>
        <p:spPr/>
        <p:txBody>
          <a:bodyPr/>
          <a:lstStyle/>
          <a:p>
            <a:fld id="{98096D24-9B5D-4A50-8365-016C07C21ED1}" type="slidenum">
              <a:rPr lang="en-US" smtClean="0"/>
              <a:t>32</a:t>
            </a:fld>
            <a:endParaRPr lang="en-US"/>
          </a:p>
        </p:txBody>
      </p:sp>
      <p:sp>
        <p:nvSpPr>
          <p:cNvPr id="5" name="Footer Placeholder 4"/>
          <p:cNvSpPr>
            <a:spLocks noGrp="1"/>
          </p:cNvSpPr>
          <p:nvPr>
            <p:ph type="ftr" sz="quarter" idx="12"/>
          </p:nvPr>
        </p:nvSpPr>
        <p:spPr/>
        <p:txBody>
          <a:bodyPr/>
          <a:lstStyle/>
          <a:p>
            <a:r>
              <a:rPr lang="en-US"/>
              <a:t>Falah Mohammed An Najah National University</a:t>
            </a:r>
          </a:p>
        </p:txBody>
      </p:sp>
    </p:spTree>
    <p:extLst>
      <p:ext uri="{BB962C8B-B14F-4D97-AF65-F5344CB8AC3E}">
        <p14:creationId xmlns:p14="http://schemas.microsoft.com/office/powerpoint/2010/main" val="27507578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Free space loss (path loss) is the dominant attenuation mechanism</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57200" y="1600200"/>
                <a:ext cx="8229600" cy="4724400"/>
              </a:xfrm>
            </p:spPr>
            <p:txBody>
              <a:bodyPr/>
              <a:lstStyle/>
              <a:p>
                <a:pPr algn="just"/>
                <a:r>
                  <a:rPr lang="en-US" sz="2800" dirty="0"/>
                  <a:t>Free space loss represents most of the total attenuation of the electromagnetic signal</a:t>
                </a:r>
              </a:p>
              <a:p>
                <a:pPr algn="just"/>
                <a:r>
                  <a:rPr lang="en-US" sz="2800" dirty="0"/>
                  <a:t>The free space loss can be derived from </a:t>
                </a:r>
                <a:r>
                  <a:rPr lang="en-US" sz="2800" dirty="0" err="1"/>
                  <a:t>Friis</a:t>
                </a:r>
                <a:r>
                  <a:rPr lang="en-US" sz="2800" dirty="0"/>
                  <a:t> transmission equation</a:t>
                </a:r>
              </a:p>
              <a:p>
                <a:pPr algn="just"/>
                <a:r>
                  <a:rPr lang="en-US" sz="2800" dirty="0" err="1"/>
                  <a:t>Friis</a:t>
                </a:r>
                <a:r>
                  <a:rPr lang="en-US" sz="2800" dirty="0"/>
                  <a:t> showed that if there is a transmitting and receiving antennas separated by a distance </a:t>
                </a:r>
                <a14:m>
                  <m:oMath xmlns:m="http://schemas.openxmlformats.org/officeDocument/2006/math">
                    <m:r>
                      <a:rPr lang="en-US" sz="2800" i="1" dirty="0" smtClean="0">
                        <a:latin typeface="Cambria Math"/>
                      </a:rPr>
                      <m:t>𝑑</m:t>
                    </m:r>
                  </m:oMath>
                </a14:m>
                <a:r>
                  <a:rPr lang="en-US" sz="2800" dirty="0"/>
                  <a:t>, then the power received by the receiving antenna is given by </a:t>
                </a:r>
              </a:p>
              <a:p>
                <a:pPr marL="0" indent="0" algn="just">
                  <a:buNone/>
                </a:pPr>
                <a14:m>
                  <m:oMathPara xmlns:m="http://schemas.openxmlformats.org/officeDocument/2006/math">
                    <m:oMathParaPr>
                      <m:jc m:val="centerGroup"/>
                    </m:oMathParaPr>
                    <m:oMath xmlns:m="http://schemas.openxmlformats.org/officeDocument/2006/math">
                      <m:sSub>
                        <m:sSubPr>
                          <m:ctrlPr>
                            <a:rPr lang="en-US" sz="2800" b="0" i="1" smtClean="0">
                              <a:latin typeface="Cambria Math" panose="02040503050406030204" pitchFamily="18" charset="0"/>
                            </a:rPr>
                          </m:ctrlPr>
                        </m:sSubPr>
                        <m:e>
                          <m:r>
                            <a:rPr lang="en-US" sz="2800" b="0" i="1" smtClean="0">
                              <a:latin typeface="Cambria Math"/>
                            </a:rPr>
                            <m:t>𝑃</m:t>
                          </m:r>
                        </m:e>
                        <m:sub>
                          <m:r>
                            <a:rPr lang="en-US" sz="2800" b="0" i="1" smtClean="0">
                              <a:latin typeface="Cambria Math"/>
                            </a:rPr>
                            <m:t>𝑟</m:t>
                          </m:r>
                        </m:sub>
                      </m:sSub>
                      <m:r>
                        <a:rPr lang="en-US" sz="2800" b="0" i="1" smtClean="0">
                          <a:latin typeface="Cambria Math"/>
                        </a:rPr>
                        <m:t>=</m:t>
                      </m:r>
                      <m:sSub>
                        <m:sSubPr>
                          <m:ctrlPr>
                            <a:rPr lang="en-US" sz="2800" b="0" i="1" smtClean="0">
                              <a:latin typeface="Cambria Math" panose="02040503050406030204" pitchFamily="18" charset="0"/>
                            </a:rPr>
                          </m:ctrlPr>
                        </m:sSubPr>
                        <m:e>
                          <m:r>
                            <a:rPr lang="en-US" sz="2800" b="0" i="1" smtClean="0">
                              <a:latin typeface="Cambria Math"/>
                            </a:rPr>
                            <m:t>𝑃</m:t>
                          </m:r>
                        </m:e>
                        <m:sub>
                          <m:r>
                            <a:rPr lang="en-US" sz="2800" b="0" i="1" smtClean="0">
                              <a:latin typeface="Cambria Math"/>
                            </a:rPr>
                            <m:t>𝑡</m:t>
                          </m:r>
                        </m:sub>
                      </m:sSub>
                      <m:sSub>
                        <m:sSubPr>
                          <m:ctrlPr>
                            <a:rPr lang="en-US" sz="2800" b="0" i="1" smtClean="0">
                              <a:latin typeface="Cambria Math" panose="02040503050406030204" pitchFamily="18" charset="0"/>
                            </a:rPr>
                          </m:ctrlPr>
                        </m:sSubPr>
                        <m:e>
                          <m:r>
                            <a:rPr lang="en-US" sz="2800" b="0" i="1" smtClean="0">
                              <a:latin typeface="Cambria Math"/>
                            </a:rPr>
                            <m:t>𝐺</m:t>
                          </m:r>
                        </m:e>
                        <m:sub>
                          <m:r>
                            <a:rPr lang="en-US" sz="2800" b="0" i="1" smtClean="0">
                              <a:latin typeface="Cambria Math"/>
                            </a:rPr>
                            <m:t>𝑡</m:t>
                          </m:r>
                        </m:sub>
                      </m:sSub>
                      <m:sSub>
                        <m:sSubPr>
                          <m:ctrlPr>
                            <a:rPr lang="en-US" sz="2800" b="0" i="1" smtClean="0">
                              <a:latin typeface="Cambria Math" panose="02040503050406030204" pitchFamily="18" charset="0"/>
                            </a:rPr>
                          </m:ctrlPr>
                        </m:sSubPr>
                        <m:e>
                          <m:r>
                            <a:rPr lang="en-US" sz="2800" b="0" i="1" smtClean="0">
                              <a:latin typeface="Cambria Math"/>
                            </a:rPr>
                            <m:t>𝐺</m:t>
                          </m:r>
                        </m:e>
                        <m:sub>
                          <m:r>
                            <a:rPr lang="en-US" sz="2800" b="0" i="1" smtClean="0">
                              <a:latin typeface="Cambria Math"/>
                            </a:rPr>
                            <m:t>𝑟</m:t>
                          </m:r>
                        </m:sub>
                      </m:sSub>
                      <m:sSup>
                        <m:sSupPr>
                          <m:ctrlPr>
                            <a:rPr lang="en-US" sz="2800" b="0" i="1" smtClean="0">
                              <a:latin typeface="Cambria Math" panose="02040503050406030204" pitchFamily="18" charset="0"/>
                            </a:rPr>
                          </m:ctrlPr>
                        </m:sSupPr>
                        <m:e>
                          <m:d>
                            <m:dPr>
                              <m:ctrlPr>
                                <a:rPr lang="en-US" sz="2800" b="0" i="1" smtClean="0">
                                  <a:latin typeface="Cambria Math" panose="02040503050406030204" pitchFamily="18" charset="0"/>
                                </a:rPr>
                              </m:ctrlPr>
                            </m:dPr>
                            <m:e>
                              <m:f>
                                <m:fPr>
                                  <m:ctrlPr>
                                    <a:rPr lang="en-US" sz="2800" b="0" i="1" smtClean="0">
                                      <a:latin typeface="Cambria Math" panose="02040503050406030204" pitchFamily="18" charset="0"/>
                                    </a:rPr>
                                  </m:ctrlPr>
                                </m:fPr>
                                <m:num>
                                  <m:r>
                                    <a:rPr lang="en-US" sz="2800" b="0" i="1" smtClean="0">
                                      <a:latin typeface="Cambria Math"/>
                                    </a:rPr>
                                    <m:t>𝜆</m:t>
                                  </m:r>
                                </m:num>
                                <m:den>
                                  <m:r>
                                    <a:rPr lang="en-US" sz="2800" b="0" i="1" smtClean="0">
                                      <a:latin typeface="Cambria Math"/>
                                    </a:rPr>
                                    <m:t>4</m:t>
                                  </m:r>
                                  <m:r>
                                    <a:rPr lang="en-US" sz="2800" b="0" i="1" smtClean="0">
                                      <a:latin typeface="Cambria Math"/>
                                    </a:rPr>
                                    <m:t>𝜋</m:t>
                                  </m:r>
                                  <m:r>
                                    <a:rPr lang="en-US" sz="2800" b="0" i="1" smtClean="0">
                                      <a:latin typeface="Cambria Math"/>
                                    </a:rPr>
                                    <m:t>𝑑</m:t>
                                  </m:r>
                                </m:den>
                              </m:f>
                            </m:e>
                          </m:d>
                        </m:e>
                        <m:sup>
                          <m:r>
                            <a:rPr lang="en-US" sz="2800" b="0" i="1" smtClean="0">
                              <a:latin typeface="Cambria Math"/>
                            </a:rPr>
                            <m:t>2</m:t>
                          </m:r>
                        </m:sup>
                      </m:sSup>
                      <m:r>
                        <a:rPr lang="en-US" sz="2800" b="0" i="1" smtClean="0">
                          <a:latin typeface="Cambria Math"/>
                        </a:rPr>
                        <m:t>=</m:t>
                      </m:r>
                      <m:sSub>
                        <m:sSubPr>
                          <m:ctrlPr>
                            <a:rPr lang="en-US" sz="2800" i="1">
                              <a:latin typeface="Cambria Math" panose="02040503050406030204" pitchFamily="18" charset="0"/>
                            </a:rPr>
                          </m:ctrlPr>
                        </m:sSubPr>
                        <m:e>
                          <m:r>
                            <a:rPr lang="en-US" sz="2800" i="1">
                              <a:latin typeface="Cambria Math"/>
                            </a:rPr>
                            <m:t>𝑃</m:t>
                          </m:r>
                        </m:e>
                        <m:sub>
                          <m:r>
                            <a:rPr lang="en-US" sz="2800" i="1">
                              <a:latin typeface="Cambria Math"/>
                            </a:rPr>
                            <m:t>𝑡</m:t>
                          </m:r>
                        </m:sub>
                      </m:sSub>
                      <m:sSub>
                        <m:sSubPr>
                          <m:ctrlPr>
                            <a:rPr lang="en-US" sz="2800" i="1">
                              <a:latin typeface="Cambria Math" panose="02040503050406030204" pitchFamily="18" charset="0"/>
                            </a:rPr>
                          </m:ctrlPr>
                        </m:sSubPr>
                        <m:e>
                          <m:r>
                            <a:rPr lang="en-US" sz="2800" i="1">
                              <a:latin typeface="Cambria Math"/>
                            </a:rPr>
                            <m:t>𝐺</m:t>
                          </m:r>
                        </m:e>
                        <m:sub>
                          <m:r>
                            <a:rPr lang="en-US" sz="2800" i="1">
                              <a:latin typeface="Cambria Math"/>
                            </a:rPr>
                            <m:t>𝑡</m:t>
                          </m:r>
                        </m:sub>
                      </m:sSub>
                      <m:sSub>
                        <m:sSubPr>
                          <m:ctrlPr>
                            <a:rPr lang="en-US" sz="2800" i="1">
                              <a:latin typeface="Cambria Math" panose="02040503050406030204" pitchFamily="18" charset="0"/>
                            </a:rPr>
                          </m:ctrlPr>
                        </m:sSubPr>
                        <m:e>
                          <m:r>
                            <a:rPr lang="en-US" sz="2800" i="1">
                              <a:latin typeface="Cambria Math"/>
                            </a:rPr>
                            <m:t>𝐺</m:t>
                          </m:r>
                        </m:e>
                        <m:sub>
                          <m:r>
                            <a:rPr lang="en-US" sz="2800" i="1">
                              <a:latin typeface="Cambria Math"/>
                            </a:rPr>
                            <m:t>𝑟</m:t>
                          </m:r>
                        </m:sub>
                      </m:sSub>
                      <m:sSup>
                        <m:sSupPr>
                          <m:ctrlPr>
                            <a:rPr lang="en-US" sz="2800" i="1">
                              <a:latin typeface="Cambria Math" panose="02040503050406030204" pitchFamily="18" charset="0"/>
                            </a:rPr>
                          </m:ctrlPr>
                        </m:sSupPr>
                        <m:e>
                          <m:d>
                            <m:dPr>
                              <m:ctrlPr>
                                <a:rPr lang="en-US" sz="2800" i="1">
                                  <a:latin typeface="Cambria Math" panose="02040503050406030204" pitchFamily="18" charset="0"/>
                                </a:rPr>
                              </m:ctrlPr>
                            </m:dPr>
                            <m:e>
                              <m:f>
                                <m:fPr>
                                  <m:ctrlPr>
                                    <a:rPr lang="en-US" sz="2800" i="1">
                                      <a:latin typeface="Cambria Math" panose="02040503050406030204" pitchFamily="18" charset="0"/>
                                    </a:rPr>
                                  </m:ctrlPr>
                                </m:fPr>
                                <m:num>
                                  <m:r>
                                    <a:rPr lang="en-US" sz="2800" b="0" i="1" smtClean="0">
                                      <a:latin typeface="Cambria Math"/>
                                    </a:rPr>
                                    <m:t>𝑐</m:t>
                                  </m:r>
                                </m:num>
                                <m:den>
                                  <m:r>
                                    <a:rPr lang="en-US" sz="2800" i="1">
                                      <a:latin typeface="Cambria Math"/>
                                    </a:rPr>
                                    <m:t>4</m:t>
                                  </m:r>
                                  <m:r>
                                    <a:rPr lang="en-US" sz="2800" i="1">
                                      <a:latin typeface="Cambria Math"/>
                                    </a:rPr>
                                    <m:t>𝜋</m:t>
                                  </m:r>
                                  <m:r>
                                    <a:rPr lang="en-US" sz="2800" i="1">
                                      <a:latin typeface="Cambria Math"/>
                                    </a:rPr>
                                    <m:t>𝑑𝑓</m:t>
                                  </m:r>
                                </m:den>
                              </m:f>
                            </m:e>
                          </m:d>
                        </m:e>
                        <m:sup>
                          <m:r>
                            <a:rPr lang="en-US" sz="2800" i="1">
                              <a:latin typeface="Cambria Math"/>
                            </a:rPr>
                            <m:t>2</m:t>
                          </m:r>
                        </m:sup>
                      </m:sSup>
                    </m:oMath>
                  </m:oMathPara>
                </a14:m>
                <a:endParaRPr lang="en-US" sz="28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57200" y="1600200"/>
                <a:ext cx="8229600" cy="4724400"/>
              </a:xfrm>
              <a:blipFill rotWithShape="0">
                <a:blip r:embed="rId2"/>
                <a:stretch>
                  <a:fillRect t="-1548" r="-1926" b="-258"/>
                </a:stretch>
              </a:blipFill>
            </p:spPr>
            <p:txBody>
              <a:bodyPr/>
              <a:lstStyle/>
              <a:p>
                <a:r>
                  <a:rPr lang="en-US">
                    <a:noFill/>
                  </a:rPr>
                  <a:t> </a:t>
                </a:r>
              </a:p>
            </p:txBody>
          </p:sp>
        </mc:Fallback>
      </mc:AlternateContent>
      <p:sp>
        <p:nvSpPr>
          <p:cNvPr id="4" name="Slide Number Placeholder 3"/>
          <p:cNvSpPr>
            <a:spLocks noGrp="1"/>
          </p:cNvSpPr>
          <p:nvPr>
            <p:ph type="sldNum" sz="quarter" idx="10"/>
          </p:nvPr>
        </p:nvSpPr>
        <p:spPr/>
        <p:txBody>
          <a:bodyPr/>
          <a:lstStyle/>
          <a:p>
            <a:fld id="{98096D24-9B5D-4A50-8365-016C07C21ED1}" type="slidenum">
              <a:rPr lang="en-US" smtClean="0"/>
              <a:t>33</a:t>
            </a:fld>
            <a:endParaRPr lang="en-US"/>
          </a:p>
        </p:txBody>
      </p:sp>
      <p:sp>
        <p:nvSpPr>
          <p:cNvPr id="5" name="Footer Placeholder 4"/>
          <p:cNvSpPr>
            <a:spLocks noGrp="1"/>
          </p:cNvSpPr>
          <p:nvPr>
            <p:ph type="ftr" sz="quarter" idx="12"/>
          </p:nvPr>
        </p:nvSpPr>
        <p:spPr/>
        <p:txBody>
          <a:bodyPr/>
          <a:lstStyle/>
          <a:p>
            <a:r>
              <a:rPr lang="en-US"/>
              <a:t>Falah Mohammed An Najah National University</a:t>
            </a:r>
          </a:p>
        </p:txBody>
      </p:sp>
    </p:spTree>
    <p:extLst>
      <p:ext uri="{BB962C8B-B14F-4D97-AF65-F5344CB8AC3E}">
        <p14:creationId xmlns:p14="http://schemas.microsoft.com/office/powerpoint/2010/main" val="11524825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Free space loss (path loss)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57200" y="1600200"/>
                <a:ext cx="8229600" cy="4724400"/>
              </a:xfrm>
            </p:spPr>
            <p:txBody>
              <a:bodyPr/>
              <a:lstStyle/>
              <a:p>
                <a:pPr algn="just"/>
                <a:r>
                  <a:rPr lang="en-US" sz="2800" dirty="0"/>
                  <a:t>Where</a:t>
                </a:r>
              </a:p>
              <a:p>
                <a:pPr algn="just"/>
                <a14:m>
                  <m:oMath xmlns:m="http://schemas.openxmlformats.org/officeDocument/2006/math">
                    <m:sSub>
                      <m:sSubPr>
                        <m:ctrlPr>
                          <a:rPr lang="en-US" sz="2800" b="0" i="1" smtClean="0">
                            <a:latin typeface="Cambria Math" panose="02040503050406030204" pitchFamily="18" charset="0"/>
                          </a:rPr>
                        </m:ctrlPr>
                      </m:sSubPr>
                      <m:e>
                        <m:r>
                          <a:rPr lang="en-US" sz="2800" b="0" i="1" smtClean="0">
                            <a:latin typeface="Cambria Math"/>
                          </a:rPr>
                          <m:t>𝑃</m:t>
                        </m:r>
                      </m:e>
                      <m:sub>
                        <m:r>
                          <a:rPr lang="en-US" sz="2800" b="0" i="1" smtClean="0">
                            <a:latin typeface="Cambria Math"/>
                          </a:rPr>
                          <m:t>𝑡</m:t>
                        </m:r>
                      </m:sub>
                    </m:sSub>
                  </m:oMath>
                </a14:m>
                <a:r>
                  <a:rPr lang="en-US" sz="2800" dirty="0"/>
                  <a:t> and </a:t>
                </a:r>
                <a14:m>
                  <m:oMath xmlns:m="http://schemas.openxmlformats.org/officeDocument/2006/math">
                    <m:sSub>
                      <m:sSubPr>
                        <m:ctrlPr>
                          <a:rPr lang="en-US" sz="2800" b="0" i="1" smtClean="0">
                            <a:latin typeface="Cambria Math" panose="02040503050406030204" pitchFamily="18" charset="0"/>
                          </a:rPr>
                        </m:ctrlPr>
                      </m:sSubPr>
                      <m:e>
                        <m:r>
                          <a:rPr lang="en-US" sz="2800" b="0" i="1" smtClean="0">
                            <a:latin typeface="Cambria Math"/>
                          </a:rPr>
                          <m:t>𝑃</m:t>
                        </m:r>
                      </m:e>
                      <m:sub>
                        <m:r>
                          <a:rPr lang="en-US" sz="2800" b="0" i="1" smtClean="0">
                            <a:latin typeface="Cambria Math"/>
                          </a:rPr>
                          <m:t>𝑟</m:t>
                        </m:r>
                      </m:sub>
                    </m:sSub>
                  </m:oMath>
                </a14:m>
                <a:r>
                  <a:rPr lang="en-US" sz="2800" dirty="0"/>
                  <a:t> is the transmitted and received powers respectively,</a:t>
                </a:r>
              </a:p>
              <a:p>
                <a:pPr algn="just"/>
                <a14:m>
                  <m:oMath xmlns:m="http://schemas.openxmlformats.org/officeDocument/2006/math">
                    <m:sSub>
                      <m:sSubPr>
                        <m:ctrlPr>
                          <a:rPr lang="en-US" sz="2800" b="0" i="1" smtClean="0">
                            <a:latin typeface="Cambria Math" panose="02040503050406030204" pitchFamily="18" charset="0"/>
                          </a:rPr>
                        </m:ctrlPr>
                      </m:sSubPr>
                      <m:e>
                        <m:r>
                          <a:rPr lang="en-US" sz="2800" b="0" i="1" smtClean="0">
                            <a:latin typeface="Cambria Math"/>
                          </a:rPr>
                          <m:t>𝐺</m:t>
                        </m:r>
                      </m:e>
                      <m:sub>
                        <m:r>
                          <a:rPr lang="en-US" sz="2800" b="0" i="1" smtClean="0">
                            <a:latin typeface="Cambria Math"/>
                          </a:rPr>
                          <m:t>𝑡</m:t>
                        </m:r>
                      </m:sub>
                    </m:sSub>
                  </m:oMath>
                </a14:m>
                <a:r>
                  <a:rPr lang="en-US" sz="2800" dirty="0"/>
                  <a:t> and </a:t>
                </a:r>
                <a14:m>
                  <m:oMath xmlns:m="http://schemas.openxmlformats.org/officeDocument/2006/math">
                    <m:sSub>
                      <m:sSubPr>
                        <m:ctrlPr>
                          <a:rPr lang="en-US" sz="2800" b="0" i="1" smtClean="0">
                            <a:latin typeface="Cambria Math" panose="02040503050406030204" pitchFamily="18" charset="0"/>
                          </a:rPr>
                        </m:ctrlPr>
                      </m:sSubPr>
                      <m:e>
                        <m:r>
                          <a:rPr lang="en-US" sz="2800" b="0" i="1" smtClean="0">
                            <a:latin typeface="Cambria Math"/>
                          </a:rPr>
                          <m:t>𝐺</m:t>
                        </m:r>
                      </m:e>
                      <m:sub>
                        <m:r>
                          <a:rPr lang="en-US" sz="2800" b="0" i="1" smtClean="0">
                            <a:latin typeface="Cambria Math"/>
                          </a:rPr>
                          <m:t>𝑟</m:t>
                        </m:r>
                      </m:sub>
                    </m:sSub>
                  </m:oMath>
                </a14:m>
                <a:r>
                  <a:rPr lang="en-US" sz="2800" dirty="0"/>
                  <a:t> are the gains of the transmitter and receive antennas</a:t>
                </a:r>
              </a:p>
              <a:p>
                <a:pPr algn="just"/>
                <a14:m>
                  <m:oMath xmlns:m="http://schemas.openxmlformats.org/officeDocument/2006/math">
                    <m:r>
                      <a:rPr lang="en-US" sz="2800" b="0" i="1" smtClean="0">
                        <a:latin typeface="Cambria Math"/>
                      </a:rPr>
                      <m:t>𝑑</m:t>
                    </m:r>
                    <m:r>
                      <a:rPr lang="en-US" sz="2800" b="0" i="1" smtClean="0">
                        <a:latin typeface="Cambria Math"/>
                      </a:rPr>
                      <m:t> </m:t>
                    </m:r>
                    <m:r>
                      <a:rPr lang="en-US" sz="2800" b="0" i="1" smtClean="0">
                        <a:latin typeface="Cambria Math"/>
                      </a:rPr>
                      <m:t>𝑖𝑠</m:t>
                    </m:r>
                    <m:r>
                      <a:rPr lang="en-US" sz="2800" b="0" i="1" smtClean="0">
                        <a:latin typeface="Cambria Math"/>
                      </a:rPr>
                      <m:t> </m:t>
                    </m:r>
                    <m:r>
                      <a:rPr lang="en-US" sz="2800" b="0" i="1" smtClean="0">
                        <a:latin typeface="Cambria Math"/>
                      </a:rPr>
                      <m:t>𝑡</m:t>
                    </m:r>
                    <m:r>
                      <a:rPr lang="en-US" sz="2800" b="0" i="1" smtClean="0">
                        <a:latin typeface="Cambria Math"/>
                      </a:rPr>
                      <m:t>h</m:t>
                    </m:r>
                    <m:r>
                      <a:rPr lang="en-US" sz="2800" b="0" i="1" smtClean="0">
                        <a:latin typeface="Cambria Math"/>
                      </a:rPr>
                      <m:t>𝑒</m:t>
                    </m:r>
                    <m:r>
                      <a:rPr lang="en-US" sz="2800" b="0" i="1" smtClean="0">
                        <a:latin typeface="Cambria Math"/>
                      </a:rPr>
                      <m:t> </m:t>
                    </m:r>
                    <m:r>
                      <a:rPr lang="en-US" sz="2800" b="0" i="1" smtClean="0">
                        <a:latin typeface="Cambria Math"/>
                      </a:rPr>
                      <m:t>𝑑𝑖𝑠𝑡𝑎𝑛𝑐𝑒</m:t>
                    </m:r>
                    <m:r>
                      <a:rPr lang="en-US" sz="2800" b="0" i="1" smtClean="0">
                        <a:latin typeface="Cambria Math"/>
                      </a:rPr>
                      <m:t> </m:t>
                    </m:r>
                    <m:r>
                      <a:rPr lang="en-US" sz="2800" b="0" i="1" smtClean="0">
                        <a:latin typeface="Cambria Math"/>
                      </a:rPr>
                      <m:t>𝑏𝑒𝑡𝑤𝑒𝑒𝑛</m:t>
                    </m:r>
                    <m:r>
                      <a:rPr lang="en-US" sz="2800" b="0" i="1" smtClean="0">
                        <a:latin typeface="Cambria Math"/>
                      </a:rPr>
                      <m:t> </m:t>
                    </m:r>
                    <m:r>
                      <a:rPr lang="en-US" sz="2800" b="0" i="1" smtClean="0">
                        <a:latin typeface="Cambria Math"/>
                      </a:rPr>
                      <m:t>𝑡</m:t>
                    </m:r>
                    <m:r>
                      <a:rPr lang="en-US" sz="2800" b="0" i="1" smtClean="0">
                        <a:latin typeface="Cambria Math"/>
                      </a:rPr>
                      <m:t>h</m:t>
                    </m:r>
                    <m:r>
                      <a:rPr lang="en-US" sz="2800" b="0" i="1" smtClean="0">
                        <a:latin typeface="Cambria Math"/>
                      </a:rPr>
                      <m:t>𝑒</m:t>
                    </m:r>
                    <m:r>
                      <a:rPr lang="en-US" sz="2800" b="0" i="1" smtClean="0">
                        <a:latin typeface="Cambria Math"/>
                      </a:rPr>
                      <m:t> </m:t>
                    </m:r>
                    <m:r>
                      <a:rPr lang="en-US" sz="2800" b="0" i="1" smtClean="0">
                        <a:latin typeface="Cambria Math"/>
                      </a:rPr>
                      <m:t>𝑎𝑛𝑡𝑒𝑛𝑛𝑎𝑠</m:t>
                    </m:r>
                  </m:oMath>
                </a14:m>
                <a:endParaRPr lang="en-US" sz="2800" b="0" dirty="0"/>
              </a:p>
              <a:p>
                <a:pPr algn="just"/>
                <a14:m>
                  <m:oMath xmlns:m="http://schemas.openxmlformats.org/officeDocument/2006/math">
                    <m:r>
                      <a:rPr lang="en-US" sz="2800" b="0" i="1" smtClean="0">
                        <a:latin typeface="Cambria Math"/>
                      </a:rPr>
                      <m:t>𝜆</m:t>
                    </m:r>
                    <m:r>
                      <a:rPr lang="en-US" sz="2800" b="0" i="1" smtClean="0">
                        <a:latin typeface="Cambria Math"/>
                      </a:rPr>
                      <m:t> </m:t>
                    </m:r>
                    <m:r>
                      <a:rPr lang="en-US" sz="2800" b="0" i="1" smtClean="0">
                        <a:latin typeface="Cambria Math"/>
                      </a:rPr>
                      <m:t>𝑖𝑠</m:t>
                    </m:r>
                    <m:r>
                      <a:rPr lang="en-US" sz="2800" b="0" i="1" smtClean="0">
                        <a:latin typeface="Cambria Math"/>
                      </a:rPr>
                      <m:t> </m:t>
                    </m:r>
                    <m:r>
                      <a:rPr lang="en-US" sz="2800" b="0" i="1" smtClean="0">
                        <a:latin typeface="Cambria Math"/>
                      </a:rPr>
                      <m:t>𝑡</m:t>
                    </m:r>
                    <m:r>
                      <a:rPr lang="en-US" sz="2800" b="0" i="1" smtClean="0">
                        <a:latin typeface="Cambria Math"/>
                      </a:rPr>
                      <m:t>h</m:t>
                    </m:r>
                    <m:r>
                      <a:rPr lang="en-US" sz="2800" b="0" i="1" smtClean="0">
                        <a:latin typeface="Cambria Math"/>
                      </a:rPr>
                      <m:t>𝑒</m:t>
                    </m:r>
                    <m:r>
                      <a:rPr lang="en-US" sz="2800" b="0" i="1" smtClean="0">
                        <a:latin typeface="Cambria Math"/>
                      </a:rPr>
                      <m:t> </m:t>
                    </m:r>
                    <m:r>
                      <a:rPr lang="en-US" sz="2800" b="0" i="1" smtClean="0">
                        <a:latin typeface="Cambria Math"/>
                      </a:rPr>
                      <m:t>𝑜𝑝𝑒𝑟𝑎𝑡𝑖𝑛𝑔</m:t>
                    </m:r>
                    <m:r>
                      <a:rPr lang="en-US" sz="2800" b="0" i="1" smtClean="0">
                        <a:latin typeface="Cambria Math"/>
                      </a:rPr>
                      <m:t> </m:t>
                    </m:r>
                    <m:r>
                      <a:rPr lang="en-US" sz="2800" b="0" i="1" smtClean="0">
                        <a:latin typeface="Cambria Math"/>
                      </a:rPr>
                      <m:t>𝑤𝑎𝑣𝑒𝑙𝑒𝑛𝑔𝑡</m:t>
                    </m:r>
                    <m:r>
                      <a:rPr lang="en-US" sz="2800" b="0" i="1" smtClean="0">
                        <a:latin typeface="Cambria Math"/>
                      </a:rPr>
                      <m:t>h</m:t>
                    </m:r>
                  </m:oMath>
                </a14:m>
                <a:endParaRPr lang="en-US" sz="2800" b="0" dirty="0"/>
              </a:p>
              <a:p>
                <a:pPr algn="just"/>
                <a14:m>
                  <m:oMath xmlns:m="http://schemas.openxmlformats.org/officeDocument/2006/math">
                    <m:r>
                      <a:rPr lang="en-US" sz="2800" b="0" i="1" smtClean="0">
                        <a:latin typeface="Cambria Math"/>
                      </a:rPr>
                      <m:t>𝑐</m:t>
                    </m:r>
                    <m:r>
                      <a:rPr lang="en-US" sz="2800" b="0" i="1" smtClean="0">
                        <a:latin typeface="Cambria Math"/>
                      </a:rPr>
                      <m:t> </m:t>
                    </m:r>
                    <m:r>
                      <a:rPr lang="en-US" sz="2800" b="0" i="1" smtClean="0">
                        <a:latin typeface="Cambria Math"/>
                      </a:rPr>
                      <m:t>𝑖𝑠</m:t>
                    </m:r>
                    <m:r>
                      <a:rPr lang="en-US" sz="2800" b="0" i="1" smtClean="0">
                        <a:latin typeface="Cambria Math"/>
                      </a:rPr>
                      <m:t> </m:t>
                    </m:r>
                    <m:r>
                      <a:rPr lang="en-US" sz="2800" b="0" i="1" smtClean="0">
                        <a:latin typeface="Cambria Math"/>
                      </a:rPr>
                      <m:t>𝑡</m:t>
                    </m:r>
                    <m:r>
                      <a:rPr lang="en-US" sz="2800" b="0" i="1" smtClean="0">
                        <a:latin typeface="Cambria Math"/>
                      </a:rPr>
                      <m:t>h</m:t>
                    </m:r>
                    <m:r>
                      <a:rPr lang="en-US" sz="2800" b="0" i="1" smtClean="0">
                        <a:latin typeface="Cambria Math"/>
                      </a:rPr>
                      <m:t>𝑒</m:t>
                    </m:r>
                    <m:r>
                      <a:rPr lang="en-US" sz="2800" b="0" i="1" smtClean="0">
                        <a:latin typeface="Cambria Math"/>
                      </a:rPr>
                      <m:t> </m:t>
                    </m:r>
                    <m:r>
                      <a:rPr lang="en-US" sz="2800" b="0" i="1" smtClean="0">
                        <a:latin typeface="Cambria Math"/>
                      </a:rPr>
                      <m:t>𝑠𝑝𝑒𝑒𝑑</m:t>
                    </m:r>
                    <m:r>
                      <a:rPr lang="en-US" sz="2800" b="0" i="1" smtClean="0">
                        <a:latin typeface="Cambria Math"/>
                      </a:rPr>
                      <m:t> </m:t>
                    </m:r>
                    <m:r>
                      <a:rPr lang="en-US" sz="2800" b="0" i="1" smtClean="0">
                        <a:latin typeface="Cambria Math"/>
                      </a:rPr>
                      <m:t>𝑜𝑓</m:t>
                    </m:r>
                    <m:r>
                      <a:rPr lang="en-US" sz="2800" b="0" i="1" smtClean="0">
                        <a:latin typeface="Cambria Math"/>
                      </a:rPr>
                      <m:t> </m:t>
                    </m:r>
                    <m:r>
                      <a:rPr lang="en-US" sz="2800" b="0" i="1" smtClean="0">
                        <a:latin typeface="Cambria Math"/>
                      </a:rPr>
                      <m:t>𝑙𝑖𝑔</m:t>
                    </m:r>
                    <m:r>
                      <a:rPr lang="en-US" sz="2800" b="0" i="1" smtClean="0">
                        <a:latin typeface="Cambria Math"/>
                      </a:rPr>
                      <m:t>h</m:t>
                    </m:r>
                    <m:r>
                      <a:rPr lang="en-US" sz="2800" b="0" i="1" smtClean="0">
                        <a:latin typeface="Cambria Math"/>
                      </a:rPr>
                      <m:t>𝑡</m:t>
                    </m:r>
                  </m:oMath>
                </a14:m>
                <a:endParaRPr lang="en-US" sz="2800" b="0" dirty="0"/>
              </a:p>
              <a:p>
                <a:pPr algn="just"/>
                <a14:m>
                  <m:oMath xmlns:m="http://schemas.openxmlformats.org/officeDocument/2006/math">
                    <m:r>
                      <a:rPr lang="en-US" sz="2800" b="0" i="1" smtClean="0">
                        <a:latin typeface="Cambria Math"/>
                      </a:rPr>
                      <m:t>𝑓</m:t>
                    </m:r>
                    <m:r>
                      <a:rPr lang="en-US" sz="2800" b="0" i="1" smtClean="0">
                        <a:latin typeface="Cambria Math"/>
                      </a:rPr>
                      <m:t> </m:t>
                    </m:r>
                    <m:r>
                      <a:rPr lang="en-US" sz="2800" b="0" i="1" smtClean="0">
                        <a:latin typeface="Cambria Math"/>
                      </a:rPr>
                      <m:t>𝑖𝑠</m:t>
                    </m:r>
                    <m:r>
                      <a:rPr lang="en-US" sz="2800" b="0" i="1" smtClean="0">
                        <a:latin typeface="Cambria Math"/>
                      </a:rPr>
                      <m:t> </m:t>
                    </m:r>
                    <m:r>
                      <a:rPr lang="en-US" sz="2800" b="0" i="1" smtClean="0">
                        <a:latin typeface="Cambria Math"/>
                      </a:rPr>
                      <m:t>𝑡</m:t>
                    </m:r>
                    <m:r>
                      <a:rPr lang="en-US" sz="2800" b="0" i="1" smtClean="0">
                        <a:latin typeface="Cambria Math"/>
                      </a:rPr>
                      <m:t>h</m:t>
                    </m:r>
                    <m:r>
                      <a:rPr lang="en-US" sz="2800" b="0" i="1" smtClean="0">
                        <a:latin typeface="Cambria Math"/>
                      </a:rPr>
                      <m:t>𝑒</m:t>
                    </m:r>
                    <m:r>
                      <a:rPr lang="en-US" sz="2800" b="0" i="1" smtClean="0">
                        <a:latin typeface="Cambria Math"/>
                      </a:rPr>
                      <m:t> </m:t>
                    </m:r>
                    <m:r>
                      <a:rPr lang="en-US" sz="2800" b="0" i="1" smtClean="0">
                        <a:latin typeface="Cambria Math"/>
                      </a:rPr>
                      <m:t>𝑜𝑝𝑒𝑟𝑎𝑡𝑖𝑛𝑔</m:t>
                    </m:r>
                    <m:r>
                      <a:rPr lang="en-US" sz="2800" b="0" i="1" smtClean="0">
                        <a:latin typeface="Cambria Math"/>
                      </a:rPr>
                      <m:t> </m:t>
                    </m:r>
                    <m:r>
                      <a:rPr lang="en-US" sz="2800" b="0" i="1" smtClean="0">
                        <a:latin typeface="Cambria Math"/>
                      </a:rPr>
                      <m:t>𝑓𝑟𝑒𝑞𝑢𝑒𝑛𝑐𝑦</m:t>
                    </m:r>
                  </m:oMath>
                </a14:m>
                <a:endParaRPr lang="en-US" sz="28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57200" y="1600200"/>
                <a:ext cx="8229600" cy="4724400"/>
              </a:xfrm>
              <a:blipFill rotWithShape="1">
                <a:blip r:embed="rId3"/>
                <a:stretch>
                  <a:fillRect t="-1419" r="-1926"/>
                </a:stretch>
              </a:blipFill>
            </p:spPr>
            <p:txBody>
              <a:bodyPr/>
              <a:lstStyle/>
              <a:p>
                <a:r>
                  <a:rPr lang="en-US">
                    <a:noFill/>
                  </a:rPr>
                  <a:t> </a:t>
                </a:r>
              </a:p>
            </p:txBody>
          </p:sp>
        </mc:Fallback>
      </mc:AlternateContent>
      <p:sp>
        <p:nvSpPr>
          <p:cNvPr id="4" name="Slide Number Placeholder 3"/>
          <p:cNvSpPr>
            <a:spLocks noGrp="1"/>
          </p:cNvSpPr>
          <p:nvPr>
            <p:ph type="sldNum" sz="quarter" idx="10"/>
          </p:nvPr>
        </p:nvSpPr>
        <p:spPr/>
        <p:txBody>
          <a:bodyPr/>
          <a:lstStyle/>
          <a:p>
            <a:fld id="{98096D24-9B5D-4A50-8365-016C07C21ED1}" type="slidenum">
              <a:rPr lang="en-US" smtClean="0"/>
              <a:t>34</a:t>
            </a:fld>
            <a:endParaRPr lang="en-US"/>
          </a:p>
        </p:txBody>
      </p:sp>
      <p:sp>
        <p:nvSpPr>
          <p:cNvPr id="5" name="Footer Placeholder 4"/>
          <p:cNvSpPr>
            <a:spLocks noGrp="1"/>
          </p:cNvSpPr>
          <p:nvPr>
            <p:ph type="ftr" sz="quarter" idx="12"/>
          </p:nvPr>
        </p:nvSpPr>
        <p:spPr/>
        <p:txBody>
          <a:bodyPr/>
          <a:lstStyle/>
          <a:p>
            <a:r>
              <a:rPr lang="en-US"/>
              <a:t>Falah Mohammed An Najah National University</a:t>
            </a:r>
          </a:p>
        </p:txBody>
      </p:sp>
    </p:spTree>
    <p:extLst>
      <p:ext uri="{BB962C8B-B14F-4D97-AF65-F5344CB8AC3E}">
        <p14:creationId xmlns:p14="http://schemas.microsoft.com/office/powerpoint/2010/main" val="24452582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Free space loss (path loss)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57200" y="1600200"/>
                <a:ext cx="8229600" cy="4724400"/>
              </a:xfrm>
            </p:spPr>
            <p:txBody>
              <a:bodyPr/>
              <a:lstStyle/>
              <a:p>
                <a:pPr algn="just"/>
                <a:r>
                  <a:rPr lang="en-US" sz="2400" dirty="0"/>
                  <a:t>From the above equation, it is clear that the free space loss is given by</a:t>
                </a:r>
              </a:p>
              <a:p>
                <a:pPr marL="0" indent="0" algn="just">
                  <a:buNone/>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a:rPr>
                            <m:t>𝐿</m:t>
                          </m:r>
                        </m:e>
                        <m:sub>
                          <m:r>
                            <a:rPr lang="en-US" sz="2400" b="0" i="1" smtClean="0">
                              <a:latin typeface="Cambria Math"/>
                            </a:rPr>
                            <m:t>𝐹𝑆𝐿</m:t>
                          </m:r>
                        </m:sub>
                      </m:sSub>
                      <m:r>
                        <a:rPr lang="en-US" sz="2400" b="0" i="1" smtClean="0">
                          <a:latin typeface="Cambria Math"/>
                        </a:rPr>
                        <m:t>=</m:t>
                      </m:r>
                      <m:sSup>
                        <m:sSupPr>
                          <m:ctrlPr>
                            <a:rPr lang="en-US" sz="2400" b="0" i="1" smtClean="0">
                              <a:latin typeface="Cambria Math" panose="02040503050406030204" pitchFamily="18" charset="0"/>
                            </a:rPr>
                          </m:ctrlPr>
                        </m:sSupPr>
                        <m:e>
                          <m:d>
                            <m:dPr>
                              <m:ctrlPr>
                                <a:rPr lang="en-US" sz="2400" b="0" i="1" smtClean="0">
                                  <a:latin typeface="Cambria Math" panose="02040503050406030204" pitchFamily="18" charset="0"/>
                                </a:rPr>
                              </m:ctrlPr>
                            </m:dPr>
                            <m:e>
                              <m:f>
                                <m:fPr>
                                  <m:ctrlPr>
                                    <a:rPr lang="en-US" sz="2400" b="0" i="1" smtClean="0">
                                      <a:latin typeface="Cambria Math" panose="02040503050406030204" pitchFamily="18" charset="0"/>
                                    </a:rPr>
                                  </m:ctrlPr>
                                </m:fPr>
                                <m:num>
                                  <m:r>
                                    <a:rPr lang="en-US" sz="2400" b="0" i="1" smtClean="0">
                                      <a:latin typeface="Cambria Math"/>
                                    </a:rPr>
                                    <m:t>4</m:t>
                                  </m:r>
                                  <m:r>
                                    <a:rPr lang="en-US" sz="2400" b="0" i="1" smtClean="0">
                                      <a:latin typeface="Cambria Math"/>
                                    </a:rPr>
                                    <m:t>𝜋</m:t>
                                  </m:r>
                                  <m:r>
                                    <a:rPr lang="en-US" sz="2400" b="0" i="1" smtClean="0">
                                      <a:latin typeface="Cambria Math"/>
                                    </a:rPr>
                                    <m:t>𝑑</m:t>
                                  </m:r>
                                </m:num>
                                <m:den>
                                  <m:r>
                                    <a:rPr lang="en-US" sz="2400" b="0" i="1" smtClean="0">
                                      <a:latin typeface="Cambria Math"/>
                                    </a:rPr>
                                    <m:t>𝜆</m:t>
                                  </m:r>
                                </m:den>
                              </m:f>
                            </m:e>
                          </m:d>
                        </m:e>
                        <m:sup>
                          <m:r>
                            <a:rPr lang="en-US" sz="2400" b="0" i="1" smtClean="0">
                              <a:latin typeface="Cambria Math"/>
                            </a:rPr>
                            <m:t>2</m:t>
                          </m:r>
                        </m:sup>
                      </m:sSup>
                      <m:r>
                        <a:rPr lang="en-US" sz="2400" b="0" i="1" smtClean="0">
                          <a:latin typeface="Cambria Math"/>
                        </a:rPr>
                        <m:t>=</m:t>
                      </m:r>
                      <m:sSup>
                        <m:sSupPr>
                          <m:ctrlPr>
                            <a:rPr lang="en-US" sz="2400" b="0" i="1" smtClean="0">
                              <a:latin typeface="Cambria Math" panose="02040503050406030204" pitchFamily="18" charset="0"/>
                            </a:rPr>
                          </m:ctrlPr>
                        </m:sSupPr>
                        <m:e>
                          <m:d>
                            <m:dPr>
                              <m:ctrlPr>
                                <a:rPr lang="en-US" sz="2400" b="0" i="1" smtClean="0">
                                  <a:latin typeface="Cambria Math" panose="02040503050406030204" pitchFamily="18" charset="0"/>
                                </a:rPr>
                              </m:ctrlPr>
                            </m:dPr>
                            <m:e>
                              <m:f>
                                <m:fPr>
                                  <m:ctrlPr>
                                    <a:rPr lang="en-US" sz="2400" b="0" i="1" smtClean="0">
                                      <a:latin typeface="Cambria Math" panose="02040503050406030204" pitchFamily="18" charset="0"/>
                                    </a:rPr>
                                  </m:ctrlPr>
                                </m:fPr>
                                <m:num>
                                  <m:r>
                                    <a:rPr lang="en-US" sz="2400" b="0" i="1" smtClean="0">
                                      <a:latin typeface="Cambria Math"/>
                                    </a:rPr>
                                    <m:t>4</m:t>
                                  </m:r>
                                  <m:r>
                                    <a:rPr lang="en-US" sz="2400" b="0" i="1" smtClean="0">
                                      <a:latin typeface="Cambria Math"/>
                                    </a:rPr>
                                    <m:t>𝜋</m:t>
                                  </m:r>
                                  <m:r>
                                    <a:rPr lang="en-US" sz="2400" b="0" i="1" smtClean="0">
                                      <a:latin typeface="Cambria Math"/>
                                    </a:rPr>
                                    <m:t>𝑑𝑓</m:t>
                                  </m:r>
                                </m:num>
                                <m:den>
                                  <m:r>
                                    <a:rPr lang="en-US" sz="2400" b="0" i="1" smtClean="0">
                                      <a:latin typeface="Cambria Math"/>
                                    </a:rPr>
                                    <m:t>𝑐</m:t>
                                  </m:r>
                                </m:den>
                              </m:f>
                            </m:e>
                          </m:d>
                        </m:e>
                        <m:sup>
                          <m:r>
                            <a:rPr lang="en-US" sz="2400" b="0" i="1" smtClean="0">
                              <a:latin typeface="Cambria Math"/>
                            </a:rPr>
                            <m:t>2</m:t>
                          </m:r>
                        </m:sup>
                      </m:sSup>
                    </m:oMath>
                  </m:oMathPara>
                </a14:m>
                <a:endParaRPr lang="en-US" sz="2400" dirty="0"/>
              </a:p>
              <a:p>
                <a:pPr algn="just"/>
                <a:r>
                  <a:rPr lang="en-US" sz="2400" dirty="0"/>
                  <a:t>Where </a:t>
                </a:r>
              </a:p>
              <a:p>
                <a:pPr algn="just"/>
                <a14:m>
                  <m:oMath xmlns:m="http://schemas.openxmlformats.org/officeDocument/2006/math">
                    <m:r>
                      <a:rPr lang="en-US" sz="2400" b="0" i="1" smtClean="0">
                        <a:latin typeface="Cambria Math"/>
                      </a:rPr>
                      <m:t>𝑑</m:t>
                    </m:r>
                    <m:r>
                      <a:rPr lang="en-US" sz="2400" b="0" i="1" smtClean="0">
                        <a:latin typeface="Cambria Math"/>
                      </a:rPr>
                      <m:t> </m:t>
                    </m:r>
                    <m:r>
                      <a:rPr lang="en-US" sz="2400" b="0" i="1" smtClean="0">
                        <a:latin typeface="Cambria Math"/>
                      </a:rPr>
                      <m:t>𝑖𝑠</m:t>
                    </m:r>
                    <m:r>
                      <a:rPr lang="en-US" sz="2400" b="0" i="1" smtClean="0">
                        <a:latin typeface="Cambria Math"/>
                      </a:rPr>
                      <m:t> </m:t>
                    </m:r>
                    <m:r>
                      <a:rPr lang="en-US" sz="2400" b="0" i="1" smtClean="0">
                        <a:latin typeface="Cambria Math"/>
                      </a:rPr>
                      <m:t>𝑡h𝑒</m:t>
                    </m:r>
                    <m:r>
                      <a:rPr lang="en-US" sz="2400" b="0" i="1" smtClean="0">
                        <a:latin typeface="Cambria Math"/>
                      </a:rPr>
                      <m:t> </m:t>
                    </m:r>
                    <m:r>
                      <a:rPr lang="en-US" sz="2400" b="0" i="1" smtClean="0">
                        <a:latin typeface="Cambria Math"/>
                      </a:rPr>
                      <m:t>𝑑𝑖𝑠𝑡𝑎𝑛𝑐𝑒</m:t>
                    </m:r>
                    <m:r>
                      <a:rPr lang="en-US" sz="2400" b="0" i="1" smtClean="0">
                        <a:latin typeface="Cambria Math"/>
                      </a:rPr>
                      <m:t> </m:t>
                    </m:r>
                    <m:r>
                      <a:rPr lang="en-US" sz="2400" b="0" i="1" smtClean="0">
                        <a:latin typeface="Cambria Math"/>
                      </a:rPr>
                      <m:t>𝑏𝑒𝑡𝑤𝑒𝑒𝑛</m:t>
                    </m:r>
                    <m:r>
                      <a:rPr lang="en-US" sz="2400" b="0" i="1" smtClean="0">
                        <a:latin typeface="Cambria Math"/>
                      </a:rPr>
                      <m:t> </m:t>
                    </m:r>
                    <m:r>
                      <a:rPr lang="en-US" sz="2400" b="0" i="1" smtClean="0">
                        <a:latin typeface="Cambria Math"/>
                      </a:rPr>
                      <m:t>𝑡h𝑒</m:t>
                    </m:r>
                    <m:r>
                      <a:rPr lang="en-US" sz="2400" b="0" i="1" smtClean="0">
                        <a:latin typeface="Cambria Math"/>
                      </a:rPr>
                      <m:t> </m:t>
                    </m:r>
                    <m:r>
                      <a:rPr lang="en-US" sz="2400" b="0" i="1" smtClean="0">
                        <a:latin typeface="Cambria Math"/>
                      </a:rPr>
                      <m:t>𝑎𝑛𝑡𝑒𝑛𝑛𝑎𝑠</m:t>
                    </m:r>
                  </m:oMath>
                </a14:m>
                <a:endParaRPr lang="en-US" sz="2400" b="0" dirty="0"/>
              </a:p>
              <a:p>
                <a:pPr algn="just"/>
                <a14:m>
                  <m:oMath xmlns:m="http://schemas.openxmlformats.org/officeDocument/2006/math">
                    <m:r>
                      <a:rPr lang="en-US" sz="2400" b="0" i="1" smtClean="0">
                        <a:latin typeface="Cambria Math"/>
                      </a:rPr>
                      <m:t>𝜆</m:t>
                    </m:r>
                    <m:r>
                      <a:rPr lang="en-US" sz="2400" b="0" i="1" smtClean="0">
                        <a:latin typeface="Cambria Math"/>
                      </a:rPr>
                      <m:t> </m:t>
                    </m:r>
                    <m:r>
                      <a:rPr lang="en-US" sz="2400" b="0" i="1" smtClean="0">
                        <a:latin typeface="Cambria Math"/>
                      </a:rPr>
                      <m:t>𝑖𝑠</m:t>
                    </m:r>
                    <m:r>
                      <a:rPr lang="en-US" sz="2400" b="0" i="1" smtClean="0">
                        <a:latin typeface="Cambria Math"/>
                      </a:rPr>
                      <m:t> </m:t>
                    </m:r>
                    <m:r>
                      <a:rPr lang="en-US" sz="2400" b="0" i="1" smtClean="0">
                        <a:latin typeface="Cambria Math"/>
                      </a:rPr>
                      <m:t>𝑡h𝑒</m:t>
                    </m:r>
                    <m:r>
                      <a:rPr lang="en-US" sz="2400" b="0" i="1" smtClean="0">
                        <a:latin typeface="Cambria Math"/>
                      </a:rPr>
                      <m:t> </m:t>
                    </m:r>
                    <m:r>
                      <a:rPr lang="en-US" sz="2400" b="0" i="1" smtClean="0">
                        <a:latin typeface="Cambria Math"/>
                      </a:rPr>
                      <m:t>𝑜𝑝𝑒𝑟𝑎𝑡𝑖𝑛𝑔</m:t>
                    </m:r>
                    <m:r>
                      <a:rPr lang="en-US" sz="2400" b="0" i="1" smtClean="0">
                        <a:latin typeface="Cambria Math"/>
                      </a:rPr>
                      <m:t> </m:t>
                    </m:r>
                    <m:r>
                      <a:rPr lang="en-US" sz="2400" b="0" i="1" smtClean="0">
                        <a:latin typeface="Cambria Math"/>
                      </a:rPr>
                      <m:t>𝑤𝑎𝑣𝑒𝑙𝑒𝑛𝑔𝑡h</m:t>
                    </m:r>
                  </m:oMath>
                </a14:m>
                <a:endParaRPr lang="en-US" sz="2400" b="0" dirty="0"/>
              </a:p>
              <a:p>
                <a:pPr algn="just"/>
                <a14:m>
                  <m:oMath xmlns:m="http://schemas.openxmlformats.org/officeDocument/2006/math">
                    <m:r>
                      <a:rPr lang="en-US" sz="2400" b="0" i="1" smtClean="0">
                        <a:latin typeface="Cambria Math"/>
                      </a:rPr>
                      <m:t>𝑐</m:t>
                    </m:r>
                    <m:r>
                      <a:rPr lang="en-US" sz="2400" b="0" i="1" smtClean="0">
                        <a:latin typeface="Cambria Math"/>
                      </a:rPr>
                      <m:t> </m:t>
                    </m:r>
                    <m:r>
                      <a:rPr lang="en-US" sz="2400" b="0" i="1" smtClean="0">
                        <a:latin typeface="Cambria Math"/>
                      </a:rPr>
                      <m:t>𝑖𝑠</m:t>
                    </m:r>
                    <m:r>
                      <a:rPr lang="en-US" sz="2400" b="0" i="1" smtClean="0">
                        <a:latin typeface="Cambria Math"/>
                      </a:rPr>
                      <m:t> </m:t>
                    </m:r>
                    <m:r>
                      <a:rPr lang="en-US" sz="2400" b="0" i="1" smtClean="0">
                        <a:latin typeface="Cambria Math"/>
                      </a:rPr>
                      <m:t>𝑡h𝑒</m:t>
                    </m:r>
                    <m:r>
                      <a:rPr lang="en-US" sz="2400" b="0" i="1" smtClean="0">
                        <a:latin typeface="Cambria Math"/>
                      </a:rPr>
                      <m:t> </m:t>
                    </m:r>
                    <m:r>
                      <a:rPr lang="en-US" sz="2400" b="0" i="1" smtClean="0">
                        <a:latin typeface="Cambria Math"/>
                      </a:rPr>
                      <m:t>𝑠𝑝𝑒𝑒𝑑</m:t>
                    </m:r>
                    <m:r>
                      <a:rPr lang="en-US" sz="2400" b="0" i="1" smtClean="0">
                        <a:latin typeface="Cambria Math"/>
                      </a:rPr>
                      <m:t> </m:t>
                    </m:r>
                    <m:r>
                      <a:rPr lang="en-US" sz="2400" b="0" i="1" smtClean="0">
                        <a:latin typeface="Cambria Math"/>
                      </a:rPr>
                      <m:t>𝑜𝑓</m:t>
                    </m:r>
                    <m:r>
                      <a:rPr lang="en-US" sz="2400" b="0" i="1" smtClean="0">
                        <a:latin typeface="Cambria Math"/>
                      </a:rPr>
                      <m:t> </m:t>
                    </m:r>
                    <m:r>
                      <a:rPr lang="en-US" sz="2400" b="0" i="1" smtClean="0">
                        <a:latin typeface="Cambria Math"/>
                      </a:rPr>
                      <m:t>𝑙𝑖𝑔h𝑡</m:t>
                    </m:r>
                  </m:oMath>
                </a14:m>
                <a:endParaRPr lang="en-US" sz="2400" b="0" dirty="0"/>
              </a:p>
              <a:p>
                <a:pPr algn="just"/>
                <a14:m>
                  <m:oMath xmlns:m="http://schemas.openxmlformats.org/officeDocument/2006/math">
                    <m:r>
                      <a:rPr lang="en-US" sz="2400" b="0" i="1" smtClean="0">
                        <a:latin typeface="Cambria Math"/>
                      </a:rPr>
                      <m:t>𝑓</m:t>
                    </m:r>
                    <m:r>
                      <a:rPr lang="en-US" sz="2400" b="0" i="1" smtClean="0">
                        <a:latin typeface="Cambria Math"/>
                      </a:rPr>
                      <m:t> </m:t>
                    </m:r>
                    <m:r>
                      <a:rPr lang="en-US" sz="2400" b="0" i="1" smtClean="0">
                        <a:latin typeface="Cambria Math"/>
                      </a:rPr>
                      <m:t>𝑖𝑠</m:t>
                    </m:r>
                    <m:r>
                      <a:rPr lang="en-US" sz="2400" b="0" i="1" smtClean="0">
                        <a:latin typeface="Cambria Math"/>
                      </a:rPr>
                      <m:t> </m:t>
                    </m:r>
                    <m:r>
                      <a:rPr lang="en-US" sz="2400" b="0" i="1" smtClean="0">
                        <a:latin typeface="Cambria Math"/>
                      </a:rPr>
                      <m:t>𝑡h𝑒</m:t>
                    </m:r>
                    <m:r>
                      <a:rPr lang="en-US" sz="2400" b="0" i="1" smtClean="0">
                        <a:latin typeface="Cambria Math"/>
                      </a:rPr>
                      <m:t> </m:t>
                    </m:r>
                    <m:r>
                      <a:rPr lang="en-US" sz="2400" b="0" i="1" smtClean="0">
                        <a:latin typeface="Cambria Math"/>
                      </a:rPr>
                      <m:t>𝑜𝑝𝑒𝑟𝑎𝑡𝑖𝑛𝑔</m:t>
                    </m:r>
                    <m:r>
                      <a:rPr lang="en-US" sz="2400" b="0" i="1" smtClean="0">
                        <a:latin typeface="Cambria Math"/>
                      </a:rPr>
                      <m:t> </m:t>
                    </m:r>
                    <m:r>
                      <a:rPr lang="en-US" sz="2400" b="0" i="1" smtClean="0">
                        <a:latin typeface="Cambria Math"/>
                      </a:rPr>
                      <m:t>𝑓𝑟𝑒𝑞𝑢𝑒𝑛𝑐𝑦</m:t>
                    </m:r>
                  </m:oMath>
                </a14:m>
                <a:endParaRPr lang="en-US" sz="24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57200" y="1600200"/>
                <a:ext cx="8229600" cy="4724400"/>
              </a:xfrm>
              <a:blipFill rotWithShape="1">
                <a:blip r:embed="rId3"/>
                <a:stretch>
                  <a:fillRect t="-1032" r="-1556"/>
                </a:stretch>
              </a:blipFill>
            </p:spPr>
            <p:txBody>
              <a:bodyPr/>
              <a:lstStyle/>
              <a:p>
                <a:r>
                  <a:rPr lang="en-US">
                    <a:noFill/>
                  </a:rPr>
                  <a:t> </a:t>
                </a:r>
              </a:p>
            </p:txBody>
          </p:sp>
        </mc:Fallback>
      </mc:AlternateContent>
      <p:sp>
        <p:nvSpPr>
          <p:cNvPr id="4" name="Slide Number Placeholder 3"/>
          <p:cNvSpPr>
            <a:spLocks noGrp="1"/>
          </p:cNvSpPr>
          <p:nvPr>
            <p:ph type="sldNum" sz="quarter" idx="10"/>
          </p:nvPr>
        </p:nvSpPr>
        <p:spPr/>
        <p:txBody>
          <a:bodyPr/>
          <a:lstStyle/>
          <a:p>
            <a:fld id="{98096D24-9B5D-4A50-8365-016C07C21ED1}" type="slidenum">
              <a:rPr lang="en-US" smtClean="0"/>
              <a:t>35</a:t>
            </a:fld>
            <a:endParaRPr lang="en-US"/>
          </a:p>
        </p:txBody>
      </p:sp>
      <p:sp>
        <p:nvSpPr>
          <p:cNvPr id="5" name="Footer Placeholder 4"/>
          <p:cNvSpPr>
            <a:spLocks noGrp="1"/>
          </p:cNvSpPr>
          <p:nvPr>
            <p:ph type="ftr" sz="quarter" idx="12"/>
          </p:nvPr>
        </p:nvSpPr>
        <p:spPr/>
        <p:txBody>
          <a:bodyPr/>
          <a:lstStyle/>
          <a:p>
            <a:r>
              <a:rPr lang="en-US"/>
              <a:t>Falah Mohammed An Najah National University</a:t>
            </a:r>
          </a:p>
        </p:txBody>
      </p:sp>
    </p:spTree>
    <p:extLst>
      <p:ext uri="{BB962C8B-B14F-4D97-AF65-F5344CB8AC3E}">
        <p14:creationId xmlns:p14="http://schemas.microsoft.com/office/powerpoint/2010/main" val="10287255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Free space loss equation in dB</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57200" y="1600200"/>
                <a:ext cx="8229600" cy="4724400"/>
              </a:xfrm>
            </p:spPr>
            <p:txBody>
              <a:bodyPr/>
              <a:lstStyle/>
              <a:p>
                <a:pPr algn="just"/>
                <a:r>
                  <a:rPr lang="en-US" sz="2800" dirty="0"/>
                  <a:t>The above equation for the free space loss can be expressed in dB as shown below</a:t>
                </a:r>
              </a:p>
              <a:p>
                <a:pPr algn="just"/>
                <a:endParaRPr lang="en-US" sz="2800" dirty="0"/>
              </a:p>
              <a:p>
                <a:pPr marL="0" indent="0" algn="just">
                  <a:buNone/>
                </a:pPr>
                <a14:m>
                  <m:oMathPara xmlns:m="http://schemas.openxmlformats.org/officeDocument/2006/math">
                    <m:oMathParaPr>
                      <m:jc m:val="centerGroup"/>
                    </m:oMathParaPr>
                    <m:oMath xmlns:m="http://schemas.openxmlformats.org/officeDocument/2006/math">
                      <m:sSub>
                        <m:sSubPr>
                          <m:ctrlPr>
                            <a:rPr lang="en-US" sz="2800" b="0" i="1" smtClean="0">
                              <a:latin typeface="Cambria Math" panose="02040503050406030204" pitchFamily="18" charset="0"/>
                            </a:rPr>
                          </m:ctrlPr>
                        </m:sSubPr>
                        <m:e>
                          <m:r>
                            <a:rPr lang="en-US" sz="2800" b="0" i="1" smtClean="0">
                              <a:latin typeface="Cambria Math"/>
                            </a:rPr>
                            <m:t>𝐿</m:t>
                          </m:r>
                        </m:e>
                        <m:sub>
                          <m:r>
                            <a:rPr lang="en-US" sz="2800" b="0" i="1" smtClean="0">
                              <a:latin typeface="Cambria Math"/>
                            </a:rPr>
                            <m:t>𝐹𝑆𝐿</m:t>
                          </m:r>
                        </m:sub>
                      </m:sSub>
                      <m:r>
                        <a:rPr lang="en-US" sz="2800" b="0" i="1" smtClean="0">
                          <a:latin typeface="Cambria Math"/>
                        </a:rPr>
                        <m:t>=92.45+20</m:t>
                      </m:r>
                      <m:func>
                        <m:funcPr>
                          <m:ctrlPr>
                            <a:rPr lang="en-US" sz="2800" b="0" i="1" smtClean="0">
                              <a:latin typeface="Cambria Math" panose="02040503050406030204" pitchFamily="18" charset="0"/>
                            </a:rPr>
                          </m:ctrlPr>
                        </m:funcPr>
                        <m:fName>
                          <m:r>
                            <m:rPr>
                              <m:sty m:val="p"/>
                            </m:rPr>
                            <a:rPr lang="en-US" sz="2800" b="0" i="0" smtClean="0">
                              <a:latin typeface="Cambria Math"/>
                            </a:rPr>
                            <m:t>log</m:t>
                          </m:r>
                        </m:fName>
                        <m:e>
                          <m:d>
                            <m:dPr>
                              <m:ctrlPr>
                                <a:rPr lang="en-US" sz="2800" b="0" i="1" smtClean="0">
                                  <a:latin typeface="Cambria Math" panose="02040503050406030204" pitchFamily="18" charset="0"/>
                                </a:rPr>
                              </m:ctrlPr>
                            </m:dPr>
                            <m:e>
                              <m:sSub>
                                <m:sSubPr>
                                  <m:ctrlPr>
                                    <a:rPr lang="en-US" sz="2800" b="0" i="1" smtClean="0">
                                      <a:latin typeface="Cambria Math" panose="02040503050406030204" pitchFamily="18" charset="0"/>
                                    </a:rPr>
                                  </m:ctrlPr>
                                </m:sSubPr>
                                <m:e>
                                  <m:r>
                                    <a:rPr lang="en-US" sz="2800" b="0" i="1" smtClean="0">
                                      <a:latin typeface="Cambria Math"/>
                                    </a:rPr>
                                    <m:t>𝑓</m:t>
                                  </m:r>
                                </m:e>
                                <m:sub>
                                  <m:r>
                                    <a:rPr lang="en-US" sz="2800" b="0" i="1" smtClean="0">
                                      <a:latin typeface="Cambria Math"/>
                                    </a:rPr>
                                    <m:t>𝐺𝐻𝑧</m:t>
                                  </m:r>
                                </m:sub>
                              </m:sSub>
                            </m:e>
                          </m:d>
                        </m:e>
                      </m:func>
                      <m:r>
                        <a:rPr lang="en-US" sz="2800" b="0" i="1" smtClean="0">
                          <a:latin typeface="Cambria Math"/>
                        </a:rPr>
                        <m:t>+20</m:t>
                      </m:r>
                      <m:func>
                        <m:funcPr>
                          <m:ctrlPr>
                            <a:rPr lang="en-US" sz="2800" b="0" i="1" smtClean="0">
                              <a:latin typeface="Cambria Math" panose="02040503050406030204" pitchFamily="18" charset="0"/>
                            </a:rPr>
                          </m:ctrlPr>
                        </m:funcPr>
                        <m:fName>
                          <m:r>
                            <m:rPr>
                              <m:sty m:val="p"/>
                            </m:rPr>
                            <a:rPr lang="en-US" sz="2800" b="0" i="0" smtClean="0">
                              <a:latin typeface="Cambria Math"/>
                            </a:rPr>
                            <m:t>log</m:t>
                          </m:r>
                        </m:fName>
                        <m:e>
                          <m:d>
                            <m:dPr>
                              <m:ctrlPr>
                                <a:rPr lang="en-US" sz="2800" b="0" i="1" smtClean="0">
                                  <a:latin typeface="Cambria Math" panose="02040503050406030204" pitchFamily="18" charset="0"/>
                                </a:rPr>
                              </m:ctrlPr>
                            </m:dPr>
                            <m:e>
                              <m:sSub>
                                <m:sSubPr>
                                  <m:ctrlPr>
                                    <a:rPr lang="en-US" sz="2800" b="0" i="1" smtClean="0">
                                      <a:latin typeface="Cambria Math" panose="02040503050406030204" pitchFamily="18" charset="0"/>
                                    </a:rPr>
                                  </m:ctrlPr>
                                </m:sSubPr>
                                <m:e>
                                  <m:r>
                                    <a:rPr lang="en-US" sz="2800" b="0" i="1" smtClean="0">
                                      <a:latin typeface="Cambria Math"/>
                                    </a:rPr>
                                    <m:t>𝑑</m:t>
                                  </m:r>
                                </m:e>
                                <m:sub>
                                  <m:r>
                                    <a:rPr lang="en-US" sz="2800" b="0" i="1" smtClean="0">
                                      <a:latin typeface="Cambria Math"/>
                                    </a:rPr>
                                    <m:t>𝑘𝑚</m:t>
                                  </m:r>
                                </m:sub>
                              </m:sSub>
                            </m:e>
                          </m:d>
                        </m:e>
                      </m:func>
                      <m:r>
                        <a:rPr lang="en-US" sz="2800" b="0" i="1" smtClean="0">
                          <a:latin typeface="Cambria Math"/>
                        </a:rPr>
                        <m:t>   </m:t>
                      </m:r>
                      <m:r>
                        <a:rPr lang="en-US" sz="2800" b="0" i="1" smtClean="0">
                          <a:latin typeface="Cambria Math"/>
                        </a:rPr>
                        <m:t>𝑑𝐵</m:t>
                      </m:r>
                    </m:oMath>
                  </m:oMathPara>
                </a14:m>
                <a:endParaRPr lang="en-US" sz="2800" dirty="0"/>
              </a:p>
              <a:p>
                <a:pPr algn="just"/>
                <a:endParaRPr lang="en-US" sz="2800" dirty="0"/>
              </a:p>
              <a:p>
                <a:pPr algn="just"/>
                <a:r>
                  <a:rPr lang="en-US" sz="2800" dirty="0"/>
                  <a:t>If the distance between the transmitter and the receiver is expressed in miles, then the above equation can be modified as shown</a:t>
                </a:r>
              </a:p>
              <a:p>
                <a:pPr marL="0" indent="0" algn="just">
                  <a:buNone/>
                </a:pPr>
                <a14:m>
                  <m:oMathPara xmlns:m="http://schemas.openxmlformats.org/officeDocument/2006/math">
                    <m:oMathParaPr>
                      <m:jc m:val="centerGroup"/>
                    </m:oMathParaPr>
                    <m:oMath xmlns:m="http://schemas.openxmlformats.org/officeDocument/2006/math">
                      <m:sSub>
                        <m:sSubPr>
                          <m:ctrlPr>
                            <a:rPr lang="en-US" sz="2800" i="1">
                              <a:latin typeface="Cambria Math" panose="02040503050406030204" pitchFamily="18" charset="0"/>
                            </a:rPr>
                          </m:ctrlPr>
                        </m:sSubPr>
                        <m:e>
                          <m:r>
                            <a:rPr lang="en-US" sz="2800" i="1">
                              <a:latin typeface="Cambria Math"/>
                            </a:rPr>
                            <m:t>𝐿</m:t>
                          </m:r>
                        </m:e>
                        <m:sub>
                          <m:r>
                            <a:rPr lang="en-US" sz="2800" i="1">
                              <a:latin typeface="Cambria Math"/>
                            </a:rPr>
                            <m:t>𝐹𝑆𝐿</m:t>
                          </m:r>
                        </m:sub>
                      </m:sSub>
                      <m:r>
                        <a:rPr lang="en-US" sz="2800" i="1">
                          <a:latin typeface="Cambria Math"/>
                        </a:rPr>
                        <m:t>=9</m:t>
                      </m:r>
                      <m:r>
                        <a:rPr lang="en-US" sz="2800" b="0" i="1" smtClean="0">
                          <a:latin typeface="Cambria Math"/>
                        </a:rPr>
                        <m:t>6</m:t>
                      </m:r>
                      <m:r>
                        <a:rPr lang="en-US" sz="2800" i="1">
                          <a:latin typeface="Cambria Math"/>
                        </a:rPr>
                        <m:t>.</m:t>
                      </m:r>
                      <m:r>
                        <a:rPr lang="en-US" sz="2800" b="0" i="1" smtClean="0">
                          <a:latin typeface="Cambria Math"/>
                        </a:rPr>
                        <m:t>60</m:t>
                      </m:r>
                      <m:r>
                        <a:rPr lang="en-US" sz="2800" i="1">
                          <a:latin typeface="Cambria Math"/>
                        </a:rPr>
                        <m:t>+20</m:t>
                      </m:r>
                      <m:func>
                        <m:funcPr>
                          <m:ctrlPr>
                            <a:rPr lang="en-US" sz="2800" i="1">
                              <a:latin typeface="Cambria Math" panose="02040503050406030204" pitchFamily="18" charset="0"/>
                            </a:rPr>
                          </m:ctrlPr>
                        </m:funcPr>
                        <m:fName>
                          <m:r>
                            <m:rPr>
                              <m:sty m:val="p"/>
                            </m:rPr>
                            <a:rPr lang="en-US" sz="2800">
                              <a:latin typeface="Cambria Math"/>
                            </a:rPr>
                            <m:t>log</m:t>
                          </m:r>
                        </m:fName>
                        <m:e>
                          <m:d>
                            <m:dPr>
                              <m:ctrlPr>
                                <a:rPr lang="en-US" sz="2800" i="1">
                                  <a:latin typeface="Cambria Math" panose="02040503050406030204" pitchFamily="18" charset="0"/>
                                </a:rPr>
                              </m:ctrlPr>
                            </m:dPr>
                            <m:e>
                              <m:sSub>
                                <m:sSubPr>
                                  <m:ctrlPr>
                                    <a:rPr lang="en-US" sz="2800" i="1">
                                      <a:latin typeface="Cambria Math" panose="02040503050406030204" pitchFamily="18" charset="0"/>
                                    </a:rPr>
                                  </m:ctrlPr>
                                </m:sSubPr>
                                <m:e>
                                  <m:r>
                                    <a:rPr lang="en-US" sz="2800" i="1">
                                      <a:latin typeface="Cambria Math"/>
                                    </a:rPr>
                                    <m:t>𝑓</m:t>
                                  </m:r>
                                </m:e>
                                <m:sub>
                                  <m:r>
                                    <a:rPr lang="en-US" sz="2800" i="1">
                                      <a:latin typeface="Cambria Math"/>
                                    </a:rPr>
                                    <m:t>𝐺𝐻𝑧</m:t>
                                  </m:r>
                                </m:sub>
                              </m:sSub>
                            </m:e>
                          </m:d>
                        </m:e>
                      </m:func>
                      <m:r>
                        <a:rPr lang="en-US" sz="2800" i="1">
                          <a:latin typeface="Cambria Math"/>
                        </a:rPr>
                        <m:t>+20</m:t>
                      </m:r>
                      <m:func>
                        <m:funcPr>
                          <m:ctrlPr>
                            <a:rPr lang="en-US" sz="2800" i="1">
                              <a:latin typeface="Cambria Math" panose="02040503050406030204" pitchFamily="18" charset="0"/>
                            </a:rPr>
                          </m:ctrlPr>
                        </m:funcPr>
                        <m:fName>
                          <m:r>
                            <m:rPr>
                              <m:sty m:val="p"/>
                            </m:rPr>
                            <a:rPr lang="en-US" sz="2800">
                              <a:latin typeface="Cambria Math"/>
                            </a:rPr>
                            <m:t>log</m:t>
                          </m:r>
                        </m:fName>
                        <m:e>
                          <m:d>
                            <m:dPr>
                              <m:ctrlPr>
                                <a:rPr lang="en-US" sz="2800" i="1">
                                  <a:latin typeface="Cambria Math" panose="02040503050406030204" pitchFamily="18" charset="0"/>
                                </a:rPr>
                              </m:ctrlPr>
                            </m:dPr>
                            <m:e>
                              <m:sSub>
                                <m:sSubPr>
                                  <m:ctrlPr>
                                    <a:rPr lang="en-US" sz="2800" i="1">
                                      <a:latin typeface="Cambria Math" panose="02040503050406030204" pitchFamily="18" charset="0"/>
                                    </a:rPr>
                                  </m:ctrlPr>
                                </m:sSubPr>
                                <m:e>
                                  <m:r>
                                    <a:rPr lang="en-US" sz="2800" i="1">
                                      <a:latin typeface="Cambria Math"/>
                                    </a:rPr>
                                    <m:t>𝑑</m:t>
                                  </m:r>
                                </m:e>
                                <m:sub>
                                  <m:r>
                                    <a:rPr lang="en-US" sz="2800" i="1">
                                      <a:latin typeface="Cambria Math"/>
                                    </a:rPr>
                                    <m:t>𝑚</m:t>
                                  </m:r>
                                  <m:r>
                                    <a:rPr lang="en-US" sz="2800" b="0" i="1" smtClean="0">
                                      <a:latin typeface="Cambria Math" panose="02040503050406030204" pitchFamily="18" charset="0"/>
                                    </a:rPr>
                                    <m:t>𝑖</m:t>
                                  </m:r>
                                </m:sub>
                              </m:sSub>
                            </m:e>
                          </m:d>
                        </m:e>
                      </m:func>
                      <m:r>
                        <a:rPr lang="en-US" sz="2800" b="0" i="1" smtClean="0">
                          <a:latin typeface="Cambria Math"/>
                        </a:rPr>
                        <m:t> </m:t>
                      </m:r>
                      <m:r>
                        <a:rPr lang="en-US" sz="2800" b="0" i="1" smtClean="0">
                          <a:latin typeface="Cambria Math"/>
                        </a:rPr>
                        <m:t>𝑑𝐵</m:t>
                      </m:r>
                    </m:oMath>
                  </m:oMathPara>
                </a14:m>
                <a:endParaRPr lang="en-US" sz="2800" dirty="0"/>
              </a:p>
              <a:p>
                <a:pPr algn="just"/>
                <a:endParaRPr lang="en-US" sz="28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57200" y="1600200"/>
                <a:ext cx="8229600" cy="4724400"/>
              </a:xfrm>
              <a:blipFill rotWithShape="0">
                <a:blip r:embed="rId2"/>
                <a:stretch>
                  <a:fillRect t="-1548" r="-1926"/>
                </a:stretch>
              </a:blipFill>
            </p:spPr>
            <p:txBody>
              <a:bodyPr/>
              <a:lstStyle/>
              <a:p>
                <a:r>
                  <a:rPr lang="en-US">
                    <a:noFill/>
                  </a:rPr>
                  <a:t> </a:t>
                </a:r>
              </a:p>
            </p:txBody>
          </p:sp>
        </mc:Fallback>
      </mc:AlternateContent>
      <p:sp>
        <p:nvSpPr>
          <p:cNvPr id="4" name="Slide Number Placeholder 3"/>
          <p:cNvSpPr>
            <a:spLocks noGrp="1"/>
          </p:cNvSpPr>
          <p:nvPr>
            <p:ph type="sldNum" sz="quarter" idx="10"/>
          </p:nvPr>
        </p:nvSpPr>
        <p:spPr/>
        <p:txBody>
          <a:bodyPr/>
          <a:lstStyle/>
          <a:p>
            <a:fld id="{98096D24-9B5D-4A50-8365-016C07C21ED1}" type="slidenum">
              <a:rPr lang="en-US" smtClean="0"/>
              <a:t>36</a:t>
            </a:fld>
            <a:endParaRPr lang="en-US"/>
          </a:p>
        </p:txBody>
      </p:sp>
      <p:sp>
        <p:nvSpPr>
          <p:cNvPr id="5" name="Footer Placeholder 4"/>
          <p:cNvSpPr>
            <a:spLocks noGrp="1"/>
          </p:cNvSpPr>
          <p:nvPr>
            <p:ph type="ftr" sz="quarter" idx="12"/>
          </p:nvPr>
        </p:nvSpPr>
        <p:spPr/>
        <p:txBody>
          <a:bodyPr/>
          <a:lstStyle/>
          <a:p>
            <a:r>
              <a:rPr lang="en-US"/>
              <a:t>Falah Mohammed An Najah National University</a:t>
            </a:r>
          </a:p>
        </p:txBody>
      </p:sp>
    </p:spTree>
    <p:extLst>
      <p:ext uri="{BB962C8B-B14F-4D97-AF65-F5344CB8AC3E}">
        <p14:creationId xmlns:p14="http://schemas.microsoft.com/office/powerpoint/2010/main" val="40897240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r>
                  <a:rPr lang="en-US" dirty="0"/>
                  <a:t>FSL doubling/halving the distance </a:t>
                </a:r>
                <a14:m>
                  <m:oMath xmlns:m="http://schemas.openxmlformats.org/officeDocument/2006/math">
                    <m:r>
                      <a:rPr lang="en-US" b="0" i="1" smtClean="0">
                        <a:latin typeface="Cambria Math"/>
                      </a:rPr>
                      <m:t>𝑑</m:t>
                    </m:r>
                  </m:oMath>
                </a14:m>
                <a:endParaRPr lang="en-US"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2"/>
                <a:stretch>
                  <a:fillRect t="-25000" b="-414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57200" y="1600200"/>
                <a:ext cx="8229600" cy="4648200"/>
              </a:xfrm>
            </p:spPr>
            <p:txBody>
              <a:bodyPr/>
              <a:lstStyle/>
              <a:p>
                <a:pPr algn="just"/>
                <a:r>
                  <a:rPr lang="en-US" sz="2500" dirty="0"/>
                  <a:t>Doubling the distance between the transmitter and the receiver increase the loss by </a:t>
                </a:r>
                <a14:m>
                  <m:oMath xmlns:m="http://schemas.openxmlformats.org/officeDocument/2006/math">
                    <m:r>
                      <a:rPr lang="en-US" sz="2500" i="1" dirty="0" smtClean="0">
                        <a:latin typeface="Cambria Math"/>
                      </a:rPr>
                      <m:t>6 </m:t>
                    </m:r>
                    <m:r>
                      <a:rPr lang="en-US" sz="2500" i="1" dirty="0" smtClean="0">
                        <a:latin typeface="Cambria Math"/>
                      </a:rPr>
                      <m:t>𝑑𝐵</m:t>
                    </m:r>
                  </m:oMath>
                </a14:m>
                <a:endParaRPr lang="en-US" sz="2500" dirty="0"/>
              </a:p>
              <a:p>
                <a:pPr algn="just"/>
                <a:r>
                  <a:rPr lang="en-US" sz="2500" dirty="0"/>
                  <a:t>On the other hand if the distance between the transmitter and the receiver is halved then the FSL is reduced by </a:t>
                </a:r>
                <a14:m>
                  <m:oMath xmlns:m="http://schemas.openxmlformats.org/officeDocument/2006/math">
                    <m:r>
                      <a:rPr lang="en-US" sz="2500" i="1" dirty="0" smtClean="0">
                        <a:latin typeface="Cambria Math"/>
                      </a:rPr>
                      <m:t>6 </m:t>
                    </m:r>
                    <m:r>
                      <a:rPr lang="en-US" sz="2500" i="1" dirty="0" smtClean="0">
                        <a:latin typeface="Cambria Math"/>
                      </a:rPr>
                      <m:t>𝑑𝐵</m:t>
                    </m:r>
                  </m:oMath>
                </a14:m>
                <a:r>
                  <a:rPr lang="en-US" sz="2500" dirty="0"/>
                  <a:t> as illustrated by the following table</a:t>
                </a:r>
              </a:p>
              <a:p>
                <a:pPr algn="just"/>
                <a:r>
                  <a:rPr lang="en-US" sz="2500" dirty="0"/>
                  <a:t>Doubling the frequency will result in </a:t>
                </a:r>
                <a14:m>
                  <m:oMath xmlns:m="http://schemas.openxmlformats.org/officeDocument/2006/math">
                    <m:r>
                      <a:rPr lang="en-US" sz="2500" i="1" dirty="0" smtClean="0">
                        <a:latin typeface="Cambria Math"/>
                      </a:rPr>
                      <m:t>8 </m:t>
                    </m:r>
                    <m:r>
                      <a:rPr lang="en-US" sz="2500" i="1" dirty="0" smtClean="0">
                        <a:latin typeface="Cambria Math"/>
                      </a:rPr>
                      <m:t>𝑑𝐵</m:t>
                    </m:r>
                  </m:oMath>
                </a14:m>
                <a:r>
                  <a:rPr lang="en-US" sz="2500" dirty="0"/>
                  <a:t> in crease in FSL</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57200" y="1600200"/>
                <a:ext cx="8229600" cy="4648200"/>
              </a:xfrm>
              <a:blipFill rotWithShape="1">
                <a:blip r:embed="rId5"/>
                <a:stretch>
                  <a:fillRect t="-1050" r="-1630"/>
                </a:stretch>
              </a:blipFill>
            </p:spPr>
            <p:txBody>
              <a:bodyPr/>
              <a:lstStyle/>
              <a:p>
                <a:r>
                  <a:rPr lang="en-US">
                    <a:noFill/>
                  </a:rPr>
                  <a:t> </a:t>
                </a:r>
              </a:p>
            </p:txBody>
          </p:sp>
        </mc:Fallback>
      </mc:AlternateContent>
      <p:sp>
        <p:nvSpPr>
          <p:cNvPr id="4" name="Slide Number Placeholder 3"/>
          <p:cNvSpPr>
            <a:spLocks noGrp="1"/>
          </p:cNvSpPr>
          <p:nvPr>
            <p:ph type="sldNum" sz="quarter" idx="10"/>
          </p:nvPr>
        </p:nvSpPr>
        <p:spPr/>
        <p:txBody>
          <a:bodyPr/>
          <a:lstStyle/>
          <a:p>
            <a:fld id="{98096D24-9B5D-4A50-8365-016C07C21ED1}" type="slidenum">
              <a:rPr lang="en-US" smtClean="0"/>
              <a:t>37</a:t>
            </a:fld>
            <a:endParaRPr lang="en-US"/>
          </a:p>
        </p:txBody>
      </p:sp>
      <p:sp>
        <p:nvSpPr>
          <p:cNvPr id="5" name="Footer Placeholder 4"/>
          <p:cNvSpPr>
            <a:spLocks noGrp="1"/>
          </p:cNvSpPr>
          <p:nvPr>
            <p:ph type="ftr" sz="quarter" idx="12"/>
          </p:nvPr>
        </p:nvSpPr>
        <p:spPr/>
        <p:txBody>
          <a:bodyPr/>
          <a:lstStyle/>
          <a:p>
            <a:r>
              <a:rPr lang="en-US"/>
              <a:t>Falah Mohammed An Najah National University</a:t>
            </a:r>
          </a:p>
        </p:txBody>
      </p:sp>
      <mc:AlternateContent xmlns:mc="http://schemas.openxmlformats.org/markup-compatibility/2006" xmlns:a14="http://schemas.microsoft.com/office/drawing/2010/main">
        <mc:Choice Requires="a14">
          <p:graphicFrame>
            <p:nvGraphicFramePr>
              <p:cNvPr id="6" name="Table 5"/>
              <p:cNvGraphicFramePr>
                <a:graphicFrameLocks noGrp="1"/>
              </p:cNvGraphicFramePr>
              <p:nvPr>
                <p:extLst>
                  <p:ext uri="{D42A27DB-BD31-4B8C-83A1-F6EECF244321}">
                    <p14:modId xmlns:p14="http://schemas.microsoft.com/office/powerpoint/2010/main" val="271388245"/>
                  </p:ext>
                </p:extLst>
              </p:nvPr>
            </p:nvGraphicFramePr>
            <p:xfrm>
              <a:off x="1524000" y="4495800"/>
              <a:ext cx="6400799" cy="1676400"/>
            </p:xfrm>
            <a:graphic>
              <a:graphicData uri="http://schemas.openxmlformats.org/drawingml/2006/table">
                <a:tbl>
                  <a:tblPr firstRow="1" bandRow="1">
                    <a:tableStyleId>{5C22544A-7EE6-4342-B048-85BDC9FD1C3A}</a:tableStyleId>
                  </a:tblPr>
                  <a:tblGrid>
                    <a:gridCol w="1440179">
                      <a:extLst>
                        <a:ext uri="{9D8B030D-6E8A-4147-A177-3AD203B41FA5}">
                          <a16:colId xmlns:a16="http://schemas.microsoft.com/office/drawing/2014/main" val="20000"/>
                        </a:ext>
                      </a:extLst>
                    </a:gridCol>
                    <a:gridCol w="1040130">
                      <a:extLst>
                        <a:ext uri="{9D8B030D-6E8A-4147-A177-3AD203B41FA5}">
                          <a16:colId xmlns:a16="http://schemas.microsoft.com/office/drawing/2014/main" val="20001"/>
                        </a:ext>
                      </a:extLst>
                    </a:gridCol>
                    <a:gridCol w="960120">
                      <a:extLst>
                        <a:ext uri="{9D8B030D-6E8A-4147-A177-3AD203B41FA5}">
                          <a16:colId xmlns:a16="http://schemas.microsoft.com/office/drawing/2014/main" val="20002"/>
                        </a:ext>
                      </a:extLst>
                    </a:gridCol>
                    <a:gridCol w="960120">
                      <a:extLst>
                        <a:ext uri="{9D8B030D-6E8A-4147-A177-3AD203B41FA5}">
                          <a16:colId xmlns:a16="http://schemas.microsoft.com/office/drawing/2014/main" val="20003"/>
                        </a:ext>
                      </a:extLst>
                    </a:gridCol>
                    <a:gridCol w="1040130">
                      <a:extLst>
                        <a:ext uri="{9D8B030D-6E8A-4147-A177-3AD203B41FA5}">
                          <a16:colId xmlns:a16="http://schemas.microsoft.com/office/drawing/2014/main" val="20004"/>
                        </a:ext>
                      </a:extLst>
                    </a:gridCol>
                    <a:gridCol w="960120">
                      <a:extLst>
                        <a:ext uri="{9D8B030D-6E8A-4147-A177-3AD203B41FA5}">
                          <a16:colId xmlns:a16="http://schemas.microsoft.com/office/drawing/2014/main" val="20005"/>
                        </a:ext>
                      </a:extLst>
                    </a:gridCol>
                  </a:tblGrid>
                  <a:tr h="419100">
                    <a:tc>
                      <a:txBody>
                        <a:bodyPr/>
                        <a:lstStyle/>
                        <a:p>
                          <a:endParaRPr lang="en-US" dirty="0"/>
                        </a:p>
                      </a:txBody>
                      <a:tcPr/>
                    </a:tc>
                    <a:tc gridSpan="5">
                      <a:txBody>
                        <a:bodyPr/>
                        <a:lstStyle/>
                        <a:p>
                          <a:pPr/>
                          <a14:m>
                            <m:oMathPara xmlns:m="http://schemas.openxmlformats.org/officeDocument/2006/math">
                              <m:oMathParaPr>
                                <m:jc m:val="centerGroup"/>
                              </m:oMathParaPr>
                              <m:oMath xmlns:m="http://schemas.openxmlformats.org/officeDocument/2006/math">
                                <m:r>
                                  <a:rPr lang="en-US" i="1" dirty="0" smtClean="0">
                                    <a:latin typeface="Cambria Math"/>
                                  </a:rPr>
                                  <m:t>𝐹𝑟𝑒𝑒</m:t>
                                </m:r>
                                <m:r>
                                  <a:rPr lang="en-US" i="1" dirty="0" smtClean="0">
                                    <a:latin typeface="Cambria Math"/>
                                  </a:rPr>
                                  <m:t> </m:t>
                                </m:r>
                                <m:r>
                                  <a:rPr lang="en-US" i="1" dirty="0" smtClean="0">
                                    <a:latin typeface="Cambria Math"/>
                                  </a:rPr>
                                  <m:t>𝑠𝑝𝑎𝑐𝑒</m:t>
                                </m:r>
                                <m:r>
                                  <a:rPr lang="en-US" i="1" dirty="0" smtClean="0">
                                    <a:latin typeface="Cambria Math"/>
                                  </a:rPr>
                                  <m:t> </m:t>
                                </m:r>
                                <m:r>
                                  <a:rPr lang="en-US" i="1" dirty="0" smtClean="0">
                                    <a:latin typeface="Cambria Math"/>
                                  </a:rPr>
                                  <m:t>𝑙𝑜𝑠𝑠</m:t>
                                </m:r>
                                <m:r>
                                  <a:rPr lang="en-US" i="1" baseline="0" dirty="0" smtClean="0">
                                    <a:latin typeface="Cambria Math"/>
                                  </a:rPr>
                                  <m:t> </m:t>
                                </m:r>
                                <m:r>
                                  <a:rPr lang="en-US" i="1" baseline="0" dirty="0" smtClean="0">
                                    <a:latin typeface="Cambria Math"/>
                                  </a:rPr>
                                  <m:t>𝑖𝑛</m:t>
                                </m:r>
                                <m:r>
                                  <a:rPr lang="en-US" i="1" baseline="0" dirty="0" smtClean="0">
                                    <a:latin typeface="Cambria Math"/>
                                  </a:rPr>
                                  <m:t> </m:t>
                                </m:r>
                                <m:r>
                                  <a:rPr lang="en-US" i="1" baseline="0" dirty="0" smtClean="0">
                                    <a:latin typeface="Cambria Math"/>
                                  </a:rPr>
                                  <m:t>𝑑𝐵</m:t>
                                </m:r>
                              </m:oMath>
                            </m:oMathPara>
                          </a14:m>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0000"/>
                      </a:ext>
                    </a:extLst>
                  </a:tr>
                  <a:tr h="419100">
                    <a:tc>
                      <a:txBody>
                        <a:bodyPr/>
                        <a:lstStyle/>
                        <a:p>
                          <a:pPr/>
                          <a14:m>
                            <m:oMathPara xmlns:m="http://schemas.openxmlformats.org/officeDocument/2006/math">
                              <m:oMathParaPr>
                                <m:jc m:val="centerGroup"/>
                              </m:oMathParaPr>
                              <m:oMath xmlns:m="http://schemas.openxmlformats.org/officeDocument/2006/math">
                                <m:sSub>
                                  <m:sSubPr>
                                    <m:ctrlPr>
                                      <a:rPr lang="en-US" b="1" i="1" smtClean="0">
                                        <a:latin typeface="Cambria Math" panose="02040503050406030204" pitchFamily="18" charset="0"/>
                                      </a:rPr>
                                    </m:ctrlPr>
                                  </m:sSubPr>
                                  <m:e>
                                    <m:r>
                                      <a:rPr lang="en-US" b="1" i="1" smtClean="0">
                                        <a:latin typeface="Cambria Math"/>
                                      </a:rPr>
                                      <m:t>𝒅</m:t>
                                    </m:r>
                                  </m:e>
                                  <m:sub>
                                    <m:r>
                                      <a:rPr lang="en-US" b="1" i="1" smtClean="0">
                                        <a:latin typeface="Cambria Math"/>
                                      </a:rPr>
                                      <m:t>𝒌𝒎</m:t>
                                    </m:r>
                                  </m:sub>
                                </m:sSub>
                              </m:oMath>
                            </m:oMathPara>
                          </a14:m>
                          <a:endParaRPr lang="en-US" dirty="0"/>
                        </a:p>
                      </a:txBody>
                      <a:tcPr/>
                    </a:tc>
                    <a:tc>
                      <a:txBody>
                        <a:bodyPr/>
                        <a:lstStyle/>
                        <a:p>
                          <a:pPr/>
                          <a14:m>
                            <m:oMathPara xmlns:m="http://schemas.openxmlformats.org/officeDocument/2006/math">
                              <m:oMathParaPr>
                                <m:jc m:val="centerGroup"/>
                              </m:oMathParaPr>
                              <m:oMath xmlns:m="http://schemas.openxmlformats.org/officeDocument/2006/math">
                                <m:r>
                                  <a:rPr lang="en-US" i="1" dirty="0" smtClean="0">
                                    <a:latin typeface="Cambria Math"/>
                                  </a:rPr>
                                  <m:t>2</m:t>
                                </m:r>
                              </m:oMath>
                            </m:oMathPara>
                          </a14:m>
                          <a:endParaRPr lang="en-US" dirty="0"/>
                        </a:p>
                      </a:txBody>
                      <a:tcPr/>
                    </a:tc>
                    <a:tc>
                      <a:txBody>
                        <a:bodyPr/>
                        <a:lstStyle/>
                        <a:p>
                          <a:pPr/>
                          <a14:m>
                            <m:oMathPara xmlns:m="http://schemas.openxmlformats.org/officeDocument/2006/math">
                              <m:oMathParaPr>
                                <m:jc m:val="centerGroup"/>
                              </m:oMathParaPr>
                              <m:oMath xmlns:m="http://schemas.openxmlformats.org/officeDocument/2006/math">
                                <m:r>
                                  <a:rPr lang="en-US" i="1" dirty="0" smtClean="0">
                                    <a:latin typeface="Cambria Math"/>
                                  </a:rPr>
                                  <m:t>4</m:t>
                                </m:r>
                              </m:oMath>
                            </m:oMathPara>
                          </a14:m>
                          <a:endParaRPr lang="en-US" dirty="0"/>
                        </a:p>
                      </a:txBody>
                      <a:tcPr/>
                    </a:tc>
                    <a:tc>
                      <a:txBody>
                        <a:bodyPr/>
                        <a:lstStyle/>
                        <a:p>
                          <a:pPr/>
                          <a14:m>
                            <m:oMathPara xmlns:m="http://schemas.openxmlformats.org/officeDocument/2006/math">
                              <m:oMathParaPr>
                                <m:jc m:val="centerGroup"/>
                              </m:oMathParaPr>
                              <m:oMath xmlns:m="http://schemas.openxmlformats.org/officeDocument/2006/math">
                                <m:r>
                                  <a:rPr lang="en-US" i="1" dirty="0" smtClean="0">
                                    <a:latin typeface="Cambria Math"/>
                                  </a:rPr>
                                  <m:t>8</m:t>
                                </m:r>
                              </m:oMath>
                            </m:oMathPara>
                          </a14:m>
                          <a:endParaRPr lang="en-US" dirty="0"/>
                        </a:p>
                      </a:txBody>
                      <a:tcPr/>
                    </a:tc>
                    <a:tc>
                      <a:txBody>
                        <a:bodyPr/>
                        <a:lstStyle/>
                        <a:p>
                          <a:pPr/>
                          <a14:m>
                            <m:oMathPara xmlns:m="http://schemas.openxmlformats.org/officeDocument/2006/math">
                              <m:oMathParaPr>
                                <m:jc m:val="centerGroup"/>
                              </m:oMathParaPr>
                              <m:oMath xmlns:m="http://schemas.openxmlformats.org/officeDocument/2006/math">
                                <m:r>
                                  <a:rPr lang="en-US" i="1" dirty="0" smtClean="0">
                                    <a:latin typeface="Cambria Math"/>
                                  </a:rPr>
                                  <m:t>10</m:t>
                                </m:r>
                              </m:oMath>
                            </m:oMathPara>
                          </a14:m>
                          <a:endParaRPr lang="en-US" dirty="0"/>
                        </a:p>
                      </a:txBody>
                      <a:tcPr/>
                    </a:tc>
                    <a:tc>
                      <a:txBody>
                        <a:bodyPr/>
                        <a:lstStyle/>
                        <a:p>
                          <a:pPr/>
                          <a14:m>
                            <m:oMathPara xmlns:m="http://schemas.openxmlformats.org/officeDocument/2006/math">
                              <m:oMathParaPr>
                                <m:jc m:val="centerGroup"/>
                              </m:oMathParaPr>
                              <m:oMath xmlns:m="http://schemas.openxmlformats.org/officeDocument/2006/math">
                                <m:r>
                                  <a:rPr lang="en-US" i="1" dirty="0" smtClean="0">
                                    <a:latin typeface="Cambria Math"/>
                                  </a:rPr>
                                  <m:t>20</m:t>
                                </m:r>
                              </m:oMath>
                            </m:oMathPara>
                          </a14:m>
                          <a:endParaRPr lang="en-US" dirty="0"/>
                        </a:p>
                      </a:txBody>
                      <a:tcPr/>
                    </a:tc>
                    <a:extLst>
                      <a:ext uri="{0D108BD9-81ED-4DB2-BD59-A6C34878D82A}">
                        <a16:rowId xmlns:a16="http://schemas.microsoft.com/office/drawing/2014/main" val="10001"/>
                      </a:ext>
                    </a:extLst>
                  </a:tr>
                  <a:tr h="419100">
                    <a:tc>
                      <a:txBody>
                        <a:bodyPr/>
                        <a:lstStyle/>
                        <a:p>
                          <a:pPr/>
                          <a14:m>
                            <m:oMathPara xmlns:m="http://schemas.openxmlformats.org/officeDocument/2006/math">
                              <m:oMathParaPr>
                                <m:jc m:val="centerGroup"/>
                              </m:oMathParaPr>
                              <m:oMath xmlns:m="http://schemas.openxmlformats.org/officeDocument/2006/math">
                                <m:sSub>
                                  <m:sSubPr>
                                    <m:ctrlPr>
                                      <a:rPr lang="en-US" b="0" i="1" dirty="0" smtClean="0">
                                        <a:latin typeface="Cambria Math" panose="02040503050406030204" pitchFamily="18" charset="0"/>
                                      </a:rPr>
                                    </m:ctrlPr>
                                  </m:sSubPr>
                                  <m:e>
                                    <m:r>
                                      <a:rPr lang="en-US" b="0" i="1" dirty="0" smtClean="0">
                                        <a:latin typeface="Cambria Math"/>
                                      </a:rPr>
                                      <m:t>𝑓</m:t>
                                    </m:r>
                                  </m:e>
                                  <m:sub>
                                    <m:r>
                                      <a:rPr lang="en-US" b="0" i="1" dirty="0" smtClean="0">
                                        <a:latin typeface="Cambria Math"/>
                                      </a:rPr>
                                      <m:t>𝐺𝐻𝑧</m:t>
                                    </m:r>
                                  </m:sub>
                                </m:sSub>
                                <m:r>
                                  <a:rPr lang="en-US" i="1" dirty="0" smtClean="0">
                                    <a:latin typeface="Cambria Math"/>
                                  </a:rPr>
                                  <m:t>=2.45</m:t>
                                </m:r>
                              </m:oMath>
                            </m:oMathPara>
                          </a14:m>
                          <a:endParaRPr lang="en-US" dirty="0"/>
                        </a:p>
                      </a:txBody>
                      <a:tcPr/>
                    </a:tc>
                    <a:tc>
                      <a:txBody>
                        <a:bodyPr/>
                        <a:lstStyle/>
                        <a:p>
                          <a:pPr/>
                          <a14:m>
                            <m:oMathPara xmlns:m="http://schemas.openxmlformats.org/officeDocument/2006/math">
                              <m:oMathParaPr>
                                <m:jc m:val="centerGroup"/>
                              </m:oMathParaPr>
                              <m:oMath xmlns:m="http://schemas.openxmlformats.org/officeDocument/2006/math">
                                <m:r>
                                  <a:rPr lang="en-US" i="1" dirty="0" smtClean="0">
                                    <a:latin typeface="Cambria Math"/>
                                  </a:rPr>
                                  <m:t>106.25</m:t>
                                </m:r>
                              </m:oMath>
                            </m:oMathPara>
                          </a14:m>
                          <a:endParaRPr lang="en-US" dirty="0"/>
                        </a:p>
                      </a:txBody>
                      <a:tcPr/>
                    </a:tc>
                    <a:tc>
                      <a:txBody>
                        <a:bodyPr/>
                        <a:lstStyle/>
                        <a:p>
                          <a:pPr/>
                          <a14:m>
                            <m:oMathPara xmlns:m="http://schemas.openxmlformats.org/officeDocument/2006/math">
                              <m:oMathParaPr>
                                <m:jc m:val="centerGroup"/>
                              </m:oMathParaPr>
                              <m:oMath xmlns:m="http://schemas.openxmlformats.org/officeDocument/2006/math">
                                <m:r>
                                  <a:rPr lang="en-US" i="1" dirty="0" smtClean="0">
                                    <a:latin typeface="Cambria Math"/>
                                  </a:rPr>
                                  <m:t>112.27</m:t>
                                </m:r>
                              </m:oMath>
                            </m:oMathPara>
                          </a14:m>
                          <a:endParaRPr lang="en-US" dirty="0"/>
                        </a:p>
                      </a:txBody>
                      <a:tcPr/>
                    </a:tc>
                    <a:tc>
                      <a:txBody>
                        <a:bodyPr/>
                        <a:lstStyle/>
                        <a:p>
                          <a:pPr/>
                          <a14:m>
                            <m:oMathPara xmlns:m="http://schemas.openxmlformats.org/officeDocument/2006/math">
                              <m:oMathParaPr>
                                <m:jc m:val="centerGroup"/>
                              </m:oMathParaPr>
                              <m:oMath xmlns:m="http://schemas.openxmlformats.org/officeDocument/2006/math">
                                <m:r>
                                  <a:rPr lang="en-US" i="1" dirty="0" smtClean="0">
                                    <a:latin typeface="Cambria Math"/>
                                  </a:rPr>
                                  <m:t>118.29</m:t>
                                </m:r>
                              </m:oMath>
                            </m:oMathPara>
                          </a14:m>
                          <a:endParaRPr lang="en-US" dirty="0"/>
                        </a:p>
                      </a:txBody>
                      <a:tcPr/>
                    </a:tc>
                    <a:tc>
                      <a:txBody>
                        <a:bodyPr/>
                        <a:lstStyle/>
                        <a:p>
                          <a:pPr/>
                          <a14:m>
                            <m:oMathPara xmlns:m="http://schemas.openxmlformats.org/officeDocument/2006/math">
                              <m:oMathParaPr>
                                <m:jc m:val="centerGroup"/>
                              </m:oMathParaPr>
                              <m:oMath xmlns:m="http://schemas.openxmlformats.org/officeDocument/2006/math">
                                <m:r>
                                  <a:rPr lang="en-US" i="1" dirty="0" smtClean="0">
                                    <a:latin typeface="Cambria Math"/>
                                  </a:rPr>
                                  <m:t>120.23</m:t>
                                </m:r>
                              </m:oMath>
                            </m:oMathPara>
                          </a14:m>
                          <a:endParaRPr lang="en-US" dirty="0"/>
                        </a:p>
                      </a:txBody>
                      <a:tcPr/>
                    </a:tc>
                    <a:tc>
                      <a:txBody>
                        <a:bodyPr/>
                        <a:lstStyle/>
                        <a:p>
                          <a:pPr/>
                          <a14:m>
                            <m:oMathPara xmlns:m="http://schemas.openxmlformats.org/officeDocument/2006/math">
                              <m:oMathParaPr>
                                <m:jc m:val="centerGroup"/>
                              </m:oMathParaPr>
                              <m:oMath xmlns:m="http://schemas.openxmlformats.org/officeDocument/2006/math">
                                <m:r>
                                  <a:rPr lang="en-US" i="1" dirty="0" smtClean="0">
                                    <a:latin typeface="Cambria Math"/>
                                  </a:rPr>
                                  <m:t>126.25</m:t>
                                </m:r>
                              </m:oMath>
                            </m:oMathPara>
                          </a14:m>
                          <a:endParaRPr lang="en-US" dirty="0"/>
                        </a:p>
                      </a:txBody>
                      <a:tcPr/>
                    </a:tc>
                    <a:extLst>
                      <a:ext uri="{0D108BD9-81ED-4DB2-BD59-A6C34878D82A}">
                        <a16:rowId xmlns:a16="http://schemas.microsoft.com/office/drawing/2014/main" val="10002"/>
                      </a:ext>
                    </a:extLst>
                  </a:tr>
                  <a:tr h="419100">
                    <a:tc>
                      <a:txBody>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a:rPr>
                                      <m:t>𝑓</m:t>
                                    </m:r>
                                  </m:e>
                                  <m:sub>
                                    <m:r>
                                      <a:rPr lang="en-US" b="0" i="1" smtClean="0">
                                        <a:latin typeface="Cambria Math"/>
                                      </a:rPr>
                                      <m:t>𝐺𝐻𝑧</m:t>
                                    </m:r>
                                  </m:sub>
                                </m:sSub>
                                <m:r>
                                  <a:rPr lang="en-US" b="0" i="1" smtClean="0">
                                    <a:latin typeface="Cambria Math"/>
                                  </a:rPr>
                                  <m:t>=5.8</m:t>
                                </m:r>
                              </m:oMath>
                            </m:oMathPara>
                          </a14:m>
                          <a:endParaRPr lang="en-US" dirty="0"/>
                        </a:p>
                      </a:txBody>
                      <a:tcPr/>
                    </a:tc>
                    <a:tc>
                      <a:txBody>
                        <a:bodyPr/>
                        <a:lstStyle/>
                        <a:p>
                          <a:pPr/>
                          <a14:m>
                            <m:oMathPara xmlns:m="http://schemas.openxmlformats.org/officeDocument/2006/math">
                              <m:oMathParaPr>
                                <m:jc m:val="centerGroup"/>
                              </m:oMathParaPr>
                              <m:oMath xmlns:m="http://schemas.openxmlformats.org/officeDocument/2006/math">
                                <m:r>
                                  <a:rPr lang="en-US" i="1" dirty="0" smtClean="0">
                                    <a:latin typeface="Cambria Math"/>
                                  </a:rPr>
                                  <m:t>113.74</m:t>
                                </m:r>
                              </m:oMath>
                            </m:oMathPara>
                          </a14:m>
                          <a:endParaRPr lang="en-US" dirty="0"/>
                        </a:p>
                      </a:txBody>
                      <a:tcPr/>
                    </a:tc>
                    <a:tc>
                      <a:txBody>
                        <a:bodyPr/>
                        <a:lstStyle/>
                        <a:p>
                          <a:pPr/>
                          <a14:m>
                            <m:oMathPara xmlns:m="http://schemas.openxmlformats.org/officeDocument/2006/math">
                              <m:oMathParaPr>
                                <m:jc m:val="centerGroup"/>
                              </m:oMathParaPr>
                              <m:oMath xmlns:m="http://schemas.openxmlformats.org/officeDocument/2006/math">
                                <m:r>
                                  <a:rPr lang="en-US" i="1" dirty="0" smtClean="0">
                                    <a:latin typeface="Cambria Math"/>
                                  </a:rPr>
                                  <m:t>119.76</m:t>
                                </m:r>
                              </m:oMath>
                            </m:oMathPara>
                          </a14:m>
                          <a:endParaRPr lang="en-US" dirty="0"/>
                        </a:p>
                      </a:txBody>
                      <a:tcPr/>
                    </a:tc>
                    <a:tc>
                      <a:txBody>
                        <a:bodyPr/>
                        <a:lstStyle/>
                        <a:p>
                          <a:pPr/>
                          <a14:m>
                            <m:oMathPara xmlns:m="http://schemas.openxmlformats.org/officeDocument/2006/math">
                              <m:oMathParaPr>
                                <m:jc m:val="centerGroup"/>
                              </m:oMathParaPr>
                              <m:oMath xmlns:m="http://schemas.openxmlformats.org/officeDocument/2006/math">
                                <m:r>
                                  <a:rPr lang="en-US" i="1" dirty="0" smtClean="0">
                                    <a:latin typeface="Cambria Math"/>
                                  </a:rPr>
                                  <m:t>125.78</m:t>
                                </m:r>
                              </m:oMath>
                            </m:oMathPara>
                          </a14:m>
                          <a:endParaRPr lang="en-US" dirty="0"/>
                        </a:p>
                      </a:txBody>
                      <a:tcPr/>
                    </a:tc>
                    <a:tc>
                      <a:txBody>
                        <a:bodyPr/>
                        <a:lstStyle/>
                        <a:p>
                          <a:pPr/>
                          <a14:m>
                            <m:oMathPara xmlns:m="http://schemas.openxmlformats.org/officeDocument/2006/math">
                              <m:oMathParaPr>
                                <m:jc m:val="centerGroup"/>
                              </m:oMathParaPr>
                              <m:oMath xmlns:m="http://schemas.openxmlformats.org/officeDocument/2006/math">
                                <m:r>
                                  <a:rPr lang="en-US" i="1" dirty="0" smtClean="0">
                                    <a:latin typeface="Cambria Math"/>
                                  </a:rPr>
                                  <m:t>127.72</m:t>
                                </m:r>
                              </m:oMath>
                            </m:oMathPara>
                          </a14:m>
                          <a:endParaRPr lang="en-US" dirty="0"/>
                        </a:p>
                      </a:txBody>
                      <a:tcPr/>
                    </a:tc>
                    <a:tc>
                      <a:txBody>
                        <a:bodyPr/>
                        <a:lstStyle/>
                        <a:p>
                          <a:pPr/>
                          <a14:m>
                            <m:oMathPara xmlns:m="http://schemas.openxmlformats.org/officeDocument/2006/math">
                              <m:oMathParaPr>
                                <m:jc m:val="centerGroup"/>
                              </m:oMathParaPr>
                              <m:oMath xmlns:m="http://schemas.openxmlformats.org/officeDocument/2006/math">
                                <m:r>
                                  <a:rPr lang="en-US" i="1" dirty="0" smtClean="0">
                                    <a:latin typeface="Cambria Math"/>
                                  </a:rPr>
                                  <m:t>133.74</m:t>
                                </m:r>
                              </m:oMath>
                            </m:oMathPara>
                          </a14:m>
                          <a:endParaRPr lang="en-US" dirty="0"/>
                        </a:p>
                      </a:txBody>
                      <a:tcPr/>
                    </a:tc>
                    <a:extLst>
                      <a:ext uri="{0D108BD9-81ED-4DB2-BD59-A6C34878D82A}">
                        <a16:rowId xmlns:a16="http://schemas.microsoft.com/office/drawing/2014/main" val="10003"/>
                      </a:ext>
                    </a:extLst>
                  </a:tr>
                </a:tbl>
              </a:graphicData>
            </a:graphic>
          </p:graphicFrame>
        </mc:Choice>
        <mc:Fallback xmlns="">
          <p:graphicFrame>
            <p:nvGraphicFramePr>
              <p:cNvPr id="6" name="Table 5"/>
              <p:cNvGraphicFramePr>
                <a:graphicFrameLocks noGrp="1"/>
              </p:cNvGraphicFramePr>
              <p:nvPr>
                <p:extLst>
                  <p:ext uri="{D42A27DB-BD31-4B8C-83A1-F6EECF244321}">
                    <p14:modId xmlns:p14="http://schemas.microsoft.com/office/powerpoint/2010/main" val="2045758166"/>
                  </p:ext>
                </p:extLst>
              </p:nvPr>
            </p:nvGraphicFramePr>
            <p:xfrm>
              <a:off x="1524000" y="4495800"/>
              <a:ext cx="6400799" cy="1676400"/>
            </p:xfrm>
            <a:graphic>
              <a:graphicData uri="http://schemas.openxmlformats.org/drawingml/2006/table">
                <a:tbl>
                  <a:tblPr firstRow="1" bandRow="1">
                    <a:tableStyleId>{5C22544A-7EE6-4342-B048-85BDC9FD1C3A}</a:tableStyleId>
                  </a:tblPr>
                  <a:tblGrid>
                    <a:gridCol w="1440179"/>
                    <a:gridCol w="1040130"/>
                    <a:gridCol w="960120"/>
                    <a:gridCol w="960120"/>
                    <a:gridCol w="1040130"/>
                    <a:gridCol w="960120"/>
                  </a:tblGrid>
                  <a:tr h="419100">
                    <a:tc>
                      <a:txBody>
                        <a:bodyPr/>
                        <a:lstStyle/>
                        <a:p>
                          <a:endParaRPr lang="en-US" dirty="0"/>
                        </a:p>
                      </a:txBody>
                      <a:tcPr/>
                    </a:tc>
                    <a:tc gridSpan="5">
                      <a:txBody>
                        <a:bodyPr/>
                        <a:lstStyle/>
                        <a:p>
                          <a:endParaRPr lang="en-US"/>
                        </a:p>
                      </a:txBody>
                      <a:tcPr>
                        <a:blipFill rotWithShape="1">
                          <a:blip r:embed="rId4"/>
                          <a:stretch>
                            <a:fillRect l="-28993" t="-1449" b="-298551"/>
                          </a:stretch>
                        </a:blipFill>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r>
                  <a:tr h="419100">
                    <a:tc>
                      <a:txBody>
                        <a:bodyPr/>
                        <a:lstStyle/>
                        <a:p>
                          <a:endParaRPr lang="en-US"/>
                        </a:p>
                      </a:txBody>
                      <a:tcPr>
                        <a:blipFill rotWithShape="1">
                          <a:blip r:embed="rId4"/>
                          <a:stretch>
                            <a:fillRect t="-101449" r="-344915" b="-198551"/>
                          </a:stretch>
                        </a:blipFill>
                      </a:tcPr>
                    </a:tc>
                    <a:tc>
                      <a:txBody>
                        <a:bodyPr/>
                        <a:lstStyle/>
                        <a:p>
                          <a:endParaRPr lang="en-US"/>
                        </a:p>
                      </a:txBody>
                      <a:tcPr>
                        <a:blipFill rotWithShape="1">
                          <a:blip r:embed="rId4"/>
                          <a:stretch>
                            <a:fillRect l="-138012" t="-101449" r="-376023" b="-198551"/>
                          </a:stretch>
                        </a:blipFill>
                      </a:tcPr>
                    </a:tc>
                    <a:tc>
                      <a:txBody>
                        <a:bodyPr/>
                        <a:lstStyle/>
                        <a:p>
                          <a:endParaRPr lang="en-US"/>
                        </a:p>
                      </a:txBody>
                      <a:tcPr>
                        <a:blipFill rotWithShape="1">
                          <a:blip r:embed="rId4"/>
                          <a:stretch>
                            <a:fillRect l="-259236" t="-101449" r="-309554" b="-198551"/>
                          </a:stretch>
                        </a:blipFill>
                      </a:tcPr>
                    </a:tc>
                    <a:tc>
                      <a:txBody>
                        <a:bodyPr/>
                        <a:lstStyle/>
                        <a:p>
                          <a:endParaRPr lang="en-US"/>
                        </a:p>
                      </a:txBody>
                      <a:tcPr>
                        <a:blipFill rotWithShape="1">
                          <a:blip r:embed="rId4"/>
                          <a:stretch>
                            <a:fillRect l="-356962" t="-101449" r="-207595" b="-198551"/>
                          </a:stretch>
                        </a:blipFill>
                      </a:tcPr>
                    </a:tc>
                    <a:tc>
                      <a:txBody>
                        <a:bodyPr/>
                        <a:lstStyle/>
                        <a:p>
                          <a:endParaRPr lang="en-US"/>
                        </a:p>
                      </a:txBody>
                      <a:tcPr>
                        <a:blipFill rotWithShape="1">
                          <a:blip r:embed="rId4"/>
                          <a:stretch>
                            <a:fillRect l="-424706" t="-101449" r="-92941" b="-198551"/>
                          </a:stretch>
                        </a:blipFill>
                      </a:tcPr>
                    </a:tc>
                    <a:tc>
                      <a:txBody>
                        <a:bodyPr/>
                        <a:lstStyle/>
                        <a:p>
                          <a:endParaRPr lang="en-US"/>
                        </a:p>
                      </a:txBody>
                      <a:tcPr>
                        <a:blipFill rotWithShape="1">
                          <a:blip r:embed="rId4"/>
                          <a:stretch>
                            <a:fillRect l="-564557" t="-101449" b="-198551"/>
                          </a:stretch>
                        </a:blipFill>
                      </a:tcPr>
                    </a:tc>
                  </a:tr>
                  <a:tr h="419100">
                    <a:tc>
                      <a:txBody>
                        <a:bodyPr/>
                        <a:lstStyle/>
                        <a:p>
                          <a:endParaRPr lang="en-US"/>
                        </a:p>
                      </a:txBody>
                      <a:tcPr>
                        <a:blipFill rotWithShape="1">
                          <a:blip r:embed="rId4"/>
                          <a:stretch>
                            <a:fillRect t="-204412" r="-344915" b="-101471"/>
                          </a:stretch>
                        </a:blipFill>
                      </a:tcPr>
                    </a:tc>
                    <a:tc>
                      <a:txBody>
                        <a:bodyPr/>
                        <a:lstStyle/>
                        <a:p>
                          <a:endParaRPr lang="en-US"/>
                        </a:p>
                      </a:txBody>
                      <a:tcPr>
                        <a:blipFill rotWithShape="1">
                          <a:blip r:embed="rId4"/>
                          <a:stretch>
                            <a:fillRect l="-138012" t="-204412" r="-376023" b="-101471"/>
                          </a:stretch>
                        </a:blipFill>
                      </a:tcPr>
                    </a:tc>
                    <a:tc>
                      <a:txBody>
                        <a:bodyPr/>
                        <a:lstStyle/>
                        <a:p>
                          <a:endParaRPr lang="en-US"/>
                        </a:p>
                      </a:txBody>
                      <a:tcPr>
                        <a:blipFill rotWithShape="1">
                          <a:blip r:embed="rId4"/>
                          <a:stretch>
                            <a:fillRect l="-259236" t="-204412" r="-309554" b="-101471"/>
                          </a:stretch>
                        </a:blipFill>
                      </a:tcPr>
                    </a:tc>
                    <a:tc>
                      <a:txBody>
                        <a:bodyPr/>
                        <a:lstStyle/>
                        <a:p>
                          <a:endParaRPr lang="en-US"/>
                        </a:p>
                      </a:txBody>
                      <a:tcPr>
                        <a:blipFill rotWithShape="1">
                          <a:blip r:embed="rId4"/>
                          <a:stretch>
                            <a:fillRect l="-356962" t="-204412" r="-207595" b="-101471"/>
                          </a:stretch>
                        </a:blipFill>
                      </a:tcPr>
                    </a:tc>
                    <a:tc>
                      <a:txBody>
                        <a:bodyPr/>
                        <a:lstStyle/>
                        <a:p>
                          <a:endParaRPr lang="en-US"/>
                        </a:p>
                      </a:txBody>
                      <a:tcPr>
                        <a:blipFill rotWithShape="1">
                          <a:blip r:embed="rId4"/>
                          <a:stretch>
                            <a:fillRect l="-424706" t="-204412" r="-92941" b="-101471"/>
                          </a:stretch>
                        </a:blipFill>
                      </a:tcPr>
                    </a:tc>
                    <a:tc>
                      <a:txBody>
                        <a:bodyPr/>
                        <a:lstStyle/>
                        <a:p>
                          <a:endParaRPr lang="en-US"/>
                        </a:p>
                      </a:txBody>
                      <a:tcPr>
                        <a:blipFill rotWithShape="1">
                          <a:blip r:embed="rId4"/>
                          <a:stretch>
                            <a:fillRect l="-564557" t="-204412" b="-101471"/>
                          </a:stretch>
                        </a:blipFill>
                      </a:tcPr>
                    </a:tc>
                  </a:tr>
                  <a:tr h="419100">
                    <a:tc>
                      <a:txBody>
                        <a:bodyPr/>
                        <a:lstStyle/>
                        <a:p>
                          <a:endParaRPr lang="en-US"/>
                        </a:p>
                      </a:txBody>
                      <a:tcPr>
                        <a:blipFill rotWithShape="1">
                          <a:blip r:embed="rId4"/>
                          <a:stretch>
                            <a:fillRect t="-300000" r="-344915"/>
                          </a:stretch>
                        </a:blipFill>
                      </a:tcPr>
                    </a:tc>
                    <a:tc>
                      <a:txBody>
                        <a:bodyPr/>
                        <a:lstStyle/>
                        <a:p>
                          <a:endParaRPr lang="en-US"/>
                        </a:p>
                      </a:txBody>
                      <a:tcPr>
                        <a:blipFill rotWithShape="1">
                          <a:blip r:embed="rId4"/>
                          <a:stretch>
                            <a:fillRect l="-138012" t="-300000" r="-376023"/>
                          </a:stretch>
                        </a:blipFill>
                      </a:tcPr>
                    </a:tc>
                    <a:tc>
                      <a:txBody>
                        <a:bodyPr/>
                        <a:lstStyle/>
                        <a:p>
                          <a:endParaRPr lang="en-US"/>
                        </a:p>
                      </a:txBody>
                      <a:tcPr>
                        <a:blipFill rotWithShape="1">
                          <a:blip r:embed="rId4"/>
                          <a:stretch>
                            <a:fillRect l="-259236" t="-300000" r="-309554"/>
                          </a:stretch>
                        </a:blipFill>
                      </a:tcPr>
                    </a:tc>
                    <a:tc>
                      <a:txBody>
                        <a:bodyPr/>
                        <a:lstStyle/>
                        <a:p>
                          <a:endParaRPr lang="en-US"/>
                        </a:p>
                      </a:txBody>
                      <a:tcPr>
                        <a:blipFill rotWithShape="1">
                          <a:blip r:embed="rId4"/>
                          <a:stretch>
                            <a:fillRect l="-356962" t="-300000" r="-207595"/>
                          </a:stretch>
                        </a:blipFill>
                      </a:tcPr>
                    </a:tc>
                    <a:tc>
                      <a:txBody>
                        <a:bodyPr/>
                        <a:lstStyle/>
                        <a:p>
                          <a:endParaRPr lang="en-US"/>
                        </a:p>
                      </a:txBody>
                      <a:tcPr>
                        <a:blipFill rotWithShape="1">
                          <a:blip r:embed="rId4"/>
                          <a:stretch>
                            <a:fillRect l="-424706" t="-300000" r="-92941"/>
                          </a:stretch>
                        </a:blipFill>
                      </a:tcPr>
                    </a:tc>
                    <a:tc>
                      <a:txBody>
                        <a:bodyPr/>
                        <a:lstStyle/>
                        <a:p>
                          <a:endParaRPr lang="en-US"/>
                        </a:p>
                      </a:txBody>
                      <a:tcPr>
                        <a:blipFill rotWithShape="1">
                          <a:blip r:embed="rId4"/>
                          <a:stretch>
                            <a:fillRect l="-564557" t="-300000"/>
                          </a:stretch>
                        </a:blipFill>
                      </a:tcPr>
                    </a:tc>
                  </a:tr>
                </a:tbl>
              </a:graphicData>
            </a:graphic>
          </p:graphicFrame>
        </mc:Fallback>
      </mc:AlternateContent>
    </p:spTree>
    <p:extLst>
      <p:ext uri="{BB962C8B-B14F-4D97-AF65-F5344CB8AC3E}">
        <p14:creationId xmlns:p14="http://schemas.microsoft.com/office/powerpoint/2010/main" val="6179443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ea typeface="+mn-ea"/>
              </a:rPr>
              <a:t>Effective Isotropic Radiated Power (EIRP)</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pPr algn="just"/>
                <a:r>
                  <a:rPr lang="en-US" sz="2800" dirty="0"/>
                  <a:t>The Effective Isotropic Radiated Power (EIRP) is defined as the power radiated from an isotropic antenna </a:t>
                </a:r>
              </a:p>
              <a:p>
                <a:pPr algn="just"/>
                <a:r>
                  <a:rPr lang="en-US" sz="2800" dirty="0"/>
                  <a:t>An isotropic antenna is an ideal antenna that radiates or receives equally in all directions</a:t>
                </a:r>
              </a:p>
              <a:p>
                <a:pPr algn="just"/>
                <a:r>
                  <a:rPr lang="en-US" sz="2800" dirty="0"/>
                  <a:t>Mathematically the  EIRP is defined by </a:t>
                </a:r>
              </a:p>
              <a:p>
                <a:pPr marL="0" indent="0" algn="just">
                  <a:buNone/>
                </a:pPr>
                <a14:m>
                  <m:oMathPara xmlns:m="http://schemas.openxmlformats.org/officeDocument/2006/math">
                    <m:oMathParaPr>
                      <m:jc m:val="centerGroup"/>
                    </m:oMathParaPr>
                    <m:oMath xmlns:m="http://schemas.openxmlformats.org/officeDocument/2006/math">
                      <m:r>
                        <a:rPr lang="en-US" sz="2800" i="1" dirty="0" smtClean="0">
                          <a:latin typeface="Cambria Math"/>
                        </a:rPr>
                        <m:t>𝐸𝐼𝑅𝑃</m:t>
                      </m:r>
                      <m:r>
                        <a:rPr lang="en-US" sz="2800" i="1" dirty="0" smtClean="0">
                          <a:latin typeface="Cambria Math"/>
                        </a:rPr>
                        <m:t>=</m:t>
                      </m:r>
                      <m:sSub>
                        <m:sSubPr>
                          <m:ctrlPr>
                            <a:rPr lang="en-US" sz="2800" i="1" dirty="0" smtClean="0">
                              <a:latin typeface="Cambria Math" panose="02040503050406030204" pitchFamily="18" charset="0"/>
                            </a:rPr>
                          </m:ctrlPr>
                        </m:sSubPr>
                        <m:e>
                          <m:r>
                            <a:rPr lang="en-US" sz="2800" i="1" dirty="0" smtClean="0">
                              <a:latin typeface="Cambria Math"/>
                            </a:rPr>
                            <m:t>𝑃</m:t>
                          </m:r>
                        </m:e>
                        <m:sub>
                          <m:r>
                            <a:rPr lang="en-US" sz="2800" i="1" dirty="0" smtClean="0">
                              <a:latin typeface="Cambria Math"/>
                            </a:rPr>
                            <m:t>𝑡</m:t>
                          </m:r>
                        </m:sub>
                      </m:sSub>
                      <m:r>
                        <a:rPr lang="en-US" sz="2800" i="1" dirty="0" smtClean="0">
                          <a:latin typeface="Cambria Math"/>
                        </a:rPr>
                        <m:t> </m:t>
                      </m:r>
                      <m:sSub>
                        <m:sSubPr>
                          <m:ctrlPr>
                            <a:rPr lang="en-US" sz="2800" i="1" dirty="0" smtClean="0">
                              <a:latin typeface="Cambria Math" panose="02040503050406030204" pitchFamily="18" charset="0"/>
                            </a:rPr>
                          </m:ctrlPr>
                        </m:sSubPr>
                        <m:e>
                          <m:r>
                            <a:rPr lang="en-US" sz="2800" i="1" dirty="0" smtClean="0">
                              <a:latin typeface="Cambria Math"/>
                            </a:rPr>
                            <m:t>𝐺</m:t>
                          </m:r>
                        </m:e>
                        <m:sub>
                          <m:r>
                            <a:rPr lang="en-US" sz="2800" i="1" dirty="0" smtClean="0">
                              <a:latin typeface="Cambria Math"/>
                            </a:rPr>
                            <m:t>𝑡</m:t>
                          </m:r>
                        </m:sub>
                      </m:sSub>
                      <m:r>
                        <a:rPr lang="en-US" sz="2800" i="1" dirty="0" smtClean="0">
                          <a:latin typeface="Cambria Math"/>
                        </a:rPr>
                        <m:t>  </m:t>
                      </m:r>
                      <m:r>
                        <a:rPr lang="en-US" sz="2800" i="1" dirty="0" smtClean="0">
                          <a:latin typeface="Cambria Math"/>
                        </a:rPr>
                        <m:t>𝑊𝑎𝑡𝑡</m:t>
                      </m:r>
                    </m:oMath>
                  </m:oMathPara>
                </a14:m>
                <a:endParaRPr lang="en-US" sz="2800" dirty="0"/>
              </a:p>
              <a:p>
                <a:pPr marL="0" indent="0" algn="just">
                  <a:buNone/>
                </a:pPr>
                <a14:m>
                  <m:oMathPara xmlns:m="http://schemas.openxmlformats.org/officeDocument/2006/math">
                    <m:oMathParaPr>
                      <m:jc m:val="centerGroup"/>
                    </m:oMathParaPr>
                    <m:oMath xmlns:m="http://schemas.openxmlformats.org/officeDocument/2006/math">
                      <m:r>
                        <a:rPr lang="en-US" sz="2800" i="1" dirty="0" smtClean="0">
                          <a:latin typeface="Cambria Math"/>
                        </a:rPr>
                        <m:t>𝐸</m:t>
                      </m:r>
                      <m:r>
                        <a:rPr lang="en-US" sz="2800" b="0" i="1" dirty="0" smtClean="0">
                          <a:latin typeface="Cambria Math" panose="02040503050406030204" pitchFamily="18" charset="0"/>
                        </a:rPr>
                        <m:t>𝐼</m:t>
                      </m:r>
                      <m:r>
                        <a:rPr lang="en-US" sz="2800" i="1" dirty="0" smtClean="0">
                          <a:latin typeface="Cambria Math"/>
                        </a:rPr>
                        <m:t>𝑅</m:t>
                      </m:r>
                      <m:sSub>
                        <m:sSubPr>
                          <m:ctrlPr>
                            <a:rPr lang="en-US" sz="2800" b="0" i="1" dirty="0" smtClean="0">
                              <a:latin typeface="Cambria Math" panose="02040503050406030204" pitchFamily="18" charset="0"/>
                            </a:rPr>
                          </m:ctrlPr>
                        </m:sSubPr>
                        <m:e>
                          <m:r>
                            <a:rPr lang="en-US" sz="2800" b="0" i="1" dirty="0" smtClean="0">
                              <a:latin typeface="Cambria Math"/>
                            </a:rPr>
                            <m:t>𝑃</m:t>
                          </m:r>
                        </m:e>
                        <m:sub>
                          <m:r>
                            <a:rPr lang="en-US" sz="2800" b="0" i="1" dirty="0" smtClean="0">
                              <a:latin typeface="Cambria Math"/>
                            </a:rPr>
                            <m:t>𝑑𝐵</m:t>
                          </m:r>
                        </m:sub>
                      </m:sSub>
                      <m:r>
                        <a:rPr lang="en-US" sz="2800" i="1" dirty="0" smtClean="0">
                          <a:latin typeface="Cambria Math"/>
                        </a:rPr>
                        <m:t>=</m:t>
                      </m:r>
                      <m:sSub>
                        <m:sSubPr>
                          <m:ctrlPr>
                            <a:rPr lang="en-US" sz="2800" i="1" dirty="0" smtClean="0">
                              <a:latin typeface="Cambria Math" panose="02040503050406030204" pitchFamily="18" charset="0"/>
                            </a:rPr>
                          </m:ctrlPr>
                        </m:sSubPr>
                        <m:e>
                          <m:r>
                            <a:rPr lang="en-US" sz="2800" i="1" dirty="0" smtClean="0">
                              <a:latin typeface="Cambria Math"/>
                            </a:rPr>
                            <m:t>𝑃</m:t>
                          </m:r>
                        </m:e>
                        <m:sub>
                          <m:r>
                            <a:rPr lang="en-US" sz="2800" i="1" dirty="0" smtClean="0">
                              <a:latin typeface="Cambria Math"/>
                            </a:rPr>
                            <m:t>𝑡</m:t>
                          </m:r>
                        </m:sub>
                      </m:sSub>
                      <m:r>
                        <a:rPr lang="en-US" sz="2800" i="1" dirty="0" smtClean="0">
                          <a:latin typeface="Cambria Math"/>
                        </a:rPr>
                        <m:t>+</m:t>
                      </m:r>
                      <m:sSub>
                        <m:sSubPr>
                          <m:ctrlPr>
                            <a:rPr lang="en-US" sz="2800" i="1" dirty="0" smtClean="0">
                              <a:latin typeface="Cambria Math" panose="02040503050406030204" pitchFamily="18" charset="0"/>
                            </a:rPr>
                          </m:ctrlPr>
                        </m:sSubPr>
                        <m:e>
                          <m:r>
                            <a:rPr lang="en-US" sz="2800" i="1" dirty="0" smtClean="0">
                              <a:latin typeface="Cambria Math"/>
                            </a:rPr>
                            <m:t>𝐺</m:t>
                          </m:r>
                        </m:e>
                        <m:sub>
                          <m:r>
                            <a:rPr lang="en-US" sz="2800" i="1" dirty="0" smtClean="0">
                              <a:latin typeface="Cambria Math"/>
                            </a:rPr>
                            <m:t>𝑡</m:t>
                          </m:r>
                        </m:sub>
                      </m:sSub>
                      <m:r>
                        <a:rPr lang="en-US" sz="2800" i="1" dirty="0" smtClean="0">
                          <a:latin typeface="Cambria Math"/>
                        </a:rPr>
                        <m:t>  </m:t>
                      </m:r>
                      <m:r>
                        <a:rPr lang="en-US" sz="2800" i="1" dirty="0" smtClean="0">
                          <a:latin typeface="Cambria Math"/>
                        </a:rPr>
                        <m:t>𝑑𝐵</m:t>
                      </m:r>
                    </m:oMath>
                  </m:oMathPara>
                </a14:m>
                <a:endParaRPr lang="en-US" sz="28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t="-1615" r="-1926"/>
                </a:stretch>
              </a:blipFill>
            </p:spPr>
            <p:txBody>
              <a:bodyPr/>
              <a:lstStyle/>
              <a:p>
                <a:r>
                  <a:rPr lang="en-US">
                    <a:noFill/>
                  </a:rPr>
                  <a:t> </a:t>
                </a:r>
              </a:p>
            </p:txBody>
          </p:sp>
        </mc:Fallback>
      </mc:AlternateContent>
      <p:sp>
        <p:nvSpPr>
          <p:cNvPr id="4" name="Slide Number Placeholder 3"/>
          <p:cNvSpPr>
            <a:spLocks noGrp="1"/>
          </p:cNvSpPr>
          <p:nvPr>
            <p:ph type="sldNum" sz="quarter" idx="10"/>
          </p:nvPr>
        </p:nvSpPr>
        <p:spPr/>
        <p:txBody>
          <a:bodyPr/>
          <a:lstStyle/>
          <a:p>
            <a:fld id="{98096D24-9B5D-4A50-8365-016C07C21ED1}" type="slidenum">
              <a:rPr lang="en-US" smtClean="0"/>
              <a:t>38</a:t>
            </a:fld>
            <a:endParaRPr lang="en-US"/>
          </a:p>
        </p:txBody>
      </p:sp>
      <p:sp>
        <p:nvSpPr>
          <p:cNvPr id="5" name="Footer Placeholder 4"/>
          <p:cNvSpPr>
            <a:spLocks noGrp="1"/>
          </p:cNvSpPr>
          <p:nvPr>
            <p:ph type="ftr" sz="quarter" idx="12"/>
          </p:nvPr>
        </p:nvSpPr>
        <p:spPr/>
        <p:txBody>
          <a:bodyPr/>
          <a:lstStyle/>
          <a:p>
            <a:r>
              <a:rPr lang="en-US"/>
              <a:t>Falah Mohammed An Najah National University</a:t>
            </a:r>
          </a:p>
        </p:txBody>
      </p:sp>
    </p:spTree>
    <p:extLst>
      <p:ext uri="{BB962C8B-B14F-4D97-AF65-F5344CB8AC3E}">
        <p14:creationId xmlns:p14="http://schemas.microsoft.com/office/powerpoint/2010/main" val="12147247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2743200" y="4267200"/>
            <a:ext cx="3657600" cy="457200"/>
          </a:xfrm>
          <a:prstGeom prst="rect">
            <a:avLst/>
          </a:prstGeom>
          <a:solidFill>
            <a:schemeClr val="accent5"/>
          </a:solidFill>
          <a:ln>
            <a:noFill/>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
        <p:nvSpPr>
          <p:cNvPr id="2" name="Title 1"/>
          <p:cNvSpPr>
            <a:spLocks noGrp="1"/>
          </p:cNvSpPr>
          <p:nvPr>
            <p:ph type="title"/>
          </p:nvPr>
        </p:nvSpPr>
        <p:spPr/>
        <p:txBody>
          <a:bodyPr/>
          <a:lstStyle/>
          <a:p>
            <a:r>
              <a:rPr lang="en-US" dirty="0"/>
              <a:t>Fade margin (Link margin)</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noFill/>
            </p:spPr>
            <p:txBody>
              <a:bodyPr/>
              <a:lstStyle/>
              <a:p>
                <a:pPr algn="just"/>
                <a:r>
                  <a:rPr lang="en-US" sz="2800" dirty="0"/>
                  <a:t>The fade margin (link margin) is defined as the difference between the received signal power level and the minimum signal power level (threshold) that achieves a certain average probability of bit error (or a certain signal to noise ratio), therefore we can write</a:t>
                </a:r>
              </a:p>
              <a:p>
                <a:pPr marL="0" indent="0" algn="just">
                  <a:buNone/>
                </a:pPr>
                <a14:m>
                  <m:oMathPara xmlns:m="http://schemas.openxmlformats.org/officeDocument/2006/math">
                    <m:oMathParaPr>
                      <m:jc m:val="centerGroup"/>
                    </m:oMathParaPr>
                    <m:oMath xmlns:m="http://schemas.openxmlformats.org/officeDocument/2006/math">
                      <m:sSub>
                        <m:sSubPr>
                          <m:ctrlPr>
                            <a:rPr lang="en-US" sz="2800" i="1" dirty="0" smtClean="0">
                              <a:latin typeface="Cambria Math" panose="02040503050406030204" pitchFamily="18" charset="0"/>
                            </a:rPr>
                          </m:ctrlPr>
                        </m:sSubPr>
                        <m:e>
                          <m:r>
                            <a:rPr lang="en-US" sz="2800" i="1" dirty="0" smtClean="0">
                              <a:latin typeface="Cambria Math"/>
                            </a:rPr>
                            <m:t>𝐹</m:t>
                          </m:r>
                        </m:e>
                        <m:sub>
                          <m:r>
                            <a:rPr lang="en-US" sz="2800" i="1" dirty="0" smtClean="0">
                              <a:latin typeface="Cambria Math"/>
                            </a:rPr>
                            <m:t>𝑀</m:t>
                          </m:r>
                          <m:r>
                            <a:rPr lang="en-US" sz="2800" b="0" i="1" dirty="0" smtClean="0">
                              <a:latin typeface="Cambria Math"/>
                            </a:rPr>
                            <m:t>,</m:t>
                          </m:r>
                          <m:r>
                            <a:rPr lang="en-US" sz="2800" b="0" i="1" dirty="0" smtClean="0">
                              <a:latin typeface="Cambria Math"/>
                            </a:rPr>
                            <m:t>𝑑𝐵</m:t>
                          </m:r>
                        </m:sub>
                      </m:sSub>
                      <m:r>
                        <a:rPr lang="en-US" sz="2800" i="1" dirty="0" smtClean="0">
                          <a:latin typeface="Cambria Math"/>
                        </a:rPr>
                        <m:t>=</m:t>
                      </m:r>
                      <m:sSub>
                        <m:sSubPr>
                          <m:ctrlPr>
                            <a:rPr lang="en-US" sz="2800" i="1" dirty="0" smtClean="0">
                              <a:latin typeface="Cambria Math" panose="02040503050406030204" pitchFamily="18" charset="0"/>
                            </a:rPr>
                          </m:ctrlPr>
                        </m:sSubPr>
                        <m:e>
                          <m:r>
                            <a:rPr lang="en-US" sz="2800" i="1" dirty="0" smtClean="0">
                              <a:latin typeface="Cambria Math"/>
                            </a:rPr>
                            <m:t>𝑃</m:t>
                          </m:r>
                        </m:e>
                        <m:sub>
                          <m:r>
                            <a:rPr lang="en-US" sz="2800" i="1" dirty="0" smtClean="0">
                              <a:latin typeface="Cambria Math"/>
                            </a:rPr>
                            <m:t>𝑟</m:t>
                          </m:r>
                          <m:r>
                            <a:rPr lang="en-US" sz="2800" b="0" i="1" dirty="0" smtClean="0">
                              <a:latin typeface="Cambria Math"/>
                            </a:rPr>
                            <m:t>,</m:t>
                          </m:r>
                          <m:r>
                            <a:rPr lang="en-US" sz="2800" b="0" i="1" dirty="0" smtClean="0">
                              <a:latin typeface="Cambria Math"/>
                            </a:rPr>
                            <m:t>𝑑𝐵</m:t>
                          </m:r>
                        </m:sub>
                      </m:sSub>
                      <m:r>
                        <a:rPr lang="en-US" sz="2800" i="1" dirty="0" smtClean="0">
                          <a:latin typeface="Cambria Math"/>
                        </a:rPr>
                        <m:t>−</m:t>
                      </m:r>
                      <m:r>
                        <a:rPr lang="en-US" sz="2800" i="1" dirty="0" smtClean="0">
                          <a:latin typeface="Cambria Math"/>
                        </a:rPr>
                        <m:t>𝑇</m:t>
                      </m:r>
                      <m:sSub>
                        <m:sSubPr>
                          <m:ctrlPr>
                            <a:rPr lang="en-US" sz="2800" i="1" dirty="0" smtClean="0">
                              <a:latin typeface="Cambria Math" panose="02040503050406030204" pitchFamily="18" charset="0"/>
                            </a:rPr>
                          </m:ctrlPr>
                        </m:sSubPr>
                        <m:e>
                          <m:r>
                            <a:rPr lang="en-US" sz="2800" i="1" dirty="0" smtClean="0">
                              <a:latin typeface="Cambria Math"/>
                            </a:rPr>
                            <m:t>𝐻</m:t>
                          </m:r>
                        </m:e>
                        <m:sub>
                          <m:r>
                            <a:rPr lang="en-US" sz="2800" i="1" dirty="0" smtClean="0">
                              <a:latin typeface="Cambria Math"/>
                            </a:rPr>
                            <m:t>𝑟𝑥</m:t>
                          </m:r>
                          <m:r>
                            <a:rPr lang="en-US" sz="2800" i="1" dirty="0" smtClean="0">
                              <a:latin typeface="Cambria Math"/>
                            </a:rPr>
                            <m:t>,</m:t>
                          </m:r>
                          <m:r>
                            <a:rPr lang="en-US" sz="2800" i="1" dirty="0" smtClean="0">
                              <a:latin typeface="Cambria Math"/>
                            </a:rPr>
                            <m:t>𝑑𝐵</m:t>
                          </m:r>
                        </m:sub>
                      </m:sSub>
                    </m:oMath>
                  </m:oMathPara>
                </a14:m>
                <a:endParaRPr lang="en-US" sz="2800" dirty="0"/>
              </a:p>
              <a:p>
                <a:pPr algn="just"/>
                <a:r>
                  <a:rPr lang="en-US" sz="2800" dirty="0"/>
                  <a:t>Where </a:t>
                </a:r>
                <a14:m>
                  <m:oMath xmlns:m="http://schemas.openxmlformats.org/officeDocument/2006/math">
                    <m:sSub>
                      <m:sSubPr>
                        <m:ctrlPr>
                          <a:rPr lang="en-US" sz="2800" i="1" dirty="0" smtClean="0">
                            <a:latin typeface="Cambria Math" panose="02040503050406030204" pitchFamily="18" charset="0"/>
                          </a:rPr>
                        </m:ctrlPr>
                      </m:sSubPr>
                      <m:e>
                        <m:r>
                          <a:rPr lang="en-US" sz="2800" i="1" dirty="0" smtClean="0">
                            <a:latin typeface="Cambria Math"/>
                          </a:rPr>
                          <m:t>𝐹</m:t>
                        </m:r>
                      </m:e>
                      <m:sub>
                        <m:r>
                          <a:rPr lang="en-US" sz="2800" i="1" dirty="0" smtClean="0">
                            <a:latin typeface="Cambria Math"/>
                          </a:rPr>
                          <m:t>𝑀</m:t>
                        </m:r>
                        <m:r>
                          <a:rPr lang="en-US" sz="2800" i="1" dirty="0" smtClean="0">
                            <a:latin typeface="Cambria Math"/>
                          </a:rPr>
                          <m:t>,</m:t>
                        </m:r>
                        <m:r>
                          <a:rPr lang="en-US" sz="2800" i="1" dirty="0" smtClean="0">
                            <a:latin typeface="Cambria Math"/>
                          </a:rPr>
                          <m:t>𝑑𝐵</m:t>
                        </m:r>
                      </m:sub>
                    </m:sSub>
                  </m:oMath>
                </a14:m>
                <a:r>
                  <a:rPr lang="en-US" sz="2800" dirty="0"/>
                  <a:t> is the fade margin in </a:t>
                </a:r>
                <a14:m>
                  <m:oMath xmlns:m="http://schemas.openxmlformats.org/officeDocument/2006/math">
                    <m:r>
                      <a:rPr lang="en-US" sz="2800" i="1" dirty="0" smtClean="0">
                        <a:latin typeface="Cambria Math"/>
                      </a:rPr>
                      <m:t>𝑑𝐵</m:t>
                    </m:r>
                  </m:oMath>
                </a14:m>
                <a:r>
                  <a:rPr lang="en-US" sz="2800" dirty="0"/>
                  <a:t>, </a:t>
                </a:r>
                <a14:m>
                  <m:oMath xmlns:m="http://schemas.openxmlformats.org/officeDocument/2006/math">
                    <m:r>
                      <a:rPr lang="en-US" sz="2800" i="1" dirty="0" smtClean="0">
                        <a:latin typeface="Cambria Math"/>
                      </a:rPr>
                      <m:t>𝑇</m:t>
                    </m:r>
                    <m:sSub>
                      <m:sSubPr>
                        <m:ctrlPr>
                          <a:rPr lang="en-US" sz="2800" i="1" dirty="0" smtClean="0">
                            <a:latin typeface="Cambria Math" panose="02040503050406030204" pitchFamily="18" charset="0"/>
                          </a:rPr>
                        </m:ctrlPr>
                      </m:sSubPr>
                      <m:e>
                        <m:r>
                          <a:rPr lang="en-US" sz="2800" i="1" dirty="0" smtClean="0">
                            <a:latin typeface="Cambria Math"/>
                          </a:rPr>
                          <m:t>𝐻</m:t>
                        </m:r>
                      </m:e>
                      <m:sub>
                        <m:r>
                          <a:rPr lang="en-US" sz="2800" i="1" dirty="0" smtClean="0">
                            <a:latin typeface="Cambria Math"/>
                          </a:rPr>
                          <m:t>𝑟𝑥</m:t>
                        </m:r>
                        <m:r>
                          <a:rPr lang="en-US" sz="2800" i="1" dirty="0">
                            <a:latin typeface="Cambria Math"/>
                          </a:rPr>
                          <m:t>,</m:t>
                        </m:r>
                        <m:r>
                          <a:rPr lang="en-US" sz="2800" i="1" dirty="0">
                            <a:latin typeface="Cambria Math"/>
                          </a:rPr>
                          <m:t>𝑑𝐵</m:t>
                        </m:r>
                      </m:sub>
                    </m:sSub>
                  </m:oMath>
                </a14:m>
                <a:r>
                  <a:rPr lang="en-US" sz="2800" dirty="0"/>
                  <a:t> is the receiver threshold in </a:t>
                </a:r>
                <a14:m>
                  <m:oMath xmlns:m="http://schemas.openxmlformats.org/officeDocument/2006/math">
                    <m:r>
                      <a:rPr lang="en-US" sz="2800" b="0" i="1" smtClean="0">
                        <a:latin typeface="Cambria Math"/>
                      </a:rPr>
                      <m:t>𝑑𝐵</m:t>
                    </m:r>
                  </m:oMath>
                </a14:m>
                <a:r>
                  <a:rPr lang="en-US" sz="2800" dirty="0"/>
                  <a:t> and </a:t>
                </a:r>
                <a14:m>
                  <m:oMath xmlns:m="http://schemas.openxmlformats.org/officeDocument/2006/math">
                    <m:sSub>
                      <m:sSubPr>
                        <m:ctrlPr>
                          <a:rPr lang="en-US" sz="2800" b="0" i="1" smtClean="0">
                            <a:latin typeface="Cambria Math" panose="02040503050406030204" pitchFamily="18" charset="0"/>
                          </a:rPr>
                        </m:ctrlPr>
                      </m:sSubPr>
                      <m:e>
                        <m:r>
                          <a:rPr lang="en-US" sz="2800" b="0" i="1" smtClean="0">
                            <a:latin typeface="Cambria Math"/>
                          </a:rPr>
                          <m:t>𝑃</m:t>
                        </m:r>
                      </m:e>
                      <m:sub>
                        <m:r>
                          <a:rPr lang="en-US" sz="2800" b="0" i="1" smtClean="0">
                            <a:latin typeface="Cambria Math"/>
                          </a:rPr>
                          <m:t>𝑟</m:t>
                        </m:r>
                        <m:r>
                          <a:rPr lang="en-US" sz="2800" b="0" i="1" smtClean="0">
                            <a:latin typeface="Cambria Math"/>
                          </a:rPr>
                          <m:t>,</m:t>
                        </m:r>
                        <m:r>
                          <a:rPr lang="en-US" sz="2800" b="0" i="1" smtClean="0">
                            <a:latin typeface="Cambria Math"/>
                          </a:rPr>
                          <m:t>𝑑𝐵</m:t>
                        </m:r>
                      </m:sub>
                    </m:sSub>
                  </m:oMath>
                </a14:m>
                <a:r>
                  <a:rPr lang="en-US" sz="2800" dirty="0"/>
                  <a:t> is the received signal in </a:t>
                </a:r>
                <a14:m>
                  <m:oMath xmlns:m="http://schemas.openxmlformats.org/officeDocument/2006/math">
                    <m:r>
                      <a:rPr lang="en-US" sz="2800" i="1" dirty="0" smtClean="0">
                        <a:latin typeface="Cambria Math"/>
                      </a:rPr>
                      <m:t>𝑑𝐵</m:t>
                    </m:r>
                  </m:oMath>
                </a14:m>
                <a:endParaRPr lang="en-US" sz="2800" dirty="0"/>
              </a:p>
              <a:p>
                <a:pPr algn="just"/>
                <a:endParaRPr lang="en-US" sz="28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t="-1615" r="-1926" b="-3903"/>
                </a:stretch>
              </a:blipFill>
            </p:spPr>
            <p:txBody>
              <a:bodyPr/>
              <a:lstStyle/>
              <a:p>
                <a:r>
                  <a:rPr lang="en-US">
                    <a:noFill/>
                  </a:rPr>
                  <a:t> </a:t>
                </a:r>
              </a:p>
            </p:txBody>
          </p:sp>
        </mc:Fallback>
      </mc:AlternateContent>
      <p:sp>
        <p:nvSpPr>
          <p:cNvPr id="4" name="Slide Number Placeholder 3"/>
          <p:cNvSpPr>
            <a:spLocks noGrp="1"/>
          </p:cNvSpPr>
          <p:nvPr>
            <p:ph type="sldNum" sz="quarter" idx="10"/>
          </p:nvPr>
        </p:nvSpPr>
        <p:spPr/>
        <p:txBody>
          <a:bodyPr/>
          <a:lstStyle/>
          <a:p>
            <a:fld id="{98096D24-9B5D-4A50-8365-016C07C21ED1}" type="slidenum">
              <a:rPr lang="en-US" smtClean="0"/>
              <a:t>39</a:t>
            </a:fld>
            <a:endParaRPr lang="en-US"/>
          </a:p>
        </p:txBody>
      </p:sp>
      <p:sp>
        <p:nvSpPr>
          <p:cNvPr id="5" name="Footer Placeholder 4"/>
          <p:cNvSpPr>
            <a:spLocks noGrp="1"/>
          </p:cNvSpPr>
          <p:nvPr>
            <p:ph type="ftr" sz="quarter" idx="12"/>
          </p:nvPr>
        </p:nvSpPr>
        <p:spPr/>
        <p:txBody>
          <a:bodyPr/>
          <a:lstStyle/>
          <a:p>
            <a:r>
              <a:rPr lang="en-US"/>
              <a:t>Falah Mohammed An Najah National University</a:t>
            </a:r>
          </a:p>
        </p:txBody>
      </p:sp>
    </p:spTree>
    <p:extLst>
      <p:ext uri="{BB962C8B-B14F-4D97-AF65-F5344CB8AC3E}">
        <p14:creationId xmlns:p14="http://schemas.microsoft.com/office/powerpoint/2010/main" val="17409956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Topics to be covered in microwave link design</a:t>
            </a:r>
          </a:p>
        </p:txBody>
      </p:sp>
      <p:sp>
        <p:nvSpPr>
          <p:cNvPr id="3" name="Content Placeholder 2"/>
          <p:cNvSpPr>
            <a:spLocks noGrp="1"/>
          </p:cNvSpPr>
          <p:nvPr>
            <p:ph idx="1"/>
          </p:nvPr>
        </p:nvSpPr>
        <p:spPr/>
        <p:txBody>
          <a:bodyPr/>
          <a:lstStyle/>
          <a:p>
            <a:r>
              <a:rPr lang="en-US" sz="2400" dirty="0"/>
              <a:t>The following topics must be covered when a microwave link is designed</a:t>
            </a:r>
          </a:p>
          <a:p>
            <a:r>
              <a:rPr lang="en-US" sz="2400" dirty="0"/>
              <a:t>Antenna fundamentals (gain, directivity, radiation pattern and type)</a:t>
            </a:r>
          </a:p>
          <a:p>
            <a:r>
              <a:rPr lang="en-US" sz="2400" dirty="0"/>
              <a:t>Fresnel zone</a:t>
            </a:r>
          </a:p>
          <a:p>
            <a:r>
              <a:rPr lang="en-US" sz="2400" dirty="0" err="1"/>
              <a:t>Friss</a:t>
            </a:r>
            <a:r>
              <a:rPr lang="en-US" sz="2400" dirty="0"/>
              <a:t> formula and Free space loss and other types of losses</a:t>
            </a:r>
          </a:p>
          <a:p>
            <a:r>
              <a:rPr lang="en-US" sz="2400" dirty="0"/>
              <a:t>Link budget and Fade margins</a:t>
            </a:r>
          </a:p>
          <a:p>
            <a:r>
              <a:rPr lang="en-US" sz="2400" dirty="0"/>
              <a:t>Effect of noise</a:t>
            </a:r>
          </a:p>
          <a:p>
            <a:r>
              <a:rPr lang="en-US" sz="2400" dirty="0"/>
              <a:t>Fading and fade margins calculation</a:t>
            </a:r>
          </a:p>
        </p:txBody>
      </p:sp>
      <p:sp>
        <p:nvSpPr>
          <p:cNvPr id="4" name="Slide Number Placeholder 3"/>
          <p:cNvSpPr>
            <a:spLocks noGrp="1"/>
          </p:cNvSpPr>
          <p:nvPr>
            <p:ph type="sldNum" sz="quarter" idx="10"/>
          </p:nvPr>
        </p:nvSpPr>
        <p:spPr/>
        <p:txBody>
          <a:bodyPr/>
          <a:lstStyle/>
          <a:p>
            <a:fld id="{98096D24-9B5D-4A50-8365-016C07C21ED1}" type="slidenum">
              <a:rPr lang="en-US" smtClean="0"/>
              <a:t>4</a:t>
            </a:fld>
            <a:endParaRPr lang="en-US"/>
          </a:p>
        </p:txBody>
      </p:sp>
      <p:sp>
        <p:nvSpPr>
          <p:cNvPr id="5" name="Footer Placeholder 4"/>
          <p:cNvSpPr>
            <a:spLocks noGrp="1"/>
          </p:cNvSpPr>
          <p:nvPr>
            <p:ph type="ftr" sz="quarter" idx="12"/>
          </p:nvPr>
        </p:nvSpPr>
        <p:spPr/>
        <p:txBody>
          <a:bodyPr/>
          <a:lstStyle/>
          <a:p>
            <a:r>
              <a:rPr lang="en-US"/>
              <a:t>Falah Mohammed An Najah National University</a:t>
            </a:r>
          </a:p>
        </p:txBody>
      </p:sp>
    </p:spTree>
    <p:extLst>
      <p:ext uri="{BB962C8B-B14F-4D97-AF65-F5344CB8AC3E}">
        <p14:creationId xmlns:p14="http://schemas.microsoft.com/office/powerpoint/2010/main" val="41012148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Link budget</a:t>
            </a:r>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p:txBody>
              <a:bodyPr/>
              <a:lstStyle/>
              <a:p>
                <a:pPr algn="just"/>
                <a:r>
                  <a:rPr lang="en-US" sz="2800" dirty="0"/>
                  <a:t>The link budget analysis of a wireless communication system is an equation that relates the received signal power </a:t>
                </a:r>
                <a14:m>
                  <m:oMath xmlns:m="http://schemas.openxmlformats.org/officeDocument/2006/math">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𝑃</m:t>
                        </m:r>
                      </m:e>
                      <m:sub>
                        <m:r>
                          <a:rPr lang="en-US" sz="2800" b="0" i="1" smtClean="0">
                            <a:latin typeface="Cambria Math" panose="02040503050406030204" pitchFamily="18" charset="0"/>
                          </a:rPr>
                          <m:t>𝑟</m:t>
                        </m:r>
                      </m:sub>
                    </m:sSub>
                  </m:oMath>
                </a14:m>
                <a:r>
                  <a:rPr lang="en-US" sz="2800" dirty="0"/>
                  <a:t> with the transmitted signal power </a:t>
                </a:r>
                <a14:m>
                  <m:oMath xmlns:m="http://schemas.openxmlformats.org/officeDocument/2006/math">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𝑃</m:t>
                        </m:r>
                      </m:e>
                      <m:sub>
                        <m:r>
                          <a:rPr lang="en-US" sz="2800" b="0" i="1" smtClean="0">
                            <a:latin typeface="Cambria Math" panose="02040503050406030204" pitchFamily="18" charset="0"/>
                          </a:rPr>
                          <m:t>𝑡</m:t>
                        </m:r>
                      </m:sub>
                    </m:sSub>
                  </m:oMath>
                </a14:m>
                <a:r>
                  <a:rPr lang="en-US" sz="2800" dirty="0"/>
                  <a:t> , antenna gains and the total loss/attenuation mechanisms of an electromagnetic wave</a:t>
                </a:r>
              </a:p>
              <a:p>
                <a:pPr algn="just"/>
                <a:r>
                  <a:rPr lang="en-US" sz="2800" dirty="0"/>
                  <a:t>The link budget in dB can be obtained from </a:t>
                </a:r>
                <a:r>
                  <a:rPr lang="en-US" sz="2800" dirty="0" err="1"/>
                  <a:t>Friis</a:t>
                </a:r>
                <a:r>
                  <a:rPr lang="en-US" sz="2800" dirty="0"/>
                  <a:t> equation directly which can be expressed mathematically by</a:t>
                </a:r>
              </a:p>
              <a:p>
                <a:pPr marL="0" indent="0" algn="ctr">
                  <a:buNone/>
                </a:pPr>
                <a14:m>
                  <m:oMathPara xmlns:m="http://schemas.openxmlformats.org/officeDocument/2006/math">
                    <m:oMathParaPr>
                      <m:jc m:val="centerGroup"/>
                    </m:oMathParaPr>
                    <m:oMath xmlns:m="http://schemas.openxmlformats.org/officeDocument/2006/math">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𝑃</m:t>
                          </m:r>
                        </m:e>
                        <m:sub>
                          <m:r>
                            <a:rPr lang="en-US" sz="2800" b="0" i="1" smtClean="0">
                              <a:latin typeface="Cambria Math" panose="02040503050406030204" pitchFamily="18" charset="0"/>
                            </a:rPr>
                            <m:t>𝑟</m:t>
                          </m:r>
                        </m:sub>
                      </m:sSub>
                      <m:r>
                        <a:rPr lang="en-US" sz="2800" b="0" i="1" smtClean="0">
                          <a:latin typeface="Cambria Math" panose="02040503050406030204" pitchFamily="18" charset="0"/>
                        </a:rPr>
                        <m:t>=</m:t>
                      </m:r>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𝑃</m:t>
                          </m:r>
                        </m:e>
                        <m:sub>
                          <m:r>
                            <a:rPr lang="en-US" sz="2800" b="0" i="1" smtClean="0">
                              <a:latin typeface="Cambria Math" panose="02040503050406030204" pitchFamily="18" charset="0"/>
                            </a:rPr>
                            <m:t>𝑡</m:t>
                          </m:r>
                        </m:sub>
                      </m:sSub>
                      <m:r>
                        <a:rPr lang="en-US" sz="2800" b="0" i="1" smtClean="0">
                          <a:latin typeface="Cambria Math" panose="02040503050406030204" pitchFamily="18" charset="0"/>
                        </a:rPr>
                        <m:t>+</m:t>
                      </m:r>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𝐺</m:t>
                          </m:r>
                        </m:e>
                        <m:sub>
                          <m:r>
                            <a:rPr lang="en-US" sz="2800" b="0" i="1" smtClean="0">
                              <a:latin typeface="Cambria Math" panose="02040503050406030204" pitchFamily="18" charset="0"/>
                            </a:rPr>
                            <m:t>𝑡</m:t>
                          </m:r>
                        </m:sub>
                      </m:sSub>
                      <m:r>
                        <a:rPr lang="en-US" sz="2800" b="0" i="1" smtClean="0">
                          <a:latin typeface="Cambria Math" panose="02040503050406030204" pitchFamily="18" charset="0"/>
                        </a:rPr>
                        <m:t>+</m:t>
                      </m:r>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𝐺</m:t>
                          </m:r>
                        </m:e>
                        <m:sub>
                          <m:r>
                            <a:rPr lang="en-US" sz="2800" b="0" i="1" smtClean="0">
                              <a:latin typeface="Cambria Math" panose="02040503050406030204" pitchFamily="18" charset="0"/>
                            </a:rPr>
                            <m:t>𝑟</m:t>
                          </m:r>
                        </m:sub>
                      </m:sSub>
                      <m:r>
                        <a:rPr lang="en-US" sz="2800" b="0" i="1" smtClean="0">
                          <a:latin typeface="Cambria Math" panose="02040503050406030204" pitchFamily="18" charset="0"/>
                        </a:rPr>
                        <m:t>−</m:t>
                      </m:r>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𝐿</m:t>
                          </m:r>
                        </m:e>
                        <m:sub>
                          <m:r>
                            <a:rPr lang="en-US" sz="2800" b="0" i="1" smtClean="0">
                              <a:latin typeface="Cambria Math" panose="02040503050406030204" pitchFamily="18" charset="0"/>
                            </a:rPr>
                            <m:t>𝐹𝑆𝐿</m:t>
                          </m:r>
                        </m:sub>
                      </m:sSub>
                      <m:r>
                        <a:rPr lang="en-US" sz="2800" b="0" i="1" smtClean="0">
                          <a:latin typeface="Cambria Math" panose="02040503050406030204" pitchFamily="18" charset="0"/>
                        </a:rPr>
                        <m:t>−(</m:t>
                      </m:r>
                      <m:r>
                        <a:rPr lang="en-US" sz="2800" b="0" i="1" smtClean="0">
                          <a:latin typeface="Cambria Math" panose="02040503050406030204" pitchFamily="18" charset="0"/>
                        </a:rPr>
                        <m:t>𝑜𝑡</m:t>
                      </m:r>
                      <m:r>
                        <a:rPr lang="en-US" sz="2800" b="0" i="1" smtClean="0">
                          <a:latin typeface="Cambria Math" panose="02040503050406030204" pitchFamily="18" charset="0"/>
                        </a:rPr>
                        <m:t>h</m:t>
                      </m:r>
                      <m:r>
                        <a:rPr lang="en-US" sz="2800" b="0" i="1" smtClean="0">
                          <a:latin typeface="Cambria Math" panose="02040503050406030204" pitchFamily="18" charset="0"/>
                        </a:rPr>
                        <m:t>𝑒𝑟</m:t>
                      </m:r>
                      <m:r>
                        <a:rPr lang="en-US" sz="2800" b="0" i="1" smtClean="0">
                          <a:latin typeface="Cambria Math" panose="02040503050406030204" pitchFamily="18" charset="0"/>
                        </a:rPr>
                        <m:t> </m:t>
                      </m:r>
                      <m:r>
                        <a:rPr lang="en-US" sz="2800" b="0" i="1" smtClean="0">
                          <a:latin typeface="Cambria Math" panose="02040503050406030204" pitchFamily="18" charset="0"/>
                        </a:rPr>
                        <m:t>𝑎𝑡𝑡𝑒𝑛𝑢𝑎𝑡𝑖𝑜𝑛</m:t>
                      </m:r>
                      <m:r>
                        <a:rPr lang="en-US" sz="2800" b="0" i="1" smtClean="0">
                          <a:latin typeface="Cambria Math" panose="02040503050406030204" pitchFamily="18" charset="0"/>
                        </a:rPr>
                        <m:t>)</m:t>
                      </m:r>
                    </m:oMath>
                  </m:oMathPara>
                </a14:m>
                <a:endParaRPr lang="en-US" sz="2800" dirty="0"/>
              </a:p>
            </p:txBody>
          </p:sp>
        </mc:Choice>
        <mc:Fallback>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t="-1615" r="-1926"/>
                </a:stretch>
              </a:blipFill>
            </p:spPr>
            <p:txBody>
              <a:bodyPr/>
              <a:lstStyle/>
              <a:p>
                <a:r>
                  <a:rPr lang="en-US">
                    <a:noFill/>
                  </a:rPr>
                  <a:t> </a:t>
                </a:r>
              </a:p>
            </p:txBody>
          </p:sp>
        </mc:Fallback>
      </mc:AlternateContent>
      <p:sp>
        <p:nvSpPr>
          <p:cNvPr id="4" name="Slide Number Placeholder 3"/>
          <p:cNvSpPr>
            <a:spLocks noGrp="1"/>
          </p:cNvSpPr>
          <p:nvPr>
            <p:ph type="sldNum" sz="quarter" idx="10"/>
          </p:nvPr>
        </p:nvSpPr>
        <p:spPr/>
        <p:txBody>
          <a:bodyPr/>
          <a:lstStyle/>
          <a:p>
            <a:fld id="{98096D24-9B5D-4A50-8365-016C07C21ED1}" type="slidenum">
              <a:rPr lang="en-US" smtClean="0"/>
              <a:t>40</a:t>
            </a:fld>
            <a:endParaRPr lang="en-US"/>
          </a:p>
        </p:txBody>
      </p:sp>
      <p:sp>
        <p:nvSpPr>
          <p:cNvPr id="5" name="Footer Placeholder 4"/>
          <p:cNvSpPr>
            <a:spLocks noGrp="1"/>
          </p:cNvSpPr>
          <p:nvPr>
            <p:ph type="ftr" sz="quarter" idx="12"/>
          </p:nvPr>
        </p:nvSpPr>
        <p:spPr/>
        <p:txBody>
          <a:bodyPr/>
          <a:lstStyle/>
          <a:p>
            <a:r>
              <a:rPr lang="en-US"/>
              <a:t>Falah Mohammed An Najah National University</a:t>
            </a:r>
          </a:p>
        </p:txBody>
      </p:sp>
    </p:spTree>
    <p:extLst>
      <p:ext uri="{BB962C8B-B14F-4D97-AF65-F5344CB8AC3E}">
        <p14:creationId xmlns:p14="http://schemas.microsoft.com/office/powerpoint/2010/main" val="139493523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Link budget and wireless link planning</a:t>
            </a:r>
          </a:p>
        </p:txBody>
      </p:sp>
      <p:sp>
        <p:nvSpPr>
          <p:cNvPr id="3" name="Content Placeholder 2"/>
          <p:cNvSpPr>
            <a:spLocks noGrp="1"/>
          </p:cNvSpPr>
          <p:nvPr>
            <p:ph idx="1"/>
          </p:nvPr>
        </p:nvSpPr>
        <p:spPr/>
        <p:txBody>
          <a:bodyPr/>
          <a:lstStyle/>
          <a:p>
            <a:pPr algn="just"/>
            <a:r>
              <a:rPr lang="en-US" sz="2800" dirty="0"/>
              <a:t>The link budget is a useful tool in planning wireless link </a:t>
            </a:r>
          </a:p>
          <a:p>
            <a:pPr algn="just"/>
            <a:r>
              <a:rPr lang="en-US" sz="2800" dirty="0"/>
              <a:t>The link budget  can be used to determine the maximum distance between transmit and receive antennas at a particular frequency</a:t>
            </a:r>
          </a:p>
          <a:p>
            <a:pPr algn="just"/>
            <a:r>
              <a:rPr lang="en-US" sz="2800" dirty="0"/>
              <a:t>The distance can be planned to achieve for a given signal to noise ratio\average probability of bit error requirements</a:t>
            </a:r>
          </a:p>
        </p:txBody>
      </p:sp>
      <p:sp>
        <p:nvSpPr>
          <p:cNvPr id="4" name="Slide Number Placeholder 3"/>
          <p:cNvSpPr>
            <a:spLocks noGrp="1"/>
          </p:cNvSpPr>
          <p:nvPr>
            <p:ph type="sldNum" sz="quarter" idx="10"/>
          </p:nvPr>
        </p:nvSpPr>
        <p:spPr/>
        <p:txBody>
          <a:bodyPr/>
          <a:lstStyle/>
          <a:p>
            <a:fld id="{98096D24-9B5D-4A50-8365-016C07C21ED1}" type="slidenum">
              <a:rPr lang="en-US" smtClean="0"/>
              <a:t>41</a:t>
            </a:fld>
            <a:endParaRPr lang="en-US"/>
          </a:p>
        </p:txBody>
      </p:sp>
      <p:sp>
        <p:nvSpPr>
          <p:cNvPr id="5" name="Footer Placeholder 4"/>
          <p:cNvSpPr>
            <a:spLocks noGrp="1"/>
          </p:cNvSpPr>
          <p:nvPr>
            <p:ph type="ftr" sz="quarter" idx="12"/>
          </p:nvPr>
        </p:nvSpPr>
        <p:spPr/>
        <p:txBody>
          <a:bodyPr/>
          <a:lstStyle/>
          <a:p>
            <a:r>
              <a:rPr lang="en-US"/>
              <a:t>Falah Mohammed An Najah National University</a:t>
            </a:r>
          </a:p>
        </p:txBody>
      </p:sp>
    </p:spTree>
    <p:extLst>
      <p:ext uri="{BB962C8B-B14F-4D97-AF65-F5344CB8AC3E}">
        <p14:creationId xmlns:p14="http://schemas.microsoft.com/office/powerpoint/2010/main" val="309789323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Fade margin (Link margin)</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pPr lvl="0" algn="just">
                  <a:buClr>
                    <a:srgbClr val="9999FF"/>
                  </a:buClr>
                </a:pPr>
                <a:r>
                  <a:rPr lang="en-US" sz="2800" dirty="0">
                    <a:solidFill>
                      <a:srgbClr val="FFFFFF"/>
                    </a:solidFill>
                  </a:rPr>
                  <a:t>We can re-express the fade margin expression by using the </a:t>
                </a:r>
                <a:r>
                  <a:rPr lang="en-US" sz="2800" dirty="0" err="1">
                    <a:solidFill>
                      <a:srgbClr val="FFFFFF"/>
                    </a:solidFill>
                  </a:rPr>
                  <a:t>Friis</a:t>
                </a:r>
                <a:r>
                  <a:rPr lang="en-US" sz="2800" dirty="0">
                    <a:solidFill>
                      <a:srgbClr val="FFFFFF"/>
                    </a:solidFill>
                  </a:rPr>
                  <a:t> formula as given below</a:t>
                </a:r>
              </a:p>
              <a:p>
                <a:pPr marL="0" lvl="0" indent="0" algn="ctr">
                  <a:buClr>
                    <a:srgbClr val="9999FF"/>
                  </a:buClr>
                  <a:buNone/>
                </a:pPr>
                <a14:m>
                  <m:oMathPara xmlns:m="http://schemas.openxmlformats.org/officeDocument/2006/math">
                    <m:oMathParaPr>
                      <m:jc m:val="centerGroup"/>
                    </m:oMathParaPr>
                    <m:oMath xmlns:m="http://schemas.openxmlformats.org/officeDocument/2006/math">
                      <m:sSub>
                        <m:sSubPr>
                          <m:ctrlPr>
                            <a:rPr lang="en-US" sz="2800" b="0" i="1" smtClean="0">
                              <a:solidFill>
                                <a:srgbClr val="FFFFFF"/>
                              </a:solidFill>
                              <a:latin typeface="Cambria Math" panose="02040503050406030204" pitchFamily="18" charset="0"/>
                            </a:rPr>
                          </m:ctrlPr>
                        </m:sSubPr>
                        <m:e>
                          <m:r>
                            <a:rPr lang="en-US" sz="2800" b="0" i="1" smtClean="0">
                              <a:solidFill>
                                <a:srgbClr val="FFFFFF"/>
                              </a:solidFill>
                              <a:latin typeface="Cambria Math"/>
                            </a:rPr>
                            <m:t>𝑃</m:t>
                          </m:r>
                        </m:e>
                        <m:sub>
                          <m:r>
                            <a:rPr lang="en-US" sz="2800" b="0" i="1" smtClean="0">
                              <a:solidFill>
                                <a:srgbClr val="FFFFFF"/>
                              </a:solidFill>
                              <a:latin typeface="Cambria Math"/>
                            </a:rPr>
                            <m:t>𝑟</m:t>
                          </m:r>
                          <m:r>
                            <a:rPr lang="en-US" sz="2800" b="0" i="1" smtClean="0">
                              <a:solidFill>
                                <a:srgbClr val="FFFFFF"/>
                              </a:solidFill>
                              <a:latin typeface="Cambria Math"/>
                            </a:rPr>
                            <m:t>,</m:t>
                          </m:r>
                          <m:r>
                            <a:rPr lang="en-US" sz="2800" b="0" i="1" smtClean="0">
                              <a:solidFill>
                                <a:srgbClr val="FFFFFF"/>
                              </a:solidFill>
                              <a:latin typeface="Cambria Math"/>
                            </a:rPr>
                            <m:t>𝑑𝐵</m:t>
                          </m:r>
                        </m:sub>
                      </m:sSub>
                      <m:r>
                        <a:rPr lang="en-US" sz="2800" b="0" i="1" smtClean="0">
                          <a:solidFill>
                            <a:srgbClr val="FFFFFF"/>
                          </a:solidFill>
                          <a:latin typeface="Cambria Math"/>
                        </a:rPr>
                        <m:t>=</m:t>
                      </m:r>
                      <m:sSub>
                        <m:sSubPr>
                          <m:ctrlPr>
                            <a:rPr lang="en-US" sz="2800" i="1">
                              <a:solidFill>
                                <a:srgbClr val="FFFFFF"/>
                              </a:solidFill>
                              <a:latin typeface="Cambria Math" panose="02040503050406030204" pitchFamily="18" charset="0"/>
                            </a:rPr>
                          </m:ctrlPr>
                        </m:sSubPr>
                        <m:e>
                          <m:r>
                            <a:rPr lang="en-US" sz="2800" i="1">
                              <a:solidFill>
                                <a:srgbClr val="FFFFFF"/>
                              </a:solidFill>
                              <a:latin typeface="Cambria Math"/>
                            </a:rPr>
                            <m:t>𝑃</m:t>
                          </m:r>
                        </m:e>
                        <m:sub>
                          <m:r>
                            <a:rPr lang="en-US" sz="2800" i="1">
                              <a:solidFill>
                                <a:srgbClr val="FFFFFF"/>
                              </a:solidFill>
                              <a:latin typeface="Cambria Math"/>
                            </a:rPr>
                            <m:t>𝑡</m:t>
                          </m:r>
                          <m:r>
                            <a:rPr lang="en-US" sz="2800" i="1">
                              <a:solidFill>
                                <a:srgbClr val="FFFFFF"/>
                              </a:solidFill>
                              <a:latin typeface="Cambria Math"/>
                            </a:rPr>
                            <m:t>, </m:t>
                          </m:r>
                          <m:r>
                            <a:rPr lang="en-US" sz="2800" i="1">
                              <a:solidFill>
                                <a:srgbClr val="FFFFFF"/>
                              </a:solidFill>
                              <a:latin typeface="Cambria Math"/>
                            </a:rPr>
                            <m:t>𝑑𝐵</m:t>
                          </m:r>
                        </m:sub>
                      </m:sSub>
                      <m:r>
                        <a:rPr lang="en-US" sz="2800" i="1">
                          <a:solidFill>
                            <a:srgbClr val="FFFFFF"/>
                          </a:solidFill>
                          <a:latin typeface="Cambria Math"/>
                        </a:rPr>
                        <m:t>+</m:t>
                      </m:r>
                      <m:sSub>
                        <m:sSubPr>
                          <m:ctrlPr>
                            <a:rPr lang="en-US" sz="2800" i="1">
                              <a:solidFill>
                                <a:srgbClr val="FFFFFF"/>
                              </a:solidFill>
                              <a:latin typeface="Cambria Math" panose="02040503050406030204" pitchFamily="18" charset="0"/>
                            </a:rPr>
                          </m:ctrlPr>
                        </m:sSubPr>
                        <m:e>
                          <m:r>
                            <a:rPr lang="en-US" sz="2800" i="1">
                              <a:solidFill>
                                <a:srgbClr val="FFFFFF"/>
                              </a:solidFill>
                              <a:latin typeface="Cambria Math"/>
                            </a:rPr>
                            <m:t>𝐺</m:t>
                          </m:r>
                        </m:e>
                        <m:sub>
                          <m:r>
                            <a:rPr lang="en-US" sz="2800" i="1">
                              <a:solidFill>
                                <a:srgbClr val="FFFFFF"/>
                              </a:solidFill>
                              <a:latin typeface="Cambria Math"/>
                            </a:rPr>
                            <m:t>𝑡</m:t>
                          </m:r>
                          <m:r>
                            <a:rPr lang="en-US" sz="2800" i="1">
                              <a:solidFill>
                                <a:srgbClr val="FFFFFF"/>
                              </a:solidFill>
                              <a:latin typeface="Cambria Math"/>
                            </a:rPr>
                            <m:t>, </m:t>
                          </m:r>
                          <m:r>
                            <a:rPr lang="en-US" sz="2800" i="1">
                              <a:solidFill>
                                <a:srgbClr val="FFFFFF"/>
                              </a:solidFill>
                              <a:latin typeface="Cambria Math"/>
                            </a:rPr>
                            <m:t>𝑑𝐵</m:t>
                          </m:r>
                        </m:sub>
                      </m:sSub>
                      <m:r>
                        <a:rPr lang="en-US" sz="2800" i="1">
                          <a:solidFill>
                            <a:srgbClr val="FFFFFF"/>
                          </a:solidFill>
                          <a:latin typeface="Cambria Math"/>
                        </a:rPr>
                        <m:t>+</m:t>
                      </m:r>
                      <m:sSub>
                        <m:sSubPr>
                          <m:ctrlPr>
                            <a:rPr lang="en-US" sz="2800" i="1">
                              <a:solidFill>
                                <a:srgbClr val="FFFFFF"/>
                              </a:solidFill>
                              <a:latin typeface="Cambria Math" panose="02040503050406030204" pitchFamily="18" charset="0"/>
                            </a:rPr>
                          </m:ctrlPr>
                        </m:sSubPr>
                        <m:e>
                          <m:r>
                            <a:rPr lang="en-US" sz="2800" i="1">
                              <a:solidFill>
                                <a:srgbClr val="FFFFFF"/>
                              </a:solidFill>
                              <a:latin typeface="Cambria Math"/>
                            </a:rPr>
                            <m:t>𝐺</m:t>
                          </m:r>
                        </m:e>
                        <m:sub>
                          <m:r>
                            <a:rPr lang="en-US" sz="2800" i="1">
                              <a:solidFill>
                                <a:srgbClr val="FFFFFF"/>
                              </a:solidFill>
                              <a:latin typeface="Cambria Math"/>
                            </a:rPr>
                            <m:t>𝑟</m:t>
                          </m:r>
                          <m:r>
                            <a:rPr lang="en-US" sz="2800" i="1">
                              <a:solidFill>
                                <a:srgbClr val="FFFFFF"/>
                              </a:solidFill>
                              <a:latin typeface="Cambria Math"/>
                            </a:rPr>
                            <m:t>, </m:t>
                          </m:r>
                          <m:r>
                            <a:rPr lang="en-US" sz="2800" i="1">
                              <a:solidFill>
                                <a:srgbClr val="FFFFFF"/>
                              </a:solidFill>
                              <a:latin typeface="Cambria Math"/>
                            </a:rPr>
                            <m:t>𝑑𝐵</m:t>
                          </m:r>
                        </m:sub>
                      </m:sSub>
                      <m:r>
                        <a:rPr lang="en-US" sz="2800" i="1">
                          <a:solidFill>
                            <a:srgbClr val="FFFFFF"/>
                          </a:solidFill>
                          <a:latin typeface="Cambria Math"/>
                        </a:rPr>
                        <m:t>−</m:t>
                      </m:r>
                      <m:sSub>
                        <m:sSubPr>
                          <m:ctrlPr>
                            <a:rPr lang="en-US" sz="2800" i="1">
                              <a:solidFill>
                                <a:srgbClr val="FFFFFF"/>
                              </a:solidFill>
                              <a:latin typeface="Cambria Math" panose="02040503050406030204" pitchFamily="18" charset="0"/>
                            </a:rPr>
                          </m:ctrlPr>
                        </m:sSubPr>
                        <m:e>
                          <m:r>
                            <a:rPr lang="en-US" sz="2800" i="1">
                              <a:solidFill>
                                <a:srgbClr val="FFFFFF"/>
                              </a:solidFill>
                              <a:latin typeface="Cambria Math"/>
                            </a:rPr>
                            <m:t>𝐿</m:t>
                          </m:r>
                        </m:e>
                        <m:sub>
                          <m:r>
                            <a:rPr lang="en-US" sz="2800" i="1">
                              <a:solidFill>
                                <a:srgbClr val="FFFFFF"/>
                              </a:solidFill>
                              <a:latin typeface="Cambria Math"/>
                            </a:rPr>
                            <m:t>𝐹𝑆𝐿</m:t>
                          </m:r>
                          <m:r>
                            <a:rPr lang="en-US" sz="2800" i="1">
                              <a:solidFill>
                                <a:srgbClr val="FFFFFF"/>
                              </a:solidFill>
                              <a:latin typeface="Cambria Math"/>
                            </a:rPr>
                            <m:t>,</m:t>
                          </m:r>
                          <m:r>
                            <a:rPr lang="en-US" sz="2800" i="1">
                              <a:solidFill>
                                <a:srgbClr val="FFFFFF"/>
                              </a:solidFill>
                              <a:latin typeface="Cambria Math"/>
                            </a:rPr>
                            <m:t>𝑑𝐵</m:t>
                          </m:r>
                        </m:sub>
                      </m:sSub>
                    </m:oMath>
                  </m:oMathPara>
                </a14:m>
                <a:endParaRPr lang="en-US" sz="2800" dirty="0">
                  <a:solidFill>
                    <a:srgbClr val="FFFFFF"/>
                  </a:solidFill>
                </a:endParaRPr>
              </a:p>
              <a:p>
                <a:pPr lvl="0" algn="just">
                  <a:buClr>
                    <a:srgbClr val="9999FF"/>
                  </a:buClr>
                </a:pPr>
                <a:r>
                  <a:rPr lang="en-US" sz="2800" dirty="0">
                    <a:solidFill>
                      <a:srgbClr val="FFFFFF"/>
                    </a:solidFill>
                  </a:rPr>
                  <a:t>Now, the fade margin is given by,</a:t>
                </a:r>
              </a:p>
              <a:p>
                <a:pPr marL="0" lvl="0" indent="0" algn="just">
                  <a:buClr>
                    <a:srgbClr val="9999FF"/>
                  </a:buClr>
                  <a:buNone/>
                </a:pPr>
                <a14:m>
                  <m:oMathPara xmlns:m="http://schemas.openxmlformats.org/officeDocument/2006/math">
                    <m:oMathParaPr>
                      <m:jc m:val="centerGroup"/>
                    </m:oMathParaPr>
                    <m:oMath xmlns:m="http://schemas.openxmlformats.org/officeDocument/2006/math">
                      <m:sSub>
                        <m:sSubPr>
                          <m:ctrlPr>
                            <a:rPr lang="en-US" sz="2800" i="1">
                              <a:solidFill>
                                <a:srgbClr val="FFFFFF"/>
                              </a:solidFill>
                              <a:latin typeface="Cambria Math" panose="02040503050406030204" pitchFamily="18" charset="0"/>
                            </a:rPr>
                          </m:ctrlPr>
                        </m:sSubPr>
                        <m:e>
                          <m:r>
                            <a:rPr lang="en-US" sz="2800" i="1">
                              <a:solidFill>
                                <a:srgbClr val="FFFFFF"/>
                              </a:solidFill>
                              <a:latin typeface="Cambria Math"/>
                            </a:rPr>
                            <m:t>𝐹</m:t>
                          </m:r>
                        </m:e>
                        <m:sub>
                          <m:r>
                            <a:rPr lang="en-US" sz="2800" i="1">
                              <a:solidFill>
                                <a:srgbClr val="FFFFFF"/>
                              </a:solidFill>
                              <a:latin typeface="Cambria Math"/>
                            </a:rPr>
                            <m:t>𝑀</m:t>
                          </m:r>
                          <m:r>
                            <a:rPr lang="en-US" sz="2800" i="1">
                              <a:solidFill>
                                <a:srgbClr val="FFFFFF"/>
                              </a:solidFill>
                              <a:latin typeface="Cambria Math"/>
                            </a:rPr>
                            <m:t>,</m:t>
                          </m:r>
                          <m:r>
                            <a:rPr lang="en-US" sz="2800" i="1">
                              <a:solidFill>
                                <a:srgbClr val="FFFFFF"/>
                              </a:solidFill>
                              <a:latin typeface="Cambria Math"/>
                            </a:rPr>
                            <m:t>𝑑𝐵</m:t>
                          </m:r>
                        </m:sub>
                      </m:sSub>
                      <m:r>
                        <a:rPr lang="en-US" sz="2800" i="1">
                          <a:solidFill>
                            <a:srgbClr val="FFFFFF"/>
                          </a:solidFill>
                          <a:latin typeface="Cambria Math"/>
                        </a:rPr>
                        <m:t>=</m:t>
                      </m:r>
                      <m:sSub>
                        <m:sSubPr>
                          <m:ctrlPr>
                            <a:rPr lang="en-US" sz="2800" i="1">
                              <a:solidFill>
                                <a:srgbClr val="FFFFFF"/>
                              </a:solidFill>
                              <a:latin typeface="Cambria Math" panose="02040503050406030204" pitchFamily="18" charset="0"/>
                            </a:rPr>
                          </m:ctrlPr>
                        </m:sSubPr>
                        <m:e>
                          <m:r>
                            <a:rPr lang="en-US" sz="2800" i="1">
                              <a:solidFill>
                                <a:srgbClr val="FFFFFF"/>
                              </a:solidFill>
                              <a:latin typeface="Cambria Math"/>
                            </a:rPr>
                            <m:t>𝑃</m:t>
                          </m:r>
                        </m:e>
                        <m:sub>
                          <m:r>
                            <a:rPr lang="en-US" sz="2800" i="1">
                              <a:solidFill>
                                <a:srgbClr val="FFFFFF"/>
                              </a:solidFill>
                              <a:latin typeface="Cambria Math"/>
                            </a:rPr>
                            <m:t>𝑡</m:t>
                          </m:r>
                          <m:r>
                            <a:rPr lang="en-US" sz="2800" i="1">
                              <a:solidFill>
                                <a:srgbClr val="FFFFFF"/>
                              </a:solidFill>
                              <a:latin typeface="Cambria Math"/>
                            </a:rPr>
                            <m:t>, </m:t>
                          </m:r>
                          <m:r>
                            <a:rPr lang="en-US" sz="2800" i="1">
                              <a:solidFill>
                                <a:srgbClr val="FFFFFF"/>
                              </a:solidFill>
                              <a:latin typeface="Cambria Math"/>
                            </a:rPr>
                            <m:t>𝑑𝐵</m:t>
                          </m:r>
                        </m:sub>
                      </m:sSub>
                      <m:r>
                        <a:rPr lang="en-US" sz="2800" i="1">
                          <a:solidFill>
                            <a:srgbClr val="FFFFFF"/>
                          </a:solidFill>
                          <a:latin typeface="Cambria Math"/>
                        </a:rPr>
                        <m:t>+</m:t>
                      </m:r>
                      <m:sSub>
                        <m:sSubPr>
                          <m:ctrlPr>
                            <a:rPr lang="en-US" sz="2800" i="1">
                              <a:solidFill>
                                <a:srgbClr val="FFFFFF"/>
                              </a:solidFill>
                              <a:latin typeface="Cambria Math" panose="02040503050406030204" pitchFamily="18" charset="0"/>
                            </a:rPr>
                          </m:ctrlPr>
                        </m:sSubPr>
                        <m:e>
                          <m:r>
                            <a:rPr lang="en-US" sz="2800" i="1">
                              <a:solidFill>
                                <a:srgbClr val="FFFFFF"/>
                              </a:solidFill>
                              <a:latin typeface="Cambria Math"/>
                            </a:rPr>
                            <m:t>𝐺</m:t>
                          </m:r>
                        </m:e>
                        <m:sub>
                          <m:r>
                            <a:rPr lang="en-US" sz="2800" i="1">
                              <a:solidFill>
                                <a:srgbClr val="FFFFFF"/>
                              </a:solidFill>
                              <a:latin typeface="Cambria Math"/>
                            </a:rPr>
                            <m:t>𝑡</m:t>
                          </m:r>
                          <m:r>
                            <a:rPr lang="en-US" sz="2800" i="1">
                              <a:solidFill>
                                <a:srgbClr val="FFFFFF"/>
                              </a:solidFill>
                              <a:latin typeface="Cambria Math"/>
                            </a:rPr>
                            <m:t>, </m:t>
                          </m:r>
                          <m:r>
                            <a:rPr lang="en-US" sz="2800" i="1">
                              <a:solidFill>
                                <a:srgbClr val="FFFFFF"/>
                              </a:solidFill>
                              <a:latin typeface="Cambria Math"/>
                            </a:rPr>
                            <m:t>𝑑𝐵</m:t>
                          </m:r>
                        </m:sub>
                      </m:sSub>
                      <m:r>
                        <a:rPr lang="en-US" sz="2800" i="1">
                          <a:solidFill>
                            <a:srgbClr val="FFFFFF"/>
                          </a:solidFill>
                          <a:latin typeface="Cambria Math"/>
                        </a:rPr>
                        <m:t>+</m:t>
                      </m:r>
                      <m:sSub>
                        <m:sSubPr>
                          <m:ctrlPr>
                            <a:rPr lang="en-US" sz="2800" i="1">
                              <a:solidFill>
                                <a:srgbClr val="FFFFFF"/>
                              </a:solidFill>
                              <a:latin typeface="Cambria Math" panose="02040503050406030204" pitchFamily="18" charset="0"/>
                            </a:rPr>
                          </m:ctrlPr>
                        </m:sSubPr>
                        <m:e>
                          <m:r>
                            <a:rPr lang="en-US" sz="2800" i="1">
                              <a:solidFill>
                                <a:srgbClr val="FFFFFF"/>
                              </a:solidFill>
                              <a:latin typeface="Cambria Math"/>
                            </a:rPr>
                            <m:t>𝐺</m:t>
                          </m:r>
                        </m:e>
                        <m:sub>
                          <m:r>
                            <a:rPr lang="en-US" sz="2800" i="1">
                              <a:solidFill>
                                <a:srgbClr val="FFFFFF"/>
                              </a:solidFill>
                              <a:latin typeface="Cambria Math"/>
                            </a:rPr>
                            <m:t>𝑟</m:t>
                          </m:r>
                          <m:r>
                            <a:rPr lang="en-US" sz="2800" i="1">
                              <a:solidFill>
                                <a:srgbClr val="FFFFFF"/>
                              </a:solidFill>
                              <a:latin typeface="Cambria Math"/>
                            </a:rPr>
                            <m:t>, </m:t>
                          </m:r>
                          <m:r>
                            <a:rPr lang="en-US" sz="2800" i="1">
                              <a:solidFill>
                                <a:srgbClr val="FFFFFF"/>
                              </a:solidFill>
                              <a:latin typeface="Cambria Math"/>
                            </a:rPr>
                            <m:t>𝑑𝐵</m:t>
                          </m:r>
                        </m:sub>
                      </m:sSub>
                      <m:r>
                        <a:rPr lang="en-US" sz="2800" i="1">
                          <a:solidFill>
                            <a:srgbClr val="FFFFFF"/>
                          </a:solidFill>
                          <a:latin typeface="Cambria Math"/>
                        </a:rPr>
                        <m:t>−</m:t>
                      </m:r>
                      <m:sSub>
                        <m:sSubPr>
                          <m:ctrlPr>
                            <a:rPr lang="en-US" sz="2800" i="1">
                              <a:solidFill>
                                <a:srgbClr val="FFFFFF"/>
                              </a:solidFill>
                              <a:latin typeface="Cambria Math" panose="02040503050406030204" pitchFamily="18" charset="0"/>
                            </a:rPr>
                          </m:ctrlPr>
                        </m:sSubPr>
                        <m:e>
                          <m:r>
                            <a:rPr lang="en-US" sz="2800" i="1">
                              <a:solidFill>
                                <a:srgbClr val="FFFFFF"/>
                              </a:solidFill>
                              <a:latin typeface="Cambria Math"/>
                            </a:rPr>
                            <m:t>𝐿</m:t>
                          </m:r>
                        </m:e>
                        <m:sub>
                          <m:r>
                            <a:rPr lang="en-US" sz="2800" i="1">
                              <a:solidFill>
                                <a:srgbClr val="FFFFFF"/>
                              </a:solidFill>
                              <a:latin typeface="Cambria Math"/>
                            </a:rPr>
                            <m:t>𝐹𝑆𝐿</m:t>
                          </m:r>
                          <m:r>
                            <a:rPr lang="en-US" sz="2800" i="1">
                              <a:solidFill>
                                <a:srgbClr val="FFFFFF"/>
                              </a:solidFill>
                              <a:latin typeface="Cambria Math"/>
                            </a:rPr>
                            <m:t>,</m:t>
                          </m:r>
                          <m:r>
                            <a:rPr lang="en-US" sz="2800" i="1">
                              <a:solidFill>
                                <a:srgbClr val="FFFFFF"/>
                              </a:solidFill>
                              <a:latin typeface="Cambria Math"/>
                            </a:rPr>
                            <m:t>𝑑𝐵</m:t>
                          </m:r>
                        </m:sub>
                      </m:sSub>
                      <m:r>
                        <a:rPr lang="en-US" sz="2800" i="1">
                          <a:solidFill>
                            <a:srgbClr val="FFFFFF"/>
                          </a:solidFill>
                          <a:latin typeface="Cambria Math"/>
                        </a:rPr>
                        <m:t>−</m:t>
                      </m:r>
                      <m:r>
                        <a:rPr lang="en-US" sz="2800" i="1">
                          <a:solidFill>
                            <a:srgbClr val="FFFFFF"/>
                          </a:solidFill>
                          <a:latin typeface="Cambria Math"/>
                        </a:rPr>
                        <m:t>𝑇</m:t>
                      </m:r>
                      <m:sSub>
                        <m:sSubPr>
                          <m:ctrlPr>
                            <a:rPr lang="en-US" sz="2800" i="1">
                              <a:solidFill>
                                <a:srgbClr val="FFFFFF"/>
                              </a:solidFill>
                              <a:latin typeface="Cambria Math" panose="02040503050406030204" pitchFamily="18" charset="0"/>
                            </a:rPr>
                          </m:ctrlPr>
                        </m:sSubPr>
                        <m:e>
                          <m:r>
                            <a:rPr lang="en-US" sz="2800" i="1">
                              <a:solidFill>
                                <a:srgbClr val="FFFFFF"/>
                              </a:solidFill>
                              <a:latin typeface="Cambria Math"/>
                            </a:rPr>
                            <m:t>𝐻</m:t>
                          </m:r>
                        </m:e>
                        <m:sub>
                          <m:r>
                            <a:rPr lang="en-US" sz="2800" i="1">
                              <a:solidFill>
                                <a:srgbClr val="FFFFFF"/>
                              </a:solidFill>
                              <a:latin typeface="Cambria Math"/>
                            </a:rPr>
                            <m:t>𝑟𝑥</m:t>
                          </m:r>
                          <m:r>
                            <a:rPr lang="en-US" sz="2800" i="1">
                              <a:solidFill>
                                <a:srgbClr val="FFFFFF"/>
                              </a:solidFill>
                              <a:latin typeface="Cambria Math"/>
                            </a:rPr>
                            <m:t>,</m:t>
                          </m:r>
                          <m:r>
                            <a:rPr lang="en-US" sz="2800" i="1">
                              <a:solidFill>
                                <a:srgbClr val="FFFFFF"/>
                              </a:solidFill>
                              <a:latin typeface="Cambria Math"/>
                            </a:rPr>
                            <m:t>𝑑𝐵</m:t>
                          </m:r>
                        </m:sub>
                      </m:sSub>
                    </m:oMath>
                  </m:oMathPara>
                </a14:m>
                <a:endParaRPr lang="en-US" sz="2800" dirty="0">
                  <a:solidFill>
                    <a:srgbClr val="FFFFFF"/>
                  </a:solidFill>
                </a:endParaRPr>
              </a:p>
              <a:p>
                <a:pPr lvl="0" algn="just">
                  <a:buClr>
                    <a:srgbClr val="9999FF"/>
                  </a:buClr>
                </a:pPr>
                <a:r>
                  <a:rPr lang="en-US" sz="2800" dirty="0">
                    <a:solidFill>
                      <a:srgbClr val="FFFFFF"/>
                    </a:solidFill>
                  </a:rPr>
                  <a:t>Note that the </a:t>
                </a:r>
                <a14:m>
                  <m:oMath xmlns:m="http://schemas.openxmlformats.org/officeDocument/2006/math">
                    <m:r>
                      <a:rPr lang="en-US" sz="2800" i="1">
                        <a:solidFill>
                          <a:srgbClr val="FFFFFF"/>
                        </a:solidFill>
                        <a:latin typeface="Cambria Math"/>
                      </a:rPr>
                      <m:t>𝐸𝑅𝐼</m:t>
                    </m:r>
                    <m:sSub>
                      <m:sSubPr>
                        <m:ctrlPr>
                          <a:rPr lang="en-US" sz="2800" i="1">
                            <a:solidFill>
                              <a:srgbClr val="FFFFFF"/>
                            </a:solidFill>
                            <a:latin typeface="Cambria Math" panose="02040503050406030204" pitchFamily="18" charset="0"/>
                          </a:rPr>
                        </m:ctrlPr>
                      </m:sSubPr>
                      <m:e>
                        <m:r>
                          <a:rPr lang="en-US" sz="2800" i="1">
                            <a:solidFill>
                              <a:srgbClr val="FFFFFF"/>
                            </a:solidFill>
                            <a:latin typeface="Cambria Math"/>
                          </a:rPr>
                          <m:t>𝑃</m:t>
                        </m:r>
                      </m:e>
                      <m:sub>
                        <m:r>
                          <a:rPr lang="en-US" sz="2800" i="1">
                            <a:solidFill>
                              <a:srgbClr val="FFFFFF"/>
                            </a:solidFill>
                            <a:latin typeface="Cambria Math"/>
                          </a:rPr>
                          <m:t>𝑑𝐵</m:t>
                        </m:r>
                      </m:sub>
                    </m:sSub>
                    <m:r>
                      <a:rPr lang="en-US" sz="2800" i="1">
                        <a:solidFill>
                          <a:srgbClr val="FFFFFF"/>
                        </a:solidFill>
                        <a:latin typeface="Cambria Math"/>
                      </a:rPr>
                      <m:t>=</m:t>
                    </m:r>
                    <m:sSub>
                      <m:sSubPr>
                        <m:ctrlPr>
                          <a:rPr lang="en-US" sz="2800" i="1">
                            <a:solidFill>
                              <a:srgbClr val="FFFFFF"/>
                            </a:solidFill>
                            <a:latin typeface="Cambria Math" panose="02040503050406030204" pitchFamily="18" charset="0"/>
                          </a:rPr>
                        </m:ctrlPr>
                      </m:sSubPr>
                      <m:e>
                        <m:r>
                          <a:rPr lang="en-US" sz="2800" i="1">
                            <a:solidFill>
                              <a:srgbClr val="FFFFFF"/>
                            </a:solidFill>
                            <a:latin typeface="Cambria Math"/>
                          </a:rPr>
                          <m:t>𝑃</m:t>
                        </m:r>
                      </m:e>
                      <m:sub>
                        <m:r>
                          <a:rPr lang="en-US" sz="2800" i="1">
                            <a:solidFill>
                              <a:srgbClr val="FFFFFF"/>
                            </a:solidFill>
                            <a:latin typeface="Cambria Math"/>
                          </a:rPr>
                          <m:t>𝑡</m:t>
                        </m:r>
                        <m:r>
                          <a:rPr lang="en-US" sz="2800" i="1">
                            <a:solidFill>
                              <a:srgbClr val="FFFFFF"/>
                            </a:solidFill>
                            <a:latin typeface="Cambria Math"/>
                          </a:rPr>
                          <m:t>,</m:t>
                        </m:r>
                        <m:r>
                          <a:rPr lang="en-US" sz="2800" i="1">
                            <a:solidFill>
                              <a:srgbClr val="FFFFFF"/>
                            </a:solidFill>
                            <a:latin typeface="Cambria Math"/>
                          </a:rPr>
                          <m:t>𝑑𝐵</m:t>
                        </m:r>
                      </m:sub>
                    </m:sSub>
                    <m:r>
                      <a:rPr lang="en-US" sz="2800" i="1">
                        <a:solidFill>
                          <a:srgbClr val="FFFFFF"/>
                        </a:solidFill>
                        <a:latin typeface="Cambria Math"/>
                      </a:rPr>
                      <m:t>+</m:t>
                    </m:r>
                    <m:sSub>
                      <m:sSubPr>
                        <m:ctrlPr>
                          <a:rPr lang="en-US" sz="2800" i="1">
                            <a:solidFill>
                              <a:srgbClr val="FFFFFF"/>
                            </a:solidFill>
                            <a:latin typeface="Cambria Math" panose="02040503050406030204" pitchFamily="18" charset="0"/>
                          </a:rPr>
                        </m:ctrlPr>
                      </m:sSubPr>
                      <m:e>
                        <m:r>
                          <a:rPr lang="en-US" sz="2800" i="1">
                            <a:solidFill>
                              <a:srgbClr val="FFFFFF"/>
                            </a:solidFill>
                            <a:latin typeface="Cambria Math"/>
                          </a:rPr>
                          <m:t>𝐺</m:t>
                        </m:r>
                      </m:e>
                      <m:sub>
                        <m:r>
                          <a:rPr lang="en-US" sz="2800" i="1">
                            <a:solidFill>
                              <a:srgbClr val="FFFFFF"/>
                            </a:solidFill>
                            <a:latin typeface="Cambria Math"/>
                          </a:rPr>
                          <m:t>𝑡</m:t>
                        </m:r>
                        <m:r>
                          <a:rPr lang="en-US" sz="2800" i="1">
                            <a:solidFill>
                              <a:srgbClr val="FFFFFF"/>
                            </a:solidFill>
                            <a:latin typeface="Cambria Math"/>
                          </a:rPr>
                          <m:t>,</m:t>
                        </m:r>
                        <m:r>
                          <a:rPr lang="en-US" sz="2800" i="1">
                            <a:solidFill>
                              <a:srgbClr val="FFFFFF"/>
                            </a:solidFill>
                            <a:latin typeface="Cambria Math"/>
                          </a:rPr>
                          <m:t>𝑑𝐵</m:t>
                        </m:r>
                      </m:sub>
                    </m:sSub>
                  </m:oMath>
                </a14:m>
                <a:r>
                  <a:rPr lang="en-US" sz="2800" dirty="0">
                    <a:solidFill>
                      <a:srgbClr val="FFFFFF"/>
                    </a:solidFill>
                  </a:rPr>
                  <a:t>, therefore </a:t>
                </a:r>
              </a:p>
              <a:p>
                <a:pPr marL="0" lvl="0" indent="0" algn="just">
                  <a:buClr>
                    <a:srgbClr val="9999FF"/>
                  </a:buClr>
                  <a:buNone/>
                </a:pPr>
                <a14:m>
                  <m:oMathPara xmlns:m="http://schemas.openxmlformats.org/officeDocument/2006/math">
                    <m:oMathParaPr>
                      <m:jc m:val="centerGroup"/>
                    </m:oMathParaPr>
                    <m:oMath xmlns:m="http://schemas.openxmlformats.org/officeDocument/2006/math">
                      <m:sSub>
                        <m:sSubPr>
                          <m:ctrlPr>
                            <a:rPr lang="en-US" sz="2800" i="1">
                              <a:solidFill>
                                <a:srgbClr val="FFFFFF"/>
                              </a:solidFill>
                              <a:latin typeface="Cambria Math" panose="02040503050406030204" pitchFamily="18" charset="0"/>
                            </a:rPr>
                          </m:ctrlPr>
                        </m:sSubPr>
                        <m:e>
                          <m:r>
                            <a:rPr lang="en-US" sz="2800" i="1">
                              <a:solidFill>
                                <a:srgbClr val="FFFFFF"/>
                              </a:solidFill>
                              <a:latin typeface="Cambria Math"/>
                            </a:rPr>
                            <m:t>𝐹</m:t>
                          </m:r>
                        </m:e>
                        <m:sub>
                          <m:r>
                            <a:rPr lang="en-US" sz="2800" i="1">
                              <a:solidFill>
                                <a:srgbClr val="FFFFFF"/>
                              </a:solidFill>
                              <a:latin typeface="Cambria Math"/>
                            </a:rPr>
                            <m:t>𝑀</m:t>
                          </m:r>
                          <m:r>
                            <a:rPr lang="en-US" sz="2800" i="1">
                              <a:solidFill>
                                <a:srgbClr val="FFFFFF"/>
                              </a:solidFill>
                              <a:latin typeface="Cambria Math"/>
                            </a:rPr>
                            <m:t>,</m:t>
                          </m:r>
                          <m:r>
                            <a:rPr lang="en-US" sz="2800" i="1">
                              <a:solidFill>
                                <a:srgbClr val="FFFFFF"/>
                              </a:solidFill>
                              <a:latin typeface="Cambria Math"/>
                            </a:rPr>
                            <m:t>𝑑𝐵</m:t>
                          </m:r>
                        </m:sub>
                      </m:sSub>
                      <m:r>
                        <a:rPr lang="en-US" sz="2800" i="1">
                          <a:solidFill>
                            <a:srgbClr val="FFFFFF"/>
                          </a:solidFill>
                          <a:latin typeface="Cambria Math"/>
                        </a:rPr>
                        <m:t>=</m:t>
                      </m:r>
                      <m:r>
                        <a:rPr lang="en-US" sz="2800" i="1">
                          <a:solidFill>
                            <a:srgbClr val="FFFFFF"/>
                          </a:solidFill>
                          <a:latin typeface="Cambria Math"/>
                        </a:rPr>
                        <m:t>𝐸𝑅𝐼</m:t>
                      </m:r>
                      <m:sSub>
                        <m:sSubPr>
                          <m:ctrlPr>
                            <a:rPr lang="en-US" sz="2800" i="1">
                              <a:solidFill>
                                <a:srgbClr val="FFFFFF"/>
                              </a:solidFill>
                              <a:latin typeface="Cambria Math" panose="02040503050406030204" pitchFamily="18" charset="0"/>
                            </a:rPr>
                          </m:ctrlPr>
                        </m:sSubPr>
                        <m:e>
                          <m:r>
                            <a:rPr lang="en-US" sz="2800" i="1">
                              <a:solidFill>
                                <a:srgbClr val="FFFFFF"/>
                              </a:solidFill>
                              <a:latin typeface="Cambria Math"/>
                            </a:rPr>
                            <m:t>𝑃</m:t>
                          </m:r>
                        </m:e>
                        <m:sub>
                          <m:r>
                            <a:rPr lang="en-US" sz="2800" i="1">
                              <a:solidFill>
                                <a:srgbClr val="FFFFFF"/>
                              </a:solidFill>
                              <a:latin typeface="Cambria Math"/>
                            </a:rPr>
                            <m:t>𝑑𝐵</m:t>
                          </m:r>
                        </m:sub>
                      </m:sSub>
                      <m:r>
                        <a:rPr lang="en-US" sz="2800" i="1">
                          <a:solidFill>
                            <a:srgbClr val="FFFFFF"/>
                          </a:solidFill>
                          <a:latin typeface="Cambria Math"/>
                        </a:rPr>
                        <m:t>+</m:t>
                      </m:r>
                      <m:sSub>
                        <m:sSubPr>
                          <m:ctrlPr>
                            <a:rPr lang="en-US" sz="2800" i="1">
                              <a:solidFill>
                                <a:srgbClr val="FFFFFF"/>
                              </a:solidFill>
                              <a:latin typeface="Cambria Math" panose="02040503050406030204" pitchFamily="18" charset="0"/>
                            </a:rPr>
                          </m:ctrlPr>
                        </m:sSubPr>
                        <m:e>
                          <m:r>
                            <a:rPr lang="en-US" sz="2800" i="1">
                              <a:solidFill>
                                <a:srgbClr val="FFFFFF"/>
                              </a:solidFill>
                              <a:latin typeface="Cambria Math"/>
                            </a:rPr>
                            <m:t>𝐺</m:t>
                          </m:r>
                        </m:e>
                        <m:sub>
                          <m:r>
                            <a:rPr lang="en-US" sz="2800" i="1">
                              <a:solidFill>
                                <a:srgbClr val="FFFFFF"/>
                              </a:solidFill>
                              <a:latin typeface="Cambria Math"/>
                            </a:rPr>
                            <m:t>𝑟</m:t>
                          </m:r>
                          <m:r>
                            <a:rPr lang="en-US" sz="2800" i="1">
                              <a:solidFill>
                                <a:srgbClr val="FFFFFF"/>
                              </a:solidFill>
                              <a:latin typeface="Cambria Math"/>
                            </a:rPr>
                            <m:t>, </m:t>
                          </m:r>
                          <m:r>
                            <a:rPr lang="en-US" sz="2800" i="1">
                              <a:solidFill>
                                <a:srgbClr val="FFFFFF"/>
                              </a:solidFill>
                              <a:latin typeface="Cambria Math"/>
                            </a:rPr>
                            <m:t>𝑑𝐵</m:t>
                          </m:r>
                        </m:sub>
                      </m:sSub>
                      <m:r>
                        <a:rPr lang="en-US" sz="2800" i="1">
                          <a:solidFill>
                            <a:srgbClr val="FFFFFF"/>
                          </a:solidFill>
                          <a:latin typeface="Cambria Math"/>
                        </a:rPr>
                        <m:t>−</m:t>
                      </m:r>
                      <m:sSub>
                        <m:sSubPr>
                          <m:ctrlPr>
                            <a:rPr lang="en-US" sz="2800" i="1">
                              <a:solidFill>
                                <a:srgbClr val="FFFFFF"/>
                              </a:solidFill>
                              <a:latin typeface="Cambria Math" panose="02040503050406030204" pitchFamily="18" charset="0"/>
                            </a:rPr>
                          </m:ctrlPr>
                        </m:sSubPr>
                        <m:e>
                          <m:r>
                            <a:rPr lang="en-US" sz="2800" i="1">
                              <a:solidFill>
                                <a:srgbClr val="FFFFFF"/>
                              </a:solidFill>
                              <a:latin typeface="Cambria Math"/>
                            </a:rPr>
                            <m:t>𝐿</m:t>
                          </m:r>
                        </m:e>
                        <m:sub>
                          <m:r>
                            <a:rPr lang="en-US" sz="2800" i="1">
                              <a:solidFill>
                                <a:srgbClr val="FFFFFF"/>
                              </a:solidFill>
                              <a:latin typeface="Cambria Math"/>
                            </a:rPr>
                            <m:t>𝐹𝑆𝐿</m:t>
                          </m:r>
                          <m:r>
                            <a:rPr lang="en-US" sz="2800" i="1">
                              <a:solidFill>
                                <a:srgbClr val="FFFFFF"/>
                              </a:solidFill>
                              <a:latin typeface="Cambria Math"/>
                            </a:rPr>
                            <m:t>,</m:t>
                          </m:r>
                          <m:r>
                            <a:rPr lang="en-US" sz="2800" i="1">
                              <a:solidFill>
                                <a:srgbClr val="FFFFFF"/>
                              </a:solidFill>
                              <a:latin typeface="Cambria Math"/>
                            </a:rPr>
                            <m:t>𝑑𝐵</m:t>
                          </m:r>
                        </m:sub>
                      </m:sSub>
                      <m:r>
                        <a:rPr lang="en-US" sz="2800" i="1">
                          <a:solidFill>
                            <a:srgbClr val="FFFFFF"/>
                          </a:solidFill>
                          <a:latin typeface="Cambria Math"/>
                        </a:rPr>
                        <m:t>−</m:t>
                      </m:r>
                      <m:r>
                        <a:rPr lang="en-US" sz="2800" i="1">
                          <a:solidFill>
                            <a:srgbClr val="FFFFFF"/>
                          </a:solidFill>
                          <a:latin typeface="Cambria Math"/>
                        </a:rPr>
                        <m:t>𝑇</m:t>
                      </m:r>
                      <m:sSub>
                        <m:sSubPr>
                          <m:ctrlPr>
                            <a:rPr lang="en-US" sz="2800" i="1">
                              <a:solidFill>
                                <a:srgbClr val="FFFFFF"/>
                              </a:solidFill>
                              <a:latin typeface="Cambria Math" panose="02040503050406030204" pitchFamily="18" charset="0"/>
                            </a:rPr>
                          </m:ctrlPr>
                        </m:sSubPr>
                        <m:e>
                          <m:r>
                            <a:rPr lang="en-US" sz="2800" i="1">
                              <a:solidFill>
                                <a:srgbClr val="FFFFFF"/>
                              </a:solidFill>
                              <a:latin typeface="Cambria Math"/>
                            </a:rPr>
                            <m:t>𝐻</m:t>
                          </m:r>
                        </m:e>
                        <m:sub>
                          <m:r>
                            <a:rPr lang="en-US" sz="2800" i="1">
                              <a:solidFill>
                                <a:srgbClr val="FFFFFF"/>
                              </a:solidFill>
                              <a:latin typeface="Cambria Math"/>
                            </a:rPr>
                            <m:t>𝑟𝑥</m:t>
                          </m:r>
                          <m:r>
                            <a:rPr lang="en-US" sz="2800" i="1">
                              <a:solidFill>
                                <a:srgbClr val="FFFFFF"/>
                              </a:solidFill>
                              <a:latin typeface="Cambria Math"/>
                            </a:rPr>
                            <m:t>,</m:t>
                          </m:r>
                          <m:r>
                            <a:rPr lang="en-US" sz="2800" i="1">
                              <a:solidFill>
                                <a:srgbClr val="FFFFFF"/>
                              </a:solidFill>
                              <a:latin typeface="Cambria Math"/>
                            </a:rPr>
                            <m:t>𝑑𝐵</m:t>
                          </m:r>
                        </m:sub>
                      </m:sSub>
                    </m:oMath>
                  </m:oMathPara>
                </a14:m>
                <a:endParaRPr lang="en-US" sz="2800" dirty="0">
                  <a:solidFill>
                    <a:srgbClr val="FFFFFF"/>
                  </a:solidFill>
                </a:endParaRPr>
              </a:p>
              <a:p>
                <a:pPr algn="just"/>
                <a:endParaRPr lang="en-US" sz="28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1">
                <a:blip r:embed="rId4"/>
                <a:stretch>
                  <a:fillRect t="-1480" r="-1926"/>
                </a:stretch>
              </a:blipFill>
            </p:spPr>
            <p:txBody>
              <a:bodyPr/>
              <a:lstStyle/>
              <a:p>
                <a:r>
                  <a:rPr lang="en-US">
                    <a:noFill/>
                  </a:rPr>
                  <a:t> </a:t>
                </a:r>
              </a:p>
            </p:txBody>
          </p:sp>
        </mc:Fallback>
      </mc:AlternateContent>
      <p:sp>
        <p:nvSpPr>
          <p:cNvPr id="4" name="Slide Number Placeholder 3"/>
          <p:cNvSpPr>
            <a:spLocks noGrp="1"/>
          </p:cNvSpPr>
          <p:nvPr>
            <p:ph type="sldNum" sz="quarter" idx="10"/>
          </p:nvPr>
        </p:nvSpPr>
        <p:spPr/>
        <p:txBody>
          <a:bodyPr/>
          <a:lstStyle/>
          <a:p>
            <a:fld id="{98096D24-9B5D-4A50-8365-016C07C21ED1}" type="slidenum">
              <a:rPr lang="en-US" smtClean="0"/>
              <a:t>42</a:t>
            </a:fld>
            <a:endParaRPr lang="en-US"/>
          </a:p>
        </p:txBody>
      </p:sp>
      <p:sp>
        <p:nvSpPr>
          <p:cNvPr id="5" name="Footer Placeholder 4"/>
          <p:cNvSpPr>
            <a:spLocks noGrp="1"/>
          </p:cNvSpPr>
          <p:nvPr>
            <p:ph type="ftr" sz="quarter" idx="12"/>
          </p:nvPr>
        </p:nvSpPr>
        <p:spPr/>
        <p:txBody>
          <a:bodyPr/>
          <a:lstStyle/>
          <a:p>
            <a:r>
              <a:rPr lang="en-US"/>
              <a:t>Falah Mohammed An Najah National University</a:t>
            </a:r>
          </a:p>
        </p:txBody>
      </p:sp>
    </p:spTree>
    <p:extLst>
      <p:ext uri="{BB962C8B-B14F-4D97-AF65-F5344CB8AC3E}">
        <p14:creationId xmlns:p14="http://schemas.microsoft.com/office/powerpoint/2010/main" val="194106269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Link budget example </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pPr algn="just"/>
                <a:r>
                  <a:rPr lang="en-US" sz="2700" dirty="0"/>
                  <a:t>Consider a communication link operates in free space at </a:t>
                </a:r>
                <a14:m>
                  <m:oMath xmlns:m="http://schemas.openxmlformats.org/officeDocument/2006/math">
                    <m:r>
                      <a:rPr lang="en-US" sz="2700" i="1" dirty="0" smtClean="0">
                        <a:latin typeface="Cambria Math"/>
                      </a:rPr>
                      <m:t>10 </m:t>
                    </m:r>
                    <m:r>
                      <a:rPr lang="en-US" sz="2700" i="1" dirty="0" smtClean="0">
                        <a:latin typeface="Cambria Math"/>
                      </a:rPr>
                      <m:t>𝐺𝐻𝑧</m:t>
                    </m:r>
                  </m:oMath>
                </a14:m>
                <a:r>
                  <a:rPr lang="en-US" sz="2700" dirty="0"/>
                  <a:t>. Assume that the transmit power is </a:t>
                </a:r>
                <a14:m>
                  <m:oMath xmlns:m="http://schemas.openxmlformats.org/officeDocument/2006/math">
                    <m:r>
                      <a:rPr lang="en-US" sz="2700" i="1" dirty="0" smtClean="0">
                        <a:latin typeface="Cambria Math"/>
                      </a:rPr>
                      <m:t>0.1 </m:t>
                    </m:r>
                    <m:r>
                      <a:rPr lang="en-US" sz="2700" i="1" dirty="0" smtClean="0">
                        <a:latin typeface="Cambria Math"/>
                      </a:rPr>
                      <m:t>𝑊</m:t>
                    </m:r>
                  </m:oMath>
                </a14:m>
                <a:r>
                  <a:rPr lang="en-US" sz="2700" dirty="0"/>
                  <a:t>, and both transmit and receive antennas have a gain of </a:t>
                </a:r>
                <a14:m>
                  <m:oMath xmlns:m="http://schemas.openxmlformats.org/officeDocument/2006/math">
                    <m:r>
                      <a:rPr lang="en-US" sz="2700" i="1" dirty="0" smtClean="0">
                        <a:latin typeface="Cambria Math"/>
                      </a:rPr>
                      <m:t>5</m:t>
                    </m:r>
                    <m:r>
                      <a:rPr lang="en-US" sz="2700" b="0" i="1" dirty="0" smtClean="0">
                        <a:latin typeface="Cambria Math"/>
                      </a:rPr>
                      <m:t> </m:t>
                    </m:r>
                    <m:r>
                      <a:rPr lang="en-US" sz="2700" i="1" dirty="0" smtClean="0">
                        <a:latin typeface="Cambria Math"/>
                      </a:rPr>
                      <m:t>𝑑𝐵</m:t>
                    </m:r>
                  </m:oMath>
                </a14:m>
                <a:r>
                  <a:rPr lang="en-US" sz="2700" dirty="0"/>
                  <a:t>. If the distance between the transmitter and the receiver is </a:t>
                </a:r>
                <a14:m>
                  <m:oMath xmlns:m="http://schemas.openxmlformats.org/officeDocument/2006/math">
                    <m:r>
                      <a:rPr lang="en-US" sz="2700" b="0" i="1" smtClean="0">
                        <a:latin typeface="Cambria Math"/>
                      </a:rPr>
                      <m:t>𝑑</m:t>
                    </m:r>
                    <m:r>
                      <a:rPr lang="en-US" sz="2700" b="0" i="1" smtClean="0">
                        <a:latin typeface="Cambria Math"/>
                      </a:rPr>
                      <m:t>=100 </m:t>
                    </m:r>
                    <m:r>
                      <a:rPr lang="en-US" sz="2700" b="0" i="1" smtClean="0">
                        <a:latin typeface="Cambria Math"/>
                      </a:rPr>
                      <m:t>𝑚</m:t>
                    </m:r>
                  </m:oMath>
                </a14:m>
                <a:r>
                  <a:rPr lang="en-US" sz="2700" dirty="0"/>
                  <a:t> and the receiver threshold is </a:t>
                </a:r>
                <a14:m>
                  <m:oMath xmlns:m="http://schemas.openxmlformats.org/officeDocument/2006/math">
                    <m:r>
                      <a:rPr lang="en-US" sz="2700" i="1" dirty="0" smtClean="0">
                        <a:latin typeface="Cambria Math"/>
                      </a:rPr>
                      <m:t>−85 </m:t>
                    </m:r>
                    <m:r>
                      <a:rPr lang="en-US" sz="2700" i="1" dirty="0" err="1" smtClean="0">
                        <a:latin typeface="Cambria Math"/>
                      </a:rPr>
                      <m:t>𝑑</m:t>
                    </m:r>
                    <m:r>
                      <a:rPr lang="en-US" sz="2700" b="0" i="1" dirty="0" smtClean="0">
                        <a:latin typeface="Cambria Math"/>
                      </a:rPr>
                      <m:t>𝐵</m:t>
                    </m:r>
                    <m:r>
                      <a:rPr lang="en-US" sz="2700" i="1" dirty="0" err="1" smtClean="0">
                        <a:latin typeface="Cambria Math"/>
                      </a:rPr>
                      <m:t>𝑚</m:t>
                    </m:r>
                  </m:oMath>
                </a14:m>
                <a:r>
                  <a:rPr lang="en-US" sz="2700" dirty="0"/>
                  <a:t>. Determine </a:t>
                </a:r>
              </a:p>
              <a:p>
                <a:pPr marL="514350" indent="-514350" algn="just">
                  <a:buFont typeface="+mj-lt"/>
                  <a:buAutoNum type="alphaLcParenR"/>
                </a:pPr>
                <a:r>
                  <a:rPr lang="en-US" sz="2700" dirty="0"/>
                  <a:t>The path loss (free space loss) in dB</a:t>
                </a:r>
              </a:p>
              <a:p>
                <a:pPr marL="514350" indent="-514350" algn="just">
                  <a:buFont typeface="+mj-lt"/>
                  <a:buAutoNum type="alphaLcParenR"/>
                </a:pPr>
                <a:r>
                  <a:rPr lang="en-US" sz="2700" dirty="0"/>
                  <a:t>The Effective Isotropic Radiated Power EIRP in dB and </a:t>
                </a:r>
                <a:r>
                  <a:rPr lang="en-US" sz="2700" dirty="0" err="1"/>
                  <a:t>dBm</a:t>
                </a:r>
                <a:endParaRPr lang="en-US" sz="2700" dirty="0"/>
              </a:p>
              <a:p>
                <a:pPr marL="514350" indent="-514350" algn="just">
                  <a:buFont typeface="+mj-lt"/>
                  <a:buAutoNum type="alphaLcParenR"/>
                </a:pPr>
                <a:r>
                  <a:rPr lang="en-US" sz="2700" dirty="0"/>
                  <a:t>The fade margin (link margin)</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1333" t="-1346" r="-1852" b="-2692"/>
                </a:stretch>
              </a:blipFill>
            </p:spPr>
            <p:txBody>
              <a:bodyPr/>
              <a:lstStyle/>
              <a:p>
                <a:r>
                  <a:rPr lang="en-US">
                    <a:noFill/>
                  </a:rPr>
                  <a:t> </a:t>
                </a:r>
              </a:p>
            </p:txBody>
          </p:sp>
        </mc:Fallback>
      </mc:AlternateContent>
      <p:sp>
        <p:nvSpPr>
          <p:cNvPr id="4" name="Slide Number Placeholder 3"/>
          <p:cNvSpPr>
            <a:spLocks noGrp="1"/>
          </p:cNvSpPr>
          <p:nvPr>
            <p:ph type="sldNum" sz="quarter" idx="10"/>
          </p:nvPr>
        </p:nvSpPr>
        <p:spPr/>
        <p:txBody>
          <a:bodyPr/>
          <a:lstStyle/>
          <a:p>
            <a:fld id="{98096D24-9B5D-4A50-8365-016C07C21ED1}" type="slidenum">
              <a:rPr lang="en-US" smtClean="0"/>
              <a:t>43</a:t>
            </a:fld>
            <a:endParaRPr lang="en-US"/>
          </a:p>
        </p:txBody>
      </p:sp>
      <p:sp>
        <p:nvSpPr>
          <p:cNvPr id="5" name="Footer Placeholder 4"/>
          <p:cNvSpPr>
            <a:spLocks noGrp="1"/>
          </p:cNvSpPr>
          <p:nvPr>
            <p:ph type="ftr" sz="quarter" idx="12"/>
          </p:nvPr>
        </p:nvSpPr>
        <p:spPr/>
        <p:txBody>
          <a:bodyPr/>
          <a:lstStyle/>
          <a:p>
            <a:r>
              <a:rPr lang="en-US"/>
              <a:t>Falah Mohammed An Najah National University</a:t>
            </a:r>
          </a:p>
        </p:txBody>
      </p:sp>
    </p:spTree>
    <p:extLst>
      <p:ext uri="{BB962C8B-B14F-4D97-AF65-F5344CB8AC3E}">
        <p14:creationId xmlns:p14="http://schemas.microsoft.com/office/powerpoint/2010/main" val="385445816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Solution </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pPr marL="514350" indent="-514350" algn="just">
                  <a:buFont typeface="+mj-lt"/>
                  <a:buAutoNum type="alphaLcParenR"/>
                </a:pPr>
                <a:r>
                  <a:rPr lang="en-US" sz="2800" dirty="0"/>
                  <a:t>The free space loss is</a:t>
                </a:r>
              </a:p>
              <a:p>
                <a:pPr marL="0" indent="0" algn="just">
                  <a:buNone/>
                </a:pPr>
                <a14:m>
                  <m:oMathPara xmlns:m="http://schemas.openxmlformats.org/officeDocument/2006/math">
                    <m:oMathParaPr>
                      <m:jc m:val="centerGroup"/>
                    </m:oMathParaPr>
                    <m:oMath xmlns:m="http://schemas.openxmlformats.org/officeDocument/2006/math">
                      <m:sSub>
                        <m:sSubPr>
                          <m:ctrlPr>
                            <a:rPr lang="en-US" sz="2600" b="0" i="1" smtClean="0">
                              <a:latin typeface="Cambria Math" panose="02040503050406030204" pitchFamily="18" charset="0"/>
                            </a:rPr>
                          </m:ctrlPr>
                        </m:sSubPr>
                        <m:e>
                          <m:r>
                            <a:rPr lang="en-US" sz="2600" b="0" i="1" smtClean="0">
                              <a:latin typeface="Cambria Math"/>
                            </a:rPr>
                            <m:t>𝐿</m:t>
                          </m:r>
                        </m:e>
                        <m:sub>
                          <m:r>
                            <a:rPr lang="en-US" sz="2600" b="0" i="1" smtClean="0">
                              <a:latin typeface="Cambria Math"/>
                            </a:rPr>
                            <m:t>𝐹𝑆𝐿</m:t>
                          </m:r>
                        </m:sub>
                      </m:sSub>
                      <m:r>
                        <a:rPr lang="en-US" sz="2600" b="0" i="1" smtClean="0">
                          <a:latin typeface="Cambria Math"/>
                        </a:rPr>
                        <m:t>=92.45+20</m:t>
                      </m:r>
                      <m:func>
                        <m:funcPr>
                          <m:ctrlPr>
                            <a:rPr lang="en-US" sz="2600" b="0" i="1" smtClean="0">
                              <a:latin typeface="Cambria Math" panose="02040503050406030204" pitchFamily="18" charset="0"/>
                            </a:rPr>
                          </m:ctrlPr>
                        </m:funcPr>
                        <m:fName>
                          <m:sSub>
                            <m:sSubPr>
                              <m:ctrlPr>
                                <a:rPr lang="en-US" sz="2600" b="0" i="1" smtClean="0">
                                  <a:latin typeface="Cambria Math" panose="02040503050406030204" pitchFamily="18" charset="0"/>
                                </a:rPr>
                              </m:ctrlPr>
                            </m:sSubPr>
                            <m:e>
                              <m:r>
                                <m:rPr>
                                  <m:sty m:val="p"/>
                                </m:rPr>
                                <a:rPr lang="en-US" sz="2600" b="0" i="0" smtClean="0">
                                  <a:latin typeface="Cambria Math"/>
                                </a:rPr>
                                <m:t>log</m:t>
                              </m:r>
                            </m:e>
                            <m:sub>
                              <m:r>
                                <a:rPr lang="en-US" sz="2600" b="0" i="1" smtClean="0">
                                  <a:latin typeface="Cambria Math"/>
                                </a:rPr>
                                <m:t>10</m:t>
                              </m:r>
                            </m:sub>
                          </m:sSub>
                        </m:fName>
                        <m:e>
                          <m:sSub>
                            <m:sSubPr>
                              <m:ctrlPr>
                                <a:rPr lang="en-US" sz="2600" b="0" i="1" smtClean="0">
                                  <a:latin typeface="Cambria Math" panose="02040503050406030204" pitchFamily="18" charset="0"/>
                                </a:rPr>
                              </m:ctrlPr>
                            </m:sSubPr>
                            <m:e>
                              <m:r>
                                <a:rPr lang="en-US" sz="2600" b="0" i="1" smtClean="0">
                                  <a:latin typeface="Cambria Math"/>
                                </a:rPr>
                                <m:t>𝑓</m:t>
                              </m:r>
                            </m:e>
                            <m:sub>
                              <m:r>
                                <a:rPr lang="en-US" sz="2600" b="0" i="1" smtClean="0">
                                  <a:latin typeface="Cambria Math"/>
                                </a:rPr>
                                <m:t>𝐺𝐻𝑧</m:t>
                              </m:r>
                            </m:sub>
                          </m:sSub>
                        </m:e>
                      </m:func>
                      <m:r>
                        <a:rPr lang="en-US" sz="2600" b="0" i="1" smtClean="0">
                          <a:latin typeface="Cambria Math"/>
                        </a:rPr>
                        <m:t>+20</m:t>
                      </m:r>
                      <m:func>
                        <m:funcPr>
                          <m:ctrlPr>
                            <a:rPr lang="en-US" sz="2600" b="0" i="1" smtClean="0">
                              <a:latin typeface="Cambria Math" panose="02040503050406030204" pitchFamily="18" charset="0"/>
                            </a:rPr>
                          </m:ctrlPr>
                        </m:funcPr>
                        <m:fName>
                          <m:sSub>
                            <m:sSubPr>
                              <m:ctrlPr>
                                <a:rPr lang="en-US" sz="2600" b="0" i="1" smtClean="0">
                                  <a:latin typeface="Cambria Math" panose="02040503050406030204" pitchFamily="18" charset="0"/>
                                </a:rPr>
                              </m:ctrlPr>
                            </m:sSubPr>
                            <m:e>
                              <m:r>
                                <m:rPr>
                                  <m:sty m:val="p"/>
                                </m:rPr>
                                <a:rPr lang="en-US" sz="2600" b="0" i="0" smtClean="0">
                                  <a:latin typeface="Cambria Math"/>
                                </a:rPr>
                                <m:t>log</m:t>
                              </m:r>
                            </m:e>
                            <m:sub>
                              <m:r>
                                <a:rPr lang="en-US" sz="2600" b="0" i="1" smtClean="0">
                                  <a:latin typeface="Cambria Math"/>
                                </a:rPr>
                                <m:t>10</m:t>
                              </m:r>
                            </m:sub>
                          </m:sSub>
                        </m:fName>
                        <m:e>
                          <m:sSub>
                            <m:sSubPr>
                              <m:ctrlPr>
                                <a:rPr lang="en-US" sz="2600" b="0" i="1" smtClean="0">
                                  <a:latin typeface="Cambria Math" panose="02040503050406030204" pitchFamily="18" charset="0"/>
                                </a:rPr>
                              </m:ctrlPr>
                            </m:sSubPr>
                            <m:e>
                              <m:r>
                                <a:rPr lang="en-US" sz="2600" b="0" i="1" smtClean="0">
                                  <a:latin typeface="Cambria Math"/>
                                </a:rPr>
                                <m:t>𝑑</m:t>
                              </m:r>
                            </m:e>
                            <m:sub>
                              <m:r>
                                <a:rPr lang="en-US" sz="2600" b="0" i="1" smtClean="0">
                                  <a:latin typeface="Cambria Math"/>
                                </a:rPr>
                                <m:t>𝑘𝑚</m:t>
                              </m:r>
                            </m:sub>
                          </m:sSub>
                        </m:e>
                      </m:func>
                    </m:oMath>
                  </m:oMathPara>
                </a14:m>
                <a:endParaRPr lang="en-US" sz="2600" dirty="0"/>
              </a:p>
              <a:p>
                <a:pPr marL="0" indent="0" algn="just">
                  <a:buNone/>
                </a:pPr>
                <a14:m>
                  <m:oMathPara xmlns:m="http://schemas.openxmlformats.org/officeDocument/2006/math">
                    <m:oMathParaPr>
                      <m:jc m:val="centerGroup"/>
                    </m:oMathParaPr>
                    <m:oMath xmlns:m="http://schemas.openxmlformats.org/officeDocument/2006/math">
                      <m:sSub>
                        <m:sSubPr>
                          <m:ctrlPr>
                            <a:rPr lang="en-US" sz="2600" b="0" i="1" smtClean="0">
                              <a:latin typeface="Cambria Math" panose="02040503050406030204" pitchFamily="18" charset="0"/>
                            </a:rPr>
                          </m:ctrlPr>
                        </m:sSubPr>
                        <m:e>
                          <m:r>
                            <a:rPr lang="en-US" sz="2600" b="0" i="1" smtClean="0">
                              <a:latin typeface="Cambria Math"/>
                            </a:rPr>
                            <m:t>𝐿</m:t>
                          </m:r>
                        </m:e>
                        <m:sub>
                          <m:r>
                            <a:rPr lang="en-US" sz="2600" b="0" i="1" smtClean="0">
                              <a:latin typeface="Cambria Math"/>
                            </a:rPr>
                            <m:t>𝐹𝑆𝐿</m:t>
                          </m:r>
                        </m:sub>
                      </m:sSub>
                      <m:r>
                        <a:rPr lang="en-US" sz="2600" b="0" i="1" smtClean="0">
                          <a:latin typeface="Cambria Math"/>
                        </a:rPr>
                        <m:t>=92.45+20</m:t>
                      </m:r>
                      <m:func>
                        <m:funcPr>
                          <m:ctrlPr>
                            <a:rPr lang="en-US" sz="2600" b="0" i="1" smtClean="0">
                              <a:latin typeface="Cambria Math" panose="02040503050406030204" pitchFamily="18" charset="0"/>
                            </a:rPr>
                          </m:ctrlPr>
                        </m:funcPr>
                        <m:fName>
                          <m:sSub>
                            <m:sSubPr>
                              <m:ctrlPr>
                                <a:rPr lang="en-US" sz="2600" b="0" i="1" smtClean="0">
                                  <a:latin typeface="Cambria Math" panose="02040503050406030204" pitchFamily="18" charset="0"/>
                                </a:rPr>
                              </m:ctrlPr>
                            </m:sSubPr>
                            <m:e>
                              <m:r>
                                <m:rPr>
                                  <m:sty m:val="p"/>
                                </m:rPr>
                                <a:rPr lang="en-US" sz="2600" b="0" i="0" smtClean="0">
                                  <a:latin typeface="Cambria Math"/>
                                </a:rPr>
                                <m:t>log</m:t>
                              </m:r>
                            </m:e>
                            <m:sub>
                              <m:r>
                                <a:rPr lang="en-US" sz="2600" b="0" i="1" smtClean="0">
                                  <a:latin typeface="Cambria Math"/>
                                </a:rPr>
                                <m:t>10</m:t>
                              </m:r>
                            </m:sub>
                          </m:sSub>
                        </m:fName>
                        <m:e>
                          <m:r>
                            <a:rPr lang="en-US" sz="2600" b="0" i="1" smtClean="0">
                              <a:latin typeface="Cambria Math"/>
                            </a:rPr>
                            <m:t>10</m:t>
                          </m:r>
                        </m:e>
                      </m:func>
                      <m:r>
                        <a:rPr lang="en-US" sz="2600" b="0" i="1" smtClean="0">
                          <a:latin typeface="Cambria Math"/>
                        </a:rPr>
                        <m:t>+20</m:t>
                      </m:r>
                      <m:func>
                        <m:funcPr>
                          <m:ctrlPr>
                            <a:rPr lang="en-US" sz="2600" b="0" i="1" smtClean="0">
                              <a:latin typeface="Cambria Math" panose="02040503050406030204" pitchFamily="18" charset="0"/>
                            </a:rPr>
                          </m:ctrlPr>
                        </m:funcPr>
                        <m:fName>
                          <m:sSub>
                            <m:sSubPr>
                              <m:ctrlPr>
                                <a:rPr lang="en-US" sz="2600" b="0" i="1" smtClean="0">
                                  <a:latin typeface="Cambria Math" panose="02040503050406030204" pitchFamily="18" charset="0"/>
                                </a:rPr>
                              </m:ctrlPr>
                            </m:sSubPr>
                            <m:e>
                              <m:r>
                                <m:rPr>
                                  <m:sty m:val="p"/>
                                </m:rPr>
                                <a:rPr lang="en-US" sz="2600" b="0" i="0" smtClean="0">
                                  <a:latin typeface="Cambria Math"/>
                                </a:rPr>
                                <m:t>log</m:t>
                              </m:r>
                            </m:e>
                            <m:sub>
                              <m:r>
                                <a:rPr lang="en-US" sz="2600" b="0" i="1" smtClean="0">
                                  <a:latin typeface="Cambria Math"/>
                                </a:rPr>
                                <m:t>10</m:t>
                              </m:r>
                            </m:sub>
                          </m:sSub>
                        </m:fName>
                        <m:e>
                          <m:r>
                            <a:rPr lang="en-US" sz="2600" b="0" i="1" smtClean="0">
                              <a:latin typeface="Cambria Math"/>
                            </a:rPr>
                            <m:t>0.1</m:t>
                          </m:r>
                        </m:e>
                      </m:func>
                      <m:r>
                        <a:rPr lang="en-US" sz="2600" b="0" i="1" smtClean="0">
                          <a:latin typeface="Cambria Math"/>
                        </a:rPr>
                        <m:t>=92.45 </m:t>
                      </m:r>
                      <m:r>
                        <a:rPr lang="en-US" sz="2600" b="0" i="1" smtClean="0">
                          <a:latin typeface="Cambria Math"/>
                        </a:rPr>
                        <m:t>𝑑𝐵</m:t>
                      </m:r>
                    </m:oMath>
                  </m:oMathPara>
                </a14:m>
                <a:endParaRPr lang="en-US" sz="2600" b="0" dirty="0"/>
              </a:p>
              <a:p>
                <a:pPr marL="514350" indent="-514350" algn="just">
                  <a:buFont typeface="+mj-lt"/>
                  <a:buAutoNum type="alphaLcParenR" startAt="2"/>
                </a:pPr>
                <a:r>
                  <a:rPr lang="en-US" sz="2800" dirty="0"/>
                  <a:t>The EIRP is defined by </a:t>
                </a:r>
              </a:p>
              <a:p>
                <a:pPr marL="0" indent="0" algn="just">
                  <a:buNone/>
                </a:pPr>
                <a14:m>
                  <m:oMathPara xmlns:m="http://schemas.openxmlformats.org/officeDocument/2006/math">
                    <m:oMathParaPr>
                      <m:jc m:val="centerGroup"/>
                    </m:oMathParaPr>
                    <m:oMath xmlns:m="http://schemas.openxmlformats.org/officeDocument/2006/math">
                      <m:r>
                        <a:rPr lang="en-US" sz="2800" b="0" i="1" smtClean="0">
                          <a:latin typeface="Cambria Math"/>
                        </a:rPr>
                        <m:t>𝐸𝐼𝑅𝑃</m:t>
                      </m:r>
                      <m:r>
                        <a:rPr lang="en-US" sz="2800" b="0" i="1" smtClean="0">
                          <a:latin typeface="Cambria Math"/>
                        </a:rPr>
                        <m:t>=</m:t>
                      </m:r>
                      <m:sSub>
                        <m:sSubPr>
                          <m:ctrlPr>
                            <a:rPr lang="en-US" sz="2800" b="0" i="1" smtClean="0">
                              <a:latin typeface="Cambria Math" panose="02040503050406030204" pitchFamily="18" charset="0"/>
                            </a:rPr>
                          </m:ctrlPr>
                        </m:sSubPr>
                        <m:e>
                          <m:r>
                            <a:rPr lang="en-US" sz="2800" b="0" i="1" smtClean="0">
                              <a:latin typeface="Cambria Math"/>
                            </a:rPr>
                            <m:t>𝑃</m:t>
                          </m:r>
                        </m:e>
                        <m:sub>
                          <m:r>
                            <a:rPr lang="en-US" sz="2800" b="0" i="1" smtClean="0">
                              <a:latin typeface="Cambria Math"/>
                            </a:rPr>
                            <m:t>𝑡</m:t>
                          </m:r>
                        </m:sub>
                      </m:sSub>
                      <m:sSub>
                        <m:sSubPr>
                          <m:ctrlPr>
                            <a:rPr lang="en-US" sz="2800" b="0" i="1" smtClean="0">
                              <a:latin typeface="Cambria Math" panose="02040503050406030204" pitchFamily="18" charset="0"/>
                            </a:rPr>
                          </m:ctrlPr>
                        </m:sSubPr>
                        <m:e>
                          <m:r>
                            <a:rPr lang="en-US" sz="2800" b="0" i="1" smtClean="0">
                              <a:latin typeface="Cambria Math"/>
                            </a:rPr>
                            <m:t>𝐺</m:t>
                          </m:r>
                        </m:e>
                        <m:sub>
                          <m:r>
                            <a:rPr lang="en-US" sz="2800" b="0" i="1" smtClean="0">
                              <a:latin typeface="Cambria Math"/>
                            </a:rPr>
                            <m:t>𝑡</m:t>
                          </m:r>
                        </m:sub>
                      </m:sSub>
                      <m:r>
                        <a:rPr lang="en-US" sz="2800" b="0" i="0" smtClean="0">
                          <a:latin typeface="Cambria Math"/>
                        </a:rPr>
                        <m:t> </m:t>
                      </m:r>
                      <m:r>
                        <m:rPr>
                          <m:sty m:val="p"/>
                        </m:rPr>
                        <a:rPr lang="en-US" sz="2800" b="0" i="0" smtClean="0">
                          <a:latin typeface="Cambria Math"/>
                        </a:rPr>
                        <m:t>Watt</m:t>
                      </m:r>
                    </m:oMath>
                  </m:oMathPara>
                </a14:m>
                <a:endParaRPr lang="en-US" sz="2800" dirty="0"/>
              </a:p>
              <a:p>
                <a:pPr marL="0" indent="0" algn="just">
                  <a:buNone/>
                </a:pPr>
                <a14:m>
                  <m:oMathPara xmlns:m="http://schemas.openxmlformats.org/officeDocument/2006/math">
                    <m:oMathParaPr>
                      <m:jc m:val="centerGroup"/>
                    </m:oMathParaPr>
                    <m:oMath xmlns:m="http://schemas.openxmlformats.org/officeDocument/2006/math">
                      <m:r>
                        <a:rPr lang="en-US" sz="2800" b="0" i="1" smtClean="0">
                          <a:latin typeface="Cambria Math"/>
                        </a:rPr>
                        <m:t>𝐸𝐼𝑅𝑃</m:t>
                      </m:r>
                      <m:r>
                        <a:rPr lang="en-US" sz="2800" b="0" i="1" smtClean="0">
                          <a:latin typeface="Cambria Math"/>
                        </a:rPr>
                        <m:t>=</m:t>
                      </m:r>
                      <m:sSub>
                        <m:sSubPr>
                          <m:ctrlPr>
                            <a:rPr lang="en-US" sz="2800" b="0" i="1" smtClean="0">
                              <a:latin typeface="Cambria Math" panose="02040503050406030204" pitchFamily="18" charset="0"/>
                            </a:rPr>
                          </m:ctrlPr>
                        </m:sSubPr>
                        <m:e>
                          <m:r>
                            <a:rPr lang="en-US" sz="2800" b="0" i="1" smtClean="0">
                              <a:latin typeface="Cambria Math"/>
                            </a:rPr>
                            <m:t>𝑃</m:t>
                          </m:r>
                        </m:e>
                        <m:sub>
                          <m:r>
                            <a:rPr lang="en-US" sz="2800" b="0" i="1" smtClean="0">
                              <a:latin typeface="Cambria Math"/>
                            </a:rPr>
                            <m:t>𝑡</m:t>
                          </m:r>
                        </m:sub>
                      </m:sSub>
                      <m:r>
                        <a:rPr lang="en-US" sz="2800" b="0" i="1" smtClean="0">
                          <a:latin typeface="Cambria Math"/>
                        </a:rPr>
                        <m:t>+</m:t>
                      </m:r>
                      <m:sSub>
                        <m:sSubPr>
                          <m:ctrlPr>
                            <a:rPr lang="en-US" sz="2800" b="0" i="1" smtClean="0">
                              <a:latin typeface="Cambria Math" panose="02040503050406030204" pitchFamily="18" charset="0"/>
                            </a:rPr>
                          </m:ctrlPr>
                        </m:sSubPr>
                        <m:e>
                          <m:r>
                            <a:rPr lang="en-US" sz="2800" b="0" i="1" smtClean="0">
                              <a:latin typeface="Cambria Math"/>
                            </a:rPr>
                            <m:t>𝐺</m:t>
                          </m:r>
                        </m:e>
                        <m:sub>
                          <m:r>
                            <a:rPr lang="en-US" sz="2800" b="0" i="1" smtClean="0">
                              <a:latin typeface="Cambria Math"/>
                            </a:rPr>
                            <m:t>𝑡</m:t>
                          </m:r>
                        </m:sub>
                      </m:sSub>
                      <m:r>
                        <a:rPr lang="en-US" sz="2800" b="0" i="1" smtClean="0">
                          <a:latin typeface="Cambria Math"/>
                        </a:rPr>
                        <m:t> </m:t>
                      </m:r>
                      <m:r>
                        <a:rPr lang="en-US" sz="2800" b="0" i="1" smtClean="0">
                          <a:latin typeface="Cambria Math"/>
                        </a:rPr>
                        <m:t>𝑑𝐵</m:t>
                      </m:r>
                    </m:oMath>
                  </m:oMathPara>
                </a14:m>
                <a:endParaRPr lang="en-US" sz="2800" i="1" dirty="0"/>
              </a:p>
              <a:p>
                <a:pPr marL="0" indent="0" algn="just">
                  <a:buNone/>
                </a:pPr>
                <a14:m>
                  <m:oMathPara xmlns:m="http://schemas.openxmlformats.org/officeDocument/2006/math">
                    <m:oMathParaPr>
                      <m:jc m:val="centerGroup"/>
                    </m:oMathParaPr>
                    <m:oMath xmlns:m="http://schemas.openxmlformats.org/officeDocument/2006/math">
                      <m:sSub>
                        <m:sSubPr>
                          <m:ctrlPr>
                            <a:rPr lang="en-US" sz="2800" b="0" i="1" smtClean="0">
                              <a:latin typeface="Cambria Math" panose="02040503050406030204" pitchFamily="18" charset="0"/>
                            </a:rPr>
                          </m:ctrlPr>
                        </m:sSubPr>
                        <m:e>
                          <m:r>
                            <a:rPr lang="en-US" sz="2800" b="0" i="1" smtClean="0">
                              <a:latin typeface="Cambria Math"/>
                            </a:rPr>
                            <m:t>𝑃</m:t>
                          </m:r>
                        </m:e>
                        <m:sub>
                          <m:r>
                            <a:rPr lang="en-US" sz="2800" b="0" i="1" smtClean="0">
                              <a:latin typeface="Cambria Math"/>
                            </a:rPr>
                            <m:t>𝑡</m:t>
                          </m:r>
                        </m:sub>
                      </m:sSub>
                      <m:r>
                        <a:rPr lang="en-US" sz="2800" b="0" i="1" smtClean="0">
                          <a:latin typeface="Cambria Math"/>
                        </a:rPr>
                        <m:t>=0.1 </m:t>
                      </m:r>
                      <m:r>
                        <a:rPr lang="en-US" sz="2800" b="0" i="1" smtClean="0">
                          <a:latin typeface="Cambria Math"/>
                        </a:rPr>
                        <m:t>𝑊𝑎𝑡𝑡</m:t>
                      </m:r>
                      <m:r>
                        <a:rPr lang="en-US" sz="2800" b="0" i="1" smtClean="0">
                          <a:latin typeface="Cambria Math"/>
                        </a:rPr>
                        <m:t>⇒</m:t>
                      </m:r>
                      <m:sSub>
                        <m:sSubPr>
                          <m:ctrlPr>
                            <a:rPr lang="en-US" sz="2800" b="0" i="1" smtClean="0">
                              <a:latin typeface="Cambria Math" panose="02040503050406030204" pitchFamily="18" charset="0"/>
                            </a:rPr>
                          </m:ctrlPr>
                        </m:sSubPr>
                        <m:e>
                          <m:r>
                            <a:rPr lang="en-US" sz="2800" b="0" i="1" smtClean="0">
                              <a:latin typeface="Cambria Math"/>
                            </a:rPr>
                            <m:t>𝑃</m:t>
                          </m:r>
                        </m:e>
                        <m:sub>
                          <m:r>
                            <a:rPr lang="en-US" sz="2800" b="0" i="1" smtClean="0">
                              <a:latin typeface="Cambria Math"/>
                            </a:rPr>
                            <m:t>𝑡𝑑𝐵</m:t>
                          </m:r>
                        </m:sub>
                      </m:sSub>
                      <m:r>
                        <a:rPr lang="en-US" sz="2800" b="0" i="1" smtClean="0">
                          <a:latin typeface="Cambria Math"/>
                        </a:rPr>
                        <m:t>=10</m:t>
                      </m:r>
                      <m:func>
                        <m:funcPr>
                          <m:ctrlPr>
                            <a:rPr lang="en-US" sz="2800" b="0" i="1" smtClean="0">
                              <a:latin typeface="Cambria Math" panose="02040503050406030204" pitchFamily="18" charset="0"/>
                            </a:rPr>
                          </m:ctrlPr>
                        </m:funcPr>
                        <m:fName>
                          <m:sSub>
                            <m:sSubPr>
                              <m:ctrlPr>
                                <a:rPr lang="en-US" sz="2800" b="0" i="1" smtClean="0">
                                  <a:latin typeface="Cambria Math" panose="02040503050406030204" pitchFamily="18" charset="0"/>
                                </a:rPr>
                              </m:ctrlPr>
                            </m:sSubPr>
                            <m:e>
                              <m:r>
                                <m:rPr>
                                  <m:sty m:val="p"/>
                                </m:rPr>
                                <a:rPr lang="en-US" sz="2800" b="0" i="0" smtClean="0">
                                  <a:latin typeface="Cambria Math"/>
                                </a:rPr>
                                <m:t>log</m:t>
                              </m:r>
                            </m:e>
                            <m:sub>
                              <m:r>
                                <a:rPr lang="en-US" sz="2800" b="0" i="1" smtClean="0">
                                  <a:latin typeface="Cambria Math"/>
                                </a:rPr>
                                <m:t>10</m:t>
                              </m:r>
                            </m:sub>
                          </m:sSub>
                        </m:fName>
                        <m:e>
                          <m:r>
                            <a:rPr lang="en-US" sz="2800" b="0" i="1" smtClean="0">
                              <a:latin typeface="Cambria Math"/>
                            </a:rPr>
                            <m:t>0.1</m:t>
                          </m:r>
                        </m:e>
                      </m:func>
                      <m:r>
                        <a:rPr lang="en-US" sz="2800" b="0" i="1" smtClean="0">
                          <a:latin typeface="Cambria Math"/>
                        </a:rPr>
                        <m:t>=−10 </m:t>
                      </m:r>
                      <m:r>
                        <a:rPr lang="en-US" sz="2800" b="0" i="1" smtClean="0">
                          <a:latin typeface="Cambria Math"/>
                        </a:rPr>
                        <m:t>𝑑𝐵</m:t>
                      </m:r>
                    </m:oMath>
                  </m:oMathPara>
                </a14:m>
                <a:endParaRPr lang="en-US" sz="2800" dirty="0"/>
              </a:p>
              <a:p>
                <a:pPr algn="just"/>
                <a:r>
                  <a:rPr lang="en-US" sz="2800" dirty="0"/>
                  <a:t>If we want to convert the power from </a:t>
                </a:r>
                <a14:m>
                  <m:oMath xmlns:m="http://schemas.openxmlformats.org/officeDocument/2006/math">
                    <m:r>
                      <a:rPr lang="en-US" sz="2800" i="1" dirty="0" smtClean="0">
                        <a:latin typeface="Cambria Math"/>
                      </a:rPr>
                      <m:t>𝑑𝐵</m:t>
                    </m:r>
                  </m:oMath>
                </a14:m>
                <a:r>
                  <a:rPr lang="en-US" sz="2800" dirty="0"/>
                  <a:t> to </a:t>
                </a:r>
                <a14:m>
                  <m:oMath xmlns:m="http://schemas.openxmlformats.org/officeDocument/2006/math">
                    <m:r>
                      <a:rPr lang="en-US" sz="2800" i="1" dirty="0" smtClean="0">
                        <a:latin typeface="Cambria Math"/>
                      </a:rPr>
                      <m:t>𝑑𝐵𝑚</m:t>
                    </m:r>
                  </m:oMath>
                </a14:m>
                <a:r>
                  <a:rPr lang="en-US" sz="2800" dirty="0"/>
                  <a:t> we simply use the following equation</a:t>
                </a:r>
              </a:p>
              <a:p>
                <a:pPr marL="0" indent="0" algn="just">
                  <a:buNone/>
                </a:pPr>
                <a14:m>
                  <m:oMathPara xmlns:m="http://schemas.openxmlformats.org/officeDocument/2006/math">
                    <m:oMathParaPr>
                      <m:jc m:val="centerGroup"/>
                    </m:oMathParaPr>
                    <m:oMath xmlns:m="http://schemas.openxmlformats.org/officeDocument/2006/math">
                      <m:sSub>
                        <m:sSubPr>
                          <m:ctrlPr>
                            <a:rPr lang="en-US" sz="2800" b="0" i="1" smtClean="0">
                              <a:latin typeface="Cambria Math" panose="02040503050406030204" pitchFamily="18" charset="0"/>
                            </a:rPr>
                          </m:ctrlPr>
                        </m:sSubPr>
                        <m:e>
                          <m:r>
                            <a:rPr lang="en-US" sz="2800" b="0" i="1" smtClean="0">
                              <a:latin typeface="Cambria Math"/>
                            </a:rPr>
                            <m:t>𝑃</m:t>
                          </m:r>
                        </m:e>
                        <m:sub>
                          <m:r>
                            <a:rPr lang="en-US" sz="2800" b="0" i="1" smtClean="0">
                              <a:latin typeface="Cambria Math"/>
                            </a:rPr>
                            <m:t>𝑡𝑑𝐵𝑚</m:t>
                          </m:r>
                        </m:sub>
                      </m:sSub>
                      <m:r>
                        <a:rPr lang="en-US" sz="2800" b="0" i="1" smtClean="0">
                          <a:latin typeface="Cambria Math"/>
                        </a:rPr>
                        <m:t>=</m:t>
                      </m:r>
                      <m:sSub>
                        <m:sSubPr>
                          <m:ctrlPr>
                            <a:rPr lang="en-US" sz="2800" b="0" i="1" smtClean="0">
                              <a:latin typeface="Cambria Math" panose="02040503050406030204" pitchFamily="18" charset="0"/>
                            </a:rPr>
                          </m:ctrlPr>
                        </m:sSubPr>
                        <m:e>
                          <m:r>
                            <a:rPr lang="en-US" sz="2800" b="0" i="1" smtClean="0">
                              <a:latin typeface="Cambria Math"/>
                            </a:rPr>
                            <m:t>𝑃</m:t>
                          </m:r>
                        </m:e>
                        <m:sub>
                          <m:r>
                            <a:rPr lang="en-US" sz="2800" b="0" i="1" smtClean="0">
                              <a:latin typeface="Cambria Math"/>
                            </a:rPr>
                            <m:t>𝑡𝑑𝐵</m:t>
                          </m:r>
                        </m:sub>
                      </m:sSub>
                      <m:r>
                        <a:rPr lang="en-US" sz="2800" b="0" i="1" smtClean="0">
                          <a:latin typeface="Cambria Math"/>
                        </a:rPr>
                        <m:t>+30=−10+30=+20 </m:t>
                      </m:r>
                      <m:r>
                        <a:rPr lang="en-US" sz="2800" b="0" i="1" smtClean="0">
                          <a:latin typeface="Cambria Math"/>
                        </a:rPr>
                        <m:t>𝑑𝐵𝑚</m:t>
                      </m:r>
                    </m:oMath>
                  </m:oMathPara>
                </a14:m>
                <a:endParaRPr lang="en-US" sz="2800" dirty="0"/>
              </a:p>
              <a:p>
                <a:pPr algn="just"/>
                <a:endParaRPr lang="en-US" sz="28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1407" t="-1615"/>
                </a:stretch>
              </a:blipFill>
            </p:spPr>
            <p:txBody>
              <a:bodyPr/>
              <a:lstStyle/>
              <a:p>
                <a:r>
                  <a:rPr lang="en-US">
                    <a:noFill/>
                  </a:rPr>
                  <a:t> </a:t>
                </a:r>
              </a:p>
            </p:txBody>
          </p:sp>
        </mc:Fallback>
      </mc:AlternateContent>
      <p:sp>
        <p:nvSpPr>
          <p:cNvPr id="4" name="Slide Number Placeholder 3"/>
          <p:cNvSpPr>
            <a:spLocks noGrp="1"/>
          </p:cNvSpPr>
          <p:nvPr>
            <p:ph type="sldNum" sz="quarter" idx="10"/>
          </p:nvPr>
        </p:nvSpPr>
        <p:spPr/>
        <p:txBody>
          <a:bodyPr/>
          <a:lstStyle/>
          <a:p>
            <a:fld id="{98096D24-9B5D-4A50-8365-016C07C21ED1}" type="slidenum">
              <a:rPr lang="en-US" smtClean="0"/>
              <a:t>44</a:t>
            </a:fld>
            <a:endParaRPr lang="en-US"/>
          </a:p>
        </p:txBody>
      </p:sp>
      <p:sp>
        <p:nvSpPr>
          <p:cNvPr id="5" name="Footer Placeholder 4"/>
          <p:cNvSpPr>
            <a:spLocks noGrp="1"/>
          </p:cNvSpPr>
          <p:nvPr>
            <p:ph type="ftr" sz="quarter" idx="12"/>
          </p:nvPr>
        </p:nvSpPr>
        <p:spPr/>
        <p:txBody>
          <a:bodyPr/>
          <a:lstStyle/>
          <a:p>
            <a:r>
              <a:rPr lang="en-US"/>
              <a:t>Falah Mohammed An Najah National University</a:t>
            </a:r>
          </a:p>
        </p:txBody>
      </p:sp>
    </p:spTree>
    <p:extLst>
      <p:ext uri="{BB962C8B-B14F-4D97-AF65-F5344CB8AC3E}">
        <p14:creationId xmlns:p14="http://schemas.microsoft.com/office/powerpoint/2010/main" val="50143530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Solution </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pPr marL="0" indent="0" algn="just">
                  <a:buNone/>
                </a:pPr>
                <a14:m>
                  <m:oMathPara xmlns:m="http://schemas.openxmlformats.org/officeDocument/2006/math">
                    <m:oMathParaPr>
                      <m:jc m:val="centerGroup"/>
                    </m:oMathParaPr>
                    <m:oMath xmlns:m="http://schemas.openxmlformats.org/officeDocument/2006/math">
                      <m:r>
                        <a:rPr lang="en-US" sz="2800" i="1" dirty="0" smtClean="0">
                          <a:latin typeface="Cambria Math"/>
                        </a:rPr>
                        <m:t>𝐸𝑅𝐼</m:t>
                      </m:r>
                      <m:sSub>
                        <m:sSubPr>
                          <m:ctrlPr>
                            <a:rPr lang="en-US" sz="2800" b="0" i="1" dirty="0" smtClean="0">
                              <a:latin typeface="Cambria Math" panose="02040503050406030204" pitchFamily="18" charset="0"/>
                            </a:rPr>
                          </m:ctrlPr>
                        </m:sSubPr>
                        <m:e>
                          <m:r>
                            <a:rPr lang="en-US" sz="2800" i="1" dirty="0" smtClean="0">
                              <a:latin typeface="Cambria Math"/>
                            </a:rPr>
                            <m:t>𝑃</m:t>
                          </m:r>
                        </m:e>
                        <m:sub>
                          <m:r>
                            <a:rPr lang="en-US" sz="2800" b="0" i="1" dirty="0" smtClean="0">
                              <a:latin typeface="Cambria Math"/>
                            </a:rPr>
                            <m:t>𝑑𝐵</m:t>
                          </m:r>
                        </m:sub>
                      </m:sSub>
                      <m:r>
                        <a:rPr lang="en-US" sz="2800" b="0" i="1" dirty="0" smtClean="0">
                          <a:latin typeface="Cambria Math"/>
                        </a:rPr>
                        <m:t>=</m:t>
                      </m:r>
                      <m:sSub>
                        <m:sSubPr>
                          <m:ctrlPr>
                            <a:rPr lang="en-US" sz="2800" b="0" i="1" dirty="0" smtClean="0">
                              <a:latin typeface="Cambria Math" panose="02040503050406030204" pitchFamily="18" charset="0"/>
                            </a:rPr>
                          </m:ctrlPr>
                        </m:sSubPr>
                        <m:e>
                          <m:r>
                            <a:rPr lang="en-US" sz="2800" b="0" i="1" dirty="0" smtClean="0">
                              <a:latin typeface="Cambria Math"/>
                            </a:rPr>
                            <m:t>𝑃</m:t>
                          </m:r>
                        </m:e>
                        <m:sub>
                          <m:r>
                            <a:rPr lang="en-US" sz="2800" b="0" i="1" dirty="0" smtClean="0">
                              <a:latin typeface="Cambria Math"/>
                            </a:rPr>
                            <m:t>𝑡𝑑𝐵</m:t>
                          </m:r>
                        </m:sub>
                      </m:sSub>
                      <m:r>
                        <a:rPr lang="en-US" sz="2800" b="0" i="1" dirty="0" smtClean="0">
                          <a:latin typeface="Cambria Math"/>
                        </a:rPr>
                        <m:t>+</m:t>
                      </m:r>
                      <m:sSub>
                        <m:sSubPr>
                          <m:ctrlPr>
                            <a:rPr lang="en-US" sz="2800" b="0" i="1" dirty="0" smtClean="0">
                              <a:latin typeface="Cambria Math" panose="02040503050406030204" pitchFamily="18" charset="0"/>
                            </a:rPr>
                          </m:ctrlPr>
                        </m:sSubPr>
                        <m:e>
                          <m:r>
                            <a:rPr lang="en-US" sz="2800" b="0" i="1" dirty="0" smtClean="0">
                              <a:latin typeface="Cambria Math"/>
                            </a:rPr>
                            <m:t>𝐺</m:t>
                          </m:r>
                        </m:e>
                        <m:sub>
                          <m:r>
                            <a:rPr lang="en-US" sz="2800" b="0" i="1" dirty="0" smtClean="0">
                              <a:latin typeface="Cambria Math"/>
                            </a:rPr>
                            <m:t>𝑡𝑑𝐵</m:t>
                          </m:r>
                        </m:sub>
                      </m:sSub>
                      <m:r>
                        <a:rPr lang="en-US" sz="2800" b="0" i="1" dirty="0" smtClean="0">
                          <a:latin typeface="Cambria Math"/>
                        </a:rPr>
                        <m:t>=−10+5=−5 </m:t>
                      </m:r>
                      <m:r>
                        <a:rPr lang="en-US" sz="2800" b="0" i="1" dirty="0" smtClean="0">
                          <a:latin typeface="Cambria Math"/>
                        </a:rPr>
                        <m:t>𝑑𝐵</m:t>
                      </m:r>
                    </m:oMath>
                  </m:oMathPara>
                </a14:m>
                <a:endParaRPr lang="en-US" sz="2800" b="0" dirty="0"/>
              </a:p>
              <a:p>
                <a:pPr marL="0" indent="0" algn="just">
                  <a:buNone/>
                </a:pPr>
                <a14:m>
                  <m:oMathPara xmlns:m="http://schemas.openxmlformats.org/officeDocument/2006/math">
                    <m:oMathParaPr>
                      <m:jc m:val="centerGroup"/>
                    </m:oMathParaPr>
                    <m:oMath xmlns:m="http://schemas.openxmlformats.org/officeDocument/2006/math">
                      <m:r>
                        <a:rPr lang="en-US" sz="2800" i="1" dirty="0">
                          <a:latin typeface="Cambria Math"/>
                        </a:rPr>
                        <m:t>𝐸𝑅𝐼</m:t>
                      </m:r>
                      <m:sSub>
                        <m:sSubPr>
                          <m:ctrlPr>
                            <a:rPr lang="en-US" sz="2800" i="1" dirty="0">
                              <a:latin typeface="Cambria Math" panose="02040503050406030204" pitchFamily="18" charset="0"/>
                            </a:rPr>
                          </m:ctrlPr>
                        </m:sSubPr>
                        <m:e>
                          <m:r>
                            <a:rPr lang="en-US" sz="2800" i="1" dirty="0">
                              <a:latin typeface="Cambria Math"/>
                            </a:rPr>
                            <m:t>𝑃</m:t>
                          </m:r>
                        </m:e>
                        <m:sub>
                          <m:r>
                            <a:rPr lang="en-US" sz="2800" i="1" dirty="0">
                              <a:latin typeface="Cambria Math"/>
                            </a:rPr>
                            <m:t>𝑑𝐵</m:t>
                          </m:r>
                          <m:r>
                            <a:rPr lang="en-US" sz="2800" b="0" i="1" dirty="0" smtClean="0">
                              <a:latin typeface="Cambria Math"/>
                            </a:rPr>
                            <m:t>𝑚</m:t>
                          </m:r>
                        </m:sub>
                      </m:sSub>
                      <m:r>
                        <a:rPr lang="en-US" sz="2800" b="0" i="1" dirty="0" smtClean="0">
                          <a:latin typeface="Cambria Math"/>
                        </a:rPr>
                        <m:t>=</m:t>
                      </m:r>
                      <m:r>
                        <a:rPr lang="en-US" sz="2800" i="1" dirty="0">
                          <a:latin typeface="Cambria Math"/>
                        </a:rPr>
                        <m:t>𝐸𝑅𝐼</m:t>
                      </m:r>
                      <m:sSub>
                        <m:sSubPr>
                          <m:ctrlPr>
                            <a:rPr lang="en-US" sz="2800" i="1" dirty="0">
                              <a:latin typeface="Cambria Math" panose="02040503050406030204" pitchFamily="18" charset="0"/>
                            </a:rPr>
                          </m:ctrlPr>
                        </m:sSubPr>
                        <m:e>
                          <m:r>
                            <a:rPr lang="en-US" sz="2800" i="1" dirty="0">
                              <a:latin typeface="Cambria Math"/>
                            </a:rPr>
                            <m:t>𝑃</m:t>
                          </m:r>
                        </m:e>
                        <m:sub>
                          <m:r>
                            <a:rPr lang="en-US" sz="2800" i="1" dirty="0">
                              <a:latin typeface="Cambria Math"/>
                            </a:rPr>
                            <m:t>𝑑𝐵</m:t>
                          </m:r>
                        </m:sub>
                      </m:sSub>
                      <m:r>
                        <a:rPr lang="en-US" sz="2800" b="0" i="1" dirty="0" smtClean="0">
                          <a:latin typeface="Cambria Math"/>
                        </a:rPr>
                        <m:t>+30=−5+30=+25 </m:t>
                      </m:r>
                      <m:r>
                        <a:rPr lang="en-US" sz="2800" b="0" i="1" dirty="0" smtClean="0">
                          <a:latin typeface="Cambria Math"/>
                        </a:rPr>
                        <m:t>𝑑𝐵𝑚</m:t>
                      </m:r>
                    </m:oMath>
                  </m:oMathPara>
                </a14:m>
                <a:endParaRPr lang="en-US" sz="2800" b="0" dirty="0"/>
              </a:p>
              <a:p>
                <a:pPr marL="514350" lvl="0" indent="-514350" algn="just">
                  <a:buClr>
                    <a:srgbClr val="9999FF"/>
                  </a:buClr>
                  <a:buFont typeface="+mj-lt"/>
                  <a:buAutoNum type="alphaLcParenR" startAt="3"/>
                </a:pPr>
                <a14:m>
                  <m:oMath xmlns:m="http://schemas.openxmlformats.org/officeDocument/2006/math">
                    <m:sSub>
                      <m:sSubPr>
                        <m:ctrlPr>
                          <a:rPr lang="en-US" sz="2800" i="1">
                            <a:solidFill>
                              <a:srgbClr val="FFFFFF"/>
                            </a:solidFill>
                            <a:latin typeface="Cambria Math" panose="02040503050406030204" pitchFamily="18" charset="0"/>
                          </a:rPr>
                        </m:ctrlPr>
                      </m:sSubPr>
                      <m:e>
                        <m:r>
                          <a:rPr lang="en-US" sz="2800" i="1">
                            <a:solidFill>
                              <a:srgbClr val="FFFFFF"/>
                            </a:solidFill>
                            <a:latin typeface="Cambria Math"/>
                          </a:rPr>
                          <m:t>𝐹</m:t>
                        </m:r>
                      </m:e>
                      <m:sub>
                        <m:r>
                          <a:rPr lang="en-US" sz="2800" i="1">
                            <a:solidFill>
                              <a:srgbClr val="FFFFFF"/>
                            </a:solidFill>
                            <a:latin typeface="Cambria Math"/>
                          </a:rPr>
                          <m:t>𝑀</m:t>
                        </m:r>
                        <m:r>
                          <a:rPr lang="en-US" sz="2800" i="1">
                            <a:solidFill>
                              <a:srgbClr val="FFFFFF"/>
                            </a:solidFill>
                            <a:latin typeface="Cambria Math"/>
                          </a:rPr>
                          <m:t>,</m:t>
                        </m:r>
                        <m:r>
                          <a:rPr lang="en-US" sz="2800" i="1">
                            <a:solidFill>
                              <a:srgbClr val="FFFFFF"/>
                            </a:solidFill>
                            <a:latin typeface="Cambria Math"/>
                          </a:rPr>
                          <m:t>𝑑𝐵</m:t>
                        </m:r>
                      </m:sub>
                    </m:sSub>
                    <m:r>
                      <a:rPr lang="en-US" sz="2800" i="1">
                        <a:solidFill>
                          <a:srgbClr val="FFFFFF"/>
                        </a:solidFill>
                        <a:latin typeface="Cambria Math"/>
                      </a:rPr>
                      <m:t>=</m:t>
                    </m:r>
                    <m:r>
                      <a:rPr lang="en-US" sz="2800" i="1">
                        <a:solidFill>
                          <a:srgbClr val="FFFFFF"/>
                        </a:solidFill>
                        <a:latin typeface="Cambria Math"/>
                      </a:rPr>
                      <m:t>𝐸𝑅𝐼</m:t>
                    </m:r>
                    <m:sSub>
                      <m:sSubPr>
                        <m:ctrlPr>
                          <a:rPr lang="en-US" sz="2800" i="1">
                            <a:solidFill>
                              <a:srgbClr val="FFFFFF"/>
                            </a:solidFill>
                            <a:latin typeface="Cambria Math" panose="02040503050406030204" pitchFamily="18" charset="0"/>
                          </a:rPr>
                        </m:ctrlPr>
                      </m:sSubPr>
                      <m:e>
                        <m:r>
                          <a:rPr lang="en-US" sz="2800" i="1">
                            <a:solidFill>
                              <a:srgbClr val="FFFFFF"/>
                            </a:solidFill>
                            <a:latin typeface="Cambria Math"/>
                          </a:rPr>
                          <m:t>𝑃</m:t>
                        </m:r>
                      </m:e>
                      <m:sub>
                        <m:r>
                          <a:rPr lang="en-US" sz="2800" i="1">
                            <a:solidFill>
                              <a:srgbClr val="FFFFFF"/>
                            </a:solidFill>
                            <a:latin typeface="Cambria Math"/>
                          </a:rPr>
                          <m:t>𝑑𝐵</m:t>
                        </m:r>
                      </m:sub>
                    </m:sSub>
                    <m:r>
                      <a:rPr lang="en-US" sz="2800" i="1">
                        <a:solidFill>
                          <a:srgbClr val="FFFFFF"/>
                        </a:solidFill>
                        <a:latin typeface="Cambria Math"/>
                      </a:rPr>
                      <m:t>+</m:t>
                    </m:r>
                    <m:sSub>
                      <m:sSubPr>
                        <m:ctrlPr>
                          <a:rPr lang="en-US" sz="2800" i="1">
                            <a:solidFill>
                              <a:srgbClr val="FFFFFF"/>
                            </a:solidFill>
                            <a:latin typeface="Cambria Math" panose="02040503050406030204" pitchFamily="18" charset="0"/>
                          </a:rPr>
                        </m:ctrlPr>
                      </m:sSubPr>
                      <m:e>
                        <m:r>
                          <a:rPr lang="en-US" sz="2800" i="1">
                            <a:solidFill>
                              <a:srgbClr val="FFFFFF"/>
                            </a:solidFill>
                            <a:latin typeface="Cambria Math"/>
                          </a:rPr>
                          <m:t>𝐺</m:t>
                        </m:r>
                      </m:e>
                      <m:sub>
                        <m:r>
                          <a:rPr lang="en-US" sz="2800" i="1">
                            <a:solidFill>
                              <a:srgbClr val="FFFFFF"/>
                            </a:solidFill>
                            <a:latin typeface="Cambria Math"/>
                          </a:rPr>
                          <m:t>𝑟</m:t>
                        </m:r>
                        <m:r>
                          <a:rPr lang="en-US" sz="2800" i="1">
                            <a:solidFill>
                              <a:srgbClr val="FFFFFF"/>
                            </a:solidFill>
                            <a:latin typeface="Cambria Math"/>
                          </a:rPr>
                          <m:t>, </m:t>
                        </m:r>
                        <m:r>
                          <a:rPr lang="en-US" sz="2800" i="1">
                            <a:solidFill>
                              <a:srgbClr val="FFFFFF"/>
                            </a:solidFill>
                            <a:latin typeface="Cambria Math"/>
                          </a:rPr>
                          <m:t>𝑑𝐵</m:t>
                        </m:r>
                      </m:sub>
                    </m:sSub>
                    <m:r>
                      <a:rPr lang="en-US" sz="2800" i="1">
                        <a:solidFill>
                          <a:srgbClr val="FFFFFF"/>
                        </a:solidFill>
                        <a:latin typeface="Cambria Math"/>
                      </a:rPr>
                      <m:t>−</m:t>
                    </m:r>
                    <m:sSub>
                      <m:sSubPr>
                        <m:ctrlPr>
                          <a:rPr lang="en-US" sz="2800" i="1">
                            <a:solidFill>
                              <a:srgbClr val="FFFFFF"/>
                            </a:solidFill>
                            <a:latin typeface="Cambria Math" panose="02040503050406030204" pitchFamily="18" charset="0"/>
                          </a:rPr>
                        </m:ctrlPr>
                      </m:sSubPr>
                      <m:e>
                        <m:r>
                          <a:rPr lang="en-US" sz="2800" i="1">
                            <a:solidFill>
                              <a:srgbClr val="FFFFFF"/>
                            </a:solidFill>
                            <a:latin typeface="Cambria Math"/>
                          </a:rPr>
                          <m:t>𝐿</m:t>
                        </m:r>
                      </m:e>
                      <m:sub>
                        <m:r>
                          <a:rPr lang="en-US" sz="2800" i="1">
                            <a:solidFill>
                              <a:srgbClr val="FFFFFF"/>
                            </a:solidFill>
                            <a:latin typeface="Cambria Math"/>
                          </a:rPr>
                          <m:t>𝐹𝑆𝐿</m:t>
                        </m:r>
                        <m:r>
                          <a:rPr lang="en-US" sz="2800" i="1">
                            <a:solidFill>
                              <a:srgbClr val="FFFFFF"/>
                            </a:solidFill>
                            <a:latin typeface="Cambria Math"/>
                          </a:rPr>
                          <m:t>,</m:t>
                        </m:r>
                        <m:r>
                          <a:rPr lang="en-US" sz="2800" i="1">
                            <a:solidFill>
                              <a:srgbClr val="FFFFFF"/>
                            </a:solidFill>
                            <a:latin typeface="Cambria Math"/>
                          </a:rPr>
                          <m:t>𝑑𝐵</m:t>
                        </m:r>
                      </m:sub>
                    </m:sSub>
                    <m:r>
                      <a:rPr lang="en-US" sz="2800" i="1">
                        <a:solidFill>
                          <a:srgbClr val="FFFFFF"/>
                        </a:solidFill>
                        <a:latin typeface="Cambria Math"/>
                      </a:rPr>
                      <m:t>−</m:t>
                    </m:r>
                    <m:r>
                      <a:rPr lang="en-US" sz="2800" i="1">
                        <a:solidFill>
                          <a:srgbClr val="FFFFFF"/>
                        </a:solidFill>
                        <a:latin typeface="Cambria Math"/>
                      </a:rPr>
                      <m:t>𝑇</m:t>
                    </m:r>
                    <m:sSub>
                      <m:sSubPr>
                        <m:ctrlPr>
                          <a:rPr lang="en-US" sz="2800" i="1">
                            <a:solidFill>
                              <a:srgbClr val="FFFFFF"/>
                            </a:solidFill>
                            <a:latin typeface="Cambria Math" panose="02040503050406030204" pitchFamily="18" charset="0"/>
                          </a:rPr>
                        </m:ctrlPr>
                      </m:sSubPr>
                      <m:e>
                        <m:r>
                          <a:rPr lang="en-US" sz="2800" i="1">
                            <a:solidFill>
                              <a:srgbClr val="FFFFFF"/>
                            </a:solidFill>
                            <a:latin typeface="Cambria Math"/>
                          </a:rPr>
                          <m:t>𝐻</m:t>
                        </m:r>
                      </m:e>
                      <m:sub>
                        <m:r>
                          <a:rPr lang="en-US" sz="2800" i="1">
                            <a:solidFill>
                              <a:srgbClr val="FFFFFF"/>
                            </a:solidFill>
                            <a:latin typeface="Cambria Math"/>
                          </a:rPr>
                          <m:t>𝑟𝑥</m:t>
                        </m:r>
                        <m:r>
                          <a:rPr lang="en-US" sz="2800" i="1">
                            <a:solidFill>
                              <a:srgbClr val="FFFFFF"/>
                            </a:solidFill>
                            <a:latin typeface="Cambria Math"/>
                          </a:rPr>
                          <m:t>,</m:t>
                        </m:r>
                        <m:r>
                          <a:rPr lang="en-US" sz="2800" i="1">
                            <a:solidFill>
                              <a:srgbClr val="FFFFFF"/>
                            </a:solidFill>
                            <a:latin typeface="Cambria Math"/>
                          </a:rPr>
                          <m:t>𝑑𝐵</m:t>
                        </m:r>
                      </m:sub>
                    </m:sSub>
                  </m:oMath>
                </a14:m>
                <a:endParaRPr lang="en-US" sz="2800" dirty="0">
                  <a:solidFill>
                    <a:srgbClr val="FFFFFF"/>
                  </a:solidFill>
                  <a:cs typeface="Arial" pitchFamily="34" charset="0"/>
                </a:endParaRPr>
              </a:p>
              <a:p>
                <a:pPr marL="0" lvl="0" indent="0" algn="just">
                  <a:buClr>
                    <a:srgbClr val="9999FF"/>
                  </a:buClr>
                  <a:buNone/>
                </a:pPr>
                <a14:m>
                  <m:oMathPara xmlns:m="http://schemas.openxmlformats.org/officeDocument/2006/math">
                    <m:oMathParaPr>
                      <m:jc m:val="centerGroup"/>
                    </m:oMathParaPr>
                    <m:oMath xmlns:m="http://schemas.openxmlformats.org/officeDocument/2006/math">
                      <m:sSub>
                        <m:sSubPr>
                          <m:ctrlPr>
                            <a:rPr lang="en-US" sz="2600" i="1">
                              <a:solidFill>
                                <a:srgbClr val="FFFFFF"/>
                              </a:solidFill>
                              <a:latin typeface="Cambria Math" panose="02040503050406030204" pitchFamily="18" charset="0"/>
                            </a:rPr>
                          </m:ctrlPr>
                        </m:sSubPr>
                        <m:e>
                          <m:r>
                            <a:rPr lang="en-US" sz="2600" i="1">
                              <a:solidFill>
                                <a:srgbClr val="FFFFFF"/>
                              </a:solidFill>
                              <a:latin typeface="Cambria Math"/>
                            </a:rPr>
                            <m:t>𝐹</m:t>
                          </m:r>
                        </m:e>
                        <m:sub>
                          <m:r>
                            <a:rPr lang="en-US" sz="2600" i="1">
                              <a:solidFill>
                                <a:srgbClr val="FFFFFF"/>
                              </a:solidFill>
                              <a:latin typeface="Cambria Math"/>
                            </a:rPr>
                            <m:t>𝑀</m:t>
                          </m:r>
                          <m:r>
                            <a:rPr lang="en-US" sz="2600" i="1">
                              <a:solidFill>
                                <a:srgbClr val="FFFFFF"/>
                              </a:solidFill>
                              <a:latin typeface="Cambria Math"/>
                            </a:rPr>
                            <m:t>,</m:t>
                          </m:r>
                          <m:r>
                            <a:rPr lang="en-US" sz="2600" i="1">
                              <a:solidFill>
                                <a:srgbClr val="FFFFFF"/>
                              </a:solidFill>
                              <a:latin typeface="Cambria Math"/>
                            </a:rPr>
                            <m:t>𝑑𝐵</m:t>
                          </m:r>
                        </m:sub>
                      </m:sSub>
                      <m:r>
                        <a:rPr lang="en-US" sz="2600" i="1">
                          <a:solidFill>
                            <a:srgbClr val="FFFFFF"/>
                          </a:solidFill>
                          <a:latin typeface="Cambria Math"/>
                        </a:rPr>
                        <m:t>=25−30+5−92.45−</m:t>
                      </m:r>
                      <m:d>
                        <m:dPr>
                          <m:ctrlPr>
                            <a:rPr lang="en-US" sz="2600" i="1">
                              <a:solidFill>
                                <a:srgbClr val="FFFFFF"/>
                              </a:solidFill>
                              <a:latin typeface="Cambria Math" panose="02040503050406030204" pitchFamily="18" charset="0"/>
                            </a:rPr>
                          </m:ctrlPr>
                        </m:dPr>
                        <m:e>
                          <m:r>
                            <a:rPr lang="en-US" sz="2600" i="1">
                              <a:solidFill>
                                <a:srgbClr val="FFFFFF"/>
                              </a:solidFill>
                              <a:latin typeface="Cambria Math"/>
                            </a:rPr>
                            <m:t>−85−30</m:t>
                          </m:r>
                        </m:e>
                      </m:d>
                      <m:r>
                        <a:rPr lang="en-US" sz="2600" i="1">
                          <a:solidFill>
                            <a:srgbClr val="FFFFFF"/>
                          </a:solidFill>
                          <a:latin typeface="Cambria Math"/>
                        </a:rPr>
                        <m:t>=22.5 </m:t>
                      </m:r>
                      <m:r>
                        <a:rPr lang="en-US" sz="2600" i="1">
                          <a:solidFill>
                            <a:srgbClr val="FFFFFF"/>
                          </a:solidFill>
                          <a:latin typeface="Cambria Math"/>
                        </a:rPr>
                        <m:t>𝑑𝐵</m:t>
                      </m:r>
                    </m:oMath>
                  </m:oMathPara>
                </a14:m>
                <a:endParaRPr lang="en-US" sz="2600" dirty="0">
                  <a:solidFill>
                    <a:srgbClr val="FFFFFF"/>
                  </a:solidFill>
                </a:endParaRPr>
              </a:p>
              <a:p>
                <a:pPr algn="just"/>
                <a:endParaRPr lang="en-US" sz="28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1">
                <a:blip r:embed="rId7"/>
                <a:stretch>
                  <a:fillRect/>
                </a:stretch>
              </a:blipFill>
            </p:spPr>
            <p:txBody>
              <a:bodyPr/>
              <a:lstStyle/>
              <a:p>
                <a:r>
                  <a:rPr lang="en-US">
                    <a:noFill/>
                  </a:rPr>
                  <a:t> </a:t>
                </a:r>
              </a:p>
            </p:txBody>
          </p:sp>
        </mc:Fallback>
      </mc:AlternateContent>
      <p:sp>
        <p:nvSpPr>
          <p:cNvPr id="4" name="Slide Number Placeholder 3"/>
          <p:cNvSpPr>
            <a:spLocks noGrp="1"/>
          </p:cNvSpPr>
          <p:nvPr>
            <p:ph type="sldNum" sz="quarter" idx="10"/>
          </p:nvPr>
        </p:nvSpPr>
        <p:spPr/>
        <p:txBody>
          <a:bodyPr/>
          <a:lstStyle/>
          <a:p>
            <a:fld id="{98096D24-9B5D-4A50-8365-016C07C21ED1}" type="slidenum">
              <a:rPr lang="en-US" smtClean="0"/>
              <a:t>45</a:t>
            </a:fld>
            <a:endParaRPr lang="en-US" dirty="0"/>
          </a:p>
        </p:txBody>
      </p:sp>
      <p:sp>
        <p:nvSpPr>
          <p:cNvPr id="5" name="Footer Placeholder 4"/>
          <p:cNvSpPr>
            <a:spLocks noGrp="1"/>
          </p:cNvSpPr>
          <p:nvPr>
            <p:ph type="ftr" sz="quarter" idx="12"/>
          </p:nvPr>
        </p:nvSpPr>
        <p:spPr/>
        <p:txBody>
          <a:bodyPr/>
          <a:lstStyle/>
          <a:p>
            <a:r>
              <a:rPr lang="en-US"/>
              <a:t>Falah Mohammed An Najah National University</a:t>
            </a:r>
          </a:p>
        </p:txBody>
      </p:sp>
    </p:spTree>
    <p:extLst>
      <p:ext uri="{BB962C8B-B14F-4D97-AF65-F5344CB8AC3E}">
        <p14:creationId xmlns:p14="http://schemas.microsoft.com/office/powerpoint/2010/main" val="105761708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Dynamic range of the receiver</a:t>
            </a:r>
          </a:p>
        </p:txBody>
      </p:sp>
      <p:sp>
        <p:nvSpPr>
          <p:cNvPr id="3" name="Content Placeholder 2"/>
          <p:cNvSpPr>
            <a:spLocks noGrp="1"/>
          </p:cNvSpPr>
          <p:nvPr>
            <p:ph idx="1"/>
          </p:nvPr>
        </p:nvSpPr>
        <p:spPr/>
        <p:txBody>
          <a:bodyPr/>
          <a:lstStyle/>
          <a:p>
            <a:pPr algn="just"/>
            <a:r>
              <a:rPr lang="en-US" sz="2800" dirty="0"/>
              <a:t>The dynamic range of communication receiver is mainly controlled by the low noise amplifier as shown by</a:t>
            </a:r>
          </a:p>
        </p:txBody>
      </p:sp>
      <p:sp>
        <p:nvSpPr>
          <p:cNvPr id="4" name="Slide Number Placeholder 3"/>
          <p:cNvSpPr>
            <a:spLocks noGrp="1"/>
          </p:cNvSpPr>
          <p:nvPr>
            <p:ph type="sldNum" sz="quarter" idx="10"/>
          </p:nvPr>
        </p:nvSpPr>
        <p:spPr/>
        <p:txBody>
          <a:bodyPr/>
          <a:lstStyle/>
          <a:p>
            <a:fld id="{98096D24-9B5D-4A50-8365-016C07C21ED1}" type="slidenum">
              <a:rPr lang="en-US" smtClean="0"/>
              <a:t>46</a:t>
            </a:fld>
            <a:endParaRPr lang="en-US"/>
          </a:p>
        </p:txBody>
      </p:sp>
      <p:sp>
        <p:nvSpPr>
          <p:cNvPr id="5" name="Footer Placeholder 4"/>
          <p:cNvSpPr>
            <a:spLocks noGrp="1"/>
          </p:cNvSpPr>
          <p:nvPr>
            <p:ph type="ftr" sz="quarter" idx="12"/>
          </p:nvPr>
        </p:nvSpPr>
        <p:spPr/>
        <p:txBody>
          <a:bodyPr/>
          <a:lstStyle/>
          <a:p>
            <a:r>
              <a:rPr lang="en-US"/>
              <a:t>Falah Mohammed An Najah National University</a:t>
            </a:r>
          </a:p>
        </p:txBody>
      </p:sp>
      <p:pic>
        <p:nvPicPr>
          <p:cNvPr id="6" name="Picture 5"/>
          <p:cNvPicPr>
            <a:picLocks noChangeAspect="1"/>
          </p:cNvPicPr>
          <p:nvPr/>
        </p:nvPicPr>
        <p:blipFill>
          <a:blip r:embed="rId2"/>
          <a:stretch>
            <a:fillRect/>
          </a:stretch>
        </p:blipFill>
        <p:spPr>
          <a:xfrm>
            <a:off x="3733800" y="2504736"/>
            <a:ext cx="4800600" cy="3629364"/>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7C4BCF54-8B37-4284-845D-A6E1E90B24AB}"/>
                  </a:ext>
                </a:extLst>
              </p:cNvPr>
              <p:cNvSpPr txBox="1"/>
              <p:nvPr/>
            </p:nvSpPr>
            <p:spPr>
              <a:xfrm>
                <a:off x="457200" y="3200400"/>
                <a:ext cx="3276600" cy="788549"/>
              </a:xfrm>
              <a:prstGeom prst="rect">
                <a:avLst/>
              </a:prstGeom>
              <a:noFill/>
            </p:spPr>
            <p:txBody>
              <a:bodyPr wrap="square" rtlCol="0">
                <a:spAutoFit/>
              </a:bodyPr>
              <a:lstStyle/>
              <a:p>
                <a:pPr algn="just"/>
                <a:r>
                  <a:rPr lang="en-US" sz="1600" dirty="0">
                    <a:effectLst>
                      <a:outerShdw blurRad="38100" dist="38100" dir="2700000" algn="tl">
                        <a:srgbClr val="000000">
                          <a:alpha val="43137"/>
                        </a:srgbClr>
                      </a:outerShdw>
                    </a:effectLst>
                  </a:rPr>
                  <a:t>The dynamic range in dB is defined mathematically by</a:t>
                </a:r>
              </a:p>
              <a:p>
                <a:pPr algn="just"/>
                <a14:m>
                  <m:oMathPara xmlns:m="http://schemas.openxmlformats.org/officeDocument/2006/math">
                    <m:oMathParaPr>
                      <m:jc m:val="centerGroup"/>
                    </m:oMathParaPr>
                    <m:oMath xmlns:m="http://schemas.openxmlformats.org/officeDocument/2006/math">
                      <m:r>
                        <a:rPr lang="en-US" sz="1200" i="1" dirty="0" smtClean="0">
                          <a:effectLst>
                            <a:outerShdw blurRad="38100" dist="38100" dir="2700000" algn="tl">
                              <a:srgbClr val="000000">
                                <a:alpha val="43137"/>
                              </a:srgbClr>
                            </a:outerShdw>
                          </a:effectLst>
                          <a:latin typeface="Cambria Math" panose="02040503050406030204" pitchFamily="18" charset="0"/>
                        </a:rPr>
                        <m:t>𝐷</m:t>
                      </m:r>
                      <m:sSub>
                        <m:sSubPr>
                          <m:ctrlPr>
                            <a:rPr lang="en-US" sz="1200" b="0" i="1" dirty="0" smtClean="0">
                              <a:effectLst>
                                <a:outerShdw blurRad="38100" dist="38100" dir="2700000" algn="tl">
                                  <a:srgbClr val="000000">
                                    <a:alpha val="43137"/>
                                  </a:srgbClr>
                                </a:outerShdw>
                              </a:effectLst>
                              <a:latin typeface="Cambria Math" panose="02040503050406030204" pitchFamily="18" charset="0"/>
                            </a:rPr>
                          </m:ctrlPr>
                        </m:sSubPr>
                        <m:e>
                          <m:r>
                            <a:rPr lang="en-US" sz="1200" i="1" dirty="0" smtClean="0">
                              <a:effectLst>
                                <a:outerShdw blurRad="38100" dist="38100" dir="2700000" algn="tl">
                                  <a:srgbClr val="000000">
                                    <a:alpha val="43137"/>
                                  </a:srgbClr>
                                </a:outerShdw>
                              </a:effectLst>
                              <a:latin typeface="Cambria Math" panose="02040503050406030204" pitchFamily="18" charset="0"/>
                            </a:rPr>
                            <m:t>𝑀</m:t>
                          </m:r>
                        </m:e>
                        <m:sub>
                          <m:r>
                            <a:rPr lang="en-US" sz="1200" b="0" i="1" dirty="0" smtClean="0">
                              <a:effectLst>
                                <a:outerShdw blurRad="38100" dist="38100" dir="2700000" algn="tl">
                                  <a:srgbClr val="000000">
                                    <a:alpha val="43137"/>
                                  </a:srgbClr>
                                </a:outerShdw>
                              </a:effectLst>
                              <a:latin typeface="Cambria Math" panose="02040503050406030204" pitchFamily="18" charset="0"/>
                            </a:rPr>
                            <m:t>𝑑𝐵</m:t>
                          </m:r>
                        </m:sub>
                      </m:sSub>
                      <m:r>
                        <a:rPr lang="en-US" sz="1200" b="0" i="1" dirty="0" smtClean="0">
                          <a:effectLst>
                            <a:outerShdw blurRad="38100" dist="38100" dir="2700000" algn="tl">
                              <a:srgbClr val="000000">
                                <a:alpha val="43137"/>
                              </a:srgbClr>
                            </a:outerShdw>
                          </a:effectLst>
                          <a:latin typeface="Cambria Math" panose="02040503050406030204" pitchFamily="18" charset="0"/>
                        </a:rPr>
                        <m:t>=</m:t>
                      </m:r>
                      <m:sSub>
                        <m:sSubPr>
                          <m:ctrlPr>
                            <a:rPr lang="en-US" sz="1200" b="0" i="1" dirty="0" smtClean="0">
                              <a:effectLst>
                                <a:outerShdw blurRad="38100" dist="38100" dir="2700000" algn="tl">
                                  <a:srgbClr val="000000">
                                    <a:alpha val="43137"/>
                                  </a:srgbClr>
                                </a:outerShdw>
                              </a:effectLst>
                              <a:latin typeface="Cambria Math" panose="02040503050406030204" pitchFamily="18" charset="0"/>
                            </a:rPr>
                          </m:ctrlPr>
                        </m:sSubPr>
                        <m:e>
                          <m:r>
                            <a:rPr lang="en-US" sz="1200" b="0" i="1" dirty="0" smtClean="0">
                              <a:effectLst>
                                <a:outerShdw blurRad="38100" dist="38100" dir="2700000" algn="tl">
                                  <a:srgbClr val="000000">
                                    <a:alpha val="43137"/>
                                  </a:srgbClr>
                                </a:outerShdw>
                              </a:effectLst>
                              <a:latin typeface="Cambria Math" panose="02040503050406030204" pitchFamily="18" charset="0"/>
                            </a:rPr>
                            <m:t>𝑃</m:t>
                          </m:r>
                        </m:e>
                        <m:sub>
                          <m:r>
                            <a:rPr lang="en-US" sz="1200" b="0" i="1" dirty="0" smtClean="0">
                              <a:effectLst>
                                <a:outerShdw blurRad="38100" dist="38100" dir="2700000" algn="tl">
                                  <a:srgbClr val="000000">
                                    <a:alpha val="43137"/>
                                  </a:srgbClr>
                                </a:outerShdw>
                              </a:effectLst>
                              <a:latin typeface="Cambria Math" panose="02040503050406030204" pitchFamily="18" charset="0"/>
                            </a:rPr>
                            <m:t>𝑜𝑢</m:t>
                          </m:r>
                          <m:sSub>
                            <m:sSubPr>
                              <m:ctrlPr>
                                <a:rPr lang="en-US" sz="1200" b="0" i="1" dirty="0" smtClean="0">
                                  <a:effectLst>
                                    <a:outerShdw blurRad="38100" dist="38100" dir="2700000" algn="tl">
                                      <a:srgbClr val="000000">
                                        <a:alpha val="43137"/>
                                      </a:srgbClr>
                                    </a:outerShdw>
                                  </a:effectLst>
                                  <a:latin typeface="Cambria Math" panose="02040503050406030204" pitchFamily="18" charset="0"/>
                                </a:rPr>
                              </m:ctrlPr>
                            </m:sSubPr>
                            <m:e>
                              <m:r>
                                <a:rPr lang="en-US" sz="1200" b="0" i="1" dirty="0" smtClean="0">
                                  <a:effectLst>
                                    <a:outerShdw blurRad="38100" dist="38100" dir="2700000" algn="tl">
                                      <a:srgbClr val="000000">
                                        <a:alpha val="43137"/>
                                      </a:srgbClr>
                                    </a:outerShdw>
                                  </a:effectLst>
                                  <a:latin typeface="Cambria Math" panose="02040503050406030204" pitchFamily="18" charset="0"/>
                                </a:rPr>
                                <m:t>𝑡</m:t>
                              </m:r>
                            </m:e>
                            <m:sub>
                              <m:r>
                                <a:rPr lang="en-US" sz="1200" b="0" i="1" dirty="0" smtClean="0">
                                  <a:effectLst>
                                    <a:outerShdw blurRad="38100" dist="38100" dir="2700000" algn="tl">
                                      <a:srgbClr val="000000">
                                        <a:alpha val="43137"/>
                                      </a:srgbClr>
                                    </a:outerShdw>
                                  </a:effectLst>
                                  <a:latin typeface="Cambria Math" panose="02040503050406030204" pitchFamily="18" charset="0"/>
                                </a:rPr>
                                <m:t>1</m:t>
                              </m:r>
                              <m:r>
                                <a:rPr lang="en-US" sz="1200" b="0" i="1" dirty="0" smtClean="0">
                                  <a:effectLst>
                                    <a:outerShdw blurRad="38100" dist="38100" dir="2700000" algn="tl">
                                      <a:srgbClr val="000000">
                                        <a:alpha val="43137"/>
                                      </a:srgbClr>
                                    </a:outerShdw>
                                  </a:effectLst>
                                  <a:latin typeface="Cambria Math" panose="02040503050406030204" pitchFamily="18" charset="0"/>
                                </a:rPr>
                                <m:t>𝑑𝐵</m:t>
                              </m:r>
                            </m:sub>
                          </m:sSub>
                        </m:sub>
                      </m:sSub>
                      <m:d>
                        <m:dPr>
                          <m:ctrlPr>
                            <a:rPr lang="en-US" sz="1200" b="0" i="1" dirty="0" smtClean="0">
                              <a:effectLst>
                                <a:outerShdw blurRad="38100" dist="38100" dir="2700000" algn="tl">
                                  <a:srgbClr val="000000">
                                    <a:alpha val="43137"/>
                                  </a:srgbClr>
                                </a:outerShdw>
                              </a:effectLst>
                              <a:latin typeface="Cambria Math" panose="02040503050406030204" pitchFamily="18" charset="0"/>
                            </a:rPr>
                          </m:ctrlPr>
                        </m:dPr>
                        <m:e>
                          <m:r>
                            <a:rPr lang="en-US" sz="1200" b="0" i="1" dirty="0" smtClean="0">
                              <a:effectLst>
                                <a:outerShdw blurRad="38100" dist="38100" dir="2700000" algn="tl">
                                  <a:srgbClr val="000000">
                                    <a:alpha val="43137"/>
                                  </a:srgbClr>
                                </a:outerShdw>
                              </a:effectLst>
                              <a:latin typeface="Cambria Math" panose="02040503050406030204" pitchFamily="18" charset="0"/>
                            </a:rPr>
                            <m:t>𝑑𝐵𝑚</m:t>
                          </m:r>
                        </m:e>
                      </m:d>
                      <m:r>
                        <a:rPr lang="en-US" sz="1200" b="0" i="1" dirty="0" smtClean="0">
                          <a:effectLst>
                            <a:outerShdw blurRad="38100" dist="38100" dir="2700000" algn="tl">
                              <a:srgbClr val="000000">
                                <a:alpha val="43137"/>
                              </a:srgbClr>
                            </a:outerShdw>
                          </a:effectLst>
                          <a:latin typeface="Cambria Math" panose="02040503050406030204" pitchFamily="18" charset="0"/>
                        </a:rPr>
                        <m:t>−</m:t>
                      </m:r>
                      <m:sSub>
                        <m:sSubPr>
                          <m:ctrlPr>
                            <a:rPr lang="en-US" sz="1200" b="0" i="1" dirty="0" smtClean="0">
                              <a:effectLst>
                                <a:outerShdw blurRad="38100" dist="38100" dir="2700000" algn="tl">
                                  <a:srgbClr val="000000">
                                    <a:alpha val="43137"/>
                                  </a:srgbClr>
                                </a:outerShdw>
                              </a:effectLst>
                              <a:latin typeface="Cambria Math" panose="02040503050406030204" pitchFamily="18" charset="0"/>
                            </a:rPr>
                          </m:ctrlPr>
                        </m:sSubPr>
                        <m:e>
                          <m:sSub>
                            <m:sSubPr>
                              <m:ctrlPr>
                                <a:rPr lang="en-US" sz="1200" b="0" i="1" dirty="0" smtClean="0">
                                  <a:effectLst>
                                    <a:outerShdw blurRad="38100" dist="38100" dir="2700000" algn="tl">
                                      <a:srgbClr val="000000">
                                        <a:alpha val="43137"/>
                                      </a:srgbClr>
                                    </a:outerShdw>
                                  </a:effectLst>
                                  <a:latin typeface="Cambria Math" panose="02040503050406030204" pitchFamily="18" charset="0"/>
                                </a:rPr>
                              </m:ctrlPr>
                            </m:sSubPr>
                            <m:e>
                              <m:r>
                                <a:rPr lang="en-US" sz="1200" b="0" i="1" dirty="0" smtClean="0">
                                  <a:effectLst>
                                    <a:outerShdw blurRad="38100" dist="38100" dir="2700000" algn="tl">
                                      <a:srgbClr val="000000">
                                        <a:alpha val="43137"/>
                                      </a:srgbClr>
                                    </a:outerShdw>
                                  </a:effectLst>
                                  <a:latin typeface="Cambria Math" panose="02040503050406030204" pitchFamily="18" charset="0"/>
                                </a:rPr>
                                <m:t>𝑃</m:t>
                              </m:r>
                            </m:e>
                            <m:sub>
                              <m:r>
                                <a:rPr lang="en-US" sz="1200" b="0" i="1" dirty="0" smtClean="0">
                                  <a:effectLst>
                                    <a:outerShdw blurRad="38100" dist="38100" dir="2700000" algn="tl">
                                      <a:srgbClr val="000000">
                                        <a:alpha val="43137"/>
                                      </a:srgbClr>
                                    </a:outerShdw>
                                  </a:effectLst>
                                  <a:latin typeface="Cambria Math" panose="02040503050406030204" pitchFamily="18" charset="0"/>
                                </a:rPr>
                                <m:t>𝑜𝑢𝑡</m:t>
                              </m:r>
                            </m:sub>
                          </m:sSub>
                        </m:e>
                        <m:sub>
                          <m:r>
                            <a:rPr lang="en-US" sz="1200" b="0" i="1" dirty="0" smtClean="0">
                              <a:effectLst>
                                <a:outerShdw blurRad="38100" dist="38100" dir="2700000" algn="tl">
                                  <a:srgbClr val="000000">
                                    <a:alpha val="43137"/>
                                  </a:srgbClr>
                                </a:outerShdw>
                              </a:effectLst>
                              <a:latin typeface="Cambria Math" panose="02040503050406030204" pitchFamily="18" charset="0"/>
                            </a:rPr>
                            <m:t>𝑡h𝑟𝑒𝑠h𝑜𝑙𝑑</m:t>
                          </m:r>
                        </m:sub>
                      </m:sSub>
                      <m:r>
                        <a:rPr lang="en-US" sz="1200" b="0" i="1" dirty="0" smtClean="0">
                          <a:effectLst>
                            <a:outerShdw blurRad="38100" dist="38100" dir="2700000" algn="tl">
                              <a:srgbClr val="000000">
                                <a:alpha val="43137"/>
                              </a:srgbClr>
                            </a:outerShdw>
                          </a:effectLst>
                          <a:latin typeface="Cambria Math" panose="02040503050406030204" pitchFamily="18" charset="0"/>
                        </a:rPr>
                        <m:t>(</m:t>
                      </m:r>
                      <m:r>
                        <a:rPr lang="en-US" sz="1200" i="1" dirty="0" smtClean="0">
                          <a:effectLst>
                            <a:outerShdw blurRad="38100" dist="38100" dir="2700000" algn="tl">
                              <a:srgbClr val="000000">
                                <a:alpha val="43137"/>
                              </a:srgbClr>
                            </a:outerShdw>
                          </a:effectLst>
                          <a:latin typeface="Cambria Math" panose="02040503050406030204" pitchFamily="18" charset="0"/>
                        </a:rPr>
                        <m:t>𝑑</m:t>
                      </m:r>
                      <m:r>
                        <a:rPr lang="en-US" sz="1200" i="1" dirty="0" err="1">
                          <a:effectLst>
                            <a:outerShdw blurRad="38100" dist="38100" dir="2700000" algn="tl">
                              <a:srgbClr val="000000">
                                <a:alpha val="43137"/>
                              </a:srgbClr>
                            </a:outerShdw>
                          </a:effectLst>
                          <a:latin typeface="Cambria Math" panose="02040503050406030204" pitchFamily="18" charset="0"/>
                        </a:rPr>
                        <m:t>𝐵</m:t>
                      </m:r>
                      <m:r>
                        <m:rPr>
                          <m:sty m:val="p"/>
                        </m:rPr>
                        <a:rPr lang="en-US" sz="1200" b="0" i="0" dirty="0" smtClean="0">
                          <a:effectLst>
                            <a:outerShdw blurRad="38100" dist="38100" dir="2700000" algn="tl">
                              <a:srgbClr val="000000">
                                <a:alpha val="43137"/>
                              </a:srgbClr>
                            </a:outerShdw>
                          </a:effectLst>
                          <a:latin typeface="Cambria Math" panose="02040503050406030204" pitchFamily="18" charset="0"/>
                        </a:rPr>
                        <m:t>m</m:t>
                      </m:r>
                      <m:r>
                        <a:rPr lang="en-US" sz="1200" b="0" i="0" dirty="0" smtClean="0">
                          <a:effectLst>
                            <a:outerShdw blurRad="38100" dist="38100" dir="2700000" algn="tl">
                              <a:srgbClr val="000000">
                                <a:alpha val="43137"/>
                              </a:srgbClr>
                            </a:outerShdw>
                          </a:effectLst>
                          <a:latin typeface="Cambria Math" panose="02040503050406030204" pitchFamily="18" charset="0"/>
                        </a:rPr>
                        <m:t>)</m:t>
                      </m:r>
                    </m:oMath>
                  </m:oMathPara>
                </a14:m>
                <a:endParaRPr lang="en-US" sz="1200" dirty="0">
                  <a:effectLst>
                    <a:outerShdw blurRad="38100" dist="38100" dir="2700000" algn="tl">
                      <a:srgbClr val="000000">
                        <a:alpha val="43137"/>
                      </a:srgbClr>
                    </a:outerShdw>
                  </a:effectLst>
                </a:endParaRPr>
              </a:p>
            </p:txBody>
          </p:sp>
        </mc:Choice>
        <mc:Fallback xmlns="">
          <p:sp>
            <p:nvSpPr>
              <p:cNvPr id="7" name="TextBox 6">
                <a:extLst>
                  <a:ext uri="{FF2B5EF4-FFF2-40B4-BE49-F238E27FC236}">
                    <a16:creationId xmlns:a16="http://schemas.microsoft.com/office/drawing/2014/main" id="{7C4BCF54-8B37-4284-845D-A6E1E90B24AB}"/>
                  </a:ext>
                </a:extLst>
              </p:cNvPr>
              <p:cNvSpPr txBox="1">
                <a:spLocks noRot="1" noChangeAspect="1" noMove="1" noResize="1" noEditPoints="1" noAdjustHandles="1" noChangeArrowheads="1" noChangeShapeType="1" noTextEdit="1"/>
              </p:cNvSpPr>
              <p:nvPr/>
            </p:nvSpPr>
            <p:spPr>
              <a:xfrm>
                <a:off x="457200" y="3200400"/>
                <a:ext cx="3276600" cy="788549"/>
              </a:xfrm>
              <a:prstGeom prst="rect">
                <a:avLst/>
              </a:prstGeom>
              <a:blipFill>
                <a:blip r:embed="rId3"/>
                <a:stretch>
                  <a:fillRect l="-1115" t="-3101" r="-1673" b="-3101"/>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id="{FDBE35F5-B182-46AB-8751-904B367E5ABA}"/>
              </a:ext>
            </a:extLst>
          </p:cNvPr>
          <p:cNvSpPr txBox="1"/>
          <p:nvPr/>
        </p:nvSpPr>
        <p:spPr>
          <a:xfrm>
            <a:off x="416560" y="4171511"/>
            <a:ext cx="3200400" cy="830997"/>
          </a:xfrm>
          <a:prstGeom prst="rect">
            <a:avLst/>
          </a:prstGeom>
          <a:noFill/>
        </p:spPr>
        <p:txBody>
          <a:bodyPr wrap="square" rtlCol="0">
            <a:spAutoFit/>
          </a:bodyPr>
          <a:lstStyle/>
          <a:p>
            <a:pPr algn="just"/>
            <a:r>
              <a:rPr lang="en-US" sz="1600" dirty="0">
                <a:effectLst>
                  <a:outerShdw blurRad="38100" dist="38100" dir="2700000" algn="tl">
                    <a:srgbClr val="000000">
                      <a:alpha val="43137"/>
                    </a:srgbClr>
                  </a:outerShdw>
                </a:effectLst>
              </a:rPr>
              <a:t>The 1 dB compression point is the point where the output power is below its linear value by 1 dB</a:t>
            </a:r>
          </a:p>
        </p:txBody>
      </p:sp>
    </p:spTree>
    <p:extLst>
      <p:ext uri="{BB962C8B-B14F-4D97-AF65-F5344CB8AC3E}">
        <p14:creationId xmlns:p14="http://schemas.microsoft.com/office/powerpoint/2010/main" val="168707160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
          <p:cNvSpPr>
            <a:spLocks noGrp="1"/>
          </p:cNvSpPr>
          <p:nvPr>
            <p:ph type="title"/>
          </p:nvPr>
        </p:nvSpPr>
        <p:spPr/>
        <p:txBody>
          <a:bodyPr/>
          <a:lstStyle/>
          <a:p>
            <a:r>
              <a:rPr lang="en-US" sz="3700"/>
              <a:t>popular receiver architectures</a:t>
            </a:r>
          </a:p>
        </p:txBody>
      </p:sp>
      <p:sp>
        <p:nvSpPr>
          <p:cNvPr id="11268" name="Rectangle 3"/>
          <p:cNvSpPr>
            <a:spLocks noGrp="1"/>
          </p:cNvSpPr>
          <p:nvPr>
            <p:ph type="body" idx="1"/>
          </p:nvPr>
        </p:nvSpPr>
        <p:spPr>
          <a:xfrm>
            <a:off x="457200" y="1600200"/>
            <a:ext cx="8229600" cy="4572000"/>
          </a:xfrm>
        </p:spPr>
        <p:txBody>
          <a:bodyPr/>
          <a:lstStyle/>
          <a:p>
            <a:pPr algn="just"/>
            <a:r>
              <a:rPr lang="en-US" sz="2600" dirty="0"/>
              <a:t>In the early communications system there were different receiver architectures</a:t>
            </a:r>
          </a:p>
          <a:p>
            <a:pPr marL="1042988" lvl="1" indent="-457200" algn="just"/>
            <a:r>
              <a:rPr lang="en-US" sz="2600" dirty="0"/>
              <a:t>The first was the tuned radio frequency receiver</a:t>
            </a:r>
          </a:p>
          <a:p>
            <a:pPr marL="1042988" lvl="1" indent="-457200" algn="just"/>
            <a:r>
              <a:rPr lang="en-US" sz="2600" dirty="0"/>
              <a:t>The second was the super-heterodyne receiver</a:t>
            </a:r>
          </a:p>
          <a:p>
            <a:pPr marL="1042988" lvl="1" indent="-457200" algn="just"/>
            <a:r>
              <a:rPr lang="en-US" sz="2600" dirty="0"/>
              <a:t>The third type is the direct conversion receiver</a:t>
            </a:r>
          </a:p>
          <a:p>
            <a:pPr marL="1042988" lvl="1" indent="-457200" algn="just"/>
            <a:r>
              <a:rPr lang="en-US" sz="2600" dirty="0"/>
              <a:t>Another type of receivers is digital down conversion receiver is designed by under sampling the RF signal</a:t>
            </a:r>
          </a:p>
          <a:p>
            <a:pPr marL="642938" indent="-457200" algn="just"/>
            <a:r>
              <a:rPr lang="en-US" sz="3000" dirty="0"/>
              <a:t>Only the super-heterodyne receiver will be considered </a:t>
            </a:r>
          </a:p>
          <a:p>
            <a:pPr>
              <a:buFont typeface="Wingdings 2" pitchFamily="18" charset="2"/>
              <a:buNone/>
            </a:pPr>
            <a:endParaRPr lang="en-US" sz="2600" dirty="0"/>
          </a:p>
        </p:txBody>
      </p:sp>
      <p:sp>
        <p:nvSpPr>
          <p:cNvPr id="2" name="Footer Placeholder 1"/>
          <p:cNvSpPr>
            <a:spLocks noGrp="1"/>
          </p:cNvSpPr>
          <p:nvPr>
            <p:ph type="ftr" sz="quarter" idx="12"/>
          </p:nvPr>
        </p:nvSpPr>
        <p:spPr/>
        <p:txBody>
          <a:bodyPr/>
          <a:lstStyle/>
          <a:p>
            <a:r>
              <a:rPr lang="en-US"/>
              <a:t>Falah Mohammed An Najah National University</a:t>
            </a:r>
          </a:p>
        </p:txBody>
      </p:sp>
      <p:sp>
        <p:nvSpPr>
          <p:cNvPr id="3" name="Slide Number Placeholder 2"/>
          <p:cNvSpPr>
            <a:spLocks noGrp="1"/>
          </p:cNvSpPr>
          <p:nvPr>
            <p:ph type="sldNum" sz="quarter" idx="10"/>
          </p:nvPr>
        </p:nvSpPr>
        <p:spPr/>
        <p:txBody>
          <a:bodyPr/>
          <a:lstStyle/>
          <a:p>
            <a:fld id="{98096D24-9B5D-4A50-8365-016C07C21ED1}" type="slidenum">
              <a:rPr lang="en-US" smtClean="0"/>
              <a:t>47</a:t>
            </a:fld>
            <a:endParaRPr lang="en-US"/>
          </a:p>
        </p:txBody>
      </p:sp>
    </p:spTree>
    <p:extLst>
      <p:ext uri="{BB962C8B-B14F-4D97-AF65-F5344CB8AC3E}">
        <p14:creationId xmlns:p14="http://schemas.microsoft.com/office/powerpoint/2010/main" val="303082082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super heterodyne receiver</a:t>
            </a:r>
          </a:p>
        </p:txBody>
      </p:sp>
      <p:sp>
        <p:nvSpPr>
          <p:cNvPr id="3" name="Content Placeholder 2"/>
          <p:cNvSpPr>
            <a:spLocks noGrp="1"/>
          </p:cNvSpPr>
          <p:nvPr>
            <p:ph idx="1"/>
          </p:nvPr>
        </p:nvSpPr>
        <p:spPr>
          <a:xfrm>
            <a:off x="457200" y="1621971"/>
            <a:ext cx="8229600" cy="4533900"/>
          </a:xfrm>
        </p:spPr>
        <p:txBody>
          <a:bodyPr/>
          <a:lstStyle/>
          <a:p>
            <a:pPr algn="just"/>
            <a:r>
              <a:rPr lang="en-US" sz="2200" dirty="0"/>
              <a:t>The super works by shifting the frequency of the RF input signal to the frequency of the receiver IF filter</a:t>
            </a:r>
          </a:p>
          <a:p>
            <a:pPr algn="just"/>
            <a:endParaRPr lang="en-US" sz="2200" dirty="0"/>
          </a:p>
        </p:txBody>
      </p:sp>
      <p:sp>
        <p:nvSpPr>
          <p:cNvPr id="4" name="Slide Number Placeholder 3"/>
          <p:cNvSpPr>
            <a:spLocks noGrp="1"/>
          </p:cNvSpPr>
          <p:nvPr>
            <p:ph type="sldNum" sz="quarter" idx="10"/>
          </p:nvPr>
        </p:nvSpPr>
        <p:spPr/>
        <p:txBody>
          <a:bodyPr/>
          <a:lstStyle/>
          <a:p>
            <a:fld id="{98096D24-9B5D-4A50-8365-016C07C21ED1}" type="slidenum">
              <a:rPr lang="en-US" smtClean="0"/>
              <a:t>48</a:t>
            </a:fld>
            <a:endParaRPr lang="en-US"/>
          </a:p>
        </p:txBody>
      </p:sp>
      <p:sp>
        <p:nvSpPr>
          <p:cNvPr id="5" name="Footer Placeholder 4"/>
          <p:cNvSpPr>
            <a:spLocks noGrp="1"/>
          </p:cNvSpPr>
          <p:nvPr>
            <p:ph type="ftr" sz="quarter" idx="12"/>
          </p:nvPr>
        </p:nvSpPr>
        <p:spPr/>
        <p:txBody>
          <a:bodyPr/>
          <a:lstStyle/>
          <a:p>
            <a:r>
              <a:rPr lang="en-US"/>
              <a:t>Falah Mohammed An Najah National University</a:t>
            </a:r>
          </a:p>
        </p:txBody>
      </p:sp>
      <p:sp>
        <p:nvSpPr>
          <p:cNvPr id="6" name="TextBox 10"/>
          <p:cNvSpPr txBox="1">
            <a:spLocks noChangeArrowheads="1"/>
          </p:cNvSpPr>
          <p:nvPr/>
        </p:nvSpPr>
        <p:spPr bwMode="auto">
          <a:xfrm>
            <a:off x="2743200" y="5785983"/>
            <a:ext cx="3200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aseline="-25000">
                <a:solidFill>
                  <a:schemeClr val="tx1"/>
                </a:solidFill>
                <a:latin typeface="Arial" charset="0"/>
                <a:cs typeface="Arial" charset="0"/>
              </a:defRPr>
            </a:lvl1pPr>
            <a:lvl2pPr marL="742950" indent="-285750" eaLnBrk="0" hangingPunct="0">
              <a:defRPr baseline="-25000">
                <a:solidFill>
                  <a:schemeClr val="tx1"/>
                </a:solidFill>
                <a:latin typeface="Arial" charset="0"/>
                <a:cs typeface="Arial" charset="0"/>
              </a:defRPr>
            </a:lvl2pPr>
            <a:lvl3pPr marL="1143000" indent="-228600" eaLnBrk="0" hangingPunct="0">
              <a:defRPr baseline="-25000">
                <a:solidFill>
                  <a:schemeClr val="tx1"/>
                </a:solidFill>
                <a:latin typeface="Arial" charset="0"/>
                <a:cs typeface="Arial" charset="0"/>
              </a:defRPr>
            </a:lvl3pPr>
            <a:lvl4pPr marL="1600200" indent="-228600" eaLnBrk="0" hangingPunct="0">
              <a:defRPr baseline="-25000">
                <a:solidFill>
                  <a:schemeClr val="tx1"/>
                </a:solidFill>
                <a:latin typeface="Arial" charset="0"/>
                <a:cs typeface="Arial" charset="0"/>
              </a:defRPr>
            </a:lvl4pPr>
            <a:lvl5pPr marL="2057400" indent="-228600" eaLnBrk="0" hangingPunct="0">
              <a:defRPr baseline="-25000">
                <a:solidFill>
                  <a:schemeClr val="tx1"/>
                </a:solidFill>
                <a:latin typeface="Arial" charset="0"/>
                <a:cs typeface="Arial" charset="0"/>
              </a:defRPr>
            </a:lvl5pPr>
            <a:lvl6pPr marL="2514600" indent="-228600" eaLnBrk="0" fontAlgn="base" hangingPunct="0">
              <a:spcBef>
                <a:spcPct val="0"/>
              </a:spcBef>
              <a:spcAft>
                <a:spcPct val="0"/>
              </a:spcAft>
              <a:defRPr baseline="-25000">
                <a:solidFill>
                  <a:schemeClr val="tx1"/>
                </a:solidFill>
                <a:latin typeface="Arial" charset="0"/>
                <a:cs typeface="Arial" charset="0"/>
              </a:defRPr>
            </a:lvl6pPr>
            <a:lvl7pPr marL="2971800" indent="-228600" eaLnBrk="0" fontAlgn="base" hangingPunct="0">
              <a:spcBef>
                <a:spcPct val="0"/>
              </a:spcBef>
              <a:spcAft>
                <a:spcPct val="0"/>
              </a:spcAft>
              <a:defRPr baseline="-25000">
                <a:solidFill>
                  <a:schemeClr val="tx1"/>
                </a:solidFill>
                <a:latin typeface="Arial" charset="0"/>
                <a:cs typeface="Arial" charset="0"/>
              </a:defRPr>
            </a:lvl7pPr>
            <a:lvl8pPr marL="3429000" indent="-228600" eaLnBrk="0" fontAlgn="base" hangingPunct="0">
              <a:spcBef>
                <a:spcPct val="0"/>
              </a:spcBef>
              <a:spcAft>
                <a:spcPct val="0"/>
              </a:spcAft>
              <a:defRPr baseline="-25000">
                <a:solidFill>
                  <a:schemeClr val="tx1"/>
                </a:solidFill>
                <a:latin typeface="Arial" charset="0"/>
                <a:cs typeface="Arial" charset="0"/>
              </a:defRPr>
            </a:lvl8pPr>
            <a:lvl9pPr marL="3886200" indent="-228600" eaLnBrk="0" fontAlgn="base" hangingPunct="0">
              <a:spcBef>
                <a:spcPct val="0"/>
              </a:spcBef>
              <a:spcAft>
                <a:spcPct val="0"/>
              </a:spcAft>
              <a:defRPr baseline="-25000">
                <a:solidFill>
                  <a:schemeClr val="tx1"/>
                </a:solidFill>
                <a:latin typeface="Arial" charset="0"/>
                <a:cs typeface="Arial" charset="0"/>
              </a:defRPr>
            </a:lvl9pPr>
          </a:lstStyle>
          <a:p>
            <a:pPr eaLnBrk="1" hangingPunct="1"/>
            <a:r>
              <a:rPr lang="en-US" baseline="0" dirty="0"/>
              <a:t>Super heterodyne receiver</a:t>
            </a:r>
          </a:p>
        </p:txBody>
      </p:sp>
      <p:graphicFrame>
        <p:nvGraphicFramePr>
          <p:cNvPr id="7" name="Object 3"/>
          <p:cNvGraphicFramePr>
            <a:graphicFrameLocks noChangeAspect="1"/>
          </p:cNvGraphicFramePr>
          <p:nvPr>
            <p:extLst>
              <p:ext uri="{D42A27DB-BD31-4B8C-83A1-F6EECF244321}">
                <p14:modId xmlns:p14="http://schemas.microsoft.com/office/powerpoint/2010/main" val="1790916708"/>
              </p:ext>
            </p:extLst>
          </p:nvPr>
        </p:nvGraphicFramePr>
        <p:xfrm>
          <a:off x="1147762" y="3124200"/>
          <a:ext cx="6848475" cy="1924050"/>
        </p:xfrm>
        <a:graphic>
          <a:graphicData uri="http://schemas.openxmlformats.org/presentationml/2006/ole">
            <mc:AlternateContent xmlns:mc="http://schemas.openxmlformats.org/markup-compatibility/2006">
              <mc:Choice xmlns:v="urn:schemas-microsoft-com:vml" Requires="v">
                <p:oleObj spid="_x0000_s4130" name="Visio" r:id="rId3" imgW="2848356" imgH="799795" progId="Visio.Drawing.11">
                  <p:embed/>
                </p:oleObj>
              </mc:Choice>
              <mc:Fallback>
                <p:oleObj name="Visio" r:id="rId3" imgW="2848356" imgH="799795" progId="Visio.Drawing.11">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7762" y="3124200"/>
                        <a:ext cx="6848475" cy="1924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29383135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p:cNvSpPr>
          <p:nvPr>
            <p:ph type="ctrTitle" idx="4294967295"/>
          </p:nvPr>
        </p:nvSpPr>
        <p:spPr>
          <a:xfrm>
            <a:off x="685800" y="0"/>
            <a:ext cx="7772400" cy="1470025"/>
          </a:xfrm>
        </p:spPr>
        <p:txBody>
          <a:bodyPr/>
          <a:lstStyle/>
          <a:p>
            <a:r>
              <a:rPr lang="en-US" sz="3700"/>
              <a:t>The super heterodyne receiver</a:t>
            </a:r>
          </a:p>
        </p:txBody>
      </p:sp>
      <p:sp>
        <p:nvSpPr>
          <p:cNvPr id="15363" name="Rectangle 3"/>
          <p:cNvSpPr>
            <a:spLocks noGrp="1"/>
          </p:cNvSpPr>
          <p:nvPr>
            <p:ph type="subTitle" idx="4294967295"/>
          </p:nvPr>
        </p:nvSpPr>
        <p:spPr>
          <a:xfrm>
            <a:off x="304800" y="1371600"/>
            <a:ext cx="8534400" cy="4872038"/>
          </a:xfrm>
        </p:spPr>
        <p:txBody>
          <a:bodyPr/>
          <a:lstStyle/>
          <a:p>
            <a:pPr algn="just">
              <a:lnSpc>
                <a:spcPct val="90000"/>
              </a:lnSpc>
            </a:pPr>
            <a:r>
              <a:rPr lang="en-US" sz="2800" dirty="0"/>
              <a:t>The main advantage of the super heterodyne receiver is that the same high quality IF filter can be used for all input signals</a:t>
            </a:r>
          </a:p>
          <a:p>
            <a:pPr algn="just">
              <a:lnSpc>
                <a:spcPct val="90000"/>
              </a:lnSpc>
            </a:pPr>
            <a:r>
              <a:rPr lang="en-US" sz="2800" dirty="0"/>
              <a:t>The frequency selection is made by varying the local oscillator frequency</a:t>
            </a:r>
          </a:p>
          <a:p>
            <a:pPr algn="just">
              <a:lnSpc>
                <a:spcPct val="90000"/>
              </a:lnSpc>
            </a:pPr>
            <a:r>
              <a:rPr lang="en-US" sz="2800" dirty="0"/>
              <a:t>The super heterodyne receiver suffers from the image frequency problem</a:t>
            </a:r>
          </a:p>
          <a:p>
            <a:pPr algn="just">
              <a:lnSpc>
                <a:spcPct val="90000"/>
              </a:lnSpc>
              <a:buFont typeface="Wingdings 2" pitchFamily="18" charset="2"/>
              <a:buNone/>
            </a:pPr>
            <a:endParaRPr lang="en-US" sz="2800" dirty="0"/>
          </a:p>
          <a:p>
            <a:pPr algn="just">
              <a:lnSpc>
                <a:spcPct val="90000"/>
              </a:lnSpc>
            </a:pPr>
            <a:endParaRPr lang="en-US" sz="2800" dirty="0"/>
          </a:p>
        </p:txBody>
      </p:sp>
      <p:sp>
        <p:nvSpPr>
          <p:cNvPr id="2" name="Footer Placeholder 1"/>
          <p:cNvSpPr>
            <a:spLocks noGrp="1"/>
          </p:cNvSpPr>
          <p:nvPr>
            <p:ph type="ftr" sz="quarter" idx="12"/>
          </p:nvPr>
        </p:nvSpPr>
        <p:spPr/>
        <p:txBody>
          <a:bodyPr/>
          <a:lstStyle/>
          <a:p>
            <a:r>
              <a:rPr lang="en-US"/>
              <a:t>Falah Mohammed An Najah National University</a:t>
            </a:r>
          </a:p>
        </p:txBody>
      </p:sp>
      <p:sp>
        <p:nvSpPr>
          <p:cNvPr id="3" name="Slide Number Placeholder 2"/>
          <p:cNvSpPr>
            <a:spLocks noGrp="1"/>
          </p:cNvSpPr>
          <p:nvPr>
            <p:ph type="sldNum" sz="quarter" idx="10"/>
          </p:nvPr>
        </p:nvSpPr>
        <p:spPr/>
        <p:txBody>
          <a:bodyPr/>
          <a:lstStyle/>
          <a:p>
            <a:fld id="{98096D24-9B5D-4A50-8365-016C07C21ED1}" type="slidenum">
              <a:rPr lang="en-US" smtClean="0"/>
              <a:t>49</a:t>
            </a:fld>
            <a:endParaRPr lang="en-US"/>
          </a:p>
        </p:txBody>
      </p:sp>
    </p:spTree>
    <p:extLst>
      <p:ext uri="{BB962C8B-B14F-4D97-AF65-F5344CB8AC3E}">
        <p14:creationId xmlns:p14="http://schemas.microsoft.com/office/powerpoint/2010/main" val="1034407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 of sight (LOS) considerations</a:t>
            </a:r>
          </a:p>
        </p:txBody>
      </p:sp>
      <p:sp>
        <p:nvSpPr>
          <p:cNvPr id="3" name="Content Placeholder 2"/>
          <p:cNvSpPr>
            <a:spLocks noGrp="1"/>
          </p:cNvSpPr>
          <p:nvPr>
            <p:ph idx="1"/>
          </p:nvPr>
        </p:nvSpPr>
        <p:spPr/>
        <p:txBody>
          <a:bodyPr/>
          <a:lstStyle/>
          <a:p>
            <a:pPr algn="just"/>
            <a:r>
              <a:rPr lang="en-US" sz="2800" dirty="0"/>
              <a:t>Microwave links requires a clear line of sight conditions</a:t>
            </a:r>
          </a:p>
          <a:p>
            <a:pPr algn="just"/>
            <a:r>
              <a:rPr lang="en-US" sz="2800" dirty="0"/>
              <a:t>Radio LOS takes into account the concept of Fresnel ellipsoids and their clearance criteria</a:t>
            </a:r>
          </a:p>
          <a:p>
            <a:pPr algn="just"/>
            <a:r>
              <a:rPr lang="en-US" sz="2800" dirty="0"/>
              <a:t>The Fresnel zone must be clear of all obstructions</a:t>
            </a:r>
          </a:p>
        </p:txBody>
      </p:sp>
      <p:sp>
        <p:nvSpPr>
          <p:cNvPr id="4" name="Slide Number Placeholder 3"/>
          <p:cNvSpPr>
            <a:spLocks noGrp="1"/>
          </p:cNvSpPr>
          <p:nvPr>
            <p:ph type="sldNum" sz="quarter" idx="10"/>
          </p:nvPr>
        </p:nvSpPr>
        <p:spPr/>
        <p:txBody>
          <a:bodyPr/>
          <a:lstStyle/>
          <a:p>
            <a:fld id="{98096D24-9B5D-4A50-8365-016C07C21ED1}" type="slidenum">
              <a:rPr lang="en-US" smtClean="0"/>
              <a:t>5</a:t>
            </a:fld>
            <a:endParaRPr lang="en-US"/>
          </a:p>
        </p:txBody>
      </p:sp>
      <p:sp>
        <p:nvSpPr>
          <p:cNvPr id="5" name="Footer Placeholder 4"/>
          <p:cNvSpPr>
            <a:spLocks noGrp="1"/>
          </p:cNvSpPr>
          <p:nvPr>
            <p:ph type="ftr" sz="quarter" idx="12"/>
          </p:nvPr>
        </p:nvSpPr>
        <p:spPr/>
        <p:txBody>
          <a:bodyPr/>
          <a:lstStyle/>
          <a:p>
            <a:r>
              <a:rPr lang="en-US"/>
              <a:t>Falah Mohammed An Najah National University</a:t>
            </a:r>
          </a:p>
        </p:txBody>
      </p:sp>
    </p:spTree>
    <p:extLst>
      <p:ext uri="{BB962C8B-B14F-4D97-AF65-F5344CB8AC3E}">
        <p14:creationId xmlns:p14="http://schemas.microsoft.com/office/powerpoint/2010/main" val="108286150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Image frequency</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pPr algn="just"/>
                <a:r>
                  <a:rPr lang="en-US" sz="2400" dirty="0"/>
                  <a:t>The image frequency occurs when two RF signals separated by </a:t>
                </a:r>
                <a14:m>
                  <m:oMath xmlns:m="http://schemas.openxmlformats.org/officeDocument/2006/math">
                    <m:r>
                      <a:rPr lang="en-US" sz="2400" b="0" i="1" smtClean="0">
                        <a:latin typeface="Cambria Math" panose="02040503050406030204" pitchFamily="18" charset="0"/>
                      </a:rPr>
                      <m:t>2</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𝑓</m:t>
                        </m:r>
                      </m:e>
                      <m:sub>
                        <m:r>
                          <a:rPr lang="en-US" sz="2400" b="0" i="1" smtClean="0">
                            <a:latin typeface="Cambria Math" panose="02040503050406030204" pitchFamily="18" charset="0"/>
                          </a:rPr>
                          <m:t>𝐼𝐹</m:t>
                        </m:r>
                      </m:sub>
                    </m:sSub>
                  </m:oMath>
                </a14:m>
                <a:r>
                  <a:rPr lang="en-US" sz="2400" dirty="0"/>
                  <a:t> are fed to the input of the receiver such that </a:t>
                </a:r>
                <a14:m>
                  <m:oMath xmlns:m="http://schemas.openxmlformats.org/officeDocument/2006/math">
                    <m:d>
                      <m:dPr>
                        <m:begChr m:val="|"/>
                        <m:endChr m:val="|"/>
                        <m:ctrlPr>
                          <a:rPr lang="en-US" sz="2400" b="0" i="1" smtClean="0">
                            <a:latin typeface="Cambria Math" panose="02040503050406030204" pitchFamily="18" charset="0"/>
                          </a:rPr>
                        </m:ctrlPr>
                      </m:dPr>
                      <m:e>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𝑓</m:t>
                            </m:r>
                          </m:e>
                          <m:sub>
                            <m:r>
                              <a:rPr lang="en-US" sz="2400" b="0" i="1" smtClean="0">
                                <a:latin typeface="Cambria Math" panose="02040503050406030204" pitchFamily="18" charset="0"/>
                              </a:rPr>
                              <m:t>𝑐</m:t>
                            </m:r>
                            <m:r>
                              <a:rPr lang="en-US" sz="2400" b="0" i="1" smtClean="0">
                                <a:latin typeface="Cambria Math" panose="02040503050406030204" pitchFamily="18" charset="0"/>
                              </a:rPr>
                              <m:t>2</m:t>
                            </m:r>
                          </m:sub>
                        </m:sSub>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𝑓</m:t>
                            </m:r>
                          </m:e>
                          <m:sub>
                            <m:r>
                              <a:rPr lang="en-US" sz="2400" b="0" i="1" smtClean="0">
                                <a:latin typeface="Cambria Math" panose="02040503050406030204" pitchFamily="18" charset="0"/>
                              </a:rPr>
                              <m:t>𝑐</m:t>
                            </m:r>
                            <m:r>
                              <a:rPr lang="en-US" sz="2400" b="0" i="1" smtClean="0">
                                <a:latin typeface="Cambria Math" panose="02040503050406030204" pitchFamily="18" charset="0"/>
                              </a:rPr>
                              <m:t>1</m:t>
                            </m:r>
                          </m:sub>
                        </m:sSub>
                      </m:e>
                    </m:d>
                    <m:r>
                      <a:rPr lang="en-US" sz="2400" b="0" i="1" smtClean="0">
                        <a:latin typeface="Cambria Math" panose="02040503050406030204" pitchFamily="18" charset="0"/>
                      </a:rPr>
                      <m:t>=2</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𝑓</m:t>
                        </m:r>
                      </m:e>
                      <m:sub>
                        <m:r>
                          <a:rPr lang="en-US" sz="2400" b="0" i="1" smtClean="0">
                            <a:latin typeface="Cambria Math" panose="02040503050406030204" pitchFamily="18" charset="0"/>
                          </a:rPr>
                          <m:t>𝐼𝐹</m:t>
                        </m:r>
                      </m:sub>
                    </m:sSub>
                  </m:oMath>
                </a14:m>
                <a:endParaRPr lang="en-US" sz="2400" dirty="0"/>
              </a:p>
              <a:p>
                <a:pPr algn="just"/>
                <a:r>
                  <a:rPr lang="en-US" sz="2400" dirty="0"/>
                  <a:t>The receiver will detect both signals at simultaneously </a:t>
                </a:r>
              </a:p>
              <a:p>
                <a:pPr algn="just"/>
                <a:r>
                  <a:rPr lang="en-US" sz="2400" dirty="0"/>
                  <a:t>This results in an unwanted distortion at the receiver</a:t>
                </a:r>
              </a:p>
              <a:p>
                <a:pPr algn="just"/>
                <a:r>
                  <a:rPr lang="en-US" sz="2400" dirty="0"/>
                  <a:t>The signal with the </a:t>
                </a:r>
                <a14:m>
                  <m:oMath xmlns:m="http://schemas.openxmlformats.org/officeDocument/2006/math">
                    <m:sSub>
                      <m:sSubPr>
                        <m:ctrlPr>
                          <a:rPr lang="en-US" sz="2400" i="1">
                            <a:latin typeface="Cambria Math" panose="02040503050406030204" pitchFamily="18" charset="0"/>
                          </a:rPr>
                        </m:ctrlPr>
                      </m:sSubPr>
                      <m:e>
                        <m:r>
                          <a:rPr lang="en-US" sz="2400" i="1">
                            <a:latin typeface="Cambria Math"/>
                          </a:rPr>
                          <m:t>𝑓</m:t>
                        </m:r>
                      </m:e>
                      <m:sub>
                        <m:r>
                          <a:rPr lang="en-US" sz="2400" i="1">
                            <a:latin typeface="Cambria Math"/>
                          </a:rPr>
                          <m:t>𝑐</m:t>
                        </m:r>
                        <m:r>
                          <a:rPr lang="en-US" sz="2400" b="0" i="1" smtClean="0">
                            <a:latin typeface="Cambria Math"/>
                          </a:rPr>
                          <m:t>2</m:t>
                        </m:r>
                      </m:sub>
                    </m:sSub>
                  </m:oMath>
                </a14:m>
                <a:r>
                  <a:rPr lang="en-US" sz="2400" dirty="0"/>
                  <a:t> is called the image of the signal with </a:t>
                </a:r>
                <a14:m>
                  <m:oMath xmlns:m="http://schemas.openxmlformats.org/officeDocument/2006/math">
                    <m:sSub>
                      <m:sSubPr>
                        <m:ctrlPr>
                          <a:rPr lang="en-US" sz="2400" i="1">
                            <a:latin typeface="Cambria Math" panose="02040503050406030204" pitchFamily="18" charset="0"/>
                          </a:rPr>
                        </m:ctrlPr>
                      </m:sSubPr>
                      <m:e>
                        <m:r>
                          <a:rPr lang="en-US" sz="2400" i="1">
                            <a:latin typeface="Cambria Math"/>
                          </a:rPr>
                          <m:t>𝑓</m:t>
                        </m:r>
                      </m:e>
                      <m:sub>
                        <m:r>
                          <a:rPr lang="en-US" sz="2400" i="1">
                            <a:latin typeface="Cambria Math"/>
                          </a:rPr>
                          <m:t>𝑐</m:t>
                        </m:r>
                        <m:r>
                          <a:rPr lang="en-US" sz="2400" i="1">
                            <a:latin typeface="Cambria Math"/>
                          </a:rPr>
                          <m:t>1</m:t>
                        </m:r>
                      </m:sub>
                    </m:sSub>
                  </m:oMath>
                </a14:m>
                <a:r>
                  <a:rPr lang="en-US" sz="2400" dirty="0"/>
                  <a:t> one of the solutions to this problem is to select </a:t>
                </a:r>
                <a14:m>
                  <m:oMath xmlns:m="http://schemas.openxmlformats.org/officeDocument/2006/math">
                    <m:sSub>
                      <m:sSubPr>
                        <m:ctrlPr>
                          <a:rPr lang="en-US" sz="2400" i="1">
                            <a:latin typeface="Cambria Math" panose="02040503050406030204" pitchFamily="18" charset="0"/>
                          </a:rPr>
                        </m:ctrlPr>
                      </m:sSubPr>
                      <m:e>
                        <m:r>
                          <a:rPr lang="en-US" sz="2400" i="1">
                            <a:latin typeface="Cambria Math"/>
                          </a:rPr>
                          <m:t>𝑓</m:t>
                        </m:r>
                      </m:e>
                      <m:sub>
                        <m:r>
                          <a:rPr lang="en-US" sz="2400" b="0" i="1" smtClean="0">
                            <a:latin typeface="Cambria Math"/>
                          </a:rPr>
                          <m:t>𝐼𝐹</m:t>
                        </m:r>
                      </m:sub>
                    </m:sSub>
                    <m:r>
                      <a:rPr lang="en-US" sz="2400" b="0" i="1" smtClean="0">
                        <a:latin typeface="Cambria Math"/>
                      </a:rPr>
                      <m:t>&gt;</m:t>
                    </m:r>
                    <m:f>
                      <m:fPr>
                        <m:ctrlPr>
                          <a:rPr lang="en-US" sz="2400" b="0" i="1" smtClean="0">
                            <a:latin typeface="Cambria Math" panose="02040503050406030204" pitchFamily="18" charset="0"/>
                          </a:rPr>
                        </m:ctrlPr>
                      </m:fPr>
                      <m:num>
                        <m:sSub>
                          <m:sSubPr>
                            <m:ctrlPr>
                              <a:rPr lang="en-US" sz="2400" i="1">
                                <a:latin typeface="Cambria Math" panose="02040503050406030204" pitchFamily="18" charset="0"/>
                              </a:rPr>
                            </m:ctrlPr>
                          </m:sSubPr>
                          <m:e>
                            <m:r>
                              <a:rPr lang="en-US" sz="2400" i="1">
                                <a:latin typeface="Cambria Math"/>
                              </a:rPr>
                              <m:t>𝑓</m:t>
                            </m:r>
                          </m:e>
                          <m:sub>
                            <m:r>
                              <a:rPr lang="en-US" sz="2400" i="1">
                                <a:latin typeface="Cambria Math"/>
                              </a:rPr>
                              <m:t>𝑐</m:t>
                            </m:r>
                            <m:r>
                              <a:rPr lang="en-US" sz="2400" b="0" i="1" smtClean="0">
                                <a:latin typeface="Cambria Math"/>
                              </a:rPr>
                              <m:t>2</m:t>
                            </m:r>
                          </m:sub>
                        </m:sSub>
                        <m:r>
                          <a:rPr lang="en-US" sz="2400" b="0" i="1" smtClean="0">
                            <a:latin typeface="Cambria Math"/>
                          </a:rPr>
                          <m:t>−</m:t>
                        </m:r>
                        <m:sSub>
                          <m:sSubPr>
                            <m:ctrlPr>
                              <a:rPr lang="en-US" sz="2400" i="1">
                                <a:latin typeface="Cambria Math" panose="02040503050406030204" pitchFamily="18" charset="0"/>
                              </a:rPr>
                            </m:ctrlPr>
                          </m:sSubPr>
                          <m:e>
                            <m:r>
                              <a:rPr lang="en-US" sz="2400" i="1">
                                <a:latin typeface="Cambria Math"/>
                              </a:rPr>
                              <m:t>𝑓</m:t>
                            </m:r>
                          </m:e>
                          <m:sub>
                            <m:r>
                              <a:rPr lang="en-US" sz="2400" i="1">
                                <a:latin typeface="Cambria Math"/>
                              </a:rPr>
                              <m:t>𝑐</m:t>
                            </m:r>
                            <m:r>
                              <a:rPr lang="en-US" sz="2400" i="1">
                                <a:latin typeface="Cambria Math"/>
                              </a:rPr>
                              <m:t>1</m:t>
                            </m:r>
                          </m:sub>
                        </m:sSub>
                      </m:num>
                      <m:den>
                        <m:r>
                          <a:rPr lang="en-US" sz="2400" b="0" i="1" smtClean="0">
                            <a:latin typeface="Cambria Math"/>
                          </a:rPr>
                          <m:t>2</m:t>
                        </m:r>
                      </m:den>
                    </m:f>
                  </m:oMath>
                </a14:m>
                <a:endParaRPr lang="en-US" sz="2400" dirty="0"/>
              </a:p>
              <a:p>
                <a:pPr algn="just"/>
                <a:r>
                  <a:rPr lang="en-US" sz="2400" dirty="0"/>
                  <a:t>The other solution is to use an image reject filter which is a tunable BPF at the input of the receiver</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t="-1077" r="-1556"/>
                </a:stretch>
              </a:blipFill>
            </p:spPr>
            <p:txBody>
              <a:bodyPr/>
              <a:lstStyle/>
              <a:p>
                <a:r>
                  <a:rPr lang="en-US">
                    <a:noFill/>
                  </a:rPr>
                  <a:t> </a:t>
                </a:r>
              </a:p>
            </p:txBody>
          </p:sp>
        </mc:Fallback>
      </mc:AlternateContent>
      <p:sp>
        <p:nvSpPr>
          <p:cNvPr id="4" name="Slide Number Placeholder 3"/>
          <p:cNvSpPr>
            <a:spLocks noGrp="1"/>
          </p:cNvSpPr>
          <p:nvPr>
            <p:ph type="sldNum" sz="quarter" idx="10"/>
          </p:nvPr>
        </p:nvSpPr>
        <p:spPr/>
        <p:txBody>
          <a:bodyPr/>
          <a:lstStyle/>
          <a:p>
            <a:pPr>
              <a:defRPr/>
            </a:pPr>
            <a:fld id="{96F73DE3-3A65-4B9F-8731-A260C37A483E}" type="slidenum">
              <a:rPr lang="en-US" smtClean="0"/>
              <a:pPr>
                <a:defRPr/>
              </a:pPr>
              <a:t>50</a:t>
            </a:fld>
            <a:endParaRPr lang="en-US" dirty="0"/>
          </a:p>
        </p:txBody>
      </p:sp>
      <p:sp>
        <p:nvSpPr>
          <p:cNvPr id="5" name="Footer Placeholder 4"/>
          <p:cNvSpPr>
            <a:spLocks noGrp="1"/>
          </p:cNvSpPr>
          <p:nvPr>
            <p:ph type="ftr" sz="quarter" idx="12"/>
          </p:nvPr>
        </p:nvSpPr>
        <p:spPr/>
        <p:txBody>
          <a:bodyPr/>
          <a:lstStyle/>
          <a:p>
            <a:r>
              <a:rPr lang="en-US"/>
              <a:t>Falah Mohammed An Najah National University</a:t>
            </a:r>
          </a:p>
        </p:txBody>
      </p:sp>
    </p:spTree>
    <p:extLst>
      <p:ext uri="{BB962C8B-B14F-4D97-AF65-F5344CB8AC3E}">
        <p14:creationId xmlns:p14="http://schemas.microsoft.com/office/powerpoint/2010/main" val="218875115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2"/>
          <p:cNvSpPr>
            <a:spLocks noGrp="1"/>
          </p:cNvSpPr>
          <p:nvPr>
            <p:ph type="title"/>
          </p:nvPr>
        </p:nvSpPr>
        <p:spPr/>
        <p:txBody>
          <a:bodyPr/>
          <a:lstStyle/>
          <a:p>
            <a:r>
              <a:rPr lang="en-US" sz="4000"/>
              <a:t>Image frequency example</a:t>
            </a:r>
            <a:endParaRPr lang="en-US" sz="3700"/>
          </a:p>
        </p:txBody>
      </p:sp>
      <mc:AlternateContent xmlns:mc="http://schemas.openxmlformats.org/markup-compatibility/2006" xmlns:a14="http://schemas.microsoft.com/office/drawing/2010/main">
        <mc:Choice Requires="a14">
          <p:sp>
            <p:nvSpPr>
              <p:cNvPr id="18436" name="Rectangle 3"/>
              <p:cNvSpPr>
                <a:spLocks noGrp="1"/>
              </p:cNvSpPr>
              <p:nvPr>
                <p:ph type="body" idx="1"/>
              </p:nvPr>
            </p:nvSpPr>
            <p:spPr/>
            <p:txBody>
              <a:bodyPr/>
              <a:lstStyle/>
              <a:p>
                <a:pPr>
                  <a:buFont typeface="Wingdings 2" pitchFamily="18" charset="2"/>
                  <a:buNone/>
                </a:pPr>
                <a:r>
                  <a:rPr lang="en-US" sz="2400" dirty="0"/>
                  <a:t>	Consider a receiver with the IF filter centered at 455 kHz. If it is desired to receive a 1 MHz input signal, the local oscillator is tuned at 1.455 </a:t>
                </a:r>
                <a:r>
                  <a:rPr lang="en-US" sz="2400" dirty="0" err="1"/>
                  <a:t>MHz.</a:t>
                </a:r>
                <a:r>
                  <a:rPr lang="en-US" sz="2400" dirty="0"/>
                  <a:t> Determine the image frequency that correspond t the 1 MHz signal.</a:t>
                </a:r>
              </a:p>
              <a:p>
                <a:pPr>
                  <a:buFont typeface="Wingdings 2" pitchFamily="18" charset="2"/>
                  <a:buNone/>
                </a:pPr>
                <a:r>
                  <a:rPr lang="en-US" sz="2400" i="1" u="sng" dirty="0"/>
                  <a:t>Solution</a:t>
                </a:r>
              </a:p>
              <a:p>
                <a:pPr>
                  <a:buFont typeface="Wingdings 2" pitchFamily="18" charset="2"/>
                  <a:buNone/>
                </a:pPr>
                <a:r>
                  <a:rPr lang="en-US" sz="2400" dirty="0"/>
                  <a:t>The image frequency is determined from the relation</a:t>
                </a:r>
              </a:p>
              <a:p>
                <a:pPr algn="ctr">
                  <a:buFont typeface="Wingdings 2" pitchFamily="18" charset="2"/>
                  <a:buNone/>
                </a:pPr>
                <a14:m>
                  <m:oMathPara xmlns:m="http://schemas.openxmlformats.org/officeDocument/2006/math">
                    <m:oMathParaPr>
                      <m:jc m:val="centerGroup"/>
                    </m:oMathParaPr>
                    <m:oMath xmlns:m="http://schemas.openxmlformats.org/officeDocument/2006/math">
                      <m:r>
                        <a:rPr lang="en-US" sz="2400" i="1" dirty="0" smtClean="0">
                          <a:latin typeface="Cambria Math" panose="02040503050406030204" pitchFamily="18" charset="0"/>
                        </a:rPr>
                        <m:t>𝑓</m:t>
                      </m:r>
                      <m:r>
                        <a:rPr lang="en-US" sz="2400" i="1" baseline="-25000" dirty="0" err="1" smtClean="0">
                          <a:latin typeface="Cambria Math" panose="02040503050406030204" pitchFamily="18" charset="0"/>
                        </a:rPr>
                        <m:t>𝑖𝑚𝑎𝑔𝑒</m:t>
                      </m:r>
                      <m:r>
                        <a:rPr lang="en-US" sz="2400" i="1" dirty="0" smtClean="0">
                          <a:latin typeface="Cambria Math" panose="02040503050406030204" pitchFamily="18" charset="0"/>
                        </a:rPr>
                        <m:t>=</m:t>
                      </m:r>
                      <m:r>
                        <a:rPr lang="en-US" sz="2400" i="1" dirty="0" smtClean="0">
                          <a:latin typeface="Cambria Math" panose="02040503050406030204" pitchFamily="18" charset="0"/>
                        </a:rPr>
                        <m:t>𝑓𝑠𝑖𝑔𝑛𝑎𝑙</m:t>
                      </m:r>
                      <m:r>
                        <a:rPr lang="en-US" sz="2400" i="1" dirty="0" smtClean="0">
                          <a:latin typeface="Cambria Math" panose="02040503050406030204" pitchFamily="18" charset="0"/>
                        </a:rPr>
                        <m:t>+2</m:t>
                      </m:r>
                      <m:r>
                        <a:rPr lang="en-US" sz="2400" i="1" dirty="0" smtClean="0">
                          <a:latin typeface="Cambria Math" panose="02040503050406030204" pitchFamily="18" charset="0"/>
                        </a:rPr>
                        <m:t>𝑓𝐼𝐹</m:t>
                      </m:r>
                      <m:r>
                        <a:rPr lang="en-US" sz="2400" i="1" dirty="0" smtClean="0">
                          <a:latin typeface="Cambria Math" panose="02040503050406030204" pitchFamily="18" charset="0"/>
                        </a:rPr>
                        <m:t> </m:t>
                      </m:r>
                      <m:r>
                        <a:rPr lang="en-US" sz="2400" i="1" dirty="0" smtClean="0">
                          <a:latin typeface="Cambria Math" panose="02040503050406030204" pitchFamily="18" charset="0"/>
                        </a:rPr>
                        <m:t>𝑂𝑅</m:t>
                      </m:r>
                      <m:r>
                        <a:rPr lang="en-US" sz="2400" i="1" dirty="0" smtClean="0">
                          <a:latin typeface="Cambria Math" panose="02040503050406030204" pitchFamily="18" charset="0"/>
                        </a:rPr>
                        <m:t> </m:t>
                      </m:r>
                      <m:r>
                        <a:rPr lang="en-US" sz="2400" i="1" dirty="0" err="1" smtClean="0">
                          <a:latin typeface="Cambria Math" panose="02040503050406030204" pitchFamily="18" charset="0"/>
                        </a:rPr>
                        <m:t>𝑓</m:t>
                      </m:r>
                      <m:r>
                        <a:rPr lang="en-US" sz="2400" i="1" baseline="-25000" dirty="0" err="1" smtClean="0">
                          <a:latin typeface="Cambria Math" panose="02040503050406030204" pitchFamily="18" charset="0"/>
                        </a:rPr>
                        <m:t>𝑖𝑚𝑎𝑔𝑒</m:t>
                      </m:r>
                      <m:r>
                        <a:rPr lang="en-US" sz="2400" i="1" dirty="0" smtClean="0">
                          <a:latin typeface="Cambria Math" panose="02040503050406030204" pitchFamily="18" charset="0"/>
                        </a:rPr>
                        <m:t>=</m:t>
                      </m:r>
                      <m:r>
                        <a:rPr lang="en-US" sz="2400" i="1" dirty="0" err="1" smtClean="0">
                          <a:latin typeface="Cambria Math" panose="02040503050406030204" pitchFamily="18" charset="0"/>
                        </a:rPr>
                        <m:t>𝑓</m:t>
                      </m:r>
                      <m:r>
                        <a:rPr lang="en-US" sz="2400" i="1" baseline="-25000" dirty="0" err="1" smtClean="0">
                          <a:latin typeface="Cambria Math" panose="02040503050406030204" pitchFamily="18" charset="0"/>
                        </a:rPr>
                        <m:t>𝐼𝐹</m:t>
                      </m:r>
                      <m:r>
                        <a:rPr lang="en-US" sz="2400" i="1" dirty="0" err="1" smtClean="0">
                          <a:latin typeface="Cambria Math" panose="02040503050406030204" pitchFamily="18" charset="0"/>
                        </a:rPr>
                        <m:t>+</m:t>
                      </m:r>
                      <m:r>
                        <a:rPr lang="en-US" sz="2400" i="1" dirty="0" err="1" smtClean="0">
                          <a:latin typeface="Cambria Math" panose="02040503050406030204" pitchFamily="18" charset="0"/>
                        </a:rPr>
                        <m:t>𝑓𝑙𝑜</m:t>
                      </m:r>
                    </m:oMath>
                  </m:oMathPara>
                </a14:m>
                <a:endParaRPr lang="en-US" sz="2400" i="1" baseline="-25000" dirty="0"/>
              </a:p>
              <a:p>
                <a:pPr algn="ctr">
                  <a:buFont typeface="Wingdings 2" pitchFamily="18" charset="2"/>
                  <a:buNone/>
                </a:pPr>
                <a14:m>
                  <m:oMathPara xmlns:m="http://schemas.openxmlformats.org/officeDocument/2006/math">
                    <m:oMathParaPr>
                      <m:jc m:val="centerGroup"/>
                    </m:oMathParaPr>
                    <m:oMath xmlns:m="http://schemas.openxmlformats.org/officeDocument/2006/math">
                      <m:r>
                        <a:rPr lang="en-US" sz="2400" i="1" dirty="0" smtClean="0">
                          <a:latin typeface="Cambria Math" panose="02040503050406030204" pitchFamily="18" charset="0"/>
                        </a:rPr>
                        <m:t>𝑓</m:t>
                      </m:r>
                      <m:r>
                        <a:rPr lang="en-US" sz="2400" i="1" baseline="-25000" dirty="0" err="1" smtClean="0">
                          <a:latin typeface="Cambria Math" panose="02040503050406030204" pitchFamily="18" charset="0"/>
                        </a:rPr>
                        <m:t>𝑖𝑚𝑎𝑔𝑒</m:t>
                      </m:r>
                      <m:r>
                        <a:rPr lang="en-US" sz="2400" i="1" dirty="0" smtClean="0">
                          <a:latin typeface="Cambria Math" panose="02040503050406030204" pitchFamily="18" charset="0"/>
                        </a:rPr>
                        <m:t>=1 </m:t>
                      </m:r>
                      <m:r>
                        <a:rPr lang="en-US" sz="2400" i="1" dirty="0" smtClean="0">
                          <a:latin typeface="Cambria Math" panose="02040503050406030204" pitchFamily="18" charset="0"/>
                        </a:rPr>
                        <m:t>𝑀𝐻𝑧</m:t>
                      </m:r>
                      <m:r>
                        <a:rPr lang="en-US" sz="2400" i="1" dirty="0" smtClean="0">
                          <a:latin typeface="Cambria Math" panose="02040503050406030204" pitchFamily="18" charset="0"/>
                        </a:rPr>
                        <m:t>+2×455 </m:t>
                      </m:r>
                      <m:r>
                        <a:rPr lang="en-US" sz="2400" i="1" dirty="0" smtClean="0">
                          <a:latin typeface="Cambria Math" panose="02040503050406030204" pitchFamily="18" charset="0"/>
                        </a:rPr>
                        <m:t>𝑘𝐻𝑧</m:t>
                      </m:r>
                      <m:r>
                        <a:rPr lang="en-US" sz="2400" i="1" dirty="0" smtClean="0">
                          <a:latin typeface="Cambria Math" panose="02040503050406030204" pitchFamily="18" charset="0"/>
                        </a:rPr>
                        <m:t> </m:t>
                      </m:r>
                      <m:r>
                        <a:rPr lang="en-US" sz="2400" i="1" dirty="0" smtClean="0">
                          <a:latin typeface="Cambria Math" panose="02040503050406030204" pitchFamily="18" charset="0"/>
                        </a:rPr>
                        <m:t>𝑜𝑟</m:t>
                      </m:r>
                      <m:r>
                        <a:rPr lang="en-US" sz="2400" i="1" dirty="0" smtClean="0">
                          <a:latin typeface="Cambria Math" panose="02040503050406030204" pitchFamily="18" charset="0"/>
                        </a:rPr>
                        <m:t> </m:t>
                      </m:r>
                      <m:r>
                        <a:rPr lang="en-US" sz="2400" i="1" dirty="0" err="1" smtClean="0">
                          <a:latin typeface="Cambria Math" panose="02040503050406030204" pitchFamily="18" charset="0"/>
                        </a:rPr>
                        <m:t>𝑓</m:t>
                      </m:r>
                      <m:r>
                        <a:rPr lang="en-US" sz="2400" i="1" baseline="-25000" dirty="0" err="1" smtClean="0">
                          <a:latin typeface="Cambria Math" panose="02040503050406030204" pitchFamily="18" charset="0"/>
                        </a:rPr>
                        <m:t>𝑖𝑚𝑎𝑔𝑒</m:t>
                      </m:r>
                      <m:r>
                        <a:rPr lang="en-US" sz="2400" i="1" dirty="0" smtClean="0">
                          <a:latin typeface="Cambria Math" panose="02040503050406030204" pitchFamily="18" charset="0"/>
                        </a:rPr>
                        <m:t>=1.455 </m:t>
                      </m:r>
                      <m:r>
                        <a:rPr lang="en-US" sz="2400" i="1" dirty="0" smtClean="0">
                          <a:latin typeface="Cambria Math" panose="02040503050406030204" pitchFamily="18" charset="0"/>
                        </a:rPr>
                        <m:t>𝑀𝐻𝑧</m:t>
                      </m:r>
                      <m:r>
                        <a:rPr lang="en-US" sz="2400" i="1" dirty="0" smtClean="0">
                          <a:latin typeface="Cambria Math" panose="02040503050406030204" pitchFamily="18" charset="0"/>
                        </a:rPr>
                        <m:t>+0.455 </m:t>
                      </m:r>
                      <m:r>
                        <a:rPr lang="en-US" sz="2400" i="1" dirty="0" smtClean="0">
                          <a:latin typeface="Cambria Math" panose="02040503050406030204" pitchFamily="18" charset="0"/>
                        </a:rPr>
                        <m:t>𝑀𝐻𝑧</m:t>
                      </m:r>
                    </m:oMath>
                  </m:oMathPara>
                </a14:m>
                <a:endParaRPr lang="en-US" sz="2400" i="1" dirty="0"/>
              </a:p>
              <a:p>
                <a:pPr algn="ctr">
                  <a:buFont typeface="Wingdings 2" pitchFamily="18" charset="2"/>
                  <a:buNone/>
                </a:pPr>
                <a14:m>
                  <m:oMathPara xmlns:m="http://schemas.openxmlformats.org/officeDocument/2006/math">
                    <m:oMathParaPr>
                      <m:jc m:val="centerGroup"/>
                    </m:oMathParaPr>
                    <m:oMath xmlns:m="http://schemas.openxmlformats.org/officeDocument/2006/math">
                      <m:r>
                        <a:rPr lang="en-US" sz="2400" i="1" dirty="0" smtClean="0">
                          <a:latin typeface="Cambria Math" panose="02040503050406030204" pitchFamily="18" charset="0"/>
                        </a:rPr>
                        <m:t>=1.91 </m:t>
                      </m:r>
                      <m:r>
                        <a:rPr lang="en-US" sz="2400" i="1" dirty="0" smtClean="0">
                          <a:latin typeface="Cambria Math" panose="02040503050406030204" pitchFamily="18" charset="0"/>
                        </a:rPr>
                        <m:t>𝑀𝐻𝑧</m:t>
                      </m:r>
                    </m:oMath>
                  </m:oMathPara>
                </a14:m>
                <a:endParaRPr lang="en-US" sz="2400" i="1" dirty="0"/>
              </a:p>
              <a:p>
                <a:pPr>
                  <a:buFont typeface="Wingdings 2" pitchFamily="18" charset="2"/>
                  <a:buNone/>
                </a:pPr>
                <a:endParaRPr lang="en-US" sz="2400" i="1" dirty="0"/>
              </a:p>
            </p:txBody>
          </p:sp>
        </mc:Choice>
        <mc:Fallback xmlns="">
          <p:sp>
            <p:nvSpPr>
              <p:cNvPr id="18436" name="Rectangle 3"/>
              <p:cNvSpPr>
                <a:spLocks noGrp="1" noRot="1" noChangeAspect="1" noMove="1" noResize="1" noEditPoints="1" noAdjustHandles="1" noChangeArrowheads="1" noChangeShapeType="1" noTextEdit="1"/>
              </p:cNvSpPr>
              <p:nvPr>
                <p:ph type="body" idx="1"/>
              </p:nvPr>
            </p:nvSpPr>
            <p:spPr>
              <a:blipFill rotWithShape="0">
                <a:blip r:embed="rId3"/>
                <a:stretch>
                  <a:fillRect l="-1185" t="-1077" r="-2444"/>
                </a:stretch>
              </a:blipFill>
            </p:spPr>
            <p:txBody>
              <a:bodyPr/>
              <a:lstStyle/>
              <a:p>
                <a:r>
                  <a:rPr lang="en-US">
                    <a:noFill/>
                  </a:rPr>
                  <a:t> </a:t>
                </a:r>
              </a:p>
            </p:txBody>
          </p:sp>
        </mc:Fallback>
      </mc:AlternateContent>
      <p:sp>
        <p:nvSpPr>
          <p:cNvPr id="2" name="Footer Placeholder 1"/>
          <p:cNvSpPr>
            <a:spLocks noGrp="1"/>
          </p:cNvSpPr>
          <p:nvPr>
            <p:ph type="ftr" sz="quarter" idx="12"/>
          </p:nvPr>
        </p:nvSpPr>
        <p:spPr/>
        <p:txBody>
          <a:bodyPr/>
          <a:lstStyle/>
          <a:p>
            <a:r>
              <a:rPr lang="en-US"/>
              <a:t>Falah Mohammed An Najah National University</a:t>
            </a:r>
          </a:p>
        </p:txBody>
      </p:sp>
      <p:sp>
        <p:nvSpPr>
          <p:cNvPr id="3" name="Slide Number Placeholder 2"/>
          <p:cNvSpPr>
            <a:spLocks noGrp="1"/>
          </p:cNvSpPr>
          <p:nvPr>
            <p:ph type="sldNum" sz="quarter" idx="10"/>
          </p:nvPr>
        </p:nvSpPr>
        <p:spPr/>
        <p:txBody>
          <a:bodyPr/>
          <a:lstStyle/>
          <a:p>
            <a:fld id="{98096D24-9B5D-4A50-8365-016C07C21ED1}" type="slidenum">
              <a:rPr lang="en-US" smtClean="0"/>
              <a:t>51</a:t>
            </a:fld>
            <a:endParaRPr lang="en-US"/>
          </a:p>
        </p:txBody>
      </p:sp>
    </p:spTree>
    <p:extLst>
      <p:ext uri="{BB962C8B-B14F-4D97-AF65-F5344CB8AC3E}">
        <p14:creationId xmlns:p14="http://schemas.microsoft.com/office/powerpoint/2010/main" val="78324392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Effect of noise on the microwave link</a:t>
            </a:r>
          </a:p>
        </p:txBody>
      </p:sp>
      <p:sp>
        <p:nvSpPr>
          <p:cNvPr id="3" name="Content Placeholder 2"/>
          <p:cNvSpPr>
            <a:spLocks noGrp="1"/>
          </p:cNvSpPr>
          <p:nvPr>
            <p:ph idx="1"/>
          </p:nvPr>
        </p:nvSpPr>
        <p:spPr/>
        <p:txBody>
          <a:bodyPr/>
          <a:lstStyle/>
          <a:p>
            <a:pPr algn="just"/>
            <a:r>
              <a:rPr lang="en-US" sz="2800" dirty="0"/>
              <a:t>The key receiver characteristic that determines wireless link (microwave in our case) is the receiver threshold or receiver sensitivity</a:t>
            </a:r>
          </a:p>
          <a:p>
            <a:pPr algn="just"/>
            <a:r>
              <a:rPr lang="en-US" sz="2800" dirty="0"/>
              <a:t>The receiver threshold is the minimum detectable signal in noise that result in a given signal to noise ratio</a:t>
            </a:r>
          </a:p>
          <a:p>
            <a:pPr algn="just"/>
            <a:r>
              <a:rPr lang="en-US" sz="2800" dirty="0"/>
              <a:t>Thermal noise, nonlinearities of the amplifiers, local oscillator phase noise, intermodulation distortion, and synchronization loss contribute in noise and degrades the receiver performance</a:t>
            </a:r>
          </a:p>
        </p:txBody>
      </p:sp>
      <p:sp>
        <p:nvSpPr>
          <p:cNvPr id="4" name="Slide Number Placeholder 3"/>
          <p:cNvSpPr>
            <a:spLocks noGrp="1"/>
          </p:cNvSpPr>
          <p:nvPr>
            <p:ph type="sldNum" sz="quarter" idx="10"/>
          </p:nvPr>
        </p:nvSpPr>
        <p:spPr/>
        <p:txBody>
          <a:bodyPr/>
          <a:lstStyle/>
          <a:p>
            <a:fld id="{98096D24-9B5D-4A50-8365-016C07C21ED1}" type="slidenum">
              <a:rPr lang="en-US" smtClean="0"/>
              <a:t>52</a:t>
            </a:fld>
            <a:endParaRPr lang="en-US" dirty="0"/>
          </a:p>
        </p:txBody>
      </p:sp>
      <p:sp>
        <p:nvSpPr>
          <p:cNvPr id="5" name="Footer Placeholder 4"/>
          <p:cNvSpPr>
            <a:spLocks noGrp="1"/>
          </p:cNvSpPr>
          <p:nvPr>
            <p:ph type="ftr" sz="quarter" idx="12"/>
          </p:nvPr>
        </p:nvSpPr>
        <p:spPr/>
        <p:txBody>
          <a:bodyPr/>
          <a:lstStyle/>
          <a:p>
            <a:r>
              <a:rPr lang="en-US"/>
              <a:t>Falah Mohammed An Najah National University</a:t>
            </a:r>
          </a:p>
        </p:txBody>
      </p:sp>
    </p:spTree>
    <p:extLst>
      <p:ext uri="{BB962C8B-B14F-4D97-AF65-F5344CB8AC3E}">
        <p14:creationId xmlns:p14="http://schemas.microsoft.com/office/powerpoint/2010/main" val="45320837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Thermal Noise</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pPr algn="just"/>
                <a:r>
                  <a:rPr lang="en-US" sz="2800" dirty="0"/>
                  <a:t>Receiver noise is caused by the thermal motion of electrons, called Browning motion, in the front end of the receiver</a:t>
                </a:r>
              </a:p>
              <a:p>
                <a:pPr algn="just"/>
                <a:r>
                  <a:rPr lang="en-US" sz="2800" dirty="0"/>
                  <a:t>This noise is modelled as a random variable with Gaussian distribution and a power spectral density of </a:t>
                </a:r>
                <a14:m>
                  <m:oMath xmlns:m="http://schemas.openxmlformats.org/officeDocument/2006/math">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𝑁</m:t>
                        </m:r>
                      </m:e>
                      <m:sub>
                        <m:r>
                          <a:rPr lang="en-US" sz="2800" b="0" i="1" smtClean="0">
                            <a:latin typeface="Cambria Math" panose="02040503050406030204" pitchFamily="18" charset="0"/>
                          </a:rPr>
                          <m:t>0</m:t>
                        </m:r>
                      </m:sub>
                    </m:sSub>
                    <m:r>
                      <a:rPr lang="en-US" sz="2800" b="0" i="1" smtClean="0">
                        <a:latin typeface="Cambria Math" panose="02040503050406030204" pitchFamily="18" charset="0"/>
                      </a:rPr>
                      <m:t>/</m:t>
                    </m:r>
                    <m:r>
                      <a:rPr lang="en-US" sz="2800" b="0" i="1" smtClean="0">
                        <a:latin typeface="Cambria Math" panose="02040503050406030204" pitchFamily="18" charset="0"/>
                      </a:rPr>
                      <m:t>2</m:t>
                    </m:r>
                  </m:oMath>
                </a14:m>
                <a:endParaRPr lang="en-US" sz="2800" dirty="0"/>
              </a:p>
              <a:p>
                <a:pPr algn="just"/>
                <a:r>
                  <a:rPr lang="en-US" sz="2800" dirty="0"/>
                  <a:t>Thermal noise is additive in nature and does not depend on the received signal</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t="-1615" r="-1926"/>
                </a:stretch>
              </a:blipFill>
            </p:spPr>
            <p:txBody>
              <a:bodyPr/>
              <a:lstStyle/>
              <a:p>
                <a:r>
                  <a:rPr lang="en-US">
                    <a:noFill/>
                  </a:rPr>
                  <a:t> </a:t>
                </a:r>
              </a:p>
            </p:txBody>
          </p:sp>
        </mc:Fallback>
      </mc:AlternateContent>
      <p:sp>
        <p:nvSpPr>
          <p:cNvPr id="4" name="Slide Number Placeholder 3"/>
          <p:cNvSpPr>
            <a:spLocks noGrp="1"/>
          </p:cNvSpPr>
          <p:nvPr>
            <p:ph type="sldNum" sz="quarter" idx="10"/>
          </p:nvPr>
        </p:nvSpPr>
        <p:spPr/>
        <p:txBody>
          <a:bodyPr/>
          <a:lstStyle/>
          <a:p>
            <a:fld id="{98096D24-9B5D-4A50-8365-016C07C21ED1}" type="slidenum">
              <a:rPr lang="en-US" smtClean="0"/>
              <a:t>53</a:t>
            </a:fld>
            <a:endParaRPr lang="en-US"/>
          </a:p>
        </p:txBody>
      </p:sp>
      <p:sp>
        <p:nvSpPr>
          <p:cNvPr id="5" name="Footer Placeholder 4"/>
          <p:cNvSpPr>
            <a:spLocks noGrp="1"/>
          </p:cNvSpPr>
          <p:nvPr>
            <p:ph type="ftr" sz="quarter" idx="12"/>
          </p:nvPr>
        </p:nvSpPr>
        <p:spPr/>
        <p:txBody>
          <a:bodyPr/>
          <a:lstStyle/>
          <a:p>
            <a:r>
              <a:rPr lang="en-US"/>
              <a:t>Falah Mohammed An Najah National University</a:t>
            </a:r>
          </a:p>
        </p:txBody>
      </p:sp>
    </p:spTree>
    <p:extLst>
      <p:ext uri="{BB962C8B-B14F-4D97-AF65-F5344CB8AC3E}">
        <p14:creationId xmlns:p14="http://schemas.microsoft.com/office/powerpoint/2010/main" val="139827295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Thermal noise expression </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57200" y="1219200"/>
                <a:ext cx="8229600" cy="5029200"/>
              </a:xfrm>
            </p:spPr>
            <p:txBody>
              <a:bodyPr/>
              <a:lstStyle/>
              <a:p>
                <a:pPr algn="just"/>
                <a:r>
                  <a:rPr lang="en-US" sz="2800" dirty="0"/>
                  <a:t>The input thermal noise power generated within a matched receiver is defined by</a:t>
                </a:r>
              </a:p>
              <a:p>
                <a:pPr marL="0" indent="0" algn="just">
                  <a:buNone/>
                </a:pPr>
                <a14:m>
                  <m:oMathPara xmlns:m="http://schemas.openxmlformats.org/officeDocument/2006/math">
                    <m:oMathParaPr>
                      <m:jc m:val="centerGroup"/>
                    </m:oMathParaPr>
                    <m:oMath xmlns:m="http://schemas.openxmlformats.org/officeDocument/2006/math">
                      <m:sSub>
                        <m:sSubPr>
                          <m:ctrlPr>
                            <a:rPr lang="en-US" sz="2800" b="0" i="1" smtClean="0">
                              <a:latin typeface="Cambria Math" panose="02040503050406030204" pitchFamily="18" charset="0"/>
                            </a:rPr>
                          </m:ctrlPr>
                        </m:sSubPr>
                        <m:e>
                          <m:r>
                            <a:rPr lang="en-US" sz="2800" b="0" i="1" smtClean="0">
                              <a:latin typeface="Cambria Math"/>
                            </a:rPr>
                            <m:t>𝑁</m:t>
                          </m:r>
                        </m:e>
                        <m:sub>
                          <m:r>
                            <a:rPr lang="en-US" sz="2800" b="0" i="1" smtClean="0">
                              <a:latin typeface="Cambria Math"/>
                            </a:rPr>
                            <m:t>𝑖</m:t>
                          </m:r>
                        </m:sub>
                      </m:sSub>
                      <m:r>
                        <a:rPr lang="en-US" sz="2800" b="0" i="1" smtClean="0">
                          <a:latin typeface="Cambria Math"/>
                        </a:rPr>
                        <m:t>=</m:t>
                      </m:r>
                      <m:r>
                        <a:rPr lang="en-US" sz="2800" b="0" i="1" smtClean="0">
                          <a:latin typeface="Cambria Math"/>
                        </a:rPr>
                        <m:t>𝑘</m:t>
                      </m:r>
                      <m:sSub>
                        <m:sSubPr>
                          <m:ctrlPr>
                            <a:rPr lang="en-US" sz="2800" b="0" i="1" smtClean="0">
                              <a:latin typeface="Cambria Math" panose="02040503050406030204" pitchFamily="18" charset="0"/>
                            </a:rPr>
                          </m:ctrlPr>
                        </m:sSubPr>
                        <m:e>
                          <m:r>
                            <a:rPr lang="en-US" sz="2800" b="0" i="1" smtClean="0">
                              <a:latin typeface="Cambria Math"/>
                            </a:rPr>
                            <m:t>𝑇</m:t>
                          </m:r>
                        </m:e>
                        <m:sub>
                          <m:r>
                            <a:rPr lang="en-US" sz="2800" b="0" i="1" smtClean="0">
                              <a:latin typeface="Cambria Math"/>
                            </a:rPr>
                            <m:t>0</m:t>
                          </m:r>
                        </m:sub>
                      </m:sSub>
                      <m:sSub>
                        <m:sSubPr>
                          <m:ctrlPr>
                            <a:rPr lang="en-US" sz="2800" b="0" i="1" smtClean="0">
                              <a:latin typeface="Cambria Math" panose="02040503050406030204" pitchFamily="18" charset="0"/>
                            </a:rPr>
                          </m:ctrlPr>
                        </m:sSubPr>
                        <m:e>
                          <m:r>
                            <a:rPr lang="en-US" sz="2800" b="0" i="1" smtClean="0">
                              <a:latin typeface="Cambria Math"/>
                            </a:rPr>
                            <m:t>𝐵</m:t>
                          </m:r>
                        </m:e>
                        <m:sub>
                          <m:r>
                            <a:rPr lang="en-US" sz="2800" b="0" i="1" smtClean="0">
                              <a:latin typeface="Cambria Math"/>
                            </a:rPr>
                            <m:t>𝑛</m:t>
                          </m:r>
                        </m:sub>
                      </m:sSub>
                    </m:oMath>
                  </m:oMathPara>
                </a14:m>
                <a:endParaRPr lang="en-US" sz="2800" dirty="0"/>
              </a:p>
              <a:p>
                <a:pPr algn="just"/>
                <a:r>
                  <a:rPr lang="en-US" sz="2800" dirty="0"/>
                  <a:t>Where</a:t>
                </a:r>
              </a:p>
              <a:p>
                <a:pPr lvl="1" algn="just"/>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a:rPr>
                          <m:t>𝑁</m:t>
                        </m:r>
                      </m:e>
                      <m:sub>
                        <m:r>
                          <a:rPr lang="en-US" sz="2400" b="0" i="1" smtClean="0">
                            <a:latin typeface="Cambria Math"/>
                          </a:rPr>
                          <m:t>𝑖</m:t>
                        </m:r>
                      </m:sub>
                    </m:sSub>
                  </m:oMath>
                </a14:m>
                <a:r>
                  <a:rPr lang="en-US" sz="2400" dirty="0"/>
                  <a:t> is the input noise power</a:t>
                </a:r>
                <a:endParaRPr lang="en-US" sz="2400" b="0" i="1" dirty="0">
                  <a:latin typeface="Cambria Math"/>
                </a:endParaRPr>
              </a:p>
              <a:p>
                <a:pPr lvl="1" algn="just"/>
                <a14:m>
                  <m:oMath xmlns:m="http://schemas.openxmlformats.org/officeDocument/2006/math">
                    <m:r>
                      <a:rPr lang="en-US" sz="2400" b="0" i="1" smtClean="0">
                        <a:latin typeface="Cambria Math"/>
                      </a:rPr>
                      <m:t>𝑘</m:t>
                    </m:r>
                    <m:r>
                      <a:rPr lang="en-US" sz="2400" b="0" i="1" smtClean="0">
                        <a:latin typeface="Cambria Math"/>
                      </a:rPr>
                      <m:t>=</m:t>
                    </m:r>
                    <m:r>
                      <a:rPr lang="en-US" sz="2400" b="0" i="1" smtClean="0">
                        <a:latin typeface="Cambria Math"/>
                      </a:rPr>
                      <m:t>1</m:t>
                    </m:r>
                    <m:r>
                      <a:rPr lang="en-US" sz="2400" b="0" i="1" smtClean="0">
                        <a:latin typeface="Cambria Math"/>
                      </a:rPr>
                      <m:t>.</m:t>
                    </m:r>
                    <m:r>
                      <a:rPr lang="en-US" sz="2400" b="0" i="1" smtClean="0">
                        <a:latin typeface="Cambria Math"/>
                      </a:rPr>
                      <m:t>38</m:t>
                    </m:r>
                    <m:r>
                      <a:rPr lang="en-US" sz="2400" b="0" i="1" smtClean="0">
                        <a:latin typeface="Cambria Math"/>
                      </a:rPr>
                      <m:t>×</m:t>
                    </m:r>
                    <m:sSup>
                      <m:sSupPr>
                        <m:ctrlPr>
                          <a:rPr lang="en-US" sz="2400" b="0" i="1" smtClean="0">
                            <a:latin typeface="Cambria Math" panose="02040503050406030204" pitchFamily="18" charset="0"/>
                          </a:rPr>
                        </m:ctrlPr>
                      </m:sSupPr>
                      <m:e>
                        <m:r>
                          <a:rPr lang="en-US" sz="2400" b="0" i="1" smtClean="0">
                            <a:latin typeface="Cambria Math"/>
                          </a:rPr>
                          <m:t>10</m:t>
                        </m:r>
                      </m:e>
                      <m:sup>
                        <m:r>
                          <a:rPr lang="en-US" sz="2400" b="0" i="1" smtClean="0">
                            <a:latin typeface="Cambria Math"/>
                          </a:rPr>
                          <m:t>−</m:t>
                        </m:r>
                        <m:r>
                          <a:rPr lang="en-US" sz="2400" b="0" i="1" smtClean="0">
                            <a:latin typeface="Cambria Math"/>
                          </a:rPr>
                          <m:t>23</m:t>
                        </m:r>
                      </m:sup>
                    </m:sSup>
                    <m:r>
                      <a:rPr lang="en-US" sz="2400" b="0" i="1" smtClean="0">
                        <a:latin typeface="Cambria Math"/>
                      </a:rPr>
                      <m:t> </m:t>
                    </m:r>
                    <m:r>
                      <a:rPr lang="en-US" sz="2400" b="0" i="1" smtClean="0">
                        <a:latin typeface="Cambria Math"/>
                      </a:rPr>
                      <m:t>𝐽</m:t>
                    </m:r>
                    <m:r>
                      <a:rPr lang="en-US" sz="2400" b="0" i="1" smtClean="0">
                        <a:latin typeface="Cambria Math"/>
                      </a:rPr>
                      <m:t>/</m:t>
                    </m:r>
                    <m:r>
                      <a:rPr lang="en-US" sz="2400" b="0" i="1" smtClean="0">
                        <a:latin typeface="Cambria Math"/>
                      </a:rPr>
                      <m:t>𝐾</m:t>
                    </m:r>
                  </m:oMath>
                </a14:m>
                <a:r>
                  <a:rPr lang="en-US" sz="2400" dirty="0"/>
                  <a:t> is the </a:t>
                </a:r>
                <a:r>
                  <a:rPr lang="en-US" sz="2400" dirty="0" err="1"/>
                  <a:t>Boltzman’s</a:t>
                </a:r>
                <a:r>
                  <a:rPr lang="en-US" sz="2400" dirty="0"/>
                  <a:t> constant</a:t>
                </a:r>
              </a:p>
              <a:p>
                <a:pPr lvl="1" algn="just"/>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a:rPr>
                          <m:t>𝑇</m:t>
                        </m:r>
                      </m:e>
                      <m:sub>
                        <m:r>
                          <a:rPr lang="en-US" sz="2400" b="0" i="1" smtClean="0">
                            <a:latin typeface="Cambria Math"/>
                          </a:rPr>
                          <m:t>0</m:t>
                        </m:r>
                      </m:sub>
                    </m:sSub>
                    <m:r>
                      <a:rPr lang="en-US" sz="2400" b="0" i="1" smtClean="0">
                        <a:latin typeface="Cambria Math"/>
                      </a:rPr>
                      <m:t>=</m:t>
                    </m:r>
                    <m:r>
                      <a:rPr lang="en-US" sz="2400" b="0" i="1" smtClean="0">
                        <a:latin typeface="Cambria Math"/>
                      </a:rPr>
                      <m:t>290</m:t>
                    </m:r>
                    <m:r>
                      <a:rPr lang="en-US" sz="2400" b="0" i="1" smtClean="0">
                        <a:latin typeface="Cambria Math"/>
                      </a:rPr>
                      <m:t> </m:t>
                    </m:r>
                    <m:r>
                      <a:rPr lang="en-US" sz="2400" b="0" i="1" smtClean="0">
                        <a:latin typeface="Cambria Math"/>
                      </a:rPr>
                      <m:t>𝐾</m:t>
                    </m:r>
                  </m:oMath>
                </a14:m>
                <a:r>
                  <a:rPr lang="en-US" sz="2400" dirty="0"/>
                  <a:t> is the standard noise temperature in kelvin</a:t>
                </a:r>
              </a:p>
              <a:p>
                <a:pPr lvl="1" algn="just"/>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a:rPr>
                          <m:t>𝐵</m:t>
                        </m:r>
                      </m:e>
                      <m:sub>
                        <m:r>
                          <a:rPr lang="en-US" sz="2400" b="0" i="1" smtClean="0">
                            <a:latin typeface="Cambria Math"/>
                          </a:rPr>
                          <m:t>𝑛</m:t>
                        </m:r>
                      </m:sub>
                    </m:sSub>
                  </m:oMath>
                </a14:m>
                <a:r>
                  <a:rPr lang="en-US" sz="2400" dirty="0"/>
                  <a:t> is the equivalent noise bandwidth, which can be approximated by </a:t>
                </a:r>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a:rPr>
                          <m:t>𝐵</m:t>
                        </m:r>
                      </m:e>
                      <m:sub>
                        <m:r>
                          <a:rPr lang="en-US" sz="2400" b="0" i="1" smtClean="0">
                            <a:latin typeface="Cambria Math"/>
                          </a:rPr>
                          <m:t>𝑛</m:t>
                        </m:r>
                      </m:sub>
                    </m:sSub>
                    <m:r>
                      <a:rPr lang="en-US" sz="2400" b="0" i="1" smtClean="0">
                        <a:latin typeface="Cambria Math"/>
                      </a:rPr>
                      <m:t>=</m:t>
                    </m:r>
                    <m:f>
                      <m:fPr>
                        <m:ctrlPr>
                          <a:rPr lang="en-US" sz="2400" b="0" i="1" smtClean="0">
                            <a:latin typeface="Cambria Math" panose="02040503050406030204" pitchFamily="18" charset="0"/>
                          </a:rPr>
                        </m:ctrlPr>
                      </m:fPr>
                      <m:num>
                        <m:r>
                          <a:rPr lang="en-US" sz="2400" b="0" i="1" smtClean="0">
                            <a:latin typeface="Cambria Math"/>
                          </a:rPr>
                          <m:t>1</m:t>
                        </m:r>
                      </m:num>
                      <m:den>
                        <m:r>
                          <a:rPr lang="en-US" sz="2400" b="0" i="1" smtClean="0">
                            <a:latin typeface="Cambria Math"/>
                          </a:rPr>
                          <m:t>𝑠𝑦𝑚𝑏𝑜𝑙</m:t>
                        </m:r>
                        <m:r>
                          <a:rPr lang="en-US" sz="2400" b="0" i="1" smtClean="0">
                            <a:latin typeface="Cambria Math"/>
                          </a:rPr>
                          <m:t> </m:t>
                        </m:r>
                        <m:r>
                          <a:rPr lang="en-US" sz="2400" b="0" i="1" smtClean="0">
                            <a:latin typeface="Cambria Math"/>
                          </a:rPr>
                          <m:t>𝑑𝑢𝑟𝑎𝑡𝑖𝑜𝑛</m:t>
                        </m:r>
                      </m:den>
                    </m:f>
                    <m:r>
                      <a:rPr lang="en-US" sz="2400" b="0" i="1" smtClean="0">
                        <a:latin typeface="Cambria Math"/>
                      </a:rPr>
                      <m:t>=</m:t>
                    </m:r>
                    <m:f>
                      <m:fPr>
                        <m:ctrlPr>
                          <a:rPr lang="en-US" sz="2400" b="0" i="1" smtClean="0">
                            <a:latin typeface="Cambria Math" panose="02040503050406030204" pitchFamily="18" charset="0"/>
                          </a:rPr>
                        </m:ctrlPr>
                      </m:fPr>
                      <m:num>
                        <m:r>
                          <a:rPr lang="en-US" sz="2400" b="0" i="1" smtClean="0">
                            <a:latin typeface="Cambria Math"/>
                          </a:rPr>
                          <m:t>1</m:t>
                        </m:r>
                      </m:num>
                      <m:den>
                        <m:sSub>
                          <m:sSubPr>
                            <m:ctrlPr>
                              <a:rPr lang="en-US" sz="2400" b="0" i="1" smtClean="0">
                                <a:latin typeface="Cambria Math" panose="02040503050406030204" pitchFamily="18" charset="0"/>
                              </a:rPr>
                            </m:ctrlPr>
                          </m:sSubPr>
                          <m:e>
                            <m:r>
                              <a:rPr lang="en-US" sz="2400" b="0" i="1" smtClean="0">
                                <a:latin typeface="Cambria Math"/>
                              </a:rPr>
                              <m:t>𝑇</m:t>
                            </m:r>
                          </m:e>
                          <m:sub>
                            <m:r>
                              <a:rPr lang="en-US" sz="2400" b="0" i="1" smtClean="0">
                                <a:latin typeface="Cambria Math"/>
                              </a:rPr>
                              <m:t>𝑠</m:t>
                            </m:r>
                          </m:sub>
                        </m:sSub>
                      </m:den>
                    </m:f>
                  </m:oMath>
                </a14:m>
                <a:endParaRPr lang="en-US" sz="24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57200" y="1219200"/>
                <a:ext cx="8229600" cy="5029200"/>
              </a:xfrm>
              <a:blipFill rotWithShape="0">
                <a:blip r:embed="rId2"/>
                <a:stretch>
                  <a:fillRect t="-1333" r="-1926"/>
                </a:stretch>
              </a:blipFill>
            </p:spPr>
            <p:txBody>
              <a:bodyPr/>
              <a:lstStyle/>
              <a:p>
                <a:r>
                  <a:rPr lang="en-US">
                    <a:noFill/>
                  </a:rPr>
                  <a:t> </a:t>
                </a:r>
              </a:p>
            </p:txBody>
          </p:sp>
        </mc:Fallback>
      </mc:AlternateContent>
      <p:sp>
        <p:nvSpPr>
          <p:cNvPr id="4" name="Slide Number Placeholder 3"/>
          <p:cNvSpPr>
            <a:spLocks noGrp="1"/>
          </p:cNvSpPr>
          <p:nvPr>
            <p:ph type="sldNum" sz="quarter" idx="10"/>
          </p:nvPr>
        </p:nvSpPr>
        <p:spPr/>
        <p:txBody>
          <a:bodyPr/>
          <a:lstStyle/>
          <a:p>
            <a:fld id="{98096D24-9B5D-4A50-8365-016C07C21ED1}" type="slidenum">
              <a:rPr lang="en-US" smtClean="0"/>
              <a:t>54</a:t>
            </a:fld>
            <a:endParaRPr lang="en-US"/>
          </a:p>
        </p:txBody>
      </p:sp>
      <p:sp>
        <p:nvSpPr>
          <p:cNvPr id="5" name="Footer Placeholder 4"/>
          <p:cNvSpPr>
            <a:spLocks noGrp="1"/>
          </p:cNvSpPr>
          <p:nvPr>
            <p:ph type="ftr" sz="quarter" idx="12"/>
          </p:nvPr>
        </p:nvSpPr>
        <p:spPr/>
        <p:txBody>
          <a:bodyPr/>
          <a:lstStyle/>
          <a:p>
            <a:r>
              <a:rPr lang="en-US"/>
              <a:t>Falah Mohammed An Najah National University</a:t>
            </a:r>
          </a:p>
        </p:txBody>
      </p:sp>
    </p:spTree>
    <p:extLst>
      <p:ext uri="{BB962C8B-B14F-4D97-AF65-F5344CB8AC3E}">
        <p14:creationId xmlns:p14="http://schemas.microsoft.com/office/powerpoint/2010/main" val="164834613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Thermal noise</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57200" y="1447800"/>
                <a:ext cx="8229600" cy="4800600"/>
              </a:xfrm>
            </p:spPr>
            <p:txBody>
              <a:bodyPr/>
              <a:lstStyle/>
              <a:p>
                <a:pPr algn="just"/>
                <a:r>
                  <a:rPr lang="en-US" sz="2800" dirty="0"/>
                  <a:t>Note that the term </a:t>
                </a:r>
                <a14:m>
                  <m:oMath xmlns:m="http://schemas.openxmlformats.org/officeDocument/2006/math">
                    <m:r>
                      <a:rPr lang="en-US" sz="2800" b="0" i="1" smtClean="0">
                        <a:latin typeface="Cambria Math"/>
                      </a:rPr>
                      <m:t>𝑘</m:t>
                    </m:r>
                    <m:sSub>
                      <m:sSubPr>
                        <m:ctrlPr>
                          <a:rPr lang="en-US" sz="2800" b="0" i="1" smtClean="0">
                            <a:latin typeface="Cambria Math" panose="02040503050406030204" pitchFamily="18" charset="0"/>
                          </a:rPr>
                        </m:ctrlPr>
                      </m:sSubPr>
                      <m:e>
                        <m:r>
                          <a:rPr lang="en-US" sz="2800" b="0" i="1" smtClean="0">
                            <a:latin typeface="Cambria Math"/>
                          </a:rPr>
                          <m:t>𝑇</m:t>
                        </m:r>
                      </m:e>
                      <m:sub>
                        <m:r>
                          <a:rPr lang="en-US" sz="2800" b="0" i="1" smtClean="0">
                            <a:latin typeface="Cambria Math"/>
                          </a:rPr>
                          <m:t>0</m:t>
                        </m:r>
                      </m:sub>
                    </m:sSub>
                    <m:r>
                      <a:rPr lang="en-US" sz="2800" b="0" i="1" smtClean="0">
                        <a:latin typeface="Cambria Math"/>
                      </a:rPr>
                      <m:t>=</m:t>
                    </m:r>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𝑁</m:t>
                        </m:r>
                      </m:e>
                      <m:sub>
                        <m:r>
                          <a:rPr lang="en-US" sz="2800" b="0" i="1" smtClean="0">
                            <a:latin typeface="Cambria Math" panose="02040503050406030204" pitchFamily="18" charset="0"/>
                          </a:rPr>
                          <m:t>𝑖</m:t>
                        </m:r>
                      </m:sub>
                    </m:sSub>
                  </m:oMath>
                </a14:m>
                <a:r>
                  <a:rPr lang="en-US" sz="2800" dirty="0"/>
                  <a:t> which is defined as the single sided power spectral density of the AWGN</a:t>
                </a:r>
              </a:p>
              <a:p>
                <a:pPr algn="just"/>
                <a:r>
                  <a:rPr lang="en-US" sz="2800" dirty="0"/>
                  <a:t>Normally the receiver circuit elements (resistors, amplifier, mixer, local oscillator) adds  additional noise, therefore the noise power at the receiver output is given</a:t>
                </a:r>
              </a:p>
              <a:p>
                <a:pPr marL="0" indent="0" algn="just">
                  <a:buNone/>
                </a:pPr>
                <a14:m>
                  <m:oMathPara xmlns:m="http://schemas.openxmlformats.org/officeDocument/2006/math">
                    <m:oMathParaPr>
                      <m:jc m:val="centerGroup"/>
                    </m:oMathParaPr>
                    <m:oMath xmlns:m="http://schemas.openxmlformats.org/officeDocument/2006/math">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𝑁</m:t>
                          </m:r>
                        </m:e>
                        <m:sub>
                          <m:r>
                            <a:rPr lang="en-US" sz="2800" b="0" i="1" smtClean="0">
                              <a:latin typeface="Cambria Math" panose="02040503050406030204" pitchFamily="18" charset="0"/>
                            </a:rPr>
                            <m:t>0</m:t>
                          </m:r>
                        </m:sub>
                      </m:sSub>
                      <m:r>
                        <a:rPr lang="en-US" sz="2800" b="0" i="1" smtClean="0">
                          <a:latin typeface="Cambria Math" panose="02040503050406030204" pitchFamily="18" charset="0"/>
                        </a:rPr>
                        <m:t>=</m:t>
                      </m:r>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𝑁</m:t>
                          </m:r>
                        </m:e>
                        <m:sub>
                          <m:r>
                            <a:rPr lang="en-US" sz="2800" b="0" i="1" smtClean="0">
                              <a:latin typeface="Cambria Math" panose="02040503050406030204" pitchFamily="18" charset="0"/>
                            </a:rPr>
                            <m:t>𝑖</m:t>
                          </m:r>
                        </m:sub>
                      </m:sSub>
                      <m:r>
                        <a:rPr lang="en-US" sz="2800" b="0" i="1" smtClean="0">
                          <a:latin typeface="Cambria Math" panose="02040503050406030204" pitchFamily="18" charset="0"/>
                        </a:rPr>
                        <m:t>+</m:t>
                      </m:r>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𝑁</m:t>
                          </m:r>
                        </m:e>
                        <m:sub>
                          <m:r>
                            <a:rPr lang="en-US" sz="2800" b="0" i="1" smtClean="0">
                              <a:latin typeface="Cambria Math" panose="02040503050406030204" pitchFamily="18" charset="0"/>
                            </a:rPr>
                            <m:t>𝑎</m:t>
                          </m:r>
                        </m:sub>
                      </m:sSub>
                    </m:oMath>
                  </m:oMathPara>
                </a14:m>
                <a:endParaRPr lang="en-US" sz="2800" b="0" i="1" dirty="0">
                  <a:latin typeface="Cambria Math" panose="02040503050406030204" pitchFamily="18" charset="0"/>
                </a:endParaRPr>
              </a:p>
              <a:p>
                <a:pPr marL="0" indent="0" algn="just">
                  <a:buNone/>
                </a:pPr>
                <a14:m>
                  <m:oMathPara xmlns:m="http://schemas.openxmlformats.org/officeDocument/2006/math">
                    <m:oMathParaPr>
                      <m:jc m:val="centerGroup"/>
                    </m:oMathParaPr>
                    <m:oMath xmlns:m="http://schemas.openxmlformats.org/officeDocument/2006/math">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𝑁</m:t>
                          </m:r>
                        </m:e>
                        <m:sub>
                          <m:r>
                            <a:rPr lang="en-US" sz="2800" b="0" i="1" smtClean="0">
                              <a:latin typeface="Cambria Math" panose="02040503050406030204" pitchFamily="18" charset="0"/>
                            </a:rPr>
                            <m:t>0</m:t>
                          </m:r>
                        </m:sub>
                      </m:sSub>
                      <m:r>
                        <a:rPr lang="en-US" sz="2800" b="0" i="1" smtClean="0">
                          <a:latin typeface="Cambria Math" panose="02040503050406030204" pitchFamily="18" charset="0"/>
                        </a:rPr>
                        <m:t>=</m:t>
                      </m:r>
                      <m:r>
                        <a:rPr lang="en-US" sz="2800" b="0" i="1" smtClean="0">
                          <a:latin typeface="Cambria Math" panose="02040503050406030204" pitchFamily="18" charset="0"/>
                        </a:rPr>
                        <m:t>𝑘</m:t>
                      </m:r>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𝑇</m:t>
                          </m:r>
                        </m:e>
                        <m:sub>
                          <m:r>
                            <a:rPr lang="en-US" sz="2800" b="0" i="1" smtClean="0">
                              <a:latin typeface="Cambria Math" panose="02040503050406030204" pitchFamily="18" charset="0"/>
                            </a:rPr>
                            <m:t>0</m:t>
                          </m:r>
                        </m:sub>
                      </m:sSub>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𝐵</m:t>
                          </m:r>
                        </m:e>
                        <m:sub>
                          <m:r>
                            <a:rPr lang="en-US" sz="2800" b="0" i="1" smtClean="0">
                              <a:latin typeface="Cambria Math" panose="02040503050406030204" pitchFamily="18" charset="0"/>
                            </a:rPr>
                            <m:t>𝑛</m:t>
                          </m:r>
                        </m:sub>
                      </m:sSub>
                      <m:r>
                        <a:rPr lang="en-US" sz="2800" b="0" i="1" smtClean="0">
                          <a:latin typeface="Cambria Math" panose="02040503050406030204" pitchFamily="18" charset="0"/>
                        </a:rPr>
                        <m:t>+</m:t>
                      </m:r>
                      <m:r>
                        <a:rPr lang="en-US" sz="2800" b="0" i="1" smtClean="0">
                          <a:latin typeface="Cambria Math" panose="02040503050406030204" pitchFamily="18" charset="0"/>
                        </a:rPr>
                        <m:t>𝑘</m:t>
                      </m:r>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𝑇</m:t>
                          </m:r>
                        </m:e>
                        <m:sub>
                          <m:r>
                            <a:rPr lang="en-US" sz="2800" b="0" i="1" smtClean="0">
                              <a:latin typeface="Cambria Math" panose="02040503050406030204" pitchFamily="18" charset="0"/>
                            </a:rPr>
                            <m:t>𝑒</m:t>
                          </m:r>
                        </m:sub>
                      </m:sSub>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𝐵</m:t>
                          </m:r>
                        </m:e>
                        <m:sub>
                          <m:r>
                            <a:rPr lang="en-US" sz="2800" b="0" i="1" smtClean="0">
                              <a:latin typeface="Cambria Math" panose="02040503050406030204" pitchFamily="18" charset="0"/>
                            </a:rPr>
                            <m:t>𝑛</m:t>
                          </m:r>
                        </m:sub>
                      </m:sSub>
                      <m:r>
                        <a:rPr lang="en-US" sz="2800" b="0" i="1" smtClean="0">
                          <a:latin typeface="Cambria Math" panose="02040503050406030204" pitchFamily="18" charset="0"/>
                        </a:rPr>
                        <m:t>=</m:t>
                      </m:r>
                      <m:r>
                        <a:rPr lang="en-US" sz="2800" b="0" i="1" smtClean="0">
                          <a:latin typeface="Cambria Math" panose="02040503050406030204" pitchFamily="18" charset="0"/>
                        </a:rPr>
                        <m:t>𝑘</m:t>
                      </m:r>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𝑇</m:t>
                          </m:r>
                        </m:e>
                        <m:sub>
                          <m:r>
                            <a:rPr lang="en-US" sz="2800" b="0" i="1" smtClean="0">
                              <a:latin typeface="Cambria Math" panose="02040503050406030204" pitchFamily="18" charset="0"/>
                            </a:rPr>
                            <m:t>0</m:t>
                          </m:r>
                        </m:sub>
                      </m:sSub>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𝐵</m:t>
                          </m:r>
                        </m:e>
                        <m:sub>
                          <m:r>
                            <a:rPr lang="en-US" sz="2800" b="0" i="1" smtClean="0">
                              <a:latin typeface="Cambria Math" panose="02040503050406030204" pitchFamily="18" charset="0"/>
                            </a:rPr>
                            <m:t>𝑛</m:t>
                          </m:r>
                        </m:sub>
                      </m:sSub>
                      <m:d>
                        <m:dPr>
                          <m:ctrlPr>
                            <a:rPr lang="en-US" sz="2800" b="0" i="1" smtClean="0">
                              <a:latin typeface="Cambria Math" panose="02040503050406030204" pitchFamily="18" charset="0"/>
                            </a:rPr>
                          </m:ctrlPr>
                        </m:dPr>
                        <m:e>
                          <m:r>
                            <a:rPr lang="en-US" sz="2800" b="0" i="1" smtClean="0">
                              <a:latin typeface="Cambria Math" panose="02040503050406030204" pitchFamily="18" charset="0"/>
                            </a:rPr>
                            <m:t>1+</m:t>
                          </m:r>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𝑇</m:t>
                              </m:r>
                            </m:e>
                            <m:sub>
                              <m:r>
                                <a:rPr lang="en-US" sz="2800" b="0" i="1" smtClean="0">
                                  <a:latin typeface="Cambria Math" panose="02040503050406030204" pitchFamily="18" charset="0"/>
                                </a:rPr>
                                <m:t>𝑒</m:t>
                              </m:r>
                            </m:sub>
                          </m:sSub>
                          <m:r>
                            <a:rPr lang="en-US" sz="2800" b="0" i="1" smtClean="0">
                              <a:latin typeface="Cambria Math" panose="02040503050406030204" pitchFamily="18" charset="0"/>
                            </a:rPr>
                            <m:t>/</m:t>
                          </m:r>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𝑇</m:t>
                              </m:r>
                            </m:e>
                            <m:sub>
                              <m:r>
                                <a:rPr lang="en-US" sz="2800" b="0" i="1" smtClean="0">
                                  <a:latin typeface="Cambria Math" panose="02040503050406030204" pitchFamily="18" charset="0"/>
                                </a:rPr>
                                <m:t>0</m:t>
                              </m:r>
                            </m:sub>
                          </m:sSub>
                        </m:e>
                      </m:d>
                      <m:r>
                        <a:rPr lang="en-US" sz="2800" b="0" i="1" smtClean="0">
                          <a:latin typeface="Cambria Math" panose="02040503050406030204" pitchFamily="18" charset="0"/>
                        </a:rPr>
                        <m:t> </m:t>
                      </m:r>
                    </m:oMath>
                  </m:oMathPara>
                </a14:m>
                <a:endParaRPr lang="en-US" sz="2800" dirty="0"/>
              </a:p>
              <a:p>
                <a:pPr marL="0" indent="0" algn="just">
                  <a:buNone/>
                </a:pPr>
                <a14:m>
                  <m:oMathPara xmlns:m="http://schemas.openxmlformats.org/officeDocument/2006/math">
                    <m:oMathParaPr>
                      <m:jc m:val="centerGroup"/>
                    </m:oMathParaPr>
                    <m:oMath xmlns:m="http://schemas.openxmlformats.org/officeDocument/2006/math">
                      <m:sSub>
                        <m:sSubPr>
                          <m:ctrlPr>
                            <a:rPr lang="en-US" sz="2800" b="0" i="1" smtClean="0">
                              <a:latin typeface="Cambria Math" panose="02040503050406030204" pitchFamily="18" charset="0"/>
                            </a:rPr>
                          </m:ctrlPr>
                        </m:sSubPr>
                        <m:e>
                          <m:r>
                            <a:rPr lang="en-US" sz="2800" b="0" i="1" smtClean="0">
                              <a:latin typeface="Cambria Math"/>
                            </a:rPr>
                            <m:t>𝑁</m:t>
                          </m:r>
                        </m:e>
                        <m:sub>
                          <m:r>
                            <a:rPr lang="en-US" sz="2800" b="0" i="1" smtClean="0">
                              <a:latin typeface="Cambria Math"/>
                            </a:rPr>
                            <m:t>0</m:t>
                          </m:r>
                        </m:sub>
                      </m:sSub>
                      <m:r>
                        <a:rPr lang="en-US" sz="2800" b="0" i="1" smtClean="0">
                          <a:latin typeface="Cambria Math"/>
                        </a:rPr>
                        <m:t>=</m:t>
                      </m:r>
                      <m:r>
                        <a:rPr lang="en-US" sz="2800" b="0" i="1" smtClean="0">
                          <a:latin typeface="Cambria Math" panose="02040503050406030204" pitchFamily="18" charset="0"/>
                        </a:rPr>
                        <m:t>𝑘</m:t>
                      </m:r>
                      <m:sSub>
                        <m:sSubPr>
                          <m:ctrlPr>
                            <a:rPr lang="en-US" sz="2800" b="0" i="1" smtClean="0">
                              <a:latin typeface="Cambria Math" panose="02040503050406030204" pitchFamily="18" charset="0"/>
                            </a:rPr>
                          </m:ctrlPr>
                        </m:sSubPr>
                        <m:e>
                          <m:r>
                            <a:rPr lang="en-US" sz="2800" b="0" i="1" smtClean="0">
                              <a:latin typeface="Cambria Math"/>
                            </a:rPr>
                            <m:t>𝑇</m:t>
                          </m:r>
                        </m:e>
                        <m:sub>
                          <m:r>
                            <a:rPr lang="en-US" sz="2800" b="0" i="1" smtClean="0">
                              <a:latin typeface="Cambria Math"/>
                            </a:rPr>
                            <m:t>0</m:t>
                          </m:r>
                        </m:sub>
                      </m:sSub>
                      <m:r>
                        <a:rPr lang="en-US" sz="2800" b="0" i="1" smtClean="0">
                          <a:latin typeface="Cambria Math"/>
                        </a:rPr>
                        <m:t>𝐵𝐹</m:t>
                      </m:r>
                    </m:oMath>
                  </m:oMathPara>
                </a14:m>
                <a:endParaRPr lang="en-US" sz="28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57200" y="1447800"/>
                <a:ext cx="8229600" cy="4800600"/>
              </a:xfrm>
              <a:blipFill>
                <a:blip r:embed="rId2"/>
                <a:stretch>
                  <a:fillRect t="-1525" r="-1926"/>
                </a:stretch>
              </a:blipFill>
            </p:spPr>
            <p:txBody>
              <a:bodyPr/>
              <a:lstStyle/>
              <a:p>
                <a:r>
                  <a:rPr lang="en-US">
                    <a:noFill/>
                  </a:rPr>
                  <a:t> </a:t>
                </a:r>
              </a:p>
            </p:txBody>
          </p:sp>
        </mc:Fallback>
      </mc:AlternateContent>
      <p:sp>
        <p:nvSpPr>
          <p:cNvPr id="4" name="Slide Number Placeholder 3"/>
          <p:cNvSpPr>
            <a:spLocks noGrp="1"/>
          </p:cNvSpPr>
          <p:nvPr>
            <p:ph type="sldNum" sz="quarter" idx="10"/>
          </p:nvPr>
        </p:nvSpPr>
        <p:spPr/>
        <p:txBody>
          <a:bodyPr/>
          <a:lstStyle/>
          <a:p>
            <a:fld id="{98096D24-9B5D-4A50-8365-016C07C21ED1}" type="slidenum">
              <a:rPr lang="en-US" smtClean="0"/>
              <a:t>55</a:t>
            </a:fld>
            <a:endParaRPr lang="en-US"/>
          </a:p>
        </p:txBody>
      </p:sp>
      <p:sp>
        <p:nvSpPr>
          <p:cNvPr id="5" name="Footer Placeholder 4"/>
          <p:cNvSpPr>
            <a:spLocks noGrp="1"/>
          </p:cNvSpPr>
          <p:nvPr>
            <p:ph type="ftr" sz="quarter" idx="12"/>
          </p:nvPr>
        </p:nvSpPr>
        <p:spPr/>
        <p:txBody>
          <a:bodyPr/>
          <a:lstStyle/>
          <a:p>
            <a:r>
              <a:rPr lang="en-US"/>
              <a:t>Falah Mohammed An Najah National University</a:t>
            </a:r>
          </a:p>
        </p:txBody>
      </p:sp>
    </p:spTree>
    <p:extLst>
      <p:ext uri="{BB962C8B-B14F-4D97-AF65-F5344CB8AC3E}">
        <p14:creationId xmlns:p14="http://schemas.microsoft.com/office/powerpoint/2010/main" val="276947587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Thermal noise</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57200" y="1447800"/>
                <a:ext cx="8229600" cy="4800600"/>
              </a:xfrm>
            </p:spPr>
            <p:txBody>
              <a:bodyPr/>
              <a:lstStyle/>
              <a:p>
                <a:pPr algn="just"/>
                <a:r>
                  <a:rPr lang="en-US" sz="2800" dirty="0"/>
                  <a:t>Where</a:t>
                </a:r>
              </a:p>
              <a:p>
                <a:pPr lvl="1" algn="just"/>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𝑁</m:t>
                        </m:r>
                      </m:e>
                      <m:sub>
                        <m:r>
                          <a:rPr lang="en-US" sz="2400" b="0" i="1" smtClean="0">
                            <a:latin typeface="Cambria Math" panose="02040503050406030204" pitchFamily="18" charset="0"/>
                          </a:rPr>
                          <m:t>𝑎</m:t>
                        </m:r>
                      </m:sub>
                    </m:sSub>
                  </m:oMath>
                </a14:m>
                <a:r>
                  <a:rPr lang="en-US" sz="2400" dirty="0"/>
                  <a:t> is the noise added by the receiver</a:t>
                </a:r>
              </a:p>
              <a:p>
                <a:pPr lvl="1" algn="just"/>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𝑇</m:t>
                        </m:r>
                      </m:e>
                      <m:sub>
                        <m:r>
                          <a:rPr lang="en-US" sz="2400" b="0" i="1" smtClean="0">
                            <a:latin typeface="Cambria Math" panose="02040503050406030204" pitchFamily="18" charset="0"/>
                          </a:rPr>
                          <m:t>𝑒</m:t>
                        </m:r>
                      </m:sub>
                    </m:sSub>
                  </m:oMath>
                </a14:m>
                <a:r>
                  <a:rPr lang="en-US" sz="2400" dirty="0"/>
                  <a:t> is the receiver equivalent noise temperature</a:t>
                </a:r>
              </a:p>
              <a:p>
                <a:pPr lvl="1" algn="just"/>
                <a14:m>
                  <m:oMath xmlns:m="http://schemas.openxmlformats.org/officeDocument/2006/math">
                    <m:r>
                      <a:rPr lang="en-US" sz="2400" b="0" i="1" smtClean="0">
                        <a:latin typeface="Cambria Math"/>
                      </a:rPr>
                      <m:t>𝐹</m:t>
                    </m:r>
                  </m:oMath>
                </a14:m>
                <a:r>
                  <a:rPr lang="en-US" sz="2400" dirty="0"/>
                  <a:t> is the noise figure of the receiver</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57200" y="1447800"/>
                <a:ext cx="8229600" cy="4800600"/>
              </a:xfrm>
              <a:blipFill rotWithShape="0">
                <a:blip r:embed="rId2"/>
                <a:stretch>
                  <a:fillRect t="-1525"/>
                </a:stretch>
              </a:blipFill>
            </p:spPr>
            <p:txBody>
              <a:bodyPr/>
              <a:lstStyle/>
              <a:p>
                <a:r>
                  <a:rPr lang="en-US">
                    <a:noFill/>
                  </a:rPr>
                  <a:t> </a:t>
                </a:r>
              </a:p>
            </p:txBody>
          </p:sp>
        </mc:Fallback>
      </mc:AlternateContent>
      <p:sp>
        <p:nvSpPr>
          <p:cNvPr id="4" name="Slide Number Placeholder 3"/>
          <p:cNvSpPr>
            <a:spLocks noGrp="1"/>
          </p:cNvSpPr>
          <p:nvPr>
            <p:ph type="sldNum" sz="quarter" idx="10"/>
          </p:nvPr>
        </p:nvSpPr>
        <p:spPr/>
        <p:txBody>
          <a:bodyPr/>
          <a:lstStyle/>
          <a:p>
            <a:fld id="{98096D24-9B5D-4A50-8365-016C07C21ED1}" type="slidenum">
              <a:rPr lang="en-US" smtClean="0"/>
              <a:t>56</a:t>
            </a:fld>
            <a:endParaRPr lang="en-US"/>
          </a:p>
        </p:txBody>
      </p:sp>
      <p:sp>
        <p:nvSpPr>
          <p:cNvPr id="5" name="Footer Placeholder 4"/>
          <p:cNvSpPr>
            <a:spLocks noGrp="1"/>
          </p:cNvSpPr>
          <p:nvPr>
            <p:ph type="ftr" sz="quarter" idx="12"/>
          </p:nvPr>
        </p:nvSpPr>
        <p:spPr/>
        <p:txBody>
          <a:bodyPr/>
          <a:lstStyle/>
          <a:p>
            <a:r>
              <a:rPr lang="en-US"/>
              <a:t>Falah Mohammed An Najah National University</a:t>
            </a:r>
          </a:p>
        </p:txBody>
      </p:sp>
    </p:spTree>
    <p:extLst>
      <p:ext uri="{BB962C8B-B14F-4D97-AF65-F5344CB8AC3E}">
        <p14:creationId xmlns:p14="http://schemas.microsoft.com/office/powerpoint/2010/main" val="324237714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Noise figure F</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57200" y="1447800"/>
                <a:ext cx="8229600" cy="4800600"/>
              </a:xfrm>
            </p:spPr>
            <p:txBody>
              <a:bodyPr/>
              <a:lstStyle/>
              <a:p>
                <a:pPr algn="just"/>
                <a:r>
                  <a:rPr lang="en-US" sz="2800" dirty="0"/>
                  <a:t>The noise figure </a:t>
                </a:r>
                <a14:m>
                  <m:oMath xmlns:m="http://schemas.openxmlformats.org/officeDocument/2006/math">
                    <m:r>
                      <a:rPr lang="en-US" sz="2800" i="1" dirty="0" smtClean="0">
                        <a:latin typeface="Cambria Math" panose="02040503050406030204" pitchFamily="18" charset="0"/>
                      </a:rPr>
                      <m:t>𝐹</m:t>
                    </m:r>
                  </m:oMath>
                </a14:m>
                <a:r>
                  <a:rPr lang="en-US" sz="2800" dirty="0"/>
                  <a:t> is a factor that can be used to describe how much noise added to the received signal by the receiver components</a:t>
                </a:r>
              </a:p>
              <a:p>
                <a:pPr algn="just"/>
                <a:r>
                  <a:rPr lang="en-US" sz="2800" dirty="0"/>
                  <a:t>It is defined by </a:t>
                </a:r>
              </a:p>
              <a:p>
                <a:pPr marL="0" indent="0" algn="just">
                  <a:buNone/>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𝐹</m:t>
                      </m:r>
                      <m:r>
                        <a:rPr lang="en-US" sz="2800" b="0" i="1" smtClean="0">
                          <a:latin typeface="Cambria Math" panose="02040503050406030204" pitchFamily="18" charset="0"/>
                        </a:rPr>
                        <m:t>=</m:t>
                      </m:r>
                      <m:f>
                        <m:fPr>
                          <m:ctrlPr>
                            <a:rPr lang="en-US" sz="2800" b="0" i="1" smtClean="0">
                              <a:latin typeface="Cambria Math" panose="02040503050406030204" pitchFamily="18" charset="0"/>
                            </a:rPr>
                          </m:ctrlPr>
                        </m:fPr>
                        <m:num>
                          <m:r>
                            <a:rPr lang="en-US" sz="2800" b="0" i="1" smtClean="0">
                              <a:latin typeface="Cambria Math" panose="02040503050406030204" pitchFamily="18" charset="0"/>
                            </a:rPr>
                            <m:t>𝑛𝑜𝑖𝑠𝑒</m:t>
                          </m:r>
                          <m:r>
                            <a:rPr lang="en-US" sz="2800" b="0" i="1" smtClean="0">
                              <a:latin typeface="Cambria Math" panose="02040503050406030204" pitchFamily="18" charset="0"/>
                            </a:rPr>
                            <m:t> </m:t>
                          </m:r>
                          <m:r>
                            <a:rPr lang="en-US" sz="2800" b="0" i="1" smtClean="0">
                              <a:latin typeface="Cambria Math" panose="02040503050406030204" pitchFamily="18" charset="0"/>
                            </a:rPr>
                            <m:t>𝑝𝑜𝑤𝑒𝑟</m:t>
                          </m:r>
                          <m:r>
                            <a:rPr lang="en-US" sz="2800" b="0" i="1" smtClean="0">
                              <a:latin typeface="Cambria Math" panose="02040503050406030204" pitchFamily="18" charset="0"/>
                            </a:rPr>
                            <m:t> </m:t>
                          </m:r>
                          <m:r>
                            <a:rPr lang="en-US" sz="2800" b="0" i="1" smtClean="0">
                              <a:latin typeface="Cambria Math" panose="02040503050406030204" pitchFamily="18" charset="0"/>
                            </a:rPr>
                            <m:t>𝑎𝑡</m:t>
                          </m:r>
                          <m:r>
                            <a:rPr lang="en-US" sz="2800" b="0" i="1" smtClean="0">
                              <a:latin typeface="Cambria Math" panose="02040503050406030204" pitchFamily="18" charset="0"/>
                            </a:rPr>
                            <m:t> </m:t>
                          </m:r>
                          <m:r>
                            <a:rPr lang="en-US" sz="2800" b="0" i="1" smtClean="0">
                              <a:latin typeface="Cambria Math" panose="02040503050406030204" pitchFamily="18" charset="0"/>
                            </a:rPr>
                            <m:t>𝑡h𝑒</m:t>
                          </m:r>
                          <m:r>
                            <a:rPr lang="en-US" sz="2800" b="0" i="1" smtClean="0">
                              <a:latin typeface="Cambria Math" panose="02040503050406030204" pitchFamily="18" charset="0"/>
                            </a:rPr>
                            <m:t> </m:t>
                          </m:r>
                          <m:r>
                            <a:rPr lang="en-US" sz="2800" b="0" i="1" smtClean="0">
                              <a:latin typeface="Cambria Math" panose="02040503050406030204" pitchFamily="18" charset="0"/>
                            </a:rPr>
                            <m:t>𝑟𝑒𝑐𝑖𝑒𝑣𝑒𝑟</m:t>
                          </m:r>
                          <m:r>
                            <a:rPr lang="en-US" sz="2800" b="0" i="1" smtClean="0">
                              <a:latin typeface="Cambria Math" panose="02040503050406030204" pitchFamily="18" charset="0"/>
                            </a:rPr>
                            <m:t> </m:t>
                          </m:r>
                          <m:r>
                            <a:rPr lang="en-US" sz="2800" b="0" i="1" smtClean="0">
                              <a:latin typeface="Cambria Math" panose="02040503050406030204" pitchFamily="18" charset="0"/>
                            </a:rPr>
                            <m:t>𝑜𝑢𝑡𝑝𝑢𝑡</m:t>
                          </m:r>
                        </m:num>
                        <m:den>
                          <m:r>
                            <a:rPr lang="en-US" sz="2800" b="0" i="1" smtClean="0">
                              <a:latin typeface="Cambria Math" panose="02040503050406030204" pitchFamily="18" charset="0"/>
                            </a:rPr>
                            <m:t>𝑛𝑜𝑖𝑠𝑒</m:t>
                          </m:r>
                          <m:r>
                            <a:rPr lang="en-US" sz="2800" b="0" i="1" smtClean="0">
                              <a:latin typeface="Cambria Math" panose="02040503050406030204" pitchFamily="18" charset="0"/>
                            </a:rPr>
                            <m:t> </m:t>
                          </m:r>
                          <m:r>
                            <a:rPr lang="en-US" sz="2800" b="0" i="1" smtClean="0">
                              <a:latin typeface="Cambria Math" panose="02040503050406030204" pitchFamily="18" charset="0"/>
                            </a:rPr>
                            <m:t>𝑝𝑜𝑤𝑒𝑟</m:t>
                          </m:r>
                          <m:r>
                            <a:rPr lang="en-US" sz="2800" b="0" i="1" smtClean="0">
                              <a:latin typeface="Cambria Math" panose="02040503050406030204" pitchFamily="18" charset="0"/>
                            </a:rPr>
                            <m:t> </m:t>
                          </m:r>
                          <m:r>
                            <a:rPr lang="en-US" sz="2800" b="0" i="1" smtClean="0">
                              <a:latin typeface="Cambria Math" panose="02040503050406030204" pitchFamily="18" charset="0"/>
                            </a:rPr>
                            <m:t>𝑎𝑡</m:t>
                          </m:r>
                          <m:r>
                            <a:rPr lang="en-US" sz="2800" b="0" i="1" smtClean="0">
                              <a:latin typeface="Cambria Math" panose="02040503050406030204" pitchFamily="18" charset="0"/>
                            </a:rPr>
                            <m:t> </m:t>
                          </m:r>
                          <m:r>
                            <a:rPr lang="en-US" sz="2800" b="0" i="1" smtClean="0">
                              <a:latin typeface="Cambria Math" panose="02040503050406030204" pitchFamily="18" charset="0"/>
                            </a:rPr>
                            <m:t>𝑡h𝑒</m:t>
                          </m:r>
                          <m:r>
                            <a:rPr lang="en-US" sz="2800" b="0" i="1" smtClean="0">
                              <a:latin typeface="Cambria Math" panose="02040503050406030204" pitchFamily="18" charset="0"/>
                            </a:rPr>
                            <m:t> </m:t>
                          </m:r>
                          <m:r>
                            <a:rPr lang="en-US" sz="2800" b="0" i="1" smtClean="0">
                              <a:latin typeface="Cambria Math" panose="02040503050406030204" pitchFamily="18" charset="0"/>
                            </a:rPr>
                            <m:t>𝑟𝑒𝑐𝑖𝑒𝑣𝑟</m:t>
                          </m:r>
                          <m:r>
                            <a:rPr lang="en-US" sz="2800" b="0" i="1" smtClean="0">
                              <a:latin typeface="Cambria Math" panose="02040503050406030204" pitchFamily="18" charset="0"/>
                            </a:rPr>
                            <m:t> </m:t>
                          </m:r>
                          <m:r>
                            <a:rPr lang="en-US" sz="2800" b="0" i="1" smtClean="0">
                              <a:latin typeface="Cambria Math" panose="02040503050406030204" pitchFamily="18" charset="0"/>
                            </a:rPr>
                            <m:t>𝑖𝑛𝑝𝑢𝑡</m:t>
                          </m:r>
                        </m:den>
                      </m:f>
                      <m:r>
                        <a:rPr lang="en-US" sz="2800" b="0" i="1" smtClean="0">
                          <a:latin typeface="Cambria Math" panose="02040503050406030204" pitchFamily="18" charset="0"/>
                        </a:rPr>
                        <m:t>=</m:t>
                      </m:r>
                      <m:f>
                        <m:fPr>
                          <m:ctrlPr>
                            <a:rPr lang="en-US" sz="2800" b="0" i="1" smtClean="0">
                              <a:latin typeface="Cambria Math" panose="02040503050406030204" pitchFamily="18" charset="0"/>
                            </a:rPr>
                          </m:ctrlPr>
                        </m:fPr>
                        <m:num>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𝑁</m:t>
                              </m:r>
                            </m:e>
                            <m:sub>
                              <m:r>
                                <a:rPr lang="en-US" sz="2800" b="0" i="1" smtClean="0">
                                  <a:latin typeface="Cambria Math" panose="02040503050406030204" pitchFamily="18" charset="0"/>
                                </a:rPr>
                                <m:t>0</m:t>
                              </m:r>
                            </m:sub>
                          </m:sSub>
                        </m:num>
                        <m:den>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𝑁</m:t>
                              </m:r>
                            </m:e>
                            <m:sub>
                              <m:r>
                                <a:rPr lang="en-US" sz="2800" b="0" i="1" smtClean="0">
                                  <a:latin typeface="Cambria Math" panose="02040503050406030204" pitchFamily="18" charset="0"/>
                                </a:rPr>
                                <m:t>𝑖</m:t>
                              </m:r>
                            </m:sub>
                          </m:sSub>
                        </m:den>
                      </m:f>
                    </m:oMath>
                  </m:oMathPara>
                </a14:m>
                <a:endParaRPr lang="en-US" sz="2800" b="0" i="1" dirty="0">
                  <a:latin typeface="Cambria Math" panose="02040503050406030204" pitchFamily="18" charset="0"/>
                </a:endParaRPr>
              </a:p>
              <a:p>
                <a:pPr algn="just"/>
                <a:r>
                  <a:rPr lang="en-US" sz="2800" b="0" dirty="0"/>
                  <a:t>The noise factor can also be defined as </a:t>
                </a:r>
              </a:p>
              <a:p>
                <a:pPr marL="0" indent="0" algn="ctr">
                  <a:buNone/>
                </a:pPr>
                <a:r>
                  <a:rPr lang="en-US" sz="2800" dirty="0">
                    <a:latin typeface="Calibri" pitchFamily="34" charset="0"/>
                    <a:cs typeface="Calibri" pitchFamily="34" charset="0"/>
                  </a:rPr>
                  <a:t> </a:t>
                </a:r>
                <a14:m>
                  <m:oMath xmlns:m="http://schemas.openxmlformats.org/officeDocument/2006/math">
                    <m:r>
                      <a:rPr lang="en-US" sz="2800" b="0" i="1" smtClean="0">
                        <a:latin typeface="Cambria Math" panose="02040503050406030204" pitchFamily="18" charset="0"/>
                      </a:rPr>
                      <m:t>𝐹</m:t>
                    </m:r>
                    <m:r>
                      <a:rPr lang="en-US" sz="2800" b="0" i="1" smtClean="0">
                        <a:latin typeface="Cambria Math" panose="02040503050406030204" pitchFamily="18" charset="0"/>
                      </a:rPr>
                      <m:t>=</m:t>
                    </m:r>
                    <m:f>
                      <m:fPr>
                        <m:ctrlPr>
                          <a:rPr lang="en-US" sz="2800" i="1">
                            <a:latin typeface="Cambria Math" panose="02040503050406030204" pitchFamily="18" charset="0"/>
                          </a:rPr>
                        </m:ctrlPr>
                      </m:fPr>
                      <m:num>
                        <m:r>
                          <a:rPr lang="en-US" sz="2800" i="1">
                            <a:latin typeface="Cambria Math"/>
                          </a:rPr>
                          <m:t>𝑖𝑛𝑝𝑢𝑡</m:t>
                        </m:r>
                        <m:r>
                          <a:rPr lang="en-US" sz="2800" i="1">
                            <a:latin typeface="Cambria Math"/>
                          </a:rPr>
                          <m:t> </m:t>
                        </m:r>
                        <m:r>
                          <a:rPr lang="en-US" sz="2800" i="1">
                            <a:latin typeface="Cambria Math"/>
                          </a:rPr>
                          <m:t>𝑠𝑖𝑔𝑛𝑎𝑙</m:t>
                        </m:r>
                        <m:r>
                          <a:rPr lang="en-US" sz="2800" i="1">
                            <a:latin typeface="Cambria Math"/>
                          </a:rPr>
                          <m:t> </m:t>
                        </m:r>
                        <m:r>
                          <a:rPr lang="en-US" sz="2800" i="1">
                            <a:latin typeface="Cambria Math"/>
                          </a:rPr>
                          <m:t>𝑡𝑜</m:t>
                        </m:r>
                        <m:r>
                          <a:rPr lang="en-US" sz="2800" i="1">
                            <a:latin typeface="Cambria Math"/>
                          </a:rPr>
                          <m:t> </m:t>
                        </m:r>
                        <m:r>
                          <a:rPr lang="en-US" sz="2800" i="1">
                            <a:latin typeface="Cambria Math"/>
                          </a:rPr>
                          <m:t>𝑛𝑜𝑖𝑠𝑒</m:t>
                        </m:r>
                        <m:r>
                          <a:rPr lang="en-US" sz="2800" i="1">
                            <a:latin typeface="Cambria Math"/>
                          </a:rPr>
                          <m:t> </m:t>
                        </m:r>
                        <m:r>
                          <a:rPr lang="en-US" sz="2800" i="1">
                            <a:latin typeface="Cambria Math"/>
                          </a:rPr>
                          <m:t>𝑟𝑎𝑡𝑖𝑜</m:t>
                        </m:r>
                      </m:num>
                      <m:den>
                        <m:r>
                          <a:rPr lang="en-US" sz="2800" i="1">
                            <a:latin typeface="Cambria Math"/>
                          </a:rPr>
                          <m:t>𝑜𝑢𝑡𝑝𝑢𝑡</m:t>
                        </m:r>
                        <m:r>
                          <a:rPr lang="en-US" sz="2800" i="1">
                            <a:latin typeface="Cambria Math"/>
                          </a:rPr>
                          <m:t> </m:t>
                        </m:r>
                        <m:r>
                          <a:rPr lang="en-US" sz="2800" i="1">
                            <a:latin typeface="Cambria Math"/>
                          </a:rPr>
                          <m:t>𝑠𝑖𝑔𝑛𝑎𝑙</m:t>
                        </m:r>
                        <m:r>
                          <a:rPr lang="en-US" sz="2800" i="1">
                            <a:latin typeface="Cambria Math"/>
                          </a:rPr>
                          <m:t> </m:t>
                        </m:r>
                        <m:r>
                          <a:rPr lang="en-US" sz="2800" i="1">
                            <a:latin typeface="Cambria Math"/>
                          </a:rPr>
                          <m:t>𝑡𝑜</m:t>
                        </m:r>
                        <m:r>
                          <a:rPr lang="en-US" sz="2800" i="1">
                            <a:latin typeface="Cambria Math"/>
                          </a:rPr>
                          <m:t> </m:t>
                        </m:r>
                        <m:r>
                          <a:rPr lang="en-US" sz="2800" i="1">
                            <a:latin typeface="Cambria Math"/>
                          </a:rPr>
                          <m:t>𝑛𝑜𝑖𝑠𝑒</m:t>
                        </m:r>
                        <m:r>
                          <a:rPr lang="en-US" sz="2800" i="1">
                            <a:latin typeface="Cambria Math"/>
                          </a:rPr>
                          <m:t> </m:t>
                        </m:r>
                        <m:r>
                          <a:rPr lang="en-US" sz="2800" i="1">
                            <a:latin typeface="Cambria Math"/>
                          </a:rPr>
                          <m:t>𝑟𝑎𝑡𝑖𝑜</m:t>
                        </m:r>
                      </m:den>
                    </m:f>
                  </m:oMath>
                </a14:m>
                <a:endParaRPr lang="en-US" sz="2800" b="0" dirty="0"/>
              </a:p>
              <a:p>
                <a:pPr algn="just"/>
                <a:endParaRPr lang="en-US" sz="28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57200" y="1447800"/>
                <a:ext cx="8229600" cy="4800600"/>
              </a:xfrm>
              <a:blipFill rotWithShape="0">
                <a:blip r:embed="rId2"/>
                <a:stretch>
                  <a:fillRect t="-1525" r="-1926"/>
                </a:stretch>
              </a:blipFill>
            </p:spPr>
            <p:txBody>
              <a:bodyPr/>
              <a:lstStyle/>
              <a:p>
                <a:r>
                  <a:rPr lang="en-US">
                    <a:noFill/>
                  </a:rPr>
                  <a:t> </a:t>
                </a:r>
              </a:p>
            </p:txBody>
          </p:sp>
        </mc:Fallback>
      </mc:AlternateContent>
      <p:sp>
        <p:nvSpPr>
          <p:cNvPr id="4" name="Slide Number Placeholder 3"/>
          <p:cNvSpPr>
            <a:spLocks noGrp="1"/>
          </p:cNvSpPr>
          <p:nvPr>
            <p:ph type="sldNum" sz="quarter" idx="10"/>
          </p:nvPr>
        </p:nvSpPr>
        <p:spPr/>
        <p:txBody>
          <a:bodyPr/>
          <a:lstStyle/>
          <a:p>
            <a:fld id="{98096D24-9B5D-4A50-8365-016C07C21ED1}" type="slidenum">
              <a:rPr lang="en-US" smtClean="0"/>
              <a:t>57</a:t>
            </a:fld>
            <a:endParaRPr lang="en-US"/>
          </a:p>
        </p:txBody>
      </p:sp>
      <p:sp>
        <p:nvSpPr>
          <p:cNvPr id="5" name="Footer Placeholder 4"/>
          <p:cNvSpPr>
            <a:spLocks noGrp="1"/>
          </p:cNvSpPr>
          <p:nvPr>
            <p:ph type="ftr" sz="quarter" idx="12"/>
          </p:nvPr>
        </p:nvSpPr>
        <p:spPr/>
        <p:txBody>
          <a:bodyPr/>
          <a:lstStyle/>
          <a:p>
            <a:r>
              <a:rPr lang="en-US"/>
              <a:t>Falah Mohammed An Najah National University</a:t>
            </a:r>
          </a:p>
        </p:txBody>
      </p:sp>
    </p:spTree>
    <p:extLst>
      <p:ext uri="{BB962C8B-B14F-4D97-AF65-F5344CB8AC3E}">
        <p14:creationId xmlns:p14="http://schemas.microsoft.com/office/powerpoint/2010/main" val="641154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Noise figure and noise temperature</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pPr algn="just"/>
                <a:r>
                  <a:rPr lang="en-US" sz="2600" dirty="0"/>
                  <a:t>The noise added by the receiver elements can be also described by the noise temperature </a:t>
                </a:r>
                <a14:m>
                  <m:oMath xmlns:m="http://schemas.openxmlformats.org/officeDocument/2006/math">
                    <m:sSub>
                      <m:sSubPr>
                        <m:ctrlPr>
                          <a:rPr lang="en-US" sz="2600" b="0" i="1" smtClean="0">
                            <a:latin typeface="Cambria Math" panose="02040503050406030204" pitchFamily="18" charset="0"/>
                          </a:rPr>
                        </m:ctrlPr>
                      </m:sSubPr>
                      <m:e>
                        <m:r>
                          <a:rPr lang="en-US" sz="2600" b="0" i="1" smtClean="0">
                            <a:latin typeface="Cambria Math" panose="02040503050406030204" pitchFamily="18" charset="0"/>
                          </a:rPr>
                          <m:t>𝑇</m:t>
                        </m:r>
                      </m:e>
                      <m:sub>
                        <m:r>
                          <a:rPr lang="en-US" sz="2600" b="0" i="1" smtClean="0">
                            <a:latin typeface="Cambria Math" panose="02040503050406030204" pitchFamily="18" charset="0"/>
                          </a:rPr>
                          <m:t>𝑒</m:t>
                        </m:r>
                      </m:sub>
                    </m:sSub>
                  </m:oMath>
                </a14:m>
                <a:r>
                  <a:rPr lang="en-US" sz="2600" dirty="0"/>
                  <a:t> </a:t>
                </a:r>
              </a:p>
              <a:p>
                <a:pPr algn="just"/>
                <a:r>
                  <a:rPr lang="en-US" sz="2600" dirty="0"/>
                  <a:t>The noise temperature is related to the noise figure by</a:t>
                </a:r>
              </a:p>
              <a:p>
                <a:pPr marL="0" indent="0" algn="just">
                  <a:buNone/>
                </a:pPr>
                <a14:m>
                  <m:oMathPara xmlns:m="http://schemas.openxmlformats.org/officeDocument/2006/math">
                    <m:oMathParaPr>
                      <m:jc m:val="centerGroup"/>
                    </m:oMathParaPr>
                    <m:oMath xmlns:m="http://schemas.openxmlformats.org/officeDocument/2006/math">
                      <m:r>
                        <a:rPr lang="en-US" sz="2600" b="0" i="1" smtClean="0">
                          <a:latin typeface="Cambria Math"/>
                        </a:rPr>
                        <m:t>𝐹</m:t>
                      </m:r>
                      <m:r>
                        <a:rPr lang="en-US" sz="2600" b="0" i="1" smtClean="0">
                          <a:latin typeface="Cambria Math"/>
                        </a:rPr>
                        <m:t>=</m:t>
                      </m:r>
                      <m:d>
                        <m:dPr>
                          <m:ctrlPr>
                            <a:rPr lang="en-US" sz="2600" b="0" i="1" smtClean="0">
                              <a:latin typeface="Cambria Math" panose="02040503050406030204" pitchFamily="18" charset="0"/>
                            </a:rPr>
                          </m:ctrlPr>
                        </m:dPr>
                        <m:e>
                          <m:r>
                            <a:rPr lang="en-US" sz="2600" b="0" i="1" smtClean="0">
                              <a:latin typeface="Cambria Math"/>
                            </a:rPr>
                            <m:t>1+</m:t>
                          </m:r>
                          <m:f>
                            <m:fPr>
                              <m:ctrlPr>
                                <a:rPr lang="en-US" sz="2600" b="0" i="1" smtClean="0">
                                  <a:latin typeface="Cambria Math" panose="02040503050406030204" pitchFamily="18" charset="0"/>
                                </a:rPr>
                              </m:ctrlPr>
                            </m:fPr>
                            <m:num>
                              <m:sSub>
                                <m:sSubPr>
                                  <m:ctrlPr>
                                    <a:rPr lang="en-US" sz="2600" b="0" i="1" smtClean="0">
                                      <a:latin typeface="Cambria Math" panose="02040503050406030204" pitchFamily="18" charset="0"/>
                                    </a:rPr>
                                  </m:ctrlPr>
                                </m:sSubPr>
                                <m:e>
                                  <m:r>
                                    <a:rPr lang="en-US" sz="2600" b="0" i="1" smtClean="0">
                                      <a:latin typeface="Cambria Math"/>
                                    </a:rPr>
                                    <m:t>𝑇</m:t>
                                  </m:r>
                                </m:e>
                                <m:sub>
                                  <m:r>
                                    <a:rPr lang="en-US" sz="2600" b="0" i="1" smtClean="0">
                                      <a:latin typeface="Cambria Math" panose="02040503050406030204" pitchFamily="18" charset="0"/>
                                    </a:rPr>
                                    <m:t>𝑒</m:t>
                                  </m:r>
                                </m:sub>
                              </m:sSub>
                            </m:num>
                            <m:den>
                              <m:sSub>
                                <m:sSubPr>
                                  <m:ctrlPr>
                                    <a:rPr lang="en-US" sz="2600" b="0" i="1" smtClean="0">
                                      <a:latin typeface="Cambria Math" panose="02040503050406030204" pitchFamily="18" charset="0"/>
                                    </a:rPr>
                                  </m:ctrlPr>
                                </m:sSubPr>
                                <m:e>
                                  <m:r>
                                    <a:rPr lang="en-US" sz="2600" b="0" i="1" smtClean="0">
                                      <a:latin typeface="Cambria Math"/>
                                    </a:rPr>
                                    <m:t>𝑇</m:t>
                                  </m:r>
                                </m:e>
                                <m:sub>
                                  <m:r>
                                    <a:rPr lang="en-US" sz="2600" b="0" i="1" smtClean="0">
                                      <a:latin typeface="Cambria Math"/>
                                    </a:rPr>
                                    <m:t>0</m:t>
                                  </m:r>
                                </m:sub>
                              </m:sSub>
                            </m:den>
                          </m:f>
                        </m:e>
                      </m:d>
                    </m:oMath>
                  </m:oMathPara>
                </a14:m>
                <a:endParaRPr lang="en-US" sz="2600" dirty="0"/>
              </a:p>
              <a:p>
                <a:pPr algn="just"/>
                <a:r>
                  <a:rPr lang="en-US" sz="2600" dirty="0"/>
                  <a:t>Where </a:t>
                </a:r>
                <a14:m>
                  <m:oMath xmlns:m="http://schemas.openxmlformats.org/officeDocument/2006/math">
                    <m:sSub>
                      <m:sSubPr>
                        <m:ctrlPr>
                          <a:rPr lang="en-US" sz="2600" b="0" i="1" smtClean="0">
                            <a:latin typeface="Cambria Math" panose="02040503050406030204" pitchFamily="18" charset="0"/>
                          </a:rPr>
                        </m:ctrlPr>
                      </m:sSubPr>
                      <m:e>
                        <m:r>
                          <a:rPr lang="en-US" sz="2600" b="0" i="1" smtClean="0">
                            <a:latin typeface="Cambria Math" panose="02040503050406030204" pitchFamily="18" charset="0"/>
                          </a:rPr>
                          <m:t>𝑇</m:t>
                        </m:r>
                      </m:e>
                      <m:sub>
                        <m:r>
                          <a:rPr lang="en-US" sz="2600" b="0" i="1" smtClean="0">
                            <a:latin typeface="Cambria Math" panose="02040503050406030204" pitchFamily="18" charset="0"/>
                          </a:rPr>
                          <m:t>𝑒</m:t>
                        </m:r>
                      </m:sub>
                    </m:sSub>
                  </m:oMath>
                </a14:m>
                <a:r>
                  <a:rPr lang="en-US" sz="2600" dirty="0"/>
                  <a:t> is the equivalent noise temperature of the receiver, </a:t>
                </a:r>
                <a14:m>
                  <m:oMath xmlns:m="http://schemas.openxmlformats.org/officeDocument/2006/math">
                    <m:sSub>
                      <m:sSubPr>
                        <m:ctrlPr>
                          <a:rPr lang="en-US" sz="2600" b="0" i="1" smtClean="0">
                            <a:latin typeface="Cambria Math" panose="02040503050406030204" pitchFamily="18" charset="0"/>
                          </a:rPr>
                        </m:ctrlPr>
                      </m:sSubPr>
                      <m:e>
                        <m:r>
                          <a:rPr lang="en-US" sz="2600" b="0" i="1" smtClean="0">
                            <a:latin typeface="Cambria Math" panose="02040503050406030204" pitchFamily="18" charset="0"/>
                          </a:rPr>
                          <m:t>𝑇</m:t>
                        </m:r>
                      </m:e>
                      <m:sub>
                        <m:r>
                          <a:rPr lang="en-US" sz="2600" b="0" i="1" smtClean="0">
                            <a:latin typeface="Cambria Math" panose="02040503050406030204" pitchFamily="18" charset="0"/>
                          </a:rPr>
                          <m:t>0</m:t>
                        </m:r>
                      </m:sub>
                    </m:sSub>
                  </m:oMath>
                </a14:m>
                <a:r>
                  <a:rPr lang="en-US" sz="2600" dirty="0"/>
                  <a:t> is the room temperature in Kelvin</a:t>
                </a:r>
              </a:p>
              <a:p>
                <a:pPr algn="just"/>
                <a14:m>
                  <m:oMath xmlns:m="http://schemas.openxmlformats.org/officeDocument/2006/math">
                    <m:r>
                      <a:rPr lang="en-US" sz="2600" b="0" i="1" smtClean="0">
                        <a:latin typeface="Cambria Math" panose="02040503050406030204" pitchFamily="18" charset="0"/>
                      </a:rPr>
                      <m:t>𝐹</m:t>
                    </m:r>
                  </m:oMath>
                </a14:m>
                <a:r>
                  <a:rPr lang="en-US" sz="2600" dirty="0"/>
                  <a:t> is the noise figure of the receiver</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t="-1480" r="-1778"/>
                </a:stretch>
              </a:blipFill>
            </p:spPr>
            <p:txBody>
              <a:bodyPr/>
              <a:lstStyle/>
              <a:p>
                <a:r>
                  <a:rPr lang="en-US">
                    <a:noFill/>
                  </a:rPr>
                  <a:t> </a:t>
                </a:r>
              </a:p>
            </p:txBody>
          </p:sp>
        </mc:Fallback>
      </mc:AlternateContent>
      <p:sp>
        <p:nvSpPr>
          <p:cNvPr id="4" name="Slide Number Placeholder 3"/>
          <p:cNvSpPr>
            <a:spLocks noGrp="1"/>
          </p:cNvSpPr>
          <p:nvPr>
            <p:ph type="sldNum" sz="quarter" idx="10"/>
          </p:nvPr>
        </p:nvSpPr>
        <p:spPr/>
        <p:txBody>
          <a:bodyPr/>
          <a:lstStyle/>
          <a:p>
            <a:fld id="{98096D24-9B5D-4A50-8365-016C07C21ED1}" type="slidenum">
              <a:rPr lang="en-US" smtClean="0"/>
              <a:t>58</a:t>
            </a:fld>
            <a:endParaRPr lang="en-US"/>
          </a:p>
        </p:txBody>
      </p:sp>
      <p:sp>
        <p:nvSpPr>
          <p:cNvPr id="5" name="Footer Placeholder 4"/>
          <p:cNvSpPr>
            <a:spLocks noGrp="1"/>
          </p:cNvSpPr>
          <p:nvPr>
            <p:ph type="ftr" sz="quarter" idx="12"/>
          </p:nvPr>
        </p:nvSpPr>
        <p:spPr/>
        <p:txBody>
          <a:bodyPr/>
          <a:lstStyle/>
          <a:p>
            <a:r>
              <a:rPr lang="en-US"/>
              <a:t>Falah Mohammed An Najah National University</a:t>
            </a:r>
          </a:p>
        </p:txBody>
      </p:sp>
    </p:spTree>
    <p:extLst>
      <p:ext uri="{BB962C8B-B14F-4D97-AF65-F5344CB8AC3E}">
        <p14:creationId xmlns:p14="http://schemas.microsoft.com/office/powerpoint/2010/main" val="351527862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Receiver output noise</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pPr algn="just"/>
                <a:r>
                  <a:rPr lang="en-US" sz="2800" dirty="0"/>
                  <a:t>The noise power at the receiver output can be computed by one of the following expressions</a:t>
                </a:r>
              </a:p>
              <a:p>
                <a:pPr marL="0" indent="0" algn="just">
                  <a:buNone/>
                </a:pPr>
                <a14:m>
                  <m:oMathPara xmlns:m="http://schemas.openxmlformats.org/officeDocument/2006/math">
                    <m:oMathParaPr>
                      <m:jc m:val="centerGroup"/>
                    </m:oMathParaPr>
                    <m:oMath xmlns:m="http://schemas.openxmlformats.org/officeDocument/2006/math">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𝑁</m:t>
                          </m:r>
                        </m:e>
                        <m:sub>
                          <m:r>
                            <a:rPr lang="en-US" sz="2800" b="0" i="1" smtClean="0">
                              <a:latin typeface="Cambria Math" panose="02040503050406030204" pitchFamily="18" charset="0"/>
                            </a:rPr>
                            <m:t>0</m:t>
                          </m:r>
                        </m:sub>
                      </m:sSub>
                      <m:r>
                        <a:rPr lang="en-US" sz="2800" b="0" i="1" smtClean="0">
                          <a:latin typeface="Cambria Math" panose="02040503050406030204" pitchFamily="18" charset="0"/>
                        </a:rPr>
                        <m:t>=</m:t>
                      </m:r>
                      <m:r>
                        <a:rPr lang="en-US" sz="2800" b="0" i="1" smtClean="0">
                          <a:latin typeface="Cambria Math" panose="02040503050406030204" pitchFamily="18" charset="0"/>
                        </a:rPr>
                        <m:t>𝑘</m:t>
                      </m:r>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𝑇</m:t>
                          </m:r>
                        </m:e>
                        <m:sub>
                          <m:r>
                            <a:rPr lang="en-US" sz="2800" b="0" i="1" smtClean="0">
                              <a:latin typeface="Cambria Math" panose="02040503050406030204" pitchFamily="18" charset="0"/>
                            </a:rPr>
                            <m:t>0</m:t>
                          </m:r>
                        </m:sub>
                      </m:sSub>
                      <m:r>
                        <a:rPr lang="en-US" sz="2800" b="0" i="1" smtClean="0">
                          <a:latin typeface="Cambria Math" panose="02040503050406030204" pitchFamily="18" charset="0"/>
                        </a:rPr>
                        <m:t>𝐵𝐹</m:t>
                      </m:r>
                    </m:oMath>
                  </m:oMathPara>
                </a14:m>
                <a:endParaRPr lang="en-US" sz="2800" b="0" dirty="0"/>
              </a:p>
              <a:p>
                <a:pPr marL="0" indent="0" algn="just">
                  <a:buNone/>
                </a:pPr>
                <a14:m>
                  <m:oMathPara xmlns:m="http://schemas.openxmlformats.org/officeDocument/2006/math">
                    <m:oMathParaPr>
                      <m:jc m:val="centerGroup"/>
                    </m:oMathParaPr>
                    <m:oMath xmlns:m="http://schemas.openxmlformats.org/officeDocument/2006/math">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𝑁</m:t>
                          </m:r>
                        </m:e>
                        <m:sub>
                          <m:r>
                            <a:rPr lang="en-US" sz="2800" b="0" i="1" smtClean="0">
                              <a:latin typeface="Cambria Math" panose="02040503050406030204" pitchFamily="18" charset="0"/>
                            </a:rPr>
                            <m:t>0</m:t>
                          </m:r>
                        </m:sub>
                      </m:sSub>
                      <m:r>
                        <a:rPr lang="en-US" sz="2800" b="0" i="1" smtClean="0">
                          <a:latin typeface="Cambria Math" panose="02040503050406030204" pitchFamily="18" charset="0"/>
                        </a:rPr>
                        <m:t>=</m:t>
                      </m:r>
                      <m:r>
                        <a:rPr lang="en-US" sz="2800" b="0" i="1" smtClean="0">
                          <a:latin typeface="Cambria Math" panose="02040503050406030204" pitchFamily="18" charset="0"/>
                        </a:rPr>
                        <m:t>𝑘</m:t>
                      </m:r>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𝑇</m:t>
                          </m:r>
                        </m:e>
                        <m:sub>
                          <m:r>
                            <a:rPr lang="en-US" sz="2800" b="0" i="1" smtClean="0">
                              <a:latin typeface="Cambria Math" panose="02040503050406030204" pitchFamily="18" charset="0"/>
                            </a:rPr>
                            <m:t>0</m:t>
                          </m:r>
                        </m:sub>
                      </m:sSub>
                      <m:r>
                        <a:rPr lang="en-US" sz="2800" b="0" i="1" smtClean="0">
                          <a:latin typeface="Cambria Math" panose="02040503050406030204" pitchFamily="18" charset="0"/>
                        </a:rPr>
                        <m:t>𝐵</m:t>
                      </m:r>
                      <m:r>
                        <a:rPr lang="en-US" sz="2800" b="0" i="1" smtClean="0">
                          <a:latin typeface="Cambria Math" panose="02040503050406030204" pitchFamily="18" charset="0"/>
                        </a:rPr>
                        <m:t>+</m:t>
                      </m:r>
                      <m:r>
                        <a:rPr lang="en-US" sz="2800" b="0" i="1" smtClean="0">
                          <a:latin typeface="Cambria Math" panose="02040503050406030204" pitchFamily="18" charset="0"/>
                        </a:rPr>
                        <m:t>𝑘𝑇𝑒𝐵</m:t>
                      </m:r>
                    </m:oMath>
                  </m:oMathPara>
                </a14:m>
                <a:endParaRPr lang="en-US" sz="2800" b="0" dirty="0"/>
              </a:p>
              <a:p>
                <a:pPr marL="0" indent="0" algn="just">
                  <a:buNone/>
                </a:pPr>
                <a14:m>
                  <m:oMathPara xmlns:m="http://schemas.openxmlformats.org/officeDocument/2006/math">
                    <m:oMathParaPr>
                      <m:jc m:val="centerGroup"/>
                    </m:oMathParaPr>
                    <m:oMath xmlns:m="http://schemas.openxmlformats.org/officeDocument/2006/math">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𝑁</m:t>
                          </m:r>
                        </m:e>
                        <m:sub>
                          <m:r>
                            <a:rPr lang="en-US" sz="2800" b="0" i="1" smtClean="0">
                              <a:latin typeface="Cambria Math" panose="02040503050406030204" pitchFamily="18" charset="0"/>
                            </a:rPr>
                            <m:t>0</m:t>
                          </m:r>
                        </m:sub>
                      </m:sSub>
                      <m:r>
                        <a:rPr lang="en-US" sz="2800" b="0" i="1" smtClean="0">
                          <a:latin typeface="Cambria Math" panose="02040503050406030204" pitchFamily="18" charset="0"/>
                        </a:rPr>
                        <m:t>=</m:t>
                      </m:r>
                      <m:r>
                        <a:rPr lang="en-US" sz="2800" b="0" i="1" smtClean="0">
                          <a:latin typeface="Cambria Math" panose="02040503050406030204" pitchFamily="18" charset="0"/>
                        </a:rPr>
                        <m:t>𝑘𝐵</m:t>
                      </m:r>
                      <m:d>
                        <m:dPr>
                          <m:ctrlPr>
                            <a:rPr lang="en-US" sz="2800" b="0" i="1" smtClean="0">
                              <a:latin typeface="Cambria Math" panose="02040503050406030204" pitchFamily="18" charset="0"/>
                            </a:rPr>
                          </m:ctrlPr>
                        </m:dPr>
                        <m:e>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𝑇</m:t>
                              </m:r>
                            </m:e>
                            <m:sub>
                              <m:r>
                                <a:rPr lang="en-US" sz="2800" b="0" i="1" smtClean="0">
                                  <a:latin typeface="Cambria Math" panose="02040503050406030204" pitchFamily="18" charset="0"/>
                                </a:rPr>
                                <m:t>0</m:t>
                              </m:r>
                            </m:sub>
                          </m:sSub>
                          <m:r>
                            <a:rPr lang="en-US" sz="2800" b="0" i="1" smtClean="0">
                              <a:latin typeface="Cambria Math" panose="02040503050406030204" pitchFamily="18" charset="0"/>
                            </a:rPr>
                            <m:t>+</m:t>
                          </m:r>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𝑇</m:t>
                              </m:r>
                            </m:e>
                            <m:sub>
                              <m:r>
                                <a:rPr lang="en-US" sz="2800" b="0" i="1" smtClean="0">
                                  <a:latin typeface="Cambria Math" panose="02040503050406030204" pitchFamily="18" charset="0"/>
                                </a:rPr>
                                <m:t>𝑒</m:t>
                              </m:r>
                            </m:sub>
                          </m:sSub>
                        </m:e>
                      </m:d>
                    </m:oMath>
                  </m:oMathPara>
                </a14:m>
                <a:endParaRPr lang="en-US" sz="2800" b="0" dirty="0"/>
              </a:p>
              <a:p>
                <a:pPr marL="0" indent="0" algn="just">
                  <a:buNone/>
                </a:pPr>
                <a14:m>
                  <m:oMathPara xmlns:m="http://schemas.openxmlformats.org/officeDocument/2006/math">
                    <m:oMathParaPr>
                      <m:jc m:val="centerGroup"/>
                    </m:oMathParaPr>
                    <m:oMath xmlns:m="http://schemas.openxmlformats.org/officeDocument/2006/math">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𝑁</m:t>
                          </m:r>
                        </m:e>
                        <m:sub>
                          <m:r>
                            <a:rPr lang="en-US" sz="2800" b="0" i="1" smtClean="0">
                              <a:latin typeface="Cambria Math" panose="02040503050406030204" pitchFamily="18" charset="0"/>
                            </a:rPr>
                            <m:t>0</m:t>
                          </m:r>
                        </m:sub>
                      </m:sSub>
                      <m:r>
                        <a:rPr lang="en-US" sz="2800" b="0" i="1" smtClean="0">
                          <a:latin typeface="Cambria Math" panose="02040503050406030204" pitchFamily="18" charset="0"/>
                        </a:rPr>
                        <m:t>=</m:t>
                      </m:r>
                      <m:r>
                        <a:rPr lang="en-US" sz="2800" b="0" i="1" smtClean="0">
                          <a:latin typeface="Cambria Math" panose="02040503050406030204" pitchFamily="18" charset="0"/>
                        </a:rPr>
                        <m:t>𝑘𝐵</m:t>
                      </m:r>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𝑇</m:t>
                          </m:r>
                        </m:e>
                        <m:sub>
                          <m:r>
                            <a:rPr lang="en-US" sz="2800" b="0" i="1" smtClean="0">
                              <a:latin typeface="Cambria Math" panose="02040503050406030204" pitchFamily="18" charset="0"/>
                            </a:rPr>
                            <m:t>𝑠𝑦𝑠</m:t>
                          </m:r>
                        </m:sub>
                      </m:sSub>
                    </m:oMath>
                  </m:oMathPara>
                </a14:m>
                <a:endParaRPr lang="en-US" sz="2800" b="0" dirty="0"/>
              </a:p>
              <a:p>
                <a:pPr marL="0" indent="0" algn="just">
                  <a:buNone/>
                </a:pPr>
                <a:r>
                  <a:rPr lang="en-US" sz="2800" dirty="0"/>
                  <a:t>Where </a:t>
                </a:r>
                <a14:m>
                  <m:oMath xmlns:m="http://schemas.openxmlformats.org/officeDocument/2006/math">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𝑇</m:t>
                        </m:r>
                      </m:e>
                      <m:sub>
                        <m:r>
                          <a:rPr lang="en-US" sz="2800" b="0" i="1" smtClean="0">
                            <a:latin typeface="Cambria Math" panose="02040503050406030204" pitchFamily="18" charset="0"/>
                          </a:rPr>
                          <m:t>𝑠𝑦𝑠</m:t>
                        </m:r>
                      </m:sub>
                    </m:sSub>
                  </m:oMath>
                </a14:m>
                <a:r>
                  <a:rPr lang="en-US" sz="2800" b="0" dirty="0"/>
                  <a:t> is the system equivalent noise temperature</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1556" t="-1615" r="-1926"/>
                </a:stretch>
              </a:blipFill>
            </p:spPr>
            <p:txBody>
              <a:bodyPr/>
              <a:lstStyle/>
              <a:p>
                <a:r>
                  <a:rPr lang="en-US">
                    <a:noFill/>
                  </a:rPr>
                  <a:t> </a:t>
                </a:r>
              </a:p>
            </p:txBody>
          </p:sp>
        </mc:Fallback>
      </mc:AlternateContent>
      <p:sp>
        <p:nvSpPr>
          <p:cNvPr id="4" name="Slide Number Placeholder 3"/>
          <p:cNvSpPr>
            <a:spLocks noGrp="1"/>
          </p:cNvSpPr>
          <p:nvPr>
            <p:ph type="sldNum" sz="quarter" idx="10"/>
          </p:nvPr>
        </p:nvSpPr>
        <p:spPr/>
        <p:txBody>
          <a:bodyPr/>
          <a:lstStyle/>
          <a:p>
            <a:fld id="{98096D24-9B5D-4A50-8365-016C07C21ED1}" type="slidenum">
              <a:rPr lang="en-US" smtClean="0"/>
              <a:t>59</a:t>
            </a:fld>
            <a:endParaRPr lang="en-US"/>
          </a:p>
        </p:txBody>
      </p:sp>
      <p:sp>
        <p:nvSpPr>
          <p:cNvPr id="5" name="Footer Placeholder 4"/>
          <p:cNvSpPr>
            <a:spLocks noGrp="1"/>
          </p:cNvSpPr>
          <p:nvPr>
            <p:ph type="ftr" sz="quarter" idx="12"/>
          </p:nvPr>
        </p:nvSpPr>
        <p:spPr/>
        <p:txBody>
          <a:bodyPr/>
          <a:lstStyle/>
          <a:p>
            <a:r>
              <a:rPr lang="en-US"/>
              <a:t>Falah Mohammed An Najah National University</a:t>
            </a:r>
          </a:p>
        </p:txBody>
      </p:sp>
    </p:spTree>
    <p:extLst>
      <p:ext uri="{BB962C8B-B14F-4D97-AF65-F5344CB8AC3E}">
        <p14:creationId xmlns:p14="http://schemas.microsoft.com/office/powerpoint/2010/main" val="21803534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Fresnel zone definition</a:t>
            </a:r>
          </a:p>
        </p:txBody>
      </p:sp>
      <p:sp>
        <p:nvSpPr>
          <p:cNvPr id="3" name="Content Placeholder 2"/>
          <p:cNvSpPr>
            <a:spLocks noGrp="1"/>
          </p:cNvSpPr>
          <p:nvPr>
            <p:ph idx="1"/>
          </p:nvPr>
        </p:nvSpPr>
        <p:spPr>
          <a:xfrm>
            <a:off x="457200" y="1219200"/>
            <a:ext cx="8229600" cy="5024438"/>
          </a:xfrm>
        </p:spPr>
        <p:txBody>
          <a:bodyPr/>
          <a:lstStyle/>
          <a:p>
            <a:pPr algn="just"/>
            <a:r>
              <a:rPr lang="en-US" sz="2800" dirty="0"/>
              <a:t>Fresnel zone are defined as areas of constructive and destructive interference</a:t>
            </a:r>
          </a:p>
          <a:p>
            <a:pPr algn="just"/>
            <a:r>
              <a:rPr lang="en-US" sz="2800" dirty="0"/>
              <a:t>Fresnel zones are created when electromagnetic wave propagation in free space is reflected (multipath) or diffracted as the wave intersect obstacles.</a:t>
            </a:r>
          </a:p>
          <a:p>
            <a:pPr algn="just"/>
            <a:r>
              <a:rPr lang="en-US" sz="2800" dirty="0"/>
              <a:t>Fresnel zones are specified employing integer numbers that correspond to the number of half wavelength multiples that represent the difference in radio wave propagation path from the direct path</a:t>
            </a:r>
          </a:p>
        </p:txBody>
      </p:sp>
      <p:sp>
        <p:nvSpPr>
          <p:cNvPr id="4" name="Slide Number Placeholder 3"/>
          <p:cNvSpPr>
            <a:spLocks noGrp="1"/>
          </p:cNvSpPr>
          <p:nvPr>
            <p:ph type="sldNum" sz="quarter" idx="10"/>
          </p:nvPr>
        </p:nvSpPr>
        <p:spPr/>
        <p:txBody>
          <a:bodyPr/>
          <a:lstStyle/>
          <a:p>
            <a:fld id="{98096D24-9B5D-4A50-8365-016C07C21ED1}" type="slidenum">
              <a:rPr lang="en-US" smtClean="0"/>
              <a:t>6</a:t>
            </a:fld>
            <a:endParaRPr lang="en-US"/>
          </a:p>
        </p:txBody>
      </p:sp>
      <p:sp>
        <p:nvSpPr>
          <p:cNvPr id="5" name="Footer Placeholder 4"/>
          <p:cNvSpPr>
            <a:spLocks noGrp="1"/>
          </p:cNvSpPr>
          <p:nvPr>
            <p:ph type="ftr" sz="quarter" idx="12"/>
          </p:nvPr>
        </p:nvSpPr>
        <p:spPr/>
        <p:txBody>
          <a:bodyPr/>
          <a:lstStyle/>
          <a:p>
            <a:r>
              <a:rPr lang="en-US"/>
              <a:t>Falah Mohammed An Najah National University</a:t>
            </a:r>
          </a:p>
        </p:txBody>
      </p:sp>
    </p:spTree>
    <p:extLst>
      <p:ext uri="{BB962C8B-B14F-4D97-AF65-F5344CB8AC3E}">
        <p14:creationId xmlns:p14="http://schemas.microsoft.com/office/powerpoint/2010/main" val="216087607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Effect of the thermal noise on the receiver performance</a:t>
            </a:r>
          </a:p>
        </p:txBody>
      </p:sp>
      <p:sp>
        <p:nvSpPr>
          <p:cNvPr id="3" name="Content Placeholder 2"/>
          <p:cNvSpPr>
            <a:spLocks noGrp="1"/>
          </p:cNvSpPr>
          <p:nvPr>
            <p:ph idx="1"/>
          </p:nvPr>
        </p:nvSpPr>
        <p:spPr/>
        <p:txBody>
          <a:bodyPr/>
          <a:lstStyle/>
          <a:p>
            <a:pPr algn="just"/>
            <a:r>
              <a:rPr lang="en-US" sz="2400" dirty="0"/>
              <a:t>Thermal noise added by the receiver elements will degrade the signal to noise ratio at the receiver output</a:t>
            </a:r>
          </a:p>
          <a:p>
            <a:pPr algn="just"/>
            <a:r>
              <a:rPr lang="en-US" sz="2400" dirty="0"/>
              <a:t>The added noise will increase error of the received data</a:t>
            </a:r>
          </a:p>
          <a:p>
            <a:pPr algn="just"/>
            <a:r>
              <a:rPr lang="en-US" sz="2400" dirty="0"/>
              <a:t>However the design of wireless link may require increasing the received signal power at the input of the receiver to account for thermal noise</a:t>
            </a:r>
          </a:p>
          <a:p>
            <a:pPr algn="just"/>
            <a:r>
              <a:rPr lang="en-US" sz="2400" dirty="0"/>
              <a:t>Increasing the received signal power can be made by changing one of the parameters of the link budget equation (such as reducing d, or increasing EIRP or minimizing attenuation or increasing the antenna size)</a:t>
            </a:r>
          </a:p>
        </p:txBody>
      </p:sp>
      <p:sp>
        <p:nvSpPr>
          <p:cNvPr id="4" name="Slide Number Placeholder 3"/>
          <p:cNvSpPr>
            <a:spLocks noGrp="1"/>
          </p:cNvSpPr>
          <p:nvPr>
            <p:ph type="sldNum" sz="quarter" idx="10"/>
          </p:nvPr>
        </p:nvSpPr>
        <p:spPr/>
        <p:txBody>
          <a:bodyPr/>
          <a:lstStyle/>
          <a:p>
            <a:fld id="{98096D24-9B5D-4A50-8365-016C07C21ED1}" type="slidenum">
              <a:rPr lang="en-US" smtClean="0"/>
              <a:t>60</a:t>
            </a:fld>
            <a:endParaRPr lang="en-US"/>
          </a:p>
        </p:txBody>
      </p:sp>
      <p:sp>
        <p:nvSpPr>
          <p:cNvPr id="5" name="Footer Placeholder 4"/>
          <p:cNvSpPr>
            <a:spLocks noGrp="1"/>
          </p:cNvSpPr>
          <p:nvPr>
            <p:ph type="ftr" sz="quarter" idx="12"/>
          </p:nvPr>
        </p:nvSpPr>
        <p:spPr/>
        <p:txBody>
          <a:bodyPr/>
          <a:lstStyle/>
          <a:p>
            <a:r>
              <a:rPr lang="en-US"/>
              <a:t>Falah Mohammed An Najah National University</a:t>
            </a:r>
          </a:p>
        </p:txBody>
      </p:sp>
    </p:spTree>
    <p:extLst>
      <p:ext uri="{BB962C8B-B14F-4D97-AF65-F5344CB8AC3E}">
        <p14:creationId xmlns:p14="http://schemas.microsoft.com/office/powerpoint/2010/main" val="20790666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Thermal noise example</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pPr algn="just"/>
                <a:r>
                  <a:rPr lang="en-US" sz="2700" dirty="0"/>
                  <a:t>Given a receiver for a 10-megasymbol-per-second signal, determine</a:t>
                </a:r>
              </a:p>
              <a:p>
                <a:pPr marL="514350" indent="-514350" algn="just">
                  <a:buFont typeface="+mj-lt"/>
                  <a:buAutoNum type="alphaLcParenR"/>
                </a:pPr>
                <a:r>
                  <a:rPr lang="en-US" sz="2700" dirty="0"/>
                  <a:t>Find the noise figure of the receiver if the equivalent noise temperature of the receiver is 870K</a:t>
                </a:r>
              </a:p>
              <a:p>
                <a:pPr marL="514350" indent="-514350" algn="just">
                  <a:buFont typeface="+mj-lt"/>
                  <a:buAutoNum type="alphaLcParenR"/>
                </a:pPr>
                <a:r>
                  <a:rPr lang="en-US" sz="2700" dirty="0"/>
                  <a:t>The noise bandwidth </a:t>
                </a:r>
                <a14:m>
                  <m:oMath xmlns:m="http://schemas.openxmlformats.org/officeDocument/2006/math">
                    <m:sSub>
                      <m:sSubPr>
                        <m:ctrlPr>
                          <a:rPr lang="en-US" sz="2700" b="0" i="1" smtClean="0">
                            <a:latin typeface="Cambria Math" panose="02040503050406030204" pitchFamily="18" charset="0"/>
                          </a:rPr>
                        </m:ctrlPr>
                      </m:sSubPr>
                      <m:e>
                        <m:r>
                          <a:rPr lang="en-US" sz="2700" b="0" i="1" smtClean="0">
                            <a:latin typeface="Cambria Math"/>
                          </a:rPr>
                          <m:t>𝐵</m:t>
                        </m:r>
                      </m:e>
                      <m:sub>
                        <m:r>
                          <a:rPr lang="en-US" sz="2700" b="0" i="1" smtClean="0">
                            <a:latin typeface="Cambria Math"/>
                          </a:rPr>
                          <m:t>𝑛</m:t>
                        </m:r>
                      </m:sub>
                    </m:sSub>
                  </m:oMath>
                </a14:m>
                <a:endParaRPr lang="en-US" sz="2700" dirty="0"/>
              </a:p>
              <a:p>
                <a:pPr marL="514350" indent="-514350" algn="just">
                  <a:buFont typeface="+mj-lt"/>
                  <a:buAutoNum type="alphaLcParenR"/>
                </a:pPr>
                <a:r>
                  <a:rPr lang="en-US" sz="2700" dirty="0"/>
                  <a:t>The available noise power present with the signal</a:t>
                </a:r>
              </a:p>
              <a:p>
                <a:pPr marL="514350" indent="-514350" algn="just">
                  <a:buFont typeface="+mj-lt"/>
                  <a:buAutoNum type="alphaLcParenR"/>
                </a:pPr>
                <a:r>
                  <a:rPr lang="en-US" sz="2700" dirty="0"/>
                  <a:t>Determine also the average probability of error if QPSK modulation is used and the energy per bit is </a:t>
                </a:r>
                <a14:m>
                  <m:oMath xmlns:m="http://schemas.openxmlformats.org/officeDocument/2006/math">
                    <m:r>
                      <a:rPr lang="en-US" sz="2700" i="1" dirty="0" smtClean="0">
                        <a:latin typeface="Cambria Math"/>
                      </a:rPr>
                      <m:t>138.53 </m:t>
                    </m:r>
                    <m:r>
                      <a:rPr lang="en-US" sz="2700" i="1" dirty="0" smtClean="0">
                        <a:latin typeface="Cambria Math"/>
                      </a:rPr>
                      <m:t>𝑑𝐵</m:t>
                    </m:r>
                  </m:oMath>
                </a14:m>
                <a:endParaRPr lang="en-US" sz="27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1">
                <a:blip r:embed="rId2"/>
                <a:stretch>
                  <a:fillRect l="-1259" t="-1211" r="-1852" b="-4307"/>
                </a:stretch>
              </a:blipFill>
            </p:spPr>
            <p:txBody>
              <a:bodyPr/>
              <a:lstStyle/>
              <a:p>
                <a:r>
                  <a:rPr lang="en-US">
                    <a:noFill/>
                  </a:rPr>
                  <a:t> </a:t>
                </a:r>
              </a:p>
            </p:txBody>
          </p:sp>
        </mc:Fallback>
      </mc:AlternateContent>
      <p:sp>
        <p:nvSpPr>
          <p:cNvPr id="4" name="Slide Number Placeholder 3"/>
          <p:cNvSpPr>
            <a:spLocks noGrp="1"/>
          </p:cNvSpPr>
          <p:nvPr>
            <p:ph type="sldNum" sz="quarter" idx="10"/>
          </p:nvPr>
        </p:nvSpPr>
        <p:spPr/>
        <p:txBody>
          <a:bodyPr/>
          <a:lstStyle/>
          <a:p>
            <a:fld id="{98096D24-9B5D-4A50-8365-016C07C21ED1}" type="slidenum">
              <a:rPr lang="en-US" smtClean="0"/>
              <a:t>61</a:t>
            </a:fld>
            <a:endParaRPr lang="en-US"/>
          </a:p>
        </p:txBody>
      </p:sp>
      <p:sp>
        <p:nvSpPr>
          <p:cNvPr id="5" name="Footer Placeholder 4"/>
          <p:cNvSpPr>
            <a:spLocks noGrp="1"/>
          </p:cNvSpPr>
          <p:nvPr>
            <p:ph type="ftr" sz="quarter" idx="12"/>
          </p:nvPr>
        </p:nvSpPr>
        <p:spPr/>
        <p:txBody>
          <a:bodyPr/>
          <a:lstStyle/>
          <a:p>
            <a:r>
              <a:rPr lang="en-US"/>
              <a:t>Falah Mohammed An Najah National University</a:t>
            </a:r>
          </a:p>
        </p:txBody>
      </p:sp>
    </p:spTree>
    <p:extLst>
      <p:ext uri="{BB962C8B-B14F-4D97-AF65-F5344CB8AC3E}">
        <p14:creationId xmlns:p14="http://schemas.microsoft.com/office/powerpoint/2010/main" val="307174550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Solution</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57200" y="1447800"/>
                <a:ext cx="8229600" cy="4876800"/>
              </a:xfrm>
            </p:spPr>
            <p:txBody>
              <a:bodyPr/>
              <a:lstStyle/>
              <a:p>
                <a:pPr marL="457200" indent="-457200" algn="just">
                  <a:buFont typeface="+mj-lt"/>
                  <a:buAutoNum type="alphaLcParenR"/>
                </a:pPr>
                <a:r>
                  <a:rPr lang="en-US" sz="2400" dirty="0"/>
                  <a:t>The noise figure of the receiver is given by </a:t>
                </a:r>
              </a:p>
              <a:p>
                <a:pPr marL="0" indent="0" algn="just">
                  <a:buNone/>
                </a:pPr>
                <a14:m>
                  <m:oMathPara xmlns:m="http://schemas.openxmlformats.org/officeDocument/2006/math">
                    <m:oMathParaPr>
                      <m:jc m:val="centerGroup"/>
                    </m:oMathParaPr>
                    <m:oMath xmlns:m="http://schemas.openxmlformats.org/officeDocument/2006/math">
                      <m:r>
                        <a:rPr lang="en-US" sz="2400" b="0" i="1" smtClean="0">
                          <a:latin typeface="Cambria Math"/>
                        </a:rPr>
                        <m:t>𝐹</m:t>
                      </m:r>
                      <m:r>
                        <a:rPr lang="en-US" sz="2400" b="0" i="1" smtClean="0">
                          <a:latin typeface="Cambria Math"/>
                        </a:rPr>
                        <m:t>=</m:t>
                      </m:r>
                      <m:d>
                        <m:dPr>
                          <m:ctrlPr>
                            <a:rPr lang="en-US" sz="2400" b="0" i="1" smtClean="0">
                              <a:latin typeface="Cambria Math" panose="02040503050406030204" pitchFamily="18" charset="0"/>
                            </a:rPr>
                          </m:ctrlPr>
                        </m:dPr>
                        <m:e>
                          <m:r>
                            <a:rPr lang="en-US" sz="2400" b="0" i="1" smtClean="0">
                              <a:latin typeface="Cambria Math"/>
                            </a:rPr>
                            <m:t>1</m:t>
                          </m:r>
                          <m:r>
                            <a:rPr lang="en-US" sz="2400" b="0" i="1" smtClean="0">
                              <a:latin typeface="Cambria Math"/>
                            </a:rPr>
                            <m:t>+</m:t>
                          </m:r>
                          <m:f>
                            <m:fPr>
                              <m:ctrlPr>
                                <a:rPr lang="en-US" sz="2400" b="0" i="1" smtClean="0">
                                  <a:latin typeface="Cambria Math" panose="02040503050406030204" pitchFamily="18" charset="0"/>
                                </a:rPr>
                              </m:ctrlPr>
                            </m:fPr>
                            <m:num>
                              <m:sSub>
                                <m:sSubPr>
                                  <m:ctrlPr>
                                    <a:rPr lang="en-US" sz="2400" b="0" i="1" smtClean="0">
                                      <a:latin typeface="Cambria Math" panose="02040503050406030204" pitchFamily="18" charset="0"/>
                                    </a:rPr>
                                  </m:ctrlPr>
                                </m:sSubPr>
                                <m:e>
                                  <m:r>
                                    <a:rPr lang="en-US" sz="2400" b="0" i="1" smtClean="0">
                                      <a:latin typeface="Cambria Math"/>
                                    </a:rPr>
                                    <m:t>𝑇</m:t>
                                  </m:r>
                                </m:e>
                                <m:sub>
                                  <m:r>
                                    <a:rPr lang="en-US" sz="2400" b="0" i="1" smtClean="0">
                                      <a:latin typeface="Cambria Math"/>
                                    </a:rPr>
                                    <m:t>𝑟</m:t>
                                  </m:r>
                                </m:sub>
                              </m:sSub>
                            </m:num>
                            <m:den>
                              <m:sSub>
                                <m:sSubPr>
                                  <m:ctrlPr>
                                    <a:rPr lang="en-US" sz="2400" b="0" i="1" smtClean="0">
                                      <a:latin typeface="Cambria Math" panose="02040503050406030204" pitchFamily="18" charset="0"/>
                                    </a:rPr>
                                  </m:ctrlPr>
                                </m:sSubPr>
                                <m:e>
                                  <m:r>
                                    <a:rPr lang="en-US" sz="2400" b="0" i="1" smtClean="0">
                                      <a:latin typeface="Cambria Math"/>
                                    </a:rPr>
                                    <m:t>𝑇</m:t>
                                  </m:r>
                                </m:e>
                                <m:sub>
                                  <m:r>
                                    <a:rPr lang="en-US" sz="2400" b="0" i="1" smtClean="0">
                                      <a:latin typeface="Cambria Math"/>
                                    </a:rPr>
                                    <m:t>0</m:t>
                                  </m:r>
                                </m:sub>
                              </m:sSub>
                            </m:den>
                          </m:f>
                        </m:e>
                      </m:d>
                      <m:r>
                        <a:rPr lang="en-US" sz="2400" b="0" i="1" smtClean="0">
                          <a:latin typeface="Cambria Math"/>
                        </a:rPr>
                        <m:t>=</m:t>
                      </m:r>
                      <m:d>
                        <m:dPr>
                          <m:ctrlPr>
                            <a:rPr lang="en-US" sz="2400" b="0" i="1" smtClean="0">
                              <a:latin typeface="Cambria Math" panose="02040503050406030204" pitchFamily="18" charset="0"/>
                            </a:rPr>
                          </m:ctrlPr>
                        </m:dPr>
                        <m:e>
                          <m:r>
                            <a:rPr lang="en-US" sz="2400" b="0" i="1" smtClean="0">
                              <a:latin typeface="Cambria Math"/>
                            </a:rPr>
                            <m:t>1</m:t>
                          </m:r>
                          <m:r>
                            <a:rPr lang="en-US" sz="2400" b="0" i="1" smtClean="0">
                              <a:latin typeface="Cambria Math"/>
                            </a:rPr>
                            <m:t>+</m:t>
                          </m:r>
                          <m:f>
                            <m:fPr>
                              <m:ctrlPr>
                                <a:rPr lang="en-US" sz="2400" b="0" i="1" smtClean="0">
                                  <a:latin typeface="Cambria Math" panose="02040503050406030204" pitchFamily="18" charset="0"/>
                                </a:rPr>
                              </m:ctrlPr>
                            </m:fPr>
                            <m:num>
                              <m:r>
                                <a:rPr lang="en-US" sz="2400" b="0" i="1" smtClean="0">
                                  <a:latin typeface="Cambria Math"/>
                                </a:rPr>
                                <m:t>870</m:t>
                              </m:r>
                            </m:num>
                            <m:den>
                              <m:r>
                                <a:rPr lang="en-US" sz="2400" b="0" i="1" smtClean="0">
                                  <a:latin typeface="Cambria Math"/>
                                </a:rPr>
                                <m:t>290</m:t>
                              </m:r>
                            </m:den>
                          </m:f>
                        </m:e>
                      </m:d>
                      <m:r>
                        <a:rPr lang="en-US" sz="2400" b="0" i="1" smtClean="0">
                          <a:latin typeface="Cambria Math"/>
                        </a:rPr>
                        <m:t>=</m:t>
                      </m:r>
                      <m:r>
                        <a:rPr lang="en-US" sz="2400" b="0" i="1" smtClean="0">
                          <a:latin typeface="Cambria Math"/>
                        </a:rPr>
                        <m:t>4</m:t>
                      </m:r>
                      <m:r>
                        <a:rPr lang="en-US" sz="2400" b="0" i="1" smtClean="0">
                          <a:latin typeface="Cambria Math"/>
                        </a:rPr>
                        <m:t>⇒</m:t>
                      </m:r>
                      <m:r>
                        <a:rPr lang="en-US" sz="2400" b="0" i="1" smtClean="0">
                          <a:latin typeface="Cambria Math"/>
                        </a:rPr>
                        <m:t>𝐹</m:t>
                      </m:r>
                      <m:r>
                        <a:rPr lang="en-US" sz="2400" b="0" i="1" smtClean="0">
                          <a:latin typeface="Cambria Math"/>
                        </a:rPr>
                        <m:t>=</m:t>
                      </m:r>
                      <m:r>
                        <a:rPr lang="en-US" sz="2400" b="0" i="1" smtClean="0">
                          <a:latin typeface="Cambria Math"/>
                        </a:rPr>
                        <m:t>10</m:t>
                      </m:r>
                      <m:r>
                        <a:rPr lang="en-US" sz="2400" b="0" i="1" smtClean="0">
                          <a:latin typeface="Cambria Math"/>
                        </a:rPr>
                        <m:t>×</m:t>
                      </m:r>
                      <m:func>
                        <m:funcPr>
                          <m:ctrlPr>
                            <a:rPr lang="en-US" sz="2400" b="0" i="1" smtClean="0">
                              <a:latin typeface="Cambria Math" panose="02040503050406030204" pitchFamily="18" charset="0"/>
                            </a:rPr>
                          </m:ctrlPr>
                        </m:funcPr>
                        <m:fName>
                          <m:sSub>
                            <m:sSubPr>
                              <m:ctrlPr>
                                <a:rPr lang="en-US" sz="2400" b="0" i="1" smtClean="0">
                                  <a:latin typeface="Cambria Math" panose="02040503050406030204" pitchFamily="18" charset="0"/>
                                </a:rPr>
                              </m:ctrlPr>
                            </m:sSubPr>
                            <m:e>
                              <m:r>
                                <m:rPr>
                                  <m:sty m:val="p"/>
                                </m:rPr>
                                <a:rPr lang="en-US" sz="2400" b="0" i="0" smtClean="0">
                                  <a:latin typeface="Cambria Math"/>
                                </a:rPr>
                                <m:t>log</m:t>
                              </m:r>
                            </m:e>
                            <m:sub>
                              <m:r>
                                <a:rPr lang="en-US" sz="2400" b="0" i="1" smtClean="0">
                                  <a:latin typeface="Cambria Math"/>
                                </a:rPr>
                                <m:t>10</m:t>
                              </m:r>
                            </m:sub>
                          </m:sSub>
                        </m:fName>
                        <m:e>
                          <m:r>
                            <a:rPr lang="en-US" sz="2400" b="0" i="1" smtClean="0">
                              <a:latin typeface="Cambria Math"/>
                            </a:rPr>
                            <m:t>4</m:t>
                          </m:r>
                        </m:e>
                      </m:func>
                      <m:r>
                        <a:rPr lang="en-US" sz="2400" b="0" i="1" smtClean="0">
                          <a:latin typeface="Cambria Math"/>
                        </a:rPr>
                        <m:t>=</m:t>
                      </m:r>
                      <m:r>
                        <a:rPr lang="en-US" sz="2400" b="0" i="1" smtClean="0">
                          <a:latin typeface="Cambria Math"/>
                        </a:rPr>
                        <m:t>6</m:t>
                      </m:r>
                      <m:r>
                        <a:rPr lang="en-US" sz="2400" b="0" i="1" smtClean="0">
                          <a:latin typeface="Cambria Math"/>
                        </a:rPr>
                        <m:t> </m:t>
                      </m:r>
                      <m:r>
                        <a:rPr lang="en-US" sz="2400" b="0" i="1" smtClean="0">
                          <a:latin typeface="Cambria Math"/>
                        </a:rPr>
                        <m:t>𝑑𝐵</m:t>
                      </m:r>
                    </m:oMath>
                  </m:oMathPara>
                </a14:m>
                <a:endParaRPr lang="en-US" sz="2400" dirty="0"/>
              </a:p>
              <a:p>
                <a:pPr marL="514350" indent="-514350" algn="just">
                  <a:buFont typeface="+mj-lt"/>
                  <a:buAutoNum type="alphaLcParenR" startAt="2"/>
                </a:pPr>
                <a:r>
                  <a:rPr lang="en-US" sz="2400" dirty="0"/>
                  <a:t>The noise bandwidth is given by</a:t>
                </a:r>
              </a:p>
              <a:p>
                <a:pPr marL="0" indent="0" algn="just">
                  <a:buNone/>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a:rPr>
                            <m:t>𝐵</m:t>
                          </m:r>
                        </m:e>
                        <m:sub>
                          <m:r>
                            <a:rPr lang="en-US" sz="2400" b="0" i="1" smtClean="0">
                              <a:latin typeface="Cambria Math"/>
                            </a:rPr>
                            <m:t>𝑛</m:t>
                          </m:r>
                        </m:sub>
                      </m:sSub>
                      <m:r>
                        <a:rPr lang="en-US" sz="2400" b="0" i="1" smtClean="0">
                          <a:latin typeface="Cambria Math"/>
                        </a:rPr>
                        <m:t>=</m:t>
                      </m:r>
                      <m:f>
                        <m:fPr>
                          <m:ctrlPr>
                            <a:rPr lang="en-US" sz="2400" b="0" i="1" smtClean="0">
                              <a:latin typeface="Cambria Math" panose="02040503050406030204" pitchFamily="18" charset="0"/>
                            </a:rPr>
                          </m:ctrlPr>
                        </m:fPr>
                        <m:num>
                          <m:r>
                            <a:rPr lang="en-US" sz="2400" b="0" i="1" smtClean="0">
                              <a:latin typeface="Cambria Math"/>
                            </a:rPr>
                            <m:t>1</m:t>
                          </m:r>
                        </m:num>
                        <m:den>
                          <m:r>
                            <a:rPr lang="en-US" sz="2400" b="0" i="1" smtClean="0">
                              <a:latin typeface="Cambria Math"/>
                            </a:rPr>
                            <m:t>𝑠𝑦𝑚𝑏𝑜𝑙</m:t>
                          </m:r>
                          <m:r>
                            <a:rPr lang="en-US" sz="2400" b="0" i="1" smtClean="0">
                              <a:latin typeface="Cambria Math"/>
                            </a:rPr>
                            <m:t> </m:t>
                          </m:r>
                          <m:r>
                            <a:rPr lang="en-US" sz="2400" b="0" i="1" smtClean="0">
                              <a:latin typeface="Cambria Math"/>
                            </a:rPr>
                            <m:t>𝑑𝑢𝑟𝑎𝑡𝑖𝑜𝑛</m:t>
                          </m:r>
                          <m:r>
                            <a:rPr lang="en-US" sz="2400" b="0" i="1" smtClean="0">
                              <a:latin typeface="Cambria Math"/>
                            </a:rPr>
                            <m:t> </m:t>
                          </m:r>
                        </m:den>
                      </m:f>
                      <m:r>
                        <a:rPr lang="en-US" sz="2400" b="0" i="1" smtClean="0">
                          <a:latin typeface="Cambria Math"/>
                        </a:rPr>
                        <m:t>=</m:t>
                      </m:r>
                      <m:f>
                        <m:fPr>
                          <m:ctrlPr>
                            <a:rPr lang="en-US" sz="2400" b="0" i="1" smtClean="0">
                              <a:latin typeface="Cambria Math" panose="02040503050406030204" pitchFamily="18" charset="0"/>
                            </a:rPr>
                          </m:ctrlPr>
                        </m:fPr>
                        <m:num>
                          <m:r>
                            <a:rPr lang="en-US" sz="2400" b="0" i="1" smtClean="0">
                              <a:latin typeface="Cambria Math"/>
                            </a:rPr>
                            <m:t>1</m:t>
                          </m:r>
                        </m:num>
                        <m:den>
                          <m:sSub>
                            <m:sSubPr>
                              <m:ctrlPr>
                                <a:rPr lang="en-US" sz="2400" b="0" i="1" smtClean="0">
                                  <a:latin typeface="Cambria Math" panose="02040503050406030204" pitchFamily="18" charset="0"/>
                                </a:rPr>
                              </m:ctrlPr>
                            </m:sSubPr>
                            <m:e>
                              <m:r>
                                <a:rPr lang="en-US" sz="2400" b="0" i="1" smtClean="0">
                                  <a:latin typeface="Cambria Math"/>
                                </a:rPr>
                                <m:t>𝑇</m:t>
                              </m:r>
                            </m:e>
                            <m:sub>
                              <m:r>
                                <a:rPr lang="en-US" sz="2400" b="0" i="1" smtClean="0">
                                  <a:latin typeface="Cambria Math"/>
                                </a:rPr>
                                <m:t>𝑠</m:t>
                              </m:r>
                            </m:sub>
                          </m:sSub>
                        </m:den>
                      </m:f>
                      <m:r>
                        <a:rPr lang="en-US" sz="2400" b="0" i="1" smtClean="0">
                          <a:latin typeface="Cambria Math"/>
                        </a:rPr>
                        <m:t>=</m:t>
                      </m:r>
                      <m:f>
                        <m:fPr>
                          <m:ctrlPr>
                            <a:rPr lang="en-US" sz="2400" b="0" i="1" smtClean="0">
                              <a:latin typeface="Cambria Math" panose="02040503050406030204" pitchFamily="18" charset="0"/>
                            </a:rPr>
                          </m:ctrlPr>
                        </m:fPr>
                        <m:num>
                          <m:r>
                            <a:rPr lang="en-US" sz="2400" b="0" i="1" smtClean="0">
                              <a:latin typeface="Cambria Math"/>
                            </a:rPr>
                            <m:t>1</m:t>
                          </m:r>
                        </m:num>
                        <m:den>
                          <m:f>
                            <m:fPr>
                              <m:ctrlPr>
                                <a:rPr lang="en-US" sz="2400" b="0" i="1" smtClean="0">
                                  <a:latin typeface="Cambria Math" panose="02040503050406030204" pitchFamily="18" charset="0"/>
                                </a:rPr>
                              </m:ctrlPr>
                            </m:fPr>
                            <m:num>
                              <m:r>
                                <a:rPr lang="en-US" sz="2400" b="0" i="1" smtClean="0">
                                  <a:latin typeface="Cambria Math"/>
                                </a:rPr>
                                <m:t>1</m:t>
                              </m:r>
                            </m:num>
                            <m:den>
                              <m:r>
                                <a:rPr lang="en-US" sz="2400" b="0" i="1" smtClean="0">
                                  <a:latin typeface="Cambria Math"/>
                                </a:rPr>
                                <m:t>10</m:t>
                              </m:r>
                              <m:r>
                                <a:rPr lang="en-US" sz="2400" b="0" i="1" smtClean="0">
                                  <a:latin typeface="Cambria Math"/>
                                </a:rPr>
                                <m:t> </m:t>
                              </m:r>
                              <m:r>
                                <a:rPr lang="en-US" sz="2400" b="0" i="1" smtClean="0">
                                  <a:latin typeface="Cambria Math"/>
                                </a:rPr>
                                <m:t>𝑠𝑦𝑚𝑏𝑜𝑙</m:t>
                              </m:r>
                              <m:r>
                                <a:rPr lang="en-US" sz="2400" b="0" i="1" smtClean="0">
                                  <a:latin typeface="Cambria Math"/>
                                </a:rPr>
                                <m:t>/</m:t>
                              </m:r>
                              <m:r>
                                <a:rPr lang="en-US" sz="2400" b="0" i="1" smtClean="0">
                                  <a:latin typeface="Cambria Math"/>
                                </a:rPr>
                                <m:t>𝑠</m:t>
                              </m:r>
                            </m:den>
                          </m:f>
                        </m:den>
                      </m:f>
                      <m:r>
                        <a:rPr lang="en-US" sz="2400" b="0" i="1" smtClean="0">
                          <a:latin typeface="Cambria Math"/>
                        </a:rPr>
                        <m:t>=</m:t>
                      </m:r>
                      <m:r>
                        <a:rPr lang="en-US" sz="2400" b="0" i="1" smtClean="0">
                          <a:latin typeface="Cambria Math"/>
                        </a:rPr>
                        <m:t>10</m:t>
                      </m:r>
                      <m:r>
                        <a:rPr lang="en-US" sz="2400" b="0" i="1" smtClean="0">
                          <a:latin typeface="Cambria Math"/>
                        </a:rPr>
                        <m:t> </m:t>
                      </m:r>
                      <m:r>
                        <a:rPr lang="en-US" sz="2400" b="0" i="1" smtClean="0">
                          <a:latin typeface="Cambria Math"/>
                        </a:rPr>
                        <m:t>𝑀𝐻𝑧</m:t>
                      </m:r>
                      <m:r>
                        <a:rPr lang="en-US" sz="2400" b="0" i="1" smtClean="0">
                          <a:latin typeface="Cambria Math"/>
                        </a:rPr>
                        <m:t> </m:t>
                      </m:r>
                    </m:oMath>
                  </m:oMathPara>
                </a14:m>
                <a:endParaRPr lang="en-US" sz="2400" dirty="0"/>
              </a:p>
              <a:p>
                <a:pPr marL="514350" indent="-514350" algn="just">
                  <a:buFont typeface="+mj-lt"/>
                  <a:buAutoNum type="alphaLcParenR" startAt="3"/>
                </a:pPr>
                <a:r>
                  <a:rPr lang="en-US" sz="2400" dirty="0"/>
                  <a:t>The output noise power of the receiver is </a:t>
                </a:r>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a:rPr>
                          <m:t>𝑁</m:t>
                        </m:r>
                      </m:e>
                      <m:sub>
                        <m:r>
                          <a:rPr lang="en-US" sz="2400" b="0" i="1" smtClean="0">
                            <a:latin typeface="Cambria Math"/>
                          </a:rPr>
                          <m:t>0</m:t>
                        </m:r>
                      </m:sub>
                    </m:sSub>
                    <m:r>
                      <a:rPr lang="en-US" sz="2400" b="0" i="1" smtClean="0">
                        <a:latin typeface="Cambria Math"/>
                      </a:rPr>
                      <m:t>=</m:t>
                    </m:r>
                    <m:r>
                      <a:rPr lang="en-US" sz="2400" b="0" i="1" smtClean="0">
                        <a:latin typeface="Cambria Math"/>
                      </a:rPr>
                      <m:t>𝑘</m:t>
                    </m:r>
                    <m:sSub>
                      <m:sSubPr>
                        <m:ctrlPr>
                          <a:rPr lang="en-US" sz="2400" b="0" i="1" smtClean="0">
                            <a:latin typeface="Cambria Math" panose="02040503050406030204" pitchFamily="18" charset="0"/>
                          </a:rPr>
                        </m:ctrlPr>
                      </m:sSubPr>
                      <m:e>
                        <m:r>
                          <a:rPr lang="en-US" sz="2400" b="0" i="1" smtClean="0">
                            <a:latin typeface="Cambria Math"/>
                          </a:rPr>
                          <m:t>𝑇</m:t>
                        </m:r>
                      </m:e>
                      <m:sub>
                        <m:r>
                          <a:rPr lang="en-US" sz="2400" b="0" i="1" smtClean="0">
                            <a:latin typeface="Cambria Math"/>
                          </a:rPr>
                          <m:t>0</m:t>
                        </m:r>
                      </m:sub>
                    </m:sSub>
                    <m:sSub>
                      <m:sSubPr>
                        <m:ctrlPr>
                          <a:rPr lang="en-US" sz="2400" b="0" i="1" smtClean="0">
                            <a:latin typeface="Cambria Math" panose="02040503050406030204" pitchFamily="18" charset="0"/>
                          </a:rPr>
                        </m:ctrlPr>
                      </m:sSubPr>
                      <m:e>
                        <m:r>
                          <a:rPr lang="en-US" sz="2400" b="0" i="1" smtClean="0">
                            <a:latin typeface="Cambria Math"/>
                          </a:rPr>
                          <m:t>𝐵</m:t>
                        </m:r>
                      </m:e>
                      <m:sub>
                        <m:r>
                          <a:rPr lang="en-US" sz="2400" b="0" i="1" smtClean="0">
                            <a:latin typeface="Cambria Math"/>
                          </a:rPr>
                          <m:t>𝑛</m:t>
                        </m:r>
                      </m:sub>
                    </m:sSub>
                    <m:r>
                      <a:rPr lang="en-US" sz="2400" b="0" i="1" smtClean="0">
                        <a:latin typeface="Cambria Math"/>
                      </a:rPr>
                      <m:t>𝐹</m:t>
                    </m:r>
                    <m:r>
                      <a:rPr lang="en-US" sz="2400" b="0" i="1" smtClean="0">
                        <a:latin typeface="Cambria Math"/>
                      </a:rPr>
                      <m:t>=−</m:t>
                    </m:r>
                    <m:r>
                      <a:rPr lang="en-US" sz="2400" b="0" i="1" smtClean="0">
                        <a:latin typeface="Cambria Math"/>
                      </a:rPr>
                      <m:t>128</m:t>
                    </m:r>
                    <m:r>
                      <a:rPr lang="en-US" sz="2400" b="0" i="1" smtClean="0">
                        <a:latin typeface="Cambria Math"/>
                      </a:rPr>
                      <m:t> </m:t>
                    </m:r>
                    <m:r>
                      <a:rPr lang="en-US" sz="2400" b="0" i="1" smtClean="0">
                        <a:latin typeface="Cambria Math"/>
                      </a:rPr>
                      <m:t>𝑑𝐵</m:t>
                    </m:r>
                  </m:oMath>
                </a14:m>
                <a:endParaRPr lang="en-US" sz="2400" dirty="0"/>
              </a:p>
              <a:p>
                <a:pPr marL="514350" indent="-514350" algn="just">
                  <a:buFont typeface="+mj-lt"/>
                  <a:buAutoNum type="alphaLcParenR" startAt="3"/>
                </a:pPr>
                <a:r>
                  <a:rPr lang="en-US" sz="2400" dirty="0"/>
                  <a:t>The average probability of bit error is given by </a:t>
                </a:r>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a:rPr>
                          <m:t>𝑃</m:t>
                        </m:r>
                      </m:e>
                      <m:sub>
                        <m:r>
                          <a:rPr lang="en-US" sz="2400" b="0" i="1" smtClean="0">
                            <a:latin typeface="Cambria Math"/>
                          </a:rPr>
                          <m:t>𝑒</m:t>
                        </m:r>
                      </m:sub>
                    </m:sSub>
                    <m:r>
                      <a:rPr lang="en-US" sz="2400" b="0" i="1" smtClean="0">
                        <a:latin typeface="Cambria Math"/>
                      </a:rPr>
                      <m:t>=</m:t>
                    </m:r>
                    <m:f>
                      <m:fPr>
                        <m:ctrlPr>
                          <a:rPr lang="en-US" sz="2400" b="0" i="1" smtClean="0">
                            <a:latin typeface="Cambria Math" panose="02040503050406030204" pitchFamily="18" charset="0"/>
                          </a:rPr>
                        </m:ctrlPr>
                      </m:fPr>
                      <m:num>
                        <m:r>
                          <a:rPr lang="en-US" sz="2400" b="0" i="1" smtClean="0">
                            <a:latin typeface="Cambria Math"/>
                          </a:rPr>
                          <m:t>1</m:t>
                        </m:r>
                      </m:num>
                      <m:den>
                        <m:r>
                          <a:rPr lang="en-US" sz="2400" b="0" i="1" smtClean="0">
                            <a:latin typeface="Cambria Math"/>
                          </a:rPr>
                          <m:t>2</m:t>
                        </m:r>
                      </m:den>
                    </m:f>
                    <m:func>
                      <m:funcPr>
                        <m:ctrlPr>
                          <a:rPr lang="en-US" sz="2400" b="0" i="1" smtClean="0">
                            <a:latin typeface="Cambria Math" panose="02040503050406030204" pitchFamily="18" charset="0"/>
                          </a:rPr>
                        </m:ctrlPr>
                      </m:funcPr>
                      <m:fName>
                        <m:r>
                          <m:rPr>
                            <m:sty m:val="p"/>
                          </m:rPr>
                          <a:rPr lang="en-US" sz="2400" b="0" i="0" smtClean="0">
                            <a:latin typeface="Cambria Math"/>
                          </a:rPr>
                          <m:t>erfc</m:t>
                        </m:r>
                      </m:fName>
                      <m:e>
                        <m:d>
                          <m:dPr>
                            <m:ctrlPr>
                              <a:rPr lang="en-US" sz="2400" b="0" i="1" smtClean="0">
                                <a:latin typeface="Cambria Math" panose="02040503050406030204" pitchFamily="18" charset="0"/>
                              </a:rPr>
                            </m:ctrlPr>
                          </m:dPr>
                          <m:e>
                            <m:rad>
                              <m:radPr>
                                <m:degHide m:val="on"/>
                                <m:ctrlPr>
                                  <a:rPr lang="en-US" sz="2400" b="0" i="1" smtClean="0">
                                    <a:latin typeface="Cambria Math" panose="02040503050406030204" pitchFamily="18" charset="0"/>
                                  </a:rPr>
                                </m:ctrlPr>
                              </m:radPr>
                              <m:deg/>
                              <m:e>
                                <m:f>
                                  <m:fPr>
                                    <m:ctrlPr>
                                      <a:rPr lang="en-US" sz="2400" b="0" i="1" smtClean="0">
                                        <a:latin typeface="Cambria Math" panose="02040503050406030204" pitchFamily="18" charset="0"/>
                                      </a:rPr>
                                    </m:ctrlPr>
                                  </m:fPr>
                                  <m:num>
                                    <m:sSub>
                                      <m:sSubPr>
                                        <m:ctrlPr>
                                          <a:rPr lang="en-US" sz="2400" b="0" i="1" smtClean="0">
                                            <a:latin typeface="Cambria Math" panose="02040503050406030204" pitchFamily="18" charset="0"/>
                                          </a:rPr>
                                        </m:ctrlPr>
                                      </m:sSubPr>
                                      <m:e>
                                        <m:r>
                                          <a:rPr lang="en-US" sz="2400" b="0" i="1" smtClean="0">
                                            <a:latin typeface="Cambria Math"/>
                                          </a:rPr>
                                          <m:t>𝐸</m:t>
                                        </m:r>
                                      </m:e>
                                      <m:sub>
                                        <m:r>
                                          <a:rPr lang="en-US" sz="2400" b="0" i="1" smtClean="0">
                                            <a:latin typeface="Cambria Math"/>
                                          </a:rPr>
                                          <m:t>𝑏</m:t>
                                        </m:r>
                                      </m:sub>
                                    </m:sSub>
                                  </m:num>
                                  <m:den>
                                    <m:sSub>
                                      <m:sSubPr>
                                        <m:ctrlPr>
                                          <a:rPr lang="en-US" sz="2400" b="0" i="1" smtClean="0">
                                            <a:latin typeface="Cambria Math" panose="02040503050406030204" pitchFamily="18" charset="0"/>
                                          </a:rPr>
                                        </m:ctrlPr>
                                      </m:sSubPr>
                                      <m:e>
                                        <m:r>
                                          <a:rPr lang="en-US" sz="2400" b="0" i="1" smtClean="0">
                                            <a:latin typeface="Cambria Math"/>
                                          </a:rPr>
                                          <m:t>𝑁</m:t>
                                        </m:r>
                                      </m:e>
                                      <m:sub>
                                        <m:r>
                                          <a:rPr lang="en-US" sz="2400" b="0" i="1" smtClean="0">
                                            <a:latin typeface="Cambria Math"/>
                                          </a:rPr>
                                          <m:t>0</m:t>
                                        </m:r>
                                      </m:sub>
                                    </m:sSub>
                                  </m:den>
                                </m:f>
                              </m:e>
                            </m:rad>
                          </m:e>
                        </m:d>
                        <m:r>
                          <a:rPr lang="en-US" sz="2400" b="0" i="1" smtClean="0">
                            <a:latin typeface="Cambria Math"/>
                          </a:rPr>
                          <m:t>=</m:t>
                        </m:r>
                        <m:r>
                          <a:rPr lang="en-US" sz="2400" b="0" i="1" smtClean="0">
                            <a:latin typeface="Cambria Math"/>
                          </a:rPr>
                          <m:t>1</m:t>
                        </m:r>
                        <m:r>
                          <a:rPr lang="en-US" sz="2400" b="0" i="1" smtClean="0">
                            <a:latin typeface="Cambria Math"/>
                          </a:rPr>
                          <m:t>×</m:t>
                        </m:r>
                        <m:sSup>
                          <m:sSupPr>
                            <m:ctrlPr>
                              <a:rPr lang="en-US" sz="2400" b="0" i="1" smtClean="0">
                                <a:latin typeface="Cambria Math" panose="02040503050406030204" pitchFamily="18" charset="0"/>
                              </a:rPr>
                            </m:ctrlPr>
                          </m:sSupPr>
                          <m:e>
                            <m:r>
                              <a:rPr lang="en-US" sz="2400" b="0" i="1" smtClean="0">
                                <a:latin typeface="Cambria Math"/>
                              </a:rPr>
                              <m:t>10</m:t>
                            </m:r>
                          </m:e>
                          <m:sup>
                            <m:r>
                              <a:rPr lang="en-US" sz="2400" b="0" i="1" smtClean="0">
                                <a:latin typeface="Cambria Math"/>
                              </a:rPr>
                              <m:t>−</m:t>
                            </m:r>
                            <m:r>
                              <a:rPr lang="en-US" sz="2400" b="0" i="1" smtClean="0">
                                <a:latin typeface="Cambria Math"/>
                              </a:rPr>
                              <m:t>6</m:t>
                            </m:r>
                          </m:sup>
                        </m:sSup>
                      </m:e>
                    </m:func>
                  </m:oMath>
                </a14:m>
                <a:endParaRPr lang="en-US" sz="24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57200" y="1447800"/>
                <a:ext cx="8229600" cy="4876800"/>
              </a:xfrm>
              <a:blipFill rotWithShape="1">
                <a:blip r:embed="rId3"/>
                <a:stretch>
                  <a:fillRect l="-1037" t="-1000" r="-1333"/>
                </a:stretch>
              </a:blipFill>
            </p:spPr>
            <p:txBody>
              <a:bodyPr/>
              <a:lstStyle/>
              <a:p>
                <a:r>
                  <a:rPr lang="en-US">
                    <a:noFill/>
                  </a:rPr>
                  <a:t> </a:t>
                </a:r>
              </a:p>
            </p:txBody>
          </p:sp>
        </mc:Fallback>
      </mc:AlternateContent>
      <p:sp>
        <p:nvSpPr>
          <p:cNvPr id="4" name="Slide Number Placeholder 3"/>
          <p:cNvSpPr>
            <a:spLocks noGrp="1"/>
          </p:cNvSpPr>
          <p:nvPr>
            <p:ph type="sldNum" sz="quarter" idx="10"/>
          </p:nvPr>
        </p:nvSpPr>
        <p:spPr/>
        <p:txBody>
          <a:bodyPr/>
          <a:lstStyle/>
          <a:p>
            <a:fld id="{98096D24-9B5D-4A50-8365-016C07C21ED1}" type="slidenum">
              <a:rPr lang="en-US" smtClean="0"/>
              <a:t>62</a:t>
            </a:fld>
            <a:endParaRPr lang="en-US"/>
          </a:p>
        </p:txBody>
      </p:sp>
      <p:sp>
        <p:nvSpPr>
          <p:cNvPr id="5" name="Footer Placeholder 4"/>
          <p:cNvSpPr>
            <a:spLocks noGrp="1"/>
          </p:cNvSpPr>
          <p:nvPr>
            <p:ph type="ftr" sz="quarter" idx="12"/>
          </p:nvPr>
        </p:nvSpPr>
        <p:spPr/>
        <p:txBody>
          <a:bodyPr/>
          <a:lstStyle/>
          <a:p>
            <a:r>
              <a:rPr lang="en-US"/>
              <a:t>Falah Mohammed An Najah National University</a:t>
            </a:r>
          </a:p>
        </p:txBody>
      </p:sp>
    </p:spTree>
    <p:extLst>
      <p:ext uri="{BB962C8B-B14F-4D97-AF65-F5344CB8AC3E}">
        <p14:creationId xmlns:p14="http://schemas.microsoft.com/office/powerpoint/2010/main" val="371962611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72F70-709C-4F0E-9063-169174039BCE}"/>
              </a:ext>
            </a:extLst>
          </p:cNvPr>
          <p:cNvSpPr>
            <a:spLocks noGrp="1"/>
          </p:cNvSpPr>
          <p:nvPr>
            <p:ph type="title"/>
          </p:nvPr>
        </p:nvSpPr>
        <p:spPr/>
        <p:txBody>
          <a:bodyPr/>
          <a:lstStyle/>
          <a:p>
            <a:r>
              <a:rPr lang="en-US" dirty="0"/>
              <a:t>Example</a:t>
            </a:r>
          </a:p>
        </p:txBody>
      </p:sp>
      <p:sp>
        <p:nvSpPr>
          <p:cNvPr id="3" name="Content Placeholder 2">
            <a:extLst>
              <a:ext uri="{FF2B5EF4-FFF2-40B4-BE49-F238E27FC236}">
                <a16:creationId xmlns:a16="http://schemas.microsoft.com/office/drawing/2014/main" id="{1E342D08-0D0C-4C09-89B3-4AD602E01D75}"/>
              </a:ext>
            </a:extLst>
          </p:cNvPr>
          <p:cNvSpPr>
            <a:spLocks noGrp="1"/>
          </p:cNvSpPr>
          <p:nvPr>
            <p:ph idx="1"/>
          </p:nvPr>
        </p:nvSpPr>
        <p:spPr/>
        <p:txBody>
          <a:bodyPr/>
          <a:lstStyle/>
          <a:p>
            <a:pPr algn="just"/>
            <a:r>
              <a:rPr lang="en-US" sz="2800" dirty="0"/>
              <a:t>A given microwave receiver has a bandwidth of 50 MHz, a noise figure of 7 </a:t>
            </a:r>
            <a:r>
              <a:rPr lang="en-US" sz="2800" dirty="0" err="1"/>
              <a:t>dB.</a:t>
            </a:r>
            <a:r>
              <a:rPr lang="en-US" sz="2800" dirty="0"/>
              <a:t> Determine the receiver threshold (minimum detectable) if the required signal to noise ratio at the receiver output is 12 dB for reliable microwave link   </a:t>
            </a:r>
          </a:p>
        </p:txBody>
      </p:sp>
      <p:sp>
        <p:nvSpPr>
          <p:cNvPr id="4" name="Slide Number Placeholder 3">
            <a:extLst>
              <a:ext uri="{FF2B5EF4-FFF2-40B4-BE49-F238E27FC236}">
                <a16:creationId xmlns:a16="http://schemas.microsoft.com/office/drawing/2014/main" id="{39761A4A-56CD-4A64-9E8E-23B312C341C8}"/>
              </a:ext>
            </a:extLst>
          </p:cNvPr>
          <p:cNvSpPr>
            <a:spLocks noGrp="1"/>
          </p:cNvSpPr>
          <p:nvPr>
            <p:ph type="sldNum" sz="quarter" idx="10"/>
          </p:nvPr>
        </p:nvSpPr>
        <p:spPr/>
        <p:txBody>
          <a:bodyPr/>
          <a:lstStyle/>
          <a:p>
            <a:fld id="{98096D24-9B5D-4A50-8365-016C07C21ED1}" type="slidenum">
              <a:rPr lang="en-US" smtClean="0"/>
              <a:t>63</a:t>
            </a:fld>
            <a:endParaRPr lang="en-US"/>
          </a:p>
        </p:txBody>
      </p:sp>
      <p:sp>
        <p:nvSpPr>
          <p:cNvPr id="5" name="Footer Placeholder 4">
            <a:extLst>
              <a:ext uri="{FF2B5EF4-FFF2-40B4-BE49-F238E27FC236}">
                <a16:creationId xmlns:a16="http://schemas.microsoft.com/office/drawing/2014/main" id="{47D66984-BA0D-46B4-B7C6-58DB51E5DC22}"/>
              </a:ext>
            </a:extLst>
          </p:cNvPr>
          <p:cNvSpPr>
            <a:spLocks noGrp="1"/>
          </p:cNvSpPr>
          <p:nvPr>
            <p:ph type="ftr" sz="quarter" idx="12"/>
          </p:nvPr>
        </p:nvSpPr>
        <p:spPr/>
        <p:txBody>
          <a:bodyPr/>
          <a:lstStyle/>
          <a:p>
            <a:r>
              <a:rPr lang="en-US"/>
              <a:t>Falah Mohammed An Najah National University</a:t>
            </a:r>
          </a:p>
        </p:txBody>
      </p:sp>
    </p:spTree>
    <p:extLst>
      <p:ext uri="{BB962C8B-B14F-4D97-AF65-F5344CB8AC3E}">
        <p14:creationId xmlns:p14="http://schemas.microsoft.com/office/powerpoint/2010/main" val="337288916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12658-C7C5-4478-9652-57EA0800A962}"/>
              </a:ext>
            </a:extLst>
          </p:cNvPr>
          <p:cNvSpPr>
            <a:spLocks noGrp="1"/>
          </p:cNvSpPr>
          <p:nvPr>
            <p:ph type="title"/>
          </p:nvPr>
        </p:nvSpPr>
        <p:spPr/>
        <p:txBody>
          <a:bodyPr/>
          <a:lstStyle/>
          <a:p>
            <a:r>
              <a:rPr lang="en-US" dirty="0"/>
              <a:t>Solution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5E042155-BA34-404C-92A6-BFAF85CA573D}"/>
                  </a:ext>
                </a:extLst>
              </p:cNvPr>
              <p:cNvSpPr>
                <a:spLocks noGrp="1"/>
              </p:cNvSpPr>
              <p:nvPr>
                <p:ph idx="1"/>
              </p:nvPr>
            </p:nvSpPr>
            <p:spPr/>
            <p:txBody>
              <a:bodyPr/>
              <a:lstStyle/>
              <a:p>
                <a:r>
                  <a:rPr lang="en-US" sz="2400" dirty="0"/>
                  <a:t>The signal to noise ratio is defined by</a:t>
                </a:r>
              </a:p>
              <a:p>
                <a:pPr marL="0" indent="0">
                  <a:buNone/>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𝑆𝑁𝑅</m:t>
                      </m:r>
                      <m:r>
                        <a:rPr lang="en-US" sz="2400" b="0" i="1" smtClean="0">
                          <a:latin typeface="Cambria Math" panose="02040503050406030204" pitchFamily="18" charset="0"/>
                        </a:rPr>
                        <m:t>=</m:t>
                      </m:r>
                      <m:f>
                        <m:fPr>
                          <m:ctrlPr>
                            <a:rPr lang="en-US" sz="2400" b="0" i="1" smtClean="0">
                              <a:latin typeface="Cambria Math" panose="02040503050406030204" pitchFamily="18" charset="0"/>
                            </a:rPr>
                          </m:ctrlPr>
                        </m:fPr>
                        <m:num>
                          <m:r>
                            <a:rPr lang="en-US" sz="2400" i="1">
                              <a:latin typeface="Cambria Math" panose="02040503050406030204" pitchFamily="18" charset="0"/>
                            </a:rPr>
                            <m:t>𝑟𝑒𝑐𝑖𝑣𝑒𝑟</m:t>
                          </m:r>
                          <m:r>
                            <a:rPr lang="en-US" sz="2400" i="1">
                              <a:latin typeface="Cambria Math" panose="02040503050406030204" pitchFamily="18" charset="0"/>
                            </a:rPr>
                            <m:t> </m:t>
                          </m:r>
                          <m:r>
                            <a:rPr lang="en-US" sz="2400" i="1">
                              <a:latin typeface="Cambria Math" panose="02040503050406030204" pitchFamily="18" charset="0"/>
                            </a:rPr>
                            <m:t>𝑜𝑢𝑡𝑝𝑢𝑡</m:t>
                          </m:r>
                          <m:r>
                            <a:rPr lang="en-US" sz="2400" b="0" i="1" smtClean="0">
                              <a:latin typeface="Cambria Math" panose="02040503050406030204" pitchFamily="18" charset="0"/>
                            </a:rPr>
                            <m:t> </m:t>
                          </m:r>
                          <m:r>
                            <a:rPr lang="en-US" sz="2400" b="0" i="1" smtClean="0">
                              <a:latin typeface="Cambria Math" panose="02040503050406030204" pitchFamily="18" charset="0"/>
                            </a:rPr>
                            <m:t>𝑝𝑜𝑤𝑒𝑟</m:t>
                          </m:r>
                        </m:num>
                        <m:den>
                          <m:r>
                            <a:rPr lang="en-US" sz="2400" b="0" i="1" smtClean="0">
                              <a:latin typeface="Cambria Math" panose="02040503050406030204" pitchFamily="18" charset="0"/>
                            </a:rPr>
                            <m:t>𝑛𝑜𝑖𝑠𝑒</m:t>
                          </m:r>
                          <m:r>
                            <a:rPr lang="en-US" sz="2400" b="0" i="1" smtClean="0">
                              <a:latin typeface="Cambria Math" panose="02040503050406030204" pitchFamily="18" charset="0"/>
                            </a:rPr>
                            <m:t> </m:t>
                          </m:r>
                          <m:r>
                            <a:rPr lang="en-US" sz="2400" b="0" i="1" smtClean="0">
                              <a:latin typeface="Cambria Math" panose="02040503050406030204" pitchFamily="18" charset="0"/>
                            </a:rPr>
                            <m:t>𝑝𝑜𝑤𝑒𝑟</m:t>
                          </m:r>
                          <m:r>
                            <a:rPr lang="en-US" sz="2400" b="0" i="1" smtClean="0">
                              <a:latin typeface="Cambria Math" panose="02040503050406030204" pitchFamily="18" charset="0"/>
                            </a:rPr>
                            <m:t> </m:t>
                          </m:r>
                          <m:r>
                            <a:rPr lang="en-US" sz="2400" b="0" i="1" smtClean="0">
                              <a:latin typeface="Cambria Math" panose="02040503050406030204" pitchFamily="18" charset="0"/>
                            </a:rPr>
                            <m:t>𝑎𝑡</m:t>
                          </m:r>
                          <m:r>
                            <a:rPr lang="en-US" sz="2400" b="0" i="1" smtClean="0">
                              <a:latin typeface="Cambria Math" panose="02040503050406030204" pitchFamily="18" charset="0"/>
                            </a:rPr>
                            <m:t> </m:t>
                          </m:r>
                          <m:r>
                            <a:rPr lang="en-US" sz="2400" b="0" i="1" smtClean="0">
                              <a:latin typeface="Cambria Math" panose="02040503050406030204" pitchFamily="18" charset="0"/>
                            </a:rPr>
                            <m:t>𝑡</m:t>
                          </m:r>
                          <m:r>
                            <a:rPr lang="en-US" sz="2400" b="0" i="1" smtClean="0">
                              <a:latin typeface="Cambria Math" panose="02040503050406030204" pitchFamily="18" charset="0"/>
                            </a:rPr>
                            <m:t>h</m:t>
                          </m:r>
                          <m:r>
                            <a:rPr lang="en-US" sz="2400" b="0" i="1" smtClean="0">
                              <a:latin typeface="Cambria Math" panose="02040503050406030204" pitchFamily="18" charset="0"/>
                            </a:rPr>
                            <m:t>𝑒</m:t>
                          </m:r>
                          <m:r>
                            <a:rPr lang="en-US" sz="2400" b="0" i="1" smtClean="0">
                              <a:latin typeface="Cambria Math" panose="02040503050406030204" pitchFamily="18" charset="0"/>
                            </a:rPr>
                            <m:t> </m:t>
                          </m:r>
                          <m:r>
                            <a:rPr lang="en-US" sz="2400" b="0" i="1" smtClean="0">
                              <a:latin typeface="Cambria Math" panose="02040503050406030204" pitchFamily="18" charset="0"/>
                            </a:rPr>
                            <m:t>𝑟𝑒𝑐𝑒𝑖𝑣𝑒𝑟</m:t>
                          </m:r>
                          <m:r>
                            <a:rPr lang="en-US" sz="2400" b="0" i="1" smtClean="0">
                              <a:latin typeface="Cambria Math" panose="02040503050406030204" pitchFamily="18" charset="0"/>
                            </a:rPr>
                            <m:t> </m:t>
                          </m:r>
                          <m:r>
                            <a:rPr lang="en-US" sz="2400" b="0" i="1" smtClean="0">
                              <a:latin typeface="Cambria Math" panose="02040503050406030204" pitchFamily="18" charset="0"/>
                            </a:rPr>
                            <m:t>𝑜𝑢𝑡𝑝𝑢𝑡</m:t>
                          </m:r>
                          <m:r>
                            <a:rPr lang="en-US" sz="2400" b="0" i="1" smtClean="0">
                              <a:latin typeface="Cambria Math" panose="02040503050406030204" pitchFamily="18" charset="0"/>
                            </a:rPr>
                            <m:t> </m:t>
                          </m:r>
                        </m:den>
                      </m:f>
                    </m:oMath>
                  </m:oMathPara>
                </a14:m>
                <a:endParaRPr lang="en-US" sz="2400" b="0" dirty="0"/>
              </a:p>
              <a:p>
                <a:pPr marL="0" indent="0">
                  <a:buNone/>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𝑆𝑁𝑅</m:t>
                      </m:r>
                      <m:r>
                        <a:rPr lang="en-US" sz="2400" b="0" i="1" smtClean="0">
                          <a:latin typeface="Cambria Math" panose="02040503050406030204" pitchFamily="18" charset="0"/>
                        </a:rPr>
                        <m:t>=</m:t>
                      </m:r>
                      <m:f>
                        <m:fPr>
                          <m:ctrlPr>
                            <a:rPr lang="en-US" sz="2400" b="0" i="1" smtClean="0">
                              <a:latin typeface="Cambria Math" panose="02040503050406030204" pitchFamily="18" charset="0"/>
                            </a:rPr>
                          </m:ctrlPr>
                        </m:fPr>
                        <m:num>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𝑃</m:t>
                              </m:r>
                            </m:e>
                            <m:sub>
                              <m:r>
                                <a:rPr lang="en-US" sz="2400" b="0" i="1" smtClean="0">
                                  <a:latin typeface="Cambria Math" panose="02040503050406030204" pitchFamily="18" charset="0"/>
                                </a:rPr>
                                <m:t>𝑟</m:t>
                              </m:r>
                            </m:sub>
                          </m:sSub>
                        </m:num>
                        <m:den>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𝑁</m:t>
                              </m:r>
                            </m:e>
                            <m:sub>
                              <m:r>
                                <a:rPr lang="en-US" sz="2400" b="0" i="1" smtClean="0">
                                  <a:latin typeface="Cambria Math" panose="02040503050406030204" pitchFamily="18" charset="0"/>
                                </a:rPr>
                                <m:t>0</m:t>
                              </m:r>
                            </m:sub>
                          </m:sSub>
                        </m:den>
                      </m:f>
                    </m:oMath>
                  </m:oMathPara>
                </a14:m>
                <a:endParaRPr lang="en-US" sz="2400" b="0" dirty="0"/>
              </a:p>
              <a:p>
                <a:pPr marL="0" indent="0">
                  <a:buNone/>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𝑆𝑁</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𝑅</m:t>
                          </m:r>
                        </m:e>
                        <m:sub>
                          <m:r>
                            <a:rPr lang="en-US" sz="2400" b="0" i="1" smtClean="0">
                              <a:latin typeface="Cambria Math" panose="02040503050406030204" pitchFamily="18" charset="0"/>
                            </a:rPr>
                            <m:t>𝑑𝐵</m:t>
                          </m:r>
                        </m:sub>
                      </m:sSub>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𝑃</m:t>
                              </m:r>
                            </m:e>
                            <m:sub>
                              <m:r>
                                <a:rPr lang="en-US" sz="2400" b="0" i="1" smtClean="0">
                                  <a:latin typeface="Cambria Math" panose="02040503050406030204" pitchFamily="18" charset="0"/>
                                </a:rPr>
                                <m:t>𝑟</m:t>
                              </m:r>
                            </m:sub>
                          </m:sSub>
                        </m:e>
                        <m:sub>
                          <m:r>
                            <a:rPr lang="en-US" sz="2400" b="0" i="1" smtClean="0">
                              <a:latin typeface="Cambria Math" panose="02040503050406030204" pitchFamily="18" charset="0"/>
                            </a:rPr>
                            <m:t>,</m:t>
                          </m:r>
                          <m:r>
                            <a:rPr lang="en-US" sz="2400" b="0" i="1" smtClean="0">
                              <a:latin typeface="Cambria Math" panose="02040503050406030204" pitchFamily="18" charset="0"/>
                            </a:rPr>
                            <m:t>𝑑𝐵</m:t>
                          </m:r>
                        </m:sub>
                      </m:sSub>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𝑁</m:t>
                          </m:r>
                        </m:e>
                        <m:sub>
                          <m:r>
                            <a:rPr lang="en-US" sz="2400" b="0" i="1" smtClean="0">
                              <a:latin typeface="Cambria Math" panose="02040503050406030204" pitchFamily="18" charset="0"/>
                            </a:rPr>
                            <m:t>0</m:t>
                          </m:r>
                        </m:sub>
                      </m:sSub>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m:t>
                          </m:r>
                        </m:e>
                        <m:sub>
                          <m:r>
                            <a:rPr lang="en-US" sz="2400" b="0" i="1" smtClean="0">
                              <a:latin typeface="Cambria Math" panose="02040503050406030204" pitchFamily="18" charset="0"/>
                            </a:rPr>
                            <m:t>𝑑𝐵</m:t>
                          </m:r>
                        </m:sub>
                      </m:sSub>
                    </m:oMath>
                  </m:oMathPara>
                </a14:m>
                <a:endParaRPr lang="en-US" sz="2400" b="0" dirty="0"/>
              </a:p>
              <a:p>
                <a:pPr marL="0" indent="0">
                  <a:buNone/>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𝑁</m:t>
                          </m:r>
                        </m:e>
                        <m:sub>
                          <m:r>
                            <a:rPr lang="en-US" sz="2400" b="0" i="1" smtClean="0">
                              <a:latin typeface="Cambria Math" panose="02040503050406030204" pitchFamily="18" charset="0"/>
                            </a:rPr>
                            <m:t>0</m:t>
                          </m:r>
                        </m:sub>
                      </m:sSub>
                      <m:r>
                        <a:rPr lang="en-US" sz="2400" b="0" i="1" smtClean="0">
                          <a:latin typeface="Cambria Math" panose="02040503050406030204" pitchFamily="18" charset="0"/>
                        </a:rPr>
                        <m:t>=−</m:t>
                      </m:r>
                      <m:r>
                        <a:rPr lang="en-US" sz="2400" b="0" i="1" smtClean="0">
                          <a:latin typeface="Cambria Math" panose="02040503050406030204" pitchFamily="18" charset="0"/>
                        </a:rPr>
                        <m:t>174</m:t>
                      </m:r>
                      <m:r>
                        <a:rPr lang="en-US" sz="2400" b="0" i="1" smtClean="0">
                          <a:latin typeface="Cambria Math" panose="02040503050406030204" pitchFamily="18" charset="0"/>
                        </a:rPr>
                        <m:t>𝑑𝐵𝑚</m:t>
                      </m:r>
                      <m:r>
                        <a:rPr lang="en-US" sz="2400" b="0" i="1" smtClean="0">
                          <a:latin typeface="Cambria Math" panose="02040503050406030204" pitchFamily="18" charset="0"/>
                        </a:rPr>
                        <m:t>+</m:t>
                      </m:r>
                      <m:r>
                        <a:rPr lang="en-US" sz="2400" b="0" i="1" smtClean="0">
                          <a:latin typeface="Cambria Math" panose="02040503050406030204" pitchFamily="18" charset="0"/>
                        </a:rPr>
                        <m:t>10</m:t>
                      </m:r>
                      <m:func>
                        <m:funcPr>
                          <m:ctrlPr>
                            <a:rPr lang="en-US" sz="2400" b="0" i="1" smtClean="0">
                              <a:latin typeface="Cambria Math" panose="02040503050406030204" pitchFamily="18" charset="0"/>
                            </a:rPr>
                          </m:ctrlPr>
                        </m:funcPr>
                        <m:fName>
                          <m:sSub>
                            <m:sSubPr>
                              <m:ctrlPr>
                                <a:rPr lang="en-US" sz="2400" b="0" i="1" smtClean="0">
                                  <a:latin typeface="Cambria Math" panose="02040503050406030204" pitchFamily="18" charset="0"/>
                                </a:rPr>
                              </m:ctrlPr>
                            </m:sSubPr>
                            <m:e>
                              <m:r>
                                <m:rPr>
                                  <m:sty m:val="p"/>
                                </m:rPr>
                                <a:rPr lang="en-US" sz="2400" b="0" i="0" smtClean="0">
                                  <a:latin typeface="Cambria Math" panose="02040503050406030204" pitchFamily="18" charset="0"/>
                                </a:rPr>
                                <m:t>log</m:t>
                              </m:r>
                            </m:e>
                            <m:sub>
                              <m:r>
                                <a:rPr lang="en-US" sz="2400" b="0" i="1" smtClean="0">
                                  <a:latin typeface="Cambria Math" panose="02040503050406030204" pitchFamily="18" charset="0"/>
                                </a:rPr>
                                <m:t>10</m:t>
                              </m:r>
                            </m:sub>
                          </m:sSub>
                        </m:fName>
                        <m:e>
                          <m:r>
                            <a:rPr lang="en-US" sz="2400" b="0" i="1" smtClean="0">
                              <a:latin typeface="Cambria Math" panose="02040503050406030204" pitchFamily="18" charset="0"/>
                            </a:rPr>
                            <m:t>𝐵</m:t>
                          </m:r>
                        </m:e>
                      </m:func>
                      <m:r>
                        <a:rPr lang="en-US" sz="2400" b="0" i="1" smtClean="0">
                          <a:latin typeface="Cambria Math" panose="02040503050406030204" pitchFamily="18" charset="0"/>
                        </a:rPr>
                        <m:t>+</m:t>
                      </m:r>
                      <m:r>
                        <a:rPr lang="en-US" sz="2400" b="0" i="1" smtClean="0">
                          <a:latin typeface="Cambria Math" panose="02040503050406030204" pitchFamily="18" charset="0"/>
                        </a:rPr>
                        <m:t>10</m:t>
                      </m:r>
                      <m:func>
                        <m:funcPr>
                          <m:ctrlPr>
                            <a:rPr lang="en-US" sz="2400" b="0" i="1" smtClean="0">
                              <a:latin typeface="Cambria Math" panose="02040503050406030204" pitchFamily="18" charset="0"/>
                            </a:rPr>
                          </m:ctrlPr>
                        </m:funcPr>
                        <m:fName>
                          <m:sSub>
                            <m:sSubPr>
                              <m:ctrlPr>
                                <a:rPr lang="en-US" sz="2400" b="0" i="1" smtClean="0">
                                  <a:latin typeface="Cambria Math" panose="02040503050406030204" pitchFamily="18" charset="0"/>
                                </a:rPr>
                              </m:ctrlPr>
                            </m:sSubPr>
                            <m:e>
                              <m:r>
                                <m:rPr>
                                  <m:sty m:val="p"/>
                                </m:rPr>
                                <a:rPr lang="en-US" sz="2400" b="0" i="0" smtClean="0">
                                  <a:latin typeface="Cambria Math" panose="02040503050406030204" pitchFamily="18" charset="0"/>
                                </a:rPr>
                                <m:t>log</m:t>
                              </m:r>
                            </m:e>
                            <m:sub>
                              <m:r>
                                <a:rPr lang="en-US" sz="2400" b="0" i="1" smtClean="0">
                                  <a:latin typeface="Cambria Math" panose="02040503050406030204" pitchFamily="18" charset="0"/>
                                </a:rPr>
                                <m:t>10</m:t>
                              </m:r>
                            </m:sub>
                          </m:sSub>
                        </m:fName>
                        <m:e>
                          <m:r>
                            <a:rPr lang="en-US" sz="2400" b="0" i="1" smtClean="0">
                              <a:latin typeface="Cambria Math" panose="02040503050406030204" pitchFamily="18" charset="0"/>
                            </a:rPr>
                            <m:t>𝐹</m:t>
                          </m:r>
                        </m:e>
                      </m:func>
                    </m:oMath>
                  </m:oMathPara>
                </a14:m>
                <a:endParaRPr lang="en-US" sz="2400" b="0" dirty="0"/>
              </a:p>
              <a:p>
                <a:pPr marL="0" indent="0">
                  <a:buNone/>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𝑁</m:t>
                          </m:r>
                        </m:e>
                        <m:sub>
                          <m:r>
                            <a:rPr lang="en-US" sz="2400" b="0" i="1" smtClean="0">
                              <a:latin typeface="Cambria Math" panose="02040503050406030204" pitchFamily="18" charset="0"/>
                            </a:rPr>
                            <m:t>0</m:t>
                          </m:r>
                        </m:sub>
                      </m:sSub>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m:t>
                          </m:r>
                        </m:e>
                        <m:sub>
                          <m:r>
                            <a:rPr lang="en-US" sz="2400" b="0" i="1" smtClean="0">
                              <a:latin typeface="Cambria Math" panose="02040503050406030204" pitchFamily="18" charset="0"/>
                            </a:rPr>
                            <m:t>𝑑𝐵𝑚</m:t>
                          </m:r>
                        </m:sub>
                      </m:sSub>
                      <m:r>
                        <a:rPr lang="en-US" sz="2400" b="0" i="0" smtClean="0">
                          <a:latin typeface="Cambria Math" panose="02040503050406030204" pitchFamily="18" charset="0"/>
                        </a:rPr>
                        <m:t>=−</m:t>
                      </m:r>
                      <m:r>
                        <a:rPr lang="en-US" sz="2400" b="0" i="0" smtClean="0">
                          <a:latin typeface="Cambria Math" panose="02040503050406030204" pitchFamily="18" charset="0"/>
                        </a:rPr>
                        <m:t>174</m:t>
                      </m:r>
                      <m:r>
                        <a:rPr lang="en-US" sz="2400" b="0" i="0" smtClean="0">
                          <a:latin typeface="Cambria Math" panose="02040503050406030204" pitchFamily="18" charset="0"/>
                        </a:rPr>
                        <m:t>+</m:t>
                      </m:r>
                      <m:r>
                        <a:rPr lang="en-US" sz="2400" b="0" i="0" smtClean="0">
                          <a:latin typeface="Cambria Math" panose="02040503050406030204" pitchFamily="18" charset="0"/>
                        </a:rPr>
                        <m:t>10</m:t>
                      </m:r>
                      <m:sSub>
                        <m:sSubPr>
                          <m:ctrlPr>
                            <a:rPr lang="en-US" sz="2400" b="0" i="1" smtClean="0">
                              <a:latin typeface="Cambria Math" panose="02040503050406030204" pitchFamily="18" charset="0"/>
                            </a:rPr>
                          </m:ctrlPr>
                        </m:sSubPr>
                        <m:e>
                          <m:r>
                            <m:rPr>
                              <m:sty m:val="p"/>
                            </m:rPr>
                            <a:rPr lang="en-US" sz="2400" b="0" i="0" smtClean="0">
                              <a:latin typeface="Cambria Math" panose="02040503050406030204" pitchFamily="18" charset="0"/>
                            </a:rPr>
                            <m:t>log</m:t>
                          </m:r>
                        </m:e>
                        <m:sub>
                          <m:r>
                            <a:rPr lang="en-US" sz="2400" b="0" i="0" smtClean="0">
                              <a:latin typeface="Cambria Math" panose="02040503050406030204" pitchFamily="18" charset="0"/>
                            </a:rPr>
                            <m:t>10</m:t>
                          </m:r>
                        </m:sub>
                      </m:sSub>
                      <m:d>
                        <m:dPr>
                          <m:ctrlPr>
                            <a:rPr lang="en-US" sz="2400" b="0" i="1" smtClean="0">
                              <a:latin typeface="Cambria Math" panose="02040503050406030204" pitchFamily="18" charset="0"/>
                            </a:rPr>
                          </m:ctrlPr>
                        </m:dPr>
                        <m:e>
                          <m:r>
                            <a:rPr lang="en-US" sz="2400" b="0" i="0" smtClean="0">
                              <a:latin typeface="Cambria Math" panose="02040503050406030204" pitchFamily="18" charset="0"/>
                            </a:rPr>
                            <m:t>50</m:t>
                          </m:r>
                          <m:r>
                            <a:rPr lang="en-US" sz="2400" b="0" i="1" smtClean="0">
                              <a:latin typeface="Cambria Math" panose="02040503050406030204" pitchFamily="18" charset="0"/>
                            </a:rPr>
                            <m:t>×</m:t>
                          </m:r>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10</m:t>
                              </m:r>
                            </m:e>
                            <m:sup>
                              <m:r>
                                <a:rPr lang="en-US" sz="2400" b="0" i="1" smtClean="0">
                                  <a:latin typeface="Cambria Math" panose="02040503050406030204" pitchFamily="18" charset="0"/>
                                </a:rPr>
                                <m:t>6</m:t>
                              </m:r>
                            </m:sup>
                          </m:sSup>
                        </m:e>
                      </m:d>
                      <m:r>
                        <a:rPr lang="en-US" sz="2400" b="0" i="1" smtClean="0">
                          <a:latin typeface="Cambria Math" panose="02040503050406030204" pitchFamily="18" charset="0"/>
                        </a:rPr>
                        <m:t>+</m:t>
                      </m:r>
                      <m:r>
                        <a:rPr lang="en-US" sz="2400" b="0" i="1" smtClean="0">
                          <a:latin typeface="Cambria Math" panose="02040503050406030204" pitchFamily="18" charset="0"/>
                        </a:rPr>
                        <m:t>7</m:t>
                      </m:r>
                      <m:r>
                        <a:rPr lang="en-US" sz="2400" b="0" i="1" smtClean="0">
                          <a:latin typeface="Cambria Math" panose="02040503050406030204" pitchFamily="18" charset="0"/>
                        </a:rPr>
                        <m:t>=−</m:t>
                      </m:r>
                      <m:r>
                        <a:rPr lang="en-US" sz="2400" b="0" i="1" smtClean="0">
                          <a:latin typeface="Cambria Math" panose="02040503050406030204" pitchFamily="18" charset="0"/>
                        </a:rPr>
                        <m:t>90</m:t>
                      </m:r>
                      <m:r>
                        <a:rPr lang="en-US" sz="2400" b="0" i="1" smtClean="0">
                          <a:latin typeface="Cambria Math" panose="02040503050406030204" pitchFamily="18" charset="0"/>
                        </a:rPr>
                        <m:t> </m:t>
                      </m:r>
                      <m:r>
                        <a:rPr lang="en-US" sz="2400" b="0" i="1" smtClean="0">
                          <a:latin typeface="Cambria Math" panose="02040503050406030204" pitchFamily="18" charset="0"/>
                        </a:rPr>
                        <m:t>𝑑𝐵𝑚</m:t>
                      </m:r>
                    </m:oMath>
                  </m:oMathPara>
                </a14:m>
                <a:endParaRPr lang="en-US" sz="2400" b="0" dirty="0"/>
              </a:p>
              <a:p>
                <a:pPr marL="0" indent="0">
                  <a:buNone/>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12</m:t>
                      </m:r>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𝑃</m:t>
                              </m:r>
                            </m:e>
                            <m:sub>
                              <m:r>
                                <a:rPr lang="en-US" sz="2400" b="0" i="1" smtClean="0">
                                  <a:latin typeface="Cambria Math" panose="02040503050406030204" pitchFamily="18" charset="0"/>
                                </a:rPr>
                                <m:t>𝑟</m:t>
                              </m:r>
                            </m:sub>
                          </m:sSub>
                        </m:e>
                        <m:sub>
                          <m:r>
                            <a:rPr lang="en-US" sz="2400" b="0" i="1" smtClean="0">
                              <a:latin typeface="Cambria Math" panose="02040503050406030204" pitchFamily="18" charset="0"/>
                            </a:rPr>
                            <m:t>,</m:t>
                          </m:r>
                          <m:r>
                            <a:rPr lang="en-US" sz="2400" b="0" i="1" smtClean="0">
                              <a:latin typeface="Cambria Math" panose="02040503050406030204" pitchFamily="18" charset="0"/>
                            </a:rPr>
                            <m:t>𝑑𝐵𝑚</m:t>
                          </m:r>
                        </m:sub>
                      </m:sSub>
                      <m:r>
                        <a:rPr lang="en-US" sz="2400" b="0" i="1" smtClean="0">
                          <a:latin typeface="Cambria Math" panose="02040503050406030204" pitchFamily="18" charset="0"/>
                        </a:rPr>
                        <m:t>−</m:t>
                      </m:r>
                      <m:d>
                        <m:dPr>
                          <m:ctrlPr>
                            <a:rPr lang="en-US" sz="2400" b="0" i="1" smtClean="0">
                              <a:latin typeface="Cambria Math" panose="02040503050406030204" pitchFamily="18" charset="0"/>
                            </a:rPr>
                          </m:ctrlPr>
                        </m:dPr>
                        <m:e>
                          <m:r>
                            <a:rPr lang="en-US" sz="2400" b="0" i="1" smtClean="0">
                              <a:latin typeface="Cambria Math" panose="02040503050406030204" pitchFamily="18" charset="0"/>
                            </a:rPr>
                            <m:t>−</m:t>
                          </m:r>
                          <m:r>
                            <a:rPr lang="en-US" sz="2400" b="0" i="1" smtClean="0">
                              <a:latin typeface="Cambria Math" panose="02040503050406030204" pitchFamily="18" charset="0"/>
                            </a:rPr>
                            <m:t>90</m:t>
                          </m:r>
                          <m:r>
                            <a:rPr lang="en-US" sz="2400" b="0" i="1" smtClean="0">
                              <a:latin typeface="Cambria Math" panose="02040503050406030204" pitchFamily="18" charset="0"/>
                            </a:rPr>
                            <m:t> </m:t>
                          </m:r>
                          <m:r>
                            <a:rPr lang="en-US" sz="2400" b="0" i="1" smtClean="0">
                              <a:latin typeface="Cambria Math" panose="02040503050406030204" pitchFamily="18" charset="0"/>
                            </a:rPr>
                            <m:t>𝑑𝐵𝑚</m:t>
                          </m:r>
                        </m:e>
                      </m:d>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𝑃</m:t>
                              </m:r>
                            </m:e>
                            <m:sub>
                              <m:r>
                                <a:rPr lang="en-US" sz="2400" b="0" i="1" smtClean="0">
                                  <a:latin typeface="Cambria Math" panose="02040503050406030204" pitchFamily="18" charset="0"/>
                                </a:rPr>
                                <m:t>𝑟</m:t>
                              </m:r>
                            </m:sub>
                          </m:sSub>
                        </m:e>
                        <m:sub>
                          <m:r>
                            <a:rPr lang="en-US" sz="2400" b="0" i="1" smtClean="0">
                              <a:latin typeface="Cambria Math" panose="02040503050406030204" pitchFamily="18" charset="0"/>
                            </a:rPr>
                            <m:t>,</m:t>
                          </m:r>
                          <m:r>
                            <a:rPr lang="en-US" sz="2400" b="0" i="1" smtClean="0">
                              <a:latin typeface="Cambria Math" panose="02040503050406030204" pitchFamily="18" charset="0"/>
                            </a:rPr>
                            <m:t>𝑑𝐵𝑚</m:t>
                          </m:r>
                        </m:sub>
                      </m:sSub>
                      <m:r>
                        <a:rPr lang="en-US" sz="2400" b="0" i="1" smtClean="0">
                          <a:latin typeface="Cambria Math" panose="02040503050406030204" pitchFamily="18" charset="0"/>
                        </a:rPr>
                        <m:t>=−</m:t>
                      </m:r>
                      <m:r>
                        <a:rPr lang="en-US" sz="2400" b="0" i="1" smtClean="0">
                          <a:latin typeface="Cambria Math" panose="02040503050406030204" pitchFamily="18" charset="0"/>
                        </a:rPr>
                        <m:t>78</m:t>
                      </m:r>
                      <m:r>
                        <a:rPr lang="en-US" sz="2400" b="0" i="1" smtClean="0">
                          <a:latin typeface="Cambria Math" panose="02040503050406030204" pitchFamily="18" charset="0"/>
                        </a:rPr>
                        <m:t> </m:t>
                      </m:r>
                      <m:r>
                        <a:rPr lang="en-US" sz="2400" b="0" i="1" smtClean="0">
                          <a:latin typeface="Cambria Math" panose="02040503050406030204" pitchFamily="18" charset="0"/>
                        </a:rPr>
                        <m:t>𝑑𝐵𝑚</m:t>
                      </m:r>
                    </m:oMath>
                  </m:oMathPara>
                </a14:m>
                <a:endParaRPr lang="en-US" sz="2400" dirty="0"/>
              </a:p>
            </p:txBody>
          </p:sp>
        </mc:Choice>
        <mc:Fallback xmlns="">
          <p:sp>
            <p:nvSpPr>
              <p:cNvPr id="3" name="Content Placeholder 2">
                <a:extLst>
                  <a:ext uri="{FF2B5EF4-FFF2-40B4-BE49-F238E27FC236}">
                    <a16:creationId xmlns:a16="http://schemas.microsoft.com/office/drawing/2014/main" id="{5E042155-BA34-404C-92A6-BFAF85CA573D}"/>
                  </a:ext>
                </a:extLst>
              </p:cNvPr>
              <p:cNvSpPr>
                <a:spLocks noGrp="1" noRot="1" noChangeAspect="1" noMove="1" noResize="1" noEditPoints="1" noAdjustHandles="1" noChangeArrowheads="1" noChangeShapeType="1" noTextEdit="1"/>
              </p:cNvSpPr>
              <p:nvPr>
                <p:ph idx="1"/>
              </p:nvPr>
            </p:nvSpPr>
            <p:spPr>
              <a:blipFill>
                <a:blip r:embed="rId2"/>
                <a:stretch>
                  <a:fillRect t="-1077"/>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FB6AB497-06EE-441D-AAC9-2FE3CAB34B84}"/>
              </a:ext>
            </a:extLst>
          </p:cNvPr>
          <p:cNvSpPr>
            <a:spLocks noGrp="1"/>
          </p:cNvSpPr>
          <p:nvPr>
            <p:ph type="sldNum" sz="quarter" idx="10"/>
          </p:nvPr>
        </p:nvSpPr>
        <p:spPr/>
        <p:txBody>
          <a:bodyPr/>
          <a:lstStyle/>
          <a:p>
            <a:fld id="{98096D24-9B5D-4A50-8365-016C07C21ED1}" type="slidenum">
              <a:rPr lang="en-US" smtClean="0"/>
              <a:t>64</a:t>
            </a:fld>
            <a:endParaRPr lang="en-US"/>
          </a:p>
        </p:txBody>
      </p:sp>
      <p:sp>
        <p:nvSpPr>
          <p:cNvPr id="5" name="Footer Placeholder 4">
            <a:extLst>
              <a:ext uri="{FF2B5EF4-FFF2-40B4-BE49-F238E27FC236}">
                <a16:creationId xmlns:a16="http://schemas.microsoft.com/office/drawing/2014/main" id="{5967F394-2A98-433C-898E-56C728BE2ADD}"/>
              </a:ext>
            </a:extLst>
          </p:cNvPr>
          <p:cNvSpPr>
            <a:spLocks noGrp="1"/>
          </p:cNvSpPr>
          <p:nvPr>
            <p:ph type="ftr" sz="quarter" idx="12"/>
          </p:nvPr>
        </p:nvSpPr>
        <p:spPr/>
        <p:txBody>
          <a:bodyPr/>
          <a:lstStyle/>
          <a:p>
            <a:r>
              <a:rPr lang="en-US"/>
              <a:t>Falah Mohammed An Najah National University</a:t>
            </a:r>
          </a:p>
        </p:txBody>
      </p:sp>
    </p:spTree>
    <p:extLst>
      <p:ext uri="{BB962C8B-B14F-4D97-AF65-F5344CB8AC3E}">
        <p14:creationId xmlns:p14="http://schemas.microsoft.com/office/powerpoint/2010/main" val="300603581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Importance of noise in receiver system</a:t>
            </a:r>
          </a:p>
        </p:txBody>
      </p:sp>
      <p:sp>
        <p:nvSpPr>
          <p:cNvPr id="3" name="Content Placeholder 2"/>
          <p:cNvSpPr>
            <a:spLocks noGrp="1"/>
          </p:cNvSpPr>
          <p:nvPr>
            <p:ph idx="1"/>
          </p:nvPr>
        </p:nvSpPr>
        <p:spPr/>
        <p:txBody>
          <a:bodyPr/>
          <a:lstStyle/>
          <a:p>
            <a:pPr algn="just"/>
            <a:r>
              <a:rPr lang="en-US" sz="2800" dirty="0"/>
              <a:t>Recall that most RF receivers are composed from the following Block diagram</a:t>
            </a:r>
          </a:p>
          <a:p>
            <a:pPr algn="just"/>
            <a:r>
              <a:rPr lang="en-US" sz="2800" dirty="0"/>
              <a:t>Each block in the receiver adds a thermal noise to the received signal</a:t>
            </a:r>
          </a:p>
        </p:txBody>
      </p:sp>
      <p:pic>
        <p:nvPicPr>
          <p:cNvPr id="5" name="Picture 4"/>
          <p:cNvPicPr>
            <a:picLocks noChangeAspect="1"/>
          </p:cNvPicPr>
          <p:nvPr/>
        </p:nvPicPr>
        <p:blipFill>
          <a:blip r:embed="rId3"/>
          <a:stretch>
            <a:fillRect/>
          </a:stretch>
        </p:blipFill>
        <p:spPr>
          <a:xfrm>
            <a:off x="1342291" y="3482748"/>
            <a:ext cx="6459417" cy="2624138"/>
          </a:xfrm>
          <a:prstGeom prst="rect">
            <a:avLst/>
          </a:prstGeom>
        </p:spPr>
      </p:pic>
      <p:sp>
        <p:nvSpPr>
          <p:cNvPr id="6" name="Footer Placeholder 5"/>
          <p:cNvSpPr>
            <a:spLocks noGrp="1"/>
          </p:cNvSpPr>
          <p:nvPr>
            <p:ph type="ftr" sz="quarter" idx="12"/>
          </p:nvPr>
        </p:nvSpPr>
        <p:spPr/>
        <p:txBody>
          <a:bodyPr/>
          <a:lstStyle/>
          <a:p>
            <a:pPr>
              <a:defRPr/>
            </a:pPr>
            <a:r>
              <a:rPr lang="en-US"/>
              <a:t>Falah Mohammed</a:t>
            </a:r>
          </a:p>
        </p:txBody>
      </p:sp>
      <p:sp>
        <p:nvSpPr>
          <p:cNvPr id="7" name="Slide Number Placeholder 6"/>
          <p:cNvSpPr>
            <a:spLocks noGrp="1"/>
          </p:cNvSpPr>
          <p:nvPr>
            <p:ph type="sldNum" sz="quarter" idx="10"/>
          </p:nvPr>
        </p:nvSpPr>
        <p:spPr/>
        <p:txBody>
          <a:bodyPr/>
          <a:lstStyle/>
          <a:p>
            <a:pPr>
              <a:defRPr/>
            </a:pPr>
            <a:fld id="{96F73DE3-3A65-4B9F-8731-A260C37A483E}" type="slidenum">
              <a:rPr lang="en-US" smtClean="0"/>
              <a:pPr>
                <a:defRPr/>
              </a:pPr>
              <a:t>65</a:t>
            </a:fld>
            <a:endParaRPr lang="en-US" dirty="0"/>
          </a:p>
        </p:txBody>
      </p:sp>
    </p:spTree>
    <p:extLst>
      <p:ext uri="{BB962C8B-B14F-4D97-AF65-F5344CB8AC3E}">
        <p14:creationId xmlns:p14="http://schemas.microsoft.com/office/powerpoint/2010/main" val="424080836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Importance of Noise in receiver system</a:t>
            </a:r>
          </a:p>
        </p:txBody>
      </p:sp>
      <p:sp>
        <p:nvSpPr>
          <p:cNvPr id="3" name="Content Placeholder 2"/>
          <p:cNvSpPr>
            <a:spLocks noGrp="1"/>
          </p:cNvSpPr>
          <p:nvPr>
            <p:ph idx="1"/>
          </p:nvPr>
        </p:nvSpPr>
        <p:spPr/>
        <p:txBody>
          <a:bodyPr/>
          <a:lstStyle/>
          <a:p>
            <a:pPr algn="just"/>
            <a:r>
              <a:rPr lang="en-US" sz="2800" dirty="0"/>
              <a:t>The noise added to the signal picked by the antenna will degrade the SNR at the output of the receiver</a:t>
            </a:r>
          </a:p>
          <a:p>
            <a:pPr algn="just"/>
            <a:r>
              <a:rPr lang="en-US" sz="2800" dirty="0"/>
              <a:t>This reduces the receiver sensitivity (threshold)</a:t>
            </a:r>
          </a:p>
          <a:p>
            <a:pPr algn="just"/>
            <a:r>
              <a:rPr lang="en-US" sz="2800" dirty="0"/>
              <a:t>It also increase the total noise figure of the receiver</a:t>
            </a:r>
          </a:p>
        </p:txBody>
      </p:sp>
      <p:pic>
        <p:nvPicPr>
          <p:cNvPr id="5" name="Picture 4"/>
          <p:cNvPicPr>
            <a:picLocks noChangeAspect="1"/>
          </p:cNvPicPr>
          <p:nvPr/>
        </p:nvPicPr>
        <p:blipFill>
          <a:blip r:embed="rId3"/>
          <a:stretch>
            <a:fillRect/>
          </a:stretch>
        </p:blipFill>
        <p:spPr>
          <a:xfrm>
            <a:off x="2409092" y="4017169"/>
            <a:ext cx="5210908" cy="2116931"/>
          </a:xfrm>
          <a:prstGeom prst="rect">
            <a:avLst/>
          </a:prstGeom>
        </p:spPr>
      </p:pic>
      <p:sp>
        <p:nvSpPr>
          <p:cNvPr id="6" name="Footer Placeholder 5"/>
          <p:cNvSpPr>
            <a:spLocks noGrp="1"/>
          </p:cNvSpPr>
          <p:nvPr>
            <p:ph type="ftr" sz="quarter" idx="12"/>
          </p:nvPr>
        </p:nvSpPr>
        <p:spPr/>
        <p:txBody>
          <a:bodyPr/>
          <a:lstStyle/>
          <a:p>
            <a:pPr>
              <a:defRPr/>
            </a:pPr>
            <a:r>
              <a:rPr lang="en-US"/>
              <a:t>Falah Mohammed</a:t>
            </a:r>
          </a:p>
        </p:txBody>
      </p:sp>
      <p:sp>
        <p:nvSpPr>
          <p:cNvPr id="7" name="Slide Number Placeholder 6"/>
          <p:cNvSpPr>
            <a:spLocks noGrp="1"/>
          </p:cNvSpPr>
          <p:nvPr>
            <p:ph type="sldNum" sz="quarter" idx="10"/>
          </p:nvPr>
        </p:nvSpPr>
        <p:spPr/>
        <p:txBody>
          <a:bodyPr/>
          <a:lstStyle/>
          <a:p>
            <a:pPr>
              <a:defRPr/>
            </a:pPr>
            <a:fld id="{96F73DE3-3A65-4B9F-8731-A260C37A483E}" type="slidenum">
              <a:rPr lang="en-US" smtClean="0"/>
              <a:pPr>
                <a:defRPr/>
              </a:pPr>
              <a:t>66</a:t>
            </a:fld>
            <a:endParaRPr lang="en-US" dirty="0"/>
          </a:p>
        </p:txBody>
      </p:sp>
    </p:spTree>
    <p:extLst>
      <p:ext uri="{BB962C8B-B14F-4D97-AF65-F5344CB8AC3E}">
        <p14:creationId xmlns:p14="http://schemas.microsoft.com/office/powerpoint/2010/main" val="74133318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6"/>
          <p:cNvSpPr>
            <a:spLocks noGrp="1"/>
          </p:cNvSpPr>
          <p:nvPr>
            <p:ph type="title" idx="4294967295"/>
          </p:nvPr>
        </p:nvSpPr>
        <p:spPr/>
        <p:txBody>
          <a:bodyPr/>
          <a:lstStyle/>
          <a:p>
            <a:r>
              <a:rPr lang="en-US" dirty="0">
                <a:latin typeface="Calibri" pitchFamily="34" charset="0"/>
                <a:cs typeface="Calibri" pitchFamily="34" charset="0"/>
              </a:rPr>
              <a:t>Noise figure in cascaded system</a:t>
            </a:r>
          </a:p>
        </p:txBody>
      </p:sp>
      <mc:AlternateContent xmlns:mc="http://schemas.openxmlformats.org/markup-compatibility/2006" xmlns:a14="http://schemas.microsoft.com/office/drawing/2010/main">
        <mc:Choice Requires="a14">
          <p:sp>
            <p:nvSpPr>
              <p:cNvPr id="2053" name="Rectangle 12"/>
              <p:cNvSpPr>
                <a:spLocks noGrp="1"/>
              </p:cNvSpPr>
              <p:nvPr>
                <p:ph type="body" sz="half" idx="4294967295"/>
              </p:nvPr>
            </p:nvSpPr>
            <p:spPr>
              <a:xfrm>
                <a:off x="457200" y="1600200"/>
                <a:ext cx="8077200" cy="4643438"/>
              </a:xfrm>
            </p:spPr>
            <p:txBody>
              <a:bodyPr/>
              <a:lstStyle/>
              <a:p>
                <a:pPr algn="just">
                  <a:lnSpc>
                    <a:spcPct val="90000"/>
                  </a:lnSpc>
                </a:pPr>
                <a:r>
                  <a:rPr lang="en-US" sz="2400" dirty="0">
                    <a:cs typeface="Calibri" pitchFamily="34" charset="0"/>
                  </a:rPr>
                  <a:t>What is the overall noise factor in cascade system where  more than one blocks are cascaded together?</a:t>
                </a:r>
              </a:p>
              <a:p>
                <a:pPr algn="just">
                  <a:lnSpc>
                    <a:spcPct val="90000"/>
                  </a:lnSpc>
                </a:pPr>
                <a:endParaRPr lang="en-US" sz="2400" dirty="0">
                  <a:cs typeface="Calibri" pitchFamily="34" charset="0"/>
                </a:endParaRPr>
              </a:p>
              <a:p>
                <a:pPr algn="just">
                  <a:lnSpc>
                    <a:spcPct val="90000"/>
                  </a:lnSpc>
                </a:pPr>
                <a:endParaRPr lang="en-US" sz="2400" dirty="0">
                  <a:cs typeface="Calibri" pitchFamily="34" charset="0"/>
                </a:endParaRPr>
              </a:p>
              <a:p>
                <a:pPr algn="just">
                  <a:lnSpc>
                    <a:spcPct val="90000"/>
                  </a:lnSpc>
                </a:pPr>
                <a:r>
                  <a:rPr lang="en-US" sz="2400" dirty="0">
                    <a:cs typeface="Calibri" pitchFamily="34" charset="0"/>
                  </a:rPr>
                  <a:t>It can be proved that the noise factor of the cascaded system is given by</a:t>
                </a:r>
              </a:p>
              <a:p>
                <a:pPr marL="0" indent="0" algn="just">
                  <a:lnSpc>
                    <a:spcPct val="90000"/>
                  </a:lnSpc>
                  <a:buNone/>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𝐹</m:t>
                      </m:r>
                      <m:r>
                        <a:rPr lang="en-US" sz="2400" b="0" i="1" smtClean="0">
                          <a:latin typeface="Cambria Math" panose="02040503050406030204" pitchFamily="18" charset="0"/>
                        </a:rPr>
                        <m:t>=</m:t>
                      </m:r>
                      <m:sSub>
                        <m:sSubPr>
                          <m:ctrlPr>
                            <a:rPr lang="en-US" sz="2400" i="1" smtClean="0">
                              <a:latin typeface="Cambria Math" panose="02040503050406030204" pitchFamily="18" charset="0"/>
                            </a:rPr>
                          </m:ctrlPr>
                        </m:sSubPr>
                        <m:e>
                          <m:r>
                            <a:rPr lang="en-US" sz="2400" b="0" i="1" smtClean="0">
                              <a:latin typeface="Cambria Math" panose="02040503050406030204" pitchFamily="18" charset="0"/>
                            </a:rPr>
                            <m:t>𝐹</m:t>
                          </m:r>
                        </m:e>
                        <m:sub>
                          <m:r>
                            <a:rPr lang="en-US" sz="2400" b="0" i="1" smtClean="0">
                              <a:latin typeface="Cambria Math" panose="02040503050406030204" pitchFamily="18" charset="0"/>
                            </a:rPr>
                            <m:t>1</m:t>
                          </m:r>
                        </m:sub>
                      </m:sSub>
                      <m:r>
                        <a:rPr lang="en-US" sz="2400" b="0" i="1" smtClean="0">
                          <a:latin typeface="Cambria Math" panose="02040503050406030204" pitchFamily="18" charset="0"/>
                        </a:rPr>
                        <m:t>+</m:t>
                      </m:r>
                      <m:f>
                        <m:fPr>
                          <m:ctrlPr>
                            <a:rPr lang="en-US" sz="2400" b="0" i="1" smtClean="0">
                              <a:latin typeface="Cambria Math" panose="02040503050406030204" pitchFamily="18" charset="0"/>
                            </a:rPr>
                          </m:ctrlPr>
                        </m:fPr>
                        <m:num>
                          <m:sSub>
                            <m:sSubPr>
                              <m:ctrlPr>
                                <a:rPr lang="en-US" sz="2400" i="1">
                                  <a:latin typeface="Cambria Math" panose="02040503050406030204" pitchFamily="18" charset="0"/>
                                </a:rPr>
                              </m:ctrlPr>
                            </m:sSubPr>
                            <m:e>
                              <m:r>
                                <a:rPr lang="en-US" sz="2400" i="1">
                                  <a:latin typeface="Cambria Math" panose="02040503050406030204" pitchFamily="18" charset="0"/>
                                </a:rPr>
                                <m:t>𝐹</m:t>
                              </m:r>
                            </m:e>
                            <m:sub>
                              <m:r>
                                <a:rPr lang="en-US" sz="2400" i="1">
                                  <a:latin typeface="Cambria Math" panose="02040503050406030204" pitchFamily="18" charset="0"/>
                                </a:rPr>
                                <m:t>2</m:t>
                              </m:r>
                            </m:sub>
                          </m:sSub>
                          <m:r>
                            <a:rPr lang="en-US" sz="2400" i="1">
                              <a:latin typeface="Cambria Math" panose="02040503050406030204" pitchFamily="18" charset="0"/>
                            </a:rPr>
                            <m:t>−1</m:t>
                          </m:r>
                        </m:num>
                        <m:den>
                          <m:sSub>
                            <m:sSubPr>
                              <m:ctrlPr>
                                <a:rPr lang="en-US" sz="2400" i="1">
                                  <a:latin typeface="Cambria Math" panose="02040503050406030204" pitchFamily="18" charset="0"/>
                                </a:rPr>
                              </m:ctrlPr>
                            </m:sSubPr>
                            <m:e>
                              <m:r>
                                <a:rPr lang="en-US" sz="2400" i="1">
                                  <a:latin typeface="Cambria Math" panose="02040503050406030204" pitchFamily="18" charset="0"/>
                                </a:rPr>
                                <m:t>𝐺</m:t>
                              </m:r>
                            </m:e>
                            <m:sub>
                              <m:r>
                                <a:rPr lang="en-US" sz="2400" i="1">
                                  <a:latin typeface="Cambria Math" panose="02040503050406030204" pitchFamily="18" charset="0"/>
                                </a:rPr>
                                <m:t>1</m:t>
                              </m:r>
                            </m:sub>
                          </m:sSub>
                        </m:den>
                      </m:f>
                      <m:r>
                        <a:rPr lang="en-US" sz="2400" b="0" i="1" smtClean="0">
                          <a:latin typeface="Cambria Math" panose="02040503050406030204" pitchFamily="18" charset="0"/>
                        </a:rPr>
                        <m:t>+</m:t>
                      </m:r>
                      <m:f>
                        <m:fPr>
                          <m:ctrlPr>
                            <a:rPr lang="en-US" sz="2400" i="1">
                              <a:latin typeface="Cambria Math" panose="02040503050406030204" pitchFamily="18" charset="0"/>
                            </a:rPr>
                          </m:ctrlPr>
                        </m:fPr>
                        <m:num>
                          <m:sSub>
                            <m:sSubPr>
                              <m:ctrlPr>
                                <a:rPr lang="en-US" sz="2400" i="1">
                                  <a:latin typeface="Cambria Math" panose="02040503050406030204" pitchFamily="18" charset="0"/>
                                </a:rPr>
                              </m:ctrlPr>
                            </m:sSubPr>
                            <m:e>
                              <m:r>
                                <a:rPr lang="en-US" sz="2400" i="1">
                                  <a:latin typeface="Cambria Math" panose="02040503050406030204" pitchFamily="18" charset="0"/>
                                </a:rPr>
                                <m:t>𝐹</m:t>
                              </m:r>
                            </m:e>
                            <m:sub>
                              <m:r>
                                <a:rPr lang="en-US" sz="2400" b="0" i="1" smtClean="0">
                                  <a:latin typeface="Cambria Math" panose="02040503050406030204" pitchFamily="18" charset="0"/>
                                </a:rPr>
                                <m:t>3</m:t>
                              </m:r>
                            </m:sub>
                          </m:sSub>
                          <m:r>
                            <a:rPr lang="en-US" sz="2400" i="1">
                              <a:latin typeface="Cambria Math" panose="02040503050406030204" pitchFamily="18" charset="0"/>
                            </a:rPr>
                            <m:t>−1</m:t>
                          </m:r>
                        </m:num>
                        <m:den>
                          <m:sSub>
                            <m:sSubPr>
                              <m:ctrlPr>
                                <a:rPr lang="en-US" sz="2400" i="1">
                                  <a:latin typeface="Cambria Math" panose="02040503050406030204" pitchFamily="18" charset="0"/>
                                </a:rPr>
                              </m:ctrlPr>
                            </m:sSubPr>
                            <m:e>
                              <m:r>
                                <a:rPr lang="en-US" sz="2400" i="1">
                                  <a:latin typeface="Cambria Math" panose="02040503050406030204" pitchFamily="18" charset="0"/>
                                </a:rPr>
                                <m:t>𝐺</m:t>
                              </m:r>
                            </m:e>
                            <m:sub>
                              <m:r>
                                <a:rPr lang="en-US" sz="2400" i="1">
                                  <a:latin typeface="Cambria Math" panose="02040503050406030204" pitchFamily="18" charset="0"/>
                                </a:rPr>
                                <m:t>1</m:t>
                              </m:r>
                            </m:sub>
                          </m:sSub>
                          <m:sSub>
                            <m:sSubPr>
                              <m:ctrlPr>
                                <a:rPr lang="en-US" sz="2400" i="1">
                                  <a:latin typeface="Cambria Math" panose="02040503050406030204" pitchFamily="18" charset="0"/>
                                </a:rPr>
                              </m:ctrlPr>
                            </m:sSubPr>
                            <m:e>
                              <m:r>
                                <a:rPr lang="en-US" sz="2400" i="1">
                                  <a:latin typeface="Cambria Math" panose="02040503050406030204" pitchFamily="18" charset="0"/>
                                </a:rPr>
                                <m:t>𝐺</m:t>
                              </m:r>
                            </m:e>
                            <m:sub>
                              <m:r>
                                <a:rPr lang="en-US" sz="2400" b="0" i="1" smtClean="0">
                                  <a:latin typeface="Cambria Math" panose="02040503050406030204" pitchFamily="18" charset="0"/>
                                </a:rPr>
                                <m:t>2</m:t>
                              </m:r>
                            </m:sub>
                          </m:sSub>
                        </m:den>
                      </m:f>
                      <m:r>
                        <a:rPr lang="en-US" sz="2400" b="0" i="1" smtClean="0">
                          <a:latin typeface="Cambria Math" panose="02040503050406030204" pitchFamily="18" charset="0"/>
                        </a:rPr>
                        <m:t>+…+</m:t>
                      </m:r>
                      <m:f>
                        <m:fPr>
                          <m:ctrlPr>
                            <a:rPr lang="en-US" sz="2400" i="1">
                              <a:latin typeface="Cambria Math" panose="02040503050406030204" pitchFamily="18" charset="0"/>
                            </a:rPr>
                          </m:ctrlPr>
                        </m:fPr>
                        <m:num>
                          <m:sSub>
                            <m:sSubPr>
                              <m:ctrlPr>
                                <a:rPr lang="en-US" sz="2400" i="1">
                                  <a:latin typeface="Cambria Math" panose="02040503050406030204" pitchFamily="18" charset="0"/>
                                </a:rPr>
                              </m:ctrlPr>
                            </m:sSubPr>
                            <m:e>
                              <m:r>
                                <a:rPr lang="en-US" sz="2400" i="1">
                                  <a:latin typeface="Cambria Math" panose="02040503050406030204" pitchFamily="18" charset="0"/>
                                </a:rPr>
                                <m:t>𝐹</m:t>
                              </m:r>
                            </m:e>
                            <m:sub>
                              <m:r>
                                <a:rPr lang="en-US" sz="2400" b="0" i="1" smtClean="0">
                                  <a:latin typeface="Cambria Math" panose="02040503050406030204" pitchFamily="18" charset="0"/>
                                </a:rPr>
                                <m:t>𝑛</m:t>
                              </m:r>
                            </m:sub>
                          </m:sSub>
                          <m:r>
                            <a:rPr lang="en-US" sz="2400" i="1">
                              <a:latin typeface="Cambria Math" panose="02040503050406030204" pitchFamily="18" charset="0"/>
                            </a:rPr>
                            <m:t>−1</m:t>
                          </m:r>
                        </m:num>
                        <m:den>
                          <m:sSub>
                            <m:sSubPr>
                              <m:ctrlPr>
                                <a:rPr lang="en-US" sz="2400" i="1">
                                  <a:latin typeface="Cambria Math" panose="02040503050406030204" pitchFamily="18" charset="0"/>
                                </a:rPr>
                              </m:ctrlPr>
                            </m:sSubPr>
                            <m:e>
                              <m:r>
                                <a:rPr lang="en-US" sz="2400" i="1">
                                  <a:latin typeface="Cambria Math" panose="02040503050406030204" pitchFamily="18" charset="0"/>
                                </a:rPr>
                                <m:t>𝐺</m:t>
                              </m:r>
                            </m:e>
                            <m:sub>
                              <m:r>
                                <a:rPr lang="en-US" sz="2400" i="1">
                                  <a:latin typeface="Cambria Math" panose="02040503050406030204" pitchFamily="18" charset="0"/>
                                </a:rPr>
                                <m:t>1</m:t>
                              </m:r>
                            </m:sub>
                          </m:sSub>
                          <m:sSub>
                            <m:sSubPr>
                              <m:ctrlPr>
                                <a:rPr lang="en-US" sz="2400" i="1">
                                  <a:latin typeface="Cambria Math" panose="02040503050406030204" pitchFamily="18" charset="0"/>
                                </a:rPr>
                              </m:ctrlPr>
                            </m:sSubPr>
                            <m:e>
                              <m:r>
                                <a:rPr lang="en-US" sz="2400" i="1">
                                  <a:latin typeface="Cambria Math" panose="02040503050406030204" pitchFamily="18" charset="0"/>
                                </a:rPr>
                                <m:t>𝐺</m:t>
                              </m:r>
                            </m:e>
                            <m:sub>
                              <m:r>
                                <a:rPr lang="en-US" sz="2400" i="1">
                                  <a:latin typeface="Cambria Math" panose="02040503050406030204" pitchFamily="18" charset="0"/>
                                </a:rPr>
                                <m:t>2</m:t>
                              </m:r>
                            </m:sub>
                          </m:sSub>
                          <m:r>
                            <a:rPr lang="en-US" sz="2400" i="1" smtClean="0">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𝐺</m:t>
                              </m:r>
                            </m:e>
                            <m:sub>
                              <m:r>
                                <a:rPr lang="en-US" sz="2400" b="0" i="1" smtClean="0">
                                  <a:latin typeface="Cambria Math" panose="02040503050406030204" pitchFamily="18" charset="0"/>
                                </a:rPr>
                                <m:t>𝑛</m:t>
                              </m:r>
                              <m:r>
                                <a:rPr lang="en-US" sz="2400" b="0" i="1" smtClean="0">
                                  <a:latin typeface="Cambria Math" panose="02040503050406030204" pitchFamily="18" charset="0"/>
                                </a:rPr>
                                <m:t>−1</m:t>
                              </m:r>
                            </m:sub>
                          </m:sSub>
                        </m:den>
                      </m:f>
                    </m:oMath>
                  </m:oMathPara>
                </a14:m>
                <a:endParaRPr lang="en-US" sz="2400" dirty="0">
                  <a:cs typeface="Calibri" pitchFamily="34" charset="0"/>
                </a:endParaRPr>
              </a:p>
              <a:p>
                <a:pPr marL="0" indent="0" algn="just">
                  <a:lnSpc>
                    <a:spcPct val="90000"/>
                  </a:lnSpc>
                  <a:buNone/>
                </a:pPr>
                <a:r>
                  <a:rPr lang="en-US" sz="2400" dirty="0">
                    <a:cs typeface="Calibri" pitchFamily="34" charset="0"/>
                  </a:rPr>
                  <a:t>And the system effective noise temperature is given by</a:t>
                </a:r>
              </a:p>
              <a:p>
                <a:pPr marL="0" indent="0" algn="just">
                  <a:lnSpc>
                    <a:spcPct val="90000"/>
                  </a:lnSpc>
                  <a:buNone/>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cs typeface="Calibri" pitchFamily="34" charset="0"/>
                            </a:rPr>
                          </m:ctrlPr>
                        </m:sSubPr>
                        <m:e>
                          <m:r>
                            <a:rPr lang="en-US" sz="2400" b="0" i="1" smtClean="0">
                              <a:latin typeface="Cambria Math" panose="02040503050406030204" pitchFamily="18" charset="0"/>
                              <a:cs typeface="Calibri" pitchFamily="34" charset="0"/>
                            </a:rPr>
                            <m:t>𝑇</m:t>
                          </m:r>
                        </m:e>
                        <m:sub>
                          <m:r>
                            <a:rPr lang="en-US" sz="2400" b="0" i="1" smtClean="0">
                              <a:latin typeface="Cambria Math" panose="02040503050406030204" pitchFamily="18" charset="0"/>
                              <a:cs typeface="Calibri" pitchFamily="34" charset="0"/>
                            </a:rPr>
                            <m:t>𝑒</m:t>
                          </m:r>
                        </m:sub>
                      </m:sSub>
                      <m:r>
                        <a:rPr lang="en-US" sz="2400" b="0" i="1" smtClean="0">
                          <a:latin typeface="Cambria Math" panose="02040503050406030204" pitchFamily="18" charset="0"/>
                          <a:cs typeface="Calibri" pitchFamily="34" charset="0"/>
                        </a:rPr>
                        <m:t>=</m:t>
                      </m:r>
                      <m:sSub>
                        <m:sSubPr>
                          <m:ctrlPr>
                            <a:rPr lang="en-US" sz="2400" b="0" i="1" smtClean="0">
                              <a:latin typeface="Cambria Math" panose="02040503050406030204" pitchFamily="18" charset="0"/>
                              <a:cs typeface="Calibri" pitchFamily="34" charset="0"/>
                            </a:rPr>
                          </m:ctrlPr>
                        </m:sSubPr>
                        <m:e>
                          <m:r>
                            <a:rPr lang="en-US" sz="2400" b="0" i="1" smtClean="0">
                              <a:latin typeface="Cambria Math" panose="02040503050406030204" pitchFamily="18" charset="0"/>
                              <a:cs typeface="Calibri" pitchFamily="34" charset="0"/>
                            </a:rPr>
                            <m:t>𝑇</m:t>
                          </m:r>
                        </m:e>
                        <m:sub>
                          <m:r>
                            <a:rPr lang="en-US" sz="2400" b="0" i="1" smtClean="0">
                              <a:latin typeface="Cambria Math" panose="02040503050406030204" pitchFamily="18" charset="0"/>
                              <a:cs typeface="Calibri" pitchFamily="34" charset="0"/>
                            </a:rPr>
                            <m:t>1</m:t>
                          </m:r>
                        </m:sub>
                      </m:sSub>
                      <m:r>
                        <a:rPr lang="en-US" sz="2400" b="0" i="1" smtClean="0">
                          <a:latin typeface="Cambria Math" panose="02040503050406030204" pitchFamily="18" charset="0"/>
                          <a:cs typeface="Calibri" pitchFamily="34" charset="0"/>
                        </a:rPr>
                        <m:t>+</m:t>
                      </m:r>
                      <m:f>
                        <m:fPr>
                          <m:ctrlPr>
                            <a:rPr lang="en-US" sz="2400" b="0" i="1" smtClean="0">
                              <a:latin typeface="Cambria Math" panose="02040503050406030204" pitchFamily="18" charset="0"/>
                              <a:cs typeface="Calibri" pitchFamily="34" charset="0"/>
                            </a:rPr>
                          </m:ctrlPr>
                        </m:fPr>
                        <m:num>
                          <m:sSub>
                            <m:sSubPr>
                              <m:ctrlPr>
                                <a:rPr lang="en-US" sz="2400" b="0" i="1" smtClean="0">
                                  <a:latin typeface="Cambria Math" panose="02040503050406030204" pitchFamily="18" charset="0"/>
                                  <a:cs typeface="Calibri" pitchFamily="34" charset="0"/>
                                </a:rPr>
                              </m:ctrlPr>
                            </m:sSubPr>
                            <m:e>
                              <m:r>
                                <a:rPr lang="en-US" sz="2400" b="0" i="1" smtClean="0">
                                  <a:latin typeface="Cambria Math" panose="02040503050406030204" pitchFamily="18" charset="0"/>
                                  <a:cs typeface="Calibri" pitchFamily="34" charset="0"/>
                                </a:rPr>
                                <m:t>𝑇</m:t>
                              </m:r>
                            </m:e>
                            <m:sub>
                              <m:r>
                                <a:rPr lang="en-US" sz="2400" b="0" i="1" smtClean="0">
                                  <a:latin typeface="Cambria Math" panose="02040503050406030204" pitchFamily="18" charset="0"/>
                                  <a:cs typeface="Calibri" pitchFamily="34" charset="0"/>
                                </a:rPr>
                                <m:t>2</m:t>
                              </m:r>
                            </m:sub>
                          </m:sSub>
                        </m:num>
                        <m:den>
                          <m:sSub>
                            <m:sSubPr>
                              <m:ctrlPr>
                                <a:rPr lang="en-US" sz="2400" b="0" i="1" smtClean="0">
                                  <a:latin typeface="Cambria Math" panose="02040503050406030204" pitchFamily="18" charset="0"/>
                                  <a:cs typeface="Calibri" pitchFamily="34" charset="0"/>
                                </a:rPr>
                              </m:ctrlPr>
                            </m:sSubPr>
                            <m:e>
                              <m:r>
                                <a:rPr lang="en-US" sz="2400" b="0" i="1" smtClean="0">
                                  <a:latin typeface="Cambria Math" panose="02040503050406030204" pitchFamily="18" charset="0"/>
                                  <a:cs typeface="Calibri" pitchFamily="34" charset="0"/>
                                </a:rPr>
                                <m:t>𝐺</m:t>
                              </m:r>
                            </m:e>
                            <m:sub>
                              <m:r>
                                <a:rPr lang="en-US" sz="2400" b="0" i="1" smtClean="0">
                                  <a:latin typeface="Cambria Math" panose="02040503050406030204" pitchFamily="18" charset="0"/>
                                  <a:cs typeface="Calibri" pitchFamily="34" charset="0"/>
                                </a:rPr>
                                <m:t>1</m:t>
                              </m:r>
                            </m:sub>
                          </m:sSub>
                        </m:den>
                      </m:f>
                      <m:r>
                        <a:rPr lang="en-US" sz="2400" b="0" i="1" smtClean="0">
                          <a:latin typeface="Cambria Math" panose="02040503050406030204" pitchFamily="18" charset="0"/>
                          <a:cs typeface="Calibri" pitchFamily="34" charset="0"/>
                        </a:rPr>
                        <m:t>+</m:t>
                      </m:r>
                      <m:f>
                        <m:fPr>
                          <m:ctrlPr>
                            <a:rPr lang="en-US" sz="2400" b="0" i="1" smtClean="0">
                              <a:latin typeface="Cambria Math" panose="02040503050406030204" pitchFamily="18" charset="0"/>
                              <a:cs typeface="Calibri" pitchFamily="34" charset="0"/>
                            </a:rPr>
                          </m:ctrlPr>
                        </m:fPr>
                        <m:num>
                          <m:sSub>
                            <m:sSubPr>
                              <m:ctrlPr>
                                <a:rPr lang="en-US" sz="2400" b="0" i="1" smtClean="0">
                                  <a:latin typeface="Cambria Math" panose="02040503050406030204" pitchFamily="18" charset="0"/>
                                  <a:cs typeface="Calibri" pitchFamily="34" charset="0"/>
                                </a:rPr>
                              </m:ctrlPr>
                            </m:sSubPr>
                            <m:e>
                              <m:r>
                                <a:rPr lang="en-US" sz="2400" b="0" i="1" smtClean="0">
                                  <a:latin typeface="Cambria Math" panose="02040503050406030204" pitchFamily="18" charset="0"/>
                                  <a:cs typeface="Calibri" pitchFamily="34" charset="0"/>
                                </a:rPr>
                                <m:t>𝑇</m:t>
                              </m:r>
                            </m:e>
                            <m:sub>
                              <m:r>
                                <a:rPr lang="en-US" sz="2400" b="0" i="1" smtClean="0">
                                  <a:latin typeface="Cambria Math" panose="02040503050406030204" pitchFamily="18" charset="0"/>
                                  <a:cs typeface="Calibri" pitchFamily="34" charset="0"/>
                                </a:rPr>
                                <m:t>3</m:t>
                              </m:r>
                            </m:sub>
                          </m:sSub>
                        </m:num>
                        <m:den>
                          <m:sSub>
                            <m:sSubPr>
                              <m:ctrlPr>
                                <a:rPr lang="en-US" sz="2400" b="0" i="1" smtClean="0">
                                  <a:latin typeface="Cambria Math" panose="02040503050406030204" pitchFamily="18" charset="0"/>
                                  <a:cs typeface="Calibri" pitchFamily="34" charset="0"/>
                                </a:rPr>
                              </m:ctrlPr>
                            </m:sSubPr>
                            <m:e>
                              <m:sSub>
                                <m:sSubPr>
                                  <m:ctrlPr>
                                    <a:rPr lang="en-US" sz="2400" b="0" i="1" smtClean="0">
                                      <a:latin typeface="Cambria Math" panose="02040503050406030204" pitchFamily="18" charset="0"/>
                                      <a:cs typeface="Calibri" pitchFamily="34" charset="0"/>
                                    </a:rPr>
                                  </m:ctrlPr>
                                </m:sSubPr>
                                <m:e>
                                  <m:r>
                                    <a:rPr lang="en-US" sz="2400" b="0" i="1" smtClean="0">
                                      <a:latin typeface="Cambria Math" panose="02040503050406030204" pitchFamily="18" charset="0"/>
                                      <a:cs typeface="Calibri" pitchFamily="34" charset="0"/>
                                    </a:rPr>
                                    <m:t>𝐺</m:t>
                                  </m:r>
                                </m:e>
                                <m:sub>
                                  <m:r>
                                    <a:rPr lang="en-US" sz="2400" b="0" i="1" smtClean="0">
                                      <a:latin typeface="Cambria Math" panose="02040503050406030204" pitchFamily="18" charset="0"/>
                                      <a:cs typeface="Calibri" pitchFamily="34" charset="0"/>
                                    </a:rPr>
                                    <m:t>1</m:t>
                                  </m:r>
                                </m:sub>
                              </m:sSub>
                              <m:r>
                                <a:rPr lang="en-US" sz="2400" b="0" i="1" smtClean="0">
                                  <a:latin typeface="Cambria Math" panose="02040503050406030204" pitchFamily="18" charset="0"/>
                                  <a:cs typeface="Calibri" pitchFamily="34" charset="0"/>
                                </a:rPr>
                                <m:t>𝐺</m:t>
                              </m:r>
                            </m:e>
                            <m:sub>
                              <m:r>
                                <a:rPr lang="en-US" sz="2400" b="0" i="1" smtClean="0">
                                  <a:latin typeface="Cambria Math" panose="02040503050406030204" pitchFamily="18" charset="0"/>
                                  <a:cs typeface="Calibri" pitchFamily="34" charset="0"/>
                                </a:rPr>
                                <m:t>2</m:t>
                              </m:r>
                            </m:sub>
                          </m:sSub>
                        </m:den>
                      </m:f>
                      <m:r>
                        <a:rPr lang="en-US" sz="2400" b="0" i="1" smtClean="0">
                          <a:latin typeface="Cambria Math" panose="02040503050406030204" pitchFamily="18" charset="0"/>
                          <a:cs typeface="Calibri" pitchFamily="34" charset="0"/>
                        </a:rPr>
                        <m:t>+…+</m:t>
                      </m:r>
                      <m:f>
                        <m:fPr>
                          <m:ctrlPr>
                            <a:rPr lang="en-US" sz="2400" b="0" i="1" smtClean="0">
                              <a:latin typeface="Cambria Math" panose="02040503050406030204" pitchFamily="18" charset="0"/>
                              <a:cs typeface="Calibri" pitchFamily="34" charset="0"/>
                            </a:rPr>
                          </m:ctrlPr>
                        </m:fPr>
                        <m:num>
                          <m:sSub>
                            <m:sSubPr>
                              <m:ctrlPr>
                                <a:rPr lang="en-US" sz="2400" b="0" i="1" smtClean="0">
                                  <a:latin typeface="Cambria Math" panose="02040503050406030204" pitchFamily="18" charset="0"/>
                                  <a:cs typeface="Calibri" pitchFamily="34" charset="0"/>
                                </a:rPr>
                              </m:ctrlPr>
                            </m:sSubPr>
                            <m:e>
                              <m:r>
                                <a:rPr lang="en-US" sz="2400" b="0" i="1" smtClean="0">
                                  <a:latin typeface="Cambria Math" panose="02040503050406030204" pitchFamily="18" charset="0"/>
                                  <a:cs typeface="Calibri" pitchFamily="34" charset="0"/>
                                </a:rPr>
                                <m:t>𝑇</m:t>
                              </m:r>
                            </m:e>
                            <m:sub>
                              <m:r>
                                <a:rPr lang="en-US" sz="2400" b="0" i="1" smtClean="0">
                                  <a:latin typeface="Cambria Math" panose="02040503050406030204" pitchFamily="18" charset="0"/>
                                  <a:cs typeface="Calibri" pitchFamily="34" charset="0"/>
                                </a:rPr>
                                <m:t>𝑛</m:t>
                              </m:r>
                            </m:sub>
                          </m:sSub>
                        </m:num>
                        <m:den>
                          <m:sSub>
                            <m:sSubPr>
                              <m:ctrlPr>
                                <a:rPr lang="en-US" sz="2400" b="0" i="1" smtClean="0">
                                  <a:latin typeface="Cambria Math" panose="02040503050406030204" pitchFamily="18" charset="0"/>
                                  <a:cs typeface="Calibri" pitchFamily="34" charset="0"/>
                                </a:rPr>
                              </m:ctrlPr>
                            </m:sSubPr>
                            <m:e>
                              <m:r>
                                <a:rPr lang="en-US" sz="2400" b="0" i="1" smtClean="0">
                                  <a:latin typeface="Cambria Math" panose="02040503050406030204" pitchFamily="18" charset="0"/>
                                  <a:cs typeface="Calibri" pitchFamily="34" charset="0"/>
                                </a:rPr>
                                <m:t>𝐺</m:t>
                              </m:r>
                            </m:e>
                            <m:sub>
                              <m:r>
                                <a:rPr lang="en-US" sz="2400" b="0" i="1" smtClean="0">
                                  <a:latin typeface="Cambria Math" panose="02040503050406030204" pitchFamily="18" charset="0"/>
                                  <a:cs typeface="Calibri" pitchFamily="34" charset="0"/>
                                </a:rPr>
                                <m:t>1</m:t>
                              </m:r>
                            </m:sub>
                          </m:sSub>
                          <m:sSub>
                            <m:sSubPr>
                              <m:ctrlPr>
                                <a:rPr lang="en-US" sz="2400" b="0" i="1" smtClean="0">
                                  <a:latin typeface="Cambria Math" panose="02040503050406030204" pitchFamily="18" charset="0"/>
                                  <a:cs typeface="Calibri" pitchFamily="34" charset="0"/>
                                </a:rPr>
                              </m:ctrlPr>
                            </m:sSubPr>
                            <m:e>
                              <m:r>
                                <a:rPr lang="en-US" sz="2400" b="0" i="1" smtClean="0">
                                  <a:latin typeface="Cambria Math" panose="02040503050406030204" pitchFamily="18" charset="0"/>
                                  <a:cs typeface="Calibri" pitchFamily="34" charset="0"/>
                                </a:rPr>
                                <m:t>𝐺</m:t>
                              </m:r>
                            </m:e>
                            <m:sub>
                              <m:r>
                                <a:rPr lang="en-US" sz="2400" b="0" i="1" smtClean="0">
                                  <a:latin typeface="Cambria Math" panose="02040503050406030204" pitchFamily="18" charset="0"/>
                                  <a:cs typeface="Calibri" pitchFamily="34" charset="0"/>
                                </a:rPr>
                                <m:t>2</m:t>
                              </m:r>
                            </m:sub>
                          </m:sSub>
                          <m:r>
                            <a:rPr lang="en-US" sz="2400" i="1">
                              <a:latin typeface="Cambria Math" panose="02040503050406030204" pitchFamily="18" charset="0"/>
                              <a:cs typeface="Calibri" pitchFamily="34" charset="0"/>
                            </a:rPr>
                            <m:t>…</m:t>
                          </m:r>
                          <m:sSub>
                            <m:sSubPr>
                              <m:ctrlPr>
                                <a:rPr lang="en-US" sz="2400" i="1">
                                  <a:latin typeface="Cambria Math" panose="02040503050406030204" pitchFamily="18" charset="0"/>
                                  <a:cs typeface="Calibri" pitchFamily="34" charset="0"/>
                                </a:rPr>
                              </m:ctrlPr>
                            </m:sSubPr>
                            <m:e>
                              <m:r>
                                <a:rPr lang="en-US" sz="2400" i="1">
                                  <a:latin typeface="Cambria Math" panose="02040503050406030204" pitchFamily="18" charset="0"/>
                                  <a:cs typeface="Calibri" pitchFamily="34" charset="0"/>
                                </a:rPr>
                                <m:t>𝐺</m:t>
                              </m:r>
                            </m:e>
                            <m:sub>
                              <m:r>
                                <a:rPr lang="en-US" sz="2400" i="1">
                                  <a:latin typeface="Cambria Math" panose="02040503050406030204" pitchFamily="18" charset="0"/>
                                  <a:cs typeface="Calibri" pitchFamily="34" charset="0"/>
                                </a:rPr>
                                <m:t>𝑛</m:t>
                              </m:r>
                            </m:sub>
                          </m:sSub>
                        </m:den>
                      </m:f>
                    </m:oMath>
                  </m:oMathPara>
                </a14:m>
                <a:endParaRPr lang="en-US" sz="2400" dirty="0">
                  <a:cs typeface="Calibri" pitchFamily="34" charset="0"/>
                </a:endParaRPr>
              </a:p>
              <a:p>
                <a:pPr marL="0" indent="0" algn="just">
                  <a:lnSpc>
                    <a:spcPct val="90000"/>
                  </a:lnSpc>
                  <a:buNone/>
                </a:pPr>
                <a:endParaRPr lang="en-US" sz="2400" dirty="0">
                  <a:cs typeface="Calibri" pitchFamily="34" charset="0"/>
                </a:endParaRPr>
              </a:p>
            </p:txBody>
          </p:sp>
        </mc:Choice>
        <mc:Fallback xmlns="">
          <p:sp>
            <p:nvSpPr>
              <p:cNvPr id="2053" name="Rectangle 12"/>
              <p:cNvSpPr>
                <a:spLocks noGrp="1" noRot="1" noChangeAspect="1" noMove="1" noResize="1" noEditPoints="1" noAdjustHandles="1" noChangeArrowheads="1" noChangeShapeType="1" noTextEdit="1"/>
              </p:cNvSpPr>
              <p:nvPr>
                <p:ph type="body" sz="half" idx="4294967295"/>
              </p:nvPr>
            </p:nvSpPr>
            <p:spPr>
              <a:xfrm>
                <a:off x="457200" y="1600200"/>
                <a:ext cx="8077200" cy="4643438"/>
              </a:xfrm>
              <a:blipFill rotWithShape="0">
                <a:blip r:embed="rId3"/>
                <a:stretch>
                  <a:fillRect l="-1208" t="-1840" r="-1585"/>
                </a:stretch>
              </a:blipFill>
            </p:spPr>
            <p:txBody>
              <a:bodyPr/>
              <a:lstStyle/>
              <a:p>
                <a:r>
                  <a:rPr lang="en-US">
                    <a:noFill/>
                  </a:rPr>
                  <a:t> </a:t>
                </a:r>
              </a:p>
            </p:txBody>
          </p:sp>
        </mc:Fallback>
      </mc:AlternateContent>
      <p:graphicFrame>
        <p:nvGraphicFramePr>
          <p:cNvPr id="2050" name="Object 11"/>
          <p:cNvGraphicFramePr>
            <a:graphicFrameLocks noChangeAspect="1"/>
          </p:cNvGraphicFramePr>
          <p:nvPr/>
        </p:nvGraphicFramePr>
        <p:xfrm>
          <a:off x="2514600" y="2362200"/>
          <a:ext cx="4648200" cy="793208"/>
        </p:xfrm>
        <a:graphic>
          <a:graphicData uri="http://schemas.openxmlformats.org/presentationml/2006/ole">
            <mc:AlternateContent xmlns:mc="http://schemas.openxmlformats.org/markup-compatibility/2006">
              <mc:Choice xmlns:v="urn:schemas-microsoft-com:vml" Requires="v">
                <p:oleObj spid="_x0000_s5149" name="Visio" r:id="rId4" imgW="6514719" imgH="1114806" progId="Visio.Drawing.11">
                  <p:embed/>
                </p:oleObj>
              </mc:Choice>
              <mc:Fallback>
                <p:oleObj name="Visio" r:id="rId4" imgW="6514719" imgH="1114806" progId="Visio.Drawing.1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4600" y="2362200"/>
                        <a:ext cx="4648200" cy="793208"/>
                      </a:xfrm>
                      <a:prstGeom prst="rect">
                        <a:avLst/>
                      </a:prstGeom>
                      <a:noFill/>
                      <a:ln>
                        <a:noFill/>
                      </a:ln>
                      <a:effectLst/>
                    </p:spPr>
                  </p:pic>
                </p:oleObj>
              </mc:Fallback>
            </mc:AlternateContent>
          </a:graphicData>
        </a:graphic>
      </p:graphicFrame>
      <p:sp>
        <p:nvSpPr>
          <p:cNvPr id="2" name="Footer Placeholder 1"/>
          <p:cNvSpPr>
            <a:spLocks noGrp="1"/>
          </p:cNvSpPr>
          <p:nvPr>
            <p:ph type="ftr" sz="quarter" idx="12"/>
          </p:nvPr>
        </p:nvSpPr>
        <p:spPr/>
        <p:txBody>
          <a:bodyPr/>
          <a:lstStyle/>
          <a:p>
            <a:pPr>
              <a:defRPr/>
            </a:pPr>
            <a:r>
              <a:rPr lang="en-US"/>
              <a:t>Falah Mohammed</a:t>
            </a:r>
          </a:p>
        </p:txBody>
      </p:sp>
      <p:sp>
        <p:nvSpPr>
          <p:cNvPr id="4" name="Slide Number Placeholder 3"/>
          <p:cNvSpPr>
            <a:spLocks noGrp="1"/>
          </p:cNvSpPr>
          <p:nvPr>
            <p:ph type="sldNum" sz="quarter" idx="10"/>
          </p:nvPr>
        </p:nvSpPr>
        <p:spPr/>
        <p:txBody>
          <a:bodyPr/>
          <a:lstStyle/>
          <a:p>
            <a:pPr>
              <a:defRPr/>
            </a:pPr>
            <a:fld id="{D83AE563-0F30-4375-8E33-7912D87D9B34}" type="slidenum">
              <a:rPr lang="en-US" smtClean="0"/>
              <a:pPr>
                <a:defRPr/>
              </a:pPr>
              <a:t>67</a:t>
            </a:fld>
            <a:endParaRPr lang="en-US" dirty="0"/>
          </a:p>
        </p:txBody>
      </p:sp>
    </p:spTree>
    <p:extLst>
      <p:ext uri="{BB962C8B-B14F-4D97-AF65-F5344CB8AC3E}">
        <p14:creationId xmlns:p14="http://schemas.microsoft.com/office/powerpoint/2010/main" val="422368300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Rectangle 6"/>
          <p:cNvSpPr>
            <a:spLocks noGrp="1"/>
          </p:cNvSpPr>
          <p:nvPr>
            <p:ph type="title" idx="4294967295"/>
          </p:nvPr>
        </p:nvSpPr>
        <p:spPr/>
        <p:txBody>
          <a:bodyPr/>
          <a:lstStyle/>
          <a:p>
            <a:r>
              <a:rPr lang="en-US" sz="3700"/>
              <a:t>Noise factor of cascaded networks</a:t>
            </a:r>
          </a:p>
        </p:txBody>
      </p:sp>
      <mc:AlternateContent xmlns:mc="http://schemas.openxmlformats.org/markup-compatibility/2006" xmlns:a14="http://schemas.microsoft.com/office/drawing/2010/main">
        <mc:Choice Requires="a14">
          <p:sp>
            <p:nvSpPr>
              <p:cNvPr id="3077" name="Rectangle 12"/>
              <p:cNvSpPr>
                <a:spLocks noGrp="1"/>
              </p:cNvSpPr>
              <p:nvPr>
                <p:ph type="body" sz="half" idx="4294967295"/>
              </p:nvPr>
            </p:nvSpPr>
            <p:spPr>
              <a:xfrm>
                <a:off x="457200" y="1600200"/>
                <a:ext cx="8077200" cy="4419600"/>
              </a:xfrm>
            </p:spPr>
            <p:txBody>
              <a:bodyPr/>
              <a:lstStyle/>
              <a:p>
                <a:pPr algn="just">
                  <a:lnSpc>
                    <a:spcPct val="90000"/>
                  </a:lnSpc>
                  <a:buFont typeface="Wingdings 2" pitchFamily="18" charset="2"/>
                  <a:buNone/>
                </a:pPr>
                <a:r>
                  <a:rPr lang="en-US" sz="2400" i="1" u="sng" dirty="0">
                    <a:cs typeface="Calibri" pitchFamily="34" charset="0"/>
                  </a:rPr>
                  <a:t>Example:</a:t>
                </a:r>
                <a:r>
                  <a:rPr lang="en-US" sz="2400" dirty="0">
                    <a:cs typeface="Calibri" pitchFamily="34" charset="0"/>
                  </a:rPr>
                  <a:t> for the system shown in the figure determine the overall system noise figure. If the input noise power from a feeding antenna is </a:t>
                </a:r>
                <a14:m>
                  <m:oMath xmlns:m="http://schemas.openxmlformats.org/officeDocument/2006/math">
                    <m:sSub>
                      <m:sSubPr>
                        <m:ctrlPr>
                          <a:rPr lang="en-US" sz="2400" b="0" i="1" smtClean="0">
                            <a:latin typeface="Cambria Math" panose="02040503050406030204" pitchFamily="18" charset="0"/>
                            <a:cs typeface="Calibri" pitchFamily="34" charset="0"/>
                          </a:rPr>
                        </m:ctrlPr>
                      </m:sSubPr>
                      <m:e>
                        <m:r>
                          <a:rPr lang="en-US" sz="2400" b="0" i="1" smtClean="0">
                            <a:latin typeface="Cambria Math" panose="02040503050406030204" pitchFamily="18" charset="0"/>
                            <a:cs typeface="Calibri" pitchFamily="34" charset="0"/>
                          </a:rPr>
                          <m:t>𝑁</m:t>
                        </m:r>
                      </m:e>
                      <m:sub>
                        <m:r>
                          <a:rPr lang="en-US" sz="2400" b="0" i="1" smtClean="0">
                            <a:latin typeface="Cambria Math" panose="02040503050406030204" pitchFamily="18" charset="0"/>
                            <a:cs typeface="Calibri" pitchFamily="34" charset="0"/>
                          </a:rPr>
                          <m:t>𝑖</m:t>
                        </m:r>
                      </m:sub>
                    </m:sSub>
                    <m:r>
                      <a:rPr lang="en-US" sz="2400" b="0" i="1" smtClean="0">
                        <a:latin typeface="Cambria Math" panose="02040503050406030204" pitchFamily="18" charset="0"/>
                        <a:cs typeface="Calibri" pitchFamily="34" charset="0"/>
                      </a:rPr>
                      <m:t>=</m:t>
                    </m:r>
                    <m:r>
                      <a:rPr lang="en-US" sz="2400" b="0" i="1" smtClean="0">
                        <a:latin typeface="Cambria Math" panose="02040503050406030204" pitchFamily="18" charset="0"/>
                        <a:cs typeface="Calibri" pitchFamily="34" charset="0"/>
                      </a:rPr>
                      <m:t>𝑘</m:t>
                    </m:r>
                    <m:sSub>
                      <m:sSubPr>
                        <m:ctrlPr>
                          <a:rPr lang="en-US" sz="2400" b="0" i="1" smtClean="0">
                            <a:latin typeface="Cambria Math" panose="02040503050406030204" pitchFamily="18" charset="0"/>
                            <a:cs typeface="Calibri" pitchFamily="34" charset="0"/>
                          </a:rPr>
                        </m:ctrlPr>
                      </m:sSubPr>
                      <m:e>
                        <m:r>
                          <a:rPr lang="en-US" sz="2400" b="0" i="1" smtClean="0">
                            <a:latin typeface="Cambria Math" panose="02040503050406030204" pitchFamily="18" charset="0"/>
                            <a:cs typeface="Calibri" pitchFamily="34" charset="0"/>
                          </a:rPr>
                          <m:t>𝑇</m:t>
                        </m:r>
                      </m:e>
                      <m:sub>
                        <m:r>
                          <a:rPr lang="en-US" sz="2400" b="0" i="1" smtClean="0">
                            <a:latin typeface="Cambria Math" panose="02040503050406030204" pitchFamily="18" charset="0"/>
                            <a:cs typeface="Calibri" pitchFamily="34" charset="0"/>
                          </a:rPr>
                          <m:t>𝐴</m:t>
                        </m:r>
                      </m:sub>
                    </m:sSub>
                    <m:r>
                      <a:rPr lang="en-US" sz="2400" b="0" i="1" smtClean="0">
                        <a:latin typeface="Cambria Math" panose="02040503050406030204" pitchFamily="18" charset="0"/>
                        <a:cs typeface="Calibri" pitchFamily="34" charset="0"/>
                      </a:rPr>
                      <m:t>𝐵</m:t>
                    </m:r>
                  </m:oMath>
                </a14:m>
                <a:r>
                  <a:rPr lang="en-US" sz="2400" dirty="0">
                    <a:cs typeface="Calibri" pitchFamily="34" charset="0"/>
                  </a:rPr>
                  <a:t>, where </a:t>
                </a:r>
                <a14:m>
                  <m:oMath xmlns:m="http://schemas.openxmlformats.org/officeDocument/2006/math">
                    <m:sSub>
                      <m:sSubPr>
                        <m:ctrlPr>
                          <a:rPr lang="en-US" sz="2400" b="0" i="1" smtClean="0">
                            <a:latin typeface="Cambria Math" panose="02040503050406030204" pitchFamily="18" charset="0"/>
                            <a:cs typeface="Calibri" pitchFamily="34" charset="0"/>
                          </a:rPr>
                        </m:ctrlPr>
                      </m:sSubPr>
                      <m:e>
                        <m:r>
                          <a:rPr lang="en-US" sz="2400" b="0" i="1" smtClean="0">
                            <a:latin typeface="Cambria Math" panose="02040503050406030204" pitchFamily="18" charset="0"/>
                            <a:cs typeface="Calibri" pitchFamily="34" charset="0"/>
                          </a:rPr>
                          <m:t>𝑇</m:t>
                        </m:r>
                      </m:e>
                      <m:sub>
                        <m:r>
                          <a:rPr lang="en-US" sz="2400" b="0" i="1" smtClean="0">
                            <a:latin typeface="Cambria Math" panose="02040503050406030204" pitchFamily="18" charset="0"/>
                            <a:cs typeface="Calibri" pitchFamily="34" charset="0"/>
                          </a:rPr>
                          <m:t>𝐴</m:t>
                        </m:r>
                      </m:sub>
                    </m:sSub>
                    <m:r>
                      <a:rPr lang="en-US" sz="2400" b="0" i="1" smtClean="0">
                        <a:latin typeface="Cambria Math" panose="02040503050406030204" pitchFamily="18" charset="0"/>
                        <a:cs typeface="Calibri" pitchFamily="34" charset="0"/>
                      </a:rPr>
                      <m:t>=150 </m:t>
                    </m:r>
                    <m:r>
                      <a:rPr lang="en-US" sz="2400" b="0" i="1" smtClean="0">
                        <a:latin typeface="Cambria Math" panose="02040503050406030204" pitchFamily="18" charset="0"/>
                        <a:cs typeface="Calibri" pitchFamily="34" charset="0"/>
                      </a:rPr>
                      <m:t>𝐾</m:t>
                    </m:r>
                  </m:oMath>
                </a14:m>
                <a:r>
                  <a:rPr lang="en-US" sz="2400" dirty="0">
                    <a:cs typeface="Calibri" pitchFamily="34" charset="0"/>
                  </a:rPr>
                  <a:t>. Find the output noise power in </a:t>
                </a:r>
                <a14:m>
                  <m:oMath xmlns:m="http://schemas.openxmlformats.org/officeDocument/2006/math">
                    <m:r>
                      <a:rPr lang="en-US" sz="2400" b="0" i="1" smtClean="0">
                        <a:latin typeface="Cambria Math" panose="02040503050406030204" pitchFamily="18" charset="0"/>
                        <a:cs typeface="Calibri" pitchFamily="34" charset="0"/>
                      </a:rPr>
                      <m:t>𝑑𝐵𝑚</m:t>
                    </m:r>
                  </m:oMath>
                </a14:m>
                <a:r>
                  <a:rPr lang="en-US" sz="2400" dirty="0">
                    <a:cs typeface="Calibri" pitchFamily="34" charset="0"/>
                  </a:rPr>
                  <a:t>. If we require a minimum signal to noise ratio (SNR) of 20 dB at the receiver output what is the minim signal voltage that should be applied</a:t>
                </a:r>
              </a:p>
              <a:p>
                <a:pPr algn="just">
                  <a:lnSpc>
                    <a:spcPct val="90000"/>
                  </a:lnSpc>
                  <a:buFont typeface="Wingdings 2" pitchFamily="18" charset="2"/>
                  <a:buNone/>
                </a:pPr>
                <a:endParaRPr lang="en-US" sz="2400" dirty="0">
                  <a:cs typeface="Calibri" pitchFamily="34" charset="0"/>
                </a:endParaRPr>
              </a:p>
              <a:p>
                <a:pPr algn="just">
                  <a:lnSpc>
                    <a:spcPct val="90000"/>
                  </a:lnSpc>
                  <a:buFont typeface="Wingdings 2" pitchFamily="18" charset="2"/>
                  <a:buNone/>
                </a:pPr>
                <a:endParaRPr lang="en-US" sz="2400" dirty="0">
                  <a:cs typeface="Calibri" pitchFamily="34" charset="0"/>
                </a:endParaRPr>
              </a:p>
              <a:p>
                <a:pPr algn="just">
                  <a:lnSpc>
                    <a:spcPct val="90000"/>
                  </a:lnSpc>
                  <a:buFont typeface="Wingdings 2" pitchFamily="18" charset="2"/>
                  <a:buNone/>
                </a:pPr>
                <a:endParaRPr lang="en-US" sz="2400" dirty="0">
                  <a:cs typeface="Calibri" pitchFamily="34" charset="0"/>
                </a:endParaRPr>
              </a:p>
              <a:p>
                <a:pPr algn="just">
                  <a:lnSpc>
                    <a:spcPct val="90000"/>
                  </a:lnSpc>
                  <a:buFont typeface="Wingdings 2" pitchFamily="18" charset="2"/>
                  <a:buNone/>
                </a:pPr>
                <a:endParaRPr lang="en-US" sz="2400" dirty="0">
                  <a:cs typeface="Calibri" pitchFamily="34" charset="0"/>
                </a:endParaRPr>
              </a:p>
              <a:p>
                <a:pPr algn="just">
                  <a:lnSpc>
                    <a:spcPct val="90000"/>
                  </a:lnSpc>
                  <a:buFont typeface="Wingdings 2" pitchFamily="18" charset="2"/>
                  <a:buNone/>
                </a:pPr>
                <a:endParaRPr lang="en-US" sz="2400" dirty="0">
                  <a:cs typeface="Calibri" pitchFamily="34" charset="0"/>
                </a:endParaRPr>
              </a:p>
              <a:p>
                <a:pPr algn="just">
                  <a:lnSpc>
                    <a:spcPct val="90000"/>
                  </a:lnSpc>
                  <a:buFont typeface="Wingdings 2" pitchFamily="18" charset="2"/>
                  <a:buNone/>
                </a:pPr>
                <a:endParaRPr lang="en-US" sz="2400" i="1" u="sng" dirty="0">
                  <a:cs typeface="Calibri" pitchFamily="34" charset="0"/>
                </a:endParaRPr>
              </a:p>
            </p:txBody>
          </p:sp>
        </mc:Choice>
        <mc:Fallback xmlns="">
          <p:sp>
            <p:nvSpPr>
              <p:cNvPr id="3077" name="Rectangle 12"/>
              <p:cNvSpPr>
                <a:spLocks noGrp="1" noRot="1" noChangeAspect="1" noMove="1" noResize="1" noEditPoints="1" noAdjustHandles="1" noChangeArrowheads="1" noChangeShapeType="1" noTextEdit="1"/>
              </p:cNvSpPr>
              <p:nvPr>
                <p:ph type="body" sz="half" idx="4294967295"/>
              </p:nvPr>
            </p:nvSpPr>
            <p:spPr>
              <a:xfrm>
                <a:off x="457200" y="1600200"/>
                <a:ext cx="8077200" cy="4419600"/>
              </a:xfrm>
              <a:blipFill rotWithShape="0">
                <a:blip r:embed="rId2"/>
                <a:stretch>
                  <a:fillRect l="-1208" t="-1931" r="-1585"/>
                </a:stretch>
              </a:blipFill>
            </p:spPr>
            <p:txBody>
              <a:bodyPr/>
              <a:lstStyle/>
              <a:p>
                <a:r>
                  <a:rPr lang="en-US">
                    <a:noFill/>
                  </a:rPr>
                  <a:t> </a:t>
                </a:r>
              </a:p>
            </p:txBody>
          </p:sp>
        </mc:Fallback>
      </mc:AlternateContent>
      <p:sp>
        <p:nvSpPr>
          <p:cNvPr id="2" name="Footer Placeholder 1"/>
          <p:cNvSpPr>
            <a:spLocks noGrp="1"/>
          </p:cNvSpPr>
          <p:nvPr>
            <p:ph type="ftr" sz="quarter" idx="12"/>
          </p:nvPr>
        </p:nvSpPr>
        <p:spPr/>
        <p:txBody>
          <a:bodyPr/>
          <a:lstStyle/>
          <a:p>
            <a:pPr>
              <a:defRPr/>
            </a:pPr>
            <a:r>
              <a:rPr lang="en-US"/>
              <a:t>Falah Mohammed</a:t>
            </a:r>
          </a:p>
        </p:txBody>
      </p:sp>
      <p:sp>
        <p:nvSpPr>
          <p:cNvPr id="4" name="Slide Number Placeholder 3"/>
          <p:cNvSpPr>
            <a:spLocks noGrp="1"/>
          </p:cNvSpPr>
          <p:nvPr>
            <p:ph type="sldNum" sz="quarter" idx="10"/>
          </p:nvPr>
        </p:nvSpPr>
        <p:spPr/>
        <p:txBody>
          <a:bodyPr/>
          <a:lstStyle/>
          <a:p>
            <a:pPr>
              <a:defRPr/>
            </a:pPr>
            <a:fld id="{D83AE563-0F30-4375-8E33-7912D87D9B34}" type="slidenum">
              <a:rPr lang="en-US" smtClean="0"/>
              <a:pPr>
                <a:defRPr/>
              </a:pPr>
              <a:t>68</a:t>
            </a:fld>
            <a:endParaRPr lang="en-US" dirty="0"/>
          </a:p>
        </p:txBody>
      </p:sp>
      <p:pic>
        <p:nvPicPr>
          <p:cNvPr id="5" name="Picture 4"/>
          <p:cNvPicPr>
            <a:picLocks noChangeAspect="1"/>
          </p:cNvPicPr>
          <p:nvPr/>
        </p:nvPicPr>
        <p:blipFill>
          <a:blip r:embed="rId3"/>
          <a:stretch>
            <a:fillRect/>
          </a:stretch>
        </p:blipFill>
        <p:spPr>
          <a:xfrm>
            <a:off x="1976167" y="4038600"/>
            <a:ext cx="5555411" cy="1600200"/>
          </a:xfrm>
          <a:prstGeom prst="rect">
            <a:avLst/>
          </a:prstGeom>
        </p:spPr>
      </p:pic>
    </p:spTree>
    <p:extLst>
      <p:ext uri="{BB962C8B-B14F-4D97-AF65-F5344CB8AC3E}">
        <p14:creationId xmlns:p14="http://schemas.microsoft.com/office/powerpoint/2010/main" val="366391682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Rectangle 6"/>
          <p:cNvSpPr>
            <a:spLocks noGrp="1"/>
          </p:cNvSpPr>
          <p:nvPr>
            <p:ph type="title" idx="4294967295"/>
          </p:nvPr>
        </p:nvSpPr>
        <p:spPr/>
        <p:txBody>
          <a:bodyPr/>
          <a:lstStyle/>
          <a:p>
            <a:r>
              <a:rPr lang="en-US" sz="3700"/>
              <a:t>Noise factor of cascaded networks</a:t>
            </a:r>
          </a:p>
        </p:txBody>
      </p:sp>
      <mc:AlternateContent xmlns:mc="http://schemas.openxmlformats.org/markup-compatibility/2006" xmlns:a14="http://schemas.microsoft.com/office/drawing/2010/main">
        <mc:Choice Requires="a14">
          <p:sp>
            <p:nvSpPr>
              <p:cNvPr id="3077" name="Rectangle 12"/>
              <p:cNvSpPr>
                <a:spLocks noGrp="1"/>
              </p:cNvSpPr>
              <p:nvPr>
                <p:ph type="body" sz="half" idx="4294967295"/>
              </p:nvPr>
            </p:nvSpPr>
            <p:spPr>
              <a:xfrm>
                <a:off x="457200" y="1600200"/>
                <a:ext cx="8077200" cy="4643438"/>
              </a:xfrm>
            </p:spPr>
            <p:txBody>
              <a:bodyPr/>
              <a:lstStyle/>
              <a:p>
                <a:pPr algn="just">
                  <a:lnSpc>
                    <a:spcPct val="90000"/>
                  </a:lnSpc>
                  <a:buFont typeface="Wingdings 2" pitchFamily="18" charset="2"/>
                  <a:buNone/>
                </a:pPr>
                <a:r>
                  <a:rPr lang="en-US" sz="2200" i="1" u="sng" dirty="0">
                    <a:cs typeface="Calibri" pitchFamily="34" charset="0"/>
                  </a:rPr>
                  <a:t>Solution:</a:t>
                </a:r>
                <a:r>
                  <a:rPr lang="en-US" sz="2200" dirty="0">
                    <a:cs typeface="Calibri" pitchFamily="34" charset="0"/>
                  </a:rPr>
                  <a:t> the overall noise figure of the cascaded system is given by</a:t>
                </a:r>
              </a:p>
              <a:p>
                <a:pPr algn="just">
                  <a:lnSpc>
                    <a:spcPct val="90000"/>
                  </a:lnSpc>
                  <a:buFont typeface="Wingdings 2" pitchFamily="18" charset="2"/>
                  <a:buNone/>
                </a:pPr>
                <a14:m>
                  <m:oMathPara xmlns:m="http://schemas.openxmlformats.org/officeDocument/2006/math">
                    <m:oMathParaPr>
                      <m:jc m:val="centerGroup"/>
                    </m:oMathParaPr>
                    <m:oMath xmlns:m="http://schemas.openxmlformats.org/officeDocument/2006/math">
                      <m:r>
                        <a:rPr lang="en-US" sz="2200" b="0" i="1" smtClean="0">
                          <a:latin typeface="Cambria Math" panose="02040503050406030204" pitchFamily="18" charset="0"/>
                          <a:cs typeface="Calibri" pitchFamily="34" charset="0"/>
                        </a:rPr>
                        <m:t>𝐹</m:t>
                      </m:r>
                      <m:r>
                        <a:rPr lang="en-US" sz="2200" b="0" i="1" smtClean="0">
                          <a:latin typeface="Cambria Math" panose="02040503050406030204" pitchFamily="18" charset="0"/>
                          <a:cs typeface="Calibri" pitchFamily="34" charset="0"/>
                        </a:rPr>
                        <m:t>=</m:t>
                      </m:r>
                      <m:sSub>
                        <m:sSubPr>
                          <m:ctrlPr>
                            <a:rPr lang="en-US" sz="2200" b="0" i="1" smtClean="0">
                              <a:latin typeface="Cambria Math" panose="02040503050406030204" pitchFamily="18" charset="0"/>
                              <a:cs typeface="Calibri" pitchFamily="34" charset="0"/>
                            </a:rPr>
                          </m:ctrlPr>
                        </m:sSubPr>
                        <m:e>
                          <m:r>
                            <a:rPr lang="en-US" sz="2200" b="0" i="1" smtClean="0">
                              <a:latin typeface="Cambria Math" panose="02040503050406030204" pitchFamily="18" charset="0"/>
                              <a:cs typeface="Calibri" pitchFamily="34" charset="0"/>
                            </a:rPr>
                            <m:t>𝐹</m:t>
                          </m:r>
                        </m:e>
                        <m:sub>
                          <m:r>
                            <a:rPr lang="en-US" sz="2200" b="0" i="1" smtClean="0">
                              <a:latin typeface="Cambria Math" panose="02040503050406030204" pitchFamily="18" charset="0"/>
                              <a:cs typeface="Calibri" pitchFamily="34" charset="0"/>
                            </a:rPr>
                            <m:t>𝑎</m:t>
                          </m:r>
                        </m:sub>
                      </m:sSub>
                      <m:r>
                        <a:rPr lang="en-US" sz="2200" b="0" i="1" smtClean="0">
                          <a:latin typeface="Cambria Math" panose="02040503050406030204" pitchFamily="18" charset="0"/>
                          <a:cs typeface="Calibri" pitchFamily="34" charset="0"/>
                        </a:rPr>
                        <m:t>+</m:t>
                      </m:r>
                      <m:f>
                        <m:fPr>
                          <m:ctrlPr>
                            <a:rPr lang="en-US" sz="2200" b="0" i="1" smtClean="0">
                              <a:latin typeface="Cambria Math" panose="02040503050406030204" pitchFamily="18" charset="0"/>
                              <a:cs typeface="Calibri" pitchFamily="34" charset="0"/>
                            </a:rPr>
                          </m:ctrlPr>
                        </m:fPr>
                        <m:num>
                          <m:sSub>
                            <m:sSubPr>
                              <m:ctrlPr>
                                <a:rPr lang="en-US" sz="2200" b="0" i="1" smtClean="0">
                                  <a:latin typeface="Cambria Math" panose="02040503050406030204" pitchFamily="18" charset="0"/>
                                  <a:cs typeface="Calibri" pitchFamily="34" charset="0"/>
                                </a:rPr>
                              </m:ctrlPr>
                            </m:sSubPr>
                            <m:e>
                              <m:r>
                                <a:rPr lang="en-US" sz="2200" b="0" i="1" smtClean="0">
                                  <a:latin typeface="Cambria Math" panose="02040503050406030204" pitchFamily="18" charset="0"/>
                                  <a:cs typeface="Calibri" pitchFamily="34" charset="0"/>
                                </a:rPr>
                                <m:t>𝐹</m:t>
                              </m:r>
                            </m:e>
                            <m:sub>
                              <m:r>
                                <a:rPr lang="en-US" sz="2200" b="0" i="1" smtClean="0">
                                  <a:latin typeface="Cambria Math" panose="02040503050406030204" pitchFamily="18" charset="0"/>
                                  <a:cs typeface="Calibri" pitchFamily="34" charset="0"/>
                                </a:rPr>
                                <m:t>𝑓</m:t>
                              </m:r>
                            </m:sub>
                          </m:sSub>
                          <m:r>
                            <a:rPr lang="en-US" sz="2200" b="0" i="1" smtClean="0">
                              <a:latin typeface="Cambria Math" panose="02040503050406030204" pitchFamily="18" charset="0"/>
                              <a:cs typeface="Calibri" pitchFamily="34" charset="0"/>
                            </a:rPr>
                            <m:t>−1</m:t>
                          </m:r>
                        </m:num>
                        <m:den>
                          <m:sSub>
                            <m:sSubPr>
                              <m:ctrlPr>
                                <a:rPr lang="en-US" sz="2200" b="0" i="1" smtClean="0">
                                  <a:latin typeface="Cambria Math" panose="02040503050406030204" pitchFamily="18" charset="0"/>
                                  <a:cs typeface="Calibri" pitchFamily="34" charset="0"/>
                                </a:rPr>
                              </m:ctrlPr>
                            </m:sSubPr>
                            <m:e>
                              <m:r>
                                <a:rPr lang="en-US" sz="2200" b="0" i="1" smtClean="0">
                                  <a:latin typeface="Cambria Math" panose="02040503050406030204" pitchFamily="18" charset="0"/>
                                  <a:cs typeface="Calibri" pitchFamily="34" charset="0"/>
                                </a:rPr>
                                <m:t>𝐺</m:t>
                              </m:r>
                            </m:e>
                            <m:sub>
                              <m:r>
                                <a:rPr lang="en-US" sz="2200" b="0" i="1" smtClean="0">
                                  <a:latin typeface="Cambria Math" panose="02040503050406030204" pitchFamily="18" charset="0"/>
                                  <a:cs typeface="Calibri" pitchFamily="34" charset="0"/>
                                </a:rPr>
                                <m:t>𝑎</m:t>
                              </m:r>
                            </m:sub>
                          </m:sSub>
                        </m:den>
                      </m:f>
                      <m:r>
                        <a:rPr lang="en-US" sz="2200" b="0" i="1" smtClean="0">
                          <a:latin typeface="Cambria Math" panose="02040503050406030204" pitchFamily="18" charset="0"/>
                          <a:cs typeface="Calibri" pitchFamily="34" charset="0"/>
                        </a:rPr>
                        <m:t>+</m:t>
                      </m:r>
                      <m:f>
                        <m:fPr>
                          <m:ctrlPr>
                            <a:rPr lang="en-US" sz="2200" b="0" i="1" smtClean="0">
                              <a:latin typeface="Cambria Math" panose="02040503050406030204" pitchFamily="18" charset="0"/>
                              <a:cs typeface="Calibri" pitchFamily="34" charset="0"/>
                            </a:rPr>
                          </m:ctrlPr>
                        </m:fPr>
                        <m:num>
                          <m:sSub>
                            <m:sSubPr>
                              <m:ctrlPr>
                                <a:rPr lang="en-US" sz="2200" b="0" i="1" smtClean="0">
                                  <a:latin typeface="Cambria Math" panose="02040503050406030204" pitchFamily="18" charset="0"/>
                                  <a:cs typeface="Calibri" pitchFamily="34" charset="0"/>
                                </a:rPr>
                              </m:ctrlPr>
                            </m:sSubPr>
                            <m:e>
                              <m:r>
                                <a:rPr lang="en-US" sz="2200" b="0" i="1" smtClean="0">
                                  <a:latin typeface="Cambria Math" panose="02040503050406030204" pitchFamily="18" charset="0"/>
                                  <a:cs typeface="Calibri" pitchFamily="34" charset="0"/>
                                </a:rPr>
                                <m:t>𝐹</m:t>
                              </m:r>
                            </m:e>
                            <m:sub>
                              <m:r>
                                <a:rPr lang="en-US" sz="2200" b="0" i="1" smtClean="0">
                                  <a:latin typeface="Cambria Math" panose="02040503050406030204" pitchFamily="18" charset="0"/>
                                  <a:cs typeface="Calibri" pitchFamily="34" charset="0"/>
                                </a:rPr>
                                <m:t>𝑚</m:t>
                              </m:r>
                            </m:sub>
                          </m:sSub>
                          <m:r>
                            <a:rPr lang="en-US" sz="2200" b="0" i="1" smtClean="0">
                              <a:latin typeface="Cambria Math" panose="02040503050406030204" pitchFamily="18" charset="0"/>
                              <a:cs typeface="Calibri" pitchFamily="34" charset="0"/>
                            </a:rPr>
                            <m:t>−1</m:t>
                          </m:r>
                        </m:num>
                        <m:den>
                          <m:sSub>
                            <m:sSubPr>
                              <m:ctrlPr>
                                <a:rPr lang="en-US" sz="2200" b="0" i="1" smtClean="0">
                                  <a:latin typeface="Cambria Math" panose="02040503050406030204" pitchFamily="18" charset="0"/>
                                  <a:cs typeface="Calibri" pitchFamily="34" charset="0"/>
                                </a:rPr>
                              </m:ctrlPr>
                            </m:sSubPr>
                            <m:e>
                              <m:r>
                                <a:rPr lang="en-US" sz="2200" b="0" i="1" smtClean="0">
                                  <a:latin typeface="Cambria Math" panose="02040503050406030204" pitchFamily="18" charset="0"/>
                                  <a:cs typeface="Calibri" pitchFamily="34" charset="0"/>
                                </a:rPr>
                                <m:t>𝐺</m:t>
                              </m:r>
                            </m:e>
                            <m:sub>
                              <m:r>
                                <a:rPr lang="en-US" sz="2200" b="0" i="1" smtClean="0">
                                  <a:latin typeface="Cambria Math" panose="02040503050406030204" pitchFamily="18" charset="0"/>
                                  <a:cs typeface="Calibri" pitchFamily="34" charset="0"/>
                                </a:rPr>
                                <m:t>𝑎</m:t>
                              </m:r>
                            </m:sub>
                          </m:sSub>
                          <m:sSub>
                            <m:sSubPr>
                              <m:ctrlPr>
                                <a:rPr lang="en-US" sz="2200" b="0" i="1" smtClean="0">
                                  <a:latin typeface="Cambria Math" panose="02040503050406030204" pitchFamily="18" charset="0"/>
                                  <a:cs typeface="Calibri" pitchFamily="34" charset="0"/>
                                </a:rPr>
                              </m:ctrlPr>
                            </m:sSubPr>
                            <m:e>
                              <m:r>
                                <a:rPr lang="en-US" sz="2200" b="0" i="1" smtClean="0">
                                  <a:latin typeface="Cambria Math" panose="02040503050406030204" pitchFamily="18" charset="0"/>
                                  <a:cs typeface="Calibri" pitchFamily="34" charset="0"/>
                                </a:rPr>
                                <m:t>𝐺</m:t>
                              </m:r>
                            </m:e>
                            <m:sub>
                              <m:r>
                                <a:rPr lang="en-US" sz="2200" b="0" i="1" smtClean="0">
                                  <a:latin typeface="Cambria Math" panose="02040503050406030204" pitchFamily="18" charset="0"/>
                                  <a:cs typeface="Calibri" pitchFamily="34" charset="0"/>
                                </a:rPr>
                                <m:t>𝑓</m:t>
                              </m:r>
                            </m:sub>
                          </m:sSub>
                        </m:den>
                      </m:f>
                    </m:oMath>
                  </m:oMathPara>
                </a14:m>
                <a:endParaRPr lang="en-US" sz="2200" dirty="0">
                  <a:cs typeface="Calibri" pitchFamily="34" charset="0"/>
                </a:endParaRPr>
              </a:p>
              <a:p>
                <a:pPr algn="just">
                  <a:lnSpc>
                    <a:spcPct val="90000"/>
                  </a:lnSpc>
                  <a:buFont typeface="Wingdings 2" pitchFamily="18" charset="2"/>
                  <a:buNone/>
                </a:pPr>
                <a14:m>
                  <m:oMathPara xmlns:m="http://schemas.openxmlformats.org/officeDocument/2006/math">
                    <m:oMathParaPr>
                      <m:jc m:val="centerGroup"/>
                    </m:oMathParaPr>
                    <m:oMath xmlns:m="http://schemas.openxmlformats.org/officeDocument/2006/math">
                      <m:m>
                        <m:mPr>
                          <m:mcs>
                            <m:mc>
                              <m:mcPr>
                                <m:count m:val="3"/>
                                <m:mcJc m:val="center"/>
                              </m:mcPr>
                            </m:mc>
                          </m:mcs>
                          <m:ctrlPr>
                            <a:rPr lang="en-US" sz="2200" b="0" i="1" smtClean="0">
                              <a:latin typeface="Cambria Math" panose="02040503050406030204" pitchFamily="18" charset="0"/>
                            </a:rPr>
                          </m:ctrlPr>
                        </m:mPr>
                        <m:mr>
                          <m:e>
                            <m:sSub>
                              <m:sSubPr>
                                <m:ctrlPr>
                                  <a:rPr lang="en-US" sz="2200" i="1">
                                    <a:latin typeface="Cambria Math" panose="02040503050406030204" pitchFamily="18" charset="0"/>
                                    <a:cs typeface="Calibri" pitchFamily="34" charset="0"/>
                                  </a:rPr>
                                </m:ctrlPr>
                              </m:sSubPr>
                              <m:e>
                                <m:r>
                                  <a:rPr lang="en-US" sz="2200" i="1">
                                    <a:latin typeface="Cambria Math" panose="02040503050406030204" pitchFamily="18" charset="0"/>
                                    <a:cs typeface="Calibri" pitchFamily="34" charset="0"/>
                                  </a:rPr>
                                  <m:t>𝐺</m:t>
                                </m:r>
                              </m:e>
                              <m:sub>
                                <m:r>
                                  <a:rPr lang="en-US" sz="2200" i="1">
                                    <a:latin typeface="Cambria Math" panose="02040503050406030204" pitchFamily="18" charset="0"/>
                                    <a:cs typeface="Calibri" pitchFamily="34" charset="0"/>
                                  </a:rPr>
                                  <m:t>𝑎</m:t>
                                </m:r>
                              </m:sub>
                            </m:sSub>
                            <m:r>
                              <a:rPr lang="en-US" sz="2200" i="1">
                                <a:latin typeface="Cambria Math" panose="02040503050406030204" pitchFamily="18" charset="0"/>
                                <a:cs typeface="Calibri" pitchFamily="34" charset="0"/>
                              </a:rPr>
                              <m:t>=10 </m:t>
                            </m:r>
                            <m:r>
                              <a:rPr lang="en-US" sz="2200" i="1">
                                <a:latin typeface="Cambria Math" panose="02040503050406030204" pitchFamily="18" charset="0"/>
                                <a:cs typeface="Calibri" pitchFamily="34" charset="0"/>
                              </a:rPr>
                              <m:t>𝑑𝐵</m:t>
                            </m:r>
                            <m:r>
                              <a:rPr lang="en-US" sz="2200" i="1">
                                <a:latin typeface="Cambria Math" panose="02040503050406030204" pitchFamily="18" charset="0"/>
                                <a:cs typeface="Calibri" pitchFamily="34" charset="0"/>
                              </a:rPr>
                              <m:t>=10</m:t>
                            </m:r>
                          </m:e>
                          <m:e>
                            <m:sSub>
                              <m:sSubPr>
                                <m:ctrlPr>
                                  <a:rPr lang="en-US" sz="2200" b="0" i="1" smtClean="0">
                                    <a:latin typeface="Cambria Math" panose="02040503050406030204" pitchFamily="18" charset="0"/>
                                  </a:rPr>
                                </m:ctrlPr>
                              </m:sSubPr>
                              <m:e>
                                <m:r>
                                  <a:rPr lang="en-US" sz="2200" b="0" i="1" smtClean="0">
                                    <a:latin typeface="Cambria Math" panose="02040503050406030204" pitchFamily="18" charset="0"/>
                                  </a:rPr>
                                  <m:t>𝐺</m:t>
                                </m:r>
                              </m:e>
                              <m:sub>
                                <m:r>
                                  <a:rPr lang="en-US" sz="2200" b="0" i="1" smtClean="0">
                                    <a:latin typeface="Cambria Math" panose="02040503050406030204" pitchFamily="18" charset="0"/>
                                  </a:rPr>
                                  <m:t>𝑓</m:t>
                                </m:r>
                              </m:sub>
                            </m:sSub>
                            <m:r>
                              <a:rPr lang="en-US" sz="2200" b="0" i="1" smtClean="0">
                                <a:latin typeface="Cambria Math" panose="02040503050406030204" pitchFamily="18" charset="0"/>
                              </a:rPr>
                              <m:t>=−1 </m:t>
                            </m:r>
                            <m:r>
                              <a:rPr lang="en-US" sz="2200" b="0" i="1" smtClean="0">
                                <a:latin typeface="Cambria Math" panose="02040503050406030204" pitchFamily="18" charset="0"/>
                              </a:rPr>
                              <m:t>𝑑𝐵</m:t>
                            </m:r>
                            <m:r>
                              <a:rPr lang="en-US" sz="2200" b="0" i="1" smtClean="0">
                                <a:latin typeface="Cambria Math" panose="02040503050406030204" pitchFamily="18" charset="0"/>
                              </a:rPr>
                              <m:t>=0.79</m:t>
                            </m:r>
                          </m:e>
                          <m:e>
                            <m:sSub>
                              <m:sSubPr>
                                <m:ctrlPr>
                                  <a:rPr lang="en-US" sz="2200" b="0" i="1" smtClean="0">
                                    <a:latin typeface="Cambria Math" panose="02040503050406030204" pitchFamily="18" charset="0"/>
                                  </a:rPr>
                                </m:ctrlPr>
                              </m:sSubPr>
                              <m:e>
                                <m:r>
                                  <a:rPr lang="en-US" sz="2200" b="0" i="1" smtClean="0">
                                    <a:latin typeface="Cambria Math" panose="02040503050406030204" pitchFamily="18" charset="0"/>
                                  </a:rPr>
                                  <m:t>𝐺</m:t>
                                </m:r>
                              </m:e>
                              <m:sub>
                                <m:r>
                                  <a:rPr lang="en-US" sz="2200" b="0" i="1" smtClean="0">
                                    <a:latin typeface="Cambria Math" panose="02040503050406030204" pitchFamily="18" charset="0"/>
                                  </a:rPr>
                                  <m:t>𝑚</m:t>
                                </m:r>
                              </m:sub>
                            </m:sSub>
                            <m:r>
                              <a:rPr lang="en-US" sz="2200" b="0" i="1" smtClean="0">
                                <a:latin typeface="Cambria Math" panose="02040503050406030204" pitchFamily="18" charset="0"/>
                              </a:rPr>
                              <m:t>=−3 </m:t>
                            </m:r>
                            <m:r>
                              <a:rPr lang="en-US" sz="2200" b="0" i="1" smtClean="0">
                                <a:latin typeface="Cambria Math" panose="02040503050406030204" pitchFamily="18" charset="0"/>
                              </a:rPr>
                              <m:t>𝑑𝐵</m:t>
                            </m:r>
                            <m:r>
                              <a:rPr lang="en-US" sz="2200" b="0" i="1" smtClean="0">
                                <a:latin typeface="Cambria Math" panose="02040503050406030204" pitchFamily="18" charset="0"/>
                              </a:rPr>
                              <m:t>=0.5</m:t>
                            </m:r>
                          </m:e>
                        </m:mr>
                        <m:mr>
                          <m:e>
                            <m:sSub>
                              <m:sSubPr>
                                <m:ctrlPr>
                                  <a:rPr lang="en-US" sz="2200" b="0" i="1" smtClean="0">
                                    <a:latin typeface="Cambria Math" panose="02040503050406030204" pitchFamily="18" charset="0"/>
                                  </a:rPr>
                                </m:ctrlPr>
                              </m:sSubPr>
                              <m:e>
                                <m:r>
                                  <a:rPr lang="en-US" sz="2200" b="0" i="1" smtClean="0">
                                    <a:latin typeface="Cambria Math" panose="02040503050406030204" pitchFamily="18" charset="0"/>
                                  </a:rPr>
                                  <m:t>𝐹</m:t>
                                </m:r>
                              </m:e>
                              <m:sub>
                                <m:r>
                                  <a:rPr lang="en-US" sz="2200" b="0" i="1" smtClean="0">
                                    <a:latin typeface="Cambria Math" panose="02040503050406030204" pitchFamily="18" charset="0"/>
                                  </a:rPr>
                                  <m:t>𝑎</m:t>
                                </m:r>
                              </m:sub>
                            </m:sSub>
                            <m:r>
                              <a:rPr lang="en-US" sz="2200" b="0" i="1" smtClean="0">
                                <a:latin typeface="Cambria Math" panose="02040503050406030204" pitchFamily="18" charset="0"/>
                              </a:rPr>
                              <m:t>=2 </m:t>
                            </m:r>
                            <m:r>
                              <a:rPr lang="en-US" sz="2200" b="0" i="1" smtClean="0">
                                <a:latin typeface="Cambria Math" panose="02040503050406030204" pitchFamily="18" charset="0"/>
                              </a:rPr>
                              <m:t>𝑑𝐵</m:t>
                            </m:r>
                            <m:r>
                              <a:rPr lang="en-US" sz="2200" b="0" i="1" smtClean="0">
                                <a:latin typeface="Cambria Math" panose="02040503050406030204" pitchFamily="18" charset="0"/>
                              </a:rPr>
                              <m:t>=1.58</m:t>
                            </m:r>
                          </m:e>
                          <m:e>
                            <m:sSub>
                              <m:sSubPr>
                                <m:ctrlPr>
                                  <a:rPr lang="en-US" sz="2200" b="0" i="1" smtClean="0">
                                    <a:latin typeface="Cambria Math" panose="02040503050406030204" pitchFamily="18" charset="0"/>
                                  </a:rPr>
                                </m:ctrlPr>
                              </m:sSubPr>
                              <m:e>
                                <m:r>
                                  <a:rPr lang="en-US" sz="2200" b="0" i="1" smtClean="0">
                                    <a:latin typeface="Cambria Math" panose="02040503050406030204" pitchFamily="18" charset="0"/>
                                  </a:rPr>
                                  <m:t>𝐹</m:t>
                                </m:r>
                              </m:e>
                              <m:sub>
                                <m:r>
                                  <a:rPr lang="en-US" sz="2200" b="0" i="1" smtClean="0">
                                    <a:latin typeface="Cambria Math" panose="02040503050406030204" pitchFamily="18" charset="0"/>
                                  </a:rPr>
                                  <m:t>𝑓</m:t>
                                </m:r>
                              </m:sub>
                            </m:sSub>
                            <m:r>
                              <a:rPr lang="en-US" sz="2200" b="0" i="1" smtClean="0">
                                <a:latin typeface="Cambria Math" panose="02040503050406030204" pitchFamily="18" charset="0"/>
                              </a:rPr>
                              <m:t>=1 </m:t>
                            </m:r>
                            <m:r>
                              <a:rPr lang="en-US" sz="2200" b="0" i="1" smtClean="0">
                                <a:latin typeface="Cambria Math" panose="02040503050406030204" pitchFamily="18" charset="0"/>
                              </a:rPr>
                              <m:t>𝑑𝐵</m:t>
                            </m:r>
                            <m:r>
                              <a:rPr lang="en-US" sz="2200" b="0" i="1" smtClean="0">
                                <a:latin typeface="Cambria Math" panose="02040503050406030204" pitchFamily="18" charset="0"/>
                              </a:rPr>
                              <m:t>=1.26</m:t>
                            </m:r>
                          </m:e>
                          <m:e>
                            <m:sSub>
                              <m:sSubPr>
                                <m:ctrlPr>
                                  <a:rPr lang="en-US" sz="2200" b="0" i="1" smtClean="0">
                                    <a:latin typeface="Cambria Math" panose="02040503050406030204" pitchFamily="18" charset="0"/>
                                  </a:rPr>
                                </m:ctrlPr>
                              </m:sSubPr>
                              <m:e>
                                <m:r>
                                  <a:rPr lang="en-US" sz="2200" b="0" i="1" smtClean="0">
                                    <a:latin typeface="Cambria Math" panose="02040503050406030204" pitchFamily="18" charset="0"/>
                                  </a:rPr>
                                  <m:t>𝐹</m:t>
                                </m:r>
                              </m:e>
                              <m:sub>
                                <m:r>
                                  <a:rPr lang="en-US" sz="2200" b="0" i="1" smtClean="0">
                                    <a:latin typeface="Cambria Math" panose="02040503050406030204" pitchFamily="18" charset="0"/>
                                  </a:rPr>
                                  <m:t>𝑚</m:t>
                                </m:r>
                              </m:sub>
                            </m:sSub>
                            <m:r>
                              <a:rPr lang="en-US" sz="2200" b="0" i="1" smtClean="0">
                                <a:latin typeface="Cambria Math" panose="02040503050406030204" pitchFamily="18" charset="0"/>
                              </a:rPr>
                              <m:t>=4 </m:t>
                            </m:r>
                            <m:r>
                              <a:rPr lang="en-US" sz="2200" b="0" i="1" smtClean="0">
                                <a:latin typeface="Cambria Math" panose="02040503050406030204" pitchFamily="18" charset="0"/>
                              </a:rPr>
                              <m:t>𝑑𝐵</m:t>
                            </m:r>
                            <m:r>
                              <a:rPr lang="en-US" sz="2200" b="0" i="1" smtClean="0">
                                <a:latin typeface="Cambria Math" panose="02040503050406030204" pitchFamily="18" charset="0"/>
                              </a:rPr>
                              <m:t>=2.51</m:t>
                            </m:r>
                          </m:e>
                        </m:mr>
                      </m:m>
                    </m:oMath>
                  </m:oMathPara>
                </a14:m>
                <a:endParaRPr lang="en-US" sz="2200" dirty="0">
                  <a:cs typeface="Calibri" pitchFamily="34" charset="0"/>
                </a:endParaRPr>
              </a:p>
              <a:p>
                <a:pPr algn="just">
                  <a:lnSpc>
                    <a:spcPct val="90000"/>
                  </a:lnSpc>
                  <a:buFont typeface="Wingdings 2" pitchFamily="18" charset="2"/>
                  <a:buNone/>
                </a:pPr>
                <a:r>
                  <a:rPr lang="en-US" sz="2200" dirty="0">
                    <a:cs typeface="Calibri" pitchFamily="34" charset="0"/>
                  </a:rPr>
                  <a:t>Now the overall noise figure is given by</a:t>
                </a:r>
              </a:p>
              <a:p>
                <a:pPr algn="just">
                  <a:lnSpc>
                    <a:spcPct val="90000"/>
                  </a:lnSpc>
                  <a:buFont typeface="Wingdings 2" pitchFamily="18" charset="2"/>
                  <a:buNone/>
                </a:pPr>
                <a14:m>
                  <m:oMathPara xmlns:m="http://schemas.openxmlformats.org/officeDocument/2006/math">
                    <m:oMathParaPr>
                      <m:jc m:val="centerGroup"/>
                    </m:oMathParaPr>
                    <m:oMath xmlns:m="http://schemas.openxmlformats.org/officeDocument/2006/math">
                      <m:r>
                        <a:rPr lang="en-US" sz="2200" b="0" i="1" smtClean="0">
                          <a:latin typeface="Cambria Math" panose="02040503050406030204" pitchFamily="18" charset="0"/>
                          <a:cs typeface="Calibri" pitchFamily="34" charset="0"/>
                        </a:rPr>
                        <m:t>𝐹</m:t>
                      </m:r>
                      <m:r>
                        <a:rPr lang="en-US" sz="2200" b="0" i="1" smtClean="0">
                          <a:latin typeface="Cambria Math" panose="02040503050406030204" pitchFamily="18" charset="0"/>
                          <a:cs typeface="Calibri" pitchFamily="34" charset="0"/>
                        </a:rPr>
                        <m:t>=1.58+</m:t>
                      </m:r>
                      <m:f>
                        <m:fPr>
                          <m:ctrlPr>
                            <a:rPr lang="en-US" sz="2200" b="0" i="1" smtClean="0">
                              <a:latin typeface="Cambria Math" panose="02040503050406030204" pitchFamily="18" charset="0"/>
                            </a:rPr>
                          </m:ctrlPr>
                        </m:fPr>
                        <m:num>
                          <m:r>
                            <a:rPr lang="en-US" sz="2200" b="0" i="1" smtClean="0">
                              <a:latin typeface="Cambria Math" panose="02040503050406030204" pitchFamily="18" charset="0"/>
                            </a:rPr>
                            <m:t>1.26−1</m:t>
                          </m:r>
                        </m:num>
                        <m:den>
                          <m:r>
                            <a:rPr lang="en-US" sz="2200" b="0" i="1" smtClean="0">
                              <a:latin typeface="Cambria Math" panose="02040503050406030204" pitchFamily="18" charset="0"/>
                            </a:rPr>
                            <m:t>10</m:t>
                          </m:r>
                        </m:den>
                      </m:f>
                      <m:r>
                        <a:rPr lang="en-US" sz="2200" b="0" i="1" smtClean="0">
                          <a:latin typeface="Cambria Math" panose="02040503050406030204" pitchFamily="18" charset="0"/>
                        </a:rPr>
                        <m:t>+</m:t>
                      </m:r>
                      <m:f>
                        <m:fPr>
                          <m:ctrlPr>
                            <a:rPr lang="en-US" sz="2200" b="0" i="1" smtClean="0">
                              <a:latin typeface="Cambria Math" panose="02040503050406030204" pitchFamily="18" charset="0"/>
                            </a:rPr>
                          </m:ctrlPr>
                        </m:fPr>
                        <m:num>
                          <m:r>
                            <a:rPr lang="en-US" sz="2200" b="0" i="1" smtClean="0">
                              <a:latin typeface="Cambria Math" panose="02040503050406030204" pitchFamily="18" charset="0"/>
                            </a:rPr>
                            <m:t>2.51−1</m:t>
                          </m:r>
                        </m:num>
                        <m:den>
                          <m:r>
                            <a:rPr lang="en-US" sz="2200" b="0" i="1" smtClean="0">
                              <a:latin typeface="Cambria Math" panose="02040503050406030204" pitchFamily="18" charset="0"/>
                            </a:rPr>
                            <m:t>10×0.79</m:t>
                          </m:r>
                        </m:den>
                      </m:f>
                      <m:r>
                        <a:rPr lang="en-US" sz="2200" b="0" i="1" smtClean="0">
                          <a:latin typeface="Cambria Math" panose="02040503050406030204" pitchFamily="18" charset="0"/>
                        </a:rPr>
                        <m:t>=1.8=2.55 </m:t>
                      </m:r>
                      <m:r>
                        <a:rPr lang="en-US" sz="2200" b="0" i="1" smtClean="0">
                          <a:latin typeface="Cambria Math" panose="02040503050406030204" pitchFamily="18" charset="0"/>
                        </a:rPr>
                        <m:t>𝑑𝐵</m:t>
                      </m:r>
                    </m:oMath>
                  </m:oMathPara>
                </a14:m>
                <a:endParaRPr lang="en-US" sz="2200" dirty="0">
                  <a:cs typeface="Calibri" pitchFamily="34" charset="0"/>
                </a:endParaRPr>
              </a:p>
              <a:p>
                <a:pPr algn="just">
                  <a:lnSpc>
                    <a:spcPct val="90000"/>
                  </a:lnSpc>
                  <a:buFont typeface="Wingdings 2" pitchFamily="18" charset="2"/>
                  <a:buNone/>
                </a:pPr>
                <a:r>
                  <a:rPr lang="en-US" sz="2200" dirty="0">
                    <a:cs typeface="Calibri" pitchFamily="34" charset="0"/>
                  </a:rPr>
                  <a:t>The output noise power is defined by </a:t>
                </a:r>
              </a:p>
              <a:p>
                <a:pPr algn="just">
                  <a:lnSpc>
                    <a:spcPct val="90000"/>
                  </a:lnSpc>
                  <a:buFont typeface="Wingdings 2" pitchFamily="18" charset="2"/>
                  <a:buNone/>
                </a:pPr>
                <a14:m>
                  <m:oMathPara xmlns:m="http://schemas.openxmlformats.org/officeDocument/2006/math">
                    <m:oMathParaPr>
                      <m:jc m:val="centerGroup"/>
                    </m:oMathParaPr>
                    <m:oMath xmlns:m="http://schemas.openxmlformats.org/officeDocument/2006/math">
                      <m:sSub>
                        <m:sSubPr>
                          <m:ctrlPr>
                            <a:rPr lang="en-US" sz="2200" b="0" i="1" smtClean="0">
                              <a:latin typeface="Cambria Math" panose="02040503050406030204" pitchFamily="18" charset="0"/>
                              <a:cs typeface="Calibri" pitchFamily="34" charset="0"/>
                            </a:rPr>
                          </m:ctrlPr>
                        </m:sSubPr>
                        <m:e>
                          <m:r>
                            <a:rPr lang="en-US" sz="2200" b="0" i="1" smtClean="0">
                              <a:latin typeface="Cambria Math" panose="02040503050406030204" pitchFamily="18" charset="0"/>
                              <a:cs typeface="Calibri" pitchFamily="34" charset="0"/>
                            </a:rPr>
                            <m:t>𝑁</m:t>
                          </m:r>
                        </m:e>
                        <m:sub>
                          <m:r>
                            <a:rPr lang="en-US" sz="2200" b="0" i="1" smtClean="0">
                              <a:latin typeface="Cambria Math" panose="02040503050406030204" pitchFamily="18" charset="0"/>
                              <a:cs typeface="Calibri" pitchFamily="34" charset="0"/>
                            </a:rPr>
                            <m:t>0</m:t>
                          </m:r>
                        </m:sub>
                      </m:sSub>
                      <m:r>
                        <a:rPr lang="en-US" sz="2200" b="0" i="1" smtClean="0">
                          <a:latin typeface="Cambria Math" panose="02040503050406030204" pitchFamily="18" charset="0"/>
                          <a:cs typeface="Calibri" pitchFamily="34" charset="0"/>
                        </a:rPr>
                        <m:t>=</m:t>
                      </m:r>
                      <m:r>
                        <a:rPr lang="en-US" sz="2200" b="0" i="1" smtClean="0">
                          <a:latin typeface="Cambria Math" panose="02040503050406030204" pitchFamily="18" charset="0"/>
                          <a:cs typeface="Calibri" pitchFamily="34" charset="0"/>
                        </a:rPr>
                        <m:t>𝑘</m:t>
                      </m:r>
                      <m:d>
                        <m:dPr>
                          <m:ctrlPr>
                            <a:rPr lang="en-US" sz="2200" b="0" i="1" smtClean="0">
                              <a:latin typeface="Cambria Math" panose="02040503050406030204" pitchFamily="18" charset="0"/>
                              <a:cs typeface="Calibri" pitchFamily="34" charset="0"/>
                            </a:rPr>
                          </m:ctrlPr>
                        </m:dPr>
                        <m:e>
                          <m:sSub>
                            <m:sSubPr>
                              <m:ctrlPr>
                                <a:rPr lang="en-US" sz="2200" b="0" i="1" smtClean="0">
                                  <a:latin typeface="Cambria Math" panose="02040503050406030204" pitchFamily="18" charset="0"/>
                                  <a:cs typeface="Calibri" pitchFamily="34" charset="0"/>
                                </a:rPr>
                              </m:ctrlPr>
                            </m:sSubPr>
                            <m:e>
                              <m:r>
                                <a:rPr lang="en-US" sz="2200" b="0" i="1" smtClean="0">
                                  <a:latin typeface="Cambria Math" panose="02040503050406030204" pitchFamily="18" charset="0"/>
                                  <a:cs typeface="Calibri" pitchFamily="34" charset="0"/>
                                </a:rPr>
                                <m:t>𝑇</m:t>
                              </m:r>
                            </m:e>
                            <m:sub>
                              <m:r>
                                <a:rPr lang="en-US" sz="2200" b="0" i="1" smtClean="0">
                                  <a:latin typeface="Cambria Math" panose="02040503050406030204" pitchFamily="18" charset="0"/>
                                  <a:cs typeface="Calibri" pitchFamily="34" charset="0"/>
                                </a:rPr>
                                <m:t>𝐴</m:t>
                              </m:r>
                            </m:sub>
                          </m:sSub>
                          <m:r>
                            <a:rPr lang="en-US" sz="2200" b="0" i="1" smtClean="0">
                              <a:latin typeface="Cambria Math" panose="02040503050406030204" pitchFamily="18" charset="0"/>
                              <a:cs typeface="Calibri" pitchFamily="34" charset="0"/>
                            </a:rPr>
                            <m:t>+</m:t>
                          </m:r>
                          <m:sSub>
                            <m:sSubPr>
                              <m:ctrlPr>
                                <a:rPr lang="en-US" sz="2200" b="0" i="1" smtClean="0">
                                  <a:latin typeface="Cambria Math" panose="02040503050406030204" pitchFamily="18" charset="0"/>
                                  <a:cs typeface="Calibri" pitchFamily="34" charset="0"/>
                                </a:rPr>
                              </m:ctrlPr>
                            </m:sSubPr>
                            <m:e>
                              <m:r>
                                <a:rPr lang="en-US" sz="2200" b="0" i="1" smtClean="0">
                                  <a:latin typeface="Cambria Math" panose="02040503050406030204" pitchFamily="18" charset="0"/>
                                  <a:cs typeface="Calibri" pitchFamily="34" charset="0"/>
                                </a:rPr>
                                <m:t>𝑇</m:t>
                              </m:r>
                            </m:e>
                            <m:sub>
                              <m:r>
                                <a:rPr lang="en-US" sz="2200" b="0" i="1" smtClean="0">
                                  <a:latin typeface="Cambria Math" panose="02040503050406030204" pitchFamily="18" charset="0"/>
                                  <a:cs typeface="Calibri" pitchFamily="34" charset="0"/>
                                </a:rPr>
                                <m:t>𝑒</m:t>
                              </m:r>
                            </m:sub>
                          </m:sSub>
                        </m:e>
                      </m:d>
                      <m:r>
                        <a:rPr lang="en-US" sz="2200" b="0" i="1" smtClean="0">
                          <a:latin typeface="Cambria Math" panose="02040503050406030204" pitchFamily="18" charset="0"/>
                          <a:cs typeface="Calibri" pitchFamily="34" charset="0"/>
                        </a:rPr>
                        <m:t>𝐵</m:t>
                      </m:r>
                    </m:oMath>
                  </m:oMathPara>
                </a14:m>
                <a:endParaRPr lang="en-US" sz="2200" b="0" dirty="0">
                  <a:cs typeface="Calibri" pitchFamily="34" charset="0"/>
                </a:endParaRPr>
              </a:p>
              <a:p>
                <a:pPr algn="just">
                  <a:lnSpc>
                    <a:spcPct val="90000"/>
                  </a:lnSpc>
                  <a:buFont typeface="Wingdings 2" pitchFamily="18" charset="2"/>
                  <a:buNone/>
                </a:pPr>
                <a14:m>
                  <m:oMathPara xmlns:m="http://schemas.openxmlformats.org/officeDocument/2006/math">
                    <m:oMathParaPr>
                      <m:jc m:val="centerGroup"/>
                    </m:oMathParaPr>
                    <m:oMath xmlns:m="http://schemas.openxmlformats.org/officeDocument/2006/math">
                      <m:sSub>
                        <m:sSubPr>
                          <m:ctrlPr>
                            <a:rPr lang="en-US" sz="2200" b="0" i="1" smtClean="0">
                              <a:latin typeface="Cambria Math" panose="02040503050406030204" pitchFamily="18" charset="0"/>
                              <a:cs typeface="Calibri" pitchFamily="34" charset="0"/>
                            </a:rPr>
                          </m:ctrlPr>
                        </m:sSubPr>
                        <m:e>
                          <m:r>
                            <a:rPr lang="en-US" sz="2200" b="0" i="1" smtClean="0">
                              <a:latin typeface="Cambria Math" panose="02040503050406030204" pitchFamily="18" charset="0"/>
                              <a:cs typeface="Calibri" pitchFamily="34" charset="0"/>
                            </a:rPr>
                            <m:t>𝑇</m:t>
                          </m:r>
                        </m:e>
                        <m:sub>
                          <m:r>
                            <a:rPr lang="en-US" sz="2200" b="0" i="1" smtClean="0">
                              <a:latin typeface="Cambria Math" panose="02040503050406030204" pitchFamily="18" charset="0"/>
                              <a:cs typeface="Calibri" pitchFamily="34" charset="0"/>
                            </a:rPr>
                            <m:t>𝑒</m:t>
                          </m:r>
                        </m:sub>
                      </m:sSub>
                      <m:r>
                        <a:rPr lang="en-US" sz="2200" b="0" i="1" smtClean="0">
                          <a:latin typeface="Cambria Math" panose="02040503050406030204" pitchFamily="18" charset="0"/>
                          <a:cs typeface="Calibri" pitchFamily="34" charset="0"/>
                        </a:rPr>
                        <m:t>=</m:t>
                      </m:r>
                      <m:d>
                        <m:dPr>
                          <m:ctrlPr>
                            <a:rPr lang="en-US" sz="2200" b="0" i="1" smtClean="0">
                              <a:latin typeface="Cambria Math" panose="02040503050406030204" pitchFamily="18" charset="0"/>
                              <a:cs typeface="Calibri" pitchFamily="34" charset="0"/>
                            </a:rPr>
                          </m:ctrlPr>
                        </m:dPr>
                        <m:e>
                          <m:r>
                            <a:rPr lang="en-US" sz="2200" b="0" i="1" smtClean="0">
                              <a:latin typeface="Cambria Math" panose="02040503050406030204" pitchFamily="18" charset="0"/>
                              <a:cs typeface="Calibri" pitchFamily="34" charset="0"/>
                            </a:rPr>
                            <m:t>𝐹</m:t>
                          </m:r>
                          <m:r>
                            <a:rPr lang="en-US" sz="2200" b="0" i="1" smtClean="0">
                              <a:latin typeface="Cambria Math" panose="02040503050406030204" pitchFamily="18" charset="0"/>
                              <a:cs typeface="Calibri" pitchFamily="34" charset="0"/>
                            </a:rPr>
                            <m:t>−1</m:t>
                          </m:r>
                        </m:e>
                      </m:d>
                      <m:sSub>
                        <m:sSubPr>
                          <m:ctrlPr>
                            <a:rPr lang="en-US" sz="2200" b="0" i="1" smtClean="0">
                              <a:latin typeface="Cambria Math" panose="02040503050406030204" pitchFamily="18" charset="0"/>
                              <a:cs typeface="Calibri" pitchFamily="34" charset="0"/>
                            </a:rPr>
                          </m:ctrlPr>
                        </m:sSubPr>
                        <m:e>
                          <m:r>
                            <a:rPr lang="en-US" sz="2200" b="0" i="1" smtClean="0">
                              <a:latin typeface="Cambria Math" panose="02040503050406030204" pitchFamily="18" charset="0"/>
                              <a:cs typeface="Calibri" pitchFamily="34" charset="0"/>
                            </a:rPr>
                            <m:t>𝑇</m:t>
                          </m:r>
                        </m:e>
                        <m:sub>
                          <m:r>
                            <a:rPr lang="en-US" sz="2200" b="0" i="1" smtClean="0">
                              <a:latin typeface="Cambria Math" panose="02040503050406030204" pitchFamily="18" charset="0"/>
                              <a:cs typeface="Calibri" pitchFamily="34" charset="0"/>
                            </a:rPr>
                            <m:t>0</m:t>
                          </m:r>
                        </m:sub>
                      </m:sSub>
                      <m:r>
                        <a:rPr lang="en-US" sz="2200" b="0" i="1" smtClean="0">
                          <a:latin typeface="Cambria Math" panose="02040503050406030204" pitchFamily="18" charset="0"/>
                          <a:cs typeface="Calibri" pitchFamily="34" charset="0"/>
                        </a:rPr>
                        <m:t>=</m:t>
                      </m:r>
                      <m:d>
                        <m:dPr>
                          <m:ctrlPr>
                            <a:rPr lang="en-US" sz="2200" b="0" i="1" smtClean="0">
                              <a:latin typeface="Cambria Math" panose="02040503050406030204" pitchFamily="18" charset="0"/>
                              <a:cs typeface="Calibri" pitchFamily="34" charset="0"/>
                            </a:rPr>
                          </m:ctrlPr>
                        </m:dPr>
                        <m:e>
                          <m:r>
                            <a:rPr lang="en-US" sz="2200" b="0" i="1" smtClean="0">
                              <a:latin typeface="Cambria Math" panose="02040503050406030204" pitchFamily="18" charset="0"/>
                              <a:cs typeface="Calibri" pitchFamily="34" charset="0"/>
                            </a:rPr>
                            <m:t>1.8−1</m:t>
                          </m:r>
                        </m:e>
                      </m:d>
                      <m:r>
                        <a:rPr lang="en-US" sz="2200" b="0" i="1" smtClean="0">
                          <a:latin typeface="Cambria Math" panose="02040503050406030204" pitchFamily="18" charset="0"/>
                          <a:cs typeface="Calibri" pitchFamily="34" charset="0"/>
                        </a:rPr>
                        <m:t>×290=232 </m:t>
                      </m:r>
                      <m:r>
                        <a:rPr lang="en-US" sz="2200" b="0" i="1" smtClean="0">
                          <a:latin typeface="Cambria Math" panose="02040503050406030204" pitchFamily="18" charset="0"/>
                          <a:cs typeface="Calibri" pitchFamily="34" charset="0"/>
                        </a:rPr>
                        <m:t>𝐾</m:t>
                      </m:r>
                    </m:oMath>
                  </m:oMathPara>
                </a14:m>
                <a:endParaRPr lang="en-US" sz="2200" b="0" dirty="0">
                  <a:cs typeface="Calibri" pitchFamily="34" charset="0"/>
                </a:endParaRPr>
              </a:p>
              <a:p>
                <a:pPr algn="just">
                  <a:lnSpc>
                    <a:spcPct val="90000"/>
                  </a:lnSpc>
                  <a:buFont typeface="Wingdings 2" pitchFamily="18" charset="2"/>
                  <a:buNone/>
                </a:pPr>
                <a14:m>
                  <m:oMathPara xmlns:m="http://schemas.openxmlformats.org/officeDocument/2006/math">
                    <m:oMathParaPr>
                      <m:jc m:val="centerGroup"/>
                    </m:oMathParaPr>
                    <m:oMath xmlns:m="http://schemas.openxmlformats.org/officeDocument/2006/math">
                      <m:sSub>
                        <m:sSubPr>
                          <m:ctrlPr>
                            <a:rPr lang="en-US" sz="2200" b="0" i="1" smtClean="0">
                              <a:latin typeface="Cambria Math" panose="02040503050406030204" pitchFamily="18" charset="0"/>
                              <a:cs typeface="Calibri" pitchFamily="34" charset="0"/>
                            </a:rPr>
                          </m:ctrlPr>
                        </m:sSubPr>
                        <m:e>
                          <m:r>
                            <a:rPr lang="en-US" sz="2200" b="0" i="1" smtClean="0">
                              <a:latin typeface="Cambria Math" panose="02040503050406030204" pitchFamily="18" charset="0"/>
                              <a:cs typeface="Calibri" pitchFamily="34" charset="0"/>
                            </a:rPr>
                            <m:t>𝑁</m:t>
                          </m:r>
                        </m:e>
                        <m:sub>
                          <m:r>
                            <a:rPr lang="en-US" sz="2200" b="0" i="1" smtClean="0">
                              <a:latin typeface="Cambria Math" panose="02040503050406030204" pitchFamily="18" charset="0"/>
                              <a:cs typeface="Calibri" pitchFamily="34" charset="0"/>
                            </a:rPr>
                            <m:t>0</m:t>
                          </m:r>
                        </m:sub>
                      </m:sSub>
                      <m:r>
                        <a:rPr lang="en-US" sz="2200" b="0" i="1" smtClean="0">
                          <a:latin typeface="Cambria Math" panose="02040503050406030204" pitchFamily="18" charset="0"/>
                          <a:cs typeface="Calibri" pitchFamily="34" charset="0"/>
                        </a:rPr>
                        <m:t>=1.38×</m:t>
                      </m:r>
                      <m:sSup>
                        <m:sSupPr>
                          <m:ctrlPr>
                            <a:rPr lang="en-US" sz="2200" b="0" i="1" smtClean="0">
                              <a:latin typeface="Cambria Math" panose="02040503050406030204" pitchFamily="18" charset="0"/>
                              <a:cs typeface="Calibri" pitchFamily="34" charset="0"/>
                            </a:rPr>
                          </m:ctrlPr>
                        </m:sSupPr>
                        <m:e>
                          <m:r>
                            <a:rPr lang="en-US" sz="2200" b="0" i="1" smtClean="0">
                              <a:latin typeface="Cambria Math" panose="02040503050406030204" pitchFamily="18" charset="0"/>
                              <a:cs typeface="Calibri" pitchFamily="34" charset="0"/>
                            </a:rPr>
                            <m:t>10</m:t>
                          </m:r>
                        </m:e>
                        <m:sup>
                          <m:r>
                            <a:rPr lang="en-US" sz="2200" b="0" i="1" smtClean="0">
                              <a:latin typeface="Cambria Math" panose="02040503050406030204" pitchFamily="18" charset="0"/>
                              <a:cs typeface="Calibri" pitchFamily="34" charset="0"/>
                            </a:rPr>
                            <m:t>−23</m:t>
                          </m:r>
                        </m:sup>
                      </m:sSup>
                      <m:r>
                        <a:rPr lang="en-US" sz="2200" b="0" i="1" smtClean="0">
                          <a:latin typeface="Cambria Math" panose="02040503050406030204" pitchFamily="18" charset="0"/>
                          <a:cs typeface="Calibri" pitchFamily="34" charset="0"/>
                        </a:rPr>
                        <m:t>×</m:t>
                      </m:r>
                      <m:d>
                        <m:dPr>
                          <m:ctrlPr>
                            <a:rPr lang="en-US" sz="2200" b="0" i="1" smtClean="0">
                              <a:latin typeface="Cambria Math" panose="02040503050406030204" pitchFamily="18" charset="0"/>
                              <a:cs typeface="Calibri" pitchFamily="34" charset="0"/>
                            </a:rPr>
                          </m:ctrlPr>
                        </m:dPr>
                        <m:e>
                          <m:r>
                            <a:rPr lang="en-US" sz="2200" b="0" i="1" smtClean="0">
                              <a:latin typeface="Cambria Math" panose="02040503050406030204" pitchFamily="18" charset="0"/>
                              <a:cs typeface="Calibri" pitchFamily="34" charset="0"/>
                            </a:rPr>
                            <m:t>150+232</m:t>
                          </m:r>
                        </m:e>
                      </m:d>
                      <m:r>
                        <a:rPr lang="en-US" sz="2200" b="0" i="1" smtClean="0">
                          <a:latin typeface="Cambria Math" panose="02040503050406030204" pitchFamily="18" charset="0"/>
                          <a:cs typeface="Calibri" pitchFamily="34" charset="0"/>
                        </a:rPr>
                        <m:t>×10×</m:t>
                      </m:r>
                      <m:sSup>
                        <m:sSupPr>
                          <m:ctrlPr>
                            <a:rPr lang="en-US" sz="2200" b="0" i="1" smtClean="0">
                              <a:latin typeface="Cambria Math" panose="02040503050406030204" pitchFamily="18" charset="0"/>
                              <a:cs typeface="Calibri" pitchFamily="34" charset="0"/>
                            </a:rPr>
                          </m:ctrlPr>
                        </m:sSupPr>
                        <m:e>
                          <m:r>
                            <a:rPr lang="en-US" sz="2200" b="0" i="1" smtClean="0">
                              <a:latin typeface="Cambria Math" panose="02040503050406030204" pitchFamily="18" charset="0"/>
                              <a:cs typeface="Calibri" pitchFamily="34" charset="0"/>
                            </a:rPr>
                            <m:t>10</m:t>
                          </m:r>
                        </m:e>
                        <m:sup>
                          <m:r>
                            <a:rPr lang="en-US" sz="2200" b="0" i="1" smtClean="0">
                              <a:latin typeface="Cambria Math" panose="02040503050406030204" pitchFamily="18" charset="0"/>
                              <a:cs typeface="Calibri" pitchFamily="34" charset="0"/>
                            </a:rPr>
                            <m:t>6</m:t>
                          </m:r>
                        </m:sup>
                      </m:sSup>
                      <m:r>
                        <a:rPr lang="en-US" sz="2200" b="0" i="1" smtClean="0">
                          <a:latin typeface="Cambria Math" panose="02040503050406030204" pitchFamily="18" charset="0"/>
                          <a:cs typeface="Calibri" pitchFamily="34" charset="0"/>
                        </a:rPr>
                        <m:t>=5.27×</m:t>
                      </m:r>
                      <m:sSup>
                        <m:sSupPr>
                          <m:ctrlPr>
                            <a:rPr lang="en-US" sz="2200" b="0" i="1" smtClean="0">
                              <a:latin typeface="Cambria Math" panose="02040503050406030204" pitchFamily="18" charset="0"/>
                              <a:cs typeface="Calibri" pitchFamily="34" charset="0"/>
                            </a:rPr>
                          </m:ctrlPr>
                        </m:sSupPr>
                        <m:e>
                          <m:r>
                            <a:rPr lang="en-US" sz="2200" b="0" i="1" smtClean="0">
                              <a:latin typeface="Cambria Math" panose="02040503050406030204" pitchFamily="18" charset="0"/>
                              <a:cs typeface="Calibri" pitchFamily="34" charset="0"/>
                            </a:rPr>
                            <m:t>10</m:t>
                          </m:r>
                        </m:e>
                        <m:sup>
                          <m:r>
                            <a:rPr lang="en-US" sz="2200" b="0" i="1" smtClean="0">
                              <a:latin typeface="Cambria Math" panose="02040503050406030204" pitchFamily="18" charset="0"/>
                              <a:cs typeface="Calibri" pitchFamily="34" charset="0"/>
                            </a:rPr>
                            <m:t>−14</m:t>
                          </m:r>
                        </m:sup>
                      </m:sSup>
                      <m:r>
                        <a:rPr lang="en-US" sz="2200" b="0" i="1" smtClean="0">
                          <a:latin typeface="Cambria Math" panose="02040503050406030204" pitchFamily="18" charset="0"/>
                          <a:cs typeface="Calibri" pitchFamily="34" charset="0"/>
                        </a:rPr>
                        <m:t> </m:t>
                      </m:r>
                      <m:r>
                        <a:rPr lang="en-US" sz="2200" b="0" i="1" smtClean="0">
                          <a:latin typeface="Cambria Math" panose="02040503050406030204" pitchFamily="18" charset="0"/>
                          <a:cs typeface="Calibri" pitchFamily="34" charset="0"/>
                        </a:rPr>
                        <m:t>𝑊</m:t>
                      </m:r>
                      <m:r>
                        <a:rPr lang="en-US" sz="2200" b="0" i="1" smtClean="0">
                          <a:latin typeface="Cambria Math" panose="02040503050406030204" pitchFamily="18" charset="0"/>
                          <a:cs typeface="Calibri" pitchFamily="34" charset="0"/>
                        </a:rPr>
                        <m:t>=−132.8 </m:t>
                      </m:r>
                      <m:r>
                        <a:rPr lang="en-US" sz="2200" b="0" i="1" smtClean="0">
                          <a:latin typeface="Cambria Math" panose="02040503050406030204" pitchFamily="18" charset="0"/>
                          <a:cs typeface="Calibri" pitchFamily="34" charset="0"/>
                        </a:rPr>
                        <m:t>𝑑𝐵</m:t>
                      </m:r>
                      <m:r>
                        <a:rPr lang="en-US" sz="2200" b="0" i="1" smtClean="0">
                          <a:latin typeface="Cambria Math" panose="02040503050406030204" pitchFamily="18" charset="0"/>
                          <a:cs typeface="Calibri" pitchFamily="34" charset="0"/>
                        </a:rPr>
                        <m:t>=102.8 </m:t>
                      </m:r>
                      <m:r>
                        <a:rPr lang="en-US" sz="2200" b="0" i="1" smtClean="0">
                          <a:latin typeface="Cambria Math" panose="02040503050406030204" pitchFamily="18" charset="0"/>
                          <a:cs typeface="Calibri" pitchFamily="34" charset="0"/>
                        </a:rPr>
                        <m:t>𝑑𝐵𝑚</m:t>
                      </m:r>
                    </m:oMath>
                  </m:oMathPara>
                </a14:m>
                <a:endParaRPr lang="en-US" sz="2200" dirty="0">
                  <a:cs typeface="Calibri" pitchFamily="34" charset="0"/>
                </a:endParaRPr>
              </a:p>
              <a:p>
                <a:pPr algn="just">
                  <a:lnSpc>
                    <a:spcPct val="90000"/>
                  </a:lnSpc>
                  <a:buFont typeface="Wingdings 2" pitchFamily="18" charset="2"/>
                  <a:buNone/>
                </a:pPr>
                <a:endParaRPr lang="en-US" sz="2200" dirty="0">
                  <a:cs typeface="Calibri" pitchFamily="34" charset="0"/>
                </a:endParaRPr>
              </a:p>
              <a:p>
                <a:pPr algn="just">
                  <a:lnSpc>
                    <a:spcPct val="90000"/>
                  </a:lnSpc>
                  <a:buFont typeface="Wingdings 2" pitchFamily="18" charset="2"/>
                  <a:buNone/>
                </a:pPr>
                <a:endParaRPr lang="en-US" sz="2200" dirty="0">
                  <a:cs typeface="Calibri" pitchFamily="34" charset="0"/>
                </a:endParaRPr>
              </a:p>
              <a:p>
                <a:pPr algn="just">
                  <a:lnSpc>
                    <a:spcPct val="90000"/>
                  </a:lnSpc>
                  <a:buFont typeface="Wingdings 2" pitchFamily="18" charset="2"/>
                  <a:buNone/>
                </a:pPr>
                <a:endParaRPr lang="en-US" sz="2200" dirty="0">
                  <a:cs typeface="Calibri" pitchFamily="34" charset="0"/>
                </a:endParaRPr>
              </a:p>
              <a:p>
                <a:pPr algn="just">
                  <a:lnSpc>
                    <a:spcPct val="90000"/>
                  </a:lnSpc>
                  <a:buFont typeface="Wingdings 2" pitchFamily="18" charset="2"/>
                  <a:buNone/>
                </a:pPr>
                <a:endParaRPr lang="en-US" sz="2200" dirty="0">
                  <a:cs typeface="Calibri" pitchFamily="34" charset="0"/>
                </a:endParaRPr>
              </a:p>
              <a:p>
                <a:pPr algn="just">
                  <a:lnSpc>
                    <a:spcPct val="90000"/>
                  </a:lnSpc>
                  <a:buFont typeface="Wingdings 2" pitchFamily="18" charset="2"/>
                  <a:buNone/>
                </a:pPr>
                <a:endParaRPr lang="en-US" sz="2200" dirty="0">
                  <a:cs typeface="Calibri" pitchFamily="34" charset="0"/>
                </a:endParaRPr>
              </a:p>
              <a:p>
                <a:pPr algn="just">
                  <a:lnSpc>
                    <a:spcPct val="90000"/>
                  </a:lnSpc>
                  <a:buFont typeface="Wingdings 2" pitchFamily="18" charset="2"/>
                  <a:buNone/>
                </a:pPr>
                <a:endParaRPr lang="en-US" sz="2200" dirty="0">
                  <a:cs typeface="Calibri" pitchFamily="34" charset="0"/>
                </a:endParaRPr>
              </a:p>
              <a:p>
                <a:pPr algn="just">
                  <a:lnSpc>
                    <a:spcPct val="90000"/>
                  </a:lnSpc>
                  <a:buFont typeface="Wingdings 2" pitchFamily="18" charset="2"/>
                  <a:buNone/>
                </a:pPr>
                <a:endParaRPr lang="en-US" sz="2200" dirty="0">
                  <a:cs typeface="Calibri" pitchFamily="34" charset="0"/>
                </a:endParaRPr>
              </a:p>
              <a:p>
                <a:pPr algn="just">
                  <a:lnSpc>
                    <a:spcPct val="90000"/>
                  </a:lnSpc>
                  <a:buFont typeface="Wingdings 2" pitchFamily="18" charset="2"/>
                  <a:buNone/>
                </a:pPr>
                <a:endParaRPr lang="en-US" sz="2200" dirty="0">
                  <a:cs typeface="Calibri" pitchFamily="34" charset="0"/>
                </a:endParaRPr>
              </a:p>
              <a:p>
                <a:pPr algn="just">
                  <a:lnSpc>
                    <a:spcPct val="90000"/>
                  </a:lnSpc>
                  <a:buFont typeface="Wingdings 2" pitchFamily="18" charset="2"/>
                  <a:buNone/>
                </a:pPr>
                <a:endParaRPr lang="en-US" sz="2200" i="1" u="sng" dirty="0">
                  <a:cs typeface="Calibri" pitchFamily="34" charset="0"/>
                </a:endParaRPr>
              </a:p>
            </p:txBody>
          </p:sp>
        </mc:Choice>
        <mc:Fallback xmlns="">
          <p:sp>
            <p:nvSpPr>
              <p:cNvPr id="3077" name="Rectangle 12"/>
              <p:cNvSpPr>
                <a:spLocks noGrp="1" noRot="1" noChangeAspect="1" noMove="1" noResize="1" noEditPoints="1" noAdjustHandles="1" noChangeArrowheads="1" noChangeShapeType="1" noTextEdit="1"/>
              </p:cNvSpPr>
              <p:nvPr>
                <p:ph type="body" sz="half" idx="4294967295"/>
              </p:nvPr>
            </p:nvSpPr>
            <p:spPr>
              <a:xfrm>
                <a:off x="457200" y="1600200"/>
                <a:ext cx="8077200" cy="4643438"/>
              </a:xfrm>
              <a:blipFill>
                <a:blip r:embed="rId2"/>
                <a:stretch>
                  <a:fillRect l="-1057" t="-1708" r="-1358"/>
                </a:stretch>
              </a:blipFill>
            </p:spPr>
            <p:txBody>
              <a:bodyPr/>
              <a:lstStyle/>
              <a:p>
                <a:r>
                  <a:rPr lang="en-US">
                    <a:noFill/>
                  </a:rPr>
                  <a:t> </a:t>
                </a:r>
              </a:p>
            </p:txBody>
          </p:sp>
        </mc:Fallback>
      </mc:AlternateContent>
      <p:sp>
        <p:nvSpPr>
          <p:cNvPr id="2" name="Footer Placeholder 1"/>
          <p:cNvSpPr>
            <a:spLocks noGrp="1"/>
          </p:cNvSpPr>
          <p:nvPr>
            <p:ph type="ftr" sz="quarter" idx="12"/>
          </p:nvPr>
        </p:nvSpPr>
        <p:spPr/>
        <p:txBody>
          <a:bodyPr/>
          <a:lstStyle/>
          <a:p>
            <a:pPr>
              <a:defRPr/>
            </a:pPr>
            <a:r>
              <a:rPr lang="en-US" dirty="0"/>
              <a:t>Falah Mohammed</a:t>
            </a:r>
          </a:p>
        </p:txBody>
      </p:sp>
      <p:sp>
        <p:nvSpPr>
          <p:cNvPr id="4" name="Slide Number Placeholder 3"/>
          <p:cNvSpPr>
            <a:spLocks noGrp="1"/>
          </p:cNvSpPr>
          <p:nvPr>
            <p:ph type="sldNum" sz="quarter" idx="10"/>
          </p:nvPr>
        </p:nvSpPr>
        <p:spPr/>
        <p:txBody>
          <a:bodyPr/>
          <a:lstStyle/>
          <a:p>
            <a:pPr>
              <a:defRPr/>
            </a:pPr>
            <a:fld id="{D83AE563-0F30-4375-8E33-7912D87D9B34}" type="slidenum">
              <a:rPr lang="en-US" smtClean="0"/>
              <a:pPr>
                <a:defRPr/>
              </a:pPr>
              <a:t>69</a:t>
            </a:fld>
            <a:endParaRPr lang="en-US" dirty="0"/>
          </a:p>
        </p:txBody>
      </p:sp>
    </p:spTree>
    <p:extLst>
      <p:ext uri="{BB962C8B-B14F-4D97-AF65-F5344CB8AC3E}">
        <p14:creationId xmlns:p14="http://schemas.microsoft.com/office/powerpoint/2010/main" val="9831866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Graphical representation of Fresnel zone</a:t>
            </a:r>
          </a:p>
        </p:txBody>
      </p:sp>
      <p:sp>
        <p:nvSpPr>
          <p:cNvPr id="4" name="Slide Number Placeholder 3"/>
          <p:cNvSpPr>
            <a:spLocks noGrp="1"/>
          </p:cNvSpPr>
          <p:nvPr>
            <p:ph type="sldNum" sz="quarter" idx="10"/>
          </p:nvPr>
        </p:nvSpPr>
        <p:spPr/>
        <p:txBody>
          <a:bodyPr/>
          <a:lstStyle/>
          <a:p>
            <a:fld id="{98096D24-9B5D-4A50-8365-016C07C21ED1}" type="slidenum">
              <a:rPr lang="en-US" smtClean="0"/>
              <a:t>7</a:t>
            </a:fld>
            <a:endParaRPr lang="en-US"/>
          </a:p>
        </p:txBody>
      </p:sp>
      <p:sp>
        <p:nvSpPr>
          <p:cNvPr id="5" name="Footer Placeholder 4"/>
          <p:cNvSpPr>
            <a:spLocks noGrp="1"/>
          </p:cNvSpPr>
          <p:nvPr>
            <p:ph type="ftr" sz="quarter" idx="12"/>
          </p:nvPr>
        </p:nvSpPr>
        <p:spPr/>
        <p:txBody>
          <a:bodyPr/>
          <a:lstStyle/>
          <a:p>
            <a:r>
              <a:rPr lang="en-US"/>
              <a:t>Falah Mohammed An Najah National University</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4138" y="1905000"/>
            <a:ext cx="8106462" cy="39481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6233676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Rectangle 6"/>
          <p:cNvSpPr>
            <a:spLocks noGrp="1"/>
          </p:cNvSpPr>
          <p:nvPr>
            <p:ph type="title" idx="4294967295"/>
          </p:nvPr>
        </p:nvSpPr>
        <p:spPr/>
        <p:txBody>
          <a:bodyPr/>
          <a:lstStyle/>
          <a:p>
            <a:r>
              <a:rPr lang="en-US" sz="3700" dirty="0"/>
              <a:t>Noise factor of cascaded networks</a:t>
            </a:r>
          </a:p>
        </p:txBody>
      </p:sp>
      <mc:AlternateContent xmlns:mc="http://schemas.openxmlformats.org/markup-compatibility/2006" xmlns:a14="http://schemas.microsoft.com/office/drawing/2010/main">
        <mc:Choice Requires="a14">
          <p:sp>
            <p:nvSpPr>
              <p:cNvPr id="3077" name="Rectangle 12"/>
              <p:cNvSpPr>
                <a:spLocks noGrp="1"/>
              </p:cNvSpPr>
              <p:nvPr>
                <p:ph type="body" sz="half" idx="4294967295"/>
              </p:nvPr>
            </p:nvSpPr>
            <p:spPr>
              <a:xfrm>
                <a:off x="457200" y="1600200"/>
                <a:ext cx="8077200" cy="4643438"/>
              </a:xfrm>
            </p:spPr>
            <p:txBody>
              <a:bodyPr/>
              <a:lstStyle/>
              <a:p>
                <a:pPr algn="just">
                  <a:lnSpc>
                    <a:spcPct val="90000"/>
                  </a:lnSpc>
                  <a:buFont typeface="Wingdings 2" pitchFamily="18" charset="2"/>
                  <a:buNone/>
                </a:pPr>
                <a:r>
                  <a:rPr lang="en-US" sz="2200" i="1" u="sng" dirty="0">
                    <a:cs typeface="Calibri" pitchFamily="34" charset="0"/>
                  </a:rPr>
                  <a:t>Solution:</a:t>
                </a:r>
                <a:r>
                  <a:rPr lang="en-US" sz="2200" dirty="0">
                    <a:cs typeface="Calibri" pitchFamily="34" charset="0"/>
                  </a:rPr>
                  <a:t> The receiver threshold can be determined from</a:t>
                </a:r>
              </a:p>
              <a:p>
                <a:pPr algn="just">
                  <a:lnSpc>
                    <a:spcPct val="90000"/>
                  </a:lnSpc>
                  <a:buFont typeface="Wingdings 2" pitchFamily="18" charset="2"/>
                  <a:buNone/>
                </a:pPr>
                <a14:m>
                  <m:oMathPara xmlns:m="http://schemas.openxmlformats.org/officeDocument/2006/math">
                    <m:oMathParaPr>
                      <m:jc m:val="centerGroup"/>
                    </m:oMathParaPr>
                    <m:oMath xmlns:m="http://schemas.openxmlformats.org/officeDocument/2006/math">
                      <m:r>
                        <a:rPr lang="en-US" sz="2200" b="0" i="1" smtClean="0">
                          <a:latin typeface="Cambria Math" panose="02040503050406030204" pitchFamily="18" charset="0"/>
                          <a:cs typeface="Calibri" pitchFamily="34" charset="0"/>
                        </a:rPr>
                        <m:t>𝑆𝑁</m:t>
                      </m:r>
                      <m:sSub>
                        <m:sSubPr>
                          <m:ctrlPr>
                            <a:rPr lang="en-US" sz="2200" b="0" i="1" smtClean="0">
                              <a:latin typeface="Cambria Math" panose="02040503050406030204" pitchFamily="18" charset="0"/>
                              <a:cs typeface="Calibri" pitchFamily="34" charset="0"/>
                            </a:rPr>
                          </m:ctrlPr>
                        </m:sSubPr>
                        <m:e>
                          <m:r>
                            <a:rPr lang="en-US" sz="2200" b="0" i="1" smtClean="0">
                              <a:latin typeface="Cambria Math" panose="02040503050406030204" pitchFamily="18" charset="0"/>
                              <a:cs typeface="Calibri" pitchFamily="34" charset="0"/>
                            </a:rPr>
                            <m:t>𝑅</m:t>
                          </m:r>
                        </m:e>
                        <m:sub>
                          <m:r>
                            <a:rPr lang="en-US" sz="2200" b="0" i="1" smtClean="0">
                              <a:latin typeface="Cambria Math" panose="02040503050406030204" pitchFamily="18" charset="0"/>
                              <a:cs typeface="Calibri" pitchFamily="34" charset="0"/>
                            </a:rPr>
                            <m:t>,</m:t>
                          </m:r>
                          <m:r>
                            <a:rPr lang="en-US" sz="2200" b="0" i="1" smtClean="0">
                              <a:latin typeface="Cambria Math" panose="02040503050406030204" pitchFamily="18" charset="0"/>
                              <a:cs typeface="Calibri" pitchFamily="34" charset="0"/>
                            </a:rPr>
                            <m:t>𝑑𝐵</m:t>
                          </m:r>
                        </m:sub>
                      </m:sSub>
                      <m:r>
                        <a:rPr lang="en-US" sz="2200" b="0" i="1" smtClean="0">
                          <a:latin typeface="Cambria Math" panose="02040503050406030204" pitchFamily="18" charset="0"/>
                          <a:cs typeface="Calibri" pitchFamily="34" charset="0"/>
                        </a:rPr>
                        <m:t>=</m:t>
                      </m:r>
                      <m:sSub>
                        <m:sSubPr>
                          <m:ctrlPr>
                            <a:rPr lang="en-US" sz="2200" b="0" i="1" smtClean="0">
                              <a:latin typeface="Cambria Math" panose="02040503050406030204" pitchFamily="18" charset="0"/>
                              <a:cs typeface="Calibri" pitchFamily="34" charset="0"/>
                            </a:rPr>
                          </m:ctrlPr>
                        </m:sSubPr>
                        <m:e>
                          <m:sSub>
                            <m:sSubPr>
                              <m:ctrlPr>
                                <a:rPr lang="en-US" sz="2200" b="0" i="1" smtClean="0">
                                  <a:latin typeface="Cambria Math" panose="02040503050406030204" pitchFamily="18" charset="0"/>
                                  <a:cs typeface="Calibri" pitchFamily="34" charset="0"/>
                                </a:rPr>
                              </m:ctrlPr>
                            </m:sSubPr>
                            <m:e>
                              <m:r>
                                <a:rPr lang="en-US" sz="2200" b="0" i="1" smtClean="0">
                                  <a:latin typeface="Cambria Math" panose="02040503050406030204" pitchFamily="18" charset="0"/>
                                  <a:cs typeface="Calibri" pitchFamily="34" charset="0"/>
                                </a:rPr>
                                <m:t>𝑃</m:t>
                              </m:r>
                            </m:e>
                            <m:sub>
                              <m:r>
                                <a:rPr lang="en-US" sz="2200" b="0" i="1" smtClean="0">
                                  <a:latin typeface="Cambria Math" panose="02040503050406030204" pitchFamily="18" charset="0"/>
                                  <a:cs typeface="Calibri" pitchFamily="34" charset="0"/>
                                </a:rPr>
                                <m:t>𝑟</m:t>
                              </m:r>
                            </m:sub>
                          </m:sSub>
                        </m:e>
                        <m:sub>
                          <m:r>
                            <a:rPr lang="en-US" sz="2200" b="0" i="1" smtClean="0">
                              <a:latin typeface="Cambria Math" panose="02040503050406030204" pitchFamily="18" charset="0"/>
                              <a:cs typeface="Calibri" pitchFamily="34" charset="0"/>
                            </a:rPr>
                            <m:t>,</m:t>
                          </m:r>
                          <m:r>
                            <a:rPr lang="en-US" sz="2200" b="0" i="1" smtClean="0">
                              <a:latin typeface="Cambria Math" panose="02040503050406030204" pitchFamily="18" charset="0"/>
                              <a:cs typeface="Calibri" pitchFamily="34" charset="0"/>
                            </a:rPr>
                            <m:t>𝑑𝐵𝑚</m:t>
                          </m:r>
                        </m:sub>
                      </m:sSub>
                      <m:r>
                        <a:rPr lang="en-US" sz="2200" b="0" i="1" smtClean="0">
                          <a:latin typeface="Cambria Math" panose="02040503050406030204" pitchFamily="18" charset="0"/>
                          <a:cs typeface="Calibri" pitchFamily="34" charset="0"/>
                        </a:rPr>
                        <m:t>−</m:t>
                      </m:r>
                      <m:sSub>
                        <m:sSubPr>
                          <m:ctrlPr>
                            <a:rPr lang="en-US" sz="2200" b="0" i="1" smtClean="0">
                              <a:latin typeface="Cambria Math" panose="02040503050406030204" pitchFamily="18" charset="0"/>
                              <a:cs typeface="Calibri" pitchFamily="34" charset="0"/>
                            </a:rPr>
                          </m:ctrlPr>
                        </m:sSubPr>
                        <m:e>
                          <m:sSub>
                            <m:sSubPr>
                              <m:ctrlPr>
                                <a:rPr lang="en-US" sz="2200" b="0" i="1" smtClean="0">
                                  <a:latin typeface="Cambria Math" panose="02040503050406030204" pitchFamily="18" charset="0"/>
                                  <a:cs typeface="Calibri" pitchFamily="34" charset="0"/>
                                </a:rPr>
                              </m:ctrlPr>
                            </m:sSubPr>
                            <m:e>
                              <m:r>
                                <a:rPr lang="en-US" sz="2200" b="0" i="1" smtClean="0">
                                  <a:latin typeface="Cambria Math" panose="02040503050406030204" pitchFamily="18" charset="0"/>
                                  <a:cs typeface="Calibri" pitchFamily="34" charset="0"/>
                                </a:rPr>
                                <m:t>𝑁</m:t>
                              </m:r>
                            </m:e>
                            <m:sub>
                              <m:r>
                                <a:rPr lang="en-US" sz="2200" b="0" i="1" smtClean="0">
                                  <a:latin typeface="Cambria Math" panose="02040503050406030204" pitchFamily="18" charset="0"/>
                                  <a:cs typeface="Calibri" pitchFamily="34" charset="0"/>
                                </a:rPr>
                                <m:t>0</m:t>
                              </m:r>
                            </m:sub>
                          </m:sSub>
                        </m:e>
                        <m:sub>
                          <m:r>
                            <a:rPr lang="en-US" sz="2200" b="0" i="1" smtClean="0">
                              <a:latin typeface="Cambria Math" panose="02040503050406030204" pitchFamily="18" charset="0"/>
                              <a:cs typeface="Calibri" pitchFamily="34" charset="0"/>
                            </a:rPr>
                            <m:t>𝑑𝐵𝑚</m:t>
                          </m:r>
                        </m:sub>
                      </m:sSub>
                    </m:oMath>
                  </m:oMathPara>
                </a14:m>
                <a:endParaRPr lang="en-US" sz="2200" b="0" dirty="0">
                  <a:cs typeface="Calibri" pitchFamily="34" charset="0"/>
                </a:endParaRPr>
              </a:p>
              <a:p>
                <a:pPr algn="just">
                  <a:lnSpc>
                    <a:spcPct val="90000"/>
                  </a:lnSpc>
                  <a:buFont typeface="Wingdings 2" pitchFamily="18" charset="2"/>
                  <a:buNone/>
                </a:pPr>
                <a14:m>
                  <m:oMathPara xmlns:m="http://schemas.openxmlformats.org/officeDocument/2006/math">
                    <m:oMathParaPr>
                      <m:jc m:val="centerGroup"/>
                    </m:oMathParaPr>
                    <m:oMath xmlns:m="http://schemas.openxmlformats.org/officeDocument/2006/math">
                      <m:r>
                        <a:rPr lang="en-US" sz="2200" b="0" i="1" smtClean="0">
                          <a:latin typeface="Cambria Math" panose="02040503050406030204" pitchFamily="18" charset="0"/>
                          <a:cs typeface="Calibri" pitchFamily="34" charset="0"/>
                        </a:rPr>
                        <m:t>20 </m:t>
                      </m:r>
                      <m:r>
                        <a:rPr lang="en-US" sz="2200" b="0" i="1" smtClean="0">
                          <a:latin typeface="Cambria Math" panose="02040503050406030204" pitchFamily="18" charset="0"/>
                          <a:cs typeface="Calibri" pitchFamily="34" charset="0"/>
                        </a:rPr>
                        <m:t>𝑑𝐵</m:t>
                      </m:r>
                      <m:r>
                        <a:rPr lang="en-US" sz="2200" b="0" i="1" smtClean="0">
                          <a:latin typeface="Cambria Math" panose="02040503050406030204" pitchFamily="18" charset="0"/>
                          <a:cs typeface="Calibri" pitchFamily="34" charset="0"/>
                        </a:rPr>
                        <m:t>=</m:t>
                      </m:r>
                      <m:sSub>
                        <m:sSubPr>
                          <m:ctrlPr>
                            <a:rPr lang="en-US" sz="2200" b="0" i="1" smtClean="0">
                              <a:latin typeface="Cambria Math" panose="02040503050406030204" pitchFamily="18" charset="0"/>
                              <a:cs typeface="Calibri" pitchFamily="34" charset="0"/>
                            </a:rPr>
                          </m:ctrlPr>
                        </m:sSubPr>
                        <m:e>
                          <m:sSub>
                            <m:sSubPr>
                              <m:ctrlPr>
                                <a:rPr lang="en-US" sz="2200" b="0" i="1" smtClean="0">
                                  <a:latin typeface="Cambria Math" panose="02040503050406030204" pitchFamily="18" charset="0"/>
                                  <a:cs typeface="Calibri" pitchFamily="34" charset="0"/>
                                </a:rPr>
                              </m:ctrlPr>
                            </m:sSubPr>
                            <m:e>
                              <m:sSub>
                                <m:sSubPr>
                                  <m:ctrlPr>
                                    <a:rPr lang="en-US" sz="2200" b="0" i="1" smtClean="0">
                                      <a:latin typeface="Cambria Math" panose="02040503050406030204" pitchFamily="18" charset="0"/>
                                      <a:cs typeface="Calibri" pitchFamily="34" charset="0"/>
                                    </a:rPr>
                                  </m:ctrlPr>
                                </m:sSubPr>
                                <m:e>
                                  <m:r>
                                    <a:rPr lang="en-US" sz="2200" b="0" i="1" smtClean="0">
                                      <a:latin typeface="Cambria Math" panose="02040503050406030204" pitchFamily="18" charset="0"/>
                                      <a:cs typeface="Calibri" pitchFamily="34" charset="0"/>
                                    </a:rPr>
                                    <m:t>𝑃</m:t>
                                  </m:r>
                                </m:e>
                                <m:sub>
                                  <m:r>
                                    <a:rPr lang="en-US" sz="2200" b="0" i="1" smtClean="0">
                                      <a:latin typeface="Cambria Math" panose="02040503050406030204" pitchFamily="18" charset="0"/>
                                      <a:cs typeface="Calibri" pitchFamily="34" charset="0"/>
                                    </a:rPr>
                                    <m:t>𝑟</m:t>
                                  </m:r>
                                </m:sub>
                              </m:sSub>
                            </m:e>
                            <m:sub>
                              <m:r>
                                <a:rPr lang="en-US" sz="2200" b="0" i="1" smtClean="0">
                                  <a:latin typeface="Cambria Math" panose="02040503050406030204" pitchFamily="18" charset="0"/>
                                  <a:cs typeface="Calibri" pitchFamily="34" charset="0"/>
                                </a:rPr>
                                <m:t>,</m:t>
                              </m:r>
                            </m:sub>
                          </m:sSub>
                        </m:e>
                        <m:sub>
                          <m:r>
                            <a:rPr lang="en-US" sz="2200" b="0" i="1" smtClean="0">
                              <a:latin typeface="Cambria Math" panose="02040503050406030204" pitchFamily="18" charset="0"/>
                              <a:cs typeface="Calibri" pitchFamily="34" charset="0"/>
                            </a:rPr>
                            <m:t>𝑑𝐵𝑚</m:t>
                          </m:r>
                        </m:sub>
                      </m:sSub>
                      <m:r>
                        <a:rPr lang="en-US" sz="2200" b="0" i="1" smtClean="0">
                          <a:latin typeface="Cambria Math" panose="02040503050406030204" pitchFamily="18" charset="0"/>
                          <a:cs typeface="Calibri" pitchFamily="34" charset="0"/>
                        </a:rPr>
                        <m:t>−</m:t>
                      </m:r>
                      <m:d>
                        <m:dPr>
                          <m:ctrlPr>
                            <a:rPr lang="en-US" sz="2200" b="0" i="1" smtClean="0">
                              <a:latin typeface="Cambria Math" panose="02040503050406030204" pitchFamily="18" charset="0"/>
                              <a:cs typeface="Calibri" pitchFamily="34" charset="0"/>
                            </a:rPr>
                          </m:ctrlPr>
                        </m:dPr>
                        <m:e>
                          <m:r>
                            <a:rPr lang="en-US" sz="2200" b="0" i="1" smtClean="0">
                              <a:latin typeface="Cambria Math" panose="02040503050406030204" pitchFamily="18" charset="0"/>
                              <a:cs typeface="Calibri" pitchFamily="34" charset="0"/>
                            </a:rPr>
                            <m:t>−102.8  </m:t>
                          </m:r>
                          <m:r>
                            <a:rPr lang="en-US" sz="2200" b="0" i="1" smtClean="0">
                              <a:latin typeface="Cambria Math" panose="02040503050406030204" pitchFamily="18" charset="0"/>
                              <a:cs typeface="Calibri" pitchFamily="34" charset="0"/>
                            </a:rPr>
                            <m:t>𝑑𝐵𝑚</m:t>
                          </m:r>
                          <m:r>
                            <a:rPr lang="en-US" sz="2200" b="0" i="1" smtClean="0">
                              <a:latin typeface="Cambria Math" panose="02040503050406030204" pitchFamily="18" charset="0"/>
                              <a:cs typeface="Calibri" pitchFamily="34" charset="0"/>
                            </a:rPr>
                            <m:t> </m:t>
                          </m:r>
                        </m:e>
                      </m:d>
                      <m:r>
                        <a:rPr lang="en-US" sz="2200" b="0" i="1" smtClean="0">
                          <a:latin typeface="Cambria Math" panose="02040503050406030204" pitchFamily="18" charset="0"/>
                          <a:cs typeface="Calibri" pitchFamily="34" charset="0"/>
                        </a:rPr>
                        <m:t>⇒</m:t>
                      </m:r>
                      <m:sSub>
                        <m:sSubPr>
                          <m:ctrlPr>
                            <a:rPr lang="en-US" sz="2200" b="0" i="1" smtClean="0">
                              <a:latin typeface="Cambria Math" panose="02040503050406030204" pitchFamily="18" charset="0"/>
                              <a:cs typeface="Calibri" pitchFamily="34" charset="0"/>
                            </a:rPr>
                          </m:ctrlPr>
                        </m:sSubPr>
                        <m:e>
                          <m:sSub>
                            <m:sSubPr>
                              <m:ctrlPr>
                                <a:rPr lang="en-US" sz="2200" b="0" i="1" smtClean="0">
                                  <a:latin typeface="Cambria Math" panose="02040503050406030204" pitchFamily="18" charset="0"/>
                                  <a:cs typeface="Calibri" pitchFamily="34" charset="0"/>
                                </a:rPr>
                              </m:ctrlPr>
                            </m:sSubPr>
                            <m:e>
                              <m:r>
                                <a:rPr lang="en-US" sz="2200" b="0" i="1" smtClean="0">
                                  <a:latin typeface="Cambria Math" panose="02040503050406030204" pitchFamily="18" charset="0"/>
                                  <a:cs typeface="Calibri" pitchFamily="34" charset="0"/>
                                </a:rPr>
                                <m:t>𝑃</m:t>
                              </m:r>
                            </m:e>
                            <m:sub>
                              <m:r>
                                <a:rPr lang="en-US" sz="2200" b="0" i="1" smtClean="0">
                                  <a:latin typeface="Cambria Math" panose="02040503050406030204" pitchFamily="18" charset="0"/>
                                  <a:cs typeface="Calibri" pitchFamily="34" charset="0"/>
                                </a:rPr>
                                <m:t>𝑟</m:t>
                              </m:r>
                            </m:sub>
                          </m:sSub>
                        </m:e>
                        <m:sub>
                          <m:r>
                            <a:rPr lang="en-US" sz="2200" b="0" i="1" smtClean="0">
                              <a:latin typeface="Cambria Math" panose="02040503050406030204" pitchFamily="18" charset="0"/>
                              <a:cs typeface="Calibri" pitchFamily="34" charset="0"/>
                            </a:rPr>
                            <m:t>,</m:t>
                          </m:r>
                          <m:r>
                            <a:rPr lang="en-US" sz="2200" b="0" i="1" smtClean="0">
                              <a:latin typeface="Cambria Math" panose="02040503050406030204" pitchFamily="18" charset="0"/>
                              <a:cs typeface="Calibri" pitchFamily="34" charset="0"/>
                            </a:rPr>
                            <m:t>𝑑𝐵𝑚</m:t>
                          </m:r>
                        </m:sub>
                      </m:sSub>
                      <m:r>
                        <a:rPr lang="en-US" sz="2200" b="0" i="1" smtClean="0">
                          <a:latin typeface="Cambria Math" panose="02040503050406030204" pitchFamily="18" charset="0"/>
                          <a:cs typeface="Calibri" pitchFamily="34" charset="0"/>
                        </a:rPr>
                        <m:t>=−82.8 </m:t>
                      </m:r>
                      <m:r>
                        <a:rPr lang="en-US" sz="2200" b="0" i="1" smtClean="0">
                          <a:latin typeface="Cambria Math" panose="02040503050406030204" pitchFamily="18" charset="0"/>
                          <a:cs typeface="Calibri" pitchFamily="34" charset="0"/>
                        </a:rPr>
                        <m:t>𝑑𝐵𝑚</m:t>
                      </m:r>
                    </m:oMath>
                  </m:oMathPara>
                </a14:m>
                <a:endParaRPr lang="en-US" sz="2200" b="0" dirty="0">
                  <a:cs typeface="Calibri" pitchFamily="34" charset="0"/>
                </a:endParaRPr>
              </a:p>
              <a:p>
                <a:pPr marL="0" indent="0" algn="just">
                  <a:lnSpc>
                    <a:spcPct val="90000"/>
                  </a:lnSpc>
                  <a:buNone/>
                </a:pPr>
                <a:r>
                  <a:rPr lang="en-US" sz="2200" dirty="0">
                    <a:cs typeface="Calibri" pitchFamily="34" charset="0"/>
                  </a:rPr>
                  <a:t>The magnitude of the voltage signal seen by the receiver can be determined from</a:t>
                </a:r>
              </a:p>
              <a:p>
                <a:pPr algn="just">
                  <a:lnSpc>
                    <a:spcPct val="90000"/>
                  </a:lnSpc>
                  <a:buFont typeface="Wingdings 2" pitchFamily="18" charset="2"/>
                  <a:buNone/>
                </a:pPr>
                <a14:m>
                  <m:oMathPara xmlns:m="http://schemas.openxmlformats.org/officeDocument/2006/math">
                    <m:oMathParaPr>
                      <m:jc m:val="centerGroup"/>
                    </m:oMathParaPr>
                    <m:oMath xmlns:m="http://schemas.openxmlformats.org/officeDocument/2006/math">
                      <m:r>
                        <a:rPr lang="en-US" sz="2200" b="0" i="1" smtClean="0">
                          <a:latin typeface="Cambria Math" panose="02040503050406030204" pitchFamily="18" charset="0"/>
                          <a:cs typeface="Calibri" pitchFamily="34" charset="0"/>
                        </a:rPr>
                        <m:t>𝑟𝑒𝑐𝑖𝑒𝑣𝑒𝑑</m:t>
                      </m:r>
                      <m:r>
                        <a:rPr lang="en-US" sz="2200" b="0" i="1" smtClean="0">
                          <a:latin typeface="Cambria Math" panose="02040503050406030204" pitchFamily="18" charset="0"/>
                          <a:cs typeface="Calibri" pitchFamily="34" charset="0"/>
                        </a:rPr>
                        <m:t> </m:t>
                      </m:r>
                      <m:r>
                        <a:rPr lang="en-US" sz="2200" b="0" i="1" smtClean="0">
                          <a:latin typeface="Cambria Math" panose="02040503050406030204" pitchFamily="18" charset="0"/>
                          <a:cs typeface="Calibri" pitchFamily="34" charset="0"/>
                        </a:rPr>
                        <m:t>𝑖𝑛𝑝𝑢𝑡</m:t>
                      </m:r>
                      <m:r>
                        <a:rPr lang="en-US" sz="2200" b="0" i="1" smtClean="0">
                          <a:latin typeface="Cambria Math" panose="02040503050406030204" pitchFamily="18" charset="0"/>
                          <a:cs typeface="Calibri" pitchFamily="34" charset="0"/>
                        </a:rPr>
                        <m:t> </m:t>
                      </m:r>
                      <m:r>
                        <a:rPr lang="en-US" sz="2200" b="0" i="1" smtClean="0">
                          <a:latin typeface="Cambria Math" panose="02040503050406030204" pitchFamily="18" charset="0"/>
                          <a:cs typeface="Calibri" pitchFamily="34" charset="0"/>
                        </a:rPr>
                        <m:t>𝑝𝑜𝑤𝑒𝑟</m:t>
                      </m:r>
                      <m:r>
                        <a:rPr lang="en-US" sz="2200" b="0" i="1" smtClean="0">
                          <a:latin typeface="Cambria Math" panose="02040503050406030204" pitchFamily="18" charset="0"/>
                          <a:cs typeface="Calibri" pitchFamily="34" charset="0"/>
                        </a:rPr>
                        <m:t>=</m:t>
                      </m:r>
                      <m:f>
                        <m:fPr>
                          <m:ctrlPr>
                            <a:rPr lang="en-US" sz="2200" b="0" i="1" smtClean="0">
                              <a:latin typeface="Cambria Math" panose="02040503050406030204" pitchFamily="18" charset="0"/>
                              <a:cs typeface="Calibri" pitchFamily="34" charset="0"/>
                            </a:rPr>
                          </m:ctrlPr>
                        </m:fPr>
                        <m:num>
                          <m:sSubSup>
                            <m:sSubSupPr>
                              <m:ctrlPr>
                                <a:rPr lang="en-US" sz="2200" b="0" i="1" smtClean="0">
                                  <a:latin typeface="Cambria Math" panose="02040503050406030204" pitchFamily="18" charset="0"/>
                                  <a:cs typeface="Calibri" pitchFamily="34" charset="0"/>
                                </a:rPr>
                              </m:ctrlPr>
                            </m:sSubSupPr>
                            <m:e>
                              <m:sSub>
                                <m:sSubPr>
                                  <m:ctrlPr>
                                    <a:rPr lang="en-US" sz="2200" b="0" i="1" smtClean="0">
                                      <a:latin typeface="Cambria Math" panose="02040503050406030204" pitchFamily="18" charset="0"/>
                                      <a:cs typeface="Calibri" pitchFamily="34" charset="0"/>
                                    </a:rPr>
                                  </m:ctrlPr>
                                </m:sSubPr>
                                <m:e>
                                  <m:r>
                                    <a:rPr lang="en-US" sz="2200" b="0" i="1" smtClean="0">
                                      <a:latin typeface="Cambria Math" panose="02040503050406030204" pitchFamily="18" charset="0"/>
                                      <a:cs typeface="Calibri" pitchFamily="34" charset="0"/>
                                    </a:rPr>
                                    <m:t>𝑣</m:t>
                                  </m:r>
                                </m:e>
                                <m:sub>
                                  <m:r>
                                    <a:rPr lang="en-US" sz="2200" b="0" i="1" smtClean="0">
                                      <a:latin typeface="Cambria Math" panose="02040503050406030204" pitchFamily="18" charset="0"/>
                                      <a:cs typeface="Calibri" pitchFamily="34" charset="0"/>
                                    </a:rPr>
                                    <m:t>𝑖</m:t>
                                  </m:r>
                                </m:sub>
                              </m:sSub>
                            </m:e>
                            <m:sub>
                              <m:r>
                                <a:rPr lang="en-US" sz="2200" b="0" i="1" smtClean="0">
                                  <a:latin typeface="Cambria Math" panose="02040503050406030204" pitchFamily="18" charset="0"/>
                                  <a:cs typeface="Calibri" pitchFamily="34" charset="0"/>
                                </a:rPr>
                                <m:t>𝑟𝑚𝑠</m:t>
                              </m:r>
                            </m:sub>
                            <m:sup>
                              <m:r>
                                <a:rPr lang="en-US" sz="2200" b="0" i="1" smtClean="0">
                                  <a:latin typeface="Cambria Math" panose="02040503050406030204" pitchFamily="18" charset="0"/>
                                  <a:cs typeface="Calibri" pitchFamily="34" charset="0"/>
                                </a:rPr>
                                <m:t>2</m:t>
                              </m:r>
                            </m:sup>
                          </m:sSubSup>
                        </m:num>
                        <m:den>
                          <m:sSub>
                            <m:sSubPr>
                              <m:ctrlPr>
                                <a:rPr lang="en-US" sz="2200" b="0" i="1" smtClean="0">
                                  <a:latin typeface="Cambria Math" panose="02040503050406030204" pitchFamily="18" charset="0"/>
                                  <a:cs typeface="Calibri" pitchFamily="34" charset="0"/>
                                </a:rPr>
                              </m:ctrlPr>
                            </m:sSubPr>
                            <m:e>
                              <m:r>
                                <a:rPr lang="en-US" sz="2200" b="0" i="1" smtClean="0">
                                  <a:latin typeface="Cambria Math" panose="02040503050406030204" pitchFamily="18" charset="0"/>
                                  <a:cs typeface="Calibri" pitchFamily="34" charset="0"/>
                                </a:rPr>
                                <m:t>𝑧</m:t>
                              </m:r>
                            </m:e>
                            <m:sub>
                              <m:r>
                                <a:rPr lang="en-US" sz="2200" b="0" i="1" smtClean="0">
                                  <a:latin typeface="Cambria Math" panose="02040503050406030204" pitchFamily="18" charset="0"/>
                                  <a:cs typeface="Calibri" pitchFamily="34" charset="0"/>
                                </a:rPr>
                                <m:t>𝑖</m:t>
                              </m:r>
                            </m:sub>
                          </m:sSub>
                        </m:den>
                      </m:f>
                    </m:oMath>
                  </m:oMathPara>
                </a14:m>
                <a:endParaRPr lang="en-US" sz="2200" dirty="0">
                  <a:cs typeface="Calibri" pitchFamily="34" charset="0"/>
                </a:endParaRPr>
              </a:p>
              <a:p>
                <a:pPr algn="just">
                  <a:lnSpc>
                    <a:spcPct val="90000"/>
                  </a:lnSpc>
                  <a:buFont typeface="Wingdings 2" pitchFamily="18" charset="2"/>
                  <a:buNone/>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cs typeface="Calibri" pitchFamily="34" charset="0"/>
                        </a:rPr>
                        <m:t>𝑟𝑒𝑐𝑒𝑖𝑣𝑒𝑑</m:t>
                      </m:r>
                      <m:r>
                        <a:rPr lang="en-US" sz="1800" b="0" i="1" smtClean="0">
                          <a:latin typeface="Cambria Math" panose="02040503050406030204" pitchFamily="18" charset="0"/>
                          <a:cs typeface="Calibri" pitchFamily="34" charset="0"/>
                        </a:rPr>
                        <m:t> </m:t>
                      </m:r>
                      <m:r>
                        <a:rPr lang="en-US" sz="1800" b="0" i="1" smtClean="0">
                          <a:latin typeface="Cambria Math" panose="02040503050406030204" pitchFamily="18" charset="0"/>
                          <a:cs typeface="Calibri" pitchFamily="34" charset="0"/>
                        </a:rPr>
                        <m:t>𝑠𝑖𝑔𝑛𝑎𝑙</m:t>
                      </m:r>
                      <m:r>
                        <a:rPr lang="en-US" sz="1800" b="0" i="1" smtClean="0">
                          <a:latin typeface="Cambria Math" panose="02040503050406030204" pitchFamily="18" charset="0"/>
                          <a:cs typeface="Calibri" pitchFamily="34" charset="0"/>
                        </a:rPr>
                        <m:t> </m:t>
                      </m:r>
                      <m:r>
                        <a:rPr lang="en-US" sz="1800" b="0" i="1" smtClean="0">
                          <a:latin typeface="Cambria Math" panose="02040503050406030204" pitchFamily="18" charset="0"/>
                          <a:cs typeface="Calibri" pitchFamily="34" charset="0"/>
                        </a:rPr>
                        <m:t>𝑝𝑜𝑤𝑒𝑟</m:t>
                      </m:r>
                      <m:r>
                        <a:rPr lang="en-US" sz="1800" b="0" i="1" smtClean="0">
                          <a:latin typeface="Cambria Math" panose="02040503050406030204" pitchFamily="18" charset="0"/>
                          <a:cs typeface="Calibri" pitchFamily="34" charset="0"/>
                        </a:rPr>
                        <m:t>=−82.8 </m:t>
                      </m:r>
                      <m:r>
                        <a:rPr lang="en-US" sz="1800" b="0" i="1" smtClean="0">
                          <a:latin typeface="Cambria Math" panose="02040503050406030204" pitchFamily="18" charset="0"/>
                          <a:cs typeface="Calibri" pitchFamily="34" charset="0"/>
                        </a:rPr>
                        <m:t>𝑑𝐵𝑚</m:t>
                      </m:r>
                      <m:r>
                        <a:rPr lang="en-US" sz="1800" b="0" i="1" smtClean="0">
                          <a:latin typeface="Cambria Math" panose="02040503050406030204" pitchFamily="18" charset="0"/>
                          <a:cs typeface="Calibri" pitchFamily="34" charset="0"/>
                        </a:rPr>
                        <m:t>=−112.8 </m:t>
                      </m:r>
                      <m:r>
                        <a:rPr lang="en-US" sz="1800" b="0" i="1" smtClean="0">
                          <a:latin typeface="Cambria Math" panose="02040503050406030204" pitchFamily="18" charset="0"/>
                          <a:cs typeface="Calibri" pitchFamily="34" charset="0"/>
                        </a:rPr>
                        <m:t>𝑑𝐵</m:t>
                      </m:r>
                      <m:r>
                        <a:rPr lang="en-US" sz="1800" b="0" i="1" smtClean="0">
                          <a:latin typeface="Cambria Math" panose="02040503050406030204" pitchFamily="18" charset="0"/>
                          <a:cs typeface="Calibri" pitchFamily="34" charset="0"/>
                        </a:rPr>
                        <m:t>=5.25×</m:t>
                      </m:r>
                      <m:sSup>
                        <m:sSupPr>
                          <m:ctrlPr>
                            <a:rPr lang="en-US" sz="1800" b="0" i="1" smtClean="0">
                              <a:latin typeface="Cambria Math" panose="02040503050406030204" pitchFamily="18" charset="0"/>
                              <a:cs typeface="Calibri" pitchFamily="34" charset="0"/>
                            </a:rPr>
                          </m:ctrlPr>
                        </m:sSupPr>
                        <m:e>
                          <m:r>
                            <a:rPr lang="en-US" sz="1800" b="0" i="1" smtClean="0">
                              <a:latin typeface="Cambria Math" panose="02040503050406030204" pitchFamily="18" charset="0"/>
                              <a:cs typeface="Calibri" pitchFamily="34" charset="0"/>
                            </a:rPr>
                            <m:t>10</m:t>
                          </m:r>
                        </m:e>
                        <m:sup>
                          <m:r>
                            <a:rPr lang="en-US" sz="1800" b="0" i="1" smtClean="0">
                              <a:latin typeface="Cambria Math" panose="02040503050406030204" pitchFamily="18" charset="0"/>
                              <a:cs typeface="Calibri" pitchFamily="34" charset="0"/>
                            </a:rPr>
                            <m:t>−12</m:t>
                          </m:r>
                        </m:sup>
                      </m:sSup>
                      <m:r>
                        <a:rPr lang="en-US" sz="1800" b="0" i="1" smtClean="0">
                          <a:latin typeface="Cambria Math" panose="02040503050406030204" pitchFamily="18" charset="0"/>
                          <a:cs typeface="Calibri" pitchFamily="34" charset="0"/>
                        </a:rPr>
                        <m:t> </m:t>
                      </m:r>
                      <m:r>
                        <a:rPr lang="en-US" sz="1800" b="0" i="1" smtClean="0">
                          <a:latin typeface="Cambria Math" panose="02040503050406030204" pitchFamily="18" charset="0"/>
                          <a:cs typeface="Calibri" pitchFamily="34" charset="0"/>
                        </a:rPr>
                        <m:t>𝑊𝑎𝑡𝑡</m:t>
                      </m:r>
                    </m:oMath>
                  </m:oMathPara>
                </a14:m>
                <a:endParaRPr lang="en-US" sz="1800" dirty="0">
                  <a:cs typeface="Calibri" pitchFamily="34" charset="0"/>
                </a:endParaRPr>
              </a:p>
              <a:p>
                <a:pPr algn="just">
                  <a:lnSpc>
                    <a:spcPct val="90000"/>
                  </a:lnSpc>
                  <a:buFont typeface="Wingdings 2" pitchFamily="18" charset="2"/>
                  <a:buNone/>
                </a:pPr>
                <a:r>
                  <a:rPr lang="en-US" sz="2200" dirty="0">
                    <a:cs typeface="Calibri" pitchFamily="34" charset="0"/>
                  </a:rPr>
                  <a:t>The input impedance of the receiver is </a:t>
                </a:r>
                <a14:m>
                  <m:oMath xmlns:m="http://schemas.openxmlformats.org/officeDocument/2006/math">
                    <m:sSub>
                      <m:sSubPr>
                        <m:ctrlPr>
                          <a:rPr lang="en-US" sz="2400" b="0" i="1" smtClean="0">
                            <a:latin typeface="Cambria Math" panose="02040503050406030204" pitchFamily="18" charset="0"/>
                            <a:cs typeface="Calibri" pitchFamily="34" charset="0"/>
                          </a:rPr>
                        </m:ctrlPr>
                      </m:sSubPr>
                      <m:e>
                        <m:r>
                          <a:rPr lang="en-US" sz="2400" b="0" i="1" smtClean="0">
                            <a:latin typeface="Cambria Math" panose="02040503050406030204" pitchFamily="18" charset="0"/>
                            <a:cs typeface="Calibri" pitchFamily="34" charset="0"/>
                          </a:rPr>
                          <m:t>𝑧</m:t>
                        </m:r>
                      </m:e>
                      <m:sub>
                        <m:r>
                          <a:rPr lang="en-US" sz="2400" b="0" i="1" smtClean="0">
                            <a:latin typeface="Cambria Math" panose="02040503050406030204" pitchFamily="18" charset="0"/>
                            <a:cs typeface="Calibri" pitchFamily="34" charset="0"/>
                          </a:rPr>
                          <m:t>𝑖</m:t>
                        </m:r>
                      </m:sub>
                    </m:sSub>
                    <m:r>
                      <a:rPr lang="en-US" sz="2400" b="0" i="1" smtClean="0">
                        <a:latin typeface="Cambria Math" panose="02040503050406030204" pitchFamily="18" charset="0"/>
                        <a:cs typeface="Calibri" pitchFamily="34" charset="0"/>
                      </a:rPr>
                      <m:t>=50 </m:t>
                    </m:r>
                    <m:r>
                      <m:rPr>
                        <m:sty m:val="p"/>
                      </m:rPr>
                      <a:rPr lang="en-US" sz="2400" b="0" i="0" smtClean="0">
                        <a:latin typeface="Cambria Math" panose="02040503050406030204" pitchFamily="18" charset="0"/>
                        <a:cs typeface="Calibri" pitchFamily="34" charset="0"/>
                      </a:rPr>
                      <m:t>Ω</m:t>
                    </m:r>
                  </m:oMath>
                </a14:m>
                <a:endParaRPr lang="en-US" sz="2400" b="0" i="1" dirty="0">
                  <a:latin typeface="Cambria Math" panose="02040503050406030204" pitchFamily="18" charset="0"/>
                  <a:cs typeface="Calibri" pitchFamily="34" charset="0"/>
                </a:endParaRPr>
              </a:p>
              <a:p>
                <a:pPr algn="just">
                  <a:lnSpc>
                    <a:spcPct val="90000"/>
                  </a:lnSpc>
                  <a:buFont typeface="Wingdings 2" pitchFamily="18" charset="2"/>
                  <a:buNone/>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cs typeface="Calibri" pitchFamily="34" charset="0"/>
                            </a:rPr>
                          </m:ctrlPr>
                        </m:sSubPr>
                        <m:e>
                          <m:r>
                            <a:rPr lang="en-US" sz="2400" b="0" i="1" smtClean="0">
                              <a:latin typeface="Cambria Math" panose="02040503050406030204" pitchFamily="18" charset="0"/>
                              <a:cs typeface="Calibri" pitchFamily="34" charset="0"/>
                            </a:rPr>
                            <m:t>𝑣</m:t>
                          </m:r>
                        </m:e>
                        <m:sub>
                          <m:sSub>
                            <m:sSubPr>
                              <m:ctrlPr>
                                <a:rPr lang="en-US" sz="2400" b="0" i="1" smtClean="0">
                                  <a:latin typeface="Cambria Math" panose="02040503050406030204" pitchFamily="18" charset="0"/>
                                  <a:cs typeface="Calibri" pitchFamily="34" charset="0"/>
                                </a:rPr>
                              </m:ctrlPr>
                            </m:sSubPr>
                            <m:e>
                              <m:r>
                                <a:rPr lang="en-US" sz="2400" b="0" i="1" smtClean="0">
                                  <a:latin typeface="Cambria Math" panose="02040503050406030204" pitchFamily="18" charset="0"/>
                                  <a:cs typeface="Calibri" pitchFamily="34" charset="0"/>
                                </a:rPr>
                                <m:t>𝑖</m:t>
                              </m:r>
                            </m:e>
                            <m:sub>
                              <m:r>
                                <a:rPr lang="en-US" sz="2400" b="0" i="1" smtClean="0">
                                  <a:latin typeface="Cambria Math" panose="02040503050406030204" pitchFamily="18" charset="0"/>
                                  <a:cs typeface="Calibri" pitchFamily="34" charset="0"/>
                                </a:rPr>
                                <m:t>𝑟𝑚𝑠</m:t>
                              </m:r>
                            </m:sub>
                          </m:sSub>
                        </m:sub>
                      </m:sSub>
                      <m:r>
                        <a:rPr lang="en-US" sz="2400" b="0" i="1" smtClean="0">
                          <a:latin typeface="Cambria Math" panose="02040503050406030204" pitchFamily="18" charset="0"/>
                          <a:cs typeface="Calibri" pitchFamily="34" charset="0"/>
                        </a:rPr>
                        <m:t>=</m:t>
                      </m:r>
                      <m:rad>
                        <m:radPr>
                          <m:degHide m:val="on"/>
                          <m:ctrlPr>
                            <a:rPr lang="en-US" sz="2400" b="0" i="1" smtClean="0">
                              <a:latin typeface="Cambria Math" panose="02040503050406030204" pitchFamily="18" charset="0"/>
                              <a:cs typeface="Calibri" pitchFamily="34" charset="0"/>
                            </a:rPr>
                          </m:ctrlPr>
                        </m:radPr>
                        <m:deg/>
                        <m:e>
                          <m:r>
                            <a:rPr lang="en-US" sz="2400" b="0" i="1" smtClean="0">
                              <a:latin typeface="Cambria Math" panose="02040503050406030204" pitchFamily="18" charset="0"/>
                              <a:cs typeface="Calibri" pitchFamily="34" charset="0"/>
                            </a:rPr>
                            <m:t>50×5.25×</m:t>
                          </m:r>
                          <m:sSup>
                            <m:sSupPr>
                              <m:ctrlPr>
                                <a:rPr lang="en-US" sz="2400" b="0" i="1" smtClean="0">
                                  <a:latin typeface="Cambria Math" panose="02040503050406030204" pitchFamily="18" charset="0"/>
                                  <a:cs typeface="Calibri" pitchFamily="34" charset="0"/>
                                </a:rPr>
                              </m:ctrlPr>
                            </m:sSupPr>
                            <m:e>
                              <m:r>
                                <a:rPr lang="en-US" sz="2400" b="0" i="1" smtClean="0">
                                  <a:latin typeface="Cambria Math" panose="02040503050406030204" pitchFamily="18" charset="0"/>
                                  <a:cs typeface="Calibri" pitchFamily="34" charset="0"/>
                                </a:rPr>
                                <m:t>10</m:t>
                              </m:r>
                            </m:e>
                            <m:sup>
                              <m:r>
                                <a:rPr lang="en-US" sz="2400" b="0" i="1" smtClean="0">
                                  <a:latin typeface="Cambria Math" panose="02040503050406030204" pitchFamily="18" charset="0"/>
                                  <a:cs typeface="Calibri" pitchFamily="34" charset="0"/>
                                </a:rPr>
                                <m:t>−12</m:t>
                              </m:r>
                            </m:sup>
                          </m:sSup>
                        </m:e>
                      </m:rad>
                      <m:r>
                        <a:rPr lang="en-US" sz="2400" b="0" i="1" smtClean="0">
                          <a:latin typeface="Cambria Math" panose="02040503050406030204" pitchFamily="18" charset="0"/>
                          <a:cs typeface="Calibri" pitchFamily="34" charset="0"/>
                        </a:rPr>
                        <m:t>=16.2 </m:t>
                      </m:r>
                      <m:r>
                        <a:rPr lang="en-US" sz="2400" b="0" i="1" smtClean="0">
                          <a:latin typeface="Cambria Math" panose="02040503050406030204" pitchFamily="18" charset="0"/>
                          <a:cs typeface="Calibri" pitchFamily="34" charset="0"/>
                        </a:rPr>
                        <m:t>𝜇</m:t>
                      </m:r>
                      <m:r>
                        <a:rPr lang="en-US" sz="2400" b="0" i="1" smtClean="0">
                          <a:latin typeface="Cambria Math" panose="02040503050406030204" pitchFamily="18" charset="0"/>
                          <a:cs typeface="Calibri" pitchFamily="34" charset="0"/>
                        </a:rPr>
                        <m:t>𝑉</m:t>
                      </m:r>
                    </m:oMath>
                  </m:oMathPara>
                </a14:m>
                <a:endParaRPr lang="en-US" sz="2400" dirty="0">
                  <a:cs typeface="Calibri" pitchFamily="34" charset="0"/>
                </a:endParaRPr>
              </a:p>
              <a:p>
                <a:pPr algn="just">
                  <a:lnSpc>
                    <a:spcPct val="90000"/>
                  </a:lnSpc>
                  <a:buFont typeface="Wingdings 2" pitchFamily="18" charset="2"/>
                  <a:buNone/>
                </a:pPr>
                <a:endParaRPr lang="en-US" sz="2200" dirty="0">
                  <a:cs typeface="Calibri" pitchFamily="34" charset="0"/>
                </a:endParaRPr>
              </a:p>
              <a:p>
                <a:pPr algn="just">
                  <a:lnSpc>
                    <a:spcPct val="90000"/>
                  </a:lnSpc>
                  <a:buFont typeface="Wingdings 2" pitchFamily="18" charset="2"/>
                  <a:buNone/>
                </a:pPr>
                <a:endParaRPr lang="en-US" sz="2200" dirty="0">
                  <a:cs typeface="Calibri" pitchFamily="34" charset="0"/>
                </a:endParaRPr>
              </a:p>
              <a:p>
                <a:pPr algn="just">
                  <a:lnSpc>
                    <a:spcPct val="90000"/>
                  </a:lnSpc>
                  <a:buFont typeface="Wingdings 2" pitchFamily="18" charset="2"/>
                  <a:buNone/>
                </a:pPr>
                <a:endParaRPr lang="en-US" sz="2200" dirty="0">
                  <a:cs typeface="Calibri" pitchFamily="34" charset="0"/>
                </a:endParaRPr>
              </a:p>
              <a:p>
                <a:pPr algn="just">
                  <a:lnSpc>
                    <a:spcPct val="90000"/>
                  </a:lnSpc>
                  <a:buFont typeface="Wingdings 2" pitchFamily="18" charset="2"/>
                  <a:buNone/>
                </a:pPr>
                <a:endParaRPr lang="en-US" sz="2200" dirty="0">
                  <a:cs typeface="Calibri" pitchFamily="34" charset="0"/>
                </a:endParaRPr>
              </a:p>
              <a:p>
                <a:pPr algn="just">
                  <a:lnSpc>
                    <a:spcPct val="90000"/>
                  </a:lnSpc>
                  <a:buFont typeface="Wingdings 2" pitchFamily="18" charset="2"/>
                  <a:buNone/>
                </a:pPr>
                <a:endParaRPr lang="en-US" sz="2200" dirty="0">
                  <a:cs typeface="Calibri" pitchFamily="34" charset="0"/>
                </a:endParaRPr>
              </a:p>
              <a:p>
                <a:pPr algn="just">
                  <a:lnSpc>
                    <a:spcPct val="90000"/>
                  </a:lnSpc>
                  <a:buFont typeface="Wingdings 2" pitchFamily="18" charset="2"/>
                  <a:buNone/>
                </a:pPr>
                <a:endParaRPr lang="en-US" sz="2200" dirty="0">
                  <a:cs typeface="Calibri" pitchFamily="34" charset="0"/>
                </a:endParaRPr>
              </a:p>
              <a:p>
                <a:pPr algn="just">
                  <a:lnSpc>
                    <a:spcPct val="90000"/>
                  </a:lnSpc>
                  <a:buFont typeface="Wingdings 2" pitchFamily="18" charset="2"/>
                  <a:buNone/>
                </a:pPr>
                <a:endParaRPr lang="en-US" sz="2200" dirty="0">
                  <a:cs typeface="Calibri" pitchFamily="34" charset="0"/>
                </a:endParaRPr>
              </a:p>
              <a:p>
                <a:pPr algn="just">
                  <a:lnSpc>
                    <a:spcPct val="90000"/>
                  </a:lnSpc>
                  <a:buFont typeface="Wingdings 2" pitchFamily="18" charset="2"/>
                  <a:buNone/>
                </a:pPr>
                <a:endParaRPr lang="en-US" sz="2200" dirty="0">
                  <a:cs typeface="Calibri" pitchFamily="34" charset="0"/>
                </a:endParaRPr>
              </a:p>
              <a:p>
                <a:pPr algn="just">
                  <a:lnSpc>
                    <a:spcPct val="90000"/>
                  </a:lnSpc>
                  <a:buFont typeface="Wingdings 2" pitchFamily="18" charset="2"/>
                  <a:buNone/>
                </a:pPr>
                <a:endParaRPr lang="en-US" sz="2200" i="1" u="sng" dirty="0">
                  <a:cs typeface="Calibri" pitchFamily="34" charset="0"/>
                </a:endParaRPr>
              </a:p>
            </p:txBody>
          </p:sp>
        </mc:Choice>
        <mc:Fallback xmlns="">
          <p:sp>
            <p:nvSpPr>
              <p:cNvPr id="3077" name="Rectangle 12"/>
              <p:cNvSpPr>
                <a:spLocks noGrp="1" noRot="1" noChangeAspect="1" noMove="1" noResize="1" noEditPoints="1" noAdjustHandles="1" noChangeArrowheads="1" noChangeShapeType="1" noTextEdit="1"/>
              </p:cNvSpPr>
              <p:nvPr>
                <p:ph type="body" sz="half" idx="4294967295"/>
              </p:nvPr>
            </p:nvSpPr>
            <p:spPr>
              <a:xfrm>
                <a:off x="457200" y="1600200"/>
                <a:ext cx="8077200" cy="4643438"/>
              </a:xfrm>
              <a:blipFill>
                <a:blip r:embed="rId2"/>
                <a:stretch>
                  <a:fillRect l="-1057" t="-1708" r="-1358"/>
                </a:stretch>
              </a:blipFill>
            </p:spPr>
            <p:txBody>
              <a:bodyPr/>
              <a:lstStyle/>
              <a:p>
                <a:r>
                  <a:rPr lang="en-US">
                    <a:noFill/>
                  </a:rPr>
                  <a:t> </a:t>
                </a:r>
              </a:p>
            </p:txBody>
          </p:sp>
        </mc:Fallback>
      </mc:AlternateContent>
      <p:sp>
        <p:nvSpPr>
          <p:cNvPr id="2" name="Footer Placeholder 1"/>
          <p:cNvSpPr>
            <a:spLocks noGrp="1"/>
          </p:cNvSpPr>
          <p:nvPr>
            <p:ph type="ftr" sz="quarter" idx="12"/>
          </p:nvPr>
        </p:nvSpPr>
        <p:spPr/>
        <p:txBody>
          <a:bodyPr/>
          <a:lstStyle/>
          <a:p>
            <a:pPr>
              <a:defRPr/>
            </a:pPr>
            <a:r>
              <a:rPr lang="en-US" dirty="0"/>
              <a:t>Falah Mohammed</a:t>
            </a:r>
          </a:p>
        </p:txBody>
      </p:sp>
      <p:sp>
        <p:nvSpPr>
          <p:cNvPr id="4" name="Slide Number Placeholder 3"/>
          <p:cNvSpPr>
            <a:spLocks noGrp="1"/>
          </p:cNvSpPr>
          <p:nvPr>
            <p:ph type="sldNum" sz="quarter" idx="10"/>
          </p:nvPr>
        </p:nvSpPr>
        <p:spPr/>
        <p:txBody>
          <a:bodyPr/>
          <a:lstStyle/>
          <a:p>
            <a:pPr>
              <a:defRPr/>
            </a:pPr>
            <a:fld id="{D83AE563-0F30-4375-8E33-7912D87D9B34}" type="slidenum">
              <a:rPr lang="en-US" smtClean="0"/>
              <a:pPr>
                <a:defRPr/>
              </a:pPr>
              <a:t>70</a:t>
            </a:fld>
            <a:endParaRPr lang="en-US" dirty="0"/>
          </a:p>
        </p:txBody>
      </p:sp>
    </p:spTree>
    <p:extLst>
      <p:ext uri="{BB962C8B-B14F-4D97-AF65-F5344CB8AC3E}">
        <p14:creationId xmlns:p14="http://schemas.microsoft.com/office/powerpoint/2010/main" val="46236126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Title 3"/>
              <p:cNvSpPr>
                <a:spLocks noGrp="1"/>
              </p:cNvSpPr>
              <p:nvPr>
                <p:ph type="title"/>
              </p:nvPr>
            </p:nvSpPr>
            <p:spPr/>
            <p:txBody>
              <a:bodyPr/>
              <a:lstStyle/>
              <a:p>
                <a:r>
                  <a:rPr lang="en-US" dirty="0"/>
                  <a:t>Relation between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𝐸</m:t>
                        </m:r>
                      </m:e>
                      <m:sub>
                        <m:r>
                          <a:rPr lang="en-US" b="0" i="1" smtClean="0">
                            <a:latin typeface="Cambria Math" panose="02040503050406030204" pitchFamily="18" charset="0"/>
                          </a:rPr>
                          <m:t>𝑠</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𝑛</m:t>
                        </m:r>
                      </m:e>
                      <m:sub>
                        <m:r>
                          <a:rPr lang="en-US" b="0" i="1" smtClean="0">
                            <a:latin typeface="Cambria Math" panose="02040503050406030204" pitchFamily="18" charset="0"/>
                          </a:rPr>
                          <m:t>0</m:t>
                        </m:r>
                      </m:sub>
                    </m:sSub>
                  </m:oMath>
                </a14:m>
                <a:r>
                  <a:rPr lang="en-US" dirty="0"/>
                  <a:t> and the SNR</a:t>
                </a:r>
              </a:p>
            </p:txBody>
          </p:sp>
        </mc:Choice>
        <mc:Fallback xmlns="">
          <p:sp>
            <p:nvSpPr>
              <p:cNvPr id="4" name="Title 3"/>
              <p:cNvSpPr>
                <a:spLocks noGrp="1" noRot="1" noChangeAspect="1" noMove="1" noResize="1" noEditPoints="1" noAdjustHandles="1" noChangeArrowheads="1" noChangeShapeType="1" noTextEdit="1"/>
              </p:cNvSpPr>
              <p:nvPr>
                <p:ph type="title"/>
              </p:nvPr>
            </p:nvSpPr>
            <p:spPr>
              <a:blipFill rotWithShape="0">
                <a:blip r:embed="rId2"/>
                <a:stretch>
                  <a:fillRect l="-2296" t="-25000" r="-4519" b="-414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Content Placeholder 4"/>
              <p:cNvSpPr>
                <a:spLocks noGrp="1"/>
              </p:cNvSpPr>
              <p:nvPr>
                <p:ph idx="1"/>
              </p:nvPr>
            </p:nvSpPr>
            <p:spPr/>
            <p:txBody>
              <a:bodyPr/>
              <a:lstStyle/>
              <a:p>
                <a:pPr algn="just"/>
                <a:r>
                  <a:rPr lang="en-US" sz="2400" dirty="0"/>
                  <a:t>The designer of digital modulation modem uses </a:t>
                </a:r>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𝐸</m:t>
                        </m:r>
                      </m:e>
                      <m:sub>
                        <m:r>
                          <a:rPr lang="en-US" sz="2400" b="0" i="1" smtClean="0">
                            <a:latin typeface="Cambria Math" panose="02040503050406030204" pitchFamily="18" charset="0"/>
                          </a:rPr>
                          <m:t>𝑠</m:t>
                        </m:r>
                      </m:sub>
                    </m:sSub>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𝑁</m:t>
                        </m:r>
                      </m:e>
                      <m:sub>
                        <m:r>
                          <a:rPr lang="en-US" sz="2400" b="0" i="1" smtClean="0">
                            <a:latin typeface="Cambria Math" panose="02040503050406030204" pitchFamily="18" charset="0"/>
                          </a:rPr>
                          <m:t>0</m:t>
                        </m:r>
                      </m:sub>
                    </m:sSub>
                  </m:oMath>
                </a14:m>
                <a:r>
                  <a:rPr lang="en-US" sz="2400" dirty="0"/>
                  <a:t> to describe the error performance of the system</a:t>
                </a:r>
              </a:p>
              <a:p>
                <a:pPr algn="just"/>
                <a14:m>
                  <m:oMath xmlns:m="http://schemas.openxmlformats.org/officeDocument/2006/math">
                    <m:f>
                      <m:fPr>
                        <m:ctrlPr>
                          <a:rPr lang="en-US" sz="2400" b="0" i="1" smtClean="0">
                            <a:latin typeface="Cambria Math" panose="02040503050406030204" pitchFamily="18" charset="0"/>
                          </a:rPr>
                        </m:ctrlPr>
                      </m:fPr>
                      <m:num>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𝐸</m:t>
                            </m:r>
                          </m:e>
                          <m:sub>
                            <m:r>
                              <a:rPr lang="en-US" sz="2400" b="0" i="1" smtClean="0">
                                <a:latin typeface="Cambria Math" panose="02040503050406030204" pitchFamily="18" charset="0"/>
                              </a:rPr>
                              <m:t>𝑠</m:t>
                            </m:r>
                          </m:sub>
                        </m:sSub>
                      </m:num>
                      <m:den>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𝑛</m:t>
                            </m:r>
                          </m:e>
                          <m:sub>
                            <m:r>
                              <a:rPr lang="en-US" sz="2400" b="0" i="1" smtClean="0">
                                <a:latin typeface="Cambria Math" panose="02040503050406030204" pitchFamily="18" charset="0"/>
                              </a:rPr>
                              <m:t>0</m:t>
                            </m:r>
                          </m:sub>
                        </m:sSub>
                      </m:den>
                    </m:f>
                  </m:oMath>
                </a14:m>
                <a:r>
                  <a:rPr lang="en-US" sz="2400" dirty="0"/>
                  <a:t> is defined the energy per symbol divided by the power spectral density of the noise power </a:t>
                </a:r>
                <a14:m>
                  <m:oMath xmlns:m="http://schemas.openxmlformats.org/officeDocument/2006/math">
                    <m:d>
                      <m:dPr>
                        <m:ctrlPr>
                          <a:rPr lang="en-US" sz="2400" b="0" i="1" smtClean="0">
                            <a:latin typeface="Cambria Math" panose="02040503050406030204" pitchFamily="18" charset="0"/>
                          </a:rPr>
                        </m:ctrlPr>
                      </m:dPr>
                      <m:e>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𝑛</m:t>
                            </m:r>
                          </m:e>
                          <m:sub>
                            <m:r>
                              <a:rPr lang="en-US" sz="2400" b="0" i="1" smtClean="0">
                                <a:latin typeface="Cambria Math" panose="02040503050406030204" pitchFamily="18" charset="0"/>
                              </a:rPr>
                              <m:t>0</m:t>
                            </m:r>
                          </m:sub>
                        </m:sSub>
                        <m:r>
                          <a:rPr lang="en-US" sz="2400" b="0" i="1" smtClean="0">
                            <a:latin typeface="Cambria Math" panose="02040503050406030204" pitchFamily="18" charset="0"/>
                          </a:rPr>
                          <m:t>=</m:t>
                        </m:r>
                        <m:r>
                          <a:rPr lang="en-US" sz="2400" b="0" i="1" smtClean="0">
                            <a:latin typeface="Cambria Math" panose="02040503050406030204" pitchFamily="18" charset="0"/>
                          </a:rPr>
                          <m:t>𝑘</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𝑇</m:t>
                            </m:r>
                          </m:e>
                          <m:sub>
                            <m:r>
                              <a:rPr lang="en-US" sz="2400" b="0" i="1" smtClean="0">
                                <a:latin typeface="Cambria Math" panose="02040503050406030204" pitchFamily="18" charset="0"/>
                              </a:rPr>
                              <m:t>𝑒</m:t>
                            </m:r>
                          </m:sub>
                        </m:sSub>
                      </m:e>
                    </m:d>
                  </m:oMath>
                </a14:m>
                <a:endParaRPr lang="en-US" sz="2400" dirty="0"/>
              </a:p>
              <a:p>
                <a:pPr algn="just"/>
                <a:r>
                  <a:rPr lang="en-US" sz="2400" dirty="0"/>
                  <a:t>However </a:t>
                </a:r>
                <a14:m>
                  <m:oMath xmlns:m="http://schemas.openxmlformats.org/officeDocument/2006/math">
                    <m:f>
                      <m:fPr>
                        <m:ctrlPr>
                          <a:rPr lang="en-US" sz="2400" b="0" i="1" smtClean="0">
                            <a:latin typeface="Cambria Math" panose="02040503050406030204" pitchFamily="18" charset="0"/>
                          </a:rPr>
                        </m:ctrlPr>
                      </m:fPr>
                      <m:num>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𝐸</m:t>
                            </m:r>
                          </m:e>
                          <m:sub>
                            <m:r>
                              <a:rPr lang="en-US" sz="2400" b="0" i="1" smtClean="0">
                                <a:latin typeface="Cambria Math" panose="02040503050406030204" pitchFamily="18" charset="0"/>
                              </a:rPr>
                              <m:t>𝑠</m:t>
                            </m:r>
                          </m:sub>
                        </m:sSub>
                      </m:num>
                      <m:den>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𝑛</m:t>
                            </m:r>
                          </m:e>
                          <m:sub>
                            <m:r>
                              <a:rPr lang="en-US" sz="2400" b="0" i="1" smtClean="0">
                                <a:latin typeface="Cambria Math" panose="02040503050406030204" pitchFamily="18" charset="0"/>
                              </a:rPr>
                              <m:t>0</m:t>
                            </m:r>
                          </m:sub>
                        </m:sSub>
                      </m:den>
                    </m:f>
                  </m:oMath>
                </a14:m>
                <a:r>
                  <a:rPr lang="en-US" sz="2400" dirty="0"/>
                  <a:t> is related to the signal to noise ratio by the following relation</a:t>
                </a:r>
              </a:p>
              <a:p>
                <a:pPr marL="0" indent="0" algn="just">
                  <a:buNone/>
                </a:pPr>
                <a14:m>
                  <m:oMathPara xmlns:m="http://schemas.openxmlformats.org/officeDocument/2006/math">
                    <m:oMathParaPr>
                      <m:jc m:val="centerGroup"/>
                    </m:oMathParaPr>
                    <m:oMath xmlns:m="http://schemas.openxmlformats.org/officeDocument/2006/math">
                      <m:f>
                        <m:fPr>
                          <m:ctrlPr>
                            <a:rPr lang="en-US" sz="2000" b="0" i="1" smtClean="0">
                              <a:latin typeface="Cambria Math" panose="02040503050406030204" pitchFamily="18" charset="0"/>
                            </a:rPr>
                          </m:ctrlPr>
                        </m:fPr>
                        <m:num>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𝐸</m:t>
                              </m:r>
                            </m:e>
                            <m:sub>
                              <m:r>
                                <a:rPr lang="en-US" sz="2000" b="0" i="1" smtClean="0">
                                  <a:latin typeface="Cambria Math" panose="02040503050406030204" pitchFamily="18" charset="0"/>
                                </a:rPr>
                                <m:t>𝑠</m:t>
                              </m:r>
                            </m:sub>
                          </m:sSub>
                        </m:num>
                        <m:den>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𝑁</m:t>
                              </m:r>
                            </m:e>
                            <m:sub>
                              <m:r>
                                <a:rPr lang="en-US" sz="2000" b="0" i="1" smtClean="0">
                                  <a:latin typeface="Cambria Math" panose="02040503050406030204" pitchFamily="18" charset="0"/>
                                </a:rPr>
                                <m:t>0</m:t>
                              </m:r>
                            </m:sub>
                          </m:sSub>
                        </m:den>
                      </m:f>
                      <m:r>
                        <a:rPr lang="en-US" sz="2000" b="0" i="1" smtClean="0">
                          <a:latin typeface="Cambria Math" panose="02040503050406030204" pitchFamily="18" charset="0"/>
                        </a:rPr>
                        <m:t>=</m:t>
                      </m:r>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𝑠𝑦𝑚𝑏𝑜𝑙</m:t>
                          </m:r>
                          <m:r>
                            <a:rPr lang="en-US" sz="2000" b="0" i="1" smtClean="0">
                              <a:latin typeface="Cambria Math" panose="02040503050406030204" pitchFamily="18" charset="0"/>
                            </a:rPr>
                            <m:t> </m:t>
                          </m:r>
                          <m:r>
                            <a:rPr lang="en-US" sz="2000" b="0" i="1" smtClean="0">
                              <a:latin typeface="Cambria Math" panose="02040503050406030204" pitchFamily="18" charset="0"/>
                            </a:rPr>
                            <m:t>𝑎𝑣𝑒𝑟𝑎𝑔𝑒</m:t>
                          </m:r>
                          <m:r>
                            <a:rPr lang="en-US" sz="2000" b="0" i="1" smtClean="0">
                              <a:latin typeface="Cambria Math" panose="02040503050406030204" pitchFamily="18" charset="0"/>
                            </a:rPr>
                            <m:t> </m:t>
                          </m:r>
                          <m:r>
                            <a:rPr lang="en-US" sz="2000" b="0" i="1" smtClean="0">
                              <a:latin typeface="Cambria Math" panose="02040503050406030204" pitchFamily="18" charset="0"/>
                            </a:rPr>
                            <m:t>𝑝𝑜𝑤𝑒𝑟</m:t>
                          </m:r>
                          <m:r>
                            <a:rPr lang="en-US" sz="2000" b="0" i="1" smtClean="0">
                              <a:latin typeface="Cambria Math" panose="02040503050406030204" pitchFamily="18" charset="0"/>
                            </a:rPr>
                            <m:t>×</m:t>
                          </m:r>
                          <m:r>
                            <a:rPr lang="en-US" sz="2000" b="0" i="1" smtClean="0">
                              <a:latin typeface="Cambria Math" panose="02040503050406030204" pitchFamily="18" charset="0"/>
                            </a:rPr>
                            <m:t>𝑠𝑦𝑚𝑏𝑜𝑙</m:t>
                          </m:r>
                          <m:r>
                            <a:rPr lang="en-US" sz="2000" b="0" i="1" smtClean="0">
                              <a:latin typeface="Cambria Math" panose="02040503050406030204" pitchFamily="18" charset="0"/>
                            </a:rPr>
                            <m:t> </m:t>
                          </m:r>
                          <m:r>
                            <a:rPr lang="en-US" sz="2000" b="0" i="1" smtClean="0">
                              <a:latin typeface="Cambria Math" panose="02040503050406030204" pitchFamily="18" charset="0"/>
                            </a:rPr>
                            <m:t>𝑑𝑢𝑟𝑎𝑡𝑖𝑜𝑛</m:t>
                          </m:r>
                        </m:num>
                        <m:den>
                          <m:r>
                            <a:rPr lang="en-US" sz="2000" b="0" i="1" smtClean="0">
                              <a:latin typeface="Cambria Math" panose="02040503050406030204" pitchFamily="18" charset="0"/>
                            </a:rPr>
                            <m:t>𝑝𝑜𝑤𝑒𝑟</m:t>
                          </m:r>
                          <m:r>
                            <a:rPr lang="en-US" sz="2000" b="0" i="1" smtClean="0">
                              <a:latin typeface="Cambria Math" panose="02040503050406030204" pitchFamily="18" charset="0"/>
                            </a:rPr>
                            <m:t> </m:t>
                          </m:r>
                          <m:r>
                            <a:rPr lang="en-US" sz="2000" b="0" i="1" smtClean="0">
                              <a:latin typeface="Cambria Math" panose="02040503050406030204" pitchFamily="18" charset="0"/>
                            </a:rPr>
                            <m:t>𝑠𝑝𝑒𝑐𝑡𝑟𝑎𝑙</m:t>
                          </m:r>
                          <m:r>
                            <a:rPr lang="en-US" sz="2000" b="0" i="1" smtClean="0">
                              <a:latin typeface="Cambria Math" panose="02040503050406030204" pitchFamily="18" charset="0"/>
                            </a:rPr>
                            <m:t> </m:t>
                          </m:r>
                          <m:r>
                            <a:rPr lang="en-US" sz="2000" b="0" i="1" smtClean="0">
                              <a:latin typeface="Cambria Math" panose="02040503050406030204" pitchFamily="18" charset="0"/>
                            </a:rPr>
                            <m:t>𝑑𝑒𝑛𝑠𝑖𝑡𝑦</m:t>
                          </m:r>
                          <m:r>
                            <a:rPr lang="en-US" sz="2000" b="0" i="1" smtClean="0">
                              <a:latin typeface="Cambria Math" panose="02040503050406030204" pitchFamily="18" charset="0"/>
                            </a:rPr>
                            <m:t> </m:t>
                          </m:r>
                          <m:r>
                            <a:rPr lang="en-US" sz="2000" b="0" i="1" smtClean="0">
                              <a:latin typeface="Cambria Math" panose="02040503050406030204" pitchFamily="18" charset="0"/>
                            </a:rPr>
                            <m:t>𝑜𝑓</m:t>
                          </m:r>
                          <m:r>
                            <a:rPr lang="en-US" sz="2000" b="0" i="1" smtClean="0">
                              <a:latin typeface="Cambria Math" panose="02040503050406030204" pitchFamily="18" charset="0"/>
                            </a:rPr>
                            <m:t> </m:t>
                          </m:r>
                          <m:r>
                            <a:rPr lang="en-US" sz="2000" b="0" i="1" smtClean="0">
                              <a:latin typeface="Cambria Math" panose="02040503050406030204" pitchFamily="18" charset="0"/>
                            </a:rPr>
                            <m:t>𝑡h𝑒</m:t>
                          </m:r>
                          <m:r>
                            <a:rPr lang="en-US" sz="2000" b="0" i="1" smtClean="0">
                              <a:latin typeface="Cambria Math" panose="02040503050406030204" pitchFamily="18" charset="0"/>
                            </a:rPr>
                            <m:t> </m:t>
                          </m:r>
                          <m:r>
                            <a:rPr lang="en-US" sz="2000" b="0" i="1" smtClean="0">
                              <a:latin typeface="Cambria Math" panose="02040503050406030204" pitchFamily="18" charset="0"/>
                            </a:rPr>
                            <m:t>𝑛𝑜𝑖𝑠𝑒</m:t>
                          </m:r>
                        </m:den>
                      </m:f>
                      <m:r>
                        <a:rPr lang="en-US" sz="2000" b="0" i="1" smtClean="0">
                          <a:latin typeface="Cambria Math" panose="02040503050406030204" pitchFamily="18" charset="0"/>
                        </a:rPr>
                        <m:t>=</m:t>
                      </m:r>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𝑆𝑇</m:t>
                          </m:r>
                        </m:num>
                        <m:den>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𝑛</m:t>
                              </m:r>
                            </m:e>
                            <m:sub>
                              <m:r>
                                <a:rPr lang="en-US" sz="2000" b="0" i="1" smtClean="0">
                                  <a:latin typeface="Cambria Math" panose="02040503050406030204" pitchFamily="18" charset="0"/>
                                </a:rPr>
                                <m:t>0</m:t>
                              </m:r>
                            </m:sub>
                          </m:sSub>
                        </m:den>
                      </m:f>
                      <m:r>
                        <a:rPr lang="en-US" sz="2000" b="0" i="1" smtClean="0">
                          <a:latin typeface="Cambria Math" panose="02040503050406030204" pitchFamily="18" charset="0"/>
                        </a:rPr>
                        <m:t>=</m:t>
                      </m:r>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𝑆</m:t>
                          </m:r>
                        </m:num>
                        <m:den>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𝑛</m:t>
                              </m:r>
                            </m:e>
                            <m:sub>
                              <m:r>
                                <a:rPr lang="en-US" sz="2000" b="0" i="1" smtClean="0">
                                  <a:latin typeface="Cambria Math" panose="02040503050406030204" pitchFamily="18" charset="0"/>
                                </a:rPr>
                                <m:t>0</m:t>
                              </m:r>
                            </m:sub>
                          </m:sSub>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𝐵</m:t>
                              </m:r>
                            </m:e>
                            <m:sub>
                              <m:r>
                                <a:rPr lang="en-US" sz="2000" b="0" i="1" smtClean="0">
                                  <a:latin typeface="Cambria Math" panose="02040503050406030204" pitchFamily="18" charset="0"/>
                                </a:rPr>
                                <m:t>𝑛</m:t>
                              </m:r>
                            </m:sub>
                          </m:sSub>
                        </m:den>
                      </m:f>
                      <m:r>
                        <a:rPr lang="en-US" sz="2000" b="0" i="1" smtClean="0">
                          <a:latin typeface="Cambria Math" panose="02040503050406030204" pitchFamily="18" charset="0"/>
                        </a:rPr>
                        <m:t>=</m:t>
                      </m:r>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𝑆</m:t>
                          </m:r>
                        </m:num>
                        <m:den>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𝑁</m:t>
                              </m:r>
                            </m:e>
                            <m:sub>
                              <m:r>
                                <a:rPr lang="en-US" sz="2000" b="0" i="1" smtClean="0">
                                  <a:latin typeface="Cambria Math" panose="02040503050406030204" pitchFamily="18" charset="0"/>
                                </a:rPr>
                                <m:t>0</m:t>
                              </m:r>
                            </m:sub>
                          </m:sSub>
                        </m:den>
                      </m:f>
                    </m:oMath>
                  </m:oMathPara>
                </a14:m>
                <a:endParaRPr lang="en-US" sz="2400" dirty="0"/>
              </a:p>
            </p:txBody>
          </p:sp>
        </mc:Choice>
        <mc:Fallback xmlns="">
          <p:sp>
            <p:nvSpPr>
              <p:cNvPr id="5" name="Content Placeholder 4"/>
              <p:cNvSpPr>
                <a:spLocks noGrp="1" noRot="1" noChangeAspect="1" noMove="1" noResize="1" noEditPoints="1" noAdjustHandles="1" noChangeArrowheads="1" noChangeShapeType="1" noTextEdit="1"/>
              </p:cNvSpPr>
              <p:nvPr>
                <p:ph idx="1"/>
              </p:nvPr>
            </p:nvSpPr>
            <p:spPr>
              <a:blipFill rotWithShape="0">
                <a:blip r:embed="rId3"/>
                <a:stretch>
                  <a:fillRect t="-1077" r="-1556"/>
                </a:stretch>
              </a:blipFill>
            </p:spPr>
            <p:txBody>
              <a:bodyPr/>
              <a:lstStyle/>
              <a:p>
                <a:r>
                  <a:rPr lang="en-US">
                    <a:noFill/>
                  </a:rPr>
                  <a:t> </a:t>
                </a:r>
              </a:p>
            </p:txBody>
          </p:sp>
        </mc:Fallback>
      </mc:AlternateContent>
      <p:sp>
        <p:nvSpPr>
          <p:cNvPr id="2" name="Slide Number Placeholder 1"/>
          <p:cNvSpPr>
            <a:spLocks noGrp="1"/>
          </p:cNvSpPr>
          <p:nvPr>
            <p:ph type="sldNum" sz="quarter" idx="10"/>
          </p:nvPr>
        </p:nvSpPr>
        <p:spPr/>
        <p:txBody>
          <a:bodyPr/>
          <a:lstStyle/>
          <a:p>
            <a:fld id="{98096D24-9B5D-4A50-8365-016C07C21ED1}" type="slidenum">
              <a:rPr lang="en-US" smtClean="0"/>
              <a:t>71</a:t>
            </a:fld>
            <a:endParaRPr lang="en-US" dirty="0"/>
          </a:p>
        </p:txBody>
      </p:sp>
      <p:sp>
        <p:nvSpPr>
          <p:cNvPr id="3" name="Footer Placeholder 2"/>
          <p:cNvSpPr>
            <a:spLocks noGrp="1"/>
          </p:cNvSpPr>
          <p:nvPr>
            <p:ph type="ftr" sz="quarter" idx="12"/>
          </p:nvPr>
        </p:nvSpPr>
        <p:spPr/>
        <p:txBody>
          <a:bodyPr/>
          <a:lstStyle/>
          <a:p>
            <a:r>
              <a:rPr lang="en-US" dirty="0"/>
              <a:t>Falah Mohammed An </a:t>
            </a:r>
            <a:r>
              <a:rPr lang="en-US" dirty="0" err="1"/>
              <a:t>Najah</a:t>
            </a:r>
            <a:r>
              <a:rPr lang="en-US" dirty="0"/>
              <a:t> National University</a:t>
            </a:r>
          </a:p>
        </p:txBody>
      </p:sp>
    </p:spTree>
    <p:extLst>
      <p:ext uri="{BB962C8B-B14F-4D97-AF65-F5344CB8AC3E}">
        <p14:creationId xmlns:p14="http://schemas.microsoft.com/office/powerpoint/2010/main" val="130634675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Vegetation attenuation loss</a:t>
            </a:r>
          </a:p>
        </p:txBody>
      </p:sp>
      <p:sp>
        <p:nvSpPr>
          <p:cNvPr id="3" name="Content Placeholder 2"/>
          <p:cNvSpPr>
            <a:spLocks noGrp="1"/>
          </p:cNvSpPr>
          <p:nvPr>
            <p:ph idx="1"/>
          </p:nvPr>
        </p:nvSpPr>
        <p:spPr/>
        <p:txBody>
          <a:bodyPr/>
          <a:lstStyle/>
          <a:p>
            <a:pPr algn="just"/>
            <a:r>
              <a:rPr lang="en-US" sz="2800" dirty="0"/>
              <a:t>Line of sight between stations is required for point to point microwave links</a:t>
            </a:r>
          </a:p>
          <a:p>
            <a:pPr algn="just"/>
            <a:r>
              <a:rPr lang="en-US" sz="2800" dirty="0"/>
              <a:t>However trees and plants are continuously  growing </a:t>
            </a:r>
          </a:p>
          <a:p>
            <a:pPr algn="just"/>
            <a:r>
              <a:rPr lang="en-US" sz="2800" dirty="0"/>
              <a:t>The growing trees and plants might intercept the Fresnel zone and cause signal attenuation</a:t>
            </a:r>
          </a:p>
          <a:p>
            <a:pPr algn="just"/>
            <a:r>
              <a:rPr lang="en-US" sz="2800" dirty="0"/>
              <a:t>When designing a microwave link it is important to include a provision for at least ten years of vegetation growth</a:t>
            </a:r>
          </a:p>
        </p:txBody>
      </p:sp>
      <p:sp>
        <p:nvSpPr>
          <p:cNvPr id="4" name="Slide Number Placeholder 3"/>
          <p:cNvSpPr>
            <a:spLocks noGrp="1"/>
          </p:cNvSpPr>
          <p:nvPr>
            <p:ph type="sldNum" sz="quarter" idx="10"/>
          </p:nvPr>
        </p:nvSpPr>
        <p:spPr/>
        <p:txBody>
          <a:bodyPr/>
          <a:lstStyle/>
          <a:p>
            <a:fld id="{98096D24-9B5D-4A50-8365-016C07C21ED1}" type="slidenum">
              <a:rPr lang="en-US" smtClean="0"/>
              <a:t>72</a:t>
            </a:fld>
            <a:endParaRPr lang="en-US"/>
          </a:p>
        </p:txBody>
      </p:sp>
      <p:sp>
        <p:nvSpPr>
          <p:cNvPr id="5" name="Footer Placeholder 4"/>
          <p:cNvSpPr>
            <a:spLocks noGrp="1"/>
          </p:cNvSpPr>
          <p:nvPr>
            <p:ph type="ftr" sz="quarter" idx="12"/>
          </p:nvPr>
        </p:nvSpPr>
        <p:spPr/>
        <p:txBody>
          <a:bodyPr/>
          <a:lstStyle/>
          <a:p>
            <a:r>
              <a:rPr lang="en-US"/>
              <a:t>Falah Mohammed An Najah National University</a:t>
            </a:r>
          </a:p>
        </p:txBody>
      </p:sp>
    </p:spTree>
    <p:extLst>
      <p:ext uri="{BB962C8B-B14F-4D97-AF65-F5344CB8AC3E}">
        <p14:creationId xmlns:p14="http://schemas.microsoft.com/office/powerpoint/2010/main" val="109093050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Gas Absorption</a:t>
            </a:r>
          </a:p>
        </p:txBody>
      </p:sp>
      <p:sp>
        <p:nvSpPr>
          <p:cNvPr id="4" name="Slide Number Placeholder 3"/>
          <p:cNvSpPr>
            <a:spLocks noGrp="1"/>
          </p:cNvSpPr>
          <p:nvPr>
            <p:ph type="sldNum" sz="quarter" idx="10"/>
          </p:nvPr>
        </p:nvSpPr>
        <p:spPr/>
        <p:txBody>
          <a:bodyPr/>
          <a:lstStyle/>
          <a:p>
            <a:fld id="{98096D24-9B5D-4A50-8365-016C07C21ED1}" type="slidenum">
              <a:rPr lang="en-US" smtClean="0"/>
              <a:t>73</a:t>
            </a:fld>
            <a:endParaRPr lang="en-US"/>
          </a:p>
        </p:txBody>
      </p:sp>
      <p:sp>
        <p:nvSpPr>
          <p:cNvPr id="5" name="Footer Placeholder 4"/>
          <p:cNvSpPr>
            <a:spLocks noGrp="1"/>
          </p:cNvSpPr>
          <p:nvPr>
            <p:ph type="ftr" sz="quarter" idx="12"/>
          </p:nvPr>
        </p:nvSpPr>
        <p:spPr/>
        <p:txBody>
          <a:bodyPr/>
          <a:lstStyle/>
          <a:p>
            <a:r>
              <a:rPr lang="en-US"/>
              <a:t>Falah Mohammed An Najah National University</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617504"/>
            <a:ext cx="7472082" cy="4554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4532869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Gas Absorption</a:t>
            </a:r>
          </a:p>
        </p:txBody>
      </p:sp>
      <p:sp>
        <p:nvSpPr>
          <p:cNvPr id="4" name="Slide Number Placeholder 3"/>
          <p:cNvSpPr>
            <a:spLocks noGrp="1"/>
          </p:cNvSpPr>
          <p:nvPr>
            <p:ph type="sldNum" sz="quarter" idx="10"/>
          </p:nvPr>
        </p:nvSpPr>
        <p:spPr/>
        <p:txBody>
          <a:bodyPr/>
          <a:lstStyle/>
          <a:p>
            <a:fld id="{98096D24-9B5D-4A50-8365-016C07C21ED1}" type="slidenum">
              <a:rPr lang="en-US" smtClean="0"/>
              <a:t>74</a:t>
            </a:fld>
            <a:endParaRPr lang="en-US"/>
          </a:p>
        </p:txBody>
      </p:sp>
      <p:sp>
        <p:nvSpPr>
          <p:cNvPr id="5" name="Footer Placeholder 4"/>
          <p:cNvSpPr>
            <a:spLocks noGrp="1"/>
          </p:cNvSpPr>
          <p:nvPr>
            <p:ph type="ftr" sz="quarter" idx="12"/>
          </p:nvPr>
        </p:nvSpPr>
        <p:spPr/>
        <p:txBody>
          <a:bodyPr/>
          <a:lstStyle/>
          <a:p>
            <a:r>
              <a:rPr lang="en-US"/>
              <a:t>Falah Mohammed An Najah National University</a:t>
            </a:r>
          </a:p>
        </p:txBody>
      </p:sp>
      <p:pic>
        <p:nvPicPr>
          <p:cNvPr id="6146" name="Picture 2" descr="Image result for gas attenu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392238"/>
            <a:ext cx="8133346" cy="4572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78175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Fading</a:t>
            </a:r>
          </a:p>
        </p:txBody>
      </p:sp>
      <p:sp>
        <p:nvSpPr>
          <p:cNvPr id="3" name="Content Placeholder 2"/>
          <p:cNvSpPr>
            <a:spLocks noGrp="1"/>
          </p:cNvSpPr>
          <p:nvPr>
            <p:ph idx="1"/>
          </p:nvPr>
        </p:nvSpPr>
        <p:spPr/>
        <p:txBody>
          <a:bodyPr/>
          <a:lstStyle/>
          <a:p>
            <a:pPr algn="just"/>
            <a:r>
              <a:rPr lang="en-US" dirty="0"/>
              <a:t>Fading is defined as the variation of the strength of the received radio carrier</a:t>
            </a:r>
          </a:p>
          <a:p>
            <a:pPr algn="just"/>
            <a:r>
              <a:rPr lang="en-US" dirty="0"/>
              <a:t>Fading types are</a:t>
            </a:r>
          </a:p>
          <a:p>
            <a:pPr lvl="1" algn="just"/>
            <a:r>
              <a:rPr lang="en-US" dirty="0"/>
              <a:t>Multipath fading which is composed from flat fading and/or frequency selective fading</a:t>
            </a:r>
          </a:p>
          <a:p>
            <a:pPr lvl="1" algn="just"/>
            <a:r>
              <a:rPr lang="en-US" dirty="0"/>
              <a:t>Rain fading </a:t>
            </a:r>
          </a:p>
          <a:p>
            <a:pPr lvl="1" algn="just"/>
            <a:r>
              <a:rPr lang="en-US" dirty="0"/>
              <a:t>Refraction-diffraction fading (k-type fading)</a:t>
            </a:r>
          </a:p>
        </p:txBody>
      </p:sp>
      <p:sp>
        <p:nvSpPr>
          <p:cNvPr id="4" name="Slide Number Placeholder 3"/>
          <p:cNvSpPr>
            <a:spLocks noGrp="1"/>
          </p:cNvSpPr>
          <p:nvPr>
            <p:ph type="sldNum" sz="quarter" idx="10"/>
          </p:nvPr>
        </p:nvSpPr>
        <p:spPr/>
        <p:txBody>
          <a:bodyPr/>
          <a:lstStyle/>
          <a:p>
            <a:fld id="{98096D24-9B5D-4A50-8365-016C07C21ED1}" type="slidenum">
              <a:rPr lang="en-US" smtClean="0"/>
              <a:t>75</a:t>
            </a:fld>
            <a:endParaRPr lang="en-US"/>
          </a:p>
        </p:txBody>
      </p:sp>
      <p:sp>
        <p:nvSpPr>
          <p:cNvPr id="5" name="Footer Placeholder 4"/>
          <p:cNvSpPr>
            <a:spLocks noGrp="1"/>
          </p:cNvSpPr>
          <p:nvPr>
            <p:ph type="ftr" sz="quarter" idx="12"/>
          </p:nvPr>
        </p:nvSpPr>
        <p:spPr/>
        <p:txBody>
          <a:bodyPr/>
          <a:lstStyle/>
          <a:p>
            <a:r>
              <a:rPr lang="en-US"/>
              <a:t>Falah Mohammed An Najah National University</a:t>
            </a:r>
          </a:p>
        </p:txBody>
      </p:sp>
    </p:spTree>
    <p:extLst>
      <p:ext uri="{BB962C8B-B14F-4D97-AF65-F5344CB8AC3E}">
        <p14:creationId xmlns:p14="http://schemas.microsoft.com/office/powerpoint/2010/main" val="416244821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Rain fading</a:t>
            </a:r>
          </a:p>
        </p:txBody>
      </p:sp>
      <p:sp>
        <p:nvSpPr>
          <p:cNvPr id="3" name="Content Placeholder 2"/>
          <p:cNvSpPr>
            <a:spLocks noGrp="1"/>
          </p:cNvSpPr>
          <p:nvPr>
            <p:ph idx="1"/>
          </p:nvPr>
        </p:nvSpPr>
        <p:spPr/>
        <p:txBody>
          <a:bodyPr/>
          <a:lstStyle/>
          <a:p>
            <a:pPr algn="just"/>
            <a:r>
              <a:rPr lang="en-US" sz="2800" dirty="0"/>
              <a:t>The rain fading is described by different models</a:t>
            </a:r>
          </a:p>
          <a:p>
            <a:pPr algn="just"/>
            <a:r>
              <a:rPr lang="en-US" sz="2800" dirty="0"/>
              <a:t>The most widely used models are </a:t>
            </a:r>
          </a:p>
          <a:p>
            <a:pPr lvl="1" algn="just"/>
            <a:r>
              <a:rPr lang="en-US" sz="2400" dirty="0"/>
              <a:t>The first model which is the most widely used was developed by the International Telecommunications Union Radio Section (ITU-R)</a:t>
            </a:r>
          </a:p>
          <a:p>
            <a:pPr lvl="1" algn="just"/>
            <a:r>
              <a:rPr lang="en-US" sz="2400" dirty="0"/>
              <a:t>The second model is the Crane model (used mainly in the united states)</a:t>
            </a:r>
          </a:p>
        </p:txBody>
      </p:sp>
      <p:sp>
        <p:nvSpPr>
          <p:cNvPr id="4" name="Slide Number Placeholder 3"/>
          <p:cNvSpPr>
            <a:spLocks noGrp="1"/>
          </p:cNvSpPr>
          <p:nvPr>
            <p:ph type="sldNum" sz="quarter" idx="10"/>
          </p:nvPr>
        </p:nvSpPr>
        <p:spPr/>
        <p:txBody>
          <a:bodyPr/>
          <a:lstStyle/>
          <a:p>
            <a:fld id="{98096D24-9B5D-4A50-8365-016C07C21ED1}" type="slidenum">
              <a:rPr lang="en-US" smtClean="0"/>
              <a:t>76</a:t>
            </a:fld>
            <a:endParaRPr lang="en-US"/>
          </a:p>
        </p:txBody>
      </p:sp>
      <p:sp>
        <p:nvSpPr>
          <p:cNvPr id="5" name="Footer Placeholder 4"/>
          <p:cNvSpPr>
            <a:spLocks noGrp="1"/>
          </p:cNvSpPr>
          <p:nvPr>
            <p:ph type="ftr" sz="quarter" idx="12"/>
          </p:nvPr>
        </p:nvSpPr>
        <p:spPr/>
        <p:txBody>
          <a:bodyPr/>
          <a:lstStyle/>
          <a:p>
            <a:r>
              <a:rPr lang="en-US"/>
              <a:t>Falah Mohammed An Najah National University</a:t>
            </a:r>
          </a:p>
        </p:txBody>
      </p:sp>
    </p:spTree>
    <p:extLst>
      <p:ext uri="{BB962C8B-B14F-4D97-AF65-F5344CB8AC3E}">
        <p14:creationId xmlns:p14="http://schemas.microsoft.com/office/powerpoint/2010/main" val="324141155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Reducing the Effects of Rain</a:t>
            </a:r>
          </a:p>
        </p:txBody>
      </p:sp>
      <p:sp>
        <p:nvSpPr>
          <p:cNvPr id="3" name="Content Placeholder 2"/>
          <p:cNvSpPr>
            <a:spLocks noGrp="1"/>
          </p:cNvSpPr>
          <p:nvPr>
            <p:ph idx="1"/>
          </p:nvPr>
        </p:nvSpPr>
        <p:spPr/>
        <p:txBody>
          <a:bodyPr/>
          <a:lstStyle/>
          <a:p>
            <a:pPr algn="just"/>
            <a:r>
              <a:rPr lang="en-US" sz="2800" dirty="0"/>
              <a:t>The effect of rain can be reduced by using two main design principles</a:t>
            </a:r>
          </a:p>
          <a:p>
            <a:pPr marL="514350" indent="-514350" algn="just">
              <a:buFont typeface="+mj-lt"/>
              <a:buAutoNum type="arabicPeriod"/>
            </a:pPr>
            <a:r>
              <a:rPr lang="en-US" sz="2800" dirty="0"/>
              <a:t>Reduce the link frequency under 10 GHz. For links designed in the C-band (4-6 GHz) the rain attenuation rarely exceeds 1 or 2 dB</a:t>
            </a:r>
          </a:p>
          <a:p>
            <a:pPr marL="514350" indent="-514350" algn="just">
              <a:buFont typeface="+mj-lt"/>
              <a:buAutoNum type="arabicPeriod"/>
            </a:pPr>
            <a:r>
              <a:rPr lang="en-US" sz="2800" dirty="0"/>
              <a:t>Use adaptive modulation. In adaptive modulation, the symbol rate is reduced when the rain attenuation increases. The concept of adaptive modulation is best illustrated in the next slide</a:t>
            </a:r>
          </a:p>
        </p:txBody>
      </p:sp>
      <p:sp>
        <p:nvSpPr>
          <p:cNvPr id="4" name="Slide Number Placeholder 3"/>
          <p:cNvSpPr>
            <a:spLocks noGrp="1"/>
          </p:cNvSpPr>
          <p:nvPr>
            <p:ph type="sldNum" sz="quarter" idx="10"/>
          </p:nvPr>
        </p:nvSpPr>
        <p:spPr/>
        <p:txBody>
          <a:bodyPr/>
          <a:lstStyle/>
          <a:p>
            <a:fld id="{98096D24-9B5D-4A50-8365-016C07C21ED1}" type="slidenum">
              <a:rPr lang="en-US" smtClean="0"/>
              <a:t>77</a:t>
            </a:fld>
            <a:endParaRPr lang="en-US"/>
          </a:p>
        </p:txBody>
      </p:sp>
      <p:sp>
        <p:nvSpPr>
          <p:cNvPr id="5" name="Footer Placeholder 4"/>
          <p:cNvSpPr>
            <a:spLocks noGrp="1"/>
          </p:cNvSpPr>
          <p:nvPr>
            <p:ph type="ftr" sz="quarter" idx="12"/>
          </p:nvPr>
        </p:nvSpPr>
        <p:spPr/>
        <p:txBody>
          <a:bodyPr/>
          <a:lstStyle/>
          <a:p>
            <a:r>
              <a:rPr lang="en-US"/>
              <a:t>Falah Mohammed An Najah National University</a:t>
            </a:r>
          </a:p>
        </p:txBody>
      </p:sp>
    </p:spTree>
    <p:extLst>
      <p:ext uri="{BB962C8B-B14F-4D97-AF65-F5344CB8AC3E}">
        <p14:creationId xmlns:p14="http://schemas.microsoft.com/office/powerpoint/2010/main" val="413682159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Adaptive modulation</a:t>
            </a:r>
          </a:p>
        </p:txBody>
      </p:sp>
      <p:sp>
        <p:nvSpPr>
          <p:cNvPr id="4" name="Slide Number Placeholder 3"/>
          <p:cNvSpPr>
            <a:spLocks noGrp="1"/>
          </p:cNvSpPr>
          <p:nvPr>
            <p:ph type="sldNum" sz="quarter" idx="10"/>
          </p:nvPr>
        </p:nvSpPr>
        <p:spPr/>
        <p:txBody>
          <a:bodyPr/>
          <a:lstStyle/>
          <a:p>
            <a:fld id="{98096D24-9B5D-4A50-8365-016C07C21ED1}" type="slidenum">
              <a:rPr lang="en-US" smtClean="0"/>
              <a:t>78</a:t>
            </a:fld>
            <a:endParaRPr lang="en-US"/>
          </a:p>
        </p:txBody>
      </p:sp>
      <p:sp>
        <p:nvSpPr>
          <p:cNvPr id="5" name="Footer Placeholder 4"/>
          <p:cNvSpPr>
            <a:spLocks noGrp="1"/>
          </p:cNvSpPr>
          <p:nvPr>
            <p:ph type="ftr" sz="quarter" idx="12"/>
          </p:nvPr>
        </p:nvSpPr>
        <p:spPr/>
        <p:txBody>
          <a:bodyPr/>
          <a:lstStyle/>
          <a:p>
            <a:r>
              <a:rPr lang="en-US"/>
              <a:t>Falah Mohammed An Najah National University</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447800"/>
            <a:ext cx="6096000" cy="4649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3344653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Interference Fade Margins</a:t>
            </a:r>
          </a:p>
        </p:txBody>
      </p:sp>
      <p:sp>
        <p:nvSpPr>
          <p:cNvPr id="3" name="Content Placeholder 2"/>
          <p:cNvSpPr>
            <a:spLocks noGrp="1"/>
          </p:cNvSpPr>
          <p:nvPr>
            <p:ph idx="1"/>
          </p:nvPr>
        </p:nvSpPr>
        <p:spPr/>
        <p:txBody>
          <a:bodyPr/>
          <a:lstStyle/>
          <a:p>
            <a:pPr algn="just"/>
            <a:r>
              <a:rPr lang="en-US" sz="2800" dirty="0"/>
              <a:t>Interference in microwave systems is caused by the presence of an undesired signal in a receiver</a:t>
            </a:r>
          </a:p>
          <a:p>
            <a:pPr algn="just"/>
            <a:r>
              <a:rPr lang="en-US" sz="2800" dirty="0"/>
              <a:t>Interference into a digital radio will degrade the receiver threshold and result in a lower effective fade margin, thus producing excessive bit errors or frame losses as the radio fades near threshold</a:t>
            </a:r>
          </a:p>
        </p:txBody>
      </p:sp>
      <p:sp>
        <p:nvSpPr>
          <p:cNvPr id="4" name="Slide Number Placeholder 3"/>
          <p:cNvSpPr>
            <a:spLocks noGrp="1"/>
          </p:cNvSpPr>
          <p:nvPr>
            <p:ph type="sldNum" sz="quarter" idx="10"/>
          </p:nvPr>
        </p:nvSpPr>
        <p:spPr/>
        <p:txBody>
          <a:bodyPr/>
          <a:lstStyle/>
          <a:p>
            <a:fld id="{98096D24-9B5D-4A50-8365-016C07C21ED1}" type="slidenum">
              <a:rPr lang="en-US" smtClean="0"/>
              <a:t>79</a:t>
            </a:fld>
            <a:endParaRPr lang="en-US"/>
          </a:p>
        </p:txBody>
      </p:sp>
      <p:sp>
        <p:nvSpPr>
          <p:cNvPr id="5" name="Footer Placeholder 4"/>
          <p:cNvSpPr>
            <a:spLocks noGrp="1"/>
          </p:cNvSpPr>
          <p:nvPr>
            <p:ph type="ftr" sz="quarter" idx="12"/>
          </p:nvPr>
        </p:nvSpPr>
        <p:spPr/>
        <p:txBody>
          <a:bodyPr/>
          <a:lstStyle/>
          <a:p>
            <a:r>
              <a:rPr lang="en-US"/>
              <a:t>Falah Mohammed An Najah National University</a:t>
            </a:r>
          </a:p>
        </p:txBody>
      </p:sp>
    </p:spTree>
    <p:extLst>
      <p:ext uri="{BB962C8B-B14F-4D97-AF65-F5344CB8AC3E}">
        <p14:creationId xmlns:p14="http://schemas.microsoft.com/office/powerpoint/2010/main" val="40994077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Fresnel zones formation</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pPr algn="just"/>
                <a:r>
                  <a:rPr lang="en-US" dirty="0"/>
                  <a:t>To understand how the Fresnel zone is formed consider an electromagnetic wave sent from point </a:t>
                </a:r>
                <a14:m>
                  <m:oMath xmlns:m="http://schemas.openxmlformats.org/officeDocument/2006/math">
                    <m:r>
                      <a:rPr lang="en-US" i="1" dirty="0" smtClean="0">
                        <a:latin typeface="Cambria Math"/>
                      </a:rPr>
                      <m:t>𝑇</m:t>
                    </m:r>
                  </m:oMath>
                </a14:m>
                <a:r>
                  <a:rPr lang="en-US" dirty="0"/>
                  <a:t> to point </a:t>
                </a:r>
                <a14:m>
                  <m:oMath xmlns:m="http://schemas.openxmlformats.org/officeDocument/2006/math">
                    <m:r>
                      <a:rPr lang="en-US" i="1" dirty="0" smtClean="0">
                        <a:latin typeface="Cambria Math"/>
                      </a:rPr>
                      <m:t>𝑅</m:t>
                    </m:r>
                  </m:oMath>
                </a14:m>
                <a:r>
                  <a:rPr lang="en-US" dirty="0"/>
                  <a:t> through the two paths shown below </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1">
                <a:blip r:embed="rId2"/>
                <a:stretch>
                  <a:fillRect t="-2019" r="-2370"/>
                </a:stretch>
              </a:blipFill>
            </p:spPr>
            <p:txBody>
              <a:bodyPr/>
              <a:lstStyle/>
              <a:p>
                <a:r>
                  <a:rPr lang="en-US">
                    <a:noFill/>
                  </a:rPr>
                  <a:t> </a:t>
                </a:r>
              </a:p>
            </p:txBody>
          </p:sp>
        </mc:Fallback>
      </mc:AlternateContent>
      <p:sp>
        <p:nvSpPr>
          <p:cNvPr id="4" name="Slide Number Placeholder 3"/>
          <p:cNvSpPr>
            <a:spLocks noGrp="1"/>
          </p:cNvSpPr>
          <p:nvPr>
            <p:ph type="sldNum" sz="quarter" idx="10"/>
          </p:nvPr>
        </p:nvSpPr>
        <p:spPr/>
        <p:txBody>
          <a:bodyPr/>
          <a:lstStyle/>
          <a:p>
            <a:fld id="{98096D24-9B5D-4A50-8365-016C07C21ED1}" type="slidenum">
              <a:rPr lang="en-US" smtClean="0"/>
              <a:t>8</a:t>
            </a:fld>
            <a:endParaRPr lang="en-US"/>
          </a:p>
        </p:txBody>
      </p:sp>
      <p:sp>
        <p:nvSpPr>
          <p:cNvPr id="5" name="Footer Placeholder 4"/>
          <p:cNvSpPr>
            <a:spLocks noGrp="1"/>
          </p:cNvSpPr>
          <p:nvPr>
            <p:ph type="ftr" sz="quarter" idx="12"/>
          </p:nvPr>
        </p:nvSpPr>
        <p:spPr/>
        <p:txBody>
          <a:bodyPr/>
          <a:lstStyle/>
          <a:p>
            <a:r>
              <a:rPr lang="en-US"/>
              <a:t>Falah Mohammed An Najah National University</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399" y="3733801"/>
            <a:ext cx="8153401" cy="1425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8549451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Interference Fade Margins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pPr algn="just"/>
                <a:r>
                  <a:rPr lang="en-US" sz="2800" dirty="0"/>
                  <a:t>Adjacent-channel interference fade margin (AIFM) (in decibels) accounts for receiver threshold degradation due to interference from adjacent channel transmitters in one’s own system</a:t>
                </a:r>
              </a:p>
              <a:p>
                <a:pPr algn="just"/>
                <a:r>
                  <a:rPr lang="en-US" sz="2800" dirty="0"/>
                  <a:t>Interference fade margin (IFM) is the depth of fade to the point at which RF interference degrades the BER to </a:t>
                </a:r>
                <a14:m>
                  <m:oMath xmlns:m="http://schemas.openxmlformats.org/officeDocument/2006/math">
                    <m:r>
                      <a:rPr lang="en-US" sz="2800" i="1" dirty="0" smtClean="0">
                        <a:latin typeface="Cambria Math"/>
                      </a:rPr>
                      <m:t>1</m:t>
                    </m:r>
                    <m:r>
                      <a:rPr lang="en-US" sz="2800" i="1" dirty="0" smtClean="0">
                        <a:latin typeface="Cambria Math"/>
                      </a:rPr>
                      <m:t> × </m:t>
                    </m:r>
                    <m:sSup>
                      <m:sSupPr>
                        <m:ctrlPr>
                          <a:rPr lang="en-US" sz="2800" b="0" i="1" dirty="0" smtClean="0">
                            <a:latin typeface="Cambria Math" panose="02040503050406030204" pitchFamily="18" charset="0"/>
                          </a:rPr>
                        </m:ctrlPr>
                      </m:sSupPr>
                      <m:e>
                        <m:r>
                          <a:rPr lang="en-US" sz="2800" i="1" dirty="0" smtClean="0">
                            <a:latin typeface="Cambria Math"/>
                          </a:rPr>
                          <m:t>10</m:t>
                        </m:r>
                      </m:e>
                      <m:sup>
                        <m:r>
                          <a:rPr lang="en-US" sz="2800" i="1" dirty="0" smtClean="0">
                            <a:latin typeface="Cambria Math"/>
                          </a:rPr>
                          <m:t>−</m:t>
                        </m:r>
                        <m:r>
                          <a:rPr lang="en-US" sz="2800" i="1" dirty="0" smtClean="0">
                            <a:latin typeface="Cambria Math"/>
                          </a:rPr>
                          <m:t>3</m:t>
                        </m:r>
                      </m:sup>
                    </m:sSup>
                  </m:oMath>
                </a14:m>
                <a:endParaRPr lang="en-US" sz="28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1">
                <a:blip r:embed="rId2"/>
                <a:stretch>
                  <a:fillRect t="-1480" r="-1926"/>
                </a:stretch>
              </a:blipFill>
            </p:spPr>
            <p:txBody>
              <a:bodyPr/>
              <a:lstStyle/>
              <a:p>
                <a:r>
                  <a:rPr lang="en-US">
                    <a:noFill/>
                  </a:rPr>
                  <a:t> </a:t>
                </a:r>
              </a:p>
            </p:txBody>
          </p:sp>
        </mc:Fallback>
      </mc:AlternateContent>
      <p:sp>
        <p:nvSpPr>
          <p:cNvPr id="4" name="Slide Number Placeholder 3"/>
          <p:cNvSpPr>
            <a:spLocks noGrp="1"/>
          </p:cNvSpPr>
          <p:nvPr>
            <p:ph type="sldNum" sz="quarter" idx="10"/>
          </p:nvPr>
        </p:nvSpPr>
        <p:spPr/>
        <p:txBody>
          <a:bodyPr/>
          <a:lstStyle/>
          <a:p>
            <a:fld id="{98096D24-9B5D-4A50-8365-016C07C21ED1}" type="slidenum">
              <a:rPr lang="en-US" smtClean="0"/>
              <a:t>80</a:t>
            </a:fld>
            <a:endParaRPr lang="en-US"/>
          </a:p>
        </p:txBody>
      </p:sp>
      <p:sp>
        <p:nvSpPr>
          <p:cNvPr id="5" name="Footer Placeholder 4"/>
          <p:cNvSpPr>
            <a:spLocks noGrp="1"/>
          </p:cNvSpPr>
          <p:nvPr>
            <p:ph type="ftr" sz="quarter" idx="12"/>
          </p:nvPr>
        </p:nvSpPr>
        <p:spPr/>
        <p:txBody>
          <a:bodyPr/>
          <a:lstStyle/>
          <a:p>
            <a:r>
              <a:rPr lang="en-US"/>
              <a:t>Falah Mohammed An Najah National University</a:t>
            </a:r>
          </a:p>
        </p:txBody>
      </p:sp>
    </p:spTree>
    <p:extLst>
      <p:ext uri="{BB962C8B-B14F-4D97-AF65-F5344CB8AC3E}">
        <p14:creationId xmlns:p14="http://schemas.microsoft.com/office/powerpoint/2010/main" val="148741098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pPr algn="just"/>
                <a:r>
                  <a:rPr lang="en-US" sz="2800" dirty="0"/>
                  <a:t>What is the free space loss  for a signal operating at </a:t>
                </a:r>
                <a14:m>
                  <m:oMath xmlns:m="http://schemas.openxmlformats.org/officeDocument/2006/math">
                    <m:r>
                      <a:rPr lang="en-US" sz="2800" b="0" i="1" smtClean="0">
                        <a:latin typeface="Cambria Math" panose="02040503050406030204" pitchFamily="18" charset="0"/>
                      </a:rPr>
                      <m:t>𝑓</m:t>
                    </m:r>
                    <m:r>
                      <a:rPr lang="en-US" sz="2800" b="0" i="1" smtClean="0">
                        <a:latin typeface="Cambria Math" panose="02040503050406030204" pitchFamily="18" charset="0"/>
                      </a:rPr>
                      <m:t>=</m:t>
                    </m:r>
                    <m:r>
                      <a:rPr lang="en-US" sz="2800" b="0" i="1" smtClean="0">
                        <a:latin typeface="Cambria Math" panose="02040503050406030204" pitchFamily="18" charset="0"/>
                      </a:rPr>
                      <m:t>100</m:t>
                    </m:r>
                    <m:r>
                      <a:rPr lang="en-US" sz="2800" b="0" i="1" smtClean="0">
                        <a:latin typeface="Cambria Math" panose="02040503050406030204" pitchFamily="18" charset="0"/>
                      </a:rPr>
                      <m:t> </m:t>
                    </m:r>
                    <m:r>
                      <a:rPr lang="en-US" sz="2800" b="0" i="1" smtClean="0">
                        <a:latin typeface="Cambria Math" panose="02040503050406030204" pitchFamily="18" charset="0"/>
                      </a:rPr>
                      <m:t>𝑀𝐻𝑧</m:t>
                    </m:r>
                  </m:oMath>
                </a14:m>
                <a:r>
                  <a:rPr lang="en-US" sz="2800" dirty="0"/>
                  <a:t> and a range of </a:t>
                </a:r>
                <a14:m>
                  <m:oMath xmlns:m="http://schemas.openxmlformats.org/officeDocument/2006/math">
                    <m:r>
                      <a:rPr lang="en-US" sz="2800" b="0" i="1" smtClean="0">
                        <a:latin typeface="Cambria Math" panose="02040503050406030204" pitchFamily="18" charset="0"/>
                      </a:rPr>
                      <m:t>3</m:t>
                    </m:r>
                    <m:r>
                      <a:rPr lang="en-US" sz="2800" b="0" i="1" smtClean="0">
                        <a:latin typeface="Cambria Math" panose="02040503050406030204" pitchFamily="18" charset="0"/>
                      </a:rPr>
                      <m:t> </m:t>
                    </m:r>
                    <m:r>
                      <a:rPr lang="en-US" sz="2800" b="0" i="1" smtClean="0">
                        <a:latin typeface="Cambria Math" panose="02040503050406030204" pitchFamily="18" charset="0"/>
                      </a:rPr>
                      <m:t>𝑚𝑖𝑙𝑒𝑠</m:t>
                    </m:r>
                  </m:oMath>
                </a14:m>
                <a:endParaRPr lang="en-US" sz="28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t="-1615" r="-1926"/>
                </a:stretch>
              </a:blipFill>
            </p:spPr>
            <p:txBody>
              <a:bodyPr/>
              <a:lstStyle/>
              <a:p>
                <a:r>
                  <a:rPr lang="en-US">
                    <a:noFill/>
                  </a:rPr>
                  <a:t> </a:t>
                </a:r>
              </a:p>
            </p:txBody>
          </p:sp>
        </mc:Fallback>
      </mc:AlternateContent>
      <p:sp>
        <p:nvSpPr>
          <p:cNvPr id="4" name="Slide Number Placeholder 3"/>
          <p:cNvSpPr>
            <a:spLocks noGrp="1"/>
          </p:cNvSpPr>
          <p:nvPr>
            <p:ph type="sldNum" sz="quarter" idx="10"/>
          </p:nvPr>
        </p:nvSpPr>
        <p:spPr/>
        <p:txBody>
          <a:bodyPr/>
          <a:lstStyle/>
          <a:p>
            <a:fld id="{98096D24-9B5D-4A50-8365-016C07C21ED1}" type="slidenum">
              <a:rPr lang="en-US" smtClean="0"/>
              <a:t>81</a:t>
            </a:fld>
            <a:endParaRPr lang="en-US"/>
          </a:p>
        </p:txBody>
      </p:sp>
      <p:sp>
        <p:nvSpPr>
          <p:cNvPr id="5" name="Footer Placeholder 4"/>
          <p:cNvSpPr>
            <a:spLocks noGrp="1"/>
          </p:cNvSpPr>
          <p:nvPr>
            <p:ph type="ftr" sz="quarter" idx="12"/>
          </p:nvPr>
        </p:nvSpPr>
        <p:spPr/>
        <p:txBody>
          <a:bodyPr/>
          <a:lstStyle/>
          <a:p>
            <a:r>
              <a:rPr lang="en-US"/>
              <a:t>Falah Mohammed An Najah National University</a:t>
            </a:r>
          </a:p>
        </p:txBody>
      </p:sp>
    </p:spTree>
    <p:extLst>
      <p:ext uri="{BB962C8B-B14F-4D97-AF65-F5344CB8AC3E}">
        <p14:creationId xmlns:p14="http://schemas.microsoft.com/office/powerpoint/2010/main" val="233857856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Solution</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pPr algn="just"/>
                <a:r>
                  <a:rPr lang="en-US" sz="2800" dirty="0"/>
                  <a:t>The free space loss can be estimated by using the following equation</a:t>
                </a:r>
              </a:p>
              <a:p>
                <a:pPr algn="just"/>
                <a14:m>
                  <m:oMath xmlns:m="http://schemas.openxmlformats.org/officeDocument/2006/math">
                    <m:sSub>
                      <m:sSubPr>
                        <m:ctrlPr>
                          <a:rPr lang="en-US" sz="2800" i="1">
                            <a:latin typeface="Cambria Math" panose="02040503050406030204" pitchFamily="18" charset="0"/>
                          </a:rPr>
                        </m:ctrlPr>
                      </m:sSubPr>
                      <m:e>
                        <m:r>
                          <a:rPr lang="en-US" sz="2800" i="1">
                            <a:latin typeface="Cambria Math"/>
                          </a:rPr>
                          <m:t>𝐿</m:t>
                        </m:r>
                      </m:e>
                      <m:sub>
                        <m:r>
                          <a:rPr lang="en-US" sz="2800" i="1">
                            <a:latin typeface="Cambria Math"/>
                          </a:rPr>
                          <m:t>𝐹𝑆𝐿</m:t>
                        </m:r>
                      </m:sub>
                    </m:sSub>
                    <m:r>
                      <a:rPr lang="en-US" sz="2800" i="1">
                        <a:latin typeface="Cambria Math"/>
                      </a:rPr>
                      <m:t>=96.60+20</m:t>
                    </m:r>
                    <m:func>
                      <m:funcPr>
                        <m:ctrlPr>
                          <a:rPr lang="en-US" sz="2800" i="1">
                            <a:latin typeface="Cambria Math" panose="02040503050406030204" pitchFamily="18" charset="0"/>
                          </a:rPr>
                        </m:ctrlPr>
                      </m:funcPr>
                      <m:fName>
                        <m:r>
                          <m:rPr>
                            <m:sty m:val="p"/>
                          </m:rPr>
                          <a:rPr lang="en-US" sz="2800">
                            <a:latin typeface="Cambria Math"/>
                          </a:rPr>
                          <m:t>log</m:t>
                        </m:r>
                      </m:fName>
                      <m:e>
                        <m:d>
                          <m:dPr>
                            <m:ctrlPr>
                              <a:rPr lang="en-US" sz="2800" i="1">
                                <a:latin typeface="Cambria Math" panose="02040503050406030204" pitchFamily="18" charset="0"/>
                              </a:rPr>
                            </m:ctrlPr>
                          </m:dPr>
                          <m:e>
                            <m:sSub>
                              <m:sSubPr>
                                <m:ctrlPr>
                                  <a:rPr lang="en-US" sz="2800" i="1">
                                    <a:latin typeface="Cambria Math" panose="02040503050406030204" pitchFamily="18" charset="0"/>
                                  </a:rPr>
                                </m:ctrlPr>
                              </m:sSubPr>
                              <m:e>
                                <m:r>
                                  <a:rPr lang="en-US" sz="2800" i="1">
                                    <a:latin typeface="Cambria Math"/>
                                  </a:rPr>
                                  <m:t>𝑓</m:t>
                                </m:r>
                              </m:e>
                              <m:sub>
                                <m:r>
                                  <a:rPr lang="en-US" sz="2800" i="1">
                                    <a:latin typeface="Cambria Math"/>
                                  </a:rPr>
                                  <m:t>𝐺𝐻𝑧</m:t>
                                </m:r>
                              </m:sub>
                            </m:sSub>
                          </m:e>
                        </m:d>
                      </m:e>
                    </m:func>
                    <m:r>
                      <a:rPr lang="en-US" sz="2800" i="1">
                        <a:latin typeface="Cambria Math"/>
                      </a:rPr>
                      <m:t>+20</m:t>
                    </m:r>
                    <m:func>
                      <m:funcPr>
                        <m:ctrlPr>
                          <a:rPr lang="en-US" sz="2800" i="1">
                            <a:latin typeface="Cambria Math" panose="02040503050406030204" pitchFamily="18" charset="0"/>
                          </a:rPr>
                        </m:ctrlPr>
                      </m:funcPr>
                      <m:fName>
                        <m:r>
                          <m:rPr>
                            <m:sty m:val="p"/>
                          </m:rPr>
                          <a:rPr lang="en-US" sz="2800">
                            <a:latin typeface="Cambria Math"/>
                          </a:rPr>
                          <m:t>log</m:t>
                        </m:r>
                      </m:fName>
                      <m:e>
                        <m:d>
                          <m:dPr>
                            <m:ctrlPr>
                              <a:rPr lang="en-US" sz="2800" i="1">
                                <a:latin typeface="Cambria Math" panose="02040503050406030204" pitchFamily="18" charset="0"/>
                              </a:rPr>
                            </m:ctrlPr>
                          </m:dPr>
                          <m:e>
                            <m:sSub>
                              <m:sSubPr>
                                <m:ctrlPr>
                                  <a:rPr lang="en-US" sz="2800" i="1">
                                    <a:latin typeface="Cambria Math" panose="02040503050406030204" pitchFamily="18" charset="0"/>
                                  </a:rPr>
                                </m:ctrlPr>
                              </m:sSubPr>
                              <m:e>
                                <m:r>
                                  <a:rPr lang="en-US" sz="2800" i="1">
                                    <a:latin typeface="Cambria Math"/>
                                  </a:rPr>
                                  <m:t>𝑑</m:t>
                                </m:r>
                              </m:e>
                              <m:sub>
                                <m:r>
                                  <a:rPr lang="en-US" sz="2800" i="1">
                                    <a:latin typeface="Cambria Math"/>
                                  </a:rPr>
                                  <m:t>𝑚</m:t>
                                </m:r>
                                <m:r>
                                  <a:rPr lang="en-US" sz="2800" i="1">
                                    <a:latin typeface="Cambria Math" panose="02040503050406030204" pitchFamily="18" charset="0"/>
                                  </a:rPr>
                                  <m:t>𝑖</m:t>
                                </m:r>
                              </m:sub>
                            </m:sSub>
                          </m:e>
                        </m:d>
                      </m:e>
                    </m:func>
                    <m:r>
                      <a:rPr lang="en-US" sz="2800" i="1">
                        <a:latin typeface="Cambria Math"/>
                      </a:rPr>
                      <m:t> </m:t>
                    </m:r>
                    <m:r>
                      <a:rPr lang="en-US" sz="2800" i="1">
                        <a:latin typeface="Cambria Math"/>
                      </a:rPr>
                      <m:t>𝑑𝐵</m:t>
                    </m:r>
                  </m:oMath>
                </a14:m>
                <a:endParaRPr lang="en-US" sz="2800" dirty="0"/>
              </a:p>
              <a:p>
                <a:pPr algn="just"/>
                <a14:m>
                  <m:oMath xmlns:m="http://schemas.openxmlformats.org/officeDocument/2006/math">
                    <m:sSub>
                      <m:sSubPr>
                        <m:ctrlPr>
                          <a:rPr lang="en-US" sz="2800" i="1">
                            <a:latin typeface="Cambria Math" panose="02040503050406030204" pitchFamily="18" charset="0"/>
                          </a:rPr>
                        </m:ctrlPr>
                      </m:sSubPr>
                      <m:e>
                        <m:r>
                          <a:rPr lang="en-US" sz="2800" i="1">
                            <a:latin typeface="Cambria Math"/>
                          </a:rPr>
                          <m:t>𝐿</m:t>
                        </m:r>
                      </m:e>
                      <m:sub>
                        <m:r>
                          <a:rPr lang="en-US" sz="2800" i="1">
                            <a:latin typeface="Cambria Math"/>
                          </a:rPr>
                          <m:t>𝐹𝑆𝐿</m:t>
                        </m:r>
                      </m:sub>
                    </m:sSub>
                    <m:r>
                      <a:rPr lang="en-US" sz="2800" i="1">
                        <a:latin typeface="Cambria Math"/>
                      </a:rPr>
                      <m:t>=96.60+20</m:t>
                    </m:r>
                    <m:func>
                      <m:funcPr>
                        <m:ctrlPr>
                          <a:rPr lang="en-US" sz="2800" i="1">
                            <a:latin typeface="Cambria Math" panose="02040503050406030204" pitchFamily="18" charset="0"/>
                          </a:rPr>
                        </m:ctrlPr>
                      </m:funcPr>
                      <m:fName>
                        <m:r>
                          <m:rPr>
                            <m:sty m:val="p"/>
                          </m:rPr>
                          <a:rPr lang="en-US" sz="2800">
                            <a:latin typeface="Cambria Math"/>
                          </a:rPr>
                          <m:t>log</m:t>
                        </m:r>
                      </m:fName>
                      <m:e>
                        <m:d>
                          <m:dPr>
                            <m:ctrlPr>
                              <a:rPr lang="en-US" sz="2800" i="1">
                                <a:latin typeface="Cambria Math" panose="02040503050406030204" pitchFamily="18" charset="0"/>
                              </a:rPr>
                            </m:ctrlPr>
                          </m:dPr>
                          <m:e>
                            <m:r>
                              <a:rPr lang="en-US" sz="2800" b="0" i="1" smtClean="0">
                                <a:latin typeface="Cambria Math" panose="02040503050406030204" pitchFamily="18" charset="0"/>
                              </a:rPr>
                              <m:t>0.1</m:t>
                            </m:r>
                          </m:e>
                        </m:d>
                      </m:e>
                    </m:func>
                    <m:r>
                      <a:rPr lang="en-US" sz="2800" i="1">
                        <a:latin typeface="Cambria Math"/>
                      </a:rPr>
                      <m:t>+20</m:t>
                    </m:r>
                    <m:func>
                      <m:funcPr>
                        <m:ctrlPr>
                          <a:rPr lang="en-US" sz="2800" i="1">
                            <a:latin typeface="Cambria Math" panose="02040503050406030204" pitchFamily="18" charset="0"/>
                          </a:rPr>
                        </m:ctrlPr>
                      </m:funcPr>
                      <m:fName>
                        <m:r>
                          <m:rPr>
                            <m:sty m:val="p"/>
                          </m:rPr>
                          <a:rPr lang="en-US" sz="2800">
                            <a:latin typeface="Cambria Math"/>
                          </a:rPr>
                          <m:t>log</m:t>
                        </m:r>
                      </m:fName>
                      <m:e>
                        <m:d>
                          <m:dPr>
                            <m:ctrlPr>
                              <a:rPr lang="en-US" sz="2800" i="1">
                                <a:latin typeface="Cambria Math" panose="02040503050406030204" pitchFamily="18" charset="0"/>
                              </a:rPr>
                            </m:ctrlPr>
                          </m:dPr>
                          <m:e>
                            <m:r>
                              <a:rPr lang="en-US" sz="2800" b="0" i="1" smtClean="0">
                                <a:latin typeface="Cambria Math" panose="02040503050406030204" pitchFamily="18" charset="0"/>
                              </a:rPr>
                              <m:t>3</m:t>
                            </m:r>
                          </m:e>
                        </m:d>
                      </m:e>
                    </m:func>
                    <m:r>
                      <a:rPr lang="en-US" sz="2800" i="1">
                        <a:latin typeface="Cambria Math"/>
                      </a:rPr>
                      <m:t> </m:t>
                    </m:r>
                    <m:r>
                      <a:rPr lang="en-US" sz="2800" i="1">
                        <a:latin typeface="Cambria Math"/>
                      </a:rPr>
                      <m:t>𝑑𝐵</m:t>
                    </m:r>
                    <m:r>
                      <a:rPr lang="en-US" sz="2800" b="0" i="1" smtClean="0">
                        <a:latin typeface="Cambria Math" panose="02040503050406030204" pitchFamily="18" charset="0"/>
                      </a:rPr>
                      <m:t>=86.1</m:t>
                    </m:r>
                  </m:oMath>
                </a14:m>
                <a:endParaRPr lang="en-US" sz="2800" dirty="0"/>
              </a:p>
              <a:p>
                <a:pPr algn="just"/>
                <a:endParaRPr lang="en-US" sz="2800" dirty="0"/>
              </a:p>
              <a:p>
                <a:pPr algn="just"/>
                <a:endParaRPr lang="en-US" sz="2800" dirty="0"/>
              </a:p>
              <a:p>
                <a:pPr algn="just"/>
                <a:endParaRPr lang="en-US" sz="28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t="-1615" r="-1926"/>
                </a:stretch>
              </a:blipFill>
            </p:spPr>
            <p:txBody>
              <a:bodyPr/>
              <a:lstStyle/>
              <a:p>
                <a:r>
                  <a:rPr lang="en-US">
                    <a:noFill/>
                  </a:rPr>
                  <a:t> </a:t>
                </a:r>
              </a:p>
            </p:txBody>
          </p:sp>
        </mc:Fallback>
      </mc:AlternateContent>
      <p:sp>
        <p:nvSpPr>
          <p:cNvPr id="4" name="Slide Number Placeholder 3"/>
          <p:cNvSpPr>
            <a:spLocks noGrp="1"/>
          </p:cNvSpPr>
          <p:nvPr>
            <p:ph type="sldNum" sz="quarter" idx="10"/>
          </p:nvPr>
        </p:nvSpPr>
        <p:spPr/>
        <p:txBody>
          <a:bodyPr/>
          <a:lstStyle/>
          <a:p>
            <a:fld id="{98096D24-9B5D-4A50-8365-016C07C21ED1}" type="slidenum">
              <a:rPr lang="en-US" smtClean="0"/>
              <a:t>82</a:t>
            </a:fld>
            <a:endParaRPr lang="en-US"/>
          </a:p>
        </p:txBody>
      </p:sp>
      <p:sp>
        <p:nvSpPr>
          <p:cNvPr id="5" name="Footer Placeholder 4"/>
          <p:cNvSpPr>
            <a:spLocks noGrp="1"/>
          </p:cNvSpPr>
          <p:nvPr>
            <p:ph type="ftr" sz="quarter" idx="12"/>
          </p:nvPr>
        </p:nvSpPr>
        <p:spPr/>
        <p:txBody>
          <a:bodyPr/>
          <a:lstStyle/>
          <a:p>
            <a:r>
              <a:rPr lang="en-US"/>
              <a:t>Falah Mohammed An Najah National University</a:t>
            </a:r>
          </a:p>
        </p:txBody>
      </p:sp>
    </p:spTree>
    <p:extLst>
      <p:ext uri="{BB962C8B-B14F-4D97-AF65-F5344CB8AC3E}">
        <p14:creationId xmlns:p14="http://schemas.microsoft.com/office/powerpoint/2010/main" val="67428889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57200" y="1524000"/>
                <a:ext cx="8229600" cy="4610100"/>
              </a:xfrm>
            </p:spPr>
            <p:txBody>
              <a:bodyPr/>
              <a:lstStyle/>
              <a:p>
                <a:pPr marL="0" indent="0" algn="just">
                  <a:buNone/>
                </a:pPr>
                <a:r>
                  <a:rPr lang="en-US" sz="2800" dirty="0"/>
                  <a:t>A transmitter has an output of </a:t>
                </a:r>
                <a14:m>
                  <m:oMath xmlns:m="http://schemas.openxmlformats.org/officeDocument/2006/math">
                    <m:r>
                      <a:rPr lang="en-US" sz="2800" b="0" i="1" smtClean="0">
                        <a:latin typeface="Cambria Math" panose="02040503050406030204" pitchFamily="18" charset="0"/>
                      </a:rPr>
                      <m:t>2 </m:t>
                    </m:r>
                    <m:r>
                      <a:rPr lang="en-US" sz="2800" b="0" i="1" smtClean="0">
                        <a:latin typeface="Cambria Math" panose="02040503050406030204" pitchFamily="18" charset="0"/>
                      </a:rPr>
                      <m:t>𝑊𝑎𝑡𝑡</m:t>
                    </m:r>
                  </m:oMath>
                </a14:m>
                <a:r>
                  <a:rPr lang="en-US" sz="2800" dirty="0"/>
                  <a:t> at a carrier frequency of </a:t>
                </a:r>
                <a14:m>
                  <m:oMath xmlns:m="http://schemas.openxmlformats.org/officeDocument/2006/math">
                    <m:r>
                      <a:rPr lang="en-US" sz="2800" b="0" i="0" smtClean="0">
                        <a:latin typeface="Cambria Math" panose="02040503050406030204" pitchFamily="18" charset="0"/>
                      </a:rPr>
                      <m:t>2 </m:t>
                    </m:r>
                    <m:r>
                      <a:rPr lang="en-US" sz="2800" b="0" i="1" smtClean="0">
                        <a:latin typeface="Cambria Math" panose="02040503050406030204" pitchFamily="18" charset="0"/>
                      </a:rPr>
                      <m:t>𝐺𝐻𝑧</m:t>
                    </m:r>
                  </m:oMath>
                </a14:m>
                <a:r>
                  <a:rPr lang="en-US" sz="2800" dirty="0"/>
                  <a:t>. Assume that the transmitting and receiving antennas are parabolic dishes each </a:t>
                </a:r>
                <a14:m>
                  <m:oMath xmlns:m="http://schemas.openxmlformats.org/officeDocument/2006/math">
                    <m:r>
                      <a:rPr lang="en-US" sz="2800" b="0" i="1" dirty="0" smtClean="0">
                        <a:latin typeface="Cambria Math" panose="02040503050406030204" pitchFamily="18" charset="0"/>
                      </a:rPr>
                      <m:t>0.9144 </m:t>
                    </m:r>
                    <m:r>
                      <a:rPr lang="en-US" sz="2800" b="0" i="1" dirty="0" smtClean="0">
                        <a:latin typeface="Cambria Math" panose="02040503050406030204" pitchFamily="18" charset="0"/>
                      </a:rPr>
                      <m:t>𝑚</m:t>
                    </m:r>
                  </m:oMath>
                </a14:m>
                <a:r>
                  <a:rPr lang="en-US" sz="2800" dirty="0"/>
                  <a:t> in diameter. Assume that the efficiency of each antenna is 0.55</a:t>
                </a:r>
              </a:p>
              <a:p>
                <a:pPr marL="514350" indent="-514350" algn="just">
                  <a:buFont typeface="+mj-lt"/>
                  <a:buAutoNum type="alphaLcParenR"/>
                </a:pPr>
                <a:r>
                  <a:rPr lang="en-US" sz="2800" dirty="0"/>
                  <a:t>Evaluate the gain of each antenna </a:t>
                </a:r>
              </a:p>
              <a:p>
                <a:pPr marL="514350" indent="-514350" algn="just">
                  <a:buFont typeface="+mj-lt"/>
                  <a:buAutoNum type="alphaLcParenR"/>
                </a:pPr>
                <a:r>
                  <a:rPr lang="en-US" sz="2800" dirty="0"/>
                  <a:t>Calculate the ERIP</a:t>
                </a:r>
              </a:p>
              <a:p>
                <a:pPr marL="514350" indent="-514350" algn="just">
                  <a:buFont typeface="+mj-lt"/>
                  <a:buAutoNum type="alphaLcParenR"/>
                </a:pPr>
                <a:r>
                  <a:rPr lang="en-US" sz="2800" dirty="0"/>
                  <a:t>If the receiving antenna is located 25 miles from the transmitting antenna over free-space path, find the received signal</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57200" y="1524000"/>
                <a:ext cx="8229600" cy="4610100"/>
              </a:xfrm>
              <a:blipFill rotWithShape="0">
                <a:blip r:embed="rId2"/>
                <a:stretch>
                  <a:fillRect l="-1556" t="-1455" r="-1926" b="-4630"/>
                </a:stretch>
              </a:blipFill>
            </p:spPr>
            <p:txBody>
              <a:bodyPr/>
              <a:lstStyle/>
              <a:p>
                <a:r>
                  <a:rPr lang="en-US">
                    <a:noFill/>
                  </a:rPr>
                  <a:t> </a:t>
                </a:r>
              </a:p>
            </p:txBody>
          </p:sp>
        </mc:Fallback>
      </mc:AlternateContent>
      <p:sp>
        <p:nvSpPr>
          <p:cNvPr id="4" name="Slide Number Placeholder 3"/>
          <p:cNvSpPr>
            <a:spLocks noGrp="1"/>
          </p:cNvSpPr>
          <p:nvPr>
            <p:ph type="sldNum" sz="quarter" idx="10"/>
          </p:nvPr>
        </p:nvSpPr>
        <p:spPr/>
        <p:txBody>
          <a:bodyPr/>
          <a:lstStyle/>
          <a:p>
            <a:fld id="{98096D24-9B5D-4A50-8365-016C07C21ED1}" type="slidenum">
              <a:rPr lang="en-US" smtClean="0"/>
              <a:t>83</a:t>
            </a:fld>
            <a:endParaRPr lang="en-US"/>
          </a:p>
        </p:txBody>
      </p:sp>
      <p:sp>
        <p:nvSpPr>
          <p:cNvPr id="5" name="Footer Placeholder 4"/>
          <p:cNvSpPr>
            <a:spLocks noGrp="1"/>
          </p:cNvSpPr>
          <p:nvPr>
            <p:ph type="ftr" sz="quarter" idx="12"/>
          </p:nvPr>
        </p:nvSpPr>
        <p:spPr/>
        <p:txBody>
          <a:bodyPr/>
          <a:lstStyle/>
          <a:p>
            <a:r>
              <a:rPr lang="en-US"/>
              <a:t>Falah Mohammed An Najah National University</a:t>
            </a:r>
          </a:p>
        </p:txBody>
      </p:sp>
    </p:spTree>
    <p:extLst>
      <p:ext uri="{BB962C8B-B14F-4D97-AF65-F5344CB8AC3E}">
        <p14:creationId xmlns:p14="http://schemas.microsoft.com/office/powerpoint/2010/main" val="396637524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Solution</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pPr marL="514350" indent="-514350" algn="just">
                  <a:buFont typeface="+mj-lt"/>
                  <a:buAutoNum type="alphaLcParenR"/>
                </a:pPr>
                <a:r>
                  <a:rPr lang="en-US" sz="2500" dirty="0"/>
                  <a:t>The antenna gain is defined as </a:t>
                </a:r>
              </a:p>
              <a:p>
                <a:pPr marL="0" indent="0" algn="just">
                  <a:buNone/>
                </a:pPr>
                <a14:m>
                  <m:oMathPara xmlns:m="http://schemas.openxmlformats.org/officeDocument/2006/math">
                    <m:oMathParaPr>
                      <m:jc m:val="centerGroup"/>
                    </m:oMathParaPr>
                    <m:oMath xmlns:m="http://schemas.openxmlformats.org/officeDocument/2006/math">
                      <m:sSub>
                        <m:sSubPr>
                          <m:ctrlPr>
                            <a:rPr lang="en-US" sz="2500" b="0" i="1" smtClean="0">
                              <a:latin typeface="Cambria Math" panose="02040503050406030204" pitchFamily="18" charset="0"/>
                            </a:rPr>
                          </m:ctrlPr>
                        </m:sSubPr>
                        <m:e>
                          <m:r>
                            <a:rPr lang="en-US" sz="2500" b="0" i="1" smtClean="0">
                              <a:latin typeface="Cambria Math" panose="02040503050406030204" pitchFamily="18" charset="0"/>
                            </a:rPr>
                            <m:t>𝐺</m:t>
                          </m:r>
                        </m:e>
                        <m:sub>
                          <m:r>
                            <a:rPr lang="en-US" sz="2500" b="0" i="1" smtClean="0">
                              <a:latin typeface="Cambria Math" panose="02040503050406030204" pitchFamily="18" charset="0"/>
                            </a:rPr>
                            <m:t>𝑡</m:t>
                          </m:r>
                        </m:sub>
                      </m:sSub>
                      <m:r>
                        <a:rPr lang="en-US" sz="2500" b="0" i="1" smtClean="0">
                          <a:latin typeface="Cambria Math" panose="02040503050406030204" pitchFamily="18" charset="0"/>
                        </a:rPr>
                        <m:t>=</m:t>
                      </m:r>
                      <m:sSub>
                        <m:sSubPr>
                          <m:ctrlPr>
                            <a:rPr lang="en-US" sz="2500" b="0" i="1" smtClean="0">
                              <a:latin typeface="Cambria Math" panose="02040503050406030204" pitchFamily="18" charset="0"/>
                            </a:rPr>
                          </m:ctrlPr>
                        </m:sSubPr>
                        <m:e>
                          <m:r>
                            <a:rPr lang="en-US" sz="2500" b="0" i="1" smtClean="0">
                              <a:latin typeface="Cambria Math" panose="02040503050406030204" pitchFamily="18" charset="0"/>
                            </a:rPr>
                            <m:t>𝐺</m:t>
                          </m:r>
                        </m:e>
                        <m:sub>
                          <m:r>
                            <a:rPr lang="en-US" sz="2500" b="0" i="1" smtClean="0">
                              <a:latin typeface="Cambria Math" panose="02040503050406030204" pitchFamily="18" charset="0"/>
                            </a:rPr>
                            <m:t>𝑟</m:t>
                          </m:r>
                        </m:sub>
                      </m:sSub>
                      <m:r>
                        <a:rPr lang="en-US" sz="2500" b="0" i="1" smtClean="0">
                          <a:latin typeface="Cambria Math" panose="02040503050406030204" pitchFamily="18" charset="0"/>
                        </a:rPr>
                        <m:t>=</m:t>
                      </m:r>
                      <m:f>
                        <m:fPr>
                          <m:ctrlPr>
                            <a:rPr lang="en-US" sz="2500" b="0" i="1" smtClean="0">
                              <a:latin typeface="Cambria Math" panose="02040503050406030204" pitchFamily="18" charset="0"/>
                            </a:rPr>
                          </m:ctrlPr>
                        </m:fPr>
                        <m:num>
                          <m:r>
                            <a:rPr lang="en-US" sz="2500" b="0" i="1" smtClean="0">
                              <a:latin typeface="Cambria Math" panose="02040503050406030204" pitchFamily="18" charset="0"/>
                            </a:rPr>
                            <m:t>4</m:t>
                          </m:r>
                          <m:r>
                            <a:rPr lang="en-US" sz="2500" b="0" i="1" smtClean="0">
                              <a:latin typeface="Cambria Math" panose="02040503050406030204" pitchFamily="18" charset="0"/>
                            </a:rPr>
                            <m:t>𝜋</m:t>
                          </m:r>
                          <m:r>
                            <a:rPr lang="en-US" sz="2500" b="0" i="1" smtClean="0">
                              <a:latin typeface="Cambria Math" panose="02040503050406030204" pitchFamily="18" charset="0"/>
                            </a:rPr>
                            <m:t>×</m:t>
                          </m:r>
                          <m:r>
                            <a:rPr lang="en-US" sz="2500" b="0" i="1" smtClean="0">
                              <a:latin typeface="Cambria Math" panose="02040503050406030204" pitchFamily="18" charset="0"/>
                            </a:rPr>
                            <m:t>𝑒𝑓𝑓𝑒𝑐𝑡𝑖𝑣𝑒</m:t>
                          </m:r>
                          <m:r>
                            <a:rPr lang="en-US" sz="2500" b="0" i="1" smtClean="0">
                              <a:latin typeface="Cambria Math" panose="02040503050406030204" pitchFamily="18" charset="0"/>
                            </a:rPr>
                            <m:t> </m:t>
                          </m:r>
                          <m:r>
                            <a:rPr lang="en-US" sz="2500" b="0" i="1" smtClean="0">
                              <a:latin typeface="Cambria Math" panose="02040503050406030204" pitchFamily="18" charset="0"/>
                            </a:rPr>
                            <m:t>𝑎𝑟𝑒𝑎</m:t>
                          </m:r>
                        </m:num>
                        <m:den>
                          <m:sSup>
                            <m:sSupPr>
                              <m:ctrlPr>
                                <a:rPr lang="en-US" sz="2500" b="0" i="1" smtClean="0">
                                  <a:latin typeface="Cambria Math" panose="02040503050406030204" pitchFamily="18" charset="0"/>
                                </a:rPr>
                              </m:ctrlPr>
                            </m:sSupPr>
                            <m:e>
                              <m:r>
                                <a:rPr lang="en-US" sz="2500" b="0" i="1" smtClean="0">
                                  <a:latin typeface="Cambria Math" panose="02040503050406030204" pitchFamily="18" charset="0"/>
                                </a:rPr>
                                <m:t>𝜆</m:t>
                              </m:r>
                            </m:e>
                            <m:sup>
                              <m:r>
                                <a:rPr lang="en-US" sz="2500" b="0" i="1" smtClean="0">
                                  <a:latin typeface="Cambria Math" panose="02040503050406030204" pitchFamily="18" charset="0"/>
                                </a:rPr>
                                <m:t>2</m:t>
                              </m:r>
                            </m:sup>
                          </m:sSup>
                        </m:den>
                      </m:f>
                      <m:r>
                        <a:rPr lang="en-US" sz="2500" b="0" i="1" smtClean="0">
                          <a:latin typeface="Cambria Math" panose="02040503050406030204" pitchFamily="18" charset="0"/>
                        </a:rPr>
                        <m:t>=</m:t>
                      </m:r>
                      <m:f>
                        <m:fPr>
                          <m:ctrlPr>
                            <a:rPr lang="en-US" sz="2500" b="0" i="1" smtClean="0">
                              <a:latin typeface="Cambria Math" panose="02040503050406030204" pitchFamily="18" charset="0"/>
                            </a:rPr>
                          </m:ctrlPr>
                        </m:fPr>
                        <m:num>
                          <m:r>
                            <a:rPr lang="en-US" sz="2500" b="0" i="1" smtClean="0">
                              <a:latin typeface="Cambria Math" panose="02040503050406030204" pitchFamily="18" charset="0"/>
                            </a:rPr>
                            <m:t>4</m:t>
                          </m:r>
                          <m:r>
                            <a:rPr lang="en-US" sz="2500" b="0" i="1" smtClean="0">
                              <a:latin typeface="Cambria Math" panose="02040503050406030204" pitchFamily="18" charset="0"/>
                            </a:rPr>
                            <m:t>𝜋</m:t>
                          </m:r>
                          <m:r>
                            <a:rPr lang="en-US" sz="2500" b="0" i="1" smtClean="0">
                              <a:latin typeface="Cambria Math" panose="02040503050406030204" pitchFamily="18" charset="0"/>
                            </a:rPr>
                            <m:t>×</m:t>
                          </m:r>
                          <m:r>
                            <a:rPr lang="en-US" sz="2500" b="0" i="1" smtClean="0">
                              <a:latin typeface="Cambria Math" panose="02040503050406030204" pitchFamily="18" charset="0"/>
                            </a:rPr>
                            <m:t>𝜂</m:t>
                          </m:r>
                          <m:r>
                            <a:rPr lang="en-US" sz="2500" b="0" i="1" smtClean="0">
                              <a:latin typeface="Cambria Math" panose="02040503050406030204" pitchFamily="18" charset="0"/>
                            </a:rPr>
                            <m:t>×</m:t>
                          </m:r>
                          <m:r>
                            <a:rPr lang="en-US" sz="2500" b="0" i="1" smtClean="0">
                              <a:latin typeface="Cambria Math" panose="02040503050406030204" pitchFamily="18" charset="0"/>
                            </a:rPr>
                            <m:t>𝑝h𝑦𝑠𝑖𝑐𝑎𝑙</m:t>
                          </m:r>
                          <m:r>
                            <a:rPr lang="en-US" sz="2500" b="0" i="1" smtClean="0">
                              <a:latin typeface="Cambria Math" panose="02040503050406030204" pitchFamily="18" charset="0"/>
                            </a:rPr>
                            <m:t> </m:t>
                          </m:r>
                          <m:r>
                            <a:rPr lang="en-US" sz="2500" b="0" i="1" smtClean="0">
                              <a:latin typeface="Cambria Math" panose="02040503050406030204" pitchFamily="18" charset="0"/>
                            </a:rPr>
                            <m:t>𝑎𝑟𝑒𝑎</m:t>
                          </m:r>
                          <m:r>
                            <a:rPr lang="en-US" sz="2500" b="0" i="1" smtClean="0">
                              <a:latin typeface="Cambria Math" panose="02040503050406030204" pitchFamily="18" charset="0"/>
                            </a:rPr>
                            <m:t> </m:t>
                          </m:r>
                        </m:num>
                        <m:den>
                          <m:sSup>
                            <m:sSupPr>
                              <m:ctrlPr>
                                <a:rPr lang="en-US" sz="2500" b="0" i="1" smtClean="0">
                                  <a:latin typeface="Cambria Math" panose="02040503050406030204" pitchFamily="18" charset="0"/>
                                </a:rPr>
                              </m:ctrlPr>
                            </m:sSupPr>
                            <m:e>
                              <m:r>
                                <a:rPr lang="en-US" sz="2500" b="0" i="1" smtClean="0">
                                  <a:latin typeface="Cambria Math" panose="02040503050406030204" pitchFamily="18" charset="0"/>
                                </a:rPr>
                                <m:t>𝜆</m:t>
                              </m:r>
                            </m:e>
                            <m:sup>
                              <m:r>
                                <a:rPr lang="en-US" sz="2500" b="0" i="1" smtClean="0">
                                  <a:latin typeface="Cambria Math" panose="02040503050406030204" pitchFamily="18" charset="0"/>
                                </a:rPr>
                                <m:t>2</m:t>
                              </m:r>
                            </m:sup>
                          </m:sSup>
                        </m:den>
                      </m:f>
                    </m:oMath>
                  </m:oMathPara>
                </a14:m>
                <a:endParaRPr lang="en-US" sz="2500" b="0" dirty="0"/>
              </a:p>
              <a:p>
                <a:pPr marL="0" indent="0" algn="just">
                  <a:buNone/>
                </a:pPr>
                <a:r>
                  <a:rPr lang="en-US" sz="2500" dirty="0"/>
                  <a:t>The physical area of the antenna is </a:t>
                </a:r>
              </a:p>
              <a:p>
                <a:pPr marL="0" indent="0" algn="just">
                  <a:buNone/>
                </a:pPr>
                <a14:m>
                  <m:oMathPara xmlns:m="http://schemas.openxmlformats.org/officeDocument/2006/math">
                    <m:oMathParaPr>
                      <m:jc m:val="centerGroup"/>
                    </m:oMathParaPr>
                    <m:oMath xmlns:m="http://schemas.openxmlformats.org/officeDocument/2006/math">
                      <m:sSub>
                        <m:sSubPr>
                          <m:ctrlPr>
                            <a:rPr lang="en-US" sz="2500" b="0" i="1" smtClean="0">
                              <a:latin typeface="Cambria Math" panose="02040503050406030204" pitchFamily="18" charset="0"/>
                            </a:rPr>
                          </m:ctrlPr>
                        </m:sSubPr>
                        <m:e>
                          <m:r>
                            <a:rPr lang="en-US" sz="2500" b="0" i="1" smtClean="0">
                              <a:latin typeface="Cambria Math" panose="02040503050406030204" pitchFamily="18" charset="0"/>
                            </a:rPr>
                            <m:t>𝐴</m:t>
                          </m:r>
                        </m:e>
                        <m:sub>
                          <m:r>
                            <a:rPr lang="en-US" sz="2500" b="0" i="1" smtClean="0">
                              <a:latin typeface="Cambria Math" panose="02040503050406030204" pitchFamily="18" charset="0"/>
                            </a:rPr>
                            <m:t>𝑝</m:t>
                          </m:r>
                        </m:sub>
                      </m:sSub>
                      <m:r>
                        <a:rPr lang="en-US" sz="2500" b="0" i="1" smtClean="0">
                          <a:latin typeface="Cambria Math" panose="02040503050406030204" pitchFamily="18" charset="0"/>
                        </a:rPr>
                        <m:t>=</m:t>
                      </m:r>
                      <m:r>
                        <a:rPr lang="en-US" sz="2500" b="0" i="1" smtClean="0">
                          <a:latin typeface="Cambria Math" panose="02040503050406030204" pitchFamily="18" charset="0"/>
                        </a:rPr>
                        <m:t>𝜋</m:t>
                      </m:r>
                      <m:sSup>
                        <m:sSupPr>
                          <m:ctrlPr>
                            <a:rPr lang="en-US" sz="2500" b="0" i="1" smtClean="0">
                              <a:latin typeface="Cambria Math" panose="02040503050406030204" pitchFamily="18" charset="0"/>
                            </a:rPr>
                          </m:ctrlPr>
                        </m:sSupPr>
                        <m:e>
                          <m:r>
                            <a:rPr lang="en-US" sz="2500" b="0" i="1" smtClean="0">
                              <a:latin typeface="Cambria Math" panose="02040503050406030204" pitchFamily="18" charset="0"/>
                            </a:rPr>
                            <m:t>𝑟</m:t>
                          </m:r>
                        </m:e>
                        <m:sup>
                          <m:r>
                            <a:rPr lang="en-US" sz="2500" b="0" i="1" smtClean="0">
                              <a:latin typeface="Cambria Math" panose="02040503050406030204" pitchFamily="18" charset="0"/>
                            </a:rPr>
                            <m:t>2</m:t>
                          </m:r>
                        </m:sup>
                      </m:sSup>
                      <m:r>
                        <a:rPr lang="en-US" sz="2500" b="0" i="1" smtClean="0">
                          <a:latin typeface="Cambria Math" panose="02040503050406030204" pitchFamily="18" charset="0"/>
                        </a:rPr>
                        <m:t>=</m:t>
                      </m:r>
                      <m:r>
                        <a:rPr lang="en-US" sz="2500" b="0" i="1" smtClean="0">
                          <a:latin typeface="Cambria Math" panose="02040503050406030204" pitchFamily="18" charset="0"/>
                        </a:rPr>
                        <m:t>𝜋</m:t>
                      </m:r>
                      <m:sSup>
                        <m:sSupPr>
                          <m:ctrlPr>
                            <a:rPr lang="en-US" sz="2500" b="0" i="1" smtClean="0">
                              <a:latin typeface="Cambria Math" panose="02040503050406030204" pitchFamily="18" charset="0"/>
                            </a:rPr>
                          </m:ctrlPr>
                        </m:sSupPr>
                        <m:e>
                          <m:d>
                            <m:dPr>
                              <m:ctrlPr>
                                <a:rPr lang="en-US" sz="2500" b="0" i="1" smtClean="0">
                                  <a:latin typeface="Cambria Math" panose="02040503050406030204" pitchFamily="18" charset="0"/>
                                </a:rPr>
                              </m:ctrlPr>
                            </m:dPr>
                            <m:e>
                              <m:f>
                                <m:fPr>
                                  <m:ctrlPr>
                                    <a:rPr lang="en-US" sz="2500" b="0" i="1" smtClean="0">
                                      <a:latin typeface="Cambria Math" panose="02040503050406030204" pitchFamily="18" charset="0"/>
                                    </a:rPr>
                                  </m:ctrlPr>
                                </m:fPr>
                                <m:num>
                                  <m:r>
                                    <a:rPr lang="en-US" sz="2500" b="0" i="1" smtClean="0">
                                      <a:latin typeface="Cambria Math" panose="02040503050406030204" pitchFamily="18" charset="0"/>
                                    </a:rPr>
                                    <m:t>𝑑</m:t>
                                  </m:r>
                                </m:num>
                                <m:den>
                                  <m:r>
                                    <a:rPr lang="en-US" sz="2500" b="0" i="1" smtClean="0">
                                      <a:latin typeface="Cambria Math" panose="02040503050406030204" pitchFamily="18" charset="0"/>
                                    </a:rPr>
                                    <m:t>2</m:t>
                                  </m:r>
                                </m:den>
                              </m:f>
                            </m:e>
                          </m:d>
                        </m:e>
                        <m:sup>
                          <m:r>
                            <a:rPr lang="en-US" sz="2500" b="0" i="1" smtClean="0">
                              <a:latin typeface="Cambria Math" panose="02040503050406030204" pitchFamily="18" charset="0"/>
                            </a:rPr>
                            <m:t>2</m:t>
                          </m:r>
                        </m:sup>
                      </m:sSup>
                      <m:r>
                        <a:rPr lang="en-US" sz="2500" b="0" i="1" smtClean="0">
                          <a:latin typeface="Cambria Math" panose="02040503050406030204" pitchFamily="18" charset="0"/>
                        </a:rPr>
                        <m:t>=</m:t>
                      </m:r>
                      <m:r>
                        <a:rPr lang="en-US" sz="2500" b="0" i="1" smtClean="0">
                          <a:latin typeface="Cambria Math" panose="02040503050406030204" pitchFamily="18" charset="0"/>
                        </a:rPr>
                        <m:t>𝜋</m:t>
                      </m:r>
                      <m:sSup>
                        <m:sSupPr>
                          <m:ctrlPr>
                            <a:rPr lang="en-US" sz="2500" b="0" i="1" smtClean="0">
                              <a:latin typeface="Cambria Math" panose="02040503050406030204" pitchFamily="18" charset="0"/>
                            </a:rPr>
                          </m:ctrlPr>
                        </m:sSupPr>
                        <m:e>
                          <m:r>
                            <a:rPr lang="en-US" sz="2500" b="0" i="1" smtClean="0">
                              <a:latin typeface="Cambria Math" panose="02040503050406030204" pitchFamily="18" charset="0"/>
                            </a:rPr>
                            <m:t>𝑑</m:t>
                          </m:r>
                        </m:e>
                        <m:sup>
                          <m:r>
                            <a:rPr lang="en-US" sz="2500" b="0" i="1" smtClean="0">
                              <a:latin typeface="Cambria Math" panose="02040503050406030204" pitchFamily="18" charset="0"/>
                            </a:rPr>
                            <m:t>2</m:t>
                          </m:r>
                        </m:sup>
                      </m:sSup>
                      <m:r>
                        <a:rPr lang="en-US" sz="2500" b="0" i="1" smtClean="0">
                          <a:latin typeface="Cambria Math" panose="02040503050406030204" pitchFamily="18" charset="0"/>
                        </a:rPr>
                        <m:t>/4</m:t>
                      </m:r>
                    </m:oMath>
                  </m:oMathPara>
                </a14:m>
                <a:endParaRPr lang="en-US" sz="2500" b="0" dirty="0"/>
              </a:p>
              <a:p>
                <a:pPr marL="0" indent="0" algn="just">
                  <a:buNone/>
                </a:pPr>
                <a14:m>
                  <m:oMathPara xmlns:m="http://schemas.openxmlformats.org/officeDocument/2006/math">
                    <m:oMathParaPr>
                      <m:jc m:val="centerGroup"/>
                    </m:oMathParaPr>
                    <m:oMath xmlns:m="http://schemas.openxmlformats.org/officeDocument/2006/math">
                      <m:sSub>
                        <m:sSubPr>
                          <m:ctrlPr>
                            <a:rPr lang="en-US" sz="2500" b="0" i="1" smtClean="0">
                              <a:latin typeface="Cambria Math" panose="02040503050406030204" pitchFamily="18" charset="0"/>
                            </a:rPr>
                          </m:ctrlPr>
                        </m:sSubPr>
                        <m:e>
                          <m:r>
                            <a:rPr lang="en-US" sz="2500" b="0" i="1" smtClean="0">
                              <a:latin typeface="Cambria Math" panose="02040503050406030204" pitchFamily="18" charset="0"/>
                            </a:rPr>
                            <m:t>𝐺</m:t>
                          </m:r>
                        </m:e>
                        <m:sub>
                          <m:r>
                            <a:rPr lang="en-US" sz="2500" b="0" i="1" smtClean="0">
                              <a:latin typeface="Cambria Math" panose="02040503050406030204" pitchFamily="18" charset="0"/>
                            </a:rPr>
                            <m:t>𝑡</m:t>
                          </m:r>
                        </m:sub>
                      </m:sSub>
                      <m:r>
                        <a:rPr lang="en-US" sz="2500" b="0" i="1" smtClean="0">
                          <a:latin typeface="Cambria Math" panose="02040503050406030204" pitchFamily="18" charset="0"/>
                        </a:rPr>
                        <m:t>=</m:t>
                      </m:r>
                      <m:sSub>
                        <m:sSubPr>
                          <m:ctrlPr>
                            <a:rPr lang="en-US" sz="2500" b="0" i="1" smtClean="0">
                              <a:latin typeface="Cambria Math" panose="02040503050406030204" pitchFamily="18" charset="0"/>
                            </a:rPr>
                          </m:ctrlPr>
                        </m:sSubPr>
                        <m:e>
                          <m:r>
                            <a:rPr lang="en-US" sz="2500" b="0" i="1" smtClean="0">
                              <a:latin typeface="Cambria Math" panose="02040503050406030204" pitchFamily="18" charset="0"/>
                            </a:rPr>
                            <m:t>𝐺</m:t>
                          </m:r>
                        </m:e>
                        <m:sub>
                          <m:r>
                            <a:rPr lang="en-US" sz="2500" b="0" i="1" smtClean="0">
                              <a:latin typeface="Cambria Math" panose="02040503050406030204" pitchFamily="18" charset="0"/>
                            </a:rPr>
                            <m:t>𝑟</m:t>
                          </m:r>
                        </m:sub>
                      </m:sSub>
                      <m:r>
                        <a:rPr lang="en-US" sz="2500" b="0" i="1" smtClean="0">
                          <a:latin typeface="Cambria Math" panose="02040503050406030204" pitchFamily="18" charset="0"/>
                        </a:rPr>
                        <m:t>=</m:t>
                      </m:r>
                      <m:f>
                        <m:fPr>
                          <m:ctrlPr>
                            <a:rPr lang="en-US" sz="2500" b="0" i="1" smtClean="0">
                              <a:latin typeface="Cambria Math" panose="02040503050406030204" pitchFamily="18" charset="0"/>
                            </a:rPr>
                          </m:ctrlPr>
                        </m:fPr>
                        <m:num>
                          <m:r>
                            <a:rPr lang="en-US" sz="2500" b="0" i="1" smtClean="0">
                              <a:latin typeface="Cambria Math" panose="02040503050406030204" pitchFamily="18" charset="0"/>
                            </a:rPr>
                            <m:t>4</m:t>
                          </m:r>
                          <m:r>
                            <a:rPr lang="en-US" sz="2500" b="0" i="1" smtClean="0">
                              <a:latin typeface="Cambria Math" panose="02040503050406030204" pitchFamily="18" charset="0"/>
                            </a:rPr>
                            <m:t>𝜋</m:t>
                          </m:r>
                          <m:r>
                            <a:rPr lang="en-US" sz="2500" b="0" i="1" smtClean="0">
                              <a:latin typeface="Cambria Math" panose="02040503050406030204" pitchFamily="18" charset="0"/>
                            </a:rPr>
                            <m:t>×0.55×</m:t>
                          </m:r>
                          <m:r>
                            <a:rPr lang="en-US" sz="2500" i="1">
                              <a:latin typeface="Cambria Math" panose="02040503050406030204" pitchFamily="18" charset="0"/>
                            </a:rPr>
                            <m:t>𝜋</m:t>
                          </m:r>
                          <m:r>
                            <a:rPr lang="en-US" sz="2500" i="1">
                              <a:latin typeface="Cambria Math" panose="02040503050406030204" pitchFamily="18" charset="0"/>
                            </a:rPr>
                            <m:t>×</m:t>
                          </m:r>
                          <m:sSup>
                            <m:sSupPr>
                              <m:ctrlPr>
                                <a:rPr lang="en-US" sz="2500" i="1">
                                  <a:latin typeface="Cambria Math" panose="02040503050406030204" pitchFamily="18" charset="0"/>
                                </a:rPr>
                              </m:ctrlPr>
                            </m:sSupPr>
                            <m:e>
                              <m:r>
                                <a:rPr lang="en-US" sz="2500" b="0" i="1" smtClean="0">
                                  <a:latin typeface="Cambria Math" panose="02040503050406030204" pitchFamily="18" charset="0"/>
                                </a:rPr>
                                <m:t>0.914</m:t>
                              </m:r>
                            </m:e>
                            <m:sup>
                              <m:r>
                                <a:rPr lang="en-US" sz="2500" i="1">
                                  <a:latin typeface="Cambria Math" panose="02040503050406030204" pitchFamily="18" charset="0"/>
                                </a:rPr>
                                <m:t>2</m:t>
                              </m:r>
                            </m:sup>
                          </m:sSup>
                          <m:r>
                            <a:rPr lang="en-US" sz="2500" i="1">
                              <a:latin typeface="Cambria Math" panose="02040503050406030204" pitchFamily="18" charset="0"/>
                            </a:rPr>
                            <m:t>/4</m:t>
                          </m:r>
                        </m:num>
                        <m:den>
                          <m:sSup>
                            <m:sSupPr>
                              <m:ctrlPr>
                                <a:rPr lang="en-US" sz="2500" b="0" i="1" smtClean="0">
                                  <a:latin typeface="Cambria Math" panose="02040503050406030204" pitchFamily="18" charset="0"/>
                                </a:rPr>
                              </m:ctrlPr>
                            </m:sSupPr>
                            <m:e>
                              <m:d>
                                <m:dPr>
                                  <m:ctrlPr>
                                    <a:rPr lang="en-US" sz="2500" b="0" i="1" smtClean="0">
                                      <a:latin typeface="Cambria Math" panose="02040503050406030204" pitchFamily="18" charset="0"/>
                                    </a:rPr>
                                  </m:ctrlPr>
                                </m:dPr>
                                <m:e>
                                  <m:f>
                                    <m:fPr>
                                      <m:ctrlPr>
                                        <a:rPr lang="en-US" sz="2500" b="0" i="1" smtClean="0">
                                          <a:latin typeface="Cambria Math" panose="02040503050406030204" pitchFamily="18" charset="0"/>
                                        </a:rPr>
                                      </m:ctrlPr>
                                    </m:fPr>
                                    <m:num>
                                      <m:r>
                                        <a:rPr lang="en-US" sz="2500" i="1">
                                          <a:latin typeface="Cambria Math" panose="02040503050406030204" pitchFamily="18" charset="0"/>
                                        </a:rPr>
                                        <m:t>3×</m:t>
                                      </m:r>
                                      <m:sSup>
                                        <m:sSupPr>
                                          <m:ctrlPr>
                                            <a:rPr lang="en-US" sz="2500" b="0" i="1" smtClean="0">
                                              <a:latin typeface="Cambria Math" panose="02040503050406030204" pitchFamily="18" charset="0"/>
                                            </a:rPr>
                                          </m:ctrlPr>
                                        </m:sSupPr>
                                        <m:e>
                                          <m:r>
                                            <a:rPr lang="en-US" sz="2500" b="0" i="1" smtClean="0">
                                              <a:latin typeface="Cambria Math" panose="02040503050406030204" pitchFamily="18" charset="0"/>
                                            </a:rPr>
                                            <m:t>10</m:t>
                                          </m:r>
                                        </m:e>
                                        <m:sup>
                                          <m:r>
                                            <a:rPr lang="en-US" sz="2500" b="0" i="1" smtClean="0">
                                              <a:latin typeface="Cambria Math" panose="02040503050406030204" pitchFamily="18" charset="0"/>
                                            </a:rPr>
                                            <m:t>8</m:t>
                                          </m:r>
                                        </m:sup>
                                      </m:sSup>
                                    </m:num>
                                    <m:den>
                                      <m:r>
                                        <a:rPr lang="en-US" sz="2500" b="0" i="1" smtClean="0">
                                          <a:latin typeface="Cambria Math" panose="02040503050406030204" pitchFamily="18" charset="0"/>
                                        </a:rPr>
                                        <m:t>2</m:t>
                                      </m:r>
                                      <m:r>
                                        <a:rPr lang="en-US" sz="2500" i="1">
                                          <a:latin typeface="Cambria Math" panose="02040503050406030204" pitchFamily="18" charset="0"/>
                                        </a:rPr>
                                        <m:t>×</m:t>
                                      </m:r>
                                      <m:sSup>
                                        <m:sSupPr>
                                          <m:ctrlPr>
                                            <a:rPr lang="en-US" sz="2500" b="0" i="1" smtClean="0">
                                              <a:latin typeface="Cambria Math" panose="02040503050406030204" pitchFamily="18" charset="0"/>
                                            </a:rPr>
                                          </m:ctrlPr>
                                        </m:sSupPr>
                                        <m:e>
                                          <m:r>
                                            <a:rPr lang="en-US" sz="2500" b="0" i="1" smtClean="0">
                                              <a:latin typeface="Cambria Math" panose="02040503050406030204" pitchFamily="18" charset="0"/>
                                            </a:rPr>
                                            <m:t>10</m:t>
                                          </m:r>
                                        </m:e>
                                        <m:sup>
                                          <m:r>
                                            <a:rPr lang="en-US" sz="2500" b="0" i="1" smtClean="0">
                                              <a:latin typeface="Cambria Math" panose="02040503050406030204" pitchFamily="18" charset="0"/>
                                            </a:rPr>
                                            <m:t>9</m:t>
                                          </m:r>
                                        </m:sup>
                                      </m:sSup>
                                    </m:den>
                                  </m:f>
                                </m:e>
                              </m:d>
                            </m:e>
                            <m:sup>
                              <m:r>
                                <a:rPr lang="en-US" sz="2500" b="0" i="1" smtClean="0">
                                  <a:latin typeface="Cambria Math" panose="02040503050406030204" pitchFamily="18" charset="0"/>
                                </a:rPr>
                                <m:t>2</m:t>
                              </m:r>
                            </m:sup>
                          </m:sSup>
                        </m:den>
                      </m:f>
                      <m:r>
                        <a:rPr lang="en-US" sz="2500" b="0" i="1" smtClean="0">
                          <a:latin typeface="Cambria Math" panose="02040503050406030204" pitchFamily="18" charset="0"/>
                        </a:rPr>
                        <m:t>=201.7=23 </m:t>
                      </m:r>
                      <m:r>
                        <a:rPr lang="en-US" sz="2500" b="0" i="1" smtClean="0">
                          <a:latin typeface="Cambria Math" panose="02040503050406030204" pitchFamily="18" charset="0"/>
                        </a:rPr>
                        <m:t>𝑑𝐵</m:t>
                      </m:r>
                    </m:oMath>
                  </m:oMathPara>
                </a14:m>
                <a:endParaRPr lang="en-US" sz="25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1259" t="-1211"/>
                </a:stretch>
              </a:blipFill>
            </p:spPr>
            <p:txBody>
              <a:bodyPr/>
              <a:lstStyle/>
              <a:p>
                <a:r>
                  <a:rPr lang="en-US">
                    <a:noFill/>
                  </a:rPr>
                  <a:t> </a:t>
                </a:r>
              </a:p>
            </p:txBody>
          </p:sp>
        </mc:Fallback>
      </mc:AlternateContent>
      <p:sp>
        <p:nvSpPr>
          <p:cNvPr id="4" name="Slide Number Placeholder 3"/>
          <p:cNvSpPr>
            <a:spLocks noGrp="1"/>
          </p:cNvSpPr>
          <p:nvPr>
            <p:ph type="sldNum" sz="quarter" idx="10"/>
          </p:nvPr>
        </p:nvSpPr>
        <p:spPr/>
        <p:txBody>
          <a:bodyPr/>
          <a:lstStyle/>
          <a:p>
            <a:fld id="{98096D24-9B5D-4A50-8365-016C07C21ED1}" type="slidenum">
              <a:rPr lang="en-US" smtClean="0"/>
              <a:t>84</a:t>
            </a:fld>
            <a:endParaRPr lang="en-US"/>
          </a:p>
        </p:txBody>
      </p:sp>
      <p:sp>
        <p:nvSpPr>
          <p:cNvPr id="5" name="Footer Placeholder 4"/>
          <p:cNvSpPr>
            <a:spLocks noGrp="1"/>
          </p:cNvSpPr>
          <p:nvPr>
            <p:ph type="ftr" sz="quarter" idx="12"/>
          </p:nvPr>
        </p:nvSpPr>
        <p:spPr/>
        <p:txBody>
          <a:bodyPr/>
          <a:lstStyle/>
          <a:p>
            <a:r>
              <a:rPr lang="en-US"/>
              <a:t>Falah Mohammed An Najah National University</a:t>
            </a:r>
          </a:p>
        </p:txBody>
      </p:sp>
    </p:spTree>
    <p:extLst>
      <p:ext uri="{BB962C8B-B14F-4D97-AF65-F5344CB8AC3E}">
        <p14:creationId xmlns:p14="http://schemas.microsoft.com/office/powerpoint/2010/main" val="308373702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Solution</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pPr marL="514350" indent="-514350" algn="just">
                  <a:buFont typeface="+mj-lt"/>
                  <a:buAutoNum type="alphaLcParenR" startAt="2"/>
                </a:pPr>
                <a:r>
                  <a:rPr lang="en-US" sz="2800" dirty="0"/>
                  <a:t>The ERIP can be found from</a:t>
                </a:r>
              </a:p>
              <a:p>
                <a:pPr marL="0" indent="0" algn="just">
                  <a:buNone/>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𝐸𝑅𝐼𝑃</m:t>
                      </m:r>
                      <m:r>
                        <a:rPr lang="en-US" sz="2800" b="0" i="1" smtClean="0">
                          <a:latin typeface="Cambria Math" panose="02040503050406030204" pitchFamily="18" charset="0"/>
                        </a:rPr>
                        <m:t>=</m:t>
                      </m:r>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𝑃</m:t>
                          </m:r>
                        </m:e>
                        <m:sub>
                          <m:r>
                            <a:rPr lang="en-US" sz="2800" b="0" i="1" smtClean="0">
                              <a:latin typeface="Cambria Math" panose="02040503050406030204" pitchFamily="18" charset="0"/>
                            </a:rPr>
                            <m:t>𝑡</m:t>
                          </m:r>
                        </m:sub>
                      </m:sSub>
                      <m:r>
                        <a:rPr lang="en-US" sz="2800" b="0" i="1" smtClean="0">
                          <a:latin typeface="Cambria Math" panose="02040503050406030204" pitchFamily="18" charset="0"/>
                        </a:rPr>
                        <m:t>+</m:t>
                      </m:r>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𝐺</m:t>
                          </m:r>
                        </m:e>
                        <m:sub>
                          <m:r>
                            <a:rPr lang="en-US" sz="2800" b="0" i="1" smtClean="0">
                              <a:latin typeface="Cambria Math" panose="02040503050406030204" pitchFamily="18" charset="0"/>
                            </a:rPr>
                            <m:t>𝑡</m:t>
                          </m:r>
                        </m:sub>
                      </m:sSub>
                      <m:r>
                        <a:rPr lang="en-US" sz="2800" b="0" i="1" smtClean="0">
                          <a:latin typeface="Cambria Math" panose="02040503050406030204" pitchFamily="18" charset="0"/>
                        </a:rPr>
                        <m:t>=10</m:t>
                      </m:r>
                      <m:func>
                        <m:funcPr>
                          <m:ctrlPr>
                            <a:rPr lang="en-US" sz="2800" b="0" i="1" smtClean="0">
                              <a:latin typeface="Cambria Math" panose="02040503050406030204" pitchFamily="18" charset="0"/>
                            </a:rPr>
                          </m:ctrlPr>
                        </m:funcPr>
                        <m:fName>
                          <m:sSub>
                            <m:sSubPr>
                              <m:ctrlPr>
                                <a:rPr lang="en-US" sz="2800" b="0" i="1" smtClean="0">
                                  <a:latin typeface="Cambria Math" panose="02040503050406030204" pitchFamily="18" charset="0"/>
                                </a:rPr>
                              </m:ctrlPr>
                            </m:sSubPr>
                            <m:e>
                              <m:r>
                                <m:rPr>
                                  <m:sty m:val="p"/>
                                </m:rPr>
                                <a:rPr lang="en-US" sz="2800" b="0" i="0" smtClean="0">
                                  <a:latin typeface="Cambria Math" panose="02040503050406030204" pitchFamily="18" charset="0"/>
                                </a:rPr>
                                <m:t>log</m:t>
                              </m:r>
                            </m:e>
                            <m:sub>
                              <m:r>
                                <a:rPr lang="en-US" sz="2800" b="0" i="1" smtClean="0">
                                  <a:latin typeface="Cambria Math" panose="02040503050406030204" pitchFamily="18" charset="0"/>
                                </a:rPr>
                                <m:t>10</m:t>
                              </m:r>
                            </m:sub>
                          </m:sSub>
                        </m:fName>
                        <m:e>
                          <m:r>
                            <a:rPr lang="en-US" sz="2800" b="0" i="1" smtClean="0">
                              <a:latin typeface="Cambria Math" panose="02040503050406030204" pitchFamily="18" charset="0"/>
                            </a:rPr>
                            <m:t>2</m:t>
                          </m:r>
                        </m:e>
                      </m:func>
                      <m:r>
                        <a:rPr lang="en-US" sz="2800" b="0" i="1" smtClean="0">
                          <a:latin typeface="Cambria Math" panose="02040503050406030204" pitchFamily="18" charset="0"/>
                        </a:rPr>
                        <m:t>+23=26 </m:t>
                      </m:r>
                      <m:r>
                        <a:rPr lang="en-US" sz="2800" b="0" i="1" smtClean="0">
                          <a:latin typeface="Cambria Math" panose="02040503050406030204" pitchFamily="18" charset="0"/>
                        </a:rPr>
                        <m:t>𝑑𝐵</m:t>
                      </m:r>
                    </m:oMath>
                  </m:oMathPara>
                </a14:m>
                <a:endParaRPr lang="en-US" sz="2800" dirty="0"/>
              </a:p>
              <a:p>
                <a:pPr marL="514350" indent="-514350" algn="just">
                  <a:buFont typeface="+mj-lt"/>
                  <a:buAutoNum type="alphaLcParenR" startAt="3"/>
                </a:pPr>
                <a:r>
                  <a:rPr lang="en-US" sz="2800" dirty="0"/>
                  <a:t>The received signal power can be determined from </a:t>
                </a:r>
                <a14:m>
                  <m:oMath xmlns:m="http://schemas.openxmlformats.org/officeDocument/2006/math">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𝑃</m:t>
                        </m:r>
                      </m:e>
                      <m:sub>
                        <m:r>
                          <a:rPr lang="en-US" sz="2800" b="0" i="1" smtClean="0">
                            <a:latin typeface="Cambria Math" panose="02040503050406030204" pitchFamily="18" charset="0"/>
                          </a:rPr>
                          <m:t>𝑟</m:t>
                        </m:r>
                      </m:sub>
                    </m:sSub>
                    <m:r>
                      <a:rPr lang="en-US" sz="2800" b="0" i="1" smtClean="0">
                        <a:latin typeface="Cambria Math" panose="02040503050406030204" pitchFamily="18" charset="0"/>
                      </a:rPr>
                      <m:t>=</m:t>
                    </m:r>
                    <m:r>
                      <a:rPr lang="en-US" sz="2800" b="0" i="1" smtClean="0">
                        <a:latin typeface="Cambria Math" panose="02040503050406030204" pitchFamily="18" charset="0"/>
                      </a:rPr>
                      <m:t>𝐸𝑅𝐼𝑃</m:t>
                    </m:r>
                    <m:r>
                      <a:rPr lang="en-US" sz="2800" b="0" i="1" smtClean="0">
                        <a:latin typeface="Cambria Math" panose="02040503050406030204" pitchFamily="18" charset="0"/>
                      </a:rPr>
                      <m:t>+</m:t>
                    </m:r>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𝐺</m:t>
                        </m:r>
                      </m:e>
                      <m:sub>
                        <m:r>
                          <a:rPr lang="en-US" sz="2800" b="0" i="1" smtClean="0">
                            <a:latin typeface="Cambria Math" panose="02040503050406030204" pitchFamily="18" charset="0"/>
                          </a:rPr>
                          <m:t>𝑟</m:t>
                        </m:r>
                      </m:sub>
                    </m:sSub>
                    <m:r>
                      <a:rPr lang="en-US" sz="2800" b="0" i="1" smtClean="0">
                        <a:latin typeface="Cambria Math" panose="02040503050406030204" pitchFamily="18" charset="0"/>
                      </a:rPr>
                      <m:t>−</m:t>
                    </m:r>
                    <m:r>
                      <a:rPr lang="en-US" sz="2800" b="0" i="1" smtClean="0">
                        <a:latin typeface="Cambria Math" panose="02040503050406030204" pitchFamily="18" charset="0"/>
                      </a:rPr>
                      <m:t>𝐹𝑆𝐿</m:t>
                    </m:r>
                  </m:oMath>
                </a14:m>
                <a:endParaRPr lang="en-US" sz="2800" b="0" dirty="0"/>
              </a:p>
              <a:p>
                <a:pPr marL="0" indent="0" algn="just">
                  <a:buNone/>
                </a:pPr>
                <a14:m>
                  <m:oMathPara xmlns:m="http://schemas.openxmlformats.org/officeDocument/2006/math">
                    <m:oMathParaPr>
                      <m:jc m:val="centerGroup"/>
                    </m:oMathParaPr>
                    <m:oMath xmlns:m="http://schemas.openxmlformats.org/officeDocument/2006/math">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𝑃</m:t>
                          </m:r>
                        </m:e>
                        <m:sub>
                          <m:r>
                            <a:rPr lang="en-US" sz="2800" b="0" i="1" smtClean="0">
                              <a:latin typeface="Cambria Math" panose="02040503050406030204" pitchFamily="18" charset="0"/>
                            </a:rPr>
                            <m:t>𝑟</m:t>
                          </m:r>
                        </m:sub>
                      </m:sSub>
                      <m:r>
                        <a:rPr lang="en-US" sz="2800" b="0" i="1" smtClean="0">
                          <a:latin typeface="Cambria Math" panose="02040503050406030204" pitchFamily="18" charset="0"/>
                        </a:rPr>
                        <m:t>=26+23−130.5=−81.5 </m:t>
                      </m:r>
                      <m:r>
                        <a:rPr lang="en-US" sz="2800" b="0" i="1" smtClean="0">
                          <a:latin typeface="Cambria Math" panose="02040503050406030204" pitchFamily="18" charset="0"/>
                        </a:rPr>
                        <m:t>𝑑𝐵</m:t>
                      </m:r>
                    </m:oMath>
                  </m:oMathPara>
                </a14:m>
                <a:endParaRPr lang="en-US" sz="28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1407" t="-1615" r="-1926"/>
                </a:stretch>
              </a:blipFill>
            </p:spPr>
            <p:txBody>
              <a:bodyPr/>
              <a:lstStyle/>
              <a:p>
                <a:r>
                  <a:rPr lang="en-US">
                    <a:noFill/>
                  </a:rPr>
                  <a:t> </a:t>
                </a:r>
              </a:p>
            </p:txBody>
          </p:sp>
        </mc:Fallback>
      </mc:AlternateContent>
      <p:sp>
        <p:nvSpPr>
          <p:cNvPr id="4" name="Slide Number Placeholder 3"/>
          <p:cNvSpPr>
            <a:spLocks noGrp="1"/>
          </p:cNvSpPr>
          <p:nvPr>
            <p:ph type="sldNum" sz="quarter" idx="10"/>
          </p:nvPr>
        </p:nvSpPr>
        <p:spPr/>
        <p:txBody>
          <a:bodyPr/>
          <a:lstStyle/>
          <a:p>
            <a:fld id="{98096D24-9B5D-4A50-8365-016C07C21ED1}" type="slidenum">
              <a:rPr lang="en-US" smtClean="0"/>
              <a:t>85</a:t>
            </a:fld>
            <a:endParaRPr lang="en-US"/>
          </a:p>
        </p:txBody>
      </p:sp>
      <p:sp>
        <p:nvSpPr>
          <p:cNvPr id="5" name="Footer Placeholder 4"/>
          <p:cNvSpPr>
            <a:spLocks noGrp="1"/>
          </p:cNvSpPr>
          <p:nvPr>
            <p:ph type="ftr" sz="quarter" idx="12"/>
          </p:nvPr>
        </p:nvSpPr>
        <p:spPr/>
        <p:txBody>
          <a:bodyPr/>
          <a:lstStyle/>
          <a:p>
            <a:r>
              <a:rPr lang="en-US"/>
              <a:t>Falah Mohammed An Najah National University</a:t>
            </a:r>
          </a:p>
        </p:txBody>
      </p:sp>
    </p:spTree>
    <p:extLst>
      <p:ext uri="{BB962C8B-B14F-4D97-AF65-F5344CB8AC3E}">
        <p14:creationId xmlns:p14="http://schemas.microsoft.com/office/powerpoint/2010/main" val="138735807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pPr algn="just"/>
                <a:r>
                  <a:rPr lang="en-US" sz="2400" dirty="0"/>
                  <a:t>The direct broadcast system in North America operates at 12.2–12.7 GHz, with a transmit carrier power of 120 W, a transmit antenna gain of 34 dB, an IF bandwidth of 20 MHz, and a worst-case slant angle (30◦) distance from the geostationary satellite to Earth of 39,000 km. The 18-inch receiving dish antenna has a gain of 33.5 dB and sees an average background brightness temperature of </a:t>
                </a:r>
                <a14:m>
                  <m:oMath xmlns:m="http://schemas.openxmlformats.org/officeDocument/2006/math">
                    <m:sSub>
                      <m:sSubPr>
                        <m:ctrlPr>
                          <a:rPr lang="en-US" sz="2400" b="0" i="1" dirty="0" smtClean="0">
                            <a:latin typeface="Cambria Math" panose="02040503050406030204" pitchFamily="18" charset="0"/>
                          </a:rPr>
                        </m:ctrlPr>
                      </m:sSubPr>
                      <m:e>
                        <m:r>
                          <a:rPr lang="en-US" sz="2400" i="1" dirty="0" smtClean="0">
                            <a:latin typeface="Cambria Math" panose="02040503050406030204" pitchFamily="18" charset="0"/>
                          </a:rPr>
                          <m:t>𝑇</m:t>
                        </m:r>
                      </m:e>
                      <m:sub>
                        <m:r>
                          <a:rPr lang="en-US" sz="2400" i="1" dirty="0" smtClean="0">
                            <a:latin typeface="Cambria Math" panose="02040503050406030204" pitchFamily="18" charset="0"/>
                          </a:rPr>
                          <m:t>𝑏</m:t>
                        </m:r>
                      </m:sub>
                    </m:sSub>
                    <m:r>
                      <a:rPr lang="en-US" sz="2400" i="1" dirty="0" smtClean="0">
                        <a:latin typeface="Cambria Math" panose="02040503050406030204" pitchFamily="18" charset="0"/>
                      </a:rPr>
                      <m:t>=50 </m:t>
                    </m:r>
                    <m:r>
                      <a:rPr lang="en-US" sz="2400" i="1" dirty="0" smtClean="0">
                        <a:latin typeface="Cambria Math" panose="02040503050406030204" pitchFamily="18" charset="0"/>
                      </a:rPr>
                      <m:t>𝐾</m:t>
                    </m:r>
                  </m:oMath>
                </a14:m>
                <a:r>
                  <a:rPr lang="en-US" sz="2400" dirty="0"/>
                  <a:t>, with a receiver low-noise block (LNB) having a noise figure of 0.7 </a:t>
                </a:r>
                <a:r>
                  <a:rPr lang="en-US" sz="2400" dirty="0" err="1"/>
                  <a:t>dB.</a:t>
                </a:r>
                <a:r>
                  <a:rPr lang="en-US" sz="2400" dirty="0"/>
                  <a:t> The required minimum CNR is 15 </a:t>
                </a:r>
                <a:r>
                  <a:rPr lang="en-US" sz="2400" dirty="0" err="1"/>
                  <a:t>dB.</a:t>
                </a:r>
                <a:r>
                  <a:rPr lang="en-US" sz="2400" dirty="0"/>
                  <a:t> The overall system is shown in the next slide</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t="-1077" r="-1556"/>
                </a:stretch>
              </a:blipFill>
            </p:spPr>
            <p:txBody>
              <a:bodyPr/>
              <a:lstStyle/>
              <a:p>
                <a:r>
                  <a:rPr lang="en-US">
                    <a:noFill/>
                  </a:rPr>
                  <a:t> </a:t>
                </a:r>
              </a:p>
            </p:txBody>
          </p:sp>
        </mc:Fallback>
      </mc:AlternateContent>
      <p:sp>
        <p:nvSpPr>
          <p:cNvPr id="4" name="Slide Number Placeholder 3"/>
          <p:cNvSpPr>
            <a:spLocks noGrp="1"/>
          </p:cNvSpPr>
          <p:nvPr>
            <p:ph type="sldNum" sz="quarter" idx="10"/>
          </p:nvPr>
        </p:nvSpPr>
        <p:spPr/>
        <p:txBody>
          <a:bodyPr/>
          <a:lstStyle/>
          <a:p>
            <a:fld id="{98096D24-9B5D-4A50-8365-016C07C21ED1}" type="slidenum">
              <a:rPr lang="en-US" smtClean="0"/>
              <a:t>86</a:t>
            </a:fld>
            <a:endParaRPr lang="en-US"/>
          </a:p>
        </p:txBody>
      </p:sp>
      <p:sp>
        <p:nvSpPr>
          <p:cNvPr id="5" name="Footer Placeholder 4"/>
          <p:cNvSpPr>
            <a:spLocks noGrp="1"/>
          </p:cNvSpPr>
          <p:nvPr>
            <p:ph type="ftr" sz="quarter" idx="12"/>
          </p:nvPr>
        </p:nvSpPr>
        <p:spPr/>
        <p:txBody>
          <a:bodyPr/>
          <a:lstStyle/>
          <a:p>
            <a:r>
              <a:rPr lang="en-US"/>
              <a:t>Falah Mohammed An Najah National University</a:t>
            </a:r>
          </a:p>
        </p:txBody>
      </p:sp>
    </p:spTree>
    <p:extLst>
      <p:ext uri="{BB962C8B-B14F-4D97-AF65-F5344CB8AC3E}">
        <p14:creationId xmlns:p14="http://schemas.microsoft.com/office/powerpoint/2010/main" val="303320185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68086" y="1563688"/>
                <a:ext cx="8229600" cy="4533900"/>
              </a:xfrm>
            </p:spPr>
            <p:txBody>
              <a:bodyPr/>
              <a:lstStyle/>
              <a:p>
                <a:pPr algn="just"/>
                <a:endParaRPr lang="en-US" sz="2400" dirty="0"/>
              </a:p>
              <a:p>
                <a:pPr algn="just"/>
                <a:endParaRPr lang="en-US" sz="2400" dirty="0"/>
              </a:p>
              <a:p>
                <a:pPr algn="just"/>
                <a:endParaRPr lang="en-US" sz="2400" dirty="0"/>
              </a:p>
              <a:p>
                <a:pPr algn="just"/>
                <a:r>
                  <a:rPr lang="en-US" sz="2400" dirty="0"/>
                  <a:t>Find </a:t>
                </a:r>
              </a:p>
              <a:p>
                <a:pPr marL="457200" indent="-457200" algn="just">
                  <a:buFont typeface="+mj-lt"/>
                  <a:buAutoNum type="alphaLcParenR"/>
                </a:pPr>
                <a:r>
                  <a:rPr lang="en-US" sz="2400" dirty="0"/>
                  <a:t>The link budget for the received carrier power at the antenna terminals</a:t>
                </a:r>
              </a:p>
              <a:p>
                <a:pPr marL="457200" indent="-457200" algn="just">
                  <a:buFont typeface="+mj-lt"/>
                  <a:buAutoNum type="alphaLcParenR"/>
                </a:pPr>
                <a:r>
                  <a:rPr lang="en-US" sz="2400" dirty="0"/>
                  <a:t>The receiver figure of merit </a:t>
                </a:r>
                <a14:m>
                  <m:oMath xmlns:m="http://schemas.openxmlformats.org/officeDocument/2006/math">
                    <m:r>
                      <a:rPr lang="en-US" sz="2400" i="1" dirty="0" smtClean="0">
                        <a:latin typeface="Cambria Math" panose="02040503050406030204" pitchFamily="18" charset="0"/>
                      </a:rPr>
                      <m:t>𝐺</m:t>
                    </m:r>
                    <m:r>
                      <a:rPr lang="en-US" sz="2400" i="1" dirty="0" smtClean="0">
                        <a:latin typeface="Cambria Math" panose="02040503050406030204" pitchFamily="18" charset="0"/>
                      </a:rPr>
                      <m:t>/</m:t>
                    </m:r>
                    <m:r>
                      <a:rPr lang="en-US" sz="2400" i="1" dirty="0" smtClean="0">
                        <a:latin typeface="Cambria Math" panose="02040503050406030204" pitchFamily="18" charset="0"/>
                      </a:rPr>
                      <m:t>𝑇</m:t>
                    </m:r>
                  </m:oMath>
                </a14:m>
                <a:r>
                  <a:rPr lang="en-US" sz="2400" i="1" dirty="0"/>
                  <a:t> </a:t>
                </a:r>
                <a:r>
                  <a:rPr lang="en-US" sz="2400" dirty="0"/>
                  <a:t>for the receive antenna and LNB system</a:t>
                </a:r>
              </a:p>
              <a:p>
                <a:pPr marL="457200" indent="-457200">
                  <a:buFont typeface="+mj-lt"/>
                  <a:buAutoNum type="alphaLcParenR"/>
                </a:pPr>
                <a:r>
                  <a:rPr lang="en-US" sz="2400" dirty="0"/>
                  <a:t>The CNR at the output of the LNB</a:t>
                </a:r>
              </a:p>
              <a:p>
                <a:pPr marL="457200" indent="-457200">
                  <a:buFont typeface="+mj-lt"/>
                  <a:buAutoNum type="alphaLcParenR"/>
                </a:pPr>
                <a:r>
                  <a:rPr lang="en-US" sz="2400" dirty="0"/>
                  <a:t>The Link margin of the system</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68086" y="1563688"/>
                <a:ext cx="8229600" cy="4533900"/>
              </a:xfrm>
              <a:blipFill rotWithShape="0">
                <a:blip r:embed="rId2"/>
                <a:stretch>
                  <a:fillRect l="-1111" r="-1481"/>
                </a:stretch>
              </a:blipFill>
            </p:spPr>
            <p:txBody>
              <a:bodyPr/>
              <a:lstStyle/>
              <a:p>
                <a:r>
                  <a:rPr lang="en-US">
                    <a:noFill/>
                  </a:rPr>
                  <a:t> </a:t>
                </a:r>
              </a:p>
            </p:txBody>
          </p:sp>
        </mc:Fallback>
      </mc:AlternateContent>
      <p:sp>
        <p:nvSpPr>
          <p:cNvPr id="4" name="Slide Number Placeholder 3"/>
          <p:cNvSpPr>
            <a:spLocks noGrp="1"/>
          </p:cNvSpPr>
          <p:nvPr>
            <p:ph type="sldNum" sz="quarter" idx="10"/>
          </p:nvPr>
        </p:nvSpPr>
        <p:spPr/>
        <p:txBody>
          <a:bodyPr/>
          <a:lstStyle/>
          <a:p>
            <a:fld id="{98096D24-9B5D-4A50-8365-016C07C21ED1}" type="slidenum">
              <a:rPr lang="en-US" smtClean="0"/>
              <a:t>87</a:t>
            </a:fld>
            <a:endParaRPr lang="en-US"/>
          </a:p>
        </p:txBody>
      </p:sp>
      <p:sp>
        <p:nvSpPr>
          <p:cNvPr id="5" name="Footer Placeholder 4"/>
          <p:cNvSpPr>
            <a:spLocks noGrp="1"/>
          </p:cNvSpPr>
          <p:nvPr>
            <p:ph type="ftr" sz="quarter" idx="12"/>
          </p:nvPr>
        </p:nvSpPr>
        <p:spPr/>
        <p:txBody>
          <a:bodyPr/>
          <a:lstStyle/>
          <a:p>
            <a:r>
              <a:rPr lang="en-US"/>
              <a:t>Falah Mohammed An Najah National University</a:t>
            </a:r>
          </a:p>
        </p:txBody>
      </p:sp>
      <p:pic>
        <p:nvPicPr>
          <p:cNvPr id="6" name="Picture 5"/>
          <p:cNvPicPr>
            <a:picLocks noChangeAspect="1"/>
          </p:cNvPicPr>
          <p:nvPr/>
        </p:nvPicPr>
        <p:blipFill>
          <a:blip r:embed="rId3"/>
          <a:stretch>
            <a:fillRect/>
          </a:stretch>
        </p:blipFill>
        <p:spPr>
          <a:xfrm>
            <a:off x="2209800" y="1567543"/>
            <a:ext cx="4595586" cy="1295400"/>
          </a:xfrm>
          <a:prstGeom prst="rect">
            <a:avLst/>
          </a:prstGeom>
        </p:spPr>
      </p:pic>
    </p:spTree>
    <p:extLst>
      <p:ext uri="{BB962C8B-B14F-4D97-AF65-F5344CB8AC3E}">
        <p14:creationId xmlns:p14="http://schemas.microsoft.com/office/powerpoint/2010/main" val="425348755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Solution</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68086" y="1563688"/>
                <a:ext cx="8229600" cy="4533900"/>
              </a:xfrm>
            </p:spPr>
            <p:txBody>
              <a:bodyPr/>
              <a:lstStyle/>
              <a:p>
                <a:pPr marL="457200" indent="-457200" algn="just">
                  <a:buFont typeface="+mj-lt"/>
                  <a:buAutoNum type="alphaLcParenR"/>
                </a:pPr>
                <a:r>
                  <a:rPr lang="en-US" sz="2400" dirty="0"/>
                  <a:t>The link budget can be determined from</a:t>
                </a:r>
              </a:p>
              <a:p>
                <a:pPr marL="0" indent="0" algn="just">
                  <a:buNone/>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𝑃</m:t>
                          </m:r>
                        </m:e>
                        <m:sub>
                          <m:r>
                            <a:rPr lang="en-US" sz="2400" b="0" i="1" smtClean="0">
                              <a:latin typeface="Cambria Math" panose="02040503050406030204" pitchFamily="18" charset="0"/>
                            </a:rPr>
                            <m:t>𝑟</m:t>
                          </m:r>
                        </m:sub>
                      </m:sSub>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𝑃</m:t>
                          </m:r>
                        </m:e>
                        <m:sub>
                          <m:r>
                            <a:rPr lang="en-US" sz="2400" b="0" i="1" smtClean="0">
                              <a:latin typeface="Cambria Math" panose="02040503050406030204" pitchFamily="18" charset="0"/>
                            </a:rPr>
                            <m:t>𝑡</m:t>
                          </m:r>
                        </m:sub>
                      </m:sSub>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𝐺</m:t>
                          </m:r>
                        </m:e>
                        <m:sub>
                          <m:r>
                            <a:rPr lang="en-US" sz="2400" b="0" i="1" smtClean="0">
                              <a:latin typeface="Cambria Math" panose="02040503050406030204" pitchFamily="18" charset="0"/>
                            </a:rPr>
                            <m:t>𝑡</m:t>
                          </m:r>
                        </m:sub>
                      </m:sSub>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𝐺</m:t>
                          </m:r>
                        </m:e>
                        <m:sub>
                          <m:r>
                            <a:rPr lang="en-US" sz="2400" b="0" i="1" smtClean="0">
                              <a:latin typeface="Cambria Math" panose="02040503050406030204" pitchFamily="18" charset="0"/>
                            </a:rPr>
                            <m:t>𝑟</m:t>
                          </m:r>
                        </m:sub>
                      </m:sSub>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𝐿</m:t>
                          </m:r>
                        </m:e>
                        <m:sub>
                          <m:r>
                            <a:rPr lang="en-US" sz="2400" b="0" i="1" smtClean="0">
                              <a:latin typeface="Cambria Math" panose="02040503050406030204" pitchFamily="18" charset="0"/>
                            </a:rPr>
                            <m:t>𝐹𝑆𝐿</m:t>
                          </m:r>
                        </m:sub>
                      </m:sSub>
                    </m:oMath>
                  </m:oMathPara>
                </a14:m>
                <a:endParaRPr lang="en-US" sz="2400" b="0" dirty="0"/>
              </a:p>
              <a:p>
                <a:pPr marL="0" indent="0" algn="just">
                  <a:buNone/>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𝑃</m:t>
                          </m:r>
                        </m:e>
                        <m:sub>
                          <m:r>
                            <a:rPr lang="en-US" sz="2400" b="0" i="1" smtClean="0">
                              <a:latin typeface="Cambria Math" panose="02040503050406030204" pitchFamily="18" charset="0"/>
                            </a:rPr>
                            <m:t>𝑡</m:t>
                          </m:r>
                        </m:sub>
                      </m:sSub>
                      <m:r>
                        <a:rPr lang="en-US" sz="2400" b="0" i="1" smtClean="0">
                          <a:latin typeface="Cambria Math" panose="02040503050406030204" pitchFamily="18" charset="0"/>
                        </a:rPr>
                        <m:t>=</m:t>
                      </m:r>
                      <m:r>
                        <a:rPr lang="en-US" sz="2400" b="0" i="1" smtClean="0">
                          <a:latin typeface="Cambria Math" panose="02040503050406030204" pitchFamily="18" charset="0"/>
                        </a:rPr>
                        <m:t>120</m:t>
                      </m:r>
                      <m:r>
                        <a:rPr lang="en-US" sz="2400" b="0" i="1" smtClean="0">
                          <a:latin typeface="Cambria Math" panose="02040503050406030204" pitchFamily="18" charset="0"/>
                        </a:rPr>
                        <m:t> </m:t>
                      </m:r>
                      <m:r>
                        <a:rPr lang="en-US" sz="2400" b="0" i="1" smtClean="0">
                          <a:latin typeface="Cambria Math" panose="02040503050406030204" pitchFamily="18" charset="0"/>
                        </a:rPr>
                        <m:t>𝑊</m:t>
                      </m:r>
                      <m:r>
                        <a:rPr lang="en-US" sz="2400" b="0" i="1" smtClean="0">
                          <a:latin typeface="Cambria Math" panose="02040503050406030204" pitchFamily="18" charset="0"/>
                        </a:rPr>
                        <m:t>=</m:t>
                      </m:r>
                      <m:r>
                        <a:rPr lang="en-US" sz="2400" b="0" i="1" smtClean="0">
                          <a:latin typeface="Cambria Math" panose="02040503050406030204" pitchFamily="18" charset="0"/>
                        </a:rPr>
                        <m:t>50</m:t>
                      </m:r>
                      <m:r>
                        <a:rPr lang="en-US" sz="2400" b="0" i="1" smtClean="0">
                          <a:latin typeface="Cambria Math" panose="02040503050406030204" pitchFamily="18" charset="0"/>
                        </a:rPr>
                        <m:t>.</m:t>
                      </m:r>
                      <m:r>
                        <a:rPr lang="en-US" sz="2400" b="0" i="1" smtClean="0">
                          <a:latin typeface="Cambria Math" panose="02040503050406030204" pitchFamily="18" charset="0"/>
                        </a:rPr>
                        <m:t>8</m:t>
                      </m:r>
                      <m:r>
                        <a:rPr lang="en-US" sz="2400" b="0" i="1" smtClean="0">
                          <a:latin typeface="Cambria Math" panose="02040503050406030204" pitchFamily="18" charset="0"/>
                        </a:rPr>
                        <m:t> </m:t>
                      </m:r>
                      <m:r>
                        <a:rPr lang="en-US" sz="2400" b="0" i="1" smtClean="0">
                          <a:latin typeface="Cambria Math" panose="02040503050406030204" pitchFamily="18" charset="0"/>
                        </a:rPr>
                        <m:t>𝑑𝐵𝑚</m:t>
                      </m:r>
                    </m:oMath>
                  </m:oMathPara>
                </a14:m>
                <a:endParaRPr lang="en-US" sz="2400" b="0" dirty="0"/>
              </a:p>
              <a:p>
                <a:pPr marL="0" indent="0" algn="just">
                  <a:buNone/>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𝐿</m:t>
                          </m:r>
                        </m:e>
                        <m:sub>
                          <m:r>
                            <a:rPr lang="en-US" sz="2400" b="0" i="1" smtClean="0">
                              <a:latin typeface="Cambria Math" panose="02040503050406030204" pitchFamily="18" charset="0"/>
                            </a:rPr>
                            <m:t>𝐹𝑆𝐿</m:t>
                          </m:r>
                        </m:sub>
                      </m:sSub>
                      <m:r>
                        <a:rPr lang="en-US" sz="2400" b="0" i="1" smtClean="0">
                          <a:latin typeface="Cambria Math" panose="02040503050406030204" pitchFamily="18" charset="0"/>
                        </a:rPr>
                        <m:t>=</m:t>
                      </m:r>
                      <m:r>
                        <a:rPr lang="en-US" sz="2400" b="0" i="1" smtClean="0">
                          <a:latin typeface="Cambria Math" panose="02040503050406030204" pitchFamily="18" charset="0"/>
                        </a:rPr>
                        <m:t>92</m:t>
                      </m:r>
                      <m:r>
                        <a:rPr lang="en-US" sz="2400" b="0" i="1" smtClean="0">
                          <a:latin typeface="Cambria Math" panose="02040503050406030204" pitchFamily="18" charset="0"/>
                        </a:rPr>
                        <m:t>.</m:t>
                      </m:r>
                      <m:r>
                        <a:rPr lang="en-US" sz="2400" b="0" i="1" smtClean="0">
                          <a:latin typeface="Cambria Math" panose="02040503050406030204" pitchFamily="18" charset="0"/>
                        </a:rPr>
                        <m:t>45</m:t>
                      </m:r>
                      <m:r>
                        <a:rPr lang="en-US" sz="2400" b="0" i="1" smtClean="0">
                          <a:latin typeface="Cambria Math" panose="02040503050406030204" pitchFamily="18" charset="0"/>
                        </a:rPr>
                        <m:t>+</m:t>
                      </m:r>
                      <m:r>
                        <a:rPr lang="en-US" sz="2400" b="0" i="1" smtClean="0">
                          <a:latin typeface="Cambria Math" panose="02040503050406030204" pitchFamily="18" charset="0"/>
                        </a:rPr>
                        <m:t>20</m:t>
                      </m:r>
                      <m:func>
                        <m:funcPr>
                          <m:ctrlPr>
                            <a:rPr lang="en-US" sz="2400" b="0" i="1" smtClean="0">
                              <a:latin typeface="Cambria Math" panose="02040503050406030204" pitchFamily="18" charset="0"/>
                            </a:rPr>
                          </m:ctrlPr>
                        </m:funcPr>
                        <m:fName>
                          <m:sSub>
                            <m:sSubPr>
                              <m:ctrlPr>
                                <a:rPr lang="en-US" sz="2400" b="0" i="1" smtClean="0">
                                  <a:latin typeface="Cambria Math" panose="02040503050406030204" pitchFamily="18" charset="0"/>
                                </a:rPr>
                              </m:ctrlPr>
                            </m:sSubPr>
                            <m:e>
                              <m:r>
                                <m:rPr>
                                  <m:sty m:val="p"/>
                                </m:rPr>
                                <a:rPr lang="en-US" sz="2400" b="0" i="0" smtClean="0">
                                  <a:latin typeface="Cambria Math" panose="02040503050406030204" pitchFamily="18" charset="0"/>
                                </a:rPr>
                                <m:t>log</m:t>
                              </m:r>
                            </m:e>
                            <m:sub>
                              <m:r>
                                <a:rPr lang="en-US" sz="2400" b="0" i="1" smtClean="0">
                                  <a:latin typeface="Cambria Math" panose="02040503050406030204" pitchFamily="18" charset="0"/>
                                </a:rPr>
                                <m:t>10</m:t>
                              </m:r>
                            </m:sub>
                          </m:sSub>
                        </m:fName>
                        <m:e>
                          <m:r>
                            <a:rPr lang="en-US" sz="2400" b="0" i="1" smtClean="0">
                              <a:latin typeface="Cambria Math" panose="02040503050406030204" pitchFamily="18" charset="0"/>
                            </a:rPr>
                            <m:t>12</m:t>
                          </m:r>
                          <m:r>
                            <a:rPr lang="en-US" sz="2400" b="0" i="1" smtClean="0">
                              <a:latin typeface="Cambria Math" panose="02040503050406030204" pitchFamily="18" charset="0"/>
                            </a:rPr>
                            <m:t>.</m:t>
                          </m:r>
                          <m:r>
                            <a:rPr lang="en-US" sz="2400" b="0" i="1" smtClean="0">
                              <a:latin typeface="Cambria Math" panose="02040503050406030204" pitchFamily="18" charset="0"/>
                            </a:rPr>
                            <m:t>45</m:t>
                          </m:r>
                        </m:e>
                      </m:func>
                      <m:r>
                        <a:rPr lang="en-US" sz="2400" b="0" i="1" smtClean="0">
                          <a:latin typeface="Cambria Math" panose="02040503050406030204" pitchFamily="18" charset="0"/>
                        </a:rPr>
                        <m:t>+</m:t>
                      </m:r>
                      <m:r>
                        <a:rPr lang="en-US" sz="2400" b="0" i="1" smtClean="0">
                          <a:latin typeface="Cambria Math" panose="02040503050406030204" pitchFamily="18" charset="0"/>
                        </a:rPr>
                        <m:t>20</m:t>
                      </m:r>
                      <m:func>
                        <m:funcPr>
                          <m:ctrlPr>
                            <a:rPr lang="en-US" sz="2400" b="0" i="1" smtClean="0">
                              <a:latin typeface="Cambria Math" panose="02040503050406030204" pitchFamily="18" charset="0"/>
                            </a:rPr>
                          </m:ctrlPr>
                        </m:funcPr>
                        <m:fName>
                          <m:sSub>
                            <m:sSubPr>
                              <m:ctrlPr>
                                <a:rPr lang="en-US" sz="2400" b="0" i="1" smtClean="0">
                                  <a:latin typeface="Cambria Math" panose="02040503050406030204" pitchFamily="18" charset="0"/>
                                </a:rPr>
                              </m:ctrlPr>
                            </m:sSubPr>
                            <m:e>
                              <m:r>
                                <m:rPr>
                                  <m:sty m:val="p"/>
                                </m:rPr>
                                <a:rPr lang="en-US" sz="2400" b="0" i="0" smtClean="0">
                                  <a:latin typeface="Cambria Math" panose="02040503050406030204" pitchFamily="18" charset="0"/>
                                </a:rPr>
                                <m:t>log</m:t>
                              </m:r>
                            </m:e>
                            <m:sub>
                              <m:r>
                                <a:rPr lang="en-US" sz="2400" b="0" i="1" smtClean="0">
                                  <a:latin typeface="Cambria Math" panose="02040503050406030204" pitchFamily="18" charset="0"/>
                                </a:rPr>
                                <m:t>10</m:t>
                              </m:r>
                            </m:sub>
                          </m:sSub>
                        </m:fName>
                        <m:e>
                          <m:r>
                            <a:rPr lang="en-US" sz="2400" b="0" i="1" smtClean="0">
                              <a:latin typeface="Cambria Math" panose="02040503050406030204" pitchFamily="18" charset="0"/>
                            </a:rPr>
                            <m:t>39</m:t>
                          </m:r>
                        </m:e>
                      </m:func>
                      <m:r>
                        <a:rPr lang="en-US" sz="2400" b="0" i="1" smtClean="0">
                          <a:latin typeface="Cambria Math" panose="02040503050406030204" pitchFamily="18" charset="0"/>
                        </a:rPr>
                        <m:t>=</m:t>
                      </m:r>
                      <m:r>
                        <a:rPr lang="en-US" sz="2400" b="0" i="1" smtClean="0">
                          <a:latin typeface="Cambria Math" panose="02040503050406030204" pitchFamily="18" charset="0"/>
                        </a:rPr>
                        <m:t>206</m:t>
                      </m:r>
                      <m:r>
                        <a:rPr lang="en-US" sz="2400" b="0" i="1" smtClean="0">
                          <a:latin typeface="Cambria Math" panose="02040503050406030204" pitchFamily="18" charset="0"/>
                        </a:rPr>
                        <m:t>.</m:t>
                      </m:r>
                      <m:r>
                        <a:rPr lang="en-US" sz="2400" b="0" i="1" smtClean="0">
                          <a:latin typeface="Cambria Math" panose="02040503050406030204" pitchFamily="18" charset="0"/>
                        </a:rPr>
                        <m:t>2</m:t>
                      </m:r>
                      <m:r>
                        <a:rPr lang="en-US" sz="2400" b="0" i="1" smtClean="0">
                          <a:latin typeface="Cambria Math" panose="02040503050406030204" pitchFamily="18" charset="0"/>
                        </a:rPr>
                        <m:t> </m:t>
                      </m:r>
                      <m:r>
                        <a:rPr lang="en-US" sz="2400" b="0" i="1" smtClean="0">
                          <a:latin typeface="Cambria Math" panose="02040503050406030204" pitchFamily="18" charset="0"/>
                        </a:rPr>
                        <m:t>𝑑𝐵</m:t>
                      </m:r>
                    </m:oMath>
                  </m:oMathPara>
                </a14:m>
                <a:endParaRPr lang="en-US" sz="2400" dirty="0"/>
              </a:p>
              <a:p>
                <a:pPr marL="0" indent="0" algn="just">
                  <a:buNone/>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𝑃</m:t>
                          </m:r>
                        </m:e>
                        <m:sub>
                          <m:r>
                            <a:rPr lang="en-US" sz="2400" b="0" i="1" smtClean="0">
                              <a:latin typeface="Cambria Math" panose="02040503050406030204" pitchFamily="18" charset="0"/>
                            </a:rPr>
                            <m:t>𝑟</m:t>
                          </m:r>
                        </m:sub>
                      </m:sSub>
                      <m:r>
                        <a:rPr lang="en-US" sz="2400" b="0" i="1" smtClean="0">
                          <a:latin typeface="Cambria Math" panose="02040503050406030204" pitchFamily="18" charset="0"/>
                        </a:rPr>
                        <m:t>=</m:t>
                      </m:r>
                      <m:r>
                        <a:rPr lang="en-US" sz="2400" b="0" i="1" smtClean="0">
                          <a:latin typeface="Cambria Math" panose="02040503050406030204" pitchFamily="18" charset="0"/>
                        </a:rPr>
                        <m:t>50</m:t>
                      </m:r>
                      <m:r>
                        <a:rPr lang="en-US" sz="2400" b="0" i="1" smtClean="0">
                          <a:latin typeface="Cambria Math" panose="02040503050406030204" pitchFamily="18" charset="0"/>
                        </a:rPr>
                        <m:t>.</m:t>
                      </m:r>
                      <m:r>
                        <a:rPr lang="en-US" sz="2400" b="0" i="1" smtClean="0">
                          <a:latin typeface="Cambria Math" panose="02040503050406030204" pitchFamily="18" charset="0"/>
                        </a:rPr>
                        <m:t>8</m:t>
                      </m:r>
                      <m:r>
                        <a:rPr lang="en-US" sz="2400" b="0" i="1" smtClean="0">
                          <a:latin typeface="Cambria Math" panose="02040503050406030204" pitchFamily="18" charset="0"/>
                        </a:rPr>
                        <m:t>+</m:t>
                      </m:r>
                      <m:r>
                        <a:rPr lang="en-US" sz="2400" b="0" i="1" smtClean="0">
                          <a:latin typeface="Cambria Math" panose="02040503050406030204" pitchFamily="18" charset="0"/>
                        </a:rPr>
                        <m:t>34</m:t>
                      </m:r>
                      <m:r>
                        <a:rPr lang="en-US" sz="2400" b="0" i="1" smtClean="0">
                          <a:latin typeface="Cambria Math" panose="02040503050406030204" pitchFamily="18" charset="0"/>
                        </a:rPr>
                        <m:t>+</m:t>
                      </m:r>
                      <m:r>
                        <a:rPr lang="en-US" sz="2400" b="0" i="1" smtClean="0">
                          <a:latin typeface="Cambria Math" panose="02040503050406030204" pitchFamily="18" charset="0"/>
                        </a:rPr>
                        <m:t>33</m:t>
                      </m:r>
                      <m:r>
                        <a:rPr lang="en-US" sz="2400" b="0" i="1" smtClean="0">
                          <a:latin typeface="Cambria Math" panose="02040503050406030204" pitchFamily="18" charset="0"/>
                        </a:rPr>
                        <m:t>.</m:t>
                      </m:r>
                      <m:r>
                        <a:rPr lang="en-US" sz="2400" b="0" i="1" smtClean="0">
                          <a:latin typeface="Cambria Math" panose="02040503050406030204" pitchFamily="18" charset="0"/>
                        </a:rPr>
                        <m:t>5</m:t>
                      </m:r>
                      <m:r>
                        <a:rPr lang="en-US" sz="2400" b="0" i="1" smtClean="0">
                          <a:latin typeface="Cambria Math" panose="02040503050406030204" pitchFamily="18" charset="0"/>
                        </a:rPr>
                        <m:t>−</m:t>
                      </m:r>
                      <m:r>
                        <a:rPr lang="en-US" sz="2400" b="0" i="1" smtClean="0">
                          <a:latin typeface="Cambria Math" panose="02040503050406030204" pitchFamily="18" charset="0"/>
                        </a:rPr>
                        <m:t>206</m:t>
                      </m:r>
                      <m:r>
                        <a:rPr lang="en-US" sz="2400" b="0" i="1" smtClean="0">
                          <a:latin typeface="Cambria Math" panose="02040503050406030204" pitchFamily="18" charset="0"/>
                        </a:rPr>
                        <m:t>.</m:t>
                      </m:r>
                      <m:r>
                        <a:rPr lang="en-US" sz="2400" b="0" i="1" smtClean="0">
                          <a:latin typeface="Cambria Math" panose="02040503050406030204" pitchFamily="18" charset="0"/>
                        </a:rPr>
                        <m:t>2</m:t>
                      </m:r>
                      <m:r>
                        <a:rPr lang="en-US" sz="2400" b="0" i="1" smtClean="0">
                          <a:latin typeface="Cambria Math" panose="02040503050406030204" pitchFamily="18" charset="0"/>
                        </a:rPr>
                        <m:t>=−</m:t>
                      </m:r>
                      <m:r>
                        <a:rPr lang="en-US" sz="2400" b="0" i="1" smtClean="0">
                          <a:latin typeface="Cambria Math" panose="02040503050406030204" pitchFamily="18" charset="0"/>
                        </a:rPr>
                        <m:t>87</m:t>
                      </m:r>
                      <m:r>
                        <a:rPr lang="en-US" sz="2400" b="0" i="1" smtClean="0">
                          <a:latin typeface="Cambria Math" panose="02040503050406030204" pitchFamily="18" charset="0"/>
                        </a:rPr>
                        <m:t>.</m:t>
                      </m:r>
                      <m:r>
                        <a:rPr lang="en-US" sz="2400" b="0" i="1" smtClean="0">
                          <a:latin typeface="Cambria Math" panose="02040503050406030204" pitchFamily="18" charset="0"/>
                        </a:rPr>
                        <m:t>9</m:t>
                      </m:r>
                      <m:r>
                        <a:rPr lang="en-US" sz="2400" b="0" i="1" smtClean="0">
                          <a:latin typeface="Cambria Math" panose="02040503050406030204" pitchFamily="18" charset="0"/>
                        </a:rPr>
                        <m:t> </m:t>
                      </m:r>
                      <m:r>
                        <a:rPr lang="en-US" sz="2400" b="0" i="1" smtClean="0">
                          <a:latin typeface="Cambria Math" panose="02040503050406030204" pitchFamily="18" charset="0"/>
                        </a:rPr>
                        <m:t>𝑑𝐵𝑚</m:t>
                      </m:r>
                    </m:oMath>
                  </m:oMathPara>
                </a14:m>
                <a:endParaRPr lang="en-US" sz="24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68086" y="1563688"/>
                <a:ext cx="8229600" cy="4533900"/>
              </a:xfrm>
              <a:blipFill rotWithShape="0">
                <a:blip r:embed="rId2"/>
                <a:stretch>
                  <a:fillRect l="-1111" t="-1077"/>
                </a:stretch>
              </a:blipFill>
            </p:spPr>
            <p:txBody>
              <a:bodyPr/>
              <a:lstStyle/>
              <a:p>
                <a:r>
                  <a:rPr lang="en-US">
                    <a:noFill/>
                  </a:rPr>
                  <a:t> </a:t>
                </a:r>
              </a:p>
            </p:txBody>
          </p:sp>
        </mc:Fallback>
      </mc:AlternateContent>
      <p:sp>
        <p:nvSpPr>
          <p:cNvPr id="4" name="Slide Number Placeholder 3"/>
          <p:cNvSpPr>
            <a:spLocks noGrp="1"/>
          </p:cNvSpPr>
          <p:nvPr>
            <p:ph type="sldNum" sz="quarter" idx="10"/>
          </p:nvPr>
        </p:nvSpPr>
        <p:spPr/>
        <p:txBody>
          <a:bodyPr/>
          <a:lstStyle/>
          <a:p>
            <a:fld id="{98096D24-9B5D-4A50-8365-016C07C21ED1}" type="slidenum">
              <a:rPr lang="en-US" smtClean="0"/>
              <a:t>88</a:t>
            </a:fld>
            <a:endParaRPr lang="en-US"/>
          </a:p>
        </p:txBody>
      </p:sp>
      <p:sp>
        <p:nvSpPr>
          <p:cNvPr id="5" name="Footer Placeholder 4"/>
          <p:cNvSpPr>
            <a:spLocks noGrp="1"/>
          </p:cNvSpPr>
          <p:nvPr>
            <p:ph type="ftr" sz="quarter" idx="12"/>
          </p:nvPr>
        </p:nvSpPr>
        <p:spPr/>
        <p:txBody>
          <a:bodyPr/>
          <a:lstStyle/>
          <a:p>
            <a:r>
              <a:rPr lang="en-US"/>
              <a:t>Falah Mohammed An Najah National University</a:t>
            </a:r>
          </a:p>
        </p:txBody>
      </p:sp>
    </p:spTree>
    <p:extLst>
      <p:ext uri="{BB962C8B-B14F-4D97-AF65-F5344CB8AC3E}">
        <p14:creationId xmlns:p14="http://schemas.microsoft.com/office/powerpoint/2010/main" val="261468614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Solution</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68086" y="1563688"/>
                <a:ext cx="8229600" cy="4533900"/>
              </a:xfrm>
            </p:spPr>
            <p:txBody>
              <a:bodyPr/>
              <a:lstStyle/>
              <a:p>
                <a:pPr marL="457200" indent="-457200" algn="just">
                  <a:buFont typeface="+mj-lt"/>
                  <a:buAutoNum type="alphaLcParenR" startAt="2"/>
                </a:pPr>
                <a:r>
                  <a:rPr lang="en-US" sz="2400" dirty="0"/>
                  <a:t>The receiver figure of merit is </a:t>
                </a:r>
                <a14:m>
                  <m:oMath xmlns:m="http://schemas.openxmlformats.org/officeDocument/2006/math">
                    <m:r>
                      <a:rPr lang="en-US" sz="2400" b="0" i="1" smtClean="0">
                        <a:latin typeface="Cambria Math" panose="02040503050406030204" pitchFamily="18" charset="0"/>
                      </a:rPr>
                      <m:t>𝐺</m:t>
                    </m:r>
                    <m:r>
                      <a:rPr lang="en-US" sz="2400" b="0" i="1" smtClean="0">
                        <a:latin typeface="Cambria Math" panose="02040503050406030204" pitchFamily="18" charset="0"/>
                      </a:rPr>
                      <m:t>/</m:t>
                    </m:r>
                    <m:r>
                      <a:rPr lang="en-US" sz="2400" b="0" i="1" smtClean="0">
                        <a:latin typeface="Cambria Math" panose="02040503050406030204" pitchFamily="18" charset="0"/>
                      </a:rPr>
                      <m:t>𝑇</m:t>
                    </m:r>
                  </m:oMath>
                </a14:m>
                <a:endParaRPr lang="en-US" sz="2400" dirty="0"/>
              </a:p>
              <a:p>
                <a:pPr marL="0" indent="0" algn="just">
                  <a:buNone/>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𝑇</m:t>
                          </m:r>
                        </m:e>
                        <m:sub>
                          <m:r>
                            <a:rPr lang="en-US" sz="2400" b="0" i="1" smtClean="0">
                              <a:latin typeface="Cambria Math" panose="02040503050406030204" pitchFamily="18" charset="0"/>
                            </a:rPr>
                            <m:t>𝑠</m:t>
                          </m:r>
                        </m:sub>
                      </m:sSub>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𝑇</m:t>
                          </m:r>
                        </m:e>
                        <m:sub>
                          <m:r>
                            <a:rPr lang="en-US" sz="2400" b="0" i="1" smtClean="0">
                              <a:latin typeface="Cambria Math" panose="02040503050406030204" pitchFamily="18" charset="0"/>
                            </a:rPr>
                            <m:t>𝐴</m:t>
                          </m:r>
                        </m:sub>
                      </m:sSub>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𝑇</m:t>
                          </m:r>
                        </m:e>
                        <m:sub>
                          <m:r>
                            <a:rPr lang="en-US" sz="2400" b="0" i="1" smtClean="0">
                              <a:latin typeface="Cambria Math" panose="02040503050406030204" pitchFamily="18" charset="0"/>
                            </a:rPr>
                            <m:t>𝐿𝑁𝐵</m:t>
                          </m:r>
                        </m:sub>
                      </m:sSub>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𝑇</m:t>
                          </m:r>
                        </m:e>
                        <m:sub>
                          <m:r>
                            <a:rPr lang="en-US" sz="2400" b="0" i="1" smtClean="0">
                              <a:latin typeface="Cambria Math" panose="02040503050406030204" pitchFamily="18" charset="0"/>
                            </a:rPr>
                            <m:t>𝐵</m:t>
                          </m:r>
                        </m:sub>
                      </m:sSub>
                      <m:r>
                        <a:rPr lang="en-US" sz="2400" b="0" i="1" smtClean="0">
                          <a:latin typeface="Cambria Math" panose="02040503050406030204" pitchFamily="18" charset="0"/>
                        </a:rPr>
                        <m:t>+</m:t>
                      </m:r>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𝐹</m:t>
                          </m:r>
                          <m:r>
                            <a:rPr lang="en-US" sz="2400" b="0" i="1" smtClean="0">
                              <a:latin typeface="Cambria Math" panose="02040503050406030204" pitchFamily="18" charset="0"/>
                            </a:rPr>
                            <m:t>−</m:t>
                          </m:r>
                          <m:r>
                            <a:rPr lang="en-US" sz="2400" b="0" i="1" smtClean="0">
                              <a:latin typeface="Cambria Math" panose="02040503050406030204" pitchFamily="18" charset="0"/>
                            </a:rPr>
                            <m:t>1</m:t>
                          </m:r>
                        </m:e>
                      </m:d>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𝑇</m:t>
                          </m:r>
                        </m:e>
                        <m:sub>
                          <m:r>
                            <a:rPr lang="en-US" sz="2400" b="0" i="1" smtClean="0">
                              <a:latin typeface="Cambria Math" panose="02040503050406030204" pitchFamily="18" charset="0"/>
                            </a:rPr>
                            <m:t>0</m:t>
                          </m:r>
                        </m:sub>
                      </m:sSub>
                    </m:oMath>
                  </m:oMathPara>
                </a14:m>
                <a:endParaRPr lang="en-US" sz="2400" b="0" dirty="0"/>
              </a:p>
              <a:p>
                <a:pPr marL="0" indent="0" algn="just">
                  <a:buNone/>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𝑇</m:t>
                          </m:r>
                        </m:e>
                        <m:sub>
                          <m:r>
                            <a:rPr lang="en-US" sz="2400" b="0" i="1" smtClean="0">
                              <a:latin typeface="Cambria Math" panose="02040503050406030204" pitchFamily="18" charset="0"/>
                            </a:rPr>
                            <m:t>𝑠</m:t>
                          </m:r>
                        </m:sub>
                      </m:sSub>
                      <m:r>
                        <a:rPr lang="en-US" sz="2400" b="0" i="1" smtClean="0">
                          <a:latin typeface="Cambria Math" panose="02040503050406030204" pitchFamily="18" charset="0"/>
                        </a:rPr>
                        <m:t>=</m:t>
                      </m:r>
                      <m:r>
                        <a:rPr lang="en-US" sz="2400" b="0" i="1" smtClean="0">
                          <a:latin typeface="Cambria Math" panose="02040503050406030204" pitchFamily="18" charset="0"/>
                        </a:rPr>
                        <m:t>50</m:t>
                      </m:r>
                      <m:r>
                        <a:rPr lang="en-US" sz="2400" b="0" i="1" smtClean="0">
                          <a:latin typeface="Cambria Math" panose="02040503050406030204" pitchFamily="18" charset="0"/>
                        </a:rPr>
                        <m:t>+</m:t>
                      </m:r>
                      <m:d>
                        <m:dPr>
                          <m:ctrlPr>
                            <a:rPr lang="en-US" sz="2400" b="0" i="1" smtClean="0">
                              <a:latin typeface="Cambria Math" panose="02040503050406030204" pitchFamily="18" charset="0"/>
                            </a:rPr>
                          </m:ctrlPr>
                        </m:dPr>
                        <m:e>
                          <m:r>
                            <a:rPr lang="en-US" sz="2400" b="0" i="1" smtClean="0">
                              <a:latin typeface="Cambria Math" panose="02040503050406030204" pitchFamily="18" charset="0"/>
                            </a:rPr>
                            <m:t>1</m:t>
                          </m:r>
                          <m:r>
                            <a:rPr lang="en-US" sz="2400" b="0" i="1" smtClean="0">
                              <a:latin typeface="Cambria Math" panose="02040503050406030204" pitchFamily="18" charset="0"/>
                            </a:rPr>
                            <m:t>.</m:t>
                          </m:r>
                          <m:r>
                            <a:rPr lang="en-US" sz="2400" b="0" i="1" smtClean="0">
                              <a:latin typeface="Cambria Math" panose="02040503050406030204" pitchFamily="18" charset="0"/>
                            </a:rPr>
                            <m:t>175</m:t>
                          </m:r>
                          <m:r>
                            <a:rPr lang="en-US" sz="2400" b="0" i="1" smtClean="0">
                              <a:latin typeface="Cambria Math" panose="02040503050406030204" pitchFamily="18" charset="0"/>
                            </a:rPr>
                            <m:t>−</m:t>
                          </m:r>
                          <m:r>
                            <a:rPr lang="en-US" sz="2400" b="0" i="1" smtClean="0">
                              <a:latin typeface="Cambria Math" panose="02040503050406030204" pitchFamily="18" charset="0"/>
                            </a:rPr>
                            <m:t>1</m:t>
                          </m:r>
                        </m:e>
                      </m:d>
                      <m:r>
                        <a:rPr lang="en-US" sz="2400" b="0" i="1" smtClean="0">
                          <a:latin typeface="Cambria Math" panose="02040503050406030204" pitchFamily="18" charset="0"/>
                        </a:rPr>
                        <m:t>×</m:t>
                      </m:r>
                      <m:r>
                        <a:rPr lang="en-US" sz="2400" b="0" i="1" smtClean="0">
                          <a:latin typeface="Cambria Math" panose="02040503050406030204" pitchFamily="18" charset="0"/>
                        </a:rPr>
                        <m:t>290</m:t>
                      </m:r>
                      <m:r>
                        <a:rPr lang="en-US" sz="2400" b="0" i="1" smtClean="0">
                          <a:latin typeface="Cambria Math" panose="02040503050406030204" pitchFamily="18" charset="0"/>
                        </a:rPr>
                        <m:t>=</m:t>
                      </m:r>
                      <m:r>
                        <a:rPr lang="en-US" sz="2400" b="0" i="1" smtClean="0">
                          <a:latin typeface="Cambria Math" panose="02040503050406030204" pitchFamily="18" charset="0"/>
                        </a:rPr>
                        <m:t>100</m:t>
                      </m:r>
                      <m:r>
                        <a:rPr lang="en-US" sz="2400" b="0" i="1" smtClean="0">
                          <a:latin typeface="Cambria Math" panose="02040503050406030204" pitchFamily="18" charset="0"/>
                        </a:rPr>
                        <m:t>.</m:t>
                      </m:r>
                      <m:r>
                        <a:rPr lang="en-US" sz="2400" b="0" i="1" smtClean="0">
                          <a:latin typeface="Cambria Math" panose="02040503050406030204" pitchFamily="18" charset="0"/>
                        </a:rPr>
                        <m:t>8</m:t>
                      </m:r>
                      <m:r>
                        <a:rPr lang="en-US" sz="2400" b="0" i="1" smtClean="0">
                          <a:latin typeface="Cambria Math" panose="02040503050406030204" pitchFamily="18" charset="0"/>
                        </a:rPr>
                        <m:t> </m:t>
                      </m:r>
                      <m:r>
                        <a:rPr lang="en-US" sz="2400" b="0" i="1" smtClean="0">
                          <a:latin typeface="Cambria Math" panose="02040503050406030204" pitchFamily="18" charset="0"/>
                        </a:rPr>
                        <m:t>𝐾</m:t>
                      </m:r>
                    </m:oMath>
                  </m:oMathPara>
                </a14:m>
                <a:endParaRPr lang="en-US" sz="2400" dirty="0"/>
              </a:p>
              <a:p>
                <a:pPr marL="0" indent="0" algn="just">
                  <a:buNone/>
                </a:pPr>
                <a:r>
                  <a:rPr lang="en-US" sz="2400" dirty="0"/>
                  <a:t>Now </a:t>
                </a:r>
              </a:p>
              <a:p>
                <a:pPr marL="0" indent="0" algn="just">
                  <a:buNone/>
                </a:pPr>
                <a14:m>
                  <m:oMathPara xmlns:m="http://schemas.openxmlformats.org/officeDocument/2006/math">
                    <m:oMathParaPr>
                      <m:jc m:val="centerGroup"/>
                    </m:oMathParaPr>
                    <m:oMath xmlns:m="http://schemas.openxmlformats.org/officeDocument/2006/math">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𝐺</m:t>
                          </m:r>
                        </m:num>
                        <m:den>
                          <m:r>
                            <a:rPr lang="en-US" sz="2400" b="0" i="1" smtClean="0">
                              <a:latin typeface="Cambria Math" panose="02040503050406030204" pitchFamily="18" charset="0"/>
                            </a:rPr>
                            <m:t>𝑇</m:t>
                          </m:r>
                        </m:den>
                      </m:f>
                      <m:r>
                        <a:rPr lang="en-US" sz="2400" b="0" i="1" smtClean="0">
                          <a:latin typeface="Cambria Math" panose="02040503050406030204" pitchFamily="18" charset="0"/>
                        </a:rPr>
                        <m:t>=</m:t>
                      </m:r>
                      <m:r>
                        <a:rPr lang="en-US" sz="2400" b="0" i="1" smtClean="0">
                          <a:latin typeface="Cambria Math" panose="02040503050406030204" pitchFamily="18" charset="0"/>
                        </a:rPr>
                        <m:t>33</m:t>
                      </m:r>
                      <m:r>
                        <a:rPr lang="en-US" sz="2400" b="0" i="1" smtClean="0">
                          <a:latin typeface="Cambria Math" panose="02040503050406030204" pitchFamily="18" charset="0"/>
                        </a:rPr>
                        <m:t>.</m:t>
                      </m:r>
                      <m:r>
                        <a:rPr lang="en-US" sz="2400" b="0" i="1" smtClean="0">
                          <a:latin typeface="Cambria Math" panose="02040503050406030204" pitchFamily="18" charset="0"/>
                        </a:rPr>
                        <m:t>5</m:t>
                      </m:r>
                      <m:r>
                        <a:rPr lang="en-US" sz="2400" b="0" i="1" smtClean="0">
                          <a:latin typeface="Cambria Math" panose="02040503050406030204" pitchFamily="18" charset="0"/>
                        </a:rPr>
                        <m:t>−</m:t>
                      </m:r>
                      <m:r>
                        <a:rPr lang="en-US" sz="2400" b="0" i="1" smtClean="0">
                          <a:latin typeface="Cambria Math" panose="02040503050406030204" pitchFamily="18" charset="0"/>
                        </a:rPr>
                        <m:t>10</m:t>
                      </m:r>
                      <m:func>
                        <m:funcPr>
                          <m:ctrlPr>
                            <a:rPr lang="en-US" sz="2400" b="0" i="1" smtClean="0">
                              <a:latin typeface="Cambria Math" panose="02040503050406030204" pitchFamily="18" charset="0"/>
                            </a:rPr>
                          </m:ctrlPr>
                        </m:funcPr>
                        <m:fName>
                          <m:sSub>
                            <m:sSubPr>
                              <m:ctrlPr>
                                <a:rPr lang="en-US" sz="2400" b="0" i="1" smtClean="0">
                                  <a:latin typeface="Cambria Math" panose="02040503050406030204" pitchFamily="18" charset="0"/>
                                </a:rPr>
                              </m:ctrlPr>
                            </m:sSubPr>
                            <m:e>
                              <m:r>
                                <m:rPr>
                                  <m:sty m:val="p"/>
                                </m:rPr>
                                <a:rPr lang="en-US" sz="2400" b="0" i="0" smtClean="0">
                                  <a:latin typeface="Cambria Math" panose="02040503050406030204" pitchFamily="18" charset="0"/>
                                </a:rPr>
                                <m:t>log</m:t>
                              </m:r>
                            </m:e>
                            <m:sub>
                              <m:r>
                                <a:rPr lang="en-US" sz="2400" b="0" i="1" smtClean="0">
                                  <a:latin typeface="Cambria Math" panose="02040503050406030204" pitchFamily="18" charset="0"/>
                                </a:rPr>
                                <m:t>10</m:t>
                              </m:r>
                            </m:sub>
                          </m:sSub>
                        </m:fName>
                        <m:e>
                          <m:r>
                            <a:rPr lang="en-US" sz="2400" b="0" i="1" smtClean="0">
                              <a:latin typeface="Cambria Math" panose="02040503050406030204" pitchFamily="18" charset="0"/>
                            </a:rPr>
                            <m:t>100</m:t>
                          </m:r>
                          <m:r>
                            <a:rPr lang="en-US" sz="2400" b="0" i="1" smtClean="0">
                              <a:latin typeface="Cambria Math" panose="02040503050406030204" pitchFamily="18" charset="0"/>
                            </a:rPr>
                            <m:t>.</m:t>
                          </m:r>
                          <m:r>
                            <a:rPr lang="en-US" sz="2400" b="0" i="1" smtClean="0">
                              <a:latin typeface="Cambria Math" panose="02040503050406030204" pitchFamily="18" charset="0"/>
                            </a:rPr>
                            <m:t>8</m:t>
                          </m:r>
                        </m:e>
                      </m:func>
                      <m:r>
                        <a:rPr lang="en-US" sz="2400" b="0" i="1" smtClean="0">
                          <a:latin typeface="Cambria Math" panose="02040503050406030204" pitchFamily="18" charset="0"/>
                        </a:rPr>
                        <m:t>=</m:t>
                      </m:r>
                      <m:r>
                        <a:rPr lang="en-US" sz="2400" b="0" i="1" smtClean="0">
                          <a:latin typeface="Cambria Math" panose="02040503050406030204" pitchFamily="18" charset="0"/>
                        </a:rPr>
                        <m:t>13</m:t>
                      </m:r>
                      <m:r>
                        <a:rPr lang="en-US" sz="2400" b="0" i="1" smtClean="0">
                          <a:latin typeface="Cambria Math" panose="02040503050406030204" pitchFamily="18" charset="0"/>
                        </a:rPr>
                        <m:t>.</m:t>
                      </m:r>
                      <m:r>
                        <a:rPr lang="en-US" sz="2400" b="0" i="1" smtClean="0">
                          <a:latin typeface="Cambria Math" panose="02040503050406030204" pitchFamily="18" charset="0"/>
                        </a:rPr>
                        <m:t>5</m:t>
                      </m:r>
                      <m:r>
                        <a:rPr lang="en-US" sz="2400" b="0" i="1" smtClean="0">
                          <a:latin typeface="Cambria Math" panose="02040503050406030204" pitchFamily="18" charset="0"/>
                        </a:rPr>
                        <m:t> </m:t>
                      </m:r>
                      <m:r>
                        <a:rPr lang="en-US" sz="2400" b="0" i="1" smtClean="0">
                          <a:latin typeface="Cambria Math" panose="02040503050406030204" pitchFamily="18" charset="0"/>
                        </a:rPr>
                        <m:t>𝑑𝐵</m:t>
                      </m:r>
                      <m:r>
                        <a:rPr lang="en-US" sz="2400" b="0" i="1" smtClean="0">
                          <a:latin typeface="Cambria Math" panose="02040503050406030204" pitchFamily="18" charset="0"/>
                        </a:rPr>
                        <m:t>/</m:t>
                      </m:r>
                      <m:r>
                        <a:rPr lang="en-US" sz="2400" b="0" i="1" smtClean="0">
                          <a:latin typeface="Cambria Math" panose="02040503050406030204" pitchFamily="18" charset="0"/>
                        </a:rPr>
                        <m:t>𝐾</m:t>
                      </m:r>
                    </m:oMath>
                  </m:oMathPara>
                </a14:m>
                <a:endParaRPr lang="en-US" sz="2400" dirty="0"/>
              </a:p>
              <a:p>
                <a:pPr marL="0" indent="0" algn="just">
                  <a:buNone/>
                </a:pPr>
                <a:endParaRPr lang="en-US" sz="24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68086" y="1563688"/>
                <a:ext cx="8229600" cy="4533900"/>
              </a:xfrm>
              <a:blipFill rotWithShape="0">
                <a:blip r:embed="rId2"/>
                <a:stretch>
                  <a:fillRect l="-1259" t="-1077"/>
                </a:stretch>
              </a:blipFill>
            </p:spPr>
            <p:txBody>
              <a:bodyPr/>
              <a:lstStyle/>
              <a:p>
                <a:r>
                  <a:rPr lang="en-US">
                    <a:noFill/>
                  </a:rPr>
                  <a:t> </a:t>
                </a:r>
              </a:p>
            </p:txBody>
          </p:sp>
        </mc:Fallback>
      </mc:AlternateContent>
      <p:sp>
        <p:nvSpPr>
          <p:cNvPr id="4" name="Slide Number Placeholder 3"/>
          <p:cNvSpPr>
            <a:spLocks noGrp="1"/>
          </p:cNvSpPr>
          <p:nvPr>
            <p:ph type="sldNum" sz="quarter" idx="10"/>
          </p:nvPr>
        </p:nvSpPr>
        <p:spPr/>
        <p:txBody>
          <a:bodyPr/>
          <a:lstStyle/>
          <a:p>
            <a:fld id="{98096D24-9B5D-4A50-8365-016C07C21ED1}" type="slidenum">
              <a:rPr lang="en-US" smtClean="0"/>
              <a:t>89</a:t>
            </a:fld>
            <a:endParaRPr lang="en-US"/>
          </a:p>
        </p:txBody>
      </p:sp>
      <p:sp>
        <p:nvSpPr>
          <p:cNvPr id="5" name="Footer Placeholder 4"/>
          <p:cNvSpPr>
            <a:spLocks noGrp="1"/>
          </p:cNvSpPr>
          <p:nvPr>
            <p:ph type="ftr" sz="quarter" idx="12"/>
          </p:nvPr>
        </p:nvSpPr>
        <p:spPr/>
        <p:txBody>
          <a:bodyPr/>
          <a:lstStyle/>
          <a:p>
            <a:r>
              <a:rPr lang="en-US"/>
              <a:t>Falah Mohammed An Najah National University</a:t>
            </a:r>
          </a:p>
        </p:txBody>
      </p:sp>
    </p:spTree>
    <p:extLst>
      <p:ext uri="{BB962C8B-B14F-4D97-AF65-F5344CB8AC3E}">
        <p14:creationId xmlns:p14="http://schemas.microsoft.com/office/powerpoint/2010/main" val="215171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Fresnel zones formation</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pPr algn="just"/>
                <a:r>
                  <a:rPr lang="en-US" sz="2800" dirty="0"/>
                  <a:t>Two signal copies will be received at point R</a:t>
                </a:r>
              </a:p>
              <a:p>
                <a:pPr algn="just"/>
                <a:r>
                  <a:rPr lang="en-US" sz="2800" dirty="0"/>
                  <a:t>The first signal copy follows a direct path </a:t>
                </a:r>
                <a14:m>
                  <m:oMath xmlns:m="http://schemas.openxmlformats.org/officeDocument/2006/math">
                    <m:r>
                      <a:rPr lang="en-US" sz="2800" b="0" i="1" smtClean="0">
                        <a:latin typeface="Cambria Math"/>
                      </a:rPr>
                      <m:t>𝑇𝑅</m:t>
                    </m:r>
                  </m:oMath>
                </a14:m>
                <a:r>
                  <a:rPr lang="en-US" sz="2800" dirty="0"/>
                  <a:t>, while the second signal copy is received through </a:t>
                </a:r>
                <a14:m>
                  <m:oMath xmlns:m="http://schemas.openxmlformats.org/officeDocument/2006/math">
                    <m:r>
                      <a:rPr lang="en-US" sz="2800" b="0" i="1" smtClean="0">
                        <a:latin typeface="Cambria Math"/>
                      </a:rPr>
                      <m:t>𝑇𝑃𝑅</m:t>
                    </m:r>
                  </m:oMath>
                </a14:m>
                <a:endParaRPr lang="en-US" sz="2800" dirty="0"/>
              </a:p>
              <a:p>
                <a:pPr algn="just"/>
                <a:r>
                  <a:rPr lang="en-US" sz="2800" dirty="0"/>
                  <a:t>The total signal received at point </a:t>
                </a:r>
                <a14:m>
                  <m:oMath xmlns:m="http://schemas.openxmlformats.org/officeDocument/2006/math">
                    <m:r>
                      <a:rPr lang="en-US" sz="2800" b="0" i="1" smtClean="0">
                        <a:latin typeface="Cambria Math"/>
                      </a:rPr>
                      <m:t>𝑅</m:t>
                    </m:r>
                  </m:oMath>
                </a14:m>
                <a:r>
                  <a:rPr lang="en-US" sz="2800" dirty="0"/>
                  <a:t> is the phasor sum of the direct signal </a:t>
                </a:r>
                <a14:m>
                  <m:oMath xmlns:m="http://schemas.openxmlformats.org/officeDocument/2006/math">
                    <m:d>
                      <m:dPr>
                        <m:ctrlPr>
                          <a:rPr lang="en-US" sz="2800" b="0" i="1" smtClean="0">
                            <a:latin typeface="Cambria Math" panose="02040503050406030204" pitchFamily="18" charset="0"/>
                          </a:rPr>
                        </m:ctrlPr>
                      </m:dPr>
                      <m:e>
                        <m:r>
                          <a:rPr lang="en-US" sz="2800" b="0" i="1" smtClean="0">
                            <a:latin typeface="Cambria Math"/>
                          </a:rPr>
                          <m:t>𝑇𝑅</m:t>
                        </m:r>
                      </m:e>
                    </m:d>
                  </m:oMath>
                </a14:m>
                <a:r>
                  <a:rPr lang="en-US" sz="2800" dirty="0"/>
                  <a:t> and the reflected signal </a:t>
                </a:r>
                <a14:m>
                  <m:oMath xmlns:m="http://schemas.openxmlformats.org/officeDocument/2006/math">
                    <m:d>
                      <m:dPr>
                        <m:ctrlPr>
                          <a:rPr lang="en-US" sz="2800" b="0" i="1" smtClean="0">
                            <a:latin typeface="Cambria Math" panose="02040503050406030204" pitchFamily="18" charset="0"/>
                          </a:rPr>
                        </m:ctrlPr>
                      </m:dPr>
                      <m:e>
                        <m:r>
                          <a:rPr lang="en-US" sz="2800" b="0" i="1" smtClean="0">
                            <a:latin typeface="Cambria Math"/>
                          </a:rPr>
                          <m:t>𝑇𝑃𝑅</m:t>
                        </m:r>
                      </m:e>
                    </m:d>
                  </m:oMath>
                </a14:m>
                <a:endParaRPr lang="en-US" sz="2800" dirty="0"/>
              </a:p>
              <a:p>
                <a:pPr algn="just"/>
                <a:r>
                  <a:rPr lang="en-US" sz="2800" dirty="0"/>
                  <a:t>The reflected signal </a:t>
                </a:r>
                <a14:m>
                  <m:oMath xmlns:m="http://schemas.openxmlformats.org/officeDocument/2006/math">
                    <m:d>
                      <m:dPr>
                        <m:ctrlPr>
                          <a:rPr lang="en-US" sz="2800" b="0" i="1" smtClean="0">
                            <a:latin typeface="Cambria Math" panose="02040503050406030204" pitchFamily="18" charset="0"/>
                          </a:rPr>
                        </m:ctrlPr>
                      </m:dPr>
                      <m:e>
                        <m:r>
                          <a:rPr lang="en-US" sz="2800" b="0" i="1" smtClean="0">
                            <a:latin typeface="Cambria Math"/>
                          </a:rPr>
                          <m:t>𝑇𝑃𝑅</m:t>
                        </m:r>
                      </m:e>
                    </m:d>
                  </m:oMath>
                </a14:m>
                <a:r>
                  <a:rPr lang="en-US" sz="2800" dirty="0"/>
                  <a:t> will be received with a time delay </a:t>
                </a:r>
                <a14:m>
                  <m:oMath xmlns:m="http://schemas.openxmlformats.org/officeDocument/2006/math">
                    <m:r>
                      <a:rPr lang="en-US" sz="2800" b="0" i="1" smtClean="0">
                        <a:latin typeface="Cambria Math"/>
                      </a:rPr>
                      <m:t>∆</m:t>
                    </m:r>
                    <m:r>
                      <a:rPr lang="en-US" sz="2800" b="0" i="1" smtClean="0">
                        <a:latin typeface="Cambria Math"/>
                      </a:rPr>
                      <m:t>𝑡</m:t>
                    </m:r>
                  </m:oMath>
                </a14:m>
                <a:r>
                  <a:rPr lang="en-US" sz="2800" dirty="0"/>
                  <a:t> due to the longer travelling path</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1">
                <a:blip r:embed="rId6"/>
                <a:stretch>
                  <a:fillRect t="-1480" r="-1926"/>
                </a:stretch>
              </a:blipFill>
            </p:spPr>
            <p:txBody>
              <a:bodyPr/>
              <a:lstStyle/>
              <a:p>
                <a:r>
                  <a:rPr lang="en-US">
                    <a:noFill/>
                  </a:rPr>
                  <a:t> </a:t>
                </a:r>
              </a:p>
            </p:txBody>
          </p:sp>
        </mc:Fallback>
      </mc:AlternateContent>
      <p:sp>
        <p:nvSpPr>
          <p:cNvPr id="4" name="Slide Number Placeholder 3"/>
          <p:cNvSpPr>
            <a:spLocks noGrp="1"/>
          </p:cNvSpPr>
          <p:nvPr>
            <p:ph type="sldNum" sz="quarter" idx="10"/>
          </p:nvPr>
        </p:nvSpPr>
        <p:spPr/>
        <p:txBody>
          <a:bodyPr/>
          <a:lstStyle/>
          <a:p>
            <a:fld id="{98096D24-9B5D-4A50-8365-016C07C21ED1}" type="slidenum">
              <a:rPr lang="en-US" smtClean="0"/>
              <a:t>9</a:t>
            </a:fld>
            <a:endParaRPr lang="en-US"/>
          </a:p>
        </p:txBody>
      </p:sp>
      <p:sp>
        <p:nvSpPr>
          <p:cNvPr id="5" name="Footer Placeholder 4"/>
          <p:cNvSpPr>
            <a:spLocks noGrp="1"/>
          </p:cNvSpPr>
          <p:nvPr>
            <p:ph type="ftr" sz="quarter" idx="12"/>
          </p:nvPr>
        </p:nvSpPr>
        <p:spPr/>
        <p:txBody>
          <a:bodyPr/>
          <a:lstStyle/>
          <a:p>
            <a:r>
              <a:rPr lang="en-US"/>
              <a:t>Falah Mohammed An Najah National University</a:t>
            </a:r>
          </a:p>
        </p:txBody>
      </p:sp>
    </p:spTree>
    <p:extLst>
      <p:ext uri="{BB962C8B-B14F-4D97-AF65-F5344CB8AC3E}">
        <p14:creationId xmlns:p14="http://schemas.microsoft.com/office/powerpoint/2010/main" val="95307898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Solution</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68086" y="1563688"/>
                <a:ext cx="8229600" cy="4533900"/>
              </a:xfrm>
            </p:spPr>
            <p:txBody>
              <a:bodyPr/>
              <a:lstStyle/>
              <a:p>
                <a:pPr marL="457200" indent="-457200" algn="just">
                  <a:buFont typeface="+mj-lt"/>
                  <a:buAutoNum type="alphaLcParenR" startAt="3"/>
                </a:pPr>
                <a:r>
                  <a:rPr lang="en-US" sz="2400" dirty="0"/>
                  <a:t>The carrier to noise ratio CNR at the output of the LNB is given by</a:t>
                </a:r>
              </a:p>
              <a:p>
                <a:pPr marL="0" indent="0" algn="just">
                  <a:buNone/>
                </a:pPr>
                <a14:m>
                  <m:oMathPara xmlns:m="http://schemas.openxmlformats.org/officeDocument/2006/math">
                    <m:oMathParaPr>
                      <m:jc m:val="centerGroup"/>
                    </m:oMathParaPr>
                    <m:oMath xmlns:m="http://schemas.openxmlformats.org/officeDocument/2006/math">
                      <m:r>
                        <a:rPr lang="en-US" sz="2400" i="1" dirty="0" smtClean="0">
                          <a:latin typeface="Cambria Math" panose="02040503050406030204" pitchFamily="18" charset="0"/>
                        </a:rPr>
                        <m:t>𝐶𝑁𝑅</m:t>
                      </m:r>
                      <m:r>
                        <a:rPr lang="en-US" sz="2400" b="0" i="1" dirty="0" smtClean="0">
                          <a:latin typeface="Cambria Math" panose="02040503050406030204" pitchFamily="18" charset="0"/>
                        </a:rPr>
                        <m:t>=</m:t>
                      </m:r>
                      <m:f>
                        <m:fPr>
                          <m:ctrlPr>
                            <a:rPr lang="en-US" sz="2400" b="0" i="1" dirty="0" smtClean="0">
                              <a:latin typeface="Cambria Math" panose="02040503050406030204" pitchFamily="18" charset="0"/>
                            </a:rPr>
                          </m:ctrlPr>
                        </m:fPr>
                        <m:num>
                          <m:sSub>
                            <m:sSubPr>
                              <m:ctrlPr>
                                <a:rPr lang="en-US" sz="2400" b="0" i="1" dirty="0" smtClean="0">
                                  <a:latin typeface="Cambria Math" panose="02040503050406030204" pitchFamily="18" charset="0"/>
                                </a:rPr>
                              </m:ctrlPr>
                            </m:sSubPr>
                            <m:e>
                              <m:r>
                                <a:rPr lang="en-US" sz="2400" b="0" i="1" dirty="0" smtClean="0">
                                  <a:latin typeface="Cambria Math" panose="02040503050406030204" pitchFamily="18" charset="0"/>
                                </a:rPr>
                                <m:t>𝑃</m:t>
                              </m:r>
                            </m:e>
                            <m:sub>
                              <m:r>
                                <a:rPr lang="en-US" sz="2400" b="0" i="1" dirty="0" smtClean="0">
                                  <a:latin typeface="Cambria Math" panose="02040503050406030204" pitchFamily="18" charset="0"/>
                                </a:rPr>
                                <m:t>𝑟</m:t>
                              </m:r>
                            </m:sub>
                          </m:sSub>
                          <m:sSub>
                            <m:sSubPr>
                              <m:ctrlPr>
                                <a:rPr lang="en-US" sz="2400" b="0" i="1" dirty="0" smtClean="0">
                                  <a:latin typeface="Cambria Math" panose="02040503050406030204" pitchFamily="18" charset="0"/>
                                </a:rPr>
                              </m:ctrlPr>
                            </m:sSubPr>
                            <m:e>
                              <m:r>
                                <a:rPr lang="en-US" sz="2400" b="0" i="1" dirty="0" smtClean="0">
                                  <a:latin typeface="Cambria Math" panose="02040503050406030204" pitchFamily="18" charset="0"/>
                                </a:rPr>
                                <m:t>𝐺</m:t>
                              </m:r>
                            </m:e>
                            <m:sub>
                              <m:r>
                                <a:rPr lang="en-US" sz="2400" b="0" i="1" dirty="0" smtClean="0">
                                  <a:latin typeface="Cambria Math" panose="02040503050406030204" pitchFamily="18" charset="0"/>
                                </a:rPr>
                                <m:t>𝐿𝑁𝐵</m:t>
                              </m:r>
                            </m:sub>
                          </m:sSub>
                        </m:num>
                        <m:den>
                          <m:r>
                            <a:rPr lang="en-US" sz="2400" b="0" i="1" dirty="0" smtClean="0">
                              <a:latin typeface="Cambria Math" panose="02040503050406030204" pitchFamily="18" charset="0"/>
                            </a:rPr>
                            <m:t>𝑘</m:t>
                          </m:r>
                          <m:sSub>
                            <m:sSubPr>
                              <m:ctrlPr>
                                <a:rPr lang="en-US" sz="2400" b="0" i="1" dirty="0" smtClean="0">
                                  <a:latin typeface="Cambria Math" panose="02040503050406030204" pitchFamily="18" charset="0"/>
                                </a:rPr>
                              </m:ctrlPr>
                            </m:sSubPr>
                            <m:e>
                              <m:r>
                                <a:rPr lang="en-US" sz="2400" b="0" i="1" dirty="0" smtClean="0">
                                  <a:latin typeface="Cambria Math" panose="02040503050406030204" pitchFamily="18" charset="0"/>
                                </a:rPr>
                                <m:t>𝑇</m:t>
                              </m:r>
                            </m:e>
                            <m:sub>
                              <m:r>
                                <a:rPr lang="en-US" sz="2400" b="0" i="1" dirty="0" smtClean="0">
                                  <a:latin typeface="Cambria Math" panose="02040503050406030204" pitchFamily="18" charset="0"/>
                                </a:rPr>
                                <m:t>𝑠</m:t>
                              </m:r>
                            </m:sub>
                          </m:sSub>
                          <m:r>
                            <a:rPr lang="en-US" sz="2400" b="0" i="1" dirty="0" smtClean="0">
                              <a:latin typeface="Cambria Math" panose="02040503050406030204" pitchFamily="18" charset="0"/>
                            </a:rPr>
                            <m:t>𝐵</m:t>
                          </m:r>
                          <m:sSub>
                            <m:sSubPr>
                              <m:ctrlPr>
                                <a:rPr lang="en-US" sz="2400" b="0" i="1" dirty="0" smtClean="0">
                                  <a:latin typeface="Cambria Math" panose="02040503050406030204" pitchFamily="18" charset="0"/>
                                </a:rPr>
                              </m:ctrlPr>
                            </m:sSubPr>
                            <m:e>
                              <m:r>
                                <a:rPr lang="en-US" sz="2400" b="0" i="1" dirty="0" smtClean="0">
                                  <a:latin typeface="Cambria Math" panose="02040503050406030204" pitchFamily="18" charset="0"/>
                                </a:rPr>
                                <m:t>𝐺</m:t>
                              </m:r>
                            </m:e>
                            <m:sub>
                              <m:r>
                                <a:rPr lang="en-US" sz="2400" b="0" i="1" dirty="0" smtClean="0">
                                  <a:latin typeface="Cambria Math" panose="02040503050406030204" pitchFamily="18" charset="0"/>
                                </a:rPr>
                                <m:t>𝐿𝑁𝐵</m:t>
                              </m:r>
                            </m:sub>
                          </m:sSub>
                        </m:den>
                      </m:f>
                      <m:r>
                        <a:rPr lang="en-US" sz="2400" b="0" i="1" dirty="0" smtClean="0">
                          <a:latin typeface="Cambria Math" panose="02040503050406030204" pitchFamily="18" charset="0"/>
                        </a:rPr>
                        <m:t>=</m:t>
                      </m:r>
                      <m:sSub>
                        <m:sSubPr>
                          <m:ctrlPr>
                            <a:rPr lang="en-US" sz="2400" b="0" i="1" dirty="0" smtClean="0">
                              <a:latin typeface="Cambria Math" panose="02040503050406030204" pitchFamily="18" charset="0"/>
                            </a:rPr>
                          </m:ctrlPr>
                        </m:sSubPr>
                        <m:e>
                          <m:r>
                            <a:rPr lang="en-US" sz="2400" b="0" i="1" dirty="0" smtClean="0">
                              <a:latin typeface="Cambria Math" panose="02040503050406030204" pitchFamily="18" charset="0"/>
                            </a:rPr>
                            <m:t>𝑃</m:t>
                          </m:r>
                        </m:e>
                        <m:sub>
                          <m:r>
                            <a:rPr lang="en-US" sz="2400" b="0" i="1" dirty="0" smtClean="0">
                              <a:latin typeface="Cambria Math" panose="02040503050406030204" pitchFamily="18" charset="0"/>
                            </a:rPr>
                            <m:t>𝑟</m:t>
                          </m:r>
                          <m:r>
                            <a:rPr lang="en-US" sz="2400" b="0" i="1" dirty="0" smtClean="0">
                              <a:latin typeface="Cambria Math" panose="02040503050406030204" pitchFamily="18" charset="0"/>
                            </a:rPr>
                            <m:t>, </m:t>
                          </m:r>
                          <m:r>
                            <a:rPr lang="en-US" sz="2400" b="0" i="1" dirty="0" smtClean="0">
                              <a:latin typeface="Cambria Math" panose="02040503050406030204" pitchFamily="18" charset="0"/>
                            </a:rPr>
                            <m:t>𝑑𝐵</m:t>
                          </m:r>
                        </m:sub>
                      </m:sSub>
                      <m:r>
                        <a:rPr lang="en-US" sz="2400" b="0" i="1" dirty="0" smtClean="0">
                          <a:latin typeface="Cambria Math" panose="02040503050406030204" pitchFamily="18" charset="0"/>
                        </a:rPr>
                        <m:t>−10</m:t>
                      </m:r>
                      <m:func>
                        <m:funcPr>
                          <m:ctrlPr>
                            <a:rPr lang="en-US" sz="2400" b="0" i="1" dirty="0" smtClean="0">
                              <a:latin typeface="Cambria Math" panose="02040503050406030204" pitchFamily="18" charset="0"/>
                            </a:rPr>
                          </m:ctrlPr>
                        </m:funcPr>
                        <m:fName>
                          <m:sSub>
                            <m:sSubPr>
                              <m:ctrlPr>
                                <a:rPr lang="en-US" sz="2400" b="0" i="1" dirty="0" smtClean="0">
                                  <a:latin typeface="Cambria Math" panose="02040503050406030204" pitchFamily="18" charset="0"/>
                                </a:rPr>
                              </m:ctrlPr>
                            </m:sSubPr>
                            <m:e>
                              <m:r>
                                <m:rPr>
                                  <m:sty m:val="p"/>
                                </m:rPr>
                                <a:rPr lang="en-US" sz="2400" b="0" i="0" dirty="0" smtClean="0">
                                  <a:latin typeface="Cambria Math" panose="02040503050406030204" pitchFamily="18" charset="0"/>
                                </a:rPr>
                                <m:t>log</m:t>
                              </m:r>
                            </m:e>
                            <m:sub>
                              <m:r>
                                <a:rPr lang="en-US" sz="2400" b="0" i="1" dirty="0" smtClean="0">
                                  <a:latin typeface="Cambria Math" panose="02040503050406030204" pitchFamily="18" charset="0"/>
                                </a:rPr>
                                <m:t>10</m:t>
                              </m:r>
                            </m:sub>
                          </m:sSub>
                        </m:fName>
                        <m:e>
                          <m:r>
                            <a:rPr lang="en-US" sz="2400" b="0" i="1" dirty="0" smtClean="0">
                              <a:latin typeface="Cambria Math" panose="02040503050406030204" pitchFamily="18" charset="0"/>
                            </a:rPr>
                            <m:t>𝑘</m:t>
                          </m:r>
                          <m:sSub>
                            <m:sSubPr>
                              <m:ctrlPr>
                                <a:rPr lang="en-US" sz="2400" b="0" i="1" dirty="0" smtClean="0">
                                  <a:latin typeface="Cambria Math" panose="02040503050406030204" pitchFamily="18" charset="0"/>
                                </a:rPr>
                              </m:ctrlPr>
                            </m:sSubPr>
                            <m:e>
                              <m:r>
                                <a:rPr lang="en-US" sz="2400" b="0" i="1" dirty="0" smtClean="0">
                                  <a:latin typeface="Cambria Math" panose="02040503050406030204" pitchFamily="18" charset="0"/>
                                </a:rPr>
                                <m:t>𝑇</m:t>
                              </m:r>
                            </m:e>
                            <m:sub>
                              <m:r>
                                <a:rPr lang="en-US" sz="2400" b="0" i="1" dirty="0" smtClean="0">
                                  <a:latin typeface="Cambria Math" panose="02040503050406030204" pitchFamily="18" charset="0"/>
                                </a:rPr>
                                <m:t>𝑟</m:t>
                              </m:r>
                            </m:sub>
                          </m:sSub>
                        </m:e>
                      </m:func>
                      <m:r>
                        <a:rPr lang="en-US" sz="2400" b="0" i="1" dirty="0" smtClean="0">
                          <a:latin typeface="Cambria Math" panose="02040503050406030204" pitchFamily="18" charset="0"/>
                        </a:rPr>
                        <m:t>−10</m:t>
                      </m:r>
                      <m:func>
                        <m:funcPr>
                          <m:ctrlPr>
                            <a:rPr lang="en-US" sz="2400" b="0" i="1" dirty="0" smtClean="0">
                              <a:latin typeface="Cambria Math" panose="02040503050406030204" pitchFamily="18" charset="0"/>
                            </a:rPr>
                          </m:ctrlPr>
                        </m:funcPr>
                        <m:fName>
                          <m:sSub>
                            <m:sSubPr>
                              <m:ctrlPr>
                                <a:rPr lang="en-US" sz="2400" b="0" i="1" dirty="0" smtClean="0">
                                  <a:latin typeface="Cambria Math" panose="02040503050406030204" pitchFamily="18" charset="0"/>
                                </a:rPr>
                              </m:ctrlPr>
                            </m:sSubPr>
                            <m:e>
                              <m:r>
                                <m:rPr>
                                  <m:sty m:val="p"/>
                                </m:rPr>
                                <a:rPr lang="en-US" sz="2400" b="0" i="0" dirty="0" smtClean="0">
                                  <a:latin typeface="Cambria Math" panose="02040503050406030204" pitchFamily="18" charset="0"/>
                                </a:rPr>
                                <m:t>log</m:t>
                              </m:r>
                            </m:e>
                            <m:sub>
                              <m:r>
                                <a:rPr lang="en-US" sz="2400" b="0" i="1" dirty="0" smtClean="0">
                                  <a:latin typeface="Cambria Math" panose="02040503050406030204" pitchFamily="18" charset="0"/>
                                </a:rPr>
                                <m:t>10</m:t>
                              </m:r>
                            </m:sub>
                          </m:sSub>
                        </m:fName>
                        <m:e>
                          <m:r>
                            <a:rPr lang="en-US" sz="2400" b="0" i="1" dirty="0" smtClean="0">
                              <a:latin typeface="Cambria Math" panose="02040503050406030204" pitchFamily="18" charset="0"/>
                            </a:rPr>
                            <m:t>𝐵</m:t>
                          </m:r>
                        </m:e>
                      </m:func>
                    </m:oMath>
                  </m:oMathPara>
                </a14:m>
                <a:endParaRPr lang="en-US" sz="2400" dirty="0"/>
              </a:p>
              <a:p>
                <a:pPr marL="0" indent="0" algn="just">
                  <a:buNone/>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𝐶𝑁𝑅</m:t>
                      </m:r>
                      <m:r>
                        <a:rPr lang="en-US" sz="2400" b="0" i="1" smtClean="0">
                          <a:latin typeface="Cambria Math" panose="02040503050406030204" pitchFamily="18" charset="0"/>
                        </a:rPr>
                        <m:t>=−87.9 </m:t>
                      </m:r>
                      <m:r>
                        <a:rPr lang="en-US" sz="2400" b="0" i="1" smtClean="0">
                          <a:latin typeface="Cambria Math" panose="02040503050406030204" pitchFamily="18" charset="0"/>
                        </a:rPr>
                        <m:t>𝑑𝐵𝑚</m:t>
                      </m:r>
                      <m:r>
                        <a:rPr lang="en-US" sz="2400" b="0" i="1" smtClean="0">
                          <a:latin typeface="Cambria Math" panose="02040503050406030204" pitchFamily="18" charset="0"/>
                        </a:rPr>
                        <m:t>−10</m:t>
                      </m:r>
                      <m:func>
                        <m:funcPr>
                          <m:ctrlPr>
                            <a:rPr lang="en-US" sz="2400" b="0" i="1" smtClean="0">
                              <a:latin typeface="Cambria Math" panose="02040503050406030204" pitchFamily="18" charset="0"/>
                            </a:rPr>
                          </m:ctrlPr>
                        </m:funcPr>
                        <m:fName>
                          <m:r>
                            <m:rPr>
                              <m:sty m:val="p"/>
                            </m:rPr>
                            <a:rPr lang="en-US" sz="2400" b="0" i="0" smtClean="0">
                              <a:latin typeface="Cambria Math" panose="02040503050406030204" pitchFamily="18" charset="0"/>
                            </a:rPr>
                            <m:t>log</m:t>
                          </m:r>
                        </m:fName>
                        <m:e>
                          <m:d>
                            <m:dPr>
                              <m:ctrlPr>
                                <a:rPr lang="en-US" sz="2400" b="0" i="1" smtClean="0">
                                  <a:latin typeface="Cambria Math" panose="02040503050406030204" pitchFamily="18" charset="0"/>
                                </a:rPr>
                              </m:ctrlPr>
                            </m:dPr>
                            <m:e>
                              <m:r>
                                <a:rPr lang="en-US" sz="2400" b="0" i="1" smtClean="0">
                                  <a:latin typeface="Cambria Math" panose="02040503050406030204" pitchFamily="18" charset="0"/>
                                </a:rPr>
                                <m:t>1.38×</m:t>
                              </m:r>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10</m:t>
                                  </m:r>
                                </m:e>
                                <m:sup>
                                  <m:r>
                                    <a:rPr lang="en-US" sz="2400" b="0" i="1" smtClean="0">
                                      <a:latin typeface="Cambria Math" panose="02040503050406030204" pitchFamily="18" charset="0"/>
                                    </a:rPr>
                                    <m:t>−23</m:t>
                                  </m:r>
                                </m:sup>
                              </m:sSup>
                              <m:r>
                                <a:rPr lang="en-US" sz="2400" i="1">
                                  <a:latin typeface="Cambria Math" panose="02040503050406030204" pitchFamily="18" charset="0"/>
                                </a:rPr>
                                <m:t>×</m:t>
                              </m:r>
                              <m:r>
                                <a:rPr lang="en-US" sz="2400" b="0" i="1" smtClean="0">
                                  <a:latin typeface="Cambria Math" panose="02040503050406030204" pitchFamily="18" charset="0"/>
                                </a:rPr>
                                <m:t>100.8</m:t>
                              </m:r>
                            </m:e>
                          </m:d>
                        </m:e>
                      </m:func>
                      <m:r>
                        <a:rPr lang="en-US" sz="2400" b="0" i="1" smtClean="0">
                          <a:latin typeface="Cambria Math" panose="02040503050406030204" pitchFamily="18" charset="0"/>
                        </a:rPr>
                        <m:t>−10</m:t>
                      </m:r>
                      <m:func>
                        <m:funcPr>
                          <m:ctrlPr>
                            <a:rPr lang="en-US" sz="2400" b="0" i="1" smtClean="0">
                              <a:latin typeface="Cambria Math" panose="02040503050406030204" pitchFamily="18" charset="0"/>
                            </a:rPr>
                          </m:ctrlPr>
                        </m:funcPr>
                        <m:fName>
                          <m:sSub>
                            <m:sSubPr>
                              <m:ctrlPr>
                                <a:rPr lang="en-US" sz="2400" b="0" i="1" smtClean="0">
                                  <a:latin typeface="Cambria Math" panose="02040503050406030204" pitchFamily="18" charset="0"/>
                                </a:rPr>
                              </m:ctrlPr>
                            </m:sSubPr>
                            <m:e>
                              <m:r>
                                <m:rPr>
                                  <m:sty m:val="p"/>
                                </m:rPr>
                                <a:rPr lang="en-US" sz="2400" b="0" i="0" smtClean="0">
                                  <a:latin typeface="Cambria Math" panose="02040503050406030204" pitchFamily="18" charset="0"/>
                                </a:rPr>
                                <m:t>log</m:t>
                              </m:r>
                            </m:e>
                            <m:sub>
                              <m:r>
                                <a:rPr lang="en-US" sz="2400" b="0" i="1" smtClean="0">
                                  <a:latin typeface="Cambria Math" panose="02040503050406030204" pitchFamily="18" charset="0"/>
                                </a:rPr>
                                <m:t>10</m:t>
                              </m:r>
                            </m:sub>
                          </m:sSub>
                        </m:fName>
                        <m:e>
                          <m:r>
                            <a:rPr lang="en-US" sz="2400" b="0" i="1" smtClean="0">
                              <a:latin typeface="Cambria Math" panose="02040503050406030204" pitchFamily="18" charset="0"/>
                            </a:rPr>
                            <m:t>20</m:t>
                          </m:r>
                          <m:r>
                            <a:rPr lang="en-US" sz="2400" i="1">
                              <a:latin typeface="Cambria Math" panose="02040503050406030204" pitchFamily="18" charset="0"/>
                            </a:rPr>
                            <m:t>×</m:t>
                          </m:r>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10</m:t>
                              </m:r>
                            </m:e>
                            <m:sup>
                              <m:r>
                                <a:rPr lang="en-US" sz="2400" b="0" i="1" smtClean="0">
                                  <a:latin typeface="Cambria Math" panose="02040503050406030204" pitchFamily="18" charset="0"/>
                                </a:rPr>
                                <m:t>6</m:t>
                              </m:r>
                            </m:sup>
                          </m:sSup>
                        </m:e>
                      </m:func>
                      <m:r>
                        <a:rPr lang="en-US" sz="2400" b="0" i="1" smtClean="0">
                          <a:latin typeface="Cambria Math" panose="02040503050406030204" pitchFamily="18" charset="0"/>
                        </a:rPr>
                        <m:t>=17.7 </m:t>
                      </m:r>
                      <m:r>
                        <a:rPr lang="en-US" sz="2400" b="0" i="1" smtClean="0">
                          <a:latin typeface="Cambria Math" panose="02040503050406030204" pitchFamily="18" charset="0"/>
                        </a:rPr>
                        <m:t>𝑑𝐵</m:t>
                      </m:r>
                      <m:r>
                        <a:rPr lang="en-US" sz="2400" b="0" i="1" smtClean="0">
                          <a:latin typeface="Cambria Math" panose="02040503050406030204" pitchFamily="18" charset="0"/>
                        </a:rPr>
                        <m:t>=58.6 </m:t>
                      </m:r>
                    </m:oMath>
                  </m:oMathPara>
                </a14:m>
                <a:endParaRPr lang="en-US" sz="24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68086" y="1563688"/>
                <a:ext cx="8229600" cy="4533900"/>
              </a:xfrm>
              <a:blipFill rotWithShape="0">
                <a:blip r:embed="rId2"/>
                <a:stretch>
                  <a:fillRect l="-1111" t="-1077" r="-1481"/>
                </a:stretch>
              </a:blipFill>
            </p:spPr>
            <p:txBody>
              <a:bodyPr/>
              <a:lstStyle/>
              <a:p>
                <a:r>
                  <a:rPr lang="en-US">
                    <a:noFill/>
                  </a:rPr>
                  <a:t> </a:t>
                </a:r>
              </a:p>
            </p:txBody>
          </p:sp>
        </mc:Fallback>
      </mc:AlternateContent>
      <p:sp>
        <p:nvSpPr>
          <p:cNvPr id="4" name="Slide Number Placeholder 3"/>
          <p:cNvSpPr>
            <a:spLocks noGrp="1"/>
          </p:cNvSpPr>
          <p:nvPr>
            <p:ph type="sldNum" sz="quarter" idx="10"/>
          </p:nvPr>
        </p:nvSpPr>
        <p:spPr/>
        <p:txBody>
          <a:bodyPr/>
          <a:lstStyle/>
          <a:p>
            <a:fld id="{98096D24-9B5D-4A50-8365-016C07C21ED1}" type="slidenum">
              <a:rPr lang="en-US" smtClean="0"/>
              <a:t>90</a:t>
            </a:fld>
            <a:endParaRPr lang="en-US"/>
          </a:p>
        </p:txBody>
      </p:sp>
      <p:sp>
        <p:nvSpPr>
          <p:cNvPr id="5" name="Footer Placeholder 4"/>
          <p:cNvSpPr>
            <a:spLocks noGrp="1"/>
          </p:cNvSpPr>
          <p:nvPr>
            <p:ph type="ftr" sz="quarter" idx="12"/>
          </p:nvPr>
        </p:nvSpPr>
        <p:spPr/>
        <p:txBody>
          <a:bodyPr/>
          <a:lstStyle/>
          <a:p>
            <a:r>
              <a:rPr lang="en-US"/>
              <a:t>Falah Mohammed An Najah National University</a:t>
            </a:r>
          </a:p>
        </p:txBody>
      </p:sp>
    </p:spTree>
    <p:extLst>
      <p:ext uri="{BB962C8B-B14F-4D97-AF65-F5344CB8AC3E}">
        <p14:creationId xmlns:p14="http://schemas.microsoft.com/office/powerpoint/2010/main" val="9111078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Solution</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68086" y="1563688"/>
                <a:ext cx="8229600" cy="4533900"/>
              </a:xfrm>
            </p:spPr>
            <p:txBody>
              <a:bodyPr/>
              <a:lstStyle/>
              <a:p>
                <a:pPr marL="457200" indent="-457200" algn="just">
                  <a:buFont typeface="+mj-lt"/>
                  <a:buAutoNum type="alphaLcParenR" startAt="4"/>
                </a:pPr>
                <a:r>
                  <a:rPr lang="en-US" sz="2400" dirty="0"/>
                  <a:t>The link margin (Fade margin) is given by </a:t>
                </a:r>
              </a:p>
              <a:p>
                <a:pPr marL="0" indent="0" algn="just">
                  <a:buNone/>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𝐹</m:t>
                          </m:r>
                        </m:e>
                        <m:sub>
                          <m:r>
                            <a:rPr lang="en-US" sz="2400" b="0" i="1" smtClean="0">
                              <a:latin typeface="Cambria Math" panose="02040503050406030204" pitchFamily="18" charset="0"/>
                            </a:rPr>
                            <m:t>𝑀</m:t>
                          </m:r>
                        </m:sub>
                      </m:sSub>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𝑃</m:t>
                          </m:r>
                        </m:e>
                        <m:sub>
                          <m:r>
                            <a:rPr lang="en-US" sz="2400" b="0" i="1" smtClean="0">
                              <a:latin typeface="Cambria Math" panose="02040503050406030204" pitchFamily="18" charset="0"/>
                            </a:rPr>
                            <m:t>𝑟</m:t>
                          </m:r>
                        </m:sub>
                      </m:sSub>
                      <m:r>
                        <a:rPr lang="en-US" sz="2400" b="0" i="1" smtClean="0">
                          <a:latin typeface="Cambria Math" panose="02040503050406030204" pitchFamily="18" charset="0"/>
                        </a:rPr>
                        <m:t>−</m:t>
                      </m:r>
                      <m:r>
                        <a:rPr lang="en-US" sz="2400" b="0" i="1" smtClean="0">
                          <a:latin typeface="Cambria Math" panose="02040503050406030204" pitchFamily="18" charset="0"/>
                        </a:rPr>
                        <m:t>𝑇</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𝐻</m:t>
                          </m:r>
                        </m:e>
                        <m:sub>
                          <m:r>
                            <a:rPr lang="en-US" sz="2400" b="0" i="1" smtClean="0">
                              <a:latin typeface="Cambria Math" panose="02040503050406030204" pitchFamily="18" charset="0"/>
                            </a:rPr>
                            <m:t>𝑟𝑥</m:t>
                          </m:r>
                        </m:sub>
                      </m:sSub>
                      <m:r>
                        <a:rPr lang="en-US" sz="2400" b="0" i="1" smtClean="0">
                          <a:latin typeface="Cambria Math" panose="02040503050406030204" pitchFamily="18" charset="0"/>
                        </a:rPr>
                        <m:t>=17.7−15=2.7 </m:t>
                      </m:r>
                      <m:r>
                        <a:rPr lang="en-US" sz="2400" b="0" i="1" smtClean="0">
                          <a:latin typeface="Cambria Math" panose="02040503050406030204" pitchFamily="18" charset="0"/>
                        </a:rPr>
                        <m:t>𝑑𝐵</m:t>
                      </m:r>
                      <m:r>
                        <a:rPr lang="en-US" sz="2400" b="0" i="1" smtClean="0">
                          <a:latin typeface="Cambria Math" panose="02040503050406030204" pitchFamily="18" charset="0"/>
                        </a:rPr>
                        <m:t>  </m:t>
                      </m:r>
                    </m:oMath>
                  </m:oMathPara>
                </a14:m>
                <a:endParaRPr lang="en-US" sz="24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68086" y="1563688"/>
                <a:ext cx="8229600" cy="4533900"/>
              </a:xfrm>
              <a:blipFill rotWithShape="0">
                <a:blip r:embed="rId2"/>
                <a:stretch>
                  <a:fillRect l="-1111" t="-1077"/>
                </a:stretch>
              </a:blipFill>
            </p:spPr>
            <p:txBody>
              <a:bodyPr/>
              <a:lstStyle/>
              <a:p>
                <a:r>
                  <a:rPr lang="en-US">
                    <a:noFill/>
                  </a:rPr>
                  <a:t> </a:t>
                </a:r>
              </a:p>
            </p:txBody>
          </p:sp>
        </mc:Fallback>
      </mc:AlternateContent>
      <p:sp>
        <p:nvSpPr>
          <p:cNvPr id="4" name="Slide Number Placeholder 3"/>
          <p:cNvSpPr>
            <a:spLocks noGrp="1"/>
          </p:cNvSpPr>
          <p:nvPr>
            <p:ph type="sldNum" sz="quarter" idx="10"/>
          </p:nvPr>
        </p:nvSpPr>
        <p:spPr/>
        <p:txBody>
          <a:bodyPr/>
          <a:lstStyle/>
          <a:p>
            <a:fld id="{98096D24-9B5D-4A50-8365-016C07C21ED1}" type="slidenum">
              <a:rPr lang="en-US" smtClean="0"/>
              <a:t>91</a:t>
            </a:fld>
            <a:endParaRPr lang="en-US"/>
          </a:p>
        </p:txBody>
      </p:sp>
      <p:sp>
        <p:nvSpPr>
          <p:cNvPr id="5" name="Footer Placeholder 4"/>
          <p:cNvSpPr>
            <a:spLocks noGrp="1"/>
          </p:cNvSpPr>
          <p:nvPr>
            <p:ph type="ftr" sz="quarter" idx="12"/>
          </p:nvPr>
        </p:nvSpPr>
        <p:spPr/>
        <p:txBody>
          <a:bodyPr/>
          <a:lstStyle/>
          <a:p>
            <a:r>
              <a:rPr lang="en-US"/>
              <a:t>Falah Mohammed An Najah National University</a:t>
            </a:r>
          </a:p>
        </p:txBody>
      </p:sp>
    </p:spTree>
    <p:extLst>
      <p:ext uri="{BB962C8B-B14F-4D97-AF65-F5344CB8AC3E}">
        <p14:creationId xmlns:p14="http://schemas.microsoft.com/office/powerpoint/2010/main" val="381302576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pPr algn="just"/>
                <a:r>
                  <a:rPr lang="en-US" sz="2600" dirty="0"/>
                  <a:t>A given satellite transmitter operates at </a:t>
                </a:r>
                <a14:m>
                  <m:oMath xmlns:m="http://schemas.openxmlformats.org/officeDocument/2006/math">
                    <m:r>
                      <a:rPr lang="en-US" sz="2600" b="0" i="1" smtClean="0">
                        <a:latin typeface="Cambria Math" panose="02040503050406030204" pitchFamily="18" charset="0"/>
                      </a:rPr>
                      <m:t>12.5 </m:t>
                    </m:r>
                    <m:r>
                      <a:rPr lang="en-US" sz="2600" b="0" i="1" smtClean="0">
                        <a:latin typeface="Cambria Math" panose="02040503050406030204" pitchFamily="18" charset="0"/>
                      </a:rPr>
                      <m:t>𝐺𝐻𝑧</m:t>
                    </m:r>
                  </m:oMath>
                </a14:m>
                <a:r>
                  <a:rPr lang="en-US" sz="2600" dirty="0"/>
                  <a:t> has an ERIP of </a:t>
                </a:r>
                <a14:m>
                  <m:oMath xmlns:m="http://schemas.openxmlformats.org/officeDocument/2006/math">
                    <m:r>
                      <a:rPr lang="en-US" sz="2600" i="1" dirty="0" smtClean="0">
                        <a:latin typeface="Cambria Math" panose="02040503050406030204" pitchFamily="18" charset="0"/>
                      </a:rPr>
                      <m:t>57 </m:t>
                    </m:r>
                    <m:r>
                      <a:rPr lang="en-US" sz="2600" i="1" dirty="0" err="1" smtClean="0">
                        <a:latin typeface="Cambria Math" panose="02040503050406030204" pitchFamily="18" charset="0"/>
                      </a:rPr>
                      <m:t>𝑑𝐵𝑊</m:t>
                    </m:r>
                  </m:oMath>
                </a14:m>
                <a:r>
                  <a:rPr lang="en-US" sz="2600" dirty="0"/>
                  <a:t>. Assume that the only loss affecting the system is the free space loss. Assume that satellite transmit digital data at a rate of </a:t>
                </a:r>
                <a14:m>
                  <m:oMath xmlns:m="http://schemas.openxmlformats.org/officeDocument/2006/math">
                    <m:sSub>
                      <m:sSubPr>
                        <m:ctrlPr>
                          <a:rPr lang="en-US" sz="2600" b="0" i="1" smtClean="0">
                            <a:latin typeface="Cambria Math" panose="02040503050406030204" pitchFamily="18" charset="0"/>
                          </a:rPr>
                        </m:ctrlPr>
                      </m:sSubPr>
                      <m:e>
                        <m:r>
                          <a:rPr lang="en-US" sz="2600" b="0" i="1" smtClean="0">
                            <a:latin typeface="Cambria Math" panose="02040503050406030204" pitchFamily="18" charset="0"/>
                          </a:rPr>
                          <m:t>𝑅</m:t>
                        </m:r>
                      </m:e>
                      <m:sub>
                        <m:r>
                          <a:rPr lang="en-US" sz="2600" b="0" i="1" smtClean="0">
                            <a:latin typeface="Cambria Math" panose="02040503050406030204" pitchFamily="18" charset="0"/>
                          </a:rPr>
                          <m:t>𝑏</m:t>
                        </m:r>
                      </m:sub>
                    </m:sSub>
                    <m:r>
                      <a:rPr lang="en-US" sz="2600" b="0" i="1" smtClean="0">
                        <a:latin typeface="Cambria Math" panose="02040503050406030204" pitchFamily="18" charset="0"/>
                      </a:rPr>
                      <m:t>=50 </m:t>
                    </m:r>
                    <m:r>
                      <a:rPr lang="en-US" sz="2600" b="0" i="1" smtClean="0">
                        <a:latin typeface="Cambria Math" panose="02040503050406030204" pitchFamily="18" charset="0"/>
                      </a:rPr>
                      <m:t>𝑀𝑏𝑖𝑡𝑠</m:t>
                    </m:r>
                    <m:r>
                      <a:rPr lang="en-US" sz="2600" b="0" i="1" smtClean="0">
                        <a:latin typeface="Cambria Math" panose="02040503050406030204" pitchFamily="18" charset="0"/>
                      </a:rPr>
                      <m:t>/</m:t>
                    </m:r>
                    <m:r>
                      <a:rPr lang="en-US" sz="2600" b="0" i="1" smtClean="0">
                        <a:latin typeface="Cambria Math" panose="02040503050406030204" pitchFamily="18" charset="0"/>
                      </a:rPr>
                      <m:t>𝑠</m:t>
                    </m:r>
                  </m:oMath>
                </a14:m>
                <a:r>
                  <a:rPr lang="en-US" sz="2600" dirty="0"/>
                  <a:t>. Assume that the required signal to noise ratio at the receiver output is </a:t>
                </a:r>
                <a14:m>
                  <m:oMath xmlns:m="http://schemas.openxmlformats.org/officeDocument/2006/math">
                    <m:r>
                      <a:rPr lang="en-US" sz="2600" b="0" i="1" smtClean="0">
                        <a:latin typeface="Cambria Math" panose="02040503050406030204" pitchFamily="18" charset="0"/>
                      </a:rPr>
                      <m:t>𝑆𝑁𝑅</m:t>
                    </m:r>
                    <m:r>
                      <a:rPr lang="en-US" sz="2600" b="0" i="1" smtClean="0">
                        <a:latin typeface="Cambria Math" panose="02040503050406030204" pitchFamily="18" charset="0"/>
                      </a:rPr>
                      <m:t>=10 </m:t>
                    </m:r>
                    <m:r>
                      <a:rPr lang="en-US" sz="2600" b="0" i="1" smtClean="0">
                        <a:latin typeface="Cambria Math" panose="02040503050406030204" pitchFamily="18" charset="0"/>
                      </a:rPr>
                      <m:t>𝑑𝐵</m:t>
                    </m:r>
                  </m:oMath>
                </a14:m>
                <a:r>
                  <a:rPr lang="en-US" sz="2600" dirty="0"/>
                  <a:t>. The system temperature at the receiver is </a:t>
                </a:r>
                <a14:m>
                  <m:oMath xmlns:m="http://schemas.openxmlformats.org/officeDocument/2006/math">
                    <m:sSub>
                      <m:sSubPr>
                        <m:ctrlPr>
                          <a:rPr lang="en-US" sz="2600" b="0" i="1" smtClean="0">
                            <a:latin typeface="Cambria Math" panose="02040503050406030204" pitchFamily="18" charset="0"/>
                          </a:rPr>
                        </m:ctrlPr>
                      </m:sSubPr>
                      <m:e>
                        <m:r>
                          <a:rPr lang="en-US" sz="2600" b="0" i="1" smtClean="0">
                            <a:latin typeface="Cambria Math" panose="02040503050406030204" pitchFamily="18" charset="0"/>
                          </a:rPr>
                          <m:t>𝑇</m:t>
                        </m:r>
                      </m:e>
                      <m:sub>
                        <m:r>
                          <a:rPr lang="en-US" sz="2600" b="0" i="1" smtClean="0">
                            <a:latin typeface="Cambria Math" panose="02040503050406030204" pitchFamily="18" charset="0"/>
                          </a:rPr>
                          <m:t>𝑠</m:t>
                        </m:r>
                      </m:sub>
                    </m:sSub>
                    <m:r>
                      <a:rPr lang="en-US" sz="2600" b="0" i="1" smtClean="0">
                        <a:latin typeface="Cambria Math" panose="02040503050406030204" pitchFamily="18" charset="0"/>
                      </a:rPr>
                      <m:t>=600 </m:t>
                    </m:r>
                    <m:r>
                      <a:rPr lang="en-US" sz="2600" b="0" i="1" smtClean="0">
                        <a:latin typeface="Cambria Math" panose="02040503050406030204" pitchFamily="18" charset="0"/>
                      </a:rPr>
                      <m:t>𝐾</m:t>
                    </m:r>
                  </m:oMath>
                </a14:m>
                <a:r>
                  <a:rPr lang="en-US" sz="2600" dirty="0"/>
                  <a:t>, the receiving antenna efficiency  is </a:t>
                </a:r>
                <a14:m>
                  <m:oMath xmlns:m="http://schemas.openxmlformats.org/officeDocument/2006/math">
                    <m:r>
                      <a:rPr lang="en-US" sz="2600" b="0" i="1" smtClean="0">
                        <a:latin typeface="Cambria Math" panose="02040503050406030204" pitchFamily="18" charset="0"/>
                      </a:rPr>
                      <m:t>𝜂</m:t>
                    </m:r>
                    <m:r>
                      <a:rPr lang="en-US" sz="2600" b="0" i="1" smtClean="0">
                        <a:latin typeface="Cambria Math" panose="02040503050406030204" pitchFamily="18" charset="0"/>
                      </a:rPr>
                      <m:t>=0.55</m:t>
                    </m:r>
                  </m:oMath>
                </a14:m>
                <a:endParaRPr lang="en-US" sz="2600" dirty="0"/>
              </a:p>
              <a:p>
                <a:pPr algn="just"/>
                <a:r>
                  <a:rPr lang="en-US" sz="2600" dirty="0"/>
                  <a:t>What is the minimum dish diameter that can be used </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t="-1480" r="-1778"/>
                </a:stretch>
              </a:blipFill>
            </p:spPr>
            <p:txBody>
              <a:bodyPr/>
              <a:lstStyle/>
              <a:p>
                <a:r>
                  <a:rPr lang="en-US">
                    <a:noFill/>
                  </a:rPr>
                  <a:t> </a:t>
                </a:r>
              </a:p>
            </p:txBody>
          </p:sp>
        </mc:Fallback>
      </mc:AlternateContent>
      <p:sp>
        <p:nvSpPr>
          <p:cNvPr id="4" name="Slide Number Placeholder 3"/>
          <p:cNvSpPr>
            <a:spLocks noGrp="1"/>
          </p:cNvSpPr>
          <p:nvPr>
            <p:ph type="sldNum" sz="quarter" idx="10"/>
          </p:nvPr>
        </p:nvSpPr>
        <p:spPr/>
        <p:txBody>
          <a:bodyPr/>
          <a:lstStyle/>
          <a:p>
            <a:fld id="{98096D24-9B5D-4A50-8365-016C07C21ED1}" type="slidenum">
              <a:rPr lang="en-US" smtClean="0"/>
              <a:t>92</a:t>
            </a:fld>
            <a:endParaRPr lang="en-US"/>
          </a:p>
        </p:txBody>
      </p:sp>
      <p:sp>
        <p:nvSpPr>
          <p:cNvPr id="5" name="Footer Placeholder 4"/>
          <p:cNvSpPr>
            <a:spLocks noGrp="1"/>
          </p:cNvSpPr>
          <p:nvPr>
            <p:ph type="ftr" sz="quarter" idx="12"/>
          </p:nvPr>
        </p:nvSpPr>
        <p:spPr/>
        <p:txBody>
          <a:bodyPr/>
          <a:lstStyle/>
          <a:p>
            <a:r>
              <a:rPr lang="en-US"/>
              <a:t>Falah Mohammed An Najah National University</a:t>
            </a:r>
          </a:p>
        </p:txBody>
      </p:sp>
    </p:spTree>
    <p:extLst>
      <p:ext uri="{BB962C8B-B14F-4D97-AF65-F5344CB8AC3E}">
        <p14:creationId xmlns:p14="http://schemas.microsoft.com/office/powerpoint/2010/main" val="323236630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Solution</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57200" y="1417638"/>
                <a:ext cx="8229600" cy="4716462"/>
              </a:xfrm>
            </p:spPr>
            <p:txBody>
              <a:bodyPr/>
              <a:lstStyle/>
              <a:p>
                <a:pPr algn="just"/>
                <a:r>
                  <a:rPr lang="en-US" sz="2400" dirty="0"/>
                  <a:t>The required received signal power </a:t>
                </a:r>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𝑃</m:t>
                        </m:r>
                      </m:e>
                      <m:sub>
                        <m:r>
                          <a:rPr lang="en-US" sz="2400" b="0" i="1" smtClean="0">
                            <a:latin typeface="Cambria Math" panose="02040503050406030204" pitchFamily="18" charset="0"/>
                          </a:rPr>
                          <m:t>𝑟</m:t>
                        </m:r>
                      </m:sub>
                    </m:sSub>
                  </m:oMath>
                </a14:m>
                <a:r>
                  <a:rPr lang="en-US" sz="2400" dirty="0"/>
                  <a:t> can be determined from </a:t>
                </a:r>
                <a14:m>
                  <m:oMath xmlns:m="http://schemas.openxmlformats.org/officeDocument/2006/math">
                    <m:f>
                      <m:fPr>
                        <m:ctrlPr>
                          <a:rPr lang="en-US" sz="2400" b="0" i="1" smtClean="0">
                            <a:latin typeface="Cambria Math" panose="02040503050406030204" pitchFamily="18" charset="0"/>
                          </a:rPr>
                        </m:ctrlPr>
                      </m:fPr>
                      <m:num>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𝑃</m:t>
                            </m:r>
                          </m:e>
                          <m:sub>
                            <m:r>
                              <a:rPr lang="en-US" sz="2400" b="0" i="1" smtClean="0">
                                <a:latin typeface="Cambria Math" panose="02040503050406030204" pitchFamily="18" charset="0"/>
                              </a:rPr>
                              <m:t>𝑟</m:t>
                            </m:r>
                          </m:sub>
                        </m:sSub>
                      </m:num>
                      <m:den>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𝑁</m:t>
                            </m:r>
                          </m:e>
                          <m:sub>
                            <m:r>
                              <a:rPr lang="en-US" sz="2400" b="0" i="1" smtClean="0">
                                <a:latin typeface="Cambria Math" panose="02040503050406030204" pitchFamily="18" charset="0"/>
                              </a:rPr>
                              <m:t>0</m:t>
                            </m:r>
                          </m:sub>
                        </m:sSub>
                      </m:den>
                    </m:f>
                  </m:oMath>
                </a14:m>
                <a:r>
                  <a:rPr lang="en-US" sz="2400" dirty="0"/>
                  <a:t>  as shown</a:t>
                </a:r>
              </a:p>
              <a:p>
                <a:pPr marL="0" indent="0" algn="just">
                  <a:buNone/>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𝑆𝑁</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𝑅</m:t>
                          </m:r>
                        </m:e>
                        <m:sub>
                          <m:r>
                            <a:rPr lang="en-US" sz="2400" b="0" i="1" smtClean="0">
                              <a:latin typeface="Cambria Math" panose="02040503050406030204" pitchFamily="18" charset="0"/>
                            </a:rPr>
                            <m:t>𝑂</m:t>
                          </m:r>
                        </m:sub>
                      </m:sSub>
                      <m:r>
                        <a:rPr lang="en-US" sz="2400" b="0" i="1" smtClean="0">
                          <a:latin typeface="Cambria Math" panose="02040503050406030204" pitchFamily="18" charset="0"/>
                        </a:rPr>
                        <m:t>=</m:t>
                      </m:r>
                      <m:f>
                        <m:fPr>
                          <m:ctrlPr>
                            <a:rPr lang="en-US" sz="2400" b="0" i="1" smtClean="0">
                              <a:latin typeface="Cambria Math" panose="02040503050406030204" pitchFamily="18" charset="0"/>
                            </a:rPr>
                          </m:ctrlPr>
                        </m:fPr>
                        <m:num>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𝑃</m:t>
                              </m:r>
                            </m:e>
                            <m:sub>
                              <m:r>
                                <a:rPr lang="en-US" sz="2400" b="0" i="1" smtClean="0">
                                  <a:latin typeface="Cambria Math" panose="02040503050406030204" pitchFamily="18" charset="0"/>
                                </a:rPr>
                                <m:t>𝑟</m:t>
                              </m:r>
                            </m:sub>
                          </m:sSub>
                        </m:num>
                        <m:den>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𝑁</m:t>
                              </m:r>
                            </m:e>
                            <m:sub>
                              <m:r>
                                <a:rPr lang="en-US" sz="2400" b="0" i="1" smtClean="0">
                                  <a:latin typeface="Cambria Math" panose="02040503050406030204" pitchFamily="18" charset="0"/>
                                </a:rPr>
                                <m:t>0</m:t>
                              </m:r>
                            </m:sub>
                          </m:sSub>
                        </m:den>
                      </m:f>
                      <m:r>
                        <a:rPr lang="en-US" sz="2400" b="0" i="1" smtClean="0">
                          <a:latin typeface="Cambria Math" panose="02040503050406030204" pitchFamily="18" charset="0"/>
                        </a:rPr>
                        <m:t>=</m:t>
                      </m:r>
                      <m:f>
                        <m:fPr>
                          <m:ctrlPr>
                            <a:rPr lang="en-US" sz="2400" b="0" i="1" smtClean="0">
                              <a:latin typeface="Cambria Math" panose="02040503050406030204" pitchFamily="18" charset="0"/>
                            </a:rPr>
                          </m:ctrlPr>
                        </m:fPr>
                        <m:num>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𝑃</m:t>
                              </m:r>
                            </m:e>
                            <m:sub>
                              <m:r>
                                <a:rPr lang="en-US" sz="2400" b="0" i="1" smtClean="0">
                                  <a:latin typeface="Cambria Math" panose="02040503050406030204" pitchFamily="18" charset="0"/>
                                </a:rPr>
                                <m:t>𝑟</m:t>
                              </m:r>
                            </m:sub>
                          </m:sSub>
                        </m:num>
                        <m:den>
                          <m:r>
                            <a:rPr lang="en-US" sz="2400" i="1">
                              <a:latin typeface="Cambria Math" panose="02040503050406030204" pitchFamily="18" charset="0"/>
                            </a:rPr>
                            <m:t>𝑘</m:t>
                          </m:r>
                          <m:sSub>
                            <m:sSubPr>
                              <m:ctrlPr>
                                <a:rPr lang="en-US" sz="2400" i="1">
                                  <a:latin typeface="Cambria Math" panose="02040503050406030204" pitchFamily="18" charset="0"/>
                                </a:rPr>
                              </m:ctrlPr>
                            </m:sSubPr>
                            <m:e>
                              <m:r>
                                <a:rPr lang="en-US" sz="2400" i="1">
                                  <a:latin typeface="Cambria Math" panose="02040503050406030204" pitchFamily="18" charset="0"/>
                                </a:rPr>
                                <m:t>𝑇</m:t>
                              </m:r>
                            </m:e>
                            <m:sub>
                              <m:r>
                                <a:rPr lang="en-US" sz="2400" b="0" i="1" smtClean="0">
                                  <a:latin typeface="Cambria Math" panose="02040503050406030204" pitchFamily="18" charset="0"/>
                                </a:rPr>
                                <m:t>𝑠</m:t>
                              </m:r>
                            </m:sub>
                          </m:sSub>
                          <m:r>
                            <a:rPr lang="en-US" sz="2400" i="1">
                              <a:latin typeface="Cambria Math" panose="02040503050406030204" pitchFamily="18" charset="0"/>
                            </a:rPr>
                            <m:t>𝐵</m:t>
                          </m:r>
                        </m:den>
                      </m:f>
                      <m:r>
                        <a:rPr lang="en-US" sz="2400" b="0" i="1" smtClean="0">
                          <a:latin typeface="Cambria Math" panose="02040503050406030204" pitchFamily="18" charset="0"/>
                        </a:rPr>
                        <m:t>=</m:t>
                      </m:r>
                      <m:f>
                        <m:fPr>
                          <m:ctrlPr>
                            <a:rPr lang="en-US" sz="2400" b="0" i="1" smtClean="0">
                              <a:latin typeface="Cambria Math" panose="02040503050406030204" pitchFamily="18" charset="0"/>
                            </a:rPr>
                          </m:ctrlPr>
                        </m:fPr>
                        <m:num>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𝑃</m:t>
                              </m:r>
                            </m:e>
                            <m:sub>
                              <m:r>
                                <a:rPr lang="en-US" sz="2400" b="0" i="1" smtClean="0">
                                  <a:latin typeface="Cambria Math" panose="02040503050406030204" pitchFamily="18" charset="0"/>
                                </a:rPr>
                                <m:t>𝑟</m:t>
                              </m:r>
                            </m:sub>
                          </m:sSub>
                        </m:num>
                        <m:den>
                          <m:r>
                            <a:rPr lang="en-US" sz="2400" b="0" i="1" smtClean="0">
                              <a:latin typeface="Cambria Math" panose="02040503050406030204" pitchFamily="18" charset="0"/>
                            </a:rPr>
                            <m:t>𝑘</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𝑇</m:t>
                              </m:r>
                            </m:e>
                            <m:sub>
                              <m:r>
                                <a:rPr lang="en-US" sz="2400" b="0" i="1" smtClean="0">
                                  <a:latin typeface="Cambria Math" panose="02040503050406030204" pitchFamily="18" charset="0"/>
                                </a:rPr>
                                <m:t>𝑠</m:t>
                              </m:r>
                            </m:sub>
                          </m:sSub>
                          <m:r>
                            <a:rPr lang="en-US" sz="2400" b="0" i="1" smtClean="0">
                              <a:latin typeface="Cambria Math" panose="02040503050406030204" pitchFamily="18" charset="0"/>
                            </a:rPr>
                            <m:t>𝐵</m:t>
                          </m:r>
                        </m:den>
                      </m:f>
                    </m:oMath>
                  </m:oMathPara>
                </a14:m>
                <a:endParaRPr lang="en-US" sz="2400" b="0" dirty="0"/>
              </a:p>
              <a:p>
                <a:pPr marL="0" indent="0" algn="just">
                  <a:buNone/>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d>
                            <m:dPr>
                              <m:ctrlPr>
                                <a:rPr lang="en-US" sz="2400" b="0" i="1" smtClean="0">
                                  <a:latin typeface="Cambria Math" panose="02040503050406030204" pitchFamily="18" charset="0"/>
                                </a:rPr>
                              </m:ctrlPr>
                            </m:dPr>
                            <m:e>
                              <m:r>
                                <a:rPr lang="en-US" sz="2400" i="1">
                                  <a:latin typeface="Cambria Math" panose="02040503050406030204" pitchFamily="18" charset="0"/>
                                </a:rPr>
                                <m:t>𝑆𝑁</m:t>
                              </m:r>
                              <m:sSub>
                                <m:sSubPr>
                                  <m:ctrlPr>
                                    <a:rPr lang="en-US" sz="2400" i="1">
                                      <a:latin typeface="Cambria Math" panose="02040503050406030204" pitchFamily="18" charset="0"/>
                                    </a:rPr>
                                  </m:ctrlPr>
                                </m:sSubPr>
                                <m:e>
                                  <m:r>
                                    <a:rPr lang="en-US" sz="2400" i="1">
                                      <a:latin typeface="Cambria Math" panose="02040503050406030204" pitchFamily="18" charset="0"/>
                                    </a:rPr>
                                    <m:t>𝑅</m:t>
                                  </m:r>
                                </m:e>
                                <m:sub>
                                  <m:r>
                                    <a:rPr lang="en-US" sz="2400" i="1">
                                      <a:latin typeface="Cambria Math" panose="02040503050406030204" pitchFamily="18" charset="0"/>
                                    </a:rPr>
                                    <m:t>𝑂</m:t>
                                  </m:r>
                                </m:sub>
                              </m:sSub>
                            </m:e>
                          </m:d>
                        </m:e>
                        <m:sub>
                          <m:r>
                            <a:rPr lang="en-US" sz="2400" b="0" i="1" smtClean="0">
                              <a:latin typeface="Cambria Math" panose="02040503050406030204" pitchFamily="18" charset="0"/>
                            </a:rPr>
                            <m:t>𝑑𝐵</m:t>
                          </m:r>
                        </m:sub>
                      </m:sSub>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𝑃</m:t>
                              </m:r>
                            </m:e>
                            <m:sub>
                              <m:r>
                                <a:rPr lang="en-US" sz="2400" b="0" i="1" smtClean="0">
                                  <a:latin typeface="Cambria Math" panose="02040503050406030204" pitchFamily="18" charset="0"/>
                                </a:rPr>
                                <m:t>𝑟</m:t>
                              </m:r>
                            </m:sub>
                          </m:sSub>
                        </m:e>
                        <m:sub>
                          <m:r>
                            <a:rPr lang="en-US" sz="2400" b="0" i="1" smtClean="0">
                              <a:latin typeface="Cambria Math" panose="02040503050406030204" pitchFamily="18" charset="0"/>
                            </a:rPr>
                            <m:t>𝑑𝐵</m:t>
                          </m:r>
                        </m:sub>
                      </m:sSub>
                      <m:r>
                        <a:rPr lang="en-US" sz="2400" b="0" i="1" smtClean="0">
                          <a:latin typeface="Cambria Math" panose="02040503050406030204" pitchFamily="18" charset="0"/>
                        </a:rPr>
                        <m:t>−10</m:t>
                      </m:r>
                      <m:func>
                        <m:funcPr>
                          <m:ctrlPr>
                            <a:rPr lang="en-US" sz="2400" b="0" i="1" smtClean="0">
                              <a:latin typeface="Cambria Math" panose="02040503050406030204" pitchFamily="18" charset="0"/>
                            </a:rPr>
                          </m:ctrlPr>
                        </m:funcPr>
                        <m:fName>
                          <m:sSub>
                            <m:sSubPr>
                              <m:ctrlPr>
                                <a:rPr lang="en-US" sz="2400" b="0" i="1" smtClean="0">
                                  <a:latin typeface="Cambria Math" panose="02040503050406030204" pitchFamily="18" charset="0"/>
                                </a:rPr>
                              </m:ctrlPr>
                            </m:sSubPr>
                            <m:e>
                              <m:r>
                                <m:rPr>
                                  <m:sty m:val="p"/>
                                </m:rPr>
                                <a:rPr lang="en-US" sz="2400" b="0" i="0" smtClean="0">
                                  <a:latin typeface="Cambria Math" panose="02040503050406030204" pitchFamily="18" charset="0"/>
                                </a:rPr>
                                <m:t>log</m:t>
                              </m:r>
                            </m:e>
                            <m:sub>
                              <m:r>
                                <a:rPr lang="en-US" sz="2400" b="0" i="1" smtClean="0">
                                  <a:latin typeface="Cambria Math" panose="02040503050406030204" pitchFamily="18" charset="0"/>
                                </a:rPr>
                                <m:t>10</m:t>
                              </m:r>
                            </m:sub>
                          </m:sSub>
                        </m:fName>
                        <m:e>
                          <m:r>
                            <a:rPr lang="en-US" sz="2400" b="0" i="1" smtClean="0">
                              <a:latin typeface="Cambria Math" panose="02040503050406030204" pitchFamily="18" charset="0"/>
                            </a:rPr>
                            <m:t>𝑘</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𝑇</m:t>
                              </m:r>
                            </m:e>
                            <m:sub>
                              <m:r>
                                <a:rPr lang="en-US" sz="2400" b="0" i="1" smtClean="0">
                                  <a:latin typeface="Cambria Math" panose="02040503050406030204" pitchFamily="18" charset="0"/>
                                </a:rPr>
                                <m:t>𝑟</m:t>
                              </m:r>
                            </m:sub>
                          </m:sSub>
                        </m:e>
                      </m:func>
                      <m:r>
                        <a:rPr lang="en-US" sz="2400" b="0" i="1" smtClean="0">
                          <a:latin typeface="Cambria Math" panose="02040503050406030204" pitchFamily="18" charset="0"/>
                        </a:rPr>
                        <m:t>−10</m:t>
                      </m:r>
                      <m:func>
                        <m:funcPr>
                          <m:ctrlPr>
                            <a:rPr lang="en-US" sz="2400" b="0" i="1" smtClean="0">
                              <a:latin typeface="Cambria Math" panose="02040503050406030204" pitchFamily="18" charset="0"/>
                            </a:rPr>
                          </m:ctrlPr>
                        </m:funcPr>
                        <m:fName>
                          <m:sSub>
                            <m:sSubPr>
                              <m:ctrlPr>
                                <a:rPr lang="en-US" sz="2400" b="0" i="1" smtClean="0">
                                  <a:latin typeface="Cambria Math" panose="02040503050406030204" pitchFamily="18" charset="0"/>
                                </a:rPr>
                              </m:ctrlPr>
                            </m:sSubPr>
                            <m:e>
                              <m:r>
                                <m:rPr>
                                  <m:sty m:val="p"/>
                                </m:rPr>
                                <a:rPr lang="en-US" sz="2400" b="0" i="0" smtClean="0">
                                  <a:latin typeface="Cambria Math" panose="02040503050406030204" pitchFamily="18" charset="0"/>
                                </a:rPr>
                                <m:t>log</m:t>
                              </m:r>
                            </m:e>
                            <m:sub>
                              <m:r>
                                <a:rPr lang="en-US" sz="2400" b="0" i="1" smtClean="0">
                                  <a:latin typeface="Cambria Math" panose="02040503050406030204" pitchFamily="18" charset="0"/>
                                </a:rPr>
                                <m:t>10</m:t>
                              </m:r>
                            </m:sub>
                          </m:sSub>
                        </m:fName>
                        <m:e>
                          <m:r>
                            <a:rPr lang="en-US" sz="2400" b="0" i="1" smtClean="0">
                              <a:latin typeface="Cambria Math" panose="02040503050406030204" pitchFamily="18" charset="0"/>
                            </a:rPr>
                            <m:t>𝐵</m:t>
                          </m:r>
                        </m:e>
                      </m:func>
                    </m:oMath>
                  </m:oMathPara>
                </a14:m>
                <a:endParaRPr lang="en-US" sz="2400" b="0" dirty="0"/>
              </a:p>
              <a:p>
                <a:pPr marL="0" indent="0" algn="just">
                  <a:buNone/>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10 </m:t>
                      </m:r>
                      <m:r>
                        <a:rPr lang="en-US" sz="2400" b="0" i="1" smtClean="0">
                          <a:latin typeface="Cambria Math" panose="02040503050406030204" pitchFamily="18" charset="0"/>
                        </a:rPr>
                        <m:t>𝑑𝐵</m:t>
                      </m:r>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𝑃</m:t>
                              </m:r>
                            </m:e>
                            <m:sub>
                              <m:r>
                                <a:rPr lang="en-US" sz="2400" b="0" i="1" smtClean="0">
                                  <a:latin typeface="Cambria Math" panose="02040503050406030204" pitchFamily="18" charset="0"/>
                                </a:rPr>
                                <m:t>𝑟</m:t>
                              </m:r>
                            </m:sub>
                          </m:sSub>
                        </m:e>
                        <m:sub>
                          <m:r>
                            <a:rPr lang="en-US" sz="2400" b="0" i="1" smtClean="0">
                              <a:latin typeface="Cambria Math" panose="02040503050406030204" pitchFamily="18" charset="0"/>
                            </a:rPr>
                            <m:t>𝑑𝐵</m:t>
                          </m:r>
                        </m:sub>
                      </m:sSub>
                      <m:r>
                        <a:rPr lang="en-US" sz="2400" b="0" i="1" smtClean="0">
                          <a:latin typeface="Cambria Math" panose="02040503050406030204" pitchFamily="18" charset="0"/>
                        </a:rPr>
                        <m:t>−</m:t>
                      </m:r>
                      <m:d>
                        <m:dPr>
                          <m:ctrlPr>
                            <a:rPr lang="en-US" sz="2400" b="0" i="1" smtClean="0">
                              <a:latin typeface="Cambria Math" panose="02040503050406030204" pitchFamily="18" charset="0"/>
                            </a:rPr>
                          </m:ctrlPr>
                        </m:dPr>
                        <m:e>
                          <m:r>
                            <a:rPr lang="en-US" sz="2400" b="0" i="1" smtClean="0">
                              <a:latin typeface="Cambria Math" panose="02040503050406030204" pitchFamily="18" charset="0"/>
                            </a:rPr>
                            <m:t>−200. 82</m:t>
                          </m:r>
                        </m:e>
                      </m:d>
                      <m:r>
                        <a:rPr lang="en-US" sz="2400" b="0" i="1" smtClean="0">
                          <a:latin typeface="Cambria Math" panose="02040503050406030204" pitchFamily="18" charset="0"/>
                        </a:rPr>
                        <m:t>−10</m:t>
                      </m:r>
                      <m:func>
                        <m:funcPr>
                          <m:ctrlPr>
                            <a:rPr lang="en-US" sz="2400" b="0" i="1" smtClean="0">
                              <a:latin typeface="Cambria Math" panose="02040503050406030204" pitchFamily="18" charset="0"/>
                            </a:rPr>
                          </m:ctrlPr>
                        </m:funcPr>
                        <m:fName>
                          <m:sSub>
                            <m:sSubPr>
                              <m:ctrlPr>
                                <a:rPr lang="en-US" sz="2400" b="0" i="1" smtClean="0">
                                  <a:latin typeface="Cambria Math" panose="02040503050406030204" pitchFamily="18" charset="0"/>
                                </a:rPr>
                              </m:ctrlPr>
                            </m:sSubPr>
                            <m:e>
                              <m:r>
                                <m:rPr>
                                  <m:sty m:val="p"/>
                                </m:rPr>
                                <a:rPr lang="en-US" sz="2400" b="0" i="0" smtClean="0">
                                  <a:latin typeface="Cambria Math" panose="02040503050406030204" pitchFamily="18" charset="0"/>
                                </a:rPr>
                                <m:t>log</m:t>
                              </m:r>
                            </m:e>
                            <m:sub>
                              <m:r>
                                <a:rPr lang="en-US" sz="2400" b="0" i="1" smtClean="0">
                                  <a:latin typeface="Cambria Math" panose="02040503050406030204" pitchFamily="18" charset="0"/>
                                </a:rPr>
                                <m:t>10</m:t>
                              </m:r>
                            </m:sub>
                          </m:sSub>
                        </m:fName>
                        <m:e>
                          <m:r>
                            <a:rPr lang="en-US" sz="2400" i="1">
                              <a:latin typeface="Cambria Math" panose="02040503050406030204" pitchFamily="18" charset="0"/>
                            </a:rPr>
                            <m:t>50×</m:t>
                          </m:r>
                          <m:sSup>
                            <m:sSupPr>
                              <m:ctrlPr>
                                <a:rPr lang="en-US" sz="2400" i="1">
                                  <a:latin typeface="Cambria Math" panose="02040503050406030204" pitchFamily="18" charset="0"/>
                                </a:rPr>
                              </m:ctrlPr>
                            </m:sSupPr>
                            <m:e>
                              <m:r>
                                <a:rPr lang="en-US" sz="2400" i="1">
                                  <a:latin typeface="Cambria Math" panose="02040503050406030204" pitchFamily="18" charset="0"/>
                                </a:rPr>
                                <m:t>10</m:t>
                              </m:r>
                            </m:e>
                            <m:sup>
                              <m:r>
                                <a:rPr lang="en-US" sz="2400" i="1">
                                  <a:latin typeface="Cambria Math" panose="02040503050406030204" pitchFamily="18" charset="0"/>
                                </a:rPr>
                                <m:t>6</m:t>
                              </m:r>
                            </m:sup>
                          </m:sSup>
                        </m:e>
                      </m:func>
                    </m:oMath>
                  </m:oMathPara>
                </a14:m>
                <a:endParaRPr lang="en-US" sz="2400" b="0" i="1" dirty="0">
                  <a:latin typeface="Cambria Math" panose="02040503050406030204" pitchFamily="18" charset="0"/>
                </a:endParaRPr>
              </a:p>
              <a:p>
                <a:pPr marL="0" indent="0" algn="just">
                  <a:buNone/>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𝑃</m:t>
                              </m:r>
                            </m:e>
                            <m:sub>
                              <m:r>
                                <a:rPr lang="en-US" sz="2400" b="0" i="1" smtClean="0">
                                  <a:latin typeface="Cambria Math" panose="02040503050406030204" pitchFamily="18" charset="0"/>
                                </a:rPr>
                                <m:t>𝑟</m:t>
                              </m:r>
                            </m:sub>
                          </m:sSub>
                        </m:e>
                        <m:sub>
                          <m:r>
                            <a:rPr lang="en-US" sz="2400" b="0" i="1" smtClean="0">
                              <a:latin typeface="Cambria Math" panose="02040503050406030204" pitchFamily="18" charset="0"/>
                            </a:rPr>
                            <m:t>𝑑𝐵</m:t>
                          </m:r>
                        </m:sub>
                      </m:sSub>
                      <m:r>
                        <a:rPr lang="en-US" sz="2400" b="0" i="1" smtClean="0">
                          <a:latin typeface="Cambria Math" panose="02040503050406030204" pitchFamily="18" charset="0"/>
                        </a:rPr>
                        <m:t>=−113.83 </m:t>
                      </m:r>
                      <m:r>
                        <a:rPr lang="en-US" sz="2400" b="0" i="1" smtClean="0">
                          <a:latin typeface="Cambria Math" panose="02040503050406030204" pitchFamily="18" charset="0"/>
                        </a:rPr>
                        <m:t>𝑑𝐵</m:t>
                      </m:r>
                    </m:oMath>
                  </m:oMathPara>
                </a14:m>
                <a:endParaRPr lang="en-US" sz="2400" b="0" dirty="0"/>
              </a:p>
              <a:p>
                <a:pPr algn="just"/>
                <a:endParaRPr lang="en-US" sz="24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57200" y="1417638"/>
                <a:ext cx="8229600" cy="4716462"/>
              </a:xfrm>
              <a:blipFill rotWithShape="0">
                <a:blip r:embed="rId2"/>
                <a:stretch>
                  <a:fillRect t="-1035" r="-1407"/>
                </a:stretch>
              </a:blipFill>
            </p:spPr>
            <p:txBody>
              <a:bodyPr/>
              <a:lstStyle/>
              <a:p>
                <a:r>
                  <a:rPr lang="en-US">
                    <a:noFill/>
                  </a:rPr>
                  <a:t> </a:t>
                </a:r>
              </a:p>
            </p:txBody>
          </p:sp>
        </mc:Fallback>
      </mc:AlternateContent>
      <p:sp>
        <p:nvSpPr>
          <p:cNvPr id="4" name="Slide Number Placeholder 3"/>
          <p:cNvSpPr>
            <a:spLocks noGrp="1"/>
          </p:cNvSpPr>
          <p:nvPr>
            <p:ph type="sldNum" sz="quarter" idx="10"/>
          </p:nvPr>
        </p:nvSpPr>
        <p:spPr/>
        <p:txBody>
          <a:bodyPr/>
          <a:lstStyle/>
          <a:p>
            <a:fld id="{98096D24-9B5D-4A50-8365-016C07C21ED1}" type="slidenum">
              <a:rPr lang="en-US" smtClean="0"/>
              <a:t>93</a:t>
            </a:fld>
            <a:endParaRPr lang="en-US" dirty="0"/>
          </a:p>
        </p:txBody>
      </p:sp>
      <p:sp>
        <p:nvSpPr>
          <p:cNvPr id="5" name="Footer Placeholder 4"/>
          <p:cNvSpPr>
            <a:spLocks noGrp="1"/>
          </p:cNvSpPr>
          <p:nvPr>
            <p:ph type="ftr" sz="quarter" idx="12"/>
          </p:nvPr>
        </p:nvSpPr>
        <p:spPr/>
        <p:txBody>
          <a:bodyPr/>
          <a:lstStyle/>
          <a:p>
            <a:r>
              <a:rPr lang="en-US"/>
              <a:t>Falah Mohammed An Najah National University</a:t>
            </a:r>
          </a:p>
        </p:txBody>
      </p:sp>
    </p:spTree>
    <p:extLst>
      <p:ext uri="{BB962C8B-B14F-4D97-AF65-F5344CB8AC3E}">
        <p14:creationId xmlns:p14="http://schemas.microsoft.com/office/powerpoint/2010/main" val="381761065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Solution</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pPr algn="just"/>
                <a:r>
                  <a:rPr lang="en-US" sz="2800" dirty="0"/>
                  <a:t>From the link budget equation we can estimate the gain of the receiving antenna as </a:t>
                </a:r>
              </a:p>
              <a:p>
                <a:pPr marL="0" indent="0" algn="just">
                  <a:buNone/>
                </a:pPr>
                <a14:m>
                  <m:oMathPara xmlns:m="http://schemas.openxmlformats.org/officeDocument/2006/math">
                    <m:oMathParaPr>
                      <m:jc m:val="centerGroup"/>
                    </m:oMathParaPr>
                    <m:oMath xmlns:m="http://schemas.openxmlformats.org/officeDocument/2006/math">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𝑃</m:t>
                          </m:r>
                        </m:e>
                        <m:sub>
                          <m:r>
                            <a:rPr lang="en-US" sz="2800" b="0" i="1" smtClean="0">
                              <a:latin typeface="Cambria Math" panose="02040503050406030204" pitchFamily="18" charset="0"/>
                            </a:rPr>
                            <m:t>𝑟</m:t>
                          </m:r>
                        </m:sub>
                      </m:sSub>
                      <m:r>
                        <a:rPr lang="en-US" sz="2800" b="0" i="1" smtClean="0">
                          <a:latin typeface="Cambria Math" panose="02040503050406030204" pitchFamily="18" charset="0"/>
                        </a:rPr>
                        <m:t>=</m:t>
                      </m:r>
                      <m:r>
                        <a:rPr lang="en-US" sz="2800" b="0" i="1" smtClean="0">
                          <a:latin typeface="Cambria Math" panose="02040503050406030204" pitchFamily="18" charset="0"/>
                        </a:rPr>
                        <m:t>𝐸𝑅𝐼𝑃</m:t>
                      </m:r>
                      <m:r>
                        <a:rPr lang="en-US" sz="2800" b="0" i="1" smtClean="0">
                          <a:latin typeface="Cambria Math" panose="02040503050406030204" pitchFamily="18" charset="0"/>
                        </a:rPr>
                        <m:t>+</m:t>
                      </m:r>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𝐺</m:t>
                          </m:r>
                        </m:e>
                        <m:sub>
                          <m:r>
                            <a:rPr lang="en-US" sz="2800" b="0" i="1" smtClean="0">
                              <a:latin typeface="Cambria Math" panose="02040503050406030204" pitchFamily="18" charset="0"/>
                            </a:rPr>
                            <m:t>𝑟</m:t>
                          </m:r>
                        </m:sub>
                      </m:sSub>
                      <m:r>
                        <a:rPr lang="en-US" sz="2800" b="0" i="1" smtClean="0">
                          <a:latin typeface="Cambria Math" panose="02040503050406030204" pitchFamily="18" charset="0"/>
                        </a:rPr>
                        <m:t>−</m:t>
                      </m:r>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𝐿</m:t>
                          </m:r>
                        </m:e>
                        <m:sub>
                          <m:r>
                            <a:rPr lang="en-US" sz="2800" b="0" i="1" smtClean="0">
                              <a:latin typeface="Cambria Math" panose="02040503050406030204" pitchFamily="18" charset="0"/>
                            </a:rPr>
                            <m:t>𝐹𝑆𝐿</m:t>
                          </m:r>
                        </m:sub>
                      </m:sSub>
                    </m:oMath>
                  </m:oMathPara>
                </a14:m>
                <a:endParaRPr lang="en-US" sz="2800" b="0" dirty="0"/>
              </a:p>
              <a:p>
                <a:pPr marL="0" indent="0" algn="just">
                  <a:buNone/>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−113.83=57+</m:t>
                      </m:r>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𝐺</m:t>
                          </m:r>
                        </m:e>
                        <m:sub>
                          <m:r>
                            <a:rPr lang="en-US" sz="2800" b="0" i="1" smtClean="0">
                              <a:latin typeface="Cambria Math" panose="02040503050406030204" pitchFamily="18" charset="0"/>
                            </a:rPr>
                            <m:t>𝑟</m:t>
                          </m:r>
                        </m:sub>
                      </m:sSub>
                      <m:r>
                        <a:rPr lang="en-US" sz="2800" b="0" i="1" smtClean="0">
                          <a:latin typeface="Cambria Math" panose="02040503050406030204" pitchFamily="18" charset="0"/>
                        </a:rPr>
                        <m:t>−206.1⇒</m:t>
                      </m:r>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𝐺</m:t>
                          </m:r>
                        </m:e>
                        <m:sub>
                          <m:r>
                            <a:rPr lang="en-US" sz="2800" b="0" i="1" smtClean="0">
                              <a:latin typeface="Cambria Math" panose="02040503050406030204" pitchFamily="18" charset="0"/>
                            </a:rPr>
                            <m:t>𝑟</m:t>
                          </m:r>
                        </m:sub>
                      </m:sSub>
                      <m:r>
                        <a:rPr lang="en-US" sz="2800" b="0" i="1" smtClean="0">
                          <a:latin typeface="Cambria Math" panose="02040503050406030204" pitchFamily="18" charset="0"/>
                        </a:rPr>
                        <m:t>=35.27 </m:t>
                      </m:r>
                      <m:r>
                        <a:rPr lang="en-US" sz="2800" b="0" i="1" smtClean="0">
                          <a:latin typeface="Cambria Math" panose="02040503050406030204" pitchFamily="18" charset="0"/>
                        </a:rPr>
                        <m:t>𝑑𝐵</m:t>
                      </m:r>
                    </m:oMath>
                  </m:oMathPara>
                </a14:m>
                <a:endParaRPr lang="en-US" sz="2800" b="0" dirty="0"/>
              </a:p>
              <a:p>
                <a:pPr algn="just"/>
                <a:r>
                  <a:rPr lang="en-US" sz="2800" b="0" dirty="0"/>
                  <a:t>The Gain of the receiving antenna is given by </a:t>
                </a:r>
              </a:p>
              <a:p>
                <a:pPr algn="just">
                  <a:buFont typeface="Arial" panose="020B0604020202020204" pitchFamily="34" charset="0"/>
                  <a:buChar char="•"/>
                </a:pPr>
                <a14:m>
                  <m:oMath xmlns:m="http://schemas.openxmlformats.org/officeDocument/2006/math">
                    <m:sSub>
                      <m:sSubPr>
                        <m:ctrlPr>
                          <a:rPr lang="en-US" sz="2800" i="1">
                            <a:latin typeface="Cambria Math" panose="02040503050406030204" pitchFamily="18" charset="0"/>
                          </a:rPr>
                        </m:ctrlPr>
                      </m:sSubPr>
                      <m:e>
                        <m:r>
                          <a:rPr lang="en-US" sz="2800" i="1">
                            <a:latin typeface="Cambria Math" panose="02040503050406030204" pitchFamily="18" charset="0"/>
                          </a:rPr>
                          <m:t>𝐺</m:t>
                        </m:r>
                      </m:e>
                      <m:sub>
                        <m:r>
                          <a:rPr lang="en-US" sz="2800" i="1">
                            <a:latin typeface="Cambria Math" panose="02040503050406030204" pitchFamily="18" charset="0"/>
                          </a:rPr>
                          <m:t>𝑟</m:t>
                        </m:r>
                      </m:sub>
                    </m:sSub>
                    <m:r>
                      <a:rPr lang="en-US" sz="2800" i="1">
                        <a:latin typeface="Cambria Math" panose="02040503050406030204" pitchFamily="18" charset="0"/>
                      </a:rPr>
                      <m:t>=</m:t>
                    </m:r>
                    <m:f>
                      <m:fPr>
                        <m:ctrlPr>
                          <a:rPr lang="en-US" sz="2800" i="1">
                            <a:latin typeface="Cambria Math" panose="02040503050406030204" pitchFamily="18" charset="0"/>
                          </a:rPr>
                        </m:ctrlPr>
                      </m:fPr>
                      <m:num>
                        <m:r>
                          <a:rPr lang="en-US" sz="2800" i="1">
                            <a:latin typeface="Cambria Math" panose="02040503050406030204" pitchFamily="18" charset="0"/>
                          </a:rPr>
                          <m:t>4</m:t>
                        </m:r>
                        <m:r>
                          <a:rPr lang="en-US" sz="2800" i="1">
                            <a:latin typeface="Cambria Math" panose="02040503050406030204" pitchFamily="18" charset="0"/>
                          </a:rPr>
                          <m:t>𝜋</m:t>
                        </m:r>
                        <m:r>
                          <a:rPr lang="en-US" sz="2800" i="1">
                            <a:latin typeface="Cambria Math" panose="02040503050406030204" pitchFamily="18" charset="0"/>
                          </a:rPr>
                          <m:t>×</m:t>
                        </m:r>
                        <m:r>
                          <a:rPr lang="en-US" sz="2800" i="1">
                            <a:latin typeface="Cambria Math" panose="02040503050406030204" pitchFamily="18" charset="0"/>
                          </a:rPr>
                          <m:t>𝑒𝑓𝑓𝑒𝑐𝑡𝑖𝑣𝑒</m:t>
                        </m:r>
                        <m:r>
                          <a:rPr lang="en-US" sz="2800" i="1">
                            <a:latin typeface="Cambria Math" panose="02040503050406030204" pitchFamily="18" charset="0"/>
                          </a:rPr>
                          <m:t> </m:t>
                        </m:r>
                        <m:r>
                          <a:rPr lang="en-US" sz="2800" i="1">
                            <a:latin typeface="Cambria Math" panose="02040503050406030204" pitchFamily="18" charset="0"/>
                          </a:rPr>
                          <m:t>𝑎𝑟𝑒𝑎</m:t>
                        </m:r>
                      </m:num>
                      <m:den>
                        <m:sSup>
                          <m:sSupPr>
                            <m:ctrlPr>
                              <a:rPr lang="en-US" sz="2800" i="1">
                                <a:latin typeface="Cambria Math" panose="02040503050406030204" pitchFamily="18" charset="0"/>
                              </a:rPr>
                            </m:ctrlPr>
                          </m:sSupPr>
                          <m:e>
                            <m:r>
                              <a:rPr lang="en-US" sz="2800" i="1">
                                <a:latin typeface="Cambria Math" panose="02040503050406030204" pitchFamily="18" charset="0"/>
                              </a:rPr>
                              <m:t>𝜆</m:t>
                            </m:r>
                          </m:e>
                          <m:sup>
                            <m:r>
                              <a:rPr lang="en-US" sz="2800" i="1">
                                <a:latin typeface="Cambria Math" panose="02040503050406030204" pitchFamily="18" charset="0"/>
                              </a:rPr>
                              <m:t>2</m:t>
                            </m:r>
                          </m:sup>
                        </m:sSup>
                      </m:den>
                    </m:f>
                    <m:r>
                      <a:rPr lang="en-US" sz="2800" i="1">
                        <a:latin typeface="Cambria Math" panose="02040503050406030204" pitchFamily="18" charset="0"/>
                      </a:rPr>
                      <m:t>=</m:t>
                    </m:r>
                    <m:f>
                      <m:fPr>
                        <m:ctrlPr>
                          <a:rPr lang="en-US" sz="2800" i="1">
                            <a:latin typeface="Cambria Math" panose="02040503050406030204" pitchFamily="18" charset="0"/>
                          </a:rPr>
                        </m:ctrlPr>
                      </m:fPr>
                      <m:num>
                        <m:r>
                          <a:rPr lang="en-US" sz="2800" i="1">
                            <a:latin typeface="Cambria Math" panose="02040503050406030204" pitchFamily="18" charset="0"/>
                          </a:rPr>
                          <m:t>4</m:t>
                        </m:r>
                        <m:r>
                          <a:rPr lang="en-US" sz="2800" i="1">
                            <a:latin typeface="Cambria Math" panose="02040503050406030204" pitchFamily="18" charset="0"/>
                          </a:rPr>
                          <m:t>𝜋</m:t>
                        </m:r>
                        <m:r>
                          <a:rPr lang="en-US" sz="2800" i="1">
                            <a:latin typeface="Cambria Math" panose="02040503050406030204" pitchFamily="18" charset="0"/>
                          </a:rPr>
                          <m:t>×</m:t>
                        </m:r>
                        <m:r>
                          <a:rPr lang="en-US" sz="2800" i="1">
                            <a:latin typeface="Cambria Math" panose="02040503050406030204" pitchFamily="18" charset="0"/>
                          </a:rPr>
                          <m:t>𝜂</m:t>
                        </m:r>
                        <m:r>
                          <a:rPr lang="en-US" sz="2800" i="1">
                            <a:latin typeface="Cambria Math" panose="02040503050406030204" pitchFamily="18" charset="0"/>
                          </a:rPr>
                          <m:t>×</m:t>
                        </m:r>
                        <m:r>
                          <a:rPr lang="en-US" sz="2800" i="1">
                            <a:latin typeface="Cambria Math" panose="02040503050406030204" pitchFamily="18" charset="0"/>
                          </a:rPr>
                          <m:t>𝑝h𝑦𝑠𝑖𝑐𝑎𝑙</m:t>
                        </m:r>
                        <m:r>
                          <a:rPr lang="en-US" sz="2800" i="1">
                            <a:latin typeface="Cambria Math" panose="02040503050406030204" pitchFamily="18" charset="0"/>
                          </a:rPr>
                          <m:t> </m:t>
                        </m:r>
                        <m:r>
                          <a:rPr lang="en-US" sz="2800" i="1">
                            <a:latin typeface="Cambria Math" panose="02040503050406030204" pitchFamily="18" charset="0"/>
                          </a:rPr>
                          <m:t>𝑎𝑟𝑒𝑎</m:t>
                        </m:r>
                        <m:r>
                          <a:rPr lang="en-US" sz="2800" i="1">
                            <a:latin typeface="Cambria Math" panose="02040503050406030204" pitchFamily="18" charset="0"/>
                          </a:rPr>
                          <m:t> </m:t>
                        </m:r>
                      </m:num>
                      <m:den>
                        <m:sSup>
                          <m:sSupPr>
                            <m:ctrlPr>
                              <a:rPr lang="en-US" sz="2800" i="1">
                                <a:latin typeface="Cambria Math" panose="02040503050406030204" pitchFamily="18" charset="0"/>
                              </a:rPr>
                            </m:ctrlPr>
                          </m:sSupPr>
                          <m:e>
                            <m:r>
                              <a:rPr lang="en-US" sz="2800" i="1">
                                <a:latin typeface="Cambria Math" panose="02040503050406030204" pitchFamily="18" charset="0"/>
                              </a:rPr>
                              <m:t>𝜆</m:t>
                            </m:r>
                          </m:e>
                          <m:sup>
                            <m:r>
                              <a:rPr lang="en-US" sz="2800" i="1">
                                <a:latin typeface="Cambria Math" panose="02040503050406030204" pitchFamily="18" charset="0"/>
                              </a:rPr>
                              <m:t>2</m:t>
                            </m:r>
                          </m:sup>
                        </m:sSup>
                      </m:den>
                    </m:f>
                  </m:oMath>
                </a14:m>
                <a:endParaRPr lang="en-US" sz="2800" dirty="0"/>
              </a:p>
              <a:p>
                <a:pPr marL="0" indent="0" algn="just">
                  <a:buNone/>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35.27 </m:t>
                      </m:r>
                      <m:r>
                        <a:rPr lang="en-US" sz="2400" b="0" i="1" smtClean="0">
                          <a:latin typeface="Cambria Math" panose="02040503050406030204" pitchFamily="18" charset="0"/>
                        </a:rPr>
                        <m:t>𝑑𝐵</m:t>
                      </m:r>
                      <m:r>
                        <a:rPr lang="en-US" sz="2400" b="0" i="1" smtClean="0">
                          <a:latin typeface="Cambria Math" panose="02040503050406030204" pitchFamily="18" charset="0"/>
                        </a:rPr>
                        <m:t>=3365=</m:t>
                      </m:r>
                      <m:f>
                        <m:fPr>
                          <m:ctrlPr>
                            <a:rPr lang="en-US" sz="2400" b="0" i="1" smtClean="0">
                              <a:latin typeface="Cambria Math" panose="02040503050406030204" pitchFamily="18" charset="0"/>
                            </a:rPr>
                          </m:ctrlPr>
                        </m:fPr>
                        <m:num>
                          <m:r>
                            <a:rPr lang="en-US" sz="2400" i="1">
                              <a:latin typeface="Cambria Math" panose="02040503050406030204" pitchFamily="18" charset="0"/>
                            </a:rPr>
                            <m:t>4</m:t>
                          </m:r>
                          <m:r>
                            <a:rPr lang="en-US" sz="2400" i="1">
                              <a:latin typeface="Cambria Math" panose="02040503050406030204" pitchFamily="18" charset="0"/>
                            </a:rPr>
                            <m:t>𝜋</m:t>
                          </m:r>
                          <m:r>
                            <a:rPr lang="en-US" sz="2400" i="1">
                              <a:latin typeface="Cambria Math" panose="02040503050406030204" pitchFamily="18" charset="0"/>
                            </a:rPr>
                            <m:t>×0.55×</m:t>
                          </m:r>
                          <m:f>
                            <m:fPr>
                              <m:ctrlPr>
                                <a:rPr lang="en-US" sz="2400" i="1">
                                  <a:latin typeface="Cambria Math" panose="02040503050406030204" pitchFamily="18" charset="0"/>
                                </a:rPr>
                              </m:ctrlPr>
                            </m:fPr>
                            <m:num>
                              <m:r>
                                <a:rPr lang="en-US" sz="2400" i="1">
                                  <a:latin typeface="Cambria Math" panose="02040503050406030204" pitchFamily="18" charset="0"/>
                                </a:rPr>
                                <m:t>𝜋</m:t>
                              </m:r>
                            </m:num>
                            <m:den>
                              <m:r>
                                <a:rPr lang="en-US" sz="2400" i="1">
                                  <a:latin typeface="Cambria Math" panose="02040503050406030204" pitchFamily="18" charset="0"/>
                                </a:rPr>
                                <m:t>4</m:t>
                              </m:r>
                            </m:den>
                          </m:f>
                          <m:sSup>
                            <m:sSupPr>
                              <m:ctrlPr>
                                <a:rPr lang="en-US" sz="2400" i="1">
                                  <a:latin typeface="Cambria Math" panose="02040503050406030204" pitchFamily="18" charset="0"/>
                                </a:rPr>
                              </m:ctrlPr>
                            </m:sSupPr>
                            <m:e>
                              <m:r>
                                <a:rPr lang="en-US" sz="2400" i="1">
                                  <a:latin typeface="Cambria Math" panose="02040503050406030204" pitchFamily="18" charset="0"/>
                                </a:rPr>
                                <m:t>𝑑</m:t>
                              </m:r>
                            </m:e>
                            <m:sup>
                              <m:r>
                                <a:rPr lang="en-US" sz="2400" i="1">
                                  <a:latin typeface="Cambria Math" panose="02040503050406030204" pitchFamily="18" charset="0"/>
                                </a:rPr>
                                <m:t>2</m:t>
                              </m:r>
                            </m:sup>
                          </m:sSup>
                        </m:num>
                        <m:den>
                          <m:sSup>
                            <m:sSupPr>
                              <m:ctrlPr>
                                <a:rPr lang="en-US" sz="2400" b="0" i="1" smtClean="0">
                                  <a:latin typeface="Cambria Math" panose="02040503050406030204" pitchFamily="18" charset="0"/>
                                </a:rPr>
                              </m:ctrlPr>
                            </m:sSupPr>
                            <m:e>
                              <m:d>
                                <m:dPr>
                                  <m:ctrlPr>
                                    <a:rPr lang="en-US" sz="2400" b="0" i="1" smtClean="0">
                                      <a:latin typeface="Cambria Math" panose="02040503050406030204" pitchFamily="18" charset="0"/>
                                    </a:rPr>
                                  </m:ctrlPr>
                                </m:dPr>
                                <m:e>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3×</m:t>
                                      </m:r>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10</m:t>
                                          </m:r>
                                        </m:e>
                                        <m:sup>
                                          <m:r>
                                            <a:rPr lang="en-US" sz="2400" b="0" i="1" smtClean="0">
                                              <a:latin typeface="Cambria Math" panose="02040503050406030204" pitchFamily="18" charset="0"/>
                                            </a:rPr>
                                            <m:t>8</m:t>
                                          </m:r>
                                        </m:sup>
                                      </m:sSup>
                                    </m:num>
                                    <m:den>
                                      <m:r>
                                        <a:rPr lang="en-US" sz="2400" b="0" i="1" smtClean="0">
                                          <a:latin typeface="Cambria Math" panose="02040503050406030204" pitchFamily="18" charset="0"/>
                                        </a:rPr>
                                        <m:t>12.5×</m:t>
                                      </m:r>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10</m:t>
                                          </m:r>
                                        </m:e>
                                        <m:sup>
                                          <m:r>
                                            <a:rPr lang="en-US" sz="2400" b="0" i="1" smtClean="0">
                                              <a:latin typeface="Cambria Math" panose="02040503050406030204" pitchFamily="18" charset="0"/>
                                            </a:rPr>
                                            <m:t>9</m:t>
                                          </m:r>
                                        </m:sup>
                                      </m:sSup>
                                    </m:den>
                                  </m:f>
                                </m:e>
                              </m:d>
                            </m:e>
                            <m:sup>
                              <m:r>
                                <a:rPr lang="en-US" sz="2400" b="0" i="1" smtClean="0">
                                  <a:latin typeface="Cambria Math" panose="02040503050406030204" pitchFamily="18" charset="0"/>
                                </a:rPr>
                                <m:t>2</m:t>
                              </m:r>
                            </m:sup>
                          </m:sSup>
                        </m:den>
                      </m:f>
                      <m:r>
                        <a:rPr lang="en-US" sz="2400" b="0" i="1" smtClean="0">
                          <a:latin typeface="Cambria Math" panose="02040503050406030204" pitchFamily="18" charset="0"/>
                        </a:rPr>
                        <m:t>⇒</m:t>
                      </m:r>
                      <m:r>
                        <a:rPr lang="en-US" sz="2400" b="0" i="1" smtClean="0">
                          <a:latin typeface="Cambria Math" panose="02040503050406030204" pitchFamily="18" charset="0"/>
                        </a:rPr>
                        <m:t>𝑑</m:t>
                      </m:r>
                      <m:r>
                        <a:rPr lang="en-US" sz="2400" b="0" i="1" smtClean="0">
                          <a:latin typeface="Cambria Math" panose="02040503050406030204" pitchFamily="18" charset="0"/>
                        </a:rPr>
                        <m:t>=0.6 </m:t>
                      </m:r>
                      <m:r>
                        <a:rPr lang="en-US" sz="2400" b="0" i="1" smtClean="0">
                          <a:latin typeface="Cambria Math" panose="02040503050406030204" pitchFamily="18" charset="0"/>
                        </a:rPr>
                        <m:t>𝑚𝑒𝑡𝑒𝑟</m:t>
                      </m:r>
                    </m:oMath>
                  </m:oMathPara>
                </a14:m>
                <a:endParaRPr lang="en-US" sz="2400" dirty="0"/>
              </a:p>
              <a:p>
                <a:pPr algn="just"/>
                <a:endParaRPr lang="en-US" sz="2800" b="0" dirty="0"/>
              </a:p>
              <a:p>
                <a:pPr algn="just"/>
                <a:endParaRPr lang="en-US" sz="28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t="-1615" r="-1926"/>
                </a:stretch>
              </a:blipFill>
            </p:spPr>
            <p:txBody>
              <a:bodyPr/>
              <a:lstStyle/>
              <a:p>
                <a:r>
                  <a:rPr lang="en-US">
                    <a:noFill/>
                  </a:rPr>
                  <a:t> </a:t>
                </a:r>
              </a:p>
            </p:txBody>
          </p:sp>
        </mc:Fallback>
      </mc:AlternateContent>
      <p:sp>
        <p:nvSpPr>
          <p:cNvPr id="4" name="Slide Number Placeholder 3"/>
          <p:cNvSpPr>
            <a:spLocks noGrp="1"/>
          </p:cNvSpPr>
          <p:nvPr>
            <p:ph type="sldNum" sz="quarter" idx="10"/>
          </p:nvPr>
        </p:nvSpPr>
        <p:spPr/>
        <p:txBody>
          <a:bodyPr/>
          <a:lstStyle/>
          <a:p>
            <a:fld id="{98096D24-9B5D-4A50-8365-016C07C21ED1}" type="slidenum">
              <a:rPr lang="en-US" smtClean="0"/>
              <a:t>94</a:t>
            </a:fld>
            <a:endParaRPr lang="en-US"/>
          </a:p>
        </p:txBody>
      </p:sp>
      <p:sp>
        <p:nvSpPr>
          <p:cNvPr id="5" name="Footer Placeholder 4"/>
          <p:cNvSpPr>
            <a:spLocks noGrp="1"/>
          </p:cNvSpPr>
          <p:nvPr>
            <p:ph type="ftr" sz="quarter" idx="12"/>
          </p:nvPr>
        </p:nvSpPr>
        <p:spPr/>
        <p:txBody>
          <a:bodyPr/>
          <a:lstStyle/>
          <a:p>
            <a:r>
              <a:rPr lang="en-US"/>
              <a:t>Falah Mohammed An Najah National University</a:t>
            </a:r>
          </a:p>
        </p:txBody>
      </p:sp>
    </p:spTree>
    <p:extLst>
      <p:ext uri="{BB962C8B-B14F-4D97-AF65-F5344CB8AC3E}">
        <p14:creationId xmlns:p14="http://schemas.microsoft.com/office/powerpoint/2010/main" val="396969192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a:t>
            </a:r>
          </a:p>
        </p:txBody>
      </p:sp>
      <p:sp>
        <p:nvSpPr>
          <p:cNvPr id="3" name="Content Placeholder 2"/>
          <p:cNvSpPr>
            <a:spLocks noGrp="1"/>
          </p:cNvSpPr>
          <p:nvPr>
            <p:ph idx="1"/>
          </p:nvPr>
        </p:nvSpPr>
        <p:spPr/>
        <p:txBody>
          <a:bodyPr/>
          <a:lstStyle/>
          <a:p>
            <a:pPr algn="just"/>
            <a:r>
              <a:rPr lang="en-US" sz="2800" dirty="0">
                <a:effectLst/>
              </a:rPr>
              <a:t>Design a microwave link operating at 28 GHz, using 30-dB dish antennas at each end. A 10-dB fade margin is required to allow for rain fades. If the transmit power is 0 </a:t>
            </a:r>
            <a:r>
              <a:rPr lang="en-US" sz="2800" dirty="0" err="1">
                <a:effectLst/>
              </a:rPr>
              <a:t>dBm</a:t>
            </a:r>
            <a:r>
              <a:rPr lang="en-US" sz="2800" dirty="0">
                <a:effectLst/>
              </a:rPr>
              <a:t>, the receiver noise figure is 7dB, the bandwidth is 50 MHz, and the required carrier-to-noise ratio for reliable operation is 12dB. In your design find the following:</a:t>
            </a:r>
          </a:p>
        </p:txBody>
      </p:sp>
      <p:sp>
        <p:nvSpPr>
          <p:cNvPr id="4" name="Slide Number Placeholder 3"/>
          <p:cNvSpPr>
            <a:spLocks noGrp="1"/>
          </p:cNvSpPr>
          <p:nvPr>
            <p:ph type="sldNum" sz="quarter" idx="10"/>
          </p:nvPr>
        </p:nvSpPr>
        <p:spPr/>
        <p:txBody>
          <a:bodyPr/>
          <a:lstStyle/>
          <a:p>
            <a:fld id="{98096D24-9B5D-4A50-8365-016C07C21ED1}" type="slidenum">
              <a:rPr lang="en-US" smtClean="0"/>
              <a:t>95</a:t>
            </a:fld>
            <a:endParaRPr lang="en-US"/>
          </a:p>
        </p:txBody>
      </p:sp>
      <p:sp>
        <p:nvSpPr>
          <p:cNvPr id="5" name="Footer Placeholder 4"/>
          <p:cNvSpPr>
            <a:spLocks noGrp="1"/>
          </p:cNvSpPr>
          <p:nvPr>
            <p:ph type="ftr" sz="quarter" idx="12"/>
          </p:nvPr>
        </p:nvSpPr>
        <p:spPr/>
        <p:txBody>
          <a:bodyPr/>
          <a:lstStyle/>
          <a:p>
            <a:r>
              <a:rPr lang="en-US"/>
              <a:t>Falah Mohammed An Najah National University</a:t>
            </a:r>
          </a:p>
        </p:txBody>
      </p:sp>
    </p:spTree>
    <p:extLst>
      <p:ext uri="{BB962C8B-B14F-4D97-AF65-F5344CB8AC3E}">
        <p14:creationId xmlns:p14="http://schemas.microsoft.com/office/powerpoint/2010/main" val="895478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pPr marL="914400" lvl="1" indent="-457200" algn="just">
                  <a:buSzPct val="100000"/>
                  <a:buFont typeface="+mj-lt"/>
                  <a:buAutoNum type="alphaLcParenR"/>
                </a:pPr>
                <a:r>
                  <a:rPr lang="en-US" sz="2400" dirty="0">
                    <a:effectLst/>
                  </a:rPr>
                  <a:t>The required received signal level</a:t>
                </a:r>
              </a:p>
              <a:p>
                <a:pPr marL="914400" lvl="1" indent="-457200" algn="just">
                  <a:buSzPct val="100000"/>
                  <a:buFont typeface="+mj-lt"/>
                  <a:buAutoNum type="alphaLcParenR"/>
                </a:pPr>
                <a:r>
                  <a:rPr lang="en-US" sz="2400" dirty="0">
                    <a:effectLst/>
                  </a:rPr>
                  <a:t>The allowable path loss</a:t>
                </a:r>
              </a:p>
              <a:p>
                <a:pPr marL="914400" lvl="1" indent="-457200" algn="just">
                  <a:buSzPct val="100000"/>
                  <a:buFont typeface="+mj-lt"/>
                  <a:buAutoNum type="alphaLcParenR"/>
                </a:pPr>
                <a:r>
                  <a:rPr lang="en-US" sz="2400" dirty="0">
                    <a:effectLst/>
                  </a:rPr>
                  <a:t>The maximum allowable range</a:t>
                </a:r>
              </a:p>
              <a:p>
                <a:pPr marL="914400" lvl="1" indent="-457200" algn="just">
                  <a:buSzPct val="100000"/>
                  <a:buFont typeface="+mj-lt"/>
                  <a:buAutoNum type="alphaLcParenR"/>
                </a:pPr>
                <a:r>
                  <a:rPr lang="en-US" sz="2400" dirty="0">
                    <a:effectLst/>
                  </a:rPr>
                  <a:t>The minimum antenna heights if a </a:t>
                </a:r>
                <a14:m>
                  <m:oMath xmlns:m="http://schemas.openxmlformats.org/officeDocument/2006/math">
                    <m:r>
                      <a:rPr lang="en-US" sz="2400" i="1">
                        <a:effectLst/>
                        <a:latin typeface="Cambria Math" panose="02040503050406030204" pitchFamily="18" charset="0"/>
                      </a:rPr>
                      <m:t>21 </m:t>
                    </m:r>
                    <m:r>
                      <a:rPr lang="en-US" sz="2400" i="1">
                        <a:effectLst/>
                        <a:latin typeface="Cambria Math" panose="02040503050406030204" pitchFamily="18" charset="0"/>
                      </a:rPr>
                      <m:t>𝑚</m:t>
                    </m:r>
                  </m:oMath>
                </a14:m>
                <a:r>
                  <a:rPr lang="en-US" sz="2400" dirty="0">
                    <a:effectLst/>
                  </a:rPr>
                  <a:t> tall building is located 1 km from the transmitting antenna</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t="-942" r="-1111"/>
                </a:stretch>
              </a:blipFill>
            </p:spPr>
            <p:txBody>
              <a:bodyPr/>
              <a:lstStyle/>
              <a:p>
                <a:r>
                  <a:rPr lang="en-US">
                    <a:noFill/>
                  </a:rPr>
                  <a:t> </a:t>
                </a:r>
              </a:p>
            </p:txBody>
          </p:sp>
        </mc:Fallback>
      </mc:AlternateContent>
      <p:sp>
        <p:nvSpPr>
          <p:cNvPr id="4" name="Slide Number Placeholder 3"/>
          <p:cNvSpPr>
            <a:spLocks noGrp="1"/>
          </p:cNvSpPr>
          <p:nvPr>
            <p:ph type="sldNum" sz="quarter" idx="10"/>
          </p:nvPr>
        </p:nvSpPr>
        <p:spPr/>
        <p:txBody>
          <a:bodyPr/>
          <a:lstStyle/>
          <a:p>
            <a:fld id="{98096D24-9B5D-4A50-8365-016C07C21ED1}" type="slidenum">
              <a:rPr lang="en-US" smtClean="0"/>
              <a:t>96</a:t>
            </a:fld>
            <a:endParaRPr lang="en-US"/>
          </a:p>
        </p:txBody>
      </p:sp>
      <p:sp>
        <p:nvSpPr>
          <p:cNvPr id="5" name="Footer Placeholder 4"/>
          <p:cNvSpPr>
            <a:spLocks noGrp="1"/>
          </p:cNvSpPr>
          <p:nvPr>
            <p:ph type="ftr" sz="quarter" idx="12"/>
          </p:nvPr>
        </p:nvSpPr>
        <p:spPr/>
        <p:txBody>
          <a:bodyPr/>
          <a:lstStyle/>
          <a:p>
            <a:r>
              <a:rPr lang="en-US"/>
              <a:t>Falah Mohammed An Najah National University</a:t>
            </a:r>
          </a:p>
        </p:txBody>
      </p:sp>
    </p:spTree>
    <p:extLst>
      <p:ext uri="{BB962C8B-B14F-4D97-AF65-F5344CB8AC3E}">
        <p14:creationId xmlns:p14="http://schemas.microsoft.com/office/powerpoint/2010/main" val="160806726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Solution </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57200" y="1295400"/>
                <a:ext cx="8229600" cy="4838700"/>
              </a:xfrm>
            </p:spPr>
            <p:txBody>
              <a:bodyPr/>
              <a:lstStyle/>
              <a:p>
                <a:pPr marL="514350" indent="-514350" algn="just">
                  <a:buFont typeface="+mj-lt"/>
                  <a:buAutoNum type="alphaLcParenR"/>
                </a:pPr>
                <a:r>
                  <a:rPr lang="en-US" sz="2200" dirty="0"/>
                  <a:t>The required received signal level can be determined from the fade margin</a:t>
                </a:r>
              </a:p>
              <a:p>
                <a:pPr marL="0" indent="0" algn="just">
                  <a:buNone/>
                </a:pPr>
                <a14:m>
                  <m:oMathPara xmlns:m="http://schemas.openxmlformats.org/officeDocument/2006/math">
                    <m:oMathParaPr>
                      <m:jc m:val="centerGroup"/>
                    </m:oMathParaPr>
                    <m:oMath xmlns:m="http://schemas.openxmlformats.org/officeDocument/2006/math">
                      <m:sSub>
                        <m:sSubPr>
                          <m:ctrlPr>
                            <a:rPr lang="en-US" sz="2200" b="0" i="1" smtClean="0">
                              <a:latin typeface="Cambria Math" panose="02040503050406030204" pitchFamily="18" charset="0"/>
                            </a:rPr>
                          </m:ctrlPr>
                        </m:sSubPr>
                        <m:e>
                          <m:r>
                            <a:rPr lang="en-US" sz="2200" b="0" i="1" smtClean="0">
                              <a:latin typeface="Cambria Math" panose="02040503050406030204" pitchFamily="18" charset="0"/>
                            </a:rPr>
                            <m:t>𝐹</m:t>
                          </m:r>
                        </m:e>
                        <m:sub>
                          <m:r>
                            <a:rPr lang="en-US" sz="2200" b="0" i="1" smtClean="0">
                              <a:latin typeface="Cambria Math" panose="02040503050406030204" pitchFamily="18" charset="0"/>
                            </a:rPr>
                            <m:t>𝑀</m:t>
                          </m:r>
                        </m:sub>
                      </m:sSub>
                      <m:r>
                        <a:rPr lang="en-US" sz="2200" b="0" i="1" smtClean="0">
                          <a:latin typeface="Cambria Math" panose="02040503050406030204" pitchFamily="18" charset="0"/>
                        </a:rPr>
                        <m:t>=</m:t>
                      </m:r>
                      <m:sSub>
                        <m:sSubPr>
                          <m:ctrlPr>
                            <a:rPr lang="en-US" sz="2200" b="0" i="1" smtClean="0">
                              <a:latin typeface="Cambria Math" panose="02040503050406030204" pitchFamily="18" charset="0"/>
                            </a:rPr>
                          </m:ctrlPr>
                        </m:sSubPr>
                        <m:e>
                          <m:r>
                            <a:rPr lang="en-US" sz="2200" b="0" i="1" smtClean="0">
                              <a:latin typeface="Cambria Math" panose="02040503050406030204" pitchFamily="18" charset="0"/>
                            </a:rPr>
                            <m:t>𝑃</m:t>
                          </m:r>
                        </m:e>
                        <m:sub>
                          <m:r>
                            <a:rPr lang="en-US" sz="2200" b="0" i="1" smtClean="0">
                              <a:latin typeface="Cambria Math" panose="02040503050406030204" pitchFamily="18" charset="0"/>
                            </a:rPr>
                            <m:t>𝑟</m:t>
                          </m:r>
                        </m:sub>
                      </m:sSub>
                      <m:r>
                        <a:rPr lang="en-US" sz="2200" b="0" i="1" smtClean="0">
                          <a:latin typeface="Cambria Math" panose="02040503050406030204" pitchFamily="18" charset="0"/>
                        </a:rPr>
                        <m:t>−</m:t>
                      </m:r>
                      <m:r>
                        <a:rPr lang="en-US" sz="2200" b="0" i="1" smtClean="0">
                          <a:latin typeface="Cambria Math" panose="02040503050406030204" pitchFamily="18" charset="0"/>
                        </a:rPr>
                        <m:t>𝑇</m:t>
                      </m:r>
                      <m:sSub>
                        <m:sSubPr>
                          <m:ctrlPr>
                            <a:rPr lang="en-US" sz="2200" b="0" i="1" smtClean="0">
                              <a:latin typeface="Cambria Math" panose="02040503050406030204" pitchFamily="18" charset="0"/>
                            </a:rPr>
                          </m:ctrlPr>
                        </m:sSubPr>
                        <m:e>
                          <m:r>
                            <a:rPr lang="en-US" sz="2200" b="0" i="1" smtClean="0">
                              <a:latin typeface="Cambria Math" panose="02040503050406030204" pitchFamily="18" charset="0"/>
                            </a:rPr>
                            <m:t>𝐻</m:t>
                          </m:r>
                        </m:e>
                        <m:sub>
                          <m:r>
                            <a:rPr lang="en-US" sz="2200" b="0" i="1" smtClean="0">
                              <a:latin typeface="Cambria Math" panose="02040503050406030204" pitchFamily="18" charset="0"/>
                            </a:rPr>
                            <m:t>𝑅𝑥</m:t>
                          </m:r>
                        </m:sub>
                      </m:sSub>
                    </m:oMath>
                  </m:oMathPara>
                </a14:m>
                <a:endParaRPr lang="en-US" sz="2200" dirty="0"/>
              </a:p>
              <a:p>
                <a:pPr marL="0" indent="0" algn="just">
                  <a:buNone/>
                </a:pPr>
                <a:r>
                  <a:rPr lang="en-US" sz="2200" dirty="0"/>
                  <a:t>The receiver threshold can be determined from the carrier to noise ratio</a:t>
                </a:r>
              </a:p>
              <a:p>
                <a:pPr marL="0" indent="0" algn="just">
                  <a:buNone/>
                </a:pPr>
                <a14:m>
                  <m:oMathPara xmlns:m="http://schemas.openxmlformats.org/officeDocument/2006/math">
                    <m:oMathParaPr>
                      <m:jc m:val="centerGroup"/>
                    </m:oMathParaPr>
                    <m:oMath xmlns:m="http://schemas.openxmlformats.org/officeDocument/2006/math">
                      <m:r>
                        <a:rPr lang="en-US" sz="2200" b="0" i="1" smtClean="0">
                          <a:latin typeface="Cambria Math" panose="02040503050406030204" pitchFamily="18" charset="0"/>
                        </a:rPr>
                        <m:t>10</m:t>
                      </m:r>
                      <m:func>
                        <m:funcPr>
                          <m:ctrlPr>
                            <a:rPr lang="en-US" sz="2200" b="0" i="1" smtClean="0">
                              <a:latin typeface="Cambria Math" panose="02040503050406030204" pitchFamily="18" charset="0"/>
                            </a:rPr>
                          </m:ctrlPr>
                        </m:funcPr>
                        <m:fName>
                          <m:sSub>
                            <m:sSubPr>
                              <m:ctrlPr>
                                <a:rPr lang="en-US" sz="2200" b="0" i="1" smtClean="0">
                                  <a:latin typeface="Cambria Math" panose="02040503050406030204" pitchFamily="18" charset="0"/>
                                </a:rPr>
                              </m:ctrlPr>
                            </m:sSubPr>
                            <m:e>
                              <m:r>
                                <m:rPr>
                                  <m:sty m:val="p"/>
                                </m:rPr>
                                <a:rPr lang="en-US" sz="2200" b="0" i="0" smtClean="0">
                                  <a:latin typeface="Cambria Math" panose="02040503050406030204" pitchFamily="18" charset="0"/>
                                </a:rPr>
                                <m:t>log</m:t>
                              </m:r>
                            </m:e>
                            <m:sub>
                              <m:r>
                                <a:rPr lang="en-US" sz="2200" b="0" i="1" smtClean="0">
                                  <a:latin typeface="Cambria Math" panose="02040503050406030204" pitchFamily="18" charset="0"/>
                                </a:rPr>
                                <m:t>10</m:t>
                              </m:r>
                            </m:sub>
                          </m:sSub>
                        </m:fName>
                        <m:e>
                          <m:f>
                            <m:fPr>
                              <m:ctrlPr>
                                <a:rPr lang="en-US" sz="2200" i="1">
                                  <a:latin typeface="Cambria Math" panose="02040503050406030204" pitchFamily="18" charset="0"/>
                                </a:rPr>
                              </m:ctrlPr>
                            </m:fPr>
                            <m:num>
                              <m:r>
                                <a:rPr lang="en-US" sz="2200" b="0" i="1" smtClean="0">
                                  <a:latin typeface="Cambria Math" panose="02040503050406030204" pitchFamily="18" charset="0"/>
                                </a:rPr>
                                <m:t>𝑆</m:t>
                              </m:r>
                            </m:num>
                            <m:den>
                              <m:sSub>
                                <m:sSubPr>
                                  <m:ctrlPr>
                                    <a:rPr lang="en-US" sz="2200" i="1">
                                      <a:latin typeface="Cambria Math" panose="02040503050406030204" pitchFamily="18" charset="0"/>
                                    </a:rPr>
                                  </m:ctrlPr>
                                </m:sSubPr>
                                <m:e>
                                  <m:r>
                                    <a:rPr lang="en-US" sz="2200" i="1">
                                      <a:latin typeface="Cambria Math" panose="02040503050406030204" pitchFamily="18" charset="0"/>
                                    </a:rPr>
                                    <m:t>𝑁</m:t>
                                  </m:r>
                                </m:e>
                                <m:sub>
                                  <m:r>
                                    <a:rPr lang="en-US" sz="2200" i="1">
                                      <a:latin typeface="Cambria Math" panose="02040503050406030204" pitchFamily="18" charset="0"/>
                                    </a:rPr>
                                    <m:t>0</m:t>
                                  </m:r>
                                </m:sub>
                              </m:sSub>
                            </m:den>
                          </m:f>
                        </m:e>
                      </m:func>
                      <m:r>
                        <a:rPr lang="en-US" sz="2200" b="0" i="1" smtClean="0">
                          <a:latin typeface="Cambria Math" panose="02040503050406030204" pitchFamily="18" charset="0"/>
                        </a:rPr>
                        <m:t>=</m:t>
                      </m:r>
                      <m:r>
                        <a:rPr lang="en-US" sz="2200" b="0" i="1" smtClean="0">
                          <a:latin typeface="Cambria Math" panose="02040503050406030204" pitchFamily="18" charset="0"/>
                        </a:rPr>
                        <m:t>10</m:t>
                      </m:r>
                      <m:func>
                        <m:funcPr>
                          <m:ctrlPr>
                            <a:rPr lang="en-US" sz="2200" b="0" i="1" smtClean="0">
                              <a:latin typeface="Cambria Math" panose="02040503050406030204" pitchFamily="18" charset="0"/>
                            </a:rPr>
                          </m:ctrlPr>
                        </m:funcPr>
                        <m:fName>
                          <m:sSub>
                            <m:sSubPr>
                              <m:ctrlPr>
                                <a:rPr lang="en-US" sz="2200" b="0" i="1" smtClean="0">
                                  <a:latin typeface="Cambria Math" panose="02040503050406030204" pitchFamily="18" charset="0"/>
                                </a:rPr>
                              </m:ctrlPr>
                            </m:sSubPr>
                            <m:e>
                              <m:r>
                                <m:rPr>
                                  <m:sty m:val="p"/>
                                </m:rPr>
                                <a:rPr lang="en-US" sz="2200" b="0" i="0" smtClean="0">
                                  <a:latin typeface="Cambria Math" panose="02040503050406030204" pitchFamily="18" charset="0"/>
                                </a:rPr>
                                <m:t>log</m:t>
                              </m:r>
                            </m:e>
                            <m:sub>
                              <m:r>
                                <a:rPr lang="en-US" sz="2200" b="0" i="1" smtClean="0">
                                  <a:latin typeface="Cambria Math" panose="02040503050406030204" pitchFamily="18" charset="0"/>
                                </a:rPr>
                                <m:t>10</m:t>
                              </m:r>
                            </m:sub>
                          </m:sSub>
                        </m:fName>
                        <m:e>
                          <m:r>
                            <a:rPr lang="en-US" sz="2200" b="0" i="1" smtClean="0">
                              <a:latin typeface="Cambria Math" panose="02040503050406030204" pitchFamily="18" charset="0"/>
                            </a:rPr>
                            <m:t>𝑆</m:t>
                          </m:r>
                        </m:e>
                      </m:func>
                      <m:r>
                        <a:rPr lang="en-US" sz="2200" b="0" i="1" smtClean="0">
                          <a:latin typeface="Cambria Math" panose="02040503050406030204" pitchFamily="18" charset="0"/>
                        </a:rPr>
                        <m:t>−</m:t>
                      </m:r>
                      <m:r>
                        <a:rPr lang="en-US" sz="2200" b="0" i="1" smtClean="0">
                          <a:latin typeface="Cambria Math" panose="02040503050406030204" pitchFamily="18" charset="0"/>
                        </a:rPr>
                        <m:t>10</m:t>
                      </m:r>
                      <m:func>
                        <m:funcPr>
                          <m:ctrlPr>
                            <a:rPr lang="en-US" sz="2200" b="0" i="1" smtClean="0">
                              <a:latin typeface="Cambria Math" panose="02040503050406030204" pitchFamily="18" charset="0"/>
                            </a:rPr>
                          </m:ctrlPr>
                        </m:funcPr>
                        <m:fName>
                          <m:sSub>
                            <m:sSubPr>
                              <m:ctrlPr>
                                <a:rPr lang="en-US" sz="2200" b="0" i="1" smtClean="0">
                                  <a:latin typeface="Cambria Math" panose="02040503050406030204" pitchFamily="18" charset="0"/>
                                </a:rPr>
                              </m:ctrlPr>
                            </m:sSubPr>
                            <m:e>
                              <m:r>
                                <m:rPr>
                                  <m:sty m:val="p"/>
                                </m:rPr>
                                <a:rPr lang="en-US" sz="2200" b="0" i="0" smtClean="0">
                                  <a:latin typeface="Cambria Math" panose="02040503050406030204" pitchFamily="18" charset="0"/>
                                </a:rPr>
                                <m:t>log</m:t>
                              </m:r>
                            </m:e>
                            <m:sub>
                              <m:r>
                                <a:rPr lang="en-US" sz="2200" b="0" i="1" smtClean="0">
                                  <a:latin typeface="Cambria Math" panose="02040503050406030204" pitchFamily="18" charset="0"/>
                                </a:rPr>
                                <m:t>10</m:t>
                              </m:r>
                            </m:sub>
                          </m:sSub>
                        </m:fName>
                        <m:e>
                          <m:r>
                            <a:rPr lang="en-US" sz="2200" b="0" i="1" smtClean="0">
                              <a:latin typeface="Cambria Math" panose="02040503050406030204" pitchFamily="18" charset="0"/>
                            </a:rPr>
                            <m:t>𝐾𝑇𝐵𝐹</m:t>
                          </m:r>
                        </m:e>
                      </m:func>
                    </m:oMath>
                  </m:oMathPara>
                </a14:m>
                <a:endParaRPr lang="en-US" sz="2200" b="0" dirty="0"/>
              </a:p>
              <a:p>
                <a:pPr marL="0" indent="0" algn="just">
                  <a:buNone/>
                </a:pPr>
                <a14:m>
                  <m:oMathPara xmlns:m="http://schemas.openxmlformats.org/officeDocument/2006/math">
                    <m:oMathParaPr>
                      <m:jc m:val="centerGroup"/>
                    </m:oMathParaPr>
                    <m:oMath xmlns:m="http://schemas.openxmlformats.org/officeDocument/2006/math">
                      <m:r>
                        <a:rPr lang="en-US" sz="2200" i="1">
                          <a:latin typeface="Cambria Math" panose="02040503050406030204" pitchFamily="18" charset="0"/>
                        </a:rPr>
                        <m:t>10</m:t>
                      </m:r>
                      <m:func>
                        <m:funcPr>
                          <m:ctrlPr>
                            <a:rPr lang="en-US" sz="2200" i="1">
                              <a:latin typeface="Cambria Math" panose="02040503050406030204" pitchFamily="18" charset="0"/>
                            </a:rPr>
                          </m:ctrlPr>
                        </m:funcPr>
                        <m:fName>
                          <m:sSub>
                            <m:sSubPr>
                              <m:ctrlPr>
                                <a:rPr lang="en-US" sz="2200" i="1">
                                  <a:latin typeface="Cambria Math" panose="02040503050406030204" pitchFamily="18" charset="0"/>
                                </a:rPr>
                              </m:ctrlPr>
                            </m:sSubPr>
                            <m:e>
                              <m:r>
                                <m:rPr>
                                  <m:sty m:val="p"/>
                                </m:rPr>
                                <a:rPr lang="en-US" sz="2200">
                                  <a:latin typeface="Cambria Math" panose="02040503050406030204" pitchFamily="18" charset="0"/>
                                </a:rPr>
                                <m:t>log</m:t>
                              </m:r>
                            </m:e>
                            <m:sub>
                              <m:r>
                                <a:rPr lang="en-US" sz="2200" i="1">
                                  <a:latin typeface="Cambria Math" panose="02040503050406030204" pitchFamily="18" charset="0"/>
                                </a:rPr>
                                <m:t>10</m:t>
                              </m:r>
                            </m:sub>
                          </m:sSub>
                        </m:fName>
                        <m:e>
                          <m:f>
                            <m:fPr>
                              <m:ctrlPr>
                                <a:rPr lang="en-US" sz="2200" i="1">
                                  <a:latin typeface="Cambria Math" panose="02040503050406030204" pitchFamily="18" charset="0"/>
                                </a:rPr>
                              </m:ctrlPr>
                            </m:fPr>
                            <m:num>
                              <m:r>
                                <a:rPr lang="en-US" sz="2200" b="0" i="1" smtClean="0">
                                  <a:latin typeface="Cambria Math" panose="02040503050406030204" pitchFamily="18" charset="0"/>
                                </a:rPr>
                                <m:t>𝑆</m:t>
                              </m:r>
                            </m:num>
                            <m:den>
                              <m:sSub>
                                <m:sSubPr>
                                  <m:ctrlPr>
                                    <a:rPr lang="en-US" sz="2200" i="1">
                                      <a:latin typeface="Cambria Math" panose="02040503050406030204" pitchFamily="18" charset="0"/>
                                    </a:rPr>
                                  </m:ctrlPr>
                                </m:sSubPr>
                                <m:e>
                                  <m:r>
                                    <a:rPr lang="en-US" sz="2200" i="1">
                                      <a:latin typeface="Cambria Math" panose="02040503050406030204" pitchFamily="18" charset="0"/>
                                    </a:rPr>
                                    <m:t>𝑁</m:t>
                                  </m:r>
                                </m:e>
                                <m:sub>
                                  <m:r>
                                    <a:rPr lang="en-US" sz="2200" i="1">
                                      <a:latin typeface="Cambria Math" panose="02040503050406030204" pitchFamily="18" charset="0"/>
                                    </a:rPr>
                                    <m:t>0</m:t>
                                  </m:r>
                                </m:sub>
                              </m:sSub>
                            </m:den>
                          </m:f>
                        </m:e>
                      </m:func>
                      <m:r>
                        <a:rPr lang="en-US" sz="2200" b="0" i="1" smtClean="0">
                          <a:latin typeface="Cambria Math" panose="02040503050406030204" pitchFamily="18" charset="0"/>
                        </a:rPr>
                        <m:t>=</m:t>
                      </m:r>
                      <m:r>
                        <a:rPr lang="en-US" sz="2200" i="1">
                          <a:latin typeface="Cambria Math" panose="02040503050406030204" pitchFamily="18" charset="0"/>
                        </a:rPr>
                        <m:t>10</m:t>
                      </m:r>
                      <m:func>
                        <m:funcPr>
                          <m:ctrlPr>
                            <a:rPr lang="en-US" sz="2200" i="1">
                              <a:latin typeface="Cambria Math" panose="02040503050406030204" pitchFamily="18" charset="0"/>
                            </a:rPr>
                          </m:ctrlPr>
                        </m:funcPr>
                        <m:fName>
                          <m:sSub>
                            <m:sSubPr>
                              <m:ctrlPr>
                                <a:rPr lang="en-US" sz="2200" i="1">
                                  <a:latin typeface="Cambria Math" panose="02040503050406030204" pitchFamily="18" charset="0"/>
                                </a:rPr>
                              </m:ctrlPr>
                            </m:sSubPr>
                            <m:e>
                              <m:r>
                                <m:rPr>
                                  <m:sty m:val="p"/>
                                </m:rPr>
                                <a:rPr lang="en-US" sz="2200">
                                  <a:latin typeface="Cambria Math" panose="02040503050406030204" pitchFamily="18" charset="0"/>
                                </a:rPr>
                                <m:t>log</m:t>
                              </m:r>
                            </m:e>
                            <m:sub>
                              <m:r>
                                <a:rPr lang="en-US" sz="2200" i="1">
                                  <a:latin typeface="Cambria Math" panose="02040503050406030204" pitchFamily="18" charset="0"/>
                                </a:rPr>
                                <m:t>10</m:t>
                              </m:r>
                            </m:sub>
                          </m:sSub>
                        </m:fName>
                        <m:e>
                          <m:r>
                            <a:rPr lang="en-US" sz="2200" b="0" i="1" smtClean="0">
                              <a:latin typeface="Cambria Math" panose="02040503050406030204" pitchFamily="18" charset="0"/>
                            </a:rPr>
                            <m:t>𝑆</m:t>
                          </m:r>
                        </m:e>
                      </m:func>
                      <m:r>
                        <a:rPr lang="en-US" sz="2200" i="1">
                          <a:latin typeface="Cambria Math" panose="02040503050406030204" pitchFamily="18" charset="0"/>
                        </a:rPr>
                        <m:t>−</m:t>
                      </m:r>
                      <m:r>
                        <a:rPr lang="en-US" sz="2200" i="1">
                          <a:latin typeface="Cambria Math" panose="02040503050406030204" pitchFamily="18" charset="0"/>
                        </a:rPr>
                        <m:t>10</m:t>
                      </m:r>
                      <m:func>
                        <m:funcPr>
                          <m:ctrlPr>
                            <a:rPr lang="en-US" sz="2200" i="1">
                              <a:latin typeface="Cambria Math" panose="02040503050406030204" pitchFamily="18" charset="0"/>
                            </a:rPr>
                          </m:ctrlPr>
                        </m:funcPr>
                        <m:fName>
                          <m:sSub>
                            <m:sSubPr>
                              <m:ctrlPr>
                                <a:rPr lang="en-US" sz="2200" i="1">
                                  <a:latin typeface="Cambria Math" panose="02040503050406030204" pitchFamily="18" charset="0"/>
                                </a:rPr>
                              </m:ctrlPr>
                            </m:sSubPr>
                            <m:e>
                              <m:r>
                                <m:rPr>
                                  <m:sty m:val="p"/>
                                </m:rPr>
                                <a:rPr lang="en-US" sz="2200">
                                  <a:latin typeface="Cambria Math" panose="02040503050406030204" pitchFamily="18" charset="0"/>
                                </a:rPr>
                                <m:t>log</m:t>
                              </m:r>
                            </m:e>
                            <m:sub>
                              <m:r>
                                <a:rPr lang="en-US" sz="2200" i="1">
                                  <a:latin typeface="Cambria Math" panose="02040503050406030204" pitchFamily="18" charset="0"/>
                                </a:rPr>
                                <m:t>10</m:t>
                              </m:r>
                            </m:sub>
                          </m:sSub>
                        </m:fName>
                        <m:e>
                          <m:r>
                            <a:rPr lang="en-US" sz="2200" i="1">
                              <a:latin typeface="Cambria Math" panose="02040503050406030204" pitchFamily="18" charset="0"/>
                            </a:rPr>
                            <m:t>𝐾𝑇</m:t>
                          </m:r>
                        </m:e>
                      </m:func>
                      <m:r>
                        <a:rPr lang="en-US" sz="2200" b="0" i="1" smtClean="0">
                          <a:latin typeface="Cambria Math" panose="02040503050406030204" pitchFamily="18" charset="0"/>
                        </a:rPr>
                        <m:t>−</m:t>
                      </m:r>
                      <m:r>
                        <a:rPr lang="en-US" sz="2200" b="0" i="1" smtClean="0">
                          <a:latin typeface="Cambria Math" panose="02040503050406030204" pitchFamily="18" charset="0"/>
                        </a:rPr>
                        <m:t>10</m:t>
                      </m:r>
                      <m:func>
                        <m:funcPr>
                          <m:ctrlPr>
                            <a:rPr lang="en-US" sz="2200" b="0" i="1" smtClean="0">
                              <a:latin typeface="Cambria Math" panose="02040503050406030204" pitchFamily="18" charset="0"/>
                            </a:rPr>
                          </m:ctrlPr>
                        </m:funcPr>
                        <m:fName>
                          <m:sSub>
                            <m:sSubPr>
                              <m:ctrlPr>
                                <a:rPr lang="en-US" sz="2200" b="0" i="1" smtClean="0">
                                  <a:latin typeface="Cambria Math" panose="02040503050406030204" pitchFamily="18" charset="0"/>
                                </a:rPr>
                              </m:ctrlPr>
                            </m:sSubPr>
                            <m:e>
                              <m:r>
                                <m:rPr>
                                  <m:sty m:val="p"/>
                                </m:rPr>
                                <a:rPr lang="en-US" sz="2200" b="0" i="0" smtClean="0">
                                  <a:latin typeface="Cambria Math" panose="02040503050406030204" pitchFamily="18" charset="0"/>
                                </a:rPr>
                                <m:t>log</m:t>
                              </m:r>
                            </m:e>
                            <m:sub>
                              <m:r>
                                <a:rPr lang="en-US" sz="2200" b="0" i="1" smtClean="0">
                                  <a:latin typeface="Cambria Math" panose="02040503050406030204" pitchFamily="18" charset="0"/>
                                </a:rPr>
                                <m:t>10</m:t>
                              </m:r>
                            </m:sub>
                          </m:sSub>
                        </m:fName>
                        <m:e>
                          <m:r>
                            <a:rPr lang="en-US" sz="2200" b="0" i="1" smtClean="0">
                              <a:latin typeface="Cambria Math" panose="02040503050406030204" pitchFamily="18" charset="0"/>
                            </a:rPr>
                            <m:t>𝐵</m:t>
                          </m:r>
                        </m:e>
                      </m:func>
                      <m:r>
                        <a:rPr lang="en-US" sz="2200" b="0" i="1" smtClean="0">
                          <a:latin typeface="Cambria Math" panose="02040503050406030204" pitchFamily="18" charset="0"/>
                        </a:rPr>
                        <m:t>−</m:t>
                      </m:r>
                      <m:r>
                        <a:rPr lang="en-US" sz="2200" b="0" i="1" smtClean="0">
                          <a:latin typeface="Cambria Math" panose="02040503050406030204" pitchFamily="18" charset="0"/>
                        </a:rPr>
                        <m:t>10</m:t>
                      </m:r>
                      <m:func>
                        <m:funcPr>
                          <m:ctrlPr>
                            <a:rPr lang="en-US" sz="2200" b="0" i="1" smtClean="0">
                              <a:latin typeface="Cambria Math" panose="02040503050406030204" pitchFamily="18" charset="0"/>
                            </a:rPr>
                          </m:ctrlPr>
                        </m:funcPr>
                        <m:fName>
                          <m:sSub>
                            <m:sSubPr>
                              <m:ctrlPr>
                                <a:rPr lang="en-US" sz="2200" b="0" i="1" smtClean="0">
                                  <a:latin typeface="Cambria Math" panose="02040503050406030204" pitchFamily="18" charset="0"/>
                                </a:rPr>
                              </m:ctrlPr>
                            </m:sSubPr>
                            <m:e>
                              <m:r>
                                <m:rPr>
                                  <m:sty m:val="p"/>
                                </m:rPr>
                                <a:rPr lang="en-US" sz="2200" b="0" i="0" smtClean="0">
                                  <a:latin typeface="Cambria Math" panose="02040503050406030204" pitchFamily="18" charset="0"/>
                                </a:rPr>
                                <m:t>log</m:t>
                              </m:r>
                            </m:e>
                            <m:sub>
                              <m:r>
                                <a:rPr lang="en-US" sz="2200" b="0" i="1" smtClean="0">
                                  <a:latin typeface="Cambria Math" panose="02040503050406030204" pitchFamily="18" charset="0"/>
                                </a:rPr>
                                <m:t>10</m:t>
                              </m:r>
                            </m:sub>
                          </m:sSub>
                        </m:fName>
                        <m:e>
                          <m:r>
                            <a:rPr lang="en-US" sz="2200" b="0" i="1" smtClean="0">
                              <a:latin typeface="Cambria Math" panose="02040503050406030204" pitchFamily="18" charset="0"/>
                            </a:rPr>
                            <m:t>𝐹</m:t>
                          </m:r>
                        </m:e>
                      </m:func>
                    </m:oMath>
                  </m:oMathPara>
                </a14:m>
                <a:endParaRPr lang="en-US" sz="2200" b="0" dirty="0"/>
              </a:p>
              <a:p>
                <a:pPr marL="0" indent="0" algn="just">
                  <a:buNone/>
                </a:pPr>
                <a14:m>
                  <m:oMathPara xmlns:m="http://schemas.openxmlformats.org/officeDocument/2006/math">
                    <m:oMathParaPr>
                      <m:jc m:val="centerGroup"/>
                    </m:oMathParaPr>
                    <m:oMath xmlns:m="http://schemas.openxmlformats.org/officeDocument/2006/math">
                      <m:r>
                        <a:rPr lang="en-US" sz="2200" b="0" i="1" smtClean="0">
                          <a:latin typeface="Cambria Math" panose="02040503050406030204" pitchFamily="18" charset="0"/>
                        </a:rPr>
                        <m:t>12</m:t>
                      </m:r>
                      <m:r>
                        <a:rPr lang="en-US" sz="2200" b="0" i="1" smtClean="0">
                          <a:latin typeface="Cambria Math" panose="02040503050406030204" pitchFamily="18" charset="0"/>
                        </a:rPr>
                        <m:t> </m:t>
                      </m:r>
                      <m:r>
                        <a:rPr lang="en-US" sz="2200" b="0" i="1" smtClean="0">
                          <a:latin typeface="Cambria Math" panose="02040503050406030204" pitchFamily="18" charset="0"/>
                        </a:rPr>
                        <m:t>𝑑𝐵</m:t>
                      </m:r>
                      <m:r>
                        <a:rPr lang="en-US" sz="2200" b="0" i="1" smtClean="0">
                          <a:latin typeface="Cambria Math" panose="02040503050406030204" pitchFamily="18" charset="0"/>
                        </a:rPr>
                        <m:t>=</m:t>
                      </m:r>
                      <m:r>
                        <a:rPr lang="en-US" sz="2200" b="0" i="1" smtClean="0">
                          <a:latin typeface="Cambria Math" panose="02040503050406030204" pitchFamily="18" charset="0"/>
                        </a:rPr>
                        <m:t>10</m:t>
                      </m:r>
                      <m:func>
                        <m:funcPr>
                          <m:ctrlPr>
                            <a:rPr lang="en-US" sz="2200" b="0" i="1" smtClean="0">
                              <a:latin typeface="Cambria Math" panose="02040503050406030204" pitchFamily="18" charset="0"/>
                            </a:rPr>
                          </m:ctrlPr>
                        </m:funcPr>
                        <m:fName>
                          <m:sSub>
                            <m:sSubPr>
                              <m:ctrlPr>
                                <a:rPr lang="en-US" sz="2200" b="0" i="1" smtClean="0">
                                  <a:latin typeface="Cambria Math" panose="02040503050406030204" pitchFamily="18" charset="0"/>
                                </a:rPr>
                              </m:ctrlPr>
                            </m:sSubPr>
                            <m:e>
                              <m:r>
                                <m:rPr>
                                  <m:sty m:val="p"/>
                                </m:rPr>
                                <a:rPr lang="en-US" sz="2200" b="0" i="0" smtClean="0">
                                  <a:latin typeface="Cambria Math" panose="02040503050406030204" pitchFamily="18" charset="0"/>
                                </a:rPr>
                                <m:t>log</m:t>
                              </m:r>
                            </m:e>
                            <m:sub>
                              <m:r>
                                <a:rPr lang="en-US" sz="2200" b="0" i="1" smtClean="0">
                                  <a:latin typeface="Cambria Math" panose="02040503050406030204" pitchFamily="18" charset="0"/>
                                </a:rPr>
                                <m:t>10</m:t>
                              </m:r>
                            </m:sub>
                          </m:sSub>
                        </m:fName>
                        <m:e>
                          <m:r>
                            <a:rPr lang="en-US" sz="2200" b="0" i="1" smtClean="0">
                              <a:latin typeface="Cambria Math" panose="02040503050406030204" pitchFamily="18" charset="0"/>
                            </a:rPr>
                            <m:t>𝑆</m:t>
                          </m:r>
                        </m:e>
                      </m:func>
                      <m:r>
                        <a:rPr lang="en-US" sz="2200" b="0" i="1" smtClean="0">
                          <a:latin typeface="Cambria Math" panose="02040503050406030204" pitchFamily="18" charset="0"/>
                        </a:rPr>
                        <m:t>−</m:t>
                      </m:r>
                      <m:d>
                        <m:dPr>
                          <m:ctrlPr>
                            <a:rPr lang="en-US" sz="2200" b="0" i="1" smtClean="0">
                              <a:latin typeface="Cambria Math" panose="02040503050406030204" pitchFamily="18" charset="0"/>
                            </a:rPr>
                          </m:ctrlPr>
                        </m:dPr>
                        <m:e>
                          <m:r>
                            <a:rPr lang="en-US" sz="2200" b="0" i="1" smtClean="0">
                              <a:latin typeface="Cambria Math" panose="02040503050406030204" pitchFamily="18" charset="0"/>
                            </a:rPr>
                            <m:t>−</m:t>
                          </m:r>
                          <m:r>
                            <a:rPr lang="en-US" sz="2200" b="0" i="1" smtClean="0">
                              <a:latin typeface="Cambria Math" panose="02040503050406030204" pitchFamily="18" charset="0"/>
                            </a:rPr>
                            <m:t>174</m:t>
                          </m:r>
                          <m:r>
                            <a:rPr lang="en-US" sz="2200" b="0" i="1" smtClean="0">
                              <a:latin typeface="Cambria Math" panose="02040503050406030204" pitchFamily="18" charset="0"/>
                            </a:rPr>
                            <m:t>𝑑𝐵𝑚</m:t>
                          </m:r>
                        </m:e>
                      </m:d>
                      <m:r>
                        <a:rPr lang="en-US" sz="2200" b="0" i="1" smtClean="0">
                          <a:latin typeface="Cambria Math" panose="02040503050406030204" pitchFamily="18" charset="0"/>
                        </a:rPr>
                        <m:t>−</m:t>
                      </m:r>
                      <m:r>
                        <a:rPr lang="en-US" sz="2200" b="0" i="1" smtClean="0">
                          <a:latin typeface="Cambria Math" panose="02040503050406030204" pitchFamily="18" charset="0"/>
                        </a:rPr>
                        <m:t>10</m:t>
                      </m:r>
                      <m:func>
                        <m:funcPr>
                          <m:ctrlPr>
                            <a:rPr lang="en-US" sz="2200" b="0" i="1" smtClean="0">
                              <a:latin typeface="Cambria Math" panose="02040503050406030204" pitchFamily="18" charset="0"/>
                            </a:rPr>
                          </m:ctrlPr>
                        </m:funcPr>
                        <m:fName>
                          <m:sSub>
                            <m:sSubPr>
                              <m:ctrlPr>
                                <a:rPr lang="en-US" sz="2200" b="0" i="1" smtClean="0">
                                  <a:latin typeface="Cambria Math" panose="02040503050406030204" pitchFamily="18" charset="0"/>
                                </a:rPr>
                              </m:ctrlPr>
                            </m:sSubPr>
                            <m:e>
                              <m:r>
                                <m:rPr>
                                  <m:sty m:val="p"/>
                                </m:rPr>
                                <a:rPr lang="en-US" sz="2200" b="0" i="0" smtClean="0">
                                  <a:latin typeface="Cambria Math" panose="02040503050406030204" pitchFamily="18" charset="0"/>
                                </a:rPr>
                                <m:t>log</m:t>
                              </m:r>
                            </m:e>
                            <m:sub>
                              <m:r>
                                <a:rPr lang="en-US" sz="2200" b="0" i="1" smtClean="0">
                                  <a:latin typeface="Cambria Math" panose="02040503050406030204" pitchFamily="18" charset="0"/>
                                </a:rPr>
                                <m:t>10</m:t>
                              </m:r>
                            </m:sub>
                          </m:sSub>
                        </m:fName>
                        <m:e>
                          <m:r>
                            <a:rPr lang="en-US" sz="2200" b="0" i="1" smtClean="0">
                              <a:latin typeface="Cambria Math" panose="02040503050406030204" pitchFamily="18" charset="0"/>
                            </a:rPr>
                            <m:t>50</m:t>
                          </m:r>
                          <m:r>
                            <a:rPr lang="en-US" sz="2200" b="0" i="1" smtClean="0">
                              <a:latin typeface="Cambria Math" panose="02040503050406030204" pitchFamily="18" charset="0"/>
                            </a:rPr>
                            <m:t>×</m:t>
                          </m:r>
                          <m:sSup>
                            <m:sSupPr>
                              <m:ctrlPr>
                                <a:rPr lang="en-US" sz="2200" b="0" i="1" smtClean="0">
                                  <a:latin typeface="Cambria Math" panose="02040503050406030204" pitchFamily="18" charset="0"/>
                                </a:rPr>
                              </m:ctrlPr>
                            </m:sSupPr>
                            <m:e>
                              <m:r>
                                <a:rPr lang="en-US" sz="2200" b="0" i="1" smtClean="0">
                                  <a:latin typeface="Cambria Math" panose="02040503050406030204" pitchFamily="18" charset="0"/>
                                </a:rPr>
                                <m:t>10</m:t>
                              </m:r>
                            </m:e>
                            <m:sup>
                              <m:r>
                                <a:rPr lang="en-US" sz="2200" b="0" i="1" smtClean="0">
                                  <a:latin typeface="Cambria Math" panose="02040503050406030204" pitchFamily="18" charset="0"/>
                                </a:rPr>
                                <m:t>6</m:t>
                              </m:r>
                            </m:sup>
                          </m:sSup>
                        </m:e>
                      </m:func>
                      <m:r>
                        <a:rPr lang="en-US" sz="2200" b="0" i="1" smtClean="0">
                          <a:latin typeface="Cambria Math" panose="02040503050406030204" pitchFamily="18" charset="0"/>
                        </a:rPr>
                        <m:t>−</m:t>
                      </m:r>
                      <m:r>
                        <a:rPr lang="en-US" sz="2200" b="0" i="1" smtClean="0">
                          <a:latin typeface="Cambria Math" panose="02040503050406030204" pitchFamily="18" charset="0"/>
                        </a:rPr>
                        <m:t>7</m:t>
                      </m:r>
                    </m:oMath>
                  </m:oMathPara>
                </a14:m>
                <a:endParaRPr lang="en-US" sz="2200" b="0" i="1" dirty="0">
                  <a:latin typeface="Cambria Math" panose="02040503050406030204" pitchFamily="18" charset="0"/>
                </a:endParaRPr>
              </a:p>
              <a:p>
                <a:pPr marL="0" indent="0" algn="just">
                  <a:buNone/>
                </a:pPr>
                <a14:m>
                  <m:oMathPara xmlns:m="http://schemas.openxmlformats.org/officeDocument/2006/math">
                    <m:oMathParaPr>
                      <m:jc m:val="centerGroup"/>
                    </m:oMathParaPr>
                    <m:oMath xmlns:m="http://schemas.openxmlformats.org/officeDocument/2006/math">
                      <m:r>
                        <a:rPr lang="en-US" sz="2200" b="0" i="1" smtClean="0">
                          <a:latin typeface="Cambria Math" panose="02040503050406030204" pitchFamily="18" charset="0"/>
                        </a:rPr>
                        <m:t>𝑆</m:t>
                      </m:r>
                      <m:r>
                        <a:rPr lang="en-US" sz="2200" b="0" i="1" smtClean="0">
                          <a:latin typeface="Cambria Math" panose="02040503050406030204" pitchFamily="18" charset="0"/>
                        </a:rPr>
                        <m:t>=−</m:t>
                      </m:r>
                      <m:r>
                        <a:rPr lang="en-US" sz="2200" b="0" i="1" smtClean="0">
                          <a:latin typeface="Cambria Math" panose="02040503050406030204" pitchFamily="18" charset="0"/>
                        </a:rPr>
                        <m:t>78</m:t>
                      </m:r>
                      <m:r>
                        <a:rPr lang="en-US" sz="2200" b="0" i="1" smtClean="0">
                          <a:latin typeface="Cambria Math" panose="02040503050406030204" pitchFamily="18" charset="0"/>
                        </a:rPr>
                        <m:t>.</m:t>
                      </m:r>
                      <m:r>
                        <a:rPr lang="en-US" sz="2200" b="0" i="1" smtClean="0">
                          <a:latin typeface="Cambria Math" panose="02040503050406030204" pitchFamily="18" charset="0"/>
                        </a:rPr>
                        <m:t>01</m:t>
                      </m:r>
                      <m:r>
                        <a:rPr lang="en-US" sz="2200" b="0" i="1" smtClean="0">
                          <a:latin typeface="Cambria Math" panose="02040503050406030204" pitchFamily="18" charset="0"/>
                        </a:rPr>
                        <m:t> </m:t>
                      </m:r>
                      <m:r>
                        <a:rPr lang="en-US" sz="2200" b="0" i="1" smtClean="0">
                          <a:latin typeface="Cambria Math" panose="02040503050406030204" pitchFamily="18" charset="0"/>
                        </a:rPr>
                        <m:t>𝑑𝐵𝑚</m:t>
                      </m:r>
                    </m:oMath>
                  </m:oMathPara>
                </a14:m>
                <a:endParaRPr lang="en-US" sz="2200" dirty="0"/>
              </a:p>
              <a:p>
                <a:pPr marL="0" indent="0" algn="just">
                  <a:buNone/>
                </a:pPr>
                <a:r>
                  <a:rPr lang="en-US" sz="2200" dirty="0"/>
                  <a:t>Now  the fade margin is 10 dB</a:t>
                </a:r>
              </a:p>
              <a:p>
                <a:pPr marL="0" indent="0" algn="just">
                  <a:buNone/>
                </a:pPr>
                <a14:m>
                  <m:oMathPara xmlns:m="http://schemas.openxmlformats.org/officeDocument/2006/math">
                    <m:oMathParaPr>
                      <m:jc m:val="centerGroup"/>
                    </m:oMathParaPr>
                    <m:oMath xmlns:m="http://schemas.openxmlformats.org/officeDocument/2006/math">
                      <m:r>
                        <a:rPr lang="en-US" sz="2200" i="1">
                          <a:latin typeface="Cambria Math" panose="02040503050406030204" pitchFamily="18" charset="0"/>
                        </a:rPr>
                        <m:t>10</m:t>
                      </m:r>
                      <m:r>
                        <a:rPr lang="en-US" sz="2200" i="1">
                          <a:latin typeface="Cambria Math" panose="02040503050406030204" pitchFamily="18" charset="0"/>
                        </a:rPr>
                        <m:t> </m:t>
                      </m:r>
                      <m:r>
                        <a:rPr lang="en-US" sz="2200" i="1">
                          <a:latin typeface="Cambria Math" panose="02040503050406030204" pitchFamily="18" charset="0"/>
                        </a:rPr>
                        <m:t>𝑑𝐵</m:t>
                      </m:r>
                      <m:r>
                        <a:rPr lang="en-US" sz="2200" i="1">
                          <a:latin typeface="Cambria Math" panose="02040503050406030204" pitchFamily="18" charset="0"/>
                        </a:rPr>
                        <m:t>=</m:t>
                      </m:r>
                      <m:sSub>
                        <m:sSubPr>
                          <m:ctrlPr>
                            <a:rPr lang="en-US" sz="2200" i="1">
                              <a:latin typeface="Cambria Math" panose="02040503050406030204" pitchFamily="18" charset="0"/>
                            </a:rPr>
                          </m:ctrlPr>
                        </m:sSubPr>
                        <m:e>
                          <m:r>
                            <a:rPr lang="en-US" sz="2200" i="1">
                              <a:latin typeface="Cambria Math" panose="02040503050406030204" pitchFamily="18" charset="0"/>
                            </a:rPr>
                            <m:t>𝑃</m:t>
                          </m:r>
                        </m:e>
                        <m:sub>
                          <m:r>
                            <a:rPr lang="en-US" sz="2200" i="1">
                              <a:latin typeface="Cambria Math" panose="02040503050406030204" pitchFamily="18" charset="0"/>
                            </a:rPr>
                            <m:t>𝑟</m:t>
                          </m:r>
                        </m:sub>
                      </m:sSub>
                      <m:r>
                        <a:rPr lang="en-US" sz="2200" i="1">
                          <a:latin typeface="Cambria Math" panose="02040503050406030204" pitchFamily="18" charset="0"/>
                        </a:rPr>
                        <m:t>−</m:t>
                      </m:r>
                      <m:d>
                        <m:dPr>
                          <m:ctrlPr>
                            <a:rPr lang="en-US" sz="2200" i="1">
                              <a:latin typeface="Cambria Math" panose="02040503050406030204" pitchFamily="18" charset="0"/>
                            </a:rPr>
                          </m:ctrlPr>
                        </m:dPr>
                        <m:e>
                          <m:r>
                            <a:rPr lang="en-US" sz="2200" i="1">
                              <a:latin typeface="Cambria Math" panose="02040503050406030204" pitchFamily="18" charset="0"/>
                            </a:rPr>
                            <m:t>−</m:t>
                          </m:r>
                          <m:r>
                            <a:rPr lang="en-US" sz="2200" i="1">
                              <a:latin typeface="Cambria Math" panose="02040503050406030204" pitchFamily="18" charset="0"/>
                            </a:rPr>
                            <m:t>78</m:t>
                          </m:r>
                          <m:r>
                            <a:rPr lang="en-US" sz="2200" i="1">
                              <a:latin typeface="Cambria Math" panose="02040503050406030204" pitchFamily="18" charset="0"/>
                            </a:rPr>
                            <m:t>.</m:t>
                          </m:r>
                          <m:r>
                            <a:rPr lang="en-US" sz="2200" i="1">
                              <a:latin typeface="Cambria Math" panose="02040503050406030204" pitchFamily="18" charset="0"/>
                            </a:rPr>
                            <m:t>01</m:t>
                          </m:r>
                          <m:r>
                            <a:rPr lang="en-US" sz="2200" i="1">
                              <a:latin typeface="Cambria Math" panose="02040503050406030204" pitchFamily="18" charset="0"/>
                            </a:rPr>
                            <m:t> </m:t>
                          </m:r>
                          <m:r>
                            <a:rPr lang="en-US" sz="2200" i="1">
                              <a:latin typeface="Cambria Math" panose="02040503050406030204" pitchFamily="18" charset="0"/>
                            </a:rPr>
                            <m:t>𝑑𝐵𝑚</m:t>
                          </m:r>
                        </m:e>
                      </m:d>
                      <m:r>
                        <a:rPr lang="en-US" sz="2200" i="1">
                          <a:latin typeface="Cambria Math" panose="02040503050406030204" pitchFamily="18" charset="0"/>
                        </a:rPr>
                        <m:t>⇒</m:t>
                      </m:r>
                      <m:sSub>
                        <m:sSubPr>
                          <m:ctrlPr>
                            <a:rPr lang="en-US" sz="2200" i="1">
                              <a:latin typeface="Cambria Math" panose="02040503050406030204" pitchFamily="18" charset="0"/>
                            </a:rPr>
                          </m:ctrlPr>
                        </m:sSubPr>
                        <m:e>
                          <m:r>
                            <a:rPr lang="en-US" sz="2200" i="1">
                              <a:latin typeface="Cambria Math" panose="02040503050406030204" pitchFamily="18" charset="0"/>
                            </a:rPr>
                            <m:t>𝑃</m:t>
                          </m:r>
                        </m:e>
                        <m:sub>
                          <m:r>
                            <a:rPr lang="en-US" sz="2200" i="1">
                              <a:latin typeface="Cambria Math" panose="02040503050406030204" pitchFamily="18" charset="0"/>
                            </a:rPr>
                            <m:t>𝑟</m:t>
                          </m:r>
                        </m:sub>
                      </m:sSub>
                      <m:r>
                        <a:rPr lang="en-US" sz="2200" i="1">
                          <a:latin typeface="Cambria Math" panose="02040503050406030204" pitchFamily="18" charset="0"/>
                        </a:rPr>
                        <m:t>=−</m:t>
                      </m:r>
                      <m:r>
                        <a:rPr lang="en-US" sz="2200" i="1">
                          <a:latin typeface="Cambria Math" panose="02040503050406030204" pitchFamily="18" charset="0"/>
                        </a:rPr>
                        <m:t>68</m:t>
                      </m:r>
                      <m:r>
                        <a:rPr lang="en-US" sz="2200" i="1">
                          <a:latin typeface="Cambria Math" panose="02040503050406030204" pitchFamily="18" charset="0"/>
                        </a:rPr>
                        <m:t> </m:t>
                      </m:r>
                      <m:r>
                        <a:rPr lang="en-US" sz="2200" i="1">
                          <a:latin typeface="Cambria Math" panose="02040503050406030204" pitchFamily="18" charset="0"/>
                        </a:rPr>
                        <m:t>𝑑𝐵𝑚</m:t>
                      </m:r>
                    </m:oMath>
                  </m:oMathPara>
                </a14:m>
                <a:endParaRPr lang="en-US" sz="2200" dirty="0"/>
              </a:p>
              <a:p>
                <a:pPr marL="0" indent="0" algn="just">
                  <a:buNone/>
                </a:pPr>
                <a:endParaRPr lang="en-US" sz="22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57200" y="1295400"/>
                <a:ext cx="8229600" cy="4838700"/>
              </a:xfrm>
              <a:blipFill rotWithShape="0">
                <a:blip r:embed="rId2"/>
                <a:stretch>
                  <a:fillRect l="-1037" t="-883" r="-1333"/>
                </a:stretch>
              </a:blipFill>
            </p:spPr>
            <p:txBody>
              <a:bodyPr/>
              <a:lstStyle/>
              <a:p>
                <a:r>
                  <a:rPr lang="en-US">
                    <a:noFill/>
                  </a:rPr>
                  <a:t> </a:t>
                </a:r>
              </a:p>
            </p:txBody>
          </p:sp>
        </mc:Fallback>
      </mc:AlternateContent>
      <p:sp>
        <p:nvSpPr>
          <p:cNvPr id="4" name="Slide Number Placeholder 3"/>
          <p:cNvSpPr>
            <a:spLocks noGrp="1"/>
          </p:cNvSpPr>
          <p:nvPr>
            <p:ph type="sldNum" sz="quarter" idx="10"/>
          </p:nvPr>
        </p:nvSpPr>
        <p:spPr/>
        <p:txBody>
          <a:bodyPr/>
          <a:lstStyle/>
          <a:p>
            <a:fld id="{98096D24-9B5D-4A50-8365-016C07C21ED1}" type="slidenum">
              <a:rPr lang="en-US" smtClean="0"/>
              <a:t>97</a:t>
            </a:fld>
            <a:endParaRPr lang="en-US"/>
          </a:p>
        </p:txBody>
      </p:sp>
      <p:sp>
        <p:nvSpPr>
          <p:cNvPr id="5" name="Footer Placeholder 4"/>
          <p:cNvSpPr>
            <a:spLocks noGrp="1"/>
          </p:cNvSpPr>
          <p:nvPr>
            <p:ph type="ftr" sz="quarter" idx="12"/>
          </p:nvPr>
        </p:nvSpPr>
        <p:spPr/>
        <p:txBody>
          <a:bodyPr/>
          <a:lstStyle/>
          <a:p>
            <a:r>
              <a:rPr lang="en-US"/>
              <a:t>Falah Mohammed An Najah National University</a:t>
            </a:r>
          </a:p>
        </p:txBody>
      </p:sp>
    </p:spTree>
    <p:extLst>
      <p:ext uri="{BB962C8B-B14F-4D97-AF65-F5344CB8AC3E}">
        <p14:creationId xmlns:p14="http://schemas.microsoft.com/office/powerpoint/2010/main" val="213642754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Solution </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pPr marL="514350" indent="-514350" algn="just">
                  <a:buFont typeface="+mj-lt"/>
                  <a:buAutoNum type="alphaLcParenR" startAt="2"/>
                </a:pPr>
                <a:r>
                  <a:rPr lang="en-US" sz="2800" dirty="0"/>
                  <a:t>The path loss can be determined from the link budget equation</a:t>
                </a:r>
              </a:p>
              <a:p>
                <a:pPr marL="0" indent="0" algn="just">
                  <a:buNone/>
                </a:pPr>
                <a14:m>
                  <m:oMathPara xmlns:m="http://schemas.openxmlformats.org/officeDocument/2006/math">
                    <m:oMathParaPr>
                      <m:jc m:val="centerGroup"/>
                    </m:oMathParaPr>
                    <m:oMath xmlns:m="http://schemas.openxmlformats.org/officeDocument/2006/math">
                      <m:sSub>
                        <m:sSubPr>
                          <m:ctrlPr>
                            <a:rPr lang="en-US" sz="2200" b="0" i="1" smtClean="0">
                              <a:latin typeface="Cambria Math" panose="02040503050406030204" pitchFamily="18" charset="0"/>
                            </a:rPr>
                          </m:ctrlPr>
                        </m:sSubPr>
                        <m:e>
                          <m:r>
                            <a:rPr lang="en-US" sz="2200" b="0" i="1" smtClean="0">
                              <a:latin typeface="Cambria Math" panose="02040503050406030204" pitchFamily="18" charset="0"/>
                            </a:rPr>
                            <m:t>𝑃</m:t>
                          </m:r>
                        </m:e>
                        <m:sub>
                          <m:r>
                            <a:rPr lang="en-US" sz="2200" b="0" i="1" smtClean="0">
                              <a:latin typeface="Cambria Math" panose="02040503050406030204" pitchFamily="18" charset="0"/>
                            </a:rPr>
                            <m:t>𝑟</m:t>
                          </m:r>
                        </m:sub>
                      </m:sSub>
                      <m:r>
                        <a:rPr lang="en-US" sz="2200" b="0" i="1" smtClean="0">
                          <a:latin typeface="Cambria Math" panose="02040503050406030204" pitchFamily="18" charset="0"/>
                        </a:rPr>
                        <m:t>=</m:t>
                      </m:r>
                      <m:sSub>
                        <m:sSubPr>
                          <m:ctrlPr>
                            <a:rPr lang="en-US" sz="2200" b="0" i="1" smtClean="0">
                              <a:latin typeface="Cambria Math" panose="02040503050406030204" pitchFamily="18" charset="0"/>
                            </a:rPr>
                          </m:ctrlPr>
                        </m:sSubPr>
                        <m:e>
                          <m:r>
                            <a:rPr lang="en-US" sz="2200" b="0" i="1" smtClean="0">
                              <a:latin typeface="Cambria Math" panose="02040503050406030204" pitchFamily="18" charset="0"/>
                            </a:rPr>
                            <m:t>𝑃</m:t>
                          </m:r>
                        </m:e>
                        <m:sub>
                          <m:r>
                            <a:rPr lang="en-US" sz="2200" b="0" i="1" smtClean="0">
                              <a:latin typeface="Cambria Math" panose="02040503050406030204" pitchFamily="18" charset="0"/>
                            </a:rPr>
                            <m:t>𝑡</m:t>
                          </m:r>
                        </m:sub>
                      </m:sSub>
                      <m:r>
                        <a:rPr lang="en-US" sz="2200" b="0" i="1" smtClean="0">
                          <a:latin typeface="Cambria Math" panose="02040503050406030204" pitchFamily="18" charset="0"/>
                        </a:rPr>
                        <m:t>+</m:t>
                      </m:r>
                      <m:sSub>
                        <m:sSubPr>
                          <m:ctrlPr>
                            <a:rPr lang="en-US" sz="2200" b="0" i="1" smtClean="0">
                              <a:latin typeface="Cambria Math" panose="02040503050406030204" pitchFamily="18" charset="0"/>
                            </a:rPr>
                          </m:ctrlPr>
                        </m:sSubPr>
                        <m:e>
                          <m:r>
                            <a:rPr lang="en-US" sz="2200" b="0" i="1" smtClean="0">
                              <a:latin typeface="Cambria Math" panose="02040503050406030204" pitchFamily="18" charset="0"/>
                            </a:rPr>
                            <m:t>𝐺</m:t>
                          </m:r>
                        </m:e>
                        <m:sub>
                          <m:r>
                            <a:rPr lang="en-US" sz="2200" b="0" i="1" smtClean="0">
                              <a:latin typeface="Cambria Math" panose="02040503050406030204" pitchFamily="18" charset="0"/>
                            </a:rPr>
                            <m:t>𝑡</m:t>
                          </m:r>
                        </m:sub>
                      </m:sSub>
                      <m:r>
                        <a:rPr lang="en-US" sz="2200" b="0" i="1" smtClean="0">
                          <a:latin typeface="Cambria Math" panose="02040503050406030204" pitchFamily="18" charset="0"/>
                        </a:rPr>
                        <m:t>+</m:t>
                      </m:r>
                      <m:sSub>
                        <m:sSubPr>
                          <m:ctrlPr>
                            <a:rPr lang="en-US" sz="2200" b="0" i="1" smtClean="0">
                              <a:latin typeface="Cambria Math" panose="02040503050406030204" pitchFamily="18" charset="0"/>
                            </a:rPr>
                          </m:ctrlPr>
                        </m:sSubPr>
                        <m:e>
                          <m:r>
                            <a:rPr lang="en-US" sz="2200" b="0" i="1" smtClean="0">
                              <a:latin typeface="Cambria Math" panose="02040503050406030204" pitchFamily="18" charset="0"/>
                            </a:rPr>
                            <m:t>𝐺</m:t>
                          </m:r>
                        </m:e>
                        <m:sub>
                          <m:r>
                            <a:rPr lang="en-US" sz="2200" b="0" i="1" smtClean="0">
                              <a:latin typeface="Cambria Math" panose="02040503050406030204" pitchFamily="18" charset="0"/>
                            </a:rPr>
                            <m:t>𝑟</m:t>
                          </m:r>
                        </m:sub>
                      </m:sSub>
                      <m:r>
                        <a:rPr lang="en-US" sz="2200" b="0" i="1" smtClean="0">
                          <a:latin typeface="Cambria Math" panose="02040503050406030204" pitchFamily="18" charset="0"/>
                        </a:rPr>
                        <m:t>−</m:t>
                      </m:r>
                      <m:sSub>
                        <m:sSubPr>
                          <m:ctrlPr>
                            <a:rPr lang="en-US" sz="2200" b="0" i="1" smtClean="0">
                              <a:latin typeface="Cambria Math" panose="02040503050406030204" pitchFamily="18" charset="0"/>
                            </a:rPr>
                          </m:ctrlPr>
                        </m:sSubPr>
                        <m:e>
                          <m:r>
                            <a:rPr lang="en-US" sz="2200" b="0" i="1" smtClean="0">
                              <a:latin typeface="Cambria Math" panose="02040503050406030204" pitchFamily="18" charset="0"/>
                            </a:rPr>
                            <m:t>𝐿</m:t>
                          </m:r>
                        </m:e>
                        <m:sub>
                          <m:r>
                            <a:rPr lang="en-US" sz="2200" b="0" i="1" smtClean="0">
                              <a:latin typeface="Cambria Math" panose="02040503050406030204" pitchFamily="18" charset="0"/>
                            </a:rPr>
                            <m:t>𝐹𝑆𝐿</m:t>
                          </m:r>
                        </m:sub>
                      </m:sSub>
                    </m:oMath>
                  </m:oMathPara>
                </a14:m>
                <a:endParaRPr lang="en-US" sz="2200" b="0" dirty="0"/>
              </a:p>
              <a:p>
                <a:pPr marL="0" indent="0" algn="just">
                  <a:buNone/>
                </a:pPr>
                <a14:m>
                  <m:oMathPara xmlns:m="http://schemas.openxmlformats.org/officeDocument/2006/math">
                    <m:oMathParaPr>
                      <m:jc m:val="centerGroup"/>
                    </m:oMathParaPr>
                    <m:oMath xmlns:m="http://schemas.openxmlformats.org/officeDocument/2006/math">
                      <m:r>
                        <a:rPr lang="en-US" sz="2200" b="0" i="1" smtClean="0">
                          <a:latin typeface="Cambria Math" panose="02040503050406030204" pitchFamily="18" charset="0"/>
                        </a:rPr>
                        <m:t>−68.01 </m:t>
                      </m:r>
                      <m:r>
                        <a:rPr lang="en-US" sz="2200" b="0" i="1" smtClean="0">
                          <a:latin typeface="Cambria Math" panose="02040503050406030204" pitchFamily="18" charset="0"/>
                        </a:rPr>
                        <m:t>𝑑𝐵𝑚</m:t>
                      </m:r>
                      <m:r>
                        <a:rPr lang="en-US" sz="2200" b="0" i="1" smtClean="0">
                          <a:latin typeface="Cambria Math" panose="02040503050406030204" pitchFamily="18" charset="0"/>
                        </a:rPr>
                        <m:t>=0 </m:t>
                      </m:r>
                      <m:r>
                        <a:rPr lang="en-US" sz="2200" b="0" i="1" smtClean="0">
                          <a:latin typeface="Cambria Math" panose="02040503050406030204" pitchFamily="18" charset="0"/>
                        </a:rPr>
                        <m:t>𝑑𝐵𝑚</m:t>
                      </m:r>
                      <m:r>
                        <a:rPr lang="en-US" sz="2200" b="0" i="1" smtClean="0">
                          <a:latin typeface="Cambria Math" panose="02040503050406030204" pitchFamily="18" charset="0"/>
                        </a:rPr>
                        <m:t>+30 </m:t>
                      </m:r>
                      <m:r>
                        <a:rPr lang="en-US" sz="2200" b="0" i="1" smtClean="0">
                          <a:latin typeface="Cambria Math" panose="02040503050406030204" pitchFamily="18" charset="0"/>
                        </a:rPr>
                        <m:t>𝑑𝐵</m:t>
                      </m:r>
                      <m:r>
                        <a:rPr lang="en-US" sz="2200" b="0" i="1" smtClean="0">
                          <a:latin typeface="Cambria Math" panose="02040503050406030204" pitchFamily="18" charset="0"/>
                        </a:rPr>
                        <m:t>+30 </m:t>
                      </m:r>
                      <m:r>
                        <a:rPr lang="en-US" sz="2200" b="0" i="1" smtClean="0">
                          <a:latin typeface="Cambria Math" panose="02040503050406030204" pitchFamily="18" charset="0"/>
                        </a:rPr>
                        <m:t>𝑑𝐵</m:t>
                      </m:r>
                      <m:r>
                        <a:rPr lang="en-US" sz="2200" b="0" i="1" smtClean="0">
                          <a:latin typeface="Cambria Math" panose="02040503050406030204" pitchFamily="18" charset="0"/>
                        </a:rPr>
                        <m:t>−</m:t>
                      </m:r>
                      <m:sSub>
                        <m:sSubPr>
                          <m:ctrlPr>
                            <a:rPr lang="en-US" sz="2200" b="0" i="1" smtClean="0">
                              <a:latin typeface="Cambria Math" panose="02040503050406030204" pitchFamily="18" charset="0"/>
                            </a:rPr>
                          </m:ctrlPr>
                        </m:sSubPr>
                        <m:e>
                          <m:r>
                            <a:rPr lang="en-US" sz="2200" b="0" i="1" smtClean="0">
                              <a:latin typeface="Cambria Math" panose="02040503050406030204" pitchFamily="18" charset="0"/>
                            </a:rPr>
                            <m:t>𝐿</m:t>
                          </m:r>
                        </m:e>
                        <m:sub>
                          <m:r>
                            <a:rPr lang="en-US" sz="2200" b="0" i="1" smtClean="0">
                              <a:latin typeface="Cambria Math" panose="02040503050406030204" pitchFamily="18" charset="0"/>
                            </a:rPr>
                            <m:t>𝐹𝑆𝐿</m:t>
                          </m:r>
                        </m:sub>
                      </m:sSub>
                    </m:oMath>
                  </m:oMathPara>
                </a14:m>
                <a:endParaRPr lang="en-US" sz="2200" b="0" dirty="0"/>
              </a:p>
              <a:p>
                <a:pPr marL="0" indent="0" algn="just">
                  <a:buNone/>
                </a:pPr>
                <a14:m>
                  <m:oMathPara xmlns:m="http://schemas.openxmlformats.org/officeDocument/2006/math">
                    <m:oMathParaPr>
                      <m:jc m:val="centerGroup"/>
                    </m:oMathParaPr>
                    <m:oMath xmlns:m="http://schemas.openxmlformats.org/officeDocument/2006/math">
                      <m:sSub>
                        <m:sSubPr>
                          <m:ctrlPr>
                            <a:rPr lang="en-US" sz="2200" b="0" i="1" smtClean="0">
                              <a:latin typeface="Cambria Math" panose="02040503050406030204" pitchFamily="18" charset="0"/>
                            </a:rPr>
                          </m:ctrlPr>
                        </m:sSubPr>
                        <m:e>
                          <m:r>
                            <a:rPr lang="en-US" sz="2200" b="0" i="1" smtClean="0">
                              <a:latin typeface="Cambria Math" panose="02040503050406030204" pitchFamily="18" charset="0"/>
                            </a:rPr>
                            <m:t>𝐿</m:t>
                          </m:r>
                        </m:e>
                        <m:sub>
                          <m:r>
                            <a:rPr lang="en-US" sz="2200" b="0" i="1" smtClean="0">
                              <a:latin typeface="Cambria Math" panose="02040503050406030204" pitchFamily="18" charset="0"/>
                            </a:rPr>
                            <m:t>𝐹𝑆𝐿</m:t>
                          </m:r>
                        </m:sub>
                      </m:sSub>
                      <m:r>
                        <a:rPr lang="en-US" sz="2200" b="0" i="1" smtClean="0">
                          <a:latin typeface="Cambria Math" panose="02040503050406030204" pitchFamily="18" charset="0"/>
                        </a:rPr>
                        <m:t>=128.01 </m:t>
                      </m:r>
                      <m:r>
                        <a:rPr lang="en-US" sz="2200" b="0" i="1" smtClean="0">
                          <a:latin typeface="Cambria Math" panose="02040503050406030204" pitchFamily="18" charset="0"/>
                        </a:rPr>
                        <m:t>𝑑𝐵</m:t>
                      </m:r>
                    </m:oMath>
                  </m:oMathPara>
                </a14:m>
                <a:endParaRPr lang="en-US" sz="2200" b="0" dirty="0"/>
              </a:p>
              <a:p>
                <a:pPr marL="457200" indent="-457200" algn="just">
                  <a:buFont typeface="+mj-lt"/>
                  <a:buAutoNum type="alphaLcParenR" startAt="3"/>
                </a:pPr>
                <a:r>
                  <a:rPr lang="en-US" sz="2200" b="0" dirty="0"/>
                  <a:t>The maximum allowable range can be found from </a:t>
                </a:r>
                <a14:m>
                  <m:oMath xmlns:m="http://schemas.openxmlformats.org/officeDocument/2006/math">
                    <m:sSub>
                      <m:sSubPr>
                        <m:ctrlPr>
                          <a:rPr lang="en-US" sz="2200" b="0" i="1" smtClean="0">
                            <a:latin typeface="Cambria Math" panose="02040503050406030204" pitchFamily="18" charset="0"/>
                          </a:rPr>
                        </m:ctrlPr>
                      </m:sSubPr>
                      <m:e>
                        <m:r>
                          <a:rPr lang="en-US" sz="2200" b="0" i="1" smtClean="0">
                            <a:latin typeface="Cambria Math" panose="02040503050406030204" pitchFamily="18" charset="0"/>
                          </a:rPr>
                          <m:t>𝐿</m:t>
                        </m:r>
                      </m:e>
                      <m:sub>
                        <m:r>
                          <a:rPr lang="en-US" sz="2200" b="0" i="1" smtClean="0">
                            <a:latin typeface="Cambria Math" panose="02040503050406030204" pitchFamily="18" charset="0"/>
                          </a:rPr>
                          <m:t>𝐹𝑆𝐿</m:t>
                        </m:r>
                      </m:sub>
                    </m:sSub>
                  </m:oMath>
                </a14:m>
                <a:endParaRPr lang="en-US" sz="2200" b="0" dirty="0"/>
              </a:p>
              <a:p>
                <a:pPr marL="0" indent="0" algn="just">
                  <a:buNone/>
                </a:pPr>
                <a14:m>
                  <m:oMathPara xmlns:m="http://schemas.openxmlformats.org/officeDocument/2006/math">
                    <m:oMathParaPr>
                      <m:jc m:val="centerGroup"/>
                    </m:oMathParaPr>
                    <m:oMath xmlns:m="http://schemas.openxmlformats.org/officeDocument/2006/math">
                      <m:sSub>
                        <m:sSubPr>
                          <m:ctrlPr>
                            <a:rPr lang="en-US" sz="2200" b="0" i="1" smtClean="0">
                              <a:latin typeface="Cambria Math" panose="02040503050406030204" pitchFamily="18" charset="0"/>
                            </a:rPr>
                          </m:ctrlPr>
                        </m:sSubPr>
                        <m:e>
                          <m:r>
                            <a:rPr lang="en-US" sz="2200" b="0" i="1" smtClean="0">
                              <a:latin typeface="Cambria Math" panose="02040503050406030204" pitchFamily="18" charset="0"/>
                            </a:rPr>
                            <m:t>𝐿</m:t>
                          </m:r>
                        </m:e>
                        <m:sub>
                          <m:r>
                            <a:rPr lang="en-US" sz="2200" b="0" i="1" smtClean="0">
                              <a:latin typeface="Cambria Math" panose="02040503050406030204" pitchFamily="18" charset="0"/>
                            </a:rPr>
                            <m:t>𝐹𝑆𝐿</m:t>
                          </m:r>
                        </m:sub>
                      </m:sSub>
                      <m:r>
                        <a:rPr lang="en-US" sz="2200" b="0" i="1" smtClean="0">
                          <a:latin typeface="Cambria Math" panose="02040503050406030204" pitchFamily="18" charset="0"/>
                        </a:rPr>
                        <m:t>=92.45+20</m:t>
                      </m:r>
                      <m:func>
                        <m:funcPr>
                          <m:ctrlPr>
                            <a:rPr lang="en-US" sz="2200" b="0" i="1" smtClean="0">
                              <a:latin typeface="Cambria Math" panose="02040503050406030204" pitchFamily="18" charset="0"/>
                            </a:rPr>
                          </m:ctrlPr>
                        </m:funcPr>
                        <m:fName>
                          <m:sSub>
                            <m:sSubPr>
                              <m:ctrlPr>
                                <a:rPr lang="en-US" sz="2200" b="0" i="1" smtClean="0">
                                  <a:latin typeface="Cambria Math" panose="02040503050406030204" pitchFamily="18" charset="0"/>
                                </a:rPr>
                              </m:ctrlPr>
                            </m:sSubPr>
                            <m:e>
                              <m:r>
                                <m:rPr>
                                  <m:sty m:val="p"/>
                                </m:rPr>
                                <a:rPr lang="en-US" sz="2200" b="0" i="0" smtClean="0">
                                  <a:latin typeface="Cambria Math" panose="02040503050406030204" pitchFamily="18" charset="0"/>
                                </a:rPr>
                                <m:t>log</m:t>
                              </m:r>
                            </m:e>
                            <m:sub>
                              <m:r>
                                <a:rPr lang="en-US" sz="2200" b="0" i="1" smtClean="0">
                                  <a:latin typeface="Cambria Math" panose="02040503050406030204" pitchFamily="18" charset="0"/>
                                </a:rPr>
                                <m:t>10</m:t>
                              </m:r>
                            </m:sub>
                          </m:sSub>
                        </m:fName>
                        <m:e>
                          <m:sSub>
                            <m:sSubPr>
                              <m:ctrlPr>
                                <a:rPr lang="en-US" sz="2200" b="0" i="1" smtClean="0">
                                  <a:latin typeface="Cambria Math" panose="02040503050406030204" pitchFamily="18" charset="0"/>
                                </a:rPr>
                              </m:ctrlPr>
                            </m:sSubPr>
                            <m:e>
                              <m:r>
                                <a:rPr lang="en-US" sz="2200" b="0" i="1" smtClean="0">
                                  <a:latin typeface="Cambria Math" panose="02040503050406030204" pitchFamily="18" charset="0"/>
                                </a:rPr>
                                <m:t>𝑓</m:t>
                              </m:r>
                            </m:e>
                            <m:sub>
                              <m:r>
                                <a:rPr lang="en-US" sz="2200" b="0" i="1" smtClean="0">
                                  <a:latin typeface="Cambria Math" panose="02040503050406030204" pitchFamily="18" charset="0"/>
                                </a:rPr>
                                <m:t>𝐺𝐻𝑧</m:t>
                              </m:r>
                            </m:sub>
                          </m:sSub>
                        </m:e>
                      </m:func>
                      <m:r>
                        <a:rPr lang="en-US" sz="2200" b="0" i="1" smtClean="0">
                          <a:latin typeface="Cambria Math" panose="02040503050406030204" pitchFamily="18" charset="0"/>
                        </a:rPr>
                        <m:t>+20</m:t>
                      </m:r>
                      <m:func>
                        <m:funcPr>
                          <m:ctrlPr>
                            <a:rPr lang="en-US" sz="2200" b="0" i="1" smtClean="0">
                              <a:latin typeface="Cambria Math" panose="02040503050406030204" pitchFamily="18" charset="0"/>
                            </a:rPr>
                          </m:ctrlPr>
                        </m:funcPr>
                        <m:fName>
                          <m:sSub>
                            <m:sSubPr>
                              <m:ctrlPr>
                                <a:rPr lang="en-US" sz="2200" b="0" i="1" smtClean="0">
                                  <a:latin typeface="Cambria Math" panose="02040503050406030204" pitchFamily="18" charset="0"/>
                                </a:rPr>
                              </m:ctrlPr>
                            </m:sSubPr>
                            <m:e>
                              <m:r>
                                <m:rPr>
                                  <m:sty m:val="p"/>
                                </m:rPr>
                                <a:rPr lang="en-US" sz="2200" b="0" i="0" smtClean="0">
                                  <a:latin typeface="Cambria Math" panose="02040503050406030204" pitchFamily="18" charset="0"/>
                                </a:rPr>
                                <m:t>log</m:t>
                              </m:r>
                            </m:e>
                            <m:sub>
                              <m:r>
                                <a:rPr lang="en-US" sz="2200" b="0" i="1" smtClean="0">
                                  <a:latin typeface="Cambria Math" panose="02040503050406030204" pitchFamily="18" charset="0"/>
                                </a:rPr>
                                <m:t>10</m:t>
                              </m:r>
                            </m:sub>
                          </m:sSub>
                        </m:fName>
                        <m:e>
                          <m:sSub>
                            <m:sSubPr>
                              <m:ctrlPr>
                                <a:rPr lang="en-US" sz="2200" b="0" i="1" smtClean="0">
                                  <a:latin typeface="Cambria Math" panose="02040503050406030204" pitchFamily="18" charset="0"/>
                                </a:rPr>
                              </m:ctrlPr>
                            </m:sSubPr>
                            <m:e>
                              <m:r>
                                <a:rPr lang="en-US" sz="2200" b="0" i="1" smtClean="0">
                                  <a:latin typeface="Cambria Math" panose="02040503050406030204" pitchFamily="18" charset="0"/>
                                </a:rPr>
                                <m:t>𝑑</m:t>
                              </m:r>
                            </m:e>
                            <m:sub>
                              <m:r>
                                <a:rPr lang="en-US" sz="2200" b="0" i="1" smtClean="0">
                                  <a:latin typeface="Cambria Math" panose="02040503050406030204" pitchFamily="18" charset="0"/>
                                </a:rPr>
                                <m:t>𝑘𝑚</m:t>
                              </m:r>
                            </m:sub>
                          </m:sSub>
                        </m:e>
                      </m:func>
                    </m:oMath>
                  </m:oMathPara>
                </a14:m>
                <a:endParaRPr lang="en-US" sz="2200" dirty="0"/>
              </a:p>
              <a:p>
                <a:pPr marL="0" indent="0" algn="just">
                  <a:buNone/>
                </a:pPr>
                <a14:m>
                  <m:oMathPara xmlns:m="http://schemas.openxmlformats.org/officeDocument/2006/math">
                    <m:oMathParaPr>
                      <m:jc m:val="centerGroup"/>
                    </m:oMathParaPr>
                    <m:oMath xmlns:m="http://schemas.openxmlformats.org/officeDocument/2006/math">
                      <m:r>
                        <a:rPr lang="en-US" sz="2200" b="0" i="1" smtClean="0">
                          <a:latin typeface="Cambria Math" panose="02040503050406030204" pitchFamily="18" charset="0"/>
                        </a:rPr>
                        <m:t>128.01=92.45+20</m:t>
                      </m:r>
                      <m:func>
                        <m:funcPr>
                          <m:ctrlPr>
                            <a:rPr lang="en-US" sz="2200" b="0" i="1" smtClean="0">
                              <a:latin typeface="Cambria Math" panose="02040503050406030204" pitchFamily="18" charset="0"/>
                            </a:rPr>
                          </m:ctrlPr>
                        </m:funcPr>
                        <m:fName>
                          <m:sSub>
                            <m:sSubPr>
                              <m:ctrlPr>
                                <a:rPr lang="en-US" sz="2200" b="0" i="1" smtClean="0">
                                  <a:latin typeface="Cambria Math" panose="02040503050406030204" pitchFamily="18" charset="0"/>
                                </a:rPr>
                              </m:ctrlPr>
                            </m:sSubPr>
                            <m:e>
                              <m:r>
                                <m:rPr>
                                  <m:sty m:val="p"/>
                                </m:rPr>
                                <a:rPr lang="en-US" sz="2200" b="0" i="0" smtClean="0">
                                  <a:latin typeface="Cambria Math" panose="02040503050406030204" pitchFamily="18" charset="0"/>
                                </a:rPr>
                                <m:t>log</m:t>
                              </m:r>
                            </m:e>
                            <m:sub>
                              <m:r>
                                <a:rPr lang="en-US" sz="2200" b="0" i="1" smtClean="0">
                                  <a:latin typeface="Cambria Math" panose="02040503050406030204" pitchFamily="18" charset="0"/>
                                </a:rPr>
                                <m:t>10</m:t>
                              </m:r>
                            </m:sub>
                          </m:sSub>
                        </m:fName>
                        <m:e>
                          <m:r>
                            <a:rPr lang="en-US" sz="2200" b="0" i="1" smtClean="0">
                              <a:latin typeface="Cambria Math" panose="02040503050406030204" pitchFamily="18" charset="0"/>
                            </a:rPr>
                            <m:t>28</m:t>
                          </m:r>
                        </m:e>
                      </m:func>
                      <m:r>
                        <a:rPr lang="en-US" sz="2200" b="0" i="1" smtClean="0">
                          <a:latin typeface="Cambria Math" panose="02040503050406030204" pitchFamily="18" charset="0"/>
                        </a:rPr>
                        <m:t>+20</m:t>
                      </m:r>
                      <m:func>
                        <m:funcPr>
                          <m:ctrlPr>
                            <a:rPr lang="en-US" sz="2200" b="0" i="1" smtClean="0">
                              <a:latin typeface="Cambria Math" panose="02040503050406030204" pitchFamily="18" charset="0"/>
                            </a:rPr>
                          </m:ctrlPr>
                        </m:funcPr>
                        <m:fName>
                          <m:sSub>
                            <m:sSubPr>
                              <m:ctrlPr>
                                <a:rPr lang="en-US" sz="2200" b="0" i="1" smtClean="0">
                                  <a:latin typeface="Cambria Math" panose="02040503050406030204" pitchFamily="18" charset="0"/>
                                </a:rPr>
                              </m:ctrlPr>
                            </m:sSubPr>
                            <m:e>
                              <m:r>
                                <m:rPr>
                                  <m:sty m:val="p"/>
                                </m:rPr>
                                <a:rPr lang="en-US" sz="2200" b="0" i="0" smtClean="0">
                                  <a:latin typeface="Cambria Math" panose="02040503050406030204" pitchFamily="18" charset="0"/>
                                </a:rPr>
                                <m:t>log</m:t>
                              </m:r>
                            </m:e>
                            <m:sub>
                              <m:r>
                                <a:rPr lang="en-US" sz="2200" b="0" i="1" smtClean="0">
                                  <a:latin typeface="Cambria Math" panose="02040503050406030204" pitchFamily="18" charset="0"/>
                                </a:rPr>
                                <m:t>10</m:t>
                              </m:r>
                            </m:sub>
                          </m:sSub>
                        </m:fName>
                        <m:e>
                          <m:sSub>
                            <m:sSubPr>
                              <m:ctrlPr>
                                <a:rPr lang="en-US" sz="2200" b="0" i="1" smtClean="0">
                                  <a:latin typeface="Cambria Math" panose="02040503050406030204" pitchFamily="18" charset="0"/>
                                </a:rPr>
                              </m:ctrlPr>
                            </m:sSubPr>
                            <m:e>
                              <m:r>
                                <a:rPr lang="en-US" sz="2200" b="0" i="1" smtClean="0">
                                  <a:latin typeface="Cambria Math" panose="02040503050406030204" pitchFamily="18" charset="0"/>
                                </a:rPr>
                                <m:t>𝑑</m:t>
                              </m:r>
                            </m:e>
                            <m:sub>
                              <m:r>
                                <a:rPr lang="en-US" sz="2200" b="0" i="1" smtClean="0">
                                  <a:latin typeface="Cambria Math" panose="02040503050406030204" pitchFamily="18" charset="0"/>
                                </a:rPr>
                                <m:t>𝑘𝑚</m:t>
                              </m:r>
                            </m:sub>
                          </m:sSub>
                        </m:e>
                      </m:func>
                    </m:oMath>
                  </m:oMathPara>
                </a14:m>
                <a:endParaRPr lang="en-US" sz="2200" b="0" dirty="0"/>
              </a:p>
              <a:p>
                <a:pPr marL="0" indent="0" algn="just">
                  <a:buNone/>
                </a:pPr>
                <a14:m>
                  <m:oMathPara xmlns:m="http://schemas.openxmlformats.org/officeDocument/2006/math">
                    <m:oMathParaPr>
                      <m:jc m:val="centerGroup"/>
                    </m:oMathParaPr>
                    <m:oMath xmlns:m="http://schemas.openxmlformats.org/officeDocument/2006/math">
                      <m:sSub>
                        <m:sSubPr>
                          <m:ctrlPr>
                            <a:rPr lang="en-US" sz="2200" b="0" i="1" smtClean="0">
                              <a:latin typeface="Cambria Math" panose="02040503050406030204" pitchFamily="18" charset="0"/>
                            </a:rPr>
                          </m:ctrlPr>
                        </m:sSubPr>
                        <m:e>
                          <m:r>
                            <a:rPr lang="en-US" sz="2200" b="0" i="1" smtClean="0">
                              <a:latin typeface="Cambria Math" panose="02040503050406030204" pitchFamily="18" charset="0"/>
                            </a:rPr>
                            <m:t>𝑑</m:t>
                          </m:r>
                        </m:e>
                        <m:sub>
                          <m:r>
                            <a:rPr lang="en-US" sz="2200" b="0" i="1" smtClean="0">
                              <a:latin typeface="Cambria Math" panose="02040503050406030204" pitchFamily="18" charset="0"/>
                            </a:rPr>
                            <m:t>𝑘𝑚</m:t>
                          </m:r>
                        </m:sub>
                      </m:sSub>
                      <m:r>
                        <a:rPr lang="en-US" sz="2200" b="0" i="1" smtClean="0">
                          <a:latin typeface="Cambria Math" panose="02040503050406030204" pitchFamily="18" charset="0"/>
                        </a:rPr>
                        <m:t>=2.14 </m:t>
                      </m:r>
                      <m:r>
                        <a:rPr lang="en-US" sz="2200" b="0" i="1" smtClean="0">
                          <a:latin typeface="Cambria Math" panose="02040503050406030204" pitchFamily="18" charset="0"/>
                        </a:rPr>
                        <m:t>𝑘𝑚</m:t>
                      </m:r>
                    </m:oMath>
                  </m:oMathPara>
                </a14:m>
                <a:endParaRPr lang="en-US" sz="22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1407" t="-1615" r="-1926"/>
                </a:stretch>
              </a:blipFill>
            </p:spPr>
            <p:txBody>
              <a:bodyPr/>
              <a:lstStyle/>
              <a:p>
                <a:r>
                  <a:rPr lang="en-US">
                    <a:noFill/>
                  </a:rPr>
                  <a:t> </a:t>
                </a:r>
              </a:p>
            </p:txBody>
          </p:sp>
        </mc:Fallback>
      </mc:AlternateContent>
      <p:sp>
        <p:nvSpPr>
          <p:cNvPr id="4" name="Slide Number Placeholder 3"/>
          <p:cNvSpPr>
            <a:spLocks noGrp="1"/>
          </p:cNvSpPr>
          <p:nvPr>
            <p:ph type="sldNum" sz="quarter" idx="10"/>
          </p:nvPr>
        </p:nvSpPr>
        <p:spPr/>
        <p:txBody>
          <a:bodyPr/>
          <a:lstStyle/>
          <a:p>
            <a:fld id="{98096D24-9B5D-4A50-8365-016C07C21ED1}" type="slidenum">
              <a:rPr lang="en-US" smtClean="0"/>
              <a:t>98</a:t>
            </a:fld>
            <a:endParaRPr lang="en-US"/>
          </a:p>
        </p:txBody>
      </p:sp>
      <p:sp>
        <p:nvSpPr>
          <p:cNvPr id="5" name="Footer Placeholder 4"/>
          <p:cNvSpPr>
            <a:spLocks noGrp="1"/>
          </p:cNvSpPr>
          <p:nvPr>
            <p:ph type="ftr" sz="quarter" idx="12"/>
          </p:nvPr>
        </p:nvSpPr>
        <p:spPr/>
        <p:txBody>
          <a:bodyPr/>
          <a:lstStyle/>
          <a:p>
            <a:r>
              <a:rPr lang="en-US"/>
              <a:t>Falah Mohammed An Najah National University</a:t>
            </a:r>
          </a:p>
        </p:txBody>
      </p:sp>
    </p:spTree>
    <p:extLst>
      <p:ext uri="{BB962C8B-B14F-4D97-AF65-F5344CB8AC3E}">
        <p14:creationId xmlns:p14="http://schemas.microsoft.com/office/powerpoint/2010/main" val="301566116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Solution </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pPr marL="514350" indent="-514350" algn="just">
                  <a:buFont typeface="+mj-lt"/>
                  <a:buAutoNum type="alphaLcParenR" startAt="4"/>
                </a:pPr>
                <a:r>
                  <a:rPr lang="en-US" sz="2400" dirty="0"/>
                  <a:t>Antenna heights can be determined from Fresnel zone calculations</a:t>
                </a:r>
              </a:p>
              <a:p>
                <a:pPr marL="0" indent="0" algn="just">
                  <a:buNone/>
                </a:pPr>
                <a14:m>
                  <m:oMathPara xmlns:m="http://schemas.openxmlformats.org/officeDocument/2006/math">
                    <m:oMathParaPr>
                      <m:jc m:val="centerGroup"/>
                    </m:oMathParaPr>
                    <m:oMath xmlns:m="http://schemas.openxmlformats.org/officeDocument/2006/math">
                      <m:sSub>
                        <m:sSubPr>
                          <m:ctrlPr>
                            <a:rPr lang="en-US" sz="2400" i="1">
                              <a:latin typeface="Cambria Math" panose="02040503050406030204" pitchFamily="18" charset="0"/>
                            </a:rPr>
                          </m:ctrlPr>
                        </m:sSubPr>
                        <m:e>
                          <m:r>
                            <a:rPr lang="en-US" sz="2400" i="1">
                              <a:latin typeface="Cambria Math"/>
                            </a:rPr>
                            <m:t>h</m:t>
                          </m:r>
                        </m:e>
                        <m:sub>
                          <m:r>
                            <a:rPr lang="en-US" sz="2400" b="0" i="1" smtClean="0">
                              <a:latin typeface="Cambria Math" panose="02040503050406030204" pitchFamily="18" charset="0"/>
                            </a:rPr>
                            <m:t>1</m:t>
                          </m:r>
                        </m:sub>
                      </m:sSub>
                      <m:r>
                        <a:rPr lang="en-US" sz="2400" i="1">
                          <a:latin typeface="Cambria Math"/>
                        </a:rPr>
                        <m:t>=</m:t>
                      </m:r>
                      <m:rad>
                        <m:radPr>
                          <m:degHide m:val="on"/>
                          <m:ctrlPr>
                            <a:rPr lang="en-US" sz="2400" i="1">
                              <a:latin typeface="Cambria Math" panose="02040503050406030204" pitchFamily="18" charset="0"/>
                            </a:rPr>
                          </m:ctrlPr>
                        </m:radPr>
                        <m:deg/>
                        <m:e>
                          <m:f>
                            <m:fPr>
                              <m:ctrlPr>
                                <a:rPr lang="en-US" sz="2400" i="1">
                                  <a:latin typeface="Cambria Math" panose="02040503050406030204" pitchFamily="18" charset="0"/>
                                </a:rPr>
                              </m:ctrlPr>
                            </m:fPr>
                            <m:num>
                              <m:r>
                                <a:rPr lang="en-US" sz="2400" i="1">
                                  <a:latin typeface="Cambria Math"/>
                                </a:rPr>
                                <m:t>𝜆</m:t>
                              </m:r>
                              <m:sSub>
                                <m:sSubPr>
                                  <m:ctrlPr>
                                    <a:rPr lang="en-US" sz="2400" i="1">
                                      <a:latin typeface="Cambria Math" panose="02040503050406030204" pitchFamily="18" charset="0"/>
                                    </a:rPr>
                                  </m:ctrlPr>
                                </m:sSubPr>
                                <m:e>
                                  <m:r>
                                    <a:rPr lang="en-US" sz="2400" i="1">
                                      <a:latin typeface="Cambria Math"/>
                                    </a:rPr>
                                    <m:t>𝑑</m:t>
                                  </m:r>
                                </m:e>
                                <m:sub>
                                  <m:r>
                                    <a:rPr lang="en-US" sz="2400" i="1">
                                      <a:latin typeface="Cambria Math"/>
                                    </a:rPr>
                                    <m:t>1</m:t>
                                  </m:r>
                                </m:sub>
                              </m:sSub>
                              <m:sSub>
                                <m:sSubPr>
                                  <m:ctrlPr>
                                    <a:rPr lang="en-US" sz="2400" i="1">
                                      <a:latin typeface="Cambria Math" panose="02040503050406030204" pitchFamily="18" charset="0"/>
                                    </a:rPr>
                                  </m:ctrlPr>
                                </m:sSubPr>
                                <m:e>
                                  <m:r>
                                    <a:rPr lang="en-US" sz="2400" i="1">
                                      <a:latin typeface="Cambria Math"/>
                                    </a:rPr>
                                    <m:t>𝑑</m:t>
                                  </m:r>
                                </m:e>
                                <m:sub>
                                  <m:r>
                                    <a:rPr lang="en-US" sz="2400" i="1">
                                      <a:latin typeface="Cambria Math"/>
                                    </a:rPr>
                                    <m:t>2</m:t>
                                  </m:r>
                                </m:sub>
                              </m:sSub>
                            </m:num>
                            <m:den>
                              <m:sSub>
                                <m:sSubPr>
                                  <m:ctrlPr>
                                    <a:rPr lang="en-US" sz="2400" i="1">
                                      <a:latin typeface="Cambria Math" panose="02040503050406030204" pitchFamily="18" charset="0"/>
                                    </a:rPr>
                                  </m:ctrlPr>
                                </m:sSubPr>
                                <m:e>
                                  <m:r>
                                    <a:rPr lang="en-US" sz="2400" i="1">
                                      <a:latin typeface="Cambria Math"/>
                                    </a:rPr>
                                    <m:t>𝑑</m:t>
                                  </m:r>
                                </m:e>
                                <m:sub>
                                  <m:r>
                                    <a:rPr lang="en-US" sz="2400" i="1">
                                      <a:latin typeface="Cambria Math"/>
                                    </a:rPr>
                                    <m:t>1</m:t>
                                  </m:r>
                                </m:sub>
                              </m:sSub>
                              <m:r>
                                <a:rPr lang="en-US" sz="2400" i="1">
                                  <a:latin typeface="Cambria Math"/>
                                </a:rPr>
                                <m:t>+</m:t>
                              </m:r>
                              <m:sSub>
                                <m:sSubPr>
                                  <m:ctrlPr>
                                    <a:rPr lang="en-US" sz="2400" i="1">
                                      <a:latin typeface="Cambria Math" panose="02040503050406030204" pitchFamily="18" charset="0"/>
                                    </a:rPr>
                                  </m:ctrlPr>
                                </m:sSubPr>
                                <m:e>
                                  <m:r>
                                    <a:rPr lang="en-US" sz="2400" i="1">
                                      <a:latin typeface="Cambria Math"/>
                                    </a:rPr>
                                    <m:t>𝑑</m:t>
                                  </m:r>
                                </m:e>
                                <m:sub>
                                  <m:r>
                                    <a:rPr lang="en-US" sz="2400" i="1">
                                      <a:latin typeface="Cambria Math"/>
                                    </a:rPr>
                                    <m:t>2</m:t>
                                  </m:r>
                                </m:sub>
                              </m:sSub>
                            </m:den>
                          </m:f>
                        </m:e>
                      </m:rad>
                      <m:r>
                        <a:rPr lang="en-US" sz="2400" b="0" i="0" smtClean="0">
                          <a:latin typeface="Cambria Math" panose="02040503050406030204" pitchFamily="18" charset="0"/>
                        </a:rPr>
                        <m:t>=3.27 </m:t>
                      </m:r>
                      <m:r>
                        <m:rPr>
                          <m:sty m:val="p"/>
                        </m:rPr>
                        <a:rPr lang="en-US" sz="2400" b="0" i="0" smtClean="0">
                          <a:latin typeface="Cambria Math" panose="02040503050406030204" pitchFamily="18" charset="0"/>
                        </a:rPr>
                        <m:t>m</m:t>
                      </m:r>
                    </m:oMath>
                  </m:oMathPara>
                </a14:m>
                <a:endParaRPr lang="en-US" sz="2400" b="0" dirty="0"/>
              </a:p>
              <a:p>
                <a:pPr marL="0" indent="0" algn="just">
                  <a:buNone/>
                </a:pPr>
                <a:r>
                  <a:rPr lang="en-US" sz="2400" b="0" dirty="0"/>
                  <a:t>The minimum antenna height to keep </a:t>
                </a:r>
                <a:r>
                  <a:rPr lang="en-US" sz="2400" b="0"/>
                  <a:t>the Fresnel </a:t>
                </a:r>
                <a:r>
                  <a:rPr lang="en-US" sz="2400" b="0" dirty="0"/>
                  <a:t>zone clear is</a:t>
                </a:r>
              </a:p>
              <a:p>
                <a:pPr marL="0" indent="0" algn="just">
                  <a:buNone/>
                </a:pPr>
                <a14:m>
                  <m:oMathPara xmlns:m="http://schemas.openxmlformats.org/officeDocument/2006/math">
                    <m:oMathParaPr>
                      <m:jc m:val="centerGroup"/>
                    </m:oMathParaPr>
                    <m:oMath xmlns:m="http://schemas.openxmlformats.org/officeDocument/2006/math">
                      <m:r>
                        <a:rPr lang="en-US" sz="2400" i="1" dirty="0" smtClean="0">
                          <a:latin typeface="Cambria Math" panose="02040503050406030204" pitchFamily="18" charset="0"/>
                        </a:rPr>
                        <m:t>21+0.6</m:t>
                      </m:r>
                      <m:sSub>
                        <m:sSubPr>
                          <m:ctrlPr>
                            <a:rPr lang="en-US" sz="2400" i="1" dirty="0" smtClean="0">
                              <a:latin typeface="Cambria Math" panose="02040503050406030204" pitchFamily="18" charset="0"/>
                            </a:rPr>
                          </m:ctrlPr>
                        </m:sSubPr>
                        <m:e>
                          <m:r>
                            <a:rPr lang="en-US" sz="2400" i="1" dirty="0" smtClean="0">
                              <a:latin typeface="Cambria Math" panose="02040503050406030204" pitchFamily="18" charset="0"/>
                            </a:rPr>
                            <m:t>h</m:t>
                          </m:r>
                        </m:e>
                        <m:sub>
                          <m:r>
                            <a:rPr lang="en-US" sz="2400" i="1" dirty="0" smtClean="0">
                              <a:latin typeface="Cambria Math" panose="02040503050406030204" pitchFamily="18" charset="0"/>
                            </a:rPr>
                            <m:t>1</m:t>
                          </m:r>
                        </m:sub>
                      </m:sSub>
                      <m:r>
                        <a:rPr lang="en-US" sz="2400" b="0" i="1" dirty="0" smtClean="0">
                          <a:latin typeface="Cambria Math" panose="02040503050406030204" pitchFamily="18" charset="0"/>
                        </a:rPr>
                        <m:t>=21+1.96≈23 </m:t>
                      </m:r>
                      <m:r>
                        <a:rPr lang="en-US" sz="2400" b="0" i="1" dirty="0" smtClean="0">
                          <a:latin typeface="Cambria Math" panose="02040503050406030204" pitchFamily="18" charset="0"/>
                        </a:rPr>
                        <m:t>𝑚𝑒𝑡𝑒𝑟𝑠</m:t>
                      </m:r>
                    </m:oMath>
                  </m:oMathPara>
                </a14:m>
                <a:endParaRPr lang="en-US" sz="2400" b="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1185" t="-1077" r="-1556"/>
                </a:stretch>
              </a:blipFill>
            </p:spPr>
            <p:txBody>
              <a:bodyPr/>
              <a:lstStyle/>
              <a:p>
                <a:r>
                  <a:rPr lang="en-US">
                    <a:noFill/>
                  </a:rPr>
                  <a:t> </a:t>
                </a:r>
              </a:p>
            </p:txBody>
          </p:sp>
        </mc:Fallback>
      </mc:AlternateContent>
      <p:sp>
        <p:nvSpPr>
          <p:cNvPr id="4" name="Slide Number Placeholder 3"/>
          <p:cNvSpPr>
            <a:spLocks noGrp="1"/>
          </p:cNvSpPr>
          <p:nvPr>
            <p:ph type="sldNum" sz="quarter" idx="10"/>
          </p:nvPr>
        </p:nvSpPr>
        <p:spPr/>
        <p:txBody>
          <a:bodyPr/>
          <a:lstStyle/>
          <a:p>
            <a:fld id="{98096D24-9B5D-4A50-8365-016C07C21ED1}" type="slidenum">
              <a:rPr lang="en-US" smtClean="0"/>
              <a:t>99</a:t>
            </a:fld>
            <a:endParaRPr lang="en-US"/>
          </a:p>
        </p:txBody>
      </p:sp>
      <p:sp>
        <p:nvSpPr>
          <p:cNvPr id="5" name="Footer Placeholder 4"/>
          <p:cNvSpPr>
            <a:spLocks noGrp="1"/>
          </p:cNvSpPr>
          <p:nvPr>
            <p:ph type="ftr" sz="quarter" idx="12"/>
          </p:nvPr>
        </p:nvSpPr>
        <p:spPr/>
        <p:txBody>
          <a:bodyPr/>
          <a:lstStyle/>
          <a:p>
            <a:r>
              <a:rPr lang="en-US"/>
              <a:t>Falah Mohammed An Najah National University</a:t>
            </a:r>
          </a:p>
        </p:txBody>
      </p:sp>
    </p:spTree>
    <p:extLst>
      <p:ext uri="{BB962C8B-B14F-4D97-AF65-F5344CB8AC3E}">
        <p14:creationId xmlns:p14="http://schemas.microsoft.com/office/powerpoint/2010/main" val="2084527982"/>
      </p:ext>
    </p:extLst>
  </p:cSld>
  <p:clrMapOvr>
    <a:masterClrMapping/>
  </p:clrMapOvr>
</p:sld>
</file>

<file path=ppt/theme/theme1.xml><?xml version="1.0" encoding="utf-8"?>
<a:theme xmlns:a="http://schemas.openxmlformats.org/drawingml/2006/main" name="Theme1">
  <a:themeElements>
    <a:clrScheme name="Digital Dots 2">
      <a:dk1>
        <a:srgbClr val="5B5B89"/>
      </a:dk1>
      <a:lt1>
        <a:srgbClr val="FFFFFF"/>
      </a:lt1>
      <a:dk2>
        <a:srgbClr val="666699"/>
      </a:dk2>
      <a:lt2>
        <a:srgbClr val="DFDEF6"/>
      </a:lt2>
      <a:accent1>
        <a:srgbClr val="6666FF"/>
      </a:accent1>
      <a:accent2>
        <a:srgbClr val="52527C"/>
      </a:accent2>
      <a:accent3>
        <a:srgbClr val="B8B8CA"/>
      </a:accent3>
      <a:accent4>
        <a:srgbClr val="DADADA"/>
      </a:accent4>
      <a:accent5>
        <a:srgbClr val="B8B8FF"/>
      </a:accent5>
      <a:accent6>
        <a:srgbClr val="494970"/>
      </a:accent6>
      <a:hlink>
        <a:srgbClr val="9999FF"/>
      </a:hlink>
      <a:folHlink>
        <a:srgbClr val="CCCCFF"/>
      </a:folHlink>
    </a:clrScheme>
    <a:fontScheme name="Digital Dots">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Digital Dots 1">
        <a:dk1>
          <a:srgbClr val="00008A"/>
        </a:dk1>
        <a:lt1>
          <a:srgbClr val="FFFFFF"/>
        </a:lt1>
        <a:dk2>
          <a:srgbClr val="000099"/>
        </a:dk2>
        <a:lt2>
          <a:srgbClr val="FFFFFF"/>
        </a:lt2>
        <a:accent1>
          <a:srgbClr val="0099FF"/>
        </a:accent1>
        <a:accent2>
          <a:srgbClr val="00007A"/>
        </a:accent2>
        <a:accent3>
          <a:srgbClr val="AAAACA"/>
        </a:accent3>
        <a:accent4>
          <a:srgbClr val="DADADA"/>
        </a:accent4>
        <a:accent5>
          <a:srgbClr val="AACAFF"/>
        </a:accent5>
        <a:accent6>
          <a:srgbClr val="00006E"/>
        </a:accent6>
        <a:hlink>
          <a:srgbClr val="EAEAEA"/>
        </a:hlink>
        <a:folHlink>
          <a:srgbClr val="FFCC00"/>
        </a:folHlink>
      </a:clrScheme>
      <a:clrMap bg1="dk2" tx1="lt1" bg2="dk1" tx2="lt2" accent1="accent1" accent2="accent2" accent3="accent3" accent4="accent4" accent5="accent5" accent6="accent6" hlink="hlink" folHlink="folHlink"/>
    </a:extraClrScheme>
    <a:extraClrScheme>
      <a:clrScheme name="Digital Dots 2">
        <a:dk1>
          <a:srgbClr val="5B5B89"/>
        </a:dk1>
        <a:lt1>
          <a:srgbClr val="FFFFFF"/>
        </a:lt1>
        <a:dk2>
          <a:srgbClr val="666699"/>
        </a:dk2>
        <a:lt2>
          <a:srgbClr val="DFDEF6"/>
        </a:lt2>
        <a:accent1>
          <a:srgbClr val="6666FF"/>
        </a:accent1>
        <a:accent2>
          <a:srgbClr val="52527C"/>
        </a:accent2>
        <a:accent3>
          <a:srgbClr val="B8B8CA"/>
        </a:accent3>
        <a:accent4>
          <a:srgbClr val="DADADA"/>
        </a:accent4>
        <a:accent5>
          <a:srgbClr val="B8B8FF"/>
        </a:accent5>
        <a:accent6>
          <a:srgbClr val="494970"/>
        </a:accent6>
        <a:hlink>
          <a:srgbClr val="9999FF"/>
        </a:hlink>
        <a:folHlink>
          <a:srgbClr val="CCCCFF"/>
        </a:folHlink>
      </a:clrScheme>
      <a:clrMap bg1="dk2" tx1="lt1" bg2="dk1" tx2="lt2" accent1="accent1" accent2="accent2" accent3="accent3" accent4="accent4" accent5="accent5" accent6="accent6" hlink="hlink" folHlink="folHlink"/>
    </a:extraClrScheme>
    <a:extraClrScheme>
      <a:clrScheme name="Digital Dots 3">
        <a:dk1>
          <a:srgbClr val="700000"/>
        </a:dk1>
        <a:lt1>
          <a:srgbClr val="FFFFFF"/>
        </a:lt1>
        <a:dk2>
          <a:srgbClr val="800000"/>
        </a:dk2>
        <a:lt2>
          <a:srgbClr val="FFFFCC"/>
        </a:lt2>
        <a:accent1>
          <a:srgbClr val="BE7960"/>
        </a:accent1>
        <a:accent2>
          <a:srgbClr val="600000"/>
        </a:accent2>
        <a:accent3>
          <a:srgbClr val="C0AAAA"/>
        </a:accent3>
        <a:accent4>
          <a:srgbClr val="DADADA"/>
        </a:accent4>
        <a:accent5>
          <a:srgbClr val="DBBEB6"/>
        </a:accent5>
        <a:accent6>
          <a:srgbClr val="560000"/>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gital Dots 4">
        <a:dk1>
          <a:srgbClr val="000000"/>
        </a:dk1>
        <a:lt1>
          <a:srgbClr val="FDEB9D"/>
        </a:lt1>
        <a:dk2>
          <a:srgbClr val="000000"/>
        </a:dk2>
        <a:lt2>
          <a:srgbClr val="E0CE82"/>
        </a:lt2>
        <a:accent1>
          <a:srgbClr val="EAEAEA"/>
        </a:accent1>
        <a:accent2>
          <a:srgbClr val="C2B476"/>
        </a:accent2>
        <a:accent3>
          <a:srgbClr val="FEF3CC"/>
        </a:accent3>
        <a:accent4>
          <a:srgbClr val="000000"/>
        </a:accent4>
        <a:accent5>
          <a:srgbClr val="F3F3F3"/>
        </a:accent5>
        <a:accent6>
          <a:srgbClr val="B0A36A"/>
        </a:accent6>
        <a:hlink>
          <a:srgbClr val="A47900"/>
        </a:hlink>
        <a:folHlink>
          <a:srgbClr val="8C8900"/>
        </a:folHlink>
      </a:clrScheme>
      <a:clrMap bg1="lt1" tx1="dk1" bg2="lt2" tx2="dk2" accent1="accent1" accent2="accent2" accent3="accent3" accent4="accent4" accent5="accent5" accent6="accent6" hlink="hlink" folHlink="folHlink"/>
    </a:extraClrScheme>
    <a:extraClrScheme>
      <a:clrScheme name="Digital Dots 5">
        <a:dk1>
          <a:srgbClr val="5B5E52"/>
        </a:dk1>
        <a:lt1>
          <a:srgbClr val="FFFFFF"/>
        </a:lt1>
        <a:dk2>
          <a:srgbClr val="686B5D"/>
        </a:dk2>
        <a:lt2>
          <a:srgbClr val="CCD5C7"/>
        </a:lt2>
        <a:accent1>
          <a:srgbClr val="809EA8"/>
        </a:accent1>
        <a:accent2>
          <a:srgbClr val="4F5147"/>
        </a:accent2>
        <a:accent3>
          <a:srgbClr val="B9BAB6"/>
        </a:accent3>
        <a:accent4>
          <a:srgbClr val="DADADA"/>
        </a:accent4>
        <a:accent5>
          <a:srgbClr val="C0CCD1"/>
        </a:accent5>
        <a:accent6>
          <a:srgbClr val="47493F"/>
        </a:accent6>
        <a:hlink>
          <a:srgbClr val="AAA854"/>
        </a:hlink>
        <a:folHlink>
          <a:srgbClr val="E1D09F"/>
        </a:folHlink>
      </a:clrScheme>
      <a:clrMap bg1="dk2" tx1="lt1" bg2="dk1" tx2="lt2" accent1="accent1" accent2="accent2" accent3="accent3" accent4="accent4" accent5="accent5" accent6="accent6" hlink="hlink" folHlink="folHlink"/>
    </a:extraClrScheme>
    <a:extraClrScheme>
      <a:clrScheme name="Digital Dots 6">
        <a:dk1>
          <a:srgbClr val="46532B"/>
        </a:dk1>
        <a:lt1>
          <a:srgbClr val="FFFFFF"/>
        </a:lt1>
        <a:dk2>
          <a:srgbClr val="4E5D31"/>
        </a:dk2>
        <a:lt2>
          <a:srgbClr val="FFFFCC"/>
        </a:lt2>
        <a:accent1>
          <a:srgbClr val="8F8C00"/>
        </a:accent1>
        <a:accent2>
          <a:srgbClr val="424F29"/>
        </a:accent2>
        <a:accent3>
          <a:srgbClr val="B2B6AD"/>
        </a:accent3>
        <a:accent4>
          <a:srgbClr val="DADADA"/>
        </a:accent4>
        <a:accent5>
          <a:srgbClr val="C6C5AA"/>
        </a:accent5>
        <a:accent6>
          <a:srgbClr val="3B4724"/>
        </a:accent6>
        <a:hlink>
          <a:srgbClr val="33CC33"/>
        </a:hlink>
        <a:folHlink>
          <a:srgbClr val="00A1B2"/>
        </a:folHlink>
      </a:clrScheme>
      <a:clrMap bg1="dk2" tx1="lt1" bg2="dk1" tx2="lt2" accent1="accent1" accent2="accent2" accent3="accent3" accent4="accent4" accent5="accent5" accent6="accent6" hlink="hlink" folHlink="folHlink"/>
    </a:extraClrScheme>
    <a:extraClrScheme>
      <a:clrScheme name="Digital Dots 7">
        <a:dk1>
          <a:srgbClr val="007673"/>
        </a:dk1>
        <a:lt1>
          <a:srgbClr val="FFFFFF"/>
        </a:lt1>
        <a:dk2>
          <a:srgbClr val="008080"/>
        </a:dk2>
        <a:lt2>
          <a:srgbClr val="FFFF99"/>
        </a:lt2>
        <a:accent1>
          <a:srgbClr val="33CCCC"/>
        </a:accent1>
        <a:accent2>
          <a:srgbClr val="006462"/>
        </a:accent2>
        <a:accent3>
          <a:srgbClr val="AAC0C0"/>
        </a:accent3>
        <a:accent4>
          <a:srgbClr val="DADADA"/>
        </a:accent4>
        <a:accent5>
          <a:srgbClr val="ADE2E2"/>
        </a:accent5>
        <a:accent6>
          <a:srgbClr val="005A58"/>
        </a:accent6>
        <a:hlink>
          <a:srgbClr val="FFCC00"/>
        </a:hlink>
        <a:folHlink>
          <a:srgbClr val="CC3300"/>
        </a:folHlink>
      </a:clrScheme>
      <a:clrMap bg1="dk2" tx1="lt1" bg2="dk1" tx2="lt2" accent1="accent1" accent2="accent2" accent3="accent3" accent4="accent4" accent5="accent5" accent6="accent6" hlink="hlink" folHlink="folHlink"/>
    </a:extraClrScheme>
    <a:extraClrScheme>
      <a:clrScheme name="Digital Dots 8">
        <a:dk1>
          <a:srgbClr val="000000"/>
        </a:dk1>
        <a:lt1>
          <a:srgbClr val="E6F8F4"/>
        </a:lt1>
        <a:dk2>
          <a:srgbClr val="000000"/>
        </a:dk2>
        <a:lt2>
          <a:srgbClr val="C5DBD6"/>
        </a:lt2>
        <a:accent1>
          <a:srgbClr val="CCFF99"/>
        </a:accent1>
        <a:accent2>
          <a:srgbClr val="ACBAB7"/>
        </a:accent2>
        <a:accent3>
          <a:srgbClr val="F0FBF8"/>
        </a:accent3>
        <a:accent4>
          <a:srgbClr val="000000"/>
        </a:accent4>
        <a:accent5>
          <a:srgbClr val="E2FFCA"/>
        </a:accent5>
        <a:accent6>
          <a:srgbClr val="9BA8A6"/>
        </a:accent6>
        <a:hlink>
          <a:srgbClr val="008080"/>
        </a:hlink>
        <a:folHlink>
          <a:srgbClr val="0066CC"/>
        </a:folHlink>
      </a:clrScheme>
      <a:clrMap bg1="lt1" tx1="dk1" bg2="lt2" tx2="dk2" accent1="accent1" accent2="accent2" accent3="accent3" accent4="accent4" accent5="accent5" accent6="accent6" hlink="hlink" folHlink="folHlink"/>
    </a:extraClrScheme>
    <a:extraClrScheme>
      <a:clrScheme name="Digital Dots 9">
        <a:dk1>
          <a:srgbClr val="000000"/>
        </a:dk1>
        <a:lt1>
          <a:srgbClr val="EAEAEA"/>
        </a:lt1>
        <a:dk2>
          <a:srgbClr val="000000"/>
        </a:dk2>
        <a:lt2>
          <a:srgbClr val="D1D1D1"/>
        </a:lt2>
        <a:accent1>
          <a:srgbClr val="CCECFF"/>
        </a:accent1>
        <a:accent2>
          <a:srgbClr val="B2B2B2"/>
        </a:accent2>
        <a:accent3>
          <a:srgbClr val="F3F3F3"/>
        </a:accent3>
        <a:accent4>
          <a:srgbClr val="000000"/>
        </a:accent4>
        <a:accent5>
          <a:srgbClr val="E2F4FF"/>
        </a:accent5>
        <a:accent6>
          <a:srgbClr val="A1A1A1"/>
        </a:accent6>
        <a:hlink>
          <a:srgbClr val="7200E4"/>
        </a:hlink>
        <a:folHlink>
          <a:srgbClr val="003399"/>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Theme1</Template>
  <TotalTime>46856</TotalTime>
  <Words>5990</Words>
  <Application>Microsoft Office PowerPoint</Application>
  <PresentationFormat>On-screen Show (4:3)</PresentationFormat>
  <Paragraphs>721</Paragraphs>
  <Slides>100</Slides>
  <Notes>4</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100</vt:i4>
      </vt:variant>
    </vt:vector>
  </HeadingPairs>
  <TitlesOfParts>
    <vt:vector size="107" baseType="lpstr">
      <vt:lpstr>Arial</vt:lpstr>
      <vt:lpstr>Calibri</vt:lpstr>
      <vt:lpstr>Cambria Math</vt:lpstr>
      <vt:lpstr>Wingdings</vt:lpstr>
      <vt:lpstr>Wingdings 2</vt:lpstr>
      <vt:lpstr>Theme1</vt:lpstr>
      <vt:lpstr>Visio</vt:lpstr>
      <vt:lpstr>Microwave link design</vt:lpstr>
      <vt:lpstr>Why do we use microwave link</vt:lpstr>
      <vt:lpstr>Advantages of Microwave link</vt:lpstr>
      <vt:lpstr>Topics to be covered in microwave link design</vt:lpstr>
      <vt:lpstr>Line of sight (LOS) considerations</vt:lpstr>
      <vt:lpstr>Fresnel zone definition</vt:lpstr>
      <vt:lpstr>Graphical representation of Fresnel zone</vt:lpstr>
      <vt:lpstr>Fresnel zones formation</vt:lpstr>
      <vt:lpstr>Fresnel zones formation</vt:lpstr>
      <vt:lpstr>Fresnel zones formation</vt:lpstr>
      <vt:lpstr>Fresnel zones formation</vt:lpstr>
      <vt:lpstr>Fresnel zones formation</vt:lpstr>
      <vt:lpstr>Fresnel-Kirchhoff diffraction parameter</vt:lpstr>
      <vt:lpstr>Effect of the blockage object on h and v</vt:lpstr>
      <vt:lpstr>Fresnel zones formation</vt:lpstr>
      <vt:lpstr>Fresnel zones formation</vt:lpstr>
      <vt:lpstr>Fading zones (∆=n λ/2)</vt:lpstr>
      <vt:lpstr>Notes about the Fresnel zones</vt:lpstr>
      <vt:lpstr>Fresenl zone and the 0.6h_1 clearance</vt:lpstr>
      <vt:lpstr>Fresnel zone example</vt:lpstr>
      <vt:lpstr>Solution</vt:lpstr>
      <vt:lpstr>Solution</vt:lpstr>
      <vt:lpstr>Diffraction loss</vt:lpstr>
      <vt:lpstr>Diffraction loss calculations</vt:lpstr>
      <vt:lpstr>Diffraction loss versus v</vt:lpstr>
      <vt:lpstr>Fresnel-Kirchhoff diffraction parameter v</vt:lpstr>
      <vt:lpstr>Obstacle losses and knife-edge approximation</vt:lpstr>
      <vt:lpstr>Diffraction loss example</vt:lpstr>
      <vt:lpstr>Solution </vt:lpstr>
      <vt:lpstr>Solution </vt:lpstr>
      <vt:lpstr>Loss/attenuation</vt:lpstr>
      <vt:lpstr>Free space loss (path loss)</vt:lpstr>
      <vt:lpstr>Free space loss (path loss) is the dominant attenuation mechanism</vt:lpstr>
      <vt:lpstr>Free space loss (path loss)</vt:lpstr>
      <vt:lpstr>Free space loss (path loss)</vt:lpstr>
      <vt:lpstr>Free space loss equation in dB</vt:lpstr>
      <vt:lpstr>FSL doubling/halving the distance d</vt:lpstr>
      <vt:lpstr>Effective Isotropic Radiated Power (EIRP)</vt:lpstr>
      <vt:lpstr>Fade margin (Link margin)</vt:lpstr>
      <vt:lpstr>Link budget</vt:lpstr>
      <vt:lpstr>Link budget and wireless link planning</vt:lpstr>
      <vt:lpstr>Fade margin (Link margin)</vt:lpstr>
      <vt:lpstr>Link budget example </vt:lpstr>
      <vt:lpstr>Solution </vt:lpstr>
      <vt:lpstr>Solution </vt:lpstr>
      <vt:lpstr>Dynamic range of the receiver</vt:lpstr>
      <vt:lpstr>popular receiver architectures</vt:lpstr>
      <vt:lpstr>The super heterodyne receiver</vt:lpstr>
      <vt:lpstr>The super heterodyne receiver</vt:lpstr>
      <vt:lpstr>Image frequency</vt:lpstr>
      <vt:lpstr>Image frequency example</vt:lpstr>
      <vt:lpstr>Effect of noise on the microwave link</vt:lpstr>
      <vt:lpstr>Thermal Noise</vt:lpstr>
      <vt:lpstr>Thermal noise expression </vt:lpstr>
      <vt:lpstr>Thermal noise</vt:lpstr>
      <vt:lpstr>Thermal noise</vt:lpstr>
      <vt:lpstr>Noise figure F</vt:lpstr>
      <vt:lpstr>Noise figure and noise temperature</vt:lpstr>
      <vt:lpstr>Receiver output noise</vt:lpstr>
      <vt:lpstr>Effect of the thermal noise on the receiver performance</vt:lpstr>
      <vt:lpstr>Thermal noise example</vt:lpstr>
      <vt:lpstr>Solution</vt:lpstr>
      <vt:lpstr>Example</vt:lpstr>
      <vt:lpstr>Solution</vt:lpstr>
      <vt:lpstr>Importance of noise in receiver system</vt:lpstr>
      <vt:lpstr>Importance of Noise in receiver system</vt:lpstr>
      <vt:lpstr>Noise figure in cascaded system</vt:lpstr>
      <vt:lpstr>Noise factor of cascaded networks</vt:lpstr>
      <vt:lpstr>Noise factor of cascaded networks</vt:lpstr>
      <vt:lpstr>Noise factor of cascaded networks</vt:lpstr>
      <vt:lpstr>Relation between E_s/n_0 and the SNR</vt:lpstr>
      <vt:lpstr>Vegetation attenuation loss</vt:lpstr>
      <vt:lpstr>Gas Absorption</vt:lpstr>
      <vt:lpstr>Gas Absorption</vt:lpstr>
      <vt:lpstr>Fading</vt:lpstr>
      <vt:lpstr>Rain fading</vt:lpstr>
      <vt:lpstr>Reducing the Effects of Rain</vt:lpstr>
      <vt:lpstr>Adaptive modulation</vt:lpstr>
      <vt:lpstr>Interference Fade Margins</vt:lpstr>
      <vt:lpstr>Interference Fade Margins</vt:lpstr>
      <vt:lpstr>Example</vt:lpstr>
      <vt:lpstr>Solution</vt:lpstr>
      <vt:lpstr>Example</vt:lpstr>
      <vt:lpstr>Solution</vt:lpstr>
      <vt:lpstr>Solution</vt:lpstr>
      <vt:lpstr>Example </vt:lpstr>
      <vt:lpstr>Example </vt:lpstr>
      <vt:lpstr>Solution</vt:lpstr>
      <vt:lpstr>Solution</vt:lpstr>
      <vt:lpstr>Solution</vt:lpstr>
      <vt:lpstr>Solution</vt:lpstr>
      <vt:lpstr>Example</vt:lpstr>
      <vt:lpstr>Solution</vt:lpstr>
      <vt:lpstr>Solution</vt:lpstr>
      <vt:lpstr>Example</vt:lpstr>
      <vt:lpstr>Example</vt:lpstr>
      <vt:lpstr>Solution </vt:lpstr>
      <vt:lpstr>Solution </vt:lpstr>
      <vt:lpstr>Solution </vt:lpstr>
      <vt:lpstr>Detailed link budget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dc:creator>
  <cp:lastModifiedBy>Falah Mohammed</cp:lastModifiedBy>
  <cp:revision>412</cp:revision>
  <dcterms:created xsi:type="dcterms:W3CDTF">2014-01-29T19:02:45Z</dcterms:created>
  <dcterms:modified xsi:type="dcterms:W3CDTF">2020-11-26T18:01:16Z</dcterms:modified>
</cp:coreProperties>
</file>