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36" r:id="rId2"/>
    <p:sldMasterId id="2147483943" r:id="rId3"/>
    <p:sldMasterId id="2147483965" r:id="rId4"/>
    <p:sldMasterId id="2147483968" r:id="rId5"/>
    <p:sldMasterId id="2147483971" r:id="rId6"/>
    <p:sldMasterId id="2147483976" r:id="rId7"/>
  </p:sldMasterIdLst>
  <p:notesMasterIdLst>
    <p:notesMasterId r:id="rId28"/>
  </p:notesMasterIdLst>
  <p:sldIdLst>
    <p:sldId id="924" r:id="rId8"/>
    <p:sldId id="949" r:id="rId9"/>
    <p:sldId id="952" r:id="rId10"/>
    <p:sldId id="953" r:id="rId11"/>
    <p:sldId id="954" r:id="rId12"/>
    <p:sldId id="955" r:id="rId13"/>
    <p:sldId id="956" r:id="rId14"/>
    <p:sldId id="957" r:id="rId15"/>
    <p:sldId id="958" r:id="rId16"/>
    <p:sldId id="959" r:id="rId17"/>
    <p:sldId id="960" r:id="rId18"/>
    <p:sldId id="961" r:id="rId19"/>
    <p:sldId id="962" r:id="rId20"/>
    <p:sldId id="963" r:id="rId21"/>
    <p:sldId id="964" r:id="rId22"/>
    <p:sldId id="965" r:id="rId23"/>
    <p:sldId id="966" r:id="rId24"/>
    <p:sldId id="967" r:id="rId25"/>
    <p:sldId id="968" r:id="rId26"/>
    <p:sldId id="97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E78"/>
    <a:srgbClr val="990000"/>
    <a:srgbClr val="0070C0"/>
    <a:srgbClr val="B9ECF1"/>
    <a:srgbClr val="26A6B4"/>
    <a:srgbClr val="C4F8EE"/>
    <a:srgbClr val="0000CC"/>
    <a:srgbClr val="17CBA9"/>
    <a:srgbClr val="FAF5C9"/>
    <a:srgbClr val="CF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5155" autoAdjust="0"/>
    <p:restoredTop sz="94949" autoAdjust="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-10720"/>
    </p:cViewPr>
  </p:sorterViewPr>
  <p:notesViewPr>
    <p:cSldViewPr>
      <p:cViewPr varScale="1">
        <p:scale>
          <a:sx n="134" d="100"/>
          <a:sy n="134" d="100"/>
        </p:scale>
        <p:origin x="3184" y="20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t>3/6/2021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6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7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7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0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4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8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7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4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0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4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7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4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2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1752600"/>
            <a:ext cx="8839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900" b="1" i="0" dirty="0">
                <a:latin typeface="Source Sans Pro" charset="0"/>
                <a:ea typeface="Source Sans Pro" charset="0"/>
                <a:cs typeface="Source Sans Pro" charset="0"/>
              </a:rPr>
              <a:t>Third Edition</a:t>
            </a:r>
            <a:endParaRPr lang="en-US" dirty="0"/>
          </a:p>
        </p:txBody>
      </p:sp>
      <p:sp>
        <p:nvSpPr>
          <p:cNvPr id="27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2362200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David Klein</a:t>
            </a:r>
            <a:endParaRPr lang="en-US" dirty="0"/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267200"/>
            <a:ext cx="8839200" cy="2438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282575">
              <a:tabLst/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Learning Objectives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74675" indent="-35083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val="217891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events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</p:spTree>
    <p:extLst>
      <p:ext uri="{BB962C8B-B14F-4D97-AF65-F5344CB8AC3E}">
        <p14:creationId xmlns:p14="http://schemas.microsoft.com/office/powerpoint/2010/main" val="90029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 anchor="t"/>
          <a:lstStyle>
            <a:lvl1pPr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4000" b="0" i="0" dirty="0">
                <a:latin typeface="Source Sans Pro" charset="0"/>
                <a:ea typeface="Source Sans Pro" charset="0"/>
                <a:cs typeface="Source Sans Pro" charset="0"/>
              </a:rPr>
              <a:t>Learning Objectives</a:t>
            </a:r>
            <a:endParaRPr lang="en-US" dirty="0"/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 anchor="t"/>
          <a:lstStyle>
            <a:lvl1pPr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4000" b="0" i="0" dirty="0">
                <a:latin typeface="Source Sans Pro" charset="0"/>
                <a:ea typeface="Source Sans Pro" charset="0"/>
                <a:cs typeface="Source Sans Pro" charset="0"/>
              </a:rPr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events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12700" indent="0">
              <a:spcBef>
                <a:spcPts val="1000"/>
              </a:spcBef>
              <a:buNone/>
              <a:tabLst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indent="-790575">
              <a:buNone/>
              <a:tabLst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a.	Companies record events that change their financial statements in the period in which events occur, even if cash was not exchanged.</a:t>
            </a:r>
          </a:p>
          <a:p>
            <a:pPr lvl="2"/>
            <a:r>
              <a:rPr lang="en-US" dirty="0"/>
              <a:t>✔️b.	Companies recognize revenue in the period in which the performance obligation is satisfied.</a:t>
            </a:r>
          </a:p>
          <a:p>
            <a:pPr lvl="1"/>
            <a:r>
              <a:rPr lang="en-US" dirty="0"/>
              <a:t>c.	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8" name="Title"/>
          <p:cNvSpPr>
            <a:spLocks noGrp="1"/>
          </p:cNvSpPr>
          <p:nvPr>
            <p:ph sz="quarter" idx="16"/>
          </p:nvPr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7620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5240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900" b="1" i="0" dirty="0">
                <a:latin typeface="Source Sans Pro" charset="0"/>
                <a:ea typeface="Source Sans Pro" charset="0"/>
                <a:cs typeface="Source Sans Pro" charset="0"/>
              </a:rPr>
              <a:t>Third Edition</a:t>
            </a:r>
            <a:endParaRPr lang="en-US" dirty="0"/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David Klein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sz="quarter" idx="17" hasCustomPrompt="1"/>
          </p:nvPr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sz="quarter" idx="16" hasCustomPrompt="1"/>
          </p:nvPr>
        </p:nvSpPr>
        <p:spPr>
          <a:xfrm>
            <a:off x="304800" y="838201"/>
            <a:ext cx="85344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60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60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60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0738"/>
            <a:ext cx="8534400" cy="445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350050"/>
            <a:ext cx="8534400" cy="309975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000" dirty="0"/>
              <a:t>Figure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04800" y="5780675"/>
            <a:ext cx="8534400" cy="46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000" dirty="0"/>
              <a:t>Figure 4.5 Figure title placeholder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2181430-7FCB-BA4C-90CE-EB7ACCC9E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26673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0738"/>
            <a:ext cx="8534400" cy="4970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5920581"/>
            <a:ext cx="8534400" cy="43577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2181430-7FCB-BA4C-90CE-EB7ACCC9E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777241"/>
            <a:ext cx="8543926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282575">
              <a:buClr>
                <a:schemeClr val="accent2"/>
              </a:buClr>
              <a:tabLst/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43000" indent="-292608">
              <a:buClr>
                <a:schemeClr val="accent2"/>
              </a:buClr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  <p:sldLayoutId id="2147483980" r:id="rId12"/>
    <p:sldLayoutId id="214748398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©2018 John Wiley &amp; Son,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1430-7FCB-BA4C-90CE-EB7ACCC9E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b="1" dirty="0">
                <a:solidFill>
                  <a:srgbClr val="931B21"/>
                </a:solidFill>
              </a:rPr>
              <a:t>Learning Objective 3</a:t>
            </a:r>
            <a:br>
              <a:rPr lang="en-IN" b="1" dirty="0">
                <a:solidFill>
                  <a:srgbClr val="931B2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Explain how a ledger and posting help in the recording process. 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</p:spTree>
    <p:extLst>
      <p:ext uri="{BB962C8B-B14F-4D97-AF65-F5344CB8AC3E}">
        <p14:creationId xmlns:p14="http://schemas.microsoft.com/office/powerpoint/2010/main" val="121498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BE762-B7A2-7C4D-B3D2-76AEEEB67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6942"/>
            <a:ext cx="6113501" cy="5704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74F51-91B2-5A44-8AE6-BFF74A9E6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64" y="5782340"/>
            <a:ext cx="1020354" cy="413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E9525-9539-9447-9827-579AF8BA6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50" y="4615404"/>
            <a:ext cx="1413650" cy="7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BE762-B7A2-7C4D-B3D2-76AEEEB67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6942"/>
            <a:ext cx="6113501" cy="5704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74F51-91B2-5A44-8AE6-BFF74A9E6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64" y="5782340"/>
            <a:ext cx="1020354" cy="413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E9525-9539-9447-9827-579AF8BA6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50" y="4615404"/>
            <a:ext cx="1413650" cy="763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A12FA-5402-1140-AB8A-283E161DB381}"/>
              </a:ext>
            </a:extLst>
          </p:cNvPr>
          <p:cNvSpPr txBox="1"/>
          <p:nvPr/>
        </p:nvSpPr>
        <p:spPr>
          <a:xfrm>
            <a:off x="6723101" y="2919854"/>
            <a:ext cx="158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Unearned Service Revenue is considered a liability even though the word </a:t>
            </a:r>
            <a:r>
              <a:rPr lang="en-US" sz="1000" i="1" dirty="0"/>
              <a:t>payable </a:t>
            </a:r>
            <a:r>
              <a:rPr lang="en-US" sz="1000" dirty="0"/>
              <a:t>is not used. </a:t>
            </a:r>
          </a:p>
        </p:txBody>
      </p:sp>
    </p:spTree>
    <p:extLst>
      <p:ext uri="{BB962C8B-B14F-4D97-AF65-F5344CB8AC3E}">
        <p14:creationId xmlns:p14="http://schemas.microsoft.com/office/powerpoint/2010/main" val="164275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82E4B-48E7-C74C-805C-87188897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44" y="5771988"/>
            <a:ext cx="1096656" cy="381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64E348-8F1D-F247-8686-3B3D683AB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33400"/>
            <a:ext cx="7497456" cy="571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E417DD-BF5C-6A4D-ADC7-DDF657229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89" y="4206006"/>
            <a:ext cx="1073765" cy="6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D4605-759C-584D-8E67-07817FA8A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" y="573201"/>
            <a:ext cx="6292122" cy="5711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77B81-B147-6F40-8673-7F8DC72EE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45" y="5858597"/>
            <a:ext cx="880730" cy="307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1C3F8-5921-9D44-B955-FBAE35655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69" y="4419600"/>
            <a:ext cx="122075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57DD9-0983-6F44-832C-FC0F0AF3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0856"/>
            <a:ext cx="7328936" cy="5747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CAE9C-E71D-2343-83C3-670D39A56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50" y="5786321"/>
            <a:ext cx="1365250" cy="38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895B32-76B2-E34D-BA76-8451E2885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36" y="4291481"/>
            <a:ext cx="855205" cy="4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5016C-80F5-884A-9662-721E93F92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8" y="1143000"/>
            <a:ext cx="7283302" cy="2837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07E89-C048-ED4D-A43E-E1D013682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295934"/>
            <a:ext cx="1052132" cy="407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487C44-2B51-1241-996B-C13711C75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47800"/>
            <a:ext cx="127423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2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E2955-F9E7-934F-ACCB-CA9456870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2679"/>
            <a:ext cx="7231459" cy="5685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EA430-033A-3E45-BD47-FB176D330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9" y="5542882"/>
            <a:ext cx="1338659" cy="545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FE6977-1481-FE43-8C99-19A19E95D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9" y="4011053"/>
            <a:ext cx="134143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4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146A5-2480-9944-B35E-4B3FFD124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6" y="526462"/>
            <a:ext cx="7060218" cy="5721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1EB4C-05DB-6240-B40A-A66B2729E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05" y="5710639"/>
            <a:ext cx="1020856" cy="388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34236-7E4A-3B46-A9F1-32E699C5C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05" y="3974737"/>
            <a:ext cx="1522562" cy="7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846B7-D163-A944-B9B2-B8A14A2D7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8957"/>
            <a:ext cx="6348948" cy="571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3D798-14D5-CE4B-8BE4-4F14DFE8D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48" y="5592718"/>
            <a:ext cx="1171814" cy="461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2A5F3-367C-0E4C-A01F-5D499717B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90" y="3886200"/>
            <a:ext cx="12599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E369B-3FC1-0D4E-B238-01D537E7185C}"/>
              </a:ext>
            </a:extLst>
          </p:cNvPr>
          <p:cNvSpPr/>
          <p:nvPr/>
        </p:nvSpPr>
        <p:spPr>
          <a:xfrm>
            <a:off x="228600" y="533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20000"/>
                </a:solidFill>
                <a:latin typeface="SourceSansPro"/>
              </a:rPr>
              <a:t>Summary Illustration of Journalizing and Posting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0AB9D-16E0-224B-A564-DD04A81E6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81472"/>
            <a:ext cx="4602566" cy="5158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D034A7-450B-124C-8578-B8B10E7AE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53" y="5867400"/>
            <a:ext cx="930729" cy="30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CD184B-94D7-6644-A29C-8C804DB69F8E}"/>
              </a:ext>
            </a:extLst>
          </p:cNvPr>
          <p:cNvSpPr txBox="1"/>
          <p:nvPr/>
        </p:nvSpPr>
        <p:spPr>
          <a:xfrm>
            <a:off x="7220268" y="6019800"/>
            <a:ext cx="1735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Continues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1320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The Ledger</a:t>
            </a:r>
            <a:r>
              <a:rPr lang="ar-JO" sz="4000" b="1" dirty="0">
                <a:solidFill>
                  <a:schemeClr val="accent1"/>
                </a:solidFill>
              </a:rPr>
              <a:t> دفتر الأستاذ </a:t>
            </a:r>
            <a:r>
              <a:rPr lang="en-US" sz="4000" b="1" dirty="0">
                <a:solidFill>
                  <a:schemeClr val="accent1"/>
                </a:solidFill>
              </a:rPr>
              <a:t> and Posting   </a:t>
            </a:r>
            <a:r>
              <a:rPr lang="ar-JO" sz="4000" b="1" dirty="0">
                <a:solidFill>
                  <a:schemeClr val="accent1"/>
                </a:solidFill>
              </a:rPr>
              <a:t>ترحيل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E5116-5793-744B-9D87-7369FF918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458200" cy="1002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A83BDA-9301-FD4A-8550-FAA1E58AFBC8}"/>
              </a:ext>
            </a:extLst>
          </p:cNvPr>
          <p:cNvSpPr txBox="1"/>
          <p:nvPr/>
        </p:nvSpPr>
        <p:spPr>
          <a:xfrm>
            <a:off x="228600" y="3263170"/>
            <a:ext cx="84581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Ledger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dirty="0"/>
              <a:t>The entire group of accounts maintained by a company. </a:t>
            </a:r>
          </a:p>
          <a:p>
            <a:endParaRPr lang="en-US" sz="2400" dirty="0"/>
          </a:p>
          <a:p>
            <a:r>
              <a:rPr lang="en-US" sz="2400" dirty="0"/>
              <a:t>Provides the balance in each of the accounts as well as keeps track of changes in these balances. </a:t>
            </a:r>
          </a:p>
          <a:p>
            <a:endParaRPr lang="en-US" sz="2400" dirty="0"/>
          </a:p>
          <a:p>
            <a:r>
              <a:rPr lang="en-US" sz="2400" dirty="0"/>
              <a:t>Companies may use various kinds of ledgers, but every company has a </a:t>
            </a:r>
            <a:r>
              <a:rPr lang="en-US" sz="2400" b="1" dirty="0">
                <a:solidFill>
                  <a:schemeClr val="accent1"/>
                </a:solidFill>
              </a:rPr>
              <a:t>general ledger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76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E369B-3FC1-0D4E-B238-01D537E7185C}"/>
              </a:ext>
            </a:extLst>
          </p:cNvPr>
          <p:cNvSpPr/>
          <p:nvPr/>
        </p:nvSpPr>
        <p:spPr>
          <a:xfrm>
            <a:off x="228600" y="533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B20000"/>
                </a:solidFill>
                <a:latin typeface="SourceSansPro"/>
              </a:rPr>
              <a:t>Summary Illustration of Journalizing and Posting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A56B9-FE30-1446-B080-74D603677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9" y="1056620"/>
            <a:ext cx="6170043" cy="5191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3EC09-E64B-E942-A34F-052F9C2B6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3" y="5977599"/>
            <a:ext cx="1524000" cy="2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Standard Form of Account</a:t>
            </a:r>
            <a:br>
              <a:rPr lang="en-US" dirty="0"/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063BA-E32E-2C40-A8A6-963198BC3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7" y="1447800"/>
            <a:ext cx="8521700" cy="306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74F06-AEB6-D846-99AB-74A37DC92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7" y="4434490"/>
            <a:ext cx="1265583" cy="3351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AA8F51-F771-C74E-968E-DF667BA00D71}"/>
              </a:ext>
            </a:extLst>
          </p:cNvPr>
          <p:cNvSpPr/>
          <p:nvPr/>
        </p:nvSpPr>
        <p:spPr>
          <a:xfrm>
            <a:off x="200025" y="5091774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format is called the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three-column form of account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It has three money columns—debit, credit, and balance. </a:t>
            </a:r>
          </a:p>
        </p:txBody>
      </p:sp>
    </p:spTree>
    <p:extLst>
      <p:ext uri="{BB962C8B-B14F-4D97-AF65-F5344CB8AC3E}">
        <p14:creationId xmlns:p14="http://schemas.microsoft.com/office/powerpoint/2010/main" val="11408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Posting </a:t>
            </a:r>
            <a:br>
              <a:rPr lang="en-US" sz="4000" dirty="0"/>
            </a:br>
            <a:br>
              <a:rPr lang="en-US" dirty="0"/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4DE7D6-0C85-B343-B0EE-D123D3756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5867400"/>
            <a:ext cx="1066800" cy="424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A42B11-B5A2-344E-95C2-0AE3D9373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8" y="838200"/>
            <a:ext cx="559634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 of Accounts </a:t>
            </a:r>
            <a:br>
              <a:rPr lang="en-US" sz="4000" dirty="0"/>
            </a:br>
            <a:br>
              <a:rPr lang="en-US" dirty="0"/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B1C68-C793-F142-8646-8D8C503F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" y="1295400"/>
            <a:ext cx="6770302" cy="4608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98EB1A-79B0-BB4F-8EBE-9BD3968A7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903672"/>
            <a:ext cx="855762" cy="307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080C1-DE29-774A-A23A-E80D23AD9778}"/>
              </a:ext>
            </a:extLst>
          </p:cNvPr>
          <p:cNvSpPr txBox="1"/>
          <p:nvPr/>
        </p:nvSpPr>
        <p:spPr>
          <a:xfrm>
            <a:off x="7220268" y="6019800"/>
            <a:ext cx="1735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Continues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62903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 of Accounts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Lists the accounts and the account numbers that identify their location in the ledger.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Numbering system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Usually starts with the statement of financial position accounts and follows with the income statement accounts.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accounts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Depends on the amount of detail management desires.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Companies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gaps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permit the insertion of new accounts as needed during the life of the business.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</p:spTree>
    <p:extLst>
      <p:ext uri="{BB962C8B-B14F-4D97-AF65-F5344CB8AC3E}">
        <p14:creationId xmlns:p14="http://schemas.microsoft.com/office/powerpoint/2010/main" val="281239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Recording Process Illustrated </a:t>
            </a: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October transactions of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Yazici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Advertising A.Ş.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Accounting period: One month</a:t>
            </a: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HELPFUL HINT </a:t>
            </a:r>
            <a:b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these steps: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Determine what type of account is involved.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Determine what items increased or decreased and by how much.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Translate the increases and decreases into debits and credits.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</p:spTree>
    <p:extLst>
      <p:ext uri="{BB962C8B-B14F-4D97-AF65-F5344CB8AC3E}">
        <p14:creationId xmlns:p14="http://schemas.microsoft.com/office/powerpoint/2010/main" val="7593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E1A62-A0AA-BE4D-A66F-D7AB0118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5" y="571500"/>
            <a:ext cx="6508750" cy="571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4A4CD-5157-2E48-BC02-7BD9623C7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45" y="5700491"/>
            <a:ext cx="908061" cy="436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6BB5C5-9D12-684C-A9B7-A07FD7614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87" y="4280116"/>
            <a:ext cx="14541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152400" y="656983"/>
            <a:ext cx="88392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31247-0AFF-9E4E-B59B-EB32ACEDE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7736"/>
            <a:ext cx="7315200" cy="5418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F43C57-00CD-6D46-BB40-22E2B69D4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07" y="5633308"/>
            <a:ext cx="1402686" cy="4133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60EEC3-E541-EC4F-8674-BF23B3BA1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267201"/>
            <a:ext cx="884092" cy="4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0260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c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33758</TotalTime>
  <Words>678</Words>
  <Application>Microsoft Office PowerPoint</Application>
  <PresentationFormat>On-screen Show (4:3)</PresentationFormat>
  <Paragraphs>111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Source Sans Pro</vt:lpstr>
      <vt:lpstr>Source Sans Pro Light</vt:lpstr>
      <vt:lpstr>SourceSansPro</vt:lpstr>
      <vt:lpstr>Opener</vt:lpstr>
      <vt:lpstr>Chapter Outline</vt:lpstr>
      <vt:lpstr>Learning Objectives</vt:lpstr>
      <vt:lpstr>Concept Check Question</vt:lpstr>
      <vt:lpstr>Key Term</vt:lpstr>
      <vt:lpstr>Section</vt:lpstr>
      <vt:lpstr>Image Slide Master</vt:lpstr>
      <vt:lpstr>Learning Objective 3 Explain how a ledger and posting help in the recording process.  </vt:lpstr>
      <vt:lpstr>The Ledger دفتر الأستاذ  and Posting   ترحيل </vt:lpstr>
      <vt:lpstr>Standard Form of Account       </vt:lpstr>
      <vt:lpstr>Posting         </vt:lpstr>
      <vt:lpstr>Chart of Accounts         </vt:lpstr>
      <vt:lpstr>Chart of Accounts   Lists the accounts and the account numbers that identify their location in the ledger.   Numbering system: Usually starts with the statement of financial position accounts and follows with the income statement accounts.   Number of accounts: Depends on the amount of detail management desires.   Companies leave gaps to permit the insertion of new accounts as needed during the life of the business.        </vt:lpstr>
      <vt:lpstr>The Recording Process Illustrated   October transactions of Yazici Advertising A.Ş.  Accounting period: One month   HELPFUL HINT   Follow these steps:  1 - Determine what type of account is involved.  2 - Determine what items increased or decreased and by how much. 3 - Translate the increases and decreases into debits and credits.   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</vt:lpstr>
      <vt:lpstr>    </vt:lpstr>
    </vt:vector>
  </TitlesOfParts>
  <Company>John Wiley and Sons,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Number Chapter Title</dc:title>
  <dc:creator>Garvin, Megan - Hoboken</dc:creator>
  <cp:lastModifiedBy>User</cp:lastModifiedBy>
  <cp:revision>3154</cp:revision>
  <cp:lastPrinted>2017-04-26T13:25:47Z</cp:lastPrinted>
  <dcterms:created xsi:type="dcterms:W3CDTF">2017-04-21T14:49:46Z</dcterms:created>
  <dcterms:modified xsi:type="dcterms:W3CDTF">2021-03-06T10:23:52Z</dcterms:modified>
</cp:coreProperties>
</file>