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8" r:id="rId5"/>
    <p:sldId id="269" r:id="rId6"/>
    <p:sldId id="271" r:id="rId7"/>
    <p:sldId id="270" r:id="rId8"/>
    <p:sldId id="272" r:id="rId9"/>
    <p:sldId id="273" r:id="rId10"/>
    <p:sldId id="274" r:id="rId11"/>
    <p:sldId id="275" r:id="rId12"/>
    <p:sldId id="286" r:id="rId13"/>
    <p:sldId id="284" r:id="rId14"/>
    <p:sldId id="285" r:id="rId15"/>
    <p:sldId id="287" r:id="rId16"/>
    <p:sldId id="277" r:id="rId17"/>
    <p:sldId id="278" r:id="rId18"/>
    <p:sldId id="279" r:id="rId19"/>
    <p:sldId id="288" r:id="rId20"/>
    <p:sldId id="289" r:id="rId21"/>
    <p:sldId id="265" r:id="rId22"/>
    <p:sldId id="26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10/28/2024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questionpro.com/blog/performance-appraisal/#What_is_performance_appraisa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6032" y="1065361"/>
            <a:ext cx="8001000" cy="2971801"/>
          </a:xfrm>
        </p:spPr>
        <p:txBody>
          <a:bodyPr>
            <a:normAutofit/>
          </a:bodyPr>
          <a:lstStyle/>
          <a:p>
            <a:r>
              <a:rPr lang="en-US" sz="4400" b="1" dirty="0"/>
              <a:t>Performance appraisal</a:t>
            </a:r>
            <a:endParaRPr lang="ar-SA" sz="4400" b="1" dirty="0"/>
          </a:p>
        </p:txBody>
      </p:sp>
      <p:sp>
        <p:nvSpPr>
          <p:cNvPr id="4" name="مربع نص 3"/>
          <p:cNvSpPr txBox="1"/>
          <p:nvPr/>
        </p:nvSpPr>
        <p:spPr>
          <a:xfrm>
            <a:off x="862641" y="4451230"/>
            <a:ext cx="7047782" cy="1200329"/>
          </a:xfrm>
          <a:prstGeom prst="rect">
            <a:avLst/>
          </a:prstGeom>
          <a:noFill/>
        </p:spPr>
        <p:txBody>
          <a:bodyPr wrap="square" rtlCol="1">
            <a:spAutoFit/>
          </a:bodyPr>
          <a:lstStyle/>
          <a:p>
            <a:r>
              <a:rPr lang="en-US" b="1" dirty="0"/>
              <a:t>By Stu : </a:t>
            </a:r>
            <a:r>
              <a:rPr lang="en-US" dirty="0" err="1"/>
              <a:t>Aya</a:t>
            </a:r>
            <a:r>
              <a:rPr lang="en-US" dirty="0"/>
              <a:t> </a:t>
            </a:r>
            <a:r>
              <a:rPr lang="en-US" dirty="0" err="1"/>
              <a:t>Amer</a:t>
            </a:r>
            <a:r>
              <a:rPr lang="en-US" dirty="0"/>
              <a:t> , Suzan </a:t>
            </a:r>
            <a:r>
              <a:rPr lang="en-US" dirty="0" err="1"/>
              <a:t>Shashtary</a:t>
            </a:r>
            <a:r>
              <a:rPr lang="en-US" dirty="0"/>
              <a:t> , </a:t>
            </a:r>
            <a:r>
              <a:rPr lang="en-US" dirty="0" err="1"/>
              <a:t>Wasfeya</a:t>
            </a:r>
            <a:r>
              <a:rPr lang="en-US" dirty="0"/>
              <a:t> </a:t>
            </a:r>
            <a:r>
              <a:rPr lang="en-US" dirty="0" err="1"/>
              <a:t>Ismaeel</a:t>
            </a:r>
            <a:r>
              <a:rPr lang="en-US" dirty="0"/>
              <a:t>,           </a:t>
            </a:r>
            <a:r>
              <a:rPr lang="en-US" dirty="0" err="1"/>
              <a:t>Zaynab</a:t>
            </a:r>
            <a:r>
              <a:rPr lang="en-US" dirty="0"/>
              <a:t> </a:t>
            </a:r>
            <a:r>
              <a:rPr lang="en-US" dirty="0" err="1"/>
              <a:t>Abdlhafiz</a:t>
            </a:r>
            <a:r>
              <a:rPr lang="en-US" dirty="0"/>
              <a:t> , </a:t>
            </a:r>
            <a:r>
              <a:rPr lang="en-US" dirty="0" err="1"/>
              <a:t>Tasbeeh</a:t>
            </a:r>
            <a:r>
              <a:rPr lang="en-US" dirty="0"/>
              <a:t>  </a:t>
            </a:r>
            <a:r>
              <a:rPr lang="en-US" dirty="0" err="1"/>
              <a:t>kharuof</a:t>
            </a:r>
            <a:endParaRPr lang="en-US" dirty="0"/>
          </a:p>
          <a:p>
            <a:r>
              <a:rPr lang="en-US" dirty="0"/>
              <a:t> </a:t>
            </a:r>
          </a:p>
          <a:p>
            <a:r>
              <a:rPr lang="en-US" b="1" dirty="0"/>
              <a:t> Course Instructor : </a:t>
            </a:r>
            <a:r>
              <a:rPr lang="en-US" dirty="0" err="1"/>
              <a:t>Samah</a:t>
            </a:r>
            <a:r>
              <a:rPr lang="en-US" dirty="0"/>
              <a:t> </a:t>
            </a:r>
            <a:r>
              <a:rPr lang="en-US" dirty="0" err="1"/>
              <a:t>Ishtia</a:t>
            </a:r>
            <a:endParaRPr lang="ar-SA" dirty="0"/>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6694" y="163902"/>
            <a:ext cx="3054937" cy="3054937"/>
          </a:xfrm>
          <a:prstGeom prst="rect">
            <a:avLst/>
          </a:prstGeom>
        </p:spPr>
      </p:pic>
    </p:spTree>
    <p:extLst>
      <p:ext uri="{BB962C8B-B14F-4D97-AF65-F5344CB8AC3E}">
        <p14:creationId xmlns:p14="http://schemas.microsoft.com/office/powerpoint/2010/main" val="323626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62309" y="405442"/>
            <a:ext cx="11421374" cy="4247317"/>
          </a:xfrm>
          <a:prstGeom prst="rect">
            <a:avLst/>
          </a:prstGeom>
          <a:noFill/>
        </p:spPr>
        <p:txBody>
          <a:bodyPr wrap="square" rtlCol="1">
            <a:spAutoFit/>
          </a:bodyPr>
          <a:lstStyle/>
          <a:p>
            <a:endParaRPr lang="en-US" dirty="0">
              <a:solidFill>
                <a:schemeClr val="bg1"/>
              </a:solidFill>
            </a:endParaRPr>
          </a:p>
          <a:p>
            <a:r>
              <a:rPr lang="en-US" b="1" dirty="0">
                <a:solidFill>
                  <a:schemeClr val="bg1"/>
                </a:solidFill>
              </a:rPr>
              <a:t>5. Providing Feedback: The supervisor or manager gives feedback to the employee, focusing on strengths, areas for improvement, and future goals. Constructive feedback is essential to employee development and motivation.</a:t>
            </a:r>
          </a:p>
          <a:p>
            <a:endParaRPr lang="en-US" b="1" dirty="0">
              <a:solidFill>
                <a:schemeClr val="bg1"/>
              </a:solidFill>
            </a:endParaRPr>
          </a:p>
          <a:p>
            <a:r>
              <a:rPr lang="en-US" b="1" dirty="0">
                <a:solidFill>
                  <a:schemeClr val="bg1"/>
                </a:solidFill>
              </a:rPr>
              <a:t>6. Decision making: Based on the appraisal results, decisions are made regarding promotions, salary increases, training needs, or potential terminations. This ensures that high-performing employees are rewarded and underperformers are given opportunities to improve.</a:t>
            </a:r>
          </a:p>
          <a:p>
            <a:endParaRPr lang="en-US" b="1" dirty="0">
              <a:solidFill>
                <a:schemeClr val="bg1"/>
              </a:solidFill>
            </a:endParaRPr>
          </a:p>
          <a:p>
            <a:r>
              <a:rPr lang="en-US" b="1" dirty="0">
                <a:solidFill>
                  <a:schemeClr val="bg1"/>
                </a:solidFill>
              </a:rPr>
              <a:t>7. Follow-Up and Development Plans.</a:t>
            </a:r>
          </a:p>
          <a:p>
            <a:r>
              <a:rPr lang="en-US" b="1" dirty="0">
                <a:solidFill>
                  <a:schemeClr val="bg1"/>
                </a:solidFill>
              </a:rPr>
              <a:t>A follow-up plan is put in place to address any performance issues or to support ongoing development. This may include setting new goals, offering additional training, or adjusting responsibilities.</a:t>
            </a:r>
            <a:endParaRPr lang="ar-SA" b="1" dirty="0">
              <a:solidFill>
                <a:schemeClr val="bg1"/>
              </a:solidFill>
            </a:endParaRPr>
          </a:p>
          <a:p>
            <a:endParaRPr lang="en-US" b="1" dirty="0"/>
          </a:p>
          <a:p>
            <a:endParaRPr lang="ar-SA" b="1" dirty="0"/>
          </a:p>
        </p:txBody>
      </p:sp>
    </p:spTree>
    <p:extLst>
      <p:ext uri="{BB962C8B-B14F-4D97-AF65-F5344CB8AC3E}">
        <p14:creationId xmlns:p14="http://schemas.microsoft.com/office/powerpoint/2010/main" val="2461047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4673" y="77639"/>
            <a:ext cx="11706046" cy="6032421"/>
          </a:xfrm>
          <a:prstGeom prst="rect">
            <a:avLst/>
          </a:prstGeom>
          <a:noFill/>
        </p:spPr>
        <p:txBody>
          <a:bodyPr wrap="square" rtlCol="1">
            <a:spAutoFit/>
          </a:bodyPr>
          <a:lstStyle/>
          <a:p>
            <a:r>
              <a:rPr lang="en-US" sz="2200" b="1" dirty="0"/>
              <a:t>Methods and problems of evaluation</a:t>
            </a:r>
          </a:p>
          <a:p>
            <a:endParaRPr lang="en-US" sz="2200" b="1" dirty="0"/>
          </a:p>
          <a:p>
            <a:r>
              <a:rPr lang="en-US" b="1" dirty="0">
                <a:solidFill>
                  <a:schemeClr val="bg1"/>
                </a:solidFill>
              </a:rPr>
              <a:t>There are two methods of performance appraisal. They are classified broadly, as</a:t>
            </a:r>
          </a:p>
          <a:p>
            <a:r>
              <a:rPr lang="en-US" b="1" dirty="0">
                <a:solidFill>
                  <a:schemeClr val="bg1"/>
                </a:solidFill>
              </a:rPr>
              <a:t>traditional and modern methods. </a:t>
            </a:r>
          </a:p>
          <a:p>
            <a:endParaRPr lang="en-US" b="1" dirty="0"/>
          </a:p>
          <a:p>
            <a:r>
              <a:rPr lang="en-US" b="1" dirty="0">
                <a:solidFill>
                  <a:schemeClr val="accent4">
                    <a:lumMod val="40000"/>
                    <a:lumOff val="60000"/>
                  </a:schemeClr>
                </a:solidFill>
              </a:rPr>
              <a:t>Traditional Methods:</a:t>
            </a:r>
          </a:p>
          <a:p>
            <a:pPr marL="342900" indent="-342900">
              <a:buAutoNum type="arabicPeriod"/>
            </a:pPr>
            <a:r>
              <a:rPr lang="en-US" b="1" dirty="0">
                <a:solidFill>
                  <a:schemeClr val="bg1"/>
                </a:solidFill>
              </a:rPr>
              <a:t>Graphic Scale       </a:t>
            </a:r>
          </a:p>
          <a:p>
            <a:r>
              <a:rPr lang="en-US" b="1" dirty="0">
                <a:solidFill>
                  <a:schemeClr val="bg1"/>
                </a:solidFill>
              </a:rPr>
              <a:t>2. Ranking</a:t>
            </a:r>
          </a:p>
          <a:p>
            <a:r>
              <a:rPr lang="en-US" b="1" dirty="0">
                <a:solidFill>
                  <a:schemeClr val="bg1"/>
                </a:solidFill>
              </a:rPr>
              <a:t>3. Forced Distribution Method</a:t>
            </a:r>
          </a:p>
          <a:p>
            <a:r>
              <a:rPr lang="en-US" b="1" dirty="0">
                <a:solidFill>
                  <a:schemeClr val="bg1"/>
                </a:solidFill>
              </a:rPr>
              <a:t>4. Critical Incident Method</a:t>
            </a:r>
          </a:p>
          <a:p>
            <a:r>
              <a:rPr lang="en-US" b="1" dirty="0">
                <a:solidFill>
                  <a:schemeClr val="bg1"/>
                </a:solidFill>
              </a:rPr>
              <a:t>5. Forced Choice Rating Method</a:t>
            </a:r>
          </a:p>
          <a:p>
            <a:r>
              <a:rPr lang="en-US" b="1" dirty="0">
                <a:solidFill>
                  <a:schemeClr val="bg1"/>
                </a:solidFill>
              </a:rPr>
              <a:t>6. Group Appraisal</a:t>
            </a:r>
          </a:p>
          <a:p>
            <a:r>
              <a:rPr lang="en-US" b="1" dirty="0">
                <a:solidFill>
                  <a:schemeClr val="bg1"/>
                </a:solidFill>
              </a:rPr>
              <a:t>7. Nomination</a:t>
            </a:r>
          </a:p>
          <a:p>
            <a:r>
              <a:rPr lang="en-US" b="1" dirty="0">
                <a:solidFill>
                  <a:schemeClr val="bg1"/>
                </a:solidFill>
              </a:rPr>
              <a:t>8. Work Sample Tests</a:t>
            </a:r>
          </a:p>
          <a:p>
            <a:r>
              <a:rPr lang="en-US" b="1" dirty="0">
                <a:solidFill>
                  <a:schemeClr val="bg1"/>
                </a:solidFill>
              </a:rPr>
              <a:t>9. Result-Oriented Performance Appraisal System</a:t>
            </a:r>
          </a:p>
          <a:p>
            <a:r>
              <a:rPr lang="en-US" b="1" dirty="0">
                <a:solidFill>
                  <a:schemeClr val="bg1"/>
                </a:solidFill>
              </a:rPr>
              <a:t>10. Confidential Reports.</a:t>
            </a:r>
          </a:p>
          <a:p>
            <a:endParaRPr lang="en-US" b="1" dirty="0">
              <a:solidFill>
                <a:schemeClr val="bg1"/>
              </a:solidFill>
            </a:endParaRPr>
          </a:p>
          <a:p>
            <a:r>
              <a:rPr lang="en-US" b="1" dirty="0">
                <a:solidFill>
                  <a:schemeClr val="accent4">
                    <a:lumMod val="40000"/>
                    <a:lumOff val="60000"/>
                  </a:schemeClr>
                </a:solidFill>
              </a:rPr>
              <a:t>Modern Methods: </a:t>
            </a:r>
            <a:r>
              <a:rPr lang="en-US" b="1" dirty="0">
                <a:solidFill>
                  <a:schemeClr val="bg1"/>
                </a:solidFill>
              </a:rPr>
              <a:t>Management by Objectives</a:t>
            </a:r>
          </a:p>
          <a:p>
            <a:r>
              <a:rPr lang="en-US" b="1" dirty="0">
                <a:solidFill>
                  <a:schemeClr val="bg1"/>
                </a:solidFill>
              </a:rPr>
              <a:t>Definition: MBO is a systematic approach aimed at achieving organizational goals by aligning them with individual objectives “Focuses on setting and achieving specific objectives”</a:t>
            </a:r>
          </a:p>
          <a:p>
            <a:endParaRPr lang="ar-SA" b="1" dirty="0">
              <a:solidFill>
                <a:schemeClr val="bg1"/>
              </a:solidFill>
            </a:endParaRPr>
          </a:p>
        </p:txBody>
      </p:sp>
    </p:spTree>
    <p:extLst>
      <p:ext uri="{BB962C8B-B14F-4D97-AF65-F5344CB8AC3E}">
        <p14:creationId xmlns:p14="http://schemas.microsoft.com/office/powerpoint/2010/main" val="314944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455494-8DCB-BD6E-5222-720EBA2161E7}"/>
              </a:ext>
            </a:extLst>
          </p:cNvPr>
          <p:cNvSpPr txBox="1"/>
          <p:nvPr/>
        </p:nvSpPr>
        <p:spPr>
          <a:xfrm>
            <a:off x="439271" y="599450"/>
            <a:ext cx="11586881" cy="5940088"/>
          </a:xfrm>
          <a:prstGeom prst="rect">
            <a:avLst/>
          </a:prstGeom>
          <a:noFill/>
        </p:spPr>
        <p:txBody>
          <a:bodyPr wrap="square">
            <a:spAutoFit/>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Performance Appraisal Methods:</a:t>
            </a: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1- Graphic Rating  Scale : Simple, uses numerical ratings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Problem : Can be subjective.</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2- 360-Degree Feedback : Feedback from multiple sources . </a:t>
            </a: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Problem: Time-consuming, may lead to conflicting input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3- Behaviorally Anchored Rating Scales (BARS) : Links ratings to specific behaviors . </a:t>
            </a: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Problem: Complex to develop.</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4- Management by Objectives (MBO):Based on goal achievement . Problem: May overlook other performance aspects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5- Forced Distribution : Ranks employees against each other . </a:t>
            </a: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Problem : Can be demotivating for lower-ranked employees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6- Checklist Method : Simple, structured performance check . </a:t>
            </a: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Problem: Lacks performance detail .</a:t>
            </a:r>
          </a:p>
        </p:txBody>
      </p:sp>
    </p:spTree>
    <p:extLst>
      <p:ext uri="{BB962C8B-B14F-4D97-AF65-F5344CB8AC3E}">
        <p14:creationId xmlns:p14="http://schemas.microsoft.com/office/powerpoint/2010/main" val="3949574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53683" y="267419"/>
            <a:ext cx="11602528" cy="3970318"/>
          </a:xfrm>
          <a:prstGeom prst="rect">
            <a:avLst/>
          </a:prstGeom>
          <a:noFill/>
        </p:spPr>
        <p:txBody>
          <a:bodyPr wrap="square" rtlCol="1">
            <a:spAutoFit/>
          </a:bodyPr>
          <a:lstStyle/>
          <a:p>
            <a:r>
              <a:rPr lang="en-US" b="1" dirty="0">
                <a:solidFill>
                  <a:schemeClr val="bg1"/>
                </a:solidFill>
              </a:rPr>
              <a:t>Other methods of Performance Appraisal Evaluation:</a:t>
            </a:r>
          </a:p>
          <a:p>
            <a:endParaRPr lang="en-US" b="1" dirty="0">
              <a:solidFill>
                <a:schemeClr val="bg1"/>
              </a:solidFill>
            </a:endParaRPr>
          </a:p>
          <a:p>
            <a:r>
              <a:rPr lang="en-US" b="1" dirty="0">
                <a:solidFill>
                  <a:schemeClr val="bg1"/>
                </a:solidFill>
              </a:rPr>
              <a:t>* 360-Degree Feedback: Collects feedback from multiple sources, including peers, subordinates, and customers.</a:t>
            </a:r>
          </a:p>
          <a:p>
            <a:endParaRPr lang="en-US" b="1" dirty="0">
              <a:solidFill>
                <a:schemeClr val="bg1"/>
              </a:solidFill>
            </a:endParaRPr>
          </a:p>
          <a:p>
            <a:r>
              <a:rPr lang="en-US" b="1" dirty="0">
                <a:solidFill>
                  <a:schemeClr val="bg1"/>
                </a:solidFill>
              </a:rPr>
              <a:t>* Behaviorally Anchored Rating Scales (BARS): Uses specific behavioral examples to rate performance.</a:t>
            </a:r>
          </a:p>
          <a:p>
            <a:endParaRPr lang="en-US" b="1" dirty="0">
              <a:solidFill>
                <a:schemeClr val="bg1"/>
              </a:solidFill>
            </a:endParaRPr>
          </a:p>
          <a:p>
            <a:r>
              <a:rPr lang="en-US" b="1" dirty="0">
                <a:solidFill>
                  <a:schemeClr val="bg1"/>
                </a:solidFill>
              </a:rPr>
              <a:t>* Self-Appraisal: Employees assess their own performance. </a:t>
            </a:r>
          </a:p>
          <a:p>
            <a:pPr marL="285750" indent="-285750">
              <a:buFont typeface="Arial" panose="020B0604020202020204" pitchFamily="34" charset="0"/>
              <a:buChar char="•"/>
            </a:pPr>
            <a:endParaRPr lang="en-US" b="1" dirty="0">
              <a:solidFill>
                <a:schemeClr val="bg1"/>
              </a:solidFill>
            </a:endParaRPr>
          </a:p>
          <a:p>
            <a:r>
              <a:rPr lang="en-US" b="1" dirty="0">
                <a:solidFill>
                  <a:schemeClr val="bg1"/>
                </a:solidFill>
              </a:rPr>
              <a:t>* Peer Reviews: Colleagues provide feedback on each other's performance.</a:t>
            </a:r>
          </a:p>
          <a:p>
            <a:endParaRPr lang="en-US" b="1" dirty="0">
              <a:solidFill>
                <a:schemeClr val="bg1"/>
              </a:solidFill>
            </a:endParaRPr>
          </a:p>
          <a:p>
            <a:r>
              <a:rPr lang="en-US" b="1" dirty="0">
                <a:solidFill>
                  <a:schemeClr val="bg1"/>
                </a:solidFill>
              </a:rPr>
              <a:t>* Customer or Client Reviews: Feedback from customers or clients is used to evaluate performance.</a:t>
            </a:r>
          </a:p>
          <a:p>
            <a:endParaRPr lang="en-US" b="1" dirty="0">
              <a:solidFill>
                <a:schemeClr val="bg1"/>
              </a:solidFill>
            </a:endParaRPr>
          </a:p>
          <a:p>
            <a:r>
              <a:rPr lang="en-US" b="1" dirty="0">
                <a:solidFill>
                  <a:schemeClr val="bg1"/>
                </a:solidFill>
              </a:rPr>
              <a:t>* Negotiated Appraisal: Involves a mediator to discuss performance and set goals. </a:t>
            </a:r>
          </a:p>
        </p:txBody>
      </p:sp>
    </p:spTree>
    <p:extLst>
      <p:ext uri="{BB962C8B-B14F-4D97-AF65-F5344CB8AC3E}">
        <p14:creationId xmlns:p14="http://schemas.microsoft.com/office/powerpoint/2010/main" val="3481183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72763" y="908818"/>
            <a:ext cx="11109638" cy="4616648"/>
          </a:xfrm>
          <a:prstGeom prst="rect">
            <a:avLst/>
          </a:prstGeom>
          <a:noFill/>
        </p:spPr>
        <p:txBody>
          <a:bodyPr wrap="square" rtlCol="1">
            <a:spAutoFit/>
          </a:bodyPr>
          <a:lstStyle/>
          <a:p>
            <a:r>
              <a:rPr lang="en-US" sz="2400" b="1" dirty="0">
                <a:solidFill>
                  <a:schemeClr val="accent4">
                    <a:lumMod val="40000"/>
                    <a:lumOff val="60000"/>
                  </a:schemeClr>
                </a:solidFill>
              </a:rPr>
              <a:t>Problems of Performance Appraisal Evaluation </a:t>
            </a:r>
          </a:p>
          <a:p>
            <a:endParaRPr lang="en-US" b="1" dirty="0">
              <a:solidFill>
                <a:schemeClr val="bg1"/>
              </a:solidFill>
            </a:endParaRPr>
          </a:p>
          <a:p>
            <a:r>
              <a:rPr lang="en-US" b="1" dirty="0">
                <a:solidFill>
                  <a:schemeClr val="bg1"/>
                </a:solidFill>
              </a:rPr>
              <a:t>Bias: Personal biases can affect the fairness of appraisals. </a:t>
            </a:r>
          </a:p>
          <a:p>
            <a:endParaRPr lang="en-US" b="1" dirty="0">
              <a:solidFill>
                <a:schemeClr val="bg1"/>
              </a:solidFill>
            </a:endParaRPr>
          </a:p>
          <a:p>
            <a:r>
              <a:rPr lang="en-US" b="1" dirty="0" err="1">
                <a:solidFill>
                  <a:schemeClr val="bg1"/>
                </a:solidFill>
              </a:rPr>
              <a:t>Recency</a:t>
            </a:r>
            <a:r>
              <a:rPr lang="en-US" b="1" dirty="0">
                <a:solidFill>
                  <a:schemeClr val="bg1"/>
                </a:solidFill>
              </a:rPr>
              <a:t> Error: Recent performance is given undue weight over the entire evaluation period.</a:t>
            </a:r>
          </a:p>
          <a:p>
            <a:endParaRPr lang="en-US" b="1" dirty="0">
              <a:solidFill>
                <a:schemeClr val="bg1"/>
              </a:solidFill>
            </a:endParaRPr>
          </a:p>
          <a:p>
            <a:r>
              <a:rPr lang="en-US" b="1" dirty="0">
                <a:solidFill>
                  <a:schemeClr val="bg1"/>
                </a:solidFill>
              </a:rPr>
              <a:t>Inconsistent Objectives: Lack of clear, defined objectives can lead to confusion.</a:t>
            </a:r>
          </a:p>
          <a:p>
            <a:endParaRPr lang="en-US" b="1" dirty="0">
              <a:solidFill>
                <a:schemeClr val="bg1"/>
              </a:solidFill>
            </a:endParaRPr>
          </a:p>
          <a:p>
            <a:r>
              <a:rPr lang="en-US" b="1" dirty="0">
                <a:solidFill>
                  <a:schemeClr val="bg1"/>
                </a:solidFill>
              </a:rPr>
              <a:t>Time-Consuming: The process can be lengthy and cumbersome.</a:t>
            </a:r>
          </a:p>
          <a:p>
            <a:endParaRPr lang="en-US" b="1" dirty="0">
              <a:solidFill>
                <a:schemeClr val="bg1"/>
              </a:solidFill>
            </a:endParaRPr>
          </a:p>
          <a:p>
            <a:r>
              <a:rPr lang="en-US" b="1" dirty="0">
                <a:solidFill>
                  <a:schemeClr val="bg1"/>
                </a:solidFill>
              </a:rPr>
              <a:t>Lack of Managerial Guidance: Inadequate support from managers can hinder the effectiveness of appraisals.</a:t>
            </a:r>
          </a:p>
          <a:p>
            <a:endParaRPr lang="en-US" b="1" dirty="0">
              <a:solidFill>
                <a:schemeClr val="bg1"/>
              </a:solidFill>
            </a:endParaRPr>
          </a:p>
          <a:p>
            <a:r>
              <a:rPr lang="en-US" b="1" dirty="0">
                <a:solidFill>
                  <a:schemeClr val="bg1"/>
                </a:solidFill>
              </a:rPr>
              <a:t>Resistance from Employees: Employees may resist the appraisal process, seeing it as bureaucratic.</a:t>
            </a:r>
          </a:p>
          <a:p>
            <a:endParaRPr lang="en-US" b="1" dirty="0">
              <a:solidFill>
                <a:schemeClr val="bg1"/>
              </a:solidFill>
            </a:endParaRPr>
          </a:p>
          <a:p>
            <a:r>
              <a:rPr lang="en-US" b="1" dirty="0">
                <a:solidFill>
                  <a:schemeClr val="bg1"/>
                </a:solidFill>
              </a:rPr>
              <a:t>Political Influence: Organizational politics can impact the objectivity of appraisals.</a:t>
            </a:r>
            <a:endParaRPr lang="ar-SA" b="1" dirty="0">
              <a:solidFill>
                <a:schemeClr val="bg1"/>
              </a:solidFill>
            </a:endParaRPr>
          </a:p>
        </p:txBody>
      </p:sp>
    </p:spTree>
    <p:extLst>
      <p:ext uri="{BB962C8B-B14F-4D97-AF65-F5344CB8AC3E}">
        <p14:creationId xmlns:p14="http://schemas.microsoft.com/office/powerpoint/2010/main" val="2326004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964AB4-10D9-743A-157E-F99131AB3B61}"/>
              </a:ext>
            </a:extLst>
          </p:cNvPr>
          <p:cNvSpPr txBox="1"/>
          <p:nvPr/>
        </p:nvSpPr>
        <p:spPr>
          <a:xfrm>
            <a:off x="448235" y="612845"/>
            <a:ext cx="8709211" cy="5324535"/>
          </a:xfrm>
          <a:prstGeom prst="rect">
            <a:avLst/>
          </a:prstGeom>
          <a:noFill/>
        </p:spPr>
        <p:txBody>
          <a:bodyPr wrap="square">
            <a:spAutoFit/>
          </a:bodyPr>
          <a:lstStyle/>
          <a:p>
            <a:pPr defTabSz="914400" rtl="1">
              <a:defRPr/>
            </a:pPr>
            <a:r>
              <a:rPr kumimoji="0" lang="en-US" sz="2000" b="1" i="1" u="none" strike="noStrike" kern="1200" cap="none" spc="0" normalizeH="0" baseline="0" noProof="0" dirty="0">
                <a:ln>
                  <a:noFill/>
                </a:ln>
                <a:solidFill>
                  <a:srgbClr val="2F5897">
                    <a:lumMod val="75000"/>
                  </a:srgbClr>
                </a:solidFill>
                <a:effectLst/>
                <a:uLnTx/>
                <a:uFillTx/>
                <a:latin typeface="Palatino Linotype"/>
                <a:ea typeface="+mn-ea"/>
                <a:cs typeface="+mn-cs"/>
              </a:rPr>
              <a:t>Cont. </a:t>
            </a:r>
            <a:r>
              <a:rPr lang="en-US" sz="2000" b="1" i="1" dirty="0">
                <a:solidFill>
                  <a:schemeClr val="accent4">
                    <a:lumMod val="40000"/>
                    <a:lumOff val="60000"/>
                  </a:schemeClr>
                </a:solidFill>
              </a:rPr>
              <a:t>Problems of Performance Appraisal Evaluation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1- Rater Bias : Personal biases affect ratings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2- Halo/Horns Effect : One trait influences overall judgment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3- Recency Effect : Focus on recent performance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4- Central Tendency : Rating everyone as average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5- Lack of Training :  Inconsistent evaluations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6- Inflated Ratings : Avoiding conflict by giving overly positive feedback </a:t>
            </a:r>
            <a:endParaRPr lang="en-US" sz="2000" b="1" dirty="0">
              <a:solidFill>
                <a:srgbClr val="2F5897">
                  <a:lumMod val="75000"/>
                </a:srgbClr>
              </a:solidFill>
              <a:latin typeface="Palatino Linotype"/>
            </a:endParaRP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7- Fear of Negative Feedback : Hesitance to provide honest feedback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2F5897">
                    <a:lumMod val="75000"/>
                  </a:srgbClr>
                </a:solidFill>
                <a:effectLst/>
                <a:uLnTx/>
                <a:uFillTx/>
                <a:latin typeface="Palatino Linotype"/>
                <a:ea typeface="+mn-ea"/>
                <a:cs typeface="+mn-cs"/>
              </a:rPr>
              <a:t>8- Time-Consuming: Lengthy process .</a:t>
            </a:r>
          </a:p>
        </p:txBody>
      </p:sp>
    </p:spTree>
    <p:extLst>
      <p:ext uri="{BB962C8B-B14F-4D97-AF65-F5344CB8AC3E}">
        <p14:creationId xmlns:p14="http://schemas.microsoft.com/office/powerpoint/2010/main" val="3410828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19177" y="310551"/>
            <a:ext cx="11481759" cy="5970865"/>
          </a:xfrm>
          <a:prstGeom prst="rect">
            <a:avLst/>
          </a:prstGeom>
          <a:noFill/>
        </p:spPr>
        <p:txBody>
          <a:bodyPr wrap="square" rtlCol="1">
            <a:spAutoFit/>
          </a:bodyPr>
          <a:lstStyle/>
          <a:p>
            <a:r>
              <a:rPr lang="en-US" sz="2200" b="1" dirty="0"/>
              <a:t>Appraisal interview</a:t>
            </a:r>
          </a:p>
          <a:p>
            <a:endParaRPr lang="en-US" dirty="0"/>
          </a:p>
          <a:p>
            <a:r>
              <a:rPr lang="en-US" b="1" dirty="0">
                <a:solidFill>
                  <a:schemeClr val="bg1"/>
                </a:solidFill>
              </a:rPr>
              <a:t>Preparing for the Interview:</a:t>
            </a:r>
          </a:p>
          <a:p>
            <a:endParaRPr lang="en-US" b="1" dirty="0">
              <a:solidFill>
                <a:schemeClr val="bg1"/>
              </a:solidFill>
            </a:endParaRPr>
          </a:p>
          <a:p>
            <a:r>
              <a:rPr lang="en-US" b="1" dirty="0">
                <a:solidFill>
                  <a:schemeClr val="bg1"/>
                </a:solidFill>
              </a:rPr>
              <a:t>1. *Clarify Objectives*: Focus on achieving specific goals during the interview, ensuring that performance ratings are perceived as accurate. When employees see a direct connection between performance and rewards, they are more likely to accept feedback.</a:t>
            </a:r>
          </a:p>
          <a:p>
            <a:pPr marL="342900" indent="-342900">
              <a:buAutoNum type="arabicPeriod"/>
            </a:pPr>
            <a:endParaRPr lang="en-US" b="1" dirty="0">
              <a:solidFill>
                <a:schemeClr val="bg1"/>
              </a:solidFill>
            </a:endParaRPr>
          </a:p>
          <a:p>
            <a:r>
              <a:rPr lang="en-US" b="1" dirty="0">
                <a:solidFill>
                  <a:schemeClr val="bg1"/>
                </a:solidFill>
              </a:rPr>
              <a:t>2. *Anticipate Disagreements*: Expect employees to have differing views on their performance, as many tend to see themselves as above average. This discrepancy can stem from a natural bias towards remembering successes over failures.</a:t>
            </a:r>
          </a:p>
          <a:p>
            <a:endParaRPr lang="en-US" b="1" dirty="0">
              <a:solidFill>
                <a:schemeClr val="bg1"/>
              </a:solidFill>
            </a:endParaRPr>
          </a:p>
          <a:p>
            <a:r>
              <a:rPr lang="en-US" b="1" dirty="0">
                <a:solidFill>
                  <a:schemeClr val="bg1"/>
                </a:solidFill>
              </a:rPr>
              <a:t> 3. *Schedule Wisely*: Give at least two days’ notice for the interview, allowing ample time for discussion. Set aside 20 to 30 minutes for the meeting, depending on prior communication.</a:t>
            </a:r>
          </a:p>
          <a:p>
            <a:endParaRPr lang="en-US" b="1" dirty="0">
              <a:solidFill>
                <a:schemeClr val="bg1"/>
              </a:solidFill>
            </a:endParaRPr>
          </a:p>
          <a:p>
            <a:r>
              <a:rPr lang="en-US" b="1" dirty="0">
                <a:solidFill>
                  <a:schemeClr val="bg1"/>
                </a:solidFill>
              </a:rPr>
              <a:t>4. *Gather Evidence*: Prepare specific examples that support your ratings, especially in areas where employees received low evaluations. Anticipate potential reactions to these ratings to respond effectively.</a:t>
            </a:r>
          </a:p>
          <a:p>
            <a:endParaRPr lang="en-US" b="1" dirty="0">
              <a:solidFill>
                <a:schemeClr val="bg1"/>
              </a:solidFill>
            </a:endParaRPr>
          </a:p>
          <a:p>
            <a:r>
              <a:rPr lang="en-US" b="1" dirty="0">
                <a:solidFill>
                  <a:schemeClr val="bg1"/>
                </a:solidFill>
              </a:rPr>
              <a:t>5. *Choose the Right Setting*: Conduct the interview in a private, quiet space to encourage open dialogue. Minimizing interruptions is essential for a productive discussion.</a:t>
            </a:r>
            <a:endParaRPr lang="ar-SA" b="1" dirty="0">
              <a:solidFill>
                <a:schemeClr val="bg1"/>
              </a:solidFill>
            </a:endParaRPr>
          </a:p>
        </p:txBody>
      </p:sp>
    </p:spTree>
    <p:extLst>
      <p:ext uri="{BB962C8B-B14F-4D97-AF65-F5344CB8AC3E}">
        <p14:creationId xmlns:p14="http://schemas.microsoft.com/office/powerpoint/2010/main" val="4183376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42682" y="1362466"/>
            <a:ext cx="10730753" cy="4247317"/>
          </a:xfrm>
          <a:prstGeom prst="rect">
            <a:avLst/>
          </a:prstGeom>
          <a:noFill/>
        </p:spPr>
        <p:txBody>
          <a:bodyPr wrap="square" rtlCol="1">
            <a:spAutoFit/>
          </a:bodyPr>
          <a:lstStyle/>
          <a:p>
            <a:r>
              <a:rPr lang="en-US" b="1" dirty="0">
                <a:solidFill>
                  <a:schemeClr val="bg1"/>
                </a:solidFill>
              </a:rPr>
              <a:t>Conducting the Interview:</a:t>
            </a:r>
          </a:p>
          <a:p>
            <a:endParaRPr lang="en-US" b="1" dirty="0">
              <a:solidFill>
                <a:schemeClr val="bg1"/>
              </a:solidFill>
            </a:endParaRPr>
          </a:p>
          <a:p>
            <a:pPr marL="342900" indent="-342900">
              <a:buAutoNum type="arabicPeriod"/>
            </a:pPr>
            <a:r>
              <a:rPr lang="en-US" b="1" dirty="0">
                <a:solidFill>
                  <a:schemeClr val="bg1"/>
                </a:solidFill>
              </a:rPr>
              <a:t>*Ease Employee Anxiety*: Begin by outlining the information used for ratings to help employees feel more comfortable. </a:t>
            </a:r>
          </a:p>
          <a:p>
            <a:pPr marL="342900" indent="-342900">
              <a:buAutoNum type="arabicPeriod"/>
            </a:pPr>
            <a:endParaRPr lang="en-US" b="1" dirty="0">
              <a:solidFill>
                <a:schemeClr val="bg1"/>
              </a:solidFill>
            </a:endParaRPr>
          </a:p>
          <a:p>
            <a:r>
              <a:rPr lang="en-US" b="1" dirty="0">
                <a:solidFill>
                  <a:schemeClr val="bg1"/>
                </a:solidFill>
              </a:rPr>
              <a:t>2. *State the Purpose*: Convey an improvement-oriented message early in the conversation, emphasizing development opportunities.</a:t>
            </a:r>
          </a:p>
          <a:p>
            <a:endParaRPr lang="en-US" b="1" dirty="0">
              <a:solidFill>
                <a:schemeClr val="bg1"/>
              </a:solidFill>
            </a:endParaRPr>
          </a:p>
          <a:p>
            <a:r>
              <a:rPr lang="en-US" b="1" dirty="0">
                <a:solidFill>
                  <a:schemeClr val="bg1"/>
                </a:solidFill>
              </a:rPr>
              <a:t>3. *Review Ratings Methodically*: Go through each rating one by one, providing specific examples to support your evaluations. This thorough approach fosters acceptance of feedback.</a:t>
            </a:r>
          </a:p>
          <a:p>
            <a:endParaRPr lang="en-US" b="1" dirty="0">
              <a:solidFill>
                <a:schemeClr val="bg1"/>
              </a:solidFill>
            </a:endParaRPr>
          </a:p>
          <a:p>
            <a:r>
              <a:rPr lang="en-US" b="1" dirty="0">
                <a:solidFill>
                  <a:schemeClr val="bg1"/>
                </a:solidFill>
              </a:rPr>
              <a:t>4. *Encourage Employee Reactions*: Invite employees to share their thoughts on the ratings. Listen actively and acknowledge their feelings, fostering a two-way conversation.</a:t>
            </a:r>
          </a:p>
          <a:p>
            <a:endParaRPr lang="en-US" dirty="0">
              <a:solidFill>
                <a:schemeClr val="bg1"/>
              </a:solidFill>
            </a:endParaRPr>
          </a:p>
        </p:txBody>
      </p:sp>
    </p:spTree>
    <p:extLst>
      <p:ext uri="{BB962C8B-B14F-4D97-AF65-F5344CB8AC3E}">
        <p14:creationId xmlns:p14="http://schemas.microsoft.com/office/powerpoint/2010/main" val="1324456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74453" y="465826"/>
            <a:ext cx="11335109" cy="4524315"/>
          </a:xfrm>
          <a:prstGeom prst="rect">
            <a:avLst/>
          </a:prstGeom>
          <a:noFill/>
        </p:spPr>
        <p:txBody>
          <a:bodyPr wrap="square" rtlCol="1">
            <a:spAutoFit/>
          </a:bodyPr>
          <a:lstStyle/>
          <a:p>
            <a:endParaRPr lang="en-US" dirty="0">
              <a:solidFill>
                <a:schemeClr val="bg1"/>
              </a:solidFill>
            </a:endParaRPr>
          </a:p>
          <a:p>
            <a:endParaRPr lang="en-US" dirty="0">
              <a:solidFill>
                <a:schemeClr val="bg1"/>
              </a:solidFill>
            </a:endParaRPr>
          </a:p>
          <a:p>
            <a:r>
              <a:rPr lang="en-US" b="1" dirty="0">
                <a:solidFill>
                  <a:schemeClr val="bg1"/>
                </a:solidFill>
              </a:rPr>
              <a:t>5. *Develop Action Plans*: Shift the focus to the future, collaborating with the employee to create plans for improvement. Address only one or two critical areas needing attention to avoid overwhelming them.</a:t>
            </a:r>
          </a:p>
          <a:p>
            <a:endParaRPr lang="en-US" b="1" dirty="0">
              <a:solidFill>
                <a:schemeClr val="bg1"/>
              </a:solidFill>
            </a:endParaRPr>
          </a:p>
          <a:p>
            <a:r>
              <a:rPr lang="en-US" b="1" dirty="0">
                <a:solidFill>
                  <a:schemeClr val="bg1"/>
                </a:solidFill>
              </a:rPr>
              <a:t>6. *Set Follow-Up Meetings*: Schedule a follow-up session four to six weeks after the appraisal to discuss progress and address any challenges encountered while implementing improvement plans.</a:t>
            </a:r>
          </a:p>
          <a:p>
            <a:endParaRPr lang="en-US" b="1" dirty="0">
              <a:solidFill>
                <a:schemeClr val="bg1"/>
              </a:solidFill>
            </a:endParaRPr>
          </a:p>
          <a:p>
            <a:r>
              <a:rPr lang="en-US" b="1" dirty="0">
                <a:solidFill>
                  <a:schemeClr val="bg1"/>
                </a:solidFill>
              </a:rPr>
              <a:t>7. *Express Confidence*: Conclude the interview by conveying your belief in the employee’s ability to improve. If further issues arise, address them at a later date, continuing to provide support and feedback.</a:t>
            </a:r>
          </a:p>
          <a:p>
            <a:endParaRPr lang="en-US" b="1" dirty="0">
              <a:solidFill>
                <a:schemeClr val="bg1"/>
              </a:solidFill>
            </a:endParaRPr>
          </a:p>
          <a:p>
            <a:r>
              <a:rPr lang="en-US" b="1" dirty="0">
                <a:solidFill>
                  <a:schemeClr val="bg1"/>
                </a:solidFill>
              </a:rPr>
              <a:t>In summary, a well-conducted performance appraisal interview enhances employee development by linking performance evaluations to actionable plans and fostering open communication.</a:t>
            </a:r>
            <a:endParaRPr lang="ar-SA" b="1" dirty="0">
              <a:solidFill>
                <a:schemeClr val="bg1"/>
              </a:solidFill>
            </a:endParaRPr>
          </a:p>
          <a:p>
            <a:endParaRPr lang="ar-SA" b="1" dirty="0"/>
          </a:p>
        </p:txBody>
      </p:sp>
    </p:spTree>
    <p:extLst>
      <p:ext uri="{BB962C8B-B14F-4D97-AF65-F5344CB8AC3E}">
        <p14:creationId xmlns:p14="http://schemas.microsoft.com/office/powerpoint/2010/main" val="3512163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723648-4A9C-39CA-C4EC-4E72BE74692A}"/>
              </a:ext>
            </a:extLst>
          </p:cNvPr>
          <p:cNvSpPr txBox="1"/>
          <p:nvPr/>
        </p:nvSpPr>
        <p:spPr>
          <a:xfrm>
            <a:off x="744071" y="682130"/>
            <a:ext cx="10286999" cy="5032147"/>
          </a:xfrm>
          <a:prstGeom prst="rect">
            <a:avLst/>
          </a:prstGeom>
          <a:noFill/>
        </p:spPr>
        <p:txBody>
          <a:bodyPr wrap="square">
            <a:spAutoFit/>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accent2"/>
                </a:solidFill>
                <a:effectLst/>
                <a:uLnTx/>
                <a:uFillTx/>
                <a:latin typeface="Palatino Linotype"/>
                <a:ea typeface="+mn-ea"/>
                <a:cs typeface="+mn-cs"/>
              </a:rPr>
              <a:t>Appraisal interviewed and Appraisal form : </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chemeClr val="bg1"/>
                </a:solidFill>
                <a:effectLst/>
                <a:uLnTx/>
                <a:uFillTx/>
                <a:latin typeface="Palatino Linotype"/>
                <a:ea typeface="+mn-ea"/>
                <a:cs typeface="+mn-cs"/>
              </a:rPr>
              <a:t>Purpose: Review employee performance, set future goals, and provide feedback.</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1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chemeClr val="bg1"/>
                </a:solidFill>
                <a:effectLst/>
                <a:uLnTx/>
                <a:uFillTx/>
                <a:latin typeface="Palatino Linotype"/>
                <a:ea typeface="+mn-ea"/>
                <a:cs typeface="+mn-cs"/>
              </a:rPr>
              <a:t>Preparation: Both employee and manager should prepare by reviewing past performance and goals.</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1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chemeClr val="bg1"/>
                </a:solidFill>
                <a:effectLst/>
                <a:uLnTx/>
                <a:uFillTx/>
                <a:latin typeface="Palatino Linotype"/>
                <a:ea typeface="+mn-ea"/>
                <a:cs typeface="+mn-cs"/>
              </a:rPr>
              <a:t>Feedback: Constructive feedback on strengths and areas for improvement.</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1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chemeClr val="bg1"/>
                </a:solidFill>
                <a:effectLst/>
                <a:uLnTx/>
                <a:uFillTx/>
                <a:latin typeface="Palatino Linotype"/>
                <a:ea typeface="+mn-ea"/>
                <a:cs typeface="+mn-cs"/>
              </a:rPr>
              <a:t>Goal Setting: Establish SMART (Specific, Measurable, Achievable, Relevant, Time-bound) goals.</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1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chemeClr val="bg1"/>
                </a:solidFill>
                <a:effectLst/>
                <a:uLnTx/>
                <a:uFillTx/>
                <a:latin typeface="Palatino Linotype"/>
                <a:ea typeface="+mn-ea"/>
                <a:cs typeface="+mn-cs"/>
              </a:rPr>
              <a:t>Development Opportunities: Identify training and growth opportunities.</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2100" b="1" i="0" u="none" strike="noStrike" kern="1200" cap="none" spc="0" normalizeH="0" baseline="0" noProof="0" dirty="0">
              <a:ln>
                <a:noFill/>
              </a:ln>
              <a:solidFill>
                <a:schemeClr val="bg1"/>
              </a:solidFill>
              <a:effectLst/>
              <a:uLnTx/>
              <a:uFillTx/>
              <a:latin typeface="Palatino Linotype"/>
              <a:ea typeface="+mn-ea"/>
              <a:cs typeface="+mn-cs"/>
            </a:endParaRPr>
          </a:p>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chemeClr val="bg1"/>
                </a:solidFill>
                <a:effectLst/>
                <a:uLnTx/>
                <a:uFillTx/>
                <a:latin typeface="Palatino Linotype"/>
                <a:ea typeface="+mn-ea"/>
                <a:cs typeface="+mn-cs"/>
              </a:rPr>
              <a:t>Documentation: Record the discussion for future reference.</a:t>
            </a:r>
            <a:endParaRPr kumimoji="0" lang="ar-SA" sz="2100" b="1" i="0" u="none" strike="noStrike" kern="1200" cap="none" spc="0" normalizeH="0" baseline="0" noProof="0" dirty="0">
              <a:ln>
                <a:noFill/>
              </a:ln>
              <a:solidFill>
                <a:schemeClr val="bg1"/>
              </a:solidFill>
              <a:effectLst/>
              <a:uLnTx/>
              <a:uFillTx/>
              <a:latin typeface="Palatino Linotype"/>
              <a:ea typeface="+mn-ea"/>
              <a:cs typeface="Times New Roman" panose="02020603050405020304" pitchFamily="18" charset="0"/>
            </a:endParaRPr>
          </a:p>
        </p:txBody>
      </p:sp>
    </p:spTree>
    <p:extLst>
      <p:ext uri="{BB962C8B-B14F-4D97-AF65-F5344CB8AC3E}">
        <p14:creationId xmlns:p14="http://schemas.microsoft.com/office/powerpoint/2010/main" val="403236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923026" y="646981"/>
            <a:ext cx="4511616" cy="5693866"/>
          </a:xfrm>
          <a:prstGeom prst="rect">
            <a:avLst/>
          </a:prstGeom>
          <a:noFill/>
        </p:spPr>
        <p:txBody>
          <a:bodyPr wrap="square" rtlCol="1">
            <a:spAutoFit/>
          </a:bodyPr>
          <a:lstStyle/>
          <a:p>
            <a:r>
              <a:rPr lang="en-US" sz="2200" b="1" dirty="0">
                <a:solidFill>
                  <a:schemeClr val="bg1"/>
                </a:solidFill>
              </a:rPr>
              <a:t>Content:</a:t>
            </a:r>
          </a:p>
          <a:p>
            <a:endParaRPr lang="en-US" b="1" dirty="0"/>
          </a:p>
          <a:p>
            <a:pPr marL="342900" indent="-342900">
              <a:buAutoNum type="arabicPeriod"/>
            </a:pPr>
            <a:r>
              <a:rPr lang="en-US" b="1" dirty="0">
                <a:solidFill>
                  <a:schemeClr val="bg1"/>
                </a:solidFill>
              </a:rPr>
              <a:t>Definition.</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Purpose of performance appraisal.</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Responsibilities of employee and supervisor.</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How to enhance performance appraisal.</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Process of appraisal.</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Methods and problems of evaluation.</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Appraisal interview.</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Appraisal form.</a:t>
            </a:r>
            <a:endParaRPr lang="ar-SA" b="1" dirty="0">
              <a:solidFill>
                <a:schemeClr val="bg1"/>
              </a:solidFill>
            </a:endParaRPr>
          </a:p>
        </p:txBody>
      </p:sp>
    </p:spTree>
    <p:extLst>
      <p:ext uri="{BB962C8B-B14F-4D97-AF65-F5344CB8AC3E}">
        <p14:creationId xmlns:p14="http://schemas.microsoft.com/office/powerpoint/2010/main" val="1133543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FD0D8A-28AD-1DA1-567F-45BF8B61EC4F}"/>
              </a:ext>
            </a:extLst>
          </p:cNvPr>
          <p:cNvSpPr txBox="1"/>
          <p:nvPr/>
        </p:nvSpPr>
        <p:spPr>
          <a:xfrm>
            <a:off x="457198" y="1147315"/>
            <a:ext cx="10775577" cy="4862870"/>
          </a:xfrm>
          <a:prstGeom prst="rect">
            <a:avLst/>
          </a:prstGeom>
          <a:noFill/>
        </p:spPr>
        <p:txBody>
          <a:bodyPr wrap="square">
            <a:spAutoFit/>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accent4">
                    <a:lumMod val="40000"/>
                    <a:lumOff val="60000"/>
                  </a:schemeClr>
                </a:solidFill>
                <a:effectLst/>
                <a:uLnTx/>
                <a:uFillTx/>
                <a:latin typeface="Palatino Linotype"/>
                <a:ea typeface="+mn-ea"/>
                <a:cs typeface="+mn-cs"/>
              </a:rPr>
              <a:t>Appraisal Form</a:t>
            </a:r>
          </a:p>
          <a:p>
            <a:pPr marL="0" marR="0" lvl="0" indent="0" algn="l" defTabSz="914400" rtl="1"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bg1"/>
              </a:solidFill>
              <a:effectLst/>
              <a:uLnTx/>
              <a:uFillTx/>
              <a:latin typeface="Palatino Linotype"/>
              <a:ea typeface="+mn-ea"/>
              <a:cs typeface="+mn-cs"/>
            </a:endParaRP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Employee Information: Name, position, department, and appraisal period.</a:t>
            </a: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Performance Objectives: List of goals from the previous period.</a:t>
            </a: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Performance Ratings: Scale (e.g., 1 to 5) for various competencies.</a:t>
            </a: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Comments Section: Space for feedback from both employee and manager.</a:t>
            </a: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Development Plan: Recommendations for training or skill development.</a:t>
            </a: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Employee Comments: Input from the employee about the appraisal.</a:t>
            </a: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2000" b="1" i="0" u="none" strike="noStrike" kern="1200" cap="none" spc="0" normalizeH="0" baseline="0" noProof="0" dirty="0">
              <a:ln>
                <a:noFill/>
              </a:ln>
              <a:solidFill>
                <a:schemeClr val="bg1"/>
              </a:solidFill>
              <a:effectLst/>
              <a:uLnTx/>
              <a:uFillTx/>
              <a:latin typeface="Palatino Linotype"/>
              <a:ea typeface="+mn-ea"/>
              <a:cs typeface="+mn-cs"/>
            </a:endParaRPr>
          </a:p>
          <a:p>
            <a:pPr marL="342900" marR="0" lvl="0" indent="-342900" defTabSz="91440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000" b="1" i="0" u="none" strike="noStrike" kern="1200" cap="none" spc="0" normalizeH="0" baseline="0" noProof="0" dirty="0">
                <a:ln>
                  <a:noFill/>
                </a:ln>
                <a:solidFill>
                  <a:schemeClr val="bg1"/>
                </a:solidFill>
                <a:effectLst/>
                <a:uLnTx/>
                <a:uFillTx/>
                <a:latin typeface="Palatino Linotype"/>
                <a:ea typeface="+mn-ea"/>
                <a:cs typeface="+mn-cs"/>
              </a:rPr>
              <a:t>Signatures: Signature fields for both manager and employee.</a:t>
            </a:r>
            <a:endParaRPr kumimoji="0" lang="ar-SA" sz="2000" b="1" i="0" u="none" strike="noStrike" kern="1200" cap="none" spc="0" normalizeH="0" baseline="0" noProof="0" dirty="0">
              <a:ln>
                <a:noFill/>
              </a:ln>
              <a:solidFill>
                <a:schemeClr val="bg1"/>
              </a:solidFill>
              <a:effectLst/>
              <a:uLnTx/>
              <a:uFillTx/>
              <a:latin typeface="Palatino Linotype"/>
              <a:ea typeface="+mn-ea"/>
              <a:cs typeface="Times New Roman" panose="02020603050405020304" pitchFamily="18" charset="0"/>
            </a:endParaRPr>
          </a:p>
        </p:txBody>
      </p:sp>
    </p:spTree>
    <p:extLst>
      <p:ext uri="{BB962C8B-B14F-4D97-AF65-F5344CB8AC3E}">
        <p14:creationId xmlns:p14="http://schemas.microsoft.com/office/powerpoint/2010/main" val="424475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79562" y="181154"/>
            <a:ext cx="3226279" cy="707886"/>
          </a:xfrm>
          <a:prstGeom prst="rect">
            <a:avLst/>
          </a:prstGeom>
          <a:noFill/>
        </p:spPr>
        <p:txBody>
          <a:bodyPr wrap="square" rtlCol="1">
            <a:spAutoFit/>
          </a:bodyPr>
          <a:lstStyle/>
          <a:p>
            <a:r>
              <a:rPr lang="en-US" sz="2200" b="1" dirty="0"/>
              <a:t>Appraisal form</a:t>
            </a:r>
            <a:endParaRPr lang="ar-SA" sz="2200" b="1" dirty="0"/>
          </a:p>
          <a:p>
            <a:endParaRPr lang="ar-SA" dirty="0"/>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2924" y="0"/>
            <a:ext cx="5266151" cy="6858000"/>
          </a:xfrm>
          <a:prstGeom prst="rect">
            <a:avLst/>
          </a:prstGeom>
        </p:spPr>
      </p:pic>
    </p:spTree>
    <p:extLst>
      <p:ext uri="{BB962C8B-B14F-4D97-AF65-F5344CB8AC3E}">
        <p14:creationId xmlns:p14="http://schemas.microsoft.com/office/powerpoint/2010/main" val="2222950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93298" y="241539"/>
            <a:ext cx="11967714" cy="4955203"/>
          </a:xfrm>
          <a:prstGeom prst="rect">
            <a:avLst/>
          </a:prstGeom>
          <a:noFill/>
        </p:spPr>
        <p:txBody>
          <a:bodyPr wrap="square" rtlCol="1">
            <a:spAutoFit/>
          </a:bodyPr>
          <a:lstStyle/>
          <a:p>
            <a:r>
              <a:rPr lang="en-US" sz="2000" b="1" dirty="0">
                <a:solidFill>
                  <a:schemeClr val="bg1"/>
                </a:solidFill>
              </a:rPr>
              <a:t>References and sources</a:t>
            </a:r>
          </a:p>
          <a:p>
            <a:endParaRPr lang="en-US" sz="2000" b="1" dirty="0">
              <a:solidFill>
                <a:schemeClr val="bg1"/>
              </a:solidFill>
            </a:endParaRPr>
          </a:p>
          <a:p>
            <a:r>
              <a:rPr lang="en-US" sz="1600" dirty="0">
                <a:solidFill>
                  <a:schemeClr val="bg1"/>
                </a:solidFill>
                <a:hlinkClick r:id="rId2"/>
              </a:rPr>
              <a:t>https://www.questionpro.com/blog/performance-appraisal/#What_is_performance_appraisal</a:t>
            </a:r>
            <a:endParaRPr lang="en-US" sz="1600" dirty="0">
              <a:solidFill>
                <a:schemeClr val="bg1"/>
              </a:solidFill>
            </a:endParaRPr>
          </a:p>
          <a:p>
            <a:endParaRPr lang="en-US" sz="1600" dirty="0">
              <a:solidFill>
                <a:schemeClr val="bg1"/>
              </a:solidFill>
            </a:endParaRPr>
          </a:p>
          <a:p>
            <a:r>
              <a:rPr lang="en-US" sz="1600" dirty="0" err="1">
                <a:solidFill>
                  <a:schemeClr val="bg1"/>
                </a:solidFill>
              </a:rPr>
              <a:t>Pulakos</a:t>
            </a:r>
            <a:r>
              <a:rPr lang="en-US" sz="1600" dirty="0">
                <a:solidFill>
                  <a:schemeClr val="bg1"/>
                </a:solidFill>
              </a:rPr>
              <a:t>, E. D., &amp; O'Leary, R. S. (2011). "Why is performance management broken?" Industrial and Organizational Psychology, 4(2), 146-164.</a:t>
            </a:r>
          </a:p>
          <a:p>
            <a:endParaRPr lang="en-US" sz="1600" dirty="0">
              <a:solidFill>
                <a:schemeClr val="bg1"/>
              </a:solidFill>
            </a:endParaRPr>
          </a:p>
          <a:p>
            <a:r>
              <a:rPr lang="en-US" sz="1600" dirty="0">
                <a:solidFill>
                  <a:schemeClr val="bg1"/>
                </a:solidFill>
              </a:rPr>
              <a:t>Armstrong, M., &amp; Taylor, S. (2020). Armstrong's Handbook of Human Resource Management Practice (15th ed.). </a:t>
            </a:r>
            <a:r>
              <a:rPr lang="en-US" sz="1600" dirty="0" err="1">
                <a:solidFill>
                  <a:schemeClr val="bg1"/>
                </a:solidFill>
              </a:rPr>
              <a:t>Kogan</a:t>
            </a:r>
            <a:r>
              <a:rPr lang="en-US" sz="1600" dirty="0">
                <a:solidFill>
                  <a:schemeClr val="bg1"/>
                </a:solidFill>
              </a:rPr>
              <a:t> Page.</a:t>
            </a:r>
          </a:p>
          <a:p>
            <a:endParaRPr lang="en-US" sz="1600" dirty="0">
              <a:solidFill>
                <a:schemeClr val="bg1"/>
              </a:solidFill>
            </a:endParaRPr>
          </a:p>
          <a:p>
            <a:r>
              <a:rPr lang="en-US" sz="1600" dirty="0" err="1">
                <a:solidFill>
                  <a:schemeClr val="bg1"/>
                </a:solidFill>
              </a:rPr>
              <a:t>Antononi</a:t>
            </a:r>
            <a:r>
              <a:rPr lang="en-US" sz="1600" dirty="0">
                <a:solidFill>
                  <a:schemeClr val="bg1"/>
                </a:solidFill>
              </a:rPr>
              <a:t>, D, 1994, “The Effects of Feed Back Accountability on Upward Appraisal Rating”, Journal of Personnel Psychology. </a:t>
            </a:r>
          </a:p>
          <a:p>
            <a:endParaRPr lang="en-US" sz="1600" dirty="0">
              <a:solidFill>
                <a:schemeClr val="bg1"/>
              </a:solidFill>
            </a:endParaRPr>
          </a:p>
          <a:p>
            <a:r>
              <a:rPr lang="en-US" sz="1600" dirty="0" err="1">
                <a:solidFill>
                  <a:schemeClr val="bg1"/>
                </a:solidFill>
              </a:rPr>
              <a:t>Dessler</a:t>
            </a:r>
            <a:r>
              <a:rPr lang="en-US" sz="1600" dirty="0">
                <a:solidFill>
                  <a:schemeClr val="bg1"/>
                </a:solidFill>
              </a:rPr>
              <a:t>, G. (2019). Human Resource Management. </a:t>
            </a:r>
            <a:r>
              <a:rPr lang="en-US" sz="1600" dirty="0" err="1">
                <a:solidFill>
                  <a:schemeClr val="bg1"/>
                </a:solidFill>
              </a:rPr>
              <a:t>Dessler</a:t>
            </a:r>
            <a:r>
              <a:rPr lang="en-US" sz="1600" dirty="0">
                <a:solidFill>
                  <a:schemeClr val="bg1"/>
                </a:solidFill>
              </a:rPr>
              <a:t> highlights the importance of using objective criteria to minimize biases during this comparison stage.</a:t>
            </a:r>
          </a:p>
          <a:p>
            <a:endParaRPr lang="en-US" sz="1600" dirty="0">
              <a:solidFill>
                <a:schemeClr val="bg1"/>
              </a:solidFill>
            </a:endParaRPr>
          </a:p>
          <a:p>
            <a:endParaRPr lang="en-US" sz="1600" dirty="0">
              <a:solidFill>
                <a:schemeClr val="bg1"/>
              </a:solidFill>
            </a:endParaRPr>
          </a:p>
          <a:p>
            <a:r>
              <a:rPr lang="en-US" sz="1600" dirty="0">
                <a:solidFill>
                  <a:schemeClr val="bg1"/>
                </a:solidFill>
              </a:rPr>
              <a:t>  </a:t>
            </a:r>
            <a:r>
              <a:rPr lang="en-US" sz="1600" dirty="0" err="1">
                <a:solidFill>
                  <a:schemeClr val="bg1"/>
                </a:solidFill>
              </a:rPr>
              <a:t>Aguinis</a:t>
            </a:r>
            <a:r>
              <a:rPr lang="en-US" sz="1600" dirty="0">
                <a:solidFill>
                  <a:schemeClr val="bg1"/>
                </a:solidFill>
              </a:rPr>
              <a:t>, H. (2013)Performance </a:t>
            </a:r>
            <a:r>
              <a:rPr lang="en-US" sz="1600" dirty="0" err="1">
                <a:solidFill>
                  <a:schemeClr val="bg1"/>
                </a:solidFill>
              </a:rPr>
              <a:t>Management.‏Upper</a:t>
            </a:r>
            <a:r>
              <a:rPr lang="en-US" sz="1600" dirty="0">
                <a:solidFill>
                  <a:schemeClr val="bg1"/>
                </a:solidFill>
              </a:rPr>
              <a:t> Saddle River, NJ: Pearson Education</a:t>
            </a:r>
          </a:p>
          <a:p>
            <a:endParaRPr lang="ar-SA" sz="2000" b="1" dirty="0">
              <a:solidFill>
                <a:schemeClr val="bg1"/>
              </a:solidFill>
            </a:endParaRPr>
          </a:p>
        </p:txBody>
      </p:sp>
    </p:spTree>
    <p:extLst>
      <p:ext uri="{BB962C8B-B14F-4D97-AF65-F5344CB8AC3E}">
        <p14:creationId xmlns:p14="http://schemas.microsoft.com/office/powerpoint/2010/main" val="119043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12475" y="483079"/>
            <a:ext cx="11007306" cy="6247864"/>
          </a:xfrm>
          <a:prstGeom prst="rect">
            <a:avLst/>
          </a:prstGeom>
          <a:noFill/>
        </p:spPr>
        <p:txBody>
          <a:bodyPr wrap="square" rtlCol="1">
            <a:spAutoFit/>
          </a:bodyPr>
          <a:lstStyle/>
          <a:p>
            <a:r>
              <a:rPr lang="en-US" sz="2200" b="1" dirty="0"/>
              <a:t>Definition</a:t>
            </a:r>
          </a:p>
          <a:p>
            <a:endParaRPr lang="en-US" b="1" dirty="0">
              <a:solidFill>
                <a:schemeClr val="bg1"/>
              </a:solidFill>
            </a:endParaRPr>
          </a:p>
          <a:p>
            <a:r>
              <a:rPr lang="en-US" b="1" dirty="0">
                <a:solidFill>
                  <a:schemeClr val="bg1"/>
                </a:solidFill>
              </a:rPr>
              <a:t>Organizations use performance appraisal as a critical process to evaluate the performance of their employees. It involves a systematic review of employee performance, including their strengths, weaknesses, and room for growth. This process can significantly impact the employee’s performance and career development as well as the organization’s overall success. Performance appraisal is defined as a process that systematically measures an employee’s personality and performance, usually by managers or immediate supervisors, against predefined attributes like skillset, knowledge about the role, technical know-how, attitude, punctuality, and so on.</a:t>
            </a:r>
          </a:p>
          <a:p>
            <a:endParaRPr lang="en-US" b="1" dirty="0">
              <a:solidFill>
                <a:schemeClr val="bg1"/>
              </a:solidFill>
            </a:endParaRPr>
          </a:p>
          <a:p>
            <a:r>
              <a:rPr lang="en-US" b="1" dirty="0">
                <a:solidFill>
                  <a:srgbClr val="FF0000"/>
                </a:solidFill>
              </a:rPr>
              <a:t>Performance appraisal </a:t>
            </a:r>
            <a:r>
              <a:rPr lang="en-US" b="1" dirty="0">
                <a:solidFill>
                  <a:schemeClr val="bg1"/>
                </a:solidFill>
              </a:rPr>
              <a:t>has many names across organizations. Some call it performance evaluation, and some prefer performance review, merit rating, annual performance review, </a:t>
            </a:r>
            <a:r>
              <a:rPr lang="en-US" b="1" dirty="0" err="1">
                <a:solidFill>
                  <a:schemeClr val="bg1"/>
                </a:solidFill>
              </a:rPr>
              <a:t>etc.This</a:t>
            </a:r>
            <a:r>
              <a:rPr lang="en-US" b="1" dirty="0">
                <a:solidFill>
                  <a:schemeClr val="bg1"/>
                </a:solidFill>
              </a:rPr>
              <a:t> process is carried out to identify the inherent qualities of an employee and the abilities and level of competency of an employee for their future growth and development and that of the organization they are associated with. It aims at ascertaining the value of an employee and his/her offering to the organizational performance. Performance appraisals help managers and supervisors place the right employee to do the right job, depending on the skill set they possess. Without an ounce of doubt, every organization needs a robust performance appraisal process. There are various methods that managers and supervisors use to evaluate employees based on objective and subjective factors. However, it can get a bit tricky, but to effectively evaluate an employee, both factors are essential. </a:t>
            </a:r>
          </a:p>
          <a:p>
            <a:endParaRPr lang="en-US" dirty="0">
              <a:solidFill>
                <a:schemeClr val="bg1"/>
              </a:solidFill>
            </a:endParaRPr>
          </a:p>
        </p:txBody>
      </p:sp>
    </p:spTree>
    <p:extLst>
      <p:ext uri="{BB962C8B-B14F-4D97-AF65-F5344CB8AC3E}">
        <p14:creationId xmlns:p14="http://schemas.microsoft.com/office/powerpoint/2010/main" val="4023442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36431" y="388188"/>
            <a:ext cx="11395494" cy="5970865"/>
          </a:xfrm>
          <a:prstGeom prst="rect">
            <a:avLst/>
          </a:prstGeom>
          <a:noFill/>
        </p:spPr>
        <p:txBody>
          <a:bodyPr wrap="square" rtlCol="1">
            <a:spAutoFit/>
          </a:bodyPr>
          <a:lstStyle/>
          <a:p>
            <a:r>
              <a:rPr lang="en-US" sz="2200" b="1" dirty="0"/>
              <a:t>Purpose of performance appraisal</a:t>
            </a:r>
          </a:p>
          <a:p>
            <a:endParaRPr lang="en-US" dirty="0">
              <a:solidFill>
                <a:schemeClr val="bg1"/>
              </a:solidFill>
            </a:endParaRPr>
          </a:p>
          <a:p>
            <a:r>
              <a:rPr lang="en-US" b="1" dirty="0">
                <a:solidFill>
                  <a:schemeClr val="bg1"/>
                </a:solidFill>
              </a:rPr>
              <a:t>The following are the objectives for conducting performance appraisals year after year:</a:t>
            </a:r>
          </a:p>
          <a:p>
            <a:endParaRPr lang="en-US" b="1" dirty="0">
              <a:solidFill>
                <a:schemeClr val="bg1"/>
              </a:solidFill>
            </a:endParaRPr>
          </a:p>
          <a:p>
            <a:r>
              <a:rPr lang="en-US" b="1" dirty="0">
                <a:solidFill>
                  <a:schemeClr val="bg1"/>
                </a:solidFill>
              </a:rPr>
              <a:t>1. Employee promotion : This is an essential first step towards promoting an employee based on subjective and objective factors- performance and competency.</a:t>
            </a:r>
          </a:p>
          <a:p>
            <a:endParaRPr lang="en-US" b="1" dirty="0">
              <a:solidFill>
                <a:schemeClr val="bg1"/>
              </a:solidFill>
            </a:endParaRPr>
          </a:p>
          <a:p>
            <a:r>
              <a:rPr lang="en-US" b="1" dirty="0">
                <a:solidFill>
                  <a:schemeClr val="bg1"/>
                </a:solidFill>
              </a:rPr>
              <a:t>2. Employee needs: To identify the training and development needs of an employee.</a:t>
            </a:r>
          </a:p>
          <a:p>
            <a:endParaRPr lang="en-US" b="1" dirty="0">
              <a:solidFill>
                <a:schemeClr val="bg1"/>
              </a:solidFill>
            </a:endParaRPr>
          </a:p>
          <a:p>
            <a:r>
              <a:rPr lang="en-US" b="1" dirty="0">
                <a:solidFill>
                  <a:schemeClr val="bg1"/>
                </a:solidFill>
              </a:rPr>
              <a:t>3. Employee Confirmation: To provide confirmation to those employees who were recently hired and are on their probation period.</a:t>
            </a:r>
          </a:p>
          <a:p>
            <a:endParaRPr lang="en-US" b="1" dirty="0">
              <a:solidFill>
                <a:schemeClr val="bg1"/>
              </a:solidFill>
            </a:endParaRPr>
          </a:p>
          <a:p>
            <a:r>
              <a:rPr lang="en-US" b="1" dirty="0">
                <a:solidFill>
                  <a:schemeClr val="bg1"/>
                </a:solidFill>
              </a:rPr>
              <a:t>4. Making decisions about promotions and compensation: To make a concrete decision, what should be the percentage of a hike in the salary of an employee based on the work done by them?</a:t>
            </a:r>
          </a:p>
          <a:p>
            <a:endParaRPr lang="en-US" b="1" dirty="0">
              <a:solidFill>
                <a:schemeClr val="bg1"/>
              </a:solidFill>
            </a:endParaRPr>
          </a:p>
          <a:p>
            <a:r>
              <a:rPr lang="en-US" b="1" dirty="0">
                <a:solidFill>
                  <a:schemeClr val="bg1"/>
                </a:solidFill>
              </a:rPr>
              <a:t>5. Improving communication: To encourage a proper feedback system between the manager and employees.</a:t>
            </a:r>
          </a:p>
          <a:p>
            <a:endParaRPr lang="en-US" b="1" dirty="0">
              <a:solidFill>
                <a:schemeClr val="bg1"/>
              </a:solidFill>
            </a:endParaRPr>
          </a:p>
          <a:p>
            <a:r>
              <a:rPr lang="en-US" b="1" dirty="0">
                <a:solidFill>
                  <a:schemeClr val="bg1"/>
                </a:solidFill>
              </a:rPr>
              <a:t>6. Scope of improvement : To help employees understand where they stand in the current year and what is the scope of improvement.</a:t>
            </a:r>
          </a:p>
          <a:p>
            <a:endParaRPr lang="ar-SA" sz="1600" dirty="0"/>
          </a:p>
        </p:txBody>
      </p:sp>
    </p:spTree>
    <p:extLst>
      <p:ext uri="{BB962C8B-B14F-4D97-AF65-F5344CB8AC3E}">
        <p14:creationId xmlns:p14="http://schemas.microsoft.com/office/powerpoint/2010/main" val="2071508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77971" y="612475"/>
            <a:ext cx="11542143" cy="4616648"/>
          </a:xfrm>
          <a:prstGeom prst="rect">
            <a:avLst/>
          </a:prstGeom>
          <a:noFill/>
        </p:spPr>
        <p:txBody>
          <a:bodyPr wrap="square" rtlCol="1">
            <a:spAutoFit/>
          </a:bodyPr>
          <a:lstStyle/>
          <a:p>
            <a:r>
              <a:rPr lang="en-US" sz="2200" b="1" dirty="0"/>
              <a:t>Responsibilities of employee and supervisor</a:t>
            </a:r>
          </a:p>
          <a:p>
            <a:endParaRPr lang="en-US" b="1" dirty="0">
              <a:solidFill>
                <a:schemeClr val="bg1"/>
              </a:solidFill>
            </a:endParaRPr>
          </a:p>
          <a:p>
            <a:endParaRPr lang="en-US" b="1" dirty="0">
              <a:solidFill>
                <a:schemeClr val="bg1"/>
              </a:solidFill>
            </a:endParaRPr>
          </a:p>
          <a:p>
            <a:endParaRPr lang="en-US" b="1" dirty="0">
              <a:solidFill>
                <a:schemeClr val="bg1"/>
              </a:solidFill>
            </a:endParaRPr>
          </a:p>
          <a:p>
            <a:r>
              <a:rPr lang="en-US" b="1" dirty="0">
                <a:solidFill>
                  <a:schemeClr val="bg1"/>
                </a:solidFill>
              </a:rPr>
              <a:t>•Employee Responsibilities: </a:t>
            </a:r>
          </a:p>
          <a:p>
            <a:endParaRPr lang="en-US" b="1" dirty="0">
              <a:solidFill>
                <a:schemeClr val="bg1"/>
              </a:solidFill>
            </a:endParaRPr>
          </a:p>
          <a:p>
            <a:pPr marL="342900" indent="-342900">
              <a:buAutoNum type="arabicPeriod"/>
            </a:pPr>
            <a:r>
              <a:rPr lang="en-US" b="1" dirty="0">
                <a:solidFill>
                  <a:schemeClr val="bg1"/>
                </a:solidFill>
              </a:rPr>
              <a:t>Adherence to Company Policies.  </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Job Performance. </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Professionalism and Teamwork. </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Health and Safety Compliance. </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Continuous Improvement and Learning.</a:t>
            </a:r>
          </a:p>
          <a:p>
            <a:endParaRPr lang="ar-SA" b="1" dirty="0"/>
          </a:p>
        </p:txBody>
      </p:sp>
    </p:spTree>
    <p:extLst>
      <p:ext uri="{BB962C8B-B14F-4D97-AF65-F5344CB8AC3E}">
        <p14:creationId xmlns:p14="http://schemas.microsoft.com/office/powerpoint/2010/main" val="1416574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08959" y="1475118"/>
            <a:ext cx="6443932" cy="3139321"/>
          </a:xfrm>
          <a:prstGeom prst="rect">
            <a:avLst/>
          </a:prstGeom>
          <a:noFill/>
        </p:spPr>
        <p:txBody>
          <a:bodyPr wrap="square" rtlCol="1">
            <a:spAutoFit/>
          </a:bodyPr>
          <a:lstStyle/>
          <a:p>
            <a:r>
              <a:rPr lang="en-US" b="1" dirty="0">
                <a:solidFill>
                  <a:schemeClr val="bg1"/>
                </a:solidFill>
              </a:rPr>
              <a:t>•Supervisor Responsibilities:</a:t>
            </a:r>
          </a:p>
          <a:p>
            <a:endParaRPr lang="en-US" b="1" dirty="0">
              <a:solidFill>
                <a:schemeClr val="bg1"/>
              </a:solidFill>
            </a:endParaRPr>
          </a:p>
          <a:p>
            <a:r>
              <a:rPr lang="en-US" b="1" dirty="0">
                <a:solidFill>
                  <a:schemeClr val="bg1"/>
                </a:solidFill>
              </a:rPr>
              <a:t>1. Monitoring and Evaluating Performance. </a:t>
            </a:r>
          </a:p>
          <a:p>
            <a:endParaRPr lang="en-US" b="1" dirty="0">
              <a:solidFill>
                <a:schemeClr val="bg1"/>
              </a:solidFill>
            </a:endParaRPr>
          </a:p>
          <a:p>
            <a:r>
              <a:rPr lang="en-US" b="1" dirty="0">
                <a:solidFill>
                  <a:schemeClr val="bg1"/>
                </a:solidFill>
              </a:rPr>
              <a:t>2. Ensuring Compliance with Policies </a:t>
            </a:r>
          </a:p>
          <a:p>
            <a:endParaRPr lang="en-US" b="1" dirty="0">
              <a:solidFill>
                <a:schemeClr val="bg1"/>
              </a:solidFill>
            </a:endParaRPr>
          </a:p>
          <a:p>
            <a:r>
              <a:rPr lang="en-US" b="1" dirty="0">
                <a:solidFill>
                  <a:schemeClr val="bg1"/>
                </a:solidFill>
              </a:rPr>
              <a:t>3. Providing Training and Development. </a:t>
            </a:r>
          </a:p>
          <a:p>
            <a:endParaRPr lang="en-US" b="1" dirty="0">
              <a:solidFill>
                <a:schemeClr val="bg1"/>
              </a:solidFill>
            </a:endParaRPr>
          </a:p>
          <a:p>
            <a:r>
              <a:rPr lang="en-US" b="1" dirty="0">
                <a:solidFill>
                  <a:schemeClr val="bg1"/>
                </a:solidFill>
              </a:rPr>
              <a:t>4. Conflict Resolution </a:t>
            </a:r>
          </a:p>
          <a:p>
            <a:endParaRPr lang="en-US" b="1" dirty="0">
              <a:solidFill>
                <a:schemeClr val="bg1"/>
              </a:solidFill>
            </a:endParaRPr>
          </a:p>
          <a:p>
            <a:r>
              <a:rPr lang="en-US" b="1" dirty="0">
                <a:solidFill>
                  <a:schemeClr val="bg1"/>
                </a:solidFill>
              </a:rPr>
              <a:t>5. Health and Safety Oversight</a:t>
            </a:r>
            <a:r>
              <a:rPr lang="en-US" b="1" dirty="0"/>
              <a:t>.</a:t>
            </a:r>
            <a:endParaRPr lang="ar-SA" b="1" dirty="0"/>
          </a:p>
        </p:txBody>
      </p:sp>
    </p:spTree>
    <p:extLst>
      <p:ext uri="{BB962C8B-B14F-4D97-AF65-F5344CB8AC3E}">
        <p14:creationId xmlns:p14="http://schemas.microsoft.com/office/powerpoint/2010/main" val="2249144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14067" y="388189"/>
            <a:ext cx="11481759" cy="5478423"/>
          </a:xfrm>
          <a:prstGeom prst="rect">
            <a:avLst/>
          </a:prstGeom>
          <a:noFill/>
        </p:spPr>
        <p:txBody>
          <a:bodyPr wrap="square" rtlCol="1">
            <a:spAutoFit/>
          </a:bodyPr>
          <a:lstStyle/>
          <a:p>
            <a:r>
              <a:rPr lang="en-US" sz="2200" b="1" dirty="0"/>
              <a:t>How to enhance performance appraisal</a:t>
            </a:r>
          </a:p>
          <a:p>
            <a:endParaRPr lang="en-US" sz="2200" b="1" dirty="0">
              <a:solidFill>
                <a:schemeClr val="bg1"/>
              </a:solidFill>
            </a:endParaRPr>
          </a:p>
          <a:p>
            <a:pPr marL="342900" indent="-342900">
              <a:buAutoNum type="arabicPeriod"/>
            </a:pPr>
            <a:r>
              <a:rPr lang="en-US" b="1" dirty="0">
                <a:solidFill>
                  <a:schemeClr val="bg1"/>
                </a:solidFill>
              </a:rPr>
              <a:t>Set Clear, SMART Objectives Specific, Measurable, Achievable, Relevant, Time-bound (SMART) goals are crucial for improving the clarity and focus of performance appraisals. When employees understand the targets, it's easier to evaluate them fairly and accurately.</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Use Continuous Feedback Annual or bi-annual reviews can be enhanced by incorporating continuous feedback throughout the year. This helps avoid surprises during the final review and keeps employees on track for performance improvement.</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Incorporate Self-Assessment Allowing employees to conduct self-assessments can provide valuable insights into how they perceive their own performance and align their goals with organizational expectations.</a:t>
            </a:r>
          </a:p>
          <a:p>
            <a:pPr marL="342900" indent="-342900">
              <a:buAutoNum type="arabicPeriod"/>
            </a:pPr>
            <a:endParaRPr lang="en-US" b="1" dirty="0">
              <a:solidFill>
                <a:schemeClr val="bg1"/>
              </a:solidFill>
            </a:endParaRPr>
          </a:p>
          <a:p>
            <a:pPr marL="342900" indent="-342900">
              <a:buAutoNum type="arabicPeriod"/>
            </a:pPr>
            <a:r>
              <a:rPr lang="en-US" b="1" dirty="0">
                <a:solidFill>
                  <a:schemeClr val="bg1"/>
                </a:solidFill>
              </a:rPr>
              <a:t> 360-Degree Feedback Implementing a 360-degree feedback process, where feedback is gathered from supervisors, peers, and subordinates, gives a more holistic view of an employee's performance.</a:t>
            </a:r>
          </a:p>
          <a:p>
            <a:pPr marL="342900" indent="-342900">
              <a:buAutoNum type="arabicPeriod"/>
            </a:pPr>
            <a:endParaRPr lang="en-US" b="1" dirty="0">
              <a:solidFill>
                <a:schemeClr val="bg1"/>
              </a:solidFill>
            </a:endParaRPr>
          </a:p>
          <a:p>
            <a:endParaRPr lang="ar-SA" b="1" dirty="0"/>
          </a:p>
        </p:txBody>
      </p:sp>
    </p:spTree>
    <p:extLst>
      <p:ext uri="{BB962C8B-B14F-4D97-AF65-F5344CB8AC3E}">
        <p14:creationId xmlns:p14="http://schemas.microsoft.com/office/powerpoint/2010/main" val="4050203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00332" y="534838"/>
            <a:ext cx="11274725" cy="3970318"/>
          </a:xfrm>
          <a:prstGeom prst="rect">
            <a:avLst/>
          </a:prstGeom>
          <a:noFill/>
        </p:spPr>
        <p:txBody>
          <a:bodyPr wrap="square" rtlCol="1">
            <a:spAutoFit/>
          </a:bodyPr>
          <a:lstStyle/>
          <a:p>
            <a:r>
              <a:rPr lang="en-US" dirty="0">
                <a:solidFill>
                  <a:schemeClr val="bg1"/>
                </a:solidFill>
              </a:rPr>
              <a:t> </a:t>
            </a:r>
          </a:p>
          <a:p>
            <a:endParaRPr lang="en-US" dirty="0">
              <a:solidFill>
                <a:schemeClr val="bg1"/>
              </a:solidFill>
            </a:endParaRPr>
          </a:p>
          <a:p>
            <a:endParaRPr lang="en-US" dirty="0">
              <a:solidFill>
                <a:schemeClr val="bg1"/>
              </a:solidFill>
            </a:endParaRPr>
          </a:p>
          <a:p>
            <a:r>
              <a:rPr lang="en-US" b="1" dirty="0">
                <a:solidFill>
                  <a:schemeClr val="bg1"/>
                </a:solidFill>
              </a:rPr>
              <a:t>5. Leverage Technology for Data-Driven </a:t>
            </a:r>
            <a:r>
              <a:rPr lang="en-US" b="1" dirty="0" err="1">
                <a:solidFill>
                  <a:schemeClr val="bg1"/>
                </a:solidFill>
              </a:rPr>
              <a:t>InsightsUse</a:t>
            </a:r>
            <a:r>
              <a:rPr lang="en-US" b="1" dirty="0">
                <a:solidFill>
                  <a:schemeClr val="bg1"/>
                </a:solidFill>
              </a:rPr>
              <a:t> performance management software that tracks performance metrics in real-time. Technology can reduce bias and enhance transparency in the appraisal process.</a:t>
            </a:r>
          </a:p>
          <a:p>
            <a:endParaRPr lang="en-US" b="1" dirty="0">
              <a:solidFill>
                <a:schemeClr val="bg1"/>
              </a:solidFill>
            </a:endParaRPr>
          </a:p>
          <a:p>
            <a:r>
              <a:rPr lang="en-US" b="1" dirty="0">
                <a:solidFill>
                  <a:schemeClr val="bg1"/>
                </a:solidFill>
              </a:rPr>
              <a:t>6. Tie Appraisals to Development </a:t>
            </a:r>
            <a:r>
              <a:rPr lang="en-US" b="1" dirty="0" err="1">
                <a:solidFill>
                  <a:schemeClr val="bg1"/>
                </a:solidFill>
              </a:rPr>
              <a:t>PlansUse</a:t>
            </a:r>
            <a:r>
              <a:rPr lang="en-US" b="1" dirty="0">
                <a:solidFill>
                  <a:schemeClr val="bg1"/>
                </a:solidFill>
              </a:rPr>
              <a:t> performance appraisals to create individual development plans (IDPs) that focus on both immediate performance improvements and long-term career growth.</a:t>
            </a:r>
          </a:p>
          <a:p>
            <a:endParaRPr lang="en-US" b="1" dirty="0">
              <a:solidFill>
                <a:schemeClr val="bg1"/>
              </a:solidFill>
            </a:endParaRPr>
          </a:p>
          <a:p>
            <a:r>
              <a:rPr lang="en-US" b="1" dirty="0">
                <a:solidFill>
                  <a:schemeClr val="bg1"/>
                </a:solidFill>
              </a:rPr>
              <a:t>7. Train Managers in Bias </a:t>
            </a:r>
            <a:r>
              <a:rPr lang="en-US" b="1" dirty="0" err="1">
                <a:solidFill>
                  <a:schemeClr val="bg1"/>
                </a:solidFill>
              </a:rPr>
              <a:t>ReductionManagers</a:t>
            </a:r>
            <a:r>
              <a:rPr lang="en-US" b="1" dirty="0">
                <a:solidFill>
                  <a:schemeClr val="bg1"/>
                </a:solidFill>
              </a:rPr>
              <a:t> should undergo training in bias awareness to ensure they are evaluating employees fairly, without the influence of subconscious biases.</a:t>
            </a:r>
          </a:p>
          <a:p>
            <a:endParaRPr lang="ar-SA" b="1" dirty="0"/>
          </a:p>
        </p:txBody>
      </p:sp>
    </p:spTree>
    <p:extLst>
      <p:ext uri="{BB962C8B-B14F-4D97-AF65-F5344CB8AC3E}">
        <p14:creationId xmlns:p14="http://schemas.microsoft.com/office/powerpoint/2010/main" val="3244133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58794" y="0"/>
            <a:ext cx="11576649" cy="5262979"/>
          </a:xfrm>
          <a:prstGeom prst="rect">
            <a:avLst/>
          </a:prstGeom>
          <a:noFill/>
        </p:spPr>
        <p:txBody>
          <a:bodyPr wrap="square" rtlCol="1">
            <a:spAutoFit/>
          </a:bodyPr>
          <a:lstStyle/>
          <a:p>
            <a:endParaRPr lang="en-US" sz="2200" b="1" dirty="0">
              <a:solidFill>
                <a:schemeClr val="bg1"/>
              </a:solidFill>
            </a:endParaRPr>
          </a:p>
          <a:p>
            <a:r>
              <a:rPr lang="en-US" sz="2200" b="1" dirty="0"/>
              <a:t>Process of appraisal</a:t>
            </a:r>
          </a:p>
          <a:p>
            <a:endParaRPr lang="en-US" sz="2200" b="1" dirty="0">
              <a:solidFill>
                <a:schemeClr val="bg1"/>
              </a:solidFill>
            </a:endParaRPr>
          </a:p>
          <a:p>
            <a:r>
              <a:rPr lang="en-US" b="1" dirty="0">
                <a:solidFill>
                  <a:schemeClr val="bg1"/>
                </a:solidFill>
              </a:rPr>
              <a:t>1. Setting Performance Standards: The organization defines clear, measurable, and achievable performance standards based on the employee’s job role. These standards are often linked to organizational goals.</a:t>
            </a:r>
          </a:p>
          <a:p>
            <a:endParaRPr lang="en-US" b="1" dirty="0">
              <a:solidFill>
                <a:schemeClr val="bg1"/>
              </a:solidFill>
            </a:endParaRPr>
          </a:p>
          <a:p>
            <a:r>
              <a:rPr lang="en-US" b="1" dirty="0">
                <a:solidFill>
                  <a:schemeClr val="bg1"/>
                </a:solidFill>
              </a:rPr>
              <a:t>2. Communicating expectations: The standards and expectations are communicated to employees to ensure clarity. This includes discussing job responsibilities and the criteria that will be used for evaluation.</a:t>
            </a:r>
          </a:p>
          <a:p>
            <a:endParaRPr lang="en-US" b="1" dirty="0">
              <a:solidFill>
                <a:schemeClr val="bg1"/>
              </a:solidFill>
            </a:endParaRPr>
          </a:p>
          <a:p>
            <a:r>
              <a:rPr lang="en-US" b="1" dirty="0">
                <a:solidFill>
                  <a:schemeClr val="bg1"/>
                </a:solidFill>
              </a:rPr>
              <a:t>3. Measuring Actual Performance: Performance is measured using various methods such as self-assessments, peer reviews, manager evaluations, and 360-degree feedback. Objective data such as sales figures or project completion rates might also be used.</a:t>
            </a:r>
          </a:p>
          <a:p>
            <a:endParaRPr lang="en-US" b="1" dirty="0">
              <a:solidFill>
                <a:schemeClr val="bg1"/>
              </a:solidFill>
            </a:endParaRPr>
          </a:p>
          <a:p>
            <a:r>
              <a:rPr lang="en-US" b="1" dirty="0">
                <a:solidFill>
                  <a:schemeClr val="bg1"/>
                </a:solidFill>
              </a:rPr>
              <a:t>4. Comparing Performance Against Standards: The actual performance is compared to the previously established standards. This step helps in identifying gaps between expected and actual performance.</a:t>
            </a:r>
          </a:p>
          <a:p>
            <a:endParaRPr lang="en-US" b="1" dirty="0">
              <a:solidFill>
                <a:schemeClr val="bg1"/>
              </a:solidFill>
            </a:endParaRPr>
          </a:p>
        </p:txBody>
      </p:sp>
    </p:spTree>
    <p:extLst>
      <p:ext uri="{BB962C8B-B14F-4D97-AF65-F5344CB8AC3E}">
        <p14:creationId xmlns:p14="http://schemas.microsoft.com/office/powerpoint/2010/main" val="2800951697"/>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214</TotalTime>
  <Words>2294</Words>
  <Application>Microsoft Office PowerPoint</Application>
  <PresentationFormat>Widescreen</PresentationFormat>
  <Paragraphs>257</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Century Gothic</vt:lpstr>
      <vt:lpstr>Palatino Linotype</vt:lpstr>
      <vt:lpstr>Wingdings</vt:lpstr>
      <vt:lpstr>Wingdings 3</vt:lpstr>
      <vt:lpstr>شريحة</vt:lpstr>
      <vt:lpstr>Performance appraisal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appraisal</dc:title>
  <dc:creator>حساب Microsoft</dc:creator>
  <cp:lastModifiedBy>Administrator</cp:lastModifiedBy>
  <cp:revision>21</cp:revision>
  <dcterms:created xsi:type="dcterms:W3CDTF">2024-10-18T16:30:42Z</dcterms:created>
  <dcterms:modified xsi:type="dcterms:W3CDTF">2024-10-28T21:39:40Z</dcterms:modified>
</cp:coreProperties>
</file>