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151"/>
  </p:notesMasterIdLst>
  <p:handoutMasterIdLst>
    <p:handoutMasterId r:id="rId152"/>
  </p:handoutMasterIdLst>
  <p:sldIdLst>
    <p:sldId id="1911" r:id="rId3"/>
    <p:sldId id="272" r:id="rId4"/>
    <p:sldId id="1705" r:id="rId5"/>
    <p:sldId id="1762" r:id="rId6"/>
    <p:sldId id="1763" r:id="rId7"/>
    <p:sldId id="1764" r:id="rId8"/>
    <p:sldId id="1765" r:id="rId9"/>
    <p:sldId id="1766" r:id="rId10"/>
    <p:sldId id="1767" r:id="rId11"/>
    <p:sldId id="1768" r:id="rId12"/>
    <p:sldId id="1769" r:id="rId13"/>
    <p:sldId id="1770" r:id="rId14"/>
    <p:sldId id="1771" r:id="rId15"/>
    <p:sldId id="1773" r:id="rId16"/>
    <p:sldId id="1774" r:id="rId17"/>
    <p:sldId id="1775" r:id="rId18"/>
    <p:sldId id="1776" r:id="rId19"/>
    <p:sldId id="1778" r:id="rId20"/>
    <p:sldId id="1779" r:id="rId21"/>
    <p:sldId id="1716" r:id="rId22"/>
    <p:sldId id="1780" r:id="rId23"/>
    <p:sldId id="1718" r:id="rId24"/>
    <p:sldId id="1719" r:id="rId25"/>
    <p:sldId id="1721" r:id="rId26"/>
    <p:sldId id="1722" r:id="rId27"/>
    <p:sldId id="1782" r:id="rId28"/>
    <p:sldId id="1783" r:id="rId29"/>
    <p:sldId id="1784" r:id="rId30"/>
    <p:sldId id="1723" r:id="rId31"/>
    <p:sldId id="1785" r:id="rId32"/>
    <p:sldId id="1786" r:id="rId33"/>
    <p:sldId id="1724" r:id="rId34"/>
    <p:sldId id="1787" r:id="rId35"/>
    <p:sldId id="1788" r:id="rId36"/>
    <p:sldId id="1789" r:id="rId37"/>
    <p:sldId id="1790" r:id="rId38"/>
    <p:sldId id="1725" r:id="rId39"/>
    <p:sldId id="1792" r:id="rId40"/>
    <p:sldId id="1793" r:id="rId41"/>
    <p:sldId id="1803" r:id="rId42"/>
    <p:sldId id="1805" r:id="rId43"/>
    <p:sldId id="1912" r:id="rId44"/>
    <p:sldId id="1726" r:id="rId45"/>
    <p:sldId id="1807" r:id="rId46"/>
    <p:sldId id="1727" r:id="rId47"/>
    <p:sldId id="1808" r:id="rId48"/>
    <p:sldId id="1809" r:id="rId49"/>
    <p:sldId id="1810" r:id="rId50"/>
    <p:sldId id="1811" r:id="rId51"/>
    <p:sldId id="1812" r:id="rId52"/>
    <p:sldId id="1813" r:id="rId53"/>
    <p:sldId id="1814" r:id="rId54"/>
    <p:sldId id="1816" r:id="rId55"/>
    <p:sldId id="1730" r:id="rId56"/>
    <p:sldId id="1731" r:id="rId57"/>
    <p:sldId id="1743" r:id="rId58"/>
    <p:sldId id="1744" r:id="rId59"/>
    <p:sldId id="1817" r:id="rId60"/>
    <p:sldId id="1745" r:id="rId61"/>
    <p:sldId id="1818" r:id="rId62"/>
    <p:sldId id="1819" r:id="rId63"/>
    <p:sldId id="1820" r:id="rId64"/>
    <p:sldId id="1821" r:id="rId65"/>
    <p:sldId id="1822" r:id="rId66"/>
    <p:sldId id="1823" r:id="rId67"/>
    <p:sldId id="1824" r:id="rId68"/>
    <p:sldId id="1825" r:id="rId69"/>
    <p:sldId id="1826" r:id="rId70"/>
    <p:sldId id="1827" r:id="rId71"/>
    <p:sldId id="1828" r:id="rId72"/>
    <p:sldId id="1829" r:id="rId73"/>
    <p:sldId id="1830" r:id="rId74"/>
    <p:sldId id="1831" r:id="rId75"/>
    <p:sldId id="1832" r:id="rId76"/>
    <p:sldId id="1833" r:id="rId77"/>
    <p:sldId id="1834" r:id="rId78"/>
    <p:sldId id="1835" r:id="rId79"/>
    <p:sldId id="1836" r:id="rId80"/>
    <p:sldId id="1837" r:id="rId81"/>
    <p:sldId id="1838" r:id="rId82"/>
    <p:sldId id="1839" r:id="rId83"/>
    <p:sldId id="1840" r:id="rId84"/>
    <p:sldId id="1841" r:id="rId85"/>
    <p:sldId id="1842" r:id="rId86"/>
    <p:sldId id="1843" r:id="rId87"/>
    <p:sldId id="1844" r:id="rId88"/>
    <p:sldId id="1845" r:id="rId89"/>
    <p:sldId id="1846" r:id="rId90"/>
    <p:sldId id="1847" r:id="rId91"/>
    <p:sldId id="1848" r:id="rId92"/>
    <p:sldId id="1849" r:id="rId93"/>
    <p:sldId id="1850" r:id="rId94"/>
    <p:sldId id="1851" r:id="rId95"/>
    <p:sldId id="1852" r:id="rId96"/>
    <p:sldId id="1853" r:id="rId97"/>
    <p:sldId id="1854" r:id="rId98"/>
    <p:sldId id="1855" r:id="rId99"/>
    <p:sldId id="1856" r:id="rId100"/>
    <p:sldId id="1857" r:id="rId101"/>
    <p:sldId id="1862" r:id="rId102"/>
    <p:sldId id="1858" r:id="rId103"/>
    <p:sldId id="1860" r:id="rId104"/>
    <p:sldId id="1861" r:id="rId105"/>
    <p:sldId id="1863" r:id="rId106"/>
    <p:sldId id="1864" r:id="rId107"/>
    <p:sldId id="1865" r:id="rId108"/>
    <p:sldId id="1866" r:id="rId109"/>
    <p:sldId id="1867" r:id="rId110"/>
    <p:sldId id="1868" r:id="rId111"/>
    <p:sldId id="1869" r:id="rId112"/>
    <p:sldId id="1870" r:id="rId113"/>
    <p:sldId id="1871" r:id="rId114"/>
    <p:sldId id="1872" r:id="rId115"/>
    <p:sldId id="1873" r:id="rId116"/>
    <p:sldId id="1874" r:id="rId117"/>
    <p:sldId id="1875" r:id="rId118"/>
    <p:sldId id="1876" r:id="rId119"/>
    <p:sldId id="1878" r:id="rId120"/>
    <p:sldId id="1879" r:id="rId121"/>
    <p:sldId id="1880" r:id="rId122"/>
    <p:sldId id="1881" r:id="rId123"/>
    <p:sldId id="1882" r:id="rId124"/>
    <p:sldId id="1883" r:id="rId125"/>
    <p:sldId id="1884" r:id="rId126"/>
    <p:sldId id="1885" r:id="rId127"/>
    <p:sldId id="1886" r:id="rId128"/>
    <p:sldId id="1887" r:id="rId129"/>
    <p:sldId id="1888" r:id="rId130"/>
    <p:sldId id="1889" r:id="rId131"/>
    <p:sldId id="1890" r:id="rId132"/>
    <p:sldId id="1891" r:id="rId133"/>
    <p:sldId id="1892" r:id="rId134"/>
    <p:sldId id="1893" r:id="rId135"/>
    <p:sldId id="1894" r:id="rId136"/>
    <p:sldId id="1895" r:id="rId137"/>
    <p:sldId id="1896" r:id="rId138"/>
    <p:sldId id="1897" r:id="rId139"/>
    <p:sldId id="1898" r:id="rId140"/>
    <p:sldId id="1899" r:id="rId141"/>
    <p:sldId id="1900" r:id="rId142"/>
    <p:sldId id="1901" r:id="rId143"/>
    <p:sldId id="1902" r:id="rId144"/>
    <p:sldId id="1903" r:id="rId145"/>
    <p:sldId id="1904" r:id="rId146"/>
    <p:sldId id="1905" r:id="rId147"/>
    <p:sldId id="1906" r:id="rId148"/>
    <p:sldId id="1907" r:id="rId149"/>
    <p:sldId id="1909" r:id="rId150"/>
  </p:sldIdLst>
  <p:sldSz cx="9144000" cy="6858000" type="screen4x3"/>
  <p:notesSz cx="6858000" cy="9144000"/>
  <p:embeddedFontLst>
    <p:embeddedFont>
      <p:font typeface="Calibri" panose="020F0502020204030204" pitchFamily="34" charset="0"/>
      <p:regular r:id="rId153"/>
      <p:bold r:id="rId154"/>
      <p:italic r:id="rId155"/>
      <p:boldItalic r:id="rId156"/>
    </p:embeddedFont>
    <p:embeddedFont>
      <p:font typeface="Verdana" panose="020B0604030504040204" pitchFamily="34" charset="0"/>
      <p:regular r:id="rId157"/>
      <p:bold r:id="rId158"/>
      <p:italic r:id="rId159"/>
      <p:boldItalic r:id="rId1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32" userDrawn="1">
          <p15:clr>
            <a:srgbClr val="A4A3A4"/>
          </p15:clr>
        </p15:guide>
        <p15:guide id="2" pos="272" userDrawn="1">
          <p15:clr>
            <a:srgbClr val="A4A3A4"/>
          </p15:clr>
        </p15:guide>
        <p15:guide id="3" orient="horz" pos="396" userDrawn="1">
          <p15:clr>
            <a:srgbClr val="A4A3A4"/>
          </p15:clr>
        </p15:guide>
        <p15:guide id="4" pos="2993" userDrawn="1">
          <p15:clr>
            <a:srgbClr val="A4A3A4"/>
          </p15:clr>
        </p15:guide>
        <p15:guide id="5" orient="horz" pos="958" userDrawn="1">
          <p15:clr>
            <a:srgbClr val="A4A3A4"/>
          </p15:clr>
        </p15:guide>
        <p15:guide id="6" pos="55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7" name="Editorial Integra" initials="Q" lastIdx="1" clrIdx="7"/>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31" autoAdjust="0"/>
    <p:restoredTop sz="94291" autoAdjust="0"/>
  </p:normalViewPr>
  <p:slideViewPr>
    <p:cSldViewPr snapToGrid="0" snapToObjects="1">
      <p:cViewPr>
        <p:scale>
          <a:sx n="66" d="100"/>
          <a:sy n="66" d="100"/>
        </p:scale>
        <p:origin x="1094" y="26"/>
      </p:cViewPr>
      <p:guideLst>
        <p:guide orient="horz" pos="4032"/>
        <p:guide pos="272"/>
        <p:guide orient="horz" pos="396"/>
        <p:guide pos="2993"/>
        <p:guide orient="horz" pos="958"/>
        <p:guide pos="5556"/>
      </p:guideLst>
    </p:cSldViewPr>
  </p:slideViewPr>
  <p:outlineViewPr>
    <p:cViewPr>
      <p:scale>
        <a:sx n="33" d="100"/>
        <a:sy n="33" d="100"/>
      </p:scale>
      <p:origin x="0" y="-75108"/>
    </p:cViewPr>
  </p:outlineViewPr>
  <p:notesTextViewPr>
    <p:cViewPr>
      <p:scale>
        <a:sx n="125" d="100"/>
        <a:sy n="125" d="100"/>
      </p:scale>
      <p:origin x="0" y="0"/>
    </p:cViewPr>
  </p:notesTextViewPr>
  <p:sorterViewPr>
    <p:cViewPr>
      <p:scale>
        <a:sx n="100" d="100"/>
        <a:sy n="100" d="100"/>
      </p:scale>
      <p:origin x="0" y="-3346"/>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font" Target="fonts/font7.fntdata"/><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font" Target="fonts/font8.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notesMaster" Target="notesMasters/notesMaster1.xml"/><Relationship Id="rId156" Type="http://schemas.openxmlformats.org/officeDocument/2006/relationships/font" Target="fonts/font4.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5.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1.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font" Target="fonts/font2.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tableStyles" Target="tableStyle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460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34784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APC targets securin and mitoic cyclin for degradation. The destruction of securing allows separase to cleave cohesins that hold sister chromatids together. The parts labeled are sister chromatids, cohesion, and spindle microtubules. Metaphase, on separase, gives anaphase. Securin becomes degraded securing. Mitotic Cdk-cyclin is degraded to mitotic cyclin in the presence of anaphase-promoting complex.</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degradation of mitotic cyclin depresses mitotic Cdk activity, leading to cytokinesis, chromosome decondensation, and nuclear envelope reassembly.</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55031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96542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43718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15279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506786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growth factor leads to Ras pathway to Cdk-cyclin. ATP to ADP conversion happens. The gene transcription after the process leads to mRNA translation resulting in enzymes and other proteins required for S phase.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703253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59800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9484309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11743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0277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2073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862423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307887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1216228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flow is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Mad and Bub proteins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Chromosomes unattached to spindles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Mad-Bub complex inhibits Cdc20.</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Inactive when the checkpoint is “on” and active when the checkpoint is “off.”</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Chromosomes are attached to the spindle.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microtubules, DNA, and Bub1 attached to the DNA. The measurement is 5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2833666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62377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780417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86360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101527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process is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damaged DNA activates ATM or ATR.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This activates checkpoint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p53 causes degradation of Mdm2 and ATP to ADP occurs.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Mdm2 separates and p53 binds to DNA.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Upon binding to DNA, two processes can be triggered.</a:t>
            </a:r>
          </a:p>
          <a:p>
            <a:pPr marL="0" lvl="0" indent="0">
              <a:buFont typeface="+mj-lt"/>
              <a:buNone/>
            </a:pP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p53 and p21:</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p53 binds to DNA and activates transcription for p21, which is a Cdk inhibitor.</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This inhibits Cdk-cyclin and cannot phosphorylate Rb protein.</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rabicPeriod"/>
            </a:pPr>
            <a:r>
              <a:rPr lang="en-US" sz="1200" b="0" i="0" u="none" strike="noStrike" kern="1200" cap="none" dirty="0">
                <a:solidFill>
                  <a:schemeClr val="dk1"/>
                </a:solidFill>
                <a:effectLst/>
                <a:latin typeface="Arial"/>
                <a:ea typeface="Arial"/>
                <a:cs typeface="Arial"/>
                <a:sym typeface="Arial"/>
              </a:rPr>
              <a:t>Cell cycle is arrested.</a:t>
            </a:r>
            <a:endParaRPr lang="en-IN" sz="1200" b="0" i="0" u="none" strike="noStrike" kern="1200" cap="none" dirty="0">
              <a:solidFill>
                <a:schemeClr val="dk1"/>
              </a:solidFill>
              <a:effectLst/>
              <a:latin typeface="Arial"/>
              <a:ea typeface="Arial"/>
              <a:cs typeface="Arial"/>
              <a:sym typeface="Arial"/>
            </a:endParaRPr>
          </a:p>
          <a:p>
            <a:endParaRPr lang="en-US"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P53 and puma:</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p53 reacts with a key protein puma that inhibits Bcl 2. This cannot inhibit and leads to apoptosis, which is cell death. </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73738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650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58639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90837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477365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226363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294377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78553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parts labeled are six P molecules attached to the two receptors. This activates the Ras protein, then GDP to GTP.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reactions inside the cytosol are as below: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Ras-GTP, G T P, P attached to Raf.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P attached to M E K reacts with M A P K. Two P molecules attach to M A P K. </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reactions inside the nucleus are as follows: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two P molecules attach to M A P K, where each P is attached to Ets and Jun.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Ets and Jun activate transcription of early genes.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Ets and Jun react with Myc, Jun, Fos. </a:t>
            </a:r>
            <a:endParaRPr lang="en-IN" sz="1200" b="0" i="0" u="none" strike="noStrike" kern="1200" cap="none" dirty="0">
              <a:solidFill>
                <a:schemeClr val="dk1"/>
              </a:solidFill>
              <a:effectLst/>
              <a:latin typeface="Arial"/>
              <a:ea typeface="Arial"/>
              <a:cs typeface="Arial"/>
              <a:sym typeface="Arial"/>
            </a:endParaRPr>
          </a:p>
          <a:p>
            <a:pPr marL="171450" lvl="0"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Activating transcription of delayed genes occurs.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65495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61495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7080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flow is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Growth factor signaling</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Activated P I 3-kinase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Activates Akt with two P molecules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One pathway follows bad, ATP to ADP, P attached to Bad, inhibits, and leads to apoptosis or cell death.</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other pathway follows Akt activates Rheb that activates T O R and leads to cell growth.</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86601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1035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Interphase:</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micrograph shows dense chromosomes surrounded by spindle of microtubule fibers, and intermediate filaments.</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illustration shows two centrosomes with centriole pairs in the cytosol within the plasma membrane. The nucleus has a nuclear envelope, a nucleolus, and chromatins within.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Prophase:</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chromosomes expand forming chromatids. The microtubules are in the process of splitting. </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illustration shows microtubules or MTs forming mitotic spindle and aster in the cytosol. Chromosome, consisting of two sister chromatids and centromeres is formed in the nucleus. The nucleolus starts disappearing.</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Prometaphase:</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There are two distinct microtubules and multiple chromatids in a network of intermediate filaments in the micrograph.</a:t>
            </a:r>
            <a:endParaRPr lang="en-IN" sz="1200" b="0" i="0" u="none" strike="noStrike" kern="1200" cap="none" dirty="0">
              <a:solidFill>
                <a:schemeClr val="dk1"/>
              </a:solidFill>
              <a:effectLst/>
              <a:latin typeface="Arial"/>
              <a:ea typeface="Arial"/>
              <a:cs typeface="Arial"/>
              <a:sym typeface="Arial"/>
            </a:endParaRPr>
          </a:p>
          <a:p>
            <a:pPr marL="685800" lvl="1"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illustration shows astral MT, spindle pole, fragments of nuclear envelope, and kinetochore.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886307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151076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Restriction point or start:</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DNA damage to p21 activates G1 Cdk-cyclin along with growth factors. Rb protein splits (catalyzing phosphorylation) and one of it acts at the restriction point or start.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G2-M transition: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At the end of G2 phase, active mitotic Cdk-cyclin promotes G2 M transition.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startAt="3"/>
            </a:pPr>
            <a:r>
              <a:rPr lang="en-US" sz="1200" b="0" i="0" u="none" strike="noStrike" kern="1200" cap="none" dirty="0">
                <a:solidFill>
                  <a:schemeClr val="dk1"/>
                </a:solidFill>
                <a:effectLst/>
                <a:latin typeface="Arial"/>
                <a:ea typeface="Arial"/>
                <a:cs typeface="Arial"/>
                <a:sym typeface="Arial"/>
              </a:rPr>
              <a:t>Metaphase-Anaphase transition: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Active mitotic Cdk-cyclin to degraded mitotic cyclin in the presence of APC/ C. Chromosome attachment to spindle s marked as spindle assembly.</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879430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91143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64807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757198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35936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steps in the process of apoptosis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As a cell begins to undergo apoptosis, its chromosomes condense and its cytoplasm shrinks.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Eventually, the nucleus becomes fragmented, its DNA is digested at regular intervals (“laddering”), the cytoplasm becomes fragmented, and the cell extends numerous blebs.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Ultimately, the remnants of the dead cell (apoptotic bodies) are ingested by phagocytic cells.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 micrograph shows continuous connected epithelial cells forming a flat sheet like structure. The second micrograph shows epithelial cells rounding up as groups without connections with one another. A third micrograph shows a single dead cell with many apoptotic bodies.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72675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63674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Cell death is seen in both the types of embryos as small buttons. The dead cell bodies accumulate in the ced-1 embryo and are visible. The measurement is marked as 10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33433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006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Interphase: A dense nucleus with nucleolus.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Prophase: Formation of chromosomes.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Prometaphase: Distinct chromatids with centromeres.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Metaphase: Alignment of the chromatids along the metaphase plane.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Anaphase: Separation into two cells with spindles and daughter chromosomes.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Telophase: Two distinct cells with chromosomes and the measurement is 25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75327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823335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54031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3641108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319095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504004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978530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68777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5921410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processes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Death receptor on the plasma membrane with i</a:t>
            </a:r>
            <a:r>
              <a:rPr lang="en-IN" sz="1200" b="0" i="0" u="none" strike="noStrike" kern="1200" cap="none" dirty="0">
                <a:solidFill>
                  <a:schemeClr val="dk1"/>
                </a:solidFill>
                <a:effectLst/>
                <a:latin typeface="Arial"/>
                <a:ea typeface="Arial"/>
                <a:cs typeface="Arial"/>
                <a:sym typeface="Arial"/>
              </a:rPr>
              <a:t>nitiator procaspase or procaspase-8</a:t>
            </a:r>
            <a:r>
              <a:rPr lang="en-US" sz="1200" b="0" i="0" u="none" strike="noStrike" kern="1200" cap="none" dirty="0">
                <a:solidFill>
                  <a:schemeClr val="dk1"/>
                </a:solidFill>
                <a:effectLst/>
                <a:latin typeface="Arial"/>
                <a:ea typeface="Arial"/>
                <a:cs typeface="Arial"/>
                <a:sym typeface="Arial"/>
              </a:rPr>
              <a: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Initiator caspase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Executioner casphase or casphase-3.</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Apoptosis activated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Absence of survival factors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Death promoting proteins p53. Inhibits Bcl 2. Release of cytochrome c. Activation of initiator procaspase or procaspase-9</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Activation of initiator caspase or caspase-9. Apoptosome is labeled.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Executioner procaspase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Activation of executioner caspase or caspase-3.</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Apoptosis activated.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277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110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7058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63897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IN"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two micrographs shows interphase and prophase of mitosis taking place in newt lungs cells. The blue coloured circle are chromosomes, green coloured branches are microtubules and red coloured portion represents intermediate filaments.</a:t>
            </a:r>
          </a:p>
          <a:p>
            <a:r>
              <a:rPr lang="en-US" sz="1200" b="0" i="0" u="none" strike="noStrike" kern="1200" cap="none" dirty="0">
                <a:solidFill>
                  <a:schemeClr val="dk1"/>
                </a:solidFill>
                <a:effectLst/>
                <a:latin typeface="Arial"/>
                <a:ea typeface="Arial"/>
                <a:cs typeface="Arial"/>
                <a:sym typeface="Arial"/>
              </a:rPr>
              <a:t>The illustration shows interphase of prophase with four chromosomes. In interphase, nucelolus and chromatin network can be seen enclosed in a nuclear envelope. Two centrosomes with centriole pairs are present. In prophase, nucleolus can be seen disappearing and chromosome with sister chromatids can be seen forming. Centromere is present in chromosomes. The microtubules can be seen forming a mitotic spindle with aster.</a:t>
            </a: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16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146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0106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5117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5136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4343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656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8478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Metaphase spindle with chromosomes (fluorescence):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measurement of the micrograph is 5 micrometers. It shows separation of two spindles and daughter chromosomes.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Single chromosome attached to the spindle (TEM):</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measurement is 1 micrometer. The parts labeled are chromosome, kinetochore MTs, and kinetochore.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3"/>
            </a:pPr>
            <a:r>
              <a:rPr lang="en-US" sz="1200" b="0" i="0" u="none" strike="noStrike" kern="1200" cap="none" dirty="0">
                <a:solidFill>
                  <a:schemeClr val="dk1"/>
                </a:solidFill>
                <a:effectLst/>
                <a:latin typeface="Arial"/>
                <a:ea typeface="Arial"/>
                <a:cs typeface="Arial"/>
                <a:sym typeface="Arial"/>
              </a:rPr>
              <a:t>Single chromosome attached via one kinetochore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parts labeled are unattached kinetochore, kinetochore microtubules or K-fiber, fibrous corona, and centromere.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4"/>
            </a:pPr>
            <a:r>
              <a:rPr lang="en-US" sz="1200" b="0" i="0" u="none" strike="noStrike" kern="1200" cap="none" dirty="0">
                <a:solidFill>
                  <a:schemeClr val="dk1"/>
                </a:solidFill>
                <a:effectLst/>
                <a:latin typeface="Arial"/>
                <a:ea typeface="Arial"/>
                <a:cs typeface="Arial"/>
                <a:sym typeface="Arial"/>
              </a:rPr>
              <a:t>Schematic of a single microtubule attached to a kinetochore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parts labeled are C CAN in inner kinetochore, KMN network in outer kinetochore, microtubule, Ska complex, Knl1, Mis12 complex, CENP-A chromatin or centromere, and CENP-C. The C CAN includes CENP-T complex and other cells. The KMN network includes Ndc80 complex.</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2016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IN"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The newt lung cell when viewed under fluorescence microscope, the blue coloured parts are chromosomes, microtubules are green coloured parts and red coloured parts depict intermediate filaments.</a:t>
            </a:r>
          </a:p>
          <a:p>
            <a:r>
              <a:rPr lang="en-US" sz="1200" b="0" i="0" u="none" strike="noStrike" kern="1200" cap="none" dirty="0">
                <a:solidFill>
                  <a:schemeClr val="dk1"/>
                </a:solidFill>
                <a:effectLst/>
                <a:latin typeface="Arial"/>
                <a:ea typeface="Arial"/>
                <a:cs typeface="Arial"/>
                <a:sym typeface="Arial"/>
              </a:rPr>
              <a:t>The illustration shows fragmentation of nuclear envelope and formation of spindle poles. The kinetochore in chromosomes are depicted as green coloured dots in illustration.</a:t>
            </a: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3198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433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114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9766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IN" sz="1200" b="0" i="0" u="none" strike="noStrike" kern="1200" cap="none" dirty="0">
                <a:solidFill>
                  <a:schemeClr val="dk1"/>
                </a:solidFill>
                <a:effectLst/>
                <a:latin typeface="Arial"/>
                <a:ea typeface="Arial"/>
                <a:cs typeface="Arial"/>
                <a:sym typeface="Arial"/>
              </a:rPr>
              <a:t>Long Description:</a:t>
            </a:r>
          </a:p>
          <a:p>
            <a:pPr marL="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rPr>
              <a:t>In micrograph of metaphase,</a:t>
            </a:r>
            <a:r>
              <a:rPr lang="en-US" sz="1200" b="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blue coloured parts are chromosomes, microtubules are green coloured parts and red coloured parts depict intermediate filaments.</a:t>
            </a:r>
            <a:endParaRPr lang="en-US" sz="1200" dirty="0">
              <a:effectLst/>
              <a:latin typeface="Calibri" panose="020F0502020204030204" pitchFamily="34" charset="0"/>
              <a:ea typeface="Calibri" panose="020F0502020204030204" pitchFamily="34" charset="0"/>
            </a:endParaRPr>
          </a:p>
          <a:p>
            <a:pPr marL="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rPr>
              <a:t>In illustration of metaphase, the formation of metaplate can be seen along with mitotic spindle. The kinetochore MT and polar MT can be seen in the illustration. </a:t>
            </a:r>
            <a:endParaRPr lang="en-US" sz="1200" dirty="0">
              <a:effectLst/>
              <a:latin typeface="Calibri" panose="020F0502020204030204" pitchFamily="34" charset="0"/>
              <a:ea typeface="Calibri" panose="020F0502020204030204" pitchFamily="34" charset="0"/>
            </a:endParaRP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1602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8470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7501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147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IN"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In micrograph of anaphase,</a:t>
            </a:r>
            <a:r>
              <a:rPr lang="en-US" sz="1200" b="1"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blue coloured parts are chromosomes, microtubules are green coloured parts and red coloured parts depict intermediate filaments.</a:t>
            </a:r>
          </a:p>
          <a:p>
            <a:r>
              <a:rPr lang="en-US" sz="1200" b="0" i="0" u="none" strike="noStrike" kern="1200" cap="none" dirty="0">
                <a:solidFill>
                  <a:schemeClr val="dk1"/>
                </a:solidFill>
                <a:effectLst/>
                <a:latin typeface="Arial"/>
                <a:ea typeface="Arial"/>
                <a:cs typeface="Arial"/>
                <a:sym typeface="Arial"/>
              </a:rPr>
              <a:t>In illustration of anaphase, the formation of daughter chromosomes can be seen. </a:t>
            </a: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91271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8317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6177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9951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IN" sz="1200" b="0" i="0" u="none" strike="noStrike" kern="1200" cap="none" dirty="0">
                <a:solidFill>
                  <a:schemeClr val="dk1"/>
                </a:solidFill>
                <a:effectLst/>
                <a:latin typeface="Arial"/>
                <a:ea typeface="Arial"/>
                <a:cs typeface="Arial"/>
                <a:sym typeface="Arial"/>
              </a:rPr>
              <a:t>Long Description:</a:t>
            </a:r>
          </a:p>
          <a:p>
            <a:r>
              <a:rPr lang="en-US" sz="1200" b="0" i="0" u="none" strike="noStrike" kern="1200" cap="none" dirty="0">
                <a:solidFill>
                  <a:schemeClr val="dk1"/>
                </a:solidFill>
                <a:effectLst/>
                <a:latin typeface="Arial"/>
                <a:ea typeface="Arial"/>
                <a:cs typeface="Arial"/>
                <a:sym typeface="Arial"/>
              </a:rPr>
              <a:t>In micrograph of telophase and cytokinesis,</a:t>
            </a:r>
            <a:r>
              <a:rPr lang="en-US" sz="1200" b="1"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blue coloured parts represents chromosomes, microtubules are shown by green colour and red coloured parts depict intermediate filaments.</a:t>
            </a:r>
          </a:p>
          <a:p>
            <a:r>
              <a:rPr lang="en-US" sz="1200" b="0" i="0" u="none" strike="noStrike" kern="1200" cap="none" dirty="0">
                <a:solidFill>
                  <a:schemeClr val="dk1"/>
                </a:solidFill>
                <a:effectLst/>
                <a:latin typeface="Arial"/>
                <a:ea typeface="Arial"/>
                <a:cs typeface="Arial"/>
                <a:sym typeface="Arial"/>
              </a:rPr>
              <a:t>In illustration of telophase, the formation of daughter cells can be seen forming with development of individual nuclear envelope and nucleolus. The chromosomal decondensing is also shown. The cleavage furrow is formed between two intact daughter cells. </a:t>
            </a:r>
          </a:p>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0300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798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The mitotic phase: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lphaLcPeriod"/>
            </a:pPr>
            <a:r>
              <a:rPr lang="en-US" sz="1200" b="0" i="0" u="none" strike="noStrike" kern="1200" cap="none" dirty="0">
                <a:solidFill>
                  <a:schemeClr val="dk1"/>
                </a:solidFill>
                <a:effectLst/>
                <a:latin typeface="Arial"/>
                <a:ea typeface="Arial"/>
                <a:cs typeface="Arial"/>
                <a:sym typeface="Arial"/>
              </a:rPr>
              <a:t>Chromosomes condensing </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lphaLcPeriod"/>
            </a:pPr>
            <a:r>
              <a:rPr lang="en-US" sz="1200" b="0" i="0" u="none" strike="noStrike" kern="1200" cap="none" dirty="0">
                <a:solidFill>
                  <a:schemeClr val="dk1"/>
                </a:solidFill>
                <a:effectLst/>
                <a:latin typeface="Arial"/>
                <a:ea typeface="Arial"/>
                <a:cs typeface="Arial"/>
                <a:sym typeface="Arial"/>
              </a:rPr>
              <a:t>Sister chromatids formation with centromere in the mitotic spindle.</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chromatids arrange in a perpendicular plane along a straight line.</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lphaLcPeriod"/>
            </a:pPr>
            <a:r>
              <a:rPr lang="en-US" sz="1200" b="0" i="0" u="none" strike="noStrike" kern="1200" cap="none" dirty="0">
                <a:solidFill>
                  <a:schemeClr val="dk1"/>
                </a:solidFill>
                <a:effectLst/>
                <a:latin typeface="Arial"/>
                <a:ea typeface="Arial"/>
                <a:cs typeface="Arial"/>
                <a:sym typeface="Arial"/>
              </a:rPr>
              <a:t>Sister chromatids separate.</a:t>
            </a:r>
            <a:endParaRPr lang="en-IN" sz="1200" b="0" i="0" u="none" strike="noStrike" kern="1200" cap="none" dirty="0">
              <a:solidFill>
                <a:schemeClr val="dk1"/>
              </a:solidFill>
              <a:effectLst/>
              <a:latin typeface="Arial"/>
              <a:ea typeface="Arial"/>
              <a:cs typeface="Arial"/>
              <a:sym typeface="Arial"/>
            </a:endParaRPr>
          </a:p>
          <a:p>
            <a:pPr marL="228600" indent="-228600">
              <a:buFont typeface="+mj-lt"/>
              <a:buAutoNum type="alphaLcPeriod"/>
            </a:pPr>
            <a:r>
              <a:rPr lang="en-US" sz="1200" b="0" i="0" u="none" strike="noStrike" kern="1200" cap="none" dirty="0">
                <a:solidFill>
                  <a:schemeClr val="dk1"/>
                </a:solidFill>
                <a:effectLst/>
                <a:latin typeface="Arial"/>
                <a:ea typeface="Arial"/>
                <a:cs typeface="Arial"/>
                <a:sym typeface="Arial"/>
              </a:rPr>
              <a:t>Cytokinesis: Formation of daughter cells.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The cell phase: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cell phase consists of gap phase G1, DNA synthesis S phase, gap phase G 2, and M, which is the mitotic phase. The cell is in the intermediate phase between divisions.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9466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6456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9687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a:lnSpc>
                <a:spcPct val="107000"/>
              </a:lnSpc>
              <a:spcBef>
                <a:spcPts val="1800"/>
              </a:spcBef>
              <a:spcAft>
                <a:spcPts val="800"/>
              </a:spcAft>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It shows positive polarity at astral MT end and negative polarity at the centrosome end on both ends of the spindle.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dirty="0">
                <a:effectLst/>
                <a:latin typeface="Times New Roman" panose="02020603050405020304" pitchFamily="18" charset="0"/>
                <a:ea typeface="Times New Roman" panose="02020603050405020304" pitchFamily="18" charset="0"/>
              </a:rPr>
              <a:t>The kinetochore MT extends between the centrosomes of both the poles at upper side and at lower side polar MT can be seen extending from one centrosome to the middle of the spindle. Another polar MT extends from the Astral MT end but is separated from first polar MT by tubulin subunits gained and lost. The centromeres at the chromatids are positive in polarity. Tubulin subunits gained and lost show positive polarity.</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4864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7759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0992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2953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41996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10292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448748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9049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8202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28279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5870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10723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Three roles played by motor proteins:</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Motor proteins of kinetochore MTs between the plus ends in chromosome and minus ends in centrosome poles of the spindles.</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Motor proteins of the polar MTs force the spindle poles away from each other. The polar MTs are lengthened by tubulin subunits.</a:t>
            </a:r>
            <a:endParaRPr lang="en-IN" sz="1200" b="0" i="0" u="none" strike="noStrike" kern="1200" cap="none" dirty="0">
              <a:solidFill>
                <a:schemeClr val="dk1"/>
              </a:solidFill>
              <a:effectLst/>
              <a:latin typeface="Arial"/>
              <a:ea typeface="Arial"/>
              <a:cs typeface="Arial"/>
              <a:sym typeface="Arial"/>
            </a:endParaRPr>
          </a:p>
          <a:p>
            <a:pPr marL="628650" lvl="1" indent="-171450">
              <a:buFont typeface="Arial" panose="020B0604020202020204" pitchFamily="34" charset="0"/>
              <a:buChar char="•"/>
            </a:pPr>
            <a:r>
              <a:rPr lang="en-US" sz="1200" b="0" i="0" u="none" strike="noStrike" kern="1200" cap="none" dirty="0">
                <a:solidFill>
                  <a:schemeClr val="dk1"/>
                </a:solidFill>
                <a:effectLst/>
                <a:latin typeface="Arial"/>
                <a:ea typeface="Arial"/>
                <a:cs typeface="Arial"/>
                <a:sym typeface="Arial"/>
              </a:rPr>
              <a:t>The astral MT motor proteins link the plus ends of astral MTs to the cell cortex surrounded by the plasma membrane.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Polar microtubules during metaphase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chromosome, poles, dense region of MT overlap between the poles, and polar MTs. The measurement is 2 micrometers.</a:t>
            </a:r>
            <a:endParaRPr lang="en-IN" sz="1200" b="0" i="0" u="none" strike="noStrike" kern="1200" cap="none" dirty="0">
              <a:solidFill>
                <a:schemeClr val="dk1"/>
              </a:solidFill>
              <a:effectLst/>
              <a:latin typeface="Arial"/>
              <a:ea typeface="Arial"/>
              <a:cs typeface="Arial"/>
              <a:sym typeface="Arial"/>
            </a:endParaRPr>
          </a:p>
          <a:p>
            <a:pPr marL="285750" lvl="0" indent="-285750">
              <a:buFont typeface="+mj-lt"/>
              <a:buAutoNum type="alphaLcPeriod" startAt="3"/>
            </a:pPr>
            <a:r>
              <a:rPr lang="en-US" sz="1200" b="0" i="0" u="none" strike="noStrike" kern="1200" cap="none" dirty="0">
                <a:solidFill>
                  <a:schemeClr val="dk1"/>
                </a:solidFill>
                <a:effectLst/>
                <a:latin typeface="Arial"/>
                <a:ea typeface="Arial"/>
                <a:cs typeface="Arial"/>
                <a:sym typeface="Arial"/>
              </a:rPr>
              <a:t>Polar microtubules during anaphase: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reduced region of MT overlap between the poles. The measurement is 2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47028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7176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4324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illustrations show nuclei in each of the two daughter cells. The contractile ring or actin is the dividing line. Two separate daughter cells area formed.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797375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2729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29639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952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00493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71167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Myosin and tubulin during cytokinesis: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measurement is marked as 10 micrometers. The egg cell is dividing into two cells and the spindle midzone is seen. Activated myosin light chain forms an outer layer.</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2"/>
            </a:pPr>
            <a:r>
              <a:rPr lang="en-US" sz="1200" b="0" i="0" u="none" strike="noStrike" kern="1200" cap="none" dirty="0">
                <a:solidFill>
                  <a:schemeClr val="dk1"/>
                </a:solidFill>
                <a:effectLst/>
                <a:latin typeface="Arial"/>
                <a:ea typeface="Arial"/>
                <a:cs typeface="Arial"/>
                <a:sym typeface="Arial"/>
              </a:rPr>
              <a:t>Activated Rho during cytokinesis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measurement is 25 micrometers. An activated Rho is a single light streak and a cleavage furrow is formed.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startAt="3"/>
            </a:pPr>
            <a:r>
              <a:rPr lang="en-US" sz="1200" b="0" i="0" u="none" strike="noStrike" kern="1200" cap="none" dirty="0">
                <a:solidFill>
                  <a:schemeClr val="dk1"/>
                </a:solidFill>
                <a:effectLst/>
                <a:latin typeface="Arial"/>
                <a:ea typeface="Arial"/>
                <a:cs typeface="Arial"/>
                <a:sym typeface="Arial"/>
              </a:rPr>
              <a:t>Dividing CHO cells in telophase: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measurement is shown as 10 micrometers. The colored micrograph shows mid body, inner DNA, surrounded by actin and microtubules. </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804781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452984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676613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micrograph shows daughter nucleus, cell plate forming, and original cell wall. The measurement is 5 micrometers.</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illustrations show cell plate formation at the center, original cell wall, and formation of two daughter cells.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65629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033536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Unequal cleavage in a frog embryo: There are two micrographs on cell division in a frog embryo. The first shows a single cell division with a cleavage formation. The second shows multiple unequal divisions and multiple cleavages. Certain divisions area visibly larger than the others. The measurement is marked as 500 micrometers.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Asymmetric spindles in a sea urchin embryo: The micrograph shows multiple cells dividing with asymmetric spindles, microtubules, and actin in a sea urchin embryo. The larger cells are macromere and the smaller are the micromere. The measurement shows 10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5953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32241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details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Cell division in a bacterium: The origin of replication is the chromosome in the bacterial nucleoid.</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The FtsZ ring is formed at the center of the chromosome.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A cleavage is formed at the site of the ring and the cell divides into two.</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Two cells are formed.</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FtsZ in dividing chloroplasts: Four micrographs show the formation of FtsZ ring and the embryo divides into two cells. The measurement is 2 micrometers.</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417425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0900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734987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59024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7167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77212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838005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9769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cell cycle shows G1, S or DNA synthesis, G2, and M. The cycle shows the below key points: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Restriction point or the start that is influenced by growth factors, nutrients, cell size, and DNA damage. This is toward the end of cycle G 1, where a circular arrow G 0 is marked outside.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G2-M transition is at the end of G2. An outer circular arrow is shown outside the cell cycle illustration at G 2 end. This is influenced by cell size, DNA damage, and DNA replication.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lphaLcPeriod"/>
            </a:pPr>
            <a:r>
              <a:rPr lang="en-US" sz="1200" b="0" i="0" u="none" strike="noStrike" kern="1200" cap="none" dirty="0">
                <a:solidFill>
                  <a:schemeClr val="dk1"/>
                </a:solidFill>
                <a:effectLst/>
                <a:latin typeface="Arial"/>
                <a:ea typeface="Arial"/>
                <a:cs typeface="Arial"/>
                <a:sym typeface="Arial"/>
              </a:rPr>
              <a:t>Metaphase-anaphase transition is in the mitotic phase. This is influenced by chromosome attachments to spindle.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983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2945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9068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069325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58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11408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571300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53967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91975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In the fusion of S and G1, S phase is activated in original G1 nucleus. The final fused structure shows two nuclei. In the fusion of M and G1, M phase is activated in original non-M nucleus. The fused structure shows two nuclei, one with sister chromatids and the other with a single strand of chromatid.</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94025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2916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83302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81733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100148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49550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556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801340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87397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09411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Level of M phase cyclin (cyclin B) during the cell cycle: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X-axis shows time and Y-axis shows relative concentration. The cycle goes from G 1 to S to G 2 to M. The M P F activity occurs during the M phase and the mitotic cyclin shows a peak at the same time.</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startAt="2"/>
            </a:pPr>
            <a:r>
              <a:rPr lang="en-US" sz="1200" b="0" i="0" u="none" strike="noStrike" kern="1200" cap="none" dirty="0">
                <a:solidFill>
                  <a:schemeClr val="dk1"/>
                </a:solidFill>
                <a:effectLst/>
                <a:latin typeface="Arial"/>
                <a:ea typeface="Arial"/>
                <a:cs typeface="Arial"/>
                <a:sym typeface="Arial"/>
              </a:rPr>
              <a:t>Level of different cyclins during the cell cycle:</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x axis shows cell cycle phase like G1, S, G2, and M. The Y axis shows relative concentration of cyclins. The G1 shows peaks of D1 and E, S shows D2, G2 shows A, and M shows B.</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15800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90836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18373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The steps are as below:</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When mitotic Cdk and mitotic cyclin first bind together, they form an inactive complex.</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Inhibiting kinases: 2 ATP to 2 ADP. Two inhibitory phosphate groups are attached to the Cdk molecule by enzymes called “inhibiting kinases.”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Activating kinase: ATP to ADP. An activating phosphate group (yellow) is added by an “activating kinase,” but the Cdk remains inactive as long as the inhibitory phosphate groups (white) are present.</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A phosphatase removes the inhibiting phosphates, thereby activating the mitotic Cdk-cyclin complex, which is active.</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90566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277762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Arial"/>
                <a:ea typeface="Arial"/>
                <a:cs typeface="Arial"/>
                <a:sym typeface="Arial"/>
              </a:rPr>
              <a:t>Long Description:</a:t>
            </a:r>
            <a:endParaRPr lang="en-IN" sz="1200" b="0" i="0" u="none" strike="noStrike" kern="1200" cap="none" dirty="0">
              <a:solidFill>
                <a:schemeClr val="dk1"/>
              </a:solidFill>
              <a:effectLst/>
              <a:latin typeface="Arial"/>
              <a:ea typeface="Arial"/>
              <a:cs typeface="Arial"/>
              <a:sym typeface="Arial"/>
            </a:endParaRPr>
          </a:p>
          <a:p>
            <a:r>
              <a:rPr lang="en-US" sz="1200" b="0" i="0" u="none" strike="noStrike" kern="1200" cap="none" dirty="0">
                <a:solidFill>
                  <a:schemeClr val="dk1"/>
                </a:solidFill>
                <a:effectLst/>
                <a:latin typeface="Arial"/>
                <a:ea typeface="Arial"/>
                <a:cs typeface="Arial"/>
                <a:sym typeface="Arial"/>
              </a:rPr>
              <a:t>Active mitotic Cdk-cyclin stimulates:</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Nuclear envelope breakdown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Chromosome condensation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Mitotic spindle formation</a:t>
            </a:r>
            <a:endParaRPr lang="en-IN" sz="1200" b="0" i="0" u="none" strike="noStrike" kern="1200" cap="none" dirty="0">
              <a:solidFill>
                <a:schemeClr val="dk1"/>
              </a:solidFill>
              <a:effectLst/>
              <a:latin typeface="Arial"/>
              <a:ea typeface="Arial"/>
              <a:cs typeface="Arial"/>
              <a:sym typeface="Arial"/>
            </a:endParaRPr>
          </a:p>
          <a:p>
            <a:pPr marL="228600" lvl="0" indent="-228600">
              <a:buFont typeface="+mj-lt"/>
              <a:buAutoNum type="arabicPeriod"/>
            </a:pPr>
            <a:r>
              <a:rPr lang="en-US" sz="1200" b="0" i="0" u="none" strike="noStrike" kern="1200" cap="none" dirty="0">
                <a:solidFill>
                  <a:schemeClr val="dk1"/>
                </a:solidFill>
                <a:effectLst/>
                <a:latin typeface="Arial"/>
                <a:ea typeface="Arial"/>
                <a:cs typeface="Arial"/>
                <a:sym typeface="Arial"/>
              </a:rPr>
              <a:t>Targeted protein degradation</a:t>
            </a:r>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737030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IN" sz="1200" b="0" i="0" u="none" strike="noStrike" kern="1200" cap="none" dirty="0">
              <a:solidFill>
                <a:schemeClr val="dk1"/>
              </a:solidFill>
              <a:effectLst/>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3186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844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39355990"/>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3/29/2022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dirty="0"/>
          </a:p>
        </p:txBody>
      </p:sp>
    </p:spTree>
    <p:extLst>
      <p:ext uri="{BB962C8B-B14F-4D97-AF65-F5344CB8AC3E}">
        <p14:creationId xmlns:p14="http://schemas.microsoft.com/office/powerpoint/2010/main" val="272420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edi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9"/>
            <a:ext cx="3657600" cy="1088476"/>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9349B39A-AC01-4073-85EF-922E8DBA6C0A}"/>
              </a:ext>
            </a:extLst>
          </p:cNvPr>
          <p:cNvSpPr>
            <a:spLocks noGrp="1"/>
          </p:cNvSpPr>
          <p:nvPr>
            <p:ph type="pic" sz="quarter" idx="18"/>
          </p:nvPr>
        </p:nvSpPr>
        <p:spPr>
          <a:xfrm>
            <a:off x="457200" y="1517650"/>
            <a:ext cx="4178300" cy="4608513"/>
          </a:xfrm>
        </p:spPr>
        <p:txBody>
          <a:bodyPr/>
          <a:lstStyle/>
          <a:p>
            <a:endParaRPr lang="en-IN" dirty="0"/>
          </a:p>
        </p:txBody>
      </p:sp>
      <p:pic>
        <p:nvPicPr>
          <p:cNvPr id="11" name="Logo"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4" name="Content Placeholder 3">
            <a:extLst>
              <a:ext uri="{FF2B5EF4-FFF2-40B4-BE49-F238E27FC236}">
                <a16:creationId xmlns:a16="http://schemas.microsoft.com/office/drawing/2014/main" id="{9DBB0BF2-5162-4B6F-B06E-C4298E10EA5D}"/>
              </a:ext>
            </a:extLst>
          </p:cNvPr>
          <p:cNvSpPr>
            <a:spLocks noGrp="1"/>
          </p:cNvSpPr>
          <p:nvPr>
            <p:ph sz="quarter" idx="19"/>
          </p:nvPr>
        </p:nvSpPr>
        <p:spPr>
          <a:xfrm>
            <a:off x="5145088" y="5110163"/>
            <a:ext cx="3541712" cy="674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06838827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p:nvPr>
        </p:nvSpPr>
        <p:spPr>
          <a:xfrm>
            <a:off x="457200" y="1441450"/>
            <a:ext cx="8232775" cy="4709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p:cNvSpPr>
            <a:spLocks noGrp="1"/>
          </p:cNvSpPr>
          <p:nvPr>
            <p:ph type="pic" sz="quarter" idx="16"/>
          </p:nvPr>
        </p:nvSpPr>
        <p:spPr>
          <a:xfrm>
            <a:off x="1092200" y="2870200"/>
            <a:ext cx="6197600" cy="2108200"/>
          </a:xfrm>
        </p:spPr>
        <p:txBody>
          <a:bodyPr/>
          <a:lstStyle/>
          <a:p>
            <a:endParaRPr lang="en-IN" dirty="0"/>
          </a:p>
        </p:txBody>
      </p:sp>
    </p:spTree>
    <p:extLst>
      <p:ext uri="{BB962C8B-B14F-4D97-AF65-F5344CB8AC3E}">
        <p14:creationId xmlns:p14="http://schemas.microsoft.com/office/powerpoint/2010/main" val="12786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11214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75" r:id="rId1"/>
    <p:sldLayoutId id="2147483664" r:id="rId2"/>
    <p:sldLayoutId id="214748368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pic>
        <p:nvPicPr>
          <p:cNvPr id="15" name="Logo"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82" r:id="rId5"/>
    <p:sldLayoutId id="2147483679" r:id="rId6"/>
    <p:sldLayoutId id="2147483671" r:id="rId7"/>
    <p:sldLayoutId id="2147483673" r:id="rId8"/>
    <p:sldLayoutId id="2147483670" r:id="rId9"/>
    <p:sldLayoutId id="2147483669" r:id="rId10"/>
    <p:sldLayoutId id="2147483655" r:id="rId11"/>
    <p:sldLayoutId id="214748368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8.xml"/><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1.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6.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8.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46314" y="150055"/>
            <a:ext cx="8229600" cy="622828"/>
          </a:xfrm>
        </p:spPr>
        <p:txBody>
          <a:bodyPr lIns="0" tIns="0" rIns="0" bIns="0" anchor="ctr"/>
          <a:lstStyle/>
          <a:p>
            <a:r>
              <a:rPr lang="en-US" dirty="0"/>
              <a:t>Becker’s World of the Cell</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46314" y="886872"/>
            <a:ext cx="8229600" cy="359857"/>
          </a:xfrm>
        </p:spPr>
        <p:txBody>
          <a:bodyPr lIns="0" tIns="0" rIns="0" bIns="0" anchor="ctr"/>
          <a:lstStyle/>
          <a:p>
            <a:r>
              <a:rPr lang="en-US" dirty="0">
                <a:solidFill>
                  <a:schemeClr val="tx2"/>
                </a:solidFill>
              </a:rPr>
              <a:t>Tenth Edition, Global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4751388" y="2704810"/>
            <a:ext cx="3891870" cy="632859"/>
          </a:xfrm>
        </p:spPr>
        <p:txBody>
          <a:bodyPr lIns="0" tIns="0" rIns="0" bIns="0" anchor="ctr"/>
          <a:lstStyle/>
          <a:p>
            <a:pPr marL="0"/>
            <a:r>
              <a:rPr lang="en-US" dirty="0"/>
              <a:t>Chapter 24</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751388" y="3566217"/>
            <a:ext cx="3891868" cy="461620"/>
          </a:xfrm>
        </p:spPr>
        <p:txBody>
          <a:bodyPr lIns="0" tIns="0" rIns="0" bIns="0" anchor="ctr"/>
          <a:lstStyle/>
          <a:p>
            <a:pPr marL="0"/>
            <a:r>
              <a:rPr lang="en-US" dirty="0"/>
              <a:t>The Cell Cycle and Mitosis</a:t>
            </a:r>
          </a:p>
        </p:txBody>
      </p:sp>
      <p:sp>
        <p:nvSpPr>
          <p:cNvPr id="9" name="Content Placeholder 8">
            <a:extLst>
              <a:ext uri="{FF2B5EF4-FFF2-40B4-BE49-F238E27FC236}">
                <a16:creationId xmlns:a16="http://schemas.microsoft.com/office/drawing/2014/main" id="{7D27DE78-5C56-452E-9384-36BEE8BECDFE}"/>
              </a:ext>
            </a:extLst>
          </p:cNvPr>
          <p:cNvSpPr>
            <a:spLocks noGrp="1"/>
          </p:cNvSpPr>
          <p:nvPr>
            <p:ph sz="quarter" idx="19"/>
          </p:nvPr>
        </p:nvSpPr>
        <p:spPr>
          <a:xfrm>
            <a:off x="4720658" y="5549712"/>
            <a:ext cx="3935412" cy="557593"/>
          </a:xfrm>
        </p:spPr>
        <p:txBody>
          <a:bodyPr anchor="ctr"/>
          <a:lstStyle/>
          <a:p>
            <a:pPr marL="0" indent="0">
              <a:buNone/>
            </a:pPr>
            <a:r>
              <a:rPr lang="en-US" sz="1400" dirty="0">
                <a:latin typeface="+mn-lt"/>
              </a:rPr>
              <a:t>Lectures by Anna </a:t>
            </a:r>
            <a:r>
              <a:rPr lang="en-US" sz="1400" dirty="0" err="1">
                <a:latin typeface="+mn-lt"/>
              </a:rPr>
              <a:t>Hegsted</a:t>
            </a:r>
            <a:r>
              <a:rPr lang="en-US" sz="1400" dirty="0">
                <a:latin typeface="+mn-lt"/>
              </a:rPr>
              <a:t>, Simon Fraser University</a:t>
            </a:r>
            <a:endParaRPr lang="en-IN" sz="1400" dirty="0">
              <a:latin typeface="+mn-lt"/>
            </a:endParaRP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17"/>
          </p:nvPr>
        </p:nvSpPr>
        <p:spPr/>
        <p:txBody>
          <a:bodyPr/>
          <a:lstStyle/>
          <a:p>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pic>
        <p:nvPicPr>
          <p:cNvPr id="11" name="Picture 10" descr="Front Cover: Becker's World of the Cell, Tenth Edition, Global Edition, by Jeff Hardin, James P Lodolce">
            <a:extLst>
              <a:ext uri="{FF2B5EF4-FFF2-40B4-BE49-F238E27FC236}">
                <a16:creationId xmlns:a16="http://schemas.microsoft.com/office/drawing/2014/main" id="{420E475B-98D1-431B-A5E5-B897CA1E352F}"/>
              </a:ext>
            </a:extLst>
          </p:cNvPr>
          <p:cNvPicPr>
            <a:picLocks noChangeAspect="1"/>
          </p:cNvPicPr>
          <p:nvPr/>
        </p:nvPicPr>
        <p:blipFill>
          <a:blip r:embed="rId3"/>
          <a:stretch>
            <a:fillRect/>
          </a:stretch>
        </p:blipFill>
        <p:spPr>
          <a:xfrm>
            <a:off x="466432" y="1360717"/>
            <a:ext cx="3926181" cy="4873827"/>
          </a:xfrm>
          <a:prstGeom prst="rect">
            <a:avLst/>
          </a:prstGeom>
        </p:spPr>
      </p:pic>
    </p:spTree>
    <p:extLst>
      <p:ext uri="{BB962C8B-B14F-4D97-AF65-F5344CB8AC3E}">
        <p14:creationId xmlns:p14="http://schemas.microsoft.com/office/powerpoint/2010/main" val="25631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Techniques for Studying Cell Cycle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144993"/>
          </a:xfrm>
        </p:spPr>
        <p:txBody>
          <a:bodyPr lIns="0" tIns="0" rIns="0" bIns="0"/>
          <a:lstStyle/>
          <a:p>
            <a:pPr marL="342900" indent="-342900"/>
            <a:r>
              <a:rPr lang="en-US" sz="2400" b="1" dirty="0"/>
              <a:t>Flow cytometry</a:t>
            </a:r>
            <a:r>
              <a:rPr lang="en-US" sz="2400" dirty="0"/>
              <a:t> is a technique that permits automated </a:t>
            </a:r>
            <a:r>
              <a:rPr lang="en-US" sz="2400" u="sng" dirty="0"/>
              <a:t>analysis of the chemical makeup of millions of individual cells</a:t>
            </a:r>
            <a:r>
              <a:rPr lang="en-US" sz="2400" dirty="0"/>
              <a:t>.</a:t>
            </a:r>
          </a:p>
          <a:p>
            <a:pPr marL="342900" indent="-342900"/>
            <a:r>
              <a:rPr lang="en-US" sz="2400" dirty="0"/>
              <a:t>The related technique, </a:t>
            </a:r>
            <a:r>
              <a:rPr lang="en-US" sz="2400" b="1" dirty="0"/>
              <a:t>fluorescence-activated cell sorting</a:t>
            </a:r>
            <a:r>
              <a:rPr lang="en-US" sz="2400" dirty="0"/>
              <a:t> (</a:t>
            </a:r>
            <a:r>
              <a:rPr lang="en-US" sz="2400" b="1" spc="-300" dirty="0"/>
              <a:t>F A C </a:t>
            </a:r>
            <a:r>
              <a:rPr lang="en-US" sz="2400" b="1" dirty="0"/>
              <a:t>S</a:t>
            </a:r>
            <a:r>
              <a:rPr lang="en-US" sz="2400" dirty="0"/>
              <a:t>), allows </a:t>
            </a:r>
            <a:r>
              <a:rPr lang="en-US" sz="2400" u="sng" dirty="0"/>
              <a:t>physical sorting of cells</a:t>
            </a:r>
            <a:r>
              <a:rPr lang="en-US" sz="2400" dirty="0"/>
              <a:t>.</a:t>
            </a:r>
          </a:p>
        </p:txBody>
      </p:sp>
    </p:spTree>
    <p:extLst>
      <p:ext uri="{BB962C8B-B14F-4D97-AF65-F5344CB8AC3E}">
        <p14:creationId xmlns:p14="http://schemas.microsoft.com/office/powerpoint/2010/main" val="10532997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90013"/>
            <a:ext cx="8251961" cy="715203"/>
          </a:xfrm>
        </p:spPr>
        <p:txBody>
          <a:bodyPr lIns="0" tIns="0" rIns="0" bIns="0" anchor="ctr"/>
          <a:lstStyle/>
          <a:p>
            <a:r>
              <a:rPr lang="en-US" dirty="0"/>
              <a:t>The Anaphase-Promoting Complex </a:t>
            </a:r>
          </a:p>
        </p:txBody>
      </p:sp>
      <p:sp>
        <p:nvSpPr>
          <p:cNvPr id="6" name="Content Placeholder 5"/>
          <p:cNvSpPr>
            <a:spLocks noGrp="1"/>
          </p:cNvSpPr>
          <p:nvPr>
            <p:ph sz="quarter" idx="15"/>
          </p:nvPr>
        </p:nvSpPr>
        <p:spPr>
          <a:xfrm>
            <a:off x="421687" y="973599"/>
            <a:ext cx="8260840" cy="356438"/>
          </a:xfrm>
        </p:spPr>
        <p:txBody>
          <a:bodyPr lIns="0" tIns="0" rIns="0" bIns="0"/>
          <a:lstStyle/>
          <a:p>
            <a:pPr marL="0" indent="0">
              <a:buNone/>
            </a:pPr>
            <a:r>
              <a:rPr lang="en-US" sz="2400" b="1" dirty="0"/>
              <a:t>Figure 24.18</a:t>
            </a:r>
            <a:r>
              <a:rPr lang="en-US" sz="2400" dirty="0"/>
              <a:t> The Anaphase-Promoting Complex. </a:t>
            </a:r>
          </a:p>
        </p:txBody>
      </p:sp>
      <p:pic>
        <p:nvPicPr>
          <p:cNvPr id="4" name="Picture Placeholder 3" descr="An illustration shows the anaphase promoting complex. Mitotic Cdk-cyclin is degraded to mitotic cyclin.&#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426"/>
          <a:stretch/>
        </p:blipFill>
        <p:spPr>
          <a:xfrm>
            <a:off x="2743368" y="1494734"/>
            <a:ext cx="3672897" cy="4829570"/>
          </a:xfrm>
        </p:spPr>
      </p:pic>
    </p:spTree>
    <p:extLst>
      <p:ext uri="{BB962C8B-B14F-4D97-AF65-F5344CB8AC3E}">
        <p14:creationId xmlns:p14="http://schemas.microsoft.com/office/powerpoint/2010/main" val="13045344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dirty="0"/>
              <a:t>Other Activities of the Anaphase-Promoting Complex</a:t>
            </a:r>
          </a:p>
        </p:txBody>
      </p:sp>
      <p:sp>
        <p:nvSpPr>
          <p:cNvPr id="6" name="Content Placeholder 5"/>
          <p:cNvSpPr>
            <a:spLocks noGrp="1"/>
          </p:cNvSpPr>
          <p:nvPr>
            <p:ph sz="quarter" idx="15"/>
          </p:nvPr>
        </p:nvSpPr>
        <p:spPr>
          <a:xfrm>
            <a:off x="421687" y="1533158"/>
            <a:ext cx="8261704" cy="2875069"/>
          </a:xfrm>
        </p:spPr>
        <p:txBody>
          <a:bodyPr lIns="0" tIns="0" rIns="0" bIns="0"/>
          <a:lstStyle/>
          <a:p>
            <a:pPr marL="342900" indent="-342900"/>
            <a:r>
              <a:rPr lang="en-US" sz="2400" dirty="0"/>
              <a:t>The anaphase-promoting complex targets mitotic cyclin for destruction, causing the kinase activity of mitotic Cdk to fall.</a:t>
            </a:r>
          </a:p>
          <a:p>
            <a:pPr marL="342900" indent="-342900"/>
            <a:r>
              <a:rPr lang="en-US" sz="2400" dirty="0"/>
              <a:t>Many changes associated with exit from mitosis—</a:t>
            </a:r>
            <a:br>
              <a:rPr lang="en-US" sz="2400" dirty="0"/>
            </a:br>
            <a:r>
              <a:rPr lang="en-US" sz="2400" dirty="0"/>
              <a:t>cytokinesis, chromosome decondensation, nuclear envelope reassembly—depend on degradation of mitotic cyclin.</a:t>
            </a:r>
          </a:p>
        </p:txBody>
      </p:sp>
    </p:spTree>
    <p:extLst>
      <p:ext uri="{BB962C8B-B14F-4D97-AF65-F5344CB8AC3E}">
        <p14:creationId xmlns:p14="http://schemas.microsoft.com/office/powerpoint/2010/main" val="10475017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dirty="0"/>
              <a:t>Checkpoint Pathways Monitor Key Steps in the Cell Cycle</a:t>
            </a:r>
          </a:p>
        </p:txBody>
      </p:sp>
      <p:sp>
        <p:nvSpPr>
          <p:cNvPr id="6" name="Content Placeholder 5"/>
          <p:cNvSpPr>
            <a:spLocks noGrp="1"/>
          </p:cNvSpPr>
          <p:nvPr>
            <p:ph sz="quarter" idx="15"/>
          </p:nvPr>
        </p:nvSpPr>
        <p:spPr>
          <a:xfrm>
            <a:off x="421687" y="1533159"/>
            <a:ext cx="8261704" cy="3257206"/>
          </a:xfrm>
        </p:spPr>
        <p:txBody>
          <a:bodyPr lIns="0" tIns="0" rIns="0" bIns="0"/>
          <a:lstStyle/>
          <a:p>
            <a:pPr marL="342900" indent="-342900"/>
            <a:r>
              <a:rPr lang="en-US" sz="2400" dirty="0"/>
              <a:t>If cells proceeded from one phase of the cell cycle to the next without completing each step, daughter cells might be abnormal.</a:t>
            </a:r>
          </a:p>
          <a:p>
            <a:pPr marL="829818" lvl="1" indent="-342900"/>
            <a:r>
              <a:rPr lang="en-US" sz="2400" dirty="0"/>
              <a:t>For example, </a:t>
            </a:r>
            <a:r>
              <a:rPr lang="en-US" sz="2400" b="1" dirty="0"/>
              <a:t>aneuploidy</a:t>
            </a:r>
            <a:r>
              <a:rPr lang="en-US" sz="2400" dirty="0"/>
              <a:t> (incorrect number of chromosomes) could result.</a:t>
            </a:r>
          </a:p>
          <a:p>
            <a:pPr marL="342900" indent="-342900"/>
            <a:r>
              <a:rPr lang="en-US" sz="2400" dirty="0"/>
              <a:t>Cells use a series of </a:t>
            </a:r>
            <a:r>
              <a:rPr lang="en-US" sz="2400" b="1" dirty="0"/>
              <a:t>checkpoint mechanisms</a:t>
            </a:r>
            <a:r>
              <a:rPr lang="en-US" sz="2400" dirty="0"/>
              <a:t> that ensure each phase is completed properly before the next one begins.</a:t>
            </a:r>
          </a:p>
        </p:txBody>
      </p:sp>
    </p:spTree>
    <p:extLst>
      <p:ext uri="{BB962C8B-B14F-4D97-AF65-F5344CB8AC3E}">
        <p14:creationId xmlns:p14="http://schemas.microsoft.com/office/powerpoint/2010/main" val="36884519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G1-S: Cdk-Cyclin and the Rb Protein</a:t>
            </a:r>
            <a:endParaRPr lang="en-US" sz="2800" dirty="0"/>
          </a:p>
        </p:txBody>
      </p:sp>
      <p:sp>
        <p:nvSpPr>
          <p:cNvPr id="4" name="Content Placeholder 3"/>
          <p:cNvSpPr>
            <a:spLocks noGrp="1"/>
          </p:cNvSpPr>
          <p:nvPr>
            <p:ph sz="quarter" idx="14"/>
          </p:nvPr>
        </p:nvSpPr>
        <p:spPr>
          <a:xfrm>
            <a:off x="419100" y="1074899"/>
            <a:ext cx="8226756" cy="2296098"/>
          </a:xfrm>
        </p:spPr>
        <p:txBody>
          <a:bodyPr lIns="0" tIns="0" rIns="0" bIns="0"/>
          <a:lstStyle/>
          <a:p>
            <a:pPr marL="255588" indent="-255588"/>
            <a:r>
              <a:rPr lang="en-US" sz="2400" dirty="0"/>
              <a:t>G1 Cdk-cyclin phosphorylates the key target </a:t>
            </a:r>
            <a:r>
              <a:rPr lang="en-US" sz="2400" b="1" dirty="0"/>
              <a:t>Rb protein</a:t>
            </a:r>
            <a:r>
              <a:rPr lang="en-US" sz="2400" dirty="0"/>
              <a:t>.</a:t>
            </a:r>
          </a:p>
          <a:p>
            <a:pPr marL="255588" indent="-255588"/>
            <a:r>
              <a:rPr lang="en-US" sz="2400" dirty="0"/>
              <a:t>Nonphosphorylated Rb binds the </a:t>
            </a:r>
            <a:r>
              <a:rPr lang="en-US" sz="2400" b="1" spc="-300" dirty="0"/>
              <a:t>E 2 </a:t>
            </a:r>
            <a:r>
              <a:rPr lang="en-US" sz="2400" b="1" dirty="0"/>
              <a:t>F transcription factor</a:t>
            </a:r>
            <a:r>
              <a:rPr lang="en-US" sz="2400" dirty="0"/>
              <a:t>.</a:t>
            </a:r>
          </a:p>
          <a:p>
            <a:pPr marL="255588" indent="-255588"/>
            <a:r>
              <a:rPr lang="en-US" sz="2400" dirty="0"/>
              <a:t>Unbound </a:t>
            </a:r>
            <a:r>
              <a:rPr lang="en-US" sz="2400" spc="-300" dirty="0"/>
              <a:t>E 2 </a:t>
            </a:r>
            <a:r>
              <a:rPr lang="en-US" sz="2400" dirty="0"/>
              <a:t>F activates transcription of genes coding for proteins that initiate </a:t>
            </a:r>
            <a:r>
              <a:rPr lang="en-US" sz="2400" spc="-300" dirty="0"/>
              <a:t>D N </a:t>
            </a:r>
            <a:r>
              <a:rPr lang="en-US" sz="2400" dirty="0"/>
              <a:t>A replication.</a:t>
            </a:r>
          </a:p>
        </p:txBody>
      </p:sp>
    </p:spTree>
    <p:extLst>
      <p:ext uri="{BB962C8B-B14F-4D97-AF65-F5344CB8AC3E}">
        <p14:creationId xmlns:p14="http://schemas.microsoft.com/office/powerpoint/2010/main" val="32459523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spc="-500" dirty="0"/>
              <a:t>R </a:t>
            </a:r>
            <a:r>
              <a:rPr lang="en-US" dirty="0"/>
              <a:t>b and </a:t>
            </a:r>
            <a:r>
              <a:rPr lang="en-US" spc="-500" dirty="0"/>
              <a:t>E 2 </a:t>
            </a:r>
            <a:r>
              <a:rPr lang="en-US" dirty="0"/>
              <a:t>F</a:t>
            </a:r>
            <a:endParaRPr lang="en-US" sz="2800" dirty="0"/>
          </a:p>
        </p:txBody>
      </p:sp>
      <p:sp>
        <p:nvSpPr>
          <p:cNvPr id="4" name="Content Placeholder 3"/>
          <p:cNvSpPr>
            <a:spLocks noGrp="1"/>
          </p:cNvSpPr>
          <p:nvPr>
            <p:ph sz="quarter" idx="14"/>
          </p:nvPr>
        </p:nvSpPr>
        <p:spPr>
          <a:xfrm>
            <a:off x="419100" y="1074898"/>
            <a:ext cx="8226756" cy="2609997"/>
          </a:xfrm>
        </p:spPr>
        <p:txBody>
          <a:bodyPr lIns="0" tIns="0" rIns="0" bIns="0"/>
          <a:lstStyle/>
          <a:p>
            <a:pPr marL="255588" indent="-255588"/>
            <a:r>
              <a:rPr lang="en-US" sz="2400" dirty="0"/>
              <a:t>While Rb remains bound to </a:t>
            </a:r>
            <a:r>
              <a:rPr lang="en-US" sz="2400" spc="-300" dirty="0"/>
              <a:t>E 2 </a:t>
            </a:r>
            <a:r>
              <a:rPr lang="en-US" sz="2400" dirty="0"/>
              <a:t>F, the </a:t>
            </a:r>
            <a:r>
              <a:rPr lang="en-US" sz="2400" spc="-300" dirty="0"/>
              <a:t>E 2 </a:t>
            </a:r>
            <a:r>
              <a:rPr lang="en-US" sz="2400" dirty="0"/>
              <a:t>F molecule is inactive, and the cell cannot enter S phase.</a:t>
            </a:r>
          </a:p>
          <a:p>
            <a:pPr marL="255588" indent="-255588"/>
            <a:r>
              <a:rPr lang="en-US" sz="2400" dirty="0"/>
              <a:t>But when cells are stimulated to divide by growth factors, G1 Cdk-cyclin is activated and phosphorylates Rb.</a:t>
            </a:r>
          </a:p>
          <a:p>
            <a:pPr marL="255588" indent="-255588"/>
            <a:r>
              <a:rPr lang="en-US" sz="2400" dirty="0"/>
              <a:t>Rb releases </a:t>
            </a:r>
            <a:r>
              <a:rPr lang="en-US" sz="2400" spc="-300" dirty="0"/>
              <a:t>E 2 </a:t>
            </a:r>
            <a:r>
              <a:rPr lang="en-US" sz="2400" dirty="0"/>
              <a:t>F, which initiates transcription of genes needed for entry of S phase.</a:t>
            </a:r>
          </a:p>
        </p:txBody>
      </p:sp>
    </p:spTree>
    <p:extLst>
      <p:ext uri="{BB962C8B-B14F-4D97-AF65-F5344CB8AC3E}">
        <p14:creationId xmlns:p14="http://schemas.microsoft.com/office/powerpoint/2010/main" val="37074001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1179229"/>
          </a:xfrm>
        </p:spPr>
        <p:txBody>
          <a:bodyPr lIns="0" tIns="0" rIns="0" bIns="0" anchor="ctr"/>
          <a:lstStyle/>
          <a:p>
            <a:r>
              <a:rPr lang="en-US" dirty="0"/>
              <a:t>Roles of the Rb Protein in Cell Cycle Control</a:t>
            </a:r>
            <a:endParaRPr lang="en-US" sz="2800" dirty="0"/>
          </a:p>
        </p:txBody>
      </p:sp>
      <p:sp>
        <p:nvSpPr>
          <p:cNvPr id="6" name="Content Placeholder 5"/>
          <p:cNvSpPr>
            <a:spLocks noGrp="1"/>
          </p:cNvSpPr>
          <p:nvPr>
            <p:ph sz="quarter" idx="15"/>
          </p:nvPr>
        </p:nvSpPr>
        <p:spPr>
          <a:xfrm>
            <a:off x="421686" y="1542197"/>
            <a:ext cx="8251783" cy="397440"/>
          </a:xfrm>
        </p:spPr>
        <p:txBody>
          <a:bodyPr lIns="0" tIns="0" rIns="0" bIns="0"/>
          <a:lstStyle/>
          <a:p>
            <a:pPr marL="0" indent="0">
              <a:buNone/>
            </a:pPr>
            <a:r>
              <a:rPr lang="en-US" sz="2400" b="1" dirty="0"/>
              <a:t>Figure 24.19</a:t>
            </a:r>
            <a:r>
              <a:rPr lang="en-US" sz="2400" dirty="0"/>
              <a:t> Role of the Rb Protein in Cell Cycle Control. </a:t>
            </a:r>
          </a:p>
        </p:txBody>
      </p:sp>
      <p:pic>
        <p:nvPicPr>
          <p:cNvPr id="5" name="Picture Placeholder 4" descr="An illustration on the role of Rb protein in cell cycle control. The genes Rb and E2F needed for S phase are not transcribed. The phosphorylated Rb protein and E2F separate after the proces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11"/>
          <a:stretch/>
        </p:blipFill>
        <p:spPr>
          <a:xfrm>
            <a:off x="1501348" y="2156994"/>
            <a:ext cx="6166228" cy="4140444"/>
          </a:xfrm>
        </p:spPr>
      </p:pic>
    </p:spTree>
    <p:extLst>
      <p:ext uri="{BB962C8B-B14F-4D97-AF65-F5344CB8AC3E}">
        <p14:creationId xmlns:p14="http://schemas.microsoft.com/office/powerpoint/2010/main" val="16033934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S Phase: Replication Licensing</a:t>
            </a:r>
            <a:endParaRPr lang="en-US" sz="2800" dirty="0"/>
          </a:p>
        </p:txBody>
      </p:sp>
      <p:sp>
        <p:nvSpPr>
          <p:cNvPr id="4" name="Content Placeholder 3"/>
          <p:cNvSpPr>
            <a:spLocks noGrp="1"/>
          </p:cNvSpPr>
          <p:nvPr>
            <p:ph sz="quarter" idx="14"/>
          </p:nvPr>
        </p:nvSpPr>
        <p:spPr>
          <a:xfrm>
            <a:off x="419100" y="1074899"/>
            <a:ext cx="8226756" cy="2514462"/>
          </a:xfrm>
        </p:spPr>
        <p:txBody>
          <a:bodyPr lIns="0" tIns="0" rIns="0" bIns="0"/>
          <a:lstStyle/>
          <a:p>
            <a:pPr marL="255588" indent="-255588"/>
            <a:r>
              <a:rPr lang="en-US" sz="2400" dirty="0"/>
              <a:t>It is crucial that nuclear </a:t>
            </a:r>
            <a:r>
              <a:rPr lang="en-US" sz="2400" spc="-300" dirty="0"/>
              <a:t>D N </a:t>
            </a:r>
            <a:r>
              <a:rPr lang="en-US" sz="2400" dirty="0"/>
              <a:t>A molecules be replicated once, and only once, prior to cell division.</a:t>
            </a:r>
          </a:p>
          <a:p>
            <a:pPr marL="255588" indent="-255588"/>
            <a:r>
              <a:rPr lang="en-US" sz="2400" dirty="0"/>
              <a:t>A process called </a:t>
            </a:r>
            <a:r>
              <a:rPr lang="en-US" sz="2400" b="1" dirty="0"/>
              <a:t>licensing</a:t>
            </a:r>
            <a:r>
              <a:rPr lang="en-US" sz="2400" dirty="0"/>
              <a:t> ensures this.</a:t>
            </a:r>
          </a:p>
          <a:p>
            <a:pPr marL="255588" indent="-255588"/>
            <a:r>
              <a:rPr lang="en-US" sz="2400" spc="-300" dirty="0"/>
              <a:t>M C </a:t>
            </a:r>
            <a:r>
              <a:rPr lang="en-US" sz="2400" dirty="0"/>
              <a:t>M proteins bind to origins of </a:t>
            </a:r>
            <a:r>
              <a:rPr lang="en-US" sz="2400" spc="-300" dirty="0"/>
              <a:t>D N </a:t>
            </a:r>
            <a:r>
              <a:rPr lang="en-US" sz="2400" dirty="0"/>
              <a:t>A replication.</a:t>
            </a:r>
          </a:p>
          <a:p>
            <a:pPr marL="255588" indent="-255588"/>
            <a:r>
              <a:rPr lang="en-US" sz="2400" dirty="0"/>
              <a:t>This requires both </a:t>
            </a:r>
            <a:r>
              <a:rPr lang="en-US" sz="2400" spc="-300" dirty="0"/>
              <a:t>O R </a:t>
            </a:r>
            <a:r>
              <a:rPr lang="en-US" sz="2400" dirty="0"/>
              <a:t>C and helicase loaders.</a:t>
            </a:r>
          </a:p>
        </p:txBody>
      </p:sp>
    </p:spTree>
    <p:extLst>
      <p:ext uri="{BB962C8B-B14F-4D97-AF65-F5344CB8AC3E}">
        <p14:creationId xmlns:p14="http://schemas.microsoft.com/office/powerpoint/2010/main" val="35766628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spc="-500" dirty="0"/>
              <a:t>M C </a:t>
            </a:r>
            <a:r>
              <a:rPr lang="en-US" dirty="0"/>
              <a:t>M Proteins and Licensing</a:t>
            </a:r>
            <a:endParaRPr lang="en-US" sz="2800" dirty="0"/>
          </a:p>
        </p:txBody>
      </p:sp>
      <p:sp>
        <p:nvSpPr>
          <p:cNvPr id="4" name="Content Placeholder 3"/>
          <p:cNvSpPr>
            <a:spLocks noGrp="1"/>
          </p:cNvSpPr>
          <p:nvPr>
            <p:ph sz="quarter" idx="14"/>
          </p:nvPr>
        </p:nvSpPr>
        <p:spPr>
          <a:xfrm>
            <a:off x="419100" y="1074899"/>
            <a:ext cx="8226756" cy="2118677"/>
          </a:xfrm>
        </p:spPr>
        <p:txBody>
          <a:bodyPr lIns="0" tIns="0" rIns="0" bIns="0"/>
          <a:lstStyle/>
          <a:p>
            <a:pPr marL="255588" indent="-255588"/>
            <a:r>
              <a:rPr lang="en-US" sz="2400" dirty="0"/>
              <a:t>Once replication begins, the </a:t>
            </a:r>
            <a:r>
              <a:rPr lang="en-US" sz="2400" spc="-300" dirty="0"/>
              <a:t>M C </a:t>
            </a:r>
            <a:r>
              <a:rPr lang="en-US" sz="2400" dirty="0"/>
              <a:t>M proteins are displaced from the origins.</a:t>
            </a:r>
          </a:p>
          <a:p>
            <a:pPr marL="255588" indent="-255588"/>
            <a:r>
              <a:rPr lang="en-US" sz="2400" dirty="0"/>
              <a:t>Re-replication from the same origins is prevented by mechanisms that stop </a:t>
            </a:r>
            <a:r>
              <a:rPr lang="en-US" sz="2400" spc="-300" dirty="0"/>
              <a:t>M C </a:t>
            </a:r>
            <a:r>
              <a:rPr lang="en-US" sz="2400" dirty="0"/>
              <a:t>M proteins from binding the origins again.</a:t>
            </a:r>
          </a:p>
        </p:txBody>
      </p:sp>
    </p:spTree>
    <p:extLst>
      <p:ext uri="{BB962C8B-B14F-4D97-AF65-F5344CB8AC3E}">
        <p14:creationId xmlns:p14="http://schemas.microsoft.com/office/powerpoint/2010/main" val="10572574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Prevention of Relicensing</a:t>
            </a:r>
            <a:endParaRPr lang="en-US" sz="2800" dirty="0"/>
          </a:p>
        </p:txBody>
      </p:sp>
      <p:sp>
        <p:nvSpPr>
          <p:cNvPr id="4" name="Content Placeholder 3"/>
          <p:cNvSpPr>
            <a:spLocks noGrp="1"/>
          </p:cNvSpPr>
          <p:nvPr>
            <p:ph sz="quarter" idx="14"/>
          </p:nvPr>
        </p:nvSpPr>
        <p:spPr>
          <a:xfrm>
            <a:off x="419100" y="1074899"/>
            <a:ext cx="8226756" cy="3224146"/>
          </a:xfrm>
        </p:spPr>
        <p:txBody>
          <a:bodyPr lIns="0" tIns="0" rIns="0" bIns="0"/>
          <a:lstStyle/>
          <a:p>
            <a:pPr marL="255588" indent="-255588"/>
            <a:r>
              <a:rPr lang="en-US" sz="2400" dirty="0"/>
              <a:t>A Cdk is a player in this mechanism; it blocks relicensing by inhibiting the function of proteins such as </a:t>
            </a:r>
            <a:r>
              <a:rPr lang="en-US" sz="2400" spc="-300" dirty="0"/>
              <a:t>O R </a:t>
            </a:r>
            <a:r>
              <a:rPr lang="en-US" sz="2400" dirty="0"/>
              <a:t>C and the helicase loaders.</a:t>
            </a:r>
          </a:p>
          <a:p>
            <a:pPr marL="255588" indent="-255588"/>
            <a:r>
              <a:rPr lang="en-US" sz="2400" dirty="0"/>
              <a:t>Another inhibitor of relicensing is </a:t>
            </a:r>
            <a:r>
              <a:rPr lang="en-US" sz="2400" i="1" dirty="0"/>
              <a:t>geminin</a:t>
            </a:r>
            <a:r>
              <a:rPr lang="en-US" sz="2400" dirty="0"/>
              <a:t>, a protein made during S phase.</a:t>
            </a:r>
          </a:p>
          <a:p>
            <a:pPr marL="255588" indent="-255588"/>
            <a:r>
              <a:rPr lang="en-US" sz="2400" dirty="0"/>
              <a:t>It blocks binding of </a:t>
            </a:r>
            <a:r>
              <a:rPr lang="en-US" sz="2400" spc="-300" dirty="0"/>
              <a:t>M C </a:t>
            </a:r>
            <a:r>
              <a:rPr lang="en-US" sz="2400" dirty="0"/>
              <a:t>M proteins to </a:t>
            </a:r>
            <a:r>
              <a:rPr lang="en-US" sz="2400" spc="-300" dirty="0"/>
              <a:t>D N </a:t>
            </a:r>
            <a:r>
              <a:rPr lang="en-US" sz="2400" dirty="0"/>
              <a:t>A.</a:t>
            </a:r>
          </a:p>
          <a:p>
            <a:pPr marL="255588" indent="-255588"/>
            <a:r>
              <a:rPr lang="en-US" sz="2400" dirty="0"/>
              <a:t>Once mitosis is complete, geminin is degraded.</a:t>
            </a:r>
          </a:p>
        </p:txBody>
      </p:sp>
    </p:spTree>
    <p:extLst>
      <p:ext uri="{BB962C8B-B14F-4D97-AF65-F5344CB8AC3E}">
        <p14:creationId xmlns:p14="http://schemas.microsoft.com/office/powerpoint/2010/main" val="25452199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1179229"/>
          </a:xfrm>
        </p:spPr>
        <p:txBody>
          <a:bodyPr lIns="0" tIns="0" rIns="0" bIns="0" anchor="ctr"/>
          <a:lstStyle/>
          <a:p>
            <a:r>
              <a:rPr lang="en-US" dirty="0"/>
              <a:t>Licensing of </a:t>
            </a:r>
            <a:r>
              <a:rPr lang="en-US" spc="-500" dirty="0"/>
              <a:t>D N </a:t>
            </a:r>
            <a:r>
              <a:rPr lang="en-US" dirty="0"/>
              <a:t>A Replication During the Eukaryotic Cell Cycle</a:t>
            </a:r>
            <a:endParaRPr lang="en-US" sz="2800" dirty="0"/>
          </a:p>
        </p:txBody>
      </p:sp>
      <p:sp>
        <p:nvSpPr>
          <p:cNvPr id="6" name="Content Placeholder 5"/>
          <p:cNvSpPr>
            <a:spLocks noGrp="1"/>
          </p:cNvSpPr>
          <p:nvPr>
            <p:ph sz="quarter" idx="15"/>
          </p:nvPr>
        </p:nvSpPr>
        <p:spPr>
          <a:xfrm>
            <a:off x="421687" y="1542196"/>
            <a:ext cx="8247192" cy="799222"/>
          </a:xfrm>
        </p:spPr>
        <p:txBody>
          <a:bodyPr lIns="0" tIns="0" rIns="0" bIns="0"/>
          <a:lstStyle/>
          <a:p>
            <a:pPr marL="0" indent="0">
              <a:buNone/>
            </a:pPr>
            <a:r>
              <a:rPr lang="en-US" sz="2400" b="1" dirty="0"/>
              <a:t>Figure 24.20</a:t>
            </a:r>
            <a:r>
              <a:rPr lang="en-US" sz="2400" dirty="0"/>
              <a:t> Licensing of </a:t>
            </a:r>
            <a:r>
              <a:rPr lang="en-US" sz="2400" spc="-300" dirty="0"/>
              <a:t>D N </a:t>
            </a:r>
            <a:r>
              <a:rPr lang="en-US" sz="2400" dirty="0"/>
              <a:t>A Replication During the Eukaryotic Cell Cycle. </a:t>
            </a:r>
          </a:p>
        </p:txBody>
      </p:sp>
      <p:pic>
        <p:nvPicPr>
          <p:cNvPr id="4" name="Picture Placeholder 3" descr="An illustration on the licensing of DNA replication during the eukaryotic cell cycle shows Cdk and geminin inhibiting licensing system. The parts labeled are DNA, ORC, MCM, helicase loaders, and pre-replication complex."/>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694"/>
          <a:stretch/>
        </p:blipFill>
        <p:spPr>
          <a:xfrm>
            <a:off x="1149369" y="2559742"/>
            <a:ext cx="6855806" cy="3713603"/>
          </a:xfrm>
        </p:spPr>
      </p:pic>
    </p:spTree>
    <p:extLst>
      <p:ext uri="{BB962C8B-B14F-4D97-AF65-F5344CB8AC3E}">
        <p14:creationId xmlns:p14="http://schemas.microsoft.com/office/powerpoint/2010/main" val="245203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24.2 Nuclear and Cell Division</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144993"/>
          </a:xfrm>
        </p:spPr>
        <p:txBody>
          <a:bodyPr lIns="0" tIns="0" rIns="0" bIns="0"/>
          <a:lstStyle/>
          <a:p>
            <a:pPr marL="342900" indent="-342900"/>
            <a:r>
              <a:rPr lang="en-US" sz="2400" dirty="0"/>
              <a:t>The two copies of each chromosome made during S phase are distributed into daughter cells during </a:t>
            </a:r>
            <a:br>
              <a:rPr lang="en-US" sz="2400" dirty="0"/>
            </a:br>
            <a:r>
              <a:rPr lang="en-US" sz="2400" dirty="0"/>
              <a:t>M phase.</a:t>
            </a:r>
          </a:p>
          <a:p>
            <a:pPr marL="342900" indent="-342900"/>
            <a:r>
              <a:rPr lang="en-US" sz="2400" u="sng" dirty="0"/>
              <a:t>M phase </a:t>
            </a:r>
            <a:r>
              <a:rPr lang="en-US" sz="2400" dirty="0"/>
              <a:t>includes </a:t>
            </a:r>
            <a:r>
              <a:rPr lang="en-US" sz="2400" u="sng" dirty="0"/>
              <a:t>nuclear division (mitosis</a:t>
            </a:r>
            <a:r>
              <a:rPr lang="en-US" sz="2400" dirty="0"/>
              <a:t>) and </a:t>
            </a:r>
            <a:r>
              <a:rPr lang="en-US" sz="2400" u="sng" dirty="0"/>
              <a:t>cytoplasmic division (cytokinesis).</a:t>
            </a:r>
          </a:p>
        </p:txBody>
      </p:sp>
    </p:spTree>
    <p:extLst>
      <p:ext uri="{BB962C8B-B14F-4D97-AF65-F5344CB8AC3E}">
        <p14:creationId xmlns:p14="http://schemas.microsoft.com/office/powerpoint/2010/main" val="14701860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47131"/>
            <a:ext cx="8229600" cy="644439"/>
          </a:xfrm>
        </p:spPr>
        <p:txBody>
          <a:bodyPr lIns="0" tIns="0" rIns="0" bIns="0" anchor="ctr"/>
          <a:lstStyle/>
          <a:p>
            <a:r>
              <a:rPr lang="en-US" sz="3400" spc="-500" dirty="0"/>
              <a:t>G </a:t>
            </a:r>
            <a:r>
              <a:rPr lang="en-US" sz="3400" dirty="0"/>
              <a:t>2-M: The </a:t>
            </a:r>
            <a:r>
              <a:rPr lang="en-US" sz="3400" spc="-500" dirty="0"/>
              <a:t>D N </a:t>
            </a:r>
            <a:r>
              <a:rPr lang="en-US" sz="3400" dirty="0"/>
              <a:t>A Replication Checkpoint</a:t>
            </a:r>
          </a:p>
        </p:txBody>
      </p:sp>
      <p:sp>
        <p:nvSpPr>
          <p:cNvPr id="4" name="Content Placeholder 3"/>
          <p:cNvSpPr>
            <a:spLocks noGrp="1"/>
          </p:cNvSpPr>
          <p:nvPr>
            <p:ph sz="quarter" idx="14"/>
          </p:nvPr>
        </p:nvSpPr>
        <p:spPr>
          <a:xfrm>
            <a:off x="419100" y="1074899"/>
            <a:ext cx="8226756" cy="2446223"/>
          </a:xfrm>
        </p:spPr>
        <p:txBody>
          <a:bodyPr lIns="0" tIns="0" rIns="0" bIns="0"/>
          <a:lstStyle/>
          <a:p>
            <a:pPr marL="255588" indent="-255588"/>
            <a:r>
              <a:rPr lang="en-US" sz="2400" dirty="0"/>
              <a:t>The </a:t>
            </a:r>
            <a:r>
              <a:rPr lang="en-US" sz="2400" b="1" spc="-300" dirty="0"/>
              <a:t>D N </a:t>
            </a:r>
            <a:r>
              <a:rPr lang="en-US" sz="2400" b="1" dirty="0"/>
              <a:t>A replication checkpoint </a:t>
            </a:r>
            <a:r>
              <a:rPr lang="en-US" sz="2400" dirty="0"/>
              <a:t>ensures that </a:t>
            </a:r>
            <a:r>
              <a:rPr lang="en-US" sz="2400" spc="-300" dirty="0"/>
              <a:t>D N </a:t>
            </a:r>
            <a:r>
              <a:rPr lang="en-US" sz="2400" dirty="0"/>
              <a:t>A synthesis is complete before the cell exits G2 and begins mitosis.</a:t>
            </a:r>
          </a:p>
          <a:p>
            <a:pPr marL="255588" indent="-255588"/>
            <a:r>
              <a:rPr lang="en-US" sz="2400" dirty="0"/>
              <a:t>Cells that are prevented from completing </a:t>
            </a:r>
            <a:r>
              <a:rPr lang="en-US" sz="2400" spc="-300" dirty="0"/>
              <a:t>D N </a:t>
            </a:r>
            <a:r>
              <a:rPr lang="en-US" sz="2400" dirty="0"/>
              <a:t>A replication fail to undergo the final dephosphorylation step in the activation of mitotic Cdk-cyclin.</a:t>
            </a:r>
          </a:p>
        </p:txBody>
      </p:sp>
    </p:spTree>
    <p:extLst>
      <p:ext uri="{BB962C8B-B14F-4D97-AF65-F5344CB8AC3E}">
        <p14:creationId xmlns:p14="http://schemas.microsoft.com/office/powerpoint/2010/main" val="1043737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dirty="0"/>
              <a:t>Spindle Assembly Checkpoint: Mad and Bub Proteins</a:t>
            </a:r>
          </a:p>
        </p:txBody>
      </p:sp>
      <p:sp>
        <p:nvSpPr>
          <p:cNvPr id="6" name="Content Placeholder 5"/>
          <p:cNvSpPr>
            <a:spLocks noGrp="1"/>
          </p:cNvSpPr>
          <p:nvPr>
            <p:ph sz="quarter" idx="15"/>
          </p:nvPr>
        </p:nvSpPr>
        <p:spPr>
          <a:xfrm>
            <a:off x="421687" y="1533158"/>
            <a:ext cx="8261704" cy="3380035"/>
          </a:xfrm>
        </p:spPr>
        <p:txBody>
          <a:bodyPr lIns="0" tIns="0" rIns="0" bIns="0"/>
          <a:lstStyle/>
          <a:p>
            <a:pPr marL="342900" indent="-342900"/>
            <a:r>
              <a:rPr lang="en-US" sz="2400" dirty="0"/>
              <a:t>The </a:t>
            </a:r>
            <a:r>
              <a:rPr lang="en-US" sz="2400" b="1" dirty="0"/>
              <a:t>mitotic spindle checkpoint</a:t>
            </a:r>
            <a:r>
              <a:rPr lang="en-US" sz="2400" dirty="0"/>
              <a:t> prevents anaphase from beginning before the chromosomes are all attached to the spindle.</a:t>
            </a:r>
          </a:p>
          <a:p>
            <a:pPr marL="342900" indent="-342900"/>
            <a:r>
              <a:rPr lang="en-US" sz="2400" dirty="0"/>
              <a:t>Kinetochores that remain unattached to microtubules produce a “wait” signal that inhibits the anaphase-promoting complex.</a:t>
            </a:r>
          </a:p>
          <a:p>
            <a:pPr marL="342900" indent="-342900"/>
            <a:r>
              <a:rPr lang="en-US" sz="2400" dirty="0"/>
              <a:t>Members of the </a:t>
            </a:r>
            <a:r>
              <a:rPr lang="en-US" sz="2400" i="1" dirty="0"/>
              <a:t>Mad</a:t>
            </a:r>
            <a:r>
              <a:rPr lang="en-US" sz="2400" dirty="0"/>
              <a:t> and </a:t>
            </a:r>
            <a:r>
              <a:rPr lang="en-US" sz="2400" i="1" dirty="0"/>
              <a:t>Bub protein families</a:t>
            </a:r>
            <a:r>
              <a:rPr lang="en-US" sz="2400" dirty="0"/>
              <a:t> are involved.</a:t>
            </a:r>
          </a:p>
        </p:txBody>
      </p:sp>
    </p:spTree>
    <p:extLst>
      <p:ext uri="{BB962C8B-B14F-4D97-AF65-F5344CB8AC3E}">
        <p14:creationId xmlns:p14="http://schemas.microsoft.com/office/powerpoint/2010/main" val="16394980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Mad and Bub</a:t>
            </a:r>
            <a:endParaRPr lang="en-US" sz="2800" dirty="0"/>
          </a:p>
        </p:txBody>
      </p:sp>
      <p:sp>
        <p:nvSpPr>
          <p:cNvPr id="4" name="Content Placeholder 3"/>
          <p:cNvSpPr>
            <a:spLocks noGrp="1"/>
          </p:cNvSpPr>
          <p:nvPr>
            <p:ph sz="quarter" idx="14"/>
          </p:nvPr>
        </p:nvSpPr>
        <p:spPr>
          <a:xfrm>
            <a:off x="419100" y="1074899"/>
            <a:ext cx="8226756" cy="3224146"/>
          </a:xfrm>
        </p:spPr>
        <p:txBody>
          <a:bodyPr lIns="0" tIns="0" rIns="0" bIns="0"/>
          <a:lstStyle/>
          <a:p>
            <a:pPr marL="255588" indent="-255588"/>
            <a:r>
              <a:rPr lang="en-US" sz="2400" dirty="0"/>
              <a:t>Mad and Bub proteins accumulate at unattached kinetochores.</a:t>
            </a:r>
          </a:p>
          <a:p>
            <a:pPr marL="255588" indent="-255588"/>
            <a:r>
              <a:rPr lang="en-US" sz="2400" dirty="0"/>
              <a:t>They become part of a multiprotein complex that inhibits the anaphase-promoting complex by blocking the action of </a:t>
            </a:r>
            <a:r>
              <a:rPr lang="en-US" sz="2400" i="1" dirty="0"/>
              <a:t>Cdc20</a:t>
            </a:r>
            <a:r>
              <a:rPr lang="en-US" sz="2400" dirty="0"/>
              <a:t> protein.</a:t>
            </a:r>
          </a:p>
          <a:p>
            <a:pPr marL="255588" indent="-255588"/>
            <a:r>
              <a:rPr lang="en-US" sz="2400" dirty="0"/>
              <a:t>Once all the chromosomes are attached, Mad and Bud no longer persist at kinetochores, and the inhibition is lifted.</a:t>
            </a:r>
          </a:p>
        </p:txBody>
      </p:sp>
    </p:spTree>
    <p:extLst>
      <p:ext uri="{BB962C8B-B14F-4D97-AF65-F5344CB8AC3E}">
        <p14:creationId xmlns:p14="http://schemas.microsoft.com/office/powerpoint/2010/main" val="9675084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660193"/>
          </a:xfrm>
        </p:spPr>
        <p:txBody>
          <a:bodyPr lIns="0" tIns="0" rIns="0" bIns="0" anchor="ctr"/>
          <a:lstStyle/>
          <a:p>
            <a:r>
              <a:rPr lang="en-US" dirty="0"/>
              <a:t>The Spindle Assembly Checkpoint</a:t>
            </a:r>
            <a:endParaRPr lang="en-US" sz="2800" dirty="0"/>
          </a:p>
        </p:txBody>
      </p:sp>
      <p:sp>
        <p:nvSpPr>
          <p:cNvPr id="6" name="Content Placeholder 5"/>
          <p:cNvSpPr>
            <a:spLocks noGrp="1"/>
          </p:cNvSpPr>
          <p:nvPr>
            <p:ph sz="quarter" idx="15"/>
          </p:nvPr>
        </p:nvSpPr>
        <p:spPr>
          <a:xfrm>
            <a:off x="421687" y="955344"/>
            <a:ext cx="8247192" cy="499383"/>
          </a:xfrm>
        </p:spPr>
        <p:txBody>
          <a:bodyPr lIns="0" tIns="0" rIns="0" bIns="0"/>
          <a:lstStyle/>
          <a:p>
            <a:pPr marL="0" indent="0">
              <a:buNone/>
            </a:pPr>
            <a:r>
              <a:rPr lang="en-US" sz="2400" b="1" dirty="0"/>
              <a:t>Figure 24.21</a:t>
            </a:r>
            <a:r>
              <a:rPr lang="en-US" sz="2400" dirty="0"/>
              <a:t> The Spindle Assembly Checkpoint.</a:t>
            </a:r>
          </a:p>
        </p:txBody>
      </p:sp>
      <p:pic>
        <p:nvPicPr>
          <p:cNvPr id="4" name="Picture Placeholder 3" descr="An illustration on the spindle assembly checkpoint and micrograph of Bub3 protein on unattached kinetochore. The structure is inactive during checkpoint “on” and active during checkpoint “off.”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97"/>
          <a:stretch/>
        </p:blipFill>
        <p:spPr>
          <a:xfrm>
            <a:off x="699028" y="1813329"/>
            <a:ext cx="7769629" cy="3707706"/>
          </a:xfrm>
        </p:spPr>
      </p:pic>
    </p:spTree>
    <p:extLst>
      <p:ext uri="{BB962C8B-B14F-4D97-AF65-F5344CB8AC3E}">
        <p14:creationId xmlns:p14="http://schemas.microsoft.com/office/powerpoint/2010/main" val="18169681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spc="-500" dirty="0"/>
              <a:t>D N </a:t>
            </a:r>
            <a:r>
              <a:rPr lang="en-US" dirty="0"/>
              <a:t>A Damage: p53</a:t>
            </a:r>
            <a:endParaRPr lang="en-US" sz="2800" dirty="0"/>
          </a:p>
        </p:txBody>
      </p:sp>
      <p:sp>
        <p:nvSpPr>
          <p:cNvPr id="4" name="Content Placeholder 3"/>
          <p:cNvSpPr>
            <a:spLocks noGrp="1"/>
          </p:cNvSpPr>
          <p:nvPr>
            <p:ph sz="quarter" idx="14"/>
          </p:nvPr>
        </p:nvSpPr>
        <p:spPr>
          <a:xfrm>
            <a:off x="419100" y="1074899"/>
            <a:ext cx="8226756" cy="2794972"/>
          </a:xfrm>
        </p:spPr>
        <p:txBody>
          <a:bodyPr lIns="0" tIns="0" rIns="0" bIns="0"/>
          <a:lstStyle/>
          <a:p>
            <a:pPr marL="255588" indent="-255588"/>
            <a:r>
              <a:rPr lang="en-US" sz="2400" dirty="0"/>
              <a:t>A multiple series of </a:t>
            </a:r>
            <a:r>
              <a:rPr lang="en-US" sz="2400" b="1" spc="-300" dirty="0"/>
              <a:t>D N </a:t>
            </a:r>
            <a:r>
              <a:rPr lang="en-US" sz="2400" b="1" dirty="0"/>
              <a:t>A damage checkpoints</a:t>
            </a:r>
            <a:r>
              <a:rPr lang="en-US" sz="2400" dirty="0"/>
              <a:t> monitor </a:t>
            </a:r>
            <a:r>
              <a:rPr lang="en-US" sz="2400" spc="-300" dirty="0"/>
              <a:t>D N </a:t>
            </a:r>
            <a:r>
              <a:rPr lang="en-US" sz="2400" dirty="0"/>
              <a:t>A for damage and halt the cell cycle at various points (late G1, S, and late G2) by inhibiting different Cdk-cyclin complexes.</a:t>
            </a:r>
          </a:p>
          <a:p>
            <a:pPr marL="255588" indent="-255588"/>
            <a:r>
              <a:rPr lang="en-US" sz="2400" b="1" dirty="0"/>
              <a:t>p53</a:t>
            </a:r>
            <a:r>
              <a:rPr lang="en-US" sz="2400" dirty="0"/>
              <a:t> protein, the “guardian of the genome,” plays a central role in these checkpoint pathways.</a:t>
            </a:r>
          </a:p>
        </p:txBody>
      </p:sp>
    </p:spTree>
    <p:extLst>
      <p:ext uri="{BB962C8B-B14F-4D97-AF65-F5344CB8AC3E}">
        <p14:creationId xmlns:p14="http://schemas.microsoft.com/office/powerpoint/2010/main" val="36255127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spc="-500" dirty="0"/>
              <a:t>D N </a:t>
            </a:r>
            <a:r>
              <a:rPr lang="en-US" dirty="0"/>
              <a:t>A Damage: p53 Response to Double-Stranded </a:t>
            </a:r>
            <a:r>
              <a:rPr lang="en-US" spc="-500" dirty="0"/>
              <a:t>D N </a:t>
            </a:r>
            <a:r>
              <a:rPr lang="en-US" dirty="0"/>
              <a:t>A Breaks </a:t>
            </a:r>
            <a:r>
              <a:rPr lang="en-US" sz="2800" dirty="0"/>
              <a:t>(1 of 2)</a:t>
            </a:r>
          </a:p>
        </p:txBody>
      </p:sp>
      <p:sp>
        <p:nvSpPr>
          <p:cNvPr id="6" name="Content Placeholder 5"/>
          <p:cNvSpPr>
            <a:spLocks noGrp="1"/>
          </p:cNvSpPr>
          <p:nvPr>
            <p:ph sz="quarter" idx="15"/>
          </p:nvPr>
        </p:nvSpPr>
        <p:spPr>
          <a:xfrm>
            <a:off x="416918" y="1533158"/>
            <a:ext cx="8266473" cy="2810242"/>
          </a:xfrm>
        </p:spPr>
        <p:txBody>
          <a:bodyPr lIns="0" tIns="0" rIns="0" bIns="0"/>
          <a:lstStyle/>
          <a:p>
            <a:pPr marL="342900" indent="-342900"/>
            <a:r>
              <a:rPr lang="en-US" sz="2400" dirty="0"/>
              <a:t>Breaks in </a:t>
            </a:r>
            <a:r>
              <a:rPr lang="en-US" sz="2400" spc="-300" dirty="0"/>
              <a:t>D N </a:t>
            </a:r>
            <a:r>
              <a:rPr lang="en-US" sz="2400" dirty="0"/>
              <a:t>A trigger activation of an enzyme called the </a:t>
            </a:r>
            <a:r>
              <a:rPr lang="en-US" sz="2400" i="1" spc="-300" dirty="0"/>
              <a:t>A T </a:t>
            </a:r>
            <a:r>
              <a:rPr lang="en-US" sz="2400" i="1" dirty="0"/>
              <a:t>M</a:t>
            </a:r>
            <a:r>
              <a:rPr lang="en-US" sz="2400" dirty="0"/>
              <a:t> (</a:t>
            </a:r>
            <a:r>
              <a:rPr lang="en-US" sz="2400" i="1" dirty="0"/>
              <a:t>ataxia telangiectasia mutated</a:t>
            </a:r>
            <a:r>
              <a:rPr lang="en-US" sz="2400" dirty="0"/>
              <a:t>) </a:t>
            </a:r>
            <a:r>
              <a:rPr lang="en-US" sz="2400" i="1" dirty="0"/>
              <a:t>protein kinase</a:t>
            </a:r>
            <a:r>
              <a:rPr lang="en-US" sz="2400" dirty="0"/>
              <a:t>.</a:t>
            </a:r>
          </a:p>
          <a:p>
            <a:pPr marL="342900" indent="-342900"/>
            <a:r>
              <a:rPr lang="en-US" sz="2400" spc="-300" dirty="0"/>
              <a:t>A T </a:t>
            </a:r>
            <a:r>
              <a:rPr lang="en-US" sz="2400" dirty="0"/>
              <a:t>M phosphorylates </a:t>
            </a:r>
            <a:r>
              <a:rPr lang="en-US" sz="2400" i="1" dirty="0"/>
              <a:t>checkpoint kinases</a:t>
            </a:r>
            <a:r>
              <a:rPr lang="en-US" sz="2400" dirty="0"/>
              <a:t>, which then phosphorylate p53 (and other targets).</a:t>
            </a:r>
          </a:p>
          <a:p>
            <a:pPr marL="342900" indent="-342900"/>
            <a:r>
              <a:rPr lang="en-US" sz="2400" dirty="0"/>
              <a:t>Phosphorylated p53 is unable to bind to </a:t>
            </a:r>
            <a:r>
              <a:rPr lang="en-US" sz="2400" i="1" dirty="0"/>
              <a:t>Mdm2</a:t>
            </a:r>
            <a:r>
              <a:rPr lang="en-US" sz="2400" dirty="0"/>
              <a:t>; Mdm2 marks p53 for destruction.</a:t>
            </a:r>
          </a:p>
        </p:txBody>
      </p:sp>
    </p:spTree>
    <p:extLst>
      <p:ext uri="{BB962C8B-B14F-4D97-AF65-F5344CB8AC3E}">
        <p14:creationId xmlns:p14="http://schemas.microsoft.com/office/powerpoint/2010/main" val="19729463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spc="-500" dirty="0"/>
              <a:t>D N </a:t>
            </a:r>
            <a:r>
              <a:rPr lang="en-US" dirty="0"/>
              <a:t>A Damage: p53 Response to Double-Stranded </a:t>
            </a:r>
            <a:r>
              <a:rPr lang="en-US" spc="-500" dirty="0"/>
              <a:t>D N </a:t>
            </a:r>
            <a:r>
              <a:rPr lang="en-US" dirty="0"/>
              <a:t>A Breaks </a:t>
            </a:r>
            <a:r>
              <a:rPr lang="en-US" sz="2800" dirty="0"/>
              <a:t>(2 of 2)</a:t>
            </a:r>
          </a:p>
        </p:txBody>
      </p:sp>
      <p:sp>
        <p:nvSpPr>
          <p:cNvPr id="6" name="Content Placeholder 5"/>
          <p:cNvSpPr>
            <a:spLocks noGrp="1"/>
          </p:cNvSpPr>
          <p:nvPr>
            <p:ph sz="quarter" idx="15"/>
          </p:nvPr>
        </p:nvSpPr>
        <p:spPr>
          <a:xfrm>
            <a:off x="416918" y="1533158"/>
            <a:ext cx="8266473" cy="3430728"/>
          </a:xfrm>
        </p:spPr>
        <p:txBody>
          <a:bodyPr lIns="0" tIns="0" rIns="0" bIns="0"/>
          <a:lstStyle/>
          <a:p>
            <a:pPr marL="342900" indent="-342900"/>
            <a:r>
              <a:rPr lang="en-US" sz="2400" dirty="0"/>
              <a:t>Phosphorylated p53 is protected from degradation and activates two types of events: </a:t>
            </a:r>
            <a:r>
              <a:rPr lang="en-US" sz="2400" i="1" dirty="0"/>
              <a:t>cell cycle arrest </a:t>
            </a:r>
            <a:r>
              <a:rPr lang="en-US" sz="2400" dirty="0"/>
              <a:t>and </a:t>
            </a:r>
            <a:r>
              <a:rPr lang="en-US" sz="2400" i="1" dirty="0"/>
              <a:t>cell death</a:t>
            </a:r>
            <a:r>
              <a:rPr lang="en-US" sz="2400" dirty="0"/>
              <a:t>.</a:t>
            </a:r>
          </a:p>
          <a:p>
            <a:pPr marL="342900" indent="-342900"/>
            <a:r>
              <a:rPr lang="en-US" sz="2400" dirty="0"/>
              <a:t>p53 activates the gene coding for </a:t>
            </a:r>
            <a:r>
              <a:rPr lang="en-US" sz="2400" b="1" dirty="0"/>
              <a:t>p21</a:t>
            </a:r>
            <a:r>
              <a:rPr lang="en-US" sz="2400" dirty="0"/>
              <a:t>, a protein that halts progression of the cell cycle by inhibiting activity of different Cdk-cyclins.</a:t>
            </a:r>
          </a:p>
          <a:p>
            <a:pPr marL="342900" indent="-342900"/>
            <a:r>
              <a:rPr lang="en-US" sz="2400" i="1" spc="-300" dirty="0"/>
              <a:t>A T </a:t>
            </a:r>
            <a:r>
              <a:rPr lang="en-US" sz="2400" i="1" dirty="0"/>
              <a:t>R</a:t>
            </a:r>
            <a:r>
              <a:rPr lang="en-US" sz="2400" dirty="0"/>
              <a:t> (</a:t>
            </a:r>
            <a:r>
              <a:rPr lang="en-US" sz="2400" spc="-300" dirty="0"/>
              <a:t>A T </a:t>
            </a:r>
            <a:r>
              <a:rPr lang="en-US" sz="2400" dirty="0"/>
              <a:t>M-related) acts similarly in response to single-stranded </a:t>
            </a:r>
            <a:r>
              <a:rPr lang="en-US" sz="2400" spc="-300" dirty="0"/>
              <a:t>D N </a:t>
            </a:r>
            <a:r>
              <a:rPr lang="en-US" sz="2400" dirty="0"/>
              <a:t>A breaks.</a:t>
            </a:r>
          </a:p>
        </p:txBody>
      </p:sp>
    </p:spTree>
    <p:extLst>
      <p:ext uri="{BB962C8B-B14F-4D97-AF65-F5344CB8AC3E}">
        <p14:creationId xmlns:p14="http://schemas.microsoft.com/office/powerpoint/2010/main" val="35385423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Cell Death</a:t>
            </a:r>
            <a:endParaRPr lang="en-US" sz="2800" dirty="0"/>
          </a:p>
        </p:txBody>
      </p:sp>
      <p:sp>
        <p:nvSpPr>
          <p:cNvPr id="4" name="Content Placeholder 3"/>
          <p:cNvSpPr>
            <a:spLocks noGrp="1"/>
          </p:cNvSpPr>
          <p:nvPr>
            <p:ph sz="quarter" idx="14"/>
          </p:nvPr>
        </p:nvSpPr>
        <p:spPr>
          <a:xfrm>
            <a:off x="419100" y="1074899"/>
            <a:ext cx="8226756" cy="2964838"/>
          </a:xfrm>
        </p:spPr>
        <p:txBody>
          <a:bodyPr lIns="0" tIns="0" rIns="0" bIns="0"/>
          <a:lstStyle/>
          <a:p>
            <a:pPr marL="255588" indent="-255588"/>
            <a:r>
              <a:rPr lang="en-US" sz="2400" dirty="0"/>
              <a:t>p53 stimulates production of enzymes involved in </a:t>
            </a:r>
            <a:r>
              <a:rPr lang="en-US" sz="2400" spc="-300" dirty="0"/>
              <a:t>D N </a:t>
            </a:r>
            <a:r>
              <a:rPr lang="en-US" sz="2400" dirty="0"/>
              <a:t>A repair.</a:t>
            </a:r>
          </a:p>
          <a:p>
            <a:pPr marL="255588" indent="-255588"/>
            <a:r>
              <a:rPr lang="en-US" sz="2400" dirty="0"/>
              <a:t>But if the damage cannot be repaired, p53 activates genes needed to trigger cell death by apoptosis.</a:t>
            </a:r>
          </a:p>
          <a:p>
            <a:pPr marL="255588" indent="-255588"/>
            <a:r>
              <a:rPr lang="en-US" sz="2400" dirty="0"/>
              <a:t>A key protein in this pathway is called </a:t>
            </a:r>
            <a:r>
              <a:rPr lang="en-US" sz="2400" b="1" dirty="0"/>
              <a:t>Puma</a:t>
            </a:r>
            <a:r>
              <a:rPr lang="en-US" sz="2400" dirty="0"/>
              <a:t> (</a:t>
            </a:r>
            <a:r>
              <a:rPr lang="en-US" sz="2400" b="1" dirty="0"/>
              <a:t>p53 upregulated modulator of apoptosis</a:t>
            </a:r>
            <a:r>
              <a:rPr lang="en-US" sz="2400" dirty="0"/>
              <a:t>), which inactivates </a:t>
            </a:r>
            <a:r>
              <a:rPr lang="en-US" sz="2400" i="1" dirty="0"/>
              <a:t>Bcl</a:t>
            </a:r>
            <a:r>
              <a:rPr lang="en-US" sz="2400" dirty="0"/>
              <a:t>-</a:t>
            </a:r>
            <a:r>
              <a:rPr lang="en-US" sz="2400" i="1" dirty="0"/>
              <a:t>2</a:t>
            </a:r>
            <a:r>
              <a:rPr lang="en-US" sz="2400" dirty="0"/>
              <a:t>, an apoptosis inhibitor.</a:t>
            </a:r>
          </a:p>
        </p:txBody>
      </p:sp>
    </p:spTree>
    <p:extLst>
      <p:ext uri="{BB962C8B-B14F-4D97-AF65-F5344CB8AC3E}">
        <p14:creationId xmlns:p14="http://schemas.microsoft.com/office/powerpoint/2010/main" val="8936682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9490" y="173806"/>
            <a:ext cx="8229600" cy="1097279"/>
          </a:xfrm>
        </p:spPr>
        <p:txBody>
          <a:bodyPr lIns="0" tIns="0" rIns="0" bIns="0" anchor="ctr"/>
          <a:lstStyle/>
          <a:p>
            <a:r>
              <a:rPr lang="en-US" dirty="0"/>
              <a:t>The Role of p53 Protein in Responding to </a:t>
            </a:r>
            <a:r>
              <a:rPr lang="en-US" spc="-500" dirty="0"/>
              <a:t>D N </a:t>
            </a:r>
            <a:r>
              <a:rPr lang="en-US" dirty="0"/>
              <a:t>A Damage</a:t>
            </a:r>
            <a:endParaRPr lang="en-US" sz="2800" dirty="0"/>
          </a:p>
        </p:txBody>
      </p:sp>
      <p:sp>
        <p:nvSpPr>
          <p:cNvPr id="4" name="Content Placeholder 3"/>
          <p:cNvSpPr>
            <a:spLocks noGrp="1"/>
          </p:cNvSpPr>
          <p:nvPr>
            <p:ph sz="quarter" idx="14"/>
          </p:nvPr>
        </p:nvSpPr>
        <p:spPr>
          <a:xfrm>
            <a:off x="457201" y="1552575"/>
            <a:ext cx="5015343" cy="761134"/>
          </a:xfrm>
        </p:spPr>
        <p:txBody>
          <a:bodyPr lIns="0" tIns="0" rIns="0" bIns="0"/>
          <a:lstStyle/>
          <a:p>
            <a:pPr marL="0" indent="0">
              <a:buNone/>
            </a:pPr>
            <a:r>
              <a:rPr lang="en-US" sz="2400" b="1" dirty="0"/>
              <a:t>Figure 24.22</a:t>
            </a:r>
            <a:r>
              <a:rPr lang="en-US" sz="2400" dirty="0"/>
              <a:t> Role of the p53 Protein in Responding to </a:t>
            </a:r>
            <a:r>
              <a:rPr lang="en-US" sz="2400" spc="-300" dirty="0"/>
              <a:t>D N </a:t>
            </a:r>
            <a:r>
              <a:rPr lang="en-US" sz="2400" dirty="0"/>
              <a:t>A Damage.</a:t>
            </a:r>
            <a:endParaRPr lang="en-IN" sz="2400" dirty="0"/>
          </a:p>
        </p:txBody>
      </p:sp>
      <p:pic>
        <p:nvPicPr>
          <p:cNvPr id="5" name="Picture Placeholder 4" descr="An illustration on p53 protein responding to DNA damage. The p53 binds to p21 and results in cell cycle arrest. The other role is binding with puma leading to cell death.&#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480"/>
          <a:stretch/>
        </p:blipFill>
        <p:spPr>
          <a:xfrm>
            <a:off x="5627186" y="1471545"/>
            <a:ext cx="3041130" cy="4788009"/>
          </a:xfrm>
        </p:spPr>
      </p:pic>
    </p:spTree>
    <p:extLst>
      <p:ext uri="{BB962C8B-B14F-4D97-AF65-F5344CB8AC3E}">
        <p14:creationId xmlns:p14="http://schemas.microsoft.com/office/powerpoint/2010/main" val="32432251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dirty="0"/>
              <a:t>24.4 Growth Factors and Cell Proliferation</a:t>
            </a:r>
          </a:p>
        </p:txBody>
      </p:sp>
      <p:sp>
        <p:nvSpPr>
          <p:cNvPr id="6" name="Content Placeholder 5"/>
          <p:cNvSpPr>
            <a:spLocks noGrp="1"/>
          </p:cNvSpPr>
          <p:nvPr>
            <p:ph sz="quarter" idx="15"/>
          </p:nvPr>
        </p:nvSpPr>
        <p:spPr>
          <a:xfrm>
            <a:off x="421687" y="1533159"/>
            <a:ext cx="8261704" cy="2602114"/>
          </a:xfrm>
        </p:spPr>
        <p:txBody>
          <a:bodyPr lIns="0" tIns="0" rIns="0" bIns="0"/>
          <a:lstStyle/>
          <a:p>
            <a:pPr marL="342900" indent="-342900"/>
            <a:r>
              <a:rPr lang="en-US" sz="2400" dirty="0"/>
              <a:t>In simple unicellular organisms, presence of sufficient nutrients in the environment is the primary factor determining whether cells grow and divide.</a:t>
            </a:r>
          </a:p>
          <a:p>
            <a:pPr marL="342900" indent="-342900"/>
            <a:r>
              <a:rPr lang="en-US" sz="2400" dirty="0"/>
              <a:t>In multicellular organisms, extracellular signaling proteins, </a:t>
            </a:r>
            <a:r>
              <a:rPr lang="en-US" sz="2400" i="1" dirty="0"/>
              <a:t>growth</a:t>
            </a:r>
            <a:r>
              <a:rPr lang="en-US" sz="2400" dirty="0"/>
              <a:t> </a:t>
            </a:r>
            <a:r>
              <a:rPr lang="en-US" sz="2400" i="1" dirty="0"/>
              <a:t>factors</a:t>
            </a:r>
            <a:r>
              <a:rPr lang="en-US" sz="2400" dirty="0"/>
              <a:t>, control the rate of cell proliferation.</a:t>
            </a:r>
          </a:p>
          <a:p>
            <a:pPr marL="342900" indent="-342900"/>
            <a:r>
              <a:rPr lang="en-US" sz="2400" dirty="0"/>
              <a:t>Growth factors are called </a:t>
            </a:r>
            <a:r>
              <a:rPr lang="en-US" sz="2400" i="1" dirty="0"/>
              <a:t>mitogens</a:t>
            </a:r>
            <a:r>
              <a:rPr lang="en-US" sz="2400" dirty="0"/>
              <a:t>.</a:t>
            </a:r>
          </a:p>
        </p:txBody>
      </p:sp>
    </p:spTree>
    <p:extLst>
      <p:ext uri="{BB962C8B-B14F-4D97-AF65-F5344CB8AC3E}">
        <p14:creationId xmlns:p14="http://schemas.microsoft.com/office/powerpoint/2010/main" val="78041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a:solidFill>
            <a:srgbClr val="00FFCC"/>
          </a:solidFill>
        </p:spPr>
        <p:txBody>
          <a:bodyPr lIns="0" tIns="0" rIns="0" bIns="0" anchor="ctr"/>
          <a:lstStyle/>
          <a:p>
            <a:r>
              <a:rPr lang="en-US" sz="3600" dirty="0">
                <a:latin typeface="+mj-lt"/>
              </a:rPr>
              <a:t>Mitosis Is Subdivided into Prophase, Prometaphase, Metaphase, Anaphase, and Telophase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1710233"/>
          </a:xfrm>
        </p:spPr>
        <p:txBody>
          <a:bodyPr lIns="0" tIns="0" rIns="0" bIns="0"/>
          <a:lstStyle/>
          <a:p>
            <a:pPr marL="342900" indent="-342900"/>
            <a:r>
              <a:rPr lang="en-US" sz="2400" dirty="0"/>
              <a:t>Mitosis is divided into </a:t>
            </a:r>
            <a:r>
              <a:rPr lang="en-US" sz="2400" dirty="0">
                <a:solidFill>
                  <a:schemeClr val="accent1">
                    <a:lumMod val="40000"/>
                    <a:lumOff val="60000"/>
                  </a:schemeClr>
                </a:solidFill>
              </a:rPr>
              <a:t>five stages</a:t>
            </a:r>
            <a:r>
              <a:rPr lang="en-US" sz="2400" dirty="0"/>
              <a:t> based on changing appearance and behavior of chromosomes.</a:t>
            </a:r>
          </a:p>
          <a:p>
            <a:pPr marL="342900" indent="-342900"/>
            <a:r>
              <a:rPr lang="en-US" sz="2400" dirty="0"/>
              <a:t>These are </a:t>
            </a:r>
            <a:r>
              <a:rPr lang="en-US" sz="2400" i="1" u="sng" dirty="0"/>
              <a:t>prophase, prometaphase, metaphase, anaphase</a:t>
            </a:r>
            <a:r>
              <a:rPr lang="en-US" sz="2400" u="sng" dirty="0"/>
              <a:t>, and </a:t>
            </a:r>
            <a:r>
              <a:rPr lang="en-US" sz="2400" i="1" u="sng" dirty="0"/>
              <a:t>telophase</a:t>
            </a:r>
            <a:r>
              <a:rPr lang="en-US" sz="2400" dirty="0"/>
              <a:t>.</a:t>
            </a:r>
          </a:p>
        </p:txBody>
      </p:sp>
    </p:spTree>
    <p:extLst>
      <p:ext uri="{BB962C8B-B14F-4D97-AF65-F5344CB8AC3E}">
        <p14:creationId xmlns:p14="http://schemas.microsoft.com/office/powerpoint/2010/main" val="40355834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4605"/>
            <a:ext cx="8251961" cy="1165579"/>
          </a:xfrm>
        </p:spPr>
        <p:txBody>
          <a:bodyPr lIns="0" tIns="0" rIns="0" bIns="0" anchor="ctr"/>
          <a:lstStyle/>
          <a:p>
            <a:r>
              <a:rPr lang="en-US" dirty="0"/>
              <a:t>Stimulatory Growth Factors Activate the Ras Pathway</a:t>
            </a:r>
          </a:p>
        </p:txBody>
      </p:sp>
      <p:sp>
        <p:nvSpPr>
          <p:cNvPr id="6" name="Content Placeholder 5"/>
          <p:cNvSpPr>
            <a:spLocks noGrp="1"/>
          </p:cNvSpPr>
          <p:nvPr>
            <p:ph sz="quarter" idx="15"/>
          </p:nvPr>
        </p:nvSpPr>
        <p:spPr>
          <a:xfrm>
            <a:off x="421687" y="1533159"/>
            <a:ext cx="8261704" cy="2602114"/>
          </a:xfrm>
        </p:spPr>
        <p:txBody>
          <a:bodyPr lIns="0" tIns="0" rIns="0" bIns="0"/>
          <a:lstStyle/>
          <a:p>
            <a:pPr marL="342900" indent="-342900"/>
            <a:r>
              <a:rPr lang="en-US" sz="2400" dirty="0"/>
              <a:t>Mammalian cells with plenty of nutrients but no growth factors arrest in G1.</a:t>
            </a:r>
          </a:p>
          <a:p>
            <a:pPr marL="342900" indent="-342900"/>
            <a:r>
              <a:rPr lang="en-US" sz="2400" dirty="0"/>
              <a:t>Growth and division can be triggered by adding blood serum, which contains several stimulatory </a:t>
            </a:r>
            <a:r>
              <a:rPr lang="en-US" sz="2400" i="1" dirty="0"/>
              <a:t>growth factors</a:t>
            </a:r>
            <a:r>
              <a:rPr lang="en-US" sz="2400" dirty="0"/>
              <a:t>, such as </a:t>
            </a:r>
            <a:r>
              <a:rPr lang="en-US" sz="2400" i="1" spc="-300" dirty="0"/>
              <a:t>P D G </a:t>
            </a:r>
            <a:r>
              <a:rPr lang="en-US" sz="2400" i="1" dirty="0"/>
              <a:t>F</a:t>
            </a:r>
            <a:r>
              <a:rPr lang="en-US" sz="2400" dirty="0"/>
              <a:t> (</a:t>
            </a:r>
            <a:r>
              <a:rPr lang="en-US" sz="2400" i="1" dirty="0"/>
              <a:t>platelet-derived growth factor</a:t>
            </a:r>
            <a:r>
              <a:rPr lang="en-US" sz="2400" dirty="0"/>
              <a:t>).</a:t>
            </a:r>
          </a:p>
          <a:p>
            <a:pPr marL="342900" indent="-342900"/>
            <a:r>
              <a:rPr lang="en-US" sz="2400" dirty="0"/>
              <a:t>Another is</a:t>
            </a:r>
            <a:r>
              <a:rPr lang="en-US" sz="2400" i="1" dirty="0"/>
              <a:t> epidermal growth factor </a:t>
            </a:r>
            <a:r>
              <a:rPr lang="en-US" sz="2400" dirty="0"/>
              <a:t>(</a:t>
            </a:r>
            <a:r>
              <a:rPr lang="en-US" sz="2400" i="1" spc="-300" dirty="0"/>
              <a:t>E G </a:t>
            </a:r>
            <a:r>
              <a:rPr lang="en-US" sz="2400" i="1" dirty="0"/>
              <a:t>F</a:t>
            </a:r>
            <a:r>
              <a:rPr lang="en-US" sz="2400" dirty="0"/>
              <a:t>).</a:t>
            </a:r>
          </a:p>
        </p:txBody>
      </p:sp>
    </p:spTree>
    <p:extLst>
      <p:ext uri="{BB962C8B-B14F-4D97-AF65-F5344CB8AC3E}">
        <p14:creationId xmlns:p14="http://schemas.microsoft.com/office/powerpoint/2010/main" val="32816501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Action of Growth Factors</a:t>
            </a:r>
            <a:endParaRPr lang="en-US" sz="2800" dirty="0"/>
          </a:p>
        </p:txBody>
      </p:sp>
      <p:sp>
        <p:nvSpPr>
          <p:cNvPr id="4" name="Content Placeholder 3"/>
          <p:cNvSpPr>
            <a:spLocks noGrp="1"/>
          </p:cNvSpPr>
          <p:nvPr>
            <p:ph sz="quarter" idx="14"/>
          </p:nvPr>
        </p:nvSpPr>
        <p:spPr>
          <a:xfrm>
            <a:off x="419100" y="1074899"/>
            <a:ext cx="8226756" cy="2732826"/>
          </a:xfrm>
        </p:spPr>
        <p:txBody>
          <a:bodyPr lIns="0" tIns="0" rIns="0" bIns="0"/>
          <a:lstStyle/>
          <a:p>
            <a:pPr marL="255588" indent="-255588"/>
            <a:r>
              <a:rPr lang="en-US" sz="2400" dirty="0"/>
              <a:t>Growth factors such as </a:t>
            </a:r>
            <a:r>
              <a:rPr lang="en-US" sz="2400" spc="-300" dirty="0"/>
              <a:t>P D G </a:t>
            </a:r>
            <a:r>
              <a:rPr lang="en-US" sz="2400" dirty="0"/>
              <a:t>F and </a:t>
            </a:r>
            <a:r>
              <a:rPr lang="en-US" sz="2400" spc="-300" dirty="0"/>
              <a:t>E G </a:t>
            </a:r>
            <a:r>
              <a:rPr lang="en-US" sz="2400" dirty="0"/>
              <a:t>F act by binding receptors on the plasma membrane.</a:t>
            </a:r>
          </a:p>
          <a:p>
            <a:pPr marL="255588" indent="-255588"/>
            <a:r>
              <a:rPr lang="en-US" sz="2400" dirty="0"/>
              <a:t>This activates the tyrosine kinase activity of the receptors, which triggers a complex cascade of events that ends with the cell passing the restriction point.</a:t>
            </a:r>
          </a:p>
          <a:p>
            <a:pPr marL="255588" indent="-255588"/>
            <a:r>
              <a:rPr lang="en-US" sz="2400" dirty="0"/>
              <a:t>The </a:t>
            </a:r>
            <a:r>
              <a:rPr lang="en-US" sz="2400" i="1" dirty="0"/>
              <a:t>Ras pathway</a:t>
            </a:r>
            <a:r>
              <a:rPr lang="en-US" sz="2400" dirty="0"/>
              <a:t> plays a central role in these events. </a:t>
            </a:r>
          </a:p>
        </p:txBody>
      </p:sp>
    </p:spTree>
    <p:extLst>
      <p:ext uri="{BB962C8B-B14F-4D97-AF65-F5344CB8AC3E}">
        <p14:creationId xmlns:p14="http://schemas.microsoft.com/office/powerpoint/2010/main" val="4166482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The Ras Pathway in the Cell Cycle: Steps 1 and 2</a:t>
            </a:r>
            <a:endParaRPr lang="en-US" sz="2800" dirty="0"/>
          </a:p>
        </p:txBody>
      </p:sp>
      <p:sp>
        <p:nvSpPr>
          <p:cNvPr id="4" name="Content Placeholder 3"/>
          <p:cNvSpPr>
            <a:spLocks noGrp="1"/>
          </p:cNvSpPr>
          <p:nvPr>
            <p:ph sz="quarter" idx="14"/>
          </p:nvPr>
        </p:nvSpPr>
        <p:spPr>
          <a:xfrm>
            <a:off x="419100" y="1552575"/>
            <a:ext cx="8226756" cy="2023138"/>
          </a:xfrm>
        </p:spPr>
        <p:txBody>
          <a:bodyPr lIns="0" tIns="0" rIns="0" bIns="0"/>
          <a:lstStyle/>
          <a:p>
            <a:pPr marL="457200" indent="-457200">
              <a:buFont typeface="+mj-lt"/>
              <a:buAutoNum type="arabicPeriod"/>
            </a:pPr>
            <a:r>
              <a:rPr lang="en-US" sz="2400" dirty="0"/>
              <a:t>Binding of a growth factor to its receptor leads to Ras activation. </a:t>
            </a:r>
          </a:p>
          <a:p>
            <a:pPr marL="457200" indent="-457200">
              <a:buFont typeface="+mj-lt"/>
              <a:buAutoNum type="arabicPeriod"/>
            </a:pPr>
            <a:r>
              <a:rPr lang="en-US" sz="2400" dirty="0"/>
              <a:t>Activated Ras leads to phosphorylation and activation of a protein kinase called </a:t>
            </a:r>
            <a:r>
              <a:rPr lang="en-US" sz="2400" i="1" dirty="0"/>
              <a:t>Raf</a:t>
            </a:r>
            <a:r>
              <a:rPr lang="en-US" sz="2400" dirty="0"/>
              <a:t>, which starts a phosphorylation cascade. </a:t>
            </a:r>
          </a:p>
        </p:txBody>
      </p:sp>
      <p:sp>
        <p:nvSpPr>
          <p:cNvPr id="5" name="Content Placeholder 4"/>
          <p:cNvSpPr>
            <a:spLocks noGrp="1"/>
          </p:cNvSpPr>
          <p:nvPr>
            <p:ph sz="quarter" idx="15"/>
          </p:nvPr>
        </p:nvSpPr>
        <p:spPr>
          <a:xfrm>
            <a:off x="416257" y="3739489"/>
            <a:ext cx="8229600" cy="1160058"/>
          </a:xfrm>
        </p:spPr>
        <p:txBody>
          <a:bodyPr lIns="0" tIns="0" rIns="0" bIns="0"/>
          <a:lstStyle/>
          <a:p>
            <a:pPr marL="342900" indent="-342900"/>
            <a:r>
              <a:rPr lang="en-US" sz="2400" dirty="0"/>
              <a:t>Raf phosphorylates a protein kinase called </a:t>
            </a:r>
            <a:r>
              <a:rPr lang="en-US" sz="2400" i="1" spc="-300" dirty="0"/>
              <a:t>M E </a:t>
            </a:r>
            <a:r>
              <a:rPr lang="en-US" sz="2400" i="1" dirty="0"/>
              <a:t>K</a:t>
            </a:r>
            <a:r>
              <a:rPr lang="en-US" sz="2400" dirty="0"/>
              <a:t>, which phosphorylates a group of </a:t>
            </a:r>
            <a:r>
              <a:rPr lang="en-US" sz="2400" i="1" spc="-300" dirty="0"/>
              <a:t>M A </a:t>
            </a:r>
            <a:r>
              <a:rPr lang="en-US" sz="2400" i="1" dirty="0"/>
              <a:t>P kinases</a:t>
            </a:r>
            <a:r>
              <a:rPr lang="en-US" sz="2400" dirty="0"/>
              <a:t> (</a:t>
            </a:r>
            <a:r>
              <a:rPr lang="en-US" sz="2400" i="1" dirty="0"/>
              <a:t>mitogen-activated protein kinases</a:t>
            </a:r>
            <a:r>
              <a:rPr lang="en-US" sz="2400" dirty="0"/>
              <a:t>).</a:t>
            </a:r>
          </a:p>
        </p:txBody>
      </p:sp>
    </p:spTree>
    <p:extLst>
      <p:ext uri="{BB962C8B-B14F-4D97-AF65-F5344CB8AC3E}">
        <p14:creationId xmlns:p14="http://schemas.microsoft.com/office/powerpoint/2010/main" val="8974782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The Ras Pathway in the Cell Cycle: Step 3</a:t>
            </a:r>
            <a:endParaRPr lang="en-US" sz="2800" dirty="0"/>
          </a:p>
        </p:txBody>
      </p:sp>
      <p:sp>
        <p:nvSpPr>
          <p:cNvPr id="4" name="Content Placeholder 3"/>
          <p:cNvSpPr>
            <a:spLocks noGrp="1"/>
          </p:cNvSpPr>
          <p:nvPr>
            <p:ph sz="quarter" idx="14"/>
          </p:nvPr>
        </p:nvSpPr>
        <p:spPr>
          <a:xfrm>
            <a:off x="419100" y="1552575"/>
            <a:ext cx="8226756" cy="1122386"/>
          </a:xfrm>
        </p:spPr>
        <p:txBody>
          <a:bodyPr lIns="0" tIns="0" rIns="0" bIns="0"/>
          <a:lstStyle/>
          <a:p>
            <a:pPr marL="457200" indent="-457200">
              <a:buFont typeface="+mj-lt"/>
              <a:buAutoNum type="arabicPeriod" startAt="3"/>
            </a:pPr>
            <a:r>
              <a:rPr lang="en-US" sz="2400" dirty="0"/>
              <a:t>Activated </a:t>
            </a:r>
            <a:r>
              <a:rPr lang="en-US" sz="2400" spc="-300" dirty="0"/>
              <a:t>M A P K </a:t>
            </a:r>
            <a:r>
              <a:rPr lang="en-US" sz="2400" dirty="0"/>
              <a:t>s enter the nucleus and phosphorylate specific genes, including </a:t>
            </a:r>
            <a:r>
              <a:rPr lang="en-US" sz="2400" i="1" dirty="0"/>
              <a:t>Jun</a:t>
            </a:r>
            <a:r>
              <a:rPr lang="en-US" sz="2400" dirty="0"/>
              <a:t> and members of the </a:t>
            </a:r>
            <a:r>
              <a:rPr lang="en-US" sz="2400" i="1" dirty="0"/>
              <a:t>Ets family</a:t>
            </a:r>
            <a:r>
              <a:rPr lang="en-US" sz="2400" dirty="0"/>
              <a:t> of transcription factors. </a:t>
            </a:r>
          </a:p>
        </p:txBody>
      </p:sp>
      <p:sp>
        <p:nvSpPr>
          <p:cNvPr id="5" name="Content Placeholder 4"/>
          <p:cNvSpPr>
            <a:spLocks noGrp="1"/>
          </p:cNvSpPr>
          <p:nvPr>
            <p:ph sz="quarter" idx="15"/>
          </p:nvPr>
        </p:nvSpPr>
        <p:spPr>
          <a:xfrm>
            <a:off x="416257" y="2903704"/>
            <a:ext cx="8229600" cy="1995843"/>
          </a:xfrm>
        </p:spPr>
        <p:txBody>
          <a:bodyPr lIns="0" tIns="0" rIns="0" bIns="0"/>
          <a:lstStyle/>
          <a:p>
            <a:pPr marL="342900" indent="-342900"/>
            <a:r>
              <a:rPr lang="en-US" sz="2400" dirty="0"/>
              <a:t>These transcription factors turn on transcription of “early genes.” Early genes such as </a:t>
            </a:r>
            <a:r>
              <a:rPr lang="en-US" sz="2400" i="1" dirty="0"/>
              <a:t>Myc</a:t>
            </a:r>
            <a:r>
              <a:rPr lang="en-US" sz="2400" dirty="0"/>
              <a:t>, </a:t>
            </a:r>
            <a:r>
              <a:rPr lang="en-US" sz="2400" i="1" dirty="0"/>
              <a:t>Fos</a:t>
            </a:r>
            <a:r>
              <a:rPr lang="en-US" sz="2400" dirty="0"/>
              <a:t>, and </a:t>
            </a:r>
            <a:r>
              <a:rPr lang="en-US" sz="2400" i="1" dirty="0"/>
              <a:t>Jun</a:t>
            </a:r>
            <a:r>
              <a:rPr lang="en-US" sz="2400" dirty="0"/>
              <a:t> activate transcription of a family of “delayed genes”.</a:t>
            </a:r>
          </a:p>
          <a:p>
            <a:pPr marL="342900" indent="-342900"/>
            <a:r>
              <a:rPr lang="en-US" sz="2400" dirty="0"/>
              <a:t>One of these encodes the </a:t>
            </a:r>
            <a:r>
              <a:rPr lang="en-US" sz="2400" spc="-300" dirty="0"/>
              <a:t>E 2 </a:t>
            </a:r>
            <a:r>
              <a:rPr lang="en-US" sz="2400" dirty="0"/>
              <a:t>F transcription factor, covered earlier.</a:t>
            </a:r>
          </a:p>
        </p:txBody>
      </p:sp>
    </p:spTree>
    <p:extLst>
      <p:ext uri="{BB962C8B-B14F-4D97-AF65-F5344CB8AC3E}">
        <p14:creationId xmlns:p14="http://schemas.microsoft.com/office/powerpoint/2010/main" val="22498260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The Ras Pathway in the Cell Cycle: Step 4</a:t>
            </a:r>
            <a:endParaRPr lang="en-US" sz="2800" dirty="0"/>
          </a:p>
        </p:txBody>
      </p:sp>
      <p:sp>
        <p:nvSpPr>
          <p:cNvPr id="4" name="Content Placeholder 3"/>
          <p:cNvSpPr>
            <a:spLocks noGrp="1"/>
          </p:cNvSpPr>
          <p:nvPr>
            <p:ph sz="quarter" idx="14"/>
          </p:nvPr>
        </p:nvSpPr>
        <p:spPr>
          <a:xfrm>
            <a:off x="419100" y="1552575"/>
            <a:ext cx="8226756" cy="1122386"/>
          </a:xfrm>
        </p:spPr>
        <p:txBody>
          <a:bodyPr lIns="0" tIns="0" rIns="0" bIns="0"/>
          <a:lstStyle/>
          <a:p>
            <a:pPr marL="457200" indent="-457200">
              <a:buFont typeface="+mj-lt"/>
              <a:buAutoNum type="arabicPeriod" startAt="4"/>
            </a:pPr>
            <a:r>
              <a:rPr lang="en-US" sz="2400" dirty="0"/>
              <a:t>The delayed genes include several genes coding for Cdk or cyclin molecules that form Cdk-cyclin complexes that phosphorylate Rb and trigger G1 to S transition.</a:t>
            </a:r>
          </a:p>
        </p:txBody>
      </p:sp>
    </p:spTree>
    <p:extLst>
      <p:ext uri="{BB962C8B-B14F-4D97-AF65-F5344CB8AC3E}">
        <p14:creationId xmlns:p14="http://schemas.microsoft.com/office/powerpoint/2010/main" val="11807504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1179229"/>
          </a:xfrm>
        </p:spPr>
        <p:txBody>
          <a:bodyPr lIns="0" tIns="0" rIns="0" bIns="0" anchor="ctr"/>
          <a:lstStyle/>
          <a:p>
            <a:r>
              <a:rPr lang="en-US" dirty="0"/>
              <a:t>Regulation of the Cell Cycle via the Ras Pathway</a:t>
            </a:r>
            <a:endParaRPr lang="en-US" sz="2800" dirty="0"/>
          </a:p>
        </p:txBody>
      </p:sp>
      <p:sp>
        <p:nvSpPr>
          <p:cNvPr id="6" name="Content Placeholder 5"/>
          <p:cNvSpPr>
            <a:spLocks noGrp="1"/>
          </p:cNvSpPr>
          <p:nvPr>
            <p:ph sz="quarter" idx="15"/>
          </p:nvPr>
        </p:nvSpPr>
        <p:spPr>
          <a:xfrm>
            <a:off x="421688" y="1542196"/>
            <a:ext cx="4940022" cy="799222"/>
          </a:xfrm>
        </p:spPr>
        <p:txBody>
          <a:bodyPr lIns="0" tIns="0" rIns="0" bIns="0"/>
          <a:lstStyle/>
          <a:p>
            <a:pPr marL="0" indent="0">
              <a:buNone/>
            </a:pPr>
            <a:r>
              <a:rPr lang="en-US" sz="2400" b="1" dirty="0"/>
              <a:t>Figure 24.23 </a:t>
            </a:r>
            <a:r>
              <a:rPr lang="en-US" sz="2400" dirty="0"/>
              <a:t>Regulation of the Cell Cycle via the Ras Pathway.</a:t>
            </a:r>
          </a:p>
        </p:txBody>
      </p:sp>
      <p:pic>
        <p:nvPicPr>
          <p:cNvPr id="5" name="Picture Placeholder 4" descr="An illustration on the regulation of the cell cycle via the Ras pathway. Growth factor attaches to the receptor on the plasma membran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78"/>
          <a:stretch/>
        </p:blipFill>
        <p:spPr>
          <a:xfrm>
            <a:off x="6167156" y="1474396"/>
            <a:ext cx="2036055" cy="4848576"/>
          </a:xfrm>
        </p:spPr>
      </p:pic>
    </p:spTree>
    <p:extLst>
      <p:ext uri="{BB962C8B-B14F-4D97-AF65-F5344CB8AC3E}">
        <p14:creationId xmlns:p14="http://schemas.microsoft.com/office/powerpoint/2010/main" val="39655091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Stimulatory Growth Factors Can Also Activate the </a:t>
            </a:r>
            <a:r>
              <a:rPr lang="en-US" spc="-500" dirty="0"/>
              <a:t>P </a:t>
            </a:r>
            <a:r>
              <a:rPr lang="en-US" dirty="0"/>
              <a:t>I 3-Kinase-Akt Pathway</a:t>
            </a:r>
            <a:endParaRPr lang="en-US" sz="2800" dirty="0"/>
          </a:p>
        </p:txBody>
      </p:sp>
      <p:sp>
        <p:nvSpPr>
          <p:cNvPr id="4" name="Content Placeholder 3"/>
          <p:cNvSpPr>
            <a:spLocks noGrp="1"/>
          </p:cNvSpPr>
          <p:nvPr>
            <p:ph sz="quarter" idx="14"/>
          </p:nvPr>
        </p:nvSpPr>
        <p:spPr>
          <a:xfrm>
            <a:off x="419100" y="1552575"/>
            <a:ext cx="8226756" cy="3360620"/>
          </a:xfrm>
        </p:spPr>
        <p:txBody>
          <a:bodyPr lIns="0" tIns="0" rIns="0" bIns="0"/>
          <a:lstStyle/>
          <a:p>
            <a:pPr marL="342900" indent="-342900"/>
            <a:r>
              <a:rPr lang="en-US" sz="2400" dirty="0"/>
              <a:t>Activated growth factor receptors may trigger other pathways besides Ras.</a:t>
            </a:r>
          </a:p>
          <a:p>
            <a:pPr marL="342900" indent="-342900"/>
            <a:r>
              <a:rPr lang="en-US" sz="2400" dirty="0"/>
              <a:t>One is the </a:t>
            </a:r>
            <a:r>
              <a:rPr lang="en-US" sz="2400" i="1" spc="-300" dirty="0"/>
              <a:t>P </a:t>
            </a:r>
            <a:r>
              <a:rPr lang="en-US" sz="2400" i="1" dirty="0"/>
              <a:t>I 3-kinase–Akt pathway</a:t>
            </a:r>
            <a:r>
              <a:rPr lang="en-US" sz="2400" dirty="0"/>
              <a:t>, which begins with receptor-induced activation of phosphatidyl-inositol 3-kinase (</a:t>
            </a:r>
            <a:r>
              <a:rPr lang="en-US" sz="2400" spc="-300" dirty="0"/>
              <a:t>P </a:t>
            </a:r>
            <a:r>
              <a:rPr lang="en-US" sz="2400" dirty="0"/>
              <a:t>I3K), which catalyzes formation of </a:t>
            </a:r>
            <a:r>
              <a:rPr lang="en-US" sz="2400" i="1" spc="-300" dirty="0"/>
              <a:t>P I </a:t>
            </a:r>
            <a:r>
              <a:rPr lang="en-US" sz="2400" i="1" dirty="0"/>
              <a:t>P</a:t>
            </a:r>
            <a:r>
              <a:rPr lang="en-US" sz="2400" i="1" spc="-100" baseline="-25000" dirty="0"/>
              <a:t>3</a:t>
            </a:r>
            <a:r>
              <a:rPr lang="en-US" sz="2400" dirty="0"/>
              <a:t> (phosphatidylinositol-3,4,5-trisphosphate).</a:t>
            </a:r>
          </a:p>
          <a:p>
            <a:pPr marL="342900" indent="-342900"/>
            <a:r>
              <a:rPr lang="en-US" sz="2400" dirty="0"/>
              <a:t>It leads ultimately to </a:t>
            </a:r>
            <a:r>
              <a:rPr lang="en-US" sz="2400" i="1" dirty="0"/>
              <a:t>Akt</a:t>
            </a:r>
            <a:r>
              <a:rPr lang="en-US" sz="2400" dirty="0"/>
              <a:t> phosphorylation and activation and suppression of apoptosis by Akt.</a:t>
            </a:r>
          </a:p>
        </p:txBody>
      </p:sp>
    </p:spTree>
    <p:extLst>
      <p:ext uri="{BB962C8B-B14F-4D97-AF65-F5344CB8AC3E}">
        <p14:creationId xmlns:p14="http://schemas.microsoft.com/office/powerpoint/2010/main" val="47098176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Inhibition of Cell Cycle Arrest</a:t>
            </a:r>
            <a:endParaRPr lang="en-US" sz="2800" dirty="0"/>
          </a:p>
        </p:txBody>
      </p:sp>
      <p:sp>
        <p:nvSpPr>
          <p:cNvPr id="4" name="Content Placeholder 3"/>
          <p:cNvSpPr>
            <a:spLocks noGrp="1"/>
          </p:cNvSpPr>
          <p:nvPr>
            <p:ph sz="quarter" idx="14"/>
          </p:nvPr>
        </p:nvSpPr>
        <p:spPr>
          <a:xfrm>
            <a:off x="419100" y="1074899"/>
            <a:ext cx="8226756" cy="2732826"/>
          </a:xfrm>
        </p:spPr>
        <p:txBody>
          <a:bodyPr lIns="0" tIns="0" rIns="0" bIns="0"/>
          <a:lstStyle/>
          <a:p>
            <a:pPr marL="255588" indent="-255588"/>
            <a:r>
              <a:rPr lang="en-US" sz="2400" dirty="0"/>
              <a:t>Akt inhibits cell cycle arrest through activation of a monomeric G protein called Rheb.</a:t>
            </a:r>
          </a:p>
          <a:p>
            <a:pPr marL="255588" indent="-255588"/>
            <a:r>
              <a:rPr lang="en-US" sz="2400" dirty="0"/>
              <a:t>This leads to activation of </a:t>
            </a:r>
            <a:r>
              <a:rPr lang="en-US" sz="2400" spc="-300" dirty="0"/>
              <a:t>T O </a:t>
            </a:r>
            <a:r>
              <a:rPr lang="en-US" sz="2400" dirty="0"/>
              <a:t>R, a key regulator of cell growth.</a:t>
            </a:r>
          </a:p>
          <a:p>
            <a:pPr marL="255588" indent="-255588"/>
            <a:r>
              <a:rPr lang="en-US" sz="2400" dirty="0"/>
              <a:t>The net effect of the </a:t>
            </a:r>
            <a:r>
              <a:rPr lang="en-US" sz="2400" spc="-300" dirty="0"/>
              <a:t>P </a:t>
            </a:r>
            <a:r>
              <a:rPr lang="en-US" sz="2400" dirty="0"/>
              <a:t>I 3-kinase–Akt signaling pathway is to promote cell survival and proliferation.</a:t>
            </a:r>
          </a:p>
        </p:txBody>
      </p:sp>
    </p:spTree>
    <p:extLst>
      <p:ext uri="{BB962C8B-B14F-4D97-AF65-F5344CB8AC3E}">
        <p14:creationId xmlns:p14="http://schemas.microsoft.com/office/powerpoint/2010/main" val="18555910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1179229"/>
          </a:xfrm>
        </p:spPr>
        <p:txBody>
          <a:bodyPr lIns="0" tIns="0" rIns="0" bIns="0" anchor="ctr"/>
          <a:lstStyle/>
          <a:p>
            <a:r>
              <a:rPr lang="en-US" dirty="0"/>
              <a:t>The </a:t>
            </a:r>
            <a:r>
              <a:rPr lang="en-US" spc="-500" dirty="0"/>
              <a:t>P </a:t>
            </a:r>
            <a:r>
              <a:rPr lang="en-US" dirty="0"/>
              <a:t>I 3-Kinase–Akt Signaling Pathway</a:t>
            </a:r>
            <a:endParaRPr lang="en-US" sz="2800" dirty="0"/>
          </a:p>
        </p:txBody>
      </p:sp>
      <p:sp>
        <p:nvSpPr>
          <p:cNvPr id="6" name="Content Placeholder 5"/>
          <p:cNvSpPr>
            <a:spLocks noGrp="1"/>
          </p:cNvSpPr>
          <p:nvPr>
            <p:ph sz="quarter" idx="15"/>
          </p:nvPr>
        </p:nvSpPr>
        <p:spPr>
          <a:xfrm>
            <a:off x="421688" y="1542196"/>
            <a:ext cx="4982825" cy="785368"/>
          </a:xfrm>
        </p:spPr>
        <p:txBody>
          <a:bodyPr lIns="0" tIns="0" rIns="0" bIns="0"/>
          <a:lstStyle/>
          <a:p>
            <a:pPr marL="0" indent="0">
              <a:buNone/>
            </a:pPr>
            <a:r>
              <a:rPr lang="en-US" sz="2400" b="1" dirty="0"/>
              <a:t>Figure 24.24</a:t>
            </a:r>
            <a:r>
              <a:rPr lang="en-US" sz="2400" dirty="0"/>
              <a:t> The </a:t>
            </a:r>
            <a:r>
              <a:rPr lang="en-US" sz="2400" spc="-300" dirty="0"/>
              <a:t>P </a:t>
            </a:r>
            <a:r>
              <a:rPr lang="en-US" sz="2400" dirty="0"/>
              <a:t>I 3-Kinase–Akt Signaling Pathway.</a:t>
            </a:r>
          </a:p>
        </p:txBody>
      </p:sp>
      <p:pic>
        <p:nvPicPr>
          <p:cNvPr id="4" name="Picture Placeholder 3" descr="A flow diagram shows the two pathways of P I 3-Kinase-Akt signaling. One pathway leads to apoptosis or cell death and the other to cell growth.&#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76"/>
          <a:stretch/>
        </p:blipFill>
        <p:spPr>
          <a:xfrm>
            <a:off x="5916411" y="1474217"/>
            <a:ext cx="2720801" cy="4773540"/>
          </a:xfrm>
        </p:spPr>
      </p:pic>
    </p:spTree>
    <p:extLst>
      <p:ext uri="{BB962C8B-B14F-4D97-AF65-F5344CB8AC3E}">
        <p14:creationId xmlns:p14="http://schemas.microsoft.com/office/powerpoint/2010/main" val="31329056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Inhibitory Growth Factors Act Through Cdk Inhibitors</a:t>
            </a:r>
            <a:endParaRPr lang="en-US" sz="2800" dirty="0"/>
          </a:p>
        </p:txBody>
      </p:sp>
      <p:sp>
        <p:nvSpPr>
          <p:cNvPr id="4" name="Content Placeholder 3"/>
          <p:cNvSpPr>
            <a:spLocks noGrp="1"/>
          </p:cNvSpPr>
          <p:nvPr>
            <p:ph sz="quarter" idx="14"/>
          </p:nvPr>
        </p:nvSpPr>
        <p:spPr>
          <a:xfrm>
            <a:off x="419100" y="1552575"/>
            <a:ext cx="8226756" cy="3360620"/>
          </a:xfrm>
        </p:spPr>
        <p:txBody>
          <a:bodyPr lIns="0" tIns="0" rIns="0" bIns="0"/>
          <a:lstStyle/>
          <a:p>
            <a:pPr marL="342900" indent="-342900"/>
            <a:r>
              <a:rPr lang="en-US" sz="2400" dirty="0"/>
              <a:t>Some growth factors inhibit cell proliferation; one example is </a:t>
            </a:r>
            <a:r>
              <a:rPr lang="en-US" sz="2400" b="1" dirty="0"/>
              <a:t>transforming growth factor </a:t>
            </a:r>
            <a:r>
              <a:rPr lang="en-US" sz="2400" b="1" i="1" dirty="0"/>
              <a:t>β</a:t>
            </a:r>
            <a:r>
              <a:rPr lang="en-US" sz="2400" b="1" dirty="0"/>
              <a:t> </a:t>
            </a:r>
            <a:r>
              <a:rPr lang="en-US" sz="2400" dirty="0"/>
              <a:t>(</a:t>
            </a:r>
            <a:r>
              <a:rPr lang="en-US" sz="2400" b="1" spc="-300" dirty="0"/>
              <a:t>T G </a:t>
            </a:r>
            <a:r>
              <a:rPr lang="en-US" sz="2400" b="1" dirty="0"/>
              <a:t>F </a:t>
            </a:r>
            <a:r>
              <a:rPr lang="en-US" sz="2400" b="1" i="1" dirty="0"/>
              <a:t>β</a:t>
            </a:r>
            <a:r>
              <a:rPr lang="en-US" sz="2400" dirty="0"/>
              <a:t>). </a:t>
            </a:r>
          </a:p>
          <a:p>
            <a:pPr marL="342900" indent="-342900"/>
            <a:r>
              <a:rPr lang="en-US" sz="2400" dirty="0"/>
              <a:t>Binding of </a:t>
            </a:r>
            <a:r>
              <a:rPr lang="en-US" sz="2400" spc="-300" dirty="0"/>
              <a:t>T G </a:t>
            </a:r>
            <a:r>
              <a:rPr lang="en-US" sz="2400" dirty="0"/>
              <a:t>F </a:t>
            </a:r>
            <a:r>
              <a:rPr lang="en-US" sz="2400" i="1" dirty="0"/>
              <a:t>β</a:t>
            </a:r>
            <a:r>
              <a:rPr lang="en-US" sz="2400" dirty="0"/>
              <a:t> to its receptor phosphorylates </a:t>
            </a:r>
            <a:r>
              <a:rPr lang="en-US" sz="2400" i="1" dirty="0"/>
              <a:t>Smad</a:t>
            </a:r>
            <a:r>
              <a:rPr lang="en-US" sz="2400" dirty="0"/>
              <a:t> proteins that move into the nucleus and activate expression of genes coding for proteins that inhibit proliferation.</a:t>
            </a:r>
          </a:p>
          <a:p>
            <a:pPr marL="342900" indent="-342900"/>
            <a:r>
              <a:rPr lang="en-US" sz="2400" dirty="0"/>
              <a:t>Two </a:t>
            </a:r>
            <a:r>
              <a:rPr lang="en-US" sz="2400" b="1" dirty="0"/>
              <a:t>Cdk inhibitors</a:t>
            </a:r>
            <a:r>
              <a:rPr lang="en-US" sz="2400" dirty="0"/>
              <a:t> that block cell cycle progression are </a:t>
            </a:r>
            <a:r>
              <a:rPr lang="en-US" sz="2400" i="1" dirty="0"/>
              <a:t>p15</a:t>
            </a:r>
            <a:r>
              <a:rPr lang="en-US" sz="2400" dirty="0"/>
              <a:t> and </a:t>
            </a:r>
            <a:r>
              <a:rPr lang="en-US" sz="2400" i="1" dirty="0"/>
              <a:t>p21.</a:t>
            </a:r>
          </a:p>
        </p:txBody>
      </p:sp>
    </p:spTree>
    <p:extLst>
      <p:ext uri="{BB962C8B-B14F-4D97-AF65-F5344CB8AC3E}">
        <p14:creationId xmlns:p14="http://schemas.microsoft.com/office/powerpoint/2010/main" val="27302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44349"/>
            <a:ext cx="8229600" cy="636885"/>
          </a:xfrm>
          <a:solidFill>
            <a:srgbClr val="00FFCC"/>
          </a:solidFill>
        </p:spPr>
        <p:txBody>
          <a:bodyPr lIns="0" tIns="0" rIns="0" bIns="0" anchor="ctr"/>
          <a:lstStyle/>
          <a:p>
            <a:r>
              <a:rPr lang="en-US" sz="3400" dirty="0"/>
              <a:t>The Phases of Mitosis in an Animal Cell</a:t>
            </a:r>
          </a:p>
        </p:txBody>
      </p:sp>
      <p:sp>
        <p:nvSpPr>
          <p:cNvPr id="6" name="Content Placeholder 5"/>
          <p:cNvSpPr>
            <a:spLocks noGrp="1"/>
          </p:cNvSpPr>
          <p:nvPr>
            <p:ph sz="quarter" idx="15"/>
          </p:nvPr>
        </p:nvSpPr>
        <p:spPr>
          <a:xfrm>
            <a:off x="421689" y="984404"/>
            <a:ext cx="8256234" cy="434963"/>
          </a:xfrm>
        </p:spPr>
        <p:txBody>
          <a:bodyPr lIns="0" tIns="0" rIns="0" bIns="0"/>
          <a:lstStyle/>
          <a:p>
            <a:pPr marL="0" indent="0">
              <a:buNone/>
            </a:pPr>
            <a:r>
              <a:rPr lang="en-US" sz="2400" b="1" dirty="0"/>
              <a:t>Figure 24.2</a:t>
            </a:r>
            <a:r>
              <a:rPr lang="en-US" sz="2400" dirty="0"/>
              <a:t> The Phases of Mitosis in an Animal Cell.</a:t>
            </a:r>
          </a:p>
        </p:txBody>
      </p:sp>
      <p:pic>
        <p:nvPicPr>
          <p:cNvPr id="4" name="Picture Placeholder 3" descr="Three micrographs and corresponding illustrations on interphase, prophase, and prometaphase in animal cell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856"/>
          <a:stretch/>
        </p:blipFill>
        <p:spPr>
          <a:xfrm>
            <a:off x="561381" y="1723808"/>
            <a:ext cx="8022562" cy="3213371"/>
          </a:xfrm>
        </p:spPr>
      </p:pic>
    </p:spTree>
    <p:extLst>
      <p:ext uri="{BB962C8B-B14F-4D97-AF65-F5344CB8AC3E}">
        <p14:creationId xmlns:p14="http://schemas.microsoft.com/office/powerpoint/2010/main" val="32173940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Putting It All Together: The Cell Cycle Regulation Machine</a:t>
            </a:r>
            <a:endParaRPr lang="en-US" sz="2800" dirty="0"/>
          </a:p>
        </p:txBody>
      </p:sp>
      <p:sp>
        <p:nvSpPr>
          <p:cNvPr id="4" name="Content Placeholder 3"/>
          <p:cNvSpPr>
            <a:spLocks noGrp="1"/>
          </p:cNvSpPr>
          <p:nvPr>
            <p:ph sz="quarter" idx="14"/>
          </p:nvPr>
        </p:nvSpPr>
        <p:spPr>
          <a:xfrm>
            <a:off x="419100" y="1552575"/>
            <a:ext cx="8226756" cy="753897"/>
          </a:xfrm>
        </p:spPr>
        <p:txBody>
          <a:bodyPr lIns="0" tIns="0" rIns="0" bIns="0"/>
          <a:lstStyle/>
          <a:p>
            <a:pPr marL="342900" indent="-342900"/>
            <a:r>
              <a:rPr lang="en-US" sz="2400" dirty="0"/>
              <a:t>The “machine” that regulates the eukaryotic cell cycle involves two interacting mechanisms:</a:t>
            </a:r>
          </a:p>
        </p:txBody>
      </p:sp>
      <p:sp>
        <p:nvSpPr>
          <p:cNvPr id="5" name="Content Placeholder 4"/>
          <p:cNvSpPr>
            <a:spLocks noGrp="1"/>
          </p:cNvSpPr>
          <p:nvPr>
            <p:ph sz="quarter" idx="15"/>
          </p:nvPr>
        </p:nvSpPr>
        <p:spPr>
          <a:xfrm>
            <a:off x="431801" y="2439679"/>
            <a:ext cx="8214056" cy="2658794"/>
          </a:xfrm>
        </p:spPr>
        <p:txBody>
          <a:bodyPr lIns="0" tIns="0" rIns="0" bIns="0"/>
          <a:lstStyle/>
          <a:p>
            <a:pPr marL="944118" lvl="1" indent="-457200">
              <a:buFont typeface="+mj-lt"/>
              <a:buAutoNum type="arabicPeriod"/>
            </a:pPr>
            <a:r>
              <a:rPr lang="en-US" sz="2400" dirty="0"/>
              <a:t>An autonomous clock goes through a fixed cycle over and over again via the synthesis and degradation of cyclins. </a:t>
            </a:r>
          </a:p>
          <a:p>
            <a:pPr marL="944118" lvl="1" indent="-457200">
              <a:buFont typeface="+mj-lt"/>
              <a:buAutoNum type="arabicPeriod"/>
            </a:pPr>
            <a:r>
              <a:rPr lang="en-US" sz="2400" dirty="0"/>
              <a:t>The clock is adjusted as needed by providing feedback from the cell’s internal and external environments often through kinases and phosphatases. </a:t>
            </a:r>
          </a:p>
        </p:txBody>
      </p:sp>
    </p:spTree>
    <p:extLst>
      <p:ext uri="{BB962C8B-B14F-4D97-AF65-F5344CB8AC3E}">
        <p14:creationId xmlns:p14="http://schemas.microsoft.com/office/powerpoint/2010/main" val="42663864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45025"/>
            <a:ext cx="8251961" cy="1179229"/>
          </a:xfrm>
        </p:spPr>
        <p:txBody>
          <a:bodyPr lIns="0" tIns="0" rIns="0" bIns="0" anchor="ctr"/>
          <a:lstStyle/>
          <a:p>
            <a:r>
              <a:rPr lang="en-US" dirty="0"/>
              <a:t>Summary of Cell Cycle Regulation by Checkpoints</a:t>
            </a:r>
            <a:endParaRPr lang="en-US" sz="2800" dirty="0"/>
          </a:p>
        </p:txBody>
      </p:sp>
      <p:sp>
        <p:nvSpPr>
          <p:cNvPr id="6" name="Content Placeholder 5"/>
          <p:cNvSpPr>
            <a:spLocks noGrp="1"/>
          </p:cNvSpPr>
          <p:nvPr>
            <p:ph sz="quarter" idx="15"/>
          </p:nvPr>
        </p:nvSpPr>
        <p:spPr>
          <a:xfrm>
            <a:off x="421689" y="1542195"/>
            <a:ext cx="8247190" cy="743805"/>
          </a:xfrm>
        </p:spPr>
        <p:txBody>
          <a:bodyPr lIns="0" tIns="0" rIns="0" bIns="0"/>
          <a:lstStyle/>
          <a:p>
            <a:pPr marL="0" indent="0">
              <a:buNone/>
            </a:pPr>
            <a:r>
              <a:rPr lang="en-US" sz="2400" b="1" dirty="0"/>
              <a:t>Figure 24.25 </a:t>
            </a:r>
            <a:r>
              <a:rPr lang="en-US" sz="2400" dirty="0"/>
              <a:t>Summary of Cell Cycle Regulation by Checkpoints.</a:t>
            </a:r>
          </a:p>
        </p:txBody>
      </p:sp>
      <p:pic>
        <p:nvPicPr>
          <p:cNvPr id="5" name="Picture Placeholder 4" descr="An illustration on the cell cycle regulation by checkpoints shows restriction point at the start, G2 M transition, and metaphase-anaphase transition.&#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824"/>
          <a:stretch/>
        </p:blipFill>
        <p:spPr>
          <a:xfrm>
            <a:off x="2287418" y="2466543"/>
            <a:ext cx="4594089" cy="3835387"/>
          </a:xfrm>
        </p:spPr>
      </p:pic>
    </p:spTree>
    <p:extLst>
      <p:ext uri="{BB962C8B-B14F-4D97-AF65-F5344CB8AC3E}">
        <p14:creationId xmlns:p14="http://schemas.microsoft.com/office/powerpoint/2010/main" val="37957318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24.5 Apoptosis</a:t>
            </a:r>
            <a:endParaRPr lang="en-US" sz="2800" dirty="0"/>
          </a:p>
        </p:txBody>
      </p:sp>
      <p:sp>
        <p:nvSpPr>
          <p:cNvPr id="4" name="Content Placeholder 3"/>
          <p:cNvSpPr>
            <a:spLocks noGrp="1"/>
          </p:cNvSpPr>
          <p:nvPr>
            <p:ph sz="quarter" idx="14"/>
          </p:nvPr>
        </p:nvSpPr>
        <p:spPr>
          <a:xfrm>
            <a:off x="419100" y="1074899"/>
            <a:ext cx="8226756" cy="2255155"/>
          </a:xfrm>
        </p:spPr>
        <p:txBody>
          <a:bodyPr lIns="0" tIns="0" rIns="0" bIns="0"/>
          <a:lstStyle/>
          <a:p>
            <a:pPr marL="255588" indent="-255588"/>
            <a:r>
              <a:rPr lang="en-US" sz="2400" dirty="0"/>
              <a:t>Damaged or diseased cells need to be eliminated.</a:t>
            </a:r>
          </a:p>
          <a:p>
            <a:pPr marL="255588" indent="-255588"/>
            <a:r>
              <a:rPr lang="en-US" sz="2400" dirty="0"/>
              <a:t>In such cases, the process must not damage surrounding cells.</a:t>
            </a:r>
          </a:p>
          <a:p>
            <a:pPr marL="255588" indent="-255588"/>
            <a:r>
              <a:rPr lang="en-US" sz="2400" dirty="0"/>
              <a:t>Multicellular organisms accomplish this through a programmed cell death—</a:t>
            </a:r>
            <a:r>
              <a:rPr lang="en-US" sz="2400" b="1" dirty="0"/>
              <a:t>apoptosis</a:t>
            </a:r>
            <a:r>
              <a:rPr lang="en-US" sz="2400" dirty="0"/>
              <a:t>.</a:t>
            </a:r>
          </a:p>
        </p:txBody>
      </p:sp>
    </p:spTree>
    <p:extLst>
      <p:ext uri="{BB962C8B-B14F-4D97-AF65-F5344CB8AC3E}">
        <p14:creationId xmlns:p14="http://schemas.microsoft.com/office/powerpoint/2010/main" val="26044332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Apoptosis and Necrosis</a:t>
            </a:r>
            <a:endParaRPr lang="en-US" sz="2800" dirty="0"/>
          </a:p>
        </p:txBody>
      </p:sp>
      <p:sp>
        <p:nvSpPr>
          <p:cNvPr id="4" name="Content Placeholder 3"/>
          <p:cNvSpPr>
            <a:spLocks noGrp="1"/>
          </p:cNvSpPr>
          <p:nvPr>
            <p:ph sz="quarter" idx="14"/>
          </p:nvPr>
        </p:nvSpPr>
        <p:spPr>
          <a:xfrm>
            <a:off x="419100" y="1074899"/>
            <a:ext cx="8226756" cy="2105029"/>
          </a:xfrm>
        </p:spPr>
        <p:txBody>
          <a:bodyPr lIns="0" tIns="0" rIns="0" bIns="0"/>
          <a:lstStyle/>
          <a:p>
            <a:pPr marL="255588" indent="-255588"/>
            <a:r>
              <a:rPr lang="en-US" sz="2400" dirty="0"/>
              <a:t>Another type of cell death, called </a:t>
            </a:r>
            <a:r>
              <a:rPr lang="en-US" sz="2400" i="1" dirty="0"/>
              <a:t>necrosis</a:t>
            </a:r>
            <a:r>
              <a:rPr lang="en-US" sz="2400" dirty="0"/>
              <a:t>, sometimes follows tissue injury.</a:t>
            </a:r>
          </a:p>
          <a:p>
            <a:pPr marL="255588" indent="-255588"/>
            <a:r>
              <a:rPr lang="en-US" sz="2400" dirty="0"/>
              <a:t>Necrosis involves swelling and rupture of injured cells, whereas apoptosis involves a specific series of events that lead to dismantling of the cell contents.</a:t>
            </a:r>
          </a:p>
        </p:txBody>
      </p:sp>
    </p:spTree>
    <p:extLst>
      <p:ext uri="{BB962C8B-B14F-4D97-AF65-F5344CB8AC3E}">
        <p14:creationId xmlns:p14="http://schemas.microsoft.com/office/powerpoint/2010/main" val="39010770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47131"/>
            <a:ext cx="8229600" cy="617143"/>
          </a:xfrm>
        </p:spPr>
        <p:txBody>
          <a:bodyPr lIns="0" tIns="0" rIns="0" bIns="0" anchor="ctr"/>
          <a:lstStyle/>
          <a:p>
            <a:r>
              <a:rPr lang="en-US" dirty="0"/>
              <a:t>Steps of Apoptosis: Steps 1 and 2</a:t>
            </a:r>
            <a:endParaRPr lang="en-US" sz="2800" dirty="0"/>
          </a:p>
        </p:txBody>
      </p:sp>
      <p:sp>
        <p:nvSpPr>
          <p:cNvPr id="4" name="Content Placeholder 3"/>
          <p:cNvSpPr>
            <a:spLocks noGrp="1"/>
          </p:cNvSpPr>
          <p:nvPr>
            <p:ph sz="quarter" idx="14"/>
          </p:nvPr>
        </p:nvSpPr>
        <p:spPr>
          <a:xfrm>
            <a:off x="419100" y="952070"/>
            <a:ext cx="8226756" cy="1458621"/>
          </a:xfrm>
        </p:spPr>
        <p:txBody>
          <a:bodyPr lIns="0" tIns="0" rIns="0" bIns="0"/>
          <a:lstStyle/>
          <a:p>
            <a:pPr marL="457200" indent="-457200">
              <a:buFont typeface="+mj-lt"/>
              <a:buAutoNum type="arabicPeriod"/>
            </a:pPr>
            <a:r>
              <a:rPr lang="en-US" sz="2400" dirty="0"/>
              <a:t>The cell’s </a:t>
            </a:r>
            <a:r>
              <a:rPr lang="en-US" sz="2400" spc="-300" dirty="0"/>
              <a:t>D N </a:t>
            </a:r>
            <a:r>
              <a:rPr lang="en-US" sz="2400" dirty="0"/>
              <a:t>A segregates near the periphery of the nucleus, and the cytoplasm decreases. </a:t>
            </a:r>
          </a:p>
          <a:p>
            <a:pPr marL="457200" indent="-457200">
              <a:buFont typeface="+mj-lt"/>
              <a:buAutoNum type="arabicPeriod"/>
            </a:pPr>
            <a:r>
              <a:rPr lang="en-US" sz="2400" dirty="0"/>
              <a:t>The cell produces small cytoplasmic extensions, and the nucleus begins to fragment.</a:t>
            </a:r>
          </a:p>
        </p:txBody>
      </p:sp>
      <p:sp>
        <p:nvSpPr>
          <p:cNvPr id="5" name="Content Placeholder 4"/>
          <p:cNvSpPr>
            <a:spLocks noGrp="1"/>
          </p:cNvSpPr>
          <p:nvPr>
            <p:ph sz="quarter" idx="15"/>
          </p:nvPr>
        </p:nvSpPr>
        <p:spPr>
          <a:xfrm>
            <a:off x="419100" y="2710543"/>
            <a:ext cx="8350826" cy="1093026"/>
          </a:xfrm>
        </p:spPr>
        <p:txBody>
          <a:bodyPr lIns="0" tIns="0" rIns="0" bIns="0"/>
          <a:lstStyle/>
          <a:p>
            <a:pPr marL="342900" indent="-342900"/>
            <a:r>
              <a:rPr lang="en-US" sz="2400" spc="-300" dirty="0"/>
              <a:t>D N </a:t>
            </a:r>
            <a:r>
              <a:rPr lang="en-US" sz="2400" dirty="0"/>
              <a:t>A is cleaved by an apoptosis-specific endonuclease (</a:t>
            </a:r>
            <a:r>
              <a:rPr lang="en-US" sz="2400" i="1" spc="-300" dirty="0"/>
              <a:t>D </a:t>
            </a:r>
            <a:r>
              <a:rPr lang="en-US" sz="2400" i="1" dirty="0"/>
              <a:t>Nase</a:t>
            </a:r>
            <a:r>
              <a:rPr lang="en-US" sz="2400" dirty="0"/>
              <a:t>), which cuts the </a:t>
            </a:r>
            <a:r>
              <a:rPr lang="en-US" sz="2400" spc="-300" dirty="0"/>
              <a:t>D N </a:t>
            </a:r>
            <a:r>
              <a:rPr lang="en-US" sz="2400" dirty="0"/>
              <a:t>A into intervals of 200 bp. </a:t>
            </a:r>
          </a:p>
        </p:txBody>
      </p:sp>
    </p:spTree>
    <p:extLst>
      <p:ext uri="{BB962C8B-B14F-4D97-AF65-F5344CB8AC3E}">
        <p14:creationId xmlns:p14="http://schemas.microsoft.com/office/powerpoint/2010/main" val="39673906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47131"/>
            <a:ext cx="8229600" cy="617143"/>
          </a:xfrm>
        </p:spPr>
        <p:txBody>
          <a:bodyPr lIns="0" tIns="0" rIns="0" bIns="0" anchor="ctr"/>
          <a:lstStyle/>
          <a:p>
            <a:r>
              <a:rPr lang="en-US" dirty="0"/>
              <a:t>Steps of Apoptosis: Step 3</a:t>
            </a:r>
            <a:endParaRPr lang="en-US" sz="2800" dirty="0"/>
          </a:p>
        </p:txBody>
      </p:sp>
      <p:sp>
        <p:nvSpPr>
          <p:cNvPr id="4" name="Content Placeholder 3"/>
          <p:cNvSpPr>
            <a:spLocks noGrp="1"/>
          </p:cNvSpPr>
          <p:nvPr>
            <p:ph sz="quarter" idx="14"/>
          </p:nvPr>
        </p:nvSpPr>
        <p:spPr>
          <a:xfrm>
            <a:off x="419100" y="952070"/>
            <a:ext cx="8226756" cy="726605"/>
          </a:xfrm>
        </p:spPr>
        <p:txBody>
          <a:bodyPr lIns="0" tIns="0" rIns="0" bIns="0"/>
          <a:lstStyle/>
          <a:p>
            <a:pPr marL="457200" indent="-457200">
              <a:buFont typeface="+mj-lt"/>
              <a:buAutoNum type="arabicPeriod" startAt="3"/>
            </a:pPr>
            <a:r>
              <a:rPr lang="en-US" sz="2400" dirty="0"/>
              <a:t>The cell is dismantled into small pieces called </a:t>
            </a:r>
            <a:r>
              <a:rPr lang="en-US" sz="2400" i="1" dirty="0"/>
              <a:t>apoptotic bodies</a:t>
            </a:r>
            <a:r>
              <a:rPr lang="en-US" sz="2400" dirty="0"/>
              <a:t>. </a:t>
            </a:r>
          </a:p>
        </p:txBody>
      </p:sp>
      <p:sp>
        <p:nvSpPr>
          <p:cNvPr id="5" name="Content Placeholder 4"/>
          <p:cNvSpPr>
            <a:spLocks noGrp="1"/>
          </p:cNvSpPr>
          <p:nvPr>
            <p:ph sz="quarter" idx="15"/>
          </p:nvPr>
        </p:nvSpPr>
        <p:spPr>
          <a:xfrm>
            <a:off x="416257" y="1924335"/>
            <a:ext cx="8229600" cy="2442948"/>
          </a:xfrm>
        </p:spPr>
        <p:txBody>
          <a:bodyPr lIns="0" tIns="0" rIns="0" bIns="0"/>
          <a:lstStyle/>
          <a:p>
            <a:pPr marL="342900" indent="-342900"/>
            <a:r>
              <a:rPr lang="en-US" sz="2400" dirty="0"/>
              <a:t>Inactivation of a phospholipid translocator (</a:t>
            </a:r>
            <a:r>
              <a:rPr lang="en-US" sz="2400" i="1" dirty="0"/>
              <a:t>flippase</a:t>
            </a:r>
            <a:r>
              <a:rPr lang="en-US" sz="2400" dirty="0"/>
              <a:t>) causes accumulation of phosphatidylserine in the outer leaflet of the plasma membrane.</a:t>
            </a:r>
          </a:p>
          <a:p>
            <a:pPr marL="342900" indent="-342900"/>
            <a:r>
              <a:rPr lang="en-US" sz="2400" dirty="0"/>
              <a:t>This serves as a signal for the remnants of the affected cell to be engulfed by nearby cells (usually macrophages) via phagocytosis.</a:t>
            </a:r>
          </a:p>
        </p:txBody>
      </p:sp>
    </p:spTree>
    <p:extLst>
      <p:ext uri="{BB962C8B-B14F-4D97-AF65-F5344CB8AC3E}">
        <p14:creationId xmlns:p14="http://schemas.microsoft.com/office/powerpoint/2010/main" val="3881743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90434"/>
            <a:ext cx="8251961" cy="714784"/>
          </a:xfrm>
        </p:spPr>
        <p:txBody>
          <a:bodyPr lIns="0" tIns="0" rIns="0" bIns="0" anchor="ctr"/>
          <a:lstStyle/>
          <a:p>
            <a:r>
              <a:rPr lang="en-US" dirty="0"/>
              <a:t>Major Steps of Apoptosis </a:t>
            </a:r>
            <a:endParaRPr lang="en-US" sz="2800" dirty="0"/>
          </a:p>
        </p:txBody>
      </p:sp>
      <p:sp>
        <p:nvSpPr>
          <p:cNvPr id="6" name="Content Placeholder 5"/>
          <p:cNvSpPr>
            <a:spLocks noGrp="1"/>
          </p:cNvSpPr>
          <p:nvPr>
            <p:ph sz="quarter" idx="15"/>
          </p:nvPr>
        </p:nvSpPr>
        <p:spPr>
          <a:xfrm>
            <a:off x="421689" y="982635"/>
            <a:ext cx="8247190" cy="444384"/>
          </a:xfrm>
        </p:spPr>
        <p:txBody>
          <a:bodyPr lIns="0" tIns="0" rIns="0" bIns="0"/>
          <a:lstStyle/>
          <a:p>
            <a:pPr marL="0" indent="0">
              <a:buNone/>
            </a:pPr>
            <a:r>
              <a:rPr lang="en-US" sz="2400" b="1" dirty="0"/>
              <a:t>Figure 24.26</a:t>
            </a:r>
            <a:r>
              <a:rPr lang="en-US" sz="2400" dirty="0"/>
              <a:t> Major Steps in Apoptosis. </a:t>
            </a:r>
          </a:p>
        </p:txBody>
      </p:sp>
      <p:pic>
        <p:nvPicPr>
          <p:cNvPr id="4" name="Picture Placeholder 3" descr="Micrographs and corresponding illustrations on the major steps in apoptosis. It shows the start of the process of apoptosis to the apoptotic bodies ingested by phagocytic cell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20"/>
          <a:stretch/>
        </p:blipFill>
        <p:spPr>
          <a:xfrm>
            <a:off x="557680" y="1642812"/>
            <a:ext cx="8050506" cy="4511371"/>
          </a:xfrm>
        </p:spPr>
      </p:pic>
    </p:spTree>
    <p:extLst>
      <p:ext uri="{BB962C8B-B14F-4D97-AF65-F5344CB8AC3E}">
        <p14:creationId xmlns:p14="http://schemas.microsoft.com/office/powerpoint/2010/main" val="17085477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Apoptosis in </a:t>
            </a:r>
            <a:r>
              <a:rPr lang="en-US" i="1" dirty="0"/>
              <a:t>Caenorhabditis elegans</a:t>
            </a:r>
            <a:endParaRPr lang="en-US" sz="2800" i="1" dirty="0"/>
          </a:p>
        </p:txBody>
      </p:sp>
      <p:sp>
        <p:nvSpPr>
          <p:cNvPr id="4" name="Content Placeholder 3"/>
          <p:cNvSpPr>
            <a:spLocks noGrp="1"/>
          </p:cNvSpPr>
          <p:nvPr>
            <p:ph sz="quarter" idx="14"/>
          </p:nvPr>
        </p:nvSpPr>
        <p:spPr>
          <a:xfrm>
            <a:off x="419100" y="1074899"/>
            <a:ext cx="8226756" cy="2964838"/>
          </a:xfrm>
        </p:spPr>
        <p:txBody>
          <a:bodyPr lIns="0" tIns="0" rIns="0" bIns="0"/>
          <a:lstStyle/>
          <a:p>
            <a:pPr marL="255588" indent="-255588"/>
            <a:r>
              <a:rPr lang="en-US" sz="2400" dirty="0"/>
              <a:t>Robert Horvitz and colleagues studied cell death in </a:t>
            </a:r>
            <a:br>
              <a:rPr lang="en-US" sz="2400" dirty="0"/>
            </a:br>
            <a:r>
              <a:rPr lang="en-US" sz="2400" i="1" dirty="0"/>
              <a:t>C. elegans.</a:t>
            </a:r>
          </a:p>
          <a:p>
            <a:pPr marL="255588" indent="-255588"/>
            <a:r>
              <a:rPr lang="en-US" sz="2400" dirty="0"/>
              <a:t>These </a:t>
            </a:r>
            <a:r>
              <a:rPr lang="en-US" sz="2400" i="1" dirty="0"/>
              <a:t>ced</a:t>
            </a:r>
            <a:r>
              <a:rPr lang="en-US" sz="2400" dirty="0"/>
              <a:t> (cell death abnormal) mutants were defective for specific aspects of apoptosis.</a:t>
            </a:r>
          </a:p>
          <a:p>
            <a:pPr marL="255588" indent="-255588"/>
            <a:r>
              <a:rPr lang="en-US" sz="2400" i="1" dirty="0"/>
              <a:t>ced-10</a:t>
            </a:r>
            <a:r>
              <a:rPr lang="en-US" sz="2400" dirty="0"/>
              <a:t> encodes a member of the Rac family, </a:t>
            </a:r>
            <a:r>
              <a:rPr lang="en-US" sz="2400" i="1" dirty="0"/>
              <a:t>ced-3 </a:t>
            </a:r>
            <a:r>
              <a:rPr lang="en-US" sz="2400" dirty="0"/>
              <a:t>encodes a caspase, and </a:t>
            </a:r>
            <a:r>
              <a:rPr lang="en-US" sz="2400" i="1" dirty="0"/>
              <a:t>ced-9 </a:t>
            </a:r>
            <a:r>
              <a:rPr lang="en-US" sz="2400" dirty="0"/>
              <a:t>encodes the </a:t>
            </a:r>
            <a:br>
              <a:rPr lang="en-US" sz="2400" dirty="0"/>
            </a:br>
            <a:r>
              <a:rPr lang="en-US" sz="2400" i="1" dirty="0"/>
              <a:t>C. elegans</a:t>
            </a:r>
            <a:r>
              <a:rPr lang="en-US" sz="2400" dirty="0"/>
              <a:t> version of Bcl-2.</a:t>
            </a:r>
          </a:p>
        </p:txBody>
      </p:sp>
    </p:spTree>
    <p:extLst>
      <p:ext uri="{BB962C8B-B14F-4D97-AF65-F5344CB8AC3E}">
        <p14:creationId xmlns:p14="http://schemas.microsoft.com/office/powerpoint/2010/main" val="8055471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90434"/>
            <a:ext cx="8251961" cy="714784"/>
          </a:xfrm>
        </p:spPr>
        <p:txBody>
          <a:bodyPr lIns="0" tIns="0" rIns="0" bIns="0" anchor="ctr"/>
          <a:lstStyle/>
          <a:p>
            <a:r>
              <a:rPr lang="en-US" dirty="0"/>
              <a:t>Cell Death in </a:t>
            </a:r>
            <a:r>
              <a:rPr lang="en-US" i="1" dirty="0"/>
              <a:t>C. elegans</a:t>
            </a:r>
            <a:endParaRPr lang="en-US" sz="2800" i="1" dirty="0"/>
          </a:p>
        </p:txBody>
      </p:sp>
      <p:sp>
        <p:nvSpPr>
          <p:cNvPr id="6" name="Content Placeholder 5"/>
          <p:cNvSpPr>
            <a:spLocks noGrp="1"/>
          </p:cNvSpPr>
          <p:nvPr>
            <p:ph sz="quarter" idx="15"/>
          </p:nvPr>
        </p:nvSpPr>
        <p:spPr>
          <a:xfrm>
            <a:off x="421689" y="982635"/>
            <a:ext cx="8247190" cy="472092"/>
          </a:xfrm>
        </p:spPr>
        <p:txBody>
          <a:bodyPr lIns="0" tIns="0" rIns="0" bIns="0"/>
          <a:lstStyle/>
          <a:p>
            <a:pPr marL="0" indent="0">
              <a:buNone/>
            </a:pPr>
            <a:r>
              <a:rPr lang="en-US" sz="2400" b="1" dirty="0"/>
              <a:t>Figure 24.27</a:t>
            </a:r>
            <a:r>
              <a:rPr lang="en-US" sz="2400" dirty="0"/>
              <a:t> Cell Death in </a:t>
            </a:r>
            <a:r>
              <a:rPr lang="en-US" sz="2400" i="1" dirty="0"/>
              <a:t>C. elegans.</a:t>
            </a:r>
            <a:r>
              <a:rPr lang="en-US" sz="2400" dirty="0"/>
              <a:t> </a:t>
            </a:r>
          </a:p>
        </p:txBody>
      </p:sp>
      <p:pic>
        <p:nvPicPr>
          <p:cNvPr id="5" name="Picture Placeholder 4" descr="A micrograph shows cell death in wild type and ced-1 mutant embryos of C.elegan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625"/>
          <a:stretch/>
        </p:blipFill>
        <p:spPr>
          <a:xfrm>
            <a:off x="2364121" y="1589774"/>
            <a:ext cx="4439440" cy="4702651"/>
          </a:xfrm>
        </p:spPr>
      </p:pic>
    </p:spTree>
    <p:extLst>
      <p:ext uri="{BB962C8B-B14F-4D97-AF65-F5344CB8AC3E}">
        <p14:creationId xmlns:p14="http://schemas.microsoft.com/office/powerpoint/2010/main" val="37399322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Caspases</a:t>
            </a:r>
            <a:endParaRPr lang="en-US" sz="2800" i="1" dirty="0"/>
          </a:p>
        </p:txBody>
      </p:sp>
      <p:sp>
        <p:nvSpPr>
          <p:cNvPr id="4" name="Content Placeholder 3"/>
          <p:cNvSpPr>
            <a:spLocks noGrp="1"/>
          </p:cNvSpPr>
          <p:nvPr>
            <p:ph sz="quarter" idx="14"/>
          </p:nvPr>
        </p:nvSpPr>
        <p:spPr>
          <a:xfrm>
            <a:off x="419100" y="1074899"/>
            <a:ext cx="8226756" cy="1750188"/>
          </a:xfrm>
        </p:spPr>
        <p:txBody>
          <a:bodyPr lIns="0" tIns="0" rIns="0" bIns="0"/>
          <a:lstStyle/>
          <a:p>
            <a:pPr marL="255588" indent="-255588"/>
            <a:r>
              <a:rPr lang="en-US" sz="2400" dirty="0"/>
              <a:t>Apoptosis proceeds through the activation of a series of enzymes called </a:t>
            </a:r>
            <a:r>
              <a:rPr lang="en-US" sz="2400" b="1" dirty="0"/>
              <a:t>caspases</a:t>
            </a:r>
            <a:r>
              <a:rPr lang="en-US" sz="2400" dirty="0"/>
              <a:t>.</a:t>
            </a:r>
          </a:p>
          <a:p>
            <a:pPr marL="255588" indent="-255588"/>
            <a:r>
              <a:rPr lang="en-US" sz="2400" dirty="0"/>
              <a:t>They are produced as inactive precursors called </a:t>
            </a:r>
            <a:r>
              <a:rPr lang="en-US" sz="2400" b="1" dirty="0"/>
              <a:t>procaspases</a:t>
            </a:r>
            <a:r>
              <a:rPr lang="en-US" sz="2400" dirty="0"/>
              <a:t> and are cleaved to create active enzymes.</a:t>
            </a:r>
          </a:p>
        </p:txBody>
      </p:sp>
    </p:spTree>
    <p:extLst>
      <p:ext uri="{BB962C8B-B14F-4D97-AF65-F5344CB8AC3E}">
        <p14:creationId xmlns:p14="http://schemas.microsoft.com/office/powerpoint/2010/main" val="1264492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30701"/>
            <a:ext cx="8229600" cy="636885"/>
          </a:xfrm>
        </p:spPr>
        <p:txBody>
          <a:bodyPr lIns="0" tIns="0" rIns="0" bIns="0" anchor="ctr"/>
          <a:lstStyle/>
          <a:p>
            <a:r>
              <a:rPr lang="en-US" dirty="0"/>
              <a:t>The Phases of Mitosis in a Plant Cell</a:t>
            </a:r>
          </a:p>
        </p:txBody>
      </p:sp>
      <p:sp>
        <p:nvSpPr>
          <p:cNvPr id="6" name="Content Placeholder 5"/>
          <p:cNvSpPr>
            <a:spLocks noGrp="1"/>
          </p:cNvSpPr>
          <p:nvPr>
            <p:ph sz="quarter" idx="15"/>
          </p:nvPr>
        </p:nvSpPr>
        <p:spPr>
          <a:xfrm>
            <a:off x="421689" y="984405"/>
            <a:ext cx="8256234" cy="407668"/>
          </a:xfrm>
        </p:spPr>
        <p:txBody>
          <a:bodyPr lIns="0" tIns="0" rIns="0" bIns="0"/>
          <a:lstStyle/>
          <a:p>
            <a:pPr marL="0" indent="0">
              <a:buNone/>
            </a:pPr>
            <a:r>
              <a:rPr lang="en-US" sz="2400" b="1" dirty="0"/>
              <a:t>Figure 24.3</a:t>
            </a:r>
            <a:r>
              <a:rPr lang="en-US" sz="2400" dirty="0"/>
              <a:t> The Phases of Mitosis in a Plant Cell. </a:t>
            </a:r>
          </a:p>
        </p:txBody>
      </p:sp>
      <p:pic>
        <p:nvPicPr>
          <p:cNvPr id="5" name="Picture Placeholder 4" descr="Six micrographs show the six phases of mitosis in a plant cell: interphase, prophase, prometaphase, metaphase, anaphase, and telophase. The measurement is marked as 25 micromete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211"/>
          <a:stretch/>
        </p:blipFill>
        <p:spPr>
          <a:xfrm>
            <a:off x="610055" y="1632500"/>
            <a:ext cx="7943131" cy="4017388"/>
          </a:xfrm>
        </p:spPr>
      </p:pic>
    </p:spTree>
    <p:extLst>
      <p:ext uri="{BB962C8B-B14F-4D97-AF65-F5344CB8AC3E}">
        <p14:creationId xmlns:p14="http://schemas.microsoft.com/office/powerpoint/2010/main" val="40378818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201723"/>
            <a:ext cx="8229600" cy="1586135"/>
          </a:xfrm>
        </p:spPr>
        <p:txBody>
          <a:bodyPr lIns="0" tIns="0" rIns="0" bIns="0" anchor="ctr"/>
          <a:lstStyle/>
          <a:p>
            <a:r>
              <a:rPr lang="en-US" dirty="0"/>
              <a:t>Apoptosis Is Triggered by Death Signals or Withdrawal of Survival Factors</a:t>
            </a:r>
            <a:endParaRPr lang="en-US" sz="2800" dirty="0"/>
          </a:p>
        </p:txBody>
      </p:sp>
      <p:sp>
        <p:nvSpPr>
          <p:cNvPr id="4" name="Content Placeholder 3"/>
          <p:cNvSpPr>
            <a:spLocks noGrp="1"/>
          </p:cNvSpPr>
          <p:nvPr>
            <p:ph sz="quarter" idx="14"/>
          </p:nvPr>
        </p:nvSpPr>
        <p:spPr>
          <a:xfrm>
            <a:off x="419100" y="2074457"/>
            <a:ext cx="8226756" cy="2661316"/>
          </a:xfrm>
        </p:spPr>
        <p:txBody>
          <a:bodyPr lIns="0" tIns="0" rIns="0" bIns="0"/>
          <a:lstStyle/>
          <a:p>
            <a:pPr marL="342900" indent="-342900"/>
            <a:r>
              <a:rPr lang="en-US" sz="2400" dirty="0"/>
              <a:t>There are two main routes by which cells can activate caspases and enter apoptosis: directly or indirectly. </a:t>
            </a:r>
          </a:p>
          <a:p>
            <a:pPr marL="342900" indent="-342900"/>
            <a:r>
              <a:rPr lang="en-US" sz="2400" dirty="0"/>
              <a:t>Activation can occur directly; for example, when human cells are infected by viruses, </a:t>
            </a:r>
            <a:r>
              <a:rPr lang="en-US" sz="2400" i="1" dirty="0"/>
              <a:t>cytotoxic T</a:t>
            </a:r>
            <a:r>
              <a:rPr lang="en-US" sz="2400" dirty="0"/>
              <a:t> </a:t>
            </a:r>
            <a:r>
              <a:rPr lang="en-US" sz="2400" i="1" dirty="0"/>
              <a:t>lymphocytes</a:t>
            </a:r>
            <a:r>
              <a:rPr lang="en-US" sz="2400" dirty="0"/>
              <a:t> are activated and induce apoptosis.</a:t>
            </a:r>
          </a:p>
          <a:p>
            <a:pPr marL="342900" indent="-342900"/>
            <a:r>
              <a:rPr lang="en-US" sz="2400" dirty="0"/>
              <a:t>This is triggered when cells receive </a:t>
            </a:r>
            <a:r>
              <a:rPr lang="en-US" sz="2400" i="1" dirty="0"/>
              <a:t>cell death</a:t>
            </a:r>
            <a:r>
              <a:rPr lang="en-US" sz="2400" dirty="0"/>
              <a:t> </a:t>
            </a:r>
            <a:r>
              <a:rPr lang="en-US" sz="2400" i="1" dirty="0"/>
              <a:t>signals</a:t>
            </a:r>
            <a:r>
              <a:rPr lang="en-US" sz="2400" dirty="0"/>
              <a:t>.</a:t>
            </a:r>
          </a:p>
        </p:txBody>
      </p:sp>
    </p:spTree>
    <p:extLst>
      <p:ext uri="{BB962C8B-B14F-4D97-AF65-F5344CB8AC3E}">
        <p14:creationId xmlns:p14="http://schemas.microsoft.com/office/powerpoint/2010/main" val="1958419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Cell Death Signal: Apoptosis in Cells Infected by Viruses</a:t>
            </a:r>
            <a:endParaRPr lang="en-US" sz="2800" dirty="0"/>
          </a:p>
        </p:txBody>
      </p:sp>
      <p:sp>
        <p:nvSpPr>
          <p:cNvPr id="4" name="Content Placeholder 3"/>
          <p:cNvSpPr>
            <a:spLocks noGrp="1"/>
          </p:cNvSpPr>
          <p:nvPr>
            <p:ph sz="quarter" idx="14"/>
          </p:nvPr>
        </p:nvSpPr>
        <p:spPr>
          <a:xfrm>
            <a:off x="419100" y="1552575"/>
            <a:ext cx="7088605" cy="3360620"/>
          </a:xfrm>
        </p:spPr>
        <p:txBody>
          <a:bodyPr lIns="0" tIns="0" rIns="0" bIns="0"/>
          <a:lstStyle/>
          <a:p>
            <a:pPr marL="342900" indent="-342900"/>
            <a:r>
              <a:rPr lang="en-US" sz="2400" dirty="0"/>
              <a:t>Two death signals are </a:t>
            </a:r>
            <a:r>
              <a:rPr lang="en-US" sz="2400" i="1" dirty="0"/>
              <a:t>tumor necrosis factor </a:t>
            </a:r>
            <a:r>
              <a:rPr lang="en-US" sz="2400" dirty="0"/>
              <a:t>and </a:t>
            </a:r>
            <a:r>
              <a:rPr lang="en-US" sz="2400" i="1" spc="-300" dirty="0"/>
              <a:t>C </a:t>
            </a:r>
            <a:r>
              <a:rPr lang="en-US" sz="2400" i="1" dirty="0"/>
              <a:t>D95/Fas.</a:t>
            </a:r>
          </a:p>
          <a:p>
            <a:pPr marL="342900" indent="-342900"/>
            <a:r>
              <a:rPr lang="en-US" sz="2400" spc="-300" dirty="0"/>
              <a:t>C </a:t>
            </a:r>
            <a:r>
              <a:rPr lang="en-US" sz="2400" dirty="0"/>
              <a:t>D95 is a protein on the surface of infected cells; lymphocytes have a protein on their surfaces that binds </a:t>
            </a:r>
            <a:r>
              <a:rPr lang="en-US" sz="2400" spc="-300" dirty="0"/>
              <a:t>C </a:t>
            </a:r>
            <a:r>
              <a:rPr lang="en-US" sz="2400" dirty="0"/>
              <a:t>D95, causing it to aggregate.</a:t>
            </a:r>
          </a:p>
          <a:p>
            <a:pPr marL="342900" indent="-342900"/>
            <a:r>
              <a:rPr lang="en-US" sz="2400" dirty="0"/>
              <a:t>When cells are infected by certain viruses, </a:t>
            </a:r>
            <a:r>
              <a:rPr lang="en-US" sz="2400" i="1" dirty="0"/>
              <a:t>cytotoxic T lymphocytes</a:t>
            </a:r>
            <a:r>
              <a:rPr lang="en-US" sz="2400" dirty="0"/>
              <a:t> are activated and induce the infected cells to undergo apoptosis.</a:t>
            </a:r>
          </a:p>
        </p:txBody>
      </p:sp>
    </p:spTree>
    <p:extLst>
      <p:ext uri="{BB962C8B-B14F-4D97-AF65-F5344CB8AC3E}">
        <p14:creationId xmlns:p14="http://schemas.microsoft.com/office/powerpoint/2010/main" val="3513743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Cell Death Signal: Initiator and Executioner Caspases</a:t>
            </a:r>
            <a:endParaRPr lang="en-US" sz="2800" dirty="0"/>
          </a:p>
        </p:txBody>
      </p:sp>
      <p:sp>
        <p:nvSpPr>
          <p:cNvPr id="4" name="Content Placeholder 3"/>
          <p:cNvSpPr>
            <a:spLocks noGrp="1"/>
          </p:cNvSpPr>
          <p:nvPr>
            <p:ph sz="quarter" idx="14"/>
          </p:nvPr>
        </p:nvSpPr>
        <p:spPr>
          <a:xfrm>
            <a:off x="419100" y="1552575"/>
            <a:ext cx="8226756" cy="3033073"/>
          </a:xfrm>
        </p:spPr>
        <p:txBody>
          <a:bodyPr lIns="0" tIns="0" rIns="0" bIns="0"/>
          <a:lstStyle/>
          <a:p>
            <a:pPr marL="342900" indent="-342900"/>
            <a:r>
              <a:rPr lang="en-US" sz="2400" dirty="0"/>
              <a:t>Adaptor proteins attach to the clustered </a:t>
            </a:r>
            <a:r>
              <a:rPr lang="en-US" sz="2400" spc="-300" dirty="0"/>
              <a:t>C </a:t>
            </a:r>
            <a:r>
              <a:rPr lang="en-US" sz="2400" dirty="0"/>
              <a:t>D95, which recruits </a:t>
            </a:r>
            <a:r>
              <a:rPr lang="en-US" sz="2400" i="1" dirty="0"/>
              <a:t>procaspase-8</a:t>
            </a:r>
            <a:r>
              <a:rPr lang="en-US" sz="2400" dirty="0"/>
              <a:t> to the sites of clustering.</a:t>
            </a:r>
          </a:p>
          <a:p>
            <a:pPr marL="342900" indent="-342900"/>
            <a:r>
              <a:rPr lang="en-US" sz="2400" dirty="0"/>
              <a:t>When the procaspase is activated, it acts as an </a:t>
            </a:r>
            <a:r>
              <a:rPr lang="en-US" sz="2400" i="1" dirty="0"/>
              <a:t>initiator caspase</a:t>
            </a:r>
            <a:r>
              <a:rPr lang="en-US" sz="2400" dirty="0"/>
              <a:t>, initiating the caspase cascade.</a:t>
            </a:r>
          </a:p>
          <a:p>
            <a:pPr marL="342900" indent="-342900"/>
            <a:r>
              <a:rPr lang="en-US" sz="2400" dirty="0"/>
              <a:t>Initiator caspases also activate an </a:t>
            </a:r>
            <a:r>
              <a:rPr lang="en-US" sz="2400" i="1" dirty="0"/>
              <a:t>executioner caspase</a:t>
            </a:r>
            <a:r>
              <a:rPr lang="en-US" sz="2400" dirty="0"/>
              <a:t>, </a:t>
            </a:r>
            <a:r>
              <a:rPr lang="en-US" sz="2400" i="1" dirty="0"/>
              <a:t>caspase-3</a:t>
            </a:r>
            <a:r>
              <a:rPr lang="en-US" sz="2400" dirty="0"/>
              <a:t>, which is important for activating many steps in apoptosis.</a:t>
            </a:r>
          </a:p>
        </p:txBody>
      </p:sp>
    </p:spTree>
    <p:extLst>
      <p:ext uri="{BB962C8B-B14F-4D97-AF65-F5344CB8AC3E}">
        <p14:creationId xmlns:p14="http://schemas.microsoft.com/office/powerpoint/2010/main" val="119060337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47131"/>
            <a:ext cx="8229600" cy="1586135"/>
          </a:xfrm>
        </p:spPr>
        <p:txBody>
          <a:bodyPr lIns="0" tIns="0" rIns="0" bIns="0" anchor="ctr"/>
          <a:lstStyle/>
          <a:p>
            <a:r>
              <a:rPr lang="en-US" dirty="0"/>
              <a:t>The Second Type of Apoptosis Is Indirect and Involves Survival Factors </a:t>
            </a:r>
            <a:r>
              <a:rPr lang="en-US" sz="2800" dirty="0"/>
              <a:t>(1 of 2)</a:t>
            </a:r>
          </a:p>
        </p:txBody>
      </p:sp>
      <p:sp>
        <p:nvSpPr>
          <p:cNvPr id="4" name="Content Placeholder 3"/>
          <p:cNvSpPr>
            <a:spLocks noGrp="1"/>
          </p:cNvSpPr>
          <p:nvPr>
            <p:ph sz="quarter" idx="14"/>
          </p:nvPr>
        </p:nvSpPr>
        <p:spPr>
          <a:xfrm>
            <a:off x="419100" y="2074456"/>
            <a:ext cx="8226756" cy="3166283"/>
          </a:xfrm>
        </p:spPr>
        <p:txBody>
          <a:bodyPr lIns="0" tIns="0" rIns="0" bIns="0"/>
          <a:lstStyle/>
          <a:p>
            <a:pPr marL="342900" indent="-342900"/>
            <a:r>
              <a:rPr lang="en-US" sz="2400" dirty="0"/>
              <a:t>One of the best-studied cases of the second type of apoptosis involves </a:t>
            </a:r>
            <a:r>
              <a:rPr lang="en-US" sz="2400" b="1" dirty="0"/>
              <a:t>survival factors</a:t>
            </a:r>
            <a:r>
              <a:rPr lang="en-US" sz="2400" dirty="0"/>
              <a:t>.</a:t>
            </a:r>
          </a:p>
          <a:p>
            <a:pPr marL="342900" indent="-342900"/>
            <a:r>
              <a:rPr lang="en-US" sz="2400" dirty="0"/>
              <a:t>When survival factors are withdrawn, a cell may enter apoptosis.</a:t>
            </a:r>
          </a:p>
          <a:p>
            <a:pPr marL="342900" indent="-342900"/>
            <a:r>
              <a:rPr lang="en-US" sz="2400" dirty="0"/>
              <a:t>The site of action is the mitochondrion.</a:t>
            </a:r>
          </a:p>
          <a:p>
            <a:pPr marL="342900" indent="-342900"/>
            <a:r>
              <a:rPr lang="en-US" sz="2400" dirty="0"/>
              <a:t>Healthy cells have several </a:t>
            </a:r>
            <a:r>
              <a:rPr lang="en-US" sz="2400" i="1" dirty="0"/>
              <a:t>anti-apoptotic</a:t>
            </a:r>
            <a:r>
              <a:rPr lang="en-US" sz="2400" dirty="0"/>
              <a:t> proteins in the outer mitochondrial membrane.</a:t>
            </a:r>
          </a:p>
        </p:txBody>
      </p:sp>
    </p:spTree>
    <p:extLst>
      <p:ext uri="{BB962C8B-B14F-4D97-AF65-F5344CB8AC3E}">
        <p14:creationId xmlns:p14="http://schemas.microsoft.com/office/powerpoint/2010/main" val="106921523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47131"/>
            <a:ext cx="8229600" cy="1586135"/>
          </a:xfrm>
        </p:spPr>
        <p:txBody>
          <a:bodyPr lIns="0" tIns="0" rIns="0" bIns="0" anchor="ctr"/>
          <a:lstStyle/>
          <a:p>
            <a:r>
              <a:rPr lang="en-US" dirty="0"/>
              <a:t>The Second Type of Apoptosis Is Indirect and Involves Survival Factors </a:t>
            </a:r>
            <a:r>
              <a:rPr lang="en-US" sz="2800" dirty="0"/>
              <a:t>(2 of 2)</a:t>
            </a:r>
          </a:p>
        </p:txBody>
      </p:sp>
      <p:sp>
        <p:nvSpPr>
          <p:cNvPr id="4" name="Content Placeholder 3"/>
          <p:cNvSpPr>
            <a:spLocks noGrp="1"/>
          </p:cNvSpPr>
          <p:nvPr>
            <p:ph sz="quarter" idx="14"/>
          </p:nvPr>
        </p:nvSpPr>
        <p:spPr>
          <a:xfrm>
            <a:off x="419100" y="2074457"/>
            <a:ext cx="8226756" cy="3057102"/>
          </a:xfrm>
        </p:spPr>
        <p:txBody>
          <a:bodyPr lIns="0" tIns="0" rIns="0" bIns="0"/>
          <a:lstStyle/>
          <a:p>
            <a:pPr marL="342900" indent="-342900"/>
            <a:r>
              <a:rPr lang="en-US" sz="2400" dirty="0"/>
              <a:t>The proteins are structurally related to a protein called </a:t>
            </a:r>
            <a:r>
              <a:rPr lang="en-US" sz="2400" b="1" dirty="0"/>
              <a:t>Bcl-2</a:t>
            </a:r>
            <a:r>
              <a:rPr lang="en-US" sz="2400" dirty="0"/>
              <a:t>, which, together with other proteins, counteracts proteins that promote apoptosis (</a:t>
            </a:r>
            <a:r>
              <a:rPr lang="en-US" sz="2400" i="1" dirty="0"/>
              <a:t>pro-apoptotic</a:t>
            </a:r>
            <a:r>
              <a:rPr lang="en-US" sz="2400" dirty="0"/>
              <a:t> proteins).</a:t>
            </a:r>
          </a:p>
          <a:p>
            <a:pPr marL="342900" indent="-342900"/>
            <a:r>
              <a:rPr lang="en-US" sz="2400" dirty="0"/>
              <a:t>When cellular signals shift in balance toward pro-apoptotic proteins, the cell is more likely to undergo apoptosis.</a:t>
            </a:r>
          </a:p>
          <a:p>
            <a:pPr marL="342900" indent="-342900"/>
            <a:r>
              <a:rPr lang="en-US" sz="2400" dirty="0"/>
              <a:t>One pro-apoptotic protein is called </a:t>
            </a:r>
            <a:r>
              <a:rPr lang="en-US" sz="2400" i="1" dirty="0"/>
              <a:t>Bad</a:t>
            </a:r>
            <a:r>
              <a:rPr lang="en-US" sz="2400" dirty="0"/>
              <a:t> (</a:t>
            </a:r>
            <a:r>
              <a:rPr lang="en-US" sz="2400" i="1" dirty="0"/>
              <a:t>Bcl-2-associated death promoter</a:t>
            </a:r>
            <a:r>
              <a:rPr lang="en-US" sz="2400" dirty="0"/>
              <a:t>).</a:t>
            </a:r>
          </a:p>
        </p:txBody>
      </p:sp>
    </p:spTree>
    <p:extLst>
      <p:ext uri="{BB962C8B-B14F-4D97-AF65-F5344CB8AC3E}">
        <p14:creationId xmlns:p14="http://schemas.microsoft.com/office/powerpoint/2010/main" val="63401328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722611"/>
          </a:xfrm>
        </p:spPr>
        <p:txBody>
          <a:bodyPr lIns="0" tIns="0" rIns="0" bIns="0" anchor="ctr"/>
          <a:lstStyle/>
          <a:p>
            <a:r>
              <a:rPr lang="en-US" dirty="0"/>
              <a:t>Indirect Apoptosis by Survival Factors: Mitochondria Trigger Apoptosis </a:t>
            </a:r>
            <a:r>
              <a:rPr lang="en-US" sz="2800" dirty="0"/>
              <a:t>(1 of 2)</a:t>
            </a:r>
          </a:p>
        </p:txBody>
      </p:sp>
      <p:sp>
        <p:nvSpPr>
          <p:cNvPr id="4" name="Content Placeholder 3"/>
          <p:cNvSpPr>
            <a:spLocks noGrp="1"/>
          </p:cNvSpPr>
          <p:nvPr>
            <p:ph sz="quarter" idx="14"/>
          </p:nvPr>
        </p:nvSpPr>
        <p:spPr>
          <a:xfrm>
            <a:off x="419100" y="2074457"/>
            <a:ext cx="8226756" cy="3343704"/>
          </a:xfrm>
        </p:spPr>
        <p:txBody>
          <a:bodyPr lIns="0" tIns="0" rIns="0" bIns="0"/>
          <a:lstStyle/>
          <a:p>
            <a:pPr marL="342900" indent="-342900"/>
            <a:r>
              <a:rPr lang="en-US" sz="2400" dirty="0"/>
              <a:t>Mitochondria trigger apoptosis by releasing </a:t>
            </a:r>
            <a:r>
              <a:rPr lang="en-US" sz="2400" b="1" dirty="0"/>
              <a:t>cytochrome</a:t>
            </a:r>
            <a:r>
              <a:rPr lang="en-US" sz="2400" dirty="0"/>
              <a:t> </a:t>
            </a:r>
            <a:r>
              <a:rPr lang="en-US" sz="2400" b="1" i="1" dirty="0"/>
              <a:t>c</a:t>
            </a:r>
            <a:r>
              <a:rPr lang="en-US" sz="2400" dirty="0"/>
              <a:t> into the cytosol after accumulation of pro-apoptotic proteins leads to formation of channels in the outer mitochondrial membrane.</a:t>
            </a:r>
          </a:p>
          <a:p>
            <a:pPr marL="342900" indent="-342900"/>
            <a:r>
              <a:rPr lang="en-US" sz="2400" dirty="0"/>
              <a:t>Cytochrome </a:t>
            </a:r>
            <a:r>
              <a:rPr lang="en-US" sz="2400" i="1" dirty="0"/>
              <a:t>c</a:t>
            </a:r>
            <a:r>
              <a:rPr lang="en-US" sz="2400" dirty="0"/>
              <a:t> stimulates calcium release from mitochondria and </a:t>
            </a:r>
            <a:r>
              <a:rPr lang="en-US" sz="2400" spc="-300" dirty="0"/>
              <a:t>E </a:t>
            </a:r>
            <a:r>
              <a:rPr lang="en-US" sz="2400" dirty="0"/>
              <a:t>R, where it binds </a:t>
            </a:r>
            <a:r>
              <a:rPr lang="en-US" sz="2400" spc="-300" dirty="0"/>
              <a:t>I </a:t>
            </a:r>
            <a:r>
              <a:rPr lang="en-US" sz="2400" dirty="0"/>
              <a:t>P</a:t>
            </a:r>
            <a:r>
              <a:rPr lang="en-US" sz="2400" baseline="-25000" dirty="0"/>
              <a:t>3</a:t>
            </a:r>
            <a:r>
              <a:rPr lang="en-US" sz="2400" dirty="0"/>
              <a:t> receptors.</a:t>
            </a:r>
          </a:p>
          <a:p>
            <a:pPr marL="342900" indent="-342900"/>
            <a:r>
              <a:rPr lang="en-US" sz="2400" dirty="0"/>
              <a:t>It also activates an initiator procaspase, </a:t>
            </a:r>
            <a:r>
              <a:rPr lang="en-US" sz="2400" i="1" dirty="0"/>
              <a:t>procaspase-9</a:t>
            </a:r>
            <a:r>
              <a:rPr lang="en-US" sz="2400" dirty="0"/>
              <a:t>, by recruiting a cytosolic adaptor protein, </a:t>
            </a:r>
            <a:r>
              <a:rPr lang="en-US" sz="2400" i="1" dirty="0"/>
              <a:t>Apaf-1</a:t>
            </a:r>
            <a:r>
              <a:rPr lang="en-US" sz="2400" dirty="0"/>
              <a:t>.</a:t>
            </a:r>
          </a:p>
        </p:txBody>
      </p:sp>
    </p:spTree>
    <p:extLst>
      <p:ext uri="{BB962C8B-B14F-4D97-AF65-F5344CB8AC3E}">
        <p14:creationId xmlns:p14="http://schemas.microsoft.com/office/powerpoint/2010/main" val="33953659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722611"/>
          </a:xfrm>
        </p:spPr>
        <p:txBody>
          <a:bodyPr lIns="0" tIns="0" rIns="0" bIns="0" anchor="ctr"/>
          <a:lstStyle/>
          <a:p>
            <a:r>
              <a:rPr lang="en-US" dirty="0"/>
              <a:t>Indirect Apoptosis by Survival Factors: Mitochondria Trigger Apoptosis </a:t>
            </a:r>
            <a:r>
              <a:rPr lang="en-US" sz="2800" dirty="0"/>
              <a:t>(2 of 2)</a:t>
            </a:r>
          </a:p>
        </p:txBody>
      </p:sp>
      <p:sp>
        <p:nvSpPr>
          <p:cNvPr id="4" name="Content Placeholder 3"/>
          <p:cNvSpPr>
            <a:spLocks noGrp="1"/>
          </p:cNvSpPr>
          <p:nvPr>
            <p:ph sz="quarter" idx="14"/>
          </p:nvPr>
        </p:nvSpPr>
        <p:spPr>
          <a:xfrm>
            <a:off x="419100" y="2074457"/>
            <a:ext cx="8226756" cy="3297643"/>
          </a:xfrm>
        </p:spPr>
        <p:txBody>
          <a:bodyPr lIns="0" tIns="0" rIns="0" bIns="0"/>
          <a:lstStyle/>
          <a:p>
            <a:pPr marL="342900" indent="-342900"/>
            <a:r>
              <a:rPr lang="en-US" sz="2400" dirty="0"/>
              <a:t>Apaf-1 assembles procaspase-9 into a complex called an </a:t>
            </a:r>
            <a:r>
              <a:rPr lang="en-US" sz="2400" i="1" dirty="0"/>
              <a:t>apoptosome</a:t>
            </a:r>
            <a:r>
              <a:rPr lang="en-US" sz="2400" dirty="0"/>
              <a:t>.</a:t>
            </a:r>
          </a:p>
          <a:p>
            <a:pPr marL="342900" indent="-342900"/>
            <a:r>
              <a:rPr lang="en-US" sz="2400" dirty="0"/>
              <a:t>The apoptosome promotes production of active caspase-9.</a:t>
            </a:r>
          </a:p>
          <a:p>
            <a:pPr marL="342900" indent="-342900"/>
            <a:r>
              <a:rPr lang="en-US" sz="2400" dirty="0"/>
              <a:t>Caspase-9 activates the executioner caspase, caspase-3.</a:t>
            </a:r>
          </a:p>
          <a:p>
            <a:pPr marL="342900" indent="-342900"/>
            <a:r>
              <a:rPr lang="en-US" sz="2400" dirty="0"/>
              <a:t>Both mechanisms lead to activation of a common caspase that sets apoptosis in motion.</a:t>
            </a:r>
          </a:p>
        </p:txBody>
      </p:sp>
    </p:spTree>
    <p:extLst>
      <p:ext uri="{BB962C8B-B14F-4D97-AF65-F5344CB8AC3E}">
        <p14:creationId xmlns:p14="http://schemas.microsoft.com/office/powerpoint/2010/main" val="3138146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Damaged Cells Can Trigger Their Own Apoptosis</a:t>
            </a:r>
            <a:endParaRPr lang="en-US" sz="2800" dirty="0"/>
          </a:p>
        </p:txBody>
      </p:sp>
      <p:sp>
        <p:nvSpPr>
          <p:cNvPr id="4" name="Content Placeholder 3"/>
          <p:cNvSpPr>
            <a:spLocks noGrp="1"/>
          </p:cNvSpPr>
          <p:nvPr>
            <p:ph sz="quarter" idx="14"/>
          </p:nvPr>
        </p:nvSpPr>
        <p:spPr>
          <a:xfrm>
            <a:off x="419100" y="1552575"/>
            <a:ext cx="8226756" cy="2091377"/>
          </a:xfrm>
        </p:spPr>
        <p:txBody>
          <a:bodyPr lIns="0" tIns="0" rIns="0" bIns="0"/>
          <a:lstStyle/>
          <a:p>
            <a:pPr marL="342900" indent="-342900"/>
            <a:r>
              <a:rPr lang="en-US" sz="2400" dirty="0"/>
              <a:t>If a cell suffers such damage that it can’t repair itself, it may trigger its own demise.</a:t>
            </a:r>
          </a:p>
          <a:p>
            <a:pPr marL="342900" indent="-342900"/>
            <a:r>
              <a:rPr lang="en-US" sz="2400" dirty="0"/>
              <a:t>It can enter apoptosis through the activity of </a:t>
            </a:r>
            <a:r>
              <a:rPr lang="en-US" sz="2400" i="1" dirty="0"/>
              <a:t>p53</a:t>
            </a:r>
            <a:r>
              <a:rPr lang="en-US" sz="2400" dirty="0"/>
              <a:t>, which acts through the protein Puma, which binds and inhibits Bcl-2.</a:t>
            </a:r>
          </a:p>
        </p:txBody>
      </p:sp>
    </p:spTree>
    <p:extLst>
      <p:ext uri="{BB962C8B-B14F-4D97-AF65-F5344CB8AC3E}">
        <p14:creationId xmlns:p14="http://schemas.microsoft.com/office/powerpoint/2010/main" val="29185428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p:txBody>
          <a:bodyPr lIns="0" tIns="0" rIns="0" bIns="0" anchor="ctr"/>
          <a:lstStyle/>
          <a:p>
            <a:r>
              <a:rPr lang="en-US" sz="3000" dirty="0"/>
              <a:t>Induction of Apoptosis by Cell Death Signals or by Withdrawal of Survival Factor</a:t>
            </a:r>
            <a:endParaRPr lang="en-US" sz="2200" dirty="0"/>
          </a:p>
        </p:txBody>
      </p:sp>
      <p:sp>
        <p:nvSpPr>
          <p:cNvPr id="3" name="Content Placeholder 2"/>
          <p:cNvSpPr>
            <a:spLocks noGrp="1"/>
          </p:cNvSpPr>
          <p:nvPr>
            <p:ph sz="quarter" idx="13"/>
          </p:nvPr>
        </p:nvSpPr>
        <p:spPr>
          <a:xfrm>
            <a:off x="431800" y="1469445"/>
            <a:ext cx="8255000" cy="484046"/>
          </a:xfrm>
        </p:spPr>
        <p:txBody>
          <a:bodyPr lIns="0" tIns="0" rIns="0" bIns="0"/>
          <a:lstStyle/>
          <a:p>
            <a:pPr marL="0" indent="0">
              <a:buNone/>
            </a:pPr>
            <a:r>
              <a:rPr lang="en-US" b="1" dirty="0"/>
              <a:t>Figure 24.28 </a:t>
            </a:r>
            <a:r>
              <a:rPr lang="en-US" dirty="0"/>
              <a:t>Induction of Apoptosis by Cell Death Signals or by Withdrawal of Survival Factors.</a:t>
            </a:r>
            <a:endParaRPr lang="en-IN" dirty="0"/>
          </a:p>
        </p:txBody>
      </p:sp>
      <p:pic>
        <p:nvPicPr>
          <p:cNvPr id="5" name="Picture Placeholder 4" descr="An illustration shows the several steps involved in the apoptosis by cell death signals or by withdrawal of survival facto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265"/>
          <a:stretch/>
        </p:blipFill>
        <p:spPr>
          <a:xfrm>
            <a:off x="1234838" y="2125884"/>
            <a:ext cx="6681906" cy="4177004"/>
          </a:xfrm>
        </p:spPr>
      </p:pic>
    </p:spTree>
    <p:extLst>
      <p:ext uri="{BB962C8B-B14F-4D97-AF65-F5344CB8AC3E}">
        <p14:creationId xmlns:p14="http://schemas.microsoft.com/office/powerpoint/2010/main" val="148537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Prophase </a:t>
            </a:r>
            <a:r>
              <a:rPr lang="en-US" sz="2800" dirty="0">
                <a:latin typeface="+mj-lt"/>
              </a:rPr>
              <a:t>(1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400587"/>
          </a:xfrm>
        </p:spPr>
        <p:txBody>
          <a:bodyPr lIns="0" tIns="0" rIns="0" bIns="0"/>
          <a:lstStyle/>
          <a:p>
            <a:pPr marL="342900" indent="-342900"/>
            <a:r>
              <a:rPr lang="en-US" sz="2400" dirty="0"/>
              <a:t>After </a:t>
            </a:r>
            <a:r>
              <a:rPr lang="en-US" sz="2400" u="sng" spc="-300" dirty="0"/>
              <a:t>D N </a:t>
            </a:r>
            <a:r>
              <a:rPr lang="en-US" sz="2400" u="sng" dirty="0"/>
              <a:t>A replication</a:t>
            </a:r>
            <a:r>
              <a:rPr lang="en-US" sz="2400" dirty="0"/>
              <a:t>, cells exit S phase and enter G2 phase, where final preparations are made for entry into mitosis.</a:t>
            </a:r>
          </a:p>
          <a:p>
            <a:pPr marL="342900" indent="-342900"/>
            <a:r>
              <a:rPr lang="en-US" sz="2400" dirty="0"/>
              <a:t>Toward the </a:t>
            </a:r>
            <a:r>
              <a:rPr lang="en-US" sz="2400" u="sng" dirty="0"/>
              <a:t>end of G2, chromosomes begin to condense into more compact, folded structures</a:t>
            </a:r>
            <a:r>
              <a:rPr lang="en-US" sz="2400" dirty="0"/>
              <a:t>.</a:t>
            </a:r>
          </a:p>
          <a:p>
            <a:pPr marL="342900" indent="-342900"/>
            <a:r>
              <a:rPr lang="en-US" sz="2400" dirty="0"/>
              <a:t>The G2 to prophase transition is not sharply defined, but cells are </a:t>
            </a:r>
            <a:r>
              <a:rPr lang="en-US" sz="2400" dirty="0">
                <a:solidFill>
                  <a:schemeClr val="accent1">
                    <a:lumMod val="40000"/>
                    <a:lumOff val="60000"/>
                  </a:schemeClr>
                </a:solidFill>
              </a:rPr>
              <a:t>in </a:t>
            </a:r>
            <a:r>
              <a:rPr lang="en-US" sz="2400" b="1" dirty="0">
                <a:solidFill>
                  <a:schemeClr val="accent1">
                    <a:lumMod val="40000"/>
                    <a:lumOff val="60000"/>
                  </a:schemeClr>
                </a:solidFill>
              </a:rPr>
              <a:t>prophase</a:t>
            </a:r>
            <a:r>
              <a:rPr lang="en-US" sz="2400" dirty="0">
                <a:solidFill>
                  <a:schemeClr val="accent1">
                    <a:lumMod val="40000"/>
                    <a:lumOff val="60000"/>
                  </a:schemeClr>
                </a:solidFill>
              </a:rPr>
              <a:t> when individual chromosomes become visible</a:t>
            </a:r>
            <a:r>
              <a:rPr lang="en-US" sz="2400" dirty="0"/>
              <a:t>.</a:t>
            </a:r>
          </a:p>
        </p:txBody>
      </p:sp>
    </p:spTree>
    <p:extLst>
      <p:ext uri="{BB962C8B-B14F-4D97-AF65-F5344CB8AC3E}">
        <p14:creationId xmlns:p14="http://schemas.microsoft.com/office/powerpoint/2010/main" val="3153118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Prophase </a:t>
            </a:r>
            <a:r>
              <a:rPr lang="en-US" sz="2800" dirty="0">
                <a:latin typeface="+mj-lt"/>
              </a:rPr>
              <a:t>(2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864611"/>
          </a:xfrm>
        </p:spPr>
        <p:txBody>
          <a:bodyPr lIns="0" tIns="0" rIns="0" bIns="0"/>
          <a:lstStyle/>
          <a:p>
            <a:pPr marL="342900" indent="-342900"/>
            <a:r>
              <a:rPr lang="en-US" sz="2400" dirty="0"/>
              <a:t>Each prophase chromosome is composed of </a:t>
            </a:r>
            <a:r>
              <a:rPr lang="en-US" sz="2400" u="sng" dirty="0"/>
              <a:t>two sister chromatids, tightly attached to each other</a:t>
            </a:r>
            <a:r>
              <a:rPr lang="en-US" sz="2400" dirty="0"/>
              <a:t>.</a:t>
            </a:r>
          </a:p>
          <a:p>
            <a:pPr marL="342900" indent="-342900"/>
            <a:r>
              <a:rPr lang="en-US" sz="2400" dirty="0"/>
              <a:t>In </a:t>
            </a:r>
            <a:r>
              <a:rPr lang="en-US" sz="2400" u="sng" dirty="0"/>
              <a:t>animal cells, nucleoli disperse; but in plant cells, nucleoli may still be visible</a:t>
            </a:r>
            <a:r>
              <a:rPr lang="en-US" sz="2400" dirty="0"/>
              <a:t>.</a:t>
            </a:r>
          </a:p>
          <a:p>
            <a:pPr marL="342900" indent="-342900"/>
            <a:r>
              <a:rPr lang="en-US" sz="2400" dirty="0"/>
              <a:t>The </a:t>
            </a:r>
            <a:r>
              <a:rPr lang="en-US" sz="2400" b="1" dirty="0"/>
              <a:t>centrosomes</a:t>
            </a:r>
            <a:r>
              <a:rPr lang="en-US" sz="2400" dirty="0"/>
              <a:t> are a </a:t>
            </a:r>
            <a:r>
              <a:rPr lang="en-US" sz="2400" u="sng" dirty="0">
                <a:solidFill>
                  <a:schemeClr val="accent1">
                    <a:lumMod val="40000"/>
                    <a:lumOff val="60000"/>
                  </a:schemeClr>
                </a:solidFill>
              </a:rPr>
              <a:t>multiprotein complex that function as </a:t>
            </a:r>
            <a:r>
              <a:rPr lang="en-US" sz="2400" i="1" u="sng" dirty="0">
                <a:solidFill>
                  <a:schemeClr val="accent1">
                    <a:lumMod val="40000"/>
                    <a:lumOff val="60000"/>
                  </a:schemeClr>
                </a:solidFill>
              </a:rPr>
              <a:t>microtubule-organizing centers </a:t>
            </a:r>
            <a:r>
              <a:rPr lang="en-US" sz="2400" u="sng" dirty="0">
                <a:solidFill>
                  <a:schemeClr val="accent1">
                    <a:lumMod val="40000"/>
                    <a:lumOff val="60000"/>
                  </a:schemeClr>
                </a:solidFill>
              </a:rPr>
              <a:t>(</a:t>
            </a:r>
            <a:r>
              <a:rPr lang="en-US" sz="2400" i="1" u="sng" spc="-300" dirty="0">
                <a:solidFill>
                  <a:schemeClr val="accent1">
                    <a:lumMod val="40000"/>
                    <a:lumOff val="60000"/>
                  </a:schemeClr>
                </a:solidFill>
              </a:rPr>
              <a:t>M T O </a:t>
            </a:r>
            <a:r>
              <a:rPr lang="en-US" sz="2400" i="1" u="sng" dirty="0">
                <a:solidFill>
                  <a:schemeClr val="accent1">
                    <a:lumMod val="40000"/>
                    <a:lumOff val="60000"/>
                  </a:schemeClr>
                </a:solidFill>
              </a:rPr>
              <a:t>C</a:t>
            </a:r>
            <a:r>
              <a:rPr lang="en-US" sz="2400" u="sng" dirty="0">
                <a:solidFill>
                  <a:schemeClr val="accent1">
                    <a:lumMod val="40000"/>
                    <a:lumOff val="60000"/>
                  </a:schemeClr>
                </a:solidFill>
              </a:rPr>
              <a:t>). They are generally duplicated at S phase</a:t>
            </a:r>
            <a:r>
              <a:rPr lang="en-US" sz="2400" dirty="0"/>
              <a:t>. </a:t>
            </a:r>
          </a:p>
          <a:p>
            <a:pPr marL="342900" indent="-342900"/>
            <a:r>
              <a:rPr lang="en-US" sz="2400" dirty="0"/>
              <a:t> At the beginning of prophase, they migrate towards opposite ends of the nucleus.</a:t>
            </a:r>
          </a:p>
        </p:txBody>
      </p:sp>
    </p:spTree>
    <p:extLst>
      <p:ext uri="{BB962C8B-B14F-4D97-AF65-F5344CB8AC3E}">
        <p14:creationId xmlns:p14="http://schemas.microsoft.com/office/powerpoint/2010/main" val="378383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Prophase </a:t>
            </a:r>
            <a:r>
              <a:rPr lang="en-US" sz="2800" dirty="0">
                <a:latin typeface="+mj-lt"/>
              </a:rPr>
              <a:t>(3 of 3)</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649959"/>
          </a:xfrm>
        </p:spPr>
        <p:txBody>
          <a:bodyPr lIns="0" tIns="0" rIns="0" bIns="0"/>
          <a:lstStyle/>
          <a:p>
            <a:pPr marL="342900" indent="-342900"/>
            <a:r>
              <a:rPr lang="en-US" sz="2400" dirty="0"/>
              <a:t>Within the centrosomes are microtubule-containing structures called </a:t>
            </a:r>
            <a:r>
              <a:rPr lang="en-US" sz="2400" i="1" u="sng" dirty="0"/>
              <a:t>centrioles</a:t>
            </a:r>
            <a:r>
              <a:rPr lang="en-US" sz="2400" dirty="0"/>
              <a:t>.</a:t>
            </a:r>
          </a:p>
          <a:p>
            <a:pPr marL="342900" indent="-342900"/>
            <a:r>
              <a:rPr lang="en-US" sz="2400" dirty="0"/>
              <a:t>As </a:t>
            </a:r>
            <a:r>
              <a:rPr lang="en-US" sz="2400" u="sng" dirty="0"/>
              <a:t>centrosomes move, they act as nucleation sites for microtubules (</a:t>
            </a:r>
            <a:r>
              <a:rPr lang="en-US" sz="2400" u="sng" spc="-300" dirty="0"/>
              <a:t>M T </a:t>
            </a:r>
            <a:r>
              <a:rPr lang="en-US" sz="2400" u="sng" dirty="0"/>
              <a:t>s), destined to form the </a:t>
            </a:r>
            <a:r>
              <a:rPr lang="en-US" sz="2400" b="1" u="sng" dirty="0"/>
              <a:t>mitotic spindle</a:t>
            </a:r>
            <a:r>
              <a:rPr lang="en-US" sz="2400" dirty="0"/>
              <a:t>.</a:t>
            </a:r>
          </a:p>
          <a:p>
            <a:pPr marL="342900" indent="-342900"/>
            <a:r>
              <a:rPr lang="en-US" sz="2400" dirty="0"/>
              <a:t>A dense starburst of </a:t>
            </a:r>
            <a:r>
              <a:rPr lang="en-US" sz="2400" spc="-300" dirty="0"/>
              <a:t>M T </a:t>
            </a:r>
            <a:r>
              <a:rPr lang="en-US" sz="2400" dirty="0"/>
              <a:t>s called an </a:t>
            </a:r>
            <a:r>
              <a:rPr lang="en-US" sz="2400" i="1" u="sng" dirty="0"/>
              <a:t>aster</a:t>
            </a:r>
            <a:r>
              <a:rPr lang="en-US" sz="2400" u="sng" dirty="0"/>
              <a:t> forms near each centrosome.</a:t>
            </a:r>
          </a:p>
        </p:txBody>
      </p:sp>
    </p:spTree>
    <p:extLst>
      <p:ext uri="{BB962C8B-B14F-4D97-AF65-F5344CB8AC3E}">
        <p14:creationId xmlns:p14="http://schemas.microsoft.com/office/powerpoint/2010/main" val="287843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an Animal Cell: Interphase and Prophase </a:t>
            </a:r>
          </a:p>
        </p:txBody>
      </p:sp>
      <p:sp>
        <p:nvSpPr>
          <p:cNvPr id="6" name="Content Placeholder 5"/>
          <p:cNvSpPr>
            <a:spLocks noGrp="1"/>
          </p:cNvSpPr>
          <p:nvPr>
            <p:ph sz="quarter" idx="15"/>
          </p:nvPr>
        </p:nvSpPr>
        <p:spPr>
          <a:xfrm>
            <a:off x="421688" y="1598146"/>
            <a:ext cx="3795469" cy="831155"/>
          </a:xfrm>
          <a:solidFill>
            <a:srgbClr val="FFFF00"/>
          </a:solidFill>
        </p:spPr>
        <p:txBody>
          <a:bodyPr lIns="0" tIns="0" rIns="0" bIns="0"/>
          <a:lstStyle/>
          <a:p>
            <a:pPr marL="0" indent="0">
              <a:buNone/>
            </a:pPr>
            <a:r>
              <a:rPr lang="en-US" sz="2400" b="1" dirty="0"/>
              <a:t>Figure 24.2</a:t>
            </a:r>
            <a:r>
              <a:rPr lang="en-US" sz="2400" dirty="0"/>
              <a:t> The Phases of Mitosis in an Animal Cell.</a:t>
            </a:r>
          </a:p>
        </p:txBody>
      </p:sp>
      <p:pic>
        <p:nvPicPr>
          <p:cNvPr id="4" name="Picture Placeholder 3" descr="Micrographs and an illustration showing interphase and prophase in newt lung cell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64"/>
          <a:stretch/>
        </p:blipFill>
        <p:spPr>
          <a:xfrm>
            <a:off x="4403080" y="1488964"/>
            <a:ext cx="4186134" cy="4802654"/>
          </a:xfrm>
        </p:spPr>
      </p:pic>
    </p:spTree>
    <p:extLst>
      <p:ext uri="{BB962C8B-B14F-4D97-AF65-F5344CB8AC3E}">
        <p14:creationId xmlns:p14="http://schemas.microsoft.com/office/powerpoint/2010/main" val="2627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 Plant Cell: Prophase</a:t>
            </a:r>
          </a:p>
        </p:txBody>
      </p:sp>
      <p:sp>
        <p:nvSpPr>
          <p:cNvPr id="6" name="Content Placeholder 5"/>
          <p:cNvSpPr>
            <a:spLocks noGrp="1"/>
          </p:cNvSpPr>
          <p:nvPr>
            <p:ph sz="quarter" idx="15"/>
          </p:nvPr>
        </p:nvSpPr>
        <p:spPr>
          <a:xfrm>
            <a:off x="421689" y="1598146"/>
            <a:ext cx="8260838" cy="449018"/>
          </a:xfrm>
        </p:spPr>
        <p:txBody>
          <a:bodyPr lIns="0" tIns="0" rIns="0" bIns="0"/>
          <a:lstStyle/>
          <a:p>
            <a:pPr marL="0" indent="0">
              <a:buNone/>
            </a:pPr>
            <a:r>
              <a:rPr lang="en-US" sz="2400" b="1" dirty="0"/>
              <a:t>Figure 24.3</a:t>
            </a:r>
            <a:r>
              <a:rPr lang="en-US" sz="2400" dirty="0"/>
              <a:t> The Phases of Mitosis in a Plant Cell. </a:t>
            </a:r>
          </a:p>
        </p:txBody>
      </p:sp>
      <p:pic>
        <p:nvPicPr>
          <p:cNvPr id="10" name="Picture Placeholder 9" descr="A micrograph showing prophase, a phase in mitosis taking place in onion root cell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057"/>
          <a:stretch/>
        </p:blipFill>
        <p:spPr>
          <a:xfrm>
            <a:off x="1914033" y="2218350"/>
            <a:ext cx="5342447" cy="3937440"/>
          </a:xfrm>
        </p:spPr>
      </p:pic>
    </p:spTree>
    <p:extLst>
      <p:ext uri="{BB962C8B-B14F-4D97-AF65-F5344CB8AC3E}">
        <p14:creationId xmlns:p14="http://schemas.microsoft.com/office/powerpoint/2010/main" val="4539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The Cell Cycle and Mitosis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29600" cy="3427883"/>
          </a:xfrm>
        </p:spPr>
        <p:txBody>
          <a:bodyPr lIns="0" tIns="0" rIns="0" bIns="0"/>
          <a:lstStyle/>
          <a:p>
            <a:pPr marL="342900" indent="-342900"/>
            <a:r>
              <a:rPr lang="en-US" sz="2400" dirty="0"/>
              <a:t>Cell </a:t>
            </a:r>
            <a:r>
              <a:rPr lang="en-US" sz="2400" dirty="0">
                <a:solidFill>
                  <a:srgbClr val="FF0000"/>
                </a:solidFill>
              </a:rPr>
              <a:t>growth</a:t>
            </a:r>
            <a:r>
              <a:rPr lang="en-US" sz="2400" dirty="0"/>
              <a:t> is generally </a:t>
            </a:r>
            <a:r>
              <a:rPr lang="en-US" sz="2400" u="sng" dirty="0"/>
              <a:t>accompanied</a:t>
            </a:r>
            <a:r>
              <a:rPr lang="en-US" sz="2400" dirty="0"/>
              <a:t> by </a:t>
            </a:r>
            <a:r>
              <a:rPr lang="en-US" sz="2400" b="1" dirty="0"/>
              <a:t>cell division</a:t>
            </a:r>
            <a:r>
              <a:rPr lang="en-US" sz="2400" dirty="0"/>
              <a:t>, whereby one cell gives rise to two new </a:t>
            </a:r>
            <a:r>
              <a:rPr lang="en-US" sz="2400" u="sng" dirty="0"/>
              <a:t>daughter</a:t>
            </a:r>
            <a:r>
              <a:rPr lang="en-US" sz="2400" dirty="0"/>
              <a:t> cells.</a:t>
            </a:r>
          </a:p>
          <a:p>
            <a:pPr marL="342900" indent="-342900"/>
            <a:r>
              <a:rPr lang="en-US" sz="2400" dirty="0"/>
              <a:t>The </a:t>
            </a:r>
            <a:r>
              <a:rPr lang="en-US" sz="2400" u="sng" dirty="0"/>
              <a:t>genetic</a:t>
            </a:r>
            <a:r>
              <a:rPr lang="en-US" sz="2400" dirty="0"/>
              <a:t> information in the nucleus must be accurately duplicated (</a:t>
            </a:r>
            <a:r>
              <a:rPr lang="en-US" sz="2400" i="1" u="sng" spc="-300" dirty="0"/>
              <a:t>D N </a:t>
            </a:r>
            <a:r>
              <a:rPr lang="en-US" sz="2400" i="1" u="sng" dirty="0"/>
              <a:t>A replication</a:t>
            </a:r>
            <a:r>
              <a:rPr lang="en-US" sz="2400" dirty="0"/>
              <a:t>) and carefully </a:t>
            </a:r>
            <a:r>
              <a:rPr lang="en-US" sz="2400" u="sng" dirty="0"/>
              <a:t>distributed to the daughter cells.</a:t>
            </a:r>
          </a:p>
          <a:p>
            <a:pPr marL="342900" indent="-342900"/>
            <a:r>
              <a:rPr lang="en-US" sz="2400" dirty="0"/>
              <a:t>In doing this</a:t>
            </a:r>
            <a:r>
              <a:rPr lang="en-US" sz="2400" dirty="0">
                <a:solidFill>
                  <a:srgbClr val="FF0000"/>
                </a:solidFill>
              </a:rPr>
              <a:t>,</a:t>
            </a:r>
            <a:r>
              <a:rPr lang="en-US" sz="2400" dirty="0"/>
              <a:t> a cell passes through a </a:t>
            </a:r>
            <a:r>
              <a:rPr lang="en-US" sz="2400" u="sng" dirty="0"/>
              <a:t>series of stages </a:t>
            </a:r>
            <a:r>
              <a:rPr lang="en-US" sz="2400" dirty="0"/>
              <a:t>known as the </a:t>
            </a:r>
            <a:r>
              <a:rPr lang="en-US" sz="2400" i="1" dirty="0">
                <a:solidFill>
                  <a:srgbClr val="FF0000"/>
                </a:solidFill>
              </a:rPr>
              <a:t>cell cycle</a:t>
            </a:r>
            <a:r>
              <a:rPr lang="en-US" sz="2400" dirty="0"/>
              <a:t>, which </a:t>
            </a:r>
            <a:r>
              <a:rPr lang="en-US" sz="2400" u="sng" dirty="0"/>
              <a:t>includes </a:t>
            </a:r>
            <a:r>
              <a:rPr lang="en-US" sz="2400" i="1" u="sng" dirty="0"/>
              <a:t>mitosis</a:t>
            </a:r>
            <a:r>
              <a:rPr lang="en-US" sz="2400" u="sng" dirty="0"/>
              <a:t> and </a:t>
            </a:r>
            <a:r>
              <a:rPr lang="en-US" sz="2400" i="1" u="sng" dirty="0"/>
              <a:t>cytokinesis</a:t>
            </a:r>
            <a:r>
              <a:rPr lang="en-US" sz="2400" u="sng"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IN" sz="3600" dirty="0">
                <a:latin typeface="+mj-lt"/>
              </a:rPr>
              <a:t>Prometaphase</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704551"/>
          </a:xfrm>
        </p:spPr>
        <p:txBody>
          <a:bodyPr lIns="0" tIns="0" rIns="0" bIns="0"/>
          <a:lstStyle/>
          <a:p>
            <a:pPr marL="342900" indent="-342900"/>
            <a:r>
              <a:rPr lang="en-US" sz="2400" dirty="0"/>
              <a:t>The onset of </a:t>
            </a:r>
            <a:r>
              <a:rPr lang="en-US" sz="2400" b="1" dirty="0"/>
              <a:t>prometaphase</a:t>
            </a:r>
            <a:r>
              <a:rPr lang="en-US" sz="2400" dirty="0"/>
              <a:t> is marked by the </a:t>
            </a:r>
            <a:r>
              <a:rPr lang="en-US" sz="2400" u="sng" dirty="0"/>
              <a:t>fragmentation of the membranes of the nuclear envelope</a:t>
            </a:r>
            <a:r>
              <a:rPr lang="en-US" sz="2400" dirty="0"/>
              <a:t>.</a:t>
            </a:r>
          </a:p>
          <a:p>
            <a:pPr marL="342900" indent="-342900"/>
            <a:r>
              <a:rPr lang="en-US" sz="2400" dirty="0"/>
              <a:t>Centrosomes complete their movement to opposite sides of the nucleus, and the spindle </a:t>
            </a:r>
            <a:r>
              <a:rPr lang="en-US" sz="2400" spc="-300" dirty="0"/>
              <a:t>M T </a:t>
            </a:r>
            <a:r>
              <a:rPr lang="en-US" sz="2400" dirty="0"/>
              <a:t>s contact the condensed chromosomes.</a:t>
            </a:r>
          </a:p>
          <a:p>
            <a:pPr marL="342900" indent="-342900"/>
            <a:r>
              <a:rPr lang="en-US" sz="2400" u="sng" spc="-300" dirty="0"/>
              <a:t>M T </a:t>
            </a:r>
            <a:r>
              <a:rPr lang="en-US" sz="2400" u="sng" dirty="0"/>
              <a:t>s attach to chromosomes in the </a:t>
            </a:r>
            <a:r>
              <a:rPr lang="en-US" sz="2400" i="1" u="sng" dirty="0"/>
              <a:t>centromere</a:t>
            </a:r>
            <a:r>
              <a:rPr lang="en-US" sz="2400" u="sng" dirty="0"/>
              <a:t> region</a:t>
            </a:r>
            <a:r>
              <a:rPr lang="en-US" sz="2400" dirty="0"/>
              <a:t>.</a:t>
            </a:r>
          </a:p>
        </p:txBody>
      </p:sp>
    </p:spTree>
    <p:extLst>
      <p:ext uri="{BB962C8B-B14F-4D97-AF65-F5344CB8AC3E}">
        <p14:creationId xmlns:p14="http://schemas.microsoft.com/office/powerpoint/2010/main" val="235945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00FFCC"/>
          </a:solidFill>
        </p:spPr>
        <p:txBody>
          <a:bodyPr lIns="0" tIns="0" rIns="0" bIns="0" anchor="ctr"/>
          <a:lstStyle/>
          <a:p>
            <a:r>
              <a:rPr lang="en-US" sz="3600" dirty="0">
                <a:latin typeface="+mj-lt"/>
              </a:rPr>
              <a:t>Prometaphase: Centromeres and Kinetochores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3012637"/>
          </a:xfrm>
        </p:spPr>
        <p:txBody>
          <a:bodyPr lIns="0" tIns="0" rIns="0" bIns="0"/>
          <a:lstStyle/>
          <a:p>
            <a:pPr marL="342900" indent="-342900"/>
            <a:r>
              <a:rPr lang="en-US" sz="2400" u="sng" spc="-300" dirty="0"/>
              <a:t>D N </a:t>
            </a:r>
            <a:r>
              <a:rPr lang="en-US" sz="2400" u="sng" dirty="0"/>
              <a:t>A in </a:t>
            </a:r>
            <a:r>
              <a:rPr lang="en-US" sz="2400" u="sng" dirty="0">
                <a:solidFill>
                  <a:srgbClr val="FF0000"/>
                </a:solidFill>
              </a:rPr>
              <a:t>centromeres</a:t>
            </a:r>
            <a:r>
              <a:rPr lang="en-US" sz="2400" u="sng" dirty="0"/>
              <a:t> consists of simple, tandemly repeated </a:t>
            </a:r>
            <a:r>
              <a:rPr lang="en-US" sz="2400" i="1" u="sng" spc="-300" dirty="0"/>
              <a:t>C E </a:t>
            </a:r>
            <a:r>
              <a:rPr lang="en-US" sz="2400" i="1" u="sng" dirty="0"/>
              <a:t>N </a:t>
            </a:r>
            <a:r>
              <a:rPr lang="en-US" sz="2400" i="1" u="sng" dirty="0">
                <a:solidFill>
                  <a:srgbClr val="FF0000"/>
                </a:solidFill>
              </a:rPr>
              <a:t>sequences</a:t>
            </a:r>
            <a:r>
              <a:rPr lang="en-US" sz="2400" u="sng" dirty="0"/>
              <a:t>, with considerable variation among species.</a:t>
            </a:r>
          </a:p>
          <a:p>
            <a:pPr marL="342900" indent="-342900"/>
            <a:r>
              <a:rPr lang="en-US" sz="2400" dirty="0"/>
              <a:t>A common feature among species is the presence of a special </a:t>
            </a:r>
            <a:r>
              <a:rPr lang="en-US" sz="2400" u="sng" dirty="0">
                <a:solidFill>
                  <a:srgbClr val="FF0000"/>
                </a:solidFill>
              </a:rPr>
              <a:t>histone</a:t>
            </a:r>
            <a:r>
              <a:rPr lang="en-US" sz="2400" u="sng" dirty="0"/>
              <a:t> </a:t>
            </a:r>
            <a:r>
              <a:rPr lang="en-US" sz="2400" u="sng" dirty="0">
                <a:solidFill>
                  <a:srgbClr val="FF0000"/>
                </a:solidFill>
              </a:rPr>
              <a:t>H3</a:t>
            </a:r>
            <a:r>
              <a:rPr lang="en-US" sz="2400" u="sng" dirty="0"/>
              <a:t> called </a:t>
            </a:r>
            <a:r>
              <a:rPr lang="en-US" sz="2400" i="1" u="sng" spc="-300" dirty="0">
                <a:solidFill>
                  <a:srgbClr val="FF0000"/>
                </a:solidFill>
              </a:rPr>
              <a:t>C E N </a:t>
            </a:r>
            <a:r>
              <a:rPr lang="en-US" sz="2400" i="1" u="sng" dirty="0">
                <a:solidFill>
                  <a:srgbClr val="FF0000"/>
                </a:solidFill>
              </a:rPr>
              <a:t>P-A</a:t>
            </a:r>
            <a:r>
              <a:rPr lang="en-US" sz="2400" u="sng" dirty="0">
                <a:solidFill>
                  <a:srgbClr val="FF0000"/>
                </a:solidFill>
              </a:rPr>
              <a:t> in humans</a:t>
            </a:r>
            <a:r>
              <a:rPr lang="en-US" sz="2400" dirty="0"/>
              <a:t>.</a:t>
            </a:r>
          </a:p>
          <a:p>
            <a:pPr marL="342900" indent="-342900"/>
            <a:r>
              <a:rPr lang="en-US" sz="2400" u="sng" spc="-300" dirty="0"/>
              <a:t>C E N </a:t>
            </a:r>
            <a:r>
              <a:rPr lang="en-US" sz="2400" u="sng" dirty="0"/>
              <a:t>P-A </a:t>
            </a:r>
            <a:r>
              <a:rPr lang="en-US" sz="2400" u="sng" dirty="0">
                <a:solidFill>
                  <a:srgbClr val="FF0000"/>
                </a:solidFill>
              </a:rPr>
              <a:t>recruits</a:t>
            </a:r>
            <a:r>
              <a:rPr lang="en-US" sz="2400" u="sng" dirty="0"/>
              <a:t> </a:t>
            </a:r>
            <a:r>
              <a:rPr lang="en-US" sz="2400" u="sng" dirty="0">
                <a:solidFill>
                  <a:srgbClr val="FF0000"/>
                </a:solidFill>
              </a:rPr>
              <a:t>additional</a:t>
            </a:r>
            <a:r>
              <a:rPr lang="en-US" sz="2400" u="sng" dirty="0"/>
              <a:t> proteins to the centromere to </a:t>
            </a:r>
            <a:r>
              <a:rPr lang="en-US" sz="2400" u="sng" dirty="0">
                <a:solidFill>
                  <a:srgbClr val="FF0000"/>
                </a:solidFill>
              </a:rPr>
              <a:t>form</a:t>
            </a:r>
            <a:r>
              <a:rPr lang="en-US" sz="2400" u="sng" dirty="0"/>
              <a:t> the </a:t>
            </a:r>
            <a:r>
              <a:rPr lang="en-US" sz="2400" b="1" u="sng" dirty="0"/>
              <a:t>kinetochore</a:t>
            </a:r>
            <a:r>
              <a:rPr lang="en-US" sz="2400" dirty="0"/>
              <a:t>, </a:t>
            </a:r>
            <a:r>
              <a:rPr lang="en-US" sz="2400" u="sng" dirty="0"/>
              <a:t>to which </a:t>
            </a:r>
            <a:r>
              <a:rPr lang="en-US" sz="2400" u="sng" spc="-300" dirty="0"/>
              <a:t>M T </a:t>
            </a:r>
            <a:r>
              <a:rPr lang="en-US" sz="2400" u="sng" dirty="0"/>
              <a:t>s attach</a:t>
            </a:r>
            <a:r>
              <a:rPr lang="en-US" sz="2400" dirty="0"/>
              <a:t>.</a:t>
            </a:r>
          </a:p>
        </p:txBody>
      </p:sp>
    </p:spTree>
    <p:extLst>
      <p:ext uri="{BB962C8B-B14F-4D97-AF65-F5344CB8AC3E}">
        <p14:creationId xmlns:p14="http://schemas.microsoft.com/office/powerpoint/2010/main" val="63820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IN" sz="3600" dirty="0">
                <a:latin typeface="+mj-lt"/>
              </a:rPr>
              <a:t>Prometaphase: Kinetochores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3004803"/>
          </a:xfrm>
        </p:spPr>
        <p:txBody>
          <a:bodyPr lIns="0" tIns="0" rIns="0" bIns="0"/>
          <a:lstStyle/>
          <a:p>
            <a:pPr marL="342900" indent="-342900"/>
            <a:r>
              <a:rPr lang="en-US" sz="2400" u="sng" dirty="0"/>
              <a:t>Kinetochore proteins begin to assemble on centromeres shortly after S phase</a:t>
            </a:r>
            <a:r>
              <a:rPr lang="en-US" sz="2400" dirty="0"/>
              <a:t>.</a:t>
            </a:r>
          </a:p>
          <a:p>
            <a:pPr marL="342900" indent="-342900"/>
            <a:r>
              <a:rPr lang="en-US" sz="2400" dirty="0"/>
              <a:t>During prometaphase, </a:t>
            </a:r>
            <a:r>
              <a:rPr lang="en-US" sz="2400" u="sng" dirty="0"/>
              <a:t>spindle </a:t>
            </a:r>
            <a:r>
              <a:rPr lang="en-US" sz="2400" u="sng" spc="-300" dirty="0"/>
              <a:t>M </a:t>
            </a:r>
            <a:r>
              <a:rPr lang="en-US" sz="2400" u="sng" dirty="0"/>
              <a:t>Ts bind the kinetochores associated with each chromatid</a:t>
            </a:r>
            <a:r>
              <a:rPr lang="en-US" sz="2400" dirty="0"/>
              <a:t>. </a:t>
            </a:r>
          </a:p>
          <a:p>
            <a:pPr marL="342900" indent="-342900"/>
            <a:r>
              <a:rPr lang="en-US" sz="2400" u="sng" dirty="0"/>
              <a:t>Forces exerted by these </a:t>
            </a:r>
            <a:r>
              <a:rPr lang="en-US" sz="2400" b="1" u="sng" dirty="0">
                <a:solidFill>
                  <a:srgbClr val="FF0000"/>
                </a:solidFill>
              </a:rPr>
              <a:t>kinetochore microtubules</a:t>
            </a:r>
            <a:r>
              <a:rPr lang="en-US" sz="2400" u="sng" dirty="0">
                <a:solidFill>
                  <a:srgbClr val="FF0000"/>
                </a:solidFill>
              </a:rPr>
              <a:t> </a:t>
            </a:r>
            <a:r>
              <a:rPr lang="en-US" sz="2400" b="1" u="sng" dirty="0">
                <a:solidFill>
                  <a:srgbClr val="FF0000"/>
                </a:solidFill>
              </a:rPr>
              <a:t>(K-fibers)</a:t>
            </a:r>
            <a:r>
              <a:rPr lang="en-US" sz="2400" u="sng" dirty="0">
                <a:solidFill>
                  <a:srgbClr val="FF0000"/>
                </a:solidFill>
              </a:rPr>
              <a:t> </a:t>
            </a:r>
            <a:r>
              <a:rPr lang="en-US" sz="2400" u="sng" dirty="0">
                <a:solidFill>
                  <a:schemeClr val="tx2"/>
                </a:solidFill>
              </a:rPr>
              <a:t>gradually move chromosomes toward the center of the cell.</a:t>
            </a:r>
          </a:p>
        </p:txBody>
      </p:sp>
    </p:spTree>
    <p:extLst>
      <p:ext uri="{BB962C8B-B14F-4D97-AF65-F5344CB8AC3E}">
        <p14:creationId xmlns:p14="http://schemas.microsoft.com/office/powerpoint/2010/main" val="747558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IN" sz="3600" dirty="0">
                <a:latin typeface="+mj-lt"/>
              </a:rPr>
              <a:t>Inner and Outer Kinetochore</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2636313"/>
          </a:xfrm>
        </p:spPr>
        <p:txBody>
          <a:bodyPr lIns="0" tIns="0" rIns="0" bIns="0"/>
          <a:lstStyle/>
          <a:p>
            <a:pPr marL="342900" indent="-342900"/>
            <a:r>
              <a:rPr lang="en-US" sz="2400" dirty="0"/>
              <a:t>The </a:t>
            </a:r>
            <a:r>
              <a:rPr lang="en-US" sz="2400" i="1" u="sng" dirty="0">
                <a:solidFill>
                  <a:srgbClr val="00B0F0"/>
                </a:solidFill>
              </a:rPr>
              <a:t>inner</a:t>
            </a:r>
            <a:r>
              <a:rPr lang="en-US" sz="2400" i="1" u="sng" dirty="0"/>
              <a:t> kinetochore</a:t>
            </a:r>
            <a:r>
              <a:rPr lang="en-US" sz="2400" u="sng" dirty="0"/>
              <a:t> contains proteins that bind to centromeric </a:t>
            </a:r>
            <a:r>
              <a:rPr lang="en-US" sz="2400" u="sng" spc="-300" dirty="0"/>
              <a:t>D N </a:t>
            </a:r>
            <a:r>
              <a:rPr lang="en-US" sz="2400" u="sng" dirty="0"/>
              <a:t>A.</a:t>
            </a:r>
          </a:p>
          <a:p>
            <a:pPr marL="342900" indent="-342900"/>
            <a:r>
              <a:rPr lang="en-US" sz="2400" dirty="0"/>
              <a:t>The </a:t>
            </a:r>
            <a:r>
              <a:rPr lang="en-US" sz="2400" i="1" u="sng" dirty="0">
                <a:solidFill>
                  <a:srgbClr val="00B0F0"/>
                </a:solidFill>
              </a:rPr>
              <a:t>outer</a:t>
            </a:r>
            <a:r>
              <a:rPr lang="en-US" sz="2400" i="1" u="sng" dirty="0"/>
              <a:t> kinetochore</a:t>
            </a:r>
            <a:r>
              <a:rPr lang="en-US" sz="2400" u="sng" dirty="0"/>
              <a:t> contains proteins that attach to the plus ends of microtubules</a:t>
            </a:r>
            <a:r>
              <a:rPr lang="en-US" sz="2400" dirty="0"/>
              <a:t>. </a:t>
            </a:r>
          </a:p>
          <a:p>
            <a:pPr marL="342900" indent="-342900"/>
            <a:r>
              <a:rPr lang="en-US" sz="2400" dirty="0"/>
              <a:t>A specialized structure called the </a:t>
            </a:r>
            <a:r>
              <a:rPr lang="en-US" sz="2400" i="1" u="sng" dirty="0">
                <a:solidFill>
                  <a:srgbClr val="C00000"/>
                </a:solidFill>
              </a:rPr>
              <a:t>fibrous</a:t>
            </a:r>
            <a:r>
              <a:rPr lang="en-US" sz="2400" i="1" u="sng" dirty="0"/>
              <a:t> </a:t>
            </a:r>
            <a:r>
              <a:rPr lang="en-US" sz="2400" i="1" u="sng" dirty="0">
                <a:solidFill>
                  <a:srgbClr val="C00000"/>
                </a:solidFill>
              </a:rPr>
              <a:t>corona</a:t>
            </a:r>
            <a:r>
              <a:rPr lang="en-US" sz="2400" u="sng" dirty="0"/>
              <a:t> is visible when a kinetochore is not attached.</a:t>
            </a:r>
          </a:p>
        </p:txBody>
      </p:sp>
    </p:spTree>
    <p:extLst>
      <p:ext uri="{BB962C8B-B14F-4D97-AF65-F5344CB8AC3E}">
        <p14:creationId xmlns:p14="http://schemas.microsoft.com/office/powerpoint/2010/main" val="269495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IN" sz="3600" dirty="0">
                <a:latin typeface="+mj-lt"/>
              </a:rPr>
              <a:t>Prometaphase: Mature Kinetochores</a:t>
            </a:r>
            <a:endParaRPr lang="en-US" sz="36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332348"/>
          </a:xfrm>
        </p:spPr>
        <p:txBody>
          <a:bodyPr lIns="0" tIns="0" rIns="0" bIns="0"/>
          <a:lstStyle/>
          <a:p>
            <a:pPr marL="342900" indent="-342900"/>
            <a:r>
              <a:rPr lang="en-US" sz="2200" u="sng" dirty="0"/>
              <a:t>Mature kinetochores have two main parts</a:t>
            </a:r>
            <a:r>
              <a:rPr lang="en-US" sz="2200" dirty="0"/>
              <a:t>: </a:t>
            </a:r>
          </a:p>
          <a:p>
            <a:pPr marL="342900" indent="-342900"/>
            <a:r>
              <a:rPr lang="en-US" sz="2200" dirty="0"/>
              <a:t>The </a:t>
            </a:r>
            <a:r>
              <a:rPr lang="en-US" sz="2200" b="1" u="sng" dirty="0"/>
              <a:t>constitutive centromere-associated network (</a:t>
            </a:r>
            <a:r>
              <a:rPr lang="en-US" sz="2200" b="1" u="sng" spc="-300" dirty="0"/>
              <a:t>C C A </a:t>
            </a:r>
            <a:r>
              <a:rPr lang="en-US" sz="2200" b="1" u="sng" dirty="0"/>
              <a:t>N)</a:t>
            </a:r>
            <a:r>
              <a:rPr lang="en-US" sz="2200" u="sng" dirty="0"/>
              <a:t> forms the centromere-associated inner part of a kinetochore</a:t>
            </a:r>
            <a:r>
              <a:rPr lang="en-US" sz="2200" dirty="0"/>
              <a:t>. It </a:t>
            </a:r>
            <a:r>
              <a:rPr lang="en-US" sz="2200" dirty="0">
                <a:solidFill>
                  <a:srgbClr val="00B0F0"/>
                </a:solidFill>
              </a:rPr>
              <a:t>contains </a:t>
            </a:r>
            <a:r>
              <a:rPr lang="en-US" sz="2200" spc="-300" dirty="0">
                <a:solidFill>
                  <a:srgbClr val="00B0F0"/>
                </a:solidFill>
              </a:rPr>
              <a:t>C E N </a:t>
            </a:r>
            <a:r>
              <a:rPr lang="en-US" sz="2200" dirty="0">
                <a:solidFill>
                  <a:srgbClr val="00B0F0"/>
                </a:solidFill>
              </a:rPr>
              <a:t>P and other proteins. </a:t>
            </a:r>
          </a:p>
          <a:p>
            <a:pPr marL="342900" indent="-342900"/>
            <a:r>
              <a:rPr lang="en-US" sz="2200" dirty="0"/>
              <a:t>The </a:t>
            </a:r>
            <a:r>
              <a:rPr lang="en-US" sz="2200" b="1" u="sng" spc="-300" dirty="0"/>
              <a:t>K M </a:t>
            </a:r>
            <a:r>
              <a:rPr lang="en-US" sz="2200" b="1" u="sng" dirty="0"/>
              <a:t>N network </a:t>
            </a:r>
            <a:r>
              <a:rPr lang="en-US" sz="2200" u="sng" dirty="0"/>
              <a:t>forms the outer kinetochore</a:t>
            </a:r>
            <a:r>
              <a:rPr lang="en-US" sz="2200" dirty="0"/>
              <a:t>. </a:t>
            </a:r>
          </a:p>
          <a:p>
            <a:pPr marL="342900" indent="-342900"/>
            <a:r>
              <a:rPr lang="en-US" sz="2200" dirty="0"/>
              <a:t>The </a:t>
            </a:r>
            <a:r>
              <a:rPr lang="en-US" sz="2200" spc="-300" dirty="0">
                <a:solidFill>
                  <a:srgbClr val="00B0F0"/>
                </a:solidFill>
              </a:rPr>
              <a:t>K M </a:t>
            </a:r>
            <a:r>
              <a:rPr lang="en-US" sz="2200" dirty="0">
                <a:solidFill>
                  <a:srgbClr val="00B0F0"/>
                </a:solidFill>
              </a:rPr>
              <a:t>N network directly interacts with microtubules </a:t>
            </a:r>
            <a:r>
              <a:rPr lang="en-US" sz="2200" dirty="0"/>
              <a:t>and the </a:t>
            </a:r>
            <a:br>
              <a:rPr lang="en-US" sz="2200" dirty="0"/>
            </a:br>
            <a:r>
              <a:rPr lang="en-US" sz="2200" spc="-300" dirty="0">
                <a:solidFill>
                  <a:srgbClr val="00B0F0"/>
                </a:solidFill>
              </a:rPr>
              <a:t>C C A </a:t>
            </a:r>
            <a:r>
              <a:rPr lang="en-US" sz="2200" dirty="0">
                <a:solidFill>
                  <a:srgbClr val="00B0F0"/>
                </a:solidFill>
              </a:rPr>
              <a:t>N binds centromeric chromatin</a:t>
            </a:r>
            <a:r>
              <a:rPr lang="en-US" sz="2200" dirty="0"/>
              <a:t>, bridging the </a:t>
            </a:r>
            <a:r>
              <a:rPr lang="en-US" sz="2200" spc="-300" dirty="0"/>
              <a:t>M </a:t>
            </a:r>
            <a:r>
              <a:rPr lang="en-US" sz="2200" dirty="0"/>
              <a:t>T and the chromosome. </a:t>
            </a:r>
          </a:p>
        </p:txBody>
      </p:sp>
    </p:spTree>
    <p:extLst>
      <p:ext uri="{BB962C8B-B14F-4D97-AF65-F5344CB8AC3E}">
        <p14:creationId xmlns:p14="http://schemas.microsoft.com/office/powerpoint/2010/main" val="157065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Two Other Types of Microtubules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718199"/>
          </a:xfrm>
        </p:spPr>
        <p:txBody>
          <a:bodyPr lIns="0" tIns="0" rIns="0" bIns="0"/>
          <a:lstStyle/>
          <a:p>
            <a:pPr marL="342900" indent="-342900"/>
            <a:r>
              <a:rPr lang="en-US" sz="2400" b="1" dirty="0"/>
              <a:t>Polar microtubules</a:t>
            </a:r>
            <a:r>
              <a:rPr lang="en-US" sz="2400" dirty="0"/>
              <a:t> </a:t>
            </a:r>
            <a:r>
              <a:rPr lang="en-US" sz="2400" u="sng" dirty="0"/>
              <a:t>interact with microtubules from the opposite pole of the cell</a:t>
            </a:r>
            <a:r>
              <a:rPr lang="en-US" sz="2400" dirty="0"/>
              <a:t>.</a:t>
            </a:r>
          </a:p>
          <a:p>
            <a:pPr marL="342900" indent="-342900"/>
            <a:r>
              <a:rPr lang="en-US" sz="2400" b="1" dirty="0"/>
              <a:t>Astral microtubules</a:t>
            </a:r>
            <a:r>
              <a:rPr lang="en-US" sz="2400" dirty="0"/>
              <a:t> are </a:t>
            </a:r>
            <a:r>
              <a:rPr lang="en-US" sz="2400" u="sng" dirty="0"/>
              <a:t>shorter and form the asters at each pole.</a:t>
            </a:r>
          </a:p>
          <a:p>
            <a:pPr marL="342900" indent="-342900"/>
            <a:r>
              <a:rPr lang="en-US" sz="2400" u="sng" dirty="0"/>
              <a:t>Some of the astral microtubules interact with proteins lining the plasma membrane.</a:t>
            </a:r>
          </a:p>
        </p:txBody>
      </p:sp>
    </p:spTree>
    <p:extLst>
      <p:ext uri="{BB962C8B-B14F-4D97-AF65-F5344CB8AC3E}">
        <p14:creationId xmlns:p14="http://schemas.microsoft.com/office/powerpoint/2010/main" val="320367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9904" y="174427"/>
            <a:ext cx="8229600" cy="1097279"/>
          </a:xfrm>
          <a:solidFill>
            <a:srgbClr val="00FFCC"/>
          </a:solidFill>
        </p:spPr>
        <p:txBody>
          <a:bodyPr lIns="0" tIns="0" rIns="0" bIns="0" anchor="ctr"/>
          <a:lstStyle/>
          <a:p>
            <a:r>
              <a:rPr lang="en-US" dirty="0"/>
              <a:t>Attachment of Chromosomes to the Mitotic Spindle</a:t>
            </a:r>
            <a:endParaRPr lang="en-US" sz="2800" dirty="0"/>
          </a:p>
        </p:txBody>
      </p:sp>
      <p:sp>
        <p:nvSpPr>
          <p:cNvPr id="4" name="Content Placeholder 3"/>
          <p:cNvSpPr>
            <a:spLocks noGrp="1"/>
          </p:cNvSpPr>
          <p:nvPr>
            <p:ph sz="quarter" idx="14"/>
          </p:nvPr>
        </p:nvSpPr>
        <p:spPr>
          <a:xfrm>
            <a:off x="457201" y="1552575"/>
            <a:ext cx="3295933" cy="1122386"/>
          </a:xfrm>
          <a:solidFill>
            <a:srgbClr val="FFFF00"/>
          </a:solidFill>
        </p:spPr>
        <p:txBody>
          <a:bodyPr lIns="0" tIns="0" rIns="0" bIns="0"/>
          <a:lstStyle/>
          <a:p>
            <a:pPr marL="0" indent="0">
              <a:buNone/>
            </a:pPr>
            <a:r>
              <a:rPr lang="en-US" sz="2400" b="1" dirty="0"/>
              <a:t>Figure 24.4 </a:t>
            </a:r>
            <a:r>
              <a:rPr lang="en-US" sz="2400" dirty="0"/>
              <a:t>Attachment of Chromosomes to the Mitotic Spindle. </a:t>
            </a:r>
            <a:endParaRPr lang="en-IN" sz="2400" dirty="0"/>
          </a:p>
        </p:txBody>
      </p:sp>
      <p:pic>
        <p:nvPicPr>
          <p:cNvPr id="5" name="Picture Placeholder 4" descr="Micrographs on metaphase spindle with chromosomes in fluorescence and single chromosome attached to the spindle. Two illustrations on single chromosome attached via one kinetochore and a single microtubule attached to a kinetochor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95"/>
          <a:stretch/>
        </p:blipFill>
        <p:spPr>
          <a:xfrm>
            <a:off x="3879736" y="1553921"/>
            <a:ext cx="4809424" cy="4198259"/>
          </a:xfrm>
        </p:spPr>
      </p:pic>
    </p:spTree>
    <p:extLst>
      <p:ext uri="{BB962C8B-B14F-4D97-AF65-F5344CB8AC3E}">
        <p14:creationId xmlns:p14="http://schemas.microsoft.com/office/powerpoint/2010/main" val="280987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Animal Cells: Prometaphase</a:t>
            </a:r>
          </a:p>
        </p:txBody>
      </p:sp>
      <p:sp>
        <p:nvSpPr>
          <p:cNvPr id="6" name="Content Placeholder 5"/>
          <p:cNvSpPr>
            <a:spLocks noGrp="1"/>
          </p:cNvSpPr>
          <p:nvPr>
            <p:ph sz="quarter" idx="15"/>
          </p:nvPr>
        </p:nvSpPr>
        <p:spPr>
          <a:xfrm>
            <a:off x="421689" y="1598146"/>
            <a:ext cx="4996472" cy="803860"/>
          </a:xfrm>
        </p:spPr>
        <p:txBody>
          <a:bodyPr lIns="0" tIns="0" rIns="0" bIns="0"/>
          <a:lstStyle/>
          <a:p>
            <a:pPr marL="0" indent="0">
              <a:buNone/>
            </a:pPr>
            <a:r>
              <a:rPr lang="en-US" sz="2400" b="1" dirty="0"/>
              <a:t>Figure 24.2</a:t>
            </a:r>
            <a:r>
              <a:rPr lang="en-US" sz="2400" dirty="0"/>
              <a:t> The Phases of Mitosis in an Animal Cell. </a:t>
            </a:r>
          </a:p>
        </p:txBody>
      </p:sp>
      <p:pic>
        <p:nvPicPr>
          <p:cNvPr id="4" name="Picture Placeholder 3" descr="A micrograph and an illustration depicting prometaphase in mitosis in newt lung cell&#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934"/>
          <a:stretch/>
        </p:blipFill>
        <p:spPr>
          <a:xfrm>
            <a:off x="5875579" y="1467964"/>
            <a:ext cx="2061006" cy="4823814"/>
          </a:xfrm>
        </p:spPr>
      </p:pic>
    </p:spTree>
    <p:extLst>
      <p:ext uri="{BB962C8B-B14F-4D97-AF65-F5344CB8AC3E}">
        <p14:creationId xmlns:p14="http://schemas.microsoft.com/office/powerpoint/2010/main" val="3587266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Plant Cells: Prometaphase</a:t>
            </a:r>
          </a:p>
        </p:txBody>
      </p:sp>
      <p:sp>
        <p:nvSpPr>
          <p:cNvPr id="6" name="Content Placeholder 5"/>
          <p:cNvSpPr>
            <a:spLocks noGrp="1"/>
          </p:cNvSpPr>
          <p:nvPr>
            <p:ph sz="quarter" idx="15"/>
          </p:nvPr>
        </p:nvSpPr>
        <p:spPr>
          <a:xfrm>
            <a:off x="421689" y="1598146"/>
            <a:ext cx="8260838" cy="435370"/>
          </a:xfrm>
        </p:spPr>
        <p:txBody>
          <a:bodyPr lIns="0" tIns="0" rIns="0" bIns="0"/>
          <a:lstStyle/>
          <a:p>
            <a:pPr marL="0" indent="0">
              <a:buNone/>
            </a:pPr>
            <a:r>
              <a:rPr lang="en-US" sz="2400" b="1" dirty="0"/>
              <a:t>Figure 24.3</a:t>
            </a:r>
            <a:r>
              <a:rPr lang="en-US" sz="2400" dirty="0"/>
              <a:t> The Phases of Mitosis in a Plant Cell.</a:t>
            </a:r>
          </a:p>
        </p:txBody>
      </p:sp>
      <p:pic>
        <p:nvPicPr>
          <p:cNvPr id="4" name="Picture Placeholder 3" descr="A micrograph showing prometaphase, a phase in mitosis taking place in onion root cell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357"/>
          <a:stretch/>
        </p:blipFill>
        <p:spPr>
          <a:xfrm>
            <a:off x="1863103" y="2266030"/>
            <a:ext cx="5432602" cy="4009518"/>
          </a:xfrm>
        </p:spPr>
      </p:pic>
    </p:spTree>
    <p:extLst>
      <p:ext uri="{BB962C8B-B14F-4D97-AF65-F5344CB8AC3E}">
        <p14:creationId xmlns:p14="http://schemas.microsoft.com/office/powerpoint/2010/main" val="1315955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Metaphase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1"/>
            <a:ext cx="8263784" cy="3315256"/>
          </a:xfrm>
        </p:spPr>
        <p:txBody>
          <a:bodyPr lIns="0" tIns="0" rIns="0" bIns="0"/>
          <a:lstStyle/>
          <a:p>
            <a:pPr marL="342900" indent="-342900"/>
            <a:r>
              <a:rPr lang="en-US" sz="2400" dirty="0"/>
              <a:t>In </a:t>
            </a:r>
            <a:r>
              <a:rPr lang="en-US" sz="2400" b="1" dirty="0"/>
              <a:t>metaphase</a:t>
            </a:r>
            <a:r>
              <a:rPr lang="en-US" sz="2400" dirty="0"/>
              <a:t>, the fully condensed chromosomes are all aligned at the </a:t>
            </a:r>
            <a:r>
              <a:rPr lang="en-US" sz="2400" i="1" dirty="0">
                <a:solidFill>
                  <a:srgbClr val="00B0F0"/>
                </a:solidFill>
              </a:rPr>
              <a:t>metaphase plate</a:t>
            </a:r>
            <a:r>
              <a:rPr lang="en-US" sz="2400" dirty="0">
                <a:solidFill>
                  <a:srgbClr val="00B0F0"/>
                </a:solidFill>
              </a:rPr>
              <a:t> </a:t>
            </a:r>
            <a:r>
              <a:rPr lang="en-US" sz="2400" dirty="0"/>
              <a:t>(a plane equidistant between the two poles of the spindle).</a:t>
            </a:r>
          </a:p>
          <a:p>
            <a:pPr marL="342900" indent="-342900"/>
            <a:r>
              <a:rPr lang="en-US" sz="2400" u="sng" dirty="0"/>
              <a:t>Agents that interfere with spindle function</a:t>
            </a:r>
            <a:r>
              <a:rPr lang="en-US" sz="2400" dirty="0"/>
              <a:t> (for example, </a:t>
            </a:r>
            <a:r>
              <a:rPr lang="en-US" sz="2400" i="1" u="sng" dirty="0"/>
              <a:t>colchicine</a:t>
            </a:r>
            <a:r>
              <a:rPr lang="en-US" sz="2400" u="sng" dirty="0"/>
              <a:t>) are used to arrest cells at metaphase</a:t>
            </a:r>
            <a:r>
              <a:rPr lang="en-US" sz="2400" dirty="0"/>
              <a:t>.</a:t>
            </a:r>
          </a:p>
          <a:p>
            <a:pPr marL="342900" indent="-342900"/>
            <a:r>
              <a:rPr lang="en-US" sz="2400" dirty="0"/>
              <a:t>During metaphase, the sister chromatids of each chromosome are being actively tugged toward opposite poles.</a:t>
            </a:r>
          </a:p>
        </p:txBody>
      </p:sp>
    </p:spTree>
    <p:extLst>
      <p:ext uri="{BB962C8B-B14F-4D97-AF65-F5344CB8AC3E}">
        <p14:creationId xmlns:p14="http://schemas.microsoft.com/office/powerpoint/2010/main" val="332078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24.1 Overview of the Cell Cycle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004802"/>
          </a:xfrm>
        </p:spPr>
        <p:txBody>
          <a:bodyPr lIns="0" tIns="0" rIns="0" bIns="0"/>
          <a:lstStyle/>
          <a:p>
            <a:pPr marL="342900" indent="-342900"/>
            <a:r>
              <a:rPr lang="en-US" sz="2400" dirty="0"/>
              <a:t>The </a:t>
            </a:r>
            <a:r>
              <a:rPr lang="en-US" sz="2400" b="1" dirty="0"/>
              <a:t>cell cycle</a:t>
            </a:r>
            <a:r>
              <a:rPr lang="en-US" sz="2400" dirty="0"/>
              <a:t> </a:t>
            </a:r>
            <a:r>
              <a:rPr lang="en-US" sz="2400" u="sng" dirty="0"/>
              <a:t>begins</a:t>
            </a:r>
            <a:r>
              <a:rPr lang="en-US" sz="2400" dirty="0"/>
              <a:t> when two new cells are formed by division of a parent cell and </a:t>
            </a:r>
            <a:r>
              <a:rPr lang="en-US" sz="2400" u="sng" dirty="0"/>
              <a:t>ends</a:t>
            </a:r>
            <a:r>
              <a:rPr lang="en-US" sz="2400" dirty="0"/>
              <a:t> when one of these cells divides again.</a:t>
            </a:r>
          </a:p>
          <a:p>
            <a:pPr marL="342900" indent="-342900"/>
            <a:r>
              <a:rPr lang="en-US" sz="2400" b="1" dirty="0"/>
              <a:t>M phase</a:t>
            </a:r>
            <a:r>
              <a:rPr lang="en-US" sz="2400" dirty="0"/>
              <a:t> is when the cells </a:t>
            </a:r>
            <a:r>
              <a:rPr lang="en-US" sz="2400" u="sng" dirty="0"/>
              <a:t>actually divide</a:t>
            </a:r>
            <a:r>
              <a:rPr lang="en-US" sz="2400" dirty="0"/>
              <a:t>; the </a:t>
            </a:r>
            <a:r>
              <a:rPr lang="en-US" sz="2400" u="sng" dirty="0"/>
              <a:t>nucleus</a:t>
            </a:r>
            <a:r>
              <a:rPr lang="en-US" sz="2400" dirty="0"/>
              <a:t> first, followed by the </a:t>
            </a:r>
            <a:r>
              <a:rPr lang="en-US" sz="2400" u="sng" dirty="0"/>
              <a:t>cytoplasm</a:t>
            </a:r>
            <a:r>
              <a:rPr lang="en-US" sz="2400" dirty="0"/>
              <a:t>.</a:t>
            </a:r>
          </a:p>
          <a:p>
            <a:pPr marL="342900" indent="-342900"/>
            <a:r>
              <a:rPr lang="en-US" sz="2400" u="sng" dirty="0"/>
              <a:t>Nuclear division </a:t>
            </a:r>
            <a:r>
              <a:rPr lang="en-US" sz="2400" dirty="0"/>
              <a:t>is </a:t>
            </a:r>
            <a:r>
              <a:rPr lang="en-US" sz="2400" b="1" dirty="0"/>
              <a:t>mitosis</a:t>
            </a:r>
            <a:r>
              <a:rPr lang="en-US" sz="2400" dirty="0"/>
              <a:t>, and division of the </a:t>
            </a:r>
            <a:r>
              <a:rPr lang="en-US" sz="2400" u="sng" dirty="0"/>
              <a:t>cytoplasm</a:t>
            </a:r>
            <a:r>
              <a:rPr lang="en-US" sz="2400" dirty="0"/>
              <a:t> is </a:t>
            </a:r>
            <a:r>
              <a:rPr lang="en-US" sz="2400" b="1" dirty="0"/>
              <a:t>cytokinesis</a:t>
            </a:r>
            <a:r>
              <a:rPr lang="en-US" sz="2400" dirty="0"/>
              <a:t>.</a:t>
            </a:r>
          </a:p>
        </p:txBody>
      </p:sp>
    </p:spTree>
    <p:extLst>
      <p:ext uri="{BB962C8B-B14F-4D97-AF65-F5344CB8AC3E}">
        <p14:creationId xmlns:p14="http://schemas.microsoft.com/office/powerpoint/2010/main" val="154114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Animal Cells: Metaphase</a:t>
            </a:r>
          </a:p>
        </p:txBody>
      </p:sp>
      <p:sp>
        <p:nvSpPr>
          <p:cNvPr id="6" name="Content Placeholder 5"/>
          <p:cNvSpPr>
            <a:spLocks noGrp="1"/>
          </p:cNvSpPr>
          <p:nvPr>
            <p:ph sz="quarter" idx="15"/>
          </p:nvPr>
        </p:nvSpPr>
        <p:spPr>
          <a:xfrm>
            <a:off x="421688" y="1598146"/>
            <a:ext cx="5378611" cy="721973"/>
          </a:xfrm>
        </p:spPr>
        <p:txBody>
          <a:bodyPr lIns="0" tIns="0" rIns="0" bIns="0"/>
          <a:lstStyle/>
          <a:p>
            <a:pPr marL="0" indent="0">
              <a:buNone/>
            </a:pPr>
            <a:r>
              <a:rPr lang="en-US" sz="2400" b="1" dirty="0"/>
              <a:t>Figure 24.2 </a:t>
            </a:r>
            <a:r>
              <a:rPr lang="en-US" sz="2400" dirty="0"/>
              <a:t>The Phases of Mitosis in an Animal Cell.</a:t>
            </a:r>
          </a:p>
        </p:txBody>
      </p:sp>
      <p:pic>
        <p:nvPicPr>
          <p:cNvPr id="5" name="Picture Placeholder 4" descr="A micrograph and an illustration depicting metaphase in mitosis in newt lung cell,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934"/>
          <a:stretch/>
        </p:blipFill>
        <p:spPr>
          <a:xfrm>
            <a:off x="6373999" y="1505415"/>
            <a:ext cx="2193770" cy="4794697"/>
          </a:xfrm>
        </p:spPr>
      </p:pic>
    </p:spTree>
    <p:extLst>
      <p:ext uri="{BB962C8B-B14F-4D97-AF65-F5344CB8AC3E}">
        <p14:creationId xmlns:p14="http://schemas.microsoft.com/office/powerpoint/2010/main" val="95577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Plant Cells: Metaphase</a:t>
            </a:r>
          </a:p>
        </p:txBody>
      </p:sp>
      <p:sp>
        <p:nvSpPr>
          <p:cNvPr id="6" name="Content Placeholder 5"/>
          <p:cNvSpPr>
            <a:spLocks noGrp="1"/>
          </p:cNvSpPr>
          <p:nvPr>
            <p:ph sz="quarter" idx="15"/>
          </p:nvPr>
        </p:nvSpPr>
        <p:spPr>
          <a:xfrm>
            <a:off x="421689" y="1598146"/>
            <a:ext cx="8260838" cy="449018"/>
          </a:xfrm>
        </p:spPr>
        <p:txBody>
          <a:bodyPr lIns="0" tIns="0" rIns="0" bIns="0"/>
          <a:lstStyle/>
          <a:p>
            <a:pPr marL="0" indent="0">
              <a:buNone/>
            </a:pPr>
            <a:r>
              <a:rPr lang="en-US" sz="2400" b="1" dirty="0"/>
              <a:t>Figure 24.3</a:t>
            </a:r>
            <a:r>
              <a:rPr lang="en-US" sz="2400" dirty="0"/>
              <a:t> The Phases of Mitosis in a Plant Cell.</a:t>
            </a:r>
          </a:p>
        </p:txBody>
      </p:sp>
      <p:pic>
        <p:nvPicPr>
          <p:cNvPr id="5" name="Picture Placeholder 4" descr="A micrograph showing metaphase, a phase in mitosis taking place in onion root cell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767"/>
          <a:stretch/>
        </p:blipFill>
        <p:spPr>
          <a:xfrm>
            <a:off x="1904066" y="2300696"/>
            <a:ext cx="5356555" cy="3964416"/>
          </a:xfrm>
        </p:spPr>
      </p:pic>
    </p:spTree>
    <p:extLst>
      <p:ext uri="{BB962C8B-B14F-4D97-AF65-F5344CB8AC3E}">
        <p14:creationId xmlns:p14="http://schemas.microsoft.com/office/powerpoint/2010/main" val="35313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Anaphase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267821"/>
          </a:xfrm>
        </p:spPr>
        <p:txBody>
          <a:bodyPr lIns="0" tIns="0" rIns="0" bIns="0"/>
          <a:lstStyle/>
          <a:p>
            <a:pPr marL="342900" indent="-342900"/>
            <a:r>
              <a:rPr lang="en-US" sz="2400" b="1" dirty="0"/>
              <a:t>Anaphase</a:t>
            </a:r>
            <a:r>
              <a:rPr lang="en-US" sz="2400" dirty="0"/>
              <a:t> is the </a:t>
            </a:r>
            <a:r>
              <a:rPr lang="en-US" sz="2400" u="sng" dirty="0"/>
              <a:t>shortest phase of mitosis</a:t>
            </a:r>
            <a:r>
              <a:rPr lang="en-US" sz="2400" dirty="0"/>
              <a:t>.</a:t>
            </a:r>
          </a:p>
          <a:p>
            <a:pPr marL="342900" indent="-342900"/>
            <a:r>
              <a:rPr lang="en-US" sz="2400" dirty="0"/>
              <a:t>The </a:t>
            </a:r>
            <a:r>
              <a:rPr lang="en-US" sz="2400" u="sng" dirty="0"/>
              <a:t>two sister chromatids of each chromosome abruptly separate and move toward opposite poles.</a:t>
            </a:r>
          </a:p>
          <a:p>
            <a:pPr marL="342900" indent="-342900"/>
            <a:r>
              <a:rPr lang="en-US" sz="2400" dirty="0"/>
              <a:t>In </a:t>
            </a:r>
            <a:r>
              <a:rPr lang="en-US" sz="2400" b="1" dirty="0"/>
              <a:t>anaphase A</a:t>
            </a:r>
            <a:r>
              <a:rPr lang="en-US" sz="2400" dirty="0"/>
              <a:t>, the chromosomes are pulled toward spindle poles as kinetochore </a:t>
            </a:r>
            <a:r>
              <a:rPr lang="en-US" sz="2400" spc="-300" dirty="0"/>
              <a:t>M T </a:t>
            </a:r>
            <a:r>
              <a:rPr lang="en-US" sz="2400" dirty="0"/>
              <a:t>s get shorter.</a:t>
            </a:r>
          </a:p>
        </p:txBody>
      </p:sp>
    </p:spTree>
    <p:extLst>
      <p:ext uri="{BB962C8B-B14F-4D97-AF65-F5344CB8AC3E}">
        <p14:creationId xmlns:p14="http://schemas.microsoft.com/office/powerpoint/2010/main" val="256989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Anaphase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1"/>
            <a:ext cx="8263784" cy="2131344"/>
          </a:xfrm>
        </p:spPr>
        <p:txBody>
          <a:bodyPr lIns="0" tIns="0" rIns="0" bIns="0"/>
          <a:lstStyle/>
          <a:p>
            <a:pPr marL="342900" indent="-342900"/>
            <a:r>
              <a:rPr lang="en-US" sz="2400" dirty="0"/>
              <a:t>In </a:t>
            </a:r>
            <a:r>
              <a:rPr lang="en-US" sz="2400" b="1" dirty="0"/>
              <a:t>anaphase B</a:t>
            </a:r>
            <a:r>
              <a:rPr lang="en-US" sz="2400" dirty="0"/>
              <a:t>, the spindle poles themselves move away from each other as polar </a:t>
            </a:r>
            <a:r>
              <a:rPr lang="en-US" sz="2400" spc="-300" dirty="0"/>
              <a:t>M T </a:t>
            </a:r>
            <a:r>
              <a:rPr lang="en-US" sz="2400" dirty="0"/>
              <a:t>s lengthen.</a:t>
            </a:r>
          </a:p>
          <a:p>
            <a:pPr marL="342900" indent="-342900"/>
            <a:r>
              <a:rPr lang="en-US" sz="2400" dirty="0"/>
              <a:t>Depending on the cell type, anaphase A and B may take place at the same time, or anaphase B may follow anaphase A.</a:t>
            </a:r>
          </a:p>
        </p:txBody>
      </p:sp>
    </p:spTree>
    <p:extLst>
      <p:ext uri="{BB962C8B-B14F-4D97-AF65-F5344CB8AC3E}">
        <p14:creationId xmlns:p14="http://schemas.microsoft.com/office/powerpoint/2010/main" val="3055718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Animal Cells: Anaphase</a:t>
            </a:r>
          </a:p>
        </p:txBody>
      </p:sp>
      <p:sp>
        <p:nvSpPr>
          <p:cNvPr id="6" name="Content Placeholder 5"/>
          <p:cNvSpPr>
            <a:spLocks noGrp="1"/>
          </p:cNvSpPr>
          <p:nvPr>
            <p:ph sz="quarter" idx="15"/>
          </p:nvPr>
        </p:nvSpPr>
        <p:spPr>
          <a:xfrm>
            <a:off x="421688" y="1598146"/>
            <a:ext cx="5542383" cy="776564"/>
          </a:xfrm>
        </p:spPr>
        <p:txBody>
          <a:bodyPr lIns="0" tIns="0" rIns="0" bIns="0"/>
          <a:lstStyle/>
          <a:p>
            <a:pPr marL="0" indent="0">
              <a:buNone/>
            </a:pPr>
            <a:r>
              <a:rPr lang="en-US" sz="2400" b="1" dirty="0"/>
              <a:t>Figure 24.2</a:t>
            </a:r>
            <a:r>
              <a:rPr lang="en-US" sz="2400" dirty="0"/>
              <a:t> The Phases of Mitosis in an Animal Cell. </a:t>
            </a:r>
          </a:p>
        </p:txBody>
      </p:sp>
      <p:pic>
        <p:nvPicPr>
          <p:cNvPr id="4" name="Picture Placeholder 3" descr="A micrograph and an illustration depicting anaphase in mitosis in newt lung cell,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068"/>
          <a:stretch/>
        </p:blipFill>
        <p:spPr>
          <a:xfrm>
            <a:off x="6402955" y="1482935"/>
            <a:ext cx="2072365" cy="4838233"/>
          </a:xfrm>
        </p:spPr>
      </p:pic>
    </p:spTree>
    <p:extLst>
      <p:ext uri="{BB962C8B-B14F-4D97-AF65-F5344CB8AC3E}">
        <p14:creationId xmlns:p14="http://schemas.microsoft.com/office/powerpoint/2010/main" val="279326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Plant Cells: Anaphase</a:t>
            </a:r>
          </a:p>
        </p:txBody>
      </p:sp>
      <p:sp>
        <p:nvSpPr>
          <p:cNvPr id="6" name="Content Placeholder 5"/>
          <p:cNvSpPr>
            <a:spLocks noGrp="1"/>
          </p:cNvSpPr>
          <p:nvPr>
            <p:ph sz="quarter" idx="15"/>
          </p:nvPr>
        </p:nvSpPr>
        <p:spPr>
          <a:xfrm>
            <a:off x="421689" y="1598146"/>
            <a:ext cx="8260838" cy="380779"/>
          </a:xfrm>
        </p:spPr>
        <p:txBody>
          <a:bodyPr lIns="0" tIns="0" rIns="0" bIns="0"/>
          <a:lstStyle/>
          <a:p>
            <a:pPr marL="0" indent="0">
              <a:buNone/>
            </a:pPr>
            <a:r>
              <a:rPr lang="en-US" sz="2400" b="1" dirty="0"/>
              <a:t>Figure 24.3</a:t>
            </a:r>
            <a:r>
              <a:rPr lang="en-US" sz="2400" dirty="0"/>
              <a:t> The Phases of Mitosis in a Plant Cell.</a:t>
            </a:r>
          </a:p>
        </p:txBody>
      </p:sp>
      <p:pic>
        <p:nvPicPr>
          <p:cNvPr id="4" name="Picture Placeholder 3" descr="A micrograph showing anaphase, a phase in mitosis taking place in onion root cell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74"/>
          <a:stretch/>
        </p:blipFill>
        <p:spPr>
          <a:xfrm>
            <a:off x="1861715" y="2255045"/>
            <a:ext cx="5443895" cy="4043996"/>
          </a:xfrm>
        </p:spPr>
      </p:pic>
    </p:spTree>
    <p:extLst>
      <p:ext uri="{BB962C8B-B14F-4D97-AF65-F5344CB8AC3E}">
        <p14:creationId xmlns:p14="http://schemas.microsoft.com/office/powerpoint/2010/main" val="3897527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5549"/>
            <a:ext cx="8251961" cy="1056399"/>
          </a:xfrm>
          <a:solidFill>
            <a:srgbClr val="00FFCC"/>
          </a:solidFill>
        </p:spPr>
        <p:txBody>
          <a:bodyPr lIns="0" tIns="0" rIns="0" bIns="0" anchor="ctr"/>
          <a:lstStyle/>
          <a:p>
            <a:r>
              <a:rPr lang="en-US" sz="3000" dirty="0"/>
              <a:t>The Two Types of Movement Involved in Chromosomes Separation During Anaphase</a:t>
            </a:r>
          </a:p>
        </p:txBody>
      </p:sp>
      <p:sp>
        <p:nvSpPr>
          <p:cNvPr id="6" name="Content Placeholder 5"/>
          <p:cNvSpPr>
            <a:spLocks noGrp="1"/>
          </p:cNvSpPr>
          <p:nvPr>
            <p:ph sz="quarter" idx="15"/>
          </p:nvPr>
        </p:nvSpPr>
        <p:spPr>
          <a:xfrm>
            <a:off x="421687" y="1598145"/>
            <a:ext cx="4982825" cy="1131407"/>
          </a:xfrm>
          <a:solidFill>
            <a:schemeClr val="accent4">
              <a:lumMod val="20000"/>
              <a:lumOff val="80000"/>
            </a:schemeClr>
          </a:solidFill>
        </p:spPr>
        <p:txBody>
          <a:bodyPr lIns="0" tIns="0" rIns="0" bIns="0"/>
          <a:lstStyle/>
          <a:p>
            <a:pPr marL="0" indent="0">
              <a:buNone/>
            </a:pPr>
            <a:r>
              <a:rPr lang="en-US" sz="2400" b="1" dirty="0"/>
              <a:t>Figure 24.5 </a:t>
            </a:r>
            <a:r>
              <a:rPr lang="en-US" sz="2400" dirty="0"/>
              <a:t>The Two Types of Movement Involved in Chromosome Separation During Anaphase. </a:t>
            </a:r>
          </a:p>
        </p:txBody>
      </p:sp>
      <p:pic>
        <p:nvPicPr>
          <p:cNvPr id="5" name="Picture Placeholder 4" descr="An illustration on the two types of movements in chromosome separation between the two spindle poles during anaphase. During anaphase A, chromosome to pole movement happens and during anaphase B, pole to pole separation happen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58"/>
          <a:stretch/>
        </p:blipFill>
        <p:spPr>
          <a:xfrm>
            <a:off x="5660201" y="1403770"/>
            <a:ext cx="2926790" cy="4918616"/>
          </a:xfrm>
        </p:spPr>
      </p:pic>
    </p:spTree>
    <p:extLst>
      <p:ext uri="{BB962C8B-B14F-4D97-AF65-F5344CB8AC3E}">
        <p14:creationId xmlns:p14="http://schemas.microsoft.com/office/powerpoint/2010/main" val="1479913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Telophase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3741780"/>
          </a:xfrm>
        </p:spPr>
        <p:txBody>
          <a:bodyPr lIns="0" tIns="0" rIns="0" bIns="0"/>
          <a:lstStyle/>
          <a:p>
            <a:pPr marL="342900" indent="-342900"/>
            <a:r>
              <a:rPr lang="en-US" sz="2400" dirty="0"/>
              <a:t>At the beginning of </a:t>
            </a:r>
            <a:r>
              <a:rPr lang="en-US" sz="2400" b="1" dirty="0"/>
              <a:t>telophase</a:t>
            </a:r>
            <a:r>
              <a:rPr lang="en-US" sz="2400" dirty="0"/>
              <a:t>, </a:t>
            </a:r>
            <a:r>
              <a:rPr lang="en-US" sz="2400" u="sng" dirty="0"/>
              <a:t>the daughter chromosomes arrive at the poles of the spindle</a:t>
            </a:r>
            <a:r>
              <a:rPr lang="en-US" sz="2400" dirty="0"/>
              <a:t>.</a:t>
            </a:r>
          </a:p>
          <a:p>
            <a:pPr marL="342900" indent="-342900"/>
            <a:r>
              <a:rPr lang="en-US" sz="2400" u="sng" dirty="0"/>
              <a:t>Chromosomes uncoil into interphase chromatin.</a:t>
            </a:r>
          </a:p>
          <a:p>
            <a:pPr marL="342900" indent="-342900"/>
            <a:r>
              <a:rPr lang="en-US" sz="2400" u="sng" dirty="0"/>
              <a:t>The mitotic spindle disassembles</a:t>
            </a:r>
            <a:r>
              <a:rPr lang="en-US" sz="2400" dirty="0"/>
              <a:t>. </a:t>
            </a:r>
          </a:p>
          <a:p>
            <a:pPr marL="342900" indent="-342900"/>
            <a:r>
              <a:rPr lang="en-US" sz="2400" u="sng" dirty="0"/>
              <a:t>nuclear envelopes form around each group of chromosomes. </a:t>
            </a:r>
          </a:p>
          <a:p>
            <a:pPr marL="342900" indent="-342900"/>
            <a:r>
              <a:rPr lang="en-US" sz="2400" dirty="0"/>
              <a:t>During this period</a:t>
            </a:r>
            <a:r>
              <a:rPr lang="en-US" sz="2400" u="sng" dirty="0"/>
              <a:t>, cytokinesis (generally) also takes place.</a:t>
            </a:r>
          </a:p>
        </p:txBody>
      </p:sp>
    </p:spTree>
    <p:extLst>
      <p:ext uri="{BB962C8B-B14F-4D97-AF65-F5344CB8AC3E}">
        <p14:creationId xmlns:p14="http://schemas.microsoft.com/office/powerpoint/2010/main" val="4019555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Animal Cells: Telophase and Cytokinesis</a:t>
            </a:r>
          </a:p>
        </p:txBody>
      </p:sp>
      <p:sp>
        <p:nvSpPr>
          <p:cNvPr id="6" name="Content Placeholder 5"/>
          <p:cNvSpPr>
            <a:spLocks noGrp="1"/>
          </p:cNvSpPr>
          <p:nvPr>
            <p:ph sz="quarter" idx="15"/>
          </p:nvPr>
        </p:nvSpPr>
        <p:spPr>
          <a:xfrm>
            <a:off x="421688" y="1598146"/>
            <a:ext cx="5678861" cy="749269"/>
          </a:xfrm>
        </p:spPr>
        <p:txBody>
          <a:bodyPr lIns="0" tIns="0" rIns="0" bIns="0"/>
          <a:lstStyle/>
          <a:p>
            <a:pPr marL="0" indent="0">
              <a:buNone/>
            </a:pPr>
            <a:r>
              <a:rPr lang="en-US" sz="2400" b="1" dirty="0"/>
              <a:t>Figure 24.2</a:t>
            </a:r>
            <a:r>
              <a:rPr lang="en-US" sz="2400" dirty="0"/>
              <a:t> The Phases of Mitosis in an Animal Cell. </a:t>
            </a:r>
          </a:p>
        </p:txBody>
      </p:sp>
      <p:pic>
        <p:nvPicPr>
          <p:cNvPr id="11" name="Picture Placeholder 10" descr="A micrograph and an illustration depicting telophase and cytokinesis in mitosis in newt lung cell,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102"/>
          <a:stretch/>
        </p:blipFill>
        <p:spPr>
          <a:xfrm>
            <a:off x="6332838" y="1504812"/>
            <a:ext cx="2225887" cy="4815529"/>
          </a:xfrm>
        </p:spPr>
      </p:pic>
    </p:spTree>
    <p:extLst>
      <p:ext uri="{BB962C8B-B14F-4D97-AF65-F5344CB8AC3E}">
        <p14:creationId xmlns:p14="http://schemas.microsoft.com/office/powerpoint/2010/main" val="242998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Phases of Mitosis in Plant Cells: Telophase</a:t>
            </a:r>
          </a:p>
        </p:txBody>
      </p:sp>
      <p:sp>
        <p:nvSpPr>
          <p:cNvPr id="6" name="Content Placeholder 5"/>
          <p:cNvSpPr>
            <a:spLocks noGrp="1"/>
          </p:cNvSpPr>
          <p:nvPr>
            <p:ph sz="quarter" idx="15"/>
          </p:nvPr>
        </p:nvSpPr>
        <p:spPr>
          <a:xfrm>
            <a:off x="421689" y="1598146"/>
            <a:ext cx="8260838" cy="421723"/>
          </a:xfrm>
        </p:spPr>
        <p:txBody>
          <a:bodyPr lIns="0" tIns="0" rIns="0" bIns="0"/>
          <a:lstStyle/>
          <a:p>
            <a:pPr marL="0" indent="0">
              <a:buNone/>
            </a:pPr>
            <a:r>
              <a:rPr lang="en-US" sz="2400" b="1" dirty="0"/>
              <a:t>Figure 24.3</a:t>
            </a:r>
            <a:r>
              <a:rPr lang="en-US" sz="2400" dirty="0"/>
              <a:t> The Phases of Mitosis in a Plant Cell.</a:t>
            </a:r>
          </a:p>
        </p:txBody>
      </p:sp>
      <p:pic>
        <p:nvPicPr>
          <p:cNvPr id="5" name="Picture Placeholder 4" descr="A micrograph showing telophase, a phase in mitosis taking place in onion root cells."/>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254"/>
          <a:stretch/>
        </p:blipFill>
        <p:spPr>
          <a:xfrm>
            <a:off x="1960815" y="2296225"/>
            <a:ext cx="5237179" cy="4004291"/>
          </a:xfrm>
        </p:spPr>
      </p:pic>
    </p:spTree>
    <p:extLst>
      <p:ext uri="{BB962C8B-B14F-4D97-AF65-F5344CB8AC3E}">
        <p14:creationId xmlns:p14="http://schemas.microsoft.com/office/powerpoint/2010/main" val="239564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44349"/>
            <a:ext cx="8229600" cy="636885"/>
          </a:xfrm>
          <a:solidFill>
            <a:srgbClr val="00FFCC"/>
          </a:solidFill>
        </p:spPr>
        <p:txBody>
          <a:bodyPr lIns="0" tIns="0" rIns="0" bIns="0" anchor="ctr"/>
          <a:lstStyle/>
          <a:p>
            <a:r>
              <a:rPr lang="en-US" dirty="0"/>
              <a:t>The Eukaryotic Cell Cycle</a:t>
            </a:r>
          </a:p>
        </p:txBody>
      </p:sp>
      <p:sp>
        <p:nvSpPr>
          <p:cNvPr id="6" name="Content Placeholder 5"/>
          <p:cNvSpPr>
            <a:spLocks noGrp="1"/>
          </p:cNvSpPr>
          <p:nvPr>
            <p:ph sz="quarter" idx="15"/>
          </p:nvPr>
        </p:nvSpPr>
        <p:spPr>
          <a:xfrm>
            <a:off x="421689" y="984404"/>
            <a:ext cx="8255926" cy="421315"/>
          </a:xfrm>
        </p:spPr>
        <p:txBody>
          <a:bodyPr lIns="0" tIns="0" rIns="0" bIns="0"/>
          <a:lstStyle/>
          <a:p>
            <a:pPr marL="0" indent="0">
              <a:buNone/>
            </a:pPr>
            <a:r>
              <a:rPr lang="en-US" sz="2400" b="1" dirty="0"/>
              <a:t>Figure 24.1</a:t>
            </a:r>
            <a:r>
              <a:rPr lang="en-US" sz="2400" dirty="0"/>
              <a:t> The Eukaryotic Cell Cycle. </a:t>
            </a:r>
          </a:p>
        </p:txBody>
      </p:sp>
      <p:pic>
        <p:nvPicPr>
          <p:cNvPr id="4" name="Picture Placeholder 3" descr="An illustration on the mitotic phase and the cell cycle. The mitotic phases comprise of mitosis and cytokinesis.&#10;Long description is available in notes, press F6&#10;"/>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401"/>
          <a:stretch/>
        </p:blipFill>
        <p:spPr>
          <a:xfrm>
            <a:off x="1523705" y="1587121"/>
            <a:ext cx="6115066" cy="4697440"/>
          </a:xfrm>
        </p:spPr>
      </p:pic>
    </p:spTree>
    <p:extLst>
      <p:ext uri="{BB962C8B-B14F-4D97-AF65-F5344CB8AC3E}">
        <p14:creationId xmlns:p14="http://schemas.microsoft.com/office/powerpoint/2010/main" val="561578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a:solidFill>
            <a:srgbClr val="00FFCC"/>
          </a:solidFill>
        </p:spPr>
        <p:txBody>
          <a:bodyPr lIns="0" tIns="0" rIns="0" bIns="0" anchor="ctr"/>
          <a:lstStyle/>
          <a:p>
            <a:r>
              <a:rPr lang="en-US" sz="3600" dirty="0">
                <a:latin typeface="+mj-lt"/>
              </a:rPr>
              <a:t>The Mitotic Spindle Is Responsible for Chromosome Movements During Mitosis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2"/>
            <a:ext cx="8302240" cy="1099270"/>
          </a:xfrm>
        </p:spPr>
        <p:txBody>
          <a:bodyPr lIns="0" tIns="0" rIns="0" bIns="0"/>
          <a:lstStyle/>
          <a:p>
            <a:pPr marL="342900" indent="-342900"/>
            <a:r>
              <a:rPr lang="en-US" sz="2400" dirty="0"/>
              <a:t>The microtubule-containing apparatus responsible for separation of chromatids into daughter cells is the mitotic spindle.</a:t>
            </a:r>
          </a:p>
        </p:txBody>
      </p:sp>
    </p:spTree>
    <p:extLst>
      <p:ext uri="{BB962C8B-B14F-4D97-AF65-F5344CB8AC3E}">
        <p14:creationId xmlns:p14="http://schemas.microsoft.com/office/powerpoint/2010/main" val="675767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50565"/>
            <a:ext cx="8302240" cy="1145971"/>
          </a:xfrm>
          <a:solidFill>
            <a:srgbClr val="00FFCC"/>
          </a:solidFill>
        </p:spPr>
        <p:txBody>
          <a:bodyPr lIns="0" tIns="0" rIns="0" bIns="0" anchor="ctr"/>
          <a:lstStyle/>
          <a:p>
            <a:r>
              <a:rPr lang="en-US" sz="3600" dirty="0">
                <a:latin typeface="+mj-lt"/>
              </a:rPr>
              <a:t>Spindle Assembly and Chromosome Attachment</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75691"/>
            <a:ext cx="8302240" cy="2614172"/>
          </a:xfrm>
        </p:spPr>
        <p:txBody>
          <a:bodyPr lIns="0" tIns="0" rIns="0" bIns="0"/>
          <a:lstStyle/>
          <a:p>
            <a:pPr marL="342900" indent="-342900"/>
            <a:r>
              <a:rPr lang="en-US" sz="2400" dirty="0"/>
              <a:t>Microtubules have an inherent </a:t>
            </a:r>
            <a:r>
              <a:rPr lang="en-US" sz="2400" i="1" dirty="0"/>
              <a:t>polarity</a:t>
            </a:r>
            <a:r>
              <a:rPr lang="en-US" sz="2400" dirty="0"/>
              <a:t> (the two ends have different chemical properties).</a:t>
            </a:r>
          </a:p>
          <a:p>
            <a:pPr marL="342900" indent="-342900"/>
            <a:r>
              <a:rPr lang="en-US" sz="2400" dirty="0"/>
              <a:t>The </a:t>
            </a:r>
            <a:r>
              <a:rPr lang="en-US" sz="2400" u="sng" dirty="0"/>
              <a:t>end where </a:t>
            </a:r>
            <a:r>
              <a:rPr lang="en-US" sz="2400" u="sng" spc="-300" dirty="0"/>
              <a:t>M </a:t>
            </a:r>
            <a:r>
              <a:rPr lang="en-US" sz="2400" u="sng" dirty="0"/>
              <a:t>T assembly is initiated (the centrosome in the case of the spindle) is the minus (−) end</a:t>
            </a:r>
            <a:r>
              <a:rPr lang="en-US" sz="2400" dirty="0"/>
              <a:t>.</a:t>
            </a:r>
          </a:p>
          <a:p>
            <a:pPr marL="342900" indent="-342900"/>
            <a:r>
              <a:rPr lang="en-US" sz="2400" dirty="0"/>
              <a:t>The </a:t>
            </a:r>
            <a:r>
              <a:rPr lang="en-US" sz="2400" u="sng" dirty="0"/>
              <a:t>end where most growth occurs is the </a:t>
            </a:r>
            <a:br>
              <a:rPr lang="en-US" sz="2400" u="sng" dirty="0"/>
            </a:br>
            <a:r>
              <a:rPr lang="en-US" sz="2400" u="sng" dirty="0"/>
              <a:t>plus (+) end.</a:t>
            </a:r>
          </a:p>
        </p:txBody>
      </p:sp>
    </p:spTree>
    <p:extLst>
      <p:ext uri="{BB962C8B-B14F-4D97-AF65-F5344CB8AC3E}">
        <p14:creationId xmlns:p14="http://schemas.microsoft.com/office/powerpoint/2010/main" val="532390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Microtubule Polarity in the Mitotic Spindle</a:t>
            </a:r>
          </a:p>
        </p:txBody>
      </p:sp>
      <p:sp>
        <p:nvSpPr>
          <p:cNvPr id="6" name="Content Placeholder 5"/>
          <p:cNvSpPr>
            <a:spLocks noGrp="1"/>
          </p:cNvSpPr>
          <p:nvPr>
            <p:ph sz="quarter" idx="15"/>
          </p:nvPr>
        </p:nvSpPr>
        <p:spPr>
          <a:xfrm>
            <a:off x="421689" y="1598146"/>
            <a:ext cx="8260838" cy="438472"/>
          </a:xfrm>
        </p:spPr>
        <p:txBody>
          <a:bodyPr lIns="0" tIns="0" rIns="0" bIns="0"/>
          <a:lstStyle/>
          <a:p>
            <a:pPr marL="0" indent="0">
              <a:buNone/>
            </a:pPr>
            <a:r>
              <a:rPr lang="en-US" sz="2400" b="1" dirty="0"/>
              <a:t>Figure 24.6 </a:t>
            </a:r>
            <a:r>
              <a:rPr lang="en-US" sz="2400" dirty="0"/>
              <a:t>Microtubule Polarity in the Mitotic Spindle. </a:t>
            </a:r>
          </a:p>
        </p:txBody>
      </p:sp>
      <p:pic>
        <p:nvPicPr>
          <p:cNvPr id="4" name="Picture Placeholder 3" descr="An illustration of the microtubule polarity in the mitotic spindl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4602"/>
          <a:stretch/>
        </p:blipFill>
        <p:spPr>
          <a:xfrm>
            <a:off x="799427" y="2218045"/>
            <a:ext cx="7545805" cy="3648198"/>
          </a:xfrm>
        </p:spPr>
      </p:pic>
    </p:spTree>
    <p:extLst>
      <p:ext uri="{BB962C8B-B14F-4D97-AF65-F5344CB8AC3E}">
        <p14:creationId xmlns:p14="http://schemas.microsoft.com/office/powerpoint/2010/main" val="383227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Spindle Assembly</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486186"/>
          </a:xfrm>
        </p:spPr>
        <p:txBody>
          <a:bodyPr lIns="0" tIns="0" rIns="0" bIns="0"/>
          <a:lstStyle/>
          <a:p>
            <a:pPr marL="342900" indent="-342900"/>
            <a:r>
              <a:rPr lang="en-US" sz="2200" dirty="0"/>
              <a:t>During </a:t>
            </a:r>
            <a:r>
              <a:rPr lang="en-US" sz="2200" u="sng" dirty="0"/>
              <a:t>late prophase, </a:t>
            </a:r>
            <a:r>
              <a:rPr lang="en-US" sz="2200" u="sng" spc="-300" dirty="0"/>
              <a:t>M </a:t>
            </a:r>
            <a:r>
              <a:rPr lang="en-US" sz="2200" u="sng" dirty="0"/>
              <a:t>T growth speeds up dramatically, and initiation of new </a:t>
            </a:r>
            <a:r>
              <a:rPr lang="en-US" sz="2200" u="sng" spc="-300" dirty="0"/>
              <a:t>M T </a:t>
            </a:r>
            <a:r>
              <a:rPr lang="en-US" sz="2200" u="sng" dirty="0"/>
              <a:t>s at centrosomes increases.</a:t>
            </a:r>
          </a:p>
          <a:p>
            <a:pPr marL="342900" indent="-342900"/>
            <a:r>
              <a:rPr lang="en-US" sz="2200" dirty="0"/>
              <a:t>When the nuclear envelope disintegrates, kinetochores and </a:t>
            </a:r>
            <a:br>
              <a:rPr lang="en-US" sz="2200" dirty="0"/>
            </a:br>
            <a:r>
              <a:rPr lang="en-US" sz="2200" spc="-300" dirty="0"/>
              <a:t>M T </a:t>
            </a:r>
            <a:r>
              <a:rPr lang="en-US" sz="2200" dirty="0"/>
              <a:t>s can come into contact.</a:t>
            </a:r>
          </a:p>
          <a:p>
            <a:pPr marL="342900" indent="-342900"/>
            <a:r>
              <a:rPr lang="en-US" sz="2200" dirty="0"/>
              <a:t>When the plus end of </a:t>
            </a:r>
            <a:r>
              <a:rPr lang="en-US" sz="2200" spc="-300" dirty="0"/>
              <a:t>M T </a:t>
            </a:r>
            <a:r>
              <a:rPr lang="en-US" sz="2200" dirty="0"/>
              <a:t>s and the kinetochore bind, the </a:t>
            </a:r>
            <a:r>
              <a:rPr lang="en-US" sz="2200" spc="-300" dirty="0"/>
              <a:t>M </a:t>
            </a:r>
            <a:r>
              <a:rPr lang="en-US" sz="2200" dirty="0"/>
              <a:t>T becomes a kinetochore </a:t>
            </a:r>
            <a:r>
              <a:rPr lang="en-US" sz="2200" spc="-300" dirty="0"/>
              <a:t>M </a:t>
            </a:r>
            <a:r>
              <a:rPr lang="en-US" sz="2200" dirty="0"/>
              <a:t>T.</a:t>
            </a:r>
          </a:p>
        </p:txBody>
      </p:sp>
    </p:spTree>
    <p:extLst>
      <p:ext uri="{BB962C8B-B14F-4D97-AF65-F5344CB8AC3E}">
        <p14:creationId xmlns:p14="http://schemas.microsoft.com/office/powerpoint/2010/main" val="200919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Kinetochores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004801"/>
          </a:xfrm>
        </p:spPr>
        <p:txBody>
          <a:bodyPr lIns="0" tIns="0" rIns="0" bIns="0"/>
          <a:lstStyle/>
          <a:p>
            <a:pPr marL="342900" indent="-342900"/>
            <a:r>
              <a:rPr lang="en-US" sz="2400" dirty="0"/>
              <a:t>The two kinetochores are </a:t>
            </a:r>
            <a:r>
              <a:rPr lang="en-US" sz="2400" u="sng" dirty="0"/>
              <a:t>located at opposite sides of a chromosome, so they usually attach to </a:t>
            </a:r>
            <a:r>
              <a:rPr lang="en-US" sz="2400" u="sng" spc="-300" dirty="0"/>
              <a:t>M T </a:t>
            </a:r>
            <a:r>
              <a:rPr lang="en-US" sz="2400" u="sng" dirty="0"/>
              <a:t>s from opposite spindle poles.</a:t>
            </a:r>
          </a:p>
          <a:p>
            <a:pPr marL="342900" indent="-342900"/>
            <a:r>
              <a:rPr lang="en-US" sz="2400" dirty="0"/>
              <a:t>The polar </a:t>
            </a:r>
            <a:r>
              <a:rPr lang="en-US" sz="2400" spc="-300" dirty="0"/>
              <a:t>M T </a:t>
            </a:r>
            <a:r>
              <a:rPr lang="en-US" sz="2400" dirty="0"/>
              <a:t>s make direct contact with polar </a:t>
            </a:r>
            <a:r>
              <a:rPr lang="en-US" sz="2400" spc="-300" dirty="0"/>
              <a:t>M T </a:t>
            </a:r>
            <a:r>
              <a:rPr lang="en-US" sz="2400" dirty="0"/>
              <a:t>s from the opposite pole at the same time.</a:t>
            </a:r>
          </a:p>
          <a:p>
            <a:pPr marL="342900" indent="-342900"/>
            <a:r>
              <a:rPr lang="en-US" sz="2400" dirty="0"/>
              <a:t>Where polar </a:t>
            </a:r>
            <a:r>
              <a:rPr lang="en-US" sz="2400" spc="-300" dirty="0"/>
              <a:t>M T </a:t>
            </a:r>
            <a:r>
              <a:rPr lang="en-US" sz="2400" dirty="0"/>
              <a:t>s of opposite polarity overlap, crosslinking proteins bind them to each other.</a:t>
            </a:r>
          </a:p>
        </p:txBody>
      </p:sp>
    </p:spTree>
    <p:extLst>
      <p:ext uri="{BB962C8B-B14F-4D97-AF65-F5344CB8AC3E}">
        <p14:creationId xmlns:p14="http://schemas.microsoft.com/office/powerpoint/2010/main" val="138354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Cells Without Centrosomes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018449"/>
          </a:xfrm>
        </p:spPr>
        <p:txBody>
          <a:bodyPr lIns="0" tIns="0" rIns="0" bIns="0"/>
          <a:lstStyle/>
          <a:p>
            <a:pPr marL="342900" indent="-342900"/>
            <a:r>
              <a:rPr lang="en-US" sz="2400" dirty="0"/>
              <a:t>Cells without centrosomes can still form spindles using a different mechanism promoted by chromosomes.</a:t>
            </a:r>
          </a:p>
          <a:p>
            <a:pPr marL="342900" indent="-342900"/>
            <a:r>
              <a:rPr lang="en-US" sz="2400" u="sng" dirty="0"/>
              <a:t>This requires the involvement of </a:t>
            </a:r>
            <a:r>
              <a:rPr lang="en-US" sz="2400" i="1" u="sng" dirty="0"/>
              <a:t>Ran</a:t>
            </a:r>
            <a:r>
              <a:rPr lang="en-US" sz="2400" u="sng" dirty="0"/>
              <a:t>, the </a:t>
            </a:r>
            <a:r>
              <a:rPr lang="en-US" sz="2400" u="sng" spc="-300" dirty="0"/>
              <a:t>G T </a:t>
            </a:r>
            <a:r>
              <a:rPr lang="en-US" sz="2400" u="sng" dirty="0"/>
              <a:t>P-binding protein.</a:t>
            </a:r>
          </a:p>
          <a:p>
            <a:pPr marL="342900" indent="-342900"/>
            <a:r>
              <a:rPr lang="en-US" sz="2400" dirty="0"/>
              <a:t>Ran binds to </a:t>
            </a:r>
            <a:r>
              <a:rPr lang="en-US" sz="2400" spc="-300" dirty="0"/>
              <a:t>G T </a:t>
            </a:r>
            <a:r>
              <a:rPr lang="en-US" sz="2400" dirty="0"/>
              <a:t>P because of a protein associated with mitotic chromosomes and then binds </a:t>
            </a:r>
            <a:r>
              <a:rPr lang="en-US" sz="2400" i="1" dirty="0"/>
              <a:t>importin</a:t>
            </a:r>
            <a:r>
              <a:rPr lang="en-US" sz="2400" dirty="0"/>
              <a:t> and releases proteins that promote </a:t>
            </a:r>
            <a:r>
              <a:rPr lang="en-US" sz="2400" spc="-300" dirty="0"/>
              <a:t>M </a:t>
            </a:r>
            <a:r>
              <a:rPr lang="en-US" sz="2400" dirty="0"/>
              <a:t>T assembly.</a:t>
            </a:r>
          </a:p>
        </p:txBody>
      </p:sp>
    </p:spTree>
    <p:extLst>
      <p:ext uri="{BB962C8B-B14F-4D97-AF65-F5344CB8AC3E}">
        <p14:creationId xmlns:p14="http://schemas.microsoft.com/office/powerpoint/2010/main" val="2738626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a:solidFill>
            <a:srgbClr val="00FFCC"/>
          </a:solidFill>
        </p:spPr>
        <p:txBody>
          <a:bodyPr lIns="0" tIns="0" rIns="0" bIns="0" anchor="ctr"/>
          <a:lstStyle/>
          <a:p>
            <a:r>
              <a:rPr lang="en-US" dirty="0"/>
              <a:t>Chromosome Alignment and Separation </a:t>
            </a:r>
            <a:r>
              <a:rPr lang="en-US" sz="2800" dirty="0"/>
              <a:t>(1 of 2)</a:t>
            </a:r>
          </a:p>
        </p:txBody>
      </p:sp>
      <p:sp>
        <p:nvSpPr>
          <p:cNvPr id="4" name="Content Placeholder 3"/>
          <p:cNvSpPr>
            <a:spLocks noGrp="1"/>
          </p:cNvSpPr>
          <p:nvPr>
            <p:ph sz="quarter" idx="14"/>
          </p:nvPr>
        </p:nvSpPr>
        <p:spPr>
          <a:xfrm>
            <a:off x="419100" y="1552575"/>
            <a:ext cx="8226756" cy="1217921"/>
          </a:xfrm>
        </p:spPr>
        <p:txBody>
          <a:bodyPr lIns="0" tIns="0" rIns="0" bIns="0"/>
          <a:lstStyle/>
          <a:p>
            <a:pPr marL="360363" indent="-360363"/>
            <a:r>
              <a:rPr lang="en-US" sz="2400" u="sng" dirty="0">
                <a:solidFill>
                  <a:srgbClr val="C00000"/>
                </a:solidFill>
              </a:rPr>
              <a:t>Chromosomes migrate to the central region of the spindle through a series of movements called </a:t>
            </a:r>
            <a:r>
              <a:rPr lang="en-US" sz="2400" b="1" u="sng" dirty="0">
                <a:solidFill>
                  <a:srgbClr val="C00000"/>
                </a:solidFill>
              </a:rPr>
              <a:t>congression</a:t>
            </a:r>
            <a:r>
              <a:rPr lang="en-US" sz="2400" u="sng" dirty="0">
                <a:solidFill>
                  <a:srgbClr val="C00000"/>
                </a:solidFill>
              </a:rPr>
              <a:t>, </a:t>
            </a:r>
            <a:r>
              <a:rPr lang="en-US" sz="2400" dirty="0"/>
              <a:t>which occurs via three mechanisms:</a:t>
            </a:r>
          </a:p>
        </p:txBody>
      </p:sp>
      <p:sp>
        <p:nvSpPr>
          <p:cNvPr id="5" name="Content Placeholder 4"/>
          <p:cNvSpPr>
            <a:spLocks noGrp="1"/>
          </p:cNvSpPr>
          <p:nvPr>
            <p:ph sz="quarter" idx="15"/>
          </p:nvPr>
        </p:nvSpPr>
        <p:spPr>
          <a:xfrm>
            <a:off x="416257" y="2866031"/>
            <a:ext cx="8229599" cy="2674960"/>
          </a:xfrm>
        </p:spPr>
        <p:txBody>
          <a:bodyPr lIns="0" tIns="0" rIns="0" bIns="0"/>
          <a:lstStyle/>
          <a:p>
            <a:pPr marL="360363" indent="-360363">
              <a:buFont typeface="+mj-lt"/>
              <a:buAutoNum type="arabicPeriod"/>
            </a:pPr>
            <a:r>
              <a:rPr lang="en-US" sz="2400" dirty="0"/>
              <a:t>Kinetochore microtubules exert a </a:t>
            </a:r>
            <a:r>
              <a:rPr lang="en-US" sz="2400" dirty="0">
                <a:solidFill>
                  <a:srgbClr val="00B0F0"/>
                </a:solidFill>
              </a:rPr>
              <a:t>pulling</a:t>
            </a:r>
            <a:r>
              <a:rPr lang="en-US" sz="2400" dirty="0"/>
              <a:t> force towards the poles </a:t>
            </a:r>
            <a:r>
              <a:rPr lang="en-US" sz="2400" dirty="0">
                <a:solidFill>
                  <a:srgbClr val="0070C0"/>
                </a:solidFill>
              </a:rPr>
              <a:t>via </a:t>
            </a:r>
            <a:r>
              <a:rPr lang="en-US" sz="2400" i="1" dirty="0">
                <a:solidFill>
                  <a:srgbClr val="0070C0"/>
                </a:solidFill>
              </a:rPr>
              <a:t>cytoplasmic dynein</a:t>
            </a:r>
            <a:r>
              <a:rPr lang="en-US" sz="2400" dirty="0"/>
              <a:t>.</a:t>
            </a:r>
          </a:p>
          <a:p>
            <a:pPr marL="360363" indent="-360363">
              <a:buFont typeface="+mj-lt"/>
              <a:buAutoNum type="arabicPeriod"/>
            </a:pPr>
            <a:r>
              <a:rPr lang="en-US" sz="2400" dirty="0"/>
              <a:t>Kinetochore microtubules </a:t>
            </a:r>
            <a:r>
              <a:rPr lang="en-US" sz="2400" dirty="0">
                <a:solidFill>
                  <a:srgbClr val="00B0F0"/>
                </a:solidFill>
              </a:rPr>
              <a:t>push</a:t>
            </a:r>
            <a:r>
              <a:rPr lang="en-US" sz="2400" dirty="0"/>
              <a:t> chromosomes away from the spindle poles </a:t>
            </a:r>
            <a:r>
              <a:rPr lang="en-US" sz="2400" dirty="0">
                <a:solidFill>
                  <a:srgbClr val="0070C0"/>
                </a:solidFill>
              </a:rPr>
              <a:t>via kinesin </a:t>
            </a:r>
            <a:r>
              <a:rPr lang="en-US" sz="2400" i="1" spc="-300" dirty="0">
                <a:solidFill>
                  <a:srgbClr val="0070C0"/>
                </a:solidFill>
              </a:rPr>
              <a:t>C E N </a:t>
            </a:r>
            <a:r>
              <a:rPr lang="en-US" sz="2400" i="1" dirty="0">
                <a:solidFill>
                  <a:srgbClr val="0070C0"/>
                </a:solidFill>
              </a:rPr>
              <a:t>P-E</a:t>
            </a:r>
            <a:r>
              <a:rPr lang="en-US" sz="2400" dirty="0">
                <a:solidFill>
                  <a:srgbClr val="0070C0"/>
                </a:solidFill>
              </a:rPr>
              <a:t>. </a:t>
            </a:r>
          </a:p>
          <a:p>
            <a:pPr marL="360363" indent="-360363">
              <a:buFont typeface="+mj-lt"/>
              <a:buAutoNum type="arabicPeriod"/>
            </a:pPr>
            <a:r>
              <a:rPr lang="en-US" sz="2400" dirty="0"/>
              <a:t>Polar microtubules push chromosomes mediated by </a:t>
            </a:r>
            <a:r>
              <a:rPr lang="en-US" sz="2400" i="1" dirty="0"/>
              <a:t>chromokinesins, </a:t>
            </a:r>
            <a:r>
              <a:rPr lang="en-US" sz="2400" i="1" dirty="0">
                <a:solidFill>
                  <a:srgbClr val="0070C0"/>
                </a:solidFill>
              </a:rPr>
              <a:t>kinesin-4 </a:t>
            </a:r>
            <a:r>
              <a:rPr lang="en-US" sz="2400" dirty="0">
                <a:solidFill>
                  <a:srgbClr val="0070C0"/>
                </a:solidFill>
              </a:rPr>
              <a:t>and</a:t>
            </a:r>
            <a:r>
              <a:rPr lang="en-US" sz="2400" i="1" dirty="0">
                <a:solidFill>
                  <a:srgbClr val="0070C0"/>
                </a:solidFill>
              </a:rPr>
              <a:t> kinesin-10</a:t>
            </a:r>
            <a:r>
              <a:rPr lang="en-US" sz="2400" dirty="0"/>
              <a:t>.</a:t>
            </a:r>
            <a:endParaRPr lang="en-IN" sz="2400" dirty="0"/>
          </a:p>
        </p:txBody>
      </p:sp>
    </p:spTree>
    <p:extLst>
      <p:ext uri="{BB962C8B-B14F-4D97-AF65-F5344CB8AC3E}">
        <p14:creationId xmlns:p14="http://schemas.microsoft.com/office/powerpoint/2010/main" val="1630832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a:solidFill>
            <a:srgbClr val="00FFCC"/>
          </a:solidFill>
        </p:spPr>
        <p:txBody>
          <a:bodyPr lIns="0" tIns="0" rIns="0" bIns="0" anchor="ctr"/>
          <a:lstStyle/>
          <a:p>
            <a:r>
              <a:rPr lang="en-US" dirty="0"/>
              <a:t>Chromosome Alignment and Separation </a:t>
            </a:r>
            <a:r>
              <a:rPr lang="en-US" sz="2800" dirty="0"/>
              <a:t>(2 of 2)</a:t>
            </a:r>
          </a:p>
        </p:txBody>
      </p:sp>
      <p:sp>
        <p:nvSpPr>
          <p:cNvPr id="4" name="Content Placeholder 3"/>
          <p:cNvSpPr>
            <a:spLocks noGrp="1"/>
          </p:cNvSpPr>
          <p:nvPr>
            <p:ph sz="quarter" idx="14"/>
          </p:nvPr>
        </p:nvSpPr>
        <p:spPr>
          <a:xfrm>
            <a:off x="419100" y="1552575"/>
            <a:ext cx="8226756" cy="3046721"/>
          </a:xfrm>
        </p:spPr>
        <p:txBody>
          <a:bodyPr lIns="0" tIns="0" rIns="0" bIns="0"/>
          <a:lstStyle/>
          <a:p>
            <a:pPr marL="255588" indent="-255588"/>
            <a:r>
              <a:rPr lang="en-US" sz="2400" dirty="0"/>
              <a:t>Chromosomes reach the metaphase plate and </a:t>
            </a:r>
            <a:r>
              <a:rPr lang="en-US" sz="2400" u="sng" dirty="0"/>
              <a:t>stay there as a result of precisely balanced forces pulling them toward opposite poles.</a:t>
            </a:r>
          </a:p>
          <a:p>
            <a:pPr marL="255588" indent="-255588"/>
            <a:r>
              <a:rPr lang="en-US" sz="2400" u="sng" dirty="0"/>
              <a:t>At anaphase, chromatids separate and move towards opposite poles. </a:t>
            </a:r>
          </a:p>
          <a:p>
            <a:pPr marL="255588" indent="-255588"/>
            <a:r>
              <a:rPr lang="en-US" sz="2400" dirty="0"/>
              <a:t>This process involves </a:t>
            </a:r>
            <a:r>
              <a:rPr lang="en-US" sz="2400" i="1" u="sng" dirty="0">
                <a:solidFill>
                  <a:srgbClr val="C00000"/>
                </a:solidFill>
              </a:rPr>
              <a:t>topoisomerase</a:t>
            </a:r>
            <a:r>
              <a:rPr lang="en-US" sz="2400" i="1" u="sng" dirty="0"/>
              <a:t> </a:t>
            </a:r>
            <a:r>
              <a:rPr lang="en-US" sz="2400" u="sng" dirty="0">
                <a:solidFill>
                  <a:srgbClr val="C00000"/>
                </a:solidFill>
                <a:latin typeface="Times New Roman" panose="02020603050405020304" pitchFamily="18" charset="0"/>
                <a:cs typeface="Times New Roman" panose="02020603050405020304" pitchFamily="18" charset="0"/>
              </a:rPr>
              <a:t>Ⅱ</a:t>
            </a:r>
            <a:r>
              <a:rPr lang="en-US" sz="2400" i="1" u="sng" dirty="0"/>
              <a:t> </a:t>
            </a:r>
            <a:r>
              <a:rPr lang="en-US" sz="2400" u="sng" dirty="0"/>
              <a:t>and changes in adhesive proteins that hold sister chromatids together</a:t>
            </a:r>
            <a:r>
              <a:rPr lang="en-US" sz="2400" dirty="0"/>
              <a:t>. </a:t>
            </a:r>
          </a:p>
        </p:txBody>
      </p:sp>
    </p:spTree>
    <p:extLst>
      <p:ext uri="{BB962C8B-B14F-4D97-AF65-F5344CB8AC3E}">
        <p14:creationId xmlns:p14="http://schemas.microsoft.com/office/powerpoint/2010/main" val="3049145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a:solidFill>
            <a:srgbClr val="00FFCC"/>
          </a:solidFill>
        </p:spPr>
        <p:txBody>
          <a:bodyPr lIns="0" tIns="0" rIns="0" bIns="0" anchor="ctr"/>
          <a:lstStyle/>
          <a:p>
            <a:r>
              <a:rPr lang="en-US" dirty="0"/>
              <a:t>Motor Proteins and Chromosome Movement</a:t>
            </a:r>
            <a:endParaRPr lang="en-US" sz="2800" dirty="0"/>
          </a:p>
        </p:txBody>
      </p:sp>
      <p:sp>
        <p:nvSpPr>
          <p:cNvPr id="4" name="Content Placeholder 3"/>
          <p:cNvSpPr>
            <a:spLocks noGrp="1"/>
          </p:cNvSpPr>
          <p:nvPr>
            <p:ph sz="quarter" idx="14"/>
          </p:nvPr>
        </p:nvSpPr>
        <p:spPr>
          <a:xfrm>
            <a:off x="419100" y="1552575"/>
            <a:ext cx="8226756" cy="3046721"/>
          </a:xfrm>
        </p:spPr>
        <p:txBody>
          <a:bodyPr lIns="0" tIns="0" rIns="0" bIns="0"/>
          <a:lstStyle/>
          <a:p>
            <a:pPr marL="255588" indent="-255588"/>
            <a:r>
              <a:rPr lang="en-US" sz="2400" dirty="0"/>
              <a:t>The </a:t>
            </a:r>
            <a:r>
              <a:rPr lang="en-US" sz="2400" u="sng" dirty="0"/>
              <a:t>movement of chromosomes to separate poles </a:t>
            </a:r>
            <a:r>
              <a:rPr lang="en-US" sz="2400" dirty="0">
                <a:latin typeface="Times New Roman" panose="02020603050405020304" pitchFamily="18" charset="0"/>
                <a:cs typeface="Times New Roman" panose="02020603050405020304" pitchFamily="18" charset="0"/>
              </a:rPr>
              <a:t>I</a:t>
            </a:r>
            <a:r>
              <a:rPr lang="en-US" sz="2400" dirty="0"/>
              <a:t> mediated by </a:t>
            </a:r>
            <a:r>
              <a:rPr lang="en-US" sz="2400" u="sng" dirty="0"/>
              <a:t>several </a:t>
            </a:r>
            <a:r>
              <a:rPr lang="en-US" sz="2400" i="1" u="sng" dirty="0"/>
              <a:t>motor proteins</a:t>
            </a:r>
            <a:r>
              <a:rPr lang="en-US" sz="2400" u="sng" dirty="0"/>
              <a:t> </a:t>
            </a:r>
            <a:r>
              <a:rPr lang="en-US" sz="2400" dirty="0"/>
              <a:t>that play active roles in mitosis.</a:t>
            </a:r>
          </a:p>
          <a:p>
            <a:pPr marL="255588" indent="-255588"/>
            <a:r>
              <a:rPr lang="en-US" sz="2400" dirty="0"/>
              <a:t>They </a:t>
            </a:r>
            <a:r>
              <a:rPr lang="en-US" sz="2400" dirty="0">
                <a:solidFill>
                  <a:srgbClr val="C00000"/>
                </a:solidFill>
              </a:rPr>
              <a:t>use energy from </a:t>
            </a:r>
            <a:r>
              <a:rPr lang="en-US" sz="2400" spc="-300" dirty="0">
                <a:solidFill>
                  <a:srgbClr val="C00000"/>
                </a:solidFill>
              </a:rPr>
              <a:t>A T </a:t>
            </a:r>
            <a:r>
              <a:rPr lang="en-US" sz="2400" dirty="0">
                <a:solidFill>
                  <a:srgbClr val="C00000"/>
                </a:solidFill>
              </a:rPr>
              <a:t>P to </a:t>
            </a:r>
            <a:r>
              <a:rPr lang="en-US" sz="2400" dirty="0"/>
              <a:t>change shape and exert force that causes movement of attached structures.</a:t>
            </a:r>
          </a:p>
          <a:p>
            <a:pPr marL="255588" indent="-255588"/>
            <a:r>
              <a:rPr lang="en-US" sz="2400" u="sng" dirty="0"/>
              <a:t>Motor proteins play at least three distinct roles </a:t>
            </a:r>
            <a:r>
              <a:rPr lang="en-US" sz="2400" dirty="0"/>
              <a:t>in movement of anaphase chromosomes.</a:t>
            </a:r>
          </a:p>
        </p:txBody>
      </p:sp>
    </p:spTree>
    <p:extLst>
      <p:ext uri="{BB962C8B-B14F-4D97-AF65-F5344CB8AC3E}">
        <p14:creationId xmlns:p14="http://schemas.microsoft.com/office/powerpoint/2010/main" val="341355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2"/>
            <a:ext cx="8229600" cy="1732995"/>
          </a:xfrm>
          <a:solidFill>
            <a:srgbClr val="00FFCC"/>
          </a:solidFill>
        </p:spPr>
        <p:txBody>
          <a:bodyPr lIns="0" tIns="0" rIns="0" bIns="0" anchor="ctr"/>
          <a:lstStyle/>
          <a:p>
            <a:r>
              <a:rPr lang="en-US" dirty="0"/>
              <a:t>Motor Proteins in Anaphase Chromosome Movement: Movement by Catastrophin </a:t>
            </a:r>
            <a:r>
              <a:rPr lang="en-US" sz="2800" dirty="0"/>
              <a:t>(1 of 2)</a:t>
            </a:r>
          </a:p>
        </p:txBody>
      </p:sp>
      <p:sp>
        <p:nvSpPr>
          <p:cNvPr id="4" name="Content Placeholder 3"/>
          <p:cNvSpPr>
            <a:spLocks noGrp="1"/>
          </p:cNvSpPr>
          <p:nvPr>
            <p:ph sz="quarter" idx="14"/>
          </p:nvPr>
        </p:nvSpPr>
        <p:spPr>
          <a:xfrm>
            <a:off x="419100" y="2071198"/>
            <a:ext cx="8226756" cy="849424"/>
          </a:xfrm>
        </p:spPr>
        <p:txBody>
          <a:bodyPr lIns="0" tIns="0" rIns="0" bIns="0"/>
          <a:lstStyle/>
          <a:p>
            <a:pPr marL="457200" indent="-457200">
              <a:buFont typeface="+mj-lt"/>
              <a:buAutoNum type="arabicPeriod"/>
            </a:pPr>
            <a:r>
              <a:rPr lang="en-US" sz="2400" u="sng" dirty="0"/>
              <a:t>Chromosomes are moved</a:t>
            </a:r>
            <a:r>
              <a:rPr lang="en-US" sz="2400" dirty="0"/>
              <a:t>, </a:t>
            </a:r>
            <a:r>
              <a:rPr lang="en-US" sz="2400" u="sng" dirty="0"/>
              <a:t>kinetochores first</a:t>
            </a:r>
            <a:r>
              <a:rPr lang="en-US" sz="2400" dirty="0"/>
              <a:t>, </a:t>
            </a:r>
            <a:r>
              <a:rPr lang="en-US" sz="2400" u="sng" dirty="0"/>
              <a:t>toward the spindle poles during anaphase A.</a:t>
            </a:r>
          </a:p>
        </p:txBody>
      </p:sp>
      <p:sp>
        <p:nvSpPr>
          <p:cNvPr id="5" name="Content Placeholder 4"/>
          <p:cNvSpPr>
            <a:spLocks noGrp="1"/>
          </p:cNvSpPr>
          <p:nvPr>
            <p:ph sz="quarter" idx="15"/>
          </p:nvPr>
        </p:nvSpPr>
        <p:spPr>
          <a:xfrm>
            <a:off x="416256" y="3057103"/>
            <a:ext cx="8229600" cy="2019863"/>
          </a:xfrm>
        </p:spPr>
        <p:txBody>
          <a:bodyPr lIns="0" tIns="0" rIns="0" bIns="0"/>
          <a:lstStyle/>
          <a:p>
            <a:pPr marL="829818" lvl="1" indent="-342900"/>
            <a:r>
              <a:rPr lang="en-US" sz="2400" dirty="0"/>
              <a:t>This is driven by </a:t>
            </a:r>
            <a:r>
              <a:rPr lang="en-US" sz="2400" i="1" dirty="0"/>
              <a:t>kinesins</a:t>
            </a:r>
            <a:r>
              <a:rPr lang="en-US" sz="2400" dirty="0"/>
              <a:t> associated with the kinetochore </a:t>
            </a:r>
            <a:r>
              <a:rPr lang="en-US" sz="2400" spc="-300" dirty="0"/>
              <a:t>M </a:t>
            </a:r>
            <a:r>
              <a:rPr lang="en-US" sz="2400" dirty="0"/>
              <a:t>Ts (</a:t>
            </a:r>
            <a:r>
              <a:rPr lang="en-US" sz="2400" i="1" dirty="0">
                <a:solidFill>
                  <a:srgbClr val="C00000"/>
                </a:solidFill>
              </a:rPr>
              <a:t>kinesin-13</a:t>
            </a:r>
            <a:r>
              <a:rPr lang="en-US" sz="2400" dirty="0">
                <a:solidFill>
                  <a:srgbClr val="C00000"/>
                </a:solidFill>
              </a:rPr>
              <a:t> also called </a:t>
            </a:r>
            <a:r>
              <a:rPr lang="en-US" sz="2400" i="1" dirty="0">
                <a:solidFill>
                  <a:srgbClr val="C00000"/>
                </a:solidFill>
              </a:rPr>
              <a:t>catastrophin</a:t>
            </a:r>
            <a:r>
              <a:rPr lang="en-US" sz="2400" dirty="0"/>
              <a:t>). </a:t>
            </a:r>
          </a:p>
          <a:p>
            <a:pPr marL="829818" lvl="1" indent="-342900"/>
            <a:r>
              <a:rPr lang="en-US" sz="2400" u="sng" dirty="0"/>
              <a:t>One catastrophin is at the plus end of the </a:t>
            </a:r>
            <a:r>
              <a:rPr lang="en-US" sz="2400" u="sng" spc="-300" dirty="0"/>
              <a:t>M </a:t>
            </a:r>
            <a:r>
              <a:rPr lang="en-US" sz="2400" u="sng" dirty="0"/>
              <a:t>T, embedded in the kinetochore, and moves the chromosome as it “chews up” the </a:t>
            </a:r>
            <a:r>
              <a:rPr lang="en-US" sz="2400" u="sng" spc="-300" dirty="0"/>
              <a:t>M </a:t>
            </a:r>
            <a:r>
              <a:rPr lang="en-US" sz="2400" u="sng" dirty="0"/>
              <a:t>T.</a:t>
            </a:r>
            <a:endParaRPr lang="en-IN" sz="2400" u="sng" dirty="0"/>
          </a:p>
        </p:txBody>
      </p:sp>
    </p:spTree>
    <p:extLst>
      <p:ext uri="{BB962C8B-B14F-4D97-AF65-F5344CB8AC3E}">
        <p14:creationId xmlns:p14="http://schemas.microsoft.com/office/powerpoint/2010/main" val="57900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Chromosomes in Mitosis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677256"/>
          </a:xfrm>
        </p:spPr>
        <p:txBody>
          <a:bodyPr lIns="0" tIns="0" rIns="0" bIns="0"/>
          <a:lstStyle/>
          <a:p>
            <a:pPr marL="342900" indent="-342900"/>
            <a:r>
              <a:rPr lang="en-US" sz="2400" dirty="0"/>
              <a:t>At the </a:t>
            </a:r>
            <a:r>
              <a:rPr lang="en-US" sz="2400" u="sng" dirty="0"/>
              <a:t>beginning</a:t>
            </a:r>
            <a:r>
              <a:rPr lang="en-US" sz="2400" dirty="0"/>
              <a:t> of mitosis, </a:t>
            </a:r>
            <a:r>
              <a:rPr lang="en-US" sz="2400" u="sng" dirty="0"/>
              <a:t>chromatin folds and condenses</a:t>
            </a:r>
            <a:r>
              <a:rPr lang="en-US" sz="2400" dirty="0"/>
              <a:t> to produce visible </a:t>
            </a:r>
            <a:r>
              <a:rPr lang="en-US" sz="2400" u="sng" dirty="0"/>
              <a:t>chromosomes</a:t>
            </a:r>
            <a:r>
              <a:rPr lang="en-US" sz="2400" dirty="0"/>
              <a:t>.</a:t>
            </a:r>
          </a:p>
          <a:p>
            <a:pPr marL="342900" indent="-342900"/>
            <a:r>
              <a:rPr lang="en-US" sz="2400" spc="-300" dirty="0"/>
              <a:t>D N </a:t>
            </a:r>
            <a:r>
              <a:rPr lang="en-US" sz="2400" dirty="0"/>
              <a:t>A replicated during the S phase (before mitosis), so </a:t>
            </a:r>
            <a:r>
              <a:rPr lang="en-US" sz="2400" u="sng" dirty="0"/>
              <a:t>each chromosome is composed of two </a:t>
            </a:r>
            <a:r>
              <a:rPr lang="en-US" sz="2400" b="1" u="sng" dirty="0"/>
              <a:t>sister chromatids</a:t>
            </a:r>
            <a:r>
              <a:rPr lang="en-US" sz="2400" dirty="0"/>
              <a:t>.</a:t>
            </a:r>
          </a:p>
          <a:p>
            <a:pPr marL="342900" indent="-342900"/>
            <a:r>
              <a:rPr lang="en-US" sz="2400" dirty="0"/>
              <a:t>The </a:t>
            </a:r>
            <a:r>
              <a:rPr lang="en-US" sz="2400" u="sng" dirty="0"/>
              <a:t>microtubules of the </a:t>
            </a:r>
            <a:r>
              <a:rPr lang="en-US" sz="2400" i="1" u="sng" dirty="0"/>
              <a:t>mitotic spindle</a:t>
            </a:r>
            <a:r>
              <a:rPr lang="en-US" sz="2400" u="sng" dirty="0"/>
              <a:t> </a:t>
            </a:r>
            <a:r>
              <a:rPr lang="en-US" sz="2400" dirty="0"/>
              <a:t>will distribute the chromatids to opposite ends of the cell.</a:t>
            </a:r>
          </a:p>
        </p:txBody>
      </p:sp>
    </p:spTree>
    <p:extLst>
      <p:ext uri="{BB962C8B-B14F-4D97-AF65-F5344CB8AC3E}">
        <p14:creationId xmlns:p14="http://schemas.microsoft.com/office/powerpoint/2010/main" val="3798907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2"/>
            <a:ext cx="8229600" cy="1732995"/>
          </a:xfrm>
          <a:solidFill>
            <a:srgbClr val="00FFCC"/>
          </a:solidFill>
        </p:spPr>
        <p:txBody>
          <a:bodyPr lIns="0" tIns="0" rIns="0" bIns="0" anchor="ctr"/>
          <a:lstStyle/>
          <a:p>
            <a:r>
              <a:rPr lang="en-US" dirty="0"/>
              <a:t>Motor Proteins in Anaphase Chromosome Movement: Movement by Catastrophin </a:t>
            </a:r>
            <a:r>
              <a:rPr lang="en-US" sz="2800" dirty="0"/>
              <a:t>(2 of 2)</a:t>
            </a:r>
          </a:p>
        </p:txBody>
      </p:sp>
      <p:sp>
        <p:nvSpPr>
          <p:cNvPr id="4" name="Content Placeholder 3"/>
          <p:cNvSpPr>
            <a:spLocks noGrp="1"/>
          </p:cNvSpPr>
          <p:nvPr>
            <p:ph sz="quarter" idx="14"/>
          </p:nvPr>
        </p:nvSpPr>
        <p:spPr>
          <a:xfrm>
            <a:off x="416256" y="2071198"/>
            <a:ext cx="8229600" cy="2064074"/>
          </a:xfrm>
        </p:spPr>
        <p:txBody>
          <a:bodyPr lIns="0" tIns="0" rIns="0" bIns="0"/>
          <a:lstStyle/>
          <a:p>
            <a:pPr marL="829818" lvl="1" indent="-342900"/>
            <a:r>
              <a:rPr lang="en-US" sz="2400" dirty="0"/>
              <a:t>The </a:t>
            </a:r>
            <a:r>
              <a:rPr lang="en-US" sz="2400" u="sng" dirty="0"/>
              <a:t>other catastrophin motor </a:t>
            </a:r>
            <a:r>
              <a:rPr lang="en-US" sz="2400" dirty="0"/>
              <a:t>is </a:t>
            </a:r>
            <a:r>
              <a:rPr lang="en-US" sz="2400" u="sng" dirty="0"/>
              <a:t>located at the minus end of the kinetochore </a:t>
            </a:r>
            <a:r>
              <a:rPr lang="en-US" sz="2400" u="sng" spc="-300" dirty="0"/>
              <a:t>M T </a:t>
            </a:r>
            <a:r>
              <a:rPr lang="en-US" sz="2400" u="sng" dirty="0"/>
              <a:t>s.</a:t>
            </a:r>
          </a:p>
          <a:p>
            <a:pPr marL="829818" lvl="1" indent="-342900"/>
            <a:r>
              <a:rPr lang="en-US" sz="2400" dirty="0"/>
              <a:t>It is embedded in the spindle pole </a:t>
            </a:r>
            <a:r>
              <a:rPr lang="en-US" sz="2400" dirty="0">
                <a:solidFill>
                  <a:srgbClr val="C00000"/>
                </a:solidFill>
              </a:rPr>
              <a:t>and induces depolymerization </a:t>
            </a:r>
            <a:r>
              <a:rPr lang="en-US" sz="2400" dirty="0"/>
              <a:t>there, “reeling in” the microtubules and the attached chromosomes.</a:t>
            </a:r>
          </a:p>
        </p:txBody>
      </p:sp>
    </p:spTree>
    <p:extLst>
      <p:ext uri="{BB962C8B-B14F-4D97-AF65-F5344CB8AC3E}">
        <p14:creationId xmlns:p14="http://schemas.microsoft.com/office/powerpoint/2010/main" val="751273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2"/>
            <a:ext cx="8229600" cy="1732995"/>
          </a:xfrm>
          <a:solidFill>
            <a:srgbClr val="00FFCC"/>
          </a:solidFill>
        </p:spPr>
        <p:txBody>
          <a:bodyPr lIns="0" tIns="0" rIns="0" bIns="0" anchor="ctr"/>
          <a:lstStyle/>
          <a:p>
            <a:r>
              <a:rPr lang="en-US" dirty="0"/>
              <a:t>Motor Proteins in Anaphase Chromosome Movement: Movement by Bipolar Kinesin</a:t>
            </a:r>
            <a:endParaRPr lang="en-US" sz="2800" dirty="0"/>
          </a:p>
        </p:txBody>
      </p:sp>
      <p:sp>
        <p:nvSpPr>
          <p:cNvPr id="4" name="Content Placeholder 3"/>
          <p:cNvSpPr>
            <a:spLocks noGrp="1"/>
          </p:cNvSpPr>
          <p:nvPr>
            <p:ph sz="quarter" idx="14"/>
          </p:nvPr>
        </p:nvSpPr>
        <p:spPr>
          <a:xfrm>
            <a:off x="419100" y="2071197"/>
            <a:ext cx="8226756" cy="1095083"/>
          </a:xfrm>
        </p:spPr>
        <p:txBody>
          <a:bodyPr lIns="0" tIns="0" rIns="0" bIns="0"/>
          <a:lstStyle/>
          <a:p>
            <a:pPr marL="457200" indent="-457200">
              <a:buFont typeface="+mj-lt"/>
              <a:buAutoNum type="arabicPeriod" startAt="2"/>
            </a:pPr>
            <a:r>
              <a:rPr lang="en-US" sz="2400" dirty="0"/>
              <a:t>Motor proteins play a role in </a:t>
            </a:r>
            <a:r>
              <a:rPr lang="en-US" sz="2400" u="sng" dirty="0"/>
              <a:t>the movement of </a:t>
            </a:r>
            <a:br>
              <a:rPr lang="en-US" sz="2400" u="sng" dirty="0"/>
            </a:br>
            <a:r>
              <a:rPr lang="en-US" sz="2400" u="sng" dirty="0"/>
              <a:t>the spindle poles away from each other during </a:t>
            </a:r>
            <a:br>
              <a:rPr lang="en-US" sz="2400" u="sng" dirty="0"/>
            </a:br>
            <a:r>
              <a:rPr lang="en-US" sz="2400" u="sng" dirty="0"/>
              <a:t>anaphase B.</a:t>
            </a:r>
          </a:p>
        </p:txBody>
      </p:sp>
      <p:sp>
        <p:nvSpPr>
          <p:cNvPr id="5" name="Content Placeholder 4"/>
          <p:cNvSpPr>
            <a:spLocks noGrp="1"/>
          </p:cNvSpPr>
          <p:nvPr>
            <p:ph sz="quarter" idx="15"/>
          </p:nvPr>
        </p:nvSpPr>
        <p:spPr>
          <a:xfrm>
            <a:off x="416256" y="3343702"/>
            <a:ext cx="8229600" cy="1173708"/>
          </a:xfrm>
        </p:spPr>
        <p:txBody>
          <a:bodyPr lIns="0" tIns="0" rIns="0" bIns="0"/>
          <a:lstStyle/>
          <a:p>
            <a:pPr marL="829818" lvl="1" indent="-342900"/>
            <a:r>
              <a:rPr lang="en-US" sz="2400" i="1" u="sng" dirty="0">
                <a:solidFill>
                  <a:srgbClr val="C00000"/>
                </a:solidFill>
              </a:rPr>
              <a:t>Bipolar kinesin motors</a:t>
            </a:r>
            <a:r>
              <a:rPr lang="en-US" sz="2400" u="sng" dirty="0">
                <a:solidFill>
                  <a:srgbClr val="C00000"/>
                </a:solidFill>
              </a:rPr>
              <a:t> </a:t>
            </a:r>
            <a:r>
              <a:rPr lang="en-US" sz="2400" u="sng" dirty="0"/>
              <a:t>bind to overlapping polar </a:t>
            </a:r>
            <a:r>
              <a:rPr lang="en-US" sz="2400" u="sng" spc="-300" dirty="0"/>
              <a:t>M T </a:t>
            </a:r>
            <a:r>
              <a:rPr lang="en-US" sz="2400" u="sng" dirty="0"/>
              <a:t>s from opposite spindle poles, sliding the spindle poles away from each other.</a:t>
            </a:r>
          </a:p>
        </p:txBody>
      </p:sp>
    </p:spTree>
    <p:extLst>
      <p:ext uri="{BB962C8B-B14F-4D97-AF65-F5344CB8AC3E}">
        <p14:creationId xmlns:p14="http://schemas.microsoft.com/office/powerpoint/2010/main" val="3412100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2"/>
            <a:ext cx="8229600" cy="1732995"/>
          </a:xfrm>
          <a:solidFill>
            <a:srgbClr val="00FFCC"/>
          </a:solidFill>
        </p:spPr>
        <p:txBody>
          <a:bodyPr lIns="0" tIns="0" rIns="0" bIns="0" anchor="ctr"/>
          <a:lstStyle/>
          <a:p>
            <a:r>
              <a:rPr lang="en-US" dirty="0"/>
              <a:t>Motor Proteins in Anaphase Chromosome Movement: Movement by Cytoplasmic Dynein</a:t>
            </a:r>
            <a:endParaRPr lang="en-US" sz="2800" dirty="0"/>
          </a:p>
        </p:txBody>
      </p:sp>
      <p:sp>
        <p:nvSpPr>
          <p:cNvPr id="4" name="Content Placeholder 3"/>
          <p:cNvSpPr>
            <a:spLocks noGrp="1"/>
          </p:cNvSpPr>
          <p:nvPr>
            <p:ph sz="quarter" idx="14"/>
          </p:nvPr>
        </p:nvSpPr>
        <p:spPr>
          <a:xfrm>
            <a:off x="419100" y="2071197"/>
            <a:ext cx="8226756" cy="808481"/>
          </a:xfrm>
        </p:spPr>
        <p:txBody>
          <a:bodyPr lIns="0" tIns="0" rIns="0" bIns="0"/>
          <a:lstStyle/>
          <a:p>
            <a:pPr marL="457200" indent="-457200">
              <a:buFont typeface="+mj-lt"/>
              <a:buAutoNum type="arabicPeriod" startAt="3"/>
            </a:pPr>
            <a:r>
              <a:rPr lang="en-US" sz="2400" dirty="0"/>
              <a:t> </a:t>
            </a:r>
            <a:r>
              <a:rPr lang="en-US" sz="2400" i="1" u="sng" dirty="0">
                <a:solidFill>
                  <a:srgbClr val="C00000"/>
                </a:solidFill>
              </a:rPr>
              <a:t>Cytoplasmic dynein </a:t>
            </a:r>
            <a:r>
              <a:rPr lang="en-US" sz="2400" u="sng" dirty="0"/>
              <a:t>is associated with astral microtubules that are connected to the </a:t>
            </a:r>
            <a:r>
              <a:rPr lang="en-US" sz="2400" i="1" u="sng" dirty="0"/>
              <a:t>cell cortex</a:t>
            </a:r>
            <a:r>
              <a:rPr lang="en-US" sz="2400" dirty="0"/>
              <a:t>.</a:t>
            </a:r>
          </a:p>
        </p:txBody>
      </p:sp>
      <p:sp>
        <p:nvSpPr>
          <p:cNvPr id="5" name="Content Placeholder 4"/>
          <p:cNvSpPr>
            <a:spLocks noGrp="1"/>
          </p:cNvSpPr>
          <p:nvPr>
            <p:ph sz="quarter" idx="15"/>
          </p:nvPr>
        </p:nvSpPr>
        <p:spPr>
          <a:xfrm>
            <a:off x="431800" y="2975212"/>
            <a:ext cx="8214056" cy="2047164"/>
          </a:xfrm>
        </p:spPr>
        <p:txBody>
          <a:bodyPr lIns="0" tIns="0" rIns="0" bIns="0"/>
          <a:lstStyle/>
          <a:p>
            <a:pPr marL="829818" lvl="1" indent="-342900"/>
            <a:r>
              <a:rPr lang="en-US" sz="2400" dirty="0"/>
              <a:t>The cell cortex is a layer of actin microfilaments lining the inner surface of the plasma membrane.</a:t>
            </a:r>
          </a:p>
          <a:p>
            <a:pPr marL="829818" lvl="1" indent="-342900"/>
            <a:r>
              <a:rPr lang="en-US" sz="2400" dirty="0"/>
              <a:t>The dynein moves toward the minus ends of the microtubules and appears to move the spindle toward the cortex during anaphase B.</a:t>
            </a:r>
          </a:p>
        </p:txBody>
      </p:sp>
    </p:spTree>
    <p:extLst>
      <p:ext uri="{BB962C8B-B14F-4D97-AF65-F5344CB8AC3E}">
        <p14:creationId xmlns:p14="http://schemas.microsoft.com/office/powerpoint/2010/main" val="3815640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9490" y="173807"/>
            <a:ext cx="8229600" cy="574338"/>
          </a:xfrm>
          <a:solidFill>
            <a:srgbClr val="00FFCC"/>
          </a:solidFill>
        </p:spPr>
        <p:txBody>
          <a:bodyPr lIns="0" tIns="0" rIns="0" bIns="0" anchor="ctr"/>
          <a:lstStyle/>
          <a:p>
            <a:r>
              <a:rPr lang="en-US" dirty="0"/>
              <a:t>Mitotic Motors</a:t>
            </a:r>
            <a:endParaRPr lang="en-US" sz="2800" dirty="0"/>
          </a:p>
        </p:txBody>
      </p:sp>
      <p:sp>
        <p:nvSpPr>
          <p:cNvPr id="3" name="Content Placeholder 2"/>
          <p:cNvSpPr>
            <a:spLocks noGrp="1"/>
          </p:cNvSpPr>
          <p:nvPr>
            <p:ph sz="quarter" idx="13"/>
          </p:nvPr>
        </p:nvSpPr>
        <p:spPr>
          <a:xfrm>
            <a:off x="431801" y="998391"/>
            <a:ext cx="3890818" cy="400916"/>
          </a:xfrm>
        </p:spPr>
        <p:txBody>
          <a:bodyPr lIns="0" tIns="0" rIns="0" bIns="0"/>
          <a:lstStyle/>
          <a:p>
            <a:pPr marL="0" indent="0">
              <a:buNone/>
            </a:pPr>
            <a:r>
              <a:rPr lang="en-US" sz="2400" b="1" dirty="0"/>
              <a:t>Figure 24.7 </a:t>
            </a:r>
            <a:r>
              <a:rPr lang="en-US" sz="2400" dirty="0"/>
              <a:t>Mitotic Motors.</a:t>
            </a:r>
            <a:endParaRPr lang="en-IN" sz="2400" dirty="0"/>
          </a:p>
        </p:txBody>
      </p:sp>
      <p:pic>
        <p:nvPicPr>
          <p:cNvPr id="7" name="Picture Placeholder 6" descr="An illustration on the three roles of motor proteins by kinetochore MT, astral MT, and polar MT. Two micrographs on polar microtubules during metaphase and polar microtubules during anaphase.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866"/>
          <a:stretch/>
        </p:blipFill>
        <p:spPr>
          <a:xfrm>
            <a:off x="4184248" y="1046783"/>
            <a:ext cx="3790134" cy="5260633"/>
          </a:xfrm>
        </p:spPr>
      </p:pic>
    </p:spTree>
    <p:extLst>
      <p:ext uri="{BB962C8B-B14F-4D97-AF65-F5344CB8AC3E}">
        <p14:creationId xmlns:p14="http://schemas.microsoft.com/office/powerpoint/2010/main" val="933562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Cytokinesis Divides the Cytoplasm</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80"/>
            <a:ext cx="8263784" cy="2690902"/>
          </a:xfrm>
        </p:spPr>
        <p:txBody>
          <a:bodyPr lIns="0" tIns="0" rIns="0" bIns="0"/>
          <a:lstStyle/>
          <a:p>
            <a:pPr marL="342900" indent="-342900"/>
            <a:r>
              <a:rPr lang="en-US" sz="2400" u="sng" dirty="0"/>
              <a:t>After the chromosomes have separated, cytokinesis divides the cytoplasm in two.</a:t>
            </a:r>
          </a:p>
          <a:p>
            <a:pPr marL="342900" indent="-342900"/>
            <a:r>
              <a:rPr lang="en-US" sz="2400" dirty="0"/>
              <a:t>It usually </a:t>
            </a:r>
            <a:r>
              <a:rPr lang="en-US" sz="2400" u="sng" dirty="0"/>
              <a:t>starts in late anaphase or early telophase</a:t>
            </a:r>
            <a:r>
              <a:rPr lang="en-US" sz="2400" dirty="0"/>
              <a:t>. </a:t>
            </a:r>
          </a:p>
          <a:p>
            <a:pPr marL="342900" indent="-342900"/>
            <a:r>
              <a:rPr lang="en-US" sz="2400" u="sng" dirty="0"/>
              <a:t>Certain cell types undergo many rounds of nuclear division without cytokinesis, forming a </a:t>
            </a:r>
            <a:r>
              <a:rPr lang="en-US" sz="2400" i="1" u="sng" dirty="0"/>
              <a:t>syncytium</a:t>
            </a:r>
            <a:r>
              <a:rPr lang="en-US" sz="2400" u="sng" dirty="0"/>
              <a:t> </a:t>
            </a:r>
            <a:r>
              <a:rPr lang="en-US" sz="2400" dirty="0"/>
              <a:t>(multinucleate cell). This syncytium can be permanent or temporary. </a:t>
            </a:r>
          </a:p>
        </p:txBody>
      </p:sp>
    </p:spTree>
    <p:extLst>
      <p:ext uri="{BB962C8B-B14F-4D97-AF65-F5344CB8AC3E}">
        <p14:creationId xmlns:p14="http://schemas.microsoft.com/office/powerpoint/2010/main" val="37524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87678"/>
            <a:ext cx="8263784" cy="736989"/>
          </a:xfrm>
          <a:solidFill>
            <a:srgbClr val="00FFCC"/>
          </a:solidFill>
        </p:spPr>
        <p:txBody>
          <a:bodyPr lIns="0" tIns="0" rIns="0" bIns="0" anchor="ctr"/>
          <a:lstStyle/>
          <a:p>
            <a:r>
              <a:rPr lang="en-US" sz="3600" dirty="0">
                <a:latin typeface="+mj-lt"/>
              </a:rPr>
              <a:t>Cytokinesis in Animal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2991154"/>
          </a:xfrm>
        </p:spPr>
        <p:txBody>
          <a:bodyPr lIns="0" tIns="0" rIns="0" bIns="0"/>
          <a:lstStyle/>
          <a:p>
            <a:pPr marL="342900" indent="-342900"/>
            <a:r>
              <a:rPr lang="en-US" sz="2400" u="sng" dirty="0"/>
              <a:t>Cytoplasmic division is called </a:t>
            </a:r>
            <a:r>
              <a:rPr lang="en-US" sz="2400" b="1" u="sng" dirty="0"/>
              <a:t>cleavage</a:t>
            </a:r>
            <a:r>
              <a:rPr lang="en-US" sz="2400" dirty="0"/>
              <a:t>; it begins with a slight puckering of the cell surface that deepens into a </a:t>
            </a:r>
            <a:r>
              <a:rPr lang="en-US" sz="2400" b="1" u="sng" dirty="0"/>
              <a:t>cleavage furrow</a:t>
            </a:r>
            <a:r>
              <a:rPr lang="en-US" sz="2400" u="sng" dirty="0"/>
              <a:t>.</a:t>
            </a:r>
          </a:p>
          <a:p>
            <a:pPr marL="342900" indent="-342900"/>
            <a:r>
              <a:rPr lang="en-US" sz="2400" dirty="0"/>
              <a:t>The furrow continues to deepen until opposite surfaces make contact and split the cell in two.</a:t>
            </a:r>
          </a:p>
          <a:p>
            <a:pPr marL="342900" indent="-342900"/>
            <a:r>
              <a:rPr lang="en-US" sz="2400" dirty="0"/>
              <a:t>The furrow deepens along a plane passing through the </a:t>
            </a:r>
            <a:r>
              <a:rPr lang="en-US" sz="2400" i="1" dirty="0"/>
              <a:t>spindle equator</a:t>
            </a:r>
            <a:r>
              <a:rPr lang="en-US" sz="2400" dirty="0"/>
              <a:t>.</a:t>
            </a:r>
          </a:p>
        </p:txBody>
      </p:sp>
    </p:spTree>
    <p:extLst>
      <p:ext uri="{BB962C8B-B14F-4D97-AF65-F5344CB8AC3E}">
        <p14:creationId xmlns:p14="http://schemas.microsoft.com/office/powerpoint/2010/main" val="761097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918" y="117309"/>
            <a:ext cx="8251961" cy="660611"/>
          </a:xfrm>
        </p:spPr>
        <p:txBody>
          <a:bodyPr lIns="0" tIns="0" rIns="0" bIns="0" anchor="ctr"/>
          <a:lstStyle/>
          <a:p>
            <a:r>
              <a:rPr lang="en-US" dirty="0"/>
              <a:t>Cytokinesis in an Animal Cell</a:t>
            </a:r>
          </a:p>
        </p:txBody>
      </p:sp>
      <p:sp>
        <p:nvSpPr>
          <p:cNvPr id="6" name="Content Placeholder 5"/>
          <p:cNvSpPr>
            <a:spLocks noGrp="1"/>
          </p:cNvSpPr>
          <p:nvPr>
            <p:ph sz="quarter" idx="15"/>
          </p:nvPr>
        </p:nvSpPr>
        <p:spPr>
          <a:xfrm>
            <a:off x="421689" y="968992"/>
            <a:ext cx="4127013" cy="721264"/>
          </a:xfrm>
        </p:spPr>
        <p:txBody>
          <a:bodyPr lIns="0" tIns="0" rIns="0" bIns="0"/>
          <a:lstStyle/>
          <a:p>
            <a:pPr marL="0" indent="0">
              <a:buNone/>
            </a:pPr>
            <a:r>
              <a:rPr lang="en-US" sz="2400" b="1" dirty="0"/>
              <a:t>Figure 24.8</a:t>
            </a:r>
            <a:r>
              <a:rPr lang="en-US" sz="2400" dirty="0"/>
              <a:t> Cytokinesis in an Animal Cell.</a:t>
            </a:r>
          </a:p>
        </p:txBody>
      </p:sp>
      <p:pic>
        <p:nvPicPr>
          <p:cNvPr id="5" name="Picture Placeholder 4" descr="An electron micrograph shows an egg in the process of dividing with a visible cleavage furrow. The measurement is marked as 500 micrometers. Illustrations show contractile ring or actin and daughter cell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278"/>
          <a:stretch/>
        </p:blipFill>
        <p:spPr>
          <a:xfrm>
            <a:off x="4699970" y="1015522"/>
            <a:ext cx="3975544" cy="5240096"/>
          </a:xfrm>
        </p:spPr>
      </p:pic>
    </p:spTree>
    <p:extLst>
      <p:ext uri="{BB962C8B-B14F-4D97-AF65-F5344CB8AC3E}">
        <p14:creationId xmlns:p14="http://schemas.microsoft.com/office/powerpoint/2010/main" val="2391662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Cytokinesis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1981221"/>
          </a:xfrm>
        </p:spPr>
        <p:txBody>
          <a:bodyPr lIns="0" tIns="0" rIns="0" bIns="0"/>
          <a:lstStyle/>
          <a:p>
            <a:pPr marL="342900" indent="-342900"/>
            <a:r>
              <a:rPr lang="en-US" sz="2400" dirty="0"/>
              <a:t>Signals emanating from the central part of the spindle, the </a:t>
            </a:r>
            <a:r>
              <a:rPr lang="en-US" sz="2400" i="1" dirty="0"/>
              <a:t>spindle midzone</a:t>
            </a:r>
            <a:r>
              <a:rPr lang="en-US" sz="2400" dirty="0"/>
              <a:t>, are important for completing cytokinesis.</a:t>
            </a:r>
          </a:p>
          <a:p>
            <a:pPr marL="829818" lvl="1" indent="-342900"/>
            <a:r>
              <a:rPr lang="en-US" sz="2400" dirty="0"/>
              <a:t>For example, </a:t>
            </a:r>
            <a:r>
              <a:rPr lang="en-US" sz="2400" u="sng" dirty="0"/>
              <a:t>in nematodes and fruit flies, a multiprotein complex called </a:t>
            </a:r>
            <a:r>
              <a:rPr lang="en-US" sz="2400" i="1" u="sng" dirty="0">
                <a:solidFill>
                  <a:srgbClr val="C00000"/>
                </a:solidFill>
              </a:rPr>
              <a:t>centralspindlin</a:t>
            </a:r>
            <a:r>
              <a:rPr lang="en-US" sz="2400" u="sng" dirty="0"/>
              <a:t> is required to complete cytokinesis</a:t>
            </a:r>
            <a:r>
              <a:rPr lang="en-US" sz="2400" dirty="0"/>
              <a:t>.</a:t>
            </a:r>
          </a:p>
        </p:txBody>
      </p:sp>
    </p:spTree>
    <p:extLst>
      <p:ext uri="{BB962C8B-B14F-4D97-AF65-F5344CB8AC3E}">
        <p14:creationId xmlns:p14="http://schemas.microsoft.com/office/powerpoint/2010/main" val="3509147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Cytokinesis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2117698"/>
          </a:xfrm>
        </p:spPr>
        <p:txBody>
          <a:bodyPr lIns="0" tIns="0" rIns="0" bIns="0"/>
          <a:lstStyle/>
          <a:p>
            <a:pPr marL="342900" indent="-342900"/>
            <a:r>
              <a:rPr lang="en-US" sz="2400" dirty="0"/>
              <a:t>Cleavage </a:t>
            </a:r>
            <a:r>
              <a:rPr lang="en-US" sz="2400" u="sng" dirty="0"/>
              <a:t>depends on a bundle of actin microfilaments </a:t>
            </a:r>
            <a:r>
              <a:rPr lang="en-US" sz="2400" dirty="0"/>
              <a:t>(the </a:t>
            </a:r>
            <a:r>
              <a:rPr lang="en-US" sz="2400" b="1" dirty="0"/>
              <a:t>contractile ring</a:t>
            </a:r>
            <a:r>
              <a:rPr lang="en-US" sz="2400" dirty="0"/>
              <a:t>) that </a:t>
            </a:r>
            <a:r>
              <a:rPr lang="en-US" sz="2400" u="sng" dirty="0"/>
              <a:t>forms just below the plasma membrane in early anaphase.</a:t>
            </a:r>
          </a:p>
          <a:p>
            <a:pPr marL="342900" indent="-342900"/>
            <a:r>
              <a:rPr lang="en-US" sz="2400" dirty="0"/>
              <a:t>As cleavage progresses, the ring tightens around the cytoplasm.</a:t>
            </a:r>
          </a:p>
        </p:txBody>
      </p:sp>
    </p:spTree>
    <p:extLst>
      <p:ext uri="{BB962C8B-B14F-4D97-AF65-F5344CB8AC3E}">
        <p14:creationId xmlns:p14="http://schemas.microsoft.com/office/powerpoint/2010/main" val="1137879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Myosin and Cleavage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69"/>
            <a:ext cx="8263784" cy="3328905"/>
          </a:xfrm>
        </p:spPr>
        <p:txBody>
          <a:bodyPr lIns="0" tIns="0" rIns="0" bIns="0"/>
          <a:lstStyle/>
          <a:p>
            <a:pPr marL="342900" indent="-342900"/>
            <a:r>
              <a:rPr lang="en-US" sz="2400" u="sng" dirty="0"/>
              <a:t>Contraction of the ring is generated by interactions between actin filaments and </a:t>
            </a:r>
            <a:r>
              <a:rPr lang="en-US" sz="2400" i="1" u="sng" dirty="0"/>
              <a:t>nonmuscle myosin </a:t>
            </a:r>
            <a:r>
              <a:rPr lang="en-US" sz="2400" u="sng" dirty="0">
                <a:latin typeface="Times New Roman" panose="02020603050405020304" pitchFamily="18" charset="0"/>
                <a:cs typeface="Times New Roman" panose="02020603050405020304" pitchFamily="18" charset="0"/>
              </a:rPr>
              <a:t>Ⅱ</a:t>
            </a:r>
            <a:r>
              <a:rPr lang="en-US" sz="2400" u="sng" dirty="0"/>
              <a:t>, a motor protein.</a:t>
            </a:r>
          </a:p>
          <a:p>
            <a:pPr marL="342900" indent="-342900"/>
            <a:r>
              <a:rPr lang="en-US" sz="2400" u="sng" dirty="0"/>
              <a:t>Members of </a:t>
            </a:r>
            <a:r>
              <a:rPr lang="en-US" sz="2400" i="1" u="sng" dirty="0"/>
              <a:t>Rho</a:t>
            </a:r>
            <a:r>
              <a:rPr lang="en-US" sz="2400" u="sng" dirty="0"/>
              <a:t>-</a:t>
            </a:r>
            <a:r>
              <a:rPr lang="en-US" sz="2400" u="sng" spc="-300" dirty="0"/>
              <a:t>G T </a:t>
            </a:r>
            <a:r>
              <a:rPr lang="en-US" sz="2400" u="sng" dirty="0"/>
              <a:t>P binding proteins regulate assembly and activation of the contractile ring.</a:t>
            </a:r>
          </a:p>
          <a:p>
            <a:pPr marL="342900" indent="-342900"/>
            <a:r>
              <a:rPr lang="en-US" sz="2400" dirty="0">
                <a:solidFill>
                  <a:srgbClr val="C00000"/>
                </a:solidFill>
              </a:rPr>
              <a:t>RhoA i</a:t>
            </a:r>
            <a:r>
              <a:rPr lang="en-US" sz="2400" dirty="0"/>
              <a:t>s recruited to the cleavage furrow to activate proteins needed for actin polymerization and also stimulates activation of myosin.</a:t>
            </a:r>
          </a:p>
        </p:txBody>
      </p:sp>
    </p:spTree>
    <p:extLst>
      <p:ext uri="{BB962C8B-B14F-4D97-AF65-F5344CB8AC3E}">
        <p14:creationId xmlns:p14="http://schemas.microsoft.com/office/powerpoint/2010/main" val="310176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79519"/>
            <a:ext cx="8302240" cy="1108252"/>
          </a:xfrm>
          <a:solidFill>
            <a:srgbClr val="00FFCC"/>
          </a:solidFill>
        </p:spPr>
        <p:txBody>
          <a:bodyPr lIns="0" tIns="0" rIns="0" bIns="0" anchor="ctr"/>
          <a:lstStyle/>
          <a:p>
            <a:r>
              <a:rPr lang="en-US" sz="3600" dirty="0">
                <a:latin typeface="+mj-lt"/>
              </a:rPr>
              <a:t>Mitosis Is a Relatively Short Part of the Cell Cycle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545715"/>
            <a:ext cx="8302240" cy="2985342"/>
          </a:xfrm>
        </p:spPr>
        <p:txBody>
          <a:bodyPr lIns="0" tIns="0" rIns="0" bIns="0"/>
          <a:lstStyle/>
          <a:p>
            <a:pPr marL="342900" indent="-342900"/>
            <a:r>
              <a:rPr lang="en-US" sz="2400" dirty="0"/>
              <a:t>Cells spend </a:t>
            </a:r>
            <a:r>
              <a:rPr lang="en-US" sz="2400" u="sng" dirty="0"/>
              <a:t>very little time </a:t>
            </a:r>
            <a:r>
              <a:rPr lang="en-US" sz="2400" dirty="0"/>
              <a:t>in M phase.</a:t>
            </a:r>
          </a:p>
          <a:p>
            <a:pPr marL="342900" indent="-342900"/>
            <a:r>
              <a:rPr lang="en-US" sz="2400" dirty="0">
                <a:solidFill>
                  <a:srgbClr val="FF0000"/>
                </a:solidFill>
              </a:rPr>
              <a:t>Most</a:t>
            </a:r>
            <a:r>
              <a:rPr lang="en-US" sz="2400" dirty="0"/>
              <a:t> of the time is spent in </a:t>
            </a:r>
            <a:r>
              <a:rPr lang="en-US" sz="2400" b="1" dirty="0"/>
              <a:t>interphase</a:t>
            </a:r>
            <a:r>
              <a:rPr lang="en-US" sz="2400" dirty="0"/>
              <a:t>, which is composed of </a:t>
            </a:r>
            <a:r>
              <a:rPr lang="en-US" sz="2400" b="1" dirty="0"/>
              <a:t>G1 phase</a:t>
            </a:r>
            <a:r>
              <a:rPr lang="en-US" sz="2400" dirty="0"/>
              <a:t>, </a:t>
            </a:r>
            <a:r>
              <a:rPr lang="en-US" sz="2400" b="1" dirty="0"/>
              <a:t>S phase</a:t>
            </a:r>
            <a:r>
              <a:rPr lang="en-US" sz="2400" dirty="0"/>
              <a:t> (when </a:t>
            </a:r>
            <a:r>
              <a:rPr lang="en-US" sz="2400" spc="-300" dirty="0"/>
              <a:t>D N </a:t>
            </a:r>
            <a:r>
              <a:rPr lang="en-US" sz="2400" dirty="0"/>
              <a:t>A is replicated), and </a:t>
            </a:r>
            <a:r>
              <a:rPr lang="en-US" sz="2400" b="1" dirty="0"/>
              <a:t>G2 phase</a:t>
            </a:r>
            <a:r>
              <a:rPr lang="en-US" sz="2400" dirty="0"/>
              <a:t>.</a:t>
            </a:r>
          </a:p>
          <a:p>
            <a:pPr marL="342900" indent="-342900"/>
            <a:r>
              <a:rPr lang="en-US" sz="2400" dirty="0"/>
              <a:t>The </a:t>
            </a:r>
            <a:r>
              <a:rPr lang="en-US" sz="2400" u="sng" dirty="0"/>
              <a:t>overall length of the cell cycle </a:t>
            </a:r>
            <a:r>
              <a:rPr lang="en-US" sz="2400" dirty="0"/>
              <a:t>is called the </a:t>
            </a:r>
            <a:r>
              <a:rPr lang="en-US" sz="2400" i="1" dirty="0">
                <a:solidFill>
                  <a:srgbClr val="FF0000"/>
                </a:solidFill>
              </a:rPr>
              <a:t>generation time</a:t>
            </a:r>
            <a:r>
              <a:rPr lang="en-US" sz="2400" dirty="0">
                <a:solidFill>
                  <a:srgbClr val="FF0000"/>
                </a:solidFill>
              </a:rPr>
              <a:t>;</a:t>
            </a:r>
            <a:r>
              <a:rPr lang="en-US" sz="2400" dirty="0"/>
              <a:t> in cultured mammalian cells, this is about </a:t>
            </a:r>
            <a:r>
              <a:rPr lang="en-US" sz="2400" dirty="0">
                <a:solidFill>
                  <a:srgbClr val="FF0000"/>
                </a:solidFill>
              </a:rPr>
              <a:t>18–24 hours.</a:t>
            </a:r>
          </a:p>
        </p:txBody>
      </p:sp>
    </p:spTree>
    <p:extLst>
      <p:ext uri="{BB962C8B-B14F-4D97-AF65-F5344CB8AC3E}">
        <p14:creationId xmlns:p14="http://schemas.microsoft.com/office/powerpoint/2010/main" val="301217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End of Cytokinesis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69598"/>
          </a:xfrm>
        </p:spPr>
        <p:txBody>
          <a:bodyPr lIns="0" tIns="0" rIns="0" bIns="0"/>
          <a:lstStyle/>
          <a:p>
            <a:pPr marL="342900" indent="-342900"/>
            <a:r>
              <a:rPr lang="en-US" sz="2400" u="sng" dirty="0"/>
              <a:t>As cytokinesis ends, the connection between the two cells narrows to a thin stalk</a:t>
            </a:r>
            <a:r>
              <a:rPr lang="en-US" sz="2400" dirty="0"/>
              <a:t>.</a:t>
            </a:r>
          </a:p>
          <a:p>
            <a:pPr marL="342900" indent="-342900"/>
            <a:r>
              <a:rPr lang="en-US" sz="2400" dirty="0"/>
              <a:t>At its center is the </a:t>
            </a:r>
            <a:r>
              <a:rPr lang="en-US" sz="2400" b="1" dirty="0">
                <a:solidFill>
                  <a:srgbClr val="C00000"/>
                </a:solidFill>
              </a:rPr>
              <a:t>midbody</a:t>
            </a:r>
            <a:r>
              <a:rPr lang="en-US" sz="2400" dirty="0"/>
              <a:t>, an electron-dense material with tightly packed microtubules, which are remnants from the spindle.</a:t>
            </a:r>
          </a:p>
          <a:p>
            <a:pPr marL="342900" indent="-342900"/>
            <a:r>
              <a:rPr lang="en-US" sz="2400" dirty="0"/>
              <a:t>This midbody persists for some time </a:t>
            </a:r>
            <a:r>
              <a:rPr lang="en-US" sz="2400" dirty="0">
                <a:solidFill>
                  <a:srgbClr val="C00000"/>
                </a:solidFill>
              </a:rPr>
              <a:t>until </a:t>
            </a:r>
            <a:r>
              <a:rPr lang="en-US" sz="2400" b="1" dirty="0">
                <a:solidFill>
                  <a:srgbClr val="C00000"/>
                </a:solidFill>
              </a:rPr>
              <a:t>abscission</a:t>
            </a:r>
            <a:r>
              <a:rPr lang="en-US" sz="2400" dirty="0"/>
              <a:t>, the final separation of the two daughter cells.</a:t>
            </a:r>
          </a:p>
        </p:txBody>
      </p:sp>
    </p:spTree>
    <p:extLst>
      <p:ext uri="{BB962C8B-B14F-4D97-AF65-F5344CB8AC3E}">
        <p14:creationId xmlns:p14="http://schemas.microsoft.com/office/powerpoint/2010/main" val="4189589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The Contractile Ring and Midbody During Cytokinesis</a:t>
            </a:r>
          </a:p>
        </p:txBody>
      </p:sp>
      <p:sp>
        <p:nvSpPr>
          <p:cNvPr id="6" name="Content Placeholder 5"/>
          <p:cNvSpPr>
            <a:spLocks noGrp="1"/>
          </p:cNvSpPr>
          <p:nvPr>
            <p:ph sz="quarter" idx="15"/>
          </p:nvPr>
        </p:nvSpPr>
        <p:spPr>
          <a:xfrm>
            <a:off x="421689" y="1598146"/>
            <a:ext cx="4750812" cy="854109"/>
          </a:xfrm>
        </p:spPr>
        <p:txBody>
          <a:bodyPr lIns="0" tIns="0" rIns="0" bIns="0"/>
          <a:lstStyle/>
          <a:p>
            <a:pPr marL="0" indent="0">
              <a:buNone/>
            </a:pPr>
            <a:r>
              <a:rPr lang="en-US" sz="2400" b="1" dirty="0"/>
              <a:t>Figure 24.9</a:t>
            </a:r>
            <a:r>
              <a:rPr lang="en-US" sz="2400" dirty="0"/>
              <a:t> The Contractile Ring and Midbody During Cytokinesis.</a:t>
            </a:r>
          </a:p>
        </p:txBody>
      </p:sp>
      <p:pic>
        <p:nvPicPr>
          <p:cNvPr id="5" name="Picture Placeholder 4" descr="Three micrographs on myosin and tubulin during cytokinesis, activated Rho during cytokinesis, and dividing C H O cells in telophase. &#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02"/>
          <a:stretch/>
        </p:blipFill>
        <p:spPr>
          <a:xfrm>
            <a:off x="5656676" y="1435953"/>
            <a:ext cx="2368742" cy="4888628"/>
          </a:xfrm>
        </p:spPr>
      </p:pic>
    </p:spTree>
    <p:extLst>
      <p:ext uri="{BB962C8B-B14F-4D97-AF65-F5344CB8AC3E}">
        <p14:creationId xmlns:p14="http://schemas.microsoft.com/office/powerpoint/2010/main" val="4111154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Cytokinesis in Plant Cells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69598"/>
          </a:xfrm>
        </p:spPr>
        <p:txBody>
          <a:bodyPr lIns="0" tIns="0" rIns="0" bIns="0"/>
          <a:lstStyle/>
          <a:p>
            <a:pPr marL="342900" indent="-342900"/>
            <a:r>
              <a:rPr lang="en-US" sz="2400" dirty="0"/>
              <a:t>Plant cells cannot form a contractile ring because of the rigid cell wall.</a:t>
            </a:r>
          </a:p>
          <a:p>
            <a:pPr marL="342900" indent="-342900"/>
            <a:r>
              <a:rPr lang="en-US" sz="2400" dirty="0"/>
              <a:t>They assemble a plasma membrane and cell wall between the two daughter nuclei.</a:t>
            </a:r>
          </a:p>
          <a:p>
            <a:pPr marL="342900" indent="-342900"/>
            <a:r>
              <a:rPr lang="en-US" sz="2400" dirty="0"/>
              <a:t>In late anaphase or early prophase, </a:t>
            </a:r>
            <a:r>
              <a:rPr lang="en-US" sz="2400" u="sng" dirty="0"/>
              <a:t>a group of small vesicles from the Golgi complex align themselves across the equatorial region of the spindle.</a:t>
            </a:r>
          </a:p>
        </p:txBody>
      </p:sp>
    </p:spTree>
    <p:extLst>
      <p:ext uri="{BB962C8B-B14F-4D97-AF65-F5344CB8AC3E}">
        <p14:creationId xmlns:p14="http://schemas.microsoft.com/office/powerpoint/2010/main" val="30924020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Cytokinesis in Plant Cells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632869"/>
          </a:xfrm>
        </p:spPr>
        <p:txBody>
          <a:bodyPr lIns="0" tIns="0" rIns="0" bIns="0"/>
          <a:lstStyle/>
          <a:p>
            <a:pPr marL="342900" indent="-342900"/>
            <a:r>
              <a:rPr lang="en-US" sz="2400" dirty="0"/>
              <a:t>The </a:t>
            </a:r>
            <a:r>
              <a:rPr lang="en-US" sz="2400" u="sng" dirty="0"/>
              <a:t>vesicles contain polysaccharides and glycoproteins for cell wall formation and are guided to the spindle equator by the </a:t>
            </a:r>
            <a:r>
              <a:rPr lang="en-US" sz="2400" b="1" u="sng" dirty="0"/>
              <a:t>phragmoplast</a:t>
            </a:r>
            <a:r>
              <a:rPr lang="en-US" sz="2400" u="sng" dirty="0"/>
              <a:t>.</a:t>
            </a:r>
          </a:p>
          <a:p>
            <a:pPr marL="342900" indent="-342900"/>
            <a:r>
              <a:rPr lang="en-US" sz="2400" dirty="0"/>
              <a:t>This is an </a:t>
            </a:r>
            <a:r>
              <a:rPr lang="en-US" sz="2400" dirty="0">
                <a:solidFill>
                  <a:srgbClr val="C00000"/>
                </a:solidFill>
              </a:rPr>
              <a:t>array of </a:t>
            </a:r>
            <a:r>
              <a:rPr lang="en-US" sz="2400" spc="-300" dirty="0">
                <a:solidFill>
                  <a:srgbClr val="C00000"/>
                </a:solidFill>
              </a:rPr>
              <a:t>M T </a:t>
            </a:r>
            <a:r>
              <a:rPr lang="en-US" sz="2400" dirty="0">
                <a:solidFill>
                  <a:srgbClr val="C00000"/>
                </a:solidFill>
              </a:rPr>
              <a:t>s</a:t>
            </a:r>
            <a:r>
              <a:rPr lang="en-US" sz="2400" dirty="0"/>
              <a:t> derived from polar </a:t>
            </a:r>
            <a:r>
              <a:rPr lang="en-US" sz="2400" spc="-300" dirty="0"/>
              <a:t>M T </a:t>
            </a:r>
            <a:r>
              <a:rPr lang="en-US" sz="2400" dirty="0"/>
              <a:t>s.</a:t>
            </a:r>
          </a:p>
          <a:p>
            <a:pPr marL="342900" indent="-342900"/>
            <a:r>
              <a:rPr lang="en-US" sz="2400" dirty="0"/>
              <a:t>The </a:t>
            </a:r>
            <a:r>
              <a:rPr lang="en-US" sz="2400" u="sng" dirty="0"/>
              <a:t>vesicles fuse together to form a </a:t>
            </a:r>
            <a:r>
              <a:rPr lang="en-US" sz="2400" b="1" u="sng" dirty="0"/>
              <a:t>cell plate</a:t>
            </a:r>
            <a:r>
              <a:rPr lang="en-US" sz="2400" u="sng" dirty="0"/>
              <a:t>, which expands outward from the cell wall.</a:t>
            </a:r>
          </a:p>
        </p:txBody>
      </p:sp>
    </p:spTree>
    <p:extLst>
      <p:ext uri="{BB962C8B-B14F-4D97-AF65-F5344CB8AC3E}">
        <p14:creationId xmlns:p14="http://schemas.microsoft.com/office/powerpoint/2010/main" val="300614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Cytokinesis and Cell Plate Formation in a Plant Cell</a:t>
            </a:r>
          </a:p>
        </p:txBody>
      </p:sp>
      <p:sp>
        <p:nvSpPr>
          <p:cNvPr id="6" name="Content Placeholder 5"/>
          <p:cNvSpPr>
            <a:spLocks noGrp="1"/>
          </p:cNvSpPr>
          <p:nvPr>
            <p:ph sz="quarter" idx="15"/>
          </p:nvPr>
        </p:nvSpPr>
        <p:spPr>
          <a:xfrm>
            <a:off x="421689" y="1533159"/>
            <a:ext cx="4261147" cy="1210041"/>
          </a:xfrm>
        </p:spPr>
        <p:txBody>
          <a:bodyPr lIns="0" tIns="0" rIns="0" bIns="0"/>
          <a:lstStyle/>
          <a:p>
            <a:pPr marL="0" indent="0">
              <a:buNone/>
            </a:pPr>
            <a:r>
              <a:rPr lang="en-US" sz="2400" b="1" dirty="0"/>
              <a:t>Figure 24.10</a:t>
            </a:r>
            <a:r>
              <a:rPr lang="en-US" sz="2400" dirty="0"/>
              <a:t> Cytokinesis and Cell Plate Formation in a Plant Cell.</a:t>
            </a:r>
          </a:p>
        </p:txBody>
      </p:sp>
      <p:pic>
        <p:nvPicPr>
          <p:cNvPr id="4" name="Picture Placeholder 3" descr="A micrograph and corresponding illustration on cytokinesis and cell plate formation in the form of vesicles along the mid region in a plant cell.&#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767"/>
          <a:stretch/>
        </p:blipFill>
        <p:spPr>
          <a:xfrm>
            <a:off x="4946669" y="1479218"/>
            <a:ext cx="3542796" cy="4817703"/>
          </a:xfrm>
        </p:spPr>
      </p:pic>
    </p:spTree>
    <p:extLst>
      <p:ext uri="{BB962C8B-B14F-4D97-AF65-F5344CB8AC3E}">
        <p14:creationId xmlns:p14="http://schemas.microsoft.com/office/powerpoint/2010/main" val="3719776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Asymmetric Cell Division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28654"/>
          </a:xfrm>
        </p:spPr>
        <p:txBody>
          <a:bodyPr lIns="0" tIns="0" rIns="0" bIns="0"/>
          <a:lstStyle/>
          <a:p>
            <a:pPr marL="342900" indent="-342900"/>
            <a:r>
              <a:rPr lang="en-US" sz="2400" dirty="0"/>
              <a:t>Cytokinesis is not always symmetric; sometimes the spindle forms in asymmetric fashion.</a:t>
            </a:r>
          </a:p>
          <a:p>
            <a:pPr marL="342900" indent="-342900"/>
            <a:r>
              <a:rPr lang="en-US" sz="2400" dirty="0"/>
              <a:t>This can result in one large and one small cell like in </a:t>
            </a:r>
            <a:r>
              <a:rPr lang="en-US" sz="2400" i="1" dirty="0"/>
              <a:t>Saccharomyces cerevisiae</a:t>
            </a:r>
            <a:r>
              <a:rPr lang="en-US" sz="2400" dirty="0"/>
              <a:t>. </a:t>
            </a:r>
          </a:p>
          <a:p>
            <a:pPr marL="342900" indent="-342900"/>
            <a:r>
              <a:rPr lang="en-US" sz="2400" dirty="0"/>
              <a:t>These asymmetric divisions also occur frequently during embryonic development; sometimes cells formed in this way have differing developmental potentials.</a:t>
            </a:r>
          </a:p>
        </p:txBody>
      </p:sp>
    </p:spTree>
    <p:extLst>
      <p:ext uri="{BB962C8B-B14F-4D97-AF65-F5344CB8AC3E}">
        <p14:creationId xmlns:p14="http://schemas.microsoft.com/office/powerpoint/2010/main" val="266792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p:spPr>
        <p:txBody>
          <a:bodyPr lIns="0" tIns="0" rIns="0" bIns="0" anchor="ctr"/>
          <a:lstStyle/>
          <a:p>
            <a:r>
              <a:rPr lang="en-US" dirty="0"/>
              <a:t>Asymmetric Cell Division in Animal Embryos</a:t>
            </a:r>
          </a:p>
        </p:txBody>
      </p:sp>
      <p:sp>
        <p:nvSpPr>
          <p:cNvPr id="6" name="Content Placeholder 5"/>
          <p:cNvSpPr>
            <a:spLocks noGrp="1"/>
          </p:cNvSpPr>
          <p:nvPr>
            <p:ph sz="quarter" idx="15"/>
          </p:nvPr>
        </p:nvSpPr>
        <p:spPr>
          <a:xfrm>
            <a:off x="421689" y="1533159"/>
            <a:ext cx="4218550" cy="794405"/>
          </a:xfrm>
        </p:spPr>
        <p:txBody>
          <a:bodyPr lIns="0" tIns="0" rIns="0" bIns="0"/>
          <a:lstStyle/>
          <a:p>
            <a:pPr marL="0" indent="0">
              <a:buNone/>
            </a:pPr>
            <a:r>
              <a:rPr lang="en-US" sz="2400" b="1" dirty="0"/>
              <a:t>Figure 24.11</a:t>
            </a:r>
            <a:r>
              <a:rPr lang="en-US" sz="2400" dirty="0"/>
              <a:t> Asymmetric Cell Division in Animal Embryos.</a:t>
            </a:r>
          </a:p>
        </p:txBody>
      </p:sp>
      <p:pic>
        <p:nvPicPr>
          <p:cNvPr id="5" name="Picture Placeholder 4" descr="Micrographs on unequal cleavage in a frog embryo and asymmetric spindles in a sea urchin embryo.&#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851"/>
          <a:stretch/>
        </p:blipFill>
        <p:spPr>
          <a:xfrm>
            <a:off x="4766519" y="1540074"/>
            <a:ext cx="3902682" cy="4611272"/>
          </a:xfrm>
        </p:spPr>
      </p:pic>
    </p:spTree>
    <p:extLst>
      <p:ext uri="{BB962C8B-B14F-4D97-AF65-F5344CB8AC3E}">
        <p14:creationId xmlns:p14="http://schemas.microsoft.com/office/powerpoint/2010/main" val="12274319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205157"/>
            <a:ext cx="8302240" cy="1606552"/>
          </a:xfrm>
        </p:spPr>
        <p:txBody>
          <a:bodyPr lIns="0" tIns="0" rIns="0" bIns="0" anchor="ctr"/>
          <a:lstStyle/>
          <a:p>
            <a:r>
              <a:rPr lang="en-US" sz="3600" dirty="0">
                <a:latin typeface="+mj-lt"/>
              </a:rPr>
              <a:t>Bacteria and Eukaryotic Organelles Divide in a Different Manner from Eukaryotic Cells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3009956"/>
          </a:xfrm>
        </p:spPr>
        <p:txBody>
          <a:bodyPr lIns="0" tIns="0" rIns="0" bIns="0"/>
          <a:lstStyle/>
          <a:p>
            <a:pPr marL="342900" indent="-342900"/>
            <a:r>
              <a:rPr lang="en-US" sz="2400" u="sng" dirty="0"/>
              <a:t>Cytokinesis in bacteria involves recruitment of a cytoskeletal protein, </a:t>
            </a:r>
            <a:r>
              <a:rPr lang="en-US" sz="2400" i="1" u="sng" dirty="0"/>
              <a:t>FtsZ</a:t>
            </a:r>
            <a:r>
              <a:rPr lang="en-US" sz="2400" u="sng" dirty="0"/>
              <a:t>, which is structurally similar to tubulin.</a:t>
            </a:r>
          </a:p>
          <a:p>
            <a:pPr marL="342900" indent="-342900"/>
            <a:r>
              <a:rPr lang="en-US" sz="2400" u="sng" dirty="0"/>
              <a:t>Fibers of FtsZ form a ring at the site where the two daughter cells will pinch off</a:t>
            </a:r>
            <a:r>
              <a:rPr lang="en-US" sz="2400" dirty="0"/>
              <a:t>.</a:t>
            </a:r>
          </a:p>
          <a:p>
            <a:pPr marL="342900" indent="-342900"/>
            <a:r>
              <a:rPr lang="en-US" sz="2400" dirty="0"/>
              <a:t>Some organelles, like chloroplasts, in eukaryotes have striking similarities to bacteria, including during cytokinesis.</a:t>
            </a:r>
          </a:p>
        </p:txBody>
      </p:sp>
    </p:spTree>
    <p:extLst>
      <p:ext uri="{BB962C8B-B14F-4D97-AF65-F5344CB8AC3E}">
        <p14:creationId xmlns:p14="http://schemas.microsoft.com/office/powerpoint/2010/main" val="1414576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rgbClr val="00FFCC"/>
          </a:solidFill>
        </p:spPr>
        <p:txBody>
          <a:bodyPr lIns="0" tIns="0" rIns="0" bIns="0" anchor="ctr"/>
          <a:lstStyle/>
          <a:p>
            <a:r>
              <a:rPr lang="en-US" dirty="0"/>
              <a:t>Cell Division in Bacteria and Organelles</a:t>
            </a:r>
          </a:p>
        </p:txBody>
      </p:sp>
      <p:sp>
        <p:nvSpPr>
          <p:cNvPr id="6" name="Content Placeholder 5"/>
          <p:cNvSpPr>
            <a:spLocks noGrp="1"/>
          </p:cNvSpPr>
          <p:nvPr>
            <p:ph sz="quarter" idx="15"/>
          </p:nvPr>
        </p:nvSpPr>
        <p:spPr>
          <a:xfrm>
            <a:off x="421689" y="1533158"/>
            <a:ext cx="3738310" cy="835969"/>
          </a:xfrm>
        </p:spPr>
        <p:txBody>
          <a:bodyPr lIns="0" tIns="0" rIns="0" bIns="0"/>
          <a:lstStyle/>
          <a:p>
            <a:pPr marL="0" indent="0">
              <a:buNone/>
            </a:pPr>
            <a:r>
              <a:rPr lang="en-US" sz="2400" b="1" dirty="0"/>
              <a:t>Figure 24.12</a:t>
            </a:r>
            <a:r>
              <a:rPr lang="en-US" sz="2400" dirty="0"/>
              <a:t> Cell Division in Bacteria and Organelles.</a:t>
            </a:r>
          </a:p>
        </p:txBody>
      </p:sp>
      <p:pic>
        <p:nvPicPr>
          <p:cNvPr id="4" name="Picture Placeholder 3" descr="An illustration on cell division in a bacterium and micrographs on FtsZ in dividing chloroplasts of measurement 2 micrometers.&#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30"/>
          <a:stretch/>
        </p:blipFill>
        <p:spPr>
          <a:xfrm>
            <a:off x="4321644" y="1582126"/>
            <a:ext cx="4349799" cy="3839394"/>
          </a:xfrm>
        </p:spPr>
      </p:pic>
    </p:spTree>
    <p:extLst>
      <p:ext uri="{BB962C8B-B14F-4D97-AF65-F5344CB8AC3E}">
        <p14:creationId xmlns:p14="http://schemas.microsoft.com/office/powerpoint/2010/main" val="771329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24.3 Regulation of the Cell Cycle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701108"/>
          </a:xfrm>
        </p:spPr>
        <p:txBody>
          <a:bodyPr lIns="0" tIns="0" rIns="0" bIns="0"/>
          <a:lstStyle/>
          <a:p>
            <a:pPr marL="342900" indent="-342900"/>
            <a:r>
              <a:rPr lang="en-US" sz="2400" dirty="0">
                <a:solidFill>
                  <a:srgbClr val="FF0000"/>
                </a:solidFill>
              </a:rPr>
              <a:t>Variations</a:t>
            </a:r>
            <a:r>
              <a:rPr lang="en-US" sz="2400" dirty="0"/>
              <a:t> are observed in:</a:t>
            </a:r>
          </a:p>
          <a:p>
            <a:pPr marL="829818" lvl="1" indent="-342900"/>
            <a:r>
              <a:rPr lang="en-US" sz="2400" u="sng" dirty="0"/>
              <a:t>Overall</a:t>
            </a:r>
            <a:r>
              <a:rPr lang="en-US" sz="2400" dirty="0"/>
              <a:t> </a:t>
            </a:r>
            <a:r>
              <a:rPr lang="en-US" sz="2400" u="sng" dirty="0"/>
              <a:t>length</a:t>
            </a:r>
            <a:r>
              <a:rPr lang="en-US" sz="2400" dirty="0"/>
              <a:t> of the cell cycle</a:t>
            </a:r>
          </a:p>
          <a:p>
            <a:pPr marL="829818" lvl="1" indent="-342900"/>
            <a:r>
              <a:rPr lang="en-US" sz="2400" dirty="0"/>
              <a:t>Relative </a:t>
            </a:r>
            <a:r>
              <a:rPr lang="en-US" sz="2400" u="sng" dirty="0"/>
              <a:t>length of time spent in various phases</a:t>
            </a:r>
          </a:p>
          <a:p>
            <a:pPr marL="829818" lvl="1" indent="-342900"/>
            <a:r>
              <a:rPr lang="en-US" sz="2400" dirty="0"/>
              <a:t>How closely mitosis and cytokinesis are coupled</a:t>
            </a:r>
          </a:p>
          <a:p>
            <a:pPr marL="342900" indent="-342900"/>
            <a:r>
              <a:rPr lang="en-US" sz="2400" dirty="0"/>
              <a:t>The </a:t>
            </a:r>
            <a:r>
              <a:rPr lang="en-US" sz="2400" u="sng" dirty="0"/>
              <a:t>cell cycle is regulated </a:t>
            </a:r>
            <a:r>
              <a:rPr lang="en-US" sz="2400" dirty="0"/>
              <a:t>to meet the needs of each cell type and organism.</a:t>
            </a:r>
          </a:p>
        </p:txBody>
      </p:sp>
    </p:spTree>
    <p:extLst>
      <p:ext uri="{BB962C8B-B14F-4D97-AF65-F5344CB8AC3E}">
        <p14:creationId xmlns:p14="http://schemas.microsoft.com/office/powerpoint/2010/main" val="417223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Mitotic Index</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2922915"/>
          </a:xfrm>
        </p:spPr>
        <p:txBody>
          <a:bodyPr lIns="0" tIns="0" rIns="0" bIns="0"/>
          <a:lstStyle/>
          <a:p>
            <a:pPr marL="342900" indent="-342900"/>
            <a:r>
              <a:rPr lang="en-US" sz="2400" dirty="0"/>
              <a:t>The </a:t>
            </a:r>
            <a:r>
              <a:rPr lang="en-US" sz="2400" u="sng" dirty="0"/>
              <a:t>percentage of time in M phase is called the </a:t>
            </a:r>
            <a:r>
              <a:rPr lang="en-US" sz="2400" b="1" dirty="0"/>
              <a:t>mitotic index</a:t>
            </a:r>
            <a:r>
              <a:rPr lang="en-US" sz="2400" dirty="0"/>
              <a:t>.</a:t>
            </a:r>
          </a:p>
          <a:p>
            <a:pPr marL="342900" indent="-342900"/>
            <a:r>
              <a:rPr lang="en-US" sz="2400" dirty="0"/>
              <a:t>It can be determined by examining a group of cells and determining the proportion that are in mitosis at any point in time multiplied by the generation time. </a:t>
            </a:r>
          </a:p>
          <a:p>
            <a:pPr marL="342900" indent="-342900"/>
            <a:r>
              <a:rPr lang="en-US" sz="2400" dirty="0"/>
              <a:t>For cultured mammalian cells, it is 3–5% or </a:t>
            </a:r>
            <a:br>
              <a:rPr lang="en-US" sz="2400" dirty="0"/>
            </a:br>
            <a:r>
              <a:rPr lang="en-US" sz="2400" dirty="0">
                <a:solidFill>
                  <a:srgbClr val="FF0000"/>
                </a:solidFill>
              </a:rPr>
              <a:t>30–45 minutes</a:t>
            </a:r>
            <a:r>
              <a:rPr lang="en-US" sz="2400" dirty="0"/>
              <a:t>.</a:t>
            </a:r>
          </a:p>
        </p:txBody>
      </p:sp>
    </p:spTree>
    <p:extLst>
      <p:ext uri="{BB962C8B-B14F-4D97-AF65-F5344CB8AC3E}">
        <p14:creationId xmlns:p14="http://schemas.microsoft.com/office/powerpoint/2010/main" val="2070425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a:solidFill>
            <a:schemeClr val="accent4">
              <a:lumMod val="20000"/>
              <a:lumOff val="80000"/>
            </a:schemeClr>
          </a:solidFill>
        </p:spPr>
        <p:txBody>
          <a:bodyPr lIns="0" tIns="0" rIns="0" bIns="0" anchor="ctr"/>
          <a:lstStyle/>
          <a:p>
            <a:r>
              <a:rPr lang="en-US" dirty="0"/>
              <a:t>Cell Cycle Length Varies Among Different Cell Types</a:t>
            </a:r>
            <a:endParaRPr lang="en-US" sz="2800" dirty="0"/>
          </a:p>
        </p:txBody>
      </p:sp>
      <p:sp>
        <p:nvSpPr>
          <p:cNvPr id="4" name="Content Placeholder 3"/>
          <p:cNvSpPr>
            <a:spLocks noGrp="1"/>
          </p:cNvSpPr>
          <p:nvPr>
            <p:ph sz="quarter" idx="14"/>
          </p:nvPr>
        </p:nvSpPr>
        <p:spPr>
          <a:xfrm>
            <a:off x="419100" y="1552575"/>
            <a:ext cx="8226756" cy="3961121"/>
          </a:xfrm>
        </p:spPr>
        <p:txBody>
          <a:bodyPr lIns="0" tIns="0" rIns="0" bIns="0"/>
          <a:lstStyle/>
          <a:p>
            <a:pPr marL="255588" indent="-255588"/>
            <a:r>
              <a:rPr lang="en-US" sz="2400" dirty="0"/>
              <a:t>At one </a:t>
            </a:r>
            <a:r>
              <a:rPr lang="en-US" sz="2400" dirty="0">
                <a:solidFill>
                  <a:srgbClr val="FF0000"/>
                </a:solidFill>
              </a:rPr>
              <a:t>extreme</a:t>
            </a:r>
            <a:r>
              <a:rPr lang="en-US" sz="2400" dirty="0"/>
              <a:t> are </a:t>
            </a:r>
            <a:r>
              <a:rPr lang="en-US" sz="2400" u="sng" dirty="0"/>
              <a:t>cells that divide continuously to replace cells that are constantly lost or destroyed</a:t>
            </a:r>
            <a:r>
              <a:rPr lang="en-US" sz="2400" dirty="0"/>
              <a:t>.</a:t>
            </a:r>
          </a:p>
          <a:p>
            <a:pPr marL="255588" indent="-255588"/>
            <a:r>
              <a:rPr lang="en-US" sz="2400" dirty="0"/>
              <a:t>For example, the </a:t>
            </a:r>
            <a:r>
              <a:rPr lang="en-US" sz="2400" u="sng" dirty="0"/>
              <a:t>cells of sperm formation and </a:t>
            </a:r>
            <a:r>
              <a:rPr lang="en-US" sz="2400" i="1" u="sng" dirty="0"/>
              <a:t>stem cells</a:t>
            </a:r>
            <a:r>
              <a:rPr lang="en-US" sz="2400" u="sng" dirty="0"/>
              <a:t> that produce blood, skin, and epithelial cells</a:t>
            </a:r>
            <a:r>
              <a:rPr lang="en-US" sz="2400" dirty="0"/>
              <a:t>. </a:t>
            </a:r>
          </a:p>
          <a:p>
            <a:pPr marL="255588" indent="-255588"/>
            <a:r>
              <a:rPr lang="en-US" sz="2400" dirty="0"/>
              <a:t>At the other </a:t>
            </a:r>
            <a:r>
              <a:rPr lang="en-US" sz="2400" dirty="0">
                <a:solidFill>
                  <a:srgbClr val="FF0000"/>
                </a:solidFill>
              </a:rPr>
              <a:t>extreme</a:t>
            </a:r>
            <a:r>
              <a:rPr lang="en-US" sz="2400" dirty="0"/>
              <a:t> are extremely </a:t>
            </a:r>
            <a:r>
              <a:rPr lang="en-US" sz="2400" u="sng" dirty="0"/>
              <a:t>slow growing tissues or even some (mature nerve or muscle cells) that do not divide at all.</a:t>
            </a:r>
          </a:p>
          <a:p>
            <a:pPr marL="255588" indent="-255588"/>
            <a:r>
              <a:rPr lang="en-US" sz="2400" u="sng" dirty="0">
                <a:solidFill>
                  <a:srgbClr val="FF0000"/>
                </a:solidFill>
              </a:rPr>
              <a:t>Some</a:t>
            </a:r>
            <a:r>
              <a:rPr lang="en-US" sz="2400" u="sng" dirty="0"/>
              <a:t> cells do not divide unless stimulated like liver cells or lymphocytes. </a:t>
            </a:r>
          </a:p>
        </p:txBody>
      </p:sp>
    </p:spTree>
    <p:extLst>
      <p:ext uri="{BB962C8B-B14F-4D97-AF65-F5344CB8AC3E}">
        <p14:creationId xmlns:p14="http://schemas.microsoft.com/office/powerpoint/2010/main" val="4879103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Variations in Generation Time</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42302"/>
          </a:xfrm>
        </p:spPr>
        <p:txBody>
          <a:bodyPr lIns="0" tIns="0" rIns="0" bIns="0"/>
          <a:lstStyle/>
          <a:p>
            <a:pPr marL="342900" indent="-342900"/>
            <a:r>
              <a:rPr lang="en-US" sz="2400" dirty="0">
                <a:solidFill>
                  <a:srgbClr val="FF0000"/>
                </a:solidFill>
              </a:rPr>
              <a:t>Most</a:t>
            </a:r>
            <a:r>
              <a:rPr lang="en-US" sz="2400" dirty="0"/>
              <a:t> of the </a:t>
            </a:r>
            <a:r>
              <a:rPr lang="en-US" sz="2400" u="sng" dirty="0"/>
              <a:t>variations</a:t>
            </a:r>
            <a:r>
              <a:rPr lang="en-US" sz="2400" dirty="0"/>
              <a:t> in generation time are based on </a:t>
            </a:r>
            <a:r>
              <a:rPr lang="en-US" sz="2400" u="sng" dirty="0"/>
              <a:t>differences in the length of G1</a:t>
            </a:r>
            <a:r>
              <a:rPr lang="en-US" sz="2400" dirty="0"/>
              <a:t>, though S and G2 can also vary.</a:t>
            </a:r>
          </a:p>
          <a:p>
            <a:pPr marL="342900" indent="-342900"/>
            <a:r>
              <a:rPr lang="en-US" sz="2400" dirty="0"/>
              <a:t>Cells that </a:t>
            </a:r>
            <a:r>
              <a:rPr lang="en-US" sz="2400" u="sng" dirty="0"/>
              <a:t>divide very slowly </a:t>
            </a:r>
            <a:r>
              <a:rPr lang="en-US" sz="2400" dirty="0"/>
              <a:t>may </a:t>
            </a:r>
            <a:r>
              <a:rPr lang="en-US" sz="2400" u="sng" dirty="0"/>
              <a:t>spend days, months, or years in the offshoot of G1 called </a:t>
            </a:r>
            <a:r>
              <a:rPr lang="en-US" sz="2400" u="sng" dirty="0">
                <a:solidFill>
                  <a:srgbClr val="FF0000"/>
                </a:solidFill>
              </a:rPr>
              <a:t>G0</a:t>
            </a:r>
            <a:r>
              <a:rPr lang="en-US" sz="2400" dirty="0"/>
              <a:t>.</a:t>
            </a:r>
          </a:p>
          <a:p>
            <a:pPr marL="342900" indent="-342900"/>
            <a:r>
              <a:rPr lang="en-US" sz="2400" dirty="0"/>
              <a:t>Cells that </a:t>
            </a:r>
            <a:r>
              <a:rPr lang="en-US" sz="2400" u="sng" dirty="0"/>
              <a:t>divide very rapidly </a:t>
            </a:r>
            <a:r>
              <a:rPr lang="en-US" sz="2400" dirty="0"/>
              <a:t>have a </a:t>
            </a:r>
            <a:r>
              <a:rPr lang="en-US" sz="2400" dirty="0">
                <a:solidFill>
                  <a:srgbClr val="FF0000"/>
                </a:solidFill>
              </a:rPr>
              <a:t>short G1 or may skip it entirely.</a:t>
            </a:r>
          </a:p>
        </p:txBody>
      </p:sp>
    </p:spTree>
    <p:extLst>
      <p:ext uri="{BB962C8B-B14F-4D97-AF65-F5344CB8AC3E}">
        <p14:creationId xmlns:p14="http://schemas.microsoft.com/office/powerpoint/2010/main" val="21918921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Cell Growth and the Cell Cycle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42302"/>
          </a:xfrm>
        </p:spPr>
        <p:txBody>
          <a:bodyPr lIns="0" tIns="0" rIns="0" bIns="0"/>
          <a:lstStyle/>
          <a:p>
            <a:pPr marL="342900" indent="-342900"/>
            <a:r>
              <a:rPr lang="en-US" sz="2400" dirty="0"/>
              <a:t>Although in some cases cell growth is not essential to the cell cycle, the two are generally linked.</a:t>
            </a:r>
          </a:p>
          <a:p>
            <a:pPr marL="342900" indent="-342900"/>
            <a:r>
              <a:rPr lang="en-US" sz="2400" dirty="0"/>
              <a:t>A </a:t>
            </a:r>
            <a:r>
              <a:rPr lang="en-US" sz="2400" dirty="0">
                <a:solidFill>
                  <a:srgbClr val="FF0000"/>
                </a:solidFill>
              </a:rPr>
              <a:t>protein kinase called </a:t>
            </a:r>
            <a:r>
              <a:rPr lang="en-US" sz="2400" i="1" spc="-300" dirty="0">
                <a:solidFill>
                  <a:srgbClr val="FF0000"/>
                </a:solidFill>
              </a:rPr>
              <a:t>T O </a:t>
            </a:r>
            <a:r>
              <a:rPr lang="en-US" sz="2400" i="1" dirty="0">
                <a:solidFill>
                  <a:srgbClr val="FF0000"/>
                </a:solidFill>
              </a:rPr>
              <a:t>R</a:t>
            </a:r>
            <a:r>
              <a:rPr lang="en-US" sz="2400" dirty="0">
                <a:solidFill>
                  <a:srgbClr val="FF0000"/>
                </a:solidFill>
              </a:rPr>
              <a:t> (</a:t>
            </a:r>
            <a:r>
              <a:rPr lang="en-US" sz="2400" i="1" dirty="0">
                <a:solidFill>
                  <a:srgbClr val="FF0000"/>
                </a:solidFill>
              </a:rPr>
              <a:t>target of rapamycin</a:t>
            </a:r>
            <a:r>
              <a:rPr lang="en-US" sz="2400" dirty="0">
                <a:solidFill>
                  <a:srgbClr val="FF0000"/>
                </a:solidFill>
              </a:rPr>
              <a:t>) </a:t>
            </a:r>
            <a:r>
              <a:rPr lang="en-US" sz="2400" dirty="0"/>
              <a:t>plays a role in the signaling network that </a:t>
            </a:r>
            <a:r>
              <a:rPr lang="en-US" sz="2400" u="sng" dirty="0"/>
              <a:t>controls cell size </a:t>
            </a:r>
            <a:r>
              <a:rPr lang="en-US" sz="2400" dirty="0"/>
              <a:t>and </a:t>
            </a:r>
            <a:r>
              <a:rPr lang="en-US" sz="2400" u="sng" dirty="0"/>
              <a:t>coordinates it with cell cycle progression</a:t>
            </a:r>
            <a:r>
              <a:rPr lang="en-US" sz="2400" dirty="0"/>
              <a:t>.</a:t>
            </a:r>
          </a:p>
          <a:p>
            <a:pPr marL="342900" indent="-342900"/>
            <a:r>
              <a:rPr lang="en-US" sz="2400" dirty="0"/>
              <a:t>The </a:t>
            </a:r>
            <a:r>
              <a:rPr lang="en-US" sz="2400" u="sng" dirty="0"/>
              <a:t>network activates </a:t>
            </a:r>
            <a:r>
              <a:rPr lang="en-US" sz="2400" u="sng" spc="-300" dirty="0"/>
              <a:t>T O </a:t>
            </a:r>
            <a:r>
              <a:rPr lang="en-US" sz="2400" u="sng" dirty="0"/>
              <a:t>R in the presence of </a:t>
            </a:r>
            <a:r>
              <a:rPr lang="en-US" sz="2400" u="sng" dirty="0">
                <a:solidFill>
                  <a:srgbClr val="FF0000"/>
                </a:solidFill>
              </a:rPr>
              <a:t>nutrients</a:t>
            </a:r>
            <a:r>
              <a:rPr lang="en-US" sz="2400" u="sng" dirty="0"/>
              <a:t> and </a:t>
            </a:r>
            <a:r>
              <a:rPr lang="en-US" sz="2400" u="sng" dirty="0">
                <a:solidFill>
                  <a:srgbClr val="FF0000"/>
                </a:solidFill>
              </a:rPr>
              <a:t>growth</a:t>
            </a:r>
            <a:r>
              <a:rPr lang="en-US" sz="2400" u="sng" dirty="0"/>
              <a:t> </a:t>
            </a:r>
            <a:r>
              <a:rPr lang="en-US" sz="2400" u="sng" dirty="0">
                <a:solidFill>
                  <a:srgbClr val="FF0000"/>
                </a:solidFill>
              </a:rPr>
              <a:t>factors</a:t>
            </a:r>
            <a:r>
              <a:rPr lang="en-US" sz="2400" dirty="0"/>
              <a:t>.</a:t>
            </a:r>
          </a:p>
        </p:txBody>
      </p:sp>
    </p:spTree>
    <p:extLst>
      <p:ext uri="{BB962C8B-B14F-4D97-AF65-F5344CB8AC3E}">
        <p14:creationId xmlns:p14="http://schemas.microsoft.com/office/powerpoint/2010/main" val="27774005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Cell Growth and the Cell Cycle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619221"/>
          </a:xfrm>
        </p:spPr>
        <p:txBody>
          <a:bodyPr lIns="0" tIns="0" rIns="0" bIns="0"/>
          <a:lstStyle/>
          <a:p>
            <a:pPr marL="342900" indent="-342900"/>
            <a:r>
              <a:rPr lang="en-US" sz="2400" dirty="0">
                <a:solidFill>
                  <a:srgbClr val="FF0000"/>
                </a:solidFill>
              </a:rPr>
              <a:t>Activated </a:t>
            </a:r>
            <a:r>
              <a:rPr lang="en-US" sz="2400" spc="-300" dirty="0">
                <a:solidFill>
                  <a:srgbClr val="FF0000"/>
                </a:solidFill>
              </a:rPr>
              <a:t>T O </a:t>
            </a:r>
            <a:r>
              <a:rPr lang="en-US" sz="2400" dirty="0">
                <a:solidFill>
                  <a:srgbClr val="FF0000"/>
                </a:solidFill>
              </a:rPr>
              <a:t>R </a:t>
            </a:r>
            <a:r>
              <a:rPr lang="en-US" sz="2400" dirty="0"/>
              <a:t>stimulates molecules that </a:t>
            </a:r>
            <a:r>
              <a:rPr lang="en-US" sz="2400" u="sng" dirty="0"/>
              <a:t>control the rate of protein synthesis, leading to increased cell mass.</a:t>
            </a:r>
          </a:p>
          <a:p>
            <a:pPr marL="342900" indent="-342900"/>
            <a:r>
              <a:rPr lang="en-US" sz="2400" dirty="0"/>
              <a:t>Some of the molecules also facilitate entry into </a:t>
            </a:r>
            <a:br>
              <a:rPr lang="en-US" sz="2400" dirty="0"/>
            </a:br>
            <a:r>
              <a:rPr lang="en-US" sz="2400" dirty="0"/>
              <a:t>S phase.</a:t>
            </a:r>
          </a:p>
          <a:p>
            <a:pPr marL="342900" indent="-342900"/>
            <a:r>
              <a:rPr lang="en-US" sz="2400" spc="-300" dirty="0"/>
              <a:t>T O </a:t>
            </a:r>
            <a:r>
              <a:rPr lang="en-US" sz="2400" dirty="0"/>
              <a:t>R is therefore an </a:t>
            </a:r>
            <a:r>
              <a:rPr lang="en-US" sz="2400" u="sng" dirty="0"/>
              <a:t>important regulator of both cell size and cell cycle progression</a:t>
            </a:r>
            <a:r>
              <a:rPr lang="en-US" sz="2400" dirty="0"/>
              <a:t>.</a:t>
            </a:r>
          </a:p>
        </p:txBody>
      </p:sp>
    </p:spTree>
    <p:extLst>
      <p:ext uri="{BB962C8B-B14F-4D97-AF65-F5344CB8AC3E}">
        <p14:creationId xmlns:p14="http://schemas.microsoft.com/office/powerpoint/2010/main" val="3326711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a:solidFill>
            <a:schemeClr val="accent4">
              <a:lumMod val="20000"/>
              <a:lumOff val="80000"/>
            </a:schemeClr>
          </a:solidFill>
        </p:spPr>
        <p:txBody>
          <a:bodyPr lIns="0" tIns="0" rIns="0" bIns="0" anchor="ctr"/>
          <a:lstStyle/>
          <a:p>
            <a:r>
              <a:rPr lang="en-US" dirty="0"/>
              <a:t>Cell Cycle Progression Is Controlled at Several Key Transition Points</a:t>
            </a:r>
            <a:endParaRPr lang="en-US" sz="2800" dirty="0"/>
          </a:p>
        </p:txBody>
      </p:sp>
      <p:sp>
        <p:nvSpPr>
          <p:cNvPr id="4" name="Content Placeholder 3"/>
          <p:cNvSpPr>
            <a:spLocks noGrp="1"/>
          </p:cNvSpPr>
          <p:nvPr>
            <p:ph sz="quarter" idx="14"/>
          </p:nvPr>
        </p:nvSpPr>
        <p:spPr>
          <a:xfrm>
            <a:off x="419100" y="1552575"/>
            <a:ext cx="8226756" cy="371759"/>
          </a:xfrm>
        </p:spPr>
        <p:txBody>
          <a:bodyPr lIns="0" tIns="0" rIns="0" bIns="0"/>
          <a:lstStyle/>
          <a:p>
            <a:pPr marL="255588" indent="-255588"/>
            <a:r>
              <a:rPr lang="en-US" sz="2400" dirty="0">
                <a:solidFill>
                  <a:schemeClr val="tx2"/>
                </a:solidFill>
              </a:rPr>
              <a:t>Control of the cell cycle must</a:t>
            </a:r>
            <a:r>
              <a:rPr lang="en-US" sz="2400" dirty="0"/>
              <a:t>:</a:t>
            </a:r>
          </a:p>
        </p:txBody>
      </p:sp>
      <p:sp>
        <p:nvSpPr>
          <p:cNvPr id="5" name="Content Placeholder 4"/>
          <p:cNvSpPr>
            <a:spLocks noGrp="1"/>
          </p:cNvSpPr>
          <p:nvPr>
            <p:ph sz="quarter" idx="15"/>
          </p:nvPr>
        </p:nvSpPr>
        <p:spPr>
          <a:xfrm>
            <a:off x="431801" y="2153077"/>
            <a:ext cx="8214056" cy="2296093"/>
          </a:xfrm>
        </p:spPr>
        <p:txBody>
          <a:bodyPr lIns="0" tIns="0" rIns="0" bIns="0"/>
          <a:lstStyle/>
          <a:p>
            <a:pPr marL="1001268" lvl="1" indent="-514350">
              <a:buFont typeface="+mj-lt"/>
              <a:buAutoNum type="arabicPeriod"/>
            </a:pPr>
            <a:r>
              <a:rPr lang="en-US" sz="2400" dirty="0"/>
              <a:t>Ensure that events of each phase are carried out in the </a:t>
            </a:r>
            <a:r>
              <a:rPr lang="en-US" sz="2400" dirty="0">
                <a:solidFill>
                  <a:srgbClr val="FF0000"/>
                </a:solidFill>
              </a:rPr>
              <a:t>correct order </a:t>
            </a:r>
            <a:r>
              <a:rPr lang="en-US" sz="2400" dirty="0"/>
              <a:t>and at the </a:t>
            </a:r>
            <a:r>
              <a:rPr lang="en-US" sz="2400" dirty="0">
                <a:solidFill>
                  <a:srgbClr val="FF0000"/>
                </a:solidFill>
              </a:rPr>
              <a:t>appropriate time</a:t>
            </a:r>
            <a:r>
              <a:rPr lang="en-US" sz="2400" dirty="0"/>
              <a:t>.</a:t>
            </a:r>
          </a:p>
          <a:p>
            <a:pPr marL="1001268" lvl="1" indent="-514350">
              <a:buFont typeface="+mj-lt"/>
              <a:buAutoNum type="arabicPeriod"/>
            </a:pPr>
            <a:r>
              <a:rPr lang="en-US" sz="2400" dirty="0"/>
              <a:t>Ensure that each phase is </a:t>
            </a:r>
            <a:r>
              <a:rPr lang="en-US" sz="2400" dirty="0">
                <a:solidFill>
                  <a:srgbClr val="FF0000"/>
                </a:solidFill>
              </a:rPr>
              <a:t>completed </a:t>
            </a:r>
            <a:r>
              <a:rPr lang="en-US" sz="2400" dirty="0"/>
              <a:t>before the next one begins.</a:t>
            </a:r>
          </a:p>
          <a:p>
            <a:pPr marL="1001268" lvl="1" indent="-514350">
              <a:buFont typeface="+mj-lt"/>
              <a:buAutoNum type="arabicPeriod"/>
            </a:pPr>
            <a:r>
              <a:rPr lang="en-US" sz="2400" u="sng" dirty="0"/>
              <a:t>Respond</a:t>
            </a:r>
            <a:r>
              <a:rPr lang="en-US" sz="2400" dirty="0"/>
              <a:t> to </a:t>
            </a:r>
            <a:r>
              <a:rPr lang="en-US" sz="2400" dirty="0">
                <a:solidFill>
                  <a:srgbClr val="FF0000"/>
                </a:solidFill>
              </a:rPr>
              <a:t>external conditions</a:t>
            </a:r>
            <a:r>
              <a:rPr lang="en-US" sz="2400" dirty="0"/>
              <a:t>.</a:t>
            </a:r>
            <a:endParaRPr lang="en-IN" sz="2400" dirty="0"/>
          </a:p>
        </p:txBody>
      </p:sp>
    </p:spTree>
    <p:extLst>
      <p:ext uri="{BB962C8B-B14F-4D97-AF65-F5344CB8AC3E}">
        <p14:creationId xmlns:p14="http://schemas.microsoft.com/office/powerpoint/2010/main" val="15203016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8251961" cy="1247464"/>
          </a:xfrm>
          <a:solidFill>
            <a:schemeClr val="accent4">
              <a:lumMod val="20000"/>
              <a:lumOff val="80000"/>
            </a:schemeClr>
          </a:solidFill>
        </p:spPr>
        <p:txBody>
          <a:bodyPr lIns="0" tIns="0" rIns="0" bIns="0" anchor="ctr"/>
          <a:lstStyle/>
          <a:p>
            <a:r>
              <a:rPr lang="en-US" dirty="0"/>
              <a:t>Key Transition Points in the Cell Cycle</a:t>
            </a:r>
          </a:p>
        </p:txBody>
      </p:sp>
      <p:sp>
        <p:nvSpPr>
          <p:cNvPr id="6" name="Content Placeholder 5"/>
          <p:cNvSpPr>
            <a:spLocks noGrp="1"/>
          </p:cNvSpPr>
          <p:nvPr>
            <p:ph sz="quarter" idx="15"/>
          </p:nvPr>
        </p:nvSpPr>
        <p:spPr>
          <a:xfrm>
            <a:off x="421689" y="1533158"/>
            <a:ext cx="4094894" cy="808260"/>
          </a:xfrm>
          <a:solidFill>
            <a:schemeClr val="accent4">
              <a:lumMod val="20000"/>
              <a:lumOff val="80000"/>
            </a:schemeClr>
          </a:solidFill>
        </p:spPr>
        <p:txBody>
          <a:bodyPr lIns="0" tIns="0" rIns="0" bIns="0"/>
          <a:lstStyle/>
          <a:p>
            <a:pPr marL="0" indent="0">
              <a:buNone/>
            </a:pPr>
            <a:r>
              <a:rPr lang="en-US" sz="2400" b="1" dirty="0"/>
              <a:t>Figure 24.13</a:t>
            </a:r>
            <a:r>
              <a:rPr lang="en-US" sz="2400" dirty="0"/>
              <a:t> Key Transition Points in the Cell Cycle.</a:t>
            </a:r>
          </a:p>
        </p:txBody>
      </p:sp>
      <p:pic>
        <p:nvPicPr>
          <p:cNvPr id="5" name="Picture Placeholder 4" descr="An illustration on three key transition points in the cell cycle. The start or the restriction point, G2-M transition, and metaphase-anaphase transition area shown along with the factors that influence them.&#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465"/>
          <a:stretch/>
        </p:blipFill>
        <p:spPr>
          <a:xfrm>
            <a:off x="5038522" y="1530255"/>
            <a:ext cx="3393791" cy="4784291"/>
          </a:xfrm>
        </p:spPr>
      </p:pic>
    </p:spTree>
    <p:extLst>
      <p:ext uri="{BB962C8B-B14F-4D97-AF65-F5344CB8AC3E}">
        <p14:creationId xmlns:p14="http://schemas.microsoft.com/office/powerpoint/2010/main" val="1037488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4853"/>
            <a:ext cx="8263784" cy="736989"/>
          </a:xfrm>
          <a:solidFill>
            <a:schemeClr val="accent4">
              <a:lumMod val="20000"/>
              <a:lumOff val="80000"/>
            </a:schemeClr>
          </a:solidFill>
        </p:spPr>
        <p:txBody>
          <a:bodyPr lIns="0" tIns="0" rIns="0" bIns="0" anchor="ctr"/>
          <a:lstStyle/>
          <a:p>
            <a:r>
              <a:rPr lang="en-US" sz="3200" dirty="0">
                <a:latin typeface="+mj-lt"/>
              </a:rPr>
              <a:t>Restriction Point (G1-S Transition) </a:t>
            </a:r>
            <a:r>
              <a:rPr lang="en-US" sz="24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42302"/>
          </a:xfrm>
        </p:spPr>
        <p:txBody>
          <a:bodyPr lIns="0" tIns="0" rIns="0" bIns="0"/>
          <a:lstStyle/>
          <a:p>
            <a:pPr marL="342900" indent="-342900"/>
            <a:r>
              <a:rPr lang="en-US" sz="2400" dirty="0"/>
              <a:t>At key transition points in the cell cycle, conditions in the cell determine whether or not it will proceed.</a:t>
            </a:r>
          </a:p>
          <a:p>
            <a:pPr marL="342900" indent="-342900"/>
            <a:r>
              <a:rPr lang="en-US" sz="2400" dirty="0"/>
              <a:t>The first control point occurs in late G1; the G1 to S progression is called </a:t>
            </a:r>
            <a:r>
              <a:rPr lang="en-US" sz="2400" b="1" dirty="0">
                <a:solidFill>
                  <a:schemeClr val="tx2"/>
                </a:solidFill>
              </a:rPr>
              <a:t>Start</a:t>
            </a:r>
            <a:r>
              <a:rPr lang="en-US" sz="2400" dirty="0">
                <a:solidFill>
                  <a:schemeClr val="tx2"/>
                </a:solidFill>
              </a:rPr>
              <a:t> in yeast.</a:t>
            </a:r>
            <a:r>
              <a:rPr lang="en-US" sz="2400" dirty="0"/>
              <a:t> </a:t>
            </a:r>
          </a:p>
          <a:p>
            <a:pPr marL="342900" indent="-342900"/>
            <a:r>
              <a:rPr lang="en-US" sz="2400" dirty="0"/>
              <a:t>In </a:t>
            </a:r>
            <a:r>
              <a:rPr lang="en-US" sz="2400" dirty="0">
                <a:solidFill>
                  <a:schemeClr val="tx2"/>
                </a:solidFill>
              </a:rPr>
              <a:t>animal cells</a:t>
            </a:r>
            <a:r>
              <a:rPr lang="en-US" sz="2400" dirty="0"/>
              <a:t>, the comparable control point is called the </a:t>
            </a:r>
            <a:r>
              <a:rPr lang="en-US" sz="2400" b="1" dirty="0"/>
              <a:t>restriction point</a:t>
            </a:r>
            <a:r>
              <a:rPr lang="en-US" sz="2400" dirty="0"/>
              <a:t>; </a:t>
            </a:r>
            <a:r>
              <a:rPr lang="en-US" sz="2400" u="sng" dirty="0"/>
              <a:t>the ability to pass it is influenced by the presence of extracellular </a:t>
            </a:r>
            <a:r>
              <a:rPr lang="en-US" sz="2400" i="1" u="sng" dirty="0"/>
              <a:t>growth factors</a:t>
            </a:r>
            <a:r>
              <a:rPr lang="en-US" sz="2400" dirty="0"/>
              <a:t>.</a:t>
            </a:r>
          </a:p>
        </p:txBody>
      </p:sp>
    </p:spTree>
    <p:extLst>
      <p:ext uri="{BB962C8B-B14F-4D97-AF65-F5344CB8AC3E}">
        <p14:creationId xmlns:p14="http://schemas.microsoft.com/office/powerpoint/2010/main" val="2046406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06428"/>
            <a:ext cx="8263784" cy="736989"/>
          </a:xfrm>
          <a:solidFill>
            <a:schemeClr val="accent4">
              <a:lumMod val="20000"/>
              <a:lumOff val="80000"/>
            </a:schemeClr>
          </a:solidFill>
        </p:spPr>
        <p:txBody>
          <a:bodyPr lIns="0" tIns="0" rIns="0" bIns="0" anchor="ctr"/>
          <a:lstStyle/>
          <a:p>
            <a:r>
              <a:rPr lang="en-US" sz="3200" dirty="0">
                <a:latin typeface="+mj-lt"/>
              </a:rPr>
              <a:t>Restriction Point (G1-S Transition) </a:t>
            </a:r>
            <a:r>
              <a:rPr lang="en-US" sz="24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059663"/>
          </a:xfrm>
        </p:spPr>
        <p:txBody>
          <a:bodyPr lIns="0" tIns="0" rIns="0" bIns="0"/>
          <a:lstStyle/>
          <a:p>
            <a:pPr marL="342900" indent="-342900"/>
            <a:r>
              <a:rPr lang="en-US" sz="2400" dirty="0"/>
              <a:t>Cells that successfully pass the restriction point are committed to S phase.</a:t>
            </a:r>
          </a:p>
          <a:p>
            <a:pPr marL="342900" indent="-342900"/>
            <a:r>
              <a:rPr lang="en-US" sz="2400" u="sng" dirty="0"/>
              <a:t>Those that do not, enter into G0 and reside there until a signal allows them to reenter G1 and pass through the restriction points.</a:t>
            </a:r>
          </a:p>
        </p:txBody>
      </p:sp>
    </p:spTree>
    <p:extLst>
      <p:ext uri="{BB962C8B-B14F-4D97-AF65-F5344CB8AC3E}">
        <p14:creationId xmlns:p14="http://schemas.microsoft.com/office/powerpoint/2010/main" val="4043540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G2-M Transition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342552"/>
          </a:xfrm>
        </p:spPr>
        <p:txBody>
          <a:bodyPr lIns="0" tIns="0" rIns="0" bIns="0"/>
          <a:lstStyle/>
          <a:p>
            <a:pPr marL="342900" indent="-342900"/>
            <a:r>
              <a:rPr lang="en-US" sz="2400" dirty="0"/>
              <a:t>At the G2 to M boundary, the commitment is made to enter mitosis.</a:t>
            </a:r>
          </a:p>
          <a:p>
            <a:pPr marL="342900" indent="-342900"/>
            <a:r>
              <a:rPr lang="en-US" sz="2400" dirty="0"/>
              <a:t>In </a:t>
            </a:r>
            <a:r>
              <a:rPr lang="en-US" sz="2400" u="sng" dirty="0"/>
              <a:t>some cell types</a:t>
            </a:r>
            <a:r>
              <a:rPr lang="en-US" sz="2400" dirty="0"/>
              <a:t>, the </a:t>
            </a:r>
            <a:r>
              <a:rPr lang="en-US" sz="2400" dirty="0">
                <a:solidFill>
                  <a:schemeClr val="tx2"/>
                </a:solidFill>
              </a:rPr>
              <a:t>cell can be arrested in G2 indefinitely</a:t>
            </a:r>
            <a:r>
              <a:rPr lang="en-US" sz="2400" dirty="0"/>
              <a:t>, and the cell enters a state analogous </a:t>
            </a:r>
            <a:br>
              <a:rPr lang="en-US" sz="2400" dirty="0"/>
            </a:br>
            <a:r>
              <a:rPr lang="en-US" sz="2400" dirty="0"/>
              <a:t>to G0.</a:t>
            </a:r>
          </a:p>
          <a:p>
            <a:pPr marL="342900" indent="-342900"/>
            <a:r>
              <a:rPr lang="en-US" sz="2400" dirty="0"/>
              <a:t>In most cells, the G1 arrest is the more prevalent type of control, but in some, such as </a:t>
            </a:r>
            <a:r>
              <a:rPr lang="en-US" sz="2400" u="sng" dirty="0"/>
              <a:t>frog eggs, the G2 arrest is more important.</a:t>
            </a:r>
          </a:p>
        </p:txBody>
      </p:sp>
    </p:spTree>
    <p:extLst>
      <p:ext uri="{BB962C8B-B14F-4D97-AF65-F5344CB8AC3E}">
        <p14:creationId xmlns:p14="http://schemas.microsoft.com/office/powerpoint/2010/main" val="3829550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chemeClr val="accent4">
              <a:lumMod val="20000"/>
              <a:lumOff val="80000"/>
            </a:schemeClr>
          </a:solidFill>
        </p:spPr>
        <p:txBody>
          <a:bodyPr lIns="0" tIns="0" rIns="0" bIns="0" anchor="ctr"/>
          <a:lstStyle/>
          <a:p>
            <a:r>
              <a:rPr lang="en-US" sz="3600" dirty="0">
                <a:latin typeface="+mj-lt"/>
              </a:rPr>
              <a:t>Metaphase-Anaphase Transition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591926"/>
          </a:xfrm>
        </p:spPr>
        <p:txBody>
          <a:bodyPr lIns="0" tIns="0" rIns="0" bIns="0"/>
          <a:lstStyle/>
          <a:p>
            <a:pPr marL="342900" indent="-342900"/>
            <a:r>
              <a:rPr lang="en-US" sz="2400" dirty="0"/>
              <a:t>A third key transition point is at the junction between metaphase and anaphase.</a:t>
            </a:r>
          </a:p>
          <a:p>
            <a:pPr marL="342900" indent="-342900"/>
            <a:r>
              <a:rPr lang="en-US" sz="2400" dirty="0"/>
              <a:t>Here the commitment is made to move the two sets of chromosomes into the new cells.</a:t>
            </a:r>
          </a:p>
          <a:p>
            <a:pPr marL="342900" indent="-342900"/>
            <a:r>
              <a:rPr lang="en-US" sz="2400" dirty="0"/>
              <a:t>Before cells can begin anaphase, all the chromosomes must be properly attached to the spindle.</a:t>
            </a:r>
          </a:p>
        </p:txBody>
      </p:sp>
    </p:spTree>
    <p:extLst>
      <p:ext uri="{BB962C8B-B14F-4D97-AF65-F5344CB8AC3E}">
        <p14:creationId xmlns:p14="http://schemas.microsoft.com/office/powerpoint/2010/main" val="22814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The G Phases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8"/>
            <a:ext cx="8263784" cy="2922915"/>
          </a:xfrm>
        </p:spPr>
        <p:txBody>
          <a:bodyPr lIns="0" tIns="0" rIns="0" bIns="0"/>
          <a:lstStyle/>
          <a:p>
            <a:pPr marL="342900" indent="-342900"/>
            <a:r>
              <a:rPr lang="en-US" sz="2400" dirty="0">
                <a:solidFill>
                  <a:srgbClr val="FF0000"/>
                </a:solidFill>
              </a:rPr>
              <a:t>G1</a:t>
            </a:r>
            <a:r>
              <a:rPr lang="en-US" sz="2400" dirty="0"/>
              <a:t> is quite </a:t>
            </a:r>
            <a:r>
              <a:rPr lang="en-US" sz="2400" u="sng" dirty="0"/>
              <a:t>variable</a:t>
            </a:r>
            <a:r>
              <a:rPr lang="en-US" sz="2400" dirty="0"/>
              <a:t> depending on cell type; </a:t>
            </a:r>
            <a:r>
              <a:rPr lang="en-US" sz="2400" dirty="0">
                <a:solidFill>
                  <a:srgbClr val="FF0000"/>
                </a:solidFill>
              </a:rPr>
              <a:t>G2 is shorter </a:t>
            </a:r>
            <a:r>
              <a:rPr lang="en-US" sz="2400" dirty="0"/>
              <a:t>and less variable.</a:t>
            </a:r>
          </a:p>
          <a:p>
            <a:pPr marL="342900" indent="-342900"/>
            <a:r>
              <a:rPr lang="en-US" sz="2400" dirty="0"/>
              <a:t>During G1, a major decision is made whether a cell will divide again; </a:t>
            </a:r>
            <a:r>
              <a:rPr lang="en-US" sz="2400" u="sng" dirty="0"/>
              <a:t>cells that arrest in G1, waiting for a signal to divide, are said to be in </a:t>
            </a:r>
            <a:r>
              <a:rPr lang="en-US" sz="2400" b="1" u="sng" dirty="0"/>
              <a:t>G0</a:t>
            </a:r>
            <a:r>
              <a:rPr lang="en-US" sz="2400" u="sng" dirty="0"/>
              <a:t> (</a:t>
            </a:r>
            <a:r>
              <a:rPr lang="en-US" sz="2400" b="1" u="sng" dirty="0"/>
              <a:t>G zero</a:t>
            </a:r>
            <a:r>
              <a:rPr lang="en-US" sz="2400" u="sng" dirty="0"/>
              <a:t>).</a:t>
            </a:r>
          </a:p>
          <a:p>
            <a:pPr marL="342900" indent="-342900"/>
            <a:r>
              <a:rPr lang="en-US" sz="2400" dirty="0"/>
              <a:t>Cells that </a:t>
            </a:r>
            <a:r>
              <a:rPr lang="en-US" sz="2400" u="sng" dirty="0">
                <a:solidFill>
                  <a:schemeClr val="accent3"/>
                </a:solidFill>
              </a:rPr>
              <a:t>exit the cell cycle are said to undergo </a:t>
            </a:r>
            <a:r>
              <a:rPr lang="en-US" sz="2400" i="1" u="sng" dirty="0">
                <a:solidFill>
                  <a:schemeClr val="accent1">
                    <a:lumMod val="40000"/>
                    <a:lumOff val="60000"/>
                  </a:schemeClr>
                </a:solidFill>
              </a:rPr>
              <a:t>terminal differentiation</a:t>
            </a:r>
            <a:r>
              <a:rPr lang="en-US" sz="2400" u="sng" dirty="0">
                <a:solidFill>
                  <a:schemeClr val="accent1">
                    <a:lumMod val="40000"/>
                    <a:lumOff val="60000"/>
                  </a:schemeClr>
                </a:solidFill>
              </a:rPr>
              <a:t>.</a:t>
            </a:r>
          </a:p>
        </p:txBody>
      </p:sp>
    </p:spTree>
    <p:extLst>
      <p:ext uri="{BB962C8B-B14F-4D97-AF65-F5344CB8AC3E}">
        <p14:creationId xmlns:p14="http://schemas.microsoft.com/office/powerpoint/2010/main" val="1083551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150565"/>
            <a:ext cx="8302240" cy="1705530"/>
          </a:xfrm>
        </p:spPr>
        <p:txBody>
          <a:bodyPr lIns="0" tIns="0" rIns="0" bIns="0" anchor="ctr"/>
          <a:lstStyle/>
          <a:p>
            <a:r>
              <a:rPr lang="en-US" sz="3600" dirty="0">
                <a:latin typeface="+mj-lt"/>
              </a:rPr>
              <a:t>Cell Fusion Experiments and Cell Cycle Mutants Identified Molecules That Control the Cell Cycle</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2067011"/>
            <a:ext cx="8302240" cy="785371"/>
          </a:xfrm>
        </p:spPr>
        <p:txBody>
          <a:bodyPr lIns="0" tIns="0" rIns="0" bIns="0"/>
          <a:lstStyle/>
          <a:p>
            <a:pPr marL="342900" indent="-342900"/>
            <a:r>
              <a:rPr lang="en-US" sz="2400" dirty="0"/>
              <a:t>Understanding of cell cycle control is based on several experimental approaches.</a:t>
            </a:r>
          </a:p>
        </p:txBody>
      </p:sp>
    </p:spTree>
    <p:extLst>
      <p:ext uri="{BB962C8B-B14F-4D97-AF65-F5344CB8AC3E}">
        <p14:creationId xmlns:p14="http://schemas.microsoft.com/office/powerpoint/2010/main" val="813154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Heterokaryons </a:t>
            </a:r>
            <a:r>
              <a:rPr lang="en-US" sz="2800" dirty="0">
                <a:latin typeface="+mj-lt"/>
              </a:rPr>
              <a:t>(1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342552"/>
          </a:xfrm>
        </p:spPr>
        <p:txBody>
          <a:bodyPr lIns="0" tIns="0" rIns="0" bIns="0"/>
          <a:lstStyle/>
          <a:p>
            <a:pPr marL="342900" indent="-342900"/>
            <a:r>
              <a:rPr lang="en-US" sz="2400" dirty="0"/>
              <a:t>Cell fusion experiments in the 1970s gave hints about the identity of molecules that drive the cell cycle.</a:t>
            </a:r>
          </a:p>
          <a:p>
            <a:pPr marL="342900" indent="-342900"/>
            <a:r>
              <a:rPr lang="en-US" sz="2400" dirty="0"/>
              <a:t>Two cultured mammalian cells were fused to form a cell with two nuclei—a </a:t>
            </a:r>
            <a:r>
              <a:rPr lang="en-US" sz="2400" i="1" dirty="0"/>
              <a:t>heterokaryon</a:t>
            </a:r>
            <a:r>
              <a:rPr lang="en-US" sz="2400" dirty="0"/>
              <a:t>. </a:t>
            </a:r>
          </a:p>
          <a:p>
            <a:pPr marL="342900" indent="-342900"/>
            <a:r>
              <a:rPr lang="en-US" sz="2400" dirty="0"/>
              <a:t>If one cell is in S phase and the other in G1, the G1 nucleus quickly begins </a:t>
            </a:r>
            <a:r>
              <a:rPr lang="en-US" sz="2400" spc="-300" dirty="0"/>
              <a:t>D N </a:t>
            </a:r>
            <a:r>
              <a:rPr lang="en-US" sz="2400" dirty="0"/>
              <a:t>A replication, suggesting that S phase cells contain molecules that trigger the G1 to S progression.</a:t>
            </a:r>
          </a:p>
        </p:txBody>
      </p:sp>
    </p:spTree>
    <p:extLst>
      <p:ext uri="{BB962C8B-B14F-4D97-AF65-F5344CB8AC3E}">
        <p14:creationId xmlns:p14="http://schemas.microsoft.com/office/powerpoint/2010/main" val="19617807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Heterokaryons </a:t>
            </a:r>
            <a:r>
              <a:rPr lang="en-US" sz="2800" dirty="0">
                <a:latin typeface="+mj-lt"/>
              </a:rPr>
              <a:t>(2 of 2)</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1786708"/>
          </a:xfrm>
        </p:spPr>
        <p:txBody>
          <a:bodyPr lIns="0" tIns="0" rIns="0" bIns="0"/>
          <a:lstStyle/>
          <a:p>
            <a:pPr marL="342900" indent="-342900"/>
            <a:r>
              <a:rPr lang="en-US" sz="2400" dirty="0"/>
              <a:t>Fusion of cells in M phase with cells in G1, S, or G2 causes the interphase nuclei to immediately begin mitosis.</a:t>
            </a:r>
          </a:p>
          <a:p>
            <a:pPr marL="342900" indent="-342900"/>
            <a:r>
              <a:rPr lang="en-US" sz="2400" dirty="0"/>
              <a:t>These experiments suggest that molecules in the cytoplasm drive cells from G1 to S or G2 to M.</a:t>
            </a:r>
          </a:p>
        </p:txBody>
      </p:sp>
    </p:spTree>
    <p:extLst>
      <p:ext uri="{BB962C8B-B14F-4D97-AF65-F5344CB8AC3E}">
        <p14:creationId xmlns:p14="http://schemas.microsoft.com/office/powerpoint/2010/main" val="24939884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40677" y="103661"/>
            <a:ext cx="8251961" cy="1247464"/>
          </a:xfrm>
        </p:spPr>
        <p:txBody>
          <a:bodyPr lIns="0" tIns="0" rIns="0" bIns="0" anchor="ctr"/>
          <a:lstStyle/>
          <a:p>
            <a:r>
              <a:rPr lang="en-US" dirty="0"/>
              <a:t>Evidence for the Role of Chemical Signals in Cell Cycle Regulation</a:t>
            </a:r>
          </a:p>
        </p:txBody>
      </p:sp>
      <p:sp>
        <p:nvSpPr>
          <p:cNvPr id="6" name="Content Placeholder 5"/>
          <p:cNvSpPr>
            <a:spLocks noGrp="1"/>
          </p:cNvSpPr>
          <p:nvPr>
            <p:ph sz="quarter" idx="15"/>
          </p:nvPr>
        </p:nvSpPr>
        <p:spPr>
          <a:xfrm>
            <a:off x="431800" y="1533159"/>
            <a:ext cx="8260838" cy="808260"/>
          </a:xfrm>
        </p:spPr>
        <p:txBody>
          <a:bodyPr lIns="0" tIns="0" rIns="0" bIns="0"/>
          <a:lstStyle/>
          <a:p>
            <a:pPr marL="0" indent="0">
              <a:buNone/>
            </a:pPr>
            <a:r>
              <a:rPr lang="en-US" sz="2400" b="1" dirty="0"/>
              <a:t>Figure 24.14 </a:t>
            </a:r>
            <a:r>
              <a:rPr lang="en-US" sz="2400" dirty="0"/>
              <a:t>Evidence for the Role of Chemical Signals in Cell Cycle Regulation. </a:t>
            </a:r>
          </a:p>
        </p:txBody>
      </p:sp>
      <p:pic>
        <p:nvPicPr>
          <p:cNvPr id="4" name="Picture Placeholder 3" descr="An illustration on the role of chemical signals in cell cycle regulation. It shows the fusion of S and G1 and the fusion of M and G1.&#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141"/>
          <a:stretch/>
        </p:blipFill>
        <p:spPr>
          <a:xfrm>
            <a:off x="1893807" y="2531581"/>
            <a:ext cx="5359828" cy="3732528"/>
          </a:xfrm>
        </p:spPr>
      </p:pic>
    </p:spTree>
    <p:extLst>
      <p:ext uri="{BB962C8B-B14F-4D97-AF65-F5344CB8AC3E}">
        <p14:creationId xmlns:p14="http://schemas.microsoft.com/office/powerpoint/2010/main" val="19433133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Cell Cycle Mutants in Yeast</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660164"/>
          </a:xfrm>
        </p:spPr>
        <p:txBody>
          <a:bodyPr lIns="0" tIns="0" rIns="0" bIns="0"/>
          <a:lstStyle/>
          <a:p>
            <a:pPr marL="342900" indent="-342900"/>
            <a:r>
              <a:rPr lang="en-US" sz="2400" dirty="0"/>
              <a:t>Budding yeasts, </a:t>
            </a:r>
            <a:r>
              <a:rPr lang="en-US" sz="2400" i="1" dirty="0"/>
              <a:t>Saccharomyces cerevisiae</a:t>
            </a:r>
            <a:r>
              <a:rPr lang="en-US" sz="2400" dirty="0"/>
              <a:t>, carrying a </a:t>
            </a:r>
            <a:r>
              <a:rPr lang="en-US" sz="2400" i="1" dirty="0"/>
              <a:t>temperature-sensitive mutation</a:t>
            </a:r>
            <a:r>
              <a:rPr lang="en-US" sz="2400" dirty="0"/>
              <a:t> affecting the cell cycle can be grown at a lower (permissive) temperature.</a:t>
            </a:r>
          </a:p>
          <a:p>
            <a:pPr marL="342900" indent="-342900"/>
            <a:r>
              <a:rPr lang="en-US" sz="2400" dirty="0"/>
              <a:t>Their cell cycles will be blocked at high temperatures.</a:t>
            </a:r>
          </a:p>
          <a:p>
            <a:pPr marL="342900" indent="-342900"/>
            <a:r>
              <a:rPr lang="en-US" sz="2400" dirty="0"/>
              <a:t>Leland Hartwell and colleagues identified many genes involved in cell cycle regulation using this approach.</a:t>
            </a:r>
          </a:p>
        </p:txBody>
      </p:sp>
    </p:spTree>
    <p:extLst>
      <p:ext uri="{BB962C8B-B14F-4D97-AF65-F5344CB8AC3E}">
        <p14:creationId xmlns:p14="http://schemas.microsoft.com/office/powerpoint/2010/main" val="40235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Similar Work in Fission Yeast</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2660164"/>
          </a:xfrm>
        </p:spPr>
        <p:txBody>
          <a:bodyPr lIns="0" tIns="0" rIns="0" bIns="0"/>
          <a:lstStyle/>
          <a:p>
            <a:pPr marL="342900" indent="-342900"/>
            <a:r>
              <a:rPr lang="en-US" sz="2400" dirty="0"/>
              <a:t>Paul Nurse carried out similar research with the fission yeast, </a:t>
            </a:r>
            <a:r>
              <a:rPr lang="en-US" sz="2400" i="1" dirty="0"/>
              <a:t>Schizosaccharomyces pombe</a:t>
            </a:r>
            <a:r>
              <a:rPr lang="en-US" sz="2400" dirty="0"/>
              <a:t>.</a:t>
            </a:r>
          </a:p>
          <a:p>
            <a:pPr marL="342900" indent="-342900"/>
            <a:r>
              <a:rPr lang="en-US" sz="2400" dirty="0"/>
              <a:t>He identified a gene called </a:t>
            </a:r>
            <a:r>
              <a:rPr lang="en-US" sz="2400" i="1" dirty="0"/>
              <a:t>cdc2</a:t>
            </a:r>
            <a:r>
              <a:rPr lang="en-US" sz="2400" dirty="0"/>
              <a:t>, whose activity is needed for the G2 to M transition.</a:t>
            </a:r>
          </a:p>
          <a:p>
            <a:pPr marL="342900" indent="-342900"/>
            <a:r>
              <a:rPr lang="en-US" sz="2400" i="1" dirty="0"/>
              <a:t>cdc2</a:t>
            </a:r>
            <a:r>
              <a:rPr lang="en-US" sz="2400" dirty="0"/>
              <a:t> was soon found to have counterparts in all eukaryotic cells studied; it was found to encode a </a:t>
            </a:r>
            <a:r>
              <a:rPr lang="en-US" sz="2400" i="1" dirty="0"/>
              <a:t>protein kinase</a:t>
            </a:r>
            <a:r>
              <a:rPr lang="en-US" sz="2400" dirty="0"/>
              <a:t>.</a:t>
            </a:r>
          </a:p>
        </p:txBody>
      </p:sp>
    </p:spTree>
    <p:extLst>
      <p:ext uri="{BB962C8B-B14F-4D97-AF65-F5344CB8AC3E}">
        <p14:creationId xmlns:p14="http://schemas.microsoft.com/office/powerpoint/2010/main" val="39488625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The Cell Cycle Is Controlled by Cyclin-Dependent Kinases (Cdks)</a:t>
            </a:r>
            <a:endParaRPr lang="en-US" sz="2800" dirty="0"/>
          </a:p>
        </p:txBody>
      </p:sp>
      <p:sp>
        <p:nvSpPr>
          <p:cNvPr id="4" name="Content Placeholder 3"/>
          <p:cNvSpPr>
            <a:spLocks noGrp="1"/>
          </p:cNvSpPr>
          <p:nvPr>
            <p:ph sz="quarter" idx="14"/>
          </p:nvPr>
        </p:nvSpPr>
        <p:spPr>
          <a:xfrm>
            <a:off x="419100" y="1552575"/>
            <a:ext cx="8226756" cy="3033073"/>
          </a:xfrm>
        </p:spPr>
        <p:txBody>
          <a:bodyPr lIns="0" tIns="0" rIns="0" bIns="0"/>
          <a:lstStyle/>
          <a:p>
            <a:pPr marL="255588" indent="-255588"/>
            <a:r>
              <a:rPr lang="en-US" sz="2400" dirty="0"/>
              <a:t>Phosphorylation of target proteins by protein kinases and dephosphorylation by </a:t>
            </a:r>
            <a:r>
              <a:rPr lang="en-US" sz="2400" i="1" dirty="0"/>
              <a:t>protein phosphatases</a:t>
            </a:r>
            <a:r>
              <a:rPr lang="en-US" sz="2400" dirty="0"/>
              <a:t> is a common mechanism for controlling the cell cycle.</a:t>
            </a:r>
          </a:p>
          <a:p>
            <a:pPr marL="255588" indent="-255588"/>
            <a:r>
              <a:rPr lang="en-US" sz="2400" dirty="0"/>
              <a:t>Cell cycle progression is driven by protein kinases that are active only when bound to an activating protein called a </a:t>
            </a:r>
            <a:r>
              <a:rPr lang="en-US" sz="2400" b="1" dirty="0"/>
              <a:t>cyclin.</a:t>
            </a:r>
          </a:p>
          <a:p>
            <a:pPr marL="255588" indent="-255588"/>
            <a:r>
              <a:rPr lang="en-US" sz="2400" dirty="0"/>
              <a:t>These kinases are </a:t>
            </a:r>
            <a:r>
              <a:rPr lang="en-US" sz="2400" b="1" dirty="0"/>
              <a:t>cyclin-dependent kinases</a:t>
            </a:r>
            <a:r>
              <a:rPr lang="en-US" sz="2400" dirty="0"/>
              <a:t> (</a:t>
            </a:r>
            <a:r>
              <a:rPr lang="en-US" sz="2400" b="1" dirty="0"/>
              <a:t>Cdks</a:t>
            </a:r>
            <a:r>
              <a:rPr lang="en-US" sz="2400" dirty="0"/>
              <a:t>).</a:t>
            </a:r>
          </a:p>
        </p:txBody>
      </p:sp>
    </p:spTree>
    <p:extLst>
      <p:ext uri="{BB962C8B-B14F-4D97-AF65-F5344CB8AC3E}">
        <p14:creationId xmlns:p14="http://schemas.microsoft.com/office/powerpoint/2010/main" val="22970797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Cyclins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588212"/>
          </a:xfrm>
        </p:spPr>
        <p:txBody>
          <a:bodyPr lIns="0" tIns="0" rIns="0" bIns="0"/>
          <a:lstStyle/>
          <a:p>
            <a:pPr marL="342900" indent="-342900"/>
            <a:r>
              <a:rPr lang="en-US" sz="2400" dirty="0"/>
              <a:t>The concentration of cyclins varies with phases of the cell cycle.</a:t>
            </a:r>
          </a:p>
          <a:p>
            <a:pPr marL="829818" lvl="1" indent="-342900"/>
            <a:r>
              <a:rPr lang="en-US" sz="2400" i="1" dirty="0"/>
              <a:t>Mitotic cyclins</a:t>
            </a:r>
            <a:r>
              <a:rPr lang="en-US" sz="2400" dirty="0"/>
              <a:t> are required for the G2 to M transition and bind </a:t>
            </a:r>
            <a:r>
              <a:rPr lang="en-US" sz="2400" i="1" dirty="0"/>
              <a:t>mitotic Cdks</a:t>
            </a:r>
            <a:r>
              <a:rPr lang="en-US" sz="2400" dirty="0"/>
              <a:t>; this complex is called </a:t>
            </a:r>
            <a:r>
              <a:rPr lang="en-US" sz="2400" b="1" spc="-300" dirty="0"/>
              <a:t>M P </a:t>
            </a:r>
            <a:r>
              <a:rPr lang="en-US" sz="2400" b="1" dirty="0"/>
              <a:t>F</a:t>
            </a:r>
            <a:r>
              <a:rPr lang="en-US" sz="2400" dirty="0"/>
              <a:t> (</a:t>
            </a:r>
            <a:r>
              <a:rPr lang="en-US" sz="2400" b="1" dirty="0"/>
              <a:t>mitosis-promoting factor</a:t>
            </a:r>
            <a:r>
              <a:rPr lang="en-US" sz="2400" dirty="0"/>
              <a:t>).</a:t>
            </a:r>
          </a:p>
          <a:p>
            <a:pPr marL="829818" lvl="1" indent="-342900"/>
            <a:r>
              <a:rPr lang="en-US" sz="2400" i="1" dirty="0"/>
              <a:t>G1 cyclins</a:t>
            </a:r>
            <a:r>
              <a:rPr lang="en-US" sz="2400" dirty="0"/>
              <a:t> are required for passage through the G1 restriction point (or Start), and the Cdks to which they bind are called </a:t>
            </a:r>
            <a:r>
              <a:rPr lang="en-US" sz="2400" i="1" dirty="0"/>
              <a:t>G1 Cdks</a:t>
            </a:r>
            <a:r>
              <a:rPr lang="en-US" sz="2400" dirty="0"/>
              <a:t>.</a:t>
            </a:r>
          </a:p>
          <a:p>
            <a:pPr marL="829818" lvl="1" indent="-342900"/>
            <a:r>
              <a:rPr lang="en-US" sz="2400" i="1" dirty="0"/>
              <a:t>S cyclins</a:t>
            </a:r>
            <a:r>
              <a:rPr lang="en-US" sz="2400" dirty="0"/>
              <a:t> are required for </a:t>
            </a:r>
            <a:r>
              <a:rPr lang="en-US" sz="2400" spc="-300" dirty="0"/>
              <a:t>D N </a:t>
            </a:r>
            <a:r>
              <a:rPr lang="en-US" sz="2400" dirty="0"/>
              <a:t>A replication.</a:t>
            </a:r>
          </a:p>
        </p:txBody>
      </p:sp>
    </p:spTree>
    <p:extLst>
      <p:ext uri="{BB962C8B-B14F-4D97-AF65-F5344CB8AC3E}">
        <p14:creationId xmlns:p14="http://schemas.microsoft.com/office/powerpoint/2010/main" val="13573583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Other Kinases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42302"/>
          </a:xfrm>
        </p:spPr>
        <p:txBody>
          <a:bodyPr lIns="0" tIns="0" rIns="0" bIns="0"/>
          <a:lstStyle/>
          <a:p>
            <a:pPr marL="342900" indent="-342900"/>
            <a:r>
              <a:rPr lang="en-US" sz="2400" i="1" dirty="0"/>
              <a:t>Polo-like kinases</a:t>
            </a:r>
            <a:r>
              <a:rPr lang="en-US" sz="2400" dirty="0"/>
              <a:t> and </a:t>
            </a:r>
            <a:r>
              <a:rPr lang="en-US" sz="2400" i="1" dirty="0"/>
              <a:t>Aurora B kinase</a:t>
            </a:r>
            <a:r>
              <a:rPr lang="en-US" sz="2400" dirty="0"/>
              <a:t> are other kinases that play roles in cell cycle regulation.</a:t>
            </a:r>
          </a:p>
          <a:p>
            <a:pPr marL="342900" indent="-342900"/>
            <a:r>
              <a:rPr lang="en-US" sz="2400" dirty="0"/>
              <a:t>Aurora B kinase is part of a complex of proteins that associate with chromosomes and then the mitotic spindle at the end of cell division.</a:t>
            </a:r>
          </a:p>
          <a:p>
            <a:pPr marL="342900" indent="-342900"/>
            <a:r>
              <a:rPr lang="en-US" sz="2400" dirty="0"/>
              <a:t>Because they transiently “ride” along with chromosomes, they are called the </a:t>
            </a:r>
            <a:r>
              <a:rPr lang="en-US" sz="2400" b="1" dirty="0"/>
              <a:t>chromosome passenger complex</a:t>
            </a:r>
            <a:r>
              <a:rPr lang="en-US" sz="2400" dirty="0"/>
              <a:t>.</a:t>
            </a:r>
          </a:p>
        </p:txBody>
      </p:sp>
    </p:spTree>
    <p:extLst>
      <p:ext uri="{BB962C8B-B14F-4D97-AF65-F5344CB8AC3E}">
        <p14:creationId xmlns:p14="http://schemas.microsoft.com/office/powerpoint/2010/main" val="4821741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1190349"/>
          </a:xfrm>
        </p:spPr>
        <p:txBody>
          <a:bodyPr lIns="0" tIns="0" rIns="0" bIns="0" anchor="ctr"/>
          <a:lstStyle/>
          <a:p>
            <a:r>
              <a:rPr lang="en-US" dirty="0"/>
              <a:t>Cdk-Cyclin Complexes Are Tightly Regulated</a:t>
            </a:r>
            <a:endParaRPr lang="en-US" sz="2800" dirty="0"/>
          </a:p>
        </p:txBody>
      </p:sp>
      <p:sp>
        <p:nvSpPr>
          <p:cNvPr id="4" name="Content Placeholder 3"/>
          <p:cNvSpPr>
            <a:spLocks noGrp="1"/>
          </p:cNvSpPr>
          <p:nvPr>
            <p:ph sz="quarter" idx="14"/>
          </p:nvPr>
        </p:nvSpPr>
        <p:spPr>
          <a:xfrm>
            <a:off x="419100" y="1552576"/>
            <a:ext cx="8226756" cy="1709240"/>
          </a:xfrm>
        </p:spPr>
        <p:txBody>
          <a:bodyPr lIns="0" tIns="0" rIns="0" bIns="0"/>
          <a:lstStyle/>
          <a:p>
            <a:pPr marL="255588" indent="-255588"/>
            <a:r>
              <a:rPr lang="en-US" sz="2400" dirty="0"/>
              <a:t>One level of control on Cdk-cyclin activity is availability of cyclin molecules.</a:t>
            </a:r>
          </a:p>
          <a:p>
            <a:pPr marL="255588" indent="-255588"/>
            <a:r>
              <a:rPr lang="en-US" sz="2400" dirty="0"/>
              <a:t>A second type of regulation involves phosphorylation of Cdks.</a:t>
            </a:r>
          </a:p>
        </p:txBody>
      </p:sp>
    </p:spTree>
    <p:extLst>
      <p:ext uri="{BB962C8B-B14F-4D97-AF65-F5344CB8AC3E}">
        <p14:creationId xmlns:p14="http://schemas.microsoft.com/office/powerpoint/2010/main" val="4853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a:solidFill>
            <a:srgbClr val="00FFCC"/>
          </a:solidFill>
        </p:spPr>
        <p:txBody>
          <a:bodyPr lIns="0" tIns="0" rIns="0" bIns="0" anchor="ctr"/>
          <a:lstStyle/>
          <a:p>
            <a:r>
              <a:rPr lang="en-US" sz="3600" dirty="0">
                <a:latin typeface="+mj-lt"/>
              </a:rPr>
              <a:t>Measuring the Length of the Stages</a:t>
            </a: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75879"/>
            <a:ext cx="8263784" cy="3806364"/>
          </a:xfrm>
        </p:spPr>
        <p:txBody>
          <a:bodyPr lIns="0" tIns="0" rIns="0" bIns="0"/>
          <a:lstStyle/>
          <a:p>
            <a:pPr marL="342900" indent="-342900"/>
            <a:r>
              <a:rPr lang="en-US" sz="2400" dirty="0"/>
              <a:t>Classically, </a:t>
            </a:r>
            <a:r>
              <a:rPr lang="en-US" sz="2400" u="sng" dirty="0"/>
              <a:t>cells were exposed to radioactively labeled </a:t>
            </a:r>
            <a:r>
              <a:rPr lang="en-US" sz="2400" u="sng" spc="-300" dirty="0"/>
              <a:t>D N </a:t>
            </a:r>
            <a:r>
              <a:rPr lang="en-US" sz="2400" u="sng" dirty="0"/>
              <a:t>A precursors (usually </a:t>
            </a:r>
            <a:r>
              <a:rPr lang="en-US" sz="2400" u="sng" baseline="30000" dirty="0"/>
              <a:t>3</a:t>
            </a:r>
            <a:r>
              <a:rPr lang="en-US" sz="2400" u="sng" dirty="0"/>
              <a:t>H-thymidine) for a short period of time.</a:t>
            </a:r>
          </a:p>
          <a:p>
            <a:pPr marL="342900" indent="-342900"/>
            <a:r>
              <a:rPr lang="en-US" sz="2400" dirty="0"/>
              <a:t>Cells are then examined by </a:t>
            </a:r>
            <a:r>
              <a:rPr lang="en-US" sz="2400" i="1" dirty="0">
                <a:solidFill>
                  <a:schemeClr val="accent1">
                    <a:lumMod val="40000"/>
                    <a:lumOff val="60000"/>
                  </a:schemeClr>
                </a:solidFill>
              </a:rPr>
              <a:t>autoradiography</a:t>
            </a:r>
            <a:r>
              <a:rPr lang="en-US" sz="2400" dirty="0">
                <a:solidFill>
                  <a:schemeClr val="accent1">
                    <a:lumMod val="40000"/>
                    <a:lumOff val="60000"/>
                  </a:schemeClr>
                </a:solidFill>
              </a:rPr>
              <a:t>.</a:t>
            </a:r>
          </a:p>
          <a:p>
            <a:pPr marL="342900" indent="-342900"/>
            <a:r>
              <a:rPr lang="en-US" sz="2400" dirty="0"/>
              <a:t>Modern cell biologists use thymidine analogues, such as </a:t>
            </a:r>
            <a:r>
              <a:rPr lang="en-US" sz="2400" i="1" dirty="0">
                <a:solidFill>
                  <a:schemeClr val="accent1">
                    <a:lumMod val="40000"/>
                    <a:lumOff val="60000"/>
                  </a:schemeClr>
                </a:solidFill>
              </a:rPr>
              <a:t>5-bromodeoxyuridine</a:t>
            </a:r>
            <a:r>
              <a:rPr lang="en-US" sz="2400" dirty="0">
                <a:solidFill>
                  <a:schemeClr val="accent1">
                    <a:lumMod val="40000"/>
                    <a:lumOff val="60000"/>
                  </a:schemeClr>
                </a:solidFill>
              </a:rPr>
              <a:t> </a:t>
            </a:r>
            <a:r>
              <a:rPr lang="en-US" sz="2400" dirty="0"/>
              <a:t>(</a:t>
            </a:r>
            <a:r>
              <a:rPr lang="en-US" sz="2400" i="1" dirty="0"/>
              <a:t>BrdU</a:t>
            </a:r>
            <a:r>
              <a:rPr lang="en-US" sz="2400" dirty="0"/>
              <a:t>) or </a:t>
            </a:r>
            <a:r>
              <a:rPr lang="en-US" sz="2400" i="1" dirty="0">
                <a:solidFill>
                  <a:schemeClr val="accent1">
                    <a:lumMod val="40000"/>
                    <a:lumOff val="60000"/>
                  </a:schemeClr>
                </a:solidFill>
              </a:rPr>
              <a:t>5-ethynyl-2′-deoxyuridine</a:t>
            </a:r>
            <a:r>
              <a:rPr lang="en-US" sz="2400" dirty="0">
                <a:solidFill>
                  <a:schemeClr val="accent1">
                    <a:lumMod val="40000"/>
                    <a:lumOff val="60000"/>
                  </a:schemeClr>
                </a:solidFill>
              </a:rPr>
              <a:t> </a:t>
            </a:r>
            <a:r>
              <a:rPr lang="en-US" sz="2400" dirty="0"/>
              <a:t>(</a:t>
            </a:r>
            <a:r>
              <a:rPr lang="en-US" sz="2400" i="1" spc="-300" dirty="0"/>
              <a:t>E d </a:t>
            </a:r>
            <a:r>
              <a:rPr lang="en-US" sz="2400" i="1" dirty="0"/>
              <a:t>U</a:t>
            </a:r>
            <a:r>
              <a:rPr lang="en-US" sz="2400" dirty="0"/>
              <a:t>).</a:t>
            </a:r>
          </a:p>
          <a:p>
            <a:pPr marL="342900" indent="-342900"/>
            <a:r>
              <a:rPr lang="en-US" sz="2400" dirty="0"/>
              <a:t>The cells are then examined via </a:t>
            </a:r>
            <a:r>
              <a:rPr lang="en-US" sz="2400" dirty="0">
                <a:solidFill>
                  <a:schemeClr val="accent1">
                    <a:lumMod val="40000"/>
                    <a:lumOff val="60000"/>
                  </a:schemeClr>
                </a:solidFill>
              </a:rPr>
              <a:t>fluorescence microscopy</a:t>
            </a:r>
            <a:r>
              <a:rPr lang="en-US" sz="2400" dirty="0"/>
              <a:t>.</a:t>
            </a:r>
          </a:p>
        </p:txBody>
      </p:sp>
    </p:spTree>
    <p:extLst>
      <p:ext uri="{BB962C8B-B14F-4D97-AF65-F5344CB8AC3E}">
        <p14:creationId xmlns:p14="http://schemas.microsoft.com/office/powerpoint/2010/main" val="22591271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Cyclin Availability</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3042302"/>
          </a:xfrm>
        </p:spPr>
        <p:txBody>
          <a:bodyPr lIns="0" tIns="0" rIns="0" bIns="0"/>
          <a:lstStyle/>
          <a:p>
            <a:pPr marL="342900" indent="-342900"/>
            <a:r>
              <a:rPr lang="en-US" sz="2400" dirty="0"/>
              <a:t>Mitotic Cdk has constant concentration throughout the cell cycle.</a:t>
            </a:r>
          </a:p>
          <a:p>
            <a:pPr marL="342900" indent="-342900"/>
            <a:r>
              <a:rPr lang="en-US" sz="2400" dirty="0"/>
              <a:t>However, it is active only when bound to mitotic cyclin, and mitotic cyclin is not always present in adequate amounts.</a:t>
            </a:r>
          </a:p>
          <a:p>
            <a:pPr marL="342900" indent="-342900"/>
            <a:r>
              <a:rPr lang="en-US" sz="2400" dirty="0"/>
              <a:t>Concentration of mitotic cyclin increases during </a:t>
            </a:r>
            <a:br>
              <a:rPr lang="en-US" sz="2400" dirty="0"/>
            </a:br>
            <a:r>
              <a:rPr lang="en-US" sz="2400" dirty="0"/>
              <a:t>G1, S, and G2.</a:t>
            </a:r>
          </a:p>
        </p:txBody>
      </p:sp>
    </p:spTree>
    <p:extLst>
      <p:ext uri="{BB962C8B-B14F-4D97-AF65-F5344CB8AC3E}">
        <p14:creationId xmlns:p14="http://schemas.microsoft.com/office/powerpoint/2010/main" val="18661992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Mitotic Cyclin</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69"/>
            <a:ext cx="8263784" cy="3178779"/>
          </a:xfrm>
        </p:spPr>
        <p:txBody>
          <a:bodyPr lIns="0" tIns="0" rIns="0" bIns="0"/>
          <a:lstStyle/>
          <a:p>
            <a:pPr marL="342900" indent="-342900"/>
            <a:r>
              <a:rPr lang="en-US" sz="2400" dirty="0"/>
              <a:t>Mitotic cyclin levels reach a critical threshold at the end of G2.</a:t>
            </a:r>
          </a:p>
          <a:p>
            <a:pPr marL="342900" indent="-342900"/>
            <a:r>
              <a:rPr lang="en-US" sz="2400" dirty="0"/>
              <a:t>This permits it to activate mitotic Cdk and trigger the onset of mitosis.</a:t>
            </a:r>
          </a:p>
          <a:p>
            <a:pPr marL="342900" indent="-342900"/>
            <a:r>
              <a:rPr lang="en-US" sz="2400" dirty="0"/>
              <a:t>Halfway through mitosis, the mitotic cyclins are abruptly destroyed.</a:t>
            </a:r>
          </a:p>
          <a:p>
            <a:pPr marL="342900" indent="-342900"/>
            <a:r>
              <a:rPr lang="en-US" sz="2400" dirty="0"/>
              <a:t>The original mitotic cyclin is named </a:t>
            </a:r>
            <a:r>
              <a:rPr lang="en-US" sz="2400" i="1" dirty="0"/>
              <a:t>cyclin B</a:t>
            </a:r>
            <a:r>
              <a:rPr lang="en-US" sz="2400" dirty="0"/>
              <a:t>.</a:t>
            </a:r>
          </a:p>
        </p:txBody>
      </p:sp>
    </p:spTree>
    <p:extLst>
      <p:ext uri="{BB962C8B-B14F-4D97-AF65-F5344CB8AC3E}">
        <p14:creationId xmlns:p14="http://schemas.microsoft.com/office/powerpoint/2010/main" val="1092883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03661"/>
            <a:ext cx="7702781" cy="1247464"/>
          </a:xfrm>
        </p:spPr>
        <p:txBody>
          <a:bodyPr lIns="0" tIns="0" rIns="0" bIns="0" anchor="ctr"/>
          <a:lstStyle/>
          <a:p>
            <a:r>
              <a:rPr lang="en-US" dirty="0"/>
              <a:t>Fluctuating Levels of Cyclins and </a:t>
            </a:r>
            <a:r>
              <a:rPr lang="en-US" spc="-500" dirty="0"/>
              <a:t>M P </a:t>
            </a:r>
            <a:r>
              <a:rPr lang="en-US" dirty="0"/>
              <a:t>F Activity During the Cell Cycle</a:t>
            </a:r>
          </a:p>
        </p:txBody>
      </p:sp>
      <p:sp>
        <p:nvSpPr>
          <p:cNvPr id="6" name="Content Placeholder 5"/>
          <p:cNvSpPr>
            <a:spLocks noGrp="1"/>
          </p:cNvSpPr>
          <p:nvPr>
            <p:ph sz="quarter" idx="15"/>
          </p:nvPr>
        </p:nvSpPr>
        <p:spPr>
          <a:xfrm>
            <a:off x="421687" y="1533158"/>
            <a:ext cx="4371271" cy="1140769"/>
          </a:xfrm>
        </p:spPr>
        <p:txBody>
          <a:bodyPr lIns="0" tIns="0" rIns="0" bIns="0"/>
          <a:lstStyle/>
          <a:p>
            <a:pPr marL="0" indent="0">
              <a:buNone/>
            </a:pPr>
            <a:r>
              <a:rPr lang="en-US" sz="2400" b="1" dirty="0"/>
              <a:t>Figure 24.15</a:t>
            </a:r>
            <a:r>
              <a:rPr lang="en-US" sz="2400" dirty="0"/>
              <a:t> Fluctuating Levels of Cyclins and </a:t>
            </a:r>
            <a:r>
              <a:rPr lang="en-US" sz="2400" spc="-300" dirty="0"/>
              <a:t>M P </a:t>
            </a:r>
            <a:r>
              <a:rPr lang="en-US" sz="2400" dirty="0"/>
              <a:t>F Activity During the Cell Cycle.</a:t>
            </a:r>
          </a:p>
        </p:txBody>
      </p:sp>
      <p:pic>
        <p:nvPicPr>
          <p:cNvPr id="5" name="Picture Placeholder 4" descr="Line graphs on level of M phase cyclin (cyclin B) during the cell cycle and level of different cyclins during the cell cycle.&#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2390"/>
          <a:stretch/>
        </p:blipFill>
        <p:spPr>
          <a:xfrm>
            <a:off x="4950630" y="1587298"/>
            <a:ext cx="3732761" cy="4604637"/>
          </a:xfrm>
        </p:spPr>
      </p:pic>
    </p:spTree>
    <p:extLst>
      <p:ext uri="{BB962C8B-B14F-4D97-AF65-F5344CB8AC3E}">
        <p14:creationId xmlns:p14="http://schemas.microsoft.com/office/powerpoint/2010/main" val="41681355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Cdk Phosphorylation: Steps 1 and 2</a:t>
            </a:r>
            <a:endParaRPr lang="en-US" sz="2800" dirty="0"/>
          </a:p>
        </p:txBody>
      </p:sp>
      <p:sp>
        <p:nvSpPr>
          <p:cNvPr id="4" name="Content Placeholder 3"/>
          <p:cNvSpPr>
            <a:spLocks noGrp="1"/>
          </p:cNvSpPr>
          <p:nvPr>
            <p:ph sz="quarter" idx="14"/>
          </p:nvPr>
        </p:nvSpPr>
        <p:spPr>
          <a:xfrm>
            <a:off x="419100" y="1074899"/>
            <a:ext cx="8226756" cy="781197"/>
          </a:xfrm>
        </p:spPr>
        <p:txBody>
          <a:bodyPr lIns="0" tIns="0" rIns="0" bIns="0"/>
          <a:lstStyle/>
          <a:p>
            <a:pPr marL="255588" indent="-255588"/>
            <a:r>
              <a:rPr lang="en-US" sz="2400" dirty="0"/>
              <a:t>Activation of mitotic Cdk involves phosphorylation and dephosphorylation.</a:t>
            </a:r>
          </a:p>
        </p:txBody>
      </p:sp>
      <p:sp>
        <p:nvSpPr>
          <p:cNvPr id="5" name="Content Placeholder 4"/>
          <p:cNvSpPr>
            <a:spLocks noGrp="1"/>
          </p:cNvSpPr>
          <p:nvPr>
            <p:ph sz="quarter" idx="15"/>
          </p:nvPr>
        </p:nvSpPr>
        <p:spPr>
          <a:xfrm>
            <a:off x="431801" y="2071189"/>
            <a:ext cx="8214056" cy="1722889"/>
          </a:xfrm>
        </p:spPr>
        <p:txBody>
          <a:bodyPr lIns="0" tIns="0" rIns="0" bIns="0"/>
          <a:lstStyle/>
          <a:p>
            <a:pPr marL="457200" indent="-457200">
              <a:buFont typeface="+mj-lt"/>
              <a:buAutoNum type="arabicPeriod"/>
            </a:pPr>
            <a:r>
              <a:rPr lang="en-US" sz="2400" dirty="0"/>
              <a:t>The binding of mitotic cyclin to mitotic Cdk forms a Cdk-cyclin complex that is initially inactive.</a:t>
            </a:r>
            <a:endParaRPr lang="en-US" sz="2400" i="1" dirty="0"/>
          </a:p>
          <a:p>
            <a:pPr marL="457200" indent="-457200">
              <a:buFont typeface="+mj-lt"/>
              <a:buAutoNum type="arabicPeriod"/>
            </a:pPr>
            <a:r>
              <a:rPr lang="en-US" sz="2400" i="1" dirty="0"/>
              <a:t>Inhibiting</a:t>
            </a:r>
            <a:r>
              <a:rPr lang="en-US" sz="2400" dirty="0"/>
              <a:t> kinases phosphorylate two sites on the Cdk, blocking the active site.</a:t>
            </a:r>
            <a:endParaRPr lang="en-IN" sz="2400" dirty="0"/>
          </a:p>
        </p:txBody>
      </p:sp>
    </p:spTree>
    <p:extLst>
      <p:ext uri="{BB962C8B-B14F-4D97-AF65-F5344CB8AC3E}">
        <p14:creationId xmlns:p14="http://schemas.microsoft.com/office/powerpoint/2010/main" val="37583883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Cdk Phosphorylation: Steps 3 and 4</a:t>
            </a:r>
            <a:endParaRPr lang="en-US" sz="2800" dirty="0"/>
          </a:p>
        </p:txBody>
      </p:sp>
      <p:sp>
        <p:nvSpPr>
          <p:cNvPr id="4" name="Content Placeholder 3"/>
          <p:cNvSpPr>
            <a:spLocks noGrp="1"/>
          </p:cNvSpPr>
          <p:nvPr>
            <p:ph sz="quarter" idx="14"/>
          </p:nvPr>
        </p:nvSpPr>
        <p:spPr>
          <a:xfrm>
            <a:off x="419100" y="1074899"/>
            <a:ext cx="8226756" cy="1695597"/>
          </a:xfrm>
        </p:spPr>
        <p:txBody>
          <a:bodyPr lIns="0" tIns="0" rIns="0" bIns="0"/>
          <a:lstStyle/>
          <a:p>
            <a:pPr marL="457200" indent="-457200">
              <a:buFont typeface="+mj-lt"/>
              <a:buAutoNum type="arabicPeriod" startAt="3"/>
            </a:pPr>
            <a:r>
              <a:rPr lang="en-US" sz="2400" dirty="0"/>
              <a:t>An activating phosphate is then added by an </a:t>
            </a:r>
            <a:r>
              <a:rPr lang="en-US" sz="2400" i="1" dirty="0"/>
              <a:t>activating kinase</a:t>
            </a:r>
            <a:r>
              <a:rPr lang="en-US" sz="2400" dirty="0"/>
              <a:t>.</a:t>
            </a:r>
          </a:p>
          <a:p>
            <a:pPr marL="457200" indent="-457200">
              <a:buFont typeface="+mj-lt"/>
              <a:buAutoNum type="arabicPeriod" startAt="3"/>
            </a:pPr>
            <a:r>
              <a:rPr lang="en-US" sz="2400" dirty="0"/>
              <a:t>The final step is the removal of the inhibiting phosphates by a specific </a:t>
            </a:r>
            <a:r>
              <a:rPr lang="en-US" sz="2400" i="1" dirty="0"/>
              <a:t>phosphatase</a:t>
            </a:r>
            <a:r>
              <a:rPr lang="en-US" sz="2400" dirty="0"/>
              <a:t> enzyme.</a:t>
            </a:r>
          </a:p>
        </p:txBody>
      </p:sp>
      <p:sp>
        <p:nvSpPr>
          <p:cNvPr id="5" name="Content Placeholder 4"/>
          <p:cNvSpPr>
            <a:spLocks noGrp="1"/>
          </p:cNvSpPr>
          <p:nvPr>
            <p:ph sz="quarter" idx="15"/>
          </p:nvPr>
        </p:nvSpPr>
        <p:spPr>
          <a:xfrm>
            <a:off x="416257" y="2961563"/>
            <a:ext cx="8229600" cy="1064525"/>
          </a:xfrm>
        </p:spPr>
        <p:txBody>
          <a:bodyPr lIns="0" tIns="0" rIns="0" bIns="0"/>
          <a:lstStyle/>
          <a:p>
            <a:pPr marL="342900" indent="-342900"/>
            <a:r>
              <a:rPr lang="en-US" sz="2400" dirty="0"/>
              <a:t>Once the phosphatase begins removing the phosphates, activated Cdk stimulates the phosphatase, amplifying the activation.</a:t>
            </a:r>
          </a:p>
        </p:txBody>
      </p:sp>
    </p:spTree>
    <p:extLst>
      <p:ext uri="{BB962C8B-B14F-4D97-AF65-F5344CB8AC3E}">
        <p14:creationId xmlns:p14="http://schemas.microsoft.com/office/powerpoint/2010/main" val="17082112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85549"/>
            <a:ext cx="8251961" cy="1056399"/>
          </a:xfrm>
        </p:spPr>
        <p:txBody>
          <a:bodyPr lIns="0" tIns="0" rIns="0" bIns="0" anchor="ctr"/>
          <a:lstStyle/>
          <a:p>
            <a:r>
              <a:rPr lang="en-US" sz="3200" dirty="0"/>
              <a:t>Regulation of Mitotic Cdk-Cyclin by Phosphorylation and Dephosphorylation </a:t>
            </a:r>
          </a:p>
        </p:txBody>
      </p:sp>
      <p:sp>
        <p:nvSpPr>
          <p:cNvPr id="6" name="Content Placeholder 5"/>
          <p:cNvSpPr>
            <a:spLocks noGrp="1"/>
          </p:cNvSpPr>
          <p:nvPr>
            <p:ph sz="quarter" idx="15"/>
          </p:nvPr>
        </p:nvSpPr>
        <p:spPr>
          <a:xfrm>
            <a:off x="421687" y="1533159"/>
            <a:ext cx="8261704" cy="752841"/>
          </a:xfrm>
        </p:spPr>
        <p:txBody>
          <a:bodyPr lIns="0" tIns="0" rIns="0" bIns="0"/>
          <a:lstStyle/>
          <a:p>
            <a:pPr marL="0" indent="0">
              <a:buNone/>
            </a:pPr>
            <a:r>
              <a:rPr lang="en-US" sz="2400" b="1" dirty="0"/>
              <a:t>Figure 24.16</a:t>
            </a:r>
            <a:r>
              <a:rPr lang="en-US" sz="2400" dirty="0"/>
              <a:t> Regulation of Mitotic Cdk-Cyclin by Phosphorylation and Dephosphorylation.</a:t>
            </a:r>
          </a:p>
        </p:txBody>
      </p:sp>
      <p:pic>
        <p:nvPicPr>
          <p:cNvPr id="4" name="Picture Placeholder 3" descr="An illustration of binding of mitotic Cdk-Cyclin by phosphorylation and release of P molecules by dephosphorylation.&#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3499"/>
          <a:stretch/>
        </p:blipFill>
        <p:spPr>
          <a:xfrm>
            <a:off x="713813" y="2621535"/>
            <a:ext cx="7725295" cy="2727456"/>
          </a:xfrm>
        </p:spPr>
      </p:pic>
    </p:spTree>
    <p:extLst>
      <p:ext uri="{BB962C8B-B14F-4D97-AF65-F5344CB8AC3E}">
        <p14:creationId xmlns:p14="http://schemas.microsoft.com/office/powerpoint/2010/main" val="22110089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23016" y="92780"/>
            <a:ext cx="8263784" cy="736989"/>
          </a:xfrm>
        </p:spPr>
        <p:txBody>
          <a:bodyPr lIns="0" tIns="0" rIns="0" bIns="0" anchor="ctr"/>
          <a:lstStyle/>
          <a:p>
            <a:r>
              <a:rPr lang="en-US" sz="3600" dirty="0">
                <a:latin typeface="+mj-lt"/>
              </a:rPr>
              <a:t>Onset of Mitosis</a:t>
            </a:r>
            <a:endParaRPr lang="en-US" sz="2800" dirty="0">
              <a:latin typeface="+mj-lt"/>
            </a:endParaRPr>
          </a:p>
        </p:txBody>
      </p:sp>
      <p:sp>
        <p:nvSpPr>
          <p:cNvPr id="7" name="Content Placeholder 6">
            <a:extLst>
              <a:ext uri="{FF2B5EF4-FFF2-40B4-BE49-F238E27FC236}">
                <a16:creationId xmlns:a16="http://schemas.microsoft.com/office/drawing/2014/main" id="{61CD29A1-E95F-436C-81C6-76B881A53D2A}"/>
              </a:ext>
            </a:extLst>
          </p:cNvPr>
          <p:cNvSpPr>
            <a:spLocks noGrp="1"/>
          </p:cNvSpPr>
          <p:nvPr>
            <p:ph idx="1"/>
          </p:nvPr>
        </p:nvSpPr>
        <p:spPr>
          <a:xfrm>
            <a:off x="423016" y="1092970"/>
            <a:ext cx="8263784" cy="1160373"/>
          </a:xfrm>
        </p:spPr>
        <p:txBody>
          <a:bodyPr lIns="0" tIns="0" rIns="0" bIns="0"/>
          <a:lstStyle/>
          <a:p>
            <a:pPr marL="342900" indent="-342900"/>
            <a:r>
              <a:rPr lang="en-US" sz="2400" dirty="0">
                <a:solidFill>
                  <a:schemeClr val="tx1"/>
                </a:solidFill>
              </a:rPr>
              <a:t>Once activated, the Cdk-cyclin triggers mitosis by phosphorylating many proteins. Some examples are given as follows: </a:t>
            </a:r>
          </a:p>
        </p:txBody>
      </p:sp>
      <p:graphicFrame>
        <p:nvGraphicFramePr>
          <p:cNvPr id="4" name="Table 3">
            <a:extLst>
              <a:ext uri="{FF2B5EF4-FFF2-40B4-BE49-F238E27FC236}">
                <a16:creationId xmlns:a16="http://schemas.microsoft.com/office/drawing/2014/main" id="{7AF3606D-6683-4A4C-B4E0-233F95D3DAC6}"/>
              </a:ext>
            </a:extLst>
          </p:cNvPr>
          <p:cNvGraphicFramePr>
            <a:graphicFrameLocks noGrp="1"/>
          </p:cNvGraphicFramePr>
          <p:nvPr>
            <p:extLst>
              <p:ext uri="{D42A27DB-BD31-4B8C-83A1-F6EECF244321}">
                <p14:modId xmlns:p14="http://schemas.microsoft.com/office/powerpoint/2010/main" val="2741289657"/>
              </p:ext>
            </p:extLst>
          </p:nvPr>
        </p:nvGraphicFramePr>
        <p:xfrm>
          <a:off x="922738" y="2404013"/>
          <a:ext cx="7306860" cy="2437070"/>
        </p:xfrm>
        <a:graphic>
          <a:graphicData uri="http://schemas.openxmlformats.org/drawingml/2006/table">
            <a:tbl>
              <a:tblPr firstRow="1" bandRow="1">
                <a:tableStyleId>{40F9630F-82C1-40B7-BC3A-925EFCFF5E92}</a:tableStyleId>
              </a:tblPr>
              <a:tblGrid>
                <a:gridCol w="3681818">
                  <a:extLst>
                    <a:ext uri="{9D8B030D-6E8A-4147-A177-3AD203B41FA5}">
                      <a16:colId xmlns:a16="http://schemas.microsoft.com/office/drawing/2014/main" val="168129135"/>
                    </a:ext>
                  </a:extLst>
                </a:gridCol>
                <a:gridCol w="3625042">
                  <a:extLst>
                    <a:ext uri="{9D8B030D-6E8A-4147-A177-3AD203B41FA5}">
                      <a16:colId xmlns:a16="http://schemas.microsoft.com/office/drawing/2014/main" val="254484968"/>
                    </a:ext>
                  </a:extLst>
                </a:gridCol>
              </a:tblGrid>
              <a:tr h="516830">
                <a:tc>
                  <a:txBody>
                    <a:bodyPr/>
                    <a:lstStyle/>
                    <a:p>
                      <a:pPr marL="0" marR="0" lvl="0" indent="0" algn="l" rtl="0">
                        <a:lnSpc>
                          <a:spcPct val="100000"/>
                        </a:lnSpc>
                        <a:spcBef>
                          <a:spcPts val="0"/>
                        </a:spcBef>
                        <a:spcAft>
                          <a:spcPts val="0"/>
                        </a:spcAft>
                        <a:buClr>
                          <a:srgbClr val="000000"/>
                        </a:buClr>
                        <a:buSzPts val="1400"/>
                        <a:buFont typeface="Arial"/>
                        <a:buNone/>
                      </a:pPr>
                      <a:r>
                        <a:rPr lang="en-IN" sz="1800" u="none" strike="noStrike" cap="none" dirty="0">
                          <a:solidFill>
                            <a:schemeClr val="bg1"/>
                          </a:solidFill>
                          <a:latin typeface="+mn-lt"/>
                          <a:ea typeface="Arial"/>
                          <a:cs typeface="Arial"/>
                          <a:sym typeface="Arial"/>
                        </a:rPr>
                        <a:t>Phosphorylation Target</a:t>
                      </a:r>
                      <a:endParaRPr sz="1800" u="none" strike="noStrike" cap="none" dirty="0">
                        <a:solidFill>
                          <a:schemeClr val="bg1"/>
                        </a:solidFill>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IN" sz="1800" u="none" strike="noStrike" cap="none" dirty="0">
                          <a:solidFill>
                            <a:schemeClr val="bg1"/>
                          </a:solidFill>
                          <a:latin typeface="+mn-lt"/>
                          <a:ea typeface="Arial"/>
                          <a:cs typeface="Arial"/>
                          <a:sym typeface="Arial"/>
                        </a:rPr>
                        <a:t>Result</a:t>
                      </a:r>
                      <a:endParaRPr sz="1800" u="none" strike="noStrike" cap="none" dirty="0">
                        <a:solidFill>
                          <a:schemeClr val="bg1"/>
                        </a:solidFill>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3357213691"/>
                  </a:ext>
                </a:extLst>
              </a:tr>
              <a:tr h="215346">
                <a:tc>
                  <a:txBody>
                    <a:bodyPr/>
                    <a:lstStyle/>
                    <a:p>
                      <a:pPr marL="0" marR="0" lvl="0" indent="0" algn="l" rtl="0">
                        <a:lnSpc>
                          <a:spcPct val="100000"/>
                        </a:lnSpc>
                        <a:spcBef>
                          <a:spcPts val="1500"/>
                        </a:spcBef>
                        <a:spcAft>
                          <a:spcPts val="0"/>
                        </a:spcAft>
                        <a:buClr>
                          <a:srgbClr val="000000"/>
                        </a:buClr>
                        <a:buSzPts val="1400"/>
                        <a:buFont typeface="Arial"/>
                        <a:buNone/>
                      </a:pPr>
                      <a:r>
                        <a:rPr lang="en-IN" sz="1800" u="none" strike="noStrike" cap="none" dirty="0">
                          <a:latin typeface="+mn-lt"/>
                          <a:ea typeface="Arial"/>
                          <a:cs typeface="Arial"/>
                          <a:sym typeface="Arial"/>
                        </a:rPr>
                        <a:t>Lamin</a:t>
                      </a:r>
                      <a:endParaRPr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rtl="0">
                        <a:lnSpc>
                          <a:spcPct val="100000"/>
                        </a:lnSpc>
                        <a:spcBef>
                          <a:spcPts val="1500"/>
                        </a:spcBef>
                        <a:spcAft>
                          <a:spcPts val="0"/>
                        </a:spcAft>
                        <a:buClr>
                          <a:srgbClr val="000000"/>
                        </a:buClr>
                        <a:buSzPts val="1400"/>
                        <a:buFont typeface="Arial"/>
                        <a:buNone/>
                      </a:pPr>
                      <a:r>
                        <a:rPr lang="en-US" sz="1800" u="none" strike="noStrike" cap="none" dirty="0">
                          <a:latin typeface="+mn-lt"/>
                          <a:ea typeface="Arial"/>
                          <a:cs typeface="Arial"/>
                          <a:sym typeface="Arial"/>
                        </a:rPr>
                        <a:t>Lamina breakdown and destabilization of the nuclear envelope</a:t>
                      </a:r>
                      <a:endParaRPr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704190598"/>
                  </a:ext>
                </a:extLst>
              </a:tr>
              <a:tr h="215346">
                <a:tc>
                  <a:txBody>
                    <a:bodyPr/>
                    <a:lstStyle/>
                    <a:p>
                      <a:pPr marL="0" marR="0" lvl="0" indent="0" algn="l" rtl="0">
                        <a:lnSpc>
                          <a:spcPct val="100000"/>
                        </a:lnSpc>
                        <a:spcBef>
                          <a:spcPts val="1500"/>
                        </a:spcBef>
                        <a:spcAft>
                          <a:spcPts val="0"/>
                        </a:spcAft>
                        <a:buClr>
                          <a:srgbClr val="000000"/>
                        </a:buClr>
                        <a:buSzPts val="1400"/>
                        <a:buFont typeface="Arial"/>
                        <a:buNone/>
                      </a:pPr>
                      <a:r>
                        <a:rPr lang="en-IN" sz="1800" u="none" strike="noStrike" cap="none" dirty="0">
                          <a:latin typeface="+mn-lt"/>
                          <a:ea typeface="Arial"/>
                          <a:cs typeface="Arial"/>
                          <a:sym typeface="Arial"/>
                        </a:rPr>
                        <a:t>Condensin</a:t>
                      </a:r>
                      <a:endParaRPr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rtl="0">
                        <a:lnSpc>
                          <a:spcPct val="100000"/>
                        </a:lnSpc>
                        <a:spcBef>
                          <a:spcPts val="1500"/>
                        </a:spcBef>
                        <a:spcAft>
                          <a:spcPts val="0"/>
                        </a:spcAft>
                        <a:buClr>
                          <a:srgbClr val="000000"/>
                        </a:buClr>
                        <a:buSzPts val="1400"/>
                        <a:buFont typeface="Arial"/>
                        <a:buNone/>
                      </a:pPr>
                      <a:r>
                        <a:rPr lang="en-IN" sz="1800" u="none" strike="noStrike" cap="none" dirty="0">
                          <a:latin typeface="+mn-lt"/>
                          <a:ea typeface="Arial"/>
                          <a:cs typeface="Arial"/>
                          <a:sym typeface="Arial"/>
                        </a:rPr>
                        <a:t>Chromosome condensation</a:t>
                      </a:r>
                      <a:endParaRPr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919241902"/>
                  </a:ext>
                </a:extLst>
              </a:tr>
              <a:tr h="215346">
                <a:tc>
                  <a:txBody>
                    <a:bodyPr/>
                    <a:lstStyle/>
                    <a:p>
                      <a:pPr marL="0" marR="0" lvl="0" indent="0" algn="l" rtl="0">
                        <a:lnSpc>
                          <a:spcPct val="100000"/>
                        </a:lnSpc>
                        <a:spcBef>
                          <a:spcPts val="1500"/>
                        </a:spcBef>
                        <a:spcAft>
                          <a:spcPts val="0"/>
                        </a:spcAft>
                        <a:buClr>
                          <a:srgbClr val="000000"/>
                        </a:buClr>
                        <a:buSzPts val="1400"/>
                        <a:buFont typeface="Arial"/>
                        <a:buNone/>
                      </a:pPr>
                      <a:r>
                        <a:rPr lang="en-IN" sz="1800" u="none" strike="noStrike" cap="none" dirty="0">
                          <a:latin typeface="+mn-lt"/>
                          <a:ea typeface="Arial"/>
                          <a:cs typeface="Arial"/>
                          <a:sym typeface="Arial"/>
                        </a:rPr>
                        <a:t>Microtubule-associated proteins</a:t>
                      </a: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rtl="0">
                        <a:lnSpc>
                          <a:spcPct val="100000"/>
                        </a:lnSpc>
                        <a:spcBef>
                          <a:spcPts val="1500"/>
                        </a:spcBef>
                        <a:spcAft>
                          <a:spcPts val="0"/>
                        </a:spcAft>
                        <a:buClr>
                          <a:srgbClr val="000000"/>
                        </a:buClr>
                        <a:buSzPts val="1400"/>
                        <a:buFont typeface="Arial"/>
                        <a:buNone/>
                      </a:pPr>
                      <a:r>
                        <a:rPr lang="en-US" sz="1800" u="none" strike="noStrike" cap="none" dirty="0">
                          <a:latin typeface="+mn-lt"/>
                          <a:ea typeface="Arial"/>
                          <a:cs typeface="Arial"/>
                          <a:sym typeface="Arial"/>
                        </a:rPr>
                        <a:t>Assembly of the mitotic spindle</a:t>
                      </a:r>
                      <a:endParaRPr lang="en-IN"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444913447"/>
                  </a:ext>
                </a:extLst>
              </a:tr>
              <a:tr h="215346">
                <a:tc>
                  <a:txBody>
                    <a:bodyPr/>
                    <a:lstStyle/>
                    <a:p>
                      <a:pPr marL="0" marR="0" lvl="0" indent="0" algn="l" rtl="0">
                        <a:lnSpc>
                          <a:spcPct val="100000"/>
                        </a:lnSpc>
                        <a:spcBef>
                          <a:spcPts val="1500"/>
                        </a:spcBef>
                        <a:spcAft>
                          <a:spcPts val="0"/>
                        </a:spcAft>
                        <a:buClr>
                          <a:srgbClr val="000000"/>
                        </a:buClr>
                        <a:buSzPts val="1400"/>
                        <a:buFont typeface="Arial"/>
                        <a:buNone/>
                      </a:pPr>
                      <a:r>
                        <a:rPr lang="en-US" sz="1800" u="none" strike="noStrike" cap="none" dirty="0">
                          <a:latin typeface="+mn-lt"/>
                          <a:ea typeface="Arial"/>
                          <a:cs typeface="Arial"/>
                          <a:sym typeface="Arial"/>
                        </a:rPr>
                        <a:t>Proteins in </a:t>
                      </a:r>
                      <a:r>
                        <a:rPr lang="en-US" sz="1800" u="none" strike="noStrike" cap="none" spc="-250" baseline="0" dirty="0">
                          <a:latin typeface="+mn-lt"/>
                          <a:ea typeface="Arial"/>
                          <a:cs typeface="Arial"/>
                          <a:sym typeface="Arial"/>
                        </a:rPr>
                        <a:t>D N </a:t>
                      </a:r>
                      <a:r>
                        <a:rPr lang="en-US" sz="1800" u="none" strike="noStrike" cap="none" dirty="0">
                          <a:latin typeface="+mn-lt"/>
                          <a:ea typeface="Arial"/>
                          <a:cs typeface="Arial"/>
                          <a:sym typeface="Arial"/>
                        </a:rPr>
                        <a:t>A repair pathways</a:t>
                      </a:r>
                      <a:endParaRPr lang="en-IN"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rtl="0">
                        <a:lnSpc>
                          <a:spcPct val="100000"/>
                        </a:lnSpc>
                        <a:spcBef>
                          <a:spcPts val="1500"/>
                        </a:spcBef>
                        <a:spcAft>
                          <a:spcPts val="0"/>
                        </a:spcAft>
                        <a:buClr>
                          <a:srgbClr val="000000"/>
                        </a:buClr>
                        <a:buSzPts val="1400"/>
                        <a:buFont typeface="Arial"/>
                        <a:buNone/>
                      </a:pPr>
                      <a:r>
                        <a:rPr lang="en-US" sz="1800" u="none" strike="noStrike" cap="none" dirty="0">
                          <a:latin typeface="+mn-lt"/>
                          <a:ea typeface="Arial"/>
                          <a:cs typeface="Arial"/>
                          <a:sym typeface="Arial"/>
                        </a:rPr>
                        <a:t>Prevents </a:t>
                      </a:r>
                      <a:r>
                        <a:rPr lang="en-US" sz="1800" u="none" strike="noStrike" cap="none" spc="-250" baseline="0" dirty="0">
                          <a:latin typeface="+mn-lt"/>
                          <a:ea typeface="Arial"/>
                          <a:cs typeface="Arial"/>
                          <a:sym typeface="Arial"/>
                        </a:rPr>
                        <a:t>D N </a:t>
                      </a:r>
                      <a:r>
                        <a:rPr lang="en-US" sz="1800" u="none" strike="noStrike" cap="none" dirty="0">
                          <a:latin typeface="+mn-lt"/>
                          <a:ea typeface="Arial"/>
                          <a:cs typeface="Arial"/>
                          <a:sym typeface="Arial"/>
                        </a:rPr>
                        <a:t>A break repair during mitosis</a:t>
                      </a:r>
                      <a:endParaRPr lang="en-IN" sz="1800" u="none" strike="noStrike" cap="none" dirty="0">
                        <a:latin typeface="+mn-lt"/>
                        <a:ea typeface="Arial"/>
                        <a:cs typeface="Arial"/>
                        <a:sym typeface="Arial"/>
                      </a:endParaRPr>
                    </a:p>
                  </a:txBody>
                  <a:tcPr marL="0" marR="0" marT="0" marB="0" anchor="ctr">
                    <a:lnL w="9525" cap="flat" cmpd="sng">
                      <a:noFill/>
                      <a:prstDash val="solid"/>
                      <a:round/>
                      <a:headEnd type="none" w="med" len="med"/>
                      <a:tailEnd type="none" w="med" len="med"/>
                    </a:lnL>
                    <a:lnR w="9525" cap="flat" cmpd="sng">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821046648"/>
                  </a:ext>
                </a:extLst>
              </a:tr>
            </a:tbl>
          </a:graphicData>
        </a:graphic>
      </p:graphicFrame>
    </p:spTree>
    <p:extLst>
      <p:ext uri="{BB962C8B-B14F-4D97-AF65-F5344CB8AC3E}">
        <p14:creationId xmlns:p14="http://schemas.microsoft.com/office/powerpoint/2010/main" val="37924834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90013"/>
            <a:ext cx="8251961" cy="715203"/>
          </a:xfrm>
        </p:spPr>
        <p:txBody>
          <a:bodyPr lIns="0" tIns="0" rIns="0" bIns="0" anchor="ctr"/>
          <a:lstStyle/>
          <a:p>
            <a:r>
              <a:rPr lang="en-US" dirty="0"/>
              <a:t>The Mitotic Cdk Cycle</a:t>
            </a:r>
          </a:p>
        </p:txBody>
      </p:sp>
      <p:sp>
        <p:nvSpPr>
          <p:cNvPr id="6" name="Content Placeholder 5"/>
          <p:cNvSpPr>
            <a:spLocks noGrp="1"/>
          </p:cNvSpPr>
          <p:nvPr>
            <p:ph sz="quarter" idx="15"/>
          </p:nvPr>
        </p:nvSpPr>
        <p:spPr>
          <a:xfrm>
            <a:off x="421687" y="973599"/>
            <a:ext cx="8260840" cy="439566"/>
          </a:xfrm>
        </p:spPr>
        <p:txBody>
          <a:bodyPr lIns="0" tIns="0" rIns="0" bIns="0"/>
          <a:lstStyle/>
          <a:p>
            <a:pPr marL="0" indent="0">
              <a:buNone/>
            </a:pPr>
            <a:r>
              <a:rPr lang="en-US" sz="2400" b="1" dirty="0"/>
              <a:t>Figure 24.17 </a:t>
            </a:r>
            <a:r>
              <a:rPr lang="en-US" sz="2400" dirty="0"/>
              <a:t>The Mitotic Cdk Cycle. </a:t>
            </a:r>
          </a:p>
        </p:txBody>
      </p:sp>
      <p:pic>
        <p:nvPicPr>
          <p:cNvPr id="5" name="Picture Placeholder 4" descr="An illustration on the mitotic Cdk cycle shows the key point at G 2 M transition. The mitotic cyclin concentration builds up during G1, S, and G2 phases. Anaphase-promoting complex degrades cyclin and degraded cyclin is formed.&#10;Long description is available in notes, press F6"/>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b="1737"/>
          <a:stretch/>
        </p:blipFill>
        <p:spPr>
          <a:xfrm>
            <a:off x="2640566" y="1686749"/>
            <a:ext cx="3882228" cy="4628230"/>
          </a:xfrm>
        </p:spPr>
      </p:pic>
    </p:spTree>
    <p:extLst>
      <p:ext uri="{BB962C8B-B14F-4D97-AF65-F5344CB8AC3E}">
        <p14:creationId xmlns:p14="http://schemas.microsoft.com/office/powerpoint/2010/main" val="4471467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30566" y="199197"/>
            <a:ext cx="8251961" cy="1056399"/>
          </a:xfrm>
        </p:spPr>
        <p:txBody>
          <a:bodyPr lIns="0" tIns="0" rIns="0" bIns="0" anchor="ctr"/>
          <a:lstStyle/>
          <a:p>
            <a:r>
              <a:rPr lang="en-US" dirty="0"/>
              <a:t>The Anaphase-Promoting Complex Allows Exit from Mitosis</a:t>
            </a:r>
          </a:p>
        </p:txBody>
      </p:sp>
      <p:sp>
        <p:nvSpPr>
          <p:cNvPr id="6" name="Content Placeholder 5"/>
          <p:cNvSpPr>
            <a:spLocks noGrp="1"/>
          </p:cNvSpPr>
          <p:nvPr>
            <p:ph sz="quarter" idx="15"/>
          </p:nvPr>
        </p:nvSpPr>
        <p:spPr>
          <a:xfrm>
            <a:off x="421687" y="1533158"/>
            <a:ext cx="8261704" cy="3407331"/>
          </a:xfrm>
        </p:spPr>
        <p:txBody>
          <a:bodyPr lIns="0" tIns="0" rIns="0" bIns="0"/>
          <a:lstStyle/>
          <a:p>
            <a:pPr marL="342900" indent="-342900"/>
            <a:r>
              <a:rPr lang="en-US" sz="2400" dirty="0"/>
              <a:t>Mitotic Cdk-cyclin phosphorylates and contributes to activation of the </a:t>
            </a:r>
            <a:r>
              <a:rPr lang="en-US" sz="2400" b="1" dirty="0"/>
              <a:t>anaphase-promoting complex (</a:t>
            </a:r>
            <a:r>
              <a:rPr lang="en-US" sz="2400" b="1" spc="-300" dirty="0"/>
              <a:t>A P </a:t>
            </a:r>
            <a:r>
              <a:rPr lang="en-US" sz="2400" b="1" dirty="0"/>
              <a:t>C/C)</a:t>
            </a:r>
            <a:r>
              <a:rPr lang="en-US" sz="2400" dirty="0"/>
              <a:t>, which leads to anaphase and separating chromatids. </a:t>
            </a:r>
          </a:p>
          <a:p>
            <a:pPr marL="342900" indent="-342900"/>
            <a:r>
              <a:rPr lang="en-US" sz="2400" dirty="0"/>
              <a:t>The anaphase-promoting complex functions as a </a:t>
            </a:r>
            <a:r>
              <a:rPr lang="en-US" sz="2400" i="1" dirty="0"/>
              <a:t>ubiquitin ligase</a:t>
            </a:r>
            <a:r>
              <a:rPr lang="en-US" sz="2400" dirty="0"/>
              <a:t>, which adds </a:t>
            </a:r>
            <a:r>
              <a:rPr lang="en-US" sz="2400" i="1" dirty="0"/>
              <a:t>ubiquitin</a:t>
            </a:r>
            <a:r>
              <a:rPr lang="en-US" sz="2400" dirty="0"/>
              <a:t> to proteins to target them for destruction.</a:t>
            </a:r>
          </a:p>
          <a:p>
            <a:pPr marL="342900" indent="-342900"/>
            <a:r>
              <a:rPr lang="en-US" sz="2400" dirty="0"/>
              <a:t>One target is </a:t>
            </a:r>
            <a:r>
              <a:rPr lang="en-US" sz="2400" b="1" dirty="0"/>
              <a:t>securin</a:t>
            </a:r>
            <a:r>
              <a:rPr lang="en-US" sz="2400" dirty="0"/>
              <a:t>, an inhibitor of sister chromatid separation.</a:t>
            </a:r>
          </a:p>
        </p:txBody>
      </p:sp>
    </p:spTree>
    <p:extLst>
      <p:ext uri="{BB962C8B-B14F-4D97-AF65-F5344CB8AC3E}">
        <p14:creationId xmlns:p14="http://schemas.microsoft.com/office/powerpoint/2010/main" val="14263288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16256" y="133483"/>
            <a:ext cx="8229600" cy="644439"/>
          </a:xfrm>
        </p:spPr>
        <p:txBody>
          <a:bodyPr lIns="0" tIns="0" rIns="0" bIns="0" anchor="ctr"/>
          <a:lstStyle/>
          <a:p>
            <a:r>
              <a:rPr lang="en-US" dirty="0"/>
              <a:t>Function of Securin</a:t>
            </a:r>
            <a:endParaRPr lang="en-US" sz="2800" dirty="0"/>
          </a:p>
        </p:txBody>
      </p:sp>
      <p:sp>
        <p:nvSpPr>
          <p:cNvPr id="4" name="Content Placeholder 3"/>
          <p:cNvSpPr>
            <a:spLocks noGrp="1"/>
          </p:cNvSpPr>
          <p:nvPr>
            <p:ph sz="quarter" idx="14"/>
          </p:nvPr>
        </p:nvSpPr>
        <p:spPr>
          <a:xfrm>
            <a:off x="419100" y="1074899"/>
            <a:ext cx="8226756" cy="3319680"/>
          </a:xfrm>
        </p:spPr>
        <p:txBody>
          <a:bodyPr lIns="0" tIns="0" rIns="0" bIns="0"/>
          <a:lstStyle/>
          <a:p>
            <a:pPr marL="255588" indent="-255588"/>
            <a:r>
              <a:rPr lang="en-US" sz="2400" dirty="0"/>
              <a:t>Prior to anaphase, sister chromatids are held together by adhesive proteins called </a:t>
            </a:r>
            <a:r>
              <a:rPr lang="en-US" sz="2400" b="1" dirty="0"/>
              <a:t>cohesins</a:t>
            </a:r>
            <a:r>
              <a:rPr lang="en-US" sz="2400" dirty="0"/>
              <a:t>.</a:t>
            </a:r>
          </a:p>
          <a:p>
            <a:pPr marL="255588" indent="-255588"/>
            <a:r>
              <a:rPr lang="en-US" sz="2400" dirty="0"/>
              <a:t>Securin maintains this attachment by inhibiting the </a:t>
            </a:r>
            <a:r>
              <a:rPr lang="en-US" sz="2400" b="1" dirty="0"/>
              <a:t>separase</a:t>
            </a:r>
            <a:r>
              <a:rPr lang="en-US" sz="2400" dirty="0"/>
              <a:t> protein that would otherwise degrade the cohesins.</a:t>
            </a:r>
          </a:p>
          <a:p>
            <a:pPr marL="255588" indent="-255588"/>
            <a:r>
              <a:rPr lang="en-US" sz="2400" dirty="0"/>
              <a:t>When the anaphase-promoting complex triggers destruction of securin, separase cleaves cohesin, freeing the sister chromatids.</a:t>
            </a:r>
          </a:p>
        </p:txBody>
      </p:sp>
    </p:spTree>
    <p:extLst>
      <p:ext uri="{BB962C8B-B14F-4D97-AF65-F5344CB8AC3E}">
        <p14:creationId xmlns:p14="http://schemas.microsoft.com/office/powerpoint/2010/main" val="4141766279"/>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147456</TotalTime>
  <Words>9765</Words>
  <Application>Microsoft Office PowerPoint</Application>
  <PresentationFormat>On-screen Show (4:3)</PresentationFormat>
  <Paragraphs>856</Paragraphs>
  <Slides>148</Slides>
  <Notes>148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148</vt:i4>
      </vt:variant>
    </vt:vector>
  </HeadingPairs>
  <TitlesOfParts>
    <vt:vector size="155" baseType="lpstr">
      <vt:lpstr>Arial</vt:lpstr>
      <vt:lpstr>Times New Roman</vt:lpstr>
      <vt:lpstr>Calibri</vt:lpstr>
      <vt:lpstr>Noto Sans Symbols</vt:lpstr>
      <vt:lpstr>Verdana</vt:lpstr>
      <vt:lpstr>USHE</vt:lpstr>
      <vt:lpstr>USHE_slide options</vt:lpstr>
      <vt:lpstr>Becker’s World of the Cell</vt:lpstr>
      <vt:lpstr>The Cell Cycle and Mitosis</vt:lpstr>
      <vt:lpstr>24.1 Overview of the Cell Cycle</vt:lpstr>
      <vt:lpstr>The Eukaryotic Cell Cycle</vt:lpstr>
      <vt:lpstr>Chromosomes in Mitosis</vt:lpstr>
      <vt:lpstr>Mitosis Is a Relatively Short Part of the Cell Cycle</vt:lpstr>
      <vt:lpstr>Mitotic Index</vt:lpstr>
      <vt:lpstr>The G Phases</vt:lpstr>
      <vt:lpstr>Measuring the Length of the Stages</vt:lpstr>
      <vt:lpstr>Techniques for Studying Cell Cycle</vt:lpstr>
      <vt:lpstr>24.2 Nuclear and Cell Division</vt:lpstr>
      <vt:lpstr>Mitosis Is Subdivided into Prophase, Prometaphase, Metaphase, Anaphase, and Telophase</vt:lpstr>
      <vt:lpstr>The Phases of Mitosis in an Animal Cell</vt:lpstr>
      <vt:lpstr>The Phases of Mitosis in a Plant Cell</vt:lpstr>
      <vt:lpstr>Prophase (1 of 3)</vt:lpstr>
      <vt:lpstr>Prophase (2 of 3)</vt:lpstr>
      <vt:lpstr>Prophase (3 of 3)</vt:lpstr>
      <vt:lpstr>The Phases of Mitosis in an Animal Cell: Interphase and Prophase </vt:lpstr>
      <vt:lpstr>The Phases of Mitosis in a Plant Cell: Prophase</vt:lpstr>
      <vt:lpstr>Prometaphase</vt:lpstr>
      <vt:lpstr>Prometaphase: Centromeres and Kinetochores</vt:lpstr>
      <vt:lpstr>Prometaphase: Kinetochores</vt:lpstr>
      <vt:lpstr>Inner and Outer Kinetochore</vt:lpstr>
      <vt:lpstr>Prometaphase: Mature Kinetochores</vt:lpstr>
      <vt:lpstr>Two Other Types of Microtubules</vt:lpstr>
      <vt:lpstr>Attachment of Chromosomes to the Mitotic Spindle</vt:lpstr>
      <vt:lpstr>The Phases of Mitosis in Animal Cells: Prometaphase</vt:lpstr>
      <vt:lpstr>The Phases of Mitosis in Plant Cells: Prometaphase</vt:lpstr>
      <vt:lpstr>Metaphase</vt:lpstr>
      <vt:lpstr>The Phases of Mitosis in Animal Cells: Metaphase</vt:lpstr>
      <vt:lpstr>The Phases of Mitosis in Plant Cells: Metaphase</vt:lpstr>
      <vt:lpstr>Anaphase (1 of 2)</vt:lpstr>
      <vt:lpstr>Anaphase (2 of 2)</vt:lpstr>
      <vt:lpstr>The Phases of Mitosis in Animal Cells: Anaphase</vt:lpstr>
      <vt:lpstr>The Phases of Mitosis in Plant Cells: Anaphase</vt:lpstr>
      <vt:lpstr>The Two Types of Movement Involved in Chromosomes Separation During Anaphase</vt:lpstr>
      <vt:lpstr>Telophase</vt:lpstr>
      <vt:lpstr>The Phases of Mitosis in Animal Cells: Telophase and Cytokinesis</vt:lpstr>
      <vt:lpstr>The Phases of Mitosis in Plant Cells: Telophase</vt:lpstr>
      <vt:lpstr>The Mitotic Spindle Is Responsible for Chromosome Movements During Mitosis</vt:lpstr>
      <vt:lpstr>Spindle Assembly and Chromosome Attachment</vt:lpstr>
      <vt:lpstr>Microtubule Polarity in the Mitotic Spindle</vt:lpstr>
      <vt:lpstr>Spindle Assembly</vt:lpstr>
      <vt:lpstr>Kinetochores</vt:lpstr>
      <vt:lpstr>Cells Without Centrosomes</vt:lpstr>
      <vt:lpstr>Chromosome Alignment and Separation (1 of 2)</vt:lpstr>
      <vt:lpstr>Chromosome Alignment and Separation (2 of 2)</vt:lpstr>
      <vt:lpstr>Motor Proteins and Chromosome Movement</vt:lpstr>
      <vt:lpstr>Motor Proteins in Anaphase Chromosome Movement: Movement by Catastrophin (1 of 2)</vt:lpstr>
      <vt:lpstr>Motor Proteins in Anaphase Chromosome Movement: Movement by Catastrophin (2 of 2)</vt:lpstr>
      <vt:lpstr>Motor Proteins in Anaphase Chromosome Movement: Movement by Bipolar Kinesin</vt:lpstr>
      <vt:lpstr>Motor Proteins in Anaphase Chromosome Movement: Movement by Cytoplasmic Dynein</vt:lpstr>
      <vt:lpstr>Mitotic Motors</vt:lpstr>
      <vt:lpstr>Cytokinesis Divides the Cytoplasm</vt:lpstr>
      <vt:lpstr>Cytokinesis in Animal Cells</vt:lpstr>
      <vt:lpstr>Cytokinesis in an Animal Cell</vt:lpstr>
      <vt:lpstr>Cytokinesis (1 of 2)</vt:lpstr>
      <vt:lpstr>Cytokinesis (2 of 2)</vt:lpstr>
      <vt:lpstr>Myosin and Cleavage</vt:lpstr>
      <vt:lpstr>End of Cytokinesis</vt:lpstr>
      <vt:lpstr>The Contractile Ring and Midbody During Cytokinesis</vt:lpstr>
      <vt:lpstr>Cytokinesis in Plant Cells (1 of 2)</vt:lpstr>
      <vt:lpstr>Cytokinesis in Plant Cells (2 of 2)</vt:lpstr>
      <vt:lpstr>Cytokinesis and Cell Plate Formation in a Plant Cell</vt:lpstr>
      <vt:lpstr>Asymmetric Cell Division</vt:lpstr>
      <vt:lpstr>Asymmetric Cell Division in Animal Embryos</vt:lpstr>
      <vt:lpstr>Bacteria and Eukaryotic Organelles Divide in a Different Manner from Eukaryotic Cells</vt:lpstr>
      <vt:lpstr>Cell Division in Bacteria and Organelles</vt:lpstr>
      <vt:lpstr>24.3 Regulation of the Cell Cycle</vt:lpstr>
      <vt:lpstr>Cell Cycle Length Varies Among Different Cell Types</vt:lpstr>
      <vt:lpstr>Variations in Generation Time</vt:lpstr>
      <vt:lpstr>Cell Growth and the Cell Cycle (1 of 2)</vt:lpstr>
      <vt:lpstr>Cell Growth and the Cell Cycle (2 of 2)</vt:lpstr>
      <vt:lpstr>Cell Cycle Progression Is Controlled at Several Key Transition Points</vt:lpstr>
      <vt:lpstr>Key Transition Points in the Cell Cycle</vt:lpstr>
      <vt:lpstr>Restriction Point (G1-S Transition) (1 of 2)</vt:lpstr>
      <vt:lpstr>Restriction Point (G1-S Transition) (2 of 2)</vt:lpstr>
      <vt:lpstr>G2-M Transition</vt:lpstr>
      <vt:lpstr>Metaphase-Anaphase Transition</vt:lpstr>
      <vt:lpstr>Cell Fusion Experiments and Cell Cycle Mutants Identified Molecules That Control the Cell Cycle</vt:lpstr>
      <vt:lpstr>Heterokaryons (1 of 2)</vt:lpstr>
      <vt:lpstr>Heterokaryons (2 of 2)</vt:lpstr>
      <vt:lpstr>Evidence for the Role of Chemical Signals in Cell Cycle Regulation</vt:lpstr>
      <vt:lpstr>Cell Cycle Mutants in Yeast</vt:lpstr>
      <vt:lpstr>Similar Work in Fission Yeast</vt:lpstr>
      <vt:lpstr>The Cell Cycle Is Controlled by Cyclin-Dependent Kinases (Cdks)</vt:lpstr>
      <vt:lpstr>Cyclins</vt:lpstr>
      <vt:lpstr>Other Kinases</vt:lpstr>
      <vt:lpstr>Cdk-Cyclin Complexes Are Tightly Regulated</vt:lpstr>
      <vt:lpstr>Cyclin Availability</vt:lpstr>
      <vt:lpstr>Mitotic Cyclin</vt:lpstr>
      <vt:lpstr>Fluctuating Levels of Cyclins and M P F Activity During the Cell Cycle</vt:lpstr>
      <vt:lpstr>Cdk Phosphorylation: Steps 1 and 2</vt:lpstr>
      <vt:lpstr>Cdk Phosphorylation: Steps 3 and 4</vt:lpstr>
      <vt:lpstr>Regulation of Mitotic Cdk-Cyclin by Phosphorylation and Dephosphorylation </vt:lpstr>
      <vt:lpstr>Onset of Mitosis</vt:lpstr>
      <vt:lpstr>The Mitotic Cdk Cycle</vt:lpstr>
      <vt:lpstr>The Anaphase-Promoting Complex Allows Exit from Mitosis</vt:lpstr>
      <vt:lpstr>Function of Securin</vt:lpstr>
      <vt:lpstr>The Anaphase-Promoting Complex </vt:lpstr>
      <vt:lpstr>Other Activities of the Anaphase-Promoting Complex</vt:lpstr>
      <vt:lpstr>Checkpoint Pathways Monitor Key Steps in the Cell Cycle</vt:lpstr>
      <vt:lpstr>G1-S: Cdk-Cyclin and the Rb Protein</vt:lpstr>
      <vt:lpstr>R b and E 2 F</vt:lpstr>
      <vt:lpstr>Roles of the Rb Protein in Cell Cycle Control</vt:lpstr>
      <vt:lpstr>S Phase: Replication Licensing</vt:lpstr>
      <vt:lpstr>M C M Proteins and Licensing</vt:lpstr>
      <vt:lpstr>Prevention of Relicensing</vt:lpstr>
      <vt:lpstr>Licensing of D N A Replication During the Eukaryotic Cell Cycle</vt:lpstr>
      <vt:lpstr>G 2-M: The D N A Replication Checkpoint</vt:lpstr>
      <vt:lpstr>Spindle Assembly Checkpoint: Mad and Bub Proteins</vt:lpstr>
      <vt:lpstr>Mad and Bub</vt:lpstr>
      <vt:lpstr>The Spindle Assembly Checkpoint</vt:lpstr>
      <vt:lpstr>D N A Damage: p53</vt:lpstr>
      <vt:lpstr>D N A Damage: p53 Response to Double-Stranded D N A Breaks (1 of 2)</vt:lpstr>
      <vt:lpstr>D N A Damage: p53 Response to Double-Stranded D N A Breaks (2 of 2)</vt:lpstr>
      <vt:lpstr>Cell Death</vt:lpstr>
      <vt:lpstr>The Role of p53 Protein in Responding to D N A Damage</vt:lpstr>
      <vt:lpstr>24.4 Growth Factors and Cell Proliferation</vt:lpstr>
      <vt:lpstr>Stimulatory Growth Factors Activate the Ras Pathway</vt:lpstr>
      <vt:lpstr>Action of Growth Factors</vt:lpstr>
      <vt:lpstr>The Ras Pathway in the Cell Cycle: Steps 1 and 2</vt:lpstr>
      <vt:lpstr>The Ras Pathway in the Cell Cycle: Step 3</vt:lpstr>
      <vt:lpstr>The Ras Pathway in the Cell Cycle: Step 4</vt:lpstr>
      <vt:lpstr>Regulation of the Cell Cycle via the Ras Pathway</vt:lpstr>
      <vt:lpstr>Stimulatory Growth Factors Can Also Activate the P I 3-Kinase-Akt Pathway</vt:lpstr>
      <vt:lpstr>Inhibition of Cell Cycle Arrest</vt:lpstr>
      <vt:lpstr>The P I 3-Kinase–Akt Signaling Pathway</vt:lpstr>
      <vt:lpstr>Inhibitory Growth Factors Act Through Cdk Inhibitors</vt:lpstr>
      <vt:lpstr>Putting It All Together: The Cell Cycle Regulation Machine</vt:lpstr>
      <vt:lpstr>Summary of Cell Cycle Regulation by Checkpoints</vt:lpstr>
      <vt:lpstr>24.5 Apoptosis</vt:lpstr>
      <vt:lpstr>Apoptosis and Necrosis</vt:lpstr>
      <vt:lpstr>Steps of Apoptosis: Steps 1 and 2</vt:lpstr>
      <vt:lpstr>Steps of Apoptosis: Step 3</vt:lpstr>
      <vt:lpstr>Major Steps of Apoptosis </vt:lpstr>
      <vt:lpstr>Apoptosis in Caenorhabditis elegans</vt:lpstr>
      <vt:lpstr>Cell Death in C. elegans</vt:lpstr>
      <vt:lpstr>Caspases</vt:lpstr>
      <vt:lpstr>Apoptosis Is Triggered by Death Signals or Withdrawal of Survival Factors</vt:lpstr>
      <vt:lpstr>Cell Death Signal: Apoptosis in Cells Infected by Viruses</vt:lpstr>
      <vt:lpstr>Cell Death Signal: Initiator and Executioner Caspases</vt:lpstr>
      <vt:lpstr>The Second Type of Apoptosis Is Indirect and Involves Survival Factors (1 of 2)</vt:lpstr>
      <vt:lpstr>The Second Type of Apoptosis Is Indirect and Involves Survival Factors (2 of 2)</vt:lpstr>
      <vt:lpstr>Indirect Apoptosis by Survival Factors: Mitochondria Trigger Apoptosis (1 of 2)</vt:lpstr>
      <vt:lpstr>Indirect Apoptosis by Survival Factors: Mitochondria Trigger Apoptosis (2 of 2)</vt:lpstr>
      <vt:lpstr>Damaged Cells Can Trigger Their Own Apoptosis</vt:lpstr>
      <vt:lpstr>Induction of Apoptosis by Cell Death Signals or by Withdrawal of Survival Factor</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Becker’s World of the Cell, Tenth Edition, Chapter 24, The Cell Cycle and Mitosis</dc:title>
  <dc:subject>Science</dc:subject>
  <dc:creator>Jeff Hardin, James P Lodolce</dc:creator>
  <cp:keywords/>
  <dc:description/>
  <cp:lastModifiedBy>yousef daraghma</cp:lastModifiedBy>
  <cp:revision>955</cp:revision>
  <dcterms:modified xsi:type="dcterms:W3CDTF">2022-03-29T08:22:11Z</dcterms:modified>
</cp:coreProperties>
</file>