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02"/>
  </p:notesMasterIdLst>
  <p:handoutMasterIdLst>
    <p:handoutMasterId r:id="rId103"/>
  </p:handoutMasterIdLst>
  <p:sldIdLst>
    <p:sldId id="359" r:id="rId5"/>
    <p:sldId id="433" r:id="rId6"/>
    <p:sldId id="487" r:id="rId7"/>
    <p:sldId id="531" r:id="rId8"/>
    <p:sldId id="533" r:id="rId9"/>
    <p:sldId id="534" r:id="rId10"/>
    <p:sldId id="535" r:id="rId11"/>
    <p:sldId id="538" r:id="rId12"/>
    <p:sldId id="539" r:id="rId13"/>
    <p:sldId id="540" r:id="rId14"/>
    <p:sldId id="541" r:id="rId15"/>
    <p:sldId id="542" r:id="rId16"/>
    <p:sldId id="543" r:id="rId17"/>
    <p:sldId id="592" r:id="rId18"/>
    <p:sldId id="582" r:id="rId19"/>
    <p:sldId id="584" r:id="rId20"/>
    <p:sldId id="488" r:id="rId21"/>
    <p:sldId id="544" r:id="rId22"/>
    <p:sldId id="545" r:id="rId23"/>
    <p:sldId id="529" r:id="rId24"/>
    <p:sldId id="546" r:id="rId25"/>
    <p:sldId id="547" r:id="rId26"/>
    <p:sldId id="548" r:id="rId27"/>
    <p:sldId id="528" r:id="rId28"/>
    <p:sldId id="549" r:id="rId29"/>
    <p:sldId id="550" r:id="rId30"/>
    <p:sldId id="586" r:id="rId31"/>
    <p:sldId id="551" r:id="rId32"/>
    <p:sldId id="552" r:id="rId33"/>
    <p:sldId id="553" r:id="rId34"/>
    <p:sldId id="554" r:id="rId35"/>
    <p:sldId id="587" r:id="rId36"/>
    <p:sldId id="588" r:id="rId37"/>
    <p:sldId id="591" r:id="rId38"/>
    <p:sldId id="589" r:id="rId39"/>
    <p:sldId id="527" r:id="rId40"/>
    <p:sldId id="555" r:id="rId41"/>
    <p:sldId id="557" r:id="rId42"/>
    <p:sldId id="521" r:id="rId43"/>
    <p:sldId id="522" r:id="rId44"/>
    <p:sldId id="523" r:id="rId45"/>
    <p:sldId id="524" r:id="rId46"/>
    <p:sldId id="525" r:id="rId47"/>
    <p:sldId id="526" r:id="rId48"/>
    <p:sldId id="489" r:id="rId49"/>
    <p:sldId id="495" r:id="rId50"/>
    <p:sldId id="593" r:id="rId51"/>
    <p:sldId id="496" r:id="rId52"/>
    <p:sldId id="498" r:id="rId53"/>
    <p:sldId id="497" r:id="rId54"/>
    <p:sldId id="518" r:id="rId55"/>
    <p:sldId id="520" r:id="rId56"/>
    <p:sldId id="499" r:id="rId57"/>
    <p:sldId id="500" r:id="rId58"/>
    <p:sldId id="519" r:id="rId59"/>
    <p:sldId id="517" r:id="rId60"/>
    <p:sldId id="501" r:id="rId61"/>
    <p:sldId id="502" r:id="rId62"/>
    <p:sldId id="595" r:id="rId63"/>
    <p:sldId id="503" r:id="rId64"/>
    <p:sldId id="504" r:id="rId65"/>
    <p:sldId id="505" r:id="rId66"/>
    <p:sldId id="570" r:id="rId67"/>
    <p:sldId id="506" r:id="rId68"/>
    <p:sldId id="507" r:id="rId69"/>
    <p:sldId id="508" r:id="rId70"/>
    <p:sldId id="509" r:id="rId71"/>
    <p:sldId id="510" r:id="rId72"/>
    <p:sldId id="530" r:id="rId73"/>
    <p:sldId id="512" r:id="rId74"/>
    <p:sldId id="515" r:id="rId75"/>
    <p:sldId id="516" r:id="rId76"/>
    <p:sldId id="571" r:id="rId77"/>
    <p:sldId id="491" r:id="rId78"/>
    <p:sldId id="558" r:id="rId79"/>
    <p:sldId id="559" r:id="rId80"/>
    <p:sldId id="560" r:id="rId81"/>
    <p:sldId id="561" r:id="rId82"/>
    <p:sldId id="562" r:id="rId83"/>
    <p:sldId id="563" r:id="rId84"/>
    <p:sldId id="572" r:id="rId85"/>
    <p:sldId id="564" r:id="rId86"/>
    <p:sldId id="565" r:id="rId87"/>
    <p:sldId id="566" r:id="rId88"/>
    <p:sldId id="567" r:id="rId89"/>
    <p:sldId id="573" r:id="rId90"/>
    <p:sldId id="569" r:id="rId91"/>
    <p:sldId id="492" r:id="rId92"/>
    <p:sldId id="574" r:id="rId93"/>
    <p:sldId id="575" r:id="rId94"/>
    <p:sldId id="576" r:id="rId95"/>
    <p:sldId id="579" r:id="rId96"/>
    <p:sldId id="577" r:id="rId97"/>
    <p:sldId id="578" r:id="rId98"/>
    <p:sldId id="580" r:id="rId99"/>
    <p:sldId id="493" r:id="rId100"/>
    <p:sldId id="432" r:id="rId101"/>
  </p:sldIdLst>
  <p:sldSz cx="9144000" cy="5715000" type="screen16x10"/>
  <p:notesSz cx="6858000" cy="9144000"/>
  <p:custDataLst>
    <p:tags r:id="rId10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2" name="Author" initials="A" lastIdx="0"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C8AC8"/>
    <a:srgbClr val="CBDDEF"/>
    <a:srgbClr val="E7EFF7"/>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5" autoAdjust="0"/>
    <p:restoredTop sz="90447" autoAdjust="0"/>
  </p:normalViewPr>
  <p:slideViewPr>
    <p:cSldViewPr snapToGrid="0" showGuides="1">
      <p:cViewPr>
        <p:scale>
          <a:sx n="100" d="100"/>
          <a:sy n="100" d="100"/>
        </p:scale>
        <p:origin x="-811" y="19"/>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emf"/><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emf"/><Relationship Id="rId1" Type="http://schemas.openxmlformats.org/officeDocument/2006/relationships/image" Target="../media/image65.emf"/><Relationship Id="rId6" Type="http://schemas.openxmlformats.org/officeDocument/2006/relationships/image" Target="../media/image70.emf"/><Relationship Id="rId11" Type="http://schemas.openxmlformats.org/officeDocument/2006/relationships/image" Target="../media/image75.emf"/><Relationship Id="rId5" Type="http://schemas.openxmlformats.org/officeDocument/2006/relationships/image" Target="../media/image6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image" Target="../media/image90.emf"/><Relationship Id="rId1" Type="http://schemas.openxmlformats.org/officeDocument/2006/relationships/image" Target="../media/image89.emf"/><Relationship Id="rId6" Type="http://schemas.openxmlformats.org/officeDocument/2006/relationships/image" Target="../media/image94.emf"/><Relationship Id="rId5" Type="http://schemas.openxmlformats.org/officeDocument/2006/relationships/image" Target="../media/image93.emf"/><Relationship Id="rId10" Type="http://schemas.openxmlformats.org/officeDocument/2006/relationships/image" Target="../media/image98.emf"/><Relationship Id="rId4" Type="http://schemas.openxmlformats.org/officeDocument/2006/relationships/image" Target="../media/image92.emf"/><Relationship Id="rId9" Type="http://schemas.openxmlformats.org/officeDocument/2006/relationships/image" Target="../media/image9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17.02.2019</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17.02.2019</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247708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82371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24022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7362C-A8AB-454A-A1C0-21F6AFB79602}" type="slidenum">
              <a:rPr lang="en-US">
                <a:solidFill>
                  <a:srgbClr val="000000"/>
                </a:solidFill>
              </a:rPr>
              <a:pPr/>
              <a:t>13</a:t>
            </a:fld>
            <a:endParaRPr lang="en-US">
              <a:solidFill>
                <a:srgbClr val="000000"/>
              </a:solidFill>
            </a:endParaRPr>
          </a:p>
        </p:txBody>
      </p:sp>
      <p:sp>
        <p:nvSpPr>
          <p:cNvPr id="2008066" name="Rectangle 2"/>
          <p:cNvSpPr>
            <a:spLocks noGrp="1" noRot="1" noChangeAspect="1" noChangeArrowheads="1" noTextEdit="1"/>
          </p:cNvSpPr>
          <p:nvPr>
            <p:ph type="sldImg"/>
          </p:nvPr>
        </p:nvSpPr>
        <p:spPr>
          <a:ln/>
        </p:spPr>
      </p:sp>
      <p:sp>
        <p:nvSpPr>
          <p:cNvPr id="200806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03753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D0CFC10-9C91-49F3-BD52-7BD2E133EBE8}" type="slidenum">
              <a:rPr lang="en-US">
                <a:solidFill>
                  <a:srgbClr val="000000"/>
                </a:solidFill>
              </a:rPr>
              <a:pPr/>
              <a:t>14</a:t>
            </a:fld>
            <a:endParaRPr lang="en-US">
              <a:solidFill>
                <a:srgbClr val="000000"/>
              </a:solidFill>
            </a:endParaRPr>
          </a:p>
        </p:txBody>
      </p:sp>
      <p:sp>
        <p:nvSpPr>
          <p:cNvPr id="1688578" name="Rectangle 2"/>
          <p:cNvSpPr>
            <a:spLocks noGrp="1" noRot="1" noChangeAspect="1" noChangeArrowheads="1" noTextEdit="1"/>
          </p:cNvSpPr>
          <p:nvPr>
            <p:ph type="sldImg"/>
          </p:nvPr>
        </p:nvSpPr>
        <p:spPr>
          <a:xfrm>
            <a:off x="479425" y="768350"/>
            <a:ext cx="6140450" cy="3838575"/>
          </a:xfrm>
          <a:prstGeom prst="rect">
            <a:avLst/>
          </a:prstGeom>
          <a:ln/>
        </p:spPr>
      </p:sp>
      <p:sp>
        <p:nvSpPr>
          <p:cNvPr id="1688579" name="Rectangle 3"/>
          <p:cNvSpPr>
            <a:spLocks noGrp="1" noChangeArrowheads="1"/>
          </p:cNvSpPr>
          <p:nvPr>
            <p:ph type="body" idx="1"/>
          </p:nvPr>
        </p:nvSpPr>
        <p:spPr>
          <a:xfrm>
            <a:off x="710239" y="4861781"/>
            <a:ext cx="5678824" cy="4604560"/>
          </a:xfrm>
          <a:prstGeom prst="rect">
            <a:avLst/>
          </a:prstGeom>
        </p:spPr>
        <p:txBody>
          <a:bodyPr/>
          <a:lstStyle/>
          <a:p>
            <a:endParaRPr lang="en-AU" dirty="0"/>
          </a:p>
        </p:txBody>
      </p:sp>
    </p:spTree>
    <p:extLst>
      <p:ext uri="{BB962C8B-B14F-4D97-AF65-F5344CB8AC3E}">
        <p14:creationId xmlns:p14="http://schemas.microsoft.com/office/powerpoint/2010/main" val="297033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itchFamily="18" charset="0"/>
                <a:ea typeface="ＭＳ Ｐゴシック" pitchFamily="34" charset="-128"/>
              </a:defRPr>
            </a:lvl1pPr>
            <a:lvl2pPr marL="742950" indent="-285750" defTabSz="763588">
              <a:defRPr sz="2400">
                <a:solidFill>
                  <a:schemeClr val="tx1"/>
                </a:solidFill>
                <a:latin typeface="Times New Roman" pitchFamily="18" charset="0"/>
                <a:ea typeface="ＭＳ Ｐゴシック" pitchFamily="34" charset="-128"/>
              </a:defRPr>
            </a:lvl2pPr>
            <a:lvl3pPr marL="1143000" indent="-228600" defTabSz="763588">
              <a:defRPr sz="2400">
                <a:solidFill>
                  <a:schemeClr val="tx1"/>
                </a:solidFill>
                <a:latin typeface="Times New Roman" pitchFamily="18" charset="0"/>
                <a:ea typeface="ＭＳ Ｐゴシック" pitchFamily="34" charset="-128"/>
              </a:defRPr>
            </a:lvl3pPr>
            <a:lvl4pPr marL="1600200" indent="-228600" defTabSz="763588">
              <a:defRPr sz="2400">
                <a:solidFill>
                  <a:schemeClr val="tx1"/>
                </a:solidFill>
                <a:latin typeface="Times New Roman" pitchFamily="18" charset="0"/>
                <a:ea typeface="ＭＳ Ｐゴシック" pitchFamily="34" charset="-128"/>
              </a:defRPr>
            </a:lvl4pPr>
            <a:lvl5pPr marL="2057400" indent="-228600" defTabSz="763588">
              <a:defRPr sz="2400">
                <a:solidFill>
                  <a:schemeClr val="tx1"/>
                </a:solidFill>
                <a:latin typeface="Times New Roman" pitchFamily="18" charset="0"/>
                <a:ea typeface="ＭＳ Ｐゴシック" pitchFamily="34" charset="-128"/>
              </a:defRPr>
            </a:lvl5pPr>
            <a:lvl6pPr marL="25146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73E2590C-4253-470E-A77E-4D13003DE87A}" type="slidenum">
              <a:rPr lang="en-US" sz="1000" smtClean="0">
                <a:solidFill>
                  <a:srgbClr val="000000"/>
                </a:solidFill>
              </a:rPr>
              <a:pPr/>
              <a:t>15</a:t>
            </a:fld>
            <a:endParaRPr lang="en-US" sz="1000">
              <a:solidFill>
                <a:srgbClr val="000000"/>
              </a:solidFill>
            </a:endParaRPr>
          </a:p>
        </p:txBody>
      </p:sp>
      <p:sp>
        <p:nvSpPr>
          <p:cNvPr id="103427" name="Rectangle 2"/>
          <p:cNvSpPr>
            <a:spLocks noGrp="1" noRot="1" noChangeAspect="1" noChangeArrowheads="1" noTextEdit="1"/>
          </p:cNvSpPr>
          <p:nvPr>
            <p:ph type="sldImg"/>
          </p:nvPr>
        </p:nvSpPr>
        <p:spPr bwMode="auto">
          <a:xfrm>
            <a:off x="479425" y="768350"/>
            <a:ext cx="6140450" cy="3838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3428" name="Rectangle 3"/>
          <p:cNvSpPr>
            <a:spLocks noGrp="1" noChangeArrowheads="1"/>
          </p:cNvSpPr>
          <p:nvPr>
            <p:ph type="body" idx="1"/>
          </p:nvPr>
        </p:nvSpPr>
        <p:spPr bwMode="auto">
          <a:xfrm>
            <a:off x="239713" y="6534150"/>
            <a:ext cx="6386512" cy="2932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extLst>
      <p:ext uri="{BB962C8B-B14F-4D97-AF65-F5344CB8AC3E}">
        <p14:creationId xmlns:p14="http://schemas.microsoft.com/office/powerpoint/2010/main" val="2743253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itchFamily="18" charset="0"/>
                <a:ea typeface="ＭＳ Ｐゴシック" pitchFamily="34" charset="-128"/>
              </a:defRPr>
            </a:lvl1pPr>
            <a:lvl2pPr marL="742950" indent="-285750" defTabSz="763588">
              <a:defRPr sz="2400">
                <a:solidFill>
                  <a:schemeClr val="tx1"/>
                </a:solidFill>
                <a:latin typeface="Times New Roman" pitchFamily="18" charset="0"/>
                <a:ea typeface="ＭＳ Ｐゴシック" pitchFamily="34" charset="-128"/>
              </a:defRPr>
            </a:lvl2pPr>
            <a:lvl3pPr marL="1143000" indent="-228600" defTabSz="763588">
              <a:defRPr sz="2400">
                <a:solidFill>
                  <a:schemeClr val="tx1"/>
                </a:solidFill>
                <a:latin typeface="Times New Roman" pitchFamily="18" charset="0"/>
                <a:ea typeface="ＭＳ Ｐゴシック" pitchFamily="34" charset="-128"/>
              </a:defRPr>
            </a:lvl3pPr>
            <a:lvl4pPr marL="1600200" indent="-228600" defTabSz="763588">
              <a:defRPr sz="2400">
                <a:solidFill>
                  <a:schemeClr val="tx1"/>
                </a:solidFill>
                <a:latin typeface="Times New Roman" pitchFamily="18" charset="0"/>
                <a:ea typeface="ＭＳ Ｐゴシック" pitchFamily="34" charset="-128"/>
              </a:defRPr>
            </a:lvl4pPr>
            <a:lvl5pPr marL="2057400" indent="-228600" defTabSz="763588">
              <a:defRPr sz="2400">
                <a:solidFill>
                  <a:schemeClr val="tx1"/>
                </a:solidFill>
                <a:latin typeface="Times New Roman" pitchFamily="18" charset="0"/>
                <a:ea typeface="ＭＳ Ｐゴシック" pitchFamily="34" charset="-128"/>
              </a:defRPr>
            </a:lvl5pPr>
            <a:lvl6pPr marL="25146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76358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0BF2D818-93AA-4A95-9E74-2317A138BA38}" type="slidenum">
              <a:rPr lang="en-US" sz="1000" smtClean="0">
                <a:solidFill>
                  <a:srgbClr val="000000"/>
                </a:solidFill>
              </a:rPr>
              <a:pPr/>
              <a:t>16</a:t>
            </a:fld>
            <a:endParaRPr lang="en-US" sz="1000">
              <a:solidFill>
                <a:srgbClr val="000000"/>
              </a:solidFill>
            </a:endParaRPr>
          </a:p>
        </p:txBody>
      </p:sp>
      <p:sp>
        <p:nvSpPr>
          <p:cNvPr id="104451" name="Rectangle 2"/>
          <p:cNvSpPr>
            <a:spLocks noGrp="1" noRot="1" noChangeAspect="1" noChangeArrowheads="1" noTextEdit="1"/>
          </p:cNvSpPr>
          <p:nvPr>
            <p:ph type="sldImg"/>
          </p:nvPr>
        </p:nvSpPr>
        <p:spPr bwMode="auto">
          <a:xfrm>
            <a:off x="495300" y="774700"/>
            <a:ext cx="6116638"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46150" y="4867275"/>
            <a:ext cx="5208588" cy="4600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7" tIns="45407" rIns="90817" bIns="45407"/>
          <a:lstStyle/>
          <a:p>
            <a:pPr defTabSz="871538">
              <a:spcBef>
                <a:spcPct val="0"/>
              </a:spcBef>
            </a:pPr>
            <a:endParaRPr lang="en-US" dirty="0"/>
          </a:p>
        </p:txBody>
      </p:sp>
    </p:spTree>
    <p:extLst>
      <p:ext uri="{BB962C8B-B14F-4D97-AF65-F5344CB8AC3E}">
        <p14:creationId xmlns:p14="http://schemas.microsoft.com/office/powerpoint/2010/main" val="367721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17</a:t>
            </a:fld>
            <a:endParaRPr lang="de-AT" dirty="0"/>
          </a:p>
        </p:txBody>
      </p:sp>
    </p:spTree>
    <p:extLst>
      <p:ext uri="{BB962C8B-B14F-4D97-AF65-F5344CB8AC3E}">
        <p14:creationId xmlns:p14="http://schemas.microsoft.com/office/powerpoint/2010/main" val="117590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0F74D-5B23-4B48-BF0A-930A23ABE4EE}" type="slidenum">
              <a:rPr lang="en-US">
                <a:solidFill>
                  <a:srgbClr val="000000"/>
                </a:solidFill>
              </a:rPr>
              <a:pPr/>
              <a:t>18</a:t>
            </a:fld>
            <a:endParaRPr lang="en-US">
              <a:solidFill>
                <a:srgbClr val="000000"/>
              </a:solidFill>
            </a:endParaRPr>
          </a:p>
        </p:txBody>
      </p:sp>
      <p:sp>
        <p:nvSpPr>
          <p:cNvPr id="2012162" name="Rectangle 2"/>
          <p:cNvSpPr>
            <a:spLocks noGrp="1" noRot="1" noChangeAspect="1" noChangeArrowheads="1" noTextEdit="1"/>
          </p:cNvSpPr>
          <p:nvPr>
            <p:ph type="sldImg"/>
          </p:nvPr>
        </p:nvSpPr>
        <p:spPr>
          <a:ln/>
        </p:spPr>
      </p:sp>
      <p:sp>
        <p:nvSpPr>
          <p:cNvPr id="201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61132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195B8A-117A-4B9D-A876-8EB3EA5D2384}"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214800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0F74D-5B23-4B48-BF0A-930A23ABE4EE}" type="slidenum">
              <a:rPr lang="en-US">
                <a:solidFill>
                  <a:srgbClr val="000000"/>
                </a:solidFill>
              </a:rPr>
              <a:pPr/>
              <a:t>21</a:t>
            </a:fld>
            <a:endParaRPr lang="en-US">
              <a:solidFill>
                <a:srgbClr val="000000"/>
              </a:solidFill>
            </a:endParaRPr>
          </a:p>
        </p:txBody>
      </p:sp>
      <p:sp>
        <p:nvSpPr>
          <p:cNvPr id="2012162" name="Rectangle 2"/>
          <p:cNvSpPr>
            <a:spLocks noGrp="1" noRot="1" noChangeAspect="1" noChangeArrowheads="1" noTextEdit="1"/>
          </p:cNvSpPr>
          <p:nvPr>
            <p:ph type="sldImg"/>
          </p:nvPr>
        </p:nvSpPr>
        <p:spPr>
          <a:ln/>
        </p:spPr>
      </p:sp>
      <p:sp>
        <p:nvSpPr>
          <p:cNvPr id="2012163"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79086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20">
              <a:defRPr sz="2400">
                <a:solidFill>
                  <a:schemeClr val="tx1"/>
                </a:solidFill>
                <a:latin typeface="Times New Roman" pitchFamily="18" charset="0"/>
                <a:ea typeface="ＭＳ Ｐゴシック" pitchFamily="34" charset="-128"/>
              </a:defRPr>
            </a:lvl1pPr>
            <a:lvl2pPr marL="742883" indent="-285725" defTabSz="763520">
              <a:defRPr sz="2400">
                <a:solidFill>
                  <a:schemeClr val="tx1"/>
                </a:solidFill>
                <a:latin typeface="Times New Roman" pitchFamily="18" charset="0"/>
                <a:ea typeface="ＭＳ Ｐゴシック" pitchFamily="34" charset="-128"/>
              </a:defRPr>
            </a:lvl2pPr>
            <a:lvl3pPr marL="1142898" indent="-228580" defTabSz="763520">
              <a:defRPr sz="2400">
                <a:solidFill>
                  <a:schemeClr val="tx1"/>
                </a:solidFill>
                <a:latin typeface="Times New Roman" pitchFamily="18" charset="0"/>
                <a:ea typeface="ＭＳ Ｐゴシック" pitchFamily="34" charset="-128"/>
              </a:defRPr>
            </a:lvl3pPr>
            <a:lvl4pPr marL="1600057" indent="-228580" defTabSz="763520">
              <a:defRPr sz="2400">
                <a:solidFill>
                  <a:schemeClr val="tx1"/>
                </a:solidFill>
                <a:latin typeface="Times New Roman" pitchFamily="18" charset="0"/>
                <a:ea typeface="ＭＳ Ｐゴシック" pitchFamily="34" charset="-128"/>
              </a:defRPr>
            </a:lvl4pPr>
            <a:lvl5pPr marL="2057217" indent="-228580" defTabSz="763520">
              <a:defRPr sz="2400">
                <a:solidFill>
                  <a:schemeClr val="tx1"/>
                </a:solidFill>
                <a:latin typeface="Times New Roman" pitchFamily="18" charset="0"/>
                <a:ea typeface="ＭＳ Ｐゴシック" pitchFamily="34" charset="-128"/>
              </a:defRPr>
            </a:lvl5pPr>
            <a:lvl6pPr marL="2514376"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536"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694"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854"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2B77F43-60BE-4E2C-9ECA-774DC50CDAB7}" type="slidenum">
              <a:rPr lang="en-US" sz="1000"/>
              <a:pPr/>
              <a:t>2</a:t>
            </a:fld>
            <a:endParaRPr lang="en-US" sz="1000" dirty="0"/>
          </a:p>
        </p:txBody>
      </p:sp>
      <p:sp>
        <p:nvSpPr>
          <p:cNvPr id="93187" name="Rectangle 2"/>
          <p:cNvSpPr>
            <a:spLocks noGrp="1" noRot="1" noChangeAspect="1" noChangeArrowheads="1" noTextEdit="1"/>
          </p:cNvSpPr>
          <p:nvPr>
            <p:ph type="sldImg"/>
          </p:nvPr>
        </p:nvSpPr>
        <p:spPr bwMode="auto">
          <a:xfrm>
            <a:off x="479425" y="768350"/>
            <a:ext cx="6138863" cy="3838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3188" name="Rectangle 3"/>
          <p:cNvSpPr>
            <a:spLocks noGrp="1" noChangeArrowheads="1"/>
          </p:cNvSpPr>
          <p:nvPr>
            <p:ph type="body" idx="1"/>
          </p:nvPr>
        </p:nvSpPr>
        <p:spPr bwMode="auto">
          <a:xfrm>
            <a:off x="709614" y="4862513"/>
            <a:ext cx="5680075" cy="460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extLst>
      <p:ext uri="{BB962C8B-B14F-4D97-AF65-F5344CB8AC3E}">
        <p14:creationId xmlns:p14="http://schemas.microsoft.com/office/powerpoint/2010/main" val="229422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303708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309607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A6698-EFDE-47E5-B13B-4FD82BA64727}" type="slidenum">
              <a:rPr lang="en-US">
                <a:solidFill>
                  <a:srgbClr val="000000"/>
                </a:solidFill>
              </a:rPr>
              <a:pPr/>
              <a:t>25</a:t>
            </a:fld>
            <a:endParaRPr lang="en-US">
              <a:solidFill>
                <a:srgbClr val="000000"/>
              </a:solidFill>
            </a:endParaRPr>
          </a:p>
        </p:txBody>
      </p:sp>
      <p:sp>
        <p:nvSpPr>
          <p:cNvPr id="2058242" name="Rectangle 2"/>
          <p:cNvSpPr>
            <a:spLocks noGrp="1" noRot="1" noChangeAspect="1" noChangeArrowheads="1" noTextEdit="1"/>
          </p:cNvSpPr>
          <p:nvPr>
            <p:ph type="sldImg"/>
          </p:nvPr>
        </p:nvSpPr>
        <p:spPr>
          <a:ln/>
        </p:spPr>
      </p:sp>
      <p:sp>
        <p:nvSpPr>
          <p:cNvPr id="2058243"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7417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9E80B-D58A-4DA2-81DF-0E77E732B6D5}" type="slidenum">
              <a:rPr lang="en-US">
                <a:solidFill>
                  <a:srgbClr val="000000"/>
                </a:solidFill>
              </a:rPr>
              <a:pPr/>
              <a:t>26</a:t>
            </a:fld>
            <a:endParaRPr lang="en-US" dirty="0">
              <a:solidFill>
                <a:srgbClr val="000000"/>
              </a:solidFill>
            </a:endParaRPr>
          </a:p>
        </p:txBody>
      </p:sp>
      <p:sp>
        <p:nvSpPr>
          <p:cNvPr id="2059266" name="Rectangle 2"/>
          <p:cNvSpPr>
            <a:spLocks noGrp="1" noRot="1" noChangeAspect="1" noChangeArrowheads="1" noTextEdit="1"/>
          </p:cNvSpPr>
          <p:nvPr>
            <p:ph type="sldImg"/>
          </p:nvPr>
        </p:nvSpPr>
        <p:spPr>
          <a:ln/>
        </p:spPr>
      </p:sp>
      <p:sp>
        <p:nvSpPr>
          <p:cNvPr id="205926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2777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9E80B-D58A-4DA2-81DF-0E77E732B6D5}" type="slidenum">
              <a:rPr lang="en-US">
                <a:solidFill>
                  <a:srgbClr val="000000"/>
                </a:solidFill>
              </a:rPr>
              <a:pPr/>
              <a:t>27</a:t>
            </a:fld>
            <a:endParaRPr lang="en-US" dirty="0">
              <a:solidFill>
                <a:srgbClr val="000000"/>
              </a:solidFill>
            </a:endParaRPr>
          </a:p>
        </p:txBody>
      </p:sp>
      <p:sp>
        <p:nvSpPr>
          <p:cNvPr id="2059266" name="Rectangle 2"/>
          <p:cNvSpPr>
            <a:spLocks noGrp="1" noRot="1" noChangeAspect="1" noChangeArrowheads="1" noTextEdit="1"/>
          </p:cNvSpPr>
          <p:nvPr>
            <p:ph type="sldImg"/>
          </p:nvPr>
        </p:nvSpPr>
        <p:spPr>
          <a:ln/>
        </p:spPr>
      </p:sp>
      <p:sp>
        <p:nvSpPr>
          <p:cNvPr id="205926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277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A9600-B272-466F-ACDA-5D15E38F04F0}" type="slidenum">
              <a:rPr lang="en-US">
                <a:solidFill>
                  <a:srgbClr val="000000"/>
                </a:solidFill>
              </a:rPr>
              <a:pPr/>
              <a:t>28</a:t>
            </a:fld>
            <a:endParaRPr lang="en-US" dirty="0">
              <a:solidFill>
                <a:srgbClr val="000000"/>
              </a:solidFill>
            </a:endParaRPr>
          </a:p>
        </p:txBody>
      </p:sp>
      <p:sp>
        <p:nvSpPr>
          <p:cNvPr id="2057218" name="Rectangle 2"/>
          <p:cNvSpPr>
            <a:spLocks noGrp="1" noRot="1" noChangeAspect="1" noChangeArrowheads="1" noTextEdit="1"/>
          </p:cNvSpPr>
          <p:nvPr>
            <p:ph type="sldImg"/>
          </p:nvPr>
        </p:nvSpPr>
        <p:spPr>
          <a:ln/>
        </p:spPr>
      </p:sp>
      <p:sp>
        <p:nvSpPr>
          <p:cNvPr id="2057219" name="Rectangle 3"/>
          <p:cNvSpPr>
            <a:spLocks noGrp="1" noChangeArrowheads="1"/>
          </p:cNvSpPr>
          <p:nvPr>
            <p:ph type="body" idx="1"/>
          </p:nvPr>
        </p:nvSpPr>
        <p:spPr/>
        <p:txBody>
          <a:bodyPr/>
          <a:lstStyle/>
          <a:p>
            <a:r>
              <a:rPr lang="en-AU" dirty="0" smtClean="0"/>
              <a:t> </a:t>
            </a:r>
            <a:endParaRPr lang="en-AU" dirty="0"/>
          </a:p>
        </p:txBody>
      </p:sp>
    </p:spTree>
    <p:extLst>
      <p:ext uri="{BB962C8B-B14F-4D97-AF65-F5344CB8AC3E}">
        <p14:creationId xmlns:p14="http://schemas.microsoft.com/office/powerpoint/2010/main" val="2007043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0F74D-5B23-4B48-BF0A-930A23ABE4EE}" type="slidenum">
              <a:rPr lang="en-US">
                <a:solidFill>
                  <a:srgbClr val="000000"/>
                </a:solidFill>
              </a:rPr>
              <a:pPr/>
              <a:t>29</a:t>
            </a:fld>
            <a:endParaRPr lang="en-US">
              <a:solidFill>
                <a:srgbClr val="000000"/>
              </a:solidFill>
            </a:endParaRPr>
          </a:p>
        </p:txBody>
      </p:sp>
      <p:sp>
        <p:nvSpPr>
          <p:cNvPr id="2012162" name="Rectangle 2"/>
          <p:cNvSpPr>
            <a:spLocks noGrp="1" noRot="1" noChangeAspect="1" noChangeArrowheads="1" noTextEdit="1"/>
          </p:cNvSpPr>
          <p:nvPr>
            <p:ph type="sldImg"/>
          </p:nvPr>
        </p:nvSpPr>
        <p:spPr>
          <a:ln/>
        </p:spPr>
      </p:sp>
      <p:sp>
        <p:nvSpPr>
          <p:cNvPr id="2012163"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38573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147098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C4850-624C-4A42-BAD9-BDBDEAA4F1DD}" type="slidenum">
              <a:rPr lang="en-US">
                <a:solidFill>
                  <a:srgbClr val="000000"/>
                </a:solidFill>
              </a:rPr>
              <a:pPr/>
              <a:t>31</a:t>
            </a:fld>
            <a:endParaRPr lang="en-US">
              <a:solidFill>
                <a:srgbClr val="000000"/>
              </a:solidFill>
            </a:endParaRPr>
          </a:p>
        </p:txBody>
      </p:sp>
      <p:sp>
        <p:nvSpPr>
          <p:cNvPr id="2011138" name="Rectangle 2"/>
          <p:cNvSpPr>
            <a:spLocks noGrp="1" noRot="1" noChangeAspect="1" noChangeArrowheads="1" noTextEdit="1"/>
          </p:cNvSpPr>
          <p:nvPr>
            <p:ph type="sldImg"/>
          </p:nvPr>
        </p:nvSpPr>
        <p:spPr>
          <a:xfrm>
            <a:off x="776288" y="720725"/>
            <a:ext cx="5762625" cy="3602038"/>
          </a:xfrm>
          <a:ln/>
        </p:spPr>
      </p:sp>
      <p:sp>
        <p:nvSpPr>
          <p:cNvPr id="2011139" name="Rectangle 3"/>
          <p:cNvSpPr>
            <a:spLocks noGrp="1" noChangeArrowheads="1"/>
          </p:cNvSpPr>
          <p:nvPr>
            <p:ph type="body" idx="1"/>
          </p:nvPr>
        </p:nvSpPr>
        <p:spPr>
          <a:xfrm>
            <a:off x="973289" y="4561576"/>
            <a:ext cx="5368623" cy="4318827"/>
          </a:xfrm>
        </p:spPr>
        <p:txBody>
          <a:bodyPr/>
          <a:lstStyle/>
          <a:p>
            <a:endParaRPr lang="en-AU" dirty="0"/>
          </a:p>
        </p:txBody>
      </p:sp>
    </p:spTree>
    <p:extLst>
      <p:ext uri="{BB962C8B-B14F-4D97-AF65-F5344CB8AC3E}">
        <p14:creationId xmlns:p14="http://schemas.microsoft.com/office/powerpoint/2010/main" val="459592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C4850-624C-4A42-BAD9-BDBDEAA4F1DD}" type="slidenum">
              <a:rPr lang="en-US">
                <a:solidFill>
                  <a:srgbClr val="000000"/>
                </a:solidFill>
              </a:rPr>
              <a:pPr/>
              <a:t>32</a:t>
            </a:fld>
            <a:endParaRPr lang="en-US">
              <a:solidFill>
                <a:srgbClr val="000000"/>
              </a:solidFill>
            </a:endParaRPr>
          </a:p>
        </p:txBody>
      </p:sp>
      <p:sp>
        <p:nvSpPr>
          <p:cNvPr id="2011138" name="Rectangle 2"/>
          <p:cNvSpPr>
            <a:spLocks noGrp="1" noRot="1" noChangeAspect="1" noChangeArrowheads="1" noTextEdit="1"/>
          </p:cNvSpPr>
          <p:nvPr>
            <p:ph type="sldImg"/>
          </p:nvPr>
        </p:nvSpPr>
        <p:spPr>
          <a:xfrm>
            <a:off x="776288" y="720725"/>
            <a:ext cx="5762625" cy="3602038"/>
          </a:xfrm>
          <a:ln/>
        </p:spPr>
      </p:sp>
      <p:sp>
        <p:nvSpPr>
          <p:cNvPr id="2011139" name="Rectangle 3"/>
          <p:cNvSpPr>
            <a:spLocks noGrp="1" noChangeArrowheads="1"/>
          </p:cNvSpPr>
          <p:nvPr>
            <p:ph type="body" idx="1"/>
          </p:nvPr>
        </p:nvSpPr>
        <p:spPr>
          <a:xfrm>
            <a:off x="973289" y="4561576"/>
            <a:ext cx="5368623" cy="4318827"/>
          </a:xfrm>
        </p:spPr>
        <p:txBody>
          <a:bodyPr/>
          <a:lstStyle/>
          <a:p>
            <a:endParaRPr lang="en-AU" dirty="0"/>
          </a:p>
        </p:txBody>
      </p:sp>
    </p:spTree>
    <p:extLst>
      <p:ext uri="{BB962C8B-B14F-4D97-AF65-F5344CB8AC3E}">
        <p14:creationId xmlns:p14="http://schemas.microsoft.com/office/powerpoint/2010/main" val="45959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3</a:t>
            </a:fld>
            <a:endParaRPr lang="de-AT" dirty="0"/>
          </a:p>
        </p:txBody>
      </p:sp>
    </p:spTree>
    <p:extLst>
      <p:ext uri="{BB962C8B-B14F-4D97-AF65-F5344CB8AC3E}">
        <p14:creationId xmlns:p14="http://schemas.microsoft.com/office/powerpoint/2010/main" val="1362981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C4850-624C-4A42-BAD9-BDBDEAA4F1DD}" type="slidenum">
              <a:rPr lang="en-US">
                <a:solidFill>
                  <a:srgbClr val="000000"/>
                </a:solidFill>
              </a:rPr>
              <a:pPr/>
              <a:t>33</a:t>
            </a:fld>
            <a:endParaRPr lang="en-US">
              <a:solidFill>
                <a:srgbClr val="000000"/>
              </a:solidFill>
            </a:endParaRPr>
          </a:p>
        </p:txBody>
      </p:sp>
      <p:sp>
        <p:nvSpPr>
          <p:cNvPr id="2011138" name="Rectangle 2"/>
          <p:cNvSpPr>
            <a:spLocks noGrp="1" noRot="1" noChangeAspect="1" noChangeArrowheads="1" noTextEdit="1"/>
          </p:cNvSpPr>
          <p:nvPr>
            <p:ph type="sldImg"/>
          </p:nvPr>
        </p:nvSpPr>
        <p:spPr>
          <a:xfrm>
            <a:off x="776288" y="720725"/>
            <a:ext cx="5762625" cy="3602038"/>
          </a:xfrm>
          <a:ln/>
        </p:spPr>
      </p:sp>
      <p:sp>
        <p:nvSpPr>
          <p:cNvPr id="2011139" name="Rectangle 3"/>
          <p:cNvSpPr>
            <a:spLocks noGrp="1" noChangeArrowheads="1"/>
          </p:cNvSpPr>
          <p:nvPr>
            <p:ph type="body" idx="1"/>
          </p:nvPr>
        </p:nvSpPr>
        <p:spPr>
          <a:xfrm>
            <a:off x="973289" y="4561576"/>
            <a:ext cx="5368623" cy="4318827"/>
          </a:xfrm>
        </p:spPr>
        <p:txBody>
          <a:bodyPr/>
          <a:lstStyle/>
          <a:p>
            <a:endParaRPr lang="en-AU" dirty="0"/>
          </a:p>
        </p:txBody>
      </p:sp>
    </p:spTree>
    <p:extLst>
      <p:ext uri="{BB962C8B-B14F-4D97-AF65-F5344CB8AC3E}">
        <p14:creationId xmlns:p14="http://schemas.microsoft.com/office/powerpoint/2010/main" val="459592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0F2C33C1-922C-496A-8FD8-06A569A607D4}" type="slidenum">
              <a:rPr lang="en-US">
                <a:solidFill>
                  <a:srgbClr val="000000"/>
                </a:solidFill>
              </a:rPr>
              <a:pPr>
                <a:defRPr/>
              </a:pPr>
              <a:t>34</a:t>
            </a:fld>
            <a:endParaRPr lang="en-US">
              <a:solidFill>
                <a:srgbClr val="000000"/>
              </a:solidFill>
            </a:endParaRPr>
          </a:p>
        </p:txBody>
      </p:sp>
      <p:sp>
        <p:nvSpPr>
          <p:cNvPr id="710658" name="Rectangle 2"/>
          <p:cNvSpPr>
            <a:spLocks noGrp="1" noRot="1" noChangeAspect="1" noChangeArrowheads="1" noTextEdit="1"/>
          </p:cNvSpPr>
          <p:nvPr>
            <p:ph type="sldImg"/>
          </p:nvPr>
        </p:nvSpPr>
        <p:spPr>
          <a:xfrm>
            <a:off x="479425" y="766763"/>
            <a:ext cx="6138863" cy="3838575"/>
          </a:xfrm>
          <a:prstGeom prst="rect">
            <a:avLst/>
          </a:prstGeom>
          <a:ln/>
        </p:spPr>
      </p:sp>
      <p:sp>
        <p:nvSpPr>
          <p:cNvPr id="710659" name="Rectangle 3"/>
          <p:cNvSpPr>
            <a:spLocks noGrp="1" noChangeArrowheads="1"/>
          </p:cNvSpPr>
          <p:nvPr>
            <p:ph type="body" idx="1"/>
          </p:nvPr>
        </p:nvSpPr>
        <p:spPr>
          <a:xfrm>
            <a:off x="709615" y="4860926"/>
            <a:ext cx="5680075" cy="4605338"/>
          </a:xfrm>
          <a:prstGeom prst="rect">
            <a:avLst/>
          </a:prstGeom>
          <a:noFill/>
          <a:ln/>
        </p:spPr>
        <p:txBody>
          <a:bodyPr/>
          <a:lstStyle/>
          <a:p>
            <a:pPr eaLnBrk="1" hangingPunct="1"/>
            <a:endParaRPr lang="en-AU" dirty="0" smtClean="0"/>
          </a:p>
        </p:txBody>
      </p:sp>
    </p:spTree>
    <p:extLst>
      <p:ext uri="{BB962C8B-B14F-4D97-AF65-F5344CB8AC3E}">
        <p14:creationId xmlns:p14="http://schemas.microsoft.com/office/powerpoint/2010/main" val="2097784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82759E-8999-4DBB-AFA5-27BEE8C6C2F0}" type="slidenum">
              <a:rPr lang="en-US" smtClean="0"/>
              <a:pPr/>
              <a:t>35</a:t>
            </a:fld>
            <a:endParaRPr lang="en-US"/>
          </a:p>
        </p:txBody>
      </p:sp>
    </p:spTree>
    <p:extLst>
      <p:ext uri="{BB962C8B-B14F-4D97-AF65-F5344CB8AC3E}">
        <p14:creationId xmlns:p14="http://schemas.microsoft.com/office/powerpoint/2010/main" val="2236413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E4BC2A9-B9C4-42D1-A80F-964BBE86E6E1}" type="slidenum">
              <a:rPr lang="en-US">
                <a:solidFill>
                  <a:srgbClr val="000000"/>
                </a:solidFill>
              </a:rPr>
              <a:pPr/>
              <a:t>37</a:t>
            </a:fld>
            <a:endParaRPr lang="en-US">
              <a:solidFill>
                <a:srgbClr val="000000"/>
              </a:solidFill>
            </a:endParaRPr>
          </a:p>
        </p:txBody>
      </p:sp>
      <p:sp>
        <p:nvSpPr>
          <p:cNvPr id="1729538" name="Rectangle 2"/>
          <p:cNvSpPr>
            <a:spLocks noGrp="1" noRot="1" noChangeAspect="1" noChangeArrowheads="1" noTextEdit="1"/>
          </p:cNvSpPr>
          <p:nvPr>
            <p:ph type="sldImg"/>
          </p:nvPr>
        </p:nvSpPr>
        <p:spPr>
          <a:xfrm>
            <a:off x="481013" y="768350"/>
            <a:ext cx="6137275" cy="3836988"/>
          </a:xfrm>
          <a:prstGeom prst="rect">
            <a:avLst/>
          </a:prstGeom>
          <a:ln/>
        </p:spPr>
      </p:sp>
      <p:sp>
        <p:nvSpPr>
          <p:cNvPr id="1729539" name="Rectangle 3"/>
          <p:cNvSpPr>
            <a:spLocks noGrp="1" noChangeArrowheads="1"/>
          </p:cNvSpPr>
          <p:nvPr>
            <p:ph type="body" idx="1"/>
          </p:nvPr>
        </p:nvSpPr>
        <p:spPr>
          <a:xfrm>
            <a:off x="709613" y="4860925"/>
            <a:ext cx="5680075" cy="4605338"/>
          </a:xfrm>
          <a:prstGeom prst="rect">
            <a:avLst/>
          </a:prstGeom>
        </p:spPr>
        <p:txBody>
          <a:bodyPr/>
          <a:lstStyle/>
          <a:p>
            <a:endParaRPr lang="en-AU" dirty="0"/>
          </a:p>
        </p:txBody>
      </p:sp>
    </p:spTree>
    <p:extLst>
      <p:ext uri="{BB962C8B-B14F-4D97-AF65-F5344CB8AC3E}">
        <p14:creationId xmlns:p14="http://schemas.microsoft.com/office/powerpoint/2010/main" val="1516068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prstClr val="black"/>
                </a:solidFill>
              </a:rPr>
              <a:pPr/>
              <a:t>38</a:t>
            </a:fld>
            <a:endParaRPr lang="en-AU">
              <a:solidFill>
                <a:prstClr val="black"/>
              </a:solidFill>
            </a:endParaRPr>
          </a:p>
        </p:txBody>
      </p:sp>
    </p:spTree>
    <p:extLst>
      <p:ext uri="{BB962C8B-B14F-4D97-AF65-F5344CB8AC3E}">
        <p14:creationId xmlns:p14="http://schemas.microsoft.com/office/powerpoint/2010/main" val="2211734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481013" y="768350"/>
            <a:ext cx="6137275"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09613" y="4860925"/>
            <a:ext cx="5680075"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194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Lecture </a:t>
            </a:r>
            <a:r>
              <a:rPr lang="en-US" altLang="en-US" sz="1200">
                <a:solidFill>
                  <a:srgbClr val="000000"/>
                </a:solidFill>
              </a:rPr>
              <a:t>–</a:t>
            </a:r>
            <a:r>
              <a:rPr lang="de-DE" altLang="en-US" sz="1200">
                <a:solidFill>
                  <a:srgbClr val="000000"/>
                </a:solidFill>
              </a:rPr>
              <a:t> 20 July 2009</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D627D2-1F15-4FB7-B713-6351D5C084FC}" type="slidenum">
              <a:rPr lang="de-DE" altLang="en-US" sz="1000" smtClean="0">
                <a:solidFill>
                  <a:srgbClr val="000000"/>
                </a:solidFill>
              </a:rPr>
              <a:pPr/>
              <a:t>40</a:t>
            </a:fld>
            <a:endParaRPr lang="de-DE" altLang="en-US" sz="1000">
              <a:solidFill>
                <a:srgbClr val="000000"/>
              </a:solidFill>
            </a:endParaRPr>
          </a:p>
        </p:txBody>
      </p:sp>
      <p:sp>
        <p:nvSpPr>
          <p:cNvPr id="6" name="Footer Placeholder 5"/>
          <p:cNvSpPr>
            <a:spLocks noGrp="1"/>
          </p:cNvSpPr>
          <p:nvPr>
            <p:ph type="ftr" sz="quarter" idx="4"/>
          </p:nvPr>
        </p:nvSpPr>
        <p:spPr/>
        <p:txBody>
          <a:bodyPr/>
          <a:lstStyle/>
          <a:p>
            <a:pPr>
              <a:defRPr/>
            </a:pPr>
            <a:r>
              <a:rPr lang="de-DE">
                <a:solidFill>
                  <a:srgbClr val="000000"/>
                </a:solidFill>
              </a:rPr>
              <a:t>QUT Brisbane, Dr. Michael Rosemann</a:t>
            </a:r>
          </a:p>
        </p:txBody>
      </p:sp>
      <p:sp>
        <p:nvSpPr>
          <p:cNvPr id="194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INB/INN320 </a:t>
            </a:r>
            <a:r>
              <a:rPr lang="en-US" altLang="en-US" sz="1200">
                <a:solidFill>
                  <a:srgbClr val="000000"/>
                </a:solidFill>
              </a:rPr>
              <a:t>–</a:t>
            </a:r>
            <a:r>
              <a:rPr lang="de-DE" altLang="en-US" sz="1200">
                <a:solidFill>
                  <a:srgbClr val="000000"/>
                </a:solidFill>
              </a:rPr>
              <a:t> Business Process Modelling</a:t>
            </a:r>
          </a:p>
        </p:txBody>
      </p:sp>
    </p:spTree>
    <p:extLst>
      <p:ext uri="{BB962C8B-B14F-4D97-AF65-F5344CB8AC3E}">
        <p14:creationId xmlns:p14="http://schemas.microsoft.com/office/powerpoint/2010/main" val="2840746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481013" y="768350"/>
            <a:ext cx="6137275"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09613" y="4860925"/>
            <a:ext cx="5680075"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194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Lecture </a:t>
            </a:r>
            <a:r>
              <a:rPr lang="en-US" altLang="en-US" sz="1200">
                <a:solidFill>
                  <a:srgbClr val="000000"/>
                </a:solidFill>
              </a:rPr>
              <a:t>–</a:t>
            </a:r>
            <a:r>
              <a:rPr lang="de-DE" altLang="en-US" sz="1200">
                <a:solidFill>
                  <a:srgbClr val="000000"/>
                </a:solidFill>
              </a:rPr>
              <a:t> 20 July 2009</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D627D2-1F15-4FB7-B713-6351D5C084FC}" type="slidenum">
              <a:rPr lang="de-DE" altLang="en-US" sz="1000" smtClean="0">
                <a:solidFill>
                  <a:srgbClr val="000000"/>
                </a:solidFill>
              </a:rPr>
              <a:pPr/>
              <a:t>41</a:t>
            </a:fld>
            <a:endParaRPr lang="de-DE" altLang="en-US" sz="1000">
              <a:solidFill>
                <a:srgbClr val="000000"/>
              </a:solidFill>
            </a:endParaRPr>
          </a:p>
        </p:txBody>
      </p:sp>
      <p:sp>
        <p:nvSpPr>
          <p:cNvPr id="6" name="Footer Placeholder 5"/>
          <p:cNvSpPr>
            <a:spLocks noGrp="1"/>
          </p:cNvSpPr>
          <p:nvPr>
            <p:ph type="ftr" sz="quarter" idx="4"/>
          </p:nvPr>
        </p:nvSpPr>
        <p:spPr/>
        <p:txBody>
          <a:bodyPr/>
          <a:lstStyle/>
          <a:p>
            <a:pPr>
              <a:defRPr/>
            </a:pPr>
            <a:r>
              <a:rPr lang="de-DE">
                <a:solidFill>
                  <a:srgbClr val="000000"/>
                </a:solidFill>
              </a:rPr>
              <a:t>QUT Brisbane, Dr. Michael Rosemann</a:t>
            </a:r>
          </a:p>
        </p:txBody>
      </p:sp>
      <p:sp>
        <p:nvSpPr>
          <p:cNvPr id="194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INB/INN320 </a:t>
            </a:r>
            <a:r>
              <a:rPr lang="en-US" altLang="en-US" sz="1200">
                <a:solidFill>
                  <a:srgbClr val="000000"/>
                </a:solidFill>
              </a:rPr>
              <a:t>–</a:t>
            </a:r>
            <a:r>
              <a:rPr lang="de-DE" altLang="en-US" sz="1200">
                <a:solidFill>
                  <a:srgbClr val="000000"/>
                </a:solidFill>
              </a:rPr>
              <a:t> Business Process Modelling</a:t>
            </a:r>
          </a:p>
        </p:txBody>
      </p:sp>
    </p:spTree>
    <p:extLst>
      <p:ext uri="{BB962C8B-B14F-4D97-AF65-F5344CB8AC3E}">
        <p14:creationId xmlns:p14="http://schemas.microsoft.com/office/powerpoint/2010/main" val="3945000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481013" y="768350"/>
            <a:ext cx="6137275"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09613" y="4860925"/>
            <a:ext cx="5680075"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194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Lecture </a:t>
            </a:r>
            <a:r>
              <a:rPr lang="en-US" altLang="en-US" sz="1200">
                <a:solidFill>
                  <a:srgbClr val="000000"/>
                </a:solidFill>
              </a:rPr>
              <a:t>–</a:t>
            </a:r>
            <a:r>
              <a:rPr lang="de-DE" altLang="en-US" sz="1200">
                <a:solidFill>
                  <a:srgbClr val="000000"/>
                </a:solidFill>
              </a:rPr>
              <a:t> 20 July 2009</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D627D2-1F15-4FB7-B713-6351D5C084FC}" type="slidenum">
              <a:rPr lang="de-DE" altLang="en-US" sz="1000" smtClean="0">
                <a:solidFill>
                  <a:srgbClr val="000000"/>
                </a:solidFill>
              </a:rPr>
              <a:pPr/>
              <a:t>42</a:t>
            </a:fld>
            <a:endParaRPr lang="de-DE" altLang="en-US" sz="1000">
              <a:solidFill>
                <a:srgbClr val="000000"/>
              </a:solidFill>
            </a:endParaRPr>
          </a:p>
        </p:txBody>
      </p:sp>
      <p:sp>
        <p:nvSpPr>
          <p:cNvPr id="6" name="Footer Placeholder 5"/>
          <p:cNvSpPr>
            <a:spLocks noGrp="1"/>
          </p:cNvSpPr>
          <p:nvPr>
            <p:ph type="ftr" sz="quarter" idx="4"/>
          </p:nvPr>
        </p:nvSpPr>
        <p:spPr/>
        <p:txBody>
          <a:bodyPr/>
          <a:lstStyle/>
          <a:p>
            <a:pPr>
              <a:defRPr/>
            </a:pPr>
            <a:r>
              <a:rPr lang="de-DE">
                <a:solidFill>
                  <a:srgbClr val="000000"/>
                </a:solidFill>
              </a:rPr>
              <a:t>QUT Brisbane, Dr. Michael Rosemann</a:t>
            </a:r>
          </a:p>
        </p:txBody>
      </p:sp>
      <p:sp>
        <p:nvSpPr>
          <p:cNvPr id="194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INB/INN320 </a:t>
            </a:r>
            <a:r>
              <a:rPr lang="en-US" altLang="en-US" sz="1200">
                <a:solidFill>
                  <a:srgbClr val="000000"/>
                </a:solidFill>
              </a:rPr>
              <a:t>–</a:t>
            </a:r>
            <a:r>
              <a:rPr lang="de-DE" altLang="en-US" sz="1200">
                <a:solidFill>
                  <a:srgbClr val="000000"/>
                </a:solidFill>
              </a:rPr>
              <a:t> Business Process Modelling</a:t>
            </a:r>
          </a:p>
        </p:txBody>
      </p:sp>
    </p:spTree>
    <p:extLst>
      <p:ext uri="{BB962C8B-B14F-4D97-AF65-F5344CB8AC3E}">
        <p14:creationId xmlns:p14="http://schemas.microsoft.com/office/powerpoint/2010/main" val="2948109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481013" y="768350"/>
            <a:ext cx="6137275"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09613" y="4860925"/>
            <a:ext cx="5680075"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194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Lecture </a:t>
            </a:r>
            <a:r>
              <a:rPr lang="en-US" altLang="en-US" sz="1200">
                <a:solidFill>
                  <a:srgbClr val="000000"/>
                </a:solidFill>
              </a:rPr>
              <a:t>–</a:t>
            </a:r>
            <a:r>
              <a:rPr lang="de-DE" altLang="en-US" sz="1200">
                <a:solidFill>
                  <a:srgbClr val="000000"/>
                </a:solidFill>
              </a:rPr>
              <a:t> 20 July 2009</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D627D2-1F15-4FB7-B713-6351D5C084FC}" type="slidenum">
              <a:rPr lang="de-DE" altLang="en-US" sz="1000" smtClean="0">
                <a:solidFill>
                  <a:srgbClr val="000000"/>
                </a:solidFill>
              </a:rPr>
              <a:pPr/>
              <a:t>43</a:t>
            </a:fld>
            <a:endParaRPr lang="de-DE" altLang="en-US" sz="1000">
              <a:solidFill>
                <a:srgbClr val="000000"/>
              </a:solidFill>
            </a:endParaRPr>
          </a:p>
        </p:txBody>
      </p:sp>
      <p:sp>
        <p:nvSpPr>
          <p:cNvPr id="6" name="Footer Placeholder 5"/>
          <p:cNvSpPr>
            <a:spLocks noGrp="1"/>
          </p:cNvSpPr>
          <p:nvPr>
            <p:ph type="ftr" sz="quarter" idx="4"/>
          </p:nvPr>
        </p:nvSpPr>
        <p:spPr/>
        <p:txBody>
          <a:bodyPr/>
          <a:lstStyle/>
          <a:p>
            <a:pPr>
              <a:defRPr/>
            </a:pPr>
            <a:r>
              <a:rPr lang="de-DE">
                <a:solidFill>
                  <a:srgbClr val="000000"/>
                </a:solidFill>
              </a:rPr>
              <a:t>QUT Brisbane, Dr. Michael Rosemann</a:t>
            </a:r>
          </a:p>
        </p:txBody>
      </p:sp>
      <p:sp>
        <p:nvSpPr>
          <p:cNvPr id="194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INB/INN320 </a:t>
            </a:r>
            <a:r>
              <a:rPr lang="en-US" altLang="en-US" sz="1200">
                <a:solidFill>
                  <a:srgbClr val="000000"/>
                </a:solidFill>
              </a:rPr>
              <a:t>–</a:t>
            </a:r>
            <a:r>
              <a:rPr lang="de-DE" altLang="en-US" sz="1200">
                <a:solidFill>
                  <a:srgbClr val="000000"/>
                </a:solidFill>
              </a:rPr>
              <a:t> Business Process Modelling</a:t>
            </a:r>
          </a:p>
        </p:txBody>
      </p:sp>
    </p:spTree>
    <p:extLst>
      <p:ext uri="{BB962C8B-B14F-4D97-AF65-F5344CB8AC3E}">
        <p14:creationId xmlns:p14="http://schemas.microsoft.com/office/powerpoint/2010/main" val="86152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481013" y="768350"/>
            <a:ext cx="6137275"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09613" y="4860925"/>
            <a:ext cx="5680075"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194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Lecture </a:t>
            </a:r>
            <a:r>
              <a:rPr lang="en-US" altLang="en-US" sz="1200">
                <a:solidFill>
                  <a:srgbClr val="000000"/>
                </a:solidFill>
              </a:rPr>
              <a:t>–</a:t>
            </a:r>
            <a:r>
              <a:rPr lang="de-DE" altLang="en-US" sz="1200">
                <a:solidFill>
                  <a:srgbClr val="000000"/>
                </a:solidFill>
              </a:rPr>
              <a:t> 20 July 2009</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D627D2-1F15-4FB7-B713-6351D5C084FC}" type="slidenum">
              <a:rPr lang="de-DE" altLang="en-US" sz="1000" smtClean="0">
                <a:solidFill>
                  <a:srgbClr val="000000"/>
                </a:solidFill>
              </a:rPr>
              <a:pPr/>
              <a:t>44</a:t>
            </a:fld>
            <a:endParaRPr lang="de-DE" altLang="en-US" sz="1000">
              <a:solidFill>
                <a:srgbClr val="000000"/>
              </a:solidFill>
            </a:endParaRPr>
          </a:p>
        </p:txBody>
      </p:sp>
      <p:sp>
        <p:nvSpPr>
          <p:cNvPr id="6" name="Footer Placeholder 5"/>
          <p:cNvSpPr>
            <a:spLocks noGrp="1"/>
          </p:cNvSpPr>
          <p:nvPr>
            <p:ph type="ftr" sz="quarter" idx="4"/>
          </p:nvPr>
        </p:nvSpPr>
        <p:spPr/>
        <p:txBody>
          <a:bodyPr/>
          <a:lstStyle/>
          <a:p>
            <a:pPr>
              <a:defRPr/>
            </a:pPr>
            <a:r>
              <a:rPr lang="de-DE">
                <a:solidFill>
                  <a:srgbClr val="000000"/>
                </a:solidFill>
              </a:rPr>
              <a:t>QUT Brisbane, Dr. Michael Rosemann</a:t>
            </a:r>
          </a:p>
        </p:txBody>
      </p:sp>
      <p:sp>
        <p:nvSpPr>
          <p:cNvPr id="194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sz="2400">
                <a:solidFill>
                  <a:schemeClr val="tx1"/>
                </a:solidFill>
                <a:latin typeface="Times New Roman" panose="02020603050405020304" pitchFamily="18" charset="0"/>
                <a:ea typeface="MS PGothic" panose="020B0600070205080204" pitchFamily="34" charset="-128"/>
              </a:defRPr>
            </a:lvl1pPr>
            <a:lvl2pPr marL="742950" indent="-285750" defTabSz="763588">
              <a:defRPr sz="2400">
                <a:solidFill>
                  <a:schemeClr val="tx1"/>
                </a:solidFill>
                <a:latin typeface="Times New Roman" panose="02020603050405020304" pitchFamily="18" charset="0"/>
                <a:ea typeface="MS PGothic" panose="020B0600070205080204" pitchFamily="34" charset="-128"/>
              </a:defRPr>
            </a:lvl2pPr>
            <a:lvl3pPr marL="1143000" indent="-228600" defTabSz="763588">
              <a:defRPr sz="2400">
                <a:solidFill>
                  <a:schemeClr val="tx1"/>
                </a:solidFill>
                <a:latin typeface="Times New Roman" panose="02020603050405020304" pitchFamily="18" charset="0"/>
                <a:ea typeface="MS PGothic" panose="020B0600070205080204" pitchFamily="34" charset="-128"/>
              </a:defRPr>
            </a:lvl3pPr>
            <a:lvl4pPr marL="1600200" indent="-228600" defTabSz="763588">
              <a:defRPr sz="2400">
                <a:solidFill>
                  <a:schemeClr val="tx1"/>
                </a:solidFill>
                <a:latin typeface="Times New Roman" panose="02020603050405020304" pitchFamily="18" charset="0"/>
                <a:ea typeface="MS PGothic" panose="020B0600070205080204" pitchFamily="34" charset="-128"/>
              </a:defRPr>
            </a:lvl4pPr>
            <a:lvl5pPr marL="2057400" indent="-228600" defTabSz="763588">
              <a:defRPr sz="2400">
                <a:solidFill>
                  <a:schemeClr val="tx1"/>
                </a:solidFill>
                <a:latin typeface="Times New Roman" panose="02020603050405020304" pitchFamily="18" charset="0"/>
                <a:ea typeface="MS PGothic" panose="020B0600070205080204" pitchFamily="34" charset="-128"/>
              </a:defRPr>
            </a:lvl5pPr>
            <a:lvl6pPr marL="25146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7635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en-US" sz="1200">
                <a:solidFill>
                  <a:srgbClr val="000000"/>
                </a:solidFill>
              </a:rPr>
              <a:t>INB/INN320 </a:t>
            </a:r>
            <a:r>
              <a:rPr lang="en-US" altLang="en-US" sz="1200">
                <a:solidFill>
                  <a:srgbClr val="000000"/>
                </a:solidFill>
              </a:rPr>
              <a:t>–</a:t>
            </a:r>
            <a:r>
              <a:rPr lang="de-DE" altLang="en-US" sz="1200">
                <a:solidFill>
                  <a:srgbClr val="000000"/>
                </a:solidFill>
              </a:rPr>
              <a:t> Business Process Modelling</a:t>
            </a:r>
          </a:p>
        </p:txBody>
      </p:sp>
    </p:spTree>
    <p:extLst>
      <p:ext uri="{BB962C8B-B14F-4D97-AF65-F5344CB8AC3E}">
        <p14:creationId xmlns:p14="http://schemas.microsoft.com/office/powerpoint/2010/main" val="90796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7529F047-A1F9-4630-8FC6-1EE8A363D85F}" type="slidenum">
              <a:rPr lang="en-AU" altLang="en-US" sz="1300" b="0">
                <a:solidFill>
                  <a:srgbClr val="000000"/>
                </a:solidFill>
              </a:rPr>
              <a:pPr eaLnBrk="1" hangingPunct="1"/>
              <a:t>4</a:t>
            </a:fld>
            <a:endParaRPr lang="en-AU" altLang="en-US" sz="1300" b="0" dirty="0">
              <a:solidFill>
                <a:srgbClr val="000000"/>
              </a:solidFill>
            </a:endParaRPr>
          </a:p>
        </p:txBody>
      </p:sp>
    </p:spTree>
    <p:extLst>
      <p:ext uri="{BB962C8B-B14F-4D97-AF65-F5344CB8AC3E}">
        <p14:creationId xmlns:p14="http://schemas.microsoft.com/office/powerpoint/2010/main" val="1714851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45</a:t>
            </a:fld>
            <a:endParaRPr lang="de-AT" dirty="0"/>
          </a:p>
        </p:txBody>
      </p:sp>
    </p:spTree>
    <p:extLst>
      <p:ext uri="{BB962C8B-B14F-4D97-AF65-F5344CB8AC3E}">
        <p14:creationId xmlns:p14="http://schemas.microsoft.com/office/powerpoint/2010/main" val="2290912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F82759E-8999-4DBB-AFA5-27BEE8C6C2F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520528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F82759E-8999-4DBB-AFA5-27BEE8C6C2F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520528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3933315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1539320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1201880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prstClr val="black"/>
                </a:solidFill>
              </a:rPr>
              <a:pPr/>
              <a:t>51</a:t>
            </a:fld>
            <a:endParaRPr lang="en-AU">
              <a:solidFill>
                <a:prstClr val="black"/>
              </a:solidFill>
            </a:endParaRPr>
          </a:p>
        </p:txBody>
      </p:sp>
    </p:spTree>
    <p:extLst>
      <p:ext uri="{BB962C8B-B14F-4D97-AF65-F5344CB8AC3E}">
        <p14:creationId xmlns:p14="http://schemas.microsoft.com/office/powerpoint/2010/main" val="2482591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prstClr val="black"/>
                </a:solidFill>
              </a:rPr>
              <a:pPr/>
              <a:t>53</a:t>
            </a:fld>
            <a:endParaRPr lang="en-AU">
              <a:solidFill>
                <a:prstClr val="black"/>
              </a:solidFill>
            </a:endParaRPr>
          </a:p>
        </p:txBody>
      </p:sp>
    </p:spTree>
    <p:extLst>
      <p:ext uri="{BB962C8B-B14F-4D97-AF65-F5344CB8AC3E}">
        <p14:creationId xmlns:p14="http://schemas.microsoft.com/office/powerpoint/2010/main" val="246864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516390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56</a:t>
            </a:fld>
            <a:endParaRPr lang="de-AT" dirty="0"/>
          </a:p>
        </p:txBody>
      </p:sp>
    </p:spTree>
    <p:extLst>
      <p:ext uri="{BB962C8B-B14F-4D97-AF65-F5344CB8AC3E}">
        <p14:creationId xmlns:p14="http://schemas.microsoft.com/office/powerpoint/2010/main" val="129412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7774B7AA-DB0A-491A-B2EB-FD7A675D8A3F}" type="slidenum">
              <a:rPr lang="en-AU" altLang="en-US" sz="1300" b="0">
                <a:solidFill>
                  <a:srgbClr val="000000"/>
                </a:solidFill>
              </a:rPr>
              <a:pPr eaLnBrk="1" hangingPunct="1"/>
              <a:t>5</a:t>
            </a:fld>
            <a:endParaRPr lang="en-AU" altLang="en-US" sz="1300" b="0" dirty="0">
              <a:solidFill>
                <a:srgbClr val="000000"/>
              </a:solidFill>
            </a:endParaRPr>
          </a:p>
        </p:txBody>
      </p:sp>
    </p:spTree>
    <p:extLst>
      <p:ext uri="{BB962C8B-B14F-4D97-AF65-F5344CB8AC3E}">
        <p14:creationId xmlns:p14="http://schemas.microsoft.com/office/powerpoint/2010/main" val="2781263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14DB8-BA18-44DE-BCBB-F70E0C237EAE}" type="slidenum">
              <a:rPr lang="en-US">
                <a:solidFill>
                  <a:srgbClr val="000000"/>
                </a:solidFill>
              </a:rPr>
              <a:pPr/>
              <a:t>58</a:t>
            </a:fld>
            <a:endParaRPr lang="en-US">
              <a:solidFill>
                <a:srgbClr val="000000"/>
              </a:solidFill>
            </a:endParaRPr>
          </a:p>
        </p:txBody>
      </p:sp>
      <p:sp>
        <p:nvSpPr>
          <p:cNvPr id="2014210" name="Rectangle 2"/>
          <p:cNvSpPr>
            <a:spLocks noGrp="1" noRot="1" noChangeAspect="1" noChangeArrowheads="1" noTextEdit="1"/>
          </p:cNvSpPr>
          <p:nvPr>
            <p:ph type="sldImg"/>
          </p:nvPr>
        </p:nvSpPr>
        <p:spPr>
          <a:ln/>
        </p:spPr>
      </p:sp>
      <p:sp>
        <p:nvSpPr>
          <p:cNvPr id="2014211" name="Rectangle 3"/>
          <p:cNvSpPr>
            <a:spLocks noGrp="1" noChangeArrowheads="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dirty="0" smtClean="0"/>
              <a:t>Another example </a:t>
            </a:r>
            <a:r>
              <a:rPr lang="en-US" sz="1600" dirty="0" smtClean="0"/>
              <a:t>A bulldozer is a passive resource since it is the driver who performs the activity in which the bulldozer is used</a:t>
            </a:r>
            <a:endParaRPr lang="en-AU"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3939439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14DB8-BA18-44DE-BCBB-F70E0C237EAE}" type="slidenum">
              <a:rPr lang="en-US">
                <a:solidFill>
                  <a:srgbClr val="000000"/>
                </a:solidFill>
              </a:rPr>
              <a:pPr/>
              <a:t>59</a:t>
            </a:fld>
            <a:endParaRPr lang="en-US">
              <a:solidFill>
                <a:srgbClr val="000000"/>
              </a:solidFill>
            </a:endParaRPr>
          </a:p>
        </p:txBody>
      </p:sp>
      <p:sp>
        <p:nvSpPr>
          <p:cNvPr id="2014210" name="Rectangle 2"/>
          <p:cNvSpPr>
            <a:spLocks noGrp="1" noRot="1" noChangeAspect="1" noChangeArrowheads="1" noTextEdit="1"/>
          </p:cNvSpPr>
          <p:nvPr>
            <p:ph type="sldImg"/>
          </p:nvPr>
        </p:nvSpPr>
        <p:spPr>
          <a:ln/>
        </p:spPr>
      </p:sp>
      <p:sp>
        <p:nvSpPr>
          <p:cNvPr id="20142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3939439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20900256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7F79E-2E75-4765-BEB0-4ED17E36EC3F}" type="slidenum">
              <a:rPr lang="en-US">
                <a:solidFill>
                  <a:srgbClr val="000000"/>
                </a:solidFill>
              </a:rPr>
              <a:pPr/>
              <a:t>61</a:t>
            </a:fld>
            <a:endParaRPr lang="en-US">
              <a:solidFill>
                <a:srgbClr val="000000"/>
              </a:solidFill>
            </a:endParaRPr>
          </a:p>
        </p:txBody>
      </p:sp>
      <p:sp>
        <p:nvSpPr>
          <p:cNvPr id="1799170" name="Rectangle 2"/>
          <p:cNvSpPr>
            <a:spLocks noGrp="1" noRot="1" noChangeAspect="1" noChangeArrowheads="1" noTextEdit="1"/>
          </p:cNvSpPr>
          <p:nvPr>
            <p:ph type="sldImg"/>
          </p:nvPr>
        </p:nvSpPr>
        <p:spPr>
          <a:ln/>
        </p:spPr>
      </p:sp>
      <p:sp>
        <p:nvSpPr>
          <p:cNvPr id="1799171" name="Rectangle 3"/>
          <p:cNvSpPr>
            <a:spLocks noGrp="1" noChangeArrowheads="1"/>
          </p:cNvSpPr>
          <p:nvPr>
            <p:ph type="body" idx="1"/>
          </p:nvPr>
        </p:nvSpPr>
        <p:spPr>
          <a:xfrm>
            <a:off x="731194" y="4563065"/>
            <a:ext cx="5852814" cy="4317338"/>
          </a:xfrm>
        </p:spPr>
        <p:txBody>
          <a:bodyPr/>
          <a:lstStyle/>
          <a:p>
            <a:endParaRPr lang="en-AU" dirty="0"/>
          </a:p>
        </p:txBody>
      </p:sp>
    </p:spTree>
    <p:extLst>
      <p:ext uri="{BB962C8B-B14F-4D97-AF65-F5344CB8AC3E}">
        <p14:creationId xmlns:p14="http://schemas.microsoft.com/office/powerpoint/2010/main" val="155427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2373447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E00E9-C401-4EFC-9D7C-2530DC1282AD}" type="slidenum">
              <a:rPr lang="en-US">
                <a:solidFill>
                  <a:srgbClr val="000000"/>
                </a:solidFill>
              </a:rPr>
              <a:pPr/>
              <a:t>65</a:t>
            </a:fld>
            <a:endParaRPr lang="en-US">
              <a:solidFill>
                <a:srgbClr val="000000"/>
              </a:solidFill>
            </a:endParaRPr>
          </a:p>
        </p:txBody>
      </p:sp>
      <p:sp>
        <p:nvSpPr>
          <p:cNvPr id="2076674" name="Rectangle 2"/>
          <p:cNvSpPr>
            <a:spLocks noGrp="1" noRot="1" noChangeAspect="1" noChangeArrowheads="1" noTextEdit="1"/>
          </p:cNvSpPr>
          <p:nvPr>
            <p:ph type="sldImg"/>
          </p:nvPr>
        </p:nvSpPr>
        <p:spPr>
          <a:ln/>
        </p:spPr>
      </p:sp>
      <p:sp>
        <p:nvSpPr>
          <p:cNvPr id="2076675" name="Rectangle 3"/>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1009367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E00E9-C401-4EFC-9D7C-2530DC1282AD}" type="slidenum">
              <a:rPr lang="en-US">
                <a:solidFill>
                  <a:srgbClr val="000000"/>
                </a:solidFill>
              </a:rPr>
              <a:pPr/>
              <a:t>66</a:t>
            </a:fld>
            <a:endParaRPr lang="en-US">
              <a:solidFill>
                <a:srgbClr val="000000"/>
              </a:solidFill>
            </a:endParaRPr>
          </a:p>
        </p:txBody>
      </p:sp>
      <p:sp>
        <p:nvSpPr>
          <p:cNvPr id="2076674" name="Rectangle 2"/>
          <p:cNvSpPr>
            <a:spLocks noGrp="1" noRot="1" noChangeAspect="1" noChangeArrowheads="1" noTextEdit="1"/>
          </p:cNvSpPr>
          <p:nvPr>
            <p:ph type="sldImg"/>
          </p:nvPr>
        </p:nvSpPr>
        <p:spPr>
          <a:ln/>
        </p:spPr>
      </p:sp>
      <p:sp>
        <p:nvSpPr>
          <p:cNvPr id="207667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1322269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8633B-00F5-4495-ACBE-C8969C8A3416}" type="slidenum">
              <a:rPr lang="en-US">
                <a:solidFill>
                  <a:srgbClr val="000000"/>
                </a:solidFill>
              </a:rPr>
              <a:pPr/>
              <a:t>67</a:t>
            </a:fld>
            <a:endParaRPr lang="en-US">
              <a:solidFill>
                <a:srgbClr val="000000"/>
              </a:solidFill>
            </a:endParaRPr>
          </a:p>
        </p:txBody>
      </p:sp>
      <p:sp>
        <p:nvSpPr>
          <p:cNvPr id="2061314" name="Rectangle 2"/>
          <p:cNvSpPr>
            <a:spLocks noGrp="1" noRot="1" noChangeAspect="1" noChangeArrowheads="1" noTextEdit="1"/>
          </p:cNvSpPr>
          <p:nvPr>
            <p:ph type="sldImg"/>
          </p:nvPr>
        </p:nvSpPr>
        <p:spPr>
          <a:ln/>
        </p:spPr>
      </p:sp>
      <p:sp>
        <p:nvSpPr>
          <p:cNvPr id="20613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782426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B8D4C9-0CE5-497B-AD9D-59B6884D7D99}" type="slidenum">
              <a:rPr lang="en-AU" smtClean="0">
                <a:solidFill>
                  <a:prstClr val="black"/>
                </a:solidFill>
              </a:rPr>
              <a:pPr/>
              <a:t>68</a:t>
            </a:fld>
            <a:endParaRPr lang="en-AU">
              <a:solidFill>
                <a:prstClr val="black"/>
              </a:solidFill>
            </a:endParaRPr>
          </a:p>
        </p:txBody>
      </p:sp>
    </p:spTree>
    <p:extLst>
      <p:ext uri="{BB962C8B-B14F-4D97-AF65-F5344CB8AC3E}">
        <p14:creationId xmlns:p14="http://schemas.microsoft.com/office/powerpoint/2010/main" val="42840670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prstClr val="black"/>
                </a:solidFill>
              </a:rPr>
              <a:pPr/>
              <a:t>69</a:t>
            </a:fld>
            <a:endParaRPr lang="en-AU">
              <a:solidFill>
                <a:prstClr val="black"/>
              </a:solidFill>
            </a:endParaRPr>
          </a:p>
        </p:txBody>
      </p:sp>
    </p:spTree>
    <p:extLst>
      <p:ext uri="{BB962C8B-B14F-4D97-AF65-F5344CB8AC3E}">
        <p14:creationId xmlns:p14="http://schemas.microsoft.com/office/powerpoint/2010/main" val="293134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0111-F93E-495F-9CD5-3E7781261B0D}" type="slidenum">
              <a:rPr lang="en-US">
                <a:solidFill>
                  <a:srgbClr val="000000"/>
                </a:solidFill>
              </a:rPr>
              <a:pPr/>
              <a:t>7</a:t>
            </a:fld>
            <a:endParaRPr lang="en-US">
              <a:solidFill>
                <a:srgbClr val="000000"/>
              </a:solidFill>
            </a:endParaRPr>
          </a:p>
        </p:txBody>
      </p:sp>
      <p:sp>
        <p:nvSpPr>
          <p:cNvPr id="2009090" name="Rectangle 2"/>
          <p:cNvSpPr>
            <a:spLocks noGrp="1" noRot="1" noChangeAspect="1" noChangeArrowheads="1" noTextEdit="1"/>
          </p:cNvSpPr>
          <p:nvPr>
            <p:ph type="sldImg"/>
          </p:nvPr>
        </p:nvSpPr>
        <p:spPr>
          <a:ln/>
        </p:spPr>
      </p:sp>
      <p:sp>
        <p:nvSpPr>
          <p:cNvPr id="2009091"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976993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E00E9-C401-4EFC-9D7C-2530DC1282AD}" type="slidenum">
              <a:rPr lang="en-US">
                <a:solidFill>
                  <a:srgbClr val="000000"/>
                </a:solidFill>
              </a:rPr>
              <a:pPr/>
              <a:t>70</a:t>
            </a:fld>
            <a:endParaRPr lang="en-US">
              <a:solidFill>
                <a:srgbClr val="000000"/>
              </a:solidFill>
            </a:endParaRPr>
          </a:p>
        </p:txBody>
      </p:sp>
      <p:sp>
        <p:nvSpPr>
          <p:cNvPr id="2076674" name="Rectangle 2"/>
          <p:cNvSpPr>
            <a:spLocks noGrp="1" noRot="1" noChangeAspect="1" noChangeArrowheads="1" noTextEdit="1"/>
          </p:cNvSpPr>
          <p:nvPr>
            <p:ph type="sldImg"/>
          </p:nvPr>
        </p:nvSpPr>
        <p:spPr>
          <a:ln/>
        </p:spPr>
      </p:sp>
      <p:sp>
        <p:nvSpPr>
          <p:cNvPr id="2076675" name="Rectangle 3"/>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782036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3AF2BD-7924-4776-9F18-A6F3E995EDA4}" type="slidenum">
              <a:rPr lang="en-US">
                <a:solidFill>
                  <a:srgbClr val="000000"/>
                </a:solidFill>
              </a:rPr>
              <a:pPr/>
              <a:t>71</a:t>
            </a:fld>
            <a:endParaRPr lang="en-US">
              <a:solidFill>
                <a:srgbClr val="000000"/>
              </a:solidFill>
            </a:endParaRPr>
          </a:p>
        </p:txBody>
      </p:sp>
      <p:sp>
        <p:nvSpPr>
          <p:cNvPr id="1552386" name="Rectangle 2"/>
          <p:cNvSpPr>
            <a:spLocks noGrp="1" noRot="1" noChangeAspect="1" noChangeArrowheads="1" noTextEdit="1"/>
          </p:cNvSpPr>
          <p:nvPr>
            <p:ph type="sldImg"/>
          </p:nvPr>
        </p:nvSpPr>
        <p:spPr>
          <a:xfrm>
            <a:off x="779463" y="720725"/>
            <a:ext cx="5756275" cy="3598863"/>
          </a:xfrm>
          <a:prstGeom prst="rect">
            <a:avLst/>
          </a:prstGeom>
          <a:ln/>
        </p:spPr>
      </p:sp>
      <p:sp>
        <p:nvSpPr>
          <p:cNvPr id="1552387" name="Rectangle 3"/>
          <p:cNvSpPr>
            <a:spLocks noGrp="1" noChangeArrowheads="1"/>
          </p:cNvSpPr>
          <p:nvPr>
            <p:ph type="body" idx="1"/>
          </p:nvPr>
        </p:nvSpPr>
        <p:spPr>
          <a:xfrm>
            <a:off x="731194" y="4560086"/>
            <a:ext cx="5852814" cy="4320317"/>
          </a:xfrm>
          <a:prstGeom prst="rect">
            <a:avLst/>
          </a:prstGeom>
        </p:spPr>
        <p:txBody>
          <a:bodyPr/>
          <a:lstStyle/>
          <a:p>
            <a:endParaRPr lang="en-AU" dirty="0"/>
          </a:p>
        </p:txBody>
      </p:sp>
    </p:spTree>
    <p:extLst>
      <p:ext uri="{BB962C8B-B14F-4D97-AF65-F5344CB8AC3E}">
        <p14:creationId xmlns:p14="http://schemas.microsoft.com/office/powerpoint/2010/main" val="4214668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3AF2BD-7924-4776-9F18-A6F3E995EDA4}" type="slidenum">
              <a:rPr lang="en-US">
                <a:solidFill>
                  <a:srgbClr val="000000"/>
                </a:solidFill>
              </a:rPr>
              <a:pPr/>
              <a:t>72</a:t>
            </a:fld>
            <a:endParaRPr lang="en-US">
              <a:solidFill>
                <a:srgbClr val="000000"/>
              </a:solidFill>
            </a:endParaRPr>
          </a:p>
        </p:txBody>
      </p:sp>
      <p:sp>
        <p:nvSpPr>
          <p:cNvPr id="1552386" name="Rectangle 2"/>
          <p:cNvSpPr>
            <a:spLocks noGrp="1" noRot="1" noChangeAspect="1" noChangeArrowheads="1" noTextEdit="1"/>
          </p:cNvSpPr>
          <p:nvPr>
            <p:ph type="sldImg"/>
          </p:nvPr>
        </p:nvSpPr>
        <p:spPr>
          <a:xfrm>
            <a:off x="779463" y="720725"/>
            <a:ext cx="5756275" cy="3598863"/>
          </a:xfrm>
          <a:prstGeom prst="rect">
            <a:avLst/>
          </a:prstGeom>
          <a:ln/>
        </p:spPr>
      </p:sp>
      <p:sp>
        <p:nvSpPr>
          <p:cNvPr id="1552387" name="Rectangle 3"/>
          <p:cNvSpPr>
            <a:spLocks noGrp="1" noChangeArrowheads="1"/>
          </p:cNvSpPr>
          <p:nvPr>
            <p:ph type="body" idx="1"/>
          </p:nvPr>
        </p:nvSpPr>
        <p:spPr>
          <a:xfrm>
            <a:off x="731194" y="4560086"/>
            <a:ext cx="5852814" cy="4320317"/>
          </a:xfrm>
          <a:prstGeom prst="rect">
            <a:avLst/>
          </a:prstGeom>
        </p:spPr>
        <p:txBody>
          <a:bodyPr/>
          <a:lstStyle/>
          <a:p>
            <a:endParaRPr lang="en-AU" dirty="0"/>
          </a:p>
        </p:txBody>
      </p:sp>
    </p:spTree>
    <p:extLst>
      <p:ext uri="{BB962C8B-B14F-4D97-AF65-F5344CB8AC3E}">
        <p14:creationId xmlns:p14="http://schemas.microsoft.com/office/powerpoint/2010/main" val="6313273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74</a:t>
            </a:fld>
            <a:endParaRPr lang="de-AT" dirty="0"/>
          </a:p>
        </p:txBody>
      </p:sp>
    </p:spTree>
    <p:extLst>
      <p:ext uri="{BB962C8B-B14F-4D97-AF65-F5344CB8AC3E}">
        <p14:creationId xmlns:p14="http://schemas.microsoft.com/office/powerpoint/2010/main" val="17933487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has been shown that the larger the model, the harder it is to understand it, and the higher is the likelihood of making syntactic</a:t>
            </a:r>
            <a:r>
              <a:rPr lang="en-AU" baseline="0" dirty="0"/>
              <a:t> mistakes, e.g. creating a deadlock in the model</a:t>
            </a:r>
            <a:endParaRPr lang="en-AU" dirty="0"/>
          </a:p>
        </p:txBody>
      </p:sp>
      <p:sp>
        <p:nvSpPr>
          <p:cNvPr id="4" name="Slide Number Placeholder 3"/>
          <p:cNvSpPr>
            <a:spLocks noGrp="1"/>
          </p:cNvSpPr>
          <p:nvPr>
            <p:ph type="sldNum" sz="quarter" idx="10"/>
          </p:nvPr>
        </p:nvSpPr>
        <p:spPr/>
        <p:txBody>
          <a:bodyPr/>
          <a:lstStyle/>
          <a:p>
            <a:fld id="{FD459FBD-F870-41EC-BC31-A08DD5BC5012}" type="slidenum">
              <a:rPr lang="en-AU" smtClean="0">
                <a:solidFill>
                  <a:prstClr val="black"/>
                </a:solidFill>
              </a:rPr>
              <a:pPr/>
              <a:t>75</a:t>
            </a:fld>
            <a:endParaRPr lang="en-AU">
              <a:solidFill>
                <a:prstClr val="black"/>
              </a:solidFill>
            </a:endParaRPr>
          </a:p>
        </p:txBody>
      </p:sp>
    </p:spTree>
    <p:extLst>
      <p:ext uri="{BB962C8B-B14F-4D97-AF65-F5344CB8AC3E}">
        <p14:creationId xmlns:p14="http://schemas.microsoft.com/office/powerpoint/2010/main" val="13109172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0EF48D8C-381F-40F2-92E9-2F4109F13D9A}" type="slidenum">
              <a:rPr lang="en-US">
                <a:solidFill>
                  <a:srgbClr val="000000"/>
                </a:solidFill>
              </a:rPr>
              <a:pPr>
                <a:defRPr/>
              </a:pPr>
              <a:t>76</a:t>
            </a:fld>
            <a:endParaRPr lang="en-US">
              <a:solidFill>
                <a:srgbClr val="000000"/>
              </a:solidFill>
            </a:endParaRPr>
          </a:p>
        </p:txBody>
      </p:sp>
      <p:sp>
        <p:nvSpPr>
          <p:cNvPr id="735234" name="Rectangle 2"/>
          <p:cNvSpPr>
            <a:spLocks noGrp="1" noRot="1" noChangeAspect="1" noChangeArrowheads="1" noTextEdit="1"/>
          </p:cNvSpPr>
          <p:nvPr>
            <p:ph type="sldImg"/>
          </p:nvPr>
        </p:nvSpPr>
        <p:spPr>
          <a:xfrm>
            <a:off x="481013" y="768350"/>
            <a:ext cx="6137275" cy="3836988"/>
          </a:xfrm>
          <a:prstGeom prst="rect">
            <a:avLst/>
          </a:prstGeom>
          <a:ln/>
        </p:spPr>
      </p:sp>
      <p:sp>
        <p:nvSpPr>
          <p:cNvPr id="735235" name="Rectangle 3"/>
          <p:cNvSpPr>
            <a:spLocks noGrp="1" noChangeArrowheads="1"/>
          </p:cNvSpPr>
          <p:nvPr>
            <p:ph type="body" idx="1"/>
          </p:nvPr>
        </p:nvSpPr>
        <p:spPr>
          <a:xfrm>
            <a:off x="709613" y="4860925"/>
            <a:ext cx="5680075" cy="4605338"/>
          </a:xfrm>
          <a:prstGeom prst="rect">
            <a:avLst/>
          </a:prstGeom>
          <a:noFill/>
          <a:ln/>
        </p:spPr>
        <p:txBody>
          <a:bodyPr/>
          <a:lstStyle/>
          <a:p>
            <a:pPr eaLnBrk="1" hangingPunct="1"/>
            <a:r>
              <a:rPr lang="en-AU" dirty="0"/>
              <a:t>For example, </a:t>
            </a:r>
            <a:r>
              <a:rPr lang="en-AU" b="1" dirty="0"/>
              <a:t>Emit invoice </a:t>
            </a:r>
            <a:r>
              <a:rPr lang="en-AU" dirty="0"/>
              <a:t>is a task, while </a:t>
            </a:r>
            <a:r>
              <a:rPr lang="en-AU" b="1" dirty="0"/>
              <a:t>Handle shipment </a:t>
            </a:r>
            <a:r>
              <a:rPr lang="en-AU" dirty="0"/>
              <a:t>is a subprocess as it includes tasks such as pick goods from warehouse</a:t>
            </a:r>
            <a:r>
              <a:rPr lang="en-AU" baseline="0" dirty="0"/>
              <a:t> shelves, package them, print shipment notice, attach it to package, load into track</a:t>
            </a:r>
            <a:r>
              <a:rPr lang="mr-IN" baseline="0" dirty="0"/>
              <a:t>…</a:t>
            </a:r>
            <a:endParaRPr lang="en-AU" dirty="0"/>
          </a:p>
        </p:txBody>
      </p:sp>
    </p:spTree>
    <p:extLst>
      <p:ext uri="{BB962C8B-B14F-4D97-AF65-F5344CB8AC3E}">
        <p14:creationId xmlns:p14="http://schemas.microsoft.com/office/powerpoint/2010/main" val="336098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51406262-92F9-4264-88D7-2CBD11447AD8}" type="slidenum">
              <a:rPr lang="en-US">
                <a:solidFill>
                  <a:srgbClr val="000000"/>
                </a:solidFill>
              </a:rPr>
              <a:pPr>
                <a:defRPr/>
              </a:pPr>
              <a:t>77</a:t>
            </a:fld>
            <a:endParaRPr lang="en-US">
              <a:solidFill>
                <a:srgbClr val="000000"/>
              </a:solidFill>
            </a:endParaRPr>
          </a:p>
        </p:txBody>
      </p:sp>
      <p:sp>
        <p:nvSpPr>
          <p:cNvPr id="737282" name="Rectangle 2"/>
          <p:cNvSpPr>
            <a:spLocks noGrp="1" noRot="1" noChangeAspect="1" noChangeArrowheads="1" noTextEdit="1"/>
          </p:cNvSpPr>
          <p:nvPr>
            <p:ph type="sldImg"/>
          </p:nvPr>
        </p:nvSpPr>
        <p:spPr>
          <a:xfrm>
            <a:off x="481013" y="768350"/>
            <a:ext cx="6137275" cy="3836988"/>
          </a:xfrm>
          <a:prstGeom prst="rect">
            <a:avLst/>
          </a:prstGeom>
          <a:ln/>
        </p:spPr>
      </p:sp>
      <p:sp>
        <p:nvSpPr>
          <p:cNvPr id="737283" name="Rectangle 3"/>
          <p:cNvSpPr>
            <a:spLocks noGrp="1" noChangeArrowheads="1"/>
          </p:cNvSpPr>
          <p:nvPr>
            <p:ph type="body" idx="1"/>
          </p:nvPr>
        </p:nvSpPr>
        <p:spPr>
          <a:xfrm>
            <a:off x="709613" y="4860925"/>
            <a:ext cx="5680075" cy="4605338"/>
          </a:xfrm>
          <a:prstGeom prst="rect">
            <a:avLst/>
          </a:prstGeom>
          <a:noFill/>
          <a:ln/>
        </p:spPr>
        <p:txBody>
          <a:bodyPr/>
          <a:lstStyle/>
          <a:p>
            <a:pPr eaLnBrk="1" hangingPunct="1"/>
            <a:endParaRPr lang="en-AU">
              <a:ea typeface="ＭＳ Ｐゴシック"/>
            </a:endParaRPr>
          </a:p>
        </p:txBody>
      </p:sp>
    </p:spTree>
    <p:extLst>
      <p:ext uri="{BB962C8B-B14F-4D97-AF65-F5344CB8AC3E}">
        <p14:creationId xmlns:p14="http://schemas.microsoft.com/office/powerpoint/2010/main" val="155087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a:t>
            </a:r>
            <a:r>
              <a:rPr lang="en-AU" baseline="0" dirty="0"/>
              <a:t> more detailed </a:t>
            </a:r>
            <a:r>
              <a:rPr lang="en-AU" dirty="0"/>
              <a:t>version of</a:t>
            </a:r>
            <a:r>
              <a:rPr lang="en-AU" baseline="0" dirty="0"/>
              <a:t> our order-to-cash process where we added a branch to manufacture the product in case it is not in stock, and have made the shipment and invoicing part more detailed by asking for a shipment address and receiving the payment</a:t>
            </a:r>
            <a:endParaRPr lang="en-AU" dirty="0"/>
          </a:p>
        </p:txBody>
      </p:sp>
      <p:sp>
        <p:nvSpPr>
          <p:cNvPr id="4" name="Slide Number Placeholder 3"/>
          <p:cNvSpPr>
            <a:spLocks noGrp="1"/>
          </p:cNvSpPr>
          <p:nvPr>
            <p:ph type="sldNum" sz="quarter" idx="10"/>
          </p:nvPr>
        </p:nvSpPr>
        <p:spPr/>
        <p:txBody>
          <a:bodyPr/>
          <a:lstStyle/>
          <a:p>
            <a:fld id="{8F82759E-8999-4DBB-AFA5-27BEE8C6C2F0}"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8709479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DB1494-1195-449F-A4D8-3BAA313B6287}" type="slidenum">
              <a:rPr lang="en-AU" smtClean="0"/>
              <a:t>79</a:t>
            </a:fld>
            <a:endParaRPr lang="en-AU"/>
          </a:p>
        </p:txBody>
      </p:sp>
    </p:spTree>
    <p:extLst>
      <p:ext uri="{BB962C8B-B14F-4D97-AF65-F5344CB8AC3E}">
        <p14:creationId xmlns:p14="http://schemas.microsoft.com/office/powerpoint/2010/main" val="3734496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22 to 10 nodes</a:t>
            </a:r>
          </a:p>
        </p:txBody>
      </p:sp>
      <p:sp>
        <p:nvSpPr>
          <p:cNvPr id="4" name="Slide Number Placeholder 3"/>
          <p:cNvSpPr>
            <a:spLocks noGrp="1"/>
          </p:cNvSpPr>
          <p:nvPr>
            <p:ph type="sldNum" sz="quarter" idx="10"/>
          </p:nvPr>
        </p:nvSpPr>
        <p:spPr/>
        <p:txBody>
          <a:bodyPr/>
          <a:lstStyle/>
          <a:p>
            <a:fld id="{37DB1494-1195-449F-A4D8-3BAA313B6287}" type="slidenum">
              <a:rPr lang="en-AU" smtClean="0"/>
              <a:t>80</a:t>
            </a:fld>
            <a:endParaRPr lang="en-AU"/>
          </a:p>
        </p:txBody>
      </p:sp>
    </p:spTree>
    <p:extLst>
      <p:ext uri="{BB962C8B-B14F-4D97-AF65-F5344CB8AC3E}">
        <p14:creationId xmlns:p14="http://schemas.microsoft.com/office/powerpoint/2010/main" val="329500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D7A6-AE45-4089-90B7-04E56C7D951D}" type="slidenum">
              <a:rPr lang="en-US">
                <a:solidFill>
                  <a:srgbClr val="000000"/>
                </a:solidFill>
              </a:rPr>
              <a:pPr/>
              <a:t>8</a:t>
            </a:fld>
            <a:endParaRPr lang="en-US">
              <a:solidFill>
                <a:srgbClr val="000000"/>
              </a:solidFill>
            </a:endParaRPr>
          </a:p>
        </p:txBody>
      </p:sp>
      <p:sp>
        <p:nvSpPr>
          <p:cNvPr id="2056194" name="Rectangle 2"/>
          <p:cNvSpPr>
            <a:spLocks noGrp="1" noRot="1" noChangeAspect="1" noChangeArrowheads="1" noTextEdit="1"/>
          </p:cNvSpPr>
          <p:nvPr>
            <p:ph type="sldImg"/>
          </p:nvPr>
        </p:nvSpPr>
        <p:spPr>
          <a:ln/>
        </p:spPr>
      </p:sp>
      <p:sp>
        <p:nvSpPr>
          <p:cNvPr id="205619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4181215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13C69DF-1E7D-4A80-B714-CA96F04F5A0F}" type="slidenum">
              <a:rPr lang="en-US">
                <a:solidFill>
                  <a:srgbClr val="000000"/>
                </a:solidFill>
              </a:rPr>
              <a:pPr>
                <a:defRPr/>
              </a:pPr>
              <a:t>83</a:t>
            </a:fld>
            <a:endParaRPr lang="en-US">
              <a:solidFill>
                <a:srgbClr val="000000"/>
              </a:solidFill>
            </a:endParaRPr>
          </a:p>
        </p:txBody>
      </p:sp>
      <p:sp>
        <p:nvSpPr>
          <p:cNvPr id="740354" name="Rectangle 2"/>
          <p:cNvSpPr>
            <a:spLocks noGrp="1" noRot="1" noChangeAspect="1" noChangeArrowheads="1" noTextEdit="1"/>
          </p:cNvSpPr>
          <p:nvPr>
            <p:ph type="sldImg"/>
          </p:nvPr>
        </p:nvSpPr>
        <p:spPr>
          <a:xfrm>
            <a:off x="481013" y="768350"/>
            <a:ext cx="6137275" cy="3836988"/>
          </a:xfrm>
          <a:prstGeom prst="rect">
            <a:avLst/>
          </a:prstGeom>
          <a:ln/>
        </p:spPr>
      </p:sp>
      <p:sp>
        <p:nvSpPr>
          <p:cNvPr id="740355" name="Rectangle 3"/>
          <p:cNvSpPr>
            <a:spLocks noGrp="1" noChangeArrowheads="1"/>
          </p:cNvSpPr>
          <p:nvPr>
            <p:ph type="body" idx="1"/>
          </p:nvPr>
        </p:nvSpPr>
        <p:spPr>
          <a:xfrm>
            <a:off x="709613" y="4860925"/>
            <a:ext cx="5680075" cy="4605338"/>
          </a:xfrm>
          <a:prstGeom prst="rect">
            <a:avLst/>
          </a:prstGeom>
          <a:noFill/>
          <a:ln/>
        </p:spPr>
        <p:txBody>
          <a:bodyPr/>
          <a:lstStyle/>
          <a:p>
            <a:pPr eaLnBrk="1" hangingPunct="1"/>
            <a:endParaRPr lang="en-AU">
              <a:ea typeface="ＭＳ Ｐゴシック"/>
            </a:endParaRPr>
          </a:p>
        </p:txBody>
      </p:sp>
    </p:spTree>
    <p:extLst>
      <p:ext uri="{BB962C8B-B14F-4D97-AF65-F5344CB8AC3E}">
        <p14:creationId xmlns:p14="http://schemas.microsoft.com/office/powerpoint/2010/main" val="1738785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dt" idx="1"/>
          </p:nvPr>
        </p:nvSpPr>
        <p:spPr>
          <a:ln/>
        </p:spPr>
        <p:txBody>
          <a:bodyPr/>
          <a:lstStyle/>
          <a:p>
            <a:r>
              <a:rPr lang="de-DE">
                <a:solidFill>
                  <a:srgbClr val="000000"/>
                </a:solidFill>
              </a:rPr>
              <a:t>Lecture - 4 March 1999</a:t>
            </a:r>
          </a:p>
        </p:txBody>
      </p:sp>
      <p:sp>
        <p:nvSpPr>
          <p:cNvPr id="5" name="Rectangle 3"/>
          <p:cNvSpPr>
            <a:spLocks noGrp="1" noChangeArrowheads="1"/>
          </p:cNvSpPr>
          <p:nvPr>
            <p:ph type="sldNum" sz="quarter" idx="5"/>
          </p:nvPr>
        </p:nvSpPr>
        <p:spPr>
          <a:ln/>
        </p:spPr>
        <p:txBody>
          <a:bodyPr/>
          <a:lstStyle/>
          <a:p>
            <a:fld id="{36A85DB2-3C73-CD4B-B925-F800DDDC4981}" type="slidenum">
              <a:rPr lang="de-DE">
                <a:solidFill>
                  <a:srgbClr val="000000"/>
                </a:solidFill>
              </a:rPr>
              <a:pPr/>
              <a:t>84</a:t>
            </a:fld>
            <a:endParaRPr lang="de-DE">
              <a:solidFill>
                <a:srgbClr val="000000"/>
              </a:solidFill>
            </a:endParaRPr>
          </a:p>
        </p:txBody>
      </p:sp>
      <p:sp>
        <p:nvSpPr>
          <p:cNvPr id="6" name="Rectangle 4"/>
          <p:cNvSpPr>
            <a:spLocks noGrp="1" noChangeArrowheads="1"/>
          </p:cNvSpPr>
          <p:nvPr>
            <p:ph type="ftr" sz="quarter" idx="4"/>
          </p:nvPr>
        </p:nvSpPr>
        <p:spPr>
          <a:ln/>
        </p:spPr>
        <p:txBody>
          <a:bodyPr/>
          <a:lstStyle/>
          <a:p>
            <a:r>
              <a:rPr lang="de-DE">
                <a:solidFill>
                  <a:srgbClr val="000000"/>
                </a:solidFill>
              </a:rPr>
              <a:t>QUT Brisbane, Dr. Michael Rosemann</a:t>
            </a:r>
          </a:p>
        </p:txBody>
      </p:sp>
      <p:sp>
        <p:nvSpPr>
          <p:cNvPr id="7" name="Rectangle 5"/>
          <p:cNvSpPr>
            <a:spLocks noGrp="1" noChangeArrowheads="1"/>
          </p:cNvSpPr>
          <p:nvPr>
            <p:ph type="hdr" sz="quarter"/>
          </p:nvPr>
        </p:nvSpPr>
        <p:spPr>
          <a:ln/>
        </p:spPr>
        <p:txBody>
          <a:bodyPr/>
          <a:lstStyle/>
          <a:p>
            <a:r>
              <a:rPr lang="de-DE">
                <a:solidFill>
                  <a:srgbClr val="000000"/>
                </a:solidFill>
              </a:rPr>
              <a:t>ITN286 - Process Engineering and EWS</a:t>
            </a:r>
          </a:p>
        </p:txBody>
      </p:sp>
      <p:sp>
        <p:nvSpPr>
          <p:cNvPr id="1154050" name="Rectangle 2"/>
          <p:cNvSpPr>
            <a:spLocks noGrp="1" noRot="1" noChangeAspect="1" noChangeArrowheads="1" noTextEdit="1"/>
          </p:cNvSpPr>
          <p:nvPr>
            <p:ph type="sldImg"/>
          </p:nvPr>
        </p:nvSpPr>
        <p:spPr bwMode="auto">
          <a:xfrm>
            <a:off x="3522663" y="2816225"/>
            <a:ext cx="0" cy="0"/>
          </a:xfrm>
          <a:prstGeom prst="rect">
            <a:avLst/>
          </a:prstGeom>
          <a:solidFill>
            <a:srgbClr val="FFFFFF"/>
          </a:solidFill>
          <a:ln>
            <a:solidFill>
              <a:srgbClr val="000000"/>
            </a:solidFill>
            <a:miter lim="800000"/>
            <a:headEnd/>
            <a:tailEnd/>
          </a:ln>
        </p:spPr>
      </p:sp>
      <p:sp>
        <p:nvSpPr>
          <p:cNvPr id="1154051" name="Rectangle 3"/>
          <p:cNvSpPr>
            <a:spLocks noGrp="1" noChangeArrowheads="1"/>
          </p:cNvSpPr>
          <p:nvPr>
            <p:ph type="body" idx="1"/>
          </p:nvPr>
        </p:nvSpPr>
        <p:spPr bwMode="auto">
          <a:xfrm>
            <a:off x="460908" y="8123203"/>
            <a:ext cx="3093716" cy="279884"/>
          </a:xfrm>
          <a:prstGeom prst="rect">
            <a:avLst/>
          </a:prstGeom>
          <a:solidFill>
            <a:srgbClr val="FFFFFF"/>
          </a:solidFill>
          <a:ln>
            <a:solidFill>
              <a:srgbClr val="000000"/>
            </a:solidFill>
            <a:miter lim="800000"/>
            <a:headEnd/>
            <a:tailEnd/>
          </a:ln>
        </p:spPr>
        <p:txBody>
          <a:bodyPr lIns="93756" tIns="46877" rIns="93756" bIns="46877">
            <a:prstTxWarp prst="textNoShape">
              <a:avLst/>
            </a:prstTxWarp>
          </a:bodyPr>
          <a:lstStyle/>
          <a:p>
            <a:endParaRPr lang="en-US"/>
          </a:p>
        </p:txBody>
      </p:sp>
    </p:spTree>
    <p:extLst>
      <p:ext uri="{BB962C8B-B14F-4D97-AF65-F5344CB8AC3E}">
        <p14:creationId xmlns:p14="http://schemas.microsoft.com/office/powerpoint/2010/main" val="34515516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3727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normAutofit/>
          </a:bodyPr>
          <a:lstStyle/>
          <a:p>
            <a:endParaRPr lang="en-AU" dirty="0"/>
          </a:p>
        </p:txBody>
      </p:sp>
      <p:sp>
        <p:nvSpPr>
          <p:cNvPr id="4" name="Date Placeholder 3"/>
          <p:cNvSpPr>
            <a:spLocks noGrp="1"/>
          </p:cNvSpPr>
          <p:nvPr>
            <p:ph type="dt" idx="10"/>
          </p:nvPr>
        </p:nvSpPr>
        <p:spPr/>
        <p:txBody>
          <a:bodyPr/>
          <a:lstStyle/>
          <a:p>
            <a:pPr>
              <a:defRPr/>
            </a:pPr>
            <a:r>
              <a:rPr lang="de-DE">
                <a:solidFill>
                  <a:srgbClr val="000000"/>
                </a:solidFill>
              </a:rPr>
              <a:t>Lecture </a:t>
            </a:r>
            <a:r>
              <a:rPr lang="en-US">
                <a:solidFill>
                  <a:srgbClr val="000000"/>
                </a:solidFill>
              </a:rPr>
              <a:t>–</a:t>
            </a:r>
            <a:r>
              <a:rPr lang="de-DE">
                <a:solidFill>
                  <a:srgbClr val="000000"/>
                </a:solidFill>
              </a:rPr>
              <a:t> 20 July 2009</a:t>
            </a:r>
          </a:p>
        </p:txBody>
      </p:sp>
      <p:sp>
        <p:nvSpPr>
          <p:cNvPr id="5" name="Slide Number Placeholder 4"/>
          <p:cNvSpPr>
            <a:spLocks noGrp="1"/>
          </p:cNvSpPr>
          <p:nvPr>
            <p:ph type="sldNum" sz="quarter" idx="11"/>
          </p:nvPr>
        </p:nvSpPr>
        <p:spPr/>
        <p:txBody>
          <a:bodyPr/>
          <a:lstStyle/>
          <a:p>
            <a:pPr>
              <a:defRPr/>
            </a:pPr>
            <a:fld id="{F27B648C-4EC3-43EF-81C1-647DA78E45CF}" type="slidenum">
              <a:rPr lang="de-DE" smtClean="0">
                <a:solidFill>
                  <a:srgbClr val="000000"/>
                </a:solidFill>
              </a:rPr>
              <a:pPr>
                <a:defRPr/>
              </a:pPr>
              <a:t>85</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a:solidFill>
                  <a:srgbClr val="000000"/>
                </a:solidFill>
              </a:rPr>
              <a:t>QUT Brisbane, Dr. Michael Rosemann</a:t>
            </a:r>
          </a:p>
        </p:txBody>
      </p:sp>
      <p:sp>
        <p:nvSpPr>
          <p:cNvPr id="7" name="Header Placeholder 6"/>
          <p:cNvSpPr>
            <a:spLocks noGrp="1"/>
          </p:cNvSpPr>
          <p:nvPr>
            <p:ph type="hdr" sz="quarter" idx="13"/>
          </p:nvPr>
        </p:nvSpPr>
        <p:spPr/>
        <p:txBody>
          <a:bodyPr/>
          <a:lstStyle/>
          <a:p>
            <a:pPr>
              <a:defRPr/>
            </a:pPr>
            <a:r>
              <a:rPr lang="de-DE">
                <a:solidFill>
                  <a:srgbClr val="000000"/>
                </a:solidFill>
              </a:rPr>
              <a:t>INB/INN320 </a:t>
            </a:r>
            <a:r>
              <a:rPr lang="en-US">
                <a:solidFill>
                  <a:srgbClr val="000000"/>
                </a:solidFill>
              </a:rPr>
              <a:t>–</a:t>
            </a:r>
            <a:r>
              <a:rPr lang="de-DE">
                <a:solidFill>
                  <a:srgbClr val="000000"/>
                </a:solidFill>
              </a:rPr>
              <a:t> Business Process Modelling</a:t>
            </a:r>
          </a:p>
        </p:txBody>
      </p:sp>
    </p:spTree>
    <p:extLst>
      <p:ext uri="{BB962C8B-B14F-4D97-AF65-F5344CB8AC3E}">
        <p14:creationId xmlns:p14="http://schemas.microsoft.com/office/powerpoint/2010/main" val="12866361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prstClr val="black"/>
                </a:solidFill>
              </a:rPr>
              <a:pPr/>
              <a:t>86</a:t>
            </a:fld>
            <a:endParaRPr lang="en-AU">
              <a:solidFill>
                <a:prstClr val="black"/>
              </a:solidFill>
            </a:endParaRPr>
          </a:p>
        </p:txBody>
      </p:sp>
    </p:spTree>
    <p:extLst>
      <p:ext uri="{BB962C8B-B14F-4D97-AF65-F5344CB8AC3E}">
        <p14:creationId xmlns:p14="http://schemas.microsoft.com/office/powerpoint/2010/main" val="17593107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Relevant: </a:t>
            </a:r>
            <a:r>
              <a:rPr lang="en-US" dirty="0"/>
              <a:t>Consider domain, target audience and modelling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Logical: group elements meaningfully</a:t>
            </a:r>
            <a:r>
              <a:rPr lang="en-AU" sz="1200" baseline="0" dirty="0"/>
              <a:t> on the basis of a common object: everything about invoice (invoice emission </a:t>
            </a:r>
            <a:r>
              <a:rPr lang="en-AU" sz="1200" baseline="0" dirty="0" err="1"/>
              <a:t>subprocess</a:t>
            </a:r>
            <a:r>
              <a:rPr lang="en-AU" sz="1200" baseline="0" dirty="0"/>
              <a:t>), everything about raw materials (acquisition from suppliers)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a:t>Structural: it </a:t>
            </a:r>
            <a:r>
              <a:rPr lang="en-AU" sz="1200" dirty="0"/>
              <a:t>has been shown empirically that having more than 30 flow objects leads to increased modelling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10"/>
          </p:nvPr>
        </p:nvSpPr>
        <p:spPr/>
        <p:txBody>
          <a:bodyPr/>
          <a:lstStyle/>
          <a:p>
            <a:fld id="{FD459FBD-F870-41EC-BC31-A08DD5BC5012}" type="slidenum">
              <a:rPr lang="en-AU" smtClean="0">
                <a:solidFill>
                  <a:prstClr val="black"/>
                </a:solidFill>
              </a:rPr>
              <a:pPr/>
              <a:t>87</a:t>
            </a:fld>
            <a:endParaRPr lang="en-AU">
              <a:solidFill>
                <a:prstClr val="black"/>
              </a:solidFill>
            </a:endParaRPr>
          </a:p>
        </p:txBody>
      </p:sp>
    </p:spTree>
    <p:extLst>
      <p:ext uri="{BB962C8B-B14F-4D97-AF65-F5344CB8AC3E}">
        <p14:creationId xmlns:p14="http://schemas.microsoft.com/office/powerpoint/2010/main" val="18184085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88</a:t>
            </a:fld>
            <a:endParaRPr lang="de-AT" dirty="0"/>
          </a:p>
        </p:txBody>
      </p:sp>
    </p:spTree>
    <p:extLst>
      <p:ext uri="{BB962C8B-B14F-4D97-AF65-F5344CB8AC3E}">
        <p14:creationId xmlns:p14="http://schemas.microsoft.com/office/powerpoint/2010/main" val="35034094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prstClr val="black"/>
                </a:solidFill>
              </a:rPr>
              <a:pPr/>
              <a:t>89</a:t>
            </a:fld>
            <a:endParaRPr lang="en-AU">
              <a:solidFill>
                <a:prstClr val="black"/>
              </a:solidFill>
            </a:endParaRPr>
          </a:p>
        </p:txBody>
      </p:sp>
    </p:spTree>
    <p:extLst>
      <p:ext uri="{BB962C8B-B14F-4D97-AF65-F5344CB8AC3E}">
        <p14:creationId xmlns:p14="http://schemas.microsoft.com/office/powerpoint/2010/main" val="21726480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3727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 (Call activities</a:t>
            </a:r>
            <a:r>
              <a:rPr lang="en-AU" baseline="0" dirty="0"/>
              <a:t> are </a:t>
            </a:r>
            <a:r>
              <a:rPr lang="en-AU" dirty="0"/>
              <a:t>represented with a thicker border)</a:t>
            </a:r>
          </a:p>
          <a:p>
            <a:endParaRPr lang="en-AU" dirty="0"/>
          </a:p>
        </p:txBody>
      </p:sp>
      <p:sp>
        <p:nvSpPr>
          <p:cNvPr id="4" name="Date Placeholder 3"/>
          <p:cNvSpPr>
            <a:spLocks noGrp="1"/>
          </p:cNvSpPr>
          <p:nvPr>
            <p:ph type="dt" idx="10"/>
          </p:nvPr>
        </p:nvSpPr>
        <p:spPr/>
        <p:txBody>
          <a:bodyPr/>
          <a:lstStyle/>
          <a:p>
            <a:pPr>
              <a:defRPr/>
            </a:pPr>
            <a:r>
              <a:rPr lang="de-DE">
                <a:solidFill>
                  <a:srgbClr val="000000"/>
                </a:solidFill>
              </a:rPr>
              <a:t>Lecture </a:t>
            </a:r>
            <a:r>
              <a:rPr lang="en-US">
                <a:solidFill>
                  <a:srgbClr val="000000"/>
                </a:solidFill>
              </a:rPr>
              <a:t>–</a:t>
            </a:r>
            <a:r>
              <a:rPr lang="de-DE">
                <a:solidFill>
                  <a:srgbClr val="000000"/>
                </a:solidFill>
              </a:rPr>
              <a:t> 17 August 2009</a:t>
            </a:r>
            <a:endParaRPr lang="de-DE" dirty="0">
              <a:solidFill>
                <a:srgbClr val="000000"/>
              </a:solidFill>
            </a:endParaRPr>
          </a:p>
        </p:txBody>
      </p:sp>
      <p:sp>
        <p:nvSpPr>
          <p:cNvPr id="5" name="Slide Number Placeholder 4"/>
          <p:cNvSpPr>
            <a:spLocks noGrp="1"/>
          </p:cNvSpPr>
          <p:nvPr>
            <p:ph type="sldNum" sz="quarter" idx="11"/>
          </p:nvPr>
        </p:nvSpPr>
        <p:spPr/>
        <p:txBody>
          <a:bodyPr/>
          <a:lstStyle/>
          <a:p>
            <a:pPr>
              <a:defRPr/>
            </a:pPr>
            <a:fld id="{1D449EE2-7562-49A9-B06F-4DF968013F6A}" type="slidenum">
              <a:rPr lang="de-DE" smtClean="0">
                <a:solidFill>
                  <a:srgbClr val="000000"/>
                </a:solidFill>
              </a:rPr>
              <a:pPr>
                <a:defRPr/>
              </a:pPr>
              <a:t>90</a:t>
            </a:fld>
            <a:endParaRPr lang="de-DE">
              <a:solidFill>
                <a:srgbClr val="000000"/>
              </a:solidFill>
            </a:endParaRPr>
          </a:p>
        </p:txBody>
      </p:sp>
      <p:sp>
        <p:nvSpPr>
          <p:cNvPr id="6" name="Footer Placeholder 5"/>
          <p:cNvSpPr>
            <a:spLocks noGrp="1"/>
          </p:cNvSpPr>
          <p:nvPr>
            <p:ph type="ftr" sz="quarter" idx="12"/>
          </p:nvPr>
        </p:nvSpPr>
        <p:spPr/>
        <p:txBody>
          <a:bodyPr/>
          <a:lstStyle/>
          <a:p>
            <a:pPr>
              <a:defRPr/>
            </a:pPr>
            <a:r>
              <a:rPr lang="de-DE">
                <a:solidFill>
                  <a:srgbClr val="000000"/>
                </a:solidFill>
              </a:rPr>
              <a:t>QUT Brisbane, Dr. Jan Recker</a:t>
            </a:r>
            <a:endParaRPr lang="de-DE" dirty="0">
              <a:solidFill>
                <a:srgbClr val="000000"/>
              </a:solidFill>
            </a:endParaRPr>
          </a:p>
        </p:txBody>
      </p:sp>
      <p:sp>
        <p:nvSpPr>
          <p:cNvPr id="7" name="Header Placeholder 6"/>
          <p:cNvSpPr>
            <a:spLocks noGrp="1"/>
          </p:cNvSpPr>
          <p:nvPr>
            <p:ph type="hdr" sz="quarter" idx="13"/>
          </p:nvPr>
        </p:nvSpPr>
        <p:spPr/>
        <p:txBody>
          <a:bodyPr/>
          <a:lstStyle/>
          <a:p>
            <a:pPr>
              <a:defRPr/>
            </a:pPr>
            <a:r>
              <a:rPr lang="de-DE">
                <a:solidFill>
                  <a:srgbClr val="000000"/>
                </a:solidFill>
              </a:rPr>
              <a:t>INB/INN320 </a:t>
            </a:r>
            <a:r>
              <a:rPr lang="en-US">
                <a:solidFill>
                  <a:srgbClr val="000000"/>
                </a:solidFill>
              </a:rPr>
              <a:t>–</a:t>
            </a:r>
            <a:r>
              <a:rPr lang="de-DE">
                <a:solidFill>
                  <a:srgbClr val="000000"/>
                </a:solidFill>
              </a:rPr>
              <a:t> Business Process Modelling</a:t>
            </a:r>
          </a:p>
        </p:txBody>
      </p:sp>
    </p:spTree>
    <p:extLst>
      <p:ext uri="{BB962C8B-B14F-4D97-AF65-F5344CB8AC3E}">
        <p14:creationId xmlns:p14="http://schemas.microsoft.com/office/powerpoint/2010/main" val="10885956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3C7F90-A613-4FEC-B28B-EB03217C5612}" type="slidenum">
              <a:rPr lang="en-AU" smtClean="0">
                <a:solidFill>
                  <a:prstClr val="black"/>
                </a:solidFill>
              </a:rPr>
              <a:pPr/>
              <a:t>93</a:t>
            </a:fld>
            <a:endParaRPr lang="en-AU">
              <a:solidFill>
                <a:prstClr val="black"/>
              </a:solidFill>
            </a:endParaRPr>
          </a:p>
        </p:txBody>
      </p:sp>
    </p:spTree>
    <p:extLst>
      <p:ext uri="{BB962C8B-B14F-4D97-AF65-F5344CB8AC3E}">
        <p14:creationId xmlns:p14="http://schemas.microsoft.com/office/powerpoint/2010/main" val="37530652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96</a:t>
            </a:fld>
            <a:endParaRPr lang="de-AT" dirty="0"/>
          </a:p>
        </p:txBody>
      </p:sp>
    </p:spTree>
    <p:extLst>
      <p:ext uri="{BB962C8B-B14F-4D97-AF65-F5344CB8AC3E}">
        <p14:creationId xmlns:p14="http://schemas.microsoft.com/office/powerpoint/2010/main" val="403253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66720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0111-F93E-495F-9CD5-3E7781261B0D}" type="slidenum">
              <a:rPr lang="en-US">
                <a:solidFill>
                  <a:srgbClr val="000000"/>
                </a:solidFill>
              </a:rPr>
              <a:pPr/>
              <a:t>10</a:t>
            </a:fld>
            <a:endParaRPr lang="en-US">
              <a:solidFill>
                <a:srgbClr val="000000"/>
              </a:solidFill>
            </a:endParaRPr>
          </a:p>
        </p:txBody>
      </p:sp>
      <p:sp>
        <p:nvSpPr>
          <p:cNvPr id="2009090" name="Rectangle 2"/>
          <p:cNvSpPr>
            <a:spLocks noGrp="1" noRot="1" noChangeAspect="1" noChangeArrowheads="1" noTextEdit="1"/>
          </p:cNvSpPr>
          <p:nvPr>
            <p:ph type="sldImg"/>
          </p:nvPr>
        </p:nvSpPr>
        <p:spPr>
          <a:ln/>
        </p:spPr>
      </p:sp>
      <p:sp>
        <p:nvSpPr>
          <p:cNvPr id="2009091"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36267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600"/>
            </a:lvl2pPr>
            <a:lvl3pPr>
              <a:defRPr sz="1600"/>
            </a:lvl3pPr>
            <a:lvl4pPr>
              <a:defRPr sz="1600"/>
            </a:lvl4pPr>
            <a:lvl5pPr>
              <a:defRPr sz="16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9" name="Foliennummernplatzhalter 8"/>
          <p:cNvSpPr>
            <a:spLocks noGrp="1"/>
          </p:cNvSpPr>
          <p:nvPr>
            <p:ph type="sldNum" sz="quarter" idx="12"/>
          </p:nvPr>
        </p:nvSpPr>
        <p:spPr/>
        <p:txBody>
          <a:bodyPr/>
          <a:lstStyle/>
          <a:p>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buClr>
                <a:schemeClr val="accent2">
                  <a:lumMod val="90000"/>
                  <a:lumOff val="10000"/>
                </a:schemeClr>
              </a:buClr>
              <a:defRPr sz="1600"/>
            </a:lvl1pPr>
            <a:lvl2pPr marL="541312" indent="-285750">
              <a:buClr>
                <a:schemeClr val="accent2">
                  <a:lumMod val="90000"/>
                  <a:lumOff val="10000"/>
                </a:schemeClr>
              </a:buClr>
              <a:buFont typeface="Wingdings" charset="2"/>
              <a:buChar char="§"/>
              <a:defRPr sz="1500"/>
            </a:lvl2pPr>
            <a:lvl3pPr>
              <a:buClr>
                <a:schemeClr val="accent2">
                  <a:lumMod val="90000"/>
                  <a:lumOff val="10000"/>
                </a:schemeClr>
              </a:buCl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2">
                  <a:lumMod val="90000"/>
                  <a:lumOff val="10000"/>
                </a:schemeClr>
              </a:buClr>
              <a:defRPr sz="1600"/>
            </a:lvl1pPr>
            <a:lvl2pPr marL="541312" indent="-285750">
              <a:buClr>
                <a:schemeClr val="accent2">
                  <a:lumMod val="90000"/>
                  <a:lumOff val="10000"/>
                </a:schemeClr>
              </a:buClr>
              <a:buFont typeface="Wingdings" charset="2"/>
              <a:buChar char="§"/>
              <a:defRPr sz="1500"/>
            </a:lvl2pPr>
            <a:lvl3pPr>
              <a:buClr>
                <a:schemeClr val="accent2">
                  <a:lumMod val="90000"/>
                  <a:lumOff val="10000"/>
                </a:schemeClr>
              </a:buCl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10" name="Foliennummernplatzhalter 9"/>
          <p:cNvSpPr>
            <a:spLocks noGrp="1"/>
          </p:cNvSpPr>
          <p:nvPr>
            <p:ph type="sldNum" sz="quarter" idx="12"/>
          </p:nvPr>
        </p:nvSpPr>
        <p:spPr/>
        <p:txBody>
          <a:bodyPr/>
          <a:lstStyle/>
          <a:p>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rgbClr val="CBDDEF"/>
          </a:solidFill>
          <a:ln>
            <a:solidFill>
              <a:schemeClr val="bg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tx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12" name="Foliennummernplatzhalter 11"/>
          <p:cNvSpPr>
            <a:spLocks noGrp="1"/>
          </p:cNvSpPr>
          <p:nvPr>
            <p:ph type="sldNum" sz="quarter" idx="16"/>
          </p:nvPr>
        </p:nvSpPr>
        <p:spPr/>
        <p:txBody>
          <a:bodyPr/>
          <a:lstStyle/>
          <a:p>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
        <p:nvSpPr>
          <p:cNvPr id="14" name="Textplatzhalter 2"/>
          <p:cNvSpPr>
            <a:spLocks noGrp="1"/>
          </p:cNvSpPr>
          <p:nvPr>
            <p:ph type="body" idx="17" hasCustomPrompt="1"/>
          </p:nvPr>
        </p:nvSpPr>
        <p:spPr bwMode="gray">
          <a:xfrm>
            <a:off x="4727894" y="1344613"/>
            <a:ext cx="3960811" cy="533136"/>
          </a:xfrm>
          <a:solidFill>
            <a:srgbClr val="CBDDEF"/>
          </a:solidFill>
          <a:ln>
            <a:solidFill>
              <a:schemeClr val="bg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tx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45EA6F-A024-4C66-9C8B-8520E7132562}" type="slidenum">
              <a:rPr lang="en-US"/>
              <a:pPr/>
              <a:t>‹#›</a:t>
            </a:fld>
            <a:endParaRPr lang="en-US"/>
          </a:p>
        </p:txBody>
      </p:sp>
    </p:spTree>
    <p:extLst>
      <p:ext uri="{BB962C8B-B14F-4D97-AF65-F5344CB8AC3E}">
        <p14:creationId xmlns:p14="http://schemas.microsoft.com/office/powerpoint/2010/main" val="73987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6917"/>
            <a:ext cx="6705600" cy="508000"/>
          </a:xfrm>
        </p:spPr>
        <p:txBody>
          <a:bodyPr/>
          <a:lstStyle/>
          <a:p>
            <a:r>
              <a:rPr lang="en-US"/>
              <a:t>Click to edit Master title style</a:t>
            </a:r>
            <a:endParaRPr lang="en-AU"/>
          </a:p>
        </p:txBody>
      </p:sp>
      <p:sp>
        <p:nvSpPr>
          <p:cNvPr id="3" name="Content Placeholder 2"/>
          <p:cNvSpPr>
            <a:spLocks noGrp="1"/>
          </p:cNvSpPr>
          <p:nvPr>
            <p:ph sz="quarter" idx="1"/>
          </p:nvPr>
        </p:nvSpPr>
        <p:spPr>
          <a:xfrm>
            <a:off x="693127" y="1255448"/>
            <a:ext cx="3815862"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9667" y="1255448"/>
            <a:ext cx="3815862"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93127" y="3033448"/>
            <a:ext cx="3815862"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p:cNvSpPr>
            <a:spLocks noGrp="1"/>
          </p:cNvSpPr>
          <p:nvPr>
            <p:ph sz="quarter" idx="4"/>
          </p:nvPr>
        </p:nvSpPr>
        <p:spPr>
          <a:xfrm>
            <a:off x="4649667" y="3033448"/>
            <a:ext cx="3815862"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0"/>
          </p:nvPr>
        </p:nvSpPr>
        <p:spPr>
          <a:xfrm>
            <a:off x="8001000" y="5461000"/>
            <a:ext cx="1143000" cy="254000"/>
          </a:xfrm>
          <a:prstGeom prst="rect">
            <a:avLst/>
          </a:prstGeom>
        </p:spPr>
        <p:txBody>
          <a:bodyPr/>
          <a:lstStyle>
            <a:lvl1pPr algn="ctr" eaLnBrk="0" hangingPunct="0">
              <a:defRPr>
                <a:ea typeface="ＭＳ Ｐゴシック" pitchFamily="34" charset="-128"/>
                <a:cs typeface="+mn-cs"/>
              </a:defRPr>
            </a:lvl1pPr>
          </a:lstStyle>
          <a:p>
            <a:pPr>
              <a:defRPr/>
            </a:pPr>
            <a:fld id="{17DA65ED-F1C7-4087-AB21-3BE856A544E0}" type="slidenum">
              <a:rPr lang="de-DE">
                <a:solidFill>
                  <a:prstClr val="black">
                    <a:lumMod val="50000"/>
                    <a:lumOff val="50000"/>
                  </a:prstClr>
                </a:solidFill>
              </a:rPr>
              <a:pPr>
                <a:defRPr/>
              </a:pPr>
              <a:t>‹#›</a:t>
            </a:fld>
            <a:endParaRPr lang="de-DE">
              <a:solidFill>
                <a:prstClr val="black">
                  <a:lumMod val="50000"/>
                  <a:lumOff val="50000"/>
                </a:prstClr>
              </a:solidFill>
            </a:endParaRPr>
          </a:p>
        </p:txBody>
      </p:sp>
      <p:pic>
        <p:nvPicPr>
          <p:cNvPr id="8" name="Picture 7" descr="http://www.idpblog.me/idp-en/wp-content/uploads/2012/09/Queensland-University-of-Technology_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 y="5386289"/>
            <a:ext cx="1099820" cy="2703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019819" y="5504047"/>
            <a:ext cx="1335622" cy="233462"/>
          </a:xfrm>
          <a:prstGeom prst="rect">
            <a:avLst/>
          </a:prstGeom>
          <a:noFill/>
        </p:spPr>
        <p:txBody>
          <a:bodyPr wrap="none" rtlCol="0">
            <a:spAutoFit/>
          </a:bodyPr>
          <a:lstStyle/>
          <a:p>
            <a:r>
              <a:rPr lang="en-US" sz="917" dirty="0">
                <a:solidFill>
                  <a:srgbClr val="7F7F7F"/>
                </a:solidFill>
              </a:rPr>
              <a:t>© Marcello La Rosa</a:t>
            </a:r>
          </a:p>
        </p:txBody>
      </p:sp>
    </p:spTree>
    <p:extLst>
      <p:ext uri="{BB962C8B-B14F-4D97-AF65-F5344CB8AC3E}">
        <p14:creationId xmlns:p14="http://schemas.microsoft.com/office/powerpoint/2010/main" val="181312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fld id="{BE3DC40E-DBBE-4E2D-9EEC-FBF0DA0E9179}" type="slidenum">
              <a:rPr lang="de-AT" smtClean="0"/>
              <a:pPr/>
              <a:t>‹#›</a:t>
            </a:fld>
            <a:endParaRPr lang="de-AT" dirty="0"/>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6" name="Grafik 15"/>
          <p:cNvPicPr>
            <a:picLocks noChangeAspect="1"/>
          </p:cNvPicPr>
          <p:nvPr userDrawn="1"/>
        </p:nvPicPr>
        <p:blipFill>
          <a:blip r:embed="rId7"/>
          <a:stretch>
            <a:fillRect/>
          </a:stretch>
        </p:blipFill>
        <p:spPr>
          <a:xfrm>
            <a:off x="0" y="0"/>
            <a:ext cx="390525" cy="5715000"/>
          </a:xfrm>
          <a:prstGeom prst="rect">
            <a:avLst/>
          </a:prstGeom>
        </p:spPr>
      </p:pic>
      <p:pic>
        <p:nvPicPr>
          <p:cNvPr id="19" name="Grafik 18"/>
          <p:cNvPicPr>
            <a:picLocks noChangeAspect="1"/>
          </p:cNvPicPr>
          <p:nvPr userDrawn="1"/>
        </p:nvPicPr>
        <p:blipFill>
          <a:blip r:embed="rId8"/>
          <a:stretch>
            <a:fillRect/>
          </a:stretch>
        </p:blipFill>
        <p:spPr>
          <a:xfrm>
            <a:off x="457200" y="1030828"/>
            <a:ext cx="3954137" cy="55338"/>
          </a:xfrm>
          <a:prstGeom prst="rect">
            <a:avLst/>
          </a:prstGeom>
        </p:spPr>
      </p:pic>
      <p:pic>
        <p:nvPicPr>
          <p:cNvPr id="20" name="Grafik 19"/>
          <p:cNvPicPr>
            <a:picLocks noChangeAspect="1"/>
          </p:cNvPicPr>
          <p:nvPr userDrawn="1"/>
        </p:nvPicPr>
        <p:blipFill>
          <a:blip r:embed="rId8"/>
          <a:stretch>
            <a:fillRect/>
          </a:stretch>
        </p:blipFill>
        <p:spPr>
          <a:xfrm>
            <a:off x="3483847" y="1030828"/>
            <a:ext cx="3954137" cy="5533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 id="2147483671" r:id="rId5"/>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66700" indent="-266700" algn="l" defTabSz="914306" rtl="0" eaLnBrk="1" latinLnBrk="0" hangingPunct="1">
        <a:lnSpc>
          <a:spcPct val="100000"/>
        </a:lnSpc>
        <a:spcBef>
          <a:spcPts val="0"/>
        </a:spcBef>
        <a:spcAft>
          <a:spcPts val="600"/>
        </a:spcAft>
        <a:buClr>
          <a:schemeClr val="accent2">
            <a:lumMod val="90000"/>
            <a:lumOff val="10000"/>
          </a:schemeClr>
        </a:buClr>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1pPr>
      <a:lvl2pPr marL="539750" indent="-273050" algn="l" defTabSz="914306" rtl="0" eaLnBrk="1" latinLnBrk="0" hangingPunct="1">
        <a:lnSpc>
          <a:spcPct val="100000"/>
        </a:lnSpc>
        <a:spcBef>
          <a:spcPts val="0"/>
        </a:spcBef>
        <a:spcAft>
          <a:spcPts val="400"/>
        </a:spcAft>
        <a:buClr>
          <a:schemeClr val="accent2">
            <a:lumMod val="90000"/>
            <a:lumOff val="10000"/>
          </a:schemeClr>
        </a:buClr>
        <a:buSzPct val="100000"/>
        <a:buFont typeface="Wingdings" charset="2"/>
        <a:buChar char="§"/>
        <a:defRPr sz="1500" kern="1200">
          <a:solidFill>
            <a:schemeClr val="tx1"/>
          </a:solidFill>
          <a:latin typeface="Arial" panose="020B0604020202020204" pitchFamily="34" charset="0"/>
          <a:ea typeface="+mn-ea"/>
          <a:cs typeface="Arial" panose="020B0604020202020204" pitchFamily="34" charset="0"/>
        </a:defRPr>
      </a:lvl2pPr>
      <a:lvl3pPr marL="814388" indent="-273050"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3pPr>
      <a:lvl4pPr marL="1074738" indent="-266700"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4pPr>
      <a:lvl5pPr marL="1341438" indent="-263525"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15.e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2.xml"/><Relationship Id="rId7"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25.emf"/><Relationship Id="rId4" Type="http://schemas.openxmlformats.org/officeDocument/2006/relationships/oleObject" Target="../embeddings/oleObject22.bin"/><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28.emf"/><Relationship Id="rId4" Type="http://schemas.openxmlformats.org/officeDocument/2006/relationships/oleObject" Target="../embeddings/Microsoft_Visio_2003-2010_Drawing141414141411.vsd"/></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7.xml"/><Relationship Id="rId7" Type="http://schemas.openxmlformats.org/officeDocument/2006/relationships/image" Target="../media/image36.e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35.emf"/><Relationship Id="rId4" Type="http://schemas.openxmlformats.org/officeDocument/2006/relationships/oleObject" Target="../embeddings/oleObject24.bin"/><Relationship Id="rId9" Type="http://schemas.openxmlformats.org/officeDocument/2006/relationships/image" Target="../media/image37.w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39.wmf"/><Relationship Id="rId4" Type="http://schemas.openxmlformats.org/officeDocument/2006/relationships/oleObject" Target="../embeddings/oleObject27.bin"/><Relationship Id="rId9"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4.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image" Target="../media/image43.e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6.xml"/><Relationship Id="rId7" Type="http://schemas.openxmlformats.org/officeDocument/2006/relationships/image" Target="../media/image49.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image" Target="../media/image48.emf"/><Relationship Id="rId4" Type="http://schemas.openxmlformats.org/officeDocument/2006/relationships/oleObject" Target="../embeddings/oleObject32.bin"/><Relationship Id="rId9"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4.e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image" Target="../media/image53.emf"/><Relationship Id="rId4"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bpmn.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2.wdp"/><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2.wdp"/><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62.emf"/><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4.e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39.bin"/><Relationship Id="rId5" Type="http://schemas.openxmlformats.org/officeDocument/2006/relationships/image" Target="../media/image63.emf"/><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emf"/><Relationship Id="rId3" Type="http://schemas.openxmlformats.org/officeDocument/2006/relationships/notesSlide" Target="../notesSlides/notesSlide5.xml"/><Relationship Id="rId7" Type="http://schemas.openxmlformats.org/officeDocument/2006/relationships/image" Target="../media/image14.emf"/><Relationship Id="rId12"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69.emf"/><Relationship Id="rId18" Type="http://schemas.openxmlformats.org/officeDocument/2006/relationships/oleObject" Target="../embeddings/oleObject47.bin"/><Relationship Id="rId3" Type="http://schemas.openxmlformats.org/officeDocument/2006/relationships/notesSlide" Target="../notesSlides/notesSlide45.xml"/><Relationship Id="rId21" Type="http://schemas.openxmlformats.org/officeDocument/2006/relationships/image" Target="../media/image73.emf"/><Relationship Id="rId7" Type="http://schemas.openxmlformats.org/officeDocument/2006/relationships/image" Target="../media/image66.emf"/><Relationship Id="rId12" Type="http://schemas.openxmlformats.org/officeDocument/2006/relationships/oleObject" Target="../embeddings/oleObject44.bin"/><Relationship Id="rId17" Type="http://schemas.openxmlformats.org/officeDocument/2006/relationships/image" Target="../media/image71.emf"/><Relationship Id="rId25" Type="http://schemas.openxmlformats.org/officeDocument/2006/relationships/image" Target="../media/image75.emf"/><Relationship Id="rId2" Type="http://schemas.openxmlformats.org/officeDocument/2006/relationships/slideLayout" Target="../slideLayouts/slideLayout4.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17.vml"/><Relationship Id="rId6" Type="http://schemas.openxmlformats.org/officeDocument/2006/relationships/oleObject" Target="../embeddings/oleObject41.bin"/><Relationship Id="rId11" Type="http://schemas.openxmlformats.org/officeDocument/2006/relationships/image" Target="../media/image68.emf"/><Relationship Id="rId24" Type="http://schemas.openxmlformats.org/officeDocument/2006/relationships/oleObject" Target="../embeddings/oleObject50.bin"/><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image" Target="../media/image74.emf"/><Relationship Id="rId10" Type="http://schemas.openxmlformats.org/officeDocument/2006/relationships/oleObject" Target="../embeddings/oleObject43.bin"/><Relationship Id="rId19" Type="http://schemas.openxmlformats.org/officeDocument/2006/relationships/image" Target="../media/image72.emf"/><Relationship Id="rId4" Type="http://schemas.openxmlformats.org/officeDocument/2006/relationships/oleObject" Target="../embeddings/oleObject40.bin"/><Relationship Id="rId9" Type="http://schemas.openxmlformats.org/officeDocument/2006/relationships/image" Target="../media/image67.emf"/><Relationship Id="rId14" Type="http://schemas.openxmlformats.org/officeDocument/2006/relationships/oleObject" Target="../embeddings/oleObject45.bin"/><Relationship Id="rId22" Type="http://schemas.openxmlformats.org/officeDocument/2006/relationships/oleObject" Target="../embeddings/oleObject49.bin"/></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78.e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image" Target="../media/image77.emf"/><Relationship Id="rId4" Type="http://schemas.openxmlformats.org/officeDocument/2006/relationships/oleObject" Target="../embeddings/oleObject5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 Id="rId5" Type="http://schemas.openxmlformats.org/officeDocument/2006/relationships/image" Target="../media/image82.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84.e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54.bin"/><Relationship Id="rId5" Type="http://schemas.openxmlformats.org/officeDocument/2006/relationships/image" Target="../media/image83.emf"/><Relationship Id="rId4" Type="http://schemas.openxmlformats.org/officeDocument/2006/relationships/oleObject" Target="../embeddings/oleObject53.bin"/></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93.emf"/><Relationship Id="rId18" Type="http://schemas.openxmlformats.org/officeDocument/2006/relationships/oleObject" Target="../embeddings/oleObject62.bin"/><Relationship Id="rId3" Type="http://schemas.openxmlformats.org/officeDocument/2006/relationships/notesSlide" Target="../notesSlides/notesSlide55.xml"/><Relationship Id="rId21" Type="http://schemas.openxmlformats.org/officeDocument/2006/relationships/image" Target="../media/image97.emf"/><Relationship Id="rId7" Type="http://schemas.openxmlformats.org/officeDocument/2006/relationships/image" Target="../media/image90.emf"/><Relationship Id="rId12" Type="http://schemas.openxmlformats.org/officeDocument/2006/relationships/oleObject" Target="../embeddings/oleObject59.bin"/><Relationship Id="rId17" Type="http://schemas.openxmlformats.org/officeDocument/2006/relationships/image" Target="../media/image95.emf"/><Relationship Id="rId2" Type="http://schemas.openxmlformats.org/officeDocument/2006/relationships/slideLayout" Target="../slideLayouts/slideLayout4.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20.vml"/><Relationship Id="rId6" Type="http://schemas.openxmlformats.org/officeDocument/2006/relationships/oleObject" Target="../embeddings/oleObject56.bin"/><Relationship Id="rId11" Type="http://schemas.openxmlformats.org/officeDocument/2006/relationships/image" Target="../media/image92.emf"/><Relationship Id="rId5" Type="http://schemas.openxmlformats.org/officeDocument/2006/relationships/image" Target="../media/image89.emf"/><Relationship Id="rId15" Type="http://schemas.openxmlformats.org/officeDocument/2006/relationships/image" Target="../media/image94.emf"/><Relationship Id="rId23" Type="http://schemas.openxmlformats.org/officeDocument/2006/relationships/image" Target="../media/image98.emf"/><Relationship Id="rId10" Type="http://schemas.openxmlformats.org/officeDocument/2006/relationships/oleObject" Target="../embeddings/oleObject58.bin"/><Relationship Id="rId19" Type="http://schemas.openxmlformats.org/officeDocument/2006/relationships/image" Target="../media/image96.emf"/><Relationship Id="rId4" Type="http://schemas.openxmlformats.org/officeDocument/2006/relationships/oleObject" Target="../embeddings/oleObject55.bin"/><Relationship Id="rId9" Type="http://schemas.openxmlformats.org/officeDocument/2006/relationships/image" Target="../media/image91.emf"/><Relationship Id="rId14" Type="http://schemas.openxmlformats.org/officeDocument/2006/relationships/oleObject" Target="../embeddings/oleObject60.bin"/><Relationship Id="rId22" Type="http://schemas.openxmlformats.org/officeDocument/2006/relationships/oleObject" Target="../embeddings/oleObject6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99.emf"/><Relationship Id="rId4" Type="http://schemas.openxmlformats.org/officeDocument/2006/relationships/oleObject" Target="../embeddings/oleObject65.bin"/></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2.emf"/><Relationship Id="rId3" Type="http://schemas.openxmlformats.org/officeDocument/2006/relationships/notesSlide" Target="../notesSlides/notesSlide6.xml"/><Relationship Id="rId7" Type="http://schemas.openxmlformats.org/officeDocument/2006/relationships/image" Target="../media/image19.emf"/><Relationship Id="rId12" Type="http://schemas.openxmlformats.org/officeDocument/2006/relationships/oleObject" Target="../embeddings/oleObject10.bin"/><Relationship Id="rId17" Type="http://schemas.openxmlformats.org/officeDocument/2006/relationships/image" Target="../media/image24.emf"/><Relationship Id="rId2" Type="http://schemas.openxmlformats.org/officeDocument/2006/relationships/slideLayout" Target="../slideLayouts/slideLayout4.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emf"/><Relationship Id="rId1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94.emf"/><Relationship Id="rId18" Type="http://schemas.openxmlformats.org/officeDocument/2006/relationships/oleObject" Target="../embeddings/oleObject73.bin"/><Relationship Id="rId3" Type="http://schemas.openxmlformats.org/officeDocument/2006/relationships/notesSlide" Target="../notesSlides/notesSlide60.xml"/><Relationship Id="rId21" Type="http://schemas.openxmlformats.org/officeDocument/2006/relationships/image" Target="../media/image98.emf"/><Relationship Id="rId7" Type="http://schemas.openxmlformats.org/officeDocument/2006/relationships/image" Target="../media/image91.emf"/><Relationship Id="rId12" Type="http://schemas.openxmlformats.org/officeDocument/2006/relationships/oleObject" Target="../embeddings/oleObject70.bin"/><Relationship Id="rId17" Type="http://schemas.openxmlformats.org/officeDocument/2006/relationships/image" Target="../media/image96.emf"/><Relationship Id="rId2" Type="http://schemas.openxmlformats.org/officeDocument/2006/relationships/slideLayout" Target="../slideLayouts/slideLayout4.xml"/><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vmlDrawing" Target="../drawings/vmlDrawing22.vml"/><Relationship Id="rId6" Type="http://schemas.openxmlformats.org/officeDocument/2006/relationships/oleObject" Target="../embeddings/oleObject67.bin"/><Relationship Id="rId11" Type="http://schemas.openxmlformats.org/officeDocument/2006/relationships/image" Target="../media/image93.emf"/><Relationship Id="rId5" Type="http://schemas.openxmlformats.org/officeDocument/2006/relationships/image" Target="../media/image90.emf"/><Relationship Id="rId15" Type="http://schemas.openxmlformats.org/officeDocument/2006/relationships/image" Target="../media/image95.emf"/><Relationship Id="rId10" Type="http://schemas.openxmlformats.org/officeDocument/2006/relationships/oleObject" Target="../embeddings/oleObject69.bin"/><Relationship Id="rId19" Type="http://schemas.openxmlformats.org/officeDocument/2006/relationships/image" Target="../media/image97.emf"/><Relationship Id="rId4" Type="http://schemas.openxmlformats.org/officeDocument/2006/relationships/oleObject" Target="../embeddings/oleObject66.bin"/><Relationship Id="rId9" Type="http://schemas.openxmlformats.org/officeDocument/2006/relationships/image" Target="../media/image92.emf"/><Relationship Id="rId14" Type="http://schemas.openxmlformats.org/officeDocument/2006/relationships/oleObject" Target="../embeddings/oleObject71.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13.w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76.bin"/><Relationship Id="rId5" Type="http://schemas.openxmlformats.org/officeDocument/2006/relationships/image" Target="../media/image112.emf"/><Relationship Id="rId4" Type="http://schemas.openxmlformats.org/officeDocument/2006/relationships/oleObject" Target="../embeddings/oleObject7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image" Target="../media/image114.wmf"/><Relationship Id="rId4" Type="http://schemas.openxmlformats.org/officeDocument/2006/relationships/oleObject" Target="../embeddings/oleObject77.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65.xml"/><Relationship Id="rId7" Type="http://schemas.openxmlformats.org/officeDocument/2006/relationships/image" Target="../media/image117.emf"/><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79.bin"/><Relationship Id="rId5" Type="http://schemas.openxmlformats.org/officeDocument/2006/relationships/image" Target="../media/image116.emf"/><Relationship Id="rId4" Type="http://schemas.openxmlformats.org/officeDocument/2006/relationships/oleObject" Target="../embeddings/oleObject78.bin"/><Relationship Id="rId9" Type="http://schemas.openxmlformats.org/officeDocument/2006/relationships/image" Target="../media/image118.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119.emf"/><Relationship Id="rId4" Type="http://schemas.openxmlformats.org/officeDocument/2006/relationships/oleObject" Target="../embeddings/oleObject81.bin"/></Relationships>
</file>

<file path=ppt/slides/_rels/slide7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3.emf"/><Relationship Id="rId4" Type="http://schemas.openxmlformats.org/officeDocument/2006/relationships/oleObject" Target="../embeddings/oleObject13.bin"/><Relationship Id="rId9" Type="http://schemas.openxmlformats.org/officeDocument/2006/relationships/image" Target="../media/image16.emf"/></Relationships>
</file>

<file path=ppt/slides/_rels/slide8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vmlDrawing" Target="../drawings/vmlDrawing27.vml"/><Relationship Id="rId5" Type="http://schemas.openxmlformats.org/officeDocument/2006/relationships/image" Target="../media/image125.emf"/><Relationship Id="rId4" Type="http://schemas.openxmlformats.org/officeDocument/2006/relationships/oleObject" Target="../embeddings/oleObject82.bin"/></Relationships>
</file>

<file path=ppt/slides/_rels/slide8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8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17.emf"/><Relationship Id="rId4" Type="http://schemas.openxmlformats.org/officeDocument/2006/relationships/oleObject" Target="../embeddings/oleObject16.bin"/></Relationships>
</file>

<file path=ppt/slides/_rels/slide9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131.png"/></Relationships>
</file>

<file path=ppt/slides/_rels/slide9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4.xml"/><Relationship Id="rId4" Type="http://schemas.openxmlformats.org/officeDocument/2006/relationships/image" Target="../media/image13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buFont typeface="+mj-lt"/>
              <a:buAutoNum type="arabicPeriod"/>
            </a:pPr>
            <a:r>
              <a:rPr lang="en-US" sz="1400" dirty="0"/>
              <a:t>First Steps with BPMN</a:t>
            </a:r>
          </a:p>
          <a:p>
            <a:pPr marL="342900" indent="-342900">
              <a:buFont typeface="+mj-lt"/>
              <a:buAutoNum type="arabicPeriod"/>
            </a:pPr>
            <a:r>
              <a:rPr lang="en-US" sz="1400" dirty="0"/>
              <a:t>Branching and Merging</a:t>
            </a:r>
          </a:p>
          <a:p>
            <a:pPr marL="342900" indent="-342900">
              <a:buFont typeface="+mj-lt"/>
              <a:buAutoNum type="arabicPeriod"/>
            </a:pPr>
            <a:r>
              <a:rPr lang="en-US" sz="1400" dirty="0"/>
              <a:t>Business Objects</a:t>
            </a:r>
          </a:p>
          <a:p>
            <a:pPr marL="342900" indent="-342900">
              <a:buFont typeface="+mj-lt"/>
              <a:buAutoNum type="arabicPeriod"/>
            </a:pPr>
            <a:r>
              <a:rPr lang="en-US" sz="1400" dirty="0"/>
              <a:t>Resources</a:t>
            </a:r>
          </a:p>
          <a:p>
            <a:pPr marL="342900" indent="-342900">
              <a:buFont typeface="+mj-lt"/>
              <a:buAutoNum type="arabicPeriod"/>
            </a:pPr>
            <a:r>
              <a:rPr lang="en-US" sz="1400" dirty="0"/>
              <a:t>Process Decomposition</a:t>
            </a:r>
          </a:p>
          <a:p>
            <a:pPr marL="342900" indent="-342900">
              <a:buFont typeface="+mj-lt"/>
              <a:buAutoNum type="arabicPeriod"/>
            </a:pPr>
            <a:r>
              <a:rPr lang="en-US" sz="1400" dirty="0"/>
              <a:t>Process Model Reuse</a:t>
            </a:r>
          </a:p>
          <a:p>
            <a:pPr marL="342900" indent="-342900">
              <a:buFont typeface="+mj-lt"/>
              <a:buAutoNum type="arabicPeriod"/>
            </a:pPr>
            <a:r>
              <a:rPr lang="en-US" sz="1400" dirty="0"/>
              <a:t>Recap</a:t>
            </a:r>
            <a:endParaRPr lang="de-DE" sz="1400" dirty="0"/>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959215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nvPr>
        </p:nvGraphicFramePr>
        <p:xfrm>
          <a:off x="997929" y="1662006"/>
          <a:ext cx="7028129" cy="1994948"/>
        </p:xfrm>
        <a:graphic>
          <a:graphicData uri="http://schemas.openxmlformats.org/presentationml/2006/ole">
            <mc:AlternateContent xmlns:mc="http://schemas.openxmlformats.org/markup-compatibility/2006">
              <mc:Choice xmlns:v="urn:schemas-microsoft-com:vml" Requires="v">
                <p:oleObj spid="_x0000_s17469" name="Visio" r:id="rId4" imgW="9019431" imgH="2575736" progId="Visio.Drawing.11">
                  <p:embed/>
                </p:oleObj>
              </mc:Choice>
              <mc:Fallback>
                <p:oleObj name="Visio" r:id="rId4" imgW="9019431" imgH="2575736" progId="Visio.Drawing.11">
                  <p:embed/>
                  <p:pic>
                    <p:nvPicPr>
                      <p:cNvPr id="11" name="Object 10"/>
                      <p:cNvPicPr>
                        <a:picLocks noChangeAspect="1" noChangeArrowheads="1"/>
                      </p:cNvPicPr>
                      <p:nvPr/>
                    </p:nvPicPr>
                    <p:blipFill>
                      <a:blip r:embed="rId5"/>
                      <a:srcRect/>
                      <a:stretch>
                        <a:fillRect/>
                      </a:stretch>
                    </p:blipFill>
                    <p:spPr bwMode="auto">
                      <a:xfrm>
                        <a:off x="997929" y="1662006"/>
                        <a:ext cx="7028129" cy="1994948"/>
                      </a:xfrm>
                      <a:prstGeom prst="rect">
                        <a:avLst/>
                      </a:prstGeom>
                      <a:noFill/>
                      <a:ln>
                        <a:noFill/>
                      </a:ln>
                      <a:effectLst/>
                      <a:extLst/>
                    </p:spPr>
                  </p:pic>
                </p:oleObj>
              </mc:Fallback>
            </mc:AlternateContent>
          </a:graphicData>
        </a:graphic>
      </p:graphicFrame>
      <p:sp>
        <p:nvSpPr>
          <p:cNvPr id="2007046" name="Rectangle 6"/>
          <p:cNvSpPr>
            <a:spLocks noGrp="1" noChangeArrowheads="1"/>
          </p:cNvSpPr>
          <p:nvPr>
            <p:ph type="title"/>
          </p:nvPr>
        </p:nvSpPr>
        <p:spPr>
          <a:xfrm>
            <a:off x="462408" y="139700"/>
            <a:ext cx="8289706" cy="903822"/>
          </a:xfrm>
          <a:noFill/>
          <a:ln/>
        </p:spPr>
        <p:txBody>
          <a:bodyPr>
            <a:noAutofit/>
          </a:bodyPr>
          <a:lstStyle/>
          <a:p>
            <a:r>
              <a:rPr lang="en-AU" dirty="0"/>
              <a:t>Process model vs process instances: The tokens game</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10</a:t>
            </a:fld>
            <a:endParaRPr lang="en-AU">
              <a:solidFill>
                <a:prstClr val="black">
                  <a:lumMod val="50000"/>
                  <a:lumOff val="50000"/>
                </a:prstClr>
              </a:solidFill>
            </a:endParaRPr>
          </a:p>
        </p:txBody>
      </p:sp>
      <p:sp>
        <p:nvSpPr>
          <p:cNvPr id="3" name="Oval 2"/>
          <p:cNvSpPr/>
          <p:nvPr/>
        </p:nvSpPr>
        <p:spPr>
          <a:xfrm>
            <a:off x="971073" y="1209423"/>
            <a:ext cx="143874" cy="138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AU" sz="1833">
              <a:solidFill>
                <a:prstClr val="white"/>
              </a:solidFill>
            </a:endParaRPr>
          </a:p>
        </p:txBody>
      </p:sp>
      <p:sp>
        <p:nvSpPr>
          <p:cNvPr id="13" name="Oval 12"/>
          <p:cNvSpPr/>
          <p:nvPr/>
        </p:nvSpPr>
        <p:spPr>
          <a:xfrm>
            <a:off x="968774" y="1426109"/>
            <a:ext cx="143874" cy="13854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pPr>
            <a:endParaRPr lang="en-AU" sz="1833">
              <a:solidFill>
                <a:prstClr val="white"/>
              </a:solidFill>
            </a:endParaRPr>
          </a:p>
        </p:txBody>
      </p:sp>
      <p:sp>
        <p:nvSpPr>
          <p:cNvPr id="14" name="Oval 13"/>
          <p:cNvSpPr/>
          <p:nvPr/>
        </p:nvSpPr>
        <p:spPr>
          <a:xfrm>
            <a:off x="968774" y="1642796"/>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endParaRPr lang="en-AU" sz="1833">
              <a:solidFill>
                <a:prstClr val="white"/>
              </a:solidFill>
            </a:endParaRPr>
          </a:p>
        </p:txBody>
      </p:sp>
      <p:sp>
        <p:nvSpPr>
          <p:cNvPr id="4" name="TextBox 3"/>
          <p:cNvSpPr txBox="1"/>
          <p:nvPr/>
        </p:nvSpPr>
        <p:spPr>
          <a:xfrm>
            <a:off x="1151620" y="1118333"/>
            <a:ext cx="1374506" cy="323165"/>
          </a:xfrm>
          <a:prstGeom prst="rect">
            <a:avLst/>
          </a:prstGeom>
          <a:noFill/>
        </p:spPr>
        <p:txBody>
          <a:bodyPr wrap="square" rtlCol="0">
            <a:spAutoFit/>
          </a:bodyPr>
          <a:lstStyle/>
          <a:p>
            <a:pPr eaLnBrk="0" fontAlgn="base" hangingPunct="0">
              <a:spcBef>
                <a:spcPct val="0"/>
              </a:spcBef>
              <a:spcAft>
                <a:spcPct val="0"/>
              </a:spcAft>
            </a:pPr>
            <a:r>
              <a:rPr lang="en-AU" sz="1500" dirty="0">
                <a:solidFill>
                  <a:prstClr val="black">
                    <a:lumMod val="75000"/>
                    <a:lumOff val="25000"/>
                  </a:prstClr>
                </a:solidFill>
                <a:ea typeface="ＭＳ Ｐゴシック" pitchFamily="34" charset="-128"/>
              </a:rPr>
              <a:t>Order #1</a:t>
            </a:r>
            <a:endParaRPr lang="en-AU" sz="1500" baseline="-25000" dirty="0">
              <a:solidFill>
                <a:prstClr val="black">
                  <a:lumMod val="75000"/>
                  <a:lumOff val="25000"/>
                </a:prstClr>
              </a:solidFill>
              <a:ea typeface="ＭＳ Ｐゴシック" pitchFamily="34" charset="-128"/>
            </a:endParaRPr>
          </a:p>
        </p:txBody>
      </p:sp>
      <p:sp>
        <p:nvSpPr>
          <p:cNvPr id="15" name="TextBox 14"/>
          <p:cNvSpPr txBox="1"/>
          <p:nvPr/>
        </p:nvSpPr>
        <p:spPr>
          <a:xfrm>
            <a:off x="1151620" y="1335020"/>
            <a:ext cx="1374506" cy="323165"/>
          </a:xfrm>
          <a:prstGeom prst="rect">
            <a:avLst/>
          </a:prstGeom>
          <a:noFill/>
        </p:spPr>
        <p:txBody>
          <a:bodyPr wrap="square" rtlCol="0">
            <a:spAutoFit/>
          </a:bodyPr>
          <a:lstStyle/>
          <a:p>
            <a:pPr eaLnBrk="0" fontAlgn="base" hangingPunct="0">
              <a:spcBef>
                <a:spcPct val="0"/>
              </a:spcBef>
              <a:spcAft>
                <a:spcPct val="0"/>
              </a:spcAft>
            </a:pPr>
            <a:r>
              <a:rPr lang="en-AU" sz="1500" dirty="0">
                <a:solidFill>
                  <a:prstClr val="black">
                    <a:lumMod val="75000"/>
                    <a:lumOff val="25000"/>
                  </a:prstClr>
                </a:solidFill>
                <a:ea typeface="ＭＳ Ｐゴシック" pitchFamily="34" charset="-128"/>
              </a:rPr>
              <a:t>Order #2</a:t>
            </a:r>
          </a:p>
        </p:txBody>
      </p:sp>
      <p:sp>
        <p:nvSpPr>
          <p:cNvPr id="16" name="TextBox 15"/>
          <p:cNvSpPr txBox="1"/>
          <p:nvPr/>
        </p:nvSpPr>
        <p:spPr>
          <a:xfrm>
            <a:off x="1151620" y="1553110"/>
            <a:ext cx="1374506" cy="323165"/>
          </a:xfrm>
          <a:prstGeom prst="rect">
            <a:avLst/>
          </a:prstGeom>
          <a:noFill/>
        </p:spPr>
        <p:txBody>
          <a:bodyPr wrap="square" rtlCol="0">
            <a:spAutoFit/>
          </a:bodyPr>
          <a:lstStyle/>
          <a:p>
            <a:pPr eaLnBrk="0" fontAlgn="base" hangingPunct="0">
              <a:spcBef>
                <a:spcPct val="0"/>
              </a:spcBef>
              <a:spcAft>
                <a:spcPct val="0"/>
              </a:spcAft>
            </a:pPr>
            <a:r>
              <a:rPr lang="en-AU" sz="1500" dirty="0">
                <a:solidFill>
                  <a:prstClr val="black">
                    <a:lumMod val="75000"/>
                    <a:lumOff val="25000"/>
                  </a:prstClr>
                </a:solidFill>
                <a:ea typeface="ＭＳ Ｐゴシック" pitchFamily="34" charset="-128"/>
              </a:rPr>
              <a:t>Order #3</a:t>
            </a:r>
          </a:p>
        </p:txBody>
      </p:sp>
      <p:sp>
        <p:nvSpPr>
          <p:cNvPr id="12" name="Oval 11"/>
          <p:cNvSpPr/>
          <p:nvPr/>
        </p:nvSpPr>
        <p:spPr>
          <a:xfrm>
            <a:off x="1231290" y="2515565"/>
            <a:ext cx="143874" cy="138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AU" sz="1833">
              <a:solidFill>
                <a:prstClr val="white"/>
              </a:solidFill>
            </a:endParaRPr>
          </a:p>
        </p:txBody>
      </p:sp>
      <p:sp>
        <p:nvSpPr>
          <p:cNvPr id="21" name="Oval 20"/>
          <p:cNvSpPr/>
          <p:nvPr/>
        </p:nvSpPr>
        <p:spPr>
          <a:xfrm>
            <a:off x="1231290" y="2516713"/>
            <a:ext cx="143874" cy="13854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pPr>
            <a:endParaRPr lang="en-AU" sz="1833">
              <a:solidFill>
                <a:prstClr val="white"/>
              </a:solidFill>
            </a:endParaRPr>
          </a:p>
        </p:txBody>
      </p:sp>
      <p:sp>
        <p:nvSpPr>
          <p:cNvPr id="22" name="Oval 21"/>
          <p:cNvSpPr/>
          <p:nvPr/>
        </p:nvSpPr>
        <p:spPr>
          <a:xfrm>
            <a:off x="1233272" y="2514416"/>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0" fontAlgn="base" hangingPunct="0">
              <a:spcBef>
                <a:spcPct val="0"/>
              </a:spcBef>
              <a:spcAft>
                <a:spcPct val="0"/>
              </a:spcAft>
            </a:pPr>
            <a:endParaRPr lang="en-AU" sz="1833">
              <a:solidFill>
                <a:prstClr val="white"/>
              </a:solidFill>
            </a:endParaRPr>
          </a:p>
        </p:txBody>
      </p:sp>
    </p:spTree>
    <p:extLst>
      <p:ext uri="{BB962C8B-B14F-4D97-AF65-F5344CB8AC3E}">
        <p14:creationId xmlns:p14="http://schemas.microsoft.com/office/powerpoint/2010/main" val="3312858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5"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8" nodeType="clickEffect">
                                  <p:stCondLst>
                                    <p:cond delay="0"/>
                                  </p:stCondLst>
                                  <p:childTnLst>
                                    <p:animMotion origin="layout" path="M 3.05556E-6 -4.81481E-6 L 0.03993 0.00024 " pathEditMode="relative" rAng="0" ptsTypes="AA">
                                      <p:cBhvr>
                                        <p:cTn id="21" dur="1000" fill="hold"/>
                                        <p:tgtEl>
                                          <p:spTgt spid="12"/>
                                        </p:tgtEl>
                                        <p:attrNameLst>
                                          <p:attrName>ppt_x</p:attrName>
                                          <p:attrName>ppt_y</p:attrName>
                                        </p:attrNameLst>
                                      </p:cBhvr>
                                      <p:rCtr x="1997"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0.03993 0.00024 L 0.1118 -0.00023 " pathEditMode="relative" rAng="0" ptsTypes="AA">
                                      <p:cBhvr>
                                        <p:cTn id="25" dur="2000" fill="hold"/>
                                        <p:tgtEl>
                                          <p:spTgt spid="12"/>
                                        </p:tgtEl>
                                        <p:attrNameLst>
                                          <p:attrName>ppt_x</p:attrName>
                                          <p:attrName>ppt_y</p:attrName>
                                        </p:attrNameLst>
                                      </p:cBhvr>
                                      <p:rCtr x="3750" y="46"/>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0.1118 -0.00023 L 0.18316 -0.00277 " pathEditMode="relative" rAng="0" ptsTypes="AA">
                                      <p:cBhvr>
                                        <p:cTn id="29" dur="2000" fill="hold"/>
                                        <p:tgtEl>
                                          <p:spTgt spid="12"/>
                                        </p:tgtEl>
                                        <p:attrNameLst>
                                          <p:attrName>ppt_x</p:attrName>
                                          <p:attrName>ppt_y</p:attrName>
                                        </p:attrNameLst>
                                      </p:cBhvr>
                                      <p:rCtr x="3455" y="-69"/>
                                    </p:animMotion>
                                  </p:childTnLst>
                                </p:cTn>
                              </p:par>
                            </p:childTnLst>
                          </p:cTn>
                        </p:par>
                      </p:childTnLst>
                    </p:cTn>
                  </p:par>
                  <p:par>
                    <p:cTn id="30" fill="hold">
                      <p:stCondLst>
                        <p:cond delay="indefinite"/>
                      </p:stCondLst>
                      <p:childTnLst>
                        <p:par>
                          <p:cTn id="31" fill="hold">
                            <p:stCondLst>
                              <p:cond delay="0"/>
                            </p:stCondLst>
                            <p:childTnLst>
                              <p:par>
                                <p:cTn id="32" presetID="50" presetClass="path" presetSubtype="0" accel="50000" fill="hold" grpId="2" nodeType="clickEffect">
                                  <p:stCondLst>
                                    <p:cond delay="0"/>
                                  </p:stCondLst>
                                  <p:childTnLst>
                                    <p:animMotion origin="layout" path="M 0.18316 -0.00277 L 0.20486 -0.00277 C 0.21475 -0.00277 0.22691 0.02825 0.22691 0.05394 L 0.22691 0.11135 " pathEditMode="relative" rAng="0" ptsTypes="AAAA">
                                      <p:cBhvr>
                                        <p:cTn id="33" dur="2000" fill="hold"/>
                                        <p:tgtEl>
                                          <p:spTgt spid="12"/>
                                        </p:tgtEl>
                                        <p:attrNameLst>
                                          <p:attrName>ppt_x</p:attrName>
                                          <p:attrName>ppt_y</p:attrName>
                                        </p:attrNameLst>
                                      </p:cBhvr>
                                      <p:rCtr x="2187" y="5694"/>
                                    </p:animMotion>
                                  </p:childTnLst>
                                </p:cTn>
                              </p:par>
                            </p:childTnLst>
                          </p:cTn>
                        </p:par>
                        <p:par>
                          <p:cTn id="34" fill="hold">
                            <p:stCondLst>
                              <p:cond delay="2000"/>
                            </p:stCondLst>
                            <p:childTnLst>
                              <p:par>
                                <p:cTn id="35" presetID="63" presetClass="path" presetSubtype="0" decel="50000" fill="hold" grpId="3" nodeType="afterEffect">
                                  <p:stCondLst>
                                    <p:cond delay="0"/>
                                  </p:stCondLst>
                                  <p:childTnLst>
                                    <p:animMotion origin="layout" path="M 0.22691 0.11135 L 0.33021 0.10973 " pathEditMode="relative" rAng="0" ptsTypes="AA">
                                      <p:cBhvr>
                                        <p:cTn id="36" dur="2000" fill="hold"/>
                                        <p:tgtEl>
                                          <p:spTgt spid="12"/>
                                        </p:tgtEl>
                                        <p:attrNameLst>
                                          <p:attrName>ppt_x</p:attrName>
                                          <p:attrName>ppt_y</p:attrName>
                                        </p:attrNameLst>
                                      </p:cBhvr>
                                      <p:rCtr x="5156" y="-93"/>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00"/>
                            </p:stCondLst>
                            <p:childTnLst>
                              <p:par>
                                <p:cTn id="46" presetID="53" presetClass="entr" presetSubtype="16" fill="hold" grpId="4"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1000"/>
                            </p:stCondLst>
                            <p:childTnLst>
                              <p:par>
                                <p:cTn id="52" presetID="42" presetClass="path" presetSubtype="0" accel="50000" decel="50000" fill="hold" grpId="0" nodeType="afterEffect">
                                  <p:stCondLst>
                                    <p:cond delay="0"/>
                                  </p:stCondLst>
                                  <p:childTnLst>
                                    <p:animMotion origin="layout" path="M 3.05556E-6 -4.81481E-6 L 0.1118 -0.00023 " pathEditMode="relative" rAng="0" ptsTypes="AA">
                                      <p:cBhvr>
                                        <p:cTn id="53" dur="2000" fill="hold"/>
                                        <p:tgtEl>
                                          <p:spTgt spid="21"/>
                                        </p:tgtEl>
                                        <p:attrNameLst>
                                          <p:attrName>ppt_x</p:attrName>
                                          <p:attrName>ppt_y</p:attrName>
                                        </p:attrNameLst>
                                      </p:cBhvr>
                                      <p:rCtr x="5590" y="-23"/>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fill="hold" grpId="1" nodeType="clickEffect">
                                  <p:stCondLst>
                                    <p:cond delay="0"/>
                                  </p:stCondLst>
                                  <p:childTnLst>
                                    <p:animMotion origin="layout" path="M 0.1118 -0.00023 L 0.18437 0.00255 " pathEditMode="relative" rAng="0" ptsTypes="AA">
                                      <p:cBhvr>
                                        <p:cTn id="57" dur="1500" fill="hold"/>
                                        <p:tgtEl>
                                          <p:spTgt spid="21"/>
                                        </p:tgtEl>
                                        <p:attrNameLst>
                                          <p:attrName>ppt_x</p:attrName>
                                          <p:attrName>ppt_y</p:attrName>
                                        </p:attrNameLst>
                                      </p:cBhvr>
                                      <p:rCtr x="3628" y="139"/>
                                    </p:animMotion>
                                  </p:childTnLst>
                                </p:cTn>
                              </p:par>
                            </p:childTnLst>
                          </p:cTn>
                        </p:par>
                        <p:par>
                          <p:cTn id="58" fill="hold">
                            <p:stCondLst>
                              <p:cond delay="1500"/>
                            </p:stCondLst>
                            <p:childTnLst>
                              <p:par>
                                <p:cTn id="59" presetID="50" presetClass="path" presetSubtype="0" fill="hold" grpId="2" nodeType="afterEffect">
                                  <p:stCondLst>
                                    <p:cond delay="0"/>
                                  </p:stCondLst>
                                  <p:childTnLst>
                                    <p:animMotion origin="layout" path="M 0.18437 0.00232 L 0.20521 0.00232 C 0.21458 0.00232 0.22639 -0.028 0.22639 -0.05277 L 0.22639 -0.10763 " pathEditMode="relative" rAng="0" ptsTypes="AAAA">
                                      <p:cBhvr>
                                        <p:cTn id="60" dur="1500" fill="hold"/>
                                        <p:tgtEl>
                                          <p:spTgt spid="21"/>
                                        </p:tgtEl>
                                        <p:attrNameLst>
                                          <p:attrName>ppt_x</p:attrName>
                                          <p:attrName>ppt_y</p:attrName>
                                        </p:attrNameLst>
                                      </p:cBhvr>
                                      <p:rCtr x="2101" y="-5509"/>
                                    </p:animMotion>
                                  </p:childTnLst>
                                </p:cTn>
                              </p:par>
                            </p:childTnLst>
                          </p:cTn>
                        </p:par>
                        <p:par>
                          <p:cTn id="61" fill="hold">
                            <p:stCondLst>
                              <p:cond delay="3000"/>
                            </p:stCondLst>
                            <p:childTnLst>
                              <p:par>
                                <p:cTn id="62" presetID="63" presetClass="path" presetSubtype="0" decel="50000" fill="hold" grpId="3" nodeType="afterEffect">
                                  <p:stCondLst>
                                    <p:cond delay="0"/>
                                  </p:stCondLst>
                                  <p:childTnLst>
                                    <p:animMotion origin="layout" path="M 0.22691 -0.10879 L 0.33021 -0.11041 " pathEditMode="relative" rAng="0" ptsTypes="AA">
                                      <p:cBhvr>
                                        <p:cTn id="63" dur="2000" fill="hold"/>
                                        <p:tgtEl>
                                          <p:spTgt spid="21"/>
                                        </p:tgtEl>
                                        <p:attrNameLst>
                                          <p:attrName>ppt_x</p:attrName>
                                          <p:attrName>ppt_y</p:attrName>
                                        </p:attrNameLst>
                                      </p:cBhvr>
                                      <p:rCtr x="5156" y="-93"/>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500"/>
                            </p:stCondLst>
                            <p:childTnLst>
                              <p:par>
                                <p:cTn id="73" presetID="53" presetClass="entr" presetSubtype="16" fill="hold" grpId="1"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1000"/>
                            </p:stCondLst>
                            <p:childTnLst>
                              <p:par>
                                <p:cTn id="79" presetID="42" presetClass="path" presetSubtype="0" accel="50000" decel="50000" fill="hold" grpId="0" nodeType="afterEffect">
                                  <p:stCondLst>
                                    <p:cond delay="0"/>
                                  </p:stCondLst>
                                  <p:childTnLst>
                                    <p:animMotion origin="layout" path="M -5.55556E-7 -3.33333E-6 L 0.11181 -0.00023 " pathEditMode="relative" rAng="0" ptsTypes="AA">
                                      <p:cBhvr>
                                        <p:cTn id="80" dur="2000" fill="hold"/>
                                        <p:tgtEl>
                                          <p:spTgt spid="22"/>
                                        </p:tgtEl>
                                        <p:attrNameLst>
                                          <p:attrName>ppt_x</p:attrName>
                                          <p:attrName>ppt_y</p:attrName>
                                        </p:attrNameLst>
                                      </p:cBhvr>
                                      <p:rCtr x="5590" y="-23"/>
                                    </p:animMotion>
                                  </p:childTnLst>
                                </p:cTn>
                              </p:par>
                              <p:par>
                                <p:cTn id="81" presetID="63" presetClass="path" presetSubtype="0" accel="50000" decel="14286" fill="hold" grpId="4" nodeType="withEffect">
                                  <p:stCondLst>
                                    <p:cond delay="750"/>
                                  </p:stCondLst>
                                  <p:childTnLst>
                                    <p:animMotion origin="layout" path="M 0.33021 0.10973 L 0.54375 0.10695 " pathEditMode="relative" rAng="0" ptsTypes="AA">
                                      <p:cBhvr>
                                        <p:cTn id="82" dur="3500" fill="hold"/>
                                        <p:tgtEl>
                                          <p:spTgt spid="12"/>
                                        </p:tgtEl>
                                        <p:attrNameLst>
                                          <p:attrName>ppt_x</p:attrName>
                                          <p:attrName>ppt_y</p:attrName>
                                        </p:attrNameLst>
                                      </p:cBhvr>
                                      <p:rCtr x="10677" y="-139"/>
                                    </p:animMotion>
                                  </p:childTnLst>
                                </p:cTn>
                              </p:par>
                              <p:par>
                                <p:cTn id="83" presetID="63" presetClass="path" presetSubtype="0" accel="50000" decel="50000" fill="hold" grpId="5" nodeType="withEffect">
                                  <p:stCondLst>
                                    <p:cond delay="2500"/>
                                  </p:stCondLst>
                                  <p:childTnLst>
                                    <p:animMotion origin="layout" path="M 0.33021 -0.11041 L 0.4408 -0.10995 " pathEditMode="relative" rAng="0" ptsTypes="AA">
                                      <p:cBhvr>
                                        <p:cTn id="84" dur="2000" fill="hold"/>
                                        <p:tgtEl>
                                          <p:spTgt spid="21"/>
                                        </p:tgtEl>
                                        <p:attrNameLst>
                                          <p:attrName>ppt_x</p:attrName>
                                          <p:attrName>ppt_y</p:attrName>
                                        </p:attrNameLst>
                                      </p:cBhvr>
                                      <p:rCtr x="5521" y="23"/>
                                    </p:animMotion>
                                  </p:childTnLst>
                                </p:cTn>
                              </p:par>
                            </p:childTnLst>
                          </p:cTn>
                        </p:par>
                        <p:par>
                          <p:cTn id="85" fill="hold">
                            <p:stCondLst>
                              <p:cond delay="5500"/>
                            </p:stCondLst>
                            <p:childTnLst>
                              <p:par>
                                <p:cTn id="86" presetID="53" presetClass="exit" presetSubtype="32" fill="hold" grpId="6" nodeType="afterEffect">
                                  <p:stCondLst>
                                    <p:cond delay="0"/>
                                  </p:stCondLst>
                                  <p:childTnLst>
                                    <p:anim calcmode="lin" valueType="num">
                                      <p:cBhvr>
                                        <p:cTn id="87" dur="500"/>
                                        <p:tgtEl>
                                          <p:spTgt spid="21"/>
                                        </p:tgtEl>
                                        <p:attrNameLst>
                                          <p:attrName>ppt_w</p:attrName>
                                        </p:attrNameLst>
                                      </p:cBhvr>
                                      <p:tavLst>
                                        <p:tav tm="0">
                                          <p:val>
                                            <p:strVal val="ppt_w"/>
                                          </p:val>
                                        </p:tav>
                                        <p:tav tm="100000">
                                          <p:val>
                                            <p:fltVal val="0"/>
                                          </p:val>
                                        </p:tav>
                                      </p:tavLst>
                                    </p:anim>
                                    <p:anim calcmode="lin" valueType="num">
                                      <p:cBhvr>
                                        <p:cTn id="88" dur="500"/>
                                        <p:tgtEl>
                                          <p:spTgt spid="21"/>
                                        </p:tgtEl>
                                        <p:attrNameLst>
                                          <p:attrName>ppt_h</p:attrName>
                                        </p:attrNameLst>
                                      </p:cBhvr>
                                      <p:tavLst>
                                        <p:tav tm="0">
                                          <p:val>
                                            <p:strVal val="ppt_h"/>
                                          </p:val>
                                        </p:tav>
                                        <p:tav tm="100000">
                                          <p:val>
                                            <p:fltVal val="0"/>
                                          </p:val>
                                        </p:tav>
                                      </p:tavLst>
                                    </p:anim>
                                    <p:animEffect transition="out" filter="fade">
                                      <p:cBhvr>
                                        <p:cTn id="89" dur="500"/>
                                        <p:tgtEl>
                                          <p:spTgt spid="21"/>
                                        </p:tgtEl>
                                      </p:cBhvr>
                                    </p:animEffect>
                                    <p:set>
                                      <p:cBhvr>
                                        <p:cTn id="90" dur="1" fill="hold">
                                          <p:stCondLst>
                                            <p:cond delay="499"/>
                                          </p:stCondLst>
                                        </p:cTn>
                                        <p:tgtEl>
                                          <p:spTgt spid="21"/>
                                        </p:tgtEl>
                                        <p:attrNameLst>
                                          <p:attrName>style.visibility</p:attrName>
                                        </p:attrNameLst>
                                      </p:cBhvr>
                                      <p:to>
                                        <p:strVal val="hidden"/>
                                      </p:to>
                                    </p:set>
                                  </p:childTnLst>
                                </p:cTn>
                              </p:par>
                              <p:par>
                                <p:cTn id="91" presetID="63" presetClass="path" presetSubtype="0" accel="12500" decel="50000" fill="hold" grpId="6" nodeType="withEffect">
                                  <p:stCondLst>
                                    <p:cond delay="0"/>
                                  </p:stCondLst>
                                  <p:childTnLst>
                                    <p:animMotion origin="layout" path="M 0.54375 0.10695 L 0.85468 0.10718 " pathEditMode="relative" rAng="0" ptsTypes="AA">
                                      <p:cBhvr>
                                        <p:cTn id="92" dur="4000" fill="hold"/>
                                        <p:tgtEl>
                                          <p:spTgt spid="12"/>
                                        </p:tgtEl>
                                        <p:attrNameLst>
                                          <p:attrName>ppt_x</p:attrName>
                                          <p:attrName>ppt_y</p:attrName>
                                        </p:attrNameLst>
                                      </p:cBhvr>
                                      <p:rCtr x="15538" y="0"/>
                                    </p:animMotion>
                                  </p:childTnLst>
                                </p:cTn>
                              </p:par>
                            </p:childTnLst>
                          </p:cTn>
                        </p:par>
                        <p:par>
                          <p:cTn id="93" fill="hold">
                            <p:stCondLst>
                              <p:cond delay="9500"/>
                            </p:stCondLst>
                            <p:childTnLst>
                              <p:par>
                                <p:cTn id="94" presetID="53" presetClass="exit" presetSubtype="32" fill="hold" grpId="7" nodeType="afterEffect">
                                  <p:stCondLst>
                                    <p:cond delay="500"/>
                                  </p:stCondLst>
                                  <p:childTnLst>
                                    <p:anim calcmode="lin" valueType="num">
                                      <p:cBhvr>
                                        <p:cTn id="95" dur="500"/>
                                        <p:tgtEl>
                                          <p:spTgt spid="12"/>
                                        </p:tgtEl>
                                        <p:attrNameLst>
                                          <p:attrName>ppt_w</p:attrName>
                                        </p:attrNameLst>
                                      </p:cBhvr>
                                      <p:tavLst>
                                        <p:tav tm="0">
                                          <p:val>
                                            <p:strVal val="ppt_w"/>
                                          </p:val>
                                        </p:tav>
                                        <p:tav tm="100000">
                                          <p:val>
                                            <p:fltVal val="0"/>
                                          </p:val>
                                        </p:tav>
                                      </p:tavLst>
                                    </p:anim>
                                    <p:anim calcmode="lin" valueType="num">
                                      <p:cBhvr>
                                        <p:cTn id="96" dur="500"/>
                                        <p:tgtEl>
                                          <p:spTgt spid="12"/>
                                        </p:tgtEl>
                                        <p:attrNameLst>
                                          <p:attrName>ppt_h</p:attrName>
                                        </p:attrNameLst>
                                      </p:cBhvr>
                                      <p:tavLst>
                                        <p:tav tm="0">
                                          <p:val>
                                            <p:strVal val="ppt_h"/>
                                          </p:val>
                                        </p:tav>
                                        <p:tav tm="100000">
                                          <p:val>
                                            <p:fltVal val="0"/>
                                          </p:val>
                                        </p:tav>
                                      </p:tavLst>
                                    </p:anim>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4" grpId="0"/>
      <p:bldP spid="15" grpId="0"/>
      <p:bldP spid="16" grpId="0"/>
      <p:bldP spid="12" grpId="0" animBg="1"/>
      <p:bldP spid="12" grpId="1" animBg="1"/>
      <p:bldP spid="12" grpId="2" animBg="1"/>
      <p:bldP spid="12" grpId="3" animBg="1"/>
      <p:bldP spid="12" grpId="4" animBg="1"/>
      <p:bldP spid="12" grpId="5" animBg="1"/>
      <p:bldP spid="12" grpId="6" animBg="1"/>
      <p:bldP spid="12" grpId="7" animBg="1"/>
      <p:bldP spid="12" grpId="8" animBg="1"/>
      <p:bldP spid="21" grpId="0" animBg="1"/>
      <p:bldP spid="21" grpId="1" animBg="1"/>
      <p:bldP spid="21" grpId="2" animBg="1"/>
      <p:bldP spid="21" grpId="3" animBg="1"/>
      <p:bldP spid="21" grpId="4" animBg="1"/>
      <p:bldP spid="21" grpId="5" animBg="1"/>
      <p:bldP spid="21" grpId="6" animBg="1"/>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5" name="Rectangle 3"/>
          <p:cNvSpPr>
            <a:spLocks noGrp="1" noChangeArrowheads="1"/>
          </p:cNvSpPr>
          <p:nvPr>
            <p:ph idx="1"/>
          </p:nvPr>
        </p:nvSpPr>
        <p:spPr>
          <a:xfrm>
            <a:off x="1151620" y="1126220"/>
            <a:ext cx="6780753" cy="4020447"/>
          </a:xfrm>
        </p:spPr>
        <p:txBody>
          <a:bodyPr/>
          <a:lstStyle/>
          <a:p>
            <a:pPr marL="0" indent="0">
              <a:buNone/>
              <a:tabLst>
                <a:tab pos="518563" algn="l"/>
              </a:tabLst>
            </a:pPr>
            <a:r>
              <a:rPr lang="en-AU" dirty="0"/>
              <a:t>A </a:t>
            </a:r>
            <a:r>
              <a:rPr lang="en-AU" i="1" dirty="0"/>
              <a:t>start event </a:t>
            </a:r>
            <a:r>
              <a:rPr lang="en-AU" dirty="0"/>
              <a:t>triggers a new process instance</a:t>
            </a:r>
            <a:br>
              <a:rPr lang="en-AU" dirty="0"/>
            </a:br>
            <a:r>
              <a:rPr lang="en-AU" dirty="0"/>
              <a:t>by generating a token that traverses the </a:t>
            </a:r>
            <a:br>
              <a:rPr lang="en-AU" dirty="0"/>
            </a:br>
            <a:r>
              <a:rPr lang="en-AU" dirty="0"/>
              <a:t>sequence flow (“tokens source”)</a:t>
            </a:r>
          </a:p>
          <a:p>
            <a:pPr marL="435223" lvl="1" indent="3969">
              <a:tabLst>
                <a:tab pos="518563" algn="l"/>
              </a:tabLst>
            </a:pPr>
            <a:endParaRPr lang="en-AU" dirty="0"/>
          </a:p>
          <a:p>
            <a:pPr marL="435223" lvl="1" indent="3969">
              <a:tabLst>
                <a:tab pos="518563" algn="l"/>
              </a:tabLst>
            </a:pPr>
            <a:endParaRPr lang="en-AU" dirty="0"/>
          </a:p>
          <a:p>
            <a:pPr marL="0" indent="0">
              <a:buNone/>
              <a:tabLst>
                <a:tab pos="518563" algn="l"/>
              </a:tabLst>
            </a:pPr>
            <a:r>
              <a:rPr lang="en-AU" dirty="0"/>
              <a:t>An </a:t>
            </a:r>
            <a:r>
              <a:rPr lang="en-AU" i="1" dirty="0"/>
              <a:t>end event </a:t>
            </a:r>
            <a:r>
              <a:rPr lang="en-AU" dirty="0"/>
              <a:t>signals that a process instance has</a:t>
            </a:r>
          </a:p>
          <a:p>
            <a:pPr marL="0" indent="0">
              <a:buNone/>
              <a:tabLst>
                <a:tab pos="518563" algn="l"/>
              </a:tabLst>
            </a:pPr>
            <a:r>
              <a:rPr lang="en-AU" dirty="0"/>
              <a:t>completed with a given outcome by consuming</a:t>
            </a:r>
          </a:p>
          <a:p>
            <a:pPr marL="0" indent="0">
              <a:buNone/>
              <a:tabLst>
                <a:tab pos="518563" algn="l"/>
              </a:tabLst>
            </a:pPr>
            <a:r>
              <a:rPr lang="en-AU" dirty="0"/>
              <a:t>a token (“tokens sink”)</a:t>
            </a:r>
          </a:p>
        </p:txBody>
      </p:sp>
      <p:sp>
        <p:nvSpPr>
          <p:cNvPr id="991234" name="Rectangle 2"/>
          <p:cNvSpPr>
            <a:spLocks noGrp="1" noChangeArrowheads="1"/>
          </p:cNvSpPr>
          <p:nvPr>
            <p:ph type="title"/>
          </p:nvPr>
        </p:nvSpPr>
        <p:spPr/>
        <p:txBody>
          <a:bodyPr/>
          <a:lstStyle/>
          <a:p>
            <a:r>
              <a:rPr lang="en-AU" dirty="0"/>
              <a:t>A little bit more on events…</a:t>
            </a:r>
          </a:p>
        </p:txBody>
      </p:sp>
      <p:graphicFrame>
        <p:nvGraphicFramePr>
          <p:cNvPr id="991242" name="Object 10"/>
          <p:cNvGraphicFramePr>
            <a:graphicFrameLocks noChangeAspect="1"/>
          </p:cNvGraphicFramePr>
          <p:nvPr>
            <p:extLst/>
          </p:nvPr>
        </p:nvGraphicFramePr>
        <p:xfrm>
          <a:off x="6570449" y="1197006"/>
          <a:ext cx="551656" cy="551656"/>
        </p:xfrm>
        <a:graphic>
          <a:graphicData uri="http://schemas.openxmlformats.org/presentationml/2006/ole">
            <mc:AlternateContent xmlns:mc="http://schemas.openxmlformats.org/markup-compatibility/2006">
              <mc:Choice xmlns:v="urn:schemas-microsoft-com:vml" Requires="v">
                <p:oleObj spid="_x0000_s18553" name="Visio" r:id="rId4" imgW="397550" imgH="397550" progId="Visio.Drawing.11">
                  <p:embed/>
                </p:oleObj>
              </mc:Choice>
              <mc:Fallback>
                <p:oleObj name="Visio" r:id="rId4" imgW="397550" imgH="397550" progId="Visio.Drawing.11">
                  <p:embed/>
                  <p:pic>
                    <p:nvPicPr>
                      <p:cNvPr id="991242"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449" y="1197006"/>
                        <a:ext cx="551656" cy="5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1243" name="Object 11"/>
          <p:cNvGraphicFramePr>
            <a:graphicFrameLocks noChangeAspect="1"/>
          </p:cNvGraphicFramePr>
          <p:nvPr>
            <p:extLst/>
          </p:nvPr>
        </p:nvGraphicFramePr>
        <p:xfrm>
          <a:off x="6551777" y="2733861"/>
          <a:ext cx="595313" cy="595313"/>
        </p:xfrm>
        <a:graphic>
          <a:graphicData uri="http://schemas.openxmlformats.org/presentationml/2006/ole">
            <mc:AlternateContent xmlns:mc="http://schemas.openxmlformats.org/markup-compatibility/2006">
              <mc:Choice xmlns:v="urn:schemas-microsoft-com:vml" Requires="v">
                <p:oleObj spid="_x0000_s18554" name="Visio" r:id="rId6" imgW="428054" imgH="428387" progId="Visio.Drawing.11">
                  <p:embed/>
                </p:oleObj>
              </mc:Choice>
              <mc:Fallback>
                <p:oleObj name="Visio" r:id="rId6" imgW="428054" imgH="428387" progId="Visio.Drawing.11">
                  <p:embed/>
                  <p:pic>
                    <p:nvPicPr>
                      <p:cNvPr id="991243"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1777" y="2733861"/>
                        <a:ext cx="59531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11</a:t>
            </a:fld>
            <a:endParaRPr lang="en-AU">
              <a:solidFill>
                <a:prstClr val="black">
                  <a:lumMod val="50000"/>
                  <a:lumOff val="50000"/>
                </a:prstClr>
              </a:solidFill>
            </a:endParaRPr>
          </a:p>
        </p:txBody>
      </p:sp>
      <p:sp>
        <p:nvSpPr>
          <p:cNvPr id="9" name="Text Box 9"/>
          <p:cNvSpPr txBox="1">
            <a:spLocks noChangeArrowheads="1"/>
          </p:cNvSpPr>
          <p:nvPr/>
        </p:nvSpPr>
        <p:spPr bwMode="auto">
          <a:xfrm>
            <a:off x="7136117" y="1152232"/>
            <a:ext cx="761747" cy="65646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start</a:t>
            </a:r>
          </a:p>
          <a:p>
            <a:pPr eaLnBrk="0" fontAlgn="base" hangingPunct="0">
              <a:spcBef>
                <a:spcPct val="0"/>
              </a:spcBef>
              <a:spcAft>
                <a:spcPct val="0"/>
              </a:spcAft>
            </a:pPr>
            <a:r>
              <a:rPr lang="en-AU" sz="1833" dirty="0">
                <a:solidFill>
                  <a:prstClr val="black"/>
                </a:solidFill>
                <a:latin typeface="Arial" charset="0"/>
                <a:ea typeface="ＭＳ Ｐゴシック" pitchFamily="34" charset="-128"/>
              </a:rPr>
              <a:t>event</a:t>
            </a:r>
          </a:p>
        </p:txBody>
      </p:sp>
      <p:sp>
        <p:nvSpPr>
          <p:cNvPr id="10" name="Text Box 9"/>
          <p:cNvSpPr txBox="1">
            <a:spLocks noChangeArrowheads="1"/>
          </p:cNvSpPr>
          <p:nvPr/>
        </p:nvSpPr>
        <p:spPr bwMode="auto">
          <a:xfrm>
            <a:off x="7147090" y="2687972"/>
            <a:ext cx="761747" cy="65646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end</a:t>
            </a:r>
          </a:p>
          <a:p>
            <a:pPr eaLnBrk="0" fontAlgn="base" hangingPunct="0">
              <a:spcBef>
                <a:spcPct val="0"/>
              </a:spcBef>
              <a:spcAft>
                <a:spcPct val="0"/>
              </a:spcAft>
            </a:pPr>
            <a:r>
              <a:rPr lang="en-AU" sz="1833" dirty="0">
                <a:solidFill>
                  <a:prstClr val="black"/>
                </a:solidFill>
                <a:latin typeface="Arial" charset="0"/>
                <a:ea typeface="ＭＳ Ｐゴシック" pitchFamily="34" charset="-128"/>
              </a:rPr>
              <a:t>event</a:t>
            </a:r>
          </a:p>
        </p:txBody>
      </p:sp>
    </p:spTree>
    <p:extLst>
      <p:ext uri="{BB962C8B-B14F-4D97-AF65-F5344CB8AC3E}">
        <p14:creationId xmlns:p14="http://schemas.microsoft.com/office/powerpoint/2010/main" val="340627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7" name="Rectangle 3"/>
          <p:cNvSpPr>
            <a:spLocks noGrp="1" noChangeArrowheads="1"/>
          </p:cNvSpPr>
          <p:nvPr>
            <p:ph idx="1"/>
          </p:nvPr>
        </p:nvSpPr>
        <p:spPr>
          <a:xfrm>
            <a:off x="1075789" y="1375432"/>
            <a:ext cx="6780753" cy="1218416"/>
          </a:xfrm>
        </p:spPr>
        <p:txBody>
          <a:bodyPr/>
          <a:lstStyle/>
          <a:p>
            <a:pPr marL="0" lvl="1" indent="0" algn="just">
              <a:lnSpc>
                <a:spcPct val="90000"/>
              </a:lnSpc>
              <a:buNone/>
            </a:pPr>
            <a:r>
              <a:rPr lang="en-AU" sz="2000" dirty="0"/>
              <a:t>[…] </a:t>
            </a:r>
            <a:r>
              <a:rPr lang="en-US" sz="2000" dirty="0"/>
              <a:t>If the purchase order is confirmed, </a:t>
            </a:r>
            <a:r>
              <a:rPr lang="en-US" sz="2000" b="1" dirty="0"/>
              <a:t>an invoice is emitted and the goods requested are shipped</a:t>
            </a:r>
            <a:r>
              <a:rPr lang="en-US" sz="2000" dirty="0"/>
              <a:t>. The process completes by archiving the </a:t>
            </a:r>
            <a:r>
              <a:rPr lang="en-AU" sz="2000" dirty="0"/>
              <a:t>order. […]</a:t>
            </a:r>
          </a:p>
          <a:p>
            <a:pPr marL="0" lvl="1" indent="0" algn="just">
              <a:lnSpc>
                <a:spcPct val="90000"/>
              </a:lnSpc>
              <a:buNone/>
            </a:pPr>
            <a:endParaRPr lang="en-AU" sz="2000" dirty="0"/>
          </a:p>
        </p:txBody>
      </p:sp>
      <p:sp>
        <p:nvSpPr>
          <p:cNvPr id="989186" name="Rectangle 2"/>
          <p:cNvSpPr>
            <a:spLocks noGrp="1" noChangeArrowheads="1"/>
          </p:cNvSpPr>
          <p:nvPr>
            <p:ph type="title"/>
          </p:nvPr>
        </p:nvSpPr>
        <p:spPr/>
        <p:txBody>
          <a:bodyPr/>
          <a:lstStyle/>
          <a:p>
            <a:r>
              <a:rPr lang="en-AU" dirty="0"/>
              <a:t>Let’s reconsider our order-to-cash example</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12</a:t>
            </a:fld>
            <a:endParaRPr lang="en-AU">
              <a:solidFill>
                <a:prstClr val="black">
                  <a:lumMod val="50000"/>
                  <a:lumOff val="50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04693174"/>
              </p:ext>
            </p:extLst>
          </p:nvPr>
        </p:nvGraphicFramePr>
        <p:xfrm>
          <a:off x="1075789" y="2778599"/>
          <a:ext cx="7028129" cy="1994948"/>
        </p:xfrm>
        <a:graphic>
          <a:graphicData uri="http://schemas.openxmlformats.org/presentationml/2006/ole">
            <mc:AlternateContent xmlns:mc="http://schemas.openxmlformats.org/markup-compatibility/2006">
              <mc:Choice xmlns:v="urn:schemas-microsoft-com:vml" Requires="v">
                <p:oleObj spid="_x0000_s19517" name="Visio" r:id="rId4" imgW="9019431" imgH="2575736" progId="Visio.Drawing.11">
                  <p:embed/>
                </p:oleObj>
              </mc:Choice>
              <mc:Fallback>
                <p:oleObj name="Visio" r:id="rId4" imgW="9019431" imgH="2575736" progId="Visio.Drawing.11">
                  <p:embed/>
                  <p:pic>
                    <p:nvPicPr>
                      <p:cNvPr id="5" name="Object 4"/>
                      <p:cNvPicPr>
                        <a:picLocks noChangeAspect="1" noChangeArrowheads="1"/>
                      </p:cNvPicPr>
                      <p:nvPr/>
                    </p:nvPicPr>
                    <p:blipFill>
                      <a:blip r:embed="rId5"/>
                      <a:srcRect/>
                      <a:stretch>
                        <a:fillRect/>
                      </a:stretch>
                    </p:blipFill>
                    <p:spPr bwMode="auto">
                      <a:xfrm>
                        <a:off x="1075789" y="2778599"/>
                        <a:ext cx="7028129" cy="199494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93031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nvPr>
        </p:nvGraphicFramePr>
        <p:xfrm>
          <a:off x="997929" y="2082192"/>
          <a:ext cx="7028129" cy="1994948"/>
        </p:xfrm>
        <a:graphic>
          <a:graphicData uri="http://schemas.openxmlformats.org/presentationml/2006/ole">
            <mc:AlternateContent xmlns:mc="http://schemas.openxmlformats.org/markup-compatibility/2006">
              <mc:Choice xmlns:v="urn:schemas-microsoft-com:vml" Requires="v">
                <p:oleObj spid="_x0000_s20601" name="Visio" r:id="rId4" imgW="9019431" imgH="2575736" progId="Visio.Drawing.11">
                  <p:embed/>
                </p:oleObj>
              </mc:Choice>
              <mc:Fallback>
                <p:oleObj name="Visio" r:id="rId4" imgW="9019431" imgH="2575736" progId="Visio.Drawing.11">
                  <p:embed/>
                  <p:pic>
                    <p:nvPicPr>
                      <p:cNvPr id="11" name="Object 10"/>
                      <p:cNvPicPr>
                        <a:picLocks noChangeAspect="1" noChangeArrowheads="1"/>
                      </p:cNvPicPr>
                      <p:nvPr/>
                    </p:nvPicPr>
                    <p:blipFill>
                      <a:blip r:embed="rId5"/>
                      <a:srcRect/>
                      <a:stretch>
                        <a:fillRect/>
                      </a:stretch>
                    </p:blipFill>
                    <p:spPr bwMode="auto">
                      <a:xfrm>
                        <a:off x="997929" y="2082192"/>
                        <a:ext cx="7028129" cy="1994948"/>
                      </a:xfrm>
                      <a:prstGeom prst="rect">
                        <a:avLst/>
                      </a:prstGeom>
                      <a:noFill/>
                      <a:ln>
                        <a:noFill/>
                      </a:ln>
                      <a:effectLst/>
                      <a:extLst/>
                    </p:spPr>
                  </p:pic>
                </p:oleObj>
              </mc:Fallback>
            </mc:AlternateContent>
          </a:graphicData>
        </a:graphic>
      </p:graphicFrame>
      <p:graphicFrame>
        <p:nvGraphicFramePr>
          <p:cNvPr id="12" name="Object 11"/>
          <p:cNvGraphicFramePr>
            <a:graphicFrameLocks noChangeAspect="1"/>
          </p:cNvGraphicFramePr>
          <p:nvPr>
            <p:extLst/>
          </p:nvPr>
        </p:nvGraphicFramePr>
        <p:xfrm>
          <a:off x="997929" y="2082192"/>
          <a:ext cx="7098771" cy="2468563"/>
        </p:xfrm>
        <a:graphic>
          <a:graphicData uri="http://schemas.openxmlformats.org/presentationml/2006/ole">
            <mc:AlternateContent xmlns:mc="http://schemas.openxmlformats.org/markup-compatibility/2006">
              <mc:Choice xmlns:v="urn:schemas-microsoft-com:vml" Requires="v">
                <p:oleObj spid="_x0000_s20602" name="Visio" r:id="rId6" imgW="9110584" imgH="3188336" progId="Visio.Drawing.11">
                  <p:embed/>
                </p:oleObj>
              </mc:Choice>
              <mc:Fallback>
                <p:oleObj name="Visio" r:id="rId6" imgW="9110584" imgH="3188336" progId="Visio.Drawing.11">
                  <p:embed/>
                  <p:pic>
                    <p:nvPicPr>
                      <p:cNvPr id="12" name="Object 11"/>
                      <p:cNvPicPr>
                        <a:picLocks noChangeAspect="1" noChangeArrowheads="1"/>
                      </p:cNvPicPr>
                      <p:nvPr/>
                    </p:nvPicPr>
                    <p:blipFill>
                      <a:blip r:embed="rId7"/>
                      <a:srcRect/>
                      <a:stretch>
                        <a:fillRect/>
                      </a:stretch>
                    </p:blipFill>
                    <p:spPr bwMode="auto">
                      <a:xfrm>
                        <a:off x="997929" y="2082192"/>
                        <a:ext cx="7098771" cy="2468563"/>
                      </a:xfrm>
                      <a:prstGeom prst="rect">
                        <a:avLst/>
                      </a:prstGeom>
                      <a:noFill/>
                      <a:ln>
                        <a:noFill/>
                      </a:ln>
                      <a:effectLst/>
                      <a:extLst/>
                    </p:spPr>
                  </p:pic>
                </p:oleObj>
              </mc:Fallback>
            </mc:AlternateContent>
          </a:graphicData>
        </a:graphic>
      </p:graphicFrame>
      <p:sp>
        <p:nvSpPr>
          <p:cNvPr id="990214" name="Rectangle 6"/>
          <p:cNvSpPr>
            <a:spLocks noGrp="1" noChangeArrowheads="1"/>
          </p:cNvSpPr>
          <p:nvPr>
            <p:ph type="title"/>
          </p:nvPr>
        </p:nvSpPr>
        <p:spPr/>
        <p:txBody>
          <a:bodyPr/>
          <a:lstStyle/>
          <a:p>
            <a:r>
              <a:rPr lang="en-AU" dirty="0"/>
              <a:t>Solution: Order-to-cash</a:t>
            </a:r>
          </a:p>
        </p:txBody>
      </p:sp>
      <p:sp>
        <p:nvSpPr>
          <p:cNvPr id="990220" name="Text Box 12"/>
          <p:cNvSpPr txBox="1">
            <a:spLocks noChangeArrowheads="1"/>
          </p:cNvSpPr>
          <p:nvPr/>
        </p:nvSpPr>
        <p:spPr bwMode="auto">
          <a:xfrm>
            <a:off x="3289207" y="2798631"/>
            <a:ext cx="65219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split</a:t>
            </a:r>
          </a:p>
        </p:txBody>
      </p:sp>
      <p:sp>
        <p:nvSpPr>
          <p:cNvPr id="990221" name="Text Box 13"/>
          <p:cNvSpPr txBox="1">
            <a:spLocks noChangeArrowheads="1"/>
          </p:cNvSpPr>
          <p:nvPr/>
        </p:nvSpPr>
        <p:spPr bwMode="auto">
          <a:xfrm>
            <a:off x="4059914" y="3844664"/>
            <a:ext cx="65219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split</a:t>
            </a:r>
          </a:p>
        </p:txBody>
      </p:sp>
      <p:sp>
        <p:nvSpPr>
          <p:cNvPr id="990222" name="Text Box 14"/>
          <p:cNvSpPr txBox="1">
            <a:spLocks noChangeArrowheads="1"/>
          </p:cNvSpPr>
          <p:nvPr/>
        </p:nvSpPr>
        <p:spPr bwMode="auto">
          <a:xfrm>
            <a:off x="6345010" y="3844664"/>
            <a:ext cx="65219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join</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13</a:t>
            </a:fld>
            <a:endParaRPr lang="en-AU">
              <a:solidFill>
                <a:prstClr val="black">
                  <a:lumMod val="50000"/>
                  <a:lumOff val="50000"/>
                </a:prstClr>
              </a:solidFill>
            </a:endParaRPr>
          </a:p>
        </p:txBody>
      </p:sp>
      <p:sp>
        <p:nvSpPr>
          <p:cNvPr id="10" name="Rectangle 9"/>
          <p:cNvSpPr/>
          <p:nvPr/>
        </p:nvSpPr>
        <p:spPr>
          <a:xfrm rot="1434778">
            <a:off x="4882727" y="1109580"/>
            <a:ext cx="2648722" cy="853723"/>
          </a:xfrm>
          <a:prstGeom prst="rect">
            <a:avLst/>
          </a:prstGeom>
          <a:blipFill>
            <a:blip r:embed="rId8">
              <a:extLst>
                <a:ext uri="{BEBA8EAE-BF5A-486C-A8C5-ECC9F3942E4B}">
                  <a14:imgProps xmlns:a14="http://schemas.microsoft.com/office/drawing/2010/main">
                    <a14:imgLayer r:embed="rId9">
                      <a14:imgEffect>
                        <a14:artisticPencilGrayscale/>
                      </a14:imgEffect>
                    </a14:imgLayer>
                  </a14:imgProps>
                </a:ext>
              </a:extLst>
            </a:blip>
            <a:tile tx="0" ty="0" sx="100000" sy="100000" flip="none" algn="tl"/>
          </a:blip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2000" b="1" dirty="0">
                <a:solidFill>
                  <a:srgbClr val="C00000"/>
                </a:solidFill>
              </a:rPr>
              <a:t>Anything wrong with this model?</a:t>
            </a:r>
          </a:p>
        </p:txBody>
      </p:sp>
    </p:spTree>
    <p:extLst>
      <p:ext uri="{BB962C8B-B14F-4D97-AF65-F5344CB8AC3E}">
        <p14:creationId xmlns:p14="http://schemas.microsoft.com/office/powerpoint/2010/main" val="3924045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0220"/>
                                        </p:tgtEl>
                                        <p:attrNameLst>
                                          <p:attrName>style.visibility</p:attrName>
                                        </p:attrNameLst>
                                      </p:cBhvr>
                                      <p:to>
                                        <p:strVal val="visible"/>
                                      </p:to>
                                    </p:set>
                                    <p:animEffect transition="in" filter="fade">
                                      <p:cBhvr>
                                        <p:cTn id="15" dur="1000"/>
                                        <p:tgtEl>
                                          <p:spTgt spid="9902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0221"/>
                                        </p:tgtEl>
                                        <p:attrNameLst>
                                          <p:attrName>style.visibility</p:attrName>
                                        </p:attrNameLst>
                                      </p:cBhvr>
                                      <p:to>
                                        <p:strVal val="visible"/>
                                      </p:to>
                                    </p:set>
                                    <p:animEffect transition="in" filter="fade">
                                      <p:cBhvr>
                                        <p:cTn id="18" dur="1000"/>
                                        <p:tgtEl>
                                          <p:spTgt spid="9902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90222"/>
                                        </p:tgtEl>
                                        <p:attrNameLst>
                                          <p:attrName>style.visibility</p:attrName>
                                        </p:attrNameLst>
                                      </p:cBhvr>
                                      <p:to>
                                        <p:strVal val="visible"/>
                                      </p:to>
                                    </p:set>
                                    <p:animEffect transition="in" filter="fade">
                                      <p:cBhvr>
                                        <p:cTn id="21" dur="1000"/>
                                        <p:tgtEl>
                                          <p:spTgt spid="99022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20" grpId="0"/>
      <p:bldP spid="990221" grpId="0"/>
      <p:bldP spid="990222"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a:xfrm>
            <a:off x="612283" y="278410"/>
            <a:ext cx="8059737" cy="549519"/>
          </a:xfrm>
        </p:spPr>
        <p:txBody>
          <a:bodyPr/>
          <a:lstStyle/>
          <a:p>
            <a:r>
              <a:rPr lang="en-AU" dirty="0" smtClean="0"/>
              <a:t>Multiple Start and End event</a:t>
            </a:r>
            <a:endParaRPr lang="en-AU" dirty="0"/>
          </a:p>
        </p:txBody>
      </p:sp>
      <p:graphicFrame>
        <p:nvGraphicFramePr>
          <p:cNvPr id="1687557" name="Object 5"/>
          <p:cNvGraphicFramePr>
            <a:graphicFrameLocks noChangeAspect="1"/>
          </p:cNvGraphicFramePr>
          <p:nvPr>
            <p:extLst>
              <p:ext uri="{D42A27DB-BD31-4B8C-83A1-F6EECF244321}">
                <p14:modId xmlns:p14="http://schemas.microsoft.com/office/powerpoint/2010/main" val="1364685420"/>
              </p:ext>
            </p:extLst>
          </p:nvPr>
        </p:nvGraphicFramePr>
        <p:xfrm>
          <a:off x="861060" y="1340115"/>
          <a:ext cx="7825740" cy="2991516"/>
        </p:xfrm>
        <a:graphic>
          <a:graphicData uri="http://schemas.openxmlformats.org/presentationml/2006/ole">
            <mc:AlternateContent xmlns:mc="http://schemas.openxmlformats.org/markup-compatibility/2006">
              <mc:Choice xmlns:v="urn:schemas-microsoft-com:vml" Requires="v">
                <p:oleObj spid="_x0000_s30740" name="Visio" r:id="rId4" imgW="10920234" imgH="4246646" progId="Visio.Drawing.11">
                  <p:embed/>
                </p:oleObj>
              </mc:Choice>
              <mc:Fallback>
                <p:oleObj name="Visio" r:id="rId4" imgW="10920234" imgH="4246646" progId="Visio.Drawing.11">
                  <p:embed/>
                  <p:pic>
                    <p:nvPicPr>
                      <p:cNvPr id="0" name=""/>
                      <p:cNvPicPr>
                        <a:picLocks noChangeAspect="1" noChangeArrowheads="1"/>
                      </p:cNvPicPr>
                      <p:nvPr/>
                    </p:nvPicPr>
                    <p:blipFill>
                      <a:blip r:embed="rId5"/>
                      <a:srcRect/>
                      <a:stretch>
                        <a:fillRect/>
                      </a:stretch>
                    </p:blipFill>
                    <p:spPr bwMode="auto">
                      <a:xfrm>
                        <a:off x="861060" y="1340115"/>
                        <a:ext cx="7825740" cy="2991516"/>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14</a:t>
            </a:fld>
            <a:endParaRPr lang="en-AU">
              <a:solidFill>
                <a:prstClr val="black">
                  <a:lumMod val="50000"/>
                  <a:lumOff val="50000"/>
                </a:prstClr>
              </a:solidFill>
            </a:endParaRPr>
          </a:p>
        </p:txBody>
      </p:sp>
    </p:spTree>
    <p:extLst>
      <p:ext uri="{BB962C8B-B14F-4D97-AF65-F5344CB8AC3E}">
        <p14:creationId xmlns:p14="http://schemas.microsoft.com/office/powerpoint/2010/main" val="19438475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2790643" y="1424487"/>
            <a:ext cx="6160317" cy="2648683"/>
          </a:xfrm>
        </p:spPr>
        <p:txBody>
          <a:bodyPr>
            <a:noAutofit/>
          </a:bodyPr>
          <a:lstStyle/>
          <a:p>
            <a:pPr marL="0" indent="0">
              <a:lnSpc>
                <a:spcPct val="120000"/>
              </a:lnSpc>
              <a:buNone/>
            </a:pPr>
            <a:r>
              <a:rPr lang="en-AU" altLang="ja-JP" sz="1667" dirty="0">
                <a:ea typeface="ＭＳ Ｐゴシック" pitchFamily="34" charset="-128"/>
              </a:rPr>
              <a:t>Models are </a:t>
            </a:r>
            <a:r>
              <a:rPr lang="en-AU" altLang="ja-JP" sz="1667" b="1" dirty="0">
                <a:ea typeface="ＭＳ Ｐゴシック" pitchFamily="34" charset="-128"/>
              </a:rPr>
              <a:t>abstractions from real world phenomena</a:t>
            </a:r>
            <a:r>
              <a:rPr lang="en-AU" altLang="ja-JP" sz="1667" dirty="0">
                <a:ea typeface="ＭＳ Ｐゴシック" pitchFamily="34" charset="-128"/>
              </a:rPr>
              <a:t>,</a:t>
            </a:r>
            <a:br>
              <a:rPr lang="en-AU" altLang="ja-JP" sz="1667" dirty="0">
                <a:ea typeface="ＭＳ Ｐゴシック" pitchFamily="34" charset="-128"/>
              </a:rPr>
            </a:br>
            <a:r>
              <a:rPr lang="en-AU" altLang="ja-JP" sz="1667" dirty="0">
                <a:ea typeface="ＭＳ Ｐゴシック" pitchFamily="34" charset="-128"/>
              </a:rPr>
              <a:t>developed for the purpose of </a:t>
            </a:r>
            <a:r>
              <a:rPr lang="en-AU" altLang="ja-JP" sz="1667" b="1" dirty="0">
                <a:ea typeface="ＭＳ Ｐゴシック" pitchFamily="34" charset="-128"/>
              </a:rPr>
              <a:t>reducing overall complexity</a:t>
            </a:r>
            <a:r>
              <a:rPr lang="en-AU" altLang="ja-JP" sz="1667" dirty="0">
                <a:ea typeface="ＭＳ Ｐゴシック" pitchFamily="34" charset="-128"/>
              </a:rPr>
              <a:t>.</a:t>
            </a:r>
          </a:p>
          <a:p>
            <a:pPr marL="0" indent="0">
              <a:lnSpc>
                <a:spcPct val="120000"/>
              </a:lnSpc>
              <a:buNone/>
            </a:pPr>
            <a:endParaRPr lang="en-AU" altLang="ja-JP" sz="1167" dirty="0">
              <a:ea typeface="ＭＳ Ｐゴシック" pitchFamily="34" charset="-128"/>
            </a:endParaRPr>
          </a:p>
          <a:p>
            <a:pPr marL="0" indent="0">
              <a:lnSpc>
                <a:spcPct val="120000"/>
              </a:lnSpc>
              <a:buNone/>
            </a:pPr>
            <a:endParaRPr lang="en-AU" altLang="ja-JP" dirty="0">
              <a:ea typeface="ＭＳ Ｐゴシック" pitchFamily="34" charset="-128"/>
            </a:endParaRPr>
          </a:p>
          <a:p>
            <a:pPr marL="0" indent="0">
              <a:lnSpc>
                <a:spcPct val="120000"/>
              </a:lnSpc>
              <a:buNone/>
            </a:pPr>
            <a:r>
              <a:rPr lang="en-AU" altLang="ja-JP" sz="1667" dirty="0">
                <a:ea typeface="ＭＳ Ｐゴシック" pitchFamily="34" charset="-128"/>
              </a:rPr>
              <a:t>Models </a:t>
            </a:r>
            <a:r>
              <a:rPr lang="en-AU" altLang="ja-JP" sz="1667" b="1" dirty="0"/>
              <a:t>aggregate information </a:t>
            </a:r>
            <a:r>
              <a:rPr lang="en-AU" altLang="ja-JP" sz="1667" dirty="0"/>
              <a:t>and </a:t>
            </a:r>
            <a:r>
              <a:rPr lang="en-AU" altLang="ja-JP" sz="1667" b="1" dirty="0"/>
              <a:t>document only relevant aspects</a:t>
            </a:r>
            <a:r>
              <a:rPr lang="en-AU" altLang="ja-JP" sz="1667" dirty="0"/>
              <a:t> of the real world </a:t>
            </a:r>
            <a:endParaRPr lang="en-AU" altLang="ja-JP" sz="1667" dirty="0">
              <a:ea typeface="ＭＳ Ｐゴシック" pitchFamily="34" charset="-128"/>
            </a:endParaRPr>
          </a:p>
          <a:p>
            <a:pPr marL="0" indent="0">
              <a:lnSpc>
                <a:spcPct val="120000"/>
              </a:lnSpc>
              <a:buNone/>
            </a:pPr>
            <a:r>
              <a:rPr lang="en-AU" altLang="ja-JP" sz="1000" dirty="0">
                <a:ea typeface="ＭＳ Ｐゴシック" pitchFamily="34" charset="-128"/>
              </a:rPr>
              <a:t/>
            </a:r>
            <a:br>
              <a:rPr lang="en-AU" altLang="ja-JP" sz="1000" dirty="0">
                <a:ea typeface="ＭＳ Ｐゴシック" pitchFamily="34" charset="-128"/>
              </a:rPr>
            </a:br>
            <a:endParaRPr lang="en-AU" altLang="ja-JP" sz="1667" dirty="0">
              <a:ea typeface="ＭＳ Ｐゴシック" pitchFamily="34" charset="-128"/>
            </a:endParaRPr>
          </a:p>
          <a:p>
            <a:pPr marL="0" indent="0">
              <a:lnSpc>
                <a:spcPct val="120000"/>
              </a:lnSpc>
              <a:buNone/>
            </a:pPr>
            <a:r>
              <a:rPr lang="en-AU" altLang="ja-JP" sz="1667" dirty="0">
                <a:ea typeface="ＭＳ Ｐゴシック" pitchFamily="34" charset="-128"/>
              </a:rPr>
              <a:t>Models are being developed:</a:t>
            </a:r>
          </a:p>
          <a:p>
            <a:pPr marL="380985" indent="-380985">
              <a:buFont typeface="+mj-lt"/>
              <a:buAutoNum type="arabicPeriod"/>
            </a:pPr>
            <a:r>
              <a:rPr lang="en-AU" altLang="ja-JP" sz="1667" dirty="0">
                <a:ea typeface="ＭＳ Ｐゴシック" pitchFamily="34" charset="-128"/>
              </a:rPr>
              <a:t>in a specific </a:t>
            </a:r>
            <a:r>
              <a:rPr lang="en-AU" altLang="ja-JP" sz="1667" b="1" dirty="0">
                <a:ea typeface="ＭＳ Ｐゴシック" pitchFamily="34" charset="-128"/>
              </a:rPr>
              <a:t>modelling subject </a:t>
            </a:r>
          </a:p>
          <a:p>
            <a:pPr marL="380985" indent="-380985">
              <a:buFont typeface="+mj-lt"/>
              <a:buAutoNum type="arabicPeriod"/>
            </a:pPr>
            <a:r>
              <a:rPr lang="en-AU" altLang="ja-JP" sz="1667" dirty="0">
                <a:ea typeface="ＭＳ Ｐゴシック" pitchFamily="34" charset="-128"/>
              </a:rPr>
              <a:t>for a specific </a:t>
            </a:r>
            <a:r>
              <a:rPr lang="en-AU" altLang="ja-JP" sz="1667" b="1" dirty="0">
                <a:ea typeface="ＭＳ Ｐゴシック" pitchFamily="34" charset="-128"/>
              </a:rPr>
              <a:t>target audience </a:t>
            </a:r>
          </a:p>
          <a:p>
            <a:pPr marL="380985" indent="-380985">
              <a:buFont typeface="+mj-lt"/>
              <a:buAutoNum type="arabicPeriod"/>
            </a:pPr>
            <a:r>
              <a:rPr lang="en-AU" altLang="ja-JP" sz="1667" dirty="0">
                <a:ea typeface="ＭＳ Ｐゴシック" pitchFamily="34" charset="-128"/>
              </a:rPr>
              <a:t>with a specific </a:t>
            </a:r>
            <a:r>
              <a:rPr lang="en-AU" altLang="ja-JP" sz="1667" b="1" dirty="0">
                <a:ea typeface="ＭＳ Ｐゴシック" pitchFamily="34" charset="-128"/>
              </a:rPr>
              <a:t>modelling purpose </a:t>
            </a:r>
            <a:r>
              <a:rPr lang="en-AU" altLang="ja-JP" sz="1667" dirty="0">
                <a:ea typeface="ＭＳ Ｐゴシック" pitchFamily="34" charset="-128"/>
              </a:rPr>
              <a:t>in mind</a:t>
            </a:r>
            <a:endParaRPr lang="en-AU" altLang="ja-JP" sz="2333" dirty="0">
              <a:ea typeface="ＭＳ Ｐゴシック" pitchFamily="34" charset="-128"/>
            </a:endParaRPr>
          </a:p>
          <a:p>
            <a:pPr marL="0" indent="0">
              <a:lnSpc>
                <a:spcPct val="80000"/>
              </a:lnSpc>
              <a:buNone/>
            </a:pPr>
            <a:endParaRPr lang="en-AU" sz="1333" dirty="0">
              <a:ea typeface="ＭＳ Ｐゴシック" pitchFamily="34" charset="-128"/>
            </a:endParaRPr>
          </a:p>
        </p:txBody>
      </p:sp>
      <p:pic>
        <p:nvPicPr>
          <p:cNvPr id="19461" name="Picture 7" descr="i243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33" y="2793955"/>
            <a:ext cx="1533118" cy="98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golf_gti_match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892" y="4073170"/>
            <a:ext cx="1469594" cy="98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892" y="1505943"/>
            <a:ext cx="1464446" cy="103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itle 1"/>
          <p:cNvSpPr>
            <a:spLocks noGrp="1"/>
          </p:cNvSpPr>
          <p:nvPr>
            <p:ph type="title"/>
          </p:nvPr>
        </p:nvSpPr>
        <p:spPr>
          <a:xfrm>
            <a:off x="487693" y="367717"/>
            <a:ext cx="6720747" cy="660073"/>
          </a:xfrm>
        </p:spPr>
        <p:txBody>
          <a:bodyPr>
            <a:normAutofit/>
          </a:bodyPr>
          <a:lstStyle/>
          <a:p>
            <a:r>
              <a:rPr lang="en-AU" dirty="0">
                <a:ea typeface="ＭＳ Ｐゴシック" pitchFamily="34" charset="-128"/>
              </a:rPr>
              <a:t>Mapping, Abstraction, and Purpose of a Model</a:t>
            </a:r>
          </a:p>
        </p:txBody>
      </p:sp>
      <p:sp>
        <p:nvSpPr>
          <p:cNvPr id="2" name="Slide Number Placeholder 1"/>
          <p:cNvSpPr>
            <a:spLocks noGrp="1"/>
          </p:cNvSpPr>
          <p:nvPr>
            <p:ph type="sldNum" sz="quarter" idx="11"/>
          </p:nvPr>
        </p:nvSpPr>
        <p:spPr/>
        <p:txBody>
          <a:bodyPr/>
          <a:lstStyle/>
          <a:p>
            <a:endParaRPr lang="en-AU" dirty="0"/>
          </a:p>
        </p:txBody>
      </p:sp>
    </p:spTree>
    <p:extLst>
      <p:ext uri="{BB962C8B-B14F-4D97-AF65-F5344CB8AC3E}">
        <p14:creationId xmlns:p14="http://schemas.microsoft.com/office/powerpoint/2010/main" val="24157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psf\Home\Documents\Dropbox\Publications\Book\BPMTextbook\source\examples\ch3_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229" y="1282561"/>
            <a:ext cx="2034793" cy="152609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p:cNvSpPr>
            <a:spLocks noChangeArrowheads="1"/>
          </p:cNvSpPr>
          <p:nvPr/>
        </p:nvSpPr>
        <p:spPr bwMode="auto">
          <a:xfrm rot="2256725">
            <a:off x="3187308" y="2951389"/>
            <a:ext cx="289065" cy="455063"/>
          </a:xfrm>
          <a:prstGeom prst="downArrow">
            <a:avLst>
              <a:gd name="adj1" fmla="val 50000"/>
              <a:gd name="adj2" fmla="val 71642"/>
            </a:avLst>
          </a:prstGeom>
          <a:gradFill rotWithShape="1">
            <a:gsLst>
              <a:gs pos="0">
                <a:schemeClr val="accent1">
                  <a:gamma/>
                  <a:shade val="46275"/>
                  <a:invGamma/>
                </a:schemeClr>
              </a:gs>
              <a:gs pos="100000">
                <a:schemeClr val="accent1"/>
              </a:gs>
            </a:gsLst>
            <a:lin ang="5400000" scaled="1"/>
          </a:gradFill>
          <a:ln w="9525" algn="ctr">
            <a:solidFill>
              <a:schemeClr val="tx1"/>
            </a:solidFill>
            <a:miter lim="800000"/>
            <a:headEnd/>
            <a:tailEnd/>
          </a:ln>
          <a:effectLst/>
        </p:spPr>
        <p:txBody>
          <a:bodyPr wrap="square" anchor="ctr">
            <a:spAutoFit/>
          </a:bodyPr>
          <a:lstStyle/>
          <a:p>
            <a:pPr algn="ctr" eaLnBrk="0" fontAlgn="base" hangingPunct="0">
              <a:spcBef>
                <a:spcPct val="0"/>
              </a:spcBef>
              <a:spcAft>
                <a:spcPct val="0"/>
              </a:spcAft>
              <a:defRPr/>
            </a:pPr>
            <a:endParaRPr lang="en-AU" sz="1692">
              <a:solidFill>
                <a:prstClr val="black"/>
              </a:solidFill>
              <a:latin typeface="Arial" charset="0"/>
              <a:ea typeface="ＭＳ Ｐゴシック" pitchFamily="34" charset="-128"/>
            </a:endParaRPr>
          </a:p>
        </p:txBody>
      </p:sp>
      <p:sp>
        <p:nvSpPr>
          <p:cNvPr id="10" name="AutoShape 6"/>
          <p:cNvSpPr>
            <a:spLocks noChangeArrowheads="1"/>
          </p:cNvSpPr>
          <p:nvPr/>
        </p:nvSpPr>
        <p:spPr bwMode="auto">
          <a:xfrm rot="19343275" flipH="1">
            <a:off x="5380994" y="2916546"/>
            <a:ext cx="289065" cy="455063"/>
          </a:xfrm>
          <a:prstGeom prst="downArrow">
            <a:avLst>
              <a:gd name="adj1" fmla="val 50000"/>
              <a:gd name="adj2" fmla="val 71642"/>
            </a:avLst>
          </a:prstGeom>
          <a:gradFill rotWithShape="1">
            <a:gsLst>
              <a:gs pos="0">
                <a:schemeClr val="accent1">
                  <a:gamma/>
                  <a:shade val="46275"/>
                  <a:invGamma/>
                </a:schemeClr>
              </a:gs>
              <a:gs pos="100000">
                <a:schemeClr val="accent1"/>
              </a:gs>
            </a:gsLst>
            <a:lin ang="5400000" scaled="1"/>
          </a:gradFill>
          <a:ln w="9525" algn="ctr">
            <a:solidFill>
              <a:schemeClr val="tx1"/>
            </a:solidFill>
            <a:miter lim="800000"/>
            <a:headEnd/>
            <a:tailEnd/>
          </a:ln>
          <a:effectLst/>
        </p:spPr>
        <p:txBody>
          <a:bodyPr wrap="square" anchor="ctr">
            <a:spAutoFit/>
          </a:bodyPr>
          <a:lstStyle/>
          <a:p>
            <a:pPr algn="ctr" eaLnBrk="0" fontAlgn="base" hangingPunct="0">
              <a:spcBef>
                <a:spcPct val="0"/>
              </a:spcBef>
              <a:spcAft>
                <a:spcPct val="0"/>
              </a:spcAft>
              <a:defRPr/>
            </a:pPr>
            <a:endParaRPr lang="en-AU" sz="1692">
              <a:solidFill>
                <a:prstClr val="black"/>
              </a:solidFill>
              <a:latin typeface="Arial" charset="0"/>
              <a:ea typeface="ＭＳ Ｐゴシック" pitchFamily="34" charset="-128"/>
            </a:endParaRPr>
          </a:p>
        </p:txBody>
      </p:sp>
      <p:sp>
        <p:nvSpPr>
          <p:cNvPr id="3" name="Rectangle 2"/>
          <p:cNvSpPr/>
          <p:nvPr/>
        </p:nvSpPr>
        <p:spPr>
          <a:xfrm>
            <a:off x="4288550" y="3860055"/>
            <a:ext cx="550152" cy="802656"/>
          </a:xfrm>
          <a:prstGeom prst="rect">
            <a:avLst/>
          </a:prstGeom>
        </p:spPr>
        <p:txBody>
          <a:bodyPr wrap="none">
            <a:spAutoFit/>
          </a:bodyPr>
          <a:lstStyle/>
          <a:p>
            <a:pPr algn="ctr" eaLnBrk="0" fontAlgn="base" hangingPunct="0">
              <a:spcBef>
                <a:spcPct val="0"/>
              </a:spcBef>
              <a:spcAft>
                <a:spcPct val="0"/>
              </a:spcAft>
            </a:pPr>
            <a:r>
              <a:rPr lang="de-DE" sz="4616" b="1" dirty="0">
                <a:solidFill>
                  <a:prstClr val="black">
                    <a:lumMod val="75000"/>
                    <a:lumOff val="25000"/>
                  </a:prstClr>
                </a:solidFill>
                <a:ea typeface="ＭＳ Ｐゴシック" pitchFamily="34" charset="-128"/>
              </a:rPr>
              <a:t>?</a:t>
            </a:r>
            <a:endParaRPr lang="en-AU" sz="4616" b="1" dirty="0">
              <a:solidFill>
                <a:prstClr val="black">
                  <a:lumMod val="75000"/>
                  <a:lumOff val="25000"/>
                </a:prstClr>
              </a:solidFill>
              <a:ea typeface="ＭＳ Ｐゴシック" pitchFamily="34" charset="-128"/>
            </a:endParaRPr>
          </a:p>
        </p:txBody>
      </p:sp>
      <p:sp>
        <p:nvSpPr>
          <p:cNvPr id="5" name="Title 4"/>
          <p:cNvSpPr>
            <a:spLocks noGrp="1"/>
          </p:cNvSpPr>
          <p:nvPr>
            <p:ph type="title"/>
          </p:nvPr>
        </p:nvSpPr>
        <p:spPr/>
        <p:txBody>
          <a:bodyPr/>
          <a:lstStyle/>
          <a:p>
            <a:r>
              <a:rPr lang="en-US" dirty="0"/>
              <a:t>What’s the relevant model?</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16</a:t>
            </a:fld>
            <a:endParaRPr lang="en-AU">
              <a:solidFill>
                <a:prstClr val="black">
                  <a:lumMod val="50000"/>
                  <a:lumOff val="50000"/>
                </a:prstClr>
              </a:solidFill>
            </a:endParaRPr>
          </a:p>
        </p:txBody>
      </p:sp>
      <p:sp>
        <p:nvSpPr>
          <p:cNvPr id="4" name="Rectangle 3"/>
          <p:cNvSpPr/>
          <p:nvPr/>
        </p:nvSpPr>
        <p:spPr>
          <a:xfrm>
            <a:off x="350520" y="1542874"/>
            <a:ext cx="2895600" cy="1600438"/>
          </a:xfrm>
          <a:prstGeom prst="rect">
            <a:avLst/>
          </a:prstGeom>
        </p:spPr>
        <p:txBody>
          <a:bodyPr wrap="square">
            <a:spAutoFit/>
          </a:bodyPr>
          <a:lstStyle/>
          <a:p>
            <a:r>
              <a:rPr lang="en-US" sz="1400" dirty="0" smtClean="0"/>
              <a:t>The </a:t>
            </a:r>
            <a:r>
              <a:rPr lang="en-US" sz="1400" dirty="0"/>
              <a:t>target audience </a:t>
            </a:r>
            <a:r>
              <a:rPr lang="en-US" sz="1400" dirty="0" smtClean="0"/>
              <a:t>could be </a:t>
            </a:r>
            <a:r>
              <a:rPr lang="en-US" sz="1400" dirty="0"/>
              <a:t>a prospective buyer of the building. Thus, it </a:t>
            </a:r>
            <a:r>
              <a:rPr lang="en-US" sz="1400" dirty="0" smtClean="0"/>
              <a:t>is important </a:t>
            </a:r>
            <a:r>
              <a:rPr lang="en-US" sz="1400" dirty="0"/>
              <a:t>to focus on the </a:t>
            </a:r>
            <a:r>
              <a:rPr lang="en-US" sz="1400" dirty="0" smtClean="0"/>
              <a:t>appearance of </a:t>
            </a:r>
            <a:r>
              <a:rPr lang="en-US" sz="1400" dirty="0"/>
              <a:t>the building, rather than on </a:t>
            </a:r>
            <a:r>
              <a:rPr lang="en-US" sz="1400" dirty="0" smtClean="0"/>
              <a:t>the technicalities </a:t>
            </a:r>
            <a:r>
              <a:rPr lang="en-US" sz="1400" dirty="0"/>
              <a:t>of the construction</a:t>
            </a:r>
          </a:p>
        </p:txBody>
      </p:sp>
      <p:sp>
        <p:nvSpPr>
          <p:cNvPr id="6" name="Rectangle 5"/>
          <p:cNvSpPr/>
          <p:nvPr/>
        </p:nvSpPr>
        <p:spPr>
          <a:xfrm>
            <a:off x="5756311" y="1538377"/>
            <a:ext cx="3273389" cy="1384995"/>
          </a:xfrm>
          <a:prstGeom prst="rect">
            <a:avLst/>
          </a:prstGeom>
        </p:spPr>
        <p:txBody>
          <a:bodyPr wrap="square">
            <a:spAutoFit/>
          </a:bodyPr>
          <a:lstStyle/>
          <a:p>
            <a:r>
              <a:rPr lang="en-US" sz="1400" dirty="0" smtClean="0"/>
              <a:t>The </a:t>
            </a:r>
            <a:r>
              <a:rPr lang="en-US" sz="1400" dirty="0"/>
              <a:t>timber model would be </a:t>
            </a:r>
            <a:r>
              <a:rPr lang="en-US" sz="1400" dirty="0" smtClean="0"/>
              <a:t>of little </a:t>
            </a:r>
            <a:r>
              <a:rPr lang="en-US" sz="1400" dirty="0"/>
              <a:t>use to an engineer </a:t>
            </a:r>
            <a:r>
              <a:rPr lang="en-US" sz="1400" dirty="0" smtClean="0"/>
              <a:t>who has </a:t>
            </a:r>
            <a:r>
              <a:rPr lang="en-US" sz="1400" dirty="0"/>
              <a:t>to design the electrical system. </a:t>
            </a:r>
            <a:r>
              <a:rPr lang="en-US" sz="1400" dirty="0" smtClean="0"/>
              <a:t>In this </a:t>
            </a:r>
            <a:r>
              <a:rPr lang="en-US" sz="1400" dirty="0"/>
              <a:t>case, a blueprint of </a:t>
            </a:r>
            <a:r>
              <a:rPr lang="en-US" sz="1400" dirty="0" smtClean="0"/>
              <a:t>the building would </a:t>
            </a:r>
            <a:r>
              <a:rPr lang="en-US" sz="1400" dirty="0"/>
              <a:t>be more appropriate</a:t>
            </a:r>
          </a:p>
        </p:txBody>
      </p:sp>
      <p:grpSp>
        <p:nvGrpSpPr>
          <p:cNvPr id="8" name="Group 7"/>
          <p:cNvGrpSpPr/>
          <p:nvPr/>
        </p:nvGrpSpPr>
        <p:grpSpPr>
          <a:xfrm>
            <a:off x="918313" y="3447371"/>
            <a:ext cx="2782835" cy="2002884"/>
            <a:chOff x="918313" y="3447371"/>
            <a:chExt cx="2782835" cy="2002884"/>
          </a:xfrm>
        </p:grpSpPr>
        <p:pic>
          <p:nvPicPr>
            <p:cNvPr id="137220" name="Picture 4" descr="\\psf\Home\Documents\Dropbox\Publications\Book\BPMTextbook\source\examples\ch3_BuildingTimb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13" y="3447371"/>
              <a:ext cx="2782835" cy="18552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41969" y="5142478"/>
              <a:ext cx="1742785" cy="307777"/>
            </a:xfrm>
            <a:prstGeom prst="rect">
              <a:avLst/>
            </a:prstGeom>
          </p:spPr>
          <p:txBody>
            <a:bodyPr wrap="none">
              <a:spAutoFit/>
            </a:bodyPr>
            <a:lstStyle/>
            <a:p>
              <a:r>
                <a:rPr lang="en-US" sz="1400" dirty="0" smtClean="0"/>
                <a:t>Timber </a:t>
              </a:r>
              <a:r>
                <a:rPr lang="en-US" sz="1400" dirty="0"/>
                <a:t>miniature</a:t>
              </a:r>
            </a:p>
          </p:txBody>
        </p:sp>
      </p:grpSp>
      <p:grpSp>
        <p:nvGrpSpPr>
          <p:cNvPr id="12" name="Group 11"/>
          <p:cNvGrpSpPr/>
          <p:nvPr/>
        </p:nvGrpSpPr>
        <p:grpSpPr>
          <a:xfrm>
            <a:off x="5621495" y="3599867"/>
            <a:ext cx="2344616" cy="1842768"/>
            <a:chOff x="5621495" y="3607487"/>
            <a:chExt cx="2344616" cy="1842768"/>
          </a:xfrm>
        </p:grpSpPr>
        <p:pic>
          <p:nvPicPr>
            <p:cNvPr id="137219" name="Picture 3" descr="\\psf\Home\Documents\Dropbox\Publications\Book\BPMTextbook\source\examples\ch3_BuildingBluepri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495" y="3607487"/>
              <a:ext cx="2344616" cy="15349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218521" y="5142478"/>
              <a:ext cx="1002197" cy="307777"/>
            </a:xfrm>
            <a:prstGeom prst="rect">
              <a:avLst/>
            </a:prstGeom>
          </p:spPr>
          <p:txBody>
            <a:bodyPr wrap="none">
              <a:spAutoFit/>
            </a:bodyPr>
            <a:lstStyle/>
            <a:p>
              <a:r>
                <a:rPr lang="en-US" sz="1400" dirty="0"/>
                <a:t>Blueprint</a:t>
              </a:r>
            </a:p>
          </p:txBody>
        </p:sp>
      </p:grpSp>
    </p:spTree>
    <p:extLst>
      <p:ext uri="{BB962C8B-B14F-4D97-AF65-F5344CB8AC3E}">
        <p14:creationId xmlns:p14="http://schemas.microsoft.com/office/powerpoint/2010/main" val="1051200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First Steps with BPMN</a:t>
            </a:r>
          </a:p>
          <a:p>
            <a:pPr marL="342900" indent="-342900">
              <a:buFont typeface="+mj-lt"/>
              <a:buAutoNum type="arabicPeriod"/>
            </a:pPr>
            <a:r>
              <a:rPr lang="en-US" sz="1400" dirty="0"/>
              <a:t>Branching and Merging</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Business Objects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Resources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Decomposition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Reuse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204672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idx="1"/>
          </p:nvPr>
        </p:nvSpPr>
        <p:spPr>
          <a:xfrm>
            <a:off x="1555536" y="2933019"/>
            <a:ext cx="6780753" cy="1660303"/>
          </a:xfrm>
        </p:spPr>
        <p:txBody>
          <a:bodyPr>
            <a:noAutofit/>
          </a:bodyPr>
          <a:lstStyle/>
          <a:p>
            <a:pPr marL="743185" lvl="1" indent="0">
              <a:buNone/>
            </a:pPr>
            <a:r>
              <a:rPr lang="en-AU" sz="2000" i="1" dirty="0"/>
              <a:t>XOR-split</a:t>
            </a:r>
            <a:r>
              <a:rPr lang="en-AU" sz="2000" dirty="0"/>
              <a:t> </a:t>
            </a:r>
            <a:r>
              <a:rPr lang="en-AU" sz="2000" dirty="0">
                <a:sym typeface="Wingdings" pitchFamily="2" charset="2"/>
              </a:rPr>
              <a:t> takes </a:t>
            </a:r>
            <a:r>
              <a:rPr lang="en-AU" sz="2000" b="1" dirty="0">
                <a:sym typeface="Wingdings" pitchFamily="2" charset="2"/>
              </a:rPr>
              <a:t>one</a:t>
            </a:r>
            <a:r>
              <a:rPr lang="en-AU" sz="2000" dirty="0">
                <a:sym typeface="Wingdings" pitchFamily="2" charset="2"/>
              </a:rPr>
              <a:t> outgoing branch</a:t>
            </a:r>
          </a:p>
          <a:p>
            <a:pPr marL="895579" lvl="1"/>
            <a:endParaRPr lang="en-AU" sz="2000" dirty="0">
              <a:sym typeface="Wingdings" pitchFamily="2" charset="2"/>
            </a:endParaRPr>
          </a:p>
          <a:p>
            <a:pPr marL="895579" lvl="1"/>
            <a:endParaRPr lang="en-AU" sz="2000" dirty="0">
              <a:sym typeface="Wingdings" pitchFamily="2" charset="2"/>
            </a:endParaRPr>
          </a:p>
          <a:p>
            <a:pPr marL="895579" lvl="1"/>
            <a:endParaRPr lang="en-AU" sz="1667" dirty="0">
              <a:sym typeface="Wingdings" pitchFamily="2" charset="2"/>
            </a:endParaRPr>
          </a:p>
          <a:p>
            <a:pPr marL="743185" lvl="1" indent="0">
              <a:buNone/>
            </a:pPr>
            <a:r>
              <a:rPr lang="en-AU" sz="2000" i="1" dirty="0">
                <a:sym typeface="Wingdings" pitchFamily="2" charset="2"/>
              </a:rPr>
              <a:t>XOR-join</a:t>
            </a:r>
            <a:r>
              <a:rPr lang="en-AU" sz="2000" dirty="0">
                <a:sym typeface="Wingdings" pitchFamily="2" charset="2"/>
              </a:rPr>
              <a:t>  proceeds when </a:t>
            </a:r>
            <a:r>
              <a:rPr lang="en-AU" sz="2000" b="1" dirty="0">
                <a:sym typeface="Wingdings" pitchFamily="2" charset="2"/>
              </a:rPr>
              <a:t>one</a:t>
            </a:r>
            <a:r>
              <a:rPr lang="en-AU" sz="2000" dirty="0">
                <a:sym typeface="Wingdings" pitchFamily="2" charset="2"/>
              </a:rPr>
              <a:t> incoming branch has completed</a:t>
            </a:r>
          </a:p>
          <a:p>
            <a:pPr marL="895579" lvl="1">
              <a:buFontTx/>
              <a:buChar char="•"/>
            </a:pPr>
            <a:endParaRPr lang="en-AU" sz="2000" dirty="0">
              <a:sym typeface="Wingdings" pitchFamily="2" charset="2"/>
            </a:endParaRPr>
          </a:p>
        </p:txBody>
      </p:sp>
      <p:sp>
        <p:nvSpPr>
          <p:cNvPr id="1093634" name="Rectangle 2"/>
          <p:cNvSpPr>
            <a:spLocks noGrp="1" noChangeArrowheads="1"/>
          </p:cNvSpPr>
          <p:nvPr>
            <p:ph type="title"/>
          </p:nvPr>
        </p:nvSpPr>
        <p:spPr/>
        <p:txBody>
          <a:bodyPr/>
          <a:lstStyle/>
          <a:p>
            <a:r>
              <a:rPr lang="en-AU" dirty="0"/>
              <a:t>A little more on gateways: XOR Gateway</a:t>
            </a:r>
          </a:p>
        </p:txBody>
      </p:sp>
      <p:graphicFrame>
        <p:nvGraphicFramePr>
          <p:cNvPr id="1093639" name="Object 7"/>
          <p:cNvGraphicFramePr>
            <a:graphicFrameLocks noChangeAspect="1"/>
          </p:cNvGraphicFramePr>
          <p:nvPr>
            <p:extLst/>
          </p:nvPr>
        </p:nvGraphicFramePr>
        <p:xfrm>
          <a:off x="837407" y="2415646"/>
          <a:ext cx="1382448" cy="1373188"/>
        </p:xfrm>
        <a:graphic>
          <a:graphicData uri="http://schemas.openxmlformats.org/presentationml/2006/ole">
            <mc:AlternateContent xmlns:mc="http://schemas.openxmlformats.org/markup-compatibility/2006">
              <mc:Choice xmlns:v="urn:schemas-microsoft-com:vml" Requires="v">
                <p:oleObj spid="_x0000_s21679" name="Visio" r:id="rId4" imgW="1058310" imgH="1019436" progId="Visio.Drawing.11">
                  <p:embed/>
                </p:oleObj>
              </mc:Choice>
              <mc:Fallback>
                <p:oleObj name="Visio" r:id="rId4" imgW="1058310" imgH="1019436" progId="Visio.Drawing.11">
                  <p:embed/>
                  <p:pic>
                    <p:nvPicPr>
                      <p:cNvPr id="1093639" name="Object 7"/>
                      <p:cNvPicPr>
                        <a:picLocks noChangeAspect="1" noChangeArrowheads="1"/>
                      </p:cNvPicPr>
                      <p:nvPr/>
                    </p:nvPicPr>
                    <p:blipFill>
                      <a:blip r:embed="rId5"/>
                      <a:srcRect/>
                      <a:stretch>
                        <a:fillRect/>
                      </a:stretch>
                    </p:blipFill>
                    <p:spPr bwMode="auto">
                      <a:xfrm>
                        <a:off x="837407" y="2415646"/>
                        <a:ext cx="1382448" cy="1373188"/>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18</a:t>
            </a:fld>
            <a:endParaRPr lang="en-AU" dirty="0">
              <a:solidFill>
                <a:prstClr val="black">
                  <a:lumMod val="50000"/>
                  <a:lumOff val="50000"/>
                </a:prstClr>
              </a:solidFill>
            </a:endParaRPr>
          </a:p>
        </p:txBody>
      </p:sp>
      <p:graphicFrame>
        <p:nvGraphicFramePr>
          <p:cNvPr id="11" name="Object 6"/>
          <p:cNvGraphicFramePr>
            <a:graphicFrameLocks noChangeAspect="1"/>
          </p:cNvGraphicFramePr>
          <p:nvPr>
            <p:extLst/>
          </p:nvPr>
        </p:nvGraphicFramePr>
        <p:xfrm>
          <a:off x="1151620" y="1362230"/>
          <a:ext cx="660135" cy="660135"/>
        </p:xfrm>
        <a:graphic>
          <a:graphicData uri="http://schemas.openxmlformats.org/presentationml/2006/ole">
            <mc:AlternateContent xmlns:mc="http://schemas.openxmlformats.org/markup-compatibility/2006">
              <mc:Choice xmlns:v="urn:schemas-microsoft-com:vml" Requires="v">
                <p:oleObj spid="_x0000_s21680" name="Visio" r:id="rId6" imgW="577596" imgH="577596" progId="Visio.Drawing.11">
                  <p:embed/>
                </p:oleObj>
              </mc:Choice>
              <mc:Fallback>
                <p:oleObj name="Visio" r:id="rId6" imgW="577596" imgH="577596" progId="Visio.Drawing.11">
                  <p:embed/>
                  <p:pic>
                    <p:nvPicPr>
                      <p:cNvPr id="1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620" y="1362230"/>
                        <a:ext cx="660135" cy="66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a:xfrm>
            <a:off x="1739635" y="1336965"/>
            <a:ext cx="6412556" cy="1015663"/>
          </a:xfrm>
          <a:prstGeom prst="rect">
            <a:avLst/>
          </a:prstGeom>
        </p:spPr>
        <p:txBody>
          <a:bodyPr wrap="square">
            <a:spAutoFit/>
          </a:bodyPr>
          <a:lstStyle/>
          <a:p>
            <a:pPr marL="190492" lvl="1">
              <a:spcBef>
                <a:spcPct val="20000"/>
              </a:spcBef>
              <a:buClr>
                <a:prstClr val="black">
                  <a:lumMod val="50000"/>
                  <a:lumOff val="50000"/>
                </a:prstClr>
              </a:buClr>
            </a:pPr>
            <a:r>
              <a:rPr lang="en-AU" sz="2000" dirty="0">
                <a:latin typeface="Arial" panose="020B0604020202020204" pitchFamily="34" charset="0"/>
                <a:cs typeface="Arial" panose="020B0604020202020204" pitchFamily="34" charset="0"/>
              </a:rPr>
              <a:t>An </a:t>
            </a:r>
            <a:r>
              <a:rPr lang="en-AU" sz="2000" i="1" dirty="0">
                <a:latin typeface="Arial" panose="020B0604020202020204" pitchFamily="34" charset="0"/>
                <a:cs typeface="Arial" panose="020B0604020202020204" pitchFamily="34" charset="0"/>
              </a:rPr>
              <a:t>XOR Gateway </a:t>
            </a:r>
            <a:r>
              <a:rPr lang="en-AU" sz="2000" dirty="0">
                <a:latin typeface="Arial" panose="020B0604020202020204" pitchFamily="34" charset="0"/>
                <a:cs typeface="Arial" panose="020B0604020202020204" pitchFamily="34" charset="0"/>
              </a:rPr>
              <a:t>captures decision points (XOR-split) and points where alternative flows are merged (XOR-join)</a:t>
            </a:r>
          </a:p>
        </p:txBody>
      </p:sp>
      <p:graphicFrame>
        <p:nvGraphicFramePr>
          <p:cNvPr id="18" name="Object 7"/>
          <p:cNvGraphicFramePr>
            <a:graphicFrameLocks noChangeAspect="1"/>
          </p:cNvGraphicFramePr>
          <p:nvPr>
            <p:extLst/>
          </p:nvPr>
        </p:nvGraphicFramePr>
        <p:xfrm>
          <a:off x="925685" y="3991238"/>
          <a:ext cx="1269456" cy="1231205"/>
        </p:xfrm>
        <a:graphic>
          <a:graphicData uri="http://schemas.openxmlformats.org/presentationml/2006/ole">
            <mc:AlternateContent xmlns:mc="http://schemas.openxmlformats.org/markup-compatibility/2006">
              <mc:Choice xmlns:v="urn:schemas-microsoft-com:vml" Requires="v">
                <p:oleObj spid="_x0000_s21681" name="Visio" r:id="rId8" imgW="971640" imgH="914040" progId="Visio.Drawing.11">
                  <p:embed/>
                </p:oleObj>
              </mc:Choice>
              <mc:Fallback>
                <p:oleObj name="Visio" r:id="rId8" imgW="971640" imgH="914040" progId="Visio.Drawing.11">
                  <p:embed/>
                  <p:pic>
                    <p:nvPicPr>
                      <p:cNvPr id="18" name="Object 7"/>
                      <p:cNvPicPr>
                        <a:picLocks noChangeAspect="1" noChangeArrowheads="1"/>
                      </p:cNvPicPr>
                      <p:nvPr/>
                    </p:nvPicPr>
                    <p:blipFill>
                      <a:blip r:embed="rId9"/>
                      <a:srcRect/>
                      <a:stretch>
                        <a:fillRect/>
                      </a:stretch>
                    </p:blipFill>
                    <p:spPr bwMode="auto">
                      <a:xfrm>
                        <a:off x="925685" y="3991238"/>
                        <a:ext cx="1269456" cy="1231205"/>
                      </a:xfrm>
                      <a:prstGeom prst="rect">
                        <a:avLst/>
                      </a:prstGeom>
                      <a:noFill/>
                      <a:ln>
                        <a:noFill/>
                      </a:ln>
                      <a:effectLst/>
                      <a:extLst/>
                    </p:spPr>
                  </p:pic>
                </p:oleObj>
              </mc:Fallback>
            </mc:AlternateContent>
          </a:graphicData>
        </a:graphic>
      </p:graphicFrame>
      <p:sp>
        <p:nvSpPr>
          <p:cNvPr id="9" name="Oval 8"/>
          <p:cNvSpPr/>
          <p:nvPr/>
        </p:nvSpPr>
        <p:spPr>
          <a:xfrm>
            <a:off x="925685" y="3102239"/>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0" name="Oval 9"/>
          <p:cNvSpPr/>
          <p:nvPr/>
        </p:nvSpPr>
        <p:spPr>
          <a:xfrm>
            <a:off x="1130031" y="3991238"/>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Tree>
    <p:extLst>
      <p:ext uri="{BB962C8B-B14F-4D97-AF65-F5344CB8AC3E}">
        <p14:creationId xmlns:p14="http://schemas.microsoft.com/office/powerpoint/2010/main" val="24662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63" presetClass="path" presetSubtype="0" accel="50000" fill="hold" grpId="5" nodeType="afterEffect">
                                  <p:stCondLst>
                                    <p:cond delay="0"/>
                                  </p:stCondLst>
                                  <p:childTnLst>
                                    <p:animMotion origin="layout" path="M -2.77778E-6 -1.11111E-6 L 0.05729 -0.00092 " pathEditMode="relative" rAng="0" ptsTypes="AA">
                                      <p:cBhvr>
                                        <p:cTn id="10" dur="1000" fill="hold"/>
                                        <p:tgtEl>
                                          <p:spTgt spid="9"/>
                                        </p:tgtEl>
                                        <p:attrNameLst>
                                          <p:attrName>ppt_x</p:attrName>
                                          <p:attrName>ppt_y</p:attrName>
                                        </p:attrNameLst>
                                      </p:cBhvr>
                                      <p:rCtr x="2795" y="-46"/>
                                    </p:animMotion>
                                  </p:childTnLst>
                                </p:cTn>
                              </p:par>
                            </p:childTnLst>
                          </p:cTn>
                        </p:par>
                        <p:par>
                          <p:cTn id="11" fill="hold">
                            <p:stCondLst>
                              <p:cond delay="1500"/>
                            </p:stCondLst>
                            <p:childTnLst>
                              <p:par>
                                <p:cTn id="12" presetID="50" presetClass="path" presetSubtype="0" decel="33000" fill="hold" grpId="1" nodeType="afterEffect">
                                  <p:stCondLst>
                                    <p:cond delay="0"/>
                                  </p:stCondLst>
                                  <p:childTnLst>
                                    <p:animMotion origin="layout" path="M 0.05729 -0.00092 L 0.05973 -0.00092 C 0.06077 -0.00092 0.06233 -0.02616 0.06233 -0.04676 L 0.06233 -0.09259 " pathEditMode="relative" rAng="0" ptsTypes="AAAA">
                                      <p:cBhvr>
                                        <p:cTn id="13" dur="1500" fill="hold"/>
                                        <p:tgtEl>
                                          <p:spTgt spid="9"/>
                                        </p:tgtEl>
                                        <p:attrNameLst>
                                          <p:attrName>ppt_x</p:attrName>
                                          <p:attrName>ppt_y</p:attrName>
                                        </p:attrNameLst>
                                      </p:cBhvr>
                                      <p:rCtr x="243" y="-4583"/>
                                    </p:animMotion>
                                  </p:childTnLst>
                                </p:cTn>
                              </p:par>
                            </p:childTnLst>
                          </p:cTn>
                        </p:par>
                        <p:par>
                          <p:cTn id="14" fill="hold">
                            <p:stCondLst>
                              <p:cond delay="3000"/>
                            </p:stCondLst>
                            <p:childTnLst>
                              <p:par>
                                <p:cTn id="15" presetID="63" presetClass="path" presetSubtype="0" accel="50000" fill="hold" grpId="2" nodeType="afterEffect">
                                  <p:stCondLst>
                                    <p:cond delay="0"/>
                                  </p:stCondLst>
                                  <p:childTnLst>
                                    <p:animMotion origin="layout" path="M -2.77778E-6 -1.11111E-6 L 0.05729 -0.00092 " pathEditMode="relative" rAng="0" ptsTypes="AA">
                                      <p:cBhvr>
                                        <p:cTn id="16" dur="1000" fill="hold"/>
                                        <p:tgtEl>
                                          <p:spTgt spid="9"/>
                                        </p:tgtEl>
                                        <p:attrNameLst>
                                          <p:attrName>ppt_x</p:attrName>
                                          <p:attrName>ppt_y</p:attrName>
                                        </p:attrNameLst>
                                      </p:cBhvr>
                                      <p:rCtr x="2865" y="-46"/>
                                    </p:animMotion>
                                  </p:childTnLst>
                                </p:cTn>
                              </p:par>
                            </p:childTnLst>
                          </p:cTn>
                        </p:par>
                        <p:par>
                          <p:cTn id="17" fill="hold">
                            <p:stCondLst>
                              <p:cond delay="4000"/>
                            </p:stCondLst>
                            <p:childTnLst>
                              <p:par>
                                <p:cTn id="18" presetID="50" presetClass="path" presetSubtype="0" decel="33000" fill="hold" grpId="4" nodeType="afterEffect">
                                  <p:stCondLst>
                                    <p:cond delay="0"/>
                                  </p:stCondLst>
                                  <p:childTnLst>
                                    <p:animMotion origin="layout" path="M 0.05729 -0.00092 L 0.05955 -0.00092 C 0.06077 -0.00092 0.06233 0.02477 0.06233 0.04583 L 0.06233 0.09213 " pathEditMode="relative" rAng="0" ptsTypes="AAAA">
                                      <p:cBhvr>
                                        <p:cTn id="19" dur="1500" fill="hold"/>
                                        <p:tgtEl>
                                          <p:spTgt spid="9"/>
                                        </p:tgtEl>
                                        <p:attrNameLst>
                                          <p:attrName>ppt_x</p:attrName>
                                          <p:attrName>ppt_y</p:attrName>
                                        </p:attrNameLst>
                                      </p:cBhvr>
                                      <p:rCtr x="243" y="4653"/>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3"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63" presetClass="path" presetSubtype="0" accel="50000" fill="hold" grpId="2" nodeType="afterEffect">
                                  <p:stCondLst>
                                    <p:cond delay="0"/>
                                  </p:stCondLst>
                                  <p:childTnLst>
                                    <p:animMotion origin="layout" path="M 1.11111E-6 3.33333E-6 L 0.04114 -3.7037E-6 " pathEditMode="relative" rAng="0" ptsTypes="AA">
                                      <p:cBhvr>
                                        <p:cTn id="31" dur="1000" fill="hold"/>
                                        <p:tgtEl>
                                          <p:spTgt spid="10"/>
                                        </p:tgtEl>
                                        <p:attrNameLst>
                                          <p:attrName>ppt_x</p:attrName>
                                          <p:attrName>ppt_y</p:attrName>
                                        </p:attrNameLst>
                                      </p:cBhvr>
                                      <p:rCtr x="2049" y="-23"/>
                                    </p:animMotion>
                                  </p:childTnLst>
                                </p:cTn>
                              </p:par>
                            </p:childTnLst>
                          </p:cTn>
                        </p:par>
                        <p:par>
                          <p:cTn id="32" fill="hold">
                            <p:stCondLst>
                              <p:cond delay="2000"/>
                            </p:stCondLst>
                            <p:childTnLst>
                              <p:par>
                                <p:cTn id="33" presetID="50" presetClass="path" presetSubtype="0" fill="hold" grpId="3" nodeType="afterEffect">
                                  <p:stCondLst>
                                    <p:cond delay="0"/>
                                  </p:stCondLst>
                                  <p:childTnLst>
                                    <p:animMotion origin="layout" path="M 0.04114 3.33333E-6 L 0.04358 3.33333E-6 C 0.04479 3.33333E-6 0.04653 0.02569 0.04653 0.04676 L 0.04653 0.09352 " pathEditMode="relative" rAng="0" ptsTypes="AAAA">
                                      <p:cBhvr>
                                        <p:cTn id="34" dur="1000" fill="hold"/>
                                        <p:tgtEl>
                                          <p:spTgt spid="10"/>
                                        </p:tgtEl>
                                        <p:attrNameLst>
                                          <p:attrName>ppt_x</p:attrName>
                                          <p:attrName>ppt_y</p:attrName>
                                        </p:attrNameLst>
                                      </p:cBhvr>
                                      <p:rCtr x="260" y="4676"/>
                                    </p:animMotion>
                                  </p:childTnLst>
                                </p:cTn>
                              </p:par>
                            </p:childTnLst>
                          </p:cTn>
                        </p:par>
                        <p:par>
                          <p:cTn id="35" fill="hold">
                            <p:stCondLst>
                              <p:cond delay="3000"/>
                            </p:stCondLst>
                            <p:childTnLst>
                              <p:par>
                                <p:cTn id="36" presetID="42" presetClass="path" presetSubtype="0" decel="50000" fill="hold" grpId="6" nodeType="afterEffect">
                                  <p:stCondLst>
                                    <p:cond delay="0"/>
                                  </p:stCondLst>
                                  <p:childTnLst>
                                    <p:animMotion origin="layout" path="M 0.04705 0.09421 L 0.0908 0.09328 " pathEditMode="relative" rAng="0" ptsTypes="AA">
                                      <p:cBhvr>
                                        <p:cTn id="37" dur="750" fill="hold"/>
                                        <p:tgtEl>
                                          <p:spTgt spid="10"/>
                                        </p:tgtEl>
                                        <p:attrNameLst>
                                          <p:attrName>ppt_x</p:attrName>
                                          <p:attrName>ppt_y</p:attrName>
                                        </p:attrNameLst>
                                      </p:cBhvr>
                                      <p:rCtr x="2187" y="-46"/>
                                    </p:animMotion>
                                  </p:childTnLst>
                                </p:cTn>
                              </p:par>
                            </p:childTnLst>
                          </p:cTn>
                        </p:par>
                        <p:par>
                          <p:cTn id="38" fill="hold">
                            <p:stCondLst>
                              <p:cond delay="3750"/>
                            </p:stCondLst>
                            <p:childTnLst>
                              <p:par>
                                <p:cTn id="39" presetID="63" presetClass="path" presetSubtype="0" accel="50000" fill="hold" grpId="4" nodeType="afterEffect">
                                  <p:stCondLst>
                                    <p:cond delay="0"/>
                                  </p:stCondLst>
                                  <p:childTnLst>
                                    <p:animMotion origin="layout" path="M 0.00208 0.18426 L 0.03628 0.18588 " pathEditMode="relative" rAng="0" ptsTypes="AA">
                                      <p:cBhvr>
                                        <p:cTn id="40" dur="1000" fill="hold"/>
                                        <p:tgtEl>
                                          <p:spTgt spid="10"/>
                                        </p:tgtEl>
                                        <p:attrNameLst>
                                          <p:attrName>ppt_x</p:attrName>
                                          <p:attrName>ppt_y</p:attrName>
                                        </p:attrNameLst>
                                      </p:cBhvr>
                                      <p:rCtr x="1701" y="69"/>
                                    </p:animMotion>
                                  </p:childTnLst>
                                </p:cTn>
                              </p:par>
                            </p:childTnLst>
                          </p:cTn>
                        </p:par>
                        <p:par>
                          <p:cTn id="41" fill="hold">
                            <p:stCondLst>
                              <p:cond delay="4750"/>
                            </p:stCondLst>
                            <p:childTnLst>
                              <p:par>
                                <p:cTn id="42" presetID="50" presetClass="path" presetSubtype="0" fill="hold" grpId="1" nodeType="afterEffect">
                                  <p:stCondLst>
                                    <p:cond delay="0"/>
                                  </p:stCondLst>
                                  <p:childTnLst>
                                    <p:animMotion origin="layout" path="M 0.04201 0.18588 L 0.04444 0.18588 C 0.04549 0.18588 0.04705 0.16064 0.04705 0.14004 L 0.04705 0.09421 " pathEditMode="relative" rAng="0" ptsTypes="AAAA">
                                      <p:cBhvr>
                                        <p:cTn id="43" dur="1000" fill="hold"/>
                                        <p:tgtEl>
                                          <p:spTgt spid="10"/>
                                        </p:tgtEl>
                                        <p:attrNameLst>
                                          <p:attrName>ppt_x</p:attrName>
                                          <p:attrName>ppt_y</p:attrName>
                                        </p:attrNameLst>
                                      </p:cBhvr>
                                      <p:rCtr x="243" y="-4583"/>
                                    </p:animMotion>
                                  </p:childTnLst>
                                </p:cTn>
                              </p:par>
                            </p:childTnLst>
                          </p:cTn>
                        </p:par>
                        <p:par>
                          <p:cTn id="44" fill="hold">
                            <p:stCondLst>
                              <p:cond delay="5750"/>
                            </p:stCondLst>
                            <p:childTnLst>
                              <p:par>
                                <p:cTn id="45" presetID="63" presetClass="path" presetSubtype="0" decel="50000" fill="hold" grpId="5" nodeType="afterEffect">
                                  <p:stCondLst>
                                    <p:cond delay="0"/>
                                  </p:stCondLst>
                                  <p:childTnLst>
                                    <p:animMotion origin="layout" path="M 0.04705 0.09421 L 0.09566 0.09421 " pathEditMode="relative" rAng="0" ptsTypes="AA">
                                      <p:cBhvr>
                                        <p:cTn id="46" dur="750" fill="hold"/>
                                        <p:tgtEl>
                                          <p:spTgt spid="10"/>
                                        </p:tgtEl>
                                        <p:attrNameLst>
                                          <p:attrName>ppt_x</p:attrName>
                                          <p:attrName>ppt_y</p:attrName>
                                        </p:attrNameLst>
                                      </p:cBhvr>
                                      <p:rCtr x="24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10" grpId="0" animBg="1"/>
      <p:bldP spid="10" grpId="1" animBg="1"/>
      <p:bldP spid="10" grpId="2" animBg="1"/>
      <p:bldP spid="10" grpId="3" animBg="1"/>
      <p:bldP spid="10" grpId="4" animBg="1"/>
      <p:bldP spid="10" grpId="5" animBg="1"/>
      <p:bldP spid="10" grpId="6"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43" b="459"/>
          <a:stretch/>
        </p:blipFill>
        <p:spPr>
          <a:xfrm>
            <a:off x="913976" y="1573217"/>
            <a:ext cx="7000009" cy="2854101"/>
          </a:xfrm>
        </p:spPr>
      </p:pic>
      <p:sp>
        <p:nvSpPr>
          <p:cNvPr id="3" name="Title 2"/>
          <p:cNvSpPr>
            <a:spLocks noGrp="1"/>
          </p:cNvSpPr>
          <p:nvPr>
            <p:ph type="title"/>
          </p:nvPr>
        </p:nvSpPr>
        <p:spPr/>
        <p:txBody>
          <a:bodyPr/>
          <a:lstStyle/>
          <a:p>
            <a:r>
              <a:rPr lang="en-AU" dirty="0"/>
              <a:t>Example: XOR Gateway</a:t>
            </a:r>
          </a:p>
        </p:txBody>
      </p:sp>
      <p:sp>
        <p:nvSpPr>
          <p:cNvPr id="6" name="Slide Number Placeholder 1"/>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5</a:t>
            </a:r>
          </a:p>
        </p:txBody>
      </p:sp>
      <p:sp>
        <p:nvSpPr>
          <p:cNvPr id="7" name="Oval 6"/>
          <p:cNvSpPr/>
          <p:nvPr/>
        </p:nvSpPr>
        <p:spPr>
          <a:xfrm>
            <a:off x="1071533" y="287089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2" name="Rounded Rectangle 1"/>
          <p:cNvSpPr/>
          <p:nvPr/>
        </p:nvSpPr>
        <p:spPr>
          <a:xfrm>
            <a:off x="4396154" y="1577726"/>
            <a:ext cx="852178" cy="699257"/>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500">
              <a:solidFill>
                <a:prstClr val="black"/>
              </a:solidFill>
            </a:endParaRPr>
          </a:p>
        </p:txBody>
      </p:sp>
      <p:sp>
        <p:nvSpPr>
          <p:cNvPr id="10" name="Oval 9"/>
          <p:cNvSpPr/>
          <p:nvPr/>
        </p:nvSpPr>
        <p:spPr>
          <a:xfrm>
            <a:off x="5738971" y="1853573"/>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1" name="Rounded Rectangle 10"/>
          <p:cNvSpPr/>
          <p:nvPr/>
        </p:nvSpPr>
        <p:spPr>
          <a:xfrm>
            <a:off x="4396153" y="2590534"/>
            <a:ext cx="852178" cy="699257"/>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500">
              <a:solidFill>
                <a:prstClr val="black"/>
              </a:solidFill>
            </a:endParaRPr>
          </a:p>
        </p:txBody>
      </p:sp>
      <p:sp>
        <p:nvSpPr>
          <p:cNvPr id="12" name="Oval 11"/>
          <p:cNvSpPr/>
          <p:nvPr/>
        </p:nvSpPr>
        <p:spPr>
          <a:xfrm>
            <a:off x="5437627" y="287089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3" name="Rectangle 5"/>
          <p:cNvSpPr>
            <a:spLocks noChangeArrowheads="1"/>
          </p:cNvSpPr>
          <p:nvPr/>
        </p:nvSpPr>
        <p:spPr bwMode="auto">
          <a:xfrm>
            <a:off x="605793" y="1145687"/>
            <a:ext cx="4410344" cy="400110"/>
          </a:xfrm>
          <a:prstGeom prst="rect">
            <a:avLst/>
          </a:prstGeom>
          <a:noFill/>
          <a:ln w="9525">
            <a:noFill/>
            <a:miter lim="800000"/>
            <a:headEnd/>
            <a:tailEnd/>
          </a:ln>
          <a:effectLst/>
        </p:spPr>
        <p:txBody>
          <a:bodyPr wrap="square">
            <a:spAutoFit/>
          </a:bodyPr>
          <a:lstStyle/>
          <a:p>
            <a:r>
              <a:rPr lang="en-AU" sz="2000" b="1" dirty="0">
                <a:latin typeface="Arial" panose="020B0604020202020204" pitchFamily="34" charset="0"/>
                <a:cs typeface="Arial" panose="020B0604020202020204" pitchFamily="34" charset="0"/>
              </a:rPr>
              <a:t>Invoice checking process</a:t>
            </a:r>
          </a:p>
        </p:txBody>
      </p:sp>
    </p:spTree>
    <p:extLst>
      <p:ext uri="{BB962C8B-B14F-4D97-AF65-F5344CB8AC3E}">
        <p14:creationId xmlns:p14="http://schemas.microsoft.com/office/powerpoint/2010/main" val="5614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6.93889E-18 -1.85185E-6 L 0.21736 -0.00069 " pathEditMode="relative" rAng="0" ptsTypes="AA">
                                      <p:cBhvr>
                                        <p:cTn id="13" dur="2000" fill="hold"/>
                                        <p:tgtEl>
                                          <p:spTgt spid="7"/>
                                        </p:tgtEl>
                                        <p:attrNameLst>
                                          <p:attrName>ppt_x</p:attrName>
                                          <p:attrName>ppt_y</p:attrName>
                                        </p:attrNameLst>
                                      </p:cBhvr>
                                      <p:rCtr x="10868" y="-46"/>
                                    </p:animMotion>
                                  </p:childTnLst>
                                </p:cTn>
                              </p:par>
                            </p:childTnLst>
                          </p:cTn>
                        </p:par>
                      </p:childTnLst>
                    </p:cTn>
                  </p:par>
                  <p:par>
                    <p:cTn id="14" fill="hold">
                      <p:stCondLst>
                        <p:cond delay="indefinite"/>
                      </p:stCondLst>
                      <p:childTnLst>
                        <p:par>
                          <p:cTn id="15" fill="hold">
                            <p:stCondLst>
                              <p:cond delay="0"/>
                            </p:stCondLst>
                            <p:childTnLst>
                              <p:par>
                                <p:cTn id="16" presetID="50" presetClass="path" presetSubtype="0" accel="50000" fill="hold" grpId="10" nodeType="clickEffect">
                                  <p:stCondLst>
                                    <p:cond delay="0"/>
                                  </p:stCondLst>
                                  <p:childTnLst>
                                    <p:animMotion origin="layout" path="M 0.21736 -0.00069 L 0.23142 -0.00069 C 0.23767 -0.00069 0.24583 -0.04954 0.24583 -0.08912 L 0.24583 -0.17731 " pathEditMode="relative" rAng="0" ptsTypes="AAAA">
                                      <p:cBhvr>
                                        <p:cTn id="17" dur="1500" fill="hold"/>
                                        <p:tgtEl>
                                          <p:spTgt spid="7"/>
                                        </p:tgtEl>
                                        <p:attrNameLst>
                                          <p:attrName>ppt_x</p:attrName>
                                          <p:attrName>ppt_y</p:attrName>
                                        </p:attrNameLst>
                                      </p:cBhvr>
                                      <p:rCtr x="1424" y="-8843"/>
                                    </p:animMotion>
                                  </p:childTnLst>
                                </p:cTn>
                              </p:par>
                            </p:childTnLst>
                          </p:cTn>
                        </p:par>
                        <p:par>
                          <p:cTn id="18" fill="hold">
                            <p:stCondLst>
                              <p:cond delay="1500"/>
                            </p:stCondLst>
                            <p:childTnLst>
                              <p:par>
                                <p:cTn id="19" presetID="63" presetClass="path" presetSubtype="0" decel="50000" fill="hold" grpId="11" nodeType="afterEffect">
                                  <p:stCondLst>
                                    <p:cond delay="0"/>
                                  </p:stCondLst>
                                  <p:childTnLst>
                                    <p:animMotion origin="layout" path="M 0.24583 -0.17731 L 0.35243 -0.17662 " pathEditMode="relative" rAng="0" ptsTypes="AA">
                                      <p:cBhvr>
                                        <p:cTn id="20" dur="1500" fill="hold"/>
                                        <p:tgtEl>
                                          <p:spTgt spid="7"/>
                                        </p:tgtEl>
                                        <p:attrNameLst>
                                          <p:attrName>ppt_x</p:attrName>
                                          <p:attrName>ppt_y</p:attrName>
                                        </p:attrNameLst>
                                      </p:cBhvr>
                                      <p:rCtr x="5330" y="23"/>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2" nodeType="clickEffect">
                                  <p:stCondLst>
                                    <p:cond delay="0"/>
                                  </p:stCondLst>
                                  <p:childTnLst>
                                    <p:animMotion origin="layout" path="M 0.35243 -0.17662 L 0.61389 -0.17986 " pathEditMode="relative" rAng="0" ptsTypes="AA">
                                      <p:cBhvr>
                                        <p:cTn id="24" dur="1500" fill="hold"/>
                                        <p:tgtEl>
                                          <p:spTgt spid="7"/>
                                        </p:tgtEl>
                                        <p:attrNameLst>
                                          <p:attrName>ppt_x</p:attrName>
                                          <p:attrName>ppt_y</p:attrName>
                                        </p:attrNameLst>
                                      </p:cBhvr>
                                      <p:rCtr x="13281" y="-116"/>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3" nodeType="clickEffect">
                                  <p:stCondLst>
                                    <p:cond delay="0"/>
                                  </p:stCondLst>
                                  <p:childTnLst>
                                    <p:animMotion origin="layout" path="M 0.21215 -0.00069 L 0.35851 -0.00023 " pathEditMode="relative" rAng="0" ptsTypes="AA">
                                      <p:cBhvr>
                                        <p:cTn id="28" dur="2000" fill="hold"/>
                                        <p:tgtEl>
                                          <p:spTgt spid="7"/>
                                        </p:tgtEl>
                                        <p:attrNameLst>
                                          <p:attrName>ppt_x</p:attrName>
                                          <p:attrName>ppt_y</p:attrName>
                                        </p:attrNameLst>
                                      </p:cBhvr>
                                      <p:rCtr x="7309" y="23"/>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decel="50000" fill="hold" grpId="5" nodeType="clickEffect">
                                  <p:stCondLst>
                                    <p:cond delay="0"/>
                                  </p:stCondLst>
                                  <p:childTnLst>
                                    <p:animMotion origin="layout" path="M 0.35851 -0.00023 L 0.57396 -0.00092 " pathEditMode="relative" rAng="0" ptsTypes="AA">
                                      <p:cBhvr>
                                        <p:cTn id="32" dur="2000" fill="hold"/>
                                        <p:tgtEl>
                                          <p:spTgt spid="7"/>
                                        </p:tgtEl>
                                        <p:attrNameLst>
                                          <p:attrName>ppt_x</p:attrName>
                                          <p:attrName>ppt_y</p:attrName>
                                        </p:attrNameLst>
                                      </p:cBhvr>
                                      <p:rCtr x="10764" y="-46"/>
                                    </p:animMotion>
                                  </p:childTnLst>
                                </p:cTn>
                              </p:par>
                            </p:childTnLst>
                          </p:cTn>
                        </p:par>
                      </p:childTnLst>
                    </p:cTn>
                  </p:par>
                  <p:par>
                    <p:cTn id="33" fill="hold">
                      <p:stCondLst>
                        <p:cond delay="indefinite"/>
                      </p:stCondLst>
                      <p:childTnLst>
                        <p:par>
                          <p:cTn id="34" fill="hold">
                            <p:stCondLst>
                              <p:cond delay="0"/>
                            </p:stCondLst>
                            <p:childTnLst>
                              <p:par>
                                <p:cTn id="35" presetID="50" presetClass="path" presetSubtype="0" accel="50000" fill="hold" grpId="2" nodeType="clickEffect">
                                  <p:stCondLst>
                                    <p:cond delay="0"/>
                                  </p:stCondLst>
                                  <p:childTnLst>
                                    <p:animMotion origin="layout" path="M 0.21736 -0.00069 L 0.23125 -0.00069 C 0.23767 -0.00069 0.24566 0.05347 0.24566 0.09792 L 0.24566 0.19722 " pathEditMode="relative" rAng="0" ptsTypes="AAAA">
                                      <p:cBhvr>
                                        <p:cTn id="36" dur="1500" fill="hold"/>
                                        <p:tgtEl>
                                          <p:spTgt spid="7"/>
                                        </p:tgtEl>
                                        <p:attrNameLst>
                                          <p:attrName>ppt_x</p:attrName>
                                          <p:attrName>ppt_y</p:attrName>
                                        </p:attrNameLst>
                                      </p:cBhvr>
                                      <p:rCtr x="1406" y="9884"/>
                                    </p:animMotion>
                                  </p:childTnLst>
                                </p:cTn>
                              </p:par>
                            </p:childTnLst>
                          </p:cTn>
                        </p:par>
                        <p:par>
                          <p:cTn id="37" fill="hold">
                            <p:stCondLst>
                              <p:cond delay="1500"/>
                            </p:stCondLst>
                            <p:childTnLst>
                              <p:par>
                                <p:cTn id="38" presetID="63" presetClass="path" presetSubtype="0" decel="50000" fill="hold" grpId="7" nodeType="afterEffect">
                                  <p:stCondLst>
                                    <p:cond delay="0"/>
                                  </p:stCondLst>
                                  <p:childTnLst>
                                    <p:animMotion origin="layout" path="M 0.24566 0.19722 L 0.35955 0.2 " pathEditMode="fixed" rAng="0" ptsTypes="AA">
                                      <p:cBhvr>
                                        <p:cTn id="39" dur="1500" fill="hold"/>
                                        <p:tgtEl>
                                          <p:spTgt spid="7"/>
                                        </p:tgtEl>
                                        <p:attrNameLst>
                                          <p:attrName>ppt_x</p:attrName>
                                          <p:attrName>ppt_y</p:attrName>
                                        </p:attrNameLst>
                                      </p:cBhvr>
                                      <p:rCtr x="5694" y="139"/>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8" nodeType="clickEffect">
                                  <p:stCondLst>
                                    <p:cond delay="0"/>
                                  </p:stCondLst>
                                  <p:childTnLst>
                                    <p:animMotion origin="layout" path="M 0.35955 0.2 L 0.61198 0.19722 " pathEditMode="relative" rAng="0" ptsTypes="AA">
                                      <p:cBhvr>
                                        <p:cTn id="43" dur="2000" fill="hold"/>
                                        <p:tgtEl>
                                          <p:spTgt spid="7"/>
                                        </p:tgtEl>
                                        <p:attrNameLst>
                                          <p:attrName>ppt_x</p:attrName>
                                          <p:attrName>ppt_y</p:attrName>
                                        </p:attrNameLst>
                                      </p:cBhvr>
                                      <p:rCtr x="12622" y="-139"/>
                                    </p:animMotion>
                                  </p:childTnLst>
                                </p:cTn>
                              </p:par>
                            </p:childTnLst>
                          </p:cTn>
                        </p:par>
                      </p:childTnLst>
                    </p:cTn>
                  </p:par>
                  <p:par>
                    <p:cTn id="44" fill="hold">
                      <p:stCondLst>
                        <p:cond delay="indefinite"/>
                      </p:stCondLst>
                      <p:childTnLst>
                        <p:par>
                          <p:cTn id="45" fill="hold">
                            <p:stCondLst>
                              <p:cond delay="0"/>
                            </p:stCondLst>
                            <p:childTnLst>
                              <p:par>
                                <p:cTn id="46" presetID="50" presetClass="path" presetSubtype="0" accel="50000" fill="hold" grpId="4" nodeType="clickEffect">
                                  <p:stCondLst>
                                    <p:cond delay="0"/>
                                  </p:stCondLst>
                                  <p:childTnLst>
                                    <p:animMotion origin="layout" path="M 0.61198 0.19792 L 0.62274 0.19792 C 0.6276 0.19792 0.63385 0.13565 0.63385 0.09514 L 0.63385 0.00046 " pathEditMode="relative" rAng="0" ptsTypes="AAAA">
                                      <p:cBhvr>
                                        <p:cTn id="47" dur="1250" fill="hold"/>
                                        <p:tgtEl>
                                          <p:spTgt spid="7"/>
                                        </p:tgtEl>
                                        <p:attrNameLst>
                                          <p:attrName>ppt_x</p:attrName>
                                          <p:attrName>ppt_y</p:attrName>
                                        </p:attrNameLst>
                                      </p:cBhvr>
                                      <p:rCtr x="1094" y="-9884"/>
                                    </p:animMotion>
                                  </p:childTnLst>
                                </p:cTn>
                              </p:par>
                            </p:childTnLst>
                          </p:cTn>
                        </p:par>
                        <p:par>
                          <p:cTn id="48" fill="hold">
                            <p:stCondLst>
                              <p:cond delay="1250"/>
                            </p:stCondLst>
                            <p:childTnLst>
                              <p:par>
                                <p:cTn id="49" presetID="63" presetClass="path" presetSubtype="0" decel="50000" fill="hold" grpId="15" nodeType="afterEffect">
                                  <p:stCondLst>
                                    <p:cond delay="0"/>
                                  </p:stCondLst>
                                  <p:childTnLst>
                                    <p:animMotion origin="layout" path="M 0.63403 0.00092 L 0.67552 -0.00069 " pathEditMode="relative" rAng="0" ptsTypes="AA">
                                      <p:cBhvr>
                                        <p:cTn id="50" dur="750" fill="hold"/>
                                        <p:tgtEl>
                                          <p:spTgt spid="7"/>
                                        </p:tgtEl>
                                        <p:attrNameLst>
                                          <p:attrName>ppt_x</p:attrName>
                                          <p:attrName>ppt_y</p:attrName>
                                        </p:attrNameLst>
                                      </p:cBhvr>
                                      <p:rCtr x="2101" y="46"/>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26" presetClass="emph" presetSubtype="0" fill="hold" grpId="0" nodeType="withEffect">
                                  <p:stCondLst>
                                    <p:cond delay="0"/>
                                  </p:stCondLst>
                                  <p:childTnLst>
                                    <p:animEffect transition="out" filter="fade">
                                      <p:cBhvr>
                                        <p:cTn id="56" dur="1000" tmFilter="0, 0; .2, .5; .8, .5; 1, 0"/>
                                        <p:tgtEl>
                                          <p:spTgt spid="2"/>
                                        </p:tgtEl>
                                      </p:cBhvr>
                                    </p:animEffect>
                                    <p:animScale>
                                      <p:cBhvr>
                                        <p:cTn id="57" dur="500" autoRev="1" fill="hold"/>
                                        <p:tgtEl>
                                          <p:spTgt spid="2"/>
                                        </p:tgtEl>
                                      </p:cBhvr>
                                      <p:by x="105000" y="105000"/>
                                    </p:animScale>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53" presetClass="exit" presetSubtype="32" fill="hold" grpId="6" nodeType="withEffect">
                                  <p:stCondLst>
                                    <p:cond delay="0"/>
                                  </p:stCondLst>
                                  <p:childTnLst>
                                    <p:anim calcmode="lin" valueType="num">
                                      <p:cBhvr>
                                        <p:cTn id="62" dur="500"/>
                                        <p:tgtEl>
                                          <p:spTgt spid="7"/>
                                        </p:tgtEl>
                                        <p:attrNameLst>
                                          <p:attrName>ppt_w</p:attrName>
                                        </p:attrNameLst>
                                      </p:cBhvr>
                                      <p:tavLst>
                                        <p:tav tm="0">
                                          <p:val>
                                            <p:strVal val="ppt_w"/>
                                          </p:val>
                                        </p:tav>
                                        <p:tav tm="100000">
                                          <p:val>
                                            <p:fltVal val="0"/>
                                          </p:val>
                                        </p:tav>
                                      </p:tavLst>
                                    </p:anim>
                                    <p:anim calcmode="lin" valueType="num">
                                      <p:cBhvr>
                                        <p:cTn id="63" dur="500"/>
                                        <p:tgtEl>
                                          <p:spTgt spid="7"/>
                                        </p:tgtEl>
                                        <p:attrNameLst>
                                          <p:attrName>ppt_h</p:attrName>
                                        </p:attrNameLst>
                                      </p:cBhvr>
                                      <p:tavLst>
                                        <p:tav tm="0">
                                          <p:val>
                                            <p:strVal val="ppt_h"/>
                                          </p:val>
                                        </p:tav>
                                        <p:tav tm="100000">
                                          <p:val>
                                            <p:fltVal val="0"/>
                                          </p:val>
                                        </p:tav>
                                      </p:tavLst>
                                    </p:anim>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childTnLst>
                          </p:cTn>
                        </p:par>
                        <p:par>
                          <p:cTn id="66" fill="hold">
                            <p:stCondLst>
                              <p:cond delay="1000"/>
                            </p:stCondLst>
                            <p:childTnLst>
                              <p:par>
                                <p:cTn id="67" presetID="10" presetClass="exit" presetSubtype="0" fill="hold" grpId="2" nodeType="afterEffect">
                                  <p:stCondLst>
                                    <p:cond delay="0"/>
                                  </p:stCondLst>
                                  <p:childTnLst>
                                    <p:animEffect transition="out" filter="fade">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ntr" presetSubtype="0" fill="hold" grpId="18" nodeType="withEffect">
                                  <p:stCondLst>
                                    <p:cond delay="0"/>
                                  </p:stCondLst>
                                  <p:childTnLst>
                                    <p:set>
                                      <p:cBhvr>
                                        <p:cTn id="73" dur="1" fill="hold">
                                          <p:stCondLst>
                                            <p:cond delay="0"/>
                                          </p:stCondLst>
                                        </p:cTn>
                                        <p:tgtEl>
                                          <p:spTgt spid="7"/>
                                        </p:tgtEl>
                                        <p:attrNameLst>
                                          <p:attrName>style.visibility</p:attrName>
                                        </p:attrNameLst>
                                      </p:cBhvr>
                                      <p:to>
                                        <p:strVal val="visible"/>
                                      </p:to>
                                    </p:set>
                                  </p:childTnLst>
                                </p:cTn>
                              </p:par>
                              <p:par>
                                <p:cTn id="74" presetID="50" presetClass="path" presetSubtype="0" accel="50000" fill="hold" grpId="13" nodeType="withEffect">
                                  <p:stCondLst>
                                    <p:cond delay="0"/>
                                  </p:stCondLst>
                                  <p:childTnLst>
                                    <p:animMotion origin="layout" path="M 0.61389 -0.17986 L 0.62361 -0.17986 C 0.6283 -0.17986 0.63403 -0.13009 0.63403 -0.09282 L 0.63403 0.00093 " pathEditMode="relative" rAng="0" ptsTypes="AAAA">
                                      <p:cBhvr>
                                        <p:cTn id="75" dur="1250" fill="hold"/>
                                        <p:tgtEl>
                                          <p:spTgt spid="7"/>
                                        </p:tgtEl>
                                        <p:attrNameLst>
                                          <p:attrName>ppt_x</p:attrName>
                                          <p:attrName>ppt_y</p:attrName>
                                        </p:attrNameLst>
                                      </p:cBhvr>
                                      <p:rCtr x="1007" y="9028"/>
                                    </p:animMotion>
                                  </p:childTnLst>
                                </p:cTn>
                              </p:par>
                            </p:childTnLst>
                          </p:cTn>
                        </p:par>
                        <p:par>
                          <p:cTn id="76" fill="hold">
                            <p:stCondLst>
                              <p:cond delay="2250"/>
                            </p:stCondLst>
                            <p:childTnLst>
                              <p:par>
                                <p:cTn id="77" presetID="63" presetClass="path" presetSubtype="0" decel="50000" fill="hold" grpId="14" nodeType="afterEffect">
                                  <p:stCondLst>
                                    <p:cond delay="0"/>
                                  </p:stCondLst>
                                  <p:childTnLst>
                                    <p:animMotion origin="layout" path="M 0.63403 0.00092 L 0.67552 -0.00069 " pathEditMode="relative" rAng="0" ptsTypes="AA">
                                      <p:cBhvr>
                                        <p:cTn id="78" dur="750" fill="hold"/>
                                        <p:tgtEl>
                                          <p:spTgt spid="7"/>
                                        </p:tgtEl>
                                        <p:attrNameLst>
                                          <p:attrName>ppt_x</p:attrName>
                                          <p:attrName>ppt_y</p:attrName>
                                        </p:attrNameLst>
                                      </p:cBhvr>
                                      <p:rCtr x="2101" y="116"/>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par>
                                <p:cTn id="83" presetID="26" presetClass="emph" presetSubtype="0" fill="hold" grpId="0" nodeType="withEffect">
                                  <p:stCondLst>
                                    <p:cond delay="0"/>
                                  </p:stCondLst>
                                  <p:childTnLst>
                                    <p:animEffect transition="out" filter="fade">
                                      <p:cBhvr>
                                        <p:cTn id="84" dur="1000" tmFilter="0, 0; .2, .5; .8, .5; 1, 0"/>
                                        <p:tgtEl>
                                          <p:spTgt spid="11"/>
                                        </p:tgtEl>
                                      </p:cBhvr>
                                    </p:animEffect>
                                    <p:animScale>
                                      <p:cBhvr>
                                        <p:cTn id="85" dur="500" autoRev="1" fill="hold"/>
                                        <p:tgtEl>
                                          <p:spTgt spid="11"/>
                                        </p:tgtEl>
                                      </p:cBhvr>
                                      <p:by x="105000" y="105000"/>
                                    </p:animScale>
                                  </p:childTnLst>
                                </p:cTn>
                              </p:par>
                              <p:par>
                                <p:cTn id="86" presetID="10"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 presetClass="exit" presetSubtype="0" fill="hold" grpId="20"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par>
                          <p:cTn id="91" fill="hold">
                            <p:stCondLst>
                              <p:cond delay="1000"/>
                            </p:stCondLst>
                            <p:childTnLst>
                              <p:par>
                                <p:cTn id="92" presetID="10" presetClass="exit" presetSubtype="0" fill="hold" grpId="2" nodeType="after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par>
                                <p:cTn id="97" presetID="1" presetClass="entr" presetSubtype="0" fill="hold" grpId="19"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63" presetClass="path" presetSubtype="0" accel="50000" fill="hold" grpId="17" nodeType="withEffect">
                                  <p:stCondLst>
                                    <p:cond delay="0"/>
                                  </p:stCondLst>
                                  <p:childTnLst>
                                    <p:animMotion origin="layout" path="M 0.57396 -0.00092 L 0.63403 0.00093 " pathEditMode="relative" rAng="0" ptsTypes="AA">
                                      <p:cBhvr>
                                        <p:cTn id="100" dur="750" fill="hold"/>
                                        <p:tgtEl>
                                          <p:spTgt spid="7"/>
                                        </p:tgtEl>
                                        <p:attrNameLst>
                                          <p:attrName>ppt_x</p:attrName>
                                          <p:attrName>ppt_y</p:attrName>
                                        </p:attrNameLst>
                                      </p:cBhvr>
                                      <p:rCtr x="3316" y="-69"/>
                                    </p:animMotion>
                                  </p:childTnLst>
                                </p:cTn>
                              </p:par>
                            </p:childTnLst>
                          </p:cTn>
                        </p:par>
                        <p:par>
                          <p:cTn id="101" fill="hold">
                            <p:stCondLst>
                              <p:cond delay="1750"/>
                            </p:stCondLst>
                            <p:childTnLst>
                              <p:par>
                                <p:cTn id="102" presetID="63" presetClass="path" presetSubtype="0" decel="50000" fill="hold" grpId="16" nodeType="afterEffect">
                                  <p:stCondLst>
                                    <p:cond delay="0"/>
                                  </p:stCondLst>
                                  <p:childTnLst>
                                    <p:animMotion origin="layout" path="M 0.63403 0.00092 L 0.67552 -0.00069 " pathEditMode="relative" rAng="0" ptsTypes="AA">
                                      <p:cBhvr>
                                        <p:cTn id="103" dur="750" fill="hold"/>
                                        <p:tgtEl>
                                          <p:spTgt spid="7"/>
                                        </p:tgtEl>
                                        <p:attrNameLst>
                                          <p:attrName>ppt_x</p:attrName>
                                          <p:attrName>ppt_y</p:attrName>
                                        </p:attrNameLst>
                                      </p:cBhvr>
                                      <p:rCtr x="2066" y="46"/>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grpId="9" nodeType="clickEffect">
                                  <p:stCondLst>
                                    <p:cond delay="0"/>
                                  </p:stCondLst>
                                  <p:childTnLst>
                                    <p:animMotion origin="layout" path="M 0.67552 -0.00069 L 0.85955 -0.00023 " pathEditMode="relative" rAng="0" ptsTypes="AA">
                                      <p:cBhvr>
                                        <p:cTn id="107" dur="2000" fill="hold"/>
                                        <p:tgtEl>
                                          <p:spTgt spid="7"/>
                                        </p:tgtEl>
                                        <p:attrNameLst>
                                          <p:attrName>ppt_x</p:attrName>
                                          <p:attrName>ppt_y</p:attrName>
                                        </p:attrNameLst>
                                      </p:cBhvr>
                                      <p:rCtr x="9201" y="23"/>
                                    </p:animMotion>
                                  </p:childTnLst>
                                </p:cTn>
                              </p:par>
                            </p:childTnLst>
                          </p:cTn>
                        </p:par>
                        <p:par>
                          <p:cTn id="108" fill="hold">
                            <p:stCondLst>
                              <p:cond delay="2000"/>
                            </p:stCondLst>
                            <p:childTnLst>
                              <p:par>
                                <p:cTn id="109" presetID="53" presetClass="exit" presetSubtype="32" fill="hold" grpId="21" nodeType="afterEffect">
                                  <p:stCondLst>
                                    <p:cond delay="0"/>
                                  </p:stCondLst>
                                  <p:childTnLst>
                                    <p:anim calcmode="lin" valueType="num">
                                      <p:cBhvr>
                                        <p:cTn id="110" dur="500"/>
                                        <p:tgtEl>
                                          <p:spTgt spid="7"/>
                                        </p:tgtEl>
                                        <p:attrNameLst>
                                          <p:attrName>ppt_w</p:attrName>
                                        </p:attrNameLst>
                                      </p:cBhvr>
                                      <p:tavLst>
                                        <p:tav tm="0">
                                          <p:val>
                                            <p:strVal val="ppt_w"/>
                                          </p:val>
                                        </p:tav>
                                        <p:tav tm="100000">
                                          <p:val>
                                            <p:fltVal val="0"/>
                                          </p:val>
                                        </p:tav>
                                      </p:tavLst>
                                    </p:anim>
                                    <p:anim calcmode="lin" valueType="num">
                                      <p:cBhvr>
                                        <p:cTn id="111" dur="500"/>
                                        <p:tgtEl>
                                          <p:spTgt spid="7"/>
                                        </p:tgtEl>
                                        <p:attrNameLst>
                                          <p:attrName>ppt_h</p:attrName>
                                        </p:attrNameLst>
                                      </p:cBhvr>
                                      <p:tavLst>
                                        <p:tav tm="0">
                                          <p:val>
                                            <p:strVal val="ppt_h"/>
                                          </p:val>
                                        </p:tav>
                                        <p:tav tm="100000">
                                          <p:val>
                                            <p:fltVal val="0"/>
                                          </p:val>
                                        </p:tav>
                                      </p:tavLst>
                                    </p:anim>
                                    <p:animEffect transition="out" filter="fade">
                                      <p:cBhvr>
                                        <p:cTn id="112" dur="500"/>
                                        <p:tgtEl>
                                          <p:spTgt spid="7"/>
                                        </p:tgtEl>
                                      </p:cBhvr>
                                    </p:animEffect>
                                    <p:set>
                                      <p:cBhvr>
                                        <p:cTn id="1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7" grpId="10" animBg="1"/>
      <p:bldP spid="7" grpId="11" animBg="1"/>
      <p:bldP spid="7" grpId="12" animBg="1"/>
      <p:bldP spid="7" grpId="13" animBg="1"/>
      <p:bldP spid="7" grpId="14" animBg="1"/>
      <p:bldP spid="7" grpId="15" animBg="1"/>
      <p:bldP spid="7" grpId="16" animBg="1"/>
      <p:bldP spid="7" grpId="17" animBg="1"/>
      <p:bldP spid="7" grpId="18" animBg="1"/>
      <p:bldP spid="7" grpId="19" animBg="1"/>
      <p:bldP spid="7" grpId="20" animBg="1"/>
      <p:bldP spid="7" grpId="21" animBg="1"/>
      <p:bldP spid="2" grpId="0" animBg="1"/>
      <p:bldP spid="2" grpId="1" animBg="1"/>
      <p:bldP spid="2" grpId="2" animBg="1"/>
      <p:bldP spid="10" grpId="0" animBg="1"/>
      <p:bldP spid="10" grpId="1" animBg="1"/>
      <p:bldP spid="11" grpId="0" animBg="1"/>
      <p:bldP spid="11" grpId="1" animBg="1"/>
      <p:bldP spid="11" grpId="2"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7279" y="1254559"/>
            <a:ext cx="4381909" cy="4073545"/>
          </a:xfrm>
          <a:prstGeom prst="rect">
            <a:avLst/>
          </a:prstGeom>
        </p:spPr>
      </p:pic>
      <p:sp>
        <p:nvSpPr>
          <p:cNvPr id="9218" name="Rectangle 2"/>
          <p:cNvSpPr>
            <a:spLocks noGrp="1" noChangeArrowheads="1"/>
          </p:cNvSpPr>
          <p:nvPr>
            <p:ph type="title"/>
          </p:nvPr>
        </p:nvSpPr>
        <p:spPr>
          <a:xfrm>
            <a:off x="485298" y="104318"/>
            <a:ext cx="6600336" cy="879231"/>
          </a:xfrm>
        </p:spPr>
        <p:txBody>
          <a:bodyPr/>
          <a:lstStyle/>
          <a:p>
            <a:r>
              <a:rPr lang="en-US" dirty="0">
                <a:ea typeface="ＭＳ Ｐゴシック" pitchFamily="34" charset="-128"/>
              </a:rPr>
              <a:t>Process Modeling in the BPM Lifecycle</a:t>
            </a:r>
          </a:p>
        </p:txBody>
      </p:sp>
      <p:sp>
        <p:nvSpPr>
          <p:cNvPr id="9219" name="Rectangle 5"/>
          <p:cNvSpPr>
            <a:spLocks noChangeArrowheads="1"/>
          </p:cNvSpPr>
          <p:nvPr/>
        </p:nvSpPr>
        <p:spPr bwMode="auto">
          <a:xfrm>
            <a:off x="7222726" y="1515663"/>
            <a:ext cx="554404"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sz="1692" dirty="0"/>
          </a:p>
        </p:txBody>
      </p:sp>
      <p:sp>
        <p:nvSpPr>
          <p:cNvPr id="9220" name="Rectangle 6"/>
          <p:cNvSpPr>
            <a:spLocks noChangeArrowheads="1"/>
          </p:cNvSpPr>
          <p:nvPr/>
        </p:nvSpPr>
        <p:spPr bwMode="auto">
          <a:xfrm>
            <a:off x="1686015" y="2402221"/>
            <a:ext cx="109904" cy="55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sz="1692" dirty="0"/>
          </a:p>
        </p:txBody>
      </p:sp>
      <p:pic>
        <p:nvPicPr>
          <p:cNvPr id="18" name="Picture 4" descr="\\psf\Home\Desktop\pics\ch3_PurchaseOrder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174" y="4356406"/>
            <a:ext cx="1252175" cy="7259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psf\Home\Desktop\pics\ch3_PurchaseOrd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157053" y="2506670"/>
            <a:ext cx="1862287" cy="212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psf\Home\Desktop\pics\ch6_cause_effect_rejected_equipm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2877" y="3779062"/>
            <a:ext cx="1330525" cy="9402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Picture 42" descr="\\psf\Home\Desktop\pics\ch10_f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531" y="5313235"/>
            <a:ext cx="1413403" cy="357128"/>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bwMode="auto">
          <a:xfrm>
            <a:off x="3733885" y="2196269"/>
            <a:ext cx="1083315" cy="563274"/>
          </a:xfrm>
          <a:prstGeom prst="roundRect">
            <a:avLst/>
          </a:prstGeom>
          <a:noFill/>
          <a:ln w="57150" cap="flat" cmpd="sng" algn="ctr">
            <a:solidFill>
              <a:srgbClr val="CC0000"/>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defTabSz="703374"/>
            <a:endParaRPr lang="en-AU" sz="1846" dirty="0">
              <a:latin typeface="Times New Roman" pitchFamily="-106" charset="0"/>
            </a:endParaRPr>
          </a:p>
        </p:txBody>
      </p:sp>
      <p:sp>
        <p:nvSpPr>
          <p:cNvPr id="23" name="Rounded Rectangle 22"/>
          <p:cNvSpPr/>
          <p:nvPr/>
        </p:nvSpPr>
        <p:spPr bwMode="auto">
          <a:xfrm>
            <a:off x="5258308" y="2325767"/>
            <a:ext cx="745773" cy="433776"/>
          </a:xfrm>
          <a:prstGeom prst="roundRect">
            <a:avLst/>
          </a:prstGeom>
          <a:noFill/>
          <a:ln w="57150" cap="flat" cmpd="sng" algn="ctr">
            <a:solidFill>
              <a:srgbClr val="CC0000"/>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defTabSz="703374"/>
            <a:endParaRPr lang="en-AU" sz="1846" dirty="0">
              <a:latin typeface="Times New Roman" pitchFamily="-106" charset="0"/>
            </a:endParaRPr>
          </a:p>
        </p:txBody>
      </p:sp>
      <p:pic>
        <p:nvPicPr>
          <p:cNvPr id="15" name="Inhaltsplatzhalter 7"/>
          <p:cNvPicPr>
            <a:picLocks noGrp="1" noChangeAspect="1"/>
          </p:cNvPicPr>
          <p:nvPr>
            <p:ph idx="1"/>
          </p:nvPr>
        </p:nvPicPr>
        <p:blipFill>
          <a:blip r:embed="rId8"/>
          <a:stretch>
            <a:fillRect/>
          </a:stretch>
        </p:blipFill>
        <p:spPr>
          <a:xfrm>
            <a:off x="5635620" y="1373072"/>
            <a:ext cx="1450014" cy="76787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201" y="1863105"/>
            <a:ext cx="2019196" cy="665961"/>
          </a:xfrm>
          <a:prstGeom prst="rect">
            <a:avLst/>
          </a:prstGeom>
        </p:spPr>
      </p:pic>
    </p:spTree>
    <p:extLst>
      <p:ext uri="{BB962C8B-B14F-4D97-AF65-F5344CB8AC3E}">
        <p14:creationId xmlns:p14="http://schemas.microsoft.com/office/powerpoint/2010/main" val="3921604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sz="2000" dirty="0"/>
              <a:t>Model the following fragment of a business process for assessing loan applications (loan origination process).</a:t>
            </a:r>
          </a:p>
          <a:p>
            <a:pPr marL="0" indent="0">
              <a:buNone/>
            </a:pPr>
            <a:endParaRPr lang="en-AU" sz="2000" dirty="0"/>
          </a:p>
          <a:p>
            <a:pPr marL="0" indent="0">
              <a:buNone/>
            </a:pPr>
            <a:r>
              <a:rPr lang="en-AU" sz="1800" i="1" dirty="0"/>
              <a:t>Once a loan application has been approved by the loan provider, an acceptance pack is prepared and sent to the customer. The acceptance pack includes a repayment schedule which the customer needs to agree upon by sending the signed documents back to the loan provider. The latter then verifies the repayment agreement: if the applicant disagreed with the repayment schedule, the loan provider cancels the application; if the applicant agreed, the loan provider approves the application. In either case, the process completes with the loan provider notifying the applicant of the application status.</a:t>
            </a:r>
          </a:p>
          <a:p>
            <a:pPr marL="0" indent="0">
              <a:buNone/>
            </a:pPr>
            <a:endParaRPr lang="en-AU" sz="2000" dirty="0"/>
          </a:p>
        </p:txBody>
      </p:sp>
      <p:sp>
        <p:nvSpPr>
          <p:cNvPr id="3" name="Title 2"/>
          <p:cNvSpPr>
            <a:spLocks noGrp="1"/>
          </p:cNvSpPr>
          <p:nvPr>
            <p:ph type="title"/>
          </p:nvPr>
        </p:nvSpPr>
        <p:spPr/>
        <p:txBody>
          <a:bodyPr/>
          <a:lstStyle/>
          <a:p>
            <a:r>
              <a:rPr lang="en-US" dirty="0"/>
              <a:t>Exercise 3.1</a:t>
            </a:r>
          </a:p>
        </p:txBody>
      </p:sp>
    </p:spTree>
    <p:extLst>
      <p:ext uri="{BB962C8B-B14F-4D97-AF65-F5344CB8AC3E}">
        <p14:creationId xmlns:p14="http://schemas.microsoft.com/office/powerpoint/2010/main" val="463110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r>
              <a:rPr lang="en-AU" dirty="0"/>
              <a:t>A little more on gateways: AND Gateway</a:t>
            </a:r>
          </a:p>
        </p:txBody>
      </p:sp>
      <p:sp>
        <p:nvSpPr>
          <p:cNvPr id="2" name="Slide Number Placeholder 1"/>
          <p:cNvSpPr>
            <a:spLocks noGrp="1"/>
          </p:cNvSpPr>
          <p:nvPr>
            <p:ph type="sldNum" sz="quarter" idx="11"/>
          </p:nvPr>
        </p:nvSpPr>
        <p:spPr>
          <a:xfrm>
            <a:off x="7634746" y="5534410"/>
            <a:ext cx="444500" cy="127000"/>
          </a:xfrm>
        </p:spPr>
        <p:txBody>
          <a:bodyPr/>
          <a:lstStyle/>
          <a:p>
            <a:endParaRPr lang="en-AU" dirty="0">
              <a:latin typeface="Arial" panose="020B0604020202020204" pitchFamily="34" charset="0"/>
              <a:cs typeface="Arial" panose="020B0604020202020204" pitchFamily="34" charset="0"/>
            </a:endParaRPr>
          </a:p>
        </p:txBody>
      </p:sp>
      <p:sp>
        <p:nvSpPr>
          <p:cNvPr id="6" name="Rectangle 5"/>
          <p:cNvSpPr/>
          <p:nvPr/>
        </p:nvSpPr>
        <p:spPr>
          <a:xfrm>
            <a:off x="1739635" y="1345124"/>
            <a:ext cx="5895111" cy="707886"/>
          </a:xfrm>
          <a:prstGeom prst="rect">
            <a:avLst/>
          </a:prstGeom>
        </p:spPr>
        <p:txBody>
          <a:bodyPr wrap="square">
            <a:spAutoFit/>
          </a:bodyPr>
          <a:lstStyle/>
          <a:p>
            <a:pPr marL="190492" lvl="1">
              <a:spcBef>
                <a:spcPct val="20000"/>
              </a:spcBef>
              <a:buClr>
                <a:prstClr val="black">
                  <a:lumMod val="50000"/>
                  <a:lumOff val="50000"/>
                </a:prstClr>
              </a:buClr>
            </a:pPr>
            <a:r>
              <a:rPr lang="en-AU" sz="2000" dirty="0">
                <a:latin typeface="Arial" panose="020B0604020202020204" pitchFamily="34" charset="0"/>
                <a:cs typeface="Arial" panose="020B0604020202020204" pitchFamily="34" charset="0"/>
              </a:rPr>
              <a:t>An </a:t>
            </a:r>
            <a:r>
              <a:rPr lang="en-AU" sz="2000" i="1" dirty="0">
                <a:latin typeface="Arial" panose="020B0604020202020204" pitchFamily="34" charset="0"/>
                <a:cs typeface="Arial" panose="020B0604020202020204" pitchFamily="34" charset="0"/>
              </a:rPr>
              <a:t>AND Gateway</a:t>
            </a:r>
            <a:r>
              <a:rPr lang="en-AU" sz="2000" dirty="0">
                <a:latin typeface="Arial" panose="020B0604020202020204" pitchFamily="34" charset="0"/>
                <a:cs typeface="Arial" panose="020B0604020202020204" pitchFamily="34" charset="0"/>
              </a:rPr>
              <a:t> provides a mechanism to create and synchronize “parallel” flows. </a:t>
            </a:r>
          </a:p>
        </p:txBody>
      </p:sp>
      <p:sp>
        <p:nvSpPr>
          <p:cNvPr id="12" name="Rectangle 3"/>
          <p:cNvSpPr txBox="1">
            <a:spLocks noChangeArrowheads="1"/>
          </p:cNvSpPr>
          <p:nvPr/>
        </p:nvSpPr>
        <p:spPr>
          <a:xfrm>
            <a:off x="1555536" y="2933019"/>
            <a:ext cx="6421485" cy="1660303"/>
          </a:xfrm>
          <a:prstGeom prst="rect">
            <a:avLst/>
          </a:prstGeom>
        </p:spPr>
        <p:txBody>
          <a:bodyPr vert="horz" lIns="76200" tIns="38100" rIns="76200" bIns="38100" rtlCol="0" anchor="t">
            <a:noAutofit/>
          </a:bodyPr>
          <a:lstStyle>
            <a:lvl1pPr marL="182880" indent="-182880" algn="l" defTabSz="914400" rtl="0" eaLnBrk="1" latinLnBrk="0" hangingPunct="1">
              <a:spcBef>
                <a:spcPct val="20000"/>
              </a:spcBef>
              <a:buClr>
                <a:schemeClr val="tx1">
                  <a:lumMod val="50000"/>
                  <a:lumOff val="50000"/>
                </a:schemeClr>
              </a:buClr>
              <a:buFont typeface="Arial" pitchFamily="34" charset="0"/>
              <a:buChar char="•"/>
              <a:defRPr sz="2400" kern="1200">
                <a:solidFill>
                  <a:schemeClr val="tx1">
                    <a:lumMod val="75000"/>
                    <a:lumOff val="2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743185" lvl="1" indent="0">
              <a:buClr>
                <a:prstClr val="black">
                  <a:lumMod val="50000"/>
                  <a:lumOff val="50000"/>
                </a:prstClr>
              </a:buClr>
              <a:buNone/>
            </a:pPr>
            <a:r>
              <a:rPr lang="en-AU" sz="2000" i="1" dirty="0">
                <a:solidFill>
                  <a:schemeClr val="tx1"/>
                </a:solidFill>
                <a:latin typeface="Arial" panose="020B0604020202020204" pitchFamily="34" charset="0"/>
                <a:cs typeface="Arial" panose="020B0604020202020204" pitchFamily="34" charset="0"/>
              </a:rPr>
              <a:t>AND-split</a:t>
            </a:r>
            <a:r>
              <a:rPr lang="en-AU" sz="2000" dirty="0">
                <a:solidFill>
                  <a:schemeClr val="tx1"/>
                </a:solidFill>
                <a:latin typeface="Arial" panose="020B0604020202020204" pitchFamily="34" charset="0"/>
                <a:cs typeface="Arial" panose="020B0604020202020204" pitchFamily="34" charset="0"/>
              </a:rPr>
              <a:t> </a:t>
            </a:r>
            <a:r>
              <a:rPr lang="en-AU" sz="2000" dirty="0">
                <a:solidFill>
                  <a:schemeClr val="tx1"/>
                </a:solidFill>
                <a:latin typeface="Arial" panose="020B0604020202020204" pitchFamily="34" charset="0"/>
                <a:cs typeface="Arial" panose="020B0604020202020204" pitchFamily="34" charset="0"/>
                <a:sym typeface="Wingdings" pitchFamily="2" charset="2"/>
              </a:rPr>
              <a:t> takes </a:t>
            </a:r>
            <a:r>
              <a:rPr lang="en-AU" sz="2000" b="1" dirty="0">
                <a:solidFill>
                  <a:schemeClr val="tx1"/>
                </a:solidFill>
                <a:latin typeface="Arial" panose="020B0604020202020204" pitchFamily="34" charset="0"/>
                <a:cs typeface="Arial" panose="020B0604020202020204" pitchFamily="34" charset="0"/>
                <a:sym typeface="Wingdings" pitchFamily="2" charset="2"/>
              </a:rPr>
              <a:t>all </a:t>
            </a:r>
            <a:r>
              <a:rPr lang="en-AU" sz="2000" dirty="0">
                <a:solidFill>
                  <a:schemeClr val="tx1"/>
                </a:solidFill>
                <a:latin typeface="Arial" panose="020B0604020202020204" pitchFamily="34" charset="0"/>
                <a:cs typeface="Arial" panose="020B0604020202020204" pitchFamily="34" charset="0"/>
                <a:sym typeface="Wingdings" pitchFamily="2" charset="2"/>
              </a:rPr>
              <a:t>outgoing branches</a:t>
            </a:r>
          </a:p>
          <a:p>
            <a:pPr marL="895579" lvl="1">
              <a:buClr>
                <a:prstClr val="black">
                  <a:lumMod val="50000"/>
                  <a:lumOff val="50000"/>
                </a:prstClr>
              </a:buClr>
            </a:pPr>
            <a:endParaRPr lang="en-AU" sz="2000" dirty="0">
              <a:solidFill>
                <a:schemeClr val="tx1"/>
              </a:solidFill>
              <a:latin typeface="Arial" panose="020B0604020202020204" pitchFamily="34" charset="0"/>
              <a:cs typeface="Arial" panose="020B0604020202020204" pitchFamily="34" charset="0"/>
              <a:sym typeface="Wingdings" pitchFamily="2" charset="2"/>
            </a:endParaRPr>
          </a:p>
          <a:p>
            <a:pPr marL="895579" lvl="1">
              <a:buClr>
                <a:prstClr val="black">
                  <a:lumMod val="50000"/>
                  <a:lumOff val="50000"/>
                </a:prstClr>
              </a:buClr>
            </a:pPr>
            <a:endParaRPr lang="en-AU" sz="2000" dirty="0">
              <a:solidFill>
                <a:schemeClr val="tx1"/>
              </a:solidFill>
              <a:latin typeface="Arial" panose="020B0604020202020204" pitchFamily="34" charset="0"/>
              <a:cs typeface="Arial" panose="020B0604020202020204" pitchFamily="34" charset="0"/>
              <a:sym typeface="Wingdings" pitchFamily="2" charset="2"/>
            </a:endParaRPr>
          </a:p>
          <a:p>
            <a:pPr marL="895579" lvl="1">
              <a:buClr>
                <a:prstClr val="black">
                  <a:lumMod val="50000"/>
                  <a:lumOff val="50000"/>
                </a:prstClr>
              </a:buClr>
            </a:pPr>
            <a:endParaRPr lang="en-AU" sz="1667" dirty="0">
              <a:solidFill>
                <a:schemeClr val="tx1"/>
              </a:solidFill>
              <a:latin typeface="Arial" panose="020B0604020202020204" pitchFamily="34" charset="0"/>
              <a:cs typeface="Arial" panose="020B0604020202020204" pitchFamily="34" charset="0"/>
              <a:sym typeface="Wingdings" pitchFamily="2" charset="2"/>
            </a:endParaRPr>
          </a:p>
          <a:p>
            <a:pPr marL="743185" lvl="1" indent="0">
              <a:buClr>
                <a:prstClr val="black">
                  <a:lumMod val="50000"/>
                  <a:lumOff val="50000"/>
                </a:prstClr>
              </a:buClr>
              <a:buNone/>
            </a:pPr>
            <a:r>
              <a:rPr lang="en-AU" sz="2000" i="1" dirty="0">
                <a:solidFill>
                  <a:schemeClr val="tx1"/>
                </a:solidFill>
                <a:latin typeface="Arial" panose="020B0604020202020204" pitchFamily="34" charset="0"/>
                <a:cs typeface="Arial" panose="020B0604020202020204" pitchFamily="34" charset="0"/>
                <a:sym typeface="Wingdings" pitchFamily="2" charset="2"/>
              </a:rPr>
              <a:t>AND-join</a:t>
            </a:r>
            <a:r>
              <a:rPr lang="en-AU" sz="2000" dirty="0">
                <a:solidFill>
                  <a:schemeClr val="tx1"/>
                </a:solidFill>
                <a:latin typeface="Arial" panose="020B0604020202020204" pitchFamily="34" charset="0"/>
                <a:cs typeface="Arial" panose="020B0604020202020204" pitchFamily="34" charset="0"/>
                <a:sym typeface="Wingdings" pitchFamily="2" charset="2"/>
              </a:rPr>
              <a:t>  proceeds when </a:t>
            </a:r>
            <a:r>
              <a:rPr lang="en-AU" sz="2000" b="1" dirty="0">
                <a:solidFill>
                  <a:schemeClr val="tx1"/>
                </a:solidFill>
                <a:latin typeface="Arial" panose="020B0604020202020204" pitchFamily="34" charset="0"/>
                <a:cs typeface="Arial" panose="020B0604020202020204" pitchFamily="34" charset="0"/>
                <a:sym typeface="Wingdings" pitchFamily="2" charset="2"/>
              </a:rPr>
              <a:t>all </a:t>
            </a:r>
            <a:r>
              <a:rPr lang="en-AU" sz="2000" dirty="0">
                <a:solidFill>
                  <a:schemeClr val="tx1"/>
                </a:solidFill>
                <a:latin typeface="Arial" panose="020B0604020202020204" pitchFamily="34" charset="0"/>
                <a:cs typeface="Arial" panose="020B0604020202020204" pitchFamily="34" charset="0"/>
                <a:sym typeface="Wingdings" pitchFamily="2" charset="2"/>
              </a:rPr>
              <a:t>incoming branches have completed</a:t>
            </a:r>
          </a:p>
          <a:p>
            <a:pPr marL="895579" lvl="1">
              <a:buClr>
                <a:prstClr val="black">
                  <a:lumMod val="50000"/>
                  <a:lumOff val="50000"/>
                </a:prstClr>
              </a:buClr>
              <a:buFontTx/>
              <a:buChar char="•"/>
            </a:pPr>
            <a:endParaRPr lang="en-AU" sz="2000" dirty="0">
              <a:solidFill>
                <a:schemeClr val="tx1"/>
              </a:solidFill>
              <a:latin typeface="Arial" panose="020B0604020202020204" pitchFamily="34" charset="0"/>
              <a:cs typeface="Arial" panose="020B0604020202020204" pitchFamily="34" charset="0"/>
              <a:sym typeface="Wingdings" pitchFamily="2" charset="2"/>
            </a:endParaRPr>
          </a:p>
        </p:txBody>
      </p:sp>
      <p:graphicFrame>
        <p:nvGraphicFramePr>
          <p:cNvPr id="13" name="Object 7"/>
          <p:cNvGraphicFramePr>
            <a:graphicFrameLocks noChangeAspect="1"/>
          </p:cNvGraphicFramePr>
          <p:nvPr>
            <p:extLst/>
          </p:nvPr>
        </p:nvGraphicFramePr>
        <p:xfrm>
          <a:off x="834761" y="2409032"/>
          <a:ext cx="1389063" cy="1386417"/>
        </p:xfrm>
        <a:graphic>
          <a:graphicData uri="http://schemas.openxmlformats.org/presentationml/2006/ole">
            <mc:AlternateContent xmlns:mc="http://schemas.openxmlformats.org/markup-compatibility/2006">
              <mc:Choice xmlns:v="urn:schemas-microsoft-com:vml" Requires="v">
                <p:oleObj spid="_x0000_s22703" name="Visio" r:id="rId4" imgW="1063800" imgH="1028160" progId="Visio.Drawing.11">
                  <p:embed/>
                </p:oleObj>
              </mc:Choice>
              <mc:Fallback>
                <p:oleObj name="Visio" r:id="rId4" imgW="1063800" imgH="1028160" progId="Visio.Drawing.11">
                  <p:embed/>
                  <p:pic>
                    <p:nvPicPr>
                      <p:cNvPr id="13" name="Object 7"/>
                      <p:cNvPicPr>
                        <a:picLocks noChangeAspect="1" noChangeArrowheads="1"/>
                      </p:cNvPicPr>
                      <p:nvPr/>
                    </p:nvPicPr>
                    <p:blipFill>
                      <a:blip r:embed="rId5"/>
                      <a:srcRect/>
                      <a:stretch>
                        <a:fillRect/>
                      </a:stretch>
                    </p:blipFill>
                    <p:spPr bwMode="auto">
                      <a:xfrm>
                        <a:off x="834761" y="2409032"/>
                        <a:ext cx="1389063" cy="1386417"/>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nvPr>
        </p:nvGraphicFramePr>
        <p:xfrm>
          <a:off x="926042" y="3991240"/>
          <a:ext cx="1268678" cy="1231635"/>
        </p:xfrm>
        <a:graphic>
          <a:graphicData uri="http://schemas.openxmlformats.org/presentationml/2006/ole">
            <mc:AlternateContent xmlns:mc="http://schemas.openxmlformats.org/markup-compatibility/2006">
              <mc:Choice xmlns:v="urn:schemas-microsoft-com:vml" Requires="v">
                <p:oleObj spid="_x0000_s22704" name="Visio" r:id="rId6" imgW="971640" imgH="914040" progId="Visio.Drawing.11">
                  <p:embed/>
                </p:oleObj>
              </mc:Choice>
              <mc:Fallback>
                <p:oleObj name="Visio" r:id="rId6" imgW="971640" imgH="914040" progId="Visio.Drawing.11">
                  <p:embed/>
                  <p:pic>
                    <p:nvPicPr>
                      <p:cNvPr id="14" name="Object 7"/>
                      <p:cNvPicPr>
                        <a:picLocks noChangeAspect="1" noChangeArrowheads="1"/>
                      </p:cNvPicPr>
                      <p:nvPr/>
                    </p:nvPicPr>
                    <p:blipFill>
                      <a:blip r:embed="rId7"/>
                      <a:srcRect/>
                      <a:stretch>
                        <a:fillRect/>
                      </a:stretch>
                    </p:blipFill>
                    <p:spPr bwMode="auto">
                      <a:xfrm>
                        <a:off x="926042" y="3991240"/>
                        <a:ext cx="1268678" cy="1231635"/>
                      </a:xfrm>
                      <a:prstGeom prst="rect">
                        <a:avLst/>
                      </a:prstGeom>
                      <a:noFill/>
                      <a:ln>
                        <a:noFill/>
                      </a:ln>
                      <a:effectLst/>
                      <a:extLst/>
                    </p:spPr>
                  </p:pic>
                </p:oleObj>
              </mc:Fallback>
            </mc:AlternateContent>
          </a:graphicData>
        </a:graphic>
      </p:graphicFrame>
      <p:graphicFrame>
        <p:nvGraphicFramePr>
          <p:cNvPr id="15" name="Object 4"/>
          <p:cNvGraphicFramePr>
            <a:graphicFrameLocks noGrp="1" noChangeAspect="1"/>
          </p:cNvGraphicFramePr>
          <p:nvPr>
            <p:ph sz="quarter" idx="4294967295"/>
            <p:extLst/>
          </p:nvPr>
        </p:nvGraphicFramePr>
        <p:xfrm>
          <a:off x="1079500" y="1345125"/>
          <a:ext cx="660135" cy="660136"/>
        </p:xfrm>
        <a:graphic>
          <a:graphicData uri="http://schemas.openxmlformats.org/presentationml/2006/ole">
            <mc:AlternateContent xmlns:mc="http://schemas.openxmlformats.org/markup-compatibility/2006">
              <mc:Choice xmlns:v="urn:schemas-microsoft-com:vml" Requires="v">
                <p:oleObj spid="_x0000_s22705" name="Visio" r:id="rId8" imgW="577596" imgH="577596" progId="Visio.Drawing.11">
                  <p:embed/>
                </p:oleObj>
              </mc:Choice>
              <mc:Fallback>
                <p:oleObj name="Visio" r:id="rId8" imgW="577596" imgH="577596" progId="Visio.Drawing.11">
                  <p:embed/>
                  <p:pic>
                    <p:nvPicPr>
                      <p:cNvPr id="1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0" y="1345125"/>
                        <a:ext cx="660135" cy="66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Oval 10"/>
          <p:cNvSpPr/>
          <p:nvPr/>
        </p:nvSpPr>
        <p:spPr>
          <a:xfrm>
            <a:off x="926042" y="310224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6" name="Oval 15"/>
          <p:cNvSpPr/>
          <p:nvPr/>
        </p:nvSpPr>
        <p:spPr>
          <a:xfrm>
            <a:off x="926042" y="310224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7" name="Oval 16"/>
          <p:cNvSpPr/>
          <p:nvPr/>
        </p:nvSpPr>
        <p:spPr>
          <a:xfrm>
            <a:off x="1151621" y="3995946"/>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8" name="Oval 17"/>
          <p:cNvSpPr/>
          <p:nvPr/>
        </p:nvSpPr>
        <p:spPr>
          <a:xfrm>
            <a:off x="1151621" y="5047998"/>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Tree>
    <p:extLst>
      <p:ext uri="{BB962C8B-B14F-4D97-AF65-F5344CB8AC3E}">
        <p14:creationId xmlns:p14="http://schemas.microsoft.com/office/powerpoint/2010/main" val="30791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50" presetClass="path" presetSubtype="0" accel="50000" fill="hold" grpId="1" nodeType="afterEffect">
                                  <p:stCondLst>
                                    <p:cond delay="0"/>
                                  </p:stCondLst>
                                  <p:childTnLst>
                                    <p:animMotion origin="layout" path="M -2.77778E-6 -1.11111E-6 L 0.03125 -1.11111E-6 C 0.04549 -1.11111E-6 0.0632 0.02523 0.0632 0.04607 L 0.0632 0.09283 " pathEditMode="relative" rAng="0" ptsTypes="AAAA">
                                      <p:cBhvr>
                                        <p:cTn id="14" dur="2000" fill="hold"/>
                                        <p:tgtEl>
                                          <p:spTgt spid="11"/>
                                        </p:tgtEl>
                                        <p:attrNameLst>
                                          <p:attrName>ppt_x</p:attrName>
                                          <p:attrName>ppt_y</p:attrName>
                                        </p:attrNameLst>
                                      </p:cBhvr>
                                      <p:rCtr x="3160" y="4630"/>
                                    </p:animMotion>
                                  </p:childTnLst>
                                </p:cTn>
                              </p:par>
                              <p:par>
                                <p:cTn id="15" presetID="50" presetClass="path" presetSubtype="0" accel="50000" fill="hold" grpId="1" nodeType="withEffect">
                                  <p:stCondLst>
                                    <p:cond delay="0"/>
                                  </p:stCondLst>
                                  <p:childTnLst>
                                    <p:animMotion origin="layout" path="M -2.77778E-6 -1.11111E-6 L 0.03004 -1.11111E-6 C 0.04358 -1.11111E-6 0.06077 -0.02546 0.06077 -0.0463 L 0.06077 -0.09329 " pathEditMode="relative" rAng="0" ptsTypes="AAAA">
                                      <p:cBhvr>
                                        <p:cTn id="16" dur="2000" fill="hold"/>
                                        <p:tgtEl>
                                          <p:spTgt spid="16"/>
                                        </p:tgtEl>
                                        <p:attrNameLst>
                                          <p:attrName>ppt_x</p:attrName>
                                          <p:attrName>ppt_y</p:attrName>
                                        </p:attrNameLst>
                                      </p:cBhvr>
                                      <p:rCtr x="3038" y="-4676"/>
                                    </p:animMotion>
                                  </p:childTnLst>
                                </p:cTn>
                              </p:par>
                            </p:childTnLst>
                          </p:cTn>
                        </p:par>
                        <p:par>
                          <p:cTn id="17" fill="hold">
                            <p:stCondLst>
                              <p:cond delay="2000"/>
                            </p:stCondLst>
                            <p:childTnLst>
                              <p:par>
                                <p:cTn id="18" presetID="63" presetClass="path" presetSubtype="0" decel="50000" fill="hold" grpId="3" nodeType="afterEffect">
                                  <p:stCondLst>
                                    <p:cond delay="0"/>
                                  </p:stCondLst>
                                  <p:childTnLst>
                                    <p:animMotion origin="layout" path="M 0.0632 0.09283 L 0.09271 0.09445 " pathEditMode="relative" rAng="0" ptsTypes="AA">
                                      <p:cBhvr>
                                        <p:cTn id="19" dur="750" fill="hold"/>
                                        <p:tgtEl>
                                          <p:spTgt spid="11"/>
                                        </p:tgtEl>
                                        <p:attrNameLst>
                                          <p:attrName>ppt_x</p:attrName>
                                          <p:attrName>ppt_y</p:attrName>
                                        </p:attrNameLst>
                                      </p:cBhvr>
                                      <p:rCtr x="1476" y="69"/>
                                    </p:animMotion>
                                  </p:childTnLst>
                                </p:cTn>
                              </p:par>
                              <p:par>
                                <p:cTn id="20" presetID="63" presetClass="path" presetSubtype="0" decel="50000" fill="hold" grpId="3" nodeType="withEffect">
                                  <p:stCondLst>
                                    <p:cond delay="0"/>
                                  </p:stCondLst>
                                  <p:childTnLst>
                                    <p:animMotion origin="layout" path="M 0.06076 -0.09328 L 0.09027 -0.09166 " pathEditMode="relative" rAng="0" ptsTypes="AA">
                                      <p:cBhvr>
                                        <p:cTn id="21" dur="750" fill="hold"/>
                                        <p:tgtEl>
                                          <p:spTgt spid="16"/>
                                        </p:tgtEl>
                                        <p:attrNameLst>
                                          <p:attrName>ppt_x</p:attrName>
                                          <p:attrName>ppt_y</p:attrName>
                                        </p:attrNameLst>
                                      </p:cBhvr>
                                      <p:rCtr x="1476" y="69"/>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grpId="2"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path" presetSubtype="0" accel="50000" decel="50000" fill="hold" grpId="1" nodeType="clickEffect">
                                  <p:stCondLst>
                                    <p:cond delay="0"/>
                                  </p:stCondLst>
                                  <p:childTnLst>
                                    <p:animMotion origin="layout" path="M -2.77778E-7 -2.59259E-6 L 0.0191 -2.59259E-6 C 0.02795 -2.59259E-6 0.03889 0.02523 0.03889 0.04584 L 0.03889 0.09236 " pathEditMode="relative" rAng="0" ptsTypes="AAAA">
                                      <p:cBhvr>
                                        <p:cTn id="42" dur="1500" fill="hold"/>
                                        <p:tgtEl>
                                          <p:spTgt spid="17"/>
                                        </p:tgtEl>
                                        <p:attrNameLst>
                                          <p:attrName>ppt_x</p:attrName>
                                          <p:attrName>ppt_y</p:attrName>
                                        </p:attrNameLst>
                                      </p:cBhvr>
                                      <p:rCtr x="1944" y="4606"/>
                                    </p:animMotion>
                                  </p:childTnLst>
                                </p:cTn>
                              </p:par>
                              <p:par>
                                <p:cTn id="43" presetID="50" presetClass="path" presetSubtype="0" accel="50000" decel="25000" fill="hold" grpId="1" nodeType="withEffect">
                                  <p:stCondLst>
                                    <p:cond delay="0"/>
                                  </p:stCondLst>
                                  <p:childTnLst>
                                    <p:animMotion origin="layout" path="M -2.77778E-7 -3.7037E-7 L 0.01927 -3.7037E-7 C 0.02795 -3.7037E-7 0.03906 -0.02546 0.03906 -0.04606 L 0.03906 -0.09213 " pathEditMode="relative" rAng="0" ptsTypes="AAAA">
                                      <p:cBhvr>
                                        <p:cTn id="44" dur="1500" fill="hold"/>
                                        <p:tgtEl>
                                          <p:spTgt spid="18"/>
                                        </p:tgtEl>
                                        <p:attrNameLst>
                                          <p:attrName>ppt_x</p:attrName>
                                          <p:attrName>ppt_y</p:attrName>
                                        </p:attrNameLst>
                                      </p:cBhvr>
                                      <p:rCtr x="1944" y="-4606"/>
                                    </p:animMotion>
                                  </p:childTnLst>
                                </p:cTn>
                              </p:par>
                            </p:childTnLst>
                          </p:cTn>
                        </p:par>
                        <p:par>
                          <p:cTn id="45" fill="hold">
                            <p:stCondLst>
                              <p:cond delay="1500"/>
                            </p:stCondLst>
                            <p:childTnLst>
                              <p:par>
                                <p:cTn id="46" presetID="1" presetClass="exit" presetSubtype="0" fill="hold" grpId="2" nodeType="afterEffect">
                                  <p:stCondLst>
                                    <p:cond delay="0"/>
                                  </p:stCondLst>
                                  <p:childTnLst>
                                    <p:set>
                                      <p:cBhvr>
                                        <p:cTn id="47" dur="1" fill="hold">
                                          <p:stCondLst>
                                            <p:cond delay="0"/>
                                          </p:stCondLst>
                                        </p:cTn>
                                        <p:tgtEl>
                                          <p:spTgt spid="18"/>
                                        </p:tgtEl>
                                        <p:attrNameLst>
                                          <p:attrName>style.visibility</p:attrName>
                                        </p:attrNameLst>
                                      </p:cBhvr>
                                      <p:to>
                                        <p:strVal val="hidden"/>
                                      </p:to>
                                    </p:set>
                                  </p:childTnLst>
                                </p:cTn>
                              </p:par>
                            </p:childTnLst>
                          </p:cTn>
                        </p:par>
                        <p:par>
                          <p:cTn id="48" fill="hold">
                            <p:stCondLst>
                              <p:cond delay="1500"/>
                            </p:stCondLst>
                            <p:childTnLst>
                              <p:par>
                                <p:cTn id="49" presetID="63" presetClass="path" presetSubtype="0" decel="50000" fill="hold" grpId="2" nodeType="afterEffect">
                                  <p:stCondLst>
                                    <p:cond delay="0"/>
                                  </p:stCondLst>
                                  <p:childTnLst>
                                    <p:animMotion origin="layout" path="M 0.03889 0.09236 L 0.08733 0.09236 " pathEditMode="relative" rAng="0" ptsTypes="AA">
                                      <p:cBhvr>
                                        <p:cTn id="50" dur="1000" fill="hold"/>
                                        <p:tgtEl>
                                          <p:spTgt spid="17"/>
                                        </p:tgtEl>
                                        <p:attrNameLst>
                                          <p:attrName>ppt_x</p:attrName>
                                          <p:attrName>ppt_y</p:attrName>
                                        </p:attrNameLst>
                                      </p:cBhvr>
                                      <p:rCtr x="24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6" grpId="0" animBg="1"/>
      <p:bldP spid="16" grpId="1" animBg="1"/>
      <p:bldP spid="16" grpId="2" animBg="1"/>
      <p:bldP spid="16" grpId="3" animBg="1"/>
      <p:bldP spid="17" grpId="0" animBg="1"/>
      <p:bldP spid="17" grpId="1" animBg="1"/>
      <p:bldP spid="17" grpId="2" animBg="1"/>
      <p:bldP spid="18" grpId="0" animBg="1"/>
      <p:bldP spid="18" grpId="1" animBg="1"/>
      <p:bldP spid="18"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endParaRPr lang="en-AU" dirty="0">
              <a:solidFill>
                <a:prstClr val="black">
                  <a:lumMod val="50000"/>
                  <a:lumOff val="50000"/>
                </a:prstClr>
              </a:solidFill>
            </a:endParaRPr>
          </a:p>
        </p:txBody>
      </p:sp>
      <p:sp>
        <p:nvSpPr>
          <p:cNvPr id="4" name="Title 3"/>
          <p:cNvSpPr>
            <a:spLocks noGrp="1"/>
          </p:cNvSpPr>
          <p:nvPr>
            <p:ph type="title"/>
          </p:nvPr>
        </p:nvSpPr>
        <p:spPr/>
        <p:txBody>
          <a:bodyPr/>
          <a:lstStyle/>
          <a:p>
            <a:r>
              <a:rPr lang="en-AU" dirty="0"/>
              <a:t>Example: AND Gateway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37"/>
          <a:stretch/>
        </p:blipFill>
        <p:spPr>
          <a:xfrm>
            <a:off x="1360617" y="1485418"/>
            <a:ext cx="6302752" cy="2753468"/>
          </a:xfrm>
          <a:prstGeom prst="rect">
            <a:avLst/>
          </a:prstGeom>
        </p:spPr>
      </p:pic>
      <p:sp>
        <p:nvSpPr>
          <p:cNvPr id="11" name="Oval 10"/>
          <p:cNvSpPr/>
          <p:nvPr/>
        </p:nvSpPr>
        <p:spPr>
          <a:xfrm>
            <a:off x="1561222" y="279305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6" name="Oval 5"/>
          <p:cNvSpPr/>
          <p:nvPr/>
        </p:nvSpPr>
        <p:spPr>
          <a:xfrm>
            <a:off x="3226689" y="2788228"/>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7" name="Oval 6"/>
          <p:cNvSpPr/>
          <p:nvPr/>
        </p:nvSpPr>
        <p:spPr>
          <a:xfrm>
            <a:off x="3537051" y="1790742"/>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8" name="Rectangle 5"/>
          <p:cNvSpPr>
            <a:spLocks noChangeArrowheads="1"/>
          </p:cNvSpPr>
          <p:nvPr/>
        </p:nvSpPr>
        <p:spPr bwMode="auto">
          <a:xfrm>
            <a:off x="523796" y="1237970"/>
            <a:ext cx="2890535" cy="400110"/>
          </a:xfrm>
          <a:prstGeom prst="rect">
            <a:avLst/>
          </a:prstGeom>
          <a:noFill/>
          <a:ln w="9525">
            <a:noFill/>
            <a:miter lim="800000"/>
            <a:headEnd/>
            <a:tailEnd/>
          </a:ln>
          <a:effectLst/>
        </p:spPr>
        <p:txBody>
          <a:bodyPr wrap="none">
            <a:spAutoFit/>
          </a:bodyPr>
          <a:lstStyle/>
          <a:p>
            <a:r>
              <a:rPr lang="en-AU" sz="2000" b="1" dirty="0">
                <a:latin typeface="Arial" panose="020B0604020202020204" pitchFamily="34" charset="0"/>
                <a:cs typeface="Arial" panose="020B0604020202020204" pitchFamily="34" charset="0"/>
              </a:rPr>
              <a:t>Airport security check</a:t>
            </a:r>
          </a:p>
        </p:txBody>
      </p:sp>
    </p:spTree>
    <p:extLst>
      <p:ext uri="{BB962C8B-B14F-4D97-AF65-F5344CB8AC3E}">
        <p14:creationId xmlns:p14="http://schemas.microsoft.com/office/powerpoint/2010/main" val="1607159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3.88889E-6 -4.44444E-6 L 0.21736 -0.00069 " pathEditMode="relative" rAng="0" ptsTypes="AA">
                                      <p:cBhvr>
                                        <p:cTn id="13" dur="2000" fill="hold"/>
                                        <p:tgtEl>
                                          <p:spTgt spid="11"/>
                                        </p:tgtEl>
                                        <p:attrNameLst>
                                          <p:attrName>ppt_x</p:attrName>
                                          <p:attrName>ppt_y</p:attrName>
                                        </p:attrNameLst>
                                      </p:cBhvr>
                                      <p:rCtr x="10868" y="-46"/>
                                    </p:animMotion>
                                  </p:childTnLst>
                                </p:cTn>
                              </p:par>
                            </p:childTnLst>
                          </p:cTn>
                        </p:par>
                      </p:childTnLst>
                    </p:cTn>
                  </p:par>
                  <p:par>
                    <p:cTn id="14" fill="hold">
                      <p:stCondLst>
                        <p:cond delay="indefinite"/>
                      </p:stCondLst>
                      <p:childTnLst>
                        <p:par>
                          <p:cTn id="15" fill="hold">
                            <p:stCondLst>
                              <p:cond delay="0"/>
                            </p:stCondLst>
                            <p:childTnLst>
                              <p:par>
                                <p:cTn id="16" presetID="50" presetClass="path" presetSubtype="0" accel="50000" decel="50000" fill="hold" grpId="2" nodeType="clickEffect">
                                  <p:stCondLst>
                                    <p:cond delay="0"/>
                                  </p:stCondLst>
                                  <p:childTnLst>
                                    <p:animMotion origin="layout" path="M 0.21736 -0.00069 L 0.23871 -0.00069 C 0.24843 -0.00069 0.26041 0.04607 0.26041 0.0845 L 0.26041 0.17014 " pathEditMode="relative" rAng="0" ptsTypes="AAAA">
                                      <p:cBhvr>
                                        <p:cTn id="17" dur="2000" fill="hold"/>
                                        <p:tgtEl>
                                          <p:spTgt spid="11"/>
                                        </p:tgtEl>
                                        <p:attrNameLst>
                                          <p:attrName>ppt_x</p:attrName>
                                          <p:attrName>ppt_y</p:attrName>
                                        </p:attrNameLst>
                                      </p:cBhvr>
                                      <p:rCtr x="2153" y="8542"/>
                                    </p:animMotion>
                                  </p:childTnLst>
                                </p:cTn>
                              </p:par>
                              <p:par>
                                <p:cTn id="18" presetID="1" presetClass="entr" presetSubtype="0" fill="hold" grpId="3"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50" presetClass="path" presetSubtype="0" accel="50000" decel="50000" fill="hold" grpId="0" nodeType="withEffect">
                                  <p:stCondLst>
                                    <p:cond delay="0"/>
                                  </p:stCondLst>
                                  <p:childTnLst>
                                    <p:animMotion origin="layout" path="M 3.33934E-17 4.44444E-6 L 0.02049 4.44444E-6 C 0.02969 4.44444E-6 0.04115 -0.04908 0.04115 -0.08843 L 0.04115 -0.17616 " pathEditMode="relative" rAng="0" ptsTypes="AAAA">
                                      <p:cBhvr>
                                        <p:cTn id="21" dur="2000" fill="hold"/>
                                        <p:tgtEl>
                                          <p:spTgt spid="6"/>
                                        </p:tgtEl>
                                        <p:attrNameLst>
                                          <p:attrName>ppt_x</p:attrName>
                                          <p:attrName>ppt_y</p:attrName>
                                        </p:attrNameLst>
                                      </p:cBhvr>
                                      <p:rCtr x="2049" y="-8819"/>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2" nodeType="clickEffect">
                                  <p:stCondLst>
                                    <p:cond delay="0"/>
                                  </p:stCondLst>
                                  <p:childTnLst>
                                    <p:animMotion origin="layout" path="M 0.03941 -0.17546 L 0.24723 -0.17546 " pathEditMode="fixed" rAng="0" ptsTypes="AA">
                                      <p:cBhvr>
                                        <p:cTn id="25" dur="2000" fill="hold"/>
                                        <p:tgtEl>
                                          <p:spTgt spid="6"/>
                                        </p:tgtEl>
                                        <p:attrNameLst>
                                          <p:attrName>ppt_x</p:attrName>
                                          <p:attrName>ppt_y</p:attrName>
                                        </p:attrNameLst>
                                      </p:cBhvr>
                                      <p:rCtr x="10972" y="-23"/>
                                    </p:animMotion>
                                  </p:childTnLst>
                                </p:cTn>
                              </p:par>
                            </p:childTnLst>
                          </p:cTn>
                        </p:par>
                        <p:par>
                          <p:cTn id="26" fill="hold">
                            <p:stCondLst>
                              <p:cond delay="2000"/>
                            </p:stCondLst>
                            <p:childTnLst>
                              <p:par>
                                <p:cTn id="27" presetID="63" presetClass="path" presetSubtype="0" accel="50000" decel="50000" fill="hold" grpId="3" nodeType="afterEffect">
                                  <p:stCondLst>
                                    <p:cond delay="0"/>
                                  </p:stCondLst>
                                  <p:childTnLst>
                                    <p:animMotion origin="layout" path="M 0.26041 0.17431 L 0.46718 0.17385 " pathEditMode="relative" rAng="0" ptsTypes="AA">
                                      <p:cBhvr>
                                        <p:cTn id="28" dur="2000" fill="hold"/>
                                        <p:tgtEl>
                                          <p:spTgt spid="11"/>
                                        </p:tgtEl>
                                        <p:attrNameLst>
                                          <p:attrName>ppt_x</p:attrName>
                                          <p:attrName>ppt_y</p:attrName>
                                        </p:attrNameLst>
                                      </p:cBhvr>
                                      <p:rCtr x="10330" y="-23"/>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63" presetClass="path" presetSubtype="0" accel="50000" decel="50000" fill="hold" grpId="6" nodeType="withEffect">
                                  <p:stCondLst>
                                    <p:cond delay="0"/>
                                  </p:stCondLst>
                                  <p:childTnLst>
                                    <p:animMotion origin="layout" path="M 0.26041 0.17709 L 0.37569 0.17223 " pathEditMode="relative" rAng="0" ptsTypes="AA">
                                      <p:cBhvr>
                                        <p:cTn id="34" dur="2000" fill="hold"/>
                                        <p:tgtEl>
                                          <p:spTgt spid="11"/>
                                        </p:tgtEl>
                                        <p:attrNameLst>
                                          <p:attrName>ppt_x</p:attrName>
                                          <p:attrName>ppt_y</p:attrName>
                                        </p:attrNameLst>
                                      </p:cBhvr>
                                      <p:rCtr x="5764" y="-255"/>
                                    </p:animMotion>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2000"/>
                            </p:stCondLst>
                            <p:childTnLst>
                              <p:par>
                                <p:cTn id="38" presetID="63" presetClass="path" presetSubtype="0" accel="50000" decel="50000" fill="hold" grpId="1" nodeType="afterEffect">
                                  <p:stCondLst>
                                    <p:cond delay="0"/>
                                  </p:stCondLst>
                                  <p:childTnLst>
                                    <p:animMotion origin="layout" path="M -1.11111E-6 -2.96296E-6 L 0.2033 -0.00046 " pathEditMode="relative" rAng="0" ptsTypes="AA">
                                      <p:cBhvr>
                                        <p:cTn id="39" dur="2000" fill="hold"/>
                                        <p:tgtEl>
                                          <p:spTgt spid="7"/>
                                        </p:tgtEl>
                                        <p:attrNameLst>
                                          <p:attrName>ppt_x</p:attrName>
                                          <p:attrName>ppt_y</p:attrName>
                                        </p:attrNameLst>
                                      </p:cBhvr>
                                      <p:rCtr x="10156" y="-23"/>
                                    </p:animMotion>
                                  </p:childTnLst>
                                </p:cTn>
                              </p:par>
                              <p:par>
                                <p:cTn id="40" presetID="63" presetClass="path" presetSubtype="0" accel="50000" decel="50000" fill="hold" grpId="7" nodeType="withEffect">
                                  <p:stCondLst>
                                    <p:cond delay="0"/>
                                  </p:stCondLst>
                                  <p:childTnLst>
                                    <p:animMotion origin="layout" path="M 0.37569 0.17222 L 0.46718 0.17477 " pathEditMode="relative" rAng="0" ptsTypes="AA">
                                      <p:cBhvr>
                                        <p:cTn id="41" dur="4000" fill="hold"/>
                                        <p:tgtEl>
                                          <p:spTgt spid="11"/>
                                        </p:tgtEl>
                                        <p:attrNameLst>
                                          <p:attrName>ppt_x</p:attrName>
                                          <p:attrName>ppt_y</p:attrName>
                                        </p:attrNameLst>
                                      </p:cBhvr>
                                      <p:rCtr x="4653" y="-23"/>
                                    </p:animMotion>
                                  </p:childTnLst>
                                </p:cTn>
                              </p:par>
                            </p:childTnLst>
                          </p:cTn>
                        </p:par>
                      </p:childTnLst>
                    </p:cTn>
                  </p:par>
                  <p:par>
                    <p:cTn id="42" fill="hold">
                      <p:stCondLst>
                        <p:cond delay="indefinite"/>
                      </p:stCondLst>
                      <p:childTnLst>
                        <p:par>
                          <p:cTn id="43" fill="hold">
                            <p:stCondLst>
                              <p:cond delay="0"/>
                            </p:stCondLst>
                            <p:childTnLst>
                              <p:par>
                                <p:cTn id="44" presetID="50" presetClass="path" presetSubtype="0" accel="50000" decel="25000" fill="hold" grpId="4" nodeType="clickEffect">
                                  <p:stCondLst>
                                    <p:cond delay="0"/>
                                  </p:stCondLst>
                                  <p:childTnLst>
                                    <p:animMotion origin="layout" path="M 0.46649 0.17385 L 0.48177 0.17385 C 0.48854 0.17385 0.49722 0.11829 0.49722 0.08195 L 0.49722 -0.00277 " pathEditMode="relative" rAng="0" ptsTypes="AAAA">
                                      <p:cBhvr>
                                        <p:cTn id="45" dur="2000" fill="hold"/>
                                        <p:tgtEl>
                                          <p:spTgt spid="11"/>
                                        </p:tgtEl>
                                        <p:attrNameLst>
                                          <p:attrName>ppt_x</p:attrName>
                                          <p:attrName>ppt_y</p:attrName>
                                        </p:attrNameLst>
                                      </p:cBhvr>
                                      <p:rCtr x="1528" y="-8843"/>
                                    </p:animMotion>
                                  </p:childTnLst>
                                </p:cTn>
                              </p:par>
                              <p:par>
                                <p:cTn id="46" presetID="50" presetClass="path" presetSubtype="0" accel="50000" decel="25000" fill="hold" grpId="2" nodeType="withEffect">
                                  <p:stCondLst>
                                    <p:cond delay="0"/>
                                  </p:stCondLst>
                                  <p:childTnLst>
                                    <p:animMotion origin="layout" path="M 0.20642 -0.00092 L 0.22188 -0.00092 C 0.22882 -0.00092 0.23767 0.04676 0.23767 0.08542 L 0.23767 0.17199 " pathEditMode="relative" rAng="0" ptsTypes="AAAA">
                                      <p:cBhvr>
                                        <p:cTn id="47" dur="2000" fill="hold"/>
                                        <p:tgtEl>
                                          <p:spTgt spid="7"/>
                                        </p:tgtEl>
                                        <p:attrNameLst>
                                          <p:attrName>ppt_x</p:attrName>
                                          <p:attrName>ppt_y</p:attrName>
                                        </p:attrNameLst>
                                      </p:cBhvr>
                                      <p:rCtr x="1563" y="8634"/>
                                    </p:animMotion>
                                  </p:childTnLst>
                                </p:cTn>
                              </p:par>
                            </p:childTnLst>
                          </p:cTn>
                        </p:par>
                        <p:par>
                          <p:cTn id="48" fill="hold">
                            <p:stCondLst>
                              <p:cond delay="2000"/>
                            </p:stCondLst>
                            <p:childTnLst>
                              <p:par>
                                <p:cTn id="49" presetID="1" presetClass="exit" presetSubtype="0" fill="hold" grpId="3" nodeType="after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par>
                          <p:cTn id="51" fill="hold">
                            <p:stCondLst>
                              <p:cond delay="2000"/>
                            </p:stCondLst>
                            <p:childTnLst>
                              <p:par>
                                <p:cTn id="52" presetID="42" presetClass="path" presetSubtype="0" decel="50000" fill="hold" grpId="5" nodeType="afterEffect">
                                  <p:stCondLst>
                                    <p:cond delay="0"/>
                                  </p:stCondLst>
                                  <p:childTnLst>
                                    <p:animMotion origin="layout" path="M 0.49618 -0.00046 L 0.53611 -0.00069 " pathEditMode="relative" rAng="0" ptsTypes="AA">
                                      <p:cBhvr>
                                        <p:cTn id="53" dur="1000" fill="hold"/>
                                        <p:tgtEl>
                                          <p:spTgt spid="11"/>
                                        </p:tgtEl>
                                        <p:attrNameLst>
                                          <p:attrName>ppt_x</p:attrName>
                                          <p:attrName>ppt_y</p:attrName>
                                        </p:attrNameLst>
                                      </p:cBhvr>
                                      <p:rCtr x="1997" y="-23"/>
                                    </p:animMotion>
                                  </p:childTnLst>
                                </p:cTn>
                              </p:par>
                            </p:childTnLst>
                          </p:cTn>
                        </p:par>
                        <p:par>
                          <p:cTn id="54" fill="hold">
                            <p:stCondLst>
                              <p:cond delay="3000"/>
                            </p:stCondLst>
                            <p:childTnLst>
                              <p:par>
                                <p:cTn id="55" presetID="63" presetClass="path" presetSubtype="0" accel="50000" decel="50000" fill="hold" grpId="8" nodeType="afterEffect">
                                  <p:stCondLst>
                                    <p:cond delay="0"/>
                                  </p:stCondLst>
                                  <p:childTnLst>
                                    <p:animMotion origin="layout" path="M 0.53611 -0.00069 L 0.75052 -0.00069 " pathEditMode="relative" rAng="0" ptsTypes="AA">
                                      <p:cBhvr>
                                        <p:cTn id="56" dur="2000" fill="hold"/>
                                        <p:tgtEl>
                                          <p:spTgt spid="11"/>
                                        </p:tgtEl>
                                        <p:attrNameLst>
                                          <p:attrName>ppt_x</p:attrName>
                                          <p:attrName>ppt_y</p:attrName>
                                        </p:attrNameLst>
                                      </p:cBhvr>
                                      <p:rCtr x="11146" y="0"/>
                                    </p:animMotion>
                                  </p:childTnLst>
                                </p:cTn>
                              </p:par>
                            </p:childTnLst>
                          </p:cTn>
                        </p:par>
                        <p:par>
                          <p:cTn id="57" fill="hold">
                            <p:stCondLst>
                              <p:cond delay="5000"/>
                            </p:stCondLst>
                            <p:childTnLst>
                              <p:par>
                                <p:cTn id="58" presetID="53" presetClass="exit" presetSubtype="32" fill="hold" grpId="9" nodeType="afterEffect">
                                  <p:stCondLst>
                                    <p:cond delay="0"/>
                                  </p:stCondLst>
                                  <p:childTnLst>
                                    <p:anim calcmode="lin" valueType="num">
                                      <p:cBhvr>
                                        <p:cTn id="59" dur="500"/>
                                        <p:tgtEl>
                                          <p:spTgt spid="11"/>
                                        </p:tgtEl>
                                        <p:attrNameLst>
                                          <p:attrName>ppt_w</p:attrName>
                                        </p:attrNameLst>
                                      </p:cBhvr>
                                      <p:tavLst>
                                        <p:tav tm="0">
                                          <p:val>
                                            <p:strVal val="ppt_w"/>
                                          </p:val>
                                        </p:tav>
                                        <p:tav tm="100000">
                                          <p:val>
                                            <p:fltVal val="0"/>
                                          </p:val>
                                        </p:tav>
                                      </p:tavLst>
                                    </p:anim>
                                    <p:anim calcmode="lin" valueType="num">
                                      <p:cBhvr>
                                        <p:cTn id="60" dur="500"/>
                                        <p:tgtEl>
                                          <p:spTgt spid="11"/>
                                        </p:tgtEl>
                                        <p:attrNameLst>
                                          <p:attrName>ppt_h</p:attrName>
                                        </p:attrNameLst>
                                      </p:cBhvr>
                                      <p:tavLst>
                                        <p:tav tm="0">
                                          <p:val>
                                            <p:strVal val="ppt_h"/>
                                          </p:val>
                                        </p:tav>
                                        <p:tav tm="100000">
                                          <p:val>
                                            <p:fltVal val="0"/>
                                          </p:val>
                                        </p:tav>
                                      </p:tavLst>
                                    </p:anim>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6" grpId="0" animBg="1"/>
      <p:bldP spid="6" grpId="1" animBg="1"/>
      <p:bldP spid="6" grpId="2" animBg="1"/>
      <p:bldP spid="6" grpId="3" animBg="1"/>
      <p:bldP spid="7" grpId="0" animBg="1"/>
      <p:bldP spid="7" grpId="1" animBg="1"/>
      <p:bldP spid="7" grpId="2" animBg="1"/>
      <p:bldP spid="7"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570552" y="1679158"/>
          <a:ext cx="7508241" cy="2542842"/>
        </p:xfrm>
        <a:graphic>
          <a:graphicData uri="http://schemas.openxmlformats.org/presentationml/2006/ole">
            <mc:AlternateContent xmlns:mc="http://schemas.openxmlformats.org/markup-compatibility/2006">
              <mc:Choice xmlns:v="urn:schemas-microsoft-com:vml" Requires="v">
                <p:oleObj spid="_x0000_s23669" name="Visio" r:id="rId4" imgW="9345168" imgH="3188336" progId="Visio.Drawing.11">
                  <p:embed/>
                </p:oleObj>
              </mc:Choice>
              <mc:Fallback>
                <p:oleObj name="Visio" r:id="rId4" imgW="9345168" imgH="3188336" progId="Visio.Drawing.11">
                  <p:embed/>
                  <p:pic>
                    <p:nvPicPr>
                      <p:cNvPr id="2" name="Object 1"/>
                      <p:cNvPicPr>
                        <a:picLocks noChangeAspect="1" noChangeArrowheads="1"/>
                      </p:cNvPicPr>
                      <p:nvPr/>
                    </p:nvPicPr>
                    <p:blipFill>
                      <a:blip r:embed="rId5"/>
                      <a:srcRect/>
                      <a:stretch>
                        <a:fillRect/>
                      </a:stretch>
                    </p:blipFill>
                    <p:spPr bwMode="auto">
                      <a:xfrm>
                        <a:off x="570552" y="1679158"/>
                        <a:ext cx="7508241" cy="2542842"/>
                      </a:xfrm>
                      <a:prstGeom prst="rect">
                        <a:avLst/>
                      </a:prstGeom>
                      <a:noFill/>
                      <a:ln>
                        <a:noFill/>
                      </a:ln>
                      <a:effectLst/>
                      <a:extLst/>
                    </p:spPr>
                  </p:pic>
                </p:oleObj>
              </mc:Fallback>
            </mc:AlternateContent>
          </a:graphicData>
        </a:graphic>
      </p:graphicFrame>
      <p:sp>
        <p:nvSpPr>
          <p:cNvPr id="994306" name="Rectangle 2"/>
          <p:cNvSpPr>
            <a:spLocks noGrp="1" noChangeArrowheads="1"/>
          </p:cNvSpPr>
          <p:nvPr>
            <p:ph type="title"/>
          </p:nvPr>
        </p:nvSpPr>
        <p:spPr/>
        <p:txBody>
          <a:bodyPr/>
          <a:lstStyle/>
          <a:p>
            <a:r>
              <a:rPr lang="en-AU" dirty="0"/>
              <a:t>Revised solution</a:t>
            </a:r>
          </a:p>
        </p:txBody>
      </p:sp>
      <p:sp>
        <p:nvSpPr>
          <p:cNvPr id="994308" name="Text Box 4"/>
          <p:cNvSpPr txBox="1">
            <a:spLocks noChangeArrowheads="1"/>
          </p:cNvSpPr>
          <p:nvPr/>
        </p:nvSpPr>
        <p:spPr bwMode="auto">
          <a:xfrm>
            <a:off x="3014727" y="2440095"/>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XOR-split</a:t>
            </a:r>
          </a:p>
        </p:txBody>
      </p:sp>
      <p:sp>
        <p:nvSpPr>
          <p:cNvPr id="994309" name="Text Box 5"/>
          <p:cNvSpPr txBox="1">
            <a:spLocks noChangeArrowheads="1"/>
          </p:cNvSpPr>
          <p:nvPr/>
        </p:nvSpPr>
        <p:spPr bwMode="auto">
          <a:xfrm>
            <a:off x="4009393" y="3419906"/>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AND-split</a:t>
            </a:r>
          </a:p>
        </p:txBody>
      </p:sp>
      <p:sp>
        <p:nvSpPr>
          <p:cNvPr id="994310" name="Text Box 6"/>
          <p:cNvSpPr txBox="1">
            <a:spLocks noChangeArrowheads="1"/>
          </p:cNvSpPr>
          <p:nvPr/>
        </p:nvSpPr>
        <p:spPr bwMode="auto">
          <a:xfrm>
            <a:off x="5580314" y="3419906"/>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AND-join</a:t>
            </a:r>
          </a:p>
        </p:txBody>
      </p:sp>
      <p:graphicFrame>
        <p:nvGraphicFramePr>
          <p:cNvPr id="994316" name="Object 12"/>
          <p:cNvGraphicFramePr>
            <a:graphicFrameLocks noChangeAspect="1"/>
          </p:cNvGraphicFramePr>
          <p:nvPr>
            <p:extLst/>
          </p:nvPr>
        </p:nvGraphicFramePr>
        <p:xfrm>
          <a:off x="2583657" y="2399771"/>
          <a:ext cx="4168510" cy="1173428"/>
        </p:xfrm>
        <a:graphic>
          <a:graphicData uri="http://schemas.openxmlformats.org/presentationml/2006/ole">
            <mc:AlternateContent xmlns:mc="http://schemas.openxmlformats.org/markup-compatibility/2006">
              <mc:Choice xmlns:v="urn:schemas-microsoft-com:vml" Requires="v">
                <p:oleObj spid="_x0000_s23670" name="Visio" r:id="rId6" imgW="4701069" imgH="1369302" progId="Visio.Drawing.11">
                  <p:embed/>
                </p:oleObj>
              </mc:Choice>
              <mc:Fallback>
                <p:oleObj name="Visio" r:id="rId6" imgW="4701069" imgH="1369302" progId="Visio.Drawing.11">
                  <p:embed/>
                  <p:pic>
                    <p:nvPicPr>
                      <p:cNvPr id="994316" name="Object 12"/>
                      <p:cNvPicPr>
                        <a:picLocks noChangeAspect="1" noChangeArrowheads="1"/>
                      </p:cNvPicPr>
                      <p:nvPr/>
                    </p:nvPicPr>
                    <p:blipFill>
                      <a:blip r:embed="rId7"/>
                      <a:srcRect/>
                      <a:stretch>
                        <a:fillRect/>
                      </a:stretch>
                    </p:blipFill>
                    <p:spPr bwMode="auto">
                      <a:xfrm>
                        <a:off x="2583657" y="2399771"/>
                        <a:ext cx="4168510" cy="117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1"/>
          </p:nvPr>
        </p:nvSpPr>
        <p:spPr/>
        <p:txBody>
          <a:bodyPr/>
          <a:lstStyle/>
          <a:p>
            <a:endParaRPr lang="en-AU" dirty="0">
              <a:solidFill>
                <a:prstClr val="black">
                  <a:lumMod val="50000"/>
                  <a:lumOff val="50000"/>
                </a:prstClr>
              </a:solidFill>
            </a:endParaRPr>
          </a:p>
        </p:txBody>
      </p:sp>
      <p:sp>
        <p:nvSpPr>
          <p:cNvPr id="9" name="Rectangle 5"/>
          <p:cNvSpPr>
            <a:spLocks noChangeArrowheads="1"/>
          </p:cNvSpPr>
          <p:nvPr/>
        </p:nvSpPr>
        <p:spPr bwMode="auto">
          <a:xfrm>
            <a:off x="462408" y="1167867"/>
            <a:ext cx="1879041" cy="400110"/>
          </a:xfrm>
          <a:prstGeom prst="rect">
            <a:avLst/>
          </a:prstGeom>
          <a:noFill/>
          <a:ln w="9525">
            <a:noFill/>
            <a:miter lim="800000"/>
            <a:headEnd/>
            <a:tailEnd/>
          </a:ln>
          <a:effectLst/>
        </p:spPr>
        <p:txBody>
          <a:bodyPr wrap="none">
            <a:spAutoFit/>
          </a:bodyPr>
          <a:lstStyle/>
          <a:p>
            <a:r>
              <a:rPr lang="en-AU" sz="2000" b="1" dirty="0">
                <a:latin typeface="Arial" panose="020B0604020202020204" pitchFamily="34" charset="0"/>
                <a:cs typeface="Arial" panose="020B0604020202020204" pitchFamily="34" charset="0"/>
              </a:rPr>
              <a:t>Order-to-cash</a:t>
            </a:r>
          </a:p>
        </p:txBody>
      </p:sp>
    </p:spTree>
    <p:extLst>
      <p:ext uri="{BB962C8B-B14F-4D97-AF65-F5344CB8AC3E}">
        <p14:creationId xmlns:p14="http://schemas.microsoft.com/office/powerpoint/2010/main" val="292826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4316"/>
                                        </p:tgtEl>
                                        <p:attrNameLst>
                                          <p:attrName>style.visibility</p:attrName>
                                        </p:attrNameLst>
                                      </p:cBhvr>
                                      <p:to>
                                        <p:strVal val="visible"/>
                                      </p:to>
                                    </p:set>
                                    <p:animEffect transition="in" filter="fade">
                                      <p:cBhvr>
                                        <p:cTn id="7" dur="1000"/>
                                        <p:tgtEl>
                                          <p:spTgt spid="9943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94308"/>
                                        </p:tgtEl>
                                        <p:attrNameLst>
                                          <p:attrName>style.visibility</p:attrName>
                                        </p:attrNameLst>
                                      </p:cBhvr>
                                      <p:to>
                                        <p:strVal val="visible"/>
                                      </p:to>
                                    </p:set>
                                    <p:animEffect transition="in" filter="fade">
                                      <p:cBhvr>
                                        <p:cTn id="11" dur="1000"/>
                                        <p:tgtEl>
                                          <p:spTgt spid="9943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94309"/>
                                        </p:tgtEl>
                                        <p:attrNameLst>
                                          <p:attrName>style.visibility</p:attrName>
                                        </p:attrNameLst>
                                      </p:cBhvr>
                                      <p:to>
                                        <p:strVal val="visible"/>
                                      </p:to>
                                    </p:set>
                                    <p:animEffect transition="in" filter="fade">
                                      <p:cBhvr>
                                        <p:cTn id="14" dur="1000"/>
                                        <p:tgtEl>
                                          <p:spTgt spid="99430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94310"/>
                                        </p:tgtEl>
                                        <p:attrNameLst>
                                          <p:attrName>style.visibility</p:attrName>
                                        </p:attrNameLst>
                                      </p:cBhvr>
                                      <p:to>
                                        <p:strVal val="visible"/>
                                      </p:to>
                                    </p:set>
                                    <p:animEffect transition="in" filter="fade">
                                      <p:cBhvr>
                                        <p:cTn id="17" dur="1000"/>
                                        <p:tgtEl>
                                          <p:spTgt spid="9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8" grpId="0"/>
      <p:bldP spid="994309" grpId="0"/>
      <p:bldP spid="9943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sz="2000" dirty="0"/>
              <a:t>Model the following fragment of a business process for assessing loan applications.</a:t>
            </a:r>
          </a:p>
          <a:p>
            <a:pPr marL="0" indent="0">
              <a:buNone/>
            </a:pPr>
            <a:endParaRPr lang="en-AU" sz="2000" dirty="0"/>
          </a:p>
          <a:p>
            <a:pPr marL="0" indent="0">
              <a:buNone/>
            </a:pPr>
            <a:r>
              <a:rPr lang="en-AU" sz="1800" i="1" dirty="0"/>
              <a:t>A loan application is approved if it passes two checks: </a:t>
            </a:r>
            <a:r>
              <a:rPr lang="en-AU" sz="1800" i="1" dirty="0" err="1"/>
              <a:t>i</a:t>
            </a:r>
            <a:r>
              <a:rPr lang="en-AU" sz="1800" i="1" dirty="0"/>
              <a:t>) the applicant’s loan risk assessment, done automatically by a system, and ii) the appraisal of the property for which the loan has been asked, carried out by a property appraiser. The risk assessment requires a credit history check on the applicant, which is performed by a financial officer. Once both the loan risk assessment and the property appraisal have been performed, a loan officer can assess the applicant’s eligibility. If the applicant is not eligible, the application is rejected, otherwise the acceptance pack is prepared and sent to the applicant.</a:t>
            </a:r>
          </a:p>
          <a:p>
            <a:pPr marL="0" indent="0">
              <a:buNone/>
            </a:pPr>
            <a:endParaRPr lang="en-AU" sz="2000" dirty="0"/>
          </a:p>
        </p:txBody>
      </p:sp>
      <p:sp>
        <p:nvSpPr>
          <p:cNvPr id="3" name="Title 2"/>
          <p:cNvSpPr>
            <a:spLocks noGrp="1"/>
          </p:cNvSpPr>
          <p:nvPr>
            <p:ph type="title"/>
          </p:nvPr>
        </p:nvSpPr>
        <p:spPr/>
        <p:txBody>
          <a:bodyPr/>
          <a:lstStyle/>
          <a:p>
            <a:r>
              <a:rPr lang="en-US" dirty="0"/>
              <a:t>Exercise 3.2</a:t>
            </a:r>
          </a:p>
        </p:txBody>
      </p:sp>
    </p:spTree>
    <p:extLst>
      <p:ext uri="{BB962C8B-B14F-4D97-AF65-F5344CB8AC3E}">
        <p14:creationId xmlns:p14="http://schemas.microsoft.com/office/powerpoint/2010/main" val="2838492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9" name="Rectangle 3"/>
          <p:cNvSpPr>
            <a:spLocks noGrp="1" noChangeArrowheads="1"/>
          </p:cNvSpPr>
          <p:nvPr>
            <p:ph idx="1"/>
          </p:nvPr>
        </p:nvSpPr>
        <p:spPr>
          <a:xfrm>
            <a:off x="668295" y="1695745"/>
            <a:ext cx="8201385" cy="4020447"/>
          </a:xfrm>
        </p:spPr>
        <p:txBody>
          <a:bodyPr/>
          <a:lstStyle/>
          <a:p>
            <a:pPr marL="0" indent="0">
              <a:buNone/>
            </a:pPr>
            <a:r>
              <a:rPr lang="en-AU" sz="2000" dirty="0"/>
              <a:t>A company has two warehouses, one in Amsterdam, the other in Hamburg, that store different products. When an order is received, it is distributed across these warehouses: if some of the relevant products are maintained in Amsterdam, a sub-order is sent there; likewise, if some relevant products are maintained in Hamburg, a sub-order is sent there. Afterwards, the order is registered and the process completes.</a:t>
            </a:r>
          </a:p>
        </p:txBody>
      </p:sp>
      <p:sp>
        <p:nvSpPr>
          <p:cNvPr id="1094658" name="Rectangle 2"/>
          <p:cNvSpPr>
            <a:spLocks noGrp="1" noChangeArrowheads="1"/>
          </p:cNvSpPr>
          <p:nvPr>
            <p:ph type="title"/>
          </p:nvPr>
        </p:nvSpPr>
        <p:spPr/>
        <p:txBody>
          <a:bodyPr/>
          <a:lstStyle/>
          <a:p>
            <a:r>
              <a:rPr lang="en-AU" dirty="0"/>
              <a:t>XOR / AND are not always what we need...</a:t>
            </a:r>
          </a:p>
        </p:txBody>
      </p:sp>
      <p:sp>
        <p:nvSpPr>
          <p:cNvPr id="2" name="Slide Number Placeholder 1"/>
          <p:cNvSpPr>
            <a:spLocks noGrp="1"/>
          </p:cNvSpPr>
          <p:nvPr>
            <p:ph type="sldNum" sz="quarter" idx="11"/>
          </p:nvPr>
        </p:nvSpPr>
        <p:spPr/>
        <p:txBody>
          <a:bodyPr/>
          <a:lstStyle/>
          <a:p>
            <a:endParaRPr lang="en-AU" dirty="0">
              <a:solidFill>
                <a:prstClr val="black">
                  <a:lumMod val="50000"/>
                  <a:lumOff val="50000"/>
                </a:prstClr>
              </a:solidFill>
            </a:endParaRPr>
          </a:p>
        </p:txBody>
      </p:sp>
      <p:sp>
        <p:nvSpPr>
          <p:cNvPr id="6" name="Rectangle 5"/>
          <p:cNvSpPr>
            <a:spLocks noChangeArrowheads="1"/>
          </p:cNvSpPr>
          <p:nvPr/>
        </p:nvSpPr>
        <p:spPr bwMode="auto">
          <a:xfrm>
            <a:off x="576854" y="1223639"/>
            <a:ext cx="4491534" cy="400110"/>
          </a:xfrm>
          <a:prstGeom prst="rect">
            <a:avLst/>
          </a:prstGeom>
          <a:noFill/>
          <a:ln w="9525">
            <a:noFill/>
            <a:miter lim="800000"/>
            <a:headEnd/>
            <a:tailEnd/>
          </a:ln>
          <a:effectLst/>
        </p:spPr>
        <p:txBody>
          <a:bodyPr wrap="square">
            <a:spAutoFit/>
          </a:bodyPr>
          <a:lstStyle/>
          <a:p>
            <a:r>
              <a:rPr lang="en-AU" sz="2000" b="1" dirty="0">
                <a:latin typeface="Arial" panose="020B0604020202020204" pitchFamily="34" charset="0"/>
                <a:cs typeface="Arial" panose="020B0604020202020204" pitchFamily="34" charset="0"/>
              </a:rPr>
              <a:t>Order distribution process</a:t>
            </a:r>
          </a:p>
        </p:txBody>
      </p:sp>
    </p:spTree>
    <p:extLst>
      <p:ext uri="{BB962C8B-B14F-4D97-AF65-F5344CB8AC3E}">
        <p14:creationId xmlns:p14="http://schemas.microsoft.com/office/powerpoint/2010/main" val="1058157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3" y="1414427"/>
            <a:ext cx="7243330" cy="3594065"/>
          </a:xfrm>
          <a:prstGeom prst="rect">
            <a:avLst/>
          </a:prstGeom>
        </p:spPr>
      </p:pic>
      <p:sp>
        <p:nvSpPr>
          <p:cNvPr id="1095684" name="Rectangle 4"/>
          <p:cNvSpPr>
            <a:spLocks noGrp="1" noChangeArrowheads="1"/>
          </p:cNvSpPr>
          <p:nvPr>
            <p:ph type="title"/>
          </p:nvPr>
        </p:nvSpPr>
        <p:spPr/>
        <p:txBody>
          <a:bodyPr/>
          <a:lstStyle/>
          <a:p>
            <a:r>
              <a:rPr lang="en-AU" dirty="0"/>
              <a:t>Solution 1</a:t>
            </a:r>
            <a:endParaRPr lang="en-AU" sz="2000" i="1" dirty="0"/>
          </a:p>
        </p:txBody>
      </p:sp>
      <p:sp>
        <p:nvSpPr>
          <p:cNvPr id="1095688" name="Text Box 8"/>
          <p:cNvSpPr txBox="1">
            <a:spLocks noChangeArrowheads="1"/>
          </p:cNvSpPr>
          <p:nvPr/>
        </p:nvSpPr>
        <p:spPr bwMode="auto">
          <a:xfrm>
            <a:off x="2305893" y="2297621"/>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XOR-split</a:t>
            </a:r>
          </a:p>
        </p:txBody>
      </p:sp>
      <p:sp>
        <p:nvSpPr>
          <p:cNvPr id="1095689" name="Text Box 9"/>
          <p:cNvSpPr txBox="1">
            <a:spLocks noChangeArrowheads="1"/>
          </p:cNvSpPr>
          <p:nvPr/>
        </p:nvSpPr>
        <p:spPr bwMode="auto">
          <a:xfrm>
            <a:off x="5485477" y="2297621"/>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XOR-join</a:t>
            </a:r>
          </a:p>
        </p:txBody>
      </p:sp>
      <p:sp>
        <p:nvSpPr>
          <p:cNvPr id="1095690" name="Text Box 10"/>
          <p:cNvSpPr txBox="1">
            <a:spLocks noChangeArrowheads="1"/>
          </p:cNvSpPr>
          <p:nvPr/>
        </p:nvSpPr>
        <p:spPr bwMode="auto">
          <a:xfrm>
            <a:off x="2532157" y="4498193"/>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AND-split</a:t>
            </a:r>
          </a:p>
        </p:txBody>
      </p:sp>
      <p:sp>
        <p:nvSpPr>
          <p:cNvPr id="1095691" name="Text Box 11"/>
          <p:cNvSpPr txBox="1">
            <a:spLocks noChangeArrowheads="1"/>
          </p:cNvSpPr>
          <p:nvPr/>
        </p:nvSpPr>
        <p:spPr bwMode="auto">
          <a:xfrm>
            <a:off x="5711894" y="4498193"/>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AND-join</a:t>
            </a:r>
          </a:p>
        </p:txBody>
      </p:sp>
      <p:sp>
        <p:nvSpPr>
          <p:cNvPr id="2" name="Slide Number Placeholder 1"/>
          <p:cNvSpPr>
            <a:spLocks noGrp="1"/>
          </p:cNvSpPr>
          <p:nvPr>
            <p:ph type="sldNum" sz="quarter" idx="11"/>
          </p:nvPr>
        </p:nvSpPr>
        <p:spPr/>
        <p:txBody>
          <a:bodyPr/>
          <a:lstStyle/>
          <a:p>
            <a:endParaRPr lang="en-AU" dirty="0">
              <a:solidFill>
                <a:prstClr val="black">
                  <a:lumMod val="50000"/>
                  <a:lumOff val="50000"/>
                </a:prstClr>
              </a:solidFill>
            </a:endParaRPr>
          </a:p>
        </p:txBody>
      </p:sp>
      <p:sp>
        <p:nvSpPr>
          <p:cNvPr id="9" name="Rectangle 8"/>
          <p:cNvSpPr>
            <a:spLocks noChangeArrowheads="1"/>
          </p:cNvSpPr>
          <p:nvPr/>
        </p:nvSpPr>
        <p:spPr bwMode="auto">
          <a:xfrm>
            <a:off x="449345" y="1045462"/>
            <a:ext cx="4935671" cy="400110"/>
          </a:xfrm>
          <a:prstGeom prst="rect">
            <a:avLst/>
          </a:prstGeom>
          <a:noFill/>
          <a:ln w="9525">
            <a:noFill/>
            <a:miter lim="800000"/>
            <a:headEnd/>
            <a:tailEnd/>
          </a:ln>
          <a:effectLst/>
        </p:spPr>
        <p:txBody>
          <a:bodyPr wrap="square">
            <a:spAutoFit/>
          </a:bodyPr>
          <a:lstStyle/>
          <a:p>
            <a:r>
              <a:rPr lang="en-AU" sz="2000" b="1" dirty="0">
                <a:latin typeface="Arial" panose="020B0604020202020204" pitchFamily="34" charset="0"/>
                <a:cs typeface="Arial" panose="020B0604020202020204" pitchFamily="34" charset="0"/>
              </a:rPr>
              <a:t>Order distribution process</a:t>
            </a:r>
          </a:p>
        </p:txBody>
      </p:sp>
      <p:sp>
        <p:nvSpPr>
          <p:cNvPr id="3" name="Rectangle 2"/>
          <p:cNvSpPr/>
          <p:nvPr/>
        </p:nvSpPr>
        <p:spPr>
          <a:xfrm>
            <a:off x="701040" y="5008492"/>
            <a:ext cx="8260080" cy="646331"/>
          </a:xfrm>
          <a:prstGeom prst="rect">
            <a:avLst/>
          </a:prstGeom>
        </p:spPr>
        <p:txBody>
          <a:bodyPr wrap="square">
            <a:spAutoFit/>
          </a:bodyPr>
          <a:lstStyle/>
          <a:p>
            <a:r>
              <a:rPr lang="en-US" sz="1200" dirty="0" smtClean="0"/>
              <a:t>This </a:t>
            </a:r>
            <a:r>
              <a:rPr lang="en-US" sz="1200" dirty="0"/>
              <a:t>model captures </a:t>
            </a:r>
            <a:r>
              <a:rPr lang="en-US" sz="1200" dirty="0" smtClean="0"/>
              <a:t>the scenario correctly, but </a:t>
            </a:r>
            <a:r>
              <a:rPr lang="en-US" sz="1200" dirty="0"/>
              <a:t>the resulting diagram is complex </a:t>
            </a:r>
            <a:endParaRPr lang="en-US" sz="1200" dirty="0" smtClean="0"/>
          </a:p>
          <a:p>
            <a:r>
              <a:rPr lang="en-US" sz="1200" dirty="0" smtClean="0"/>
              <a:t>If </a:t>
            </a:r>
            <a:r>
              <a:rPr lang="en-US" sz="1200" dirty="0"/>
              <a:t>we have three warehouses=&gt; we would need an </a:t>
            </a:r>
            <a:r>
              <a:rPr lang="en-US" sz="1200" dirty="0" smtClean="0"/>
              <a:t>XOR split </a:t>
            </a:r>
            <a:r>
              <a:rPr lang="en-US" sz="1200" dirty="0"/>
              <a:t>with </a:t>
            </a:r>
            <a:r>
              <a:rPr lang="en-US" sz="1200" dirty="0" smtClean="0"/>
              <a:t>seven outgoing </a:t>
            </a:r>
            <a:r>
              <a:rPr lang="en-US" sz="1200" dirty="0"/>
              <a:t>branches, and </a:t>
            </a:r>
            <a:r>
              <a:rPr lang="en-US" sz="1200" dirty="0" smtClean="0"/>
              <a:t>each activity </a:t>
            </a:r>
            <a:r>
              <a:rPr lang="en-US" sz="1200" dirty="0"/>
              <a:t>would need to be duplicated </a:t>
            </a:r>
            <a:r>
              <a:rPr lang="en-US" sz="1200" dirty="0" smtClean="0"/>
              <a:t>four times</a:t>
            </a:r>
            <a:endParaRPr lang="en-US" sz="1200" dirty="0"/>
          </a:p>
        </p:txBody>
      </p:sp>
    </p:spTree>
    <p:extLst>
      <p:ext uri="{BB962C8B-B14F-4D97-AF65-F5344CB8AC3E}">
        <p14:creationId xmlns:p14="http://schemas.microsoft.com/office/powerpoint/2010/main" val="1049653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688"/>
                                        </p:tgtEl>
                                        <p:attrNameLst>
                                          <p:attrName>style.visibility</p:attrName>
                                        </p:attrNameLst>
                                      </p:cBhvr>
                                      <p:to>
                                        <p:strVal val="visible"/>
                                      </p:to>
                                    </p:set>
                                    <p:animEffect transition="in" filter="fade">
                                      <p:cBhvr>
                                        <p:cTn id="7" dur="500"/>
                                        <p:tgtEl>
                                          <p:spTgt spid="109568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5689"/>
                                        </p:tgtEl>
                                        <p:attrNameLst>
                                          <p:attrName>style.visibility</p:attrName>
                                        </p:attrNameLst>
                                      </p:cBhvr>
                                      <p:to>
                                        <p:strVal val="visible"/>
                                      </p:to>
                                    </p:set>
                                    <p:animEffect transition="in" filter="fade">
                                      <p:cBhvr>
                                        <p:cTn id="11" dur="500"/>
                                        <p:tgtEl>
                                          <p:spTgt spid="10956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95690"/>
                                        </p:tgtEl>
                                        <p:attrNameLst>
                                          <p:attrName>style.visibility</p:attrName>
                                        </p:attrNameLst>
                                      </p:cBhvr>
                                      <p:to>
                                        <p:strVal val="visible"/>
                                      </p:to>
                                    </p:set>
                                    <p:animEffect transition="in" filter="fade">
                                      <p:cBhvr>
                                        <p:cTn id="15" dur="500"/>
                                        <p:tgtEl>
                                          <p:spTgt spid="10956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95691"/>
                                        </p:tgtEl>
                                        <p:attrNameLst>
                                          <p:attrName>style.visibility</p:attrName>
                                        </p:attrNameLst>
                                      </p:cBhvr>
                                      <p:to>
                                        <p:strVal val="visible"/>
                                      </p:to>
                                    </p:set>
                                    <p:animEffect transition="in" filter="fade">
                                      <p:cBhvr>
                                        <p:cTn id="19" dur="500"/>
                                        <p:tgtEl>
                                          <p:spTgt spid="1095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8" grpId="0"/>
      <p:bldP spid="1095689" grpId="0"/>
      <p:bldP spid="1095690" grpId="0"/>
      <p:bldP spid="10956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4" name="Rectangle 4"/>
          <p:cNvSpPr>
            <a:spLocks noGrp="1" noChangeArrowheads="1"/>
          </p:cNvSpPr>
          <p:nvPr>
            <p:ph type="title"/>
          </p:nvPr>
        </p:nvSpPr>
        <p:spPr/>
        <p:txBody>
          <a:bodyPr/>
          <a:lstStyle/>
          <a:p>
            <a:endParaRPr lang="en-AU" sz="2000" i="1" dirty="0"/>
          </a:p>
        </p:txBody>
      </p:sp>
      <p:sp>
        <p:nvSpPr>
          <p:cNvPr id="2" name="Slide Number Placeholder 1"/>
          <p:cNvSpPr>
            <a:spLocks noGrp="1"/>
          </p:cNvSpPr>
          <p:nvPr>
            <p:ph type="sldNum" sz="quarter" idx="11"/>
          </p:nvPr>
        </p:nvSpPr>
        <p:spPr/>
        <p:txBody>
          <a:bodyPr/>
          <a:lstStyle/>
          <a:p>
            <a:endParaRPr lang="en-AU" dirty="0">
              <a:solidFill>
                <a:prstClr val="black">
                  <a:lumMod val="50000"/>
                  <a:lumOff val="50000"/>
                </a:prstClr>
              </a:solidFill>
            </a:endParaRPr>
          </a:p>
        </p:txBody>
      </p:sp>
      <p:sp>
        <p:nvSpPr>
          <p:cNvPr id="9" name="Rectangle 8"/>
          <p:cNvSpPr>
            <a:spLocks noChangeArrowheads="1"/>
          </p:cNvSpPr>
          <p:nvPr/>
        </p:nvSpPr>
        <p:spPr bwMode="auto">
          <a:xfrm>
            <a:off x="449345" y="1045462"/>
            <a:ext cx="6301975" cy="400110"/>
          </a:xfrm>
          <a:prstGeom prst="rect">
            <a:avLst/>
          </a:prstGeom>
          <a:noFill/>
          <a:ln w="9525">
            <a:noFill/>
            <a:miter lim="800000"/>
            <a:headEnd/>
            <a:tailEnd/>
          </a:ln>
          <a:effectLst/>
        </p:spPr>
        <p:txBody>
          <a:bodyPr wrap="square">
            <a:spAutoFit/>
          </a:bodyPr>
          <a:lstStyle/>
          <a:p>
            <a:r>
              <a:rPr lang="en-AU" sz="2000" b="1" dirty="0">
                <a:latin typeface="Arial" panose="020B0604020202020204" pitchFamily="34" charset="0"/>
                <a:cs typeface="Arial" panose="020B0604020202020204" pitchFamily="34" charset="0"/>
              </a:rPr>
              <a:t>Order distribution </a:t>
            </a:r>
            <a:r>
              <a:rPr lang="en-AU" sz="2000" b="1" dirty="0" smtClean="0">
                <a:latin typeface="Arial" panose="020B0604020202020204" pitchFamily="34" charset="0"/>
                <a:cs typeface="Arial" panose="020B0604020202020204" pitchFamily="34" charset="0"/>
              </a:rPr>
              <a:t>process with three warehouse</a:t>
            </a:r>
            <a:endParaRPr lang="en-AU" sz="2000" b="1" dirty="0">
              <a:latin typeface="Arial" panose="020B0604020202020204" pitchFamily="34" charset="0"/>
              <a:cs typeface="Arial" panose="020B0604020202020204" pitchFamily="34" charset="0"/>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45" y="1463040"/>
            <a:ext cx="4806950" cy="413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7401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19" y="1470385"/>
            <a:ext cx="7110367" cy="3459242"/>
          </a:xfrm>
          <a:prstGeom prst="rect">
            <a:avLst/>
          </a:prstGeom>
        </p:spPr>
      </p:pic>
      <p:sp>
        <p:nvSpPr>
          <p:cNvPr id="1101826" name="Rectangle 2"/>
          <p:cNvSpPr>
            <a:spLocks noGrp="1" noChangeArrowheads="1"/>
          </p:cNvSpPr>
          <p:nvPr>
            <p:ph type="title"/>
          </p:nvPr>
        </p:nvSpPr>
        <p:spPr/>
        <p:txBody>
          <a:bodyPr/>
          <a:lstStyle/>
          <a:p>
            <a:r>
              <a:rPr lang="en-AU" dirty="0"/>
              <a:t>Solution 2</a:t>
            </a:r>
            <a:endParaRPr lang="en-AU" sz="2333" i="1" dirty="0"/>
          </a:p>
        </p:txBody>
      </p:sp>
      <p:sp>
        <p:nvSpPr>
          <p:cNvPr id="2" name="Slide Number Placeholder 1"/>
          <p:cNvSpPr>
            <a:spLocks noGrp="1"/>
          </p:cNvSpPr>
          <p:nvPr>
            <p:ph type="sldNum" sz="quarter" idx="11"/>
          </p:nvPr>
        </p:nvSpPr>
        <p:spPr/>
        <p:txBody>
          <a:bodyPr/>
          <a:lstStyle/>
          <a:p>
            <a:endParaRPr lang="en-AU" dirty="0">
              <a:solidFill>
                <a:prstClr val="black">
                  <a:lumMod val="50000"/>
                  <a:lumOff val="50000"/>
                </a:prstClr>
              </a:solidFill>
            </a:endParaRPr>
          </a:p>
        </p:txBody>
      </p:sp>
      <p:sp>
        <p:nvSpPr>
          <p:cNvPr id="5" name="Rectangle 4"/>
          <p:cNvSpPr>
            <a:spLocks noChangeArrowheads="1"/>
          </p:cNvSpPr>
          <p:nvPr/>
        </p:nvSpPr>
        <p:spPr bwMode="auto">
          <a:xfrm>
            <a:off x="462408" y="1032550"/>
            <a:ext cx="4423101" cy="400110"/>
          </a:xfrm>
          <a:prstGeom prst="rect">
            <a:avLst/>
          </a:prstGeom>
          <a:noFill/>
          <a:ln w="9525">
            <a:noFill/>
            <a:miter lim="800000"/>
            <a:headEnd/>
            <a:tailEnd/>
          </a:ln>
          <a:effectLst/>
        </p:spPr>
        <p:txBody>
          <a:bodyPr wrap="square">
            <a:spAutoFit/>
          </a:bodyPr>
          <a:lstStyle/>
          <a:p>
            <a:r>
              <a:rPr lang="en-AU" sz="2000" b="1" dirty="0">
                <a:latin typeface="Arial" panose="020B0604020202020204" pitchFamily="34" charset="0"/>
                <a:cs typeface="Arial" panose="020B0604020202020204" pitchFamily="34" charset="0"/>
              </a:rPr>
              <a:t>Order distribution process</a:t>
            </a:r>
          </a:p>
        </p:txBody>
      </p:sp>
      <p:sp>
        <p:nvSpPr>
          <p:cNvPr id="8" name="Text Box 8"/>
          <p:cNvSpPr txBox="1">
            <a:spLocks noChangeArrowheads="1"/>
          </p:cNvSpPr>
          <p:nvPr/>
        </p:nvSpPr>
        <p:spPr bwMode="auto">
          <a:xfrm>
            <a:off x="2584282" y="4164366"/>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XOR-split</a:t>
            </a:r>
          </a:p>
        </p:txBody>
      </p:sp>
      <p:sp>
        <p:nvSpPr>
          <p:cNvPr id="9" name="Text Box 9"/>
          <p:cNvSpPr txBox="1">
            <a:spLocks noChangeArrowheads="1"/>
          </p:cNvSpPr>
          <p:nvPr/>
        </p:nvSpPr>
        <p:spPr bwMode="auto">
          <a:xfrm>
            <a:off x="5701902" y="4164366"/>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XOR-join</a:t>
            </a:r>
          </a:p>
        </p:txBody>
      </p:sp>
      <p:sp>
        <p:nvSpPr>
          <p:cNvPr id="10" name="Text Box 10"/>
          <p:cNvSpPr txBox="1">
            <a:spLocks noChangeArrowheads="1"/>
          </p:cNvSpPr>
          <p:nvPr/>
        </p:nvSpPr>
        <p:spPr bwMode="auto">
          <a:xfrm>
            <a:off x="2360820" y="2545535"/>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AND-split</a:t>
            </a:r>
          </a:p>
        </p:txBody>
      </p:sp>
      <p:sp>
        <p:nvSpPr>
          <p:cNvPr id="11" name="Text Box 11"/>
          <p:cNvSpPr txBox="1">
            <a:spLocks noChangeArrowheads="1"/>
          </p:cNvSpPr>
          <p:nvPr/>
        </p:nvSpPr>
        <p:spPr bwMode="auto">
          <a:xfrm>
            <a:off x="5513504" y="2545535"/>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AND-join</a:t>
            </a:r>
          </a:p>
        </p:txBody>
      </p:sp>
      <p:sp>
        <p:nvSpPr>
          <p:cNvPr id="12" name="Rectangle 11"/>
          <p:cNvSpPr/>
          <p:nvPr/>
        </p:nvSpPr>
        <p:spPr>
          <a:xfrm rot="1434778">
            <a:off x="4882727" y="1109580"/>
            <a:ext cx="2648722" cy="853723"/>
          </a:xfrm>
          <a:prstGeom prst="rect">
            <a:avLst/>
          </a:prstGeom>
          <a:blipFill>
            <a:blip r:embed="rId4">
              <a:extLst>
                <a:ext uri="{BEBA8EAE-BF5A-486C-A8C5-ECC9F3942E4B}">
                  <a14:imgProps xmlns:a14="http://schemas.microsoft.com/office/drawing/2010/main">
                    <a14:imgLayer r:embed="rId5">
                      <a14:imgEffect>
                        <a14:artisticPencilGrayscale/>
                      </a14:imgEffect>
                    </a14:imgLayer>
                  </a14:imgProps>
                </a:ext>
              </a:extLst>
            </a:blip>
            <a:tile tx="0" ty="0" sx="100000" sy="100000" flip="none" algn="tl"/>
          </a:blip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2000" b="1" dirty="0">
                <a:solidFill>
                  <a:srgbClr val="C00000"/>
                </a:solidFill>
              </a:rPr>
              <a:t>Anything wrong with this model?</a:t>
            </a:r>
          </a:p>
        </p:txBody>
      </p:sp>
      <p:sp>
        <p:nvSpPr>
          <p:cNvPr id="3" name="Rectangle 2"/>
          <p:cNvSpPr/>
          <p:nvPr/>
        </p:nvSpPr>
        <p:spPr>
          <a:xfrm>
            <a:off x="807720" y="4929627"/>
            <a:ext cx="7482840" cy="646331"/>
          </a:xfrm>
          <a:prstGeom prst="rect">
            <a:avLst/>
          </a:prstGeom>
        </p:spPr>
        <p:txBody>
          <a:bodyPr wrap="square">
            <a:spAutoFit/>
          </a:bodyPr>
          <a:lstStyle/>
          <a:p>
            <a:r>
              <a:rPr lang="en-US" dirty="0">
                <a:solidFill>
                  <a:srgbClr val="FF0000"/>
                </a:solidFill>
              </a:rPr>
              <a:t>Problem =&gt; The case when the product does not exist neither in Amsterdam nor in </a:t>
            </a:r>
            <a:r>
              <a:rPr lang="en-US" dirty="0" smtClean="0">
                <a:solidFill>
                  <a:srgbClr val="FF0000"/>
                </a:solidFill>
              </a:rPr>
              <a:t>Hamburg </a:t>
            </a:r>
            <a:r>
              <a:rPr lang="en-US" dirty="0">
                <a:solidFill>
                  <a:srgbClr val="FF0000"/>
                </a:solidFill>
              </a:rPr>
              <a:t>we register order </a:t>
            </a:r>
          </a:p>
        </p:txBody>
      </p:sp>
    </p:spTree>
    <p:extLst>
      <p:ext uri="{BB962C8B-B14F-4D97-AF65-F5344CB8AC3E}">
        <p14:creationId xmlns:p14="http://schemas.microsoft.com/office/powerpoint/2010/main" val="2546378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r>
              <a:rPr lang="en-AU" dirty="0"/>
              <a:t>OR Gateway</a:t>
            </a:r>
          </a:p>
        </p:txBody>
      </p:sp>
      <p:sp>
        <p:nvSpPr>
          <p:cNvPr id="2" name="Slide Number Placeholder 1"/>
          <p:cNvSpPr>
            <a:spLocks noGrp="1"/>
          </p:cNvSpPr>
          <p:nvPr>
            <p:ph type="sldNum" sz="quarter" idx="11"/>
          </p:nvPr>
        </p:nvSpPr>
        <p:spPr>
          <a:xfrm>
            <a:off x="7767683" y="5900170"/>
            <a:ext cx="444500" cy="127000"/>
          </a:xfrm>
        </p:spPr>
        <p:txBody>
          <a:bodyPr/>
          <a:lstStyle/>
          <a:p>
            <a:endParaRPr lang="en-AU" dirty="0"/>
          </a:p>
        </p:txBody>
      </p:sp>
      <p:sp>
        <p:nvSpPr>
          <p:cNvPr id="6" name="Rectangle 5"/>
          <p:cNvSpPr/>
          <p:nvPr/>
        </p:nvSpPr>
        <p:spPr>
          <a:xfrm>
            <a:off x="1848237" y="1370226"/>
            <a:ext cx="5895111" cy="1015663"/>
          </a:xfrm>
          <a:prstGeom prst="rect">
            <a:avLst/>
          </a:prstGeom>
        </p:spPr>
        <p:txBody>
          <a:bodyPr wrap="square">
            <a:spAutoFit/>
          </a:bodyPr>
          <a:lstStyle/>
          <a:p>
            <a:pPr marL="190492" lvl="1">
              <a:spcBef>
                <a:spcPct val="20000"/>
              </a:spcBef>
              <a:buClr>
                <a:prstClr val="black">
                  <a:lumMod val="50000"/>
                  <a:lumOff val="50000"/>
                </a:prstClr>
              </a:buClr>
            </a:pPr>
            <a:r>
              <a:rPr lang="en-AU" sz="2000" dirty="0"/>
              <a:t>An </a:t>
            </a:r>
            <a:r>
              <a:rPr lang="en-AU" sz="2000" i="1" dirty="0"/>
              <a:t>OR Gateway</a:t>
            </a:r>
            <a:r>
              <a:rPr lang="en-AU" sz="2000" dirty="0"/>
              <a:t> provides a mechanism to create and synchronize n out of m parallel flows. </a:t>
            </a:r>
          </a:p>
        </p:txBody>
      </p:sp>
      <p:sp>
        <p:nvSpPr>
          <p:cNvPr id="12" name="Rectangle 3"/>
          <p:cNvSpPr txBox="1">
            <a:spLocks noChangeArrowheads="1"/>
          </p:cNvSpPr>
          <p:nvPr/>
        </p:nvSpPr>
        <p:spPr>
          <a:xfrm>
            <a:off x="2390355" y="2958120"/>
            <a:ext cx="5535408" cy="1660303"/>
          </a:xfrm>
          <a:prstGeom prst="rect">
            <a:avLst/>
          </a:prstGeom>
        </p:spPr>
        <p:txBody>
          <a:bodyPr vert="horz" lIns="76200" tIns="38100" rIns="76200" bIns="38100" rtlCol="0" anchor="t">
            <a:noAutofit/>
          </a:bodyPr>
          <a:lstStyle>
            <a:lvl1pPr marL="182880" indent="-182880" algn="l" defTabSz="914400" rtl="0" eaLnBrk="1" latinLnBrk="0" hangingPunct="1">
              <a:spcBef>
                <a:spcPct val="20000"/>
              </a:spcBef>
              <a:buClr>
                <a:schemeClr val="tx1">
                  <a:lumMod val="50000"/>
                  <a:lumOff val="50000"/>
                </a:schemeClr>
              </a:buClr>
              <a:buFont typeface="Arial" pitchFamily="34" charset="0"/>
              <a:buChar char="•"/>
              <a:defRPr sz="2400" kern="1200">
                <a:solidFill>
                  <a:schemeClr val="tx1">
                    <a:lumMod val="75000"/>
                    <a:lumOff val="2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Clr>
                <a:prstClr val="black">
                  <a:lumMod val="50000"/>
                  <a:lumOff val="50000"/>
                </a:prstClr>
              </a:buClr>
              <a:buNone/>
            </a:pPr>
            <a:r>
              <a:rPr lang="en-AU" sz="2000" i="1" dirty="0">
                <a:solidFill>
                  <a:schemeClr val="tx1"/>
                </a:solidFill>
              </a:rPr>
              <a:t>OR-split</a:t>
            </a:r>
            <a:r>
              <a:rPr lang="en-AU" sz="2000" dirty="0">
                <a:solidFill>
                  <a:schemeClr val="tx1"/>
                </a:solidFill>
              </a:rPr>
              <a:t> </a:t>
            </a:r>
            <a:r>
              <a:rPr lang="en-AU" sz="2000" dirty="0">
                <a:solidFill>
                  <a:schemeClr val="tx1"/>
                </a:solidFill>
                <a:sym typeface="Wingdings" pitchFamily="2" charset="2"/>
              </a:rPr>
              <a:t> takes one or more branches depending on conditions</a:t>
            </a:r>
          </a:p>
          <a:p>
            <a:pPr marL="0" indent="0">
              <a:buClr>
                <a:prstClr val="black">
                  <a:lumMod val="50000"/>
                  <a:lumOff val="50000"/>
                </a:prstClr>
              </a:buClr>
              <a:buNone/>
            </a:pPr>
            <a:endParaRPr lang="en-AU" sz="2000" i="1" dirty="0">
              <a:solidFill>
                <a:schemeClr val="tx1"/>
              </a:solidFill>
              <a:sym typeface="Wingdings" pitchFamily="2" charset="2"/>
            </a:endParaRPr>
          </a:p>
          <a:p>
            <a:pPr marL="0" indent="0">
              <a:buClr>
                <a:prstClr val="black">
                  <a:lumMod val="50000"/>
                  <a:lumOff val="50000"/>
                </a:prstClr>
              </a:buClr>
              <a:buNone/>
            </a:pPr>
            <a:endParaRPr lang="en-AU" sz="2000" i="1" dirty="0">
              <a:solidFill>
                <a:schemeClr val="tx1"/>
              </a:solidFill>
              <a:sym typeface="Wingdings" pitchFamily="2" charset="2"/>
            </a:endParaRPr>
          </a:p>
          <a:p>
            <a:pPr marL="0" indent="0">
              <a:buClr>
                <a:prstClr val="black">
                  <a:lumMod val="50000"/>
                  <a:lumOff val="50000"/>
                </a:prstClr>
              </a:buClr>
              <a:buNone/>
            </a:pPr>
            <a:r>
              <a:rPr lang="en-AU" sz="2000" i="1" dirty="0">
                <a:solidFill>
                  <a:schemeClr val="tx1"/>
                </a:solidFill>
                <a:sym typeface="Wingdings" pitchFamily="2" charset="2"/>
              </a:rPr>
              <a:t>OR-join </a:t>
            </a:r>
            <a:r>
              <a:rPr lang="en-AU" sz="2000" dirty="0">
                <a:solidFill>
                  <a:schemeClr val="tx1"/>
                </a:solidFill>
                <a:sym typeface="Wingdings" pitchFamily="2" charset="2"/>
              </a:rPr>
              <a:t> proceeds when all </a:t>
            </a:r>
            <a:r>
              <a:rPr lang="en-AU" sz="2000" b="1" dirty="0">
                <a:solidFill>
                  <a:schemeClr val="tx1"/>
                </a:solidFill>
                <a:sym typeface="Wingdings" pitchFamily="2" charset="2"/>
              </a:rPr>
              <a:t>active </a:t>
            </a:r>
            <a:r>
              <a:rPr lang="en-AU" sz="2000" dirty="0">
                <a:solidFill>
                  <a:schemeClr val="tx1"/>
                </a:solidFill>
                <a:sym typeface="Wingdings" pitchFamily="2" charset="2"/>
              </a:rPr>
              <a:t>incoming branches have completed</a:t>
            </a:r>
          </a:p>
          <a:p>
            <a:pPr marL="895579" lvl="1">
              <a:buClr>
                <a:prstClr val="black">
                  <a:lumMod val="50000"/>
                  <a:lumOff val="50000"/>
                </a:prstClr>
              </a:buClr>
              <a:buFontTx/>
              <a:buChar char="•"/>
            </a:pPr>
            <a:endParaRPr lang="en-AU" sz="2000" dirty="0">
              <a:solidFill>
                <a:schemeClr val="tx1"/>
              </a:solidFill>
              <a:sym typeface="Wingdings" pitchFamily="2" charset="2"/>
            </a:endParaRPr>
          </a:p>
        </p:txBody>
      </p:sp>
      <p:graphicFrame>
        <p:nvGraphicFramePr>
          <p:cNvPr id="13" name="Object 7"/>
          <p:cNvGraphicFramePr>
            <a:graphicFrameLocks noChangeAspect="1"/>
          </p:cNvGraphicFramePr>
          <p:nvPr>
            <p:extLst>
              <p:ext uri="{D42A27DB-BD31-4B8C-83A1-F6EECF244321}">
                <p14:modId xmlns:p14="http://schemas.microsoft.com/office/powerpoint/2010/main" val="1979476459"/>
              </p:ext>
            </p:extLst>
          </p:nvPr>
        </p:nvGraphicFramePr>
        <p:xfrm>
          <a:off x="946009" y="2440748"/>
          <a:ext cx="1382448" cy="1373188"/>
        </p:xfrm>
        <a:graphic>
          <a:graphicData uri="http://schemas.openxmlformats.org/presentationml/2006/ole">
            <mc:AlternateContent xmlns:mc="http://schemas.openxmlformats.org/markup-compatibility/2006">
              <mc:Choice xmlns:v="urn:schemas-microsoft-com:vml" Requires="v">
                <p:oleObj spid="_x0000_s24751" name="Visio" r:id="rId4" imgW="1058310" imgH="1019436" progId="Visio.Drawing.11">
                  <p:embed/>
                </p:oleObj>
              </mc:Choice>
              <mc:Fallback>
                <p:oleObj name="Visio" r:id="rId4" imgW="1058310" imgH="1019436" progId="Visio.Drawing.11">
                  <p:embed/>
                  <p:pic>
                    <p:nvPicPr>
                      <p:cNvPr id="13" name="Object 7"/>
                      <p:cNvPicPr>
                        <a:picLocks noChangeAspect="1" noChangeArrowheads="1"/>
                      </p:cNvPicPr>
                      <p:nvPr/>
                    </p:nvPicPr>
                    <p:blipFill>
                      <a:blip r:embed="rId5"/>
                      <a:srcRect/>
                      <a:stretch>
                        <a:fillRect/>
                      </a:stretch>
                    </p:blipFill>
                    <p:spPr bwMode="auto">
                      <a:xfrm>
                        <a:off x="946009" y="2440748"/>
                        <a:ext cx="1382448" cy="1373188"/>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396657103"/>
              </p:ext>
            </p:extLst>
          </p:nvPr>
        </p:nvGraphicFramePr>
        <p:xfrm>
          <a:off x="1034644" y="4016342"/>
          <a:ext cx="1268678" cy="1231635"/>
        </p:xfrm>
        <a:graphic>
          <a:graphicData uri="http://schemas.openxmlformats.org/presentationml/2006/ole">
            <mc:AlternateContent xmlns:mc="http://schemas.openxmlformats.org/markup-compatibility/2006">
              <mc:Choice xmlns:v="urn:schemas-microsoft-com:vml" Requires="v">
                <p:oleObj spid="_x0000_s24752" name="Visio" r:id="rId6" imgW="971640" imgH="914040" progId="Visio.Drawing.11">
                  <p:embed/>
                </p:oleObj>
              </mc:Choice>
              <mc:Fallback>
                <p:oleObj name="Visio" r:id="rId6" imgW="971640" imgH="914040" progId="Visio.Drawing.11">
                  <p:embed/>
                  <p:pic>
                    <p:nvPicPr>
                      <p:cNvPr id="14" name="Object 7"/>
                      <p:cNvPicPr>
                        <a:picLocks noChangeAspect="1" noChangeArrowheads="1"/>
                      </p:cNvPicPr>
                      <p:nvPr/>
                    </p:nvPicPr>
                    <p:blipFill>
                      <a:blip r:embed="rId7"/>
                      <a:srcRect/>
                      <a:stretch>
                        <a:fillRect/>
                      </a:stretch>
                    </p:blipFill>
                    <p:spPr bwMode="auto">
                      <a:xfrm>
                        <a:off x="1034644" y="4016342"/>
                        <a:ext cx="1268678" cy="1231635"/>
                      </a:xfrm>
                      <a:prstGeom prst="rect">
                        <a:avLst/>
                      </a:prstGeom>
                      <a:noFill/>
                      <a:ln>
                        <a:noFill/>
                      </a:ln>
                      <a:effectLst/>
                      <a:extLst/>
                    </p:spPr>
                  </p:pic>
                </p:oleObj>
              </mc:Fallback>
            </mc:AlternateContent>
          </a:graphicData>
        </a:graphic>
      </p:graphicFrame>
      <p:graphicFrame>
        <p:nvGraphicFramePr>
          <p:cNvPr id="15" name="Object 4"/>
          <p:cNvGraphicFramePr>
            <a:graphicFrameLocks noGrp="1" noChangeAspect="1"/>
          </p:cNvGraphicFramePr>
          <p:nvPr>
            <p:ph sz="quarter" idx="4294967295"/>
            <p:extLst>
              <p:ext uri="{D42A27DB-BD31-4B8C-83A1-F6EECF244321}">
                <p14:modId xmlns:p14="http://schemas.microsoft.com/office/powerpoint/2010/main" val="747287004"/>
              </p:ext>
            </p:extLst>
          </p:nvPr>
        </p:nvGraphicFramePr>
        <p:xfrm>
          <a:off x="1188102" y="1370508"/>
          <a:ext cx="660136" cy="660135"/>
        </p:xfrm>
        <a:graphic>
          <a:graphicData uri="http://schemas.openxmlformats.org/presentationml/2006/ole">
            <mc:AlternateContent xmlns:mc="http://schemas.openxmlformats.org/markup-compatibility/2006">
              <mc:Choice xmlns:v="urn:schemas-microsoft-com:vml" Requires="v">
                <p:oleObj spid="_x0000_s24753" name="Visio" r:id="rId8" imgW="586440" imgH="586440" progId="Visio.Drawing.11">
                  <p:embed/>
                </p:oleObj>
              </mc:Choice>
              <mc:Fallback>
                <p:oleObj name="Visio" r:id="rId8" imgW="586440" imgH="586440" progId="Visio.Drawing.11">
                  <p:embed/>
                  <p:pic>
                    <p:nvPicPr>
                      <p:cNvPr id="15" name="Object 4"/>
                      <p:cNvPicPr>
                        <a:picLocks noChangeAspect="1" noChangeArrowheads="1"/>
                      </p:cNvPicPr>
                      <p:nvPr/>
                    </p:nvPicPr>
                    <p:blipFill>
                      <a:blip r:embed="rId9"/>
                      <a:srcRect/>
                      <a:stretch>
                        <a:fillRect/>
                      </a:stretch>
                    </p:blipFill>
                    <p:spPr bwMode="auto">
                      <a:xfrm>
                        <a:off x="1188102" y="1370508"/>
                        <a:ext cx="660136" cy="66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Oval 10"/>
          <p:cNvSpPr/>
          <p:nvPr/>
        </p:nvSpPr>
        <p:spPr>
          <a:xfrm>
            <a:off x="1034644" y="3127342"/>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16" name="Oval 15"/>
          <p:cNvSpPr/>
          <p:nvPr/>
        </p:nvSpPr>
        <p:spPr>
          <a:xfrm>
            <a:off x="1034644" y="3127342"/>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17" name="Oval 16"/>
          <p:cNvSpPr/>
          <p:nvPr/>
        </p:nvSpPr>
        <p:spPr>
          <a:xfrm>
            <a:off x="1260222" y="4021048"/>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18" name="Oval 17"/>
          <p:cNvSpPr/>
          <p:nvPr/>
        </p:nvSpPr>
        <p:spPr>
          <a:xfrm>
            <a:off x="1260222" y="507310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22" name="Oval 21"/>
          <p:cNvSpPr/>
          <p:nvPr/>
        </p:nvSpPr>
        <p:spPr>
          <a:xfrm>
            <a:off x="1034642" y="3127342"/>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23" name="Oval 22"/>
          <p:cNvSpPr/>
          <p:nvPr/>
        </p:nvSpPr>
        <p:spPr>
          <a:xfrm>
            <a:off x="1034643" y="3127342"/>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24" name="Oval 23"/>
          <p:cNvSpPr/>
          <p:nvPr/>
        </p:nvSpPr>
        <p:spPr>
          <a:xfrm>
            <a:off x="1260222" y="4021048"/>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
        <p:nvSpPr>
          <p:cNvPr id="25" name="Oval 24"/>
          <p:cNvSpPr/>
          <p:nvPr/>
        </p:nvSpPr>
        <p:spPr>
          <a:xfrm>
            <a:off x="1260221" y="5075281"/>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schemeClr val="tx1"/>
              </a:solidFill>
            </a:endParaRPr>
          </a:p>
        </p:txBody>
      </p:sp>
    </p:spTree>
    <p:extLst>
      <p:ext uri="{BB962C8B-B14F-4D97-AF65-F5344CB8AC3E}">
        <p14:creationId xmlns:p14="http://schemas.microsoft.com/office/powerpoint/2010/main" val="156834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50" presetClass="path" presetSubtype="0" accel="50000" fill="hold" grpId="1" nodeType="afterEffect">
                                  <p:stCondLst>
                                    <p:cond delay="0"/>
                                  </p:stCondLst>
                                  <p:childTnLst>
                                    <p:animMotion origin="layout" path="M 3.05556E-6 3.33333E-6 L 0.03003 3.33333E-6 C 0.04357 3.33333E-6 0.06076 -0.02556 0.06076 -0.04639 L 0.06076 -0.09334 " pathEditMode="relative" rAng="0" ptsTypes="AAAA">
                                      <p:cBhvr>
                                        <p:cTn id="10" dur="2000" fill="hold"/>
                                        <p:tgtEl>
                                          <p:spTgt spid="22"/>
                                        </p:tgtEl>
                                        <p:attrNameLst>
                                          <p:attrName>ppt_x</p:attrName>
                                          <p:attrName>ppt_y</p:attrName>
                                        </p:attrNameLst>
                                      </p:cBhvr>
                                      <p:rCtr x="3038" y="-4667"/>
                                    </p:animMotion>
                                  </p:childTnLst>
                                </p:cTn>
                              </p:par>
                            </p:childTnLst>
                          </p:cTn>
                        </p:par>
                        <p:par>
                          <p:cTn id="11" fill="hold">
                            <p:stCondLst>
                              <p:cond delay="2500"/>
                            </p:stCondLst>
                            <p:childTnLst>
                              <p:par>
                                <p:cTn id="12" presetID="63" presetClass="path" presetSubtype="0" decel="50000" fill="hold" grpId="3" nodeType="afterEffect">
                                  <p:stCondLst>
                                    <p:cond delay="0"/>
                                  </p:stCondLst>
                                  <p:childTnLst>
                                    <p:animMotion origin="layout" path="M 0.06076 -0.09334 L 0.09027 -0.09167 " pathEditMode="relative" rAng="0" ptsTypes="AA">
                                      <p:cBhvr>
                                        <p:cTn id="13" dur="750" fill="hold"/>
                                        <p:tgtEl>
                                          <p:spTgt spid="22"/>
                                        </p:tgtEl>
                                        <p:attrNameLst>
                                          <p:attrName>ppt_x</p:attrName>
                                          <p:attrName>ppt_y</p:attrName>
                                        </p:attrNameLst>
                                      </p:cBhvr>
                                      <p:rCtr x="1476" y="83"/>
                                    </p:animMotion>
                                  </p:childTnLst>
                                </p:cTn>
                              </p:par>
                            </p:childTnLst>
                          </p:cTn>
                        </p:par>
                        <p:par>
                          <p:cTn id="14" fill="hold">
                            <p:stCondLst>
                              <p:cond delay="3250"/>
                            </p:stCondLst>
                            <p:childTnLst>
                              <p:par>
                                <p:cTn id="15" presetID="10" presetClass="exit" presetSubtype="0" fill="hold" grpId="2" nodeType="after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p:stCondLst>
                              <p:cond delay="3750"/>
                            </p:stCondLst>
                            <p:childTnLst>
                              <p:par>
                                <p:cTn id="21" presetID="50" presetClass="path" presetSubtype="0" accel="50000" fill="hold" grpId="1" nodeType="afterEffect">
                                  <p:stCondLst>
                                    <p:cond delay="0"/>
                                  </p:stCondLst>
                                  <p:childTnLst>
                                    <p:animMotion origin="layout" path="M 3.05556E-6 3.33333E-6 L 0.03125 3.33333E-6 C 0.04548 3.33333E-6 0.06319 0.02527 0.06319 0.04611 L 0.06319 0.09277 " pathEditMode="relative" rAng="0" ptsTypes="AAAA">
                                      <p:cBhvr>
                                        <p:cTn id="22" dur="2000" fill="hold"/>
                                        <p:tgtEl>
                                          <p:spTgt spid="23"/>
                                        </p:tgtEl>
                                        <p:attrNameLst>
                                          <p:attrName>ppt_x</p:attrName>
                                          <p:attrName>ppt_y</p:attrName>
                                        </p:attrNameLst>
                                      </p:cBhvr>
                                      <p:rCtr x="3160" y="4639"/>
                                    </p:animMotion>
                                  </p:childTnLst>
                                </p:cTn>
                              </p:par>
                            </p:childTnLst>
                          </p:cTn>
                        </p:par>
                        <p:par>
                          <p:cTn id="23" fill="hold">
                            <p:stCondLst>
                              <p:cond delay="5750"/>
                            </p:stCondLst>
                            <p:childTnLst>
                              <p:par>
                                <p:cTn id="24" presetID="63" presetClass="path" presetSubtype="0" decel="50000" fill="hold" grpId="3" nodeType="afterEffect">
                                  <p:stCondLst>
                                    <p:cond delay="0"/>
                                  </p:stCondLst>
                                  <p:childTnLst>
                                    <p:animMotion origin="layout" path="M 0.06319 0.09277 L 0.09271 0.09444 " pathEditMode="relative" rAng="0" ptsTypes="AA">
                                      <p:cBhvr>
                                        <p:cTn id="25" dur="750" fill="hold"/>
                                        <p:tgtEl>
                                          <p:spTgt spid="23"/>
                                        </p:tgtEl>
                                        <p:attrNameLst>
                                          <p:attrName>ppt_x</p:attrName>
                                          <p:attrName>ppt_y</p:attrName>
                                        </p:attrNameLst>
                                      </p:cBhvr>
                                      <p:rCtr x="1476" y="83"/>
                                    </p:animMotion>
                                  </p:childTnLst>
                                </p:cTn>
                              </p:par>
                            </p:childTnLst>
                          </p:cTn>
                        </p:par>
                        <p:par>
                          <p:cTn id="26" fill="hold">
                            <p:stCondLst>
                              <p:cond delay="6500"/>
                            </p:stCondLst>
                            <p:childTnLst>
                              <p:par>
                                <p:cTn id="27" presetID="10" presetClass="exit" presetSubtype="0" fill="hold" grpId="2"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par>
                          <p:cTn id="30" fill="hold">
                            <p:stCondLst>
                              <p:cond delay="700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7000"/>
                            </p:stCondLst>
                            <p:childTnLst>
                              <p:par>
                                <p:cTn id="34" presetID="1" presetClass="entr" presetSubtype="0" fill="hold" grpId="3"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7000"/>
                            </p:stCondLst>
                            <p:childTnLst>
                              <p:par>
                                <p:cTn id="37" presetID="50" presetClass="path" presetSubtype="0" accel="50000" fill="hold" grpId="0" nodeType="afterEffect">
                                  <p:stCondLst>
                                    <p:cond delay="0"/>
                                  </p:stCondLst>
                                  <p:childTnLst>
                                    <p:animMotion origin="layout" path="M 3.05556E-6 3.33333E-6 L 0.03125 3.33333E-6 C 0.04548 3.33333E-6 0.06319 0.02527 0.06319 0.04611 L 0.06319 0.09277 " pathEditMode="relative" rAng="0" ptsTypes="AAAA">
                                      <p:cBhvr>
                                        <p:cTn id="38" dur="2000" fill="hold"/>
                                        <p:tgtEl>
                                          <p:spTgt spid="11"/>
                                        </p:tgtEl>
                                        <p:attrNameLst>
                                          <p:attrName>ppt_x</p:attrName>
                                          <p:attrName>ppt_y</p:attrName>
                                        </p:attrNameLst>
                                      </p:cBhvr>
                                      <p:rCtr x="3160" y="4639"/>
                                    </p:animMotion>
                                  </p:childTnLst>
                                </p:cTn>
                              </p:par>
                              <p:par>
                                <p:cTn id="39" presetID="50" presetClass="path" presetSubtype="0" accel="50000" fill="hold" grpId="1" nodeType="withEffect">
                                  <p:stCondLst>
                                    <p:cond delay="0"/>
                                  </p:stCondLst>
                                  <p:childTnLst>
                                    <p:animMotion origin="layout" path="M 3.05556E-6 3.33333E-6 L 0.03003 3.33333E-6 C 0.04357 3.33333E-6 0.06076 -0.02556 0.06076 -0.04639 L 0.06076 -0.09334 " pathEditMode="relative" rAng="0" ptsTypes="AAAA">
                                      <p:cBhvr>
                                        <p:cTn id="40" dur="2000" fill="hold"/>
                                        <p:tgtEl>
                                          <p:spTgt spid="16"/>
                                        </p:tgtEl>
                                        <p:attrNameLst>
                                          <p:attrName>ppt_x</p:attrName>
                                          <p:attrName>ppt_y</p:attrName>
                                        </p:attrNameLst>
                                      </p:cBhvr>
                                      <p:rCtr x="3038" y="-4667"/>
                                    </p:animMotion>
                                  </p:childTnLst>
                                </p:cTn>
                              </p:par>
                            </p:childTnLst>
                          </p:cTn>
                        </p:par>
                        <p:par>
                          <p:cTn id="41" fill="hold">
                            <p:stCondLst>
                              <p:cond delay="9000"/>
                            </p:stCondLst>
                            <p:childTnLst>
                              <p:par>
                                <p:cTn id="42" presetID="63" presetClass="path" presetSubtype="0" decel="50000" fill="hold" grpId="2" nodeType="afterEffect">
                                  <p:stCondLst>
                                    <p:cond delay="0"/>
                                  </p:stCondLst>
                                  <p:childTnLst>
                                    <p:animMotion origin="layout" path="M 0.06319 0.09277 L 0.06319 0.09305 " pathEditMode="relative" rAng="0" ptsTypes="AA">
                                      <p:cBhvr>
                                        <p:cTn id="43" dur="750" fill="hold"/>
                                        <p:tgtEl>
                                          <p:spTgt spid="11"/>
                                        </p:tgtEl>
                                        <p:attrNameLst>
                                          <p:attrName>ppt_x</p:attrName>
                                          <p:attrName>ppt_y</p:attrName>
                                        </p:attrNameLst>
                                      </p:cBhvr>
                                      <p:rCtr x="0" y="0"/>
                                    </p:animMotion>
                                  </p:childTnLst>
                                </p:cTn>
                              </p:par>
                              <p:par>
                                <p:cTn id="44" presetID="63" presetClass="path" presetSubtype="0" decel="50000" fill="hold" grpId="3" nodeType="withEffect">
                                  <p:stCondLst>
                                    <p:cond delay="0"/>
                                  </p:stCondLst>
                                  <p:childTnLst>
                                    <p:animMotion origin="layout" path="M 0.06076 -0.09334 L 0.06076 -0.09306 " pathEditMode="relative" rAng="0" ptsTypes="AA">
                                      <p:cBhvr>
                                        <p:cTn id="45" dur="750" fill="hold"/>
                                        <p:tgtEl>
                                          <p:spTgt spid="16"/>
                                        </p:tgtEl>
                                        <p:attrNameLst>
                                          <p:attrName>ppt_x</p:attrName>
                                          <p:attrName>ppt_y</p:attrName>
                                        </p:attrNameLst>
                                      </p:cBhvr>
                                      <p:rCtr x="0" y="0"/>
                                    </p:animMotion>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1000"/>
                            </p:stCondLst>
                            <p:childTnLst>
                              <p:par>
                                <p:cTn id="59" presetID="50" presetClass="path" presetSubtype="0" accel="50000" decel="50000" fill="hold" grpId="1" nodeType="afterEffect">
                                  <p:stCondLst>
                                    <p:cond delay="0"/>
                                  </p:stCondLst>
                                  <p:childTnLst>
                                    <p:animMotion origin="layout" path="M 2.77778E-7 4.44444E-6 L 0.0191 4.44444E-6 C 0.02795 4.44444E-6 0.03889 0.02527 0.03889 0.04583 L 0.03889 0.09222 " pathEditMode="relative" rAng="0" ptsTypes="AAAA">
                                      <p:cBhvr>
                                        <p:cTn id="60" dur="1500" fill="hold"/>
                                        <p:tgtEl>
                                          <p:spTgt spid="24"/>
                                        </p:tgtEl>
                                        <p:attrNameLst>
                                          <p:attrName>ppt_x</p:attrName>
                                          <p:attrName>ppt_y</p:attrName>
                                        </p:attrNameLst>
                                      </p:cBhvr>
                                      <p:rCtr x="1944" y="4611"/>
                                    </p:animMotion>
                                  </p:childTnLst>
                                </p:cTn>
                              </p:par>
                            </p:childTnLst>
                          </p:cTn>
                        </p:par>
                        <p:par>
                          <p:cTn id="61" fill="hold">
                            <p:stCondLst>
                              <p:cond delay="2500"/>
                            </p:stCondLst>
                            <p:childTnLst>
                              <p:par>
                                <p:cTn id="62" presetID="63" presetClass="path" presetSubtype="0" decel="50000" fill="hold" grpId="3" nodeType="afterEffect">
                                  <p:stCondLst>
                                    <p:cond delay="0"/>
                                  </p:stCondLst>
                                  <p:childTnLst>
                                    <p:animMotion origin="layout" path="M 0.03889 0.09222 L 0.08733 0.09222 " pathEditMode="relative" rAng="0" ptsTypes="AA">
                                      <p:cBhvr>
                                        <p:cTn id="63" dur="1000" fill="hold"/>
                                        <p:tgtEl>
                                          <p:spTgt spid="24"/>
                                        </p:tgtEl>
                                        <p:attrNameLst>
                                          <p:attrName>ppt_x</p:attrName>
                                          <p:attrName>ppt_y</p:attrName>
                                        </p:attrNameLst>
                                      </p:cBhvr>
                                      <p:rCtr x="2413" y="0"/>
                                    </p:animMotion>
                                  </p:childTnLst>
                                </p:cTn>
                              </p:par>
                            </p:childTnLst>
                          </p:cTn>
                        </p:par>
                        <p:par>
                          <p:cTn id="64" fill="hold">
                            <p:stCondLst>
                              <p:cond delay="3500"/>
                            </p:stCondLst>
                            <p:childTnLst>
                              <p:par>
                                <p:cTn id="65" presetID="1" presetClass="exit" presetSubtype="0" fill="hold" grpId="2" nodeType="after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par>
                          <p:cTn id="67" fill="hold">
                            <p:stCondLst>
                              <p:cond delay="3500"/>
                            </p:stCondLst>
                            <p:childTnLst>
                              <p:par>
                                <p:cTn id="68" presetID="1"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par>
                          <p:cTn id="70" fill="hold">
                            <p:stCondLst>
                              <p:cond delay="3500"/>
                            </p:stCondLst>
                            <p:childTnLst>
                              <p:par>
                                <p:cTn id="71" presetID="50" presetClass="path" presetSubtype="0" accel="50000" decel="25000" fill="hold" grpId="1" nodeType="afterEffect">
                                  <p:stCondLst>
                                    <p:cond delay="0"/>
                                  </p:stCondLst>
                                  <p:childTnLst>
                                    <p:animMotion origin="layout" path="M 2.77778E-7 0 L 0.01927 0 C 0.02795 0 0.03906 -0.02556 0.03906 -0.04611 L 0.03906 -0.09222 " pathEditMode="relative" rAng="0" ptsTypes="AAAA">
                                      <p:cBhvr>
                                        <p:cTn id="72" dur="1500" fill="hold"/>
                                        <p:tgtEl>
                                          <p:spTgt spid="25"/>
                                        </p:tgtEl>
                                        <p:attrNameLst>
                                          <p:attrName>ppt_x</p:attrName>
                                          <p:attrName>ppt_y</p:attrName>
                                        </p:attrNameLst>
                                      </p:cBhvr>
                                      <p:rCtr x="1944" y="-4611"/>
                                    </p:animMotion>
                                  </p:childTnLst>
                                </p:cTn>
                              </p:par>
                            </p:childTnLst>
                          </p:cTn>
                        </p:par>
                        <p:par>
                          <p:cTn id="73" fill="hold">
                            <p:stCondLst>
                              <p:cond delay="5000"/>
                            </p:stCondLst>
                            <p:childTnLst>
                              <p:par>
                                <p:cTn id="74" presetID="63" presetClass="path" presetSubtype="0" decel="50000" fill="hold" grpId="3" nodeType="afterEffect">
                                  <p:stCondLst>
                                    <p:cond delay="0"/>
                                  </p:stCondLst>
                                  <p:childTnLst>
                                    <p:animMotion origin="layout" path="M 0.03889 -0.09194 L 0.08628 -0.09194 " pathEditMode="relative" rAng="0" ptsTypes="AA">
                                      <p:cBhvr>
                                        <p:cTn id="75" dur="1000" fill="hold"/>
                                        <p:tgtEl>
                                          <p:spTgt spid="25"/>
                                        </p:tgtEl>
                                        <p:attrNameLst>
                                          <p:attrName>ppt_x</p:attrName>
                                          <p:attrName>ppt_y</p:attrName>
                                        </p:attrNameLst>
                                      </p:cBhvr>
                                      <p:rCtr x="2361" y="0"/>
                                    </p:animMotion>
                                  </p:childTnLst>
                                </p:cTn>
                              </p:par>
                            </p:childTnLst>
                          </p:cTn>
                        </p:par>
                        <p:par>
                          <p:cTn id="76" fill="hold">
                            <p:stCondLst>
                              <p:cond delay="6000"/>
                            </p:stCondLst>
                            <p:childTnLst>
                              <p:par>
                                <p:cTn id="77" presetID="1" presetClass="exit" presetSubtype="0" fill="hold" grpId="2" nodeType="afterEffect">
                                  <p:stCondLst>
                                    <p:cond delay="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6000"/>
                            </p:stCondLst>
                            <p:childTnLst>
                              <p:par>
                                <p:cTn id="80" presetID="1"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par>
                          <p:cTn id="82" fill="hold">
                            <p:stCondLst>
                              <p:cond delay="6000"/>
                            </p:stCondLst>
                            <p:childTnLst>
                              <p:par>
                                <p:cTn id="83" presetID="1"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par>
                          <p:cTn id="85" fill="hold">
                            <p:stCondLst>
                              <p:cond delay="6000"/>
                            </p:stCondLst>
                            <p:childTnLst>
                              <p:par>
                                <p:cTn id="86" presetID="50" presetClass="path" presetSubtype="0" accel="50000" decel="50000" fill="hold" grpId="1" nodeType="afterEffect">
                                  <p:stCondLst>
                                    <p:cond delay="0"/>
                                  </p:stCondLst>
                                  <p:childTnLst>
                                    <p:animMotion origin="layout" path="M 2.77778E-7 4.44444E-6 L 0.0191 4.44444E-6 C 0.02795 4.44444E-6 0.03889 0.02527 0.03889 0.04583 L 0.03889 0.09222 " pathEditMode="relative" rAng="0" ptsTypes="AAAA">
                                      <p:cBhvr>
                                        <p:cTn id="87" dur="1500" fill="hold"/>
                                        <p:tgtEl>
                                          <p:spTgt spid="17"/>
                                        </p:tgtEl>
                                        <p:attrNameLst>
                                          <p:attrName>ppt_x</p:attrName>
                                          <p:attrName>ppt_y</p:attrName>
                                        </p:attrNameLst>
                                      </p:cBhvr>
                                      <p:rCtr x="1944" y="4611"/>
                                    </p:animMotion>
                                  </p:childTnLst>
                                </p:cTn>
                              </p:par>
                              <p:par>
                                <p:cTn id="88" presetID="50" presetClass="path" presetSubtype="0" accel="50000" decel="25000" fill="hold" grpId="1" nodeType="withEffect">
                                  <p:stCondLst>
                                    <p:cond delay="0"/>
                                  </p:stCondLst>
                                  <p:childTnLst>
                                    <p:animMotion origin="layout" path="M 2.77778E-7 -2.22222E-6 L 0.01927 -2.22222E-6 C 0.02795 -2.22222E-6 0.03906 -0.02555 0.03906 -0.04611 L 0.03906 -0.09222 " pathEditMode="relative" rAng="0" ptsTypes="AAAA">
                                      <p:cBhvr>
                                        <p:cTn id="89" dur="1500" fill="hold"/>
                                        <p:tgtEl>
                                          <p:spTgt spid="18"/>
                                        </p:tgtEl>
                                        <p:attrNameLst>
                                          <p:attrName>ppt_x</p:attrName>
                                          <p:attrName>ppt_y</p:attrName>
                                        </p:attrNameLst>
                                      </p:cBhvr>
                                      <p:rCtr x="1944" y="-4611"/>
                                    </p:animMotion>
                                  </p:childTnLst>
                                </p:cTn>
                              </p:par>
                            </p:childTnLst>
                          </p:cTn>
                        </p:par>
                        <p:par>
                          <p:cTn id="90" fill="hold">
                            <p:stCondLst>
                              <p:cond delay="7500"/>
                            </p:stCondLst>
                            <p:childTnLst>
                              <p:par>
                                <p:cTn id="91" presetID="1" presetClass="exit" presetSubtype="0" fill="hold" grpId="2" nodeType="afterEffect">
                                  <p:stCondLst>
                                    <p:cond delay="0"/>
                                  </p:stCondLst>
                                  <p:childTnLst>
                                    <p:set>
                                      <p:cBhvr>
                                        <p:cTn id="92" dur="1" fill="hold">
                                          <p:stCondLst>
                                            <p:cond delay="0"/>
                                          </p:stCondLst>
                                        </p:cTn>
                                        <p:tgtEl>
                                          <p:spTgt spid="18"/>
                                        </p:tgtEl>
                                        <p:attrNameLst>
                                          <p:attrName>style.visibility</p:attrName>
                                        </p:attrNameLst>
                                      </p:cBhvr>
                                      <p:to>
                                        <p:strVal val="hidden"/>
                                      </p:to>
                                    </p:set>
                                  </p:childTnLst>
                                </p:cTn>
                              </p:par>
                            </p:childTnLst>
                          </p:cTn>
                        </p:par>
                        <p:par>
                          <p:cTn id="93" fill="hold">
                            <p:stCondLst>
                              <p:cond delay="7500"/>
                            </p:stCondLst>
                            <p:childTnLst>
                              <p:par>
                                <p:cTn id="94" presetID="63" presetClass="path" presetSubtype="0" decel="50000" fill="hold" grpId="2" nodeType="afterEffect">
                                  <p:stCondLst>
                                    <p:cond delay="0"/>
                                  </p:stCondLst>
                                  <p:childTnLst>
                                    <p:animMotion origin="layout" path="M 0.03889 0.09222 L 0.08733 0.09222 " pathEditMode="relative" rAng="0" ptsTypes="AA">
                                      <p:cBhvr>
                                        <p:cTn id="95" dur="1000" fill="hold"/>
                                        <p:tgtEl>
                                          <p:spTgt spid="17"/>
                                        </p:tgtEl>
                                        <p:attrNameLst>
                                          <p:attrName>ppt_x</p:attrName>
                                          <p:attrName>ppt_y</p:attrName>
                                        </p:attrNameLst>
                                      </p:cBhvr>
                                      <p:rCtr x="24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6" grpId="0" animBg="1"/>
      <p:bldP spid="16" grpId="1" animBg="1"/>
      <p:bldP spid="16" grpId="2" animBg="1"/>
      <p:bldP spid="16" grpId="3" animBg="1"/>
      <p:bldP spid="17" grpId="0" animBg="1"/>
      <p:bldP spid="17" grpId="1" animBg="1"/>
      <p:bldP spid="17" grpId="2" animBg="1"/>
      <p:bldP spid="18" grpId="0" animBg="1"/>
      <p:bldP spid="18" grpId="1" animBg="1"/>
      <p:bldP spid="18" grpId="2"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buFont typeface="+mj-lt"/>
              <a:buAutoNum type="arabicPeriod"/>
            </a:pPr>
            <a:r>
              <a:rPr lang="en-US" sz="1400" dirty="0"/>
              <a:t>First Steps with BPMN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Branching and Merging</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Business Objects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Resources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Decomposition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Reuse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430800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19" y="1691819"/>
            <a:ext cx="7110367" cy="2331363"/>
          </a:xfrm>
          <a:prstGeom prst="rect">
            <a:avLst/>
          </a:prstGeom>
        </p:spPr>
      </p:pic>
      <p:sp>
        <p:nvSpPr>
          <p:cNvPr id="1096710" name="Rectangle 6"/>
          <p:cNvSpPr>
            <a:spLocks noGrp="1" noChangeArrowheads="1"/>
          </p:cNvSpPr>
          <p:nvPr>
            <p:ph type="title"/>
          </p:nvPr>
        </p:nvSpPr>
        <p:spPr/>
        <p:txBody>
          <a:bodyPr/>
          <a:lstStyle/>
          <a:p>
            <a:r>
              <a:rPr lang="en-AU" dirty="0"/>
              <a:t>Solution using OR Gateway</a:t>
            </a:r>
          </a:p>
        </p:txBody>
      </p:sp>
      <p:sp>
        <p:nvSpPr>
          <p:cNvPr id="1096712" name="Text Box 8" hidden="1"/>
          <p:cNvSpPr txBox="1">
            <a:spLocks noChangeArrowheads="1"/>
          </p:cNvSpPr>
          <p:nvPr/>
        </p:nvSpPr>
        <p:spPr bwMode="auto">
          <a:xfrm>
            <a:off x="3224054" y="2438191"/>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OR-split</a:t>
            </a:r>
          </a:p>
        </p:txBody>
      </p:sp>
      <p:sp>
        <p:nvSpPr>
          <p:cNvPr id="1096713" name="Text Box 9" hidden="1"/>
          <p:cNvSpPr txBox="1">
            <a:spLocks noChangeArrowheads="1"/>
          </p:cNvSpPr>
          <p:nvPr/>
        </p:nvSpPr>
        <p:spPr bwMode="auto">
          <a:xfrm>
            <a:off x="4876169" y="2438191"/>
            <a:ext cx="1255448" cy="37439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833">
                <a:solidFill>
                  <a:prstClr val="black"/>
                </a:solidFill>
                <a:latin typeface="Arial" charset="0"/>
                <a:ea typeface="ＭＳ Ｐゴシック" pitchFamily="34" charset="-128"/>
              </a:rPr>
              <a:t>OR-join</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30</a:t>
            </a:fld>
            <a:endParaRPr lang="en-AU">
              <a:solidFill>
                <a:prstClr val="black">
                  <a:lumMod val="50000"/>
                  <a:lumOff val="50000"/>
                </a:prstClr>
              </a:solidFill>
            </a:endParaRPr>
          </a:p>
        </p:txBody>
      </p:sp>
      <p:sp>
        <p:nvSpPr>
          <p:cNvPr id="7" name="Rectangle 6"/>
          <p:cNvSpPr>
            <a:spLocks noChangeArrowheads="1"/>
          </p:cNvSpPr>
          <p:nvPr/>
        </p:nvSpPr>
        <p:spPr bwMode="auto">
          <a:xfrm>
            <a:off x="370968" y="1161031"/>
            <a:ext cx="4906426" cy="400110"/>
          </a:xfrm>
          <a:prstGeom prst="rect">
            <a:avLst/>
          </a:prstGeom>
          <a:noFill/>
          <a:ln w="9525">
            <a:noFill/>
            <a:miter lim="800000"/>
            <a:headEnd/>
            <a:tailEnd/>
          </a:ln>
          <a:effectLst/>
        </p:spPr>
        <p:txBody>
          <a:bodyPr wrap="square">
            <a:spAutoFit/>
          </a:bodyPr>
          <a:lstStyle/>
          <a:p>
            <a:r>
              <a:rPr lang="en-AU" sz="2000" b="1" dirty="0">
                <a:latin typeface="Arial" panose="020B0604020202020204" pitchFamily="34" charset="0"/>
                <a:cs typeface="Arial" panose="020B0604020202020204" pitchFamily="34" charset="0"/>
              </a:rPr>
              <a:t>Order distribution process</a:t>
            </a:r>
          </a:p>
        </p:txBody>
      </p:sp>
      <p:sp>
        <p:nvSpPr>
          <p:cNvPr id="11" name="Oval 10"/>
          <p:cNvSpPr/>
          <p:nvPr/>
        </p:nvSpPr>
        <p:spPr>
          <a:xfrm>
            <a:off x="1113371" y="275390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7" name="Oval 16"/>
          <p:cNvSpPr/>
          <p:nvPr/>
        </p:nvSpPr>
        <p:spPr>
          <a:xfrm>
            <a:off x="2774385" y="275390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
        <p:nvSpPr>
          <p:cNvPr id="18" name="Oval 17"/>
          <p:cNvSpPr/>
          <p:nvPr/>
        </p:nvSpPr>
        <p:spPr>
          <a:xfrm>
            <a:off x="2774386" y="2753900"/>
            <a:ext cx="143874" cy="138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500">
              <a:solidFill>
                <a:prstClr val="white"/>
              </a:solidFill>
            </a:endParaRPr>
          </a:p>
        </p:txBody>
      </p:sp>
    </p:spTree>
    <p:extLst>
      <p:ext uri="{BB962C8B-B14F-4D97-AF65-F5344CB8AC3E}">
        <p14:creationId xmlns:p14="http://schemas.microsoft.com/office/powerpoint/2010/main" val="3076624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6712"/>
                                        </p:tgtEl>
                                        <p:attrNameLst>
                                          <p:attrName>style.visibility</p:attrName>
                                        </p:attrNameLst>
                                      </p:cBhvr>
                                      <p:to>
                                        <p:strVal val="visible"/>
                                      </p:to>
                                    </p:set>
                                    <p:animEffect transition="in" filter="fade">
                                      <p:cBhvr>
                                        <p:cTn id="7" dur="1000"/>
                                        <p:tgtEl>
                                          <p:spTgt spid="10967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96713"/>
                                        </p:tgtEl>
                                        <p:attrNameLst>
                                          <p:attrName>style.visibility</p:attrName>
                                        </p:attrNameLst>
                                      </p:cBhvr>
                                      <p:to>
                                        <p:strVal val="visible"/>
                                      </p:to>
                                    </p:set>
                                    <p:animEffect transition="in" filter="fade">
                                      <p:cBhvr>
                                        <p:cTn id="11" dur="1000"/>
                                        <p:tgtEl>
                                          <p:spTgt spid="10967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500"/>
                            </p:stCondLst>
                            <p:childTnLst>
                              <p:par>
                                <p:cTn id="20" presetID="63" presetClass="path" presetSubtype="0" accel="50000" decel="50000" fill="hold" grpId="7" nodeType="afterEffect">
                                  <p:stCondLst>
                                    <p:cond delay="0"/>
                                  </p:stCondLst>
                                  <p:childTnLst>
                                    <p:animMotion origin="layout" path="M 4.44444E-6 -1.48148E-6 L 0.21736 -0.0007 " pathEditMode="relative" rAng="0" ptsTypes="AA">
                                      <p:cBhvr>
                                        <p:cTn id="21" dur="2000" fill="hold"/>
                                        <p:tgtEl>
                                          <p:spTgt spid="11"/>
                                        </p:tgtEl>
                                        <p:attrNameLst>
                                          <p:attrName>ppt_x</p:attrName>
                                          <p:attrName>ppt_y</p:attrName>
                                        </p:attrNameLst>
                                      </p:cBhvr>
                                      <p:rCtr x="10885" y="-93"/>
                                    </p:animMotion>
                                  </p:childTnLst>
                                </p:cTn>
                              </p:par>
                            </p:childTnLst>
                          </p:cTn>
                        </p:par>
                        <p:par>
                          <p:cTn id="22" fill="hold">
                            <p:stCondLst>
                              <p:cond delay="2500"/>
                            </p:stCondLst>
                            <p:childTnLst>
                              <p:par>
                                <p:cTn id="23" presetID="50" presetClass="path" presetSubtype="0" accel="50000" fill="hold" grpId="6" nodeType="afterEffect">
                                  <p:stCondLst>
                                    <p:cond delay="0"/>
                                  </p:stCondLst>
                                  <p:childTnLst>
                                    <p:animMotion origin="layout" path="M 0.21736 -0.00069 L 0.23923 -0.00069 C 0.2493 -0.00069 0.26163 -0.03796 0.26163 -0.06782 L 0.26163 -0.13495 " pathEditMode="relative" rAng="0" ptsTypes="AAAA">
                                      <p:cBhvr>
                                        <p:cTn id="24" dur="1500" fill="hold"/>
                                        <p:tgtEl>
                                          <p:spTgt spid="11"/>
                                        </p:tgtEl>
                                        <p:attrNameLst>
                                          <p:attrName>ppt_x</p:attrName>
                                          <p:attrName>ppt_y</p:attrName>
                                        </p:attrNameLst>
                                      </p:cBhvr>
                                      <p:rCtr x="2205" y="-6713"/>
                                    </p:animMotion>
                                  </p:childTnLst>
                                </p:cTn>
                              </p:par>
                            </p:childTnLst>
                          </p:cTn>
                        </p:par>
                        <p:par>
                          <p:cTn id="25" fill="hold">
                            <p:stCondLst>
                              <p:cond delay="4000"/>
                            </p:stCondLst>
                            <p:childTnLst>
                              <p:par>
                                <p:cTn id="26" presetID="42" presetClass="path" presetSubtype="0" decel="50000" fill="hold" grpId="0" nodeType="afterEffect">
                                  <p:stCondLst>
                                    <p:cond delay="0"/>
                                  </p:stCondLst>
                                  <p:childTnLst>
                                    <p:animMotion origin="layout" path="M 0.26163 -0.13496 L 0.36927 -0.13194 " pathEditMode="relative" rAng="0" ptsTypes="AA">
                                      <p:cBhvr>
                                        <p:cTn id="27" dur="1250" fill="hold"/>
                                        <p:tgtEl>
                                          <p:spTgt spid="11"/>
                                        </p:tgtEl>
                                        <p:attrNameLst>
                                          <p:attrName>ppt_x</p:attrName>
                                          <p:attrName>ppt_y</p:attrName>
                                        </p:attrNameLst>
                                      </p:cBhvr>
                                      <p:rCtr x="5382" y="116"/>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3" nodeType="clickEffect">
                                  <p:stCondLst>
                                    <p:cond delay="0"/>
                                  </p:stCondLst>
                                  <p:childTnLst>
                                    <p:animMotion origin="layout" path="M 0.36927 -0.13194 L 0.59288 -0.13333 " pathEditMode="relative" rAng="0" ptsTypes="AA">
                                      <p:cBhvr>
                                        <p:cTn id="31" dur="2000" fill="hold"/>
                                        <p:tgtEl>
                                          <p:spTgt spid="11"/>
                                        </p:tgtEl>
                                        <p:attrNameLst>
                                          <p:attrName>ppt_x</p:attrName>
                                          <p:attrName>ppt_y</p:attrName>
                                        </p:attrNameLst>
                                      </p:cBhvr>
                                      <p:rCtr x="11181" y="-69"/>
                                    </p:animMotion>
                                  </p:childTnLst>
                                </p:cTn>
                              </p:par>
                            </p:childTnLst>
                          </p:cTn>
                        </p:par>
                      </p:childTnLst>
                    </p:cTn>
                  </p:par>
                  <p:par>
                    <p:cTn id="32" fill="hold">
                      <p:stCondLst>
                        <p:cond delay="indefinite"/>
                      </p:stCondLst>
                      <p:childTnLst>
                        <p:par>
                          <p:cTn id="33" fill="hold">
                            <p:stCondLst>
                              <p:cond delay="0"/>
                            </p:stCondLst>
                            <p:childTnLst>
                              <p:par>
                                <p:cTn id="34" presetID="50" presetClass="path" presetSubtype="0" fill="hold" grpId="8" nodeType="clickEffect">
                                  <p:stCondLst>
                                    <p:cond delay="0"/>
                                  </p:stCondLst>
                                  <p:childTnLst>
                                    <p:animMotion origin="layout" path="M 0.59288 -0.13333 L 0.60572 -0.13333 C 0.61163 -0.13333 0.61892 -0.09629 0.61892 -0.06574 L 0.61892 0.00185 " pathEditMode="relative" rAng="0" ptsTypes="AAAA">
                                      <p:cBhvr>
                                        <p:cTn id="35" dur="1500" fill="hold"/>
                                        <p:tgtEl>
                                          <p:spTgt spid="11"/>
                                        </p:tgtEl>
                                        <p:attrNameLst>
                                          <p:attrName>ppt_x</p:attrName>
                                          <p:attrName>ppt_y</p:attrName>
                                        </p:attrNameLst>
                                      </p:cBhvr>
                                      <p:rCtr x="1302" y="6759"/>
                                    </p:animMotion>
                                  </p:childTnLst>
                                </p:cTn>
                              </p:par>
                            </p:childTnLst>
                          </p:cTn>
                        </p:par>
                        <p:par>
                          <p:cTn id="36" fill="hold">
                            <p:stCondLst>
                              <p:cond delay="1500"/>
                            </p:stCondLst>
                            <p:childTnLst>
                              <p:par>
                                <p:cTn id="37" presetID="63" presetClass="path" presetSubtype="0" decel="50000" fill="hold" grpId="9" nodeType="afterEffect">
                                  <p:stCondLst>
                                    <p:cond delay="0"/>
                                  </p:stCondLst>
                                  <p:childTnLst>
                                    <p:animMotion origin="layout" path="M 0.61892 -0.00324 L 0.65642 -0.00023 " pathEditMode="relative" rAng="0" ptsTypes="AA">
                                      <p:cBhvr>
                                        <p:cTn id="38" dur="750" fill="hold"/>
                                        <p:tgtEl>
                                          <p:spTgt spid="11"/>
                                        </p:tgtEl>
                                        <p:attrNameLst>
                                          <p:attrName>ppt_x</p:attrName>
                                          <p:attrName>ppt_y</p:attrName>
                                        </p:attrNameLst>
                                      </p:cBhvr>
                                      <p:rCtr x="1875" y="139"/>
                                    </p:animMotion>
                                  </p:childTnLst>
                                </p:cTn>
                              </p:par>
                            </p:childTnLst>
                          </p:cTn>
                        </p:par>
                      </p:childTnLst>
                    </p:cTn>
                  </p:par>
                  <p:par>
                    <p:cTn id="39" fill="hold">
                      <p:stCondLst>
                        <p:cond delay="indefinite"/>
                      </p:stCondLst>
                      <p:childTnLst>
                        <p:par>
                          <p:cTn id="40" fill="hold">
                            <p:stCondLst>
                              <p:cond delay="0"/>
                            </p:stCondLst>
                            <p:childTnLst>
                              <p:par>
                                <p:cTn id="41" presetID="50" presetClass="path" presetSubtype="0" accel="50000" decel="50000" fill="hold" grpId="2" nodeType="clickEffect">
                                  <p:stCondLst>
                                    <p:cond delay="0"/>
                                  </p:stCondLst>
                                  <p:childTnLst>
                                    <p:animMotion origin="layout" path="M 0.21736 -0.00069 L 0.23923 -0.00069 C 0.2493 -0.00069 0.26163 0.03843 0.26163 0.0706 L 0.26163 0.14259 " pathEditMode="relative" rAng="0" ptsTypes="AAAA">
                                      <p:cBhvr>
                                        <p:cTn id="42" dur="1500" fill="hold"/>
                                        <p:tgtEl>
                                          <p:spTgt spid="11"/>
                                        </p:tgtEl>
                                        <p:attrNameLst>
                                          <p:attrName>ppt_x</p:attrName>
                                          <p:attrName>ppt_y</p:attrName>
                                        </p:attrNameLst>
                                      </p:cBhvr>
                                      <p:rCtr x="2205" y="7153"/>
                                    </p:animMotion>
                                  </p:childTnLst>
                                </p:cTn>
                              </p:par>
                            </p:childTnLst>
                          </p:cTn>
                        </p:par>
                        <p:par>
                          <p:cTn id="43" fill="hold">
                            <p:stCondLst>
                              <p:cond delay="1500"/>
                            </p:stCondLst>
                            <p:childTnLst>
                              <p:par>
                                <p:cTn id="44" presetID="63" presetClass="path" presetSubtype="0" accel="50000" decel="50000" fill="hold" grpId="4" nodeType="afterEffect">
                                  <p:stCondLst>
                                    <p:cond delay="0"/>
                                  </p:stCondLst>
                                  <p:childTnLst>
                                    <p:animMotion origin="layout" path="M 0.26163 0.14259 L 0.3717 0.14259 " pathEditMode="fixed" rAng="0" ptsTypes="AA">
                                      <p:cBhvr>
                                        <p:cTn id="45" dur="1250" fill="hold"/>
                                        <p:tgtEl>
                                          <p:spTgt spid="11"/>
                                        </p:tgtEl>
                                        <p:attrNameLst>
                                          <p:attrName>ppt_x</p:attrName>
                                          <p:attrName>ppt_y</p:attrName>
                                        </p:attrNameLst>
                                      </p:cBhvr>
                                      <p:rCtr x="5503" y="0"/>
                                    </p:animMotion>
                                  </p:childTnLst>
                                </p:cTn>
                              </p:par>
                            </p:childTnLst>
                          </p:cTn>
                        </p:par>
                        <p:par>
                          <p:cTn id="46" fill="hold">
                            <p:stCondLst>
                              <p:cond delay="2750"/>
                            </p:stCondLst>
                            <p:childTnLst>
                              <p:par>
                                <p:cTn id="47" presetID="63" presetClass="path" presetSubtype="0" accel="50000" decel="50000" fill="hold" grpId="5" nodeType="afterEffect">
                                  <p:stCondLst>
                                    <p:cond delay="0"/>
                                  </p:stCondLst>
                                  <p:childTnLst>
                                    <p:animMotion origin="layout" path="M 0.3717 0.14259 L 0.58958 0.14421 " pathEditMode="relative" rAng="0" ptsTypes="AA">
                                      <p:cBhvr>
                                        <p:cTn id="48" dur="2000" fill="hold"/>
                                        <p:tgtEl>
                                          <p:spTgt spid="11"/>
                                        </p:tgtEl>
                                        <p:attrNameLst>
                                          <p:attrName>ppt_x</p:attrName>
                                          <p:attrName>ppt_y</p:attrName>
                                        </p:attrNameLst>
                                      </p:cBhvr>
                                      <p:rCtr x="10885" y="69"/>
                                    </p:animMotion>
                                  </p:childTnLst>
                                </p:cTn>
                              </p:par>
                            </p:childTnLst>
                          </p:cTn>
                        </p:par>
                      </p:childTnLst>
                    </p:cTn>
                  </p:par>
                  <p:par>
                    <p:cTn id="49" fill="hold">
                      <p:stCondLst>
                        <p:cond delay="indefinite"/>
                      </p:stCondLst>
                      <p:childTnLst>
                        <p:par>
                          <p:cTn id="50" fill="hold">
                            <p:stCondLst>
                              <p:cond delay="0"/>
                            </p:stCondLst>
                            <p:childTnLst>
                              <p:par>
                                <p:cTn id="51" presetID="43" presetClass="path" presetSubtype="0" accel="50000" decel="50000" fill="hold" grpId="10" nodeType="clickEffect">
                                  <p:stCondLst>
                                    <p:cond delay="0"/>
                                  </p:stCondLst>
                                  <p:childTnLst>
                                    <p:animMotion origin="layout" path="M 0.58958 0.14421 L 0.60451 0.14421 C 0.61111 0.14421 0.61944 0.10417 0.61944 0.07176 L 0.61944 -0.00023 " pathEditMode="relative" rAng="0" ptsTypes="AAAA">
                                      <p:cBhvr>
                                        <p:cTn id="52" dur="1500" fill="hold"/>
                                        <p:tgtEl>
                                          <p:spTgt spid="11"/>
                                        </p:tgtEl>
                                        <p:attrNameLst>
                                          <p:attrName>ppt_x</p:attrName>
                                          <p:attrName>ppt_y</p:attrName>
                                        </p:attrNameLst>
                                      </p:cBhvr>
                                      <p:rCtr x="1493" y="-7222"/>
                                    </p:animMotion>
                                  </p:childTnLst>
                                </p:cTn>
                              </p:par>
                            </p:childTnLst>
                          </p:cTn>
                        </p:par>
                        <p:par>
                          <p:cTn id="53" fill="hold">
                            <p:stCondLst>
                              <p:cond delay="1500"/>
                            </p:stCondLst>
                            <p:childTnLst>
                              <p:par>
                                <p:cTn id="54" presetID="63" presetClass="path" presetSubtype="0" decel="50000" fill="hold" grpId="11" nodeType="afterEffect">
                                  <p:stCondLst>
                                    <p:cond delay="0"/>
                                  </p:stCondLst>
                                  <p:childTnLst>
                                    <p:animMotion origin="layout" path="M 0.61788 0.00093 L 0.65121 -1.48148E-6 " pathEditMode="relative" rAng="0" ptsTypes="AA">
                                      <p:cBhvr>
                                        <p:cTn id="55" dur="750" fill="hold"/>
                                        <p:tgtEl>
                                          <p:spTgt spid="11"/>
                                        </p:tgtEl>
                                        <p:attrNameLst>
                                          <p:attrName>ppt_x</p:attrName>
                                          <p:attrName>ppt_y</p:attrName>
                                        </p:attrNameLst>
                                      </p:cBhvr>
                                      <p:rCtr x="1667" y="-46"/>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2"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par>
                          <p:cTn id="62" fill="hold">
                            <p:stCondLst>
                              <p:cond delay="0"/>
                            </p:stCondLst>
                            <p:childTnLst>
                              <p:par>
                                <p:cTn id="63" presetID="50" presetClass="path" presetSubtype="0" accel="50000" decel="50000" fill="hold" grpId="1" nodeType="afterEffect">
                                  <p:stCondLst>
                                    <p:cond delay="0"/>
                                  </p:stCondLst>
                                  <p:childTnLst>
                                    <p:animMotion origin="layout" path="M -0.00052 -0.00069 L 0.02135 -0.00069 C 0.03142 -0.00069 0.04375 0.0382 0.04375 0.07037 L 0.04375 0.1419 " pathEditMode="relative" rAng="0" ptsTypes="AAAA">
                                      <p:cBhvr>
                                        <p:cTn id="64" dur="1500" fill="hold"/>
                                        <p:tgtEl>
                                          <p:spTgt spid="17"/>
                                        </p:tgtEl>
                                        <p:attrNameLst>
                                          <p:attrName>ppt_x</p:attrName>
                                          <p:attrName>ppt_y</p:attrName>
                                        </p:attrNameLst>
                                      </p:cBhvr>
                                      <p:rCtr x="2205" y="7130"/>
                                    </p:animMotion>
                                  </p:childTnLst>
                                </p:cTn>
                              </p:par>
                              <p:par>
                                <p:cTn id="65" presetID="1" presetClass="entr" presetSubtype="0" fill="hold" grpId="3"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50" presetClass="path" presetSubtype="0" accel="50000" decel="50000" fill="hold" grpId="0" nodeType="withEffect">
                                  <p:stCondLst>
                                    <p:cond delay="0"/>
                                  </p:stCondLst>
                                  <p:childTnLst>
                                    <p:animMotion origin="layout" path="M -0.00052 -0.00069 L 0.02257 -0.00069 C 0.03316 -0.00069 0.04618 -0.03796 0.04618 -0.06782 L 0.04618 -0.13356 " pathEditMode="relative" rAng="0" ptsTypes="AAAA">
                                      <p:cBhvr>
                                        <p:cTn id="68" dur="1500" fill="hold"/>
                                        <p:tgtEl>
                                          <p:spTgt spid="18"/>
                                        </p:tgtEl>
                                        <p:attrNameLst>
                                          <p:attrName>ppt_x</p:attrName>
                                          <p:attrName>ppt_y</p:attrName>
                                        </p:attrNameLst>
                                      </p:cBhvr>
                                      <p:rCtr x="2326" y="-6644"/>
                                    </p:animMotion>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grpId="2" nodeType="clickEffect">
                                  <p:stCondLst>
                                    <p:cond delay="0"/>
                                  </p:stCondLst>
                                  <p:childTnLst>
                                    <p:animMotion origin="layout" path="M 0.04375 -0.13495 L 0.375 -0.13333 " pathEditMode="fixed" rAng="0" ptsTypes="AA">
                                      <p:cBhvr>
                                        <p:cTn id="72" dur="2000" fill="hold"/>
                                        <p:tgtEl>
                                          <p:spTgt spid="18"/>
                                        </p:tgtEl>
                                        <p:attrNameLst>
                                          <p:attrName>ppt_x</p:attrName>
                                          <p:attrName>ppt_y</p:attrName>
                                        </p:attrNameLst>
                                      </p:cBhvr>
                                      <p:rCtr x="16493" y="-23"/>
                                    </p:animMotion>
                                  </p:childTnLst>
                                </p:cTn>
                              </p:par>
                              <p:par>
                                <p:cTn id="73" presetID="63" presetClass="path" presetSubtype="0" accel="50000" decel="50000" fill="hold" grpId="4" nodeType="withEffect">
                                  <p:stCondLst>
                                    <p:cond delay="0"/>
                                  </p:stCondLst>
                                  <p:childTnLst>
                                    <p:animMotion origin="layout" path="M 0.04375 0.14259 L 0.28837 0.14352 " pathEditMode="relative" rAng="0" ptsTypes="AA">
                                      <p:cBhvr>
                                        <p:cTn id="74" dur="1500" fill="hold"/>
                                        <p:tgtEl>
                                          <p:spTgt spid="17"/>
                                        </p:tgtEl>
                                        <p:attrNameLst>
                                          <p:attrName>ppt_x</p:attrName>
                                          <p:attrName>ppt_y</p:attrName>
                                        </p:attrNameLst>
                                      </p:cBhvr>
                                      <p:rCtr x="12222" y="46"/>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grpId="7" nodeType="clickEffect">
                                  <p:stCondLst>
                                    <p:cond delay="0"/>
                                  </p:stCondLst>
                                  <p:childTnLst>
                                    <p:animMotion origin="layout" path="M 0.28837 0.14352 L 0.3717 0.14421 " pathEditMode="relative" rAng="0" ptsTypes="AA">
                                      <p:cBhvr>
                                        <p:cTn id="78" dur="1000" fill="hold"/>
                                        <p:tgtEl>
                                          <p:spTgt spid="17"/>
                                        </p:tgtEl>
                                        <p:attrNameLst>
                                          <p:attrName>ppt_x</p:attrName>
                                          <p:attrName>ppt_y</p:attrName>
                                        </p:attrNameLst>
                                      </p:cBhvr>
                                      <p:rCtr x="4375" y="-23"/>
                                    </p:animMotion>
                                  </p:childTnLst>
                                </p:cTn>
                              </p:par>
                            </p:childTnLst>
                          </p:cTn>
                        </p:par>
                      </p:childTnLst>
                    </p:cTn>
                  </p:par>
                  <p:par>
                    <p:cTn id="79" fill="hold">
                      <p:stCondLst>
                        <p:cond delay="indefinite"/>
                      </p:stCondLst>
                      <p:childTnLst>
                        <p:par>
                          <p:cTn id="80" fill="hold">
                            <p:stCondLst>
                              <p:cond delay="0"/>
                            </p:stCondLst>
                            <p:childTnLst>
                              <p:par>
                                <p:cTn id="81" presetID="50" presetClass="path" presetSubtype="0" accel="50000" decel="25000" fill="hold" grpId="2" nodeType="clickEffect">
                                  <p:stCondLst>
                                    <p:cond delay="0"/>
                                  </p:stCondLst>
                                  <p:childTnLst>
                                    <p:animMotion origin="layout" path="M 0.3717 0.14421 L 0.38628 0.14421 C 0.39271 0.14421 0.40104 0.09908 0.40104 0.06968 L 0.40104 0.00139 " pathEditMode="relative" rAng="0" ptsTypes="AAAA">
                                      <p:cBhvr>
                                        <p:cTn id="82" dur="1500" fill="hold"/>
                                        <p:tgtEl>
                                          <p:spTgt spid="17"/>
                                        </p:tgtEl>
                                        <p:attrNameLst>
                                          <p:attrName>ppt_x</p:attrName>
                                          <p:attrName>ppt_y</p:attrName>
                                        </p:attrNameLst>
                                      </p:cBhvr>
                                      <p:rCtr x="1458" y="-7153"/>
                                    </p:animMotion>
                                  </p:childTnLst>
                                </p:cTn>
                              </p:par>
                              <p:par>
                                <p:cTn id="83" presetID="50" presetClass="path" presetSubtype="0" accel="50000" decel="50000" fill="hold" grpId="4" nodeType="withEffect">
                                  <p:stCondLst>
                                    <p:cond delay="0"/>
                                  </p:stCondLst>
                                  <p:childTnLst>
                                    <p:animMotion origin="layout" path="M 0.375 -0.13333 L 0.38802 -0.13333 C 0.39375 -0.13333 0.40104 -0.09653 0.40104 -0.0662 L 0.40104 0.00139 " pathEditMode="relative" rAng="0" ptsTypes="AAAA">
                                      <p:cBhvr>
                                        <p:cTn id="84" dur="1500" fill="hold"/>
                                        <p:tgtEl>
                                          <p:spTgt spid="18"/>
                                        </p:tgtEl>
                                        <p:attrNameLst>
                                          <p:attrName>ppt_x</p:attrName>
                                          <p:attrName>ppt_y</p:attrName>
                                        </p:attrNameLst>
                                      </p:cBhvr>
                                      <p:rCtr x="1302" y="6736"/>
                                    </p:animMotion>
                                  </p:childTnLst>
                                </p:cTn>
                              </p:par>
                            </p:childTnLst>
                          </p:cTn>
                        </p:par>
                        <p:par>
                          <p:cTn id="85" fill="hold">
                            <p:stCondLst>
                              <p:cond delay="1500"/>
                            </p:stCondLst>
                            <p:childTnLst>
                              <p:par>
                                <p:cTn id="86" presetID="42" presetClass="path" presetSubtype="0" decel="50000" fill="hold" grpId="3" nodeType="afterEffect">
                                  <p:stCondLst>
                                    <p:cond delay="0"/>
                                  </p:stCondLst>
                                  <p:childTnLst>
                                    <p:animMotion origin="layout" path="M 0.40104 0.00186 L 0.43854 -0.00023 " pathEditMode="relative" rAng="0" ptsTypes="AA">
                                      <p:cBhvr>
                                        <p:cTn id="87" dur="750" fill="hold"/>
                                        <p:tgtEl>
                                          <p:spTgt spid="17"/>
                                        </p:tgtEl>
                                        <p:attrNameLst>
                                          <p:attrName>ppt_x</p:attrName>
                                          <p:attrName>ppt_y</p:attrName>
                                        </p:attrNameLst>
                                      </p:cBhvr>
                                      <p:rCtr x="1892" y="-208"/>
                                    </p:animMotion>
                                  </p:childTnLst>
                                </p:cTn>
                              </p:par>
                              <p:par>
                                <p:cTn id="88" presetID="1" presetClass="exit" presetSubtype="0" fill="hold" grpId="5" nodeType="withEffect">
                                  <p:stCondLst>
                                    <p:cond delay="0"/>
                                  </p:stCondLst>
                                  <p:childTnLst>
                                    <p:set>
                                      <p:cBhvr>
                                        <p:cTn id="89" dur="1" fill="hold">
                                          <p:stCondLst>
                                            <p:cond delay="0"/>
                                          </p:stCondLst>
                                        </p:cTn>
                                        <p:tgtEl>
                                          <p:spTgt spid="1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63" presetClass="path" presetSubtype="0" accel="50000" decel="50000" fill="hold" grpId="5" nodeType="clickEffect">
                                  <p:stCondLst>
                                    <p:cond delay="0"/>
                                  </p:stCondLst>
                                  <p:childTnLst>
                                    <p:animMotion origin="layout" path="M 0.43854 -0.00023 L 0.63663 -0.00023 " pathEditMode="relative" rAng="0" ptsTypes="AA">
                                      <p:cBhvr>
                                        <p:cTn id="93" dur="1500" fill="hold"/>
                                        <p:tgtEl>
                                          <p:spTgt spid="17"/>
                                        </p:tgtEl>
                                        <p:attrNameLst>
                                          <p:attrName>ppt_x</p:attrName>
                                          <p:attrName>ppt_y</p:attrName>
                                        </p:attrNameLst>
                                      </p:cBhvr>
                                      <p:rCtr x="9896" y="0"/>
                                    </p:animMotion>
                                  </p:childTnLst>
                                </p:cTn>
                              </p:par>
                            </p:childTnLst>
                          </p:cTn>
                        </p:par>
                        <p:par>
                          <p:cTn id="94" fill="hold">
                            <p:stCondLst>
                              <p:cond delay="1500"/>
                            </p:stCondLst>
                            <p:childTnLst>
                              <p:par>
                                <p:cTn id="95" presetID="53" presetClass="exit" presetSubtype="32" fill="hold" grpId="6" nodeType="afterEffect">
                                  <p:stCondLst>
                                    <p:cond delay="0"/>
                                  </p:stCondLst>
                                  <p:childTnLst>
                                    <p:anim calcmode="lin" valueType="num">
                                      <p:cBhvr>
                                        <p:cTn id="96" dur="500"/>
                                        <p:tgtEl>
                                          <p:spTgt spid="17"/>
                                        </p:tgtEl>
                                        <p:attrNameLst>
                                          <p:attrName>ppt_w</p:attrName>
                                        </p:attrNameLst>
                                      </p:cBhvr>
                                      <p:tavLst>
                                        <p:tav tm="0">
                                          <p:val>
                                            <p:strVal val="ppt_w"/>
                                          </p:val>
                                        </p:tav>
                                        <p:tav tm="100000">
                                          <p:val>
                                            <p:fltVal val="0"/>
                                          </p:val>
                                        </p:tav>
                                      </p:tavLst>
                                    </p:anim>
                                    <p:anim calcmode="lin" valueType="num">
                                      <p:cBhvr>
                                        <p:cTn id="97" dur="500"/>
                                        <p:tgtEl>
                                          <p:spTgt spid="17"/>
                                        </p:tgtEl>
                                        <p:attrNameLst>
                                          <p:attrName>ppt_h</p:attrName>
                                        </p:attrNameLst>
                                      </p:cBhvr>
                                      <p:tavLst>
                                        <p:tav tm="0">
                                          <p:val>
                                            <p:strVal val="ppt_h"/>
                                          </p:val>
                                        </p:tav>
                                        <p:tav tm="100000">
                                          <p:val>
                                            <p:fltVal val="0"/>
                                          </p:val>
                                        </p:tav>
                                      </p:tavLst>
                                    </p:anim>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12" grpId="0"/>
      <p:bldP spid="1096713" grpId="0"/>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P spid="11" grpId="11" animBg="1"/>
      <p:bldP spid="11" grpId="12"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p:txBody>
          <a:bodyPr/>
          <a:lstStyle/>
          <a:p>
            <a:r>
              <a:rPr lang="en-AU" dirty="0"/>
              <a:t>What join type do we need </a:t>
            </a:r>
            <a:r>
              <a:rPr lang="en-AU" dirty="0" smtClean="0"/>
              <a:t>here? </a:t>
            </a:r>
            <a:br>
              <a:rPr lang="en-AU" dirty="0" smtClean="0"/>
            </a:br>
            <a:r>
              <a:rPr lang="en-AU" dirty="0" smtClean="0"/>
              <a:t>Try AND-join  </a:t>
            </a:r>
            <a:endParaRPr lang="en-AU" dirty="0"/>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31</a:t>
            </a:fld>
            <a:endParaRPr lang="en-AU">
              <a:solidFill>
                <a:prstClr val="black">
                  <a:lumMod val="50000"/>
                  <a:lumOff val="50000"/>
                </a:prst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601"/>
          <a:stretch/>
        </p:blipFill>
        <p:spPr>
          <a:xfrm>
            <a:off x="879600" y="1214971"/>
            <a:ext cx="7116278" cy="2663610"/>
          </a:xfrm>
          <a:prstGeom prst="rect">
            <a:avLst/>
          </a:prstGeom>
        </p:spPr>
      </p:pic>
      <p:sp>
        <p:nvSpPr>
          <p:cNvPr id="3" name="Rectangle 2"/>
          <p:cNvSpPr/>
          <p:nvPr/>
        </p:nvSpPr>
        <p:spPr>
          <a:xfrm>
            <a:off x="457200" y="4017585"/>
            <a:ext cx="8458200" cy="1169551"/>
          </a:xfrm>
          <a:prstGeom prst="rect">
            <a:avLst/>
          </a:prstGeom>
        </p:spPr>
        <p:txBody>
          <a:bodyPr wrap="square">
            <a:spAutoFit/>
          </a:bodyPr>
          <a:lstStyle/>
          <a:p>
            <a:pPr marL="171450" indent="-171450">
              <a:buFont typeface="Arial" panose="020B0604020202020204" pitchFamily="34" charset="0"/>
              <a:buChar char="•"/>
            </a:pPr>
            <a:r>
              <a:rPr lang="en-US" sz="1400" dirty="0"/>
              <a:t>AND-join waits for a token to </a:t>
            </a:r>
            <a:r>
              <a:rPr lang="en-US" sz="1400" dirty="0" smtClean="0"/>
              <a:t>arrive from </a:t>
            </a:r>
            <a:r>
              <a:rPr lang="en-US" sz="1400" dirty="0"/>
              <a:t>each incoming </a:t>
            </a:r>
            <a:r>
              <a:rPr lang="en-US" sz="1400" dirty="0" smtClean="0"/>
              <a:t>branch</a:t>
            </a:r>
          </a:p>
          <a:p>
            <a:pPr marL="628650" lvl="1" indent="-171450">
              <a:buFont typeface="Arial" panose="020B0604020202020204" pitchFamily="34" charset="0"/>
              <a:buChar char="•"/>
            </a:pPr>
            <a:r>
              <a:rPr lang="en-US" sz="1400" dirty="0" smtClean="0"/>
              <a:t>The </a:t>
            </a:r>
            <a:r>
              <a:rPr lang="en-US" sz="1400" dirty="0"/>
              <a:t>token from the branch with activity “</a:t>
            </a:r>
            <a:r>
              <a:rPr lang="en-US" sz="1400" dirty="0" smtClean="0"/>
              <a:t>C” will </a:t>
            </a:r>
            <a:r>
              <a:rPr lang="en-US" sz="1400" dirty="0"/>
              <a:t>always arrive</a:t>
            </a:r>
            <a:r>
              <a:rPr lang="en-US" sz="1400" dirty="0" smtClean="0"/>
              <a:t>, but the </a:t>
            </a:r>
            <a:r>
              <a:rPr lang="en-US" sz="1400" dirty="0"/>
              <a:t>token from the branch with activities “B” and “D” may </a:t>
            </a:r>
            <a:r>
              <a:rPr lang="en-US" sz="1400" dirty="0" smtClean="0"/>
              <a:t>not arrive </a:t>
            </a:r>
            <a:r>
              <a:rPr lang="en-US" sz="1400" dirty="0"/>
              <a:t>if this is routed to “</a:t>
            </a:r>
            <a:r>
              <a:rPr lang="en-US" sz="1400" dirty="0" smtClean="0"/>
              <a:t>E</a:t>
            </a:r>
          </a:p>
          <a:p>
            <a:pPr marL="628650" lvl="1" indent="-171450">
              <a:buFont typeface="Arial" panose="020B0604020202020204" pitchFamily="34" charset="0"/>
              <a:buChar char="•"/>
            </a:pPr>
            <a:r>
              <a:rPr lang="en-US" sz="1400" dirty="0" smtClean="0"/>
              <a:t>So </a:t>
            </a:r>
            <a:r>
              <a:rPr lang="en-US" sz="1400" dirty="0"/>
              <a:t>if activity “D” is not </a:t>
            </a:r>
            <a:r>
              <a:rPr lang="en-US" sz="1400" dirty="0" smtClean="0"/>
              <a:t>executed, the </a:t>
            </a:r>
            <a:r>
              <a:rPr lang="en-US" sz="1400" dirty="0"/>
              <a:t>AND-join will wait indefinitely for that </a:t>
            </a:r>
            <a:r>
              <a:rPr lang="en-US" sz="1400" dirty="0" smtClean="0"/>
              <a:t>token</a:t>
            </a:r>
            <a:endParaRPr lang="en-US" sz="1400" dirty="0"/>
          </a:p>
          <a:p>
            <a:pPr marL="171450" indent="-171450">
              <a:buFont typeface="Arial" panose="020B0604020202020204" pitchFamily="34" charset="0"/>
              <a:buChar char="•"/>
            </a:pPr>
            <a:r>
              <a:rPr lang="en-US" sz="1400" dirty="0" smtClean="0"/>
              <a:t>This </a:t>
            </a:r>
            <a:r>
              <a:rPr lang="en-US" sz="1400" dirty="0"/>
              <a:t>behavioral </a:t>
            </a:r>
            <a:r>
              <a:rPr lang="en-US" sz="1400" dirty="0" smtClean="0"/>
              <a:t>anomaly is </a:t>
            </a:r>
            <a:r>
              <a:rPr lang="en-US" sz="1400" dirty="0"/>
              <a:t>called </a:t>
            </a:r>
            <a:r>
              <a:rPr lang="en-US" sz="1400" b="1" dirty="0">
                <a:solidFill>
                  <a:srgbClr val="FF0000"/>
                </a:solidFill>
              </a:rPr>
              <a:t>deadlock</a:t>
            </a:r>
            <a:r>
              <a:rPr lang="en-US" sz="1400" dirty="0"/>
              <a:t> and should be avoided.</a:t>
            </a:r>
          </a:p>
        </p:txBody>
      </p:sp>
      <p:sp>
        <p:nvSpPr>
          <p:cNvPr id="25" name="Flowchart: Decision 24"/>
          <p:cNvSpPr/>
          <p:nvPr/>
        </p:nvSpPr>
        <p:spPr>
          <a:xfrm>
            <a:off x="6065520" y="2834640"/>
            <a:ext cx="327660" cy="25146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18389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p:txBody>
          <a:bodyPr/>
          <a:lstStyle/>
          <a:p>
            <a:r>
              <a:rPr lang="en-AU" dirty="0"/>
              <a:t>What join type do we need </a:t>
            </a:r>
            <a:r>
              <a:rPr lang="en-AU" dirty="0" smtClean="0"/>
              <a:t>here? </a:t>
            </a:r>
            <a:br>
              <a:rPr lang="en-AU" dirty="0" smtClean="0"/>
            </a:br>
            <a:r>
              <a:rPr lang="en-AU" dirty="0" smtClean="0"/>
              <a:t>Try XOR-join  </a:t>
            </a:r>
            <a:endParaRPr lang="en-AU" dirty="0"/>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32</a:t>
            </a:fld>
            <a:endParaRPr lang="en-AU">
              <a:solidFill>
                <a:prstClr val="black">
                  <a:lumMod val="50000"/>
                  <a:lumOff val="50000"/>
                </a:prstClr>
              </a:solidFill>
            </a:endParaRPr>
          </a:p>
        </p:txBody>
      </p:sp>
      <p:sp>
        <p:nvSpPr>
          <p:cNvPr id="3" name="Rectangle 2"/>
          <p:cNvSpPr/>
          <p:nvPr/>
        </p:nvSpPr>
        <p:spPr>
          <a:xfrm>
            <a:off x="457200" y="4017585"/>
            <a:ext cx="8458200"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Verdana" pitchFamily="34" charset="0"/>
                <a:ea typeface="Verdana" pitchFamily="34" charset="0"/>
                <a:cs typeface="Verdana" pitchFamily="34" charset="0"/>
              </a:rPr>
              <a:t>XOR-join works as a </a:t>
            </a:r>
            <a:r>
              <a:rPr lang="en-US" sz="1400" dirty="0" err="1">
                <a:latin typeface="Verdana" pitchFamily="34" charset="0"/>
                <a:ea typeface="Verdana" pitchFamily="34" charset="0"/>
                <a:cs typeface="Verdana" pitchFamily="34" charset="0"/>
              </a:rPr>
              <a:t>passthrough</a:t>
            </a:r>
            <a:r>
              <a:rPr lang="en-US" sz="1400" dirty="0">
                <a:latin typeface="Verdana" pitchFamily="34" charset="0"/>
                <a:ea typeface="Verdana" pitchFamily="34" charset="0"/>
                <a:cs typeface="Verdana" pitchFamily="34" charset="0"/>
              </a:rPr>
              <a:t> by forwarding to its output branch each token that arrives through one of its input branches</a:t>
            </a:r>
          </a:p>
          <a:p>
            <a:pPr marL="285750" indent="-285750">
              <a:buFont typeface="Arial" panose="020B0604020202020204" pitchFamily="34" charset="0"/>
              <a:buChar char="•"/>
            </a:pPr>
            <a:r>
              <a:rPr lang="en-US" sz="1400" dirty="0" smtClean="0">
                <a:latin typeface="Verdana" pitchFamily="34" charset="0"/>
                <a:ea typeface="Verdana" pitchFamily="34" charset="0"/>
                <a:cs typeface="Verdana" pitchFamily="34" charset="0"/>
              </a:rPr>
              <a:t>Activity </a:t>
            </a:r>
            <a:r>
              <a:rPr lang="en-US" sz="1400" dirty="0">
                <a:latin typeface="Verdana" pitchFamily="34" charset="0"/>
                <a:ea typeface="Verdana" pitchFamily="34" charset="0"/>
                <a:cs typeface="Verdana" pitchFamily="34" charset="0"/>
              </a:rPr>
              <a:t>“F” </a:t>
            </a:r>
            <a:r>
              <a:rPr lang="en-US" sz="1400" dirty="0" smtClean="0">
                <a:latin typeface="Verdana" pitchFamily="34" charset="0"/>
                <a:ea typeface="Verdana" pitchFamily="34" charset="0"/>
                <a:cs typeface="Verdana" pitchFamily="34" charset="0"/>
              </a:rPr>
              <a:t>may be executed once </a:t>
            </a:r>
            <a:r>
              <a:rPr lang="en-US" sz="1400" dirty="0">
                <a:latin typeface="Verdana" pitchFamily="34" charset="0"/>
                <a:ea typeface="Verdana" pitchFamily="34" charset="0"/>
                <a:cs typeface="Verdana" pitchFamily="34" charset="0"/>
              </a:rPr>
              <a:t>or twice, depending whether the preceding XOR-split routes the token to “E” (in this case “F</a:t>
            </a:r>
            <a:r>
              <a:rPr lang="en-US" sz="1400" dirty="0" smtClean="0">
                <a:latin typeface="Verdana" pitchFamily="34" charset="0"/>
                <a:ea typeface="Verdana" pitchFamily="34" charset="0"/>
                <a:cs typeface="Verdana" pitchFamily="34" charset="0"/>
              </a:rPr>
              <a:t>” is </a:t>
            </a:r>
            <a:r>
              <a:rPr lang="en-US" sz="1400" dirty="0">
                <a:latin typeface="Verdana" pitchFamily="34" charset="0"/>
                <a:ea typeface="Verdana" pitchFamily="34" charset="0"/>
                <a:cs typeface="Verdana" pitchFamily="34" charset="0"/>
              </a:rPr>
              <a:t>executed once) or to “D” (“F” is executed twice)</a:t>
            </a:r>
            <a:endParaRPr lang="en-AU" sz="1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 b="601"/>
          <a:stretch/>
        </p:blipFill>
        <p:spPr>
          <a:xfrm>
            <a:off x="879600" y="1214971"/>
            <a:ext cx="7116278" cy="2663610"/>
          </a:xfrm>
          <a:prstGeom prst="rect">
            <a:avLst/>
          </a:prstGeom>
        </p:spPr>
      </p:pic>
      <p:sp>
        <p:nvSpPr>
          <p:cNvPr id="8" name="Flowchart: Decision 7"/>
          <p:cNvSpPr/>
          <p:nvPr/>
        </p:nvSpPr>
        <p:spPr>
          <a:xfrm>
            <a:off x="6050280" y="2834640"/>
            <a:ext cx="327660" cy="25146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X</a:t>
            </a:r>
          </a:p>
        </p:txBody>
      </p:sp>
    </p:spTree>
    <p:extLst>
      <p:ext uri="{BB962C8B-B14F-4D97-AF65-F5344CB8AC3E}">
        <p14:creationId xmlns:p14="http://schemas.microsoft.com/office/powerpoint/2010/main" val="8494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p:txBody>
          <a:bodyPr/>
          <a:lstStyle/>
          <a:p>
            <a:r>
              <a:rPr lang="en-AU" dirty="0"/>
              <a:t>What join type do we need </a:t>
            </a:r>
            <a:r>
              <a:rPr lang="en-AU" dirty="0" smtClean="0"/>
              <a:t>here? </a:t>
            </a:r>
            <a:br>
              <a:rPr lang="en-AU" dirty="0" smtClean="0"/>
            </a:br>
            <a:r>
              <a:rPr lang="en-AU" dirty="0" smtClean="0"/>
              <a:t>Try XOR-join  </a:t>
            </a:r>
            <a:endParaRPr lang="en-AU" dirty="0"/>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33</a:t>
            </a:fld>
            <a:endParaRPr lang="en-AU">
              <a:solidFill>
                <a:prstClr val="black">
                  <a:lumMod val="50000"/>
                  <a:lumOff val="50000"/>
                </a:prstClr>
              </a:solidFill>
            </a:endParaRPr>
          </a:p>
        </p:txBody>
      </p:sp>
      <p:sp>
        <p:nvSpPr>
          <p:cNvPr id="3" name="Rectangle 2"/>
          <p:cNvSpPr/>
          <p:nvPr/>
        </p:nvSpPr>
        <p:spPr>
          <a:xfrm>
            <a:off x="457200" y="4017585"/>
            <a:ext cx="8458200" cy="1600438"/>
          </a:xfrm>
          <a:prstGeom prst="rect">
            <a:avLst/>
          </a:prstGeom>
        </p:spPr>
        <p:txBody>
          <a:bodyPr wrap="square">
            <a:spAutoFit/>
          </a:bodyPr>
          <a:lstStyle/>
          <a:p>
            <a:pPr marL="285750" indent="-285750">
              <a:buFont typeface="Arial" panose="020B0604020202020204" pitchFamily="34" charset="0"/>
              <a:buChar char="•"/>
            </a:pPr>
            <a:r>
              <a:rPr lang="en-US" sz="1400" dirty="0"/>
              <a:t>An OR-join will wait for all </a:t>
            </a:r>
            <a:r>
              <a:rPr lang="en-US" sz="1400" dirty="0" smtClean="0"/>
              <a:t>incoming </a:t>
            </a:r>
            <a:r>
              <a:rPr lang="en-US" sz="1400" b="1" u="sng" dirty="0" smtClean="0"/>
              <a:t>active </a:t>
            </a:r>
            <a:r>
              <a:rPr lang="en-US" sz="1400" b="1" u="sng" dirty="0"/>
              <a:t>branches</a:t>
            </a:r>
            <a:r>
              <a:rPr lang="en-US" sz="1400" dirty="0"/>
              <a:t> to complete. If the XOR-split routes control to “E”, the OR-join </a:t>
            </a:r>
            <a:r>
              <a:rPr lang="en-US" sz="1400" dirty="0" smtClean="0"/>
              <a:t>will not </a:t>
            </a:r>
            <a:r>
              <a:rPr lang="en-US" sz="1400" dirty="0"/>
              <a:t>wait for a token from the branch bearing activity “D”, since this will never </a:t>
            </a:r>
            <a:r>
              <a:rPr lang="en-US" sz="1400" dirty="0" smtClean="0"/>
              <a:t>arrive.</a:t>
            </a:r>
          </a:p>
          <a:p>
            <a:pPr marL="285750" indent="-285750">
              <a:buFont typeface="Arial" panose="020B0604020202020204" pitchFamily="34" charset="0"/>
              <a:buChar char="•"/>
            </a:pPr>
            <a:r>
              <a:rPr lang="en-US" sz="1400" dirty="0" smtClean="0"/>
              <a:t>Thus</a:t>
            </a:r>
            <a:r>
              <a:rPr lang="en-US" sz="1400" dirty="0"/>
              <a:t>, it will proceed once the token from activity “C” arrives. On the other hand, </a:t>
            </a:r>
            <a:r>
              <a:rPr lang="en-US" sz="1400" dirty="0" smtClean="0"/>
              <a:t>if the </a:t>
            </a:r>
            <a:r>
              <a:rPr lang="en-US" sz="1400" dirty="0"/>
              <a:t>XOR-split routes control to “D”, the OR-join will wait for a token to also </a:t>
            </a:r>
            <a:r>
              <a:rPr lang="en-US" sz="1400" dirty="0" smtClean="0"/>
              <a:t>arrive from </a:t>
            </a:r>
            <a:r>
              <a:rPr lang="en-US" sz="1400" dirty="0"/>
              <a:t>this branch, and once both tokens have arrived, it will merge them into one </a:t>
            </a:r>
            <a:r>
              <a:rPr lang="en-US" sz="1400" dirty="0" smtClean="0"/>
              <a:t>and send </a:t>
            </a:r>
            <a:r>
              <a:rPr lang="en-US" sz="1400" dirty="0"/>
              <a:t>this token out, so that “F” can be executed once and the process can </a:t>
            </a:r>
            <a:r>
              <a:rPr lang="en-US" sz="1400" dirty="0" smtClean="0"/>
              <a:t>complete normally</a:t>
            </a:r>
            <a:r>
              <a:rPr lang="en-US" sz="1400" dirty="0"/>
              <a:t>.</a:t>
            </a:r>
            <a:endParaRPr lang="en-AU" sz="1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 b="601"/>
          <a:stretch/>
        </p:blipFill>
        <p:spPr>
          <a:xfrm>
            <a:off x="879600" y="1214971"/>
            <a:ext cx="7116278" cy="2663610"/>
          </a:xfrm>
          <a:prstGeom prst="rect">
            <a:avLst/>
          </a:prstGeom>
        </p:spPr>
      </p:pic>
      <p:sp>
        <p:nvSpPr>
          <p:cNvPr id="8" name="Flowchart: Decision 7"/>
          <p:cNvSpPr/>
          <p:nvPr/>
        </p:nvSpPr>
        <p:spPr>
          <a:xfrm>
            <a:off x="6050280" y="2834640"/>
            <a:ext cx="327660" cy="25146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a:t>
            </a:r>
            <a:endParaRPr lang="en-US" sz="1200" b="1" dirty="0">
              <a:solidFill>
                <a:schemeClr val="tx1"/>
              </a:solidFill>
            </a:endParaRPr>
          </a:p>
        </p:txBody>
      </p:sp>
    </p:spTree>
    <p:extLst>
      <p:ext uri="{BB962C8B-B14F-4D97-AF65-F5344CB8AC3E}">
        <p14:creationId xmlns:p14="http://schemas.microsoft.com/office/powerpoint/2010/main" val="25639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3" name="Rectangle 2"/>
          <p:cNvSpPr>
            <a:spLocks noGrp="1" noChangeArrowheads="1"/>
          </p:cNvSpPr>
          <p:nvPr>
            <p:ph type="title"/>
          </p:nvPr>
        </p:nvSpPr>
        <p:spPr>
          <a:xfrm>
            <a:off x="461158" y="270153"/>
            <a:ext cx="7920037" cy="505558"/>
          </a:xfrm>
        </p:spPr>
        <p:txBody>
          <a:bodyPr/>
          <a:lstStyle/>
          <a:p>
            <a:pPr eaLnBrk="1" hangingPunct="1"/>
            <a:r>
              <a:rPr lang="en-AU" dirty="0" smtClean="0"/>
              <a:t>Quick Note: Implicit vs. </a:t>
            </a:r>
            <a:r>
              <a:rPr lang="en-AU" dirty="0"/>
              <a:t>e</a:t>
            </a:r>
            <a:r>
              <a:rPr lang="en-AU" dirty="0" smtClean="0"/>
              <a:t>xplicit gateways</a:t>
            </a:r>
            <a:endParaRPr lang="en-AU" i="1" dirty="0" smtClean="0"/>
          </a:p>
        </p:txBody>
      </p:sp>
      <p:graphicFrame>
        <p:nvGraphicFramePr>
          <p:cNvPr id="698370" name="Object 4"/>
          <p:cNvGraphicFramePr>
            <a:graphicFrameLocks noChangeAspect="1"/>
          </p:cNvGraphicFramePr>
          <p:nvPr>
            <p:extLst/>
          </p:nvPr>
        </p:nvGraphicFramePr>
        <p:xfrm>
          <a:off x="595314" y="3148542"/>
          <a:ext cx="7007225" cy="1774032"/>
        </p:xfrm>
        <a:graphic>
          <a:graphicData uri="http://schemas.openxmlformats.org/presentationml/2006/ole">
            <mc:AlternateContent xmlns:mc="http://schemas.openxmlformats.org/markup-compatibility/2006">
              <mc:Choice xmlns:v="urn:schemas-microsoft-com:vml" Requires="v">
                <p:oleObj spid="_x0000_s29738" name="Visio" r:id="rId4" imgW="4052870" imgH="1333667" progId="Visio.Drawing.11">
                  <p:embed/>
                </p:oleObj>
              </mc:Choice>
              <mc:Fallback>
                <p:oleObj name="Visio" r:id="rId4" imgW="4052870" imgH="1333667" progId="Visio.Drawing.11">
                  <p:embed/>
                  <p:pic>
                    <p:nvPicPr>
                      <p:cNvPr id="0" name=""/>
                      <p:cNvPicPr>
                        <a:picLocks noChangeAspect="1" noChangeArrowheads="1"/>
                      </p:cNvPicPr>
                      <p:nvPr/>
                    </p:nvPicPr>
                    <p:blipFill>
                      <a:blip r:embed="rId5"/>
                      <a:srcRect/>
                      <a:stretch>
                        <a:fillRect/>
                      </a:stretch>
                    </p:blipFill>
                    <p:spPr bwMode="auto">
                      <a:xfrm>
                        <a:off x="595314" y="3148542"/>
                        <a:ext cx="7007225" cy="1774032"/>
                      </a:xfrm>
                      <a:prstGeom prst="rect">
                        <a:avLst/>
                      </a:prstGeom>
                      <a:noFill/>
                      <a:ln>
                        <a:noFill/>
                      </a:ln>
                      <a:effectLst/>
                      <a:extLst/>
                    </p:spPr>
                  </p:pic>
                </p:oleObj>
              </mc:Fallback>
            </mc:AlternateContent>
          </a:graphicData>
        </a:graphic>
      </p:graphicFrame>
      <p:graphicFrame>
        <p:nvGraphicFramePr>
          <p:cNvPr id="698371" name="Object 5"/>
          <p:cNvGraphicFramePr>
            <a:graphicFrameLocks noChangeAspect="1"/>
          </p:cNvGraphicFramePr>
          <p:nvPr>
            <p:extLst/>
          </p:nvPr>
        </p:nvGraphicFramePr>
        <p:xfrm>
          <a:off x="1050259" y="1255167"/>
          <a:ext cx="6381918" cy="1560377"/>
        </p:xfrm>
        <a:graphic>
          <a:graphicData uri="http://schemas.openxmlformats.org/presentationml/2006/ole">
            <mc:AlternateContent xmlns:mc="http://schemas.openxmlformats.org/markup-compatibility/2006">
              <mc:Choice xmlns:v="urn:schemas-microsoft-com:vml" Requires="v">
                <p:oleObj spid="_x0000_s29739" name="Visio" r:id="rId6" imgW="3690961" imgH="1173480" progId="Visio.Drawing.11">
                  <p:embed/>
                </p:oleObj>
              </mc:Choice>
              <mc:Fallback>
                <p:oleObj name="Visio" r:id="rId6" imgW="3690961" imgH="117348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259" y="1255167"/>
                        <a:ext cx="6381918" cy="1560377"/>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34</a:t>
            </a:fld>
            <a:endParaRPr lang="en-AU">
              <a:solidFill>
                <a:prstClr val="black">
                  <a:lumMod val="50000"/>
                  <a:lumOff val="50000"/>
                </a:prstClr>
              </a:solidFill>
            </a:endParaRPr>
          </a:p>
        </p:txBody>
      </p:sp>
    </p:spTree>
    <p:extLst>
      <p:ext uri="{BB962C8B-B14F-4D97-AF65-F5344CB8AC3E}">
        <p14:creationId xmlns:p14="http://schemas.microsoft.com/office/powerpoint/2010/main" val="103420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latin typeface="Arial" charset="0"/>
                <a:ea typeface="ＭＳ Ｐゴシック" charset="0"/>
                <a:cs typeface="ＭＳ Ｐゴシック" charset="0"/>
              </a:rPr>
              <a:t>Guideline</a:t>
            </a:r>
            <a:r>
              <a:rPr lang="en-US" dirty="0">
                <a:latin typeface="Arial" charset="0"/>
                <a:ea typeface="ＭＳ Ｐゴシック" charset="0"/>
                <a:cs typeface="ＭＳ Ｐゴシック" charset="0"/>
              </a:rPr>
              <a:t>…</a:t>
            </a:r>
          </a:p>
        </p:txBody>
      </p:sp>
      <p:sp>
        <p:nvSpPr>
          <p:cNvPr id="29698" name="Content Placeholder 2"/>
          <p:cNvSpPr>
            <a:spLocks noGrp="1"/>
          </p:cNvSpPr>
          <p:nvPr>
            <p:ph idx="1"/>
          </p:nvPr>
        </p:nvSpPr>
        <p:spPr/>
        <p:txBody>
          <a:bodyPr/>
          <a:lstStyle/>
          <a:p>
            <a:r>
              <a:rPr lang="en-US" dirty="0">
                <a:latin typeface="Arial" charset="0"/>
                <a:ea typeface="ＭＳ Ｐゴシック" charset="0"/>
                <a:cs typeface="ＭＳ Ｐゴシック" charset="0"/>
              </a:rPr>
              <a:t>Model in blocks</a:t>
            </a:r>
          </a:p>
          <a:p>
            <a:pPr lvl="1"/>
            <a:r>
              <a:rPr lang="en-US" dirty="0">
                <a:latin typeface="Arial" charset="0"/>
                <a:ea typeface="ＭＳ Ｐゴシック" charset="0"/>
              </a:rPr>
              <a:t>Pair up each AND-split with an AND-join and each XOR-split with a XOR-join, whenever possible</a:t>
            </a:r>
          </a:p>
          <a:p>
            <a:pPr lvl="1"/>
            <a:r>
              <a:rPr lang="en-US" dirty="0">
                <a:latin typeface="Arial" charset="0"/>
                <a:ea typeface="ＭＳ Ｐゴシック" charset="0"/>
              </a:rPr>
              <a:t>Exception: sometimes a </a:t>
            </a:r>
            <a:r>
              <a:rPr lang="en-US" dirty="0" smtClean="0">
                <a:latin typeface="Arial" charset="0"/>
                <a:ea typeface="ＭＳ Ｐゴシック" charset="0"/>
              </a:rPr>
              <a:t>XOR-</a:t>
            </a:r>
            <a:r>
              <a:rPr lang="en-US" dirty="0">
                <a:latin typeface="Arial" charset="0"/>
                <a:ea typeface="ＭＳ Ｐゴシック" charset="0"/>
              </a:rPr>
              <a:t>split leads to two end events – different outcomes (cf. order management example)</a:t>
            </a:r>
          </a:p>
        </p:txBody>
      </p:sp>
    </p:spTree>
    <p:extLst>
      <p:ext uri="{BB962C8B-B14F-4D97-AF65-F5344CB8AC3E}">
        <p14:creationId xmlns:p14="http://schemas.microsoft.com/office/powerpoint/2010/main" val="168249621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sz="2000" dirty="0"/>
              <a:t>Model the following fragment of a business process for assessing loan applications.</a:t>
            </a:r>
          </a:p>
          <a:p>
            <a:pPr marL="0" indent="0">
              <a:buNone/>
            </a:pPr>
            <a:endParaRPr lang="en-AU" sz="2000" dirty="0"/>
          </a:p>
          <a:p>
            <a:pPr marL="0" indent="0">
              <a:buNone/>
            </a:pPr>
            <a:r>
              <a:rPr lang="en-AU" sz="1800" i="1" dirty="0"/>
              <a:t>A loan application may be coupled with a home insurance which is offered at discounted prices. The applicants may express their interest in a home insurance plan at the time of submitting their loan application to the loan provider. Based on this information, if the loan application is approved, the loan provider may either only send an acceptance pack to the applicant, or also send a home insurance quote. The process then continues with the verification of the repayment agreement.</a:t>
            </a:r>
          </a:p>
          <a:p>
            <a:pPr marL="0" indent="0">
              <a:buNone/>
            </a:pPr>
            <a:endParaRPr lang="en-AU" sz="2000" dirty="0"/>
          </a:p>
        </p:txBody>
      </p:sp>
      <p:sp>
        <p:nvSpPr>
          <p:cNvPr id="3" name="Title 2"/>
          <p:cNvSpPr>
            <a:spLocks noGrp="1"/>
          </p:cNvSpPr>
          <p:nvPr>
            <p:ph type="title"/>
          </p:nvPr>
        </p:nvSpPr>
        <p:spPr/>
        <p:txBody>
          <a:bodyPr/>
          <a:lstStyle/>
          <a:p>
            <a:r>
              <a:rPr lang="en-US" dirty="0"/>
              <a:t>Exercise 3.3</a:t>
            </a:r>
          </a:p>
        </p:txBody>
      </p:sp>
    </p:spTree>
    <p:extLst>
      <p:ext uri="{BB962C8B-B14F-4D97-AF65-F5344CB8AC3E}">
        <p14:creationId xmlns:p14="http://schemas.microsoft.com/office/powerpoint/2010/main" val="3896106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755"/>
          <a:stretch/>
        </p:blipFill>
        <p:spPr>
          <a:xfrm>
            <a:off x="897039" y="4572799"/>
            <a:ext cx="7181754" cy="1029185"/>
          </a:xfrm>
          <a:prstGeom prst="rect">
            <a:avLst/>
          </a:prstGeom>
        </p:spPr>
      </p:pic>
      <p:sp>
        <p:nvSpPr>
          <p:cNvPr id="3" name="Title 2"/>
          <p:cNvSpPr>
            <a:spLocks noGrp="1"/>
          </p:cNvSpPr>
          <p:nvPr>
            <p:ph type="title"/>
          </p:nvPr>
        </p:nvSpPr>
        <p:spPr/>
        <p:txBody>
          <a:bodyPr/>
          <a:lstStyle/>
          <a:p>
            <a:r>
              <a:rPr lang="en-US" dirty="0"/>
              <a:t>Rework and repetition</a:t>
            </a:r>
          </a:p>
        </p:txBody>
      </p:sp>
      <p:sp>
        <p:nvSpPr>
          <p:cNvPr id="10" name="Rectangle 3"/>
          <p:cNvSpPr txBox="1">
            <a:spLocks noChangeArrowheads="1"/>
          </p:cNvSpPr>
          <p:nvPr/>
        </p:nvSpPr>
        <p:spPr bwMode="auto">
          <a:xfrm>
            <a:off x="462408" y="2535405"/>
            <a:ext cx="8537901" cy="3312990"/>
          </a:xfrm>
          <a:prstGeom prst="rect">
            <a:avLst/>
          </a:prstGeom>
          <a:noFill/>
          <a:ln w="9525">
            <a:noFill/>
            <a:miter lim="800000"/>
            <a:headEnd/>
            <a:tailEnd/>
          </a:ln>
        </p:spPr>
        <p:txBody>
          <a:bodyPr vert="horz" wrap="square" lIns="70827" tIns="35414" rIns="70827" bIns="35414" numCol="1" anchor="t" anchorCtr="0" compatLnSpc="1">
            <a:prstTxWarp prst="textNoShape">
              <a:avLst/>
            </a:prstTxWarp>
          </a:bodyPr>
          <a:lstStyle/>
          <a:p>
            <a:pPr marL="263765" indent="-263765" defTabSz="586145" eaLnBrk="0" fontAlgn="base" hangingPunct="0">
              <a:spcBef>
                <a:spcPct val="20000"/>
              </a:spcBef>
              <a:spcAft>
                <a:spcPct val="0"/>
              </a:spcAft>
              <a:defRPr/>
            </a:pPr>
            <a:r>
              <a:rPr lang="en-AU" sz="1600" b="1" kern="0" dirty="0">
                <a:latin typeface="Arial" panose="020B0604020202020204" pitchFamily="34" charset="0"/>
                <a:ea typeface="ＭＳ Ｐゴシック" pitchFamily="-106" charset="-128"/>
                <a:cs typeface="Arial" panose="020B0604020202020204" pitchFamily="34" charset="0"/>
              </a:rPr>
              <a:t>Address ministerial correspondence</a:t>
            </a:r>
          </a:p>
          <a:p>
            <a:pPr defTabSz="586145" eaLnBrk="0" fontAlgn="base" hangingPunct="0">
              <a:spcBef>
                <a:spcPct val="20000"/>
              </a:spcBef>
              <a:spcAft>
                <a:spcPct val="0"/>
              </a:spcAft>
            </a:pPr>
            <a:r>
              <a:rPr lang="en-AU" sz="1400" kern="0" dirty="0">
                <a:latin typeface="Arial" panose="020B0604020202020204" pitchFamily="34" charset="0"/>
                <a:ea typeface="ＭＳ Ｐゴシック" pitchFamily="-106" charset="-128"/>
                <a:cs typeface="Arial" panose="020B0604020202020204" pitchFamily="34" charset="0"/>
              </a:rPr>
              <a:t>In the treasury minister’s office, once a ministerial inquiry has been received, it is registered into the system. Then the inquiry is investigated so that a ministerial response can be prepared. </a:t>
            </a:r>
          </a:p>
          <a:p>
            <a:pPr defTabSz="586145" eaLnBrk="0" fontAlgn="base" hangingPunct="0">
              <a:spcBef>
                <a:spcPct val="20000"/>
              </a:spcBef>
              <a:spcAft>
                <a:spcPct val="0"/>
              </a:spcAft>
            </a:pPr>
            <a:r>
              <a:rPr lang="en-AU" sz="1400" kern="0" dirty="0">
                <a:latin typeface="Arial" panose="020B0604020202020204" pitchFamily="34" charset="0"/>
                <a:ea typeface="ＭＳ Ｐゴシック" pitchFamily="-106" charset="-128"/>
                <a:cs typeface="Arial" panose="020B0604020202020204" pitchFamily="34" charset="0"/>
              </a:rPr>
              <a:t>The finalization of a response includes the preparation of the response itself by the cabinet officer and the review of the response by the principal registrar. If the registrar does not approve the response, the latter needs to be prepared again by the cabinet officer for review. The process finishes only once the response has been approved. </a:t>
            </a:r>
          </a:p>
        </p:txBody>
      </p:sp>
      <p:sp>
        <p:nvSpPr>
          <p:cNvPr id="13" name="Text Box 4"/>
          <p:cNvSpPr txBox="1">
            <a:spLocks noChangeArrowheads="1"/>
          </p:cNvSpPr>
          <p:nvPr/>
        </p:nvSpPr>
        <p:spPr bwMode="auto">
          <a:xfrm>
            <a:off x="3352064" y="4023477"/>
            <a:ext cx="1990302" cy="518604"/>
          </a:xfrm>
          <a:prstGeom prst="rect">
            <a:avLst/>
          </a:prstGeom>
          <a:noFill/>
          <a:ln w="9525">
            <a:noFill/>
            <a:miter lim="800000"/>
            <a:headEnd/>
            <a:tailEnd/>
          </a:ln>
          <a:effectLst/>
        </p:spPr>
        <p:txBody>
          <a:bodyPr wrap="square">
            <a:spAutoFit/>
          </a:bodyPr>
          <a:lstStyle/>
          <a:p>
            <a:pPr algn="ctr" defTabSz="703374">
              <a:defRPr/>
            </a:pPr>
            <a:r>
              <a:rPr lang="en-AU" sz="1385" kern="0" dirty="0">
                <a:solidFill>
                  <a:sysClr val="windowText" lastClr="000000"/>
                </a:solidFill>
                <a:ea typeface="ＭＳ Ｐゴシック" pitchFamily="34" charset="-128"/>
              </a:rPr>
              <a:t>XOR-join: entry point</a:t>
            </a:r>
          </a:p>
        </p:txBody>
      </p:sp>
      <p:sp>
        <p:nvSpPr>
          <p:cNvPr id="14" name="Text Box 4"/>
          <p:cNvSpPr txBox="1">
            <a:spLocks noChangeArrowheads="1"/>
          </p:cNvSpPr>
          <p:nvPr/>
        </p:nvSpPr>
        <p:spPr bwMode="auto">
          <a:xfrm>
            <a:off x="6171371" y="4023476"/>
            <a:ext cx="1825443" cy="518604"/>
          </a:xfrm>
          <a:prstGeom prst="rect">
            <a:avLst/>
          </a:prstGeom>
          <a:noFill/>
          <a:ln w="9525">
            <a:noFill/>
            <a:miter lim="800000"/>
            <a:headEnd/>
            <a:tailEnd/>
          </a:ln>
          <a:effectLst/>
        </p:spPr>
        <p:txBody>
          <a:bodyPr wrap="square">
            <a:spAutoFit/>
          </a:bodyPr>
          <a:lstStyle/>
          <a:p>
            <a:pPr algn="ctr" defTabSz="703374">
              <a:defRPr/>
            </a:pPr>
            <a:r>
              <a:rPr lang="en-AU" sz="1385" kern="0" dirty="0">
                <a:solidFill>
                  <a:sysClr val="windowText" lastClr="000000"/>
                </a:solidFill>
                <a:ea typeface="ＭＳ Ｐゴシック" pitchFamily="34" charset="-128"/>
              </a:rPr>
              <a:t>XOR-split: exit point</a:t>
            </a:r>
          </a:p>
        </p:txBody>
      </p:sp>
      <p:sp>
        <p:nvSpPr>
          <p:cNvPr id="2" name="Slide Number Placeholder 1"/>
          <p:cNvSpPr>
            <a:spLocks noGrp="1"/>
          </p:cNvSpPr>
          <p:nvPr>
            <p:ph type="sldNum" sz="quarter" idx="11"/>
          </p:nvPr>
        </p:nvSpPr>
        <p:spPr>
          <a:xfrm>
            <a:off x="7634293" y="6078827"/>
            <a:ext cx="444500" cy="127000"/>
          </a:xfrm>
        </p:spPr>
        <p:txBody>
          <a:bodyPr/>
          <a:lstStyle/>
          <a:p>
            <a:endParaRPr lang="en-AU" dirty="0">
              <a:solidFill>
                <a:prstClr val="black">
                  <a:lumMod val="50000"/>
                  <a:lumOff val="50000"/>
                </a:prst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481" y="4500453"/>
            <a:ext cx="3048000" cy="1128346"/>
          </a:xfrm>
          <a:prstGeom prst="rect">
            <a:avLst/>
          </a:prstGeom>
        </p:spPr>
      </p:pic>
      <p:sp>
        <p:nvSpPr>
          <p:cNvPr id="5" name="Rectangle 4"/>
          <p:cNvSpPr/>
          <p:nvPr/>
        </p:nvSpPr>
        <p:spPr>
          <a:xfrm>
            <a:off x="457200" y="1154429"/>
            <a:ext cx="8389620"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 far we have seen </a:t>
            </a:r>
            <a:r>
              <a:rPr lang="en-US" sz="1400" dirty="0" smtClean="0">
                <a:latin typeface="Arial" panose="020B0604020202020204" pitchFamily="34" charset="0"/>
                <a:cs typeface="Arial" panose="020B0604020202020204" pitchFamily="34" charset="0"/>
              </a:rPr>
              <a:t>that each </a:t>
            </a:r>
            <a:r>
              <a:rPr lang="en-US" sz="1400" dirty="0">
                <a:latin typeface="Arial" panose="020B0604020202020204" pitchFamily="34" charset="0"/>
                <a:cs typeface="Arial" panose="020B0604020202020204" pitchFamily="34" charset="0"/>
              </a:rPr>
              <a:t>activity is performed at most once. However, sometimes we may require to repeat one or several activities, for instance because of a failed check.</a:t>
            </a:r>
          </a:p>
          <a:p>
            <a:r>
              <a:rPr lang="en-US" sz="1400" dirty="0" smtClean="0">
                <a:latin typeface="Arial" panose="020B0604020202020204" pitchFamily="34" charset="0"/>
                <a:cs typeface="Arial" panose="020B0604020202020204" pitchFamily="34" charset="0"/>
              </a:rPr>
              <a:t>Repetition </a:t>
            </a:r>
            <a:r>
              <a:rPr lang="en-US" sz="1400" dirty="0">
                <a:latin typeface="Arial" panose="020B0604020202020204" pitchFamily="34" charset="0"/>
                <a:cs typeface="Arial" panose="020B0604020202020204" pitchFamily="34" charset="0"/>
              </a:rPr>
              <a:t>block, a block between an XOR-join (entry point) and an XOR-split (exit point), where the last activity is a </a:t>
            </a:r>
            <a:r>
              <a:rPr lang="en-US" sz="1400" b="1" u="sng" dirty="0">
                <a:latin typeface="Arial" panose="020B0604020202020204" pitchFamily="34" charset="0"/>
                <a:cs typeface="Arial" panose="020B0604020202020204" pitchFamily="34" charset="0"/>
              </a:rPr>
              <a:t>decision activity</a:t>
            </a:r>
            <a:r>
              <a:rPr lang="en-US" sz="1400" dirty="0">
                <a:latin typeface="Arial" panose="020B0604020202020204" pitchFamily="34" charset="0"/>
                <a:cs typeface="Arial" panose="020B0604020202020204" pitchFamily="34" charset="0"/>
              </a:rPr>
              <a:t>, that allows us to repeat the block or get out of the block.</a:t>
            </a:r>
          </a:p>
          <a:p>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cycle is a flow that goes back to an “earlier” point of the process. It is used to model parts of the process that can be repeated.</a:t>
            </a:r>
          </a:p>
        </p:txBody>
      </p:sp>
    </p:spTree>
    <p:extLst>
      <p:ext uri="{BB962C8B-B14F-4D97-AF65-F5344CB8AC3E}">
        <p14:creationId xmlns:p14="http://schemas.microsoft.com/office/powerpoint/2010/main" val="38332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651258" y="1375725"/>
            <a:ext cx="5792673" cy="43392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543193" y="296756"/>
            <a:ext cx="6720747" cy="660073"/>
          </a:xfrm>
          <a:prstGeom prst="rect">
            <a:avLst/>
          </a:prstGeom>
          <a:ln>
            <a:solidFill>
              <a:schemeClr val="bg1"/>
            </a:solidFill>
          </a:ln>
        </p:spPr>
        <p:txBody>
          <a:bodyPr vert="horz" lIns="76200" tIns="38100" rIns="76200" bIns="38100" rtlCol="0" anchor="ctr">
            <a:normAutofit fontScale="92500" lnSpcReduction="20000"/>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sz="2400" b="1" dirty="0">
                <a:solidFill>
                  <a:schemeClr val="tx1"/>
                </a:solidFill>
                <a:latin typeface="Arial" panose="020B0604020202020204" pitchFamily="34" charset="0"/>
                <a:cs typeface="Arial" panose="020B0604020202020204" pitchFamily="34" charset="0"/>
              </a:rPr>
              <a:t>Why do we need to merge the loopback branch of a repetition block with an XOR-join?</a:t>
            </a:r>
          </a:p>
        </p:txBody>
      </p:sp>
    </p:spTree>
    <p:extLst>
      <p:ext uri="{BB962C8B-B14F-4D97-AF65-F5344CB8AC3E}">
        <p14:creationId xmlns:p14="http://schemas.microsoft.com/office/powerpoint/2010/main" val="1261570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sz="2000" dirty="0"/>
              <a:t>Model the following fragment of a business process for assessing loan applications.</a:t>
            </a:r>
          </a:p>
          <a:p>
            <a:pPr marL="0" indent="0">
              <a:buNone/>
            </a:pPr>
            <a:endParaRPr lang="en-AU" sz="2000" dirty="0"/>
          </a:p>
          <a:p>
            <a:pPr marL="0" indent="0">
              <a:buNone/>
            </a:pPr>
            <a:r>
              <a:rPr lang="en-AU" sz="1800" i="1" dirty="0"/>
              <a:t>Once a loan application is received by the loan provider, and before proceeding with its assessment, the application itself needs to be checked for completeness. If the application is incomplete, it is returned to the applicant, so that they can fill out the missing information and send it back to the loan provider. This process is repeated until the application is found complete.</a:t>
            </a:r>
          </a:p>
          <a:p>
            <a:pPr marL="0" indent="0">
              <a:buNone/>
            </a:pPr>
            <a:endParaRPr lang="en-AU" sz="2000" dirty="0"/>
          </a:p>
        </p:txBody>
      </p:sp>
      <p:sp>
        <p:nvSpPr>
          <p:cNvPr id="3" name="Title 2"/>
          <p:cNvSpPr>
            <a:spLocks noGrp="1"/>
          </p:cNvSpPr>
          <p:nvPr>
            <p:ph type="title"/>
          </p:nvPr>
        </p:nvSpPr>
        <p:spPr/>
        <p:txBody>
          <a:bodyPr/>
          <a:lstStyle/>
          <a:p>
            <a:r>
              <a:rPr lang="en-US" dirty="0"/>
              <a:t>Exercise 3.4</a:t>
            </a:r>
          </a:p>
        </p:txBody>
      </p:sp>
    </p:spTree>
    <p:extLst>
      <p:ext uri="{BB962C8B-B14F-4D97-AF65-F5344CB8AC3E}">
        <p14:creationId xmlns:p14="http://schemas.microsoft.com/office/powerpoint/2010/main" val="203698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83919" y="84991"/>
            <a:ext cx="6858000" cy="977635"/>
          </a:xfrm>
        </p:spPr>
        <p:txBody>
          <a:bodyPr/>
          <a:lstStyle/>
          <a:p>
            <a:r>
              <a:rPr lang="en-AU" altLang="en-US" dirty="0">
                <a:ea typeface="ＭＳ Ｐゴシック" panose="020B0600070205080204" pitchFamily="34" charset="-128"/>
              </a:rPr>
              <a:t>Business Process Model and Notation (BPMN)</a:t>
            </a:r>
          </a:p>
        </p:txBody>
      </p:sp>
      <p:sp>
        <p:nvSpPr>
          <p:cNvPr id="22530" name="Rectangle 3"/>
          <p:cNvSpPr>
            <a:spLocks noGrp="1" noChangeArrowheads="1"/>
          </p:cNvSpPr>
          <p:nvPr>
            <p:ph type="body" idx="1"/>
          </p:nvPr>
        </p:nvSpPr>
        <p:spPr>
          <a:xfrm>
            <a:off x="903129" y="1200987"/>
            <a:ext cx="7259538" cy="3660510"/>
          </a:xfrm>
        </p:spPr>
        <p:txBody>
          <a:bodyPr/>
          <a:lstStyle/>
          <a:p>
            <a:pPr>
              <a:lnSpc>
                <a:spcPct val="90000"/>
              </a:lnSpc>
            </a:pPr>
            <a:r>
              <a:rPr lang="en-AU" altLang="en-US" sz="1800" dirty="0">
                <a:ea typeface="ＭＳ Ｐゴシック" panose="020B0600070205080204" pitchFamily="34" charset="-128"/>
              </a:rPr>
              <a:t>OMG standard (BPMN 2.1)</a:t>
            </a:r>
          </a:p>
          <a:p>
            <a:pPr>
              <a:lnSpc>
                <a:spcPct val="90000"/>
              </a:lnSpc>
            </a:pPr>
            <a:r>
              <a:rPr lang="en-AU" altLang="en-US" sz="1800" dirty="0">
                <a:ea typeface="ＭＳ Ｐゴシック" panose="020B0600070205080204" pitchFamily="34" charset="-128"/>
              </a:rPr>
              <a:t>Supported by numerous tools: </a:t>
            </a:r>
            <a:r>
              <a:rPr lang="en-AU" sz="1800" dirty="0">
                <a:hlinkClick r:id="rId3"/>
              </a:rPr>
              <a:t>bpmn.org</a:t>
            </a:r>
            <a:r>
              <a:rPr lang="en-AU" sz="1800" dirty="0"/>
              <a:t> lists over 70 tools </a:t>
            </a:r>
          </a:p>
          <a:p>
            <a:pPr>
              <a:lnSpc>
                <a:spcPct val="90000"/>
              </a:lnSpc>
            </a:pPr>
            <a:r>
              <a:rPr lang="en-AU" altLang="en-US" sz="1800" dirty="0">
                <a:ea typeface="ＭＳ Ｐゴシック" panose="020B0600070205080204" pitchFamily="34" charset="-128"/>
              </a:rPr>
              <a:t>Both for conceptual and executable </a:t>
            </a:r>
            <a:r>
              <a:rPr lang="en-AU" altLang="en-US" sz="1800" dirty="0" smtClean="0">
                <a:ea typeface="ＭＳ Ｐゴシック" panose="020B0600070205080204" pitchFamily="34" charset="-128"/>
              </a:rPr>
              <a:t>models</a:t>
            </a:r>
          </a:p>
          <a:p>
            <a:pPr lvl="1">
              <a:lnSpc>
                <a:spcPct val="90000"/>
              </a:lnSpc>
            </a:pPr>
            <a:r>
              <a:rPr lang="en-US" sz="1700" dirty="0" err="1"/>
              <a:t>Signavio</a:t>
            </a:r>
            <a:r>
              <a:rPr lang="en-US" sz="1700" dirty="0"/>
              <a:t> (we’ll use the academic edition – academic.signavio.com)</a:t>
            </a:r>
          </a:p>
          <a:p>
            <a:pPr lvl="1">
              <a:lnSpc>
                <a:spcPct val="90000"/>
              </a:lnSpc>
            </a:pPr>
            <a:r>
              <a:rPr lang="en-US" sz="1700" dirty="0" err="1"/>
              <a:t>Bizagi</a:t>
            </a:r>
            <a:r>
              <a:rPr lang="en-US" sz="1700" dirty="0"/>
              <a:t> Process Modeler</a:t>
            </a:r>
          </a:p>
          <a:p>
            <a:pPr lvl="1">
              <a:lnSpc>
                <a:spcPct val="90000"/>
              </a:lnSpc>
            </a:pPr>
            <a:r>
              <a:rPr lang="en-US" sz="1700" dirty="0"/>
              <a:t>Cameo Business Analyst</a:t>
            </a:r>
          </a:p>
          <a:p>
            <a:pPr>
              <a:lnSpc>
                <a:spcPct val="90000"/>
              </a:lnSpc>
            </a:pPr>
            <a:endParaRPr lang="en-AU" sz="1800" dirty="0" smtClean="0"/>
          </a:p>
          <a:p>
            <a:pPr>
              <a:lnSpc>
                <a:spcPct val="90000"/>
              </a:lnSpc>
            </a:pPr>
            <a:endParaRPr lang="en-AU" altLang="en-US" dirty="0">
              <a:ea typeface="ＭＳ Ｐゴシック" panose="020B0600070205080204" pitchFamily="34" charset="-12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6721" y="3159679"/>
            <a:ext cx="3092354" cy="1460278"/>
          </a:xfrm>
          <a:prstGeom prst="rect">
            <a:avLst/>
          </a:prstGeom>
        </p:spPr>
      </p:pic>
    </p:spTree>
    <p:extLst>
      <p:ext uri="{BB962C8B-B14F-4D97-AF65-F5344CB8AC3E}">
        <p14:creationId xmlns:p14="http://schemas.microsoft.com/office/powerpoint/2010/main" val="212622980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en-US" dirty="0"/>
              <a:t>Components of a modeling language</a:t>
            </a:r>
          </a:p>
        </p:txBody>
      </p:sp>
      <p:sp>
        <p:nvSpPr>
          <p:cNvPr id="23556" name="AutoShape 5"/>
          <p:cNvSpPr>
            <a:spLocks noChangeArrowheads="1"/>
          </p:cNvSpPr>
          <p:nvPr/>
        </p:nvSpPr>
        <p:spPr bwMode="auto">
          <a:xfrm>
            <a:off x="711412" y="1320279"/>
            <a:ext cx="3608510" cy="1833354"/>
          </a:xfrm>
          <a:prstGeom prst="roundRect">
            <a:avLst>
              <a:gd name="adj" fmla="val 16667"/>
            </a:avLst>
          </a:prstGeom>
          <a:solidFill>
            <a:srgbClr val="99CCFF"/>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endParaRPr lang="en-US" altLang="en-US" sz="1846">
              <a:solidFill>
                <a:prstClr val="black"/>
              </a:solidFill>
            </a:endParaRPr>
          </a:p>
        </p:txBody>
      </p:sp>
      <p:sp>
        <p:nvSpPr>
          <p:cNvPr id="18438" name="AutoShape 6"/>
          <p:cNvSpPr>
            <a:spLocks noChangeArrowheads="1"/>
          </p:cNvSpPr>
          <p:nvPr/>
        </p:nvSpPr>
        <p:spPr bwMode="auto">
          <a:xfrm>
            <a:off x="806662" y="2265853"/>
            <a:ext cx="952500"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Syntax</a:t>
            </a:r>
          </a:p>
        </p:txBody>
      </p:sp>
      <p:sp>
        <p:nvSpPr>
          <p:cNvPr id="18439" name="Text Box 7"/>
          <p:cNvSpPr txBox="1">
            <a:spLocks noChangeArrowheads="1"/>
          </p:cNvSpPr>
          <p:nvPr/>
        </p:nvSpPr>
        <p:spPr bwMode="auto">
          <a:xfrm>
            <a:off x="842829" y="1393204"/>
            <a:ext cx="2084225"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538" b="1" dirty="0">
                <a:solidFill>
                  <a:prstClr val="black"/>
                </a:solidFill>
              </a:rPr>
              <a:t>Modelling Language</a:t>
            </a:r>
          </a:p>
        </p:txBody>
      </p:sp>
      <p:sp>
        <p:nvSpPr>
          <p:cNvPr id="18440" name="AutoShape 8"/>
          <p:cNvSpPr>
            <a:spLocks noChangeArrowheads="1"/>
          </p:cNvSpPr>
          <p:nvPr/>
        </p:nvSpPr>
        <p:spPr bwMode="auto">
          <a:xfrm>
            <a:off x="1884941" y="2276845"/>
            <a:ext cx="1122240" cy="782759"/>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Semantics</a:t>
            </a:r>
          </a:p>
        </p:txBody>
      </p:sp>
      <p:sp>
        <p:nvSpPr>
          <p:cNvPr id="18441" name="AutoShape 9"/>
          <p:cNvSpPr>
            <a:spLocks noChangeArrowheads="1"/>
          </p:cNvSpPr>
          <p:nvPr/>
        </p:nvSpPr>
        <p:spPr bwMode="auto">
          <a:xfrm>
            <a:off x="3180585" y="2265853"/>
            <a:ext cx="1020885"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Notation</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40</a:t>
            </a:fld>
            <a:endParaRPr lang="en-AU">
              <a:solidFill>
                <a:prstClr val="black">
                  <a:lumMod val="50000"/>
                  <a:lumOff val="50000"/>
                </a:prstClr>
              </a:solidFill>
            </a:endParaRPr>
          </a:p>
        </p:txBody>
      </p:sp>
      <p:sp>
        <p:nvSpPr>
          <p:cNvPr id="20" name="AutoShape 6"/>
          <p:cNvSpPr>
            <a:spLocks noChangeArrowheads="1"/>
          </p:cNvSpPr>
          <p:nvPr/>
        </p:nvSpPr>
        <p:spPr bwMode="auto">
          <a:xfrm>
            <a:off x="804011" y="1744714"/>
            <a:ext cx="3397458" cy="395375"/>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Vocabulary</a:t>
            </a:r>
          </a:p>
        </p:txBody>
      </p:sp>
    </p:spTree>
    <p:extLst>
      <p:ext uri="{BB962C8B-B14F-4D97-AF65-F5344CB8AC3E}">
        <p14:creationId xmlns:p14="http://schemas.microsoft.com/office/powerpoint/2010/main" val="29138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500"/>
                                        <p:tgtEl>
                                          <p:spTgt spid="184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fade">
                                      <p:cBhvr>
                                        <p:cTn id="26"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18438" grpId="0" animBg="1"/>
      <p:bldP spid="18439" grpId="0"/>
      <p:bldP spid="18440" grpId="0" animBg="1"/>
      <p:bldP spid="18441"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62408" y="139700"/>
            <a:ext cx="7810324" cy="903822"/>
          </a:xfrm>
        </p:spPr>
        <p:txBody>
          <a:bodyPr/>
          <a:lstStyle/>
          <a:p>
            <a:r>
              <a:rPr lang="en-US" altLang="en-US" dirty="0"/>
              <a:t>Components of a modeling language: Vocabulary</a:t>
            </a:r>
          </a:p>
        </p:txBody>
      </p:sp>
      <p:sp>
        <p:nvSpPr>
          <p:cNvPr id="23556" name="AutoShape 5"/>
          <p:cNvSpPr>
            <a:spLocks noChangeArrowheads="1"/>
          </p:cNvSpPr>
          <p:nvPr/>
        </p:nvSpPr>
        <p:spPr bwMode="auto">
          <a:xfrm>
            <a:off x="711412" y="1320279"/>
            <a:ext cx="3608510" cy="1833354"/>
          </a:xfrm>
          <a:prstGeom prst="roundRect">
            <a:avLst>
              <a:gd name="adj" fmla="val 16667"/>
            </a:avLst>
          </a:prstGeom>
          <a:solidFill>
            <a:srgbClr val="99CCFF"/>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endParaRPr lang="en-US" altLang="en-US" sz="1846">
              <a:solidFill>
                <a:prstClr val="black"/>
              </a:solidFill>
            </a:endParaRPr>
          </a:p>
        </p:txBody>
      </p:sp>
      <p:sp>
        <p:nvSpPr>
          <p:cNvPr id="18438" name="AutoShape 6"/>
          <p:cNvSpPr>
            <a:spLocks noChangeArrowheads="1"/>
          </p:cNvSpPr>
          <p:nvPr/>
        </p:nvSpPr>
        <p:spPr bwMode="auto">
          <a:xfrm>
            <a:off x="806662" y="2265853"/>
            <a:ext cx="952500"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Syntax</a:t>
            </a:r>
          </a:p>
        </p:txBody>
      </p:sp>
      <p:sp>
        <p:nvSpPr>
          <p:cNvPr id="18439" name="Text Box 7"/>
          <p:cNvSpPr txBox="1">
            <a:spLocks noChangeArrowheads="1"/>
          </p:cNvSpPr>
          <p:nvPr/>
        </p:nvSpPr>
        <p:spPr bwMode="auto">
          <a:xfrm>
            <a:off x="842829" y="1393204"/>
            <a:ext cx="2084225"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538" b="1" dirty="0">
                <a:solidFill>
                  <a:prstClr val="black"/>
                </a:solidFill>
              </a:rPr>
              <a:t>Modelling Language</a:t>
            </a:r>
          </a:p>
        </p:txBody>
      </p:sp>
      <p:sp>
        <p:nvSpPr>
          <p:cNvPr id="18440" name="AutoShape 8"/>
          <p:cNvSpPr>
            <a:spLocks noChangeArrowheads="1"/>
          </p:cNvSpPr>
          <p:nvPr/>
        </p:nvSpPr>
        <p:spPr bwMode="auto">
          <a:xfrm>
            <a:off x="1884941" y="2276845"/>
            <a:ext cx="1122240" cy="782759"/>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Semantics</a:t>
            </a:r>
          </a:p>
        </p:txBody>
      </p:sp>
      <p:sp>
        <p:nvSpPr>
          <p:cNvPr id="18441" name="AutoShape 9"/>
          <p:cNvSpPr>
            <a:spLocks noChangeArrowheads="1"/>
          </p:cNvSpPr>
          <p:nvPr/>
        </p:nvSpPr>
        <p:spPr bwMode="auto">
          <a:xfrm>
            <a:off x="3180585" y="2265853"/>
            <a:ext cx="1020885"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Notation</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41</a:t>
            </a:fld>
            <a:endParaRPr lang="en-AU">
              <a:solidFill>
                <a:prstClr val="black">
                  <a:lumMod val="50000"/>
                  <a:lumOff val="50000"/>
                </a:prstClr>
              </a:solidFill>
            </a:endParaRPr>
          </a:p>
        </p:txBody>
      </p:sp>
      <p:sp>
        <p:nvSpPr>
          <p:cNvPr id="20" name="AutoShape 6"/>
          <p:cNvSpPr>
            <a:spLocks noChangeArrowheads="1"/>
          </p:cNvSpPr>
          <p:nvPr/>
        </p:nvSpPr>
        <p:spPr bwMode="auto">
          <a:xfrm>
            <a:off x="804011" y="1744714"/>
            <a:ext cx="3397458" cy="395375"/>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Vocabulary</a:t>
            </a:r>
          </a:p>
        </p:txBody>
      </p:sp>
      <p:sp>
        <p:nvSpPr>
          <p:cNvPr id="6" name="Rectangle 5">
            <a:extLst>
              <a:ext uri="{FF2B5EF4-FFF2-40B4-BE49-F238E27FC236}">
                <a16:creationId xmlns:a16="http://schemas.microsoft.com/office/drawing/2014/main" xmlns="" id="{8DE71B49-05EE-8349-8FEE-BAD8ABDD34FD}"/>
              </a:ext>
            </a:extLst>
          </p:cNvPr>
          <p:cNvSpPr/>
          <p:nvPr/>
        </p:nvSpPr>
        <p:spPr>
          <a:xfrm>
            <a:off x="4445701" y="1246226"/>
            <a:ext cx="4572000" cy="1200329"/>
          </a:xfrm>
          <a:prstGeom prst="rect">
            <a:avLst/>
          </a:prstGeom>
        </p:spPr>
        <p:txBody>
          <a:bodyPr>
            <a:spAutoFit/>
          </a:bodyPr>
          <a:lstStyle/>
          <a:p>
            <a:r>
              <a:rPr lang="en-AU" b="1" dirty="0">
                <a:solidFill>
                  <a:srgbClr val="000000"/>
                </a:solidFill>
                <a:latin typeface="Helvetica" pitchFamily="2" charset="0"/>
              </a:rPr>
              <a:t>Vocabulary: </a:t>
            </a:r>
            <a:r>
              <a:rPr lang="en-AU" dirty="0">
                <a:solidFill>
                  <a:srgbClr val="000000"/>
                </a:solidFill>
                <a:latin typeface="Helvetica" pitchFamily="2" charset="0"/>
              </a:rPr>
              <a:t>set of </a:t>
            </a:r>
            <a:r>
              <a:rPr lang="en-AU" dirty="0" err="1">
                <a:solidFill>
                  <a:srgbClr val="000000"/>
                </a:solidFill>
                <a:latin typeface="Helvetica" pitchFamily="2" charset="0"/>
              </a:rPr>
              <a:t>modeling</a:t>
            </a:r>
            <a:r>
              <a:rPr lang="en-AU" dirty="0">
                <a:solidFill>
                  <a:srgbClr val="000000"/>
                </a:solidFill>
                <a:latin typeface="Helvetica" pitchFamily="2" charset="0"/>
              </a:rPr>
              <a:t> elements of the language (BPMN: activities, gateways, events…)</a:t>
            </a:r>
          </a:p>
          <a:p>
            <a:endParaRPr lang="en-AU" dirty="0">
              <a:solidFill>
                <a:srgbClr val="000000"/>
              </a:solidFill>
              <a:latin typeface="Helvetica" pitchFamily="2" charset="0"/>
            </a:endParaRPr>
          </a:p>
        </p:txBody>
      </p:sp>
    </p:spTree>
    <p:extLst>
      <p:ext uri="{BB962C8B-B14F-4D97-AF65-F5344CB8AC3E}">
        <p14:creationId xmlns:p14="http://schemas.microsoft.com/office/powerpoint/2010/main" val="27898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500"/>
                                        <p:tgtEl>
                                          <p:spTgt spid="184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fade">
                                      <p:cBhvr>
                                        <p:cTn id="26"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18438" grpId="0" animBg="1"/>
      <p:bldP spid="18439" grpId="0"/>
      <p:bldP spid="18440" grpId="0" animBg="1"/>
      <p:bldP spid="1844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en-US" dirty="0"/>
              <a:t>Components of a modeling language: Syntax</a:t>
            </a:r>
          </a:p>
        </p:txBody>
      </p:sp>
      <p:sp>
        <p:nvSpPr>
          <p:cNvPr id="23556" name="AutoShape 5"/>
          <p:cNvSpPr>
            <a:spLocks noChangeArrowheads="1"/>
          </p:cNvSpPr>
          <p:nvPr/>
        </p:nvSpPr>
        <p:spPr bwMode="auto">
          <a:xfrm>
            <a:off x="711412" y="1320279"/>
            <a:ext cx="3608510" cy="1833354"/>
          </a:xfrm>
          <a:prstGeom prst="roundRect">
            <a:avLst>
              <a:gd name="adj" fmla="val 16667"/>
            </a:avLst>
          </a:prstGeom>
          <a:solidFill>
            <a:srgbClr val="99CCFF"/>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endParaRPr lang="en-US" altLang="en-US" sz="1846">
              <a:solidFill>
                <a:prstClr val="black"/>
              </a:solidFill>
            </a:endParaRPr>
          </a:p>
        </p:txBody>
      </p:sp>
      <p:sp>
        <p:nvSpPr>
          <p:cNvPr id="18438" name="AutoShape 6"/>
          <p:cNvSpPr>
            <a:spLocks noChangeArrowheads="1"/>
          </p:cNvSpPr>
          <p:nvPr/>
        </p:nvSpPr>
        <p:spPr bwMode="auto">
          <a:xfrm>
            <a:off x="806662" y="2265853"/>
            <a:ext cx="952500"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Syntax</a:t>
            </a:r>
          </a:p>
        </p:txBody>
      </p:sp>
      <p:sp>
        <p:nvSpPr>
          <p:cNvPr id="18439" name="Text Box 7"/>
          <p:cNvSpPr txBox="1">
            <a:spLocks noChangeArrowheads="1"/>
          </p:cNvSpPr>
          <p:nvPr/>
        </p:nvSpPr>
        <p:spPr bwMode="auto">
          <a:xfrm>
            <a:off x="842829" y="1393204"/>
            <a:ext cx="2084225"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538" b="1" dirty="0">
                <a:solidFill>
                  <a:prstClr val="black"/>
                </a:solidFill>
              </a:rPr>
              <a:t>Modelling Language</a:t>
            </a:r>
          </a:p>
        </p:txBody>
      </p:sp>
      <p:sp>
        <p:nvSpPr>
          <p:cNvPr id="18440" name="AutoShape 8"/>
          <p:cNvSpPr>
            <a:spLocks noChangeArrowheads="1"/>
          </p:cNvSpPr>
          <p:nvPr/>
        </p:nvSpPr>
        <p:spPr bwMode="auto">
          <a:xfrm>
            <a:off x="1884941" y="2276845"/>
            <a:ext cx="1122240" cy="782759"/>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Semantics</a:t>
            </a:r>
          </a:p>
        </p:txBody>
      </p:sp>
      <p:sp>
        <p:nvSpPr>
          <p:cNvPr id="18441" name="AutoShape 9"/>
          <p:cNvSpPr>
            <a:spLocks noChangeArrowheads="1"/>
          </p:cNvSpPr>
          <p:nvPr/>
        </p:nvSpPr>
        <p:spPr bwMode="auto">
          <a:xfrm>
            <a:off x="3180585" y="2265853"/>
            <a:ext cx="1020885"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Notation</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42</a:t>
            </a:fld>
            <a:endParaRPr lang="en-AU">
              <a:solidFill>
                <a:prstClr val="black">
                  <a:lumMod val="50000"/>
                  <a:lumOff val="50000"/>
                </a:prstClr>
              </a:solidFill>
            </a:endParaRPr>
          </a:p>
        </p:txBody>
      </p:sp>
      <p:sp>
        <p:nvSpPr>
          <p:cNvPr id="20" name="AutoShape 6"/>
          <p:cNvSpPr>
            <a:spLocks noChangeArrowheads="1"/>
          </p:cNvSpPr>
          <p:nvPr/>
        </p:nvSpPr>
        <p:spPr bwMode="auto">
          <a:xfrm>
            <a:off x="804011" y="1744714"/>
            <a:ext cx="3397458" cy="395375"/>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Vocabulary</a:t>
            </a:r>
          </a:p>
        </p:txBody>
      </p:sp>
      <p:sp>
        <p:nvSpPr>
          <p:cNvPr id="6" name="Rectangle 5">
            <a:extLst>
              <a:ext uri="{FF2B5EF4-FFF2-40B4-BE49-F238E27FC236}">
                <a16:creationId xmlns:a16="http://schemas.microsoft.com/office/drawing/2014/main" xmlns="" id="{8DE71B49-05EE-8349-8FEE-BAD8ABDD34FD}"/>
              </a:ext>
            </a:extLst>
          </p:cNvPr>
          <p:cNvSpPr/>
          <p:nvPr/>
        </p:nvSpPr>
        <p:spPr>
          <a:xfrm>
            <a:off x="4511618" y="1246867"/>
            <a:ext cx="4572000" cy="1477328"/>
          </a:xfrm>
          <a:prstGeom prst="rect">
            <a:avLst/>
          </a:prstGeom>
        </p:spPr>
        <p:txBody>
          <a:bodyPr>
            <a:spAutoFit/>
          </a:bodyPr>
          <a:lstStyle/>
          <a:p>
            <a:r>
              <a:rPr lang="en-AU" b="1" dirty="0">
                <a:solidFill>
                  <a:srgbClr val="000000"/>
                </a:solidFill>
                <a:latin typeface="Helvetica" pitchFamily="2" charset="0"/>
              </a:rPr>
              <a:t>Syntax: </a:t>
            </a:r>
            <a:r>
              <a:rPr lang="en-AU" dirty="0">
                <a:solidFill>
                  <a:srgbClr val="000000"/>
                </a:solidFill>
                <a:latin typeface="Helvetica" pitchFamily="2" charset="0"/>
              </a:rPr>
              <a:t>set of rules to govern how these elements can be combined (BPMN: start events only have outgoing sequence flows whereas end events only have incoming sequence flows). </a:t>
            </a:r>
          </a:p>
        </p:txBody>
      </p:sp>
    </p:spTree>
    <p:extLst>
      <p:ext uri="{BB962C8B-B14F-4D97-AF65-F5344CB8AC3E}">
        <p14:creationId xmlns:p14="http://schemas.microsoft.com/office/powerpoint/2010/main" val="182201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500"/>
                                        <p:tgtEl>
                                          <p:spTgt spid="184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fade">
                                      <p:cBhvr>
                                        <p:cTn id="26"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18438" grpId="0" animBg="1"/>
      <p:bldP spid="18439" grpId="0"/>
      <p:bldP spid="18440" grpId="0" animBg="1"/>
      <p:bldP spid="18441"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en-US" dirty="0"/>
              <a:t>Components of a modeling </a:t>
            </a:r>
            <a:r>
              <a:rPr lang="en-US" altLang="en-US" dirty="0" smtClean="0"/>
              <a:t>language: </a:t>
            </a:r>
            <a:r>
              <a:rPr lang="en-US" altLang="en-US" dirty="0"/>
              <a:t>Syntax</a:t>
            </a:r>
            <a:endParaRPr lang="en-US" altLang="en-US" dirty="0"/>
          </a:p>
        </p:txBody>
      </p:sp>
      <p:sp>
        <p:nvSpPr>
          <p:cNvPr id="23556" name="AutoShape 5"/>
          <p:cNvSpPr>
            <a:spLocks noChangeArrowheads="1"/>
          </p:cNvSpPr>
          <p:nvPr/>
        </p:nvSpPr>
        <p:spPr bwMode="auto">
          <a:xfrm>
            <a:off x="711412" y="1320279"/>
            <a:ext cx="3608510" cy="1833354"/>
          </a:xfrm>
          <a:prstGeom prst="roundRect">
            <a:avLst>
              <a:gd name="adj" fmla="val 16667"/>
            </a:avLst>
          </a:prstGeom>
          <a:solidFill>
            <a:srgbClr val="99CCFF"/>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endParaRPr lang="en-US" altLang="en-US" sz="1846">
              <a:solidFill>
                <a:prstClr val="black"/>
              </a:solidFill>
            </a:endParaRPr>
          </a:p>
        </p:txBody>
      </p:sp>
      <p:sp>
        <p:nvSpPr>
          <p:cNvPr id="18438" name="AutoShape 6"/>
          <p:cNvSpPr>
            <a:spLocks noChangeArrowheads="1"/>
          </p:cNvSpPr>
          <p:nvPr/>
        </p:nvSpPr>
        <p:spPr bwMode="auto">
          <a:xfrm>
            <a:off x="806662" y="2265853"/>
            <a:ext cx="952500"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Syntax</a:t>
            </a:r>
          </a:p>
        </p:txBody>
      </p:sp>
      <p:sp>
        <p:nvSpPr>
          <p:cNvPr id="18439" name="Text Box 7"/>
          <p:cNvSpPr txBox="1">
            <a:spLocks noChangeArrowheads="1"/>
          </p:cNvSpPr>
          <p:nvPr/>
        </p:nvSpPr>
        <p:spPr bwMode="auto">
          <a:xfrm>
            <a:off x="842829" y="1393204"/>
            <a:ext cx="2084225"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538" b="1" dirty="0">
                <a:solidFill>
                  <a:prstClr val="black"/>
                </a:solidFill>
              </a:rPr>
              <a:t>Modelling Language</a:t>
            </a:r>
          </a:p>
        </p:txBody>
      </p:sp>
      <p:sp>
        <p:nvSpPr>
          <p:cNvPr id="18440" name="AutoShape 8"/>
          <p:cNvSpPr>
            <a:spLocks noChangeArrowheads="1"/>
          </p:cNvSpPr>
          <p:nvPr/>
        </p:nvSpPr>
        <p:spPr bwMode="auto">
          <a:xfrm>
            <a:off x="1884941" y="2276845"/>
            <a:ext cx="1122240" cy="782759"/>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Semantics</a:t>
            </a:r>
          </a:p>
        </p:txBody>
      </p:sp>
      <p:sp>
        <p:nvSpPr>
          <p:cNvPr id="18441" name="AutoShape 9"/>
          <p:cNvSpPr>
            <a:spLocks noChangeArrowheads="1"/>
          </p:cNvSpPr>
          <p:nvPr/>
        </p:nvSpPr>
        <p:spPr bwMode="auto">
          <a:xfrm>
            <a:off x="3180585" y="2265853"/>
            <a:ext cx="1020885"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Notation</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43</a:t>
            </a:fld>
            <a:endParaRPr lang="en-AU">
              <a:solidFill>
                <a:prstClr val="black">
                  <a:lumMod val="50000"/>
                  <a:lumOff val="50000"/>
                </a:prstClr>
              </a:solidFill>
            </a:endParaRPr>
          </a:p>
        </p:txBody>
      </p:sp>
      <p:sp>
        <p:nvSpPr>
          <p:cNvPr id="20" name="AutoShape 6"/>
          <p:cNvSpPr>
            <a:spLocks noChangeArrowheads="1"/>
          </p:cNvSpPr>
          <p:nvPr/>
        </p:nvSpPr>
        <p:spPr bwMode="auto">
          <a:xfrm>
            <a:off x="804011" y="1744714"/>
            <a:ext cx="3397458" cy="395375"/>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Vocabulary</a:t>
            </a:r>
          </a:p>
        </p:txBody>
      </p:sp>
      <p:sp>
        <p:nvSpPr>
          <p:cNvPr id="6" name="Rectangle 5">
            <a:extLst>
              <a:ext uri="{FF2B5EF4-FFF2-40B4-BE49-F238E27FC236}">
                <a16:creationId xmlns:a16="http://schemas.microsoft.com/office/drawing/2014/main" xmlns="" id="{8DE71B49-05EE-8349-8FEE-BAD8ABDD34FD}"/>
              </a:ext>
            </a:extLst>
          </p:cNvPr>
          <p:cNvSpPr/>
          <p:nvPr/>
        </p:nvSpPr>
        <p:spPr>
          <a:xfrm>
            <a:off x="4445701" y="1250190"/>
            <a:ext cx="4572000" cy="2031325"/>
          </a:xfrm>
          <a:prstGeom prst="rect">
            <a:avLst/>
          </a:prstGeom>
        </p:spPr>
        <p:txBody>
          <a:bodyPr>
            <a:spAutoFit/>
          </a:bodyPr>
          <a:lstStyle/>
          <a:p>
            <a:r>
              <a:rPr lang="en-AU" b="1" dirty="0">
                <a:solidFill>
                  <a:srgbClr val="000000"/>
                </a:solidFill>
                <a:latin typeface="Helvetica" pitchFamily="2" charset="0"/>
              </a:rPr>
              <a:t>Semantics: </a:t>
            </a:r>
            <a:r>
              <a:rPr lang="en-AU" dirty="0">
                <a:solidFill>
                  <a:srgbClr val="000000"/>
                </a:solidFill>
                <a:latin typeface="Helvetica" pitchFamily="2" charset="0"/>
              </a:rPr>
              <a:t>bind these elements, including their textual descriptions, to a precise meaning (in BPMN: activities model something actively performed during the business process, while XOR gateways model exclusive decisions and simple merging points). </a:t>
            </a:r>
          </a:p>
        </p:txBody>
      </p:sp>
    </p:spTree>
    <p:extLst>
      <p:ext uri="{BB962C8B-B14F-4D97-AF65-F5344CB8AC3E}">
        <p14:creationId xmlns:p14="http://schemas.microsoft.com/office/powerpoint/2010/main" val="335443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500"/>
                                        <p:tgtEl>
                                          <p:spTgt spid="184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fade">
                                      <p:cBhvr>
                                        <p:cTn id="26"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18438" grpId="0" animBg="1"/>
      <p:bldP spid="18439" grpId="0"/>
      <p:bldP spid="18440" grpId="0" animBg="1"/>
      <p:bldP spid="18441"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en-US" dirty="0"/>
              <a:t>Components of a modeling language: Notation</a:t>
            </a:r>
          </a:p>
        </p:txBody>
      </p:sp>
      <p:sp>
        <p:nvSpPr>
          <p:cNvPr id="23556" name="AutoShape 5"/>
          <p:cNvSpPr>
            <a:spLocks noChangeArrowheads="1"/>
          </p:cNvSpPr>
          <p:nvPr/>
        </p:nvSpPr>
        <p:spPr bwMode="auto">
          <a:xfrm>
            <a:off x="711412" y="1320279"/>
            <a:ext cx="3608510" cy="1833354"/>
          </a:xfrm>
          <a:prstGeom prst="roundRect">
            <a:avLst>
              <a:gd name="adj" fmla="val 16667"/>
            </a:avLst>
          </a:prstGeom>
          <a:solidFill>
            <a:srgbClr val="99CCFF"/>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endParaRPr lang="en-US" altLang="en-US" sz="1846">
              <a:solidFill>
                <a:prstClr val="black"/>
              </a:solidFill>
            </a:endParaRPr>
          </a:p>
        </p:txBody>
      </p:sp>
      <p:sp>
        <p:nvSpPr>
          <p:cNvPr id="18438" name="AutoShape 6"/>
          <p:cNvSpPr>
            <a:spLocks noChangeArrowheads="1"/>
          </p:cNvSpPr>
          <p:nvPr/>
        </p:nvSpPr>
        <p:spPr bwMode="auto">
          <a:xfrm>
            <a:off x="806662" y="2265853"/>
            <a:ext cx="952500"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Syntax</a:t>
            </a:r>
          </a:p>
        </p:txBody>
      </p:sp>
      <p:sp>
        <p:nvSpPr>
          <p:cNvPr id="18439" name="Text Box 7"/>
          <p:cNvSpPr txBox="1">
            <a:spLocks noChangeArrowheads="1"/>
          </p:cNvSpPr>
          <p:nvPr/>
        </p:nvSpPr>
        <p:spPr bwMode="auto">
          <a:xfrm>
            <a:off x="842829" y="1393204"/>
            <a:ext cx="2084225"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538" b="1" dirty="0">
                <a:solidFill>
                  <a:prstClr val="black"/>
                </a:solidFill>
              </a:rPr>
              <a:t>Modelling Language</a:t>
            </a:r>
          </a:p>
        </p:txBody>
      </p:sp>
      <p:sp>
        <p:nvSpPr>
          <p:cNvPr id="18440" name="AutoShape 8"/>
          <p:cNvSpPr>
            <a:spLocks noChangeArrowheads="1"/>
          </p:cNvSpPr>
          <p:nvPr/>
        </p:nvSpPr>
        <p:spPr bwMode="auto">
          <a:xfrm>
            <a:off x="1884941" y="2276845"/>
            <a:ext cx="1122240" cy="782759"/>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Semantics</a:t>
            </a:r>
          </a:p>
        </p:txBody>
      </p:sp>
      <p:sp>
        <p:nvSpPr>
          <p:cNvPr id="18441" name="AutoShape 9"/>
          <p:cNvSpPr>
            <a:spLocks noChangeArrowheads="1"/>
          </p:cNvSpPr>
          <p:nvPr/>
        </p:nvSpPr>
        <p:spPr bwMode="auto">
          <a:xfrm>
            <a:off x="3180585" y="2265853"/>
            <a:ext cx="1020885" cy="782760"/>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Notation</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44</a:t>
            </a:fld>
            <a:endParaRPr lang="en-AU">
              <a:solidFill>
                <a:prstClr val="black">
                  <a:lumMod val="50000"/>
                  <a:lumOff val="50000"/>
                </a:prstClr>
              </a:solidFill>
            </a:endParaRPr>
          </a:p>
        </p:txBody>
      </p:sp>
      <p:sp>
        <p:nvSpPr>
          <p:cNvPr id="20" name="AutoShape 6"/>
          <p:cNvSpPr>
            <a:spLocks noChangeArrowheads="1"/>
          </p:cNvSpPr>
          <p:nvPr/>
        </p:nvSpPr>
        <p:spPr bwMode="auto">
          <a:xfrm>
            <a:off x="804011" y="1744714"/>
            <a:ext cx="3397458" cy="395375"/>
          </a:xfrm>
          <a:prstGeom prst="roundRect">
            <a:avLst>
              <a:gd name="adj" fmla="val 16667"/>
            </a:avLst>
          </a:prstGeom>
          <a:solidFill>
            <a:srgbClr val="FFFFFF"/>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1616" dirty="0">
                <a:solidFill>
                  <a:prstClr val="black"/>
                </a:solidFill>
              </a:rPr>
              <a:t>Vocabulary</a:t>
            </a:r>
          </a:p>
        </p:txBody>
      </p:sp>
      <p:sp>
        <p:nvSpPr>
          <p:cNvPr id="3" name="Rectangle 2">
            <a:extLst>
              <a:ext uri="{FF2B5EF4-FFF2-40B4-BE49-F238E27FC236}">
                <a16:creationId xmlns:a16="http://schemas.microsoft.com/office/drawing/2014/main" xmlns="" id="{261C0CBA-117C-8749-93C0-538AB9B6F179}"/>
              </a:ext>
            </a:extLst>
          </p:cNvPr>
          <p:cNvSpPr/>
          <p:nvPr/>
        </p:nvSpPr>
        <p:spPr>
          <a:xfrm>
            <a:off x="4493326" y="1320279"/>
            <a:ext cx="4572000" cy="1477328"/>
          </a:xfrm>
          <a:prstGeom prst="rect">
            <a:avLst/>
          </a:prstGeom>
        </p:spPr>
        <p:txBody>
          <a:bodyPr>
            <a:spAutoFit/>
          </a:bodyPr>
          <a:lstStyle/>
          <a:p>
            <a:r>
              <a:rPr lang="en-AU" b="1" dirty="0">
                <a:solidFill>
                  <a:srgbClr val="000000"/>
                </a:solidFill>
                <a:latin typeface="Helvetica" pitchFamily="2" charset="0"/>
              </a:rPr>
              <a:t>Notation: </a:t>
            </a:r>
            <a:r>
              <a:rPr lang="en-AU" dirty="0">
                <a:solidFill>
                  <a:srgbClr val="000000"/>
                </a:solidFill>
                <a:latin typeface="Helvetica" pitchFamily="2" charset="0"/>
              </a:rPr>
              <a:t>set of graphical symbols for the visualization of the elements (in BPMN: </a:t>
            </a:r>
            <a:r>
              <a:rPr lang="en-AU" dirty="0" err="1">
                <a:solidFill>
                  <a:srgbClr val="000000"/>
                </a:solidFill>
                <a:latin typeface="Helvetica" pitchFamily="2" charset="0"/>
              </a:rPr>
              <a:t>labeled</a:t>
            </a:r>
            <a:r>
              <a:rPr lang="en-AU" dirty="0">
                <a:solidFill>
                  <a:srgbClr val="000000"/>
                </a:solidFill>
                <a:latin typeface="Helvetica" pitchFamily="2" charset="0"/>
              </a:rPr>
              <a:t> rounded boxes to depict activities and the circles with a thin border to depict start events).</a:t>
            </a:r>
          </a:p>
        </p:txBody>
      </p:sp>
    </p:spTree>
    <p:extLst>
      <p:ext uri="{BB962C8B-B14F-4D97-AF65-F5344CB8AC3E}">
        <p14:creationId xmlns:p14="http://schemas.microsoft.com/office/powerpoint/2010/main" val="18396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500"/>
                                        <p:tgtEl>
                                          <p:spTgt spid="184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fade">
                                      <p:cBhvr>
                                        <p:cTn id="26"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18438" grpId="0" animBg="1"/>
      <p:bldP spid="18439" grpId="0"/>
      <p:bldP spid="18440" grpId="0" animBg="1"/>
      <p:bldP spid="18441"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First Steps with BPMN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Branching and Merging</a:t>
            </a:r>
          </a:p>
          <a:p>
            <a:pPr marL="342900" indent="-342900">
              <a:buFont typeface="+mj-lt"/>
              <a:buAutoNum type="arabicPeriod"/>
            </a:pPr>
            <a:r>
              <a:rPr lang="en-US" sz="1400" dirty="0"/>
              <a:t>Business Objects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Resources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Decomposition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Reuse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267807786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2"/>
          <p:cNvSpPr>
            <a:spLocks noChangeArrowheads="1"/>
          </p:cNvSpPr>
          <p:nvPr/>
        </p:nvSpPr>
        <p:spPr bwMode="auto">
          <a:xfrm>
            <a:off x="6077142" y="4319496"/>
            <a:ext cx="5270542" cy="898025"/>
          </a:xfrm>
          <a:prstGeom prst="rect">
            <a:avLst/>
          </a:prstGeom>
          <a:noFill/>
          <a:ln w="12700">
            <a:noFill/>
            <a:miter lim="800000"/>
            <a:headEnd/>
            <a:tailEnd/>
          </a:ln>
        </p:spPr>
        <p:txBody>
          <a:bodyPr lIns="27475" tIns="27475" rIns="27475" bIns="27475"/>
          <a:lstStyle/>
          <a:p>
            <a:pPr defTabSz="586145"/>
            <a:endParaRPr lang="en-AU" sz="1923" b="1">
              <a:solidFill>
                <a:srgbClr val="5B6973"/>
              </a:solidFill>
              <a:cs typeface="ＭＳ Ｐゴシック"/>
            </a:endParaRPr>
          </a:p>
        </p:txBody>
      </p:sp>
      <p:sp>
        <p:nvSpPr>
          <p:cNvPr id="700418" name="Rectangle 3"/>
          <p:cNvSpPr>
            <a:spLocks noGrp="1" noChangeArrowheads="1"/>
          </p:cNvSpPr>
          <p:nvPr>
            <p:ph type="title"/>
          </p:nvPr>
        </p:nvSpPr>
        <p:spPr/>
        <p:txBody>
          <a:bodyPr>
            <a:normAutofit/>
          </a:bodyPr>
          <a:lstStyle/>
          <a:p>
            <a:r>
              <a:rPr lang="en-AU" dirty="0"/>
              <a:t>Business Objects (aka </a:t>
            </a:r>
            <a:r>
              <a:rPr lang="en-AU" dirty="0" err="1" smtClean="0"/>
              <a:t>artifacts</a:t>
            </a:r>
            <a:r>
              <a:rPr lang="en-AU" dirty="0" smtClean="0"/>
              <a:t>, )</a:t>
            </a:r>
            <a:endParaRPr lang="en-AU" dirty="0"/>
          </a:p>
        </p:txBody>
      </p:sp>
      <p:sp>
        <p:nvSpPr>
          <p:cNvPr id="5" name="Content Placeholder 4">
            <a:extLst>
              <a:ext uri="{FF2B5EF4-FFF2-40B4-BE49-F238E27FC236}">
                <a16:creationId xmlns:a16="http://schemas.microsoft.com/office/drawing/2014/main" xmlns="" id="{BD701881-EC93-B84C-8BB7-806D1D9DF236}"/>
              </a:ext>
            </a:extLst>
          </p:cNvPr>
          <p:cNvSpPr>
            <a:spLocks noGrp="1"/>
          </p:cNvSpPr>
          <p:nvPr>
            <p:ph idx="1"/>
          </p:nvPr>
        </p:nvSpPr>
        <p:spPr>
          <a:xfrm>
            <a:off x="623382" y="1235649"/>
            <a:ext cx="7764463" cy="3859212"/>
          </a:xfrm>
        </p:spPr>
        <p:txBody>
          <a:bodyPr/>
          <a:lstStyle/>
          <a:p>
            <a:r>
              <a:rPr lang="en-US" dirty="0"/>
              <a:t>Information artifacts (e.g. </a:t>
            </a:r>
            <a:r>
              <a:rPr lang="en-US" dirty="0"/>
              <a:t>business documents, files) are required to perform an activity and </a:t>
            </a:r>
            <a:r>
              <a:rPr lang="en-US" dirty="0" smtClean="0"/>
              <a:t>may be produced </a:t>
            </a:r>
            <a:r>
              <a:rPr lang="en-US" dirty="0"/>
              <a:t>as a result of performing an activity</a:t>
            </a:r>
          </a:p>
          <a:p>
            <a:r>
              <a:rPr lang="en-US" dirty="0" smtClean="0"/>
              <a:t>Can </a:t>
            </a:r>
            <a:r>
              <a:rPr lang="en-US" dirty="0"/>
              <a:t>be:</a:t>
            </a:r>
          </a:p>
          <a:p>
            <a:pPr lvl="1"/>
            <a:r>
              <a:rPr lang="en-US" dirty="0"/>
              <a:t>Physical or digital information artifacts (e.g. an order on paper, an invoice on PDF)</a:t>
            </a:r>
          </a:p>
          <a:p>
            <a:pPr lvl="1"/>
            <a:r>
              <a:rPr lang="en-US" dirty="0"/>
              <a:t>Physical material (e.g. a box containing the ordered goods</a:t>
            </a:r>
            <a:r>
              <a:rPr lang="en-US" dirty="0" smtClean="0"/>
              <a:t>)</a:t>
            </a:r>
          </a:p>
        </p:txBody>
      </p:sp>
      <p:sp>
        <p:nvSpPr>
          <p:cNvPr id="2" name="Slide Number Placeholder 1"/>
          <p:cNvSpPr>
            <a:spLocks noGrp="1"/>
          </p:cNvSpPr>
          <p:nvPr>
            <p:ph type="sldNum" sz="quarter" idx="12"/>
          </p:nvPr>
        </p:nvSpPr>
        <p:spPr/>
        <p:txBody>
          <a:bodyPr/>
          <a:lstStyle/>
          <a:p>
            <a:pPr>
              <a:defRPr/>
            </a:pPr>
            <a:fld id="{17DA65ED-F1C7-4087-AB21-3BE856A544E0}" type="slidenum">
              <a:rPr lang="de-DE" smtClean="0">
                <a:solidFill>
                  <a:prstClr val="black">
                    <a:lumMod val="50000"/>
                    <a:lumOff val="50000"/>
                  </a:prstClr>
                </a:solidFill>
              </a:rPr>
              <a:pPr>
                <a:defRPr/>
              </a:pPr>
              <a:t>46</a:t>
            </a:fld>
            <a:endParaRPr lang="de-DE">
              <a:solidFill>
                <a:prstClr val="black">
                  <a:lumMod val="50000"/>
                  <a:lumOff val="50000"/>
                </a:prstClr>
              </a:solidFill>
            </a:endParaRPr>
          </a:p>
        </p:txBody>
      </p:sp>
      <p:pic>
        <p:nvPicPr>
          <p:cNvPr id="2542600" name="Picture 8" descr="http://pixabay.com/static/uploads/photo/2013/07/12/15/56/word-document-150594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250" y="3228555"/>
            <a:ext cx="707245" cy="884413"/>
          </a:xfrm>
          <a:prstGeom prst="rect">
            <a:avLst/>
          </a:prstGeom>
          <a:noFill/>
          <a:extLst>
            <a:ext uri="{909E8E84-426E-40DD-AFC4-6F175D3DCCD1}">
              <a14:hiddenFill xmlns:a14="http://schemas.microsoft.com/office/drawing/2010/main">
                <a:solidFill>
                  <a:srgbClr val="FFFFFF"/>
                </a:solidFill>
              </a14:hiddenFill>
            </a:ext>
          </a:extLst>
        </p:spPr>
      </p:pic>
      <p:pic>
        <p:nvPicPr>
          <p:cNvPr id="2542604" name="Picture 12" descr="http://www.ju.edu.jo/images/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302" y="3670762"/>
            <a:ext cx="768021" cy="768021"/>
          </a:xfrm>
          <a:prstGeom prst="rect">
            <a:avLst/>
          </a:prstGeom>
          <a:noFill/>
          <a:extLst>
            <a:ext uri="{909E8E84-426E-40DD-AFC4-6F175D3DCCD1}">
              <a14:hiddenFill xmlns:a14="http://schemas.microsoft.com/office/drawing/2010/main">
                <a:solidFill>
                  <a:srgbClr val="FFFFFF"/>
                </a:solidFill>
              </a14:hiddenFill>
            </a:ext>
          </a:extLst>
        </p:spPr>
      </p:pic>
      <p:pic>
        <p:nvPicPr>
          <p:cNvPr id="2542608" name="Picture 16" descr="http://pixabay.com/static/uploads/photo/2014/03/25/15/25/cardboard-box-29681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408" y="4077158"/>
            <a:ext cx="916911" cy="957113"/>
          </a:xfrm>
          <a:prstGeom prst="rect">
            <a:avLst/>
          </a:prstGeom>
          <a:noFill/>
          <a:extLst>
            <a:ext uri="{909E8E84-426E-40DD-AFC4-6F175D3DCCD1}">
              <a14:hiddenFill xmlns:a14="http://schemas.microsoft.com/office/drawing/2010/main">
                <a:solidFill>
                  <a:srgbClr val="FFFFFF"/>
                </a:solidFill>
              </a14:hiddenFill>
            </a:ext>
          </a:extLst>
        </p:spPr>
      </p:pic>
      <p:pic>
        <p:nvPicPr>
          <p:cNvPr id="2542610" name="Picture 18" descr="https://www.purdue.edu/learning/blog/wp-content/uploads/2012/06/paper-stack1.gif"/>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8158" y1="56491" x2="28158" y2="56491"/>
                        <a14:foregroundMark x1="21842" y1="65965" x2="21842" y2="65965"/>
                        <a14:foregroundMark x1="19737" y1="63158" x2="19737" y2="63158"/>
                        <a14:foregroundMark x1="17368" y1="57193" x2="17368" y2="57193"/>
                        <a14:foregroundMark x1="21053" y1="60702" x2="21053" y2="60702"/>
                        <a14:foregroundMark x1="26053" y1="67018" x2="26053" y2="67018"/>
                        <a14:foregroundMark x1="22632" y1="63860" x2="22632" y2="63860"/>
                        <a14:foregroundMark x1="23684" y1="65965" x2="23684" y2="65965"/>
                        <a14:foregroundMark x1="23421" y1="64211" x2="23421" y2="64211"/>
                        <a14:foregroundMark x1="20789" y1="59649" x2="15000" y2="39649"/>
                        <a14:foregroundMark x1="24737" y1="66667" x2="31842" y2="81754"/>
                        <a14:foregroundMark x1="16316" y1="62105" x2="32632" y2="85263"/>
                        <a14:foregroundMark x1="41053" y1="10175" x2="63421" y2="10877"/>
                      </a14:backgroundRemoval>
                    </a14:imgEffect>
                  </a14:imgLayer>
                </a14:imgProps>
              </a:ext>
              <a:ext uri="{28A0092B-C50C-407E-A947-70E740481C1C}">
                <a14:useLocalDpi xmlns:a14="http://schemas.microsoft.com/office/drawing/2010/main" val="0"/>
              </a:ext>
            </a:extLst>
          </a:blip>
          <a:srcRect/>
          <a:stretch>
            <a:fillRect/>
          </a:stretch>
        </p:blipFill>
        <p:spPr bwMode="auto">
          <a:xfrm>
            <a:off x="5186578" y="3330262"/>
            <a:ext cx="1268367" cy="9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220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2"/>
          <p:cNvSpPr>
            <a:spLocks noChangeArrowheads="1"/>
          </p:cNvSpPr>
          <p:nvPr/>
        </p:nvSpPr>
        <p:spPr bwMode="auto">
          <a:xfrm>
            <a:off x="6077142" y="4319496"/>
            <a:ext cx="5270542" cy="898025"/>
          </a:xfrm>
          <a:prstGeom prst="rect">
            <a:avLst/>
          </a:prstGeom>
          <a:noFill/>
          <a:ln w="12700">
            <a:noFill/>
            <a:miter lim="800000"/>
            <a:headEnd/>
            <a:tailEnd/>
          </a:ln>
        </p:spPr>
        <p:txBody>
          <a:bodyPr lIns="27475" tIns="27475" rIns="27475" bIns="27475"/>
          <a:lstStyle/>
          <a:p>
            <a:pPr defTabSz="586145"/>
            <a:endParaRPr lang="en-AU" sz="1923" b="1">
              <a:solidFill>
                <a:srgbClr val="5B6973"/>
              </a:solidFill>
              <a:cs typeface="ＭＳ Ｐゴシック"/>
            </a:endParaRPr>
          </a:p>
        </p:txBody>
      </p:sp>
      <p:sp>
        <p:nvSpPr>
          <p:cNvPr id="700418" name="Rectangle 3"/>
          <p:cNvSpPr>
            <a:spLocks noGrp="1" noChangeArrowheads="1"/>
          </p:cNvSpPr>
          <p:nvPr>
            <p:ph type="title"/>
          </p:nvPr>
        </p:nvSpPr>
        <p:spPr/>
        <p:txBody>
          <a:bodyPr>
            <a:normAutofit/>
          </a:bodyPr>
          <a:lstStyle/>
          <a:p>
            <a:r>
              <a:rPr lang="en-AU" dirty="0"/>
              <a:t>Business Objects (aka </a:t>
            </a:r>
            <a:r>
              <a:rPr lang="en-AU" dirty="0" err="1" smtClean="0"/>
              <a:t>artifacts</a:t>
            </a:r>
            <a:r>
              <a:rPr lang="en-AU" dirty="0" smtClean="0"/>
              <a:t>, Data object)</a:t>
            </a:r>
            <a:endParaRPr lang="en-AU" dirty="0"/>
          </a:p>
        </p:txBody>
      </p:sp>
      <p:sp>
        <p:nvSpPr>
          <p:cNvPr id="5" name="Content Placeholder 4">
            <a:extLst>
              <a:ext uri="{FF2B5EF4-FFF2-40B4-BE49-F238E27FC236}">
                <a16:creationId xmlns:a16="http://schemas.microsoft.com/office/drawing/2014/main" xmlns="" id="{BD701881-EC93-B84C-8BB7-806D1D9DF236}"/>
              </a:ext>
            </a:extLst>
          </p:cNvPr>
          <p:cNvSpPr>
            <a:spLocks noGrp="1"/>
          </p:cNvSpPr>
          <p:nvPr>
            <p:ph idx="1"/>
          </p:nvPr>
        </p:nvSpPr>
        <p:spPr>
          <a:xfrm>
            <a:off x="623382" y="1235649"/>
            <a:ext cx="7764463" cy="3859212"/>
          </a:xfrm>
        </p:spPr>
        <p:txBody>
          <a:bodyPr/>
          <a:lstStyle/>
          <a:p>
            <a:r>
              <a:rPr lang="en-US" dirty="0"/>
              <a:t>Information artifacts (e.g. </a:t>
            </a:r>
            <a:r>
              <a:rPr lang="en-US" dirty="0"/>
              <a:t>business documents, files) are required to perform an activity and </a:t>
            </a:r>
            <a:r>
              <a:rPr lang="en-US" dirty="0" smtClean="0"/>
              <a:t>may be produced </a:t>
            </a:r>
            <a:r>
              <a:rPr lang="en-US" dirty="0"/>
              <a:t>as a result of performing an activity</a:t>
            </a:r>
          </a:p>
          <a:p>
            <a:r>
              <a:rPr lang="en-US" dirty="0" smtClean="0"/>
              <a:t>Can </a:t>
            </a:r>
            <a:r>
              <a:rPr lang="en-US" dirty="0"/>
              <a:t>be:</a:t>
            </a:r>
          </a:p>
          <a:p>
            <a:pPr lvl="1"/>
            <a:r>
              <a:rPr lang="en-US" dirty="0"/>
              <a:t>Physical or digital information artifacts (e.g. an order on paper, an invoice on PDF)</a:t>
            </a:r>
          </a:p>
          <a:p>
            <a:pPr lvl="1"/>
            <a:r>
              <a:rPr lang="en-US" dirty="0"/>
              <a:t>Physical material (e.g. a box containing the ordered goods</a:t>
            </a:r>
            <a:r>
              <a:rPr lang="en-US" dirty="0" smtClean="0"/>
              <a:t>)</a:t>
            </a:r>
          </a:p>
        </p:txBody>
      </p:sp>
      <p:sp>
        <p:nvSpPr>
          <p:cNvPr id="2" name="Slide Number Placeholder 1"/>
          <p:cNvSpPr>
            <a:spLocks noGrp="1"/>
          </p:cNvSpPr>
          <p:nvPr>
            <p:ph type="sldNum" sz="quarter" idx="12"/>
          </p:nvPr>
        </p:nvSpPr>
        <p:spPr/>
        <p:txBody>
          <a:bodyPr/>
          <a:lstStyle/>
          <a:p>
            <a:pPr>
              <a:defRPr/>
            </a:pPr>
            <a:fld id="{17DA65ED-F1C7-4087-AB21-3BE856A544E0}" type="slidenum">
              <a:rPr lang="de-DE" smtClean="0">
                <a:solidFill>
                  <a:prstClr val="black">
                    <a:lumMod val="50000"/>
                    <a:lumOff val="50000"/>
                  </a:prstClr>
                </a:solidFill>
              </a:rPr>
              <a:pPr>
                <a:defRPr/>
              </a:pPr>
              <a:t>47</a:t>
            </a:fld>
            <a:endParaRPr lang="de-DE">
              <a:solidFill>
                <a:prstClr val="black">
                  <a:lumMod val="50000"/>
                  <a:lumOff val="50000"/>
                </a:prstClr>
              </a:solidFill>
            </a:endParaRPr>
          </a:p>
        </p:txBody>
      </p:sp>
      <p:pic>
        <p:nvPicPr>
          <p:cNvPr id="2542600" name="Picture 8" descr="http://pixabay.com/static/uploads/photo/2013/07/12/15/56/word-document-150594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250" y="3228555"/>
            <a:ext cx="707245" cy="884413"/>
          </a:xfrm>
          <a:prstGeom prst="rect">
            <a:avLst/>
          </a:prstGeom>
          <a:noFill/>
          <a:extLst>
            <a:ext uri="{909E8E84-426E-40DD-AFC4-6F175D3DCCD1}">
              <a14:hiddenFill xmlns:a14="http://schemas.microsoft.com/office/drawing/2010/main">
                <a:solidFill>
                  <a:srgbClr val="FFFFFF"/>
                </a:solidFill>
              </a14:hiddenFill>
            </a:ext>
          </a:extLst>
        </p:spPr>
      </p:pic>
      <p:pic>
        <p:nvPicPr>
          <p:cNvPr id="2542604" name="Picture 12" descr="http://www.ju.edu.jo/images/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302" y="3670762"/>
            <a:ext cx="768021" cy="768021"/>
          </a:xfrm>
          <a:prstGeom prst="rect">
            <a:avLst/>
          </a:prstGeom>
          <a:noFill/>
          <a:extLst>
            <a:ext uri="{909E8E84-426E-40DD-AFC4-6F175D3DCCD1}">
              <a14:hiddenFill xmlns:a14="http://schemas.microsoft.com/office/drawing/2010/main">
                <a:solidFill>
                  <a:srgbClr val="FFFFFF"/>
                </a:solidFill>
              </a14:hiddenFill>
            </a:ext>
          </a:extLst>
        </p:spPr>
      </p:pic>
      <p:pic>
        <p:nvPicPr>
          <p:cNvPr id="2542608" name="Picture 16" descr="http://pixabay.com/static/uploads/photo/2014/03/25/15/25/cardboard-box-29681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408" y="4077158"/>
            <a:ext cx="916911" cy="957113"/>
          </a:xfrm>
          <a:prstGeom prst="rect">
            <a:avLst/>
          </a:prstGeom>
          <a:noFill/>
          <a:extLst>
            <a:ext uri="{909E8E84-426E-40DD-AFC4-6F175D3DCCD1}">
              <a14:hiddenFill xmlns:a14="http://schemas.microsoft.com/office/drawing/2010/main">
                <a:solidFill>
                  <a:srgbClr val="FFFFFF"/>
                </a:solidFill>
              </a14:hiddenFill>
            </a:ext>
          </a:extLst>
        </p:spPr>
      </p:pic>
      <p:pic>
        <p:nvPicPr>
          <p:cNvPr id="2542610" name="Picture 18" descr="https://www.purdue.edu/learning/blog/wp-content/uploads/2012/06/paper-stack1.gif"/>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8158" y1="56491" x2="28158" y2="56491"/>
                        <a14:foregroundMark x1="21842" y1="65965" x2="21842" y2="65965"/>
                        <a14:foregroundMark x1="19737" y1="63158" x2="19737" y2="63158"/>
                        <a14:foregroundMark x1="17368" y1="57193" x2="17368" y2="57193"/>
                        <a14:foregroundMark x1="21053" y1="60702" x2="21053" y2="60702"/>
                        <a14:foregroundMark x1="26053" y1="67018" x2="26053" y2="67018"/>
                        <a14:foregroundMark x1="22632" y1="63860" x2="22632" y2="63860"/>
                        <a14:foregroundMark x1="23684" y1="65965" x2="23684" y2="65965"/>
                        <a14:foregroundMark x1="23421" y1="64211" x2="23421" y2="64211"/>
                        <a14:foregroundMark x1="20789" y1="59649" x2="15000" y2="39649"/>
                        <a14:foregroundMark x1="24737" y1="66667" x2="31842" y2="81754"/>
                        <a14:foregroundMark x1="16316" y1="62105" x2="32632" y2="85263"/>
                        <a14:foregroundMark x1="41053" y1="10175" x2="63421" y2="10877"/>
                      </a14:backgroundRemoval>
                    </a14:imgEffect>
                  </a14:imgLayer>
                </a14:imgProps>
              </a:ext>
              <a:ext uri="{28A0092B-C50C-407E-A947-70E740481C1C}">
                <a14:useLocalDpi xmlns:a14="http://schemas.microsoft.com/office/drawing/2010/main" val="0"/>
              </a:ext>
            </a:extLst>
          </a:blip>
          <a:srcRect/>
          <a:stretch>
            <a:fillRect/>
          </a:stretch>
        </p:blipFill>
        <p:spPr bwMode="auto">
          <a:xfrm>
            <a:off x="5186578" y="3330262"/>
            <a:ext cx="1268367" cy="9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1814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p:txBody>
          <a:bodyPr/>
          <a:lstStyle/>
          <a:p>
            <a:r>
              <a:rPr lang="en-AU" dirty="0"/>
              <a:t>Our Order-to-cash process, again</a:t>
            </a:r>
          </a:p>
        </p:txBody>
      </p:sp>
      <p:sp>
        <p:nvSpPr>
          <p:cNvPr id="1006595" name="Rectangle 3"/>
          <p:cNvSpPr>
            <a:spLocks noGrp="1" noChangeArrowheads="1"/>
          </p:cNvSpPr>
          <p:nvPr>
            <p:ph idx="1"/>
          </p:nvPr>
        </p:nvSpPr>
        <p:spPr/>
        <p:txBody>
          <a:bodyPr>
            <a:normAutofit/>
          </a:bodyPr>
          <a:lstStyle/>
          <a:p>
            <a:pPr>
              <a:buFontTx/>
              <a:buNone/>
            </a:pPr>
            <a:endParaRPr lang="en-AU" dirty="0"/>
          </a:p>
          <a:p>
            <a:pPr>
              <a:buFontTx/>
              <a:buNone/>
            </a:pPr>
            <a:endParaRPr lang="en-AU" dirty="0"/>
          </a:p>
          <a:p>
            <a:pPr marL="1323" indent="-1323">
              <a:buNone/>
            </a:pPr>
            <a:endParaRPr lang="en-AU" sz="2000" dirty="0"/>
          </a:p>
          <a:p>
            <a:pPr marL="1323" indent="-1323">
              <a:buNone/>
            </a:pPr>
            <a:endParaRPr lang="en-AU" dirty="0"/>
          </a:p>
          <a:p>
            <a:pPr marL="1323" indent="-1323">
              <a:buNone/>
            </a:pPr>
            <a:endParaRPr lang="en-AU" sz="2000" dirty="0"/>
          </a:p>
          <a:p>
            <a:pPr marL="1323" indent="-1323">
              <a:buNone/>
            </a:pPr>
            <a:endParaRPr lang="en-AU" dirty="0"/>
          </a:p>
          <a:p>
            <a:pPr marL="1323" indent="-1323">
              <a:buNone/>
            </a:pPr>
            <a:endParaRPr lang="en-AU" sz="2000" dirty="0"/>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48</a:t>
            </a:fld>
            <a:endParaRPr lang="en-AU">
              <a:solidFill>
                <a:prstClr val="black">
                  <a:lumMod val="50000"/>
                  <a:lumOff val="50000"/>
                </a:prstClr>
              </a:solidFill>
            </a:endParaRPr>
          </a:p>
        </p:txBody>
      </p:sp>
      <p:graphicFrame>
        <p:nvGraphicFramePr>
          <p:cNvPr id="8" name="Object 15"/>
          <p:cNvGraphicFramePr>
            <a:graphicFrameLocks noChangeAspect="1"/>
          </p:cNvGraphicFramePr>
          <p:nvPr>
            <p:extLst>
              <p:ext uri="{D42A27DB-BD31-4B8C-83A1-F6EECF244321}">
                <p14:modId xmlns:p14="http://schemas.microsoft.com/office/powerpoint/2010/main" val="4097668827"/>
              </p:ext>
            </p:extLst>
          </p:nvPr>
        </p:nvGraphicFramePr>
        <p:xfrm>
          <a:off x="987666" y="1251201"/>
          <a:ext cx="7336896" cy="2239698"/>
        </p:xfrm>
        <a:graphic>
          <a:graphicData uri="http://schemas.openxmlformats.org/presentationml/2006/ole">
            <mc:AlternateContent xmlns:mc="http://schemas.openxmlformats.org/markup-compatibility/2006">
              <mc:Choice xmlns:v="urn:schemas-microsoft-com:vml" Requires="v">
                <p:oleObj spid="_x0000_s1105" name="Visio" r:id="rId4" imgW="10551602" imgH="3288872" progId="Visio.Drawing.11">
                  <p:embed/>
                </p:oleObj>
              </mc:Choice>
              <mc:Fallback>
                <p:oleObj name="Visio" r:id="rId4" imgW="10551602" imgH="3288872" progId="Visio.Drawing.11">
                  <p:embed/>
                  <p:pic>
                    <p:nvPicPr>
                      <p:cNvPr id="8" name="Object 15"/>
                      <p:cNvPicPr>
                        <a:picLocks noChangeAspect="1" noChangeArrowheads="1"/>
                      </p:cNvPicPr>
                      <p:nvPr/>
                    </p:nvPicPr>
                    <p:blipFill>
                      <a:blip r:embed="rId5"/>
                      <a:srcRect/>
                      <a:stretch>
                        <a:fillRect/>
                      </a:stretch>
                    </p:blipFill>
                    <p:spPr bwMode="auto">
                      <a:xfrm>
                        <a:off x="987666" y="1251201"/>
                        <a:ext cx="7336896" cy="2239698"/>
                      </a:xfrm>
                      <a:prstGeom prst="rect">
                        <a:avLst/>
                      </a:prstGeom>
                      <a:noFill/>
                      <a:ln>
                        <a:noFill/>
                      </a:ln>
                      <a:effectLst/>
                      <a:extLst/>
                    </p:spPr>
                  </p:pic>
                </p:oleObj>
              </mc:Fallback>
            </mc:AlternateContent>
          </a:graphicData>
        </a:graphic>
      </p:graphicFrame>
      <p:sp>
        <p:nvSpPr>
          <p:cNvPr id="3" name="Rectangle 2"/>
          <p:cNvSpPr/>
          <p:nvPr/>
        </p:nvSpPr>
        <p:spPr>
          <a:xfrm>
            <a:off x="908482" y="3602109"/>
            <a:ext cx="7261178" cy="1938992"/>
          </a:xfrm>
          <a:prstGeom prst="rect">
            <a:avLst/>
          </a:prstGeom>
        </p:spPr>
        <p:txBody>
          <a:bodyPr wrap="square">
            <a:spAutoFit/>
          </a:bodyPr>
          <a:lstStyle/>
          <a:p>
            <a:pPr marL="1323" indent="-1323">
              <a:spcBef>
                <a:spcPct val="20000"/>
              </a:spcBef>
              <a:buClr>
                <a:prstClr val="black">
                  <a:lumMod val="50000"/>
                  <a:lumOff val="50000"/>
                </a:prstClr>
              </a:buClr>
            </a:pPr>
            <a:r>
              <a:rPr lang="en-AU" sz="2000" dirty="0">
                <a:latin typeface="Arial" panose="020B0604020202020204" pitchFamily="34" charset="0"/>
                <a:cs typeface="Arial" panose="020B0604020202020204" pitchFamily="34" charset="0"/>
              </a:rPr>
              <a:t>The purchase order document serves as an input to the stock availability check against the Warehouse DB. Based on the outcome of this check, the status of the document is updated, either to “approved” or “rejected”. If the order is approved, an invoice and a shipment notice are produced. The order is then archived on the Orders DB.</a:t>
            </a:r>
          </a:p>
        </p:txBody>
      </p:sp>
    </p:spTree>
    <p:extLst>
      <p:ext uri="{BB962C8B-B14F-4D97-AF65-F5344CB8AC3E}">
        <p14:creationId xmlns:p14="http://schemas.microsoft.com/office/powerpoint/2010/main" val="8533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EC893B4-F350-6C42-B0AA-8DCB4DD49293}"/>
              </a:ext>
            </a:extLst>
          </p:cNvPr>
          <p:cNvSpPr/>
          <p:nvPr/>
        </p:nvSpPr>
        <p:spPr>
          <a:xfrm>
            <a:off x="445155" y="1000663"/>
            <a:ext cx="7154718" cy="152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546" name="Rectangle 2"/>
          <p:cNvSpPr>
            <a:spLocks noGrp="1" noChangeArrowheads="1"/>
          </p:cNvSpPr>
          <p:nvPr>
            <p:ph type="title"/>
          </p:nvPr>
        </p:nvSpPr>
        <p:spPr/>
        <p:txBody>
          <a:bodyPr>
            <a:normAutofit/>
          </a:bodyPr>
          <a:lstStyle/>
          <a:p>
            <a:r>
              <a:rPr lang="en-AU" dirty="0"/>
              <a:t>Business Objects in BPMN</a:t>
            </a:r>
          </a:p>
        </p:txBody>
      </p:sp>
      <p:sp>
        <p:nvSpPr>
          <p:cNvPr id="1004547" name="Rectangle 3"/>
          <p:cNvSpPr>
            <a:spLocks noGrp="1" noChangeArrowheads="1"/>
          </p:cNvSpPr>
          <p:nvPr>
            <p:ph idx="1"/>
          </p:nvPr>
        </p:nvSpPr>
        <p:spPr>
          <a:xfrm>
            <a:off x="3797979" y="1174129"/>
            <a:ext cx="4992338" cy="3859212"/>
          </a:xfrm>
        </p:spPr>
        <p:txBody>
          <a:bodyPr>
            <a:noAutofit/>
          </a:bodyPr>
          <a:lstStyle/>
          <a:p>
            <a:pPr marL="0" indent="0">
              <a:buClr>
                <a:prstClr val="black">
                  <a:lumMod val="50000"/>
                  <a:lumOff val="50000"/>
                </a:prstClr>
              </a:buClr>
              <a:buNone/>
            </a:pPr>
            <a:r>
              <a:rPr lang="en-AU" sz="2000" dirty="0"/>
              <a:t>A Data Object captures an artifact required (input) or produced (output) by an activity.</a:t>
            </a:r>
          </a:p>
          <a:p>
            <a:pPr lvl="1"/>
            <a:r>
              <a:rPr lang="en-AU" sz="2000" dirty="0"/>
              <a:t>Can be physical or electronic</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49</a:t>
            </a:fld>
            <a:endParaRPr lang="en-AU">
              <a:solidFill>
                <a:prstClr val="black">
                  <a:lumMod val="50000"/>
                  <a:lumOff val="50000"/>
                </a:prstClr>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58539922"/>
              </p:ext>
            </p:extLst>
          </p:nvPr>
        </p:nvGraphicFramePr>
        <p:xfrm>
          <a:off x="762897" y="1144469"/>
          <a:ext cx="1887802" cy="1520032"/>
        </p:xfrm>
        <a:graphic>
          <a:graphicData uri="http://schemas.openxmlformats.org/presentationml/2006/ole">
            <mc:AlternateContent xmlns:mc="http://schemas.openxmlformats.org/markup-compatibility/2006">
              <mc:Choice xmlns:v="urn:schemas-microsoft-com:vml" Requires="v">
                <p:oleObj spid="_x0000_s3233" name="Visio" r:id="rId4" imgW="2264744" imgH="1823725" progId="Visio.Drawing.11">
                  <p:embed/>
                </p:oleObj>
              </mc:Choice>
              <mc:Fallback>
                <p:oleObj name="Visio" r:id="rId4" imgW="2264744" imgH="1823725" progId="Visio.Drawing.11">
                  <p:embed/>
                  <p:pic>
                    <p:nvPicPr>
                      <p:cNvPr id="9" name="Object 8"/>
                      <p:cNvPicPr>
                        <a:picLocks noChangeAspect="1" noChangeArrowheads="1"/>
                      </p:cNvPicPr>
                      <p:nvPr/>
                    </p:nvPicPr>
                    <p:blipFill>
                      <a:blip r:embed="rId5"/>
                      <a:srcRect/>
                      <a:stretch>
                        <a:fillRect/>
                      </a:stretch>
                    </p:blipFill>
                    <p:spPr bwMode="auto">
                      <a:xfrm>
                        <a:off x="762897" y="1144469"/>
                        <a:ext cx="1887802" cy="152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326111304"/>
              </p:ext>
            </p:extLst>
          </p:nvPr>
        </p:nvGraphicFramePr>
        <p:xfrm>
          <a:off x="807100" y="3435640"/>
          <a:ext cx="1887803" cy="1520032"/>
        </p:xfrm>
        <a:graphic>
          <a:graphicData uri="http://schemas.openxmlformats.org/presentationml/2006/ole">
            <mc:AlternateContent xmlns:mc="http://schemas.openxmlformats.org/markup-compatibility/2006">
              <mc:Choice xmlns:v="urn:schemas-microsoft-com:vml" Requires="v">
                <p:oleObj spid="_x0000_s3234" name="Visio" r:id="rId6" imgW="2264744" imgH="1823725" progId="Visio.Drawing.11">
                  <p:embed/>
                </p:oleObj>
              </mc:Choice>
              <mc:Fallback>
                <p:oleObj name="Visio" r:id="rId6" imgW="2264744" imgH="1823725" progId="Visio.Drawing.11">
                  <p:embed/>
                  <p:pic>
                    <p:nvPicPr>
                      <p:cNvPr id="10" name="Object 8"/>
                      <p:cNvPicPr>
                        <a:picLocks noChangeAspect="1" noChangeArrowheads="1"/>
                      </p:cNvPicPr>
                      <p:nvPr/>
                    </p:nvPicPr>
                    <p:blipFill>
                      <a:blip r:embed="rId7"/>
                      <a:srcRect/>
                      <a:stretch>
                        <a:fillRect/>
                      </a:stretch>
                    </p:blipFill>
                    <p:spPr bwMode="auto">
                      <a:xfrm>
                        <a:off x="807100" y="3435640"/>
                        <a:ext cx="1887803" cy="152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727650" y="3103735"/>
            <a:ext cx="4935381" cy="1938992"/>
          </a:xfrm>
          <a:prstGeom prst="rect">
            <a:avLst/>
          </a:prstGeom>
        </p:spPr>
        <p:txBody>
          <a:bodyPr wrap="square">
            <a:spAutoFit/>
          </a:bodyPr>
          <a:lstStyle/>
          <a:p>
            <a:pPr defTabSz="914306">
              <a:buClr>
                <a:prstClr val="black">
                  <a:lumMod val="50000"/>
                  <a:lumOff val="50000"/>
                </a:prstClr>
              </a:buClr>
              <a:buFont typeface="Wingdings" charset="2"/>
            </a:pPr>
            <a:r>
              <a:rPr lang="en-US" sz="2000" dirty="0">
                <a:latin typeface="Arial" panose="020B0604020202020204" pitchFamily="34" charset="0"/>
                <a:cs typeface="Arial" panose="020B0604020202020204" pitchFamily="34" charset="0"/>
              </a:rPr>
              <a:t>A Data Store is a place containing data objects that must be persisted beyond the duration of a process instance.</a:t>
            </a:r>
          </a:p>
          <a:p>
            <a:pPr defTabSz="914306">
              <a:buClr>
                <a:prstClr val="black">
                  <a:lumMod val="50000"/>
                  <a:lumOff val="50000"/>
                </a:prstClr>
              </a:buClr>
              <a:buFont typeface="Wingdings" charset="2"/>
            </a:pPr>
            <a:r>
              <a:rPr lang="en-US" sz="2000" dirty="0">
                <a:latin typeface="Arial" panose="020B0604020202020204" pitchFamily="34" charset="0"/>
                <a:cs typeface="Arial" panose="020B0604020202020204" pitchFamily="34" charset="0"/>
              </a:rPr>
              <a:t> </a:t>
            </a:r>
          </a:p>
          <a:p>
            <a:pPr defTabSz="914306">
              <a:buClr>
                <a:prstClr val="black">
                  <a:lumMod val="50000"/>
                  <a:lumOff val="50000"/>
                </a:prstClr>
              </a:buClr>
              <a:buFont typeface="Wingdings" charset="2"/>
            </a:pPr>
            <a:r>
              <a:rPr lang="en-US" sz="2000" dirty="0">
                <a:latin typeface="Arial" panose="020B0604020202020204" pitchFamily="34" charset="0"/>
                <a:cs typeface="Arial" panose="020B0604020202020204" pitchFamily="34" charset="0"/>
              </a:rPr>
              <a:t>It is used by an activity to store (as output) or retrieve (as input) data objects.</a:t>
            </a:r>
          </a:p>
        </p:txBody>
      </p:sp>
    </p:spTree>
    <p:extLst>
      <p:ext uri="{BB962C8B-B14F-4D97-AF65-F5344CB8AC3E}">
        <p14:creationId xmlns:p14="http://schemas.microsoft.com/office/powerpoint/2010/main" val="93513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a:ea typeface="ＭＳ Ｐゴシック" panose="020B0600070205080204" pitchFamily="34" charset="-128"/>
              </a:rPr>
              <a:t>BPMN from </a:t>
            </a:r>
            <a:r>
              <a:rPr lang="en-AU" altLang="en-US" dirty="0">
                <a:ea typeface="ＭＳ Ｐゴシック" panose="020B0600070205080204" pitchFamily="34" charset="-128"/>
              </a:rPr>
              <a:t>10,000 miles…</a:t>
            </a:r>
            <a:r>
              <a:rPr lang="en-US" altLang="en-US" dirty="0">
                <a:ea typeface="ＭＳ Ｐゴシック" panose="020B0600070205080204" pitchFamily="34" charset="-128"/>
              </a:rPr>
              <a:t> </a:t>
            </a:r>
            <a:endParaRPr lang="et-EE" altLang="en-US" dirty="0">
              <a:ea typeface="ＭＳ Ｐゴシック" panose="020B0600070205080204" pitchFamily="34" charset="-128"/>
            </a:endParaRPr>
          </a:p>
        </p:txBody>
      </p:sp>
      <p:sp>
        <p:nvSpPr>
          <p:cNvPr id="24578" name="Content Placeholder 2"/>
          <p:cNvSpPr>
            <a:spLocks noGrp="1"/>
          </p:cNvSpPr>
          <p:nvPr>
            <p:ph idx="1"/>
          </p:nvPr>
        </p:nvSpPr>
        <p:spPr>
          <a:xfrm>
            <a:off x="724481" y="1225902"/>
            <a:ext cx="7850175" cy="1619250"/>
          </a:xfrm>
        </p:spPr>
        <p:txBody>
          <a:bodyPr>
            <a:noAutofit/>
          </a:bodyPr>
          <a:lstStyle/>
          <a:p>
            <a:pPr marL="0" indent="0">
              <a:buNone/>
            </a:pPr>
            <a:r>
              <a:rPr lang="en-AU" sz="1800" dirty="0"/>
              <a:t>Based on popular graphical flowcharts:</a:t>
            </a:r>
          </a:p>
          <a:p>
            <a:pPr>
              <a:buFontTx/>
              <a:buChar char="-"/>
            </a:pPr>
            <a:r>
              <a:rPr lang="en-AU" sz="1800" dirty="0"/>
              <a:t>Core set of notation elements</a:t>
            </a:r>
          </a:p>
          <a:p>
            <a:pPr>
              <a:buFontTx/>
              <a:buChar char="-"/>
            </a:pPr>
            <a:r>
              <a:rPr lang="en-AU" sz="1800" dirty="0"/>
              <a:t>Each core element has various subtypes</a:t>
            </a:r>
          </a:p>
          <a:p>
            <a:pPr marL="0" indent="0">
              <a:buNone/>
            </a:pPr>
            <a:endParaRPr lang="en-AU" altLang="en-US" sz="1800" dirty="0">
              <a:ea typeface="ＭＳ Ｐゴシック" panose="020B0600070205080204" pitchFamily="34" charset="-128"/>
            </a:endParaRPr>
          </a:p>
          <a:p>
            <a:pPr marL="0" indent="0">
              <a:buNone/>
            </a:pPr>
            <a:r>
              <a:rPr lang="en-AU" altLang="en-US" sz="1800" dirty="0">
                <a:ea typeface="ＭＳ Ｐゴシック" panose="020B0600070205080204" pitchFamily="34" charset="-128"/>
              </a:rPr>
              <a:t>A BPMN process model is a graph consisting of four types of </a:t>
            </a:r>
            <a:r>
              <a:rPr lang="en-AU" altLang="en-US" sz="1800" b="1" dirty="0">
                <a:ea typeface="ＭＳ Ｐゴシック" panose="020B0600070205080204" pitchFamily="34" charset="-128"/>
              </a:rPr>
              <a:t>core elements</a:t>
            </a:r>
            <a:r>
              <a:rPr lang="en-AU" altLang="en-US" sz="1800" dirty="0">
                <a:ea typeface="ＭＳ Ｐゴシック" panose="020B0600070205080204" pitchFamily="34" charset="-128"/>
              </a:rPr>
              <a:t>:</a:t>
            </a:r>
          </a:p>
          <a:p>
            <a:endParaRPr lang="et-EE" altLang="en-US" dirty="0">
              <a:ea typeface="ＭＳ Ｐゴシック" panose="020B0600070205080204" pitchFamily="34" charset="-128"/>
            </a:endParaRPr>
          </a:p>
        </p:txBody>
      </p:sp>
      <p:graphicFrame>
        <p:nvGraphicFramePr>
          <p:cNvPr id="5" name="Object 8"/>
          <p:cNvGraphicFramePr>
            <a:graphicFrameLocks noChangeAspect="1"/>
          </p:cNvGraphicFramePr>
          <p:nvPr>
            <p:extLst/>
          </p:nvPr>
        </p:nvGraphicFramePr>
        <p:xfrm>
          <a:off x="1191286" y="3399932"/>
          <a:ext cx="1344083" cy="910167"/>
        </p:xfrm>
        <a:graphic>
          <a:graphicData uri="http://schemas.openxmlformats.org/presentationml/2006/ole">
            <mc:AlternateContent xmlns:mc="http://schemas.openxmlformats.org/markup-compatibility/2006">
              <mc:Choice xmlns:v="urn:schemas-microsoft-com:vml" Requires="v">
                <p:oleObj spid="_x0000_s12589" name="Visio" r:id="rId4" imgW="1117640" imgH="757595" progId="Visio.Drawing.11">
                  <p:embed/>
                </p:oleObj>
              </mc:Choice>
              <mc:Fallback>
                <p:oleObj name="Visio" r:id="rId4" imgW="1117640" imgH="757595" progId="Visio.Drawing.11">
                  <p:embed/>
                  <p:pic>
                    <p:nvPicPr>
                      <p:cNvPr id="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286" y="3399932"/>
                        <a:ext cx="1344083" cy="91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5190872" y="3437634"/>
          <a:ext cx="878417" cy="878417"/>
        </p:xfrm>
        <a:graphic>
          <a:graphicData uri="http://schemas.openxmlformats.org/presentationml/2006/ole">
            <mc:AlternateContent xmlns:mc="http://schemas.openxmlformats.org/markup-compatibility/2006">
              <mc:Choice xmlns:v="urn:schemas-microsoft-com:vml" Requires="v">
                <p:oleObj spid="_x0000_s12590" name="Visio" r:id="rId6" imgW="577572" imgH="577572" progId="Visio.Drawing.11">
                  <p:embed/>
                </p:oleObj>
              </mc:Choice>
              <mc:Fallback>
                <p:oleObj name="Visio" r:id="rId6" imgW="577572" imgH="577572" progId="Visio.Drawing.11">
                  <p:embed/>
                  <p:pic>
                    <p:nvPicPr>
                      <p:cNvPr id="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0872" y="3437634"/>
                        <a:ext cx="878417" cy="87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0"/>
          <p:cNvGraphicFramePr>
            <a:graphicFrameLocks noChangeAspect="1"/>
          </p:cNvGraphicFramePr>
          <p:nvPr>
            <p:extLst/>
          </p:nvPr>
        </p:nvGraphicFramePr>
        <p:xfrm>
          <a:off x="3007282" y="3579188"/>
          <a:ext cx="551656" cy="551656"/>
        </p:xfrm>
        <a:graphic>
          <a:graphicData uri="http://schemas.openxmlformats.org/presentationml/2006/ole">
            <mc:AlternateContent xmlns:mc="http://schemas.openxmlformats.org/markup-compatibility/2006">
              <mc:Choice xmlns:v="urn:schemas-microsoft-com:vml" Requires="v">
                <p:oleObj spid="_x0000_s12591" name="Visio" r:id="rId8" imgW="397550" imgH="397550" progId="Visio.Drawing.11">
                  <p:embed/>
                </p:oleObj>
              </mc:Choice>
              <mc:Fallback>
                <p:oleObj name="Visio" r:id="rId8" imgW="397550" imgH="397550" progId="Visio.Drawing.11">
                  <p:embed/>
                  <p:pic>
                    <p:nvPicPr>
                      <p:cNvPr id="7"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7282" y="3579188"/>
                        <a:ext cx="551656" cy="5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nvPr>
        </p:nvGraphicFramePr>
        <p:xfrm>
          <a:off x="3811873" y="3573859"/>
          <a:ext cx="595313" cy="595313"/>
        </p:xfrm>
        <a:graphic>
          <a:graphicData uri="http://schemas.openxmlformats.org/presentationml/2006/ole">
            <mc:AlternateContent xmlns:mc="http://schemas.openxmlformats.org/markup-compatibility/2006">
              <mc:Choice xmlns:v="urn:schemas-microsoft-com:vml" Requires="v">
                <p:oleObj spid="_x0000_s12592" name="Visio" r:id="rId10" imgW="428054" imgH="428387" progId="Visio.Drawing.11">
                  <p:embed/>
                </p:oleObj>
              </mc:Choice>
              <mc:Fallback>
                <p:oleObj name="Visio" r:id="rId10" imgW="428054" imgH="428387" progId="Visio.Drawing.11">
                  <p:embed/>
                  <p:pic>
                    <p:nvPicPr>
                      <p:cNvPr id="8"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1873" y="3573859"/>
                        <a:ext cx="59531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nvPr>
        </p:nvGraphicFramePr>
        <p:xfrm>
          <a:off x="6654174" y="3772333"/>
          <a:ext cx="1058333" cy="209021"/>
        </p:xfrm>
        <a:graphic>
          <a:graphicData uri="http://schemas.openxmlformats.org/presentationml/2006/ole">
            <mc:AlternateContent xmlns:mc="http://schemas.openxmlformats.org/markup-compatibility/2006">
              <mc:Choice xmlns:v="urn:schemas-microsoft-com:vml" Requires="v">
                <p:oleObj spid="_x0000_s12593" name="Visio" r:id="rId12" imgW="498062" imgH="98762" progId="Visio.Drawing.11">
                  <p:embed/>
                </p:oleObj>
              </mc:Choice>
              <mc:Fallback>
                <p:oleObj name="Visio" r:id="rId12" imgW="498062" imgH="98762" progId="Visio.Drawing.11">
                  <p:embed/>
                  <p:pic>
                    <p:nvPicPr>
                      <p:cNvPr id="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4174" y="3772333"/>
                        <a:ext cx="1058333" cy="20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9"/>
          <p:cNvSpPr txBox="1">
            <a:spLocks noChangeArrowheads="1"/>
          </p:cNvSpPr>
          <p:nvPr/>
        </p:nvSpPr>
        <p:spPr bwMode="auto">
          <a:xfrm>
            <a:off x="1427044" y="4438609"/>
            <a:ext cx="904415"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activity</a:t>
            </a:r>
          </a:p>
        </p:txBody>
      </p:sp>
      <p:sp>
        <p:nvSpPr>
          <p:cNvPr id="11" name="Text Box 10"/>
          <p:cNvSpPr txBox="1">
            <a:spLocks noChangeArrowheads="1"/>
          </p:cNvSpPr>
          <p:nvPr/>
        </p:nvSpPr>
        <p:spPr bwMode="auto">
          <a:xfrm>
            <a:off x="5098907" y="4432658"/>
            <a:ext cx="1063112"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gateway</a:t>
            </a:r>
          </a:p>
        </p:txBody>
      </p:sp>
      <p:sp>
        <p:nvSpPr>
          <p:cNvPr id="12" name="Text Box 9"/>
          <p:cNvSpPr txBox="1">
            <a:spLocks noChangeArrowheads="1"/>
          </p:cNvSpPr>
          <p:nvPr/>
        </p:nvSpPr>
        <p:spPr bwMode="auto">
          <a:xfrm>
            <a:off x="3337442" y="4453808"/>
            <a:ext cx="761747"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event</a:t>
            </a:r>
          </a:p>
        </p:txBody>
      </p:sp>
      <p:sp>
        <p:nvSpPr>
          <p:cNvPr id="13" name="Text Box 8"/>
          <p:cNvSpPr txBox="1">
            <a:spLocks noChangeArrowheads="1"/>
          </p:cNvSpPr>
          <p:nvPr/>
        </p:nvSpPr>
        <p:spPr bwMode="auto">
          <a:xfrm>
            <a:off x="6502035" y="4441817"/>
            <a:ext cx="1250099" cy="65646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AU" sz="1833" dirty="0">
                <a:solidFill>
                  <a:prstClr val="black"/>
                </a:solidFill>
                <a:latin typeface="Arial" charset="0"/>
                <a:ea typeface="ＭＳ Ｐゴシック" pitchFamily="34" charset="-128"/>
              </a:rPr>
              <a:t>sequence flow</a:t>
            </a:r>
          </a:p>
        </p:txBody>
      </p:sp>
      <p:sp>
        <p:nvSpPr>
          <p:cNvPr id="14" name="Text Box 9"/>
          <p:cNvSpPr txBox="1">
            <a:spLocks noChangeArrowheads="1"/>
          </p:cNvSpPr>
          <p:nvPr/>
        </p:nvSpPr>
        <p:spPr bwMode="auto">
          <a:xfrm>
            <a:off x="2986476" y="4072279"/>
            <a:ext cx="643125"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start</a:t>
            </a:r>
          </a:p>
        </p:txBody>
      </p:sp>
      <p:sp>
        <p:nvSpPr>
          <p:cNvPr id="15" name="Text Box 9"/>
          <p:cNvSpPr txBox="1">
            <a:spLocks noChangeArrowheads="1"/>
          </p:cNvSpPr>
          <p:nvPr/>
        </p:nvSpPr>
        <p:spPr bwMode="auto">
          <a:xfrm>
            <a:off x="3831889" y="4070674"/>
            <a:ext cx="579005"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end</a:t>
            </a:r>
          </a:p>
        </p:txBody>
      </p:sp>
    </p:spTree>
    <p:extLst>
      <p:ext uri="{BB962C8B-B14F-4D97-AF65-F5344CB8AC3E}">
        <p14:creationId xmlns:p14="http://schemas.microsoft.com/office/powerpoint/2010/main" val="190863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DD4E0C3-8078-EC4E-82E0-83B8005A2180}"/>
              </a:ext>
            </a:extLst>
          </p:cNvPr>
          <p:cNvSpPr/>
          <p:nvPr/>
        </p:nvSpPr>
        <p:spPr>
          <a:xfrm>
            <a:off x="445155" y="1000663"/>
            <a:ext cx="7154718" cy="152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16"/>
          <p:cNvGraphicFramePr>
            <a:graphicFrameLocks noChangeAspect="1"/>
          </p:cNvGraphicFramePr>
          <p:nvPr>
            <p:extLst>
              <p:ext uri="{D42A27DB-BD31-4B8C-83A1-F6EECF244321}">
                <p14:modId xmlns:p14="http://schemas.microsoft.com/office/powerpoint/2010/main" val="1429993429"/>
              </p:ext>
            </p:extLst>
          </p:nvPr>
        </p:nvGraphicFramePr>
        <p:xfrm>
          <a:off x="3298631" y="2162771"/>
          <a:ext cx="635000" cy="2383896"/>
        </p:xfrm>
        <a:graphic>
          <a:graphicData uri="http://schemas.openxmlformats.org/presentationml/2006/ole">
            <mc:AlternateContent xmlns:mc="http://schemas.openxmlformats.org/markup-compatibility/2006">
              <mc:Choice xmlns:v="urn:schemas-microsoft-com:vml" Requires="v">
                <p:oleObj spid="_x0000_s2918" name="Visio" r:id="rId4" imgW="799597" imgH="2862599" progId="Visio.Drawing.11">
                  <p:embed/>
                </p:oleObj>
              </mc:Choice>
              <mc:Fallback>
                <p:oleObj name="Visio" r:id="rId4" imgW="799597" imgH="2862599" progId="Visio.Drawing.11">
                  <p:embed/>
                  <p:pic>
                    <p:nvPicPr>
                      <p:cNvPr id="8" name="Object 16"/>
                      <p:cNvPicPr>
                        <a:picLocks noChangeAspect="1" noChangeArrowheads="1"/>
                      </p:cNvPicPr>
                      <p:nvPr/>
                    </p:nvPicPr>
                    <p:blipFill>
                      <a:blip r:embed="rId5"/>
                      <a:srcRect/>
                      <a:stretch>
                        <a:fillRect/>
                      </a:stretch>
                    </p:blipFill>
                    <p:spPr bwMode="auto">
                      <a:xfrm>
                        <a:off x="3298631" y="2162771"/>
                        <a:ext cx="635000" cy="238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6"/>
          <p:cNvGraphicFramePr>
            <a:graphicFrameLocks noChangeAspect="1"/>
          </p:cNvGraphicFramePr>
          <p:nvPr>
            <p:extLst/>
          </p:nvPr>
        </p:nvGraphicFramePr>
        <p:xfrm>
          <a:off x="4955911" y="92604"/>
          <a:ext cx="1702594" cy="1119188"/>
        </p:xfrm>
        <a:graphic>
          <a:graphicData uri="http://schemas.openxmlformats.org/presentationml/2006/ole">
            <mc:AlternateContent xmlns:mc="http://schemas.openxmlformats.org/markup-compatibility/2006">
              <mc:Choice xmlns:v="urn:schemas-microsoft-com:vml" Requires="v">
                <p:oleObj spid="_x0000_s2919" name="Visio" r:id="rId6" imgW="2144771" imgH="1345173" progId="Visio.Drawing.11">
                  <p:embed/>
                </p:oleObj>
              </mc:Choice>
              <mc:Fallback>
                <p:oleObj name="Visio" r:id="rId6" imgW="2144771" imgH="1345173" progId="Visio.Drawing.11">
                  <p:embed/>
                  <p:pic>
                    <p:nvPicPr>
                      <p:cNvPr id="11" name="Object 16"/>
                      <p:cNvPicPr>
                        <a:picLocks noChangeAspect="1" noChangeArrowheads="1"/>
                      </p:cNvPicPr>
                      <p:nvPr/>
                    </p:nvPicPr>
                    <p:blipFill>
                      <a:blip r:embed="rId7"/>
                      <a:srcRect/>
                      <a:stretch>
                        <a:fillRect/>
                      </a:stretch>
                    </p:blipFill>
                    <p:spPr bwMode="auto">
                      <a:xfrm>
                        <a:off x="4955911" y="92604"/>
                        <a:ext cx="1702594"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5"/>
          <p:cNvGraphicFramePr>
            <a:graphicFrameLocks noChangeAspect="1"/>
          </p:cNvGraphicFramePr>
          <p:nvPr>
            <p:extLst>
              <p:ext uri="{D42A27DB-BD31-4B8C-83A1-F6EECF244321}">
                <p14:modId xmlns:p14="http://schemas.microsoft.com/office/powerpoint/2010/main" val="2249075897"/>
              </p:ext>
            </p:extLst>
          </p:nvPr>
        </p:nvGraphicFramePr>
        <p:xfrm>
          <a:off x="874377" y="1273769"/>
          <a:ext cx="7336896" cy="2239698"/>
        </p:xfrm>
        <a:graphic>
          <a:graphicData uri="http://schemas.openxmlformats.org/presentationml/2006/ole">
            <mc:AlternateContent xmlns:mc="http://schemas.openxmlformats.org/markup-compatibility/2006">
              <mc:Choice xmlns:v="urn:schemas-microsoft-com:vml" Requires="v">
                <p:oleObj spid="_x0000_s2920" name="Visio" r:id="rId8" imgW="10551602" imgH="3288872" progId="Visio.Drawing.11">
                  <p:embed/>
                </p:oleObj>
              </mc:Choice>
              <mc:Fallback>
                <p:oleObj name="Visio" r:id="rId8" imgW="10551602" imgH="3288872" progId="Visio.Drawing.11">
                  <p:embed/>
                  <p:pic>
                    <p:nvPicPr>
                      <p:cNvPr id="13" name="Object 15"/>
                      <p:cNvPicPr>
                        <a:picLocks noChangeAspect="1" noChangeArrowheads="1"/>
                      </p:cNvPicPr>
                      <p:nvPr/>
                    </p:nvPicPr>
                    <p:blipFill>
                      <a:blip r:embed="rId9"/>
                      <a:srcRect/>
                      <a:stretch>
                        <a:fillRect/>
                      </a:stretch>
                    </p:blipFill>
                    <p:spPr bwMode="auto">
                      <a:xfrm>
                        <a:off x="874377" y="1273769"/>
                        <a:ext cx="7336896" cy="2239698"/>
                      </a:xfrm>
                      <a:prstGeom prst="rect">
                        <a:avLst/>
                      </a:prstGeom>
                      <a:noFill/>
                      <a:ln>
                        <a:noFill/>
                      </a:ln>
                      <a:effectLst/>
                      <a:extLst/>
                    </p:spPr>
                  </p:pic>
                </p:oleObj>
              </mc:Fallback>
            </mc:AlternateContent>
          </a:graphicData>
        </a:graphic>
      </p:graphicFrame>
      <p:graphicFrame>
        <p:nvGraphicFramePr>
          <p:cNvPr id="9" name="Object 16"/>
          <p:cNvGraphicFramePr>
            <a:graphicFrameLocks noChangeAspect="1"/>
          </p:cNvGraphicFramePr>
          <p:nvPr>
            <p:extLst>
              <p:ext uri="{D42A27DB-BD31-4B8C-83A1-F6EECF244321}">
                <p14:modId xmlns:p14="http://schemas.microsoft.com/office/powerpoint/2010/main" val="3006135714"/>
              </p:ext>
            </p:extLst>
          </p:nvPr>
        </p:nvGraphicFramePr>
        <p:xfrm>
          <a:off x="2161708" y="786647"/>
          <a:ext cx="2205302" cy="2371990"/>
        </p:xfrm>
        <a:graphic>
          <a:graphicData uri="http://schemas.openxmlformats.org/presentationml/2006/ole">
            <mc:AlternateContent xmlns:mc="http://schemas.openxmlformats.org/markup-compatibility/2006">
              <mc:Choice xmlns:v="urn:schemas-microsoft-com:vml" Requires="v">
                <p:oleObj spid="_x0000_s2921" name="Visio" r:id="rId10" imgW="2776808" imgH="2848524" progId="Visio.Drawing.11">
                  <p:embed/>
                </p:oleObj>
              </mc:Choice>
              <mc:Fallback>
                <p:oleObj name="Visio" r:id="rId10" imgW="2776808" imgH="2848524" progId="Visio.Drawing.11">
                  <p:embed/>
                  <p:pic>
                    <p:nvPicPr>
                      <p:cNvPr id="9" name="Object 16"/>
                      <p:cNvPicPr>
                        <a:picLocks noChangeAspect="1" noChangeArrowheads="1"/>
                      </p:cNvPicPr>
                      <p:nvPr/>
                    </p:nvPicPr>
                    <p:blipFill>
                      <a:blip r:embed="rId11"/>
                      <a:srcRect/>
                      <a:stretch>
                        <a:fillRect/>
                      </a:stretch>
                    </p:blipFill>
                    <p:spPr bwMode="auto">
                      <a:xfrm>
                        <a:off x="2161708" y="786647"/>
                        <a:ext cx="2205302" cy="237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7618" name="Rectangle 2"/>
          <p:cNvSpPr>
            <a:spLocks noGrp="1" noChangeArrowheads="1"/>
          </p:cNvSpPr>
          <p:nvPr>
            <p:ph type="title"/>
          </p:nvPr>
        </p:nvSpPr>
        <p:spPr>
          <a:xfrm>
            <a:off x="469517" y="47101"/>
            <a:ext cx="6840000" cy="903822"/>
          </a:xfrm>
        </p:spPr>
        <p:txBody>
          <a:bodyPr/>
          <a:lstStyle/>
          <a:p>
            <a:r>
              <a:rPr lang="en-AU" dirty="0"/>
              <a:t>Solution</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50</a:t>
            </a:fld>
            <a:endParaRPr lang="en-AU">
              <a:solidFill>
                <a:prstClr val="black">
                  <a:lumMod val="50000"/>
                  <a:lumOff val="50000"/>
                </a:prstClr>
              </a:solidFill>
            </a:endParaRPr>
          </a:p>
        </p:txBody>
      </p:sp>
      <p:graphicFrame>
        <p:nvGraphicFramePr>
          <p:cNvPr id="6" name="Object 16"/>
          <p:cNvGraphicFramePr>
            <a:graphicFrameLocks noChangeAspect="1"/>
          </p:cNvGraphicFramePr>
          <p:nvPr>
            <p:extLst>
              <p:ext uri="{D42A27DB-BD31-4B8C-83A1-F6EECF244321}">
                <p14:modId xmlns:p14="http://schemas.microsoft.com/office/powerpoint/2010/main" val="1707339106"/>
              </p:ext>
            </p:extLst>
          </p:nvPr>
        </p:nvGraphicFramePr>
        <p:xfrm>
          <a:off x="690563" y="750754"/>
          <a:ext cx="1432719" cy="1546490"/>
        </p:xfrm>
        <a:graphic>
          <a:graphicData uri="http://schemas.openxmlformats.org/presentationml/2006/ole">
            <mc:AlternateContent xmlns:mc="http://schemas.openxmlformats.org/markup-compatibility/2006">
              <mc:Choice xmlns:v="urn:schemas-microsoft-com:vml" Requires="v">
                <p:oleObj spid="_x0000_s2922" name="Visio" r:id="rId12" imgW="1804959" imgH="1857237" progId="Visio.Drawing.11">
                  <p:embed/>
                </p:oleObj>
              </mc:Choice>
              <mc:Fallback>
                <p:oleObj name="Visio" r:id="rId12" imgW="1804959" imgH="1857237" progId="Visio.Drawing.11">
                  <p:embed/>
                  <p:pic>
                    <p:nvPicPr>
                      <p:cNvPr id="6" name="Object 16"/>
                      <p:cNvPicPr>
                        <a:picLocks noChangeAspect="1" noChangeArrowheads="1"/>
                      </p:cNvPicPr>
                      <p:nvPr/>
                    </p:nvPicPr>
                    <p:blipFill>
                      <a:blip r:embed="rId13"/>
                      <a:srcRect/>
                      <a:stretch>
                        <a:fillRect/>
                      </a:stretch>
                    </p:blipFill>
                    <p:spPr bwMode="auto">
                      <a:xfrm>
                        <a:off x="690563" y="750754"/>
                        <a:ext cx="1432719" cy="154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6"/>
          <p:cNvGraphicFramePr>
            <a:graphicFrameLocks noChangeAspect="1"/>
          </p:cNvGraphicFramePr>
          <p:nvPr>
            <p:extLst>
              <p:ext uri="{D42A27DB-BD31-4B8C-83A1-F6EECF244321}">
                <p14:modId xmlns:p14="http://schemas.microsoft.com/office/powerpoint/2010/main" val="1166641858"/>
              </p:ext>
            </p:extLst>
          </p:nvPr>
        </p:nvGraphicFramePr>
        <p:xfrm>
          <a:off x="1772150" y="624685"/>
          <a:ext cx="1440656" cy="1822979"/>
        </p:xfrm>
        <a:graphic>
          <a:graphicData uri="http://schemas.openxmlformats.org/presentationml/2006/ole">
            <mc:AlternateContent xmlns:mc="http://schemas.openxmlformats.org/markup-compatibility/2006">
              <mc:Choice xmlns:v="urn:schemas-microsoft-com:vml" Requires="v">
                <p:oleObj spid="_x0000_s2923" name="Visio" r:id="rId14" imgW="1814342" imgH="2187666" progId="Visio.Drawing.11">
                  <p:embed/>
                </p:oleObj>
              </mc:Choice>
              <mc:Fallback>
                <p:oleObj name="Visio" r:id="rId14" imgW="1814342" imgH="2187666" progId="Visio.Drawing.11">
                  <p:embed/>
                  <p:pic>
                    <p:nvPicPr>
                      <p:cNvPr id="7" name="Object 16"/>
                      <p:cNvPicPr>
                        <a:picLocks noChangeAspect="1" noChangeArrowheads="1"/>
                      </p:cNvPicPr>
                      <p:nvPr/>
                    </p:nvPicPr>
                    <p:blipFill>
                      <a:blip r:embed="rId15"/>
                      <a:srcRect/>
                      <a:stretch>
                        <a:fillRect/>
                      </a:stretch>
                    </p:blipFill>
                    <p:spPr bwMode="auto">
                      <a:xfrm>
                        <a:off x="1772150" y="624685"/>
                        <a:ext cx="1440656" cy="182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6"/>
          <p:cNvGraphicFramePr>
            <a:graphicFrameLocks noChangeAspect="1"/>
          </p:cNvGraphicFramePr>
          <p:nvPr>
            <p:extLst>
              <p:ext uri="{D42A27DB-BD31-4B8C-83A1-F6EECF244321}">
                <p14:modId xmlns:p14="http://schemas.microsoft.com/office/powerpoint/2010/main" val="733538622"/>
              </p:ext>
            </p:extLst>
          </p:nvPr>
        </p:nvGraphicFramePr>
        <p:xfrm>
          <a:off x="4731349" y="667875"/>
          <a:ext cx="1920875" cy="2989792"/>
        </p:xfrm>
        <a:graphic>
          <a:graphicData uri="http://schemas.openxmlformats.org/presentationml/2006/ole">
            <mc:AlternateContent xmlns:mc="http://schemas.openxmlformats.org/markup-compatibility/2006">
              <mc:Choice xmlns:v="urn:schemas-microsoft-com:vml" Requires="v">
                <p:oleObj spid="_x0000_s2924" name="Visio" r:id="rId16" imgW="2417559" imgH="3590480" progId="Visio.Drawing.11">
                  <p:embed/>
                </p:oleObj>
              </mc:Choice>
              <mc:Fallback>
                <p:oleObj name="Visio" r:id="rId16" imgW="2417559" imgH="3590480" progId="Visio.Drawing.11">
                  <p:embed/>
                  <p:pic>
                    <p:nvPicPr>
                      <p:cNvPr id="10" name="Object 16"/>
                      <p:cNvPicPr>
                        <a:picLocks noChangeAspect="1" noChangeArrowheads="1"/>
                      </p:cNvPicPr>
                      <p:nvPr/>
                    </p:nvPicPr>
                    <p:blipFill>
                      <a:blip r:embed="rId17"/>
                      <a:srcRect/>
                      <a:stretch>
                        <a:fillRect/>
                      </a:stretch>
                    </p:blipFill>
                    <p:spPr bwMode="auto">
                      <a:xfrm>
                        <a:off x="4731349" y="667875"/>
                        <a:ext cx="1920875" cy="298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1471846092"/>
              </p:ext>
            </p:extLst>
          </p:nvPr>
        </p:nvGraphicFramePr>
        <p:xfrm>
          <a:off x="872877" y="2756249"/>
          <a:ext cx="1094052" cy="1055688"/>
        </p:xfrm>
        <a:graphic>
          <a:graphicData uri="http://schemas.openxmlformats.org/presentationml/2006/ole">
            <mc:AlternateContent xmlns:mc="http://schemas.openxmlformats.org/markup-compatibility/2006">
              <mc:Choice xmlns:v="urn:schemas-microsoft-com:vml" Requires="v">
                <p:oleObj spid="_x0000_s2925" name="Visio" r:id="rId18" imgW="1311661" imgH="1264074" progId="Visio.Drawing.11">
                  <p:embed/>
                </p:oleObj>
              </mc:Choice>
              <mc:Fallback>
                <p:oleObj name="Visio" r:id="rId18" imgW="1311661" imgH="1264074" progId="Visio.Drawing.11">
                  <p:embed/>
                  <p:pic>
                    <p:nvPicPr>
                      <p:cNvPr id="12" name="Object 8"/>
                      <p:cNvPicPr>
                        <a:picLocks noChangeAspect="1" noChangeArrowheads="1"/>
                      </p:cNvPicPr>
                      <p:nvPr/>
                    </p:nvPicPr>
                    <p:blipFill>
                      <a:blip r:embed="rId19"/>
                      <a:srcRect/>
                      <a:stretch>
                        <a:fillRect/>
                      </a:stretch>
                    </p:blipFill>
                    <p:spPr bwMode="auto">
                      <a:xfrm>
                        <a:off x="872877" y="2756249"/>
                        <a:ext cx="1094052"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695013959"/>
              </p:ext>
            </p:extLst>
          </p:nvPr>
        </p:nvGraphicFramePr>
        <p:xfrm>
          <a:off x="6762491" y="2297245"/>
          <a:ext cx="1094052" cy="1055688"/>
        </p:xfrm>
        <a:graphic>
          <a:graphicData uri="http://schemas.openxmlformats.org/presentationml/2006/ole">
            <mc:AlternateContent xmlns:mc="http://schemas.openxmlformats.org/markup-compatibility/2006">
              <mc:Choice xmlns:v="urn:schemas-microsoft-com:vml" Requires="v">
                <p:oleObj spid="_x0000_s2926" name="Visio" r:id="rId20" imgW="1311661" imgH="1264074" progId="Visio.Drawing.11">
                  <p:embed/>
                </p:oleObj>
              </mc:Choice>
              <mc:Fallback>
                <p:oleObj name="Visio" r:id="rId20" imgW="1311661" imgH="1264074" progId="Visio.Drawing.11">
                  <p:embed/>
                  <p:pic>
                    <p:nvPicPr>
                      <p:cNvPr id="14" name="Object 8"/>
                      <p:cNvPicPr>
                        <a:picLocks noChangeAspect="1" noChangeArrowheads="1"/>
                      </p:cNvPicPr>
                      <p:nvPr/>
                    </p:nvPicPr>
                    <p:blipFill>
                      <a:blip r:embed="rId21"/>
                      <a:srcRect/>
                      <a:stretch>
                        <a:fillRect/>
                      </a:stretch>
                    </p:blipFill>
                    <p:spPr bwMode="auto">
                      <a:xfrm>
                        <a:off x="6762491" y="2297245"/>
                        <a:ext cx="1094052"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2057808560"/>
              </p:ext>
            </p:extLst>
          </p:nvPr>
        </p:nvGraphicFramePr>
        <p:xfrm>
          <a:off x="6604000" y="548938"/>
          <a:ext cx="947208" cy="1322917"/>
        </p:xfrm>
        <a:graphic>
          <a:graphicData uri="http://schemas.openxmlformats.org/presentationml/2006/ole">
            <mc:AlternateContent xmlns:mc="http://schemas.openxmlformats.org/markup-compatibility/2006">
              <mc:Choice xmlns:v="urn:schemas-microsoft-com:vml" Requires="v">
                <p:oleObj spid="_x0000_s2927" name="Visio" r:id="rId22" imgW="1192358" imgH="1589141" progId="Visio.Drawing.11">
                  <p:embed/>
                </p:oleObj>
              </mc:Choice>
              <mc:Fallback>
                <p:oleObj name="Visio" r:id="rId22" imgW="1192358" imgH="1589141" progId="Visio.Drawing.11">
                  <p:embed/>
                  <p:pic>
                    <p:nvPicPr>
                      <p:cNvPr id="15" name="Object 16"/>
                      <p:cNvPicPr>
                        <a:picLocks noChangeAspect="1" noChangeArrowheads="1"/>
                      </p:cNvPicPr>
                      <p:nvPr/>
                    </p:nvPicPr>
                    <p:blipFill>
                      <a:blip r:embed="rId23"/>
                      <a:srcRect/>
                      <a:stretch>
                        <a:fillRect/>
                      </a:stretch>
                    </p:blipFill>
                    <p:spPr bwMode="auto">
                      <a:xfrm>
                        <a:off x="6604000" y="548938"/>
                        <a:ext cx="947208" cy="132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6"/>
          <p:cNvGraphicFramePr>
            <a:graphicFrameLocks noChangeAspect="1"/>
          </p:cNvGraphicFramePr>
          <p:nvPr>
            <p:extLst>
              <p:ext uri="{D42A27DB-BD31-4B8C-83A1-F6EECF244321}">
                <p14:modId xmlns:p14="http://schemas.microsoft.com/office/powerpoint/2010/main" val="2834401134"/>
              </p:ext>
            </p:extLst>
          </p:nvPr>
        </p:nvGraphicFramePr>
        <p:xfrm>
          <a:off x="3933631" y="435085"/>
          <a:ext cx="1199886" cy="1379802"/>
        </p:xfrm>
        <a:graphic>
          <a:graphicData uri="http://schemas.openxmlformats.org/presentationml/2006/ole">
            <mc:AlternateContent xmlns:mc="http://schemas.openxmlformats.org/markup-compatibility/2006">
              <mc:Choice xmlns:v="urn:schemas-microsoft-com:vml" Requires="v">
                <p:oleObj spid="_x0000_s2928" name="Visio" r:id="rId24" imgW="1512734" imgH="1656165" progId="Visio.Drawing.11">
                  <p:embed/>
                </p:oleObj>
              </mc:Choice>
              <mc:Fallback>
                <p:oleObj name="Visio" r:id="rId24" imgW="1512734" imgH="1656165" progId="Visio.Drawing.11">
                  <p:embed/>
                  <p:pic>
                    <p:nvPicPr>
                      <p:cNvPr id="16" name="Object 16"/>
                      <p:cNvPicPr>
                        <a:picLocks noChangeAspect="1" noChangeArrowheads="1"/>
                      </p:cNvPicPr>
                      <p:nvPr/>
                    </p:nvPicPr>
                    <p:blipFill>
                      <a:blip r:embed="rId25"/>
                      <a:srcRect/>
                      <a:stretch>
                        <a:fillRect/>
                      </a:stretch>
                    </p:blipFill>
                    <p:spPr bwMode="auto">
                      <a:xfrm>
                        <a:off x="3933631" y="435085"/>
                        <a:ext cx="1199886" cy="137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a:xfrm>
            <a:off x="574016" y="4580175"/>
            <a:ext cx="8314666" cy="954107"/>
          </a:xfrm>
          <a:prstGeom prst="rect">
            <a:avLst/>
          </a:prstGeom>
        </p:spPr>
        <p:txBody>
          <a:bodyPr wrap="square">
            <a:spAutoFit/>
          </a:bodyPr>
          <a:lstStyle/>
          <a:p>
            <a:pPr marL="1323" indent="-1323">
              <a:spcBef>
                <a:spcPct val="20000"/>
              </a:spcBef>
              <a:buClr>
                <a:prstClr val="black">
                  <a:lumMod val="50000"/>
                  <a:lumOff val="50000"/>
                </a:prstClr>
              </a:buClr>
            </a:pPr>
            <a:r>
              <a:rPr lang="en-AU" sz="1400" dirty="0">
                <a:latin typeface="Arial" panose="020B0604020202020204" pitchFamily="34" charset="0"/>
                <a:cs typeface="Arial" panose="020B0604020202020204" pitchFamily="34" charset="0"/>
              </a:rPr>
              <a:t>The purchase order document serves as an input to the stock availability check against the Warehouse DB. Based on the outcome of this check, the status of the document is updated, either to “approved” or “rejected”. If the order is approved, an invoice and a shipment notice are produced. The order is then archived on the Orders DB.</a:t>
            </a:r>
          </a:p>
        </p:txBody>
      </p:sp>
    </p:spTree>
    <p:extLst>
      <p:ext uri="{BB962C8B-B14F-4D97-AF65-F5344CB8AC3E}">
        <p14:creationId xmlns:p14="http://schemas.microsoft.com/office/powerpoint/2010/main" val="3029046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651258" y="1375725"/>
            <a:ext cx="5792673" cy="43392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543193" y="296756"/>
            <a:ext cx="6720747" cy="660073"/>
          </a:xfrm>
          <a:prstGeom prst="rect">
            <a:avLst/>
          </a:prstGeom>
          <a:ln>
            <a:solidFill>
              <a:schemeClr val="bg1"/>
            </a:solidFill>
          </a:ln>
        </p:spPr>
        <p:txBody>
          <a:bodyPr vert="horz" lIns="76200" tIns="38100" rIns="76200" bIns="3810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sz="2400" b="1" dirty="0">
                <a:solidFill>
                  <a:schemeClr val="tx1"/>
                </a:solidFill>
                <a:latin typeface="Arial" panose="020B0604020202020204" pitchFamily="34" charset="0"/>
                <a:cs typeface="Arial" panose="020B0604020202020204" pitchFamily="34" charset="0"/>
              </a:rPr>
              <a:t>Do data objects affect the token flow?</a:t>
            </a:r>
          </a:p>
        </p:txBody>
      </p:sp>
      <p:sp>
        <p:nvSpPr>
          <p:cNvPr id="2" name="Rectangle 1"/>
          <p:cNvSpPr/>
          <p:nvPr/>
        </p:nvSpPr>
        <p:spPr>
          <a:xfrm>
            <a:off x="4305300" y="1244382"/>
            <a:ext cx="4747260" cy="3139321"/>
          </a:xfrm>
          <a:prstGeom prst="rect">
            <a:avLst/>
          </a:prstGeom>
        </p:spPr>
        <p:txBody>
          <a:bodyPr wrap="square">
            <a:spAutoFit/>
          </a:bodyPr>
          <a:lstStyle/>
          <a:p>
            <a:r>
              <a:rPr lang="en-US" dirty="0"/>
              <a:t>Input data objects are required for an activity to be </a:t>
            </a:r>
            <a:r>
              <a:rPr lang="en-US" dirty="0" smtClean="0"/>
              <a:t>executed</a:t>
            </a:r>
            <a:r>
              <a:rPr lang="en-US" dirty="0"/>
              <a:t>. Even if a </a:t>
            </a:r>
            <a:r>
              <a:rPr lang="en-US" dirty="0" smtClean="0"/>
              <a:t>token is </a:t>
            </a:r>
            <a:r>
              <a:rPr lang="en-US" dirty="0"/>
              <a:t>available on the incoming arc of that activity, the latter cannot be executed </a:t>
            </a:r>
            <a:r>
              <a:rPr lang="en-US" dirty="0" smtClean="0"/>
              <a:t>until all </a:t>
            </a:r>
            <a:r>
              <a:rPr lang="en-US" dirty="0"/>
              <a:t>input data objects are </a:t>
            </a:r>
            <a:r>
              <a:rPr lang="en-US" dirty="0" smtClean="0"/>
              <a:t>also available</a:t>
            </a:r>
            <a:r>
              <a:rPr lang="en-US" dirty="0"/>
              <a:t>. A data object is available if it has </a:t>
            </a:r>
            <a:r>
              <a:rPr lang="en-US" dirty="0" smtClean="0"/>
              <a:t>been created </a:t>
            </a:r>
            <a:r>
              <a:rPr lang="en-US" dirty="0"/>
              <a:t>as a result of completing a preceding activity (whose output was the </a:t>
            </a:r>
            <a:r>
              <a:rPr lang="en-US" dirty="0" smtClean="0"/>
              <a:t>data  object </a:t>
            </a:r>
            <a:r>
              <a:rPr lang="en-US" dirty="0"/>
              <a:t>itself), or because it is an input to the whole process (like Purchase order).</a:t>
            </a:r>
          </a:p>
        </p:txBody>
      </p:sp>
    </p:spTree>
    <p:extLst>
      <p:ext uri="{BB962C8B-B14F-4D97-AF65-F5344CB8AC3E}">
        <p14:creationId xmlns:p14="http://schemas.microsoft.com/office/powerpoint/2010/main" val="410324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Exercise 3.5</a:t>
            </a:r>
          </a:p>
        </p:txBody>
      </p:sp>
      <p:pic>
        <p:nvPicPr>
          <p:cNvPr id="5" name="Picture 4">
            <a:extLst>
              <a:ext uri="{FF2B5EF4-FFF2-40B4-BE49-F238E27FC236}">
                <a16:creationId xmlns:a16="http://schemas.microsoft.com/office/drawing/2014/main" xmlns="" id="{512B18E5-3056-B04B-94F8-BFA82D649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754" y="359674"/>
            <a:ext cx="6180246" cy="5355326"/>
          </a:xfrm>
          <a:prstGeom prst="rect">
            <a:avLst/>
          </a:prstGeom>
        </p:spPr>
      </p:pic>
      <p:sp>
        <p:nvSpPr>
          <p:cNvPr id="2" name="Content Placeholder 1"/>
          <p:cNvSpPr>
            <a:spLocks noGrp="1"/>
          </p:cNvSpPr>
          <p:nvPr>
            <p:ph idx="1"/>
          </p:nvPr>
        </p:nvSpPr>
        <p:spPr>
          <a:xfrm>
            <a:off x="462409" y="887412"/>
            <a:ext cx="2953652" cy="3859212"/>
          </a:xfrm>
          <a:solidFill>
            <a:schemeClr val="bg1"/>
          </a:solidFill>
        </p:spPr>
        <p:txBody>
          <a:bodyPr>
            <a:normAutofit/>
          </a:bodyPr>
          <a:lstStyle/>
          <a:p>
            <a:pPr marL="0" indent="0">
              <a:buNone/>
            </a:pPr>
            <a:r>
              <a:rPr lang="en-AU" sz="1800" dirty="0"/>
              <a:t>Is there any missing data object or data store in the example below?</a:t>
            </a:r>
          </a:p>
          <a:p>
            <a:pPr marL="0" indent="0">
              <a:buNone/>
            </a:pPr>
            <a:endParaRPr lang="en-AU" sz="2000" dirty="0"/>
          </a:p>
          <a:p>
            <a:pPr marL="0" indent="0">
              <a:buNone/>
            </a:pPr>
            <a:endParaRPr lang="en-AU" sz="2000" dirty="0"/>
          </a:p>
        </p:txBody>
      </p:sp>
    </p:spTree>
    <p:extLst>
      <p:ext uri="{BB962C8B-B14F-4D97-AF65-F5344CB8AC3E}">
        <p14:creationId xmlns:p14="http://schemas.microsoft.com/office/powerpoint/2010/main" val="1527954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651258" y="1375725"/>
            <a:ext cx="5792673" cy="43392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543193" y="296756"/>
            <a:ext cx="6720747" cy="660073"/>
          </a:xfrm>
          <a:prstGeom prst="rect">
            <a:avLst/>
          </a:prstGeom>
          <a:ln>
            <a:solidFill>
              <a:schemeClr val="bg1"/>
            </a:solidFill>
          </a:ln>
        </p:spPr>
        <p:txBody>
          <a:bodyPr vert="horz" lIns="76200" tIns="38100" rIns="76200" bIns="3810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sz="2400" b="1" dirty="0">
                <a:solidFill>
                  <a:schemeClr val="tx1"/>
                </a:solidFill>
                <a:latin typeface="Arial" panose="020B0604020202020204" pitchFamily="34" charset="0"/>
                <a:cs typeface="Arial" panose="020B0604020202020204" pitchFamily="34" charset="0"/>
              </a:rPr>
              <a:t>Do we always need to model data objects?</a:t>
            </a:r>
          </a:p>
        </p:txBody>
      </p:sp>
      <p:sp>
        <p:nvSpPr>
          <p:cNvPr id="2" name="Rectangle 1"/>
          <p:cNvSpPr/>
          <p:nvPr/>
        </p:nvSpPr>
        <p:spPr>
          <a:xfrm>
            <a:off x="4343400" y="1455480"/>
            <a:ext cx="4876800" cy="2308324"/>
          </a:xfrm>
          <a:prstGeom prst="rect">
            <a:avLst/>
          </a:prstGeom>
        </p:spPr>
        <p:txBody>
          <a:bodyPr wrap="square">
            <a:spAutoFit/>
          </a:bodyPr>
          <a:lstStyle/>
          <a:p>
            <a:r>
              <a:rPr lang="en-US" dirty="0"/>
              <a:t>Data objects help the reader </a:t>
            </a:r>
            <a:r>
              <a:rPr lang="en-US" dirty="0" smtClean="0"/>
              <a:t>understand </a:t>
            </a:r>
            <a:r>
              <a:rPr lang="en-US" dirty="0"/>
              <a:t>the flow of business data from </a:t>
            </a:r>
            <a:r>
              <a:rPr lang="en-US" dirty="0" smtClean="0"/>
              <a:t>one activity to </a:t>
            </a:r>
            <a:r>
              <a:rPr lang="en-US" dirty="0"/>
              <a:t>the other</a:t>
            </a:r>
            <a:r>
              <a:rPr lang="en-US" dirty="0" smtClean="0"/>
              <a:t>.</a:t>
            </a:r>
          </a:p>
          <a:p>
            <a:r>
              <a:rPr lang="en-US" dirty="0" smtClean="0"/>
              <a:t>However</a:t>
            </a:r>
            <a:r>
              <a:rPr lang="en-US" dirty="0"/>
              <a:t>, </a:t>
            </a:r>
            <a:r>
              <a:rPr lang="en-US" dirty="0" smtClean="0"/>
              <a:t>it increases </a:t>
            </a:r>
            <a:r>
              <a:rPr lang="en-US" dirty="0"/>
              <a:t>complexity of the diagram.</a:t>
            </a:r>
          </a:p>
          <a:p>
            <a:r>
              <a:rPr lang="en-US" dirty="0"/>
              <a:t>Thus, </a:t>
            </a:r>
            <a:r>
              <a:rPr lang="en-US" dirty="0" smtClean="0"/>
              <a:t>it is preferred to </a:t>
            </a:r>
            <a:r>
              <a:rPr lang="en-US" dirty="0"/>
              <a:t>use them only when they are needed for a specific </a:t>
            </a:r>
            <a:r>
              <a:rPr lang="en-US" dirty="0" smtClean="0"/>
              <a:t>purpose</a:t>
            </a:r>
            <a:endParaRPr lang="en-US" dirty="0"/>
          </a:p>
        </p:txBody>
      </p:sp>
    </p:spTree>
    <p:extLst>
      <p:ext uri="{BB962C8B-B14F-4D97-AF65-F5344CB8AC3E}">
        <p14:creationId xmlns:p14="http://schemas.microsoft.com/office/powerpoint/2010/main" val="21535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normAutofit/>
          </a:bodyPr>
          <a:lstStyle/>
          <a:p>
            <a:r>
              <a:rPr lang="en-AU" dirty="0"/>
              <a:t>BPMN Text Annotations</a:t>
            </a:r>
            <a:endParaRPr lang="en-AU" i="1" dirty="0"/>
          </a:p>
        </p:txBody>
      </p:sp>
      <p:sp>
        <p:nvSpPr>
          <p:cNvPr id="1004547" name="Rectangle 3"/>
          <p:cNvSpPr>
            <a:spLocks noGrp="1" noChangeArrowheads="1"/>
          </p:cNvSpPr>
          <p:nvPr>
            <p:ph idx="1"/>
          </p:nvPr>
        </p:nvSpPr>
        <p:spPr/>
        <p:txBody>
          <a:bodyPr>
            <a:noAutofit/>
          </a:bodyPr>
          <a:lstStyle/>
          <a:p>
            <a:pPr marL="0" indent="0">
              <a:buNone/>
            </a:pPr>
            <a:r>
              <a:rPr lang="en-AU" dirty="0"/>
              <a:t>A </a:t>
            </a:r>
            <a:r>
              <a:rPr lang="en-AU" i="1" dirty="0"/>
              <a:t>Text Annotation </a:t>
            </a:r>
            <a:r>
              <a:rPr lang="en-AU" dirty="0"/>
              <a:t>is a mechanism to provide additional text information to the model reader</a:t>
            </a:r>
          </a:p>
          <a:p>
            <a:pPr lvl="1"/>
            <a:r>
              <a:rPr lang="en-AU" sz="1667" b="1" dirty="0"/>
              <a:t>Doesn’t affect</a:t>
            </a:r>
            <a:r>
              <a:rPr lang="en-AU" sz="1667" dirty="0"/>
              <a:t> the flow of tokens through the process</a:t>
            </a:r>
          </a:p>
          <a:p>
            <a:pPr lvl="1"/>
            <a:endParaRPr lang="en-AU" i="1" dirty="0"/>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54</a:t>
            </a:fld>
            <a:endParaRPr lang="en-AU">
              <a:solidFill>
                <a:prstClr val="black">
                  <a:lumMod val="50000"/>
                  <a:lumOff val="50000"/>
                </a:prstClr>
              </a:solidFill>
            </a:endParaRPr>
          </a:p>
        </p:txBody>
      </p:sp>
      <p:graphicFrame>
        <p:nvGraphicFramePr>
          <p:cNvPr id="7" name="Object 12"/>
          <p:cNvGraphicFramePr>
            <a:graphicFrameLocks noChangeAspect="1"/>
          </p:cNvGraphicFramePr>
          <p:nvPr>
            <p:extLst/>
          </p:nvPr>
        </p:nvGraphicFramePr>
        <p:xfrm>
          <a:off x="4954653" y="2747698"/>
          <a:ext cx="3050646" cy="1418167"/>
        </p:xfrm>
        <a:graphic>
          <a:graphicData uri="http://schemas.openxmlformats.org/presentationml/2006/ole">
            <mc:AlternateContent xmlns:mc="http://schemas.openxmlformats.org/markup-compatibility/2006">
              <mc:Choice xmlns:v="urn:schemas-microsoft-com:vml" Requires="v">
                <p:oleObj spid="_x0000_s4255" name="Visio" r:id="rId4" imgW="2604556" imgH="1211125" progId="Visio.Drawing.11">
                  <p:embed/>
                </p:oleObj>
              </mc:Choice>
              <mc:Fallback>
                <p:oleObj name="Visio" r:id="rId4" imgW="2604556" imgH="1211125" progId="Visio.Drawing.11">
                  <p:embed/>
                  <p:pic>
                    <p:nvPicPr>
                      <p:cNvPr id="7" name="Object 12"/>
                      <p:cNvPicPr>
                        <a:picLocks noChangeAspect="1" noChangeArrowheads="1"/>
                      </p:cNvPicPr>
                      <p:nvPr/>
                    </p:nvPicPr>
                    <p:blipFill>
                      <a:blip r:embed="rId5"/>
                      <a:srcRect/>
                      <a:stretch>
                        <a:fillRect/>
                      </a:stretch>
                    </p:blipFill>
                    <p:spPr bwMode="auto">
                      <a:xfrm>
                        <a:off x="4954653" y="2747698"/>
                        <a:ext cx="3050646" cy="1418167"/>
                      </a:xfrm>
                      <a:prstGeom prst="rect">
                        <a:avLst/>
                      </a:prstGeom>
                      <a:noFill/>
                      <a:ln>
                        <a:noFill/>
                      </a:ln>
                      <a:effectLst/>
                      <a:extLst/>
                    </p:spPr>
                  </p:pic>
                </p:oleObj>
              </mc:Fallback>
            </mc:AlternateContent>
          </a:graphicData>
        </a:graphic>
      </p:graphicFrame>
      <p:graphicFrame>
        <p:nvGraphicFramePr>
          <p:cNvPr id="6" name="Object 12"/>
          <p:cNvGraphicFramePr>
            <a:graphicFrameLocks noChangeAspect="1"/>
          </p:cNvGraphicFramePr>
          <p:nvPr>
            <p:extLst/>
          </p:nvPr>
        </p:nvGraphicFramePr>
        <p:xfrm>
          <a:off x="1593190" y="2747698"/>
          <a:ext cx="3050646" cy="1418167"/>
        </p:xfrm>
        <a:graphic>
          <a:graphicData uri="http://schemas.openxmlformats.org/presentationml/2006/ole">
            <mc:AlternateContent xmlns:mc="http://schemas.openxmlformats.org/markup-compatibility/2006">
              <mc:Choice xmlns:v="urn:schemas-microsoft-com:vml" Requires="v">
                <p:oleObj spid="_x0000_s4256" name="Visio" r:id="rId6" imgW="2604556" imgH="1211125" progId="Visio.Drawing.11">
                  <p:embed/>
                </p:oleObj>
              </mc:Choice>
              <mc:Fallback>
                <p:oleObj name="Visio" r:id="rId6" imgW="2604556" imgH="1211125" progId="Visio.Drawing.11">
                  <p:embed/>
                  <p:pic>
                    <p:nvPicPr>
                      <p:cNvPr id="6" name="Object 12"/>
                      <p:cNvPicPr>
                        <a:picLocks noChangeAspect="1" noChangeArrowheads="1"/>
                      </p:cNvPicPr>
                      <p:nvPr/>
                    </p:nvPicPr>
                    <p:blipFill>
                      <a:blip r:embed="rId7"/>
                      <a:srcRect/>
                      <a:stretch>
                        <a:fillRect/>
                      </a:stretch>
                    </p:blipFill>
                    <p:spPr bwMode="auto">
                      <a:xfrm>
                        <a:off x="1593190" y="2747698"/>
                        <a:ext cx="3050646" cy="141816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004497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327360"/>
            <a:ext cx="7764463" cy="3859212"/>
          </a:xfrm>
        </p:spPr>
        <p:txBody>
          <a:bodyPr>
            <a:normAutofit/>
          </a:bodyPr>
          <a:lstStyle/>
          <a:p>
            <a:pPr marL="0" indent="0">
              <a:buNone/>
            </a:pPr>
            <a:r>
              <a:rPr lang="en-AU" sz="2000" dirty="0"/>
              <a:t>Put together the four fragments of the loan assessment process that you created in Exercises 3.1–3.4.</a:t>
            </a:r>
          </a:p>
          <a:p>
            <a:pPr marL="0" indent="0">
              <a:buNone/>
            </a:pPr>
            <a:endParaRPr lang="en-AU" sz="2000" dirty="0"/>
          </a:p>
          <a:p>
            <a:pPr marL="0" indent="0">
              <a:buNone/>
            </a:pPr>
            <a:r>
              <a:rPr lang="en-AU" sz="1800" i="1" dirty="0"/>
              <a:t>Hint. </a:t>
            </a:r>
            <a:r>
              <a:rPr lang="en-AU" sz="1800" dirty="0"/>
              <a:t>Look at the labels of the start and end events to understand the order dependencies among the various fragments. Then extend the resulting model by adding all the required business objects. Moreover, attach annotations to specify the business rules behind </a:t>
            </a:r>
            <a:r>
              <a:rPr lang="en-AU" sz="1800" dirty="0" err="1"/>
              <a:t>i</a:t>
            </a:r>
            <a:r>
              <a:rPr lang="en-AU" sz="1800" dirty="0"/>
              <a:t>) checking an application completeness, ii) assessing an application eligibility, and iii) verifying a repayment agreement.</a:t>
            </a:r>
          </a:p>
          <a:p>
            <a:pPr marL="0" indent="0">
              <a:buNone/>
            </a:pPr>
            <a:endParaRPr lang="en-AU" sz="2000" dirty="0"/>
          </a:p>
        </p:txBody>
      </p:sp>
      <p:sp>
        <p:nvSpPr>
          <p:cNvPr id="3" name="Title 2"/>
          <p:cNvSpPr>
            <a:spLocks noGrp="1"/>
          </p:cNvSpPr>
          <p:nvPr>
            <p:ph type="title"/>
          </p:nvPr>
        </p:nvSpPr>
        <p:spPr/>
        <p:txBody>
          <a:bodyPr/>
          <a:lstStyle/>
          <a:p>
            <a:r>
              <a:rPr lang="en-US" dirty="0"/>
              <a:t>Exercise 3.6</a:t>
            </a:r>
          </a:p>
        </p:txBody>
      </p:sp>
    </p:spTree>
    <p:extLst>
      <p:ext uri="{BB962C8B-B14F-4D97-AF65-F5344CB8AC3E}">
        <p14:creationId xmlns:p14="http://schemas.microsoft.com/office/powerpoint/2010/main" val="11300669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First Steps with BPMN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Branching and Merging</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Business Objects</a:t>
            </a:r>
          </a:p>
          <a:p>
            <a:pPr marL="342900" indent="-342900">
              <a:buFont typeface="+mj-lt"/>
              <a:buAutoNum type="arabicPeriod"/>
            </a:pPr>
            <a:r>
              <a:rPr lang="en-US" sz="1400" dirty="0"/>
              <a:t>Resources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Decomposition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Reuse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72161877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2"/>
          <p:cNvSpPr>
            <a:spLocks noChangeArrowheads="1"/>
          </p:cNvSpPr>
          <p:nvPr/>
        </p:nvSpPr>
        <p:spPr bwMode="auto">
          <a:xfrm>
            <a:off x="1322917" y="3131040"/>
            <a:ext cx="6478323" cy="1130788"/>
          </a:xfrm>
          <a:prstGeom prst="rect">
            <a:avLst/>
          </a:prstGeom>
          <a:noFill/>
          <a:ln w="12700">
            <a:noFill/>
            <a:miter lim="800000"/>
            <a:headEnd/>
            <a:tailEnd/>
          </a:ln>
        </p:spPr>
        <p:txBody>
          <a:bodyPr lIns="27475" tIns="27475" rIns="27475" bIns="27475"/>
          <a:lstStyle/>
          <a:p>
            <a:pPr algn="ctr" defTabSz="586145" eaLnBrk="0" fontAlgn="base" hangingPunct="0">
              <a:spcBef>
                <a:spcPct val="0"/>
              </a:spcBef>
              <a:spcAft>
                <a:spcPct val="0"/>
              </a:spcAft>
            </a:pPr>
            <a:endParaRPr lang="en-AU" sz="1923" b="1">
              <a:solidFill>
                <a:srgbClr val="5B6973"/>
              </a:solidFill>
              <a:latin typeface="Arial" charset="0"/>
              <a:ea typeface="ＭＳ Ｐゴシック" pitchFamily="34" charset="-128"/>
              <a:cs typeface="ＭＳ Ｐゴシック"/>
            </a:endParaRPr>
          </a:p>
        </p:txBody>
      </p:sp>
      <p:sp>
        <p:nvSpPr>
          <p:cNvPr id="700418" name="Rectangle 3"/>
          <p:cNvSpPr>
            <a:spLocks noGrp="1" noChangeArrowheads="1"/>
          </p:cNvSpPr>
          <p:nvPr>
            <p:ph type="title"/>
          </p:nvPr>
        </p:nvSpPr>
        <p:spPr>
          <a:xfrm>
            <a:off x="591088" y="127564"/>
            <a:ext cx="6840000" cy="903822"/>
          </a:xfrm>
        </p:spPr>
        <p:txBody>
          <a:bodyPr>
            <a:normAutofit/>
          </a:bodyPr>
          <a:lstStyle/>
          <a:p>
            <a:pPr algn="l"/>
            <a:r>
              <a:rPr lang="en-AU" dirty="0"/>
              <a:t>Resources</a:t>
            </a:r>
          </a:p>
        </p:txBody>
      </p:sp>
      <p:pic>
        <p:nvPicPr>
          <p:cNvPr id="700419" name="Picture 4"/>
          <p:cNvPicPr>
            <a:picLocks noGrp="1" noChangeAspect="1"/>
          </p:cNvPicPr>
          <p:nvPr>
            <p:ph idx="1"/>
          </p:nvPr>
        </p:nvPicPr>
        <p:blipFill>
          <a:blip r:embed="rId2" cstate="print"/>
          <a:stretch>
            <a:fillRect/>
          </a:stretch>
        </p:blipFill>
        <p:spPr>
          <a:xfrm>
            <a:off x="2624931" y="1991519"/>
            <a:ext cx="3429000" cy="2565400"/>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17DA65ED-F1C7-4087-AB21-3BE856A544E0}" type="slidenum">
              <a:rPr lang="de-DE" smtClean="0">
                <a:solidFill>
                  <a:prstClr val="black">
                    <a:lumMod val="50000"/>
                    <a:lumOff val="50000"/>
                  </a:prstClr>
                </a:solidFill>
              </a:rPr>
              <a:pPr>
                <a:defRPr/>
              </a:pPr>
              <a:t>57</a:t>
            </a:fld>
            <a:endParaRPr lang="de-DE">
              <a:solidFill>
                <a:prstClr val="black">
                  <a:lumMod val="50000"/>
                  <a:lumOff val="50000"/>
                </a:prstClr>
              </a:solidFill>
            </a:endParaRPr>
          </a:p>
        </p:txBody>
      </p:sp>
      <p:pic>
        <p:nvPicPr>
          <p:cNvPr id="700420" name="Picture 5"/>
          <p:cNvPicPr>
            <a:picLocks noGrp="1" noChangeAspect="1"/>
          </p:cNvPicPr>
          <p:nvPr>
            <p:ph sz="quarter" idx="4294967295"/>
          </p:nvPr>
        </p:nvPicPr>
        <p:blipFill>
          <a:blip r:embed="rId3" cstate="print"/>
          <a:stretch>
            <a:fillRect/>
          </a:stretch>
        </p:blipFill>
        <p:spPr>
          <a:xfrm>
            <a:off x="6499489" y="1235216"/>
            <a:ext cx="1712912" cy="1651000"/>
          </a:xfrm>
          <a:prstGeom prst="rect">
            <a:avLst/>
          </a:prstGeom>
          <a:ln w="3175">
            <a:solidFill>
              <a:schemeClr val="tx1"/>
            </a:solidFill>
          </a:ln>
          <a:effectLst>
            <a:outerShdw blurRad="292100" dist="139700" dir="2700000" algn="tl" rotWithShape="0">
              <a:srgbClr val="333333">
                <a:alpha val="65000"/>
              </a:srgbClr>
            </a:outerShdw>
          </a:effectLst>
        </p:spPr>
      </p:pic>
      <p:pic>
        <p:nvPicPr>
          <p:cNvPr id="700421" name="Picture 6"/>
          <p:cNvPicPr>
            <a:picLocks noGrp="1" noChangeAspect="1"/>
          </p:cNvPicPr>
          <p:nvPr>
            <p:ph sz="quarter" idx="4294967295"/>
          </p:nvPr>
        </p:nvPicPr>
        <p:blipFill>
          <a:blip r:embed="rId4" cstate="print"/>
          <a:srcRect/>
          <a:stretch>
            <a:fillRect/>
          </a:stretch>
        </p:blipFill>
        <p:spPr>
          <a:xfrm>
            <a:off x="1154377" y="3175000"/>
            <a:ext cx="2519363" cy="1524000"/>
          </a:xfrm>
          <a:prstGeom prst="rect">
            <a:avLst/>
          </a:prstGeom>
          <a:ln w="3175">
            <a:solidFill>
              <a:schemeClr val="tx1"/>
            </a:solidFill>
          </a:ln>
          <a:effectLst>
            <a:outerShdw blurRad="292100" dist="139700" dir="2700000" algn="tl" rotWithShape="0">
              <a:srgbClr val="333333">
                <a:alpha val="65000"/>
              </a:srgbClr>
            </a:outerShdw>
          </a:effectLst>
        </p:spPr>
      </p:pic>
      <p:pic>
        <p:nvPicPr>
          <p:cNvPr id="700422" name="Picture 9"/>
          <p:cNvPicPr>
            <a:picLocks noChangeAspect="1" noChangeArrowheads="1"/>
          </p:cNvPicPr>
          <p:nvPr/>
        </p:nvPicPr>
        <p:blipFill>
          <a:blip r:embed="rId5" cstate="print"/>
          <a:srcRect/>
          <a:stretch>
            <a:fillRect/>
          </a:stretch>
        </p:blipFill>
        <p:spPr bwMode="auto">
          <a:xfrm>
            <a:off x="5050897" y="3175000"/>
            <a:ext cx="2308490" cy="152400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713323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lstStyle/>
          <a:p>
            <a:r>
              <a:rPr lang="en-AU" dirty="0"/>
              <a:t>Resources</a:t>
            </a:r>
          </a:p>
        </p:txBody>
      </p:sp>
      <p:sp>
        <p:nvSpPr>
          <p:cNvPr id="1796099" name="Rectangle 3"/>
          <p:cNvSpPr>
            <a:spLocks noGrp="1" noChangeArrowheads="1"/>
          </p:cNvSpPr>
          <p:nvPr>
            <p:ph idx="1"/>
          </p:nvPr>
        </p:nvSpPr>
        <p:spPr>
          <a:xfrm>
            <a:off x="627133" y="1064832"/>
            <a:ext cx="8273027" cy="3859212"/>
          </a:xfrm>
        </p:spPr>
        <p:txBody>
          <a:bodyPr>
            <a:noAutofit/>
          </a:bodyPr>
          <a:lstStyle/>
          <a:p>
            <a:r>
              <a:rPr lang="en-US" sz="1800" dirty="0"/>
              <a:t>Resource is a generic term to refer </a:t>
            </a:r>
            <a:r>
              <a:rPr lang="en-US" sz="1800" dirty="0" smtClean="0"/>
              <a:t>to anyone </a:t>
            </a:r>
            <a:r>
              <a:rPr lang="en-US" sz="1800" dirty="0"/>
              <a:t>or anything involved in the performance of a process activity</a:t>
            </a:r>
            <a:r>
              <a:rPr lang="en-US" sz="1800" dirty="0" smtClean="0"/>
              <a:t>.</a:t>
            </a:r>
          </a:p>
          <a:p>
            <a:r>
              <a:rPr lang="en-US" sz="1800" dirty="0" smtClean="0"/>
              <a:t>A resource can </a:t>
            </a:r>
            <a:r>
              <a:rPr lang="en-US" sz="1800" dirty="0"/>
              <a:t>be:</a:t>
            </a:r>
          </a:p>
          <a:p>
            <a:pPr lvl="1"/>
            <a:r>
              <a:rPr lang="en-US" sz="1600" dirty="0" smtClean="0"/>
              <a:t>A </a:t>
            </a:r>
            <a:r>
              <a:rPr lang="en-US" sz="1600" dirty="0"/>
              <a:t>process participant, i.e. an individual person like the employee </a:t>
            </a:r>
            <a:r>
              <a:rPr lang="en-US" sz="1600" dirty="0" smtClean="0"/>
              <a:t>John</a:t>
            </a:r>
            <a:endParaRPr lang="en-US" sz="1600" dirty="0"/>
          </a:p>
          <a:p>
            <a:pPr lvl="1"/>
            <a:r>
              <a:rPr lang="en-US" sz="1600" dirty="0" smtClean="0"/>
              <a:t>A </a:t>
            </a:r>
            <a:r>
              <a:rPr lang="en-US" sz="1600" dirty="0"/>
              <a:t>software system, for example a server or a software application.</a:t>
            </a:r>
          </a:p>
          <a:p>
            <a:pPr lvl="1"/>
            <a:r>
              <a:rPr lang="en-US" sz="1600" dirty="0" smtClean="0"/>
              <a:t>An </a:t>
            </a:r>
            <a:r>
              <a:rPr lang="en-US" sz="1600" dirty="0"/>
              <a:t>equipment, such as a printer or a manufacturing </a:t>
            </a:r>
            <a:r>
              <a:rPr lang="en-US" sz="1600" dirty="0" smtClean="0"/>
              <a:t>plant</a:t>
            </a:r>
          </a:p>
          <a:p>
            <a:pPr>
              <a:defRPr/>
            </a:pPr>
            <a:r>
              <a:rPr lang="en-US" sz="1800" dirty="0"/>
              <a:t>Resource can classified as </a:t>
            </a:r>
          </a:p>
          <a:p>
            <a:pPr marL="541338" lvl="2" indent="-266700">
              <a:spcAft>
                <a:spcPts val="600"/>
              </a:spcAft>
              <a:defRPr/>
            </a:pPr>
            <a:r>
              <a:rPr lang="en-US" sz="1600" dirty="0"/>
              <a:t>Active resources:</a:t>
            </a:r>
          </a:p>
          <a:p>
            <a:pPr marL="793750" lvl="4">
              <a:spcAft>
                <a:spcPts val="600"/>
              </a:spcAft>
              <a:defRPr/>
            </a:pPr>
            <a:r>
              <a:rPr lang="en-US" sz="1600" dirty="0"/>
              <a:t>i.e. resources that can independently perform an activity</a:t>
            </a:r>
          </a:p>
          <a:p>
            <a:pPr marL="541338" lvl="2" indent="-266700">
              <a:spcAft>
                <a:spcPts val="600"/>
              </a:spcAft>
              <a:defRPr/>
            </a:pPr>
            <a:r>
              <a:rPr lang="en-US" sz="1600" dirty="0"/>
              <a:t>Passive resources</a:t>
            </a:r>
          </a:p>
          <a:p>
            <a:pPr marL="793750" lvl="4">
              <a:spcAft>
                <a:spcPts val="600"/>
              </a:spcAft>
              <a:defRPr/>
            </a:pPr>
            <a:r>
              <a:rPr lang="en-US" sz="1600" dirty="0"/>
              <a:t>i.e. resources that are only involved in the performance of an activity</a:t>
            </a:r>
          </a:p>
          <a:p>
            <a:pPr marL="541338" lvl="2" indent="-266700">
              <a:spcAft>
                <a:spcPts val="600"/>
              </a:spcAft>
              <a:defRPr/>
            </a:pPr>
            <a:r>
              <a:rPr lang="en-US" sz="1600" dirty="0"/>
              <a:t>For example, a photocopier is used by a </a:t>
            </a:r>
            <a:r>
              <a:rPr lang="en-US" sz="1600" dirty="0" smtClean="0"/>
              <a:t>employee, </a:t>
            </a:r>
            <a:r>
              <a:rPr lang="en-US" sz="1600" dirty="0"/>
              <a:t>but it is the </a:t>
            </a:r>
            <a:r>
              <a:rPr lang="en-US" sz="1600" dirty="0" smtClean="0"/>
              <a:t>employee who </a:t>
            </a:r>
            <a:r>
              <a:rPr lang="en-US" sz="1600" dirty="0"/>
              <a:t>performs the photocopying activity. So, the photocopier is a passive resource while the </a:t>
            </a:r>
            <a:r>
              <a:rPr lang="en-US" sz="1600" dirty="0" smtClean="0"/>
              <a:t>employee is </a:t>
            </a:r>
            <a:r>
              <a:rPr lang="en-US" sz="1600" dirty="0"/>
              <a:t>an active resource. </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58</a:t>
            </a:fld>
            <a:endParaRPr lang="en-AU">
              <a:solidFill>
                <a:prstClr val="black">
                  <a:lumMod val="50000"/>
                  <a:lumOff val="50000"/>
                </a:prstClr>
              </a:solidFill>
            </a:endParaRPr>
          </a:p>
        </p:txBody>
      </p:sp>
    </p:spTree>
    <p:extLst>
      <p:ext uri="{BB962C8B-B14F-4D97-AF65-F5344CB8AC3E}">
        <p14:creationId xmlns:p14="http://schemas.microsoft.com/office/powerpoint/2010/main" val="31824568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lstStyle/>
          <a:p>
            <a:r>
              <a:rPr lang="en-AU" dirty="0"/>
              <a:t>Resources</a:t>
            </a:r>
          </a:p>
        </p:txBody>
      </p:sp>
      <p:sp>
        <p:nvSpPr>
          <p:cNvPr id="1796099" name="Rectangle 3"/>
          <p:cNvSpPr>
            <a:spLocks noGrp="1" noChangeArrowheads="1"/>
          </p:cNvSpPr>
          <p:nvPr>
            <p:ph idx="1"/>
          </p:nvPr>
        </p:nvSpPr>
        <p:spPr>
          <a:xfrm>
            <a:off x="596653" y="1255332"/>
            <a:ext cx="8273027" cy="3859212"/>
          </a:xfrm>
        </p:spPr>
        <p:txBody>
          <a:bodyPr>
            <a:normAutofit/>
          </a:bodyPr>
          <a:lstStyle/>
          <a:p>
            <a:r>
              <a:rPr lang="en-US" sz="1800" dirty="0" smtClean="0"/>
              <a:t>BPM is </a:t>
            </a:r>
            <a:r>
              <a:rPr lang="en-US" sz="1800" dirty="0"/>
              <a:t>interested in active </a:t>
            </a:r>
            <a:r>
              <a:rPr lang="en-US" sz="1800" dirty="0" smtClean="0"/>
              <a:t>resources</a:t>
            </a:r>
          </a:p>
          <a:p>
            <a:r>
              <a:rPr lang="en-US" sz="1800" dirty="0" smtClean="0"/>
              <a:t>Frequently, in a </a:t>
            </a:r>
            <a:r>
              <a:rPr lang="en-US" sz="1800" dirty="0"/>
              <a:t>process model we do not explicitly refer to one resource at </a:t>
            </a:r>
            <a:r>
              <a:rPr lang="en-US" sz="1800" dirty="0" smtClean="0"/>
              <a:t>a time</a:t>
            </a:r>
            <a:r>
              <a:rPr lang="en-US" sz="1800" dirty="0"/>
              <a:t>, like for example an employee </a:t>
            </a:r>
            <a:r>
              <a:rPr lang="en-US" sz="1800" dirty="0" smtClean="0"/>
              <a:t>John, </a:t>
            </a:r>
            <a:r>
              <a:rPr lang="en-US" sz="1800" dirty="0"/>
              <a:t>but instead we refer to a group </a:t>
            </a:r>
            <a:r>
              <a:rPr lang="en-US" sz="1800" dirty="0" smtClean="0"/>
              <a:t>of resources </a:t>
            </a:r>
            <a:r>
              <a:rPr lang="en-US" sz="1800" dirty="0"/>
              <a:t>that are interchangeable in the sense that any member of the group </a:t>
            </a:r>
            <a:r>
              <a:rPr lang="en-US" sz="1800" dirty="0" smtClean="0"/>
              <a:t>can perform </a:t>
            </a:r>
            <a:r>
              <a:rPr lang="en-US" sz="1800" dirty="0"/>
              <a:t>a given </a:t>
            </a:r>
            <a:r>
              <a:rPr lang="en-US" sz="1800" dirty="0" smtClean="0"/>
              <a:t>activity</a:t>
            </a:r>
          </a:p>
          <a:p>
            <a:r>
              <a:rPr lang="en-US" sz="1800" dirty="0" smtClean="0"/>
              <a:t>Such </a:t>
            </a:r>
            <a:r>
              <a:rPr lang="en-US" sz="1800" dirty="0"/>
              <a:t>groups are called resource </a:t>
            </a:r>
            <a:r>
              <a:rPr lang="en-US" sz="1800" dirty="0" smtClean="0"/>
              <a:t>classes</a:t>
            </a:r>
          </a:p>
          <a:p>
            <a:pPr lvl="1"/>
            <a:r>
              <a:rPr lang="en-US" sz="1700" dirty="0" smtClean="0"/>
              <a:t>Examples </a:t>
            </a:r>
            <a:r>
              <a:rPr lang="en-US" sz="1700" dirty="0"/>
              <a:t>are </a:t>
            </a:r>
            <a:r>
              <a:rPr lang="en-US" sz="1700" dirty="0" smtClean="0"/>
              <a:t>a </a:t>
            </a:r>
            <a:r>
              <a:rPr lang="en-US" sz="1800" dirty="0" smtClean="0"/>
              <a:t>whole </a:t>
            </a:r>
            <a:r>
              <a:rPr lang="en-US" sz="1800" dirty="0"/>
              <a:t>organization, an organizational unit or a role</a:t>
            </a:r>
            <a:r>
              <a:rPr lang="en-US" sz="1800" dirty="0" smtClean="0"/>
              <a:t>.</a:t>
            </a:r>
            <a:endParaRPr lang="en-AU" sz="1800" dirty="0"/>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59</a:t>
            </a:fld>
            <a:endParaRPr lang="en-AU">
              <a:solidFill>
                <a:prstClr val="black">
                  <a:lumMod val="50000"/>
                  <a:lumOff val="50000"/>
                </a:prstClr>
              </a:solidFill>
            </a:endParaRPr>
          </a:p>
        </p:txBody>
      </p:sp>
    </p:spTree>
    <p:extLst>
      <p:ext uri="{BB962C8B-B14F-4D97-AF65-F5344CB8AC3E}">
        <p14:creationId xmlns:p14="http://schemas.microsoft.com/office/powerpoint/2010/main" val="349383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178" y="1832634"/>
            <a:ext cx="8164909" cy="4020447"/>
          </a:xfrm>
        </p:spPr>
        <p:txBody>
          <a:bodyPr>
            <a:normAutofit/>
          </a:bodyPr>
          <a:lstStyle/>
          <a:p>
            <a:pPr marL="0" indent="0">
              <a:buNone/>
            </a:pPr>
            <a:r>
              <a:rPr lang="en-AU" dirty="0"/>
              <a:t>A typical order-to-cash process is triggered by the receipt of a purchase order from a customer. </a:t>
            </a:r>
            <a:r>
              <a:rPr lang="en-US" dirty="0"/>
              <a:t>The purchase order has to be checked against the stock regarding the availability of the item(s) requested. Depending on stock availability the purchase order may be confirmed or rejected. </a:t>
            </a:r>
          </a:p>
          <a:p>
            <a:pPr marL="0" indent="0">
              <a:buNone/>
            </a:pPr>
            <a:r>
              <a:rPr lang="en-US" dirty="0"/>
              <a:t>If the purchase order is confirmed, an invoice is emitted and the goods requested are shipped. The process completes by archiving the </a:t>
            </a:r>
            <a:r>
              <a:rPr lang="en-AU" dirty="0"/>
              <a:t>order or if the order is rejected.</a:t>
            </a:r>
          </a:p>
          <a:p>
            <a:endParaRPr lang="en-AU" dirty="0"/>
          </a:p>
        </p:txBody>
      </p:sp>
      <p:sp>
        <p:nvSpPr>
          <p:cNvPr id="3" name="Title 2"/>
          <p:cNvSpPr>
            <a:spLocks noGrp="1"/>
          </p:cNvSpPr>
          <p:nvPr>
            <p:ph type="title"/>
          </p:nvPr>
        </p:nvSpPr>
        <p:spPr/>
        <p:txBody>
          <a:bodyPr/>
          <a:lstStyle/>
          <a:p>
            <a:r>
              <a:rPr lang="en-AU" dirty="0"/>
              <a:t>Let’s start </a:t>
            </a:r>
            <a:r>
              <a:rPr lang="en-AU" dirty="0" err="1"/>
              <a:t>modeling</a:t>
            </a:r>
            <a:endParaRPr lang="en-AU" dirty="0"/>
          </a:p>
        </p:txBody>
      </p:sp>
      <p:sp>
        <p:nvSpPr>
          <p:cNvPr id="4" name="Rectangle 5"/>
          <p:cNvSpPr>
            <a:spLocks noChangeArrowheads="1"/>
          </p:cNvSpPr>
          <p:nvPr/>
        </p:nvSpPr>
        <p:spPr bwMode="auto">
          <a:xfrm>
            <a:off x="634035" y="1359685"/>
            <a:ext cx="1879041" cy="40011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2000" b="1" dirty="0">
                <a:latin typeface="Arial" panose="020B0604020202020204" pitchFamily="34" charset="0"/>
                <a:ea typeface="ＭＳ Ｐゴシック" pitchFamily="34" charset="-128"/>
                <a:cs typeface="Arial" panose="020B0604020202020204" pitchFamily="34" charset="0"/>
              </a:rPr>
              <a:t>Order-to-cash</a:t>
            </a:r>
          </a:p>
        </p:txBody>
      </p:sp>
    </p:spTree>
    <p:extLst>
      <p:ext uri="{BB962C8B-B14F-4D97-AF65-F5344CB8AC3E}">
        <p14:creationId xmlns:p14="http://schemas.microsoft.com/office/powerpoint/2010/main" val="2823222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Rectangle 2"/>
          <p:cNvSpPr>
            <a:spLocks noGrp="1" noChangeArrowheads="1"/>
          </p:cNvSpPr>
          <p:nvPr>
            <p:ph type="title"/>
          </p:nvPr>
        </p:nvSpPr>
        <p:spPr/>
        <p:txBody>
          <a:bodyPr/>
          <a:lstStyle/>
          <a:p>
            <a:r>
              <a:rPr lang="en-AU" dirty="0"/>
              <a:t>Resources in the order-to-cash example</a:t>
            </a:r>
          </a:p>
        </p:txBody>
      </p:sp>
      <p:sp>
        <p:nvSpPr>
          <p:cNvPr id="1801219" name="Rectangle 3"/>
          <p:cNvSpPr>
            <a:spLocks noGrp="1" noChangeArrowheads="1"/>
          </p:cNvSpPr>
          <p:nvPr>
            <p:ph idx="1"/>
          </p:nvPr>
        </p:nvSpPr>
        <p:spPr>
          <a:xfrm>
            <a:off x="643317" y="1368889"/>
            <a:ext cx="7764463" cy="3859212"/>
          </a:xfrm>
        </p:spPr>
        <p:txBody>
          <a:bodyPr>
            <a:noAutofit/>
          </a:bodyPr>
          <a:lstStyle/>
          <a:p>
            <a:pPr marL="0" indent="0">
              <a:buNone/>
            </a:pPr>
            <a:r>
              <a:rPr lang="en-AU" sz="1800" dirty="0"/>
              <a:t>The order-to-cash process is carried out by a seller’s organization which includes two departments: the </a:t>
            </a:r>
            <a:r>
              <a:rPr lang="en-AU" sz="1800" b="1" dirty="0"/>
              <a:t>Sales department </a:t>
            </a:r>
            <a:r>
              <a:rPr lang="en-AU" sz="1800" dirty="0"/>
              <a:t>and the </a:t>
            </a:r>
            <a:r>
              <a:rPr lang="en-AU" sz="1800" b="1" dirty="0"/>
              <a:t>Warehouse &amp; Distribution department</a:t>
            </a:r>
            <a:r>
              <a:rPr lang="en-AU" sz="1800" dirty="0"/>
              <a:t>. </a:t>
            </a:r>
          </a:p>
          <a:p>
            <a:pPr marL="0" indent="0">
              <a:buNone/>
            </a:pPr>
            <a:r>
              <a:rPr lang="en-AU" sz="1800" dirty="0"/>
              <a:t>The purchase order received by the Seller has to be checked against the stock. This is done via an </a:t>
            </a:r>
            <a:r>
              <a:rPr lang="en-AU" sz="1800" b="1" dirty="0"/>
              <a:t>ERP </a:t>
            </a:r>
            <a:r>
              <a:rPr lang="en-AU" sz="1800" dirty="0"/>
              <a:t>module within the </a:t>
            </a:r>
            <a:r>
              <a:rPr lang="en-AU" sz="1800" b="1" dirty="0"/>
              <a:t>Warehouse &amp; Distribution department</a:t>
            </a:r>
            <a:r>
              <a:rPr lang="en-AU" sz="1800" dirty="0"/>
              <a:t>. </a:t>
            </a:r>
          </a:p>
          <a:p>
            <a:pPr marL="0" indent="0">
              <a:buNone/>
            </a:pPr>
            <a:r>
              <a:rPr lang="en-AU" sz="1800" dirty="0"/>
              <a:t>If the purchase order is confirmed, the </a:t>
            </a:r>
            <a:r>
              <a:rPr lang="en-AU" sz="1800" b="1" dirty="0"/>
              <a:t>Warehouse &amp; Distribution department</a:t>
            </a:r>
            <a:r>
              <a:rPr lang="en-AU" sz="1800" dirty="0"/>
              <a:t> ships the goods. Meantime, the </a:t>
            </a:r>
            <a:r>
              <a:rPr lang="en-AU" sz="1800" b="1" dirty="0"/>
              <a:t>Sales department</a:t>
            </a:r>
            <a:r>
              <a:rPr lang="en-AU" sz="1800" dirty="0"/>
              <a:t> emits the invoice. The process concludes with the order being archived by the </a:t>
            </a:r>
            <a:r>
              <a:rPr lang="en-AU" sz="1800" b="1" dirty="0"/>
              <a:t>Sales department</a:t>
            </a:r>
            <a:r>
              <a:rPr lang="en-AU" sz="1800" dirty="0"/>
              <a:t>. </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60</a:t>
            </a:fld>
            <a:endParaRPr lang="en-AU">
              <a:solidFill>
                <a:prstClr val="black">
                  <a:lumMod val="50000"/>
                  <a:lumOff val="50000"/>
                </a:prstClr>
              </a:solidFill>
            </a:endParaRPr>
          </a:p>
        </p:txBody>
      </p:sp>
    </p:spTree>
    <p:extLst>
      <p:ext uri="{BB962C8B-B14F-4D97-AF65-F5344CB8AC3E}">
        <p14:creationId xmlns:p14="http://schemas.microsoft.com/office/powerpoint/2010/main" val="1632553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Rectangle 2"/>
          <p:cNvSpPr>
            <a:spLocks noGrp="1" noChangeArrowheads="1"/>
          </p:cNvSpPr>
          <p:nvPr>
            <p:ph type="title"/>
          </p:nvPr>
        </p:nvSpPr>
        <p:spPr/>
        <p:txBody>
          <a:bodyPr/>
          <a:lstStyle/>
          <a:p>
            <a:r>
              <a:rPr lang="en-AU" sz="2333" dirty="0"/>
              <a:t>BPMN Elements – Pools &amp; Lanes</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61</a:t>
            </a:fld>
            <a:endParaRPr lang="en-AU">
              <a:solidFill>
                <a:prstClr val="black">
                  <a:lumMod val="50000"/>
                  <a:lumOff val="50000"/>
                </a:prstClr>
              </a:solidFill>
            </a:endParaRPr>
          </a:p>
        </p:txBody>
      </p:sp>
      <p:sp>
        <p:nvSpPr>
          <p:cNvPr id="1798147" name="Rectangle 3"/>
          <p:cNvSpPr>
            <a:spLocks noChangeArrowheads="1"/>
          </p:cNvSpPr>
          <p:nvPr/>
        </p:nvSpPr>
        <p:spPr bwMode="auto">
          <a:xfrm>
            <a:off x="449410" y="1115716"/>
            <a:ext cx="8338540" cy="3798094"/>
          </a:xfrm>
          <a:prstGeom prst="rect">
            <a:avLst/>
          </a:prstGeom>
          <a:noFill/>
          <a:ln w="9525">
            <a:noFill/>
            <a:miter lim="800000"/>
            <a:headEnd/>
            <a:tailEnd/>
          </a:ln>
          <a:effectLst/>
        </p:spPr>
        <p:txBody>
          <a:bodyPr/>
          <a:lstStyle/>
          <a:p>
            <a:pPr fontAlgn="base">
              <a:lnSpc>
                <a:spcPct val="90000"/>
              </a:lnSpc>
              <a:spcBef>
                <a:spcPct val="20000"/>
              </a:spcBef>
              <a:spcAft>
                <a:spcPct val="0"/>
              </a:spcAft>
              <a:buClr>
                <a:srgbClr val="B1B1B1"/>
              </a:buClr>
            </a:pPr>
            <a:r>
              <a:rPr lang="en-AU" sz="2000" b="1" dirty="0">
                <a:latin typeface="Arial" panose="020B0604020202020204" pitchFamily="34" charset="0"/>
                <a:ea typeface="ＭＳ Ｐゴシック" pitchFamily="34" charset="-128"/>
                <a:cs typeface="Arial" panose="020B0604020202020204" pitchFamily="34" charset="0"/>
              </a:rPr>
              <a:t>Pool</a:t>
            </a:r>
          </a:p>
          <a:p>
            <a:pPr fontAlgn="base">
              <a:lnSpc>
                <a:spcPct val="90000"/>
              </a:lnSpc>
              <a:spcBef>
                <a:spcPct val="20000"/>
              </a:spcBef>
              <a:spcAft>
                <a:spcPct val="0"/>
              </a:spcAft>
              <a:buClr>
                <a:srgbClr val="B1B1B1"/>
              </a:buClr>
            </a:pPr>
            <a:r>
              <a:rPr lang="en-AU" dirty="0">
                <a:latin typeface="Arial" panose="020B0604020202020204" pitchFamily="34" charset="0"/>
                <a:ea typeface="ＭＳ Ｐゴシック" pitchFamily="34" charset="-128"/>
                <a:cs typeface="Arial" panose="020B0604020202020204" pitchFamily="34" charset="0"/>
              </a:rPr>
              <a:t>Captures a resource class. Generally used to model a business party (e.g. a whole company)</a:t>
            </a:r>
          </a:p>
          <a:p>
            <a:pPr fontAlgn="base">
              <a:lnSpc>
                <a:spcPct val="90000"/>
              </a:lnSpc>
              <a:spcBef>
                <a:spcPct val="20000"/>
              </a:spcBef>
              <a:spcAft>
                <a:spcPct val="0"/>
              </a:spcAft>
              <a:buClr>
                <a:srgbClr val="B1B1B1"/>
              </a:buClr>
            </a:pPr>
            <a:endParaRPr lang="en-AU" sz="2000" i="1" dirty="0">
              <a:solidFill>
                <a:prstClr val="black">
                  <a:lumMod val="75000"/>
                  <a:lumOff val="25000"/>
                </a:prstClr>
              </a:solidFill>
              <a:ea typeface="ＭＳ Ｐゴシック" pitchFamily="34" charset="-128"/>
            </a:endParaRPr>
          </a:p>
          <a:p>
            <a:pPr fontAlgn="base">
              <a:lnSpc>
                <a:spcPct val="90000"/>
              </a:lnSpc>
              <a:spcBef>
                <a:spcPct val="20000"/>
              </a:spcBef>
              <a:spcAft>
                <a:spcPct val="0"/>
              </a:spcAft>
              <a:buClr>
                <a:srgbClr val="B1B1B1"/>
              </a:buClr>
            </a:pPr>
            <a:endParaRPr lang="en-AU" sz="2000" i="1" dirty="0">
              <a:solidFill>
                <a:prstClr val="black">
                  <a:lumMod val="75000"/>
                  <a:lumOff val="25000"/>
                </a:prstClr>
              </a:solidFill>
              <a:ea typeface="ＭＳ Ｐゴシック" pitchFamily="34" charset="-128"/>
            </a:endParaRPr>
          </a:p>
          <a:p>
            <a:pPr fontAlgn="base">
              <a:lnSpc>
                <a:spcPct val="90000"/>
              </a:lnSpc>
              <a:spcBef>
                <a:spcPct val="20000"/>
              </a:spcBef>
              <a:spcAft>
                <a:spcPct val="0"/>
              </a:spcAft>
              <a:buClr>
                <a:srgbClr val="B1B1B1"/>
              </a:buClr>
            </a:pPr>
            <a:endParaRPr lang="en-AU" sz="2000" i="1" dirty="0">
              <a:solidFill>
                <a:prstClr val="black">
                  <a:lumMod val="75000"/>
                  <a:lumOff val="25000"/>
                </a:prstClr>
              </a:solidFill>
              <a:ea typeface="ＭＳ Ｐゴシック" pitchFamily="34" charset="-128"/>
            </a:endParaRPr>
          </a:p>
          <a:p>
            <a:pPr fontAlgn="base">
              <a:lnSpc>
                <a:spcPct val="90000"/>
              </a:lnSpc>
              <a:spcBef>
                <a:spcPct val="20000"/>
              </a:spcBef>
              <a:spcAft>
                <a:spcPct val="0"/>
              </a:spcAft>
              <a:buClr>
                <a:srgbClr val="B1B1B1"/>
              </a:buClr>
            </a:pPr>
            <a:endParaRPr lang="en-AU" sz="2000" i="1" dirty="0">
              <a:solidFill>
                <a:prstClr val="black">
                  <a:lumMod val="75000"/>
                  <a:lumOff val="25000"/>
                </a:prstClr>
              </a:solidFill>
              <a:ea typeface="ＭＳ Ｐゴシック" pitchFamily="34" charset="-128"/>
            </a:endParaRPr>
          </a:p>
          <a:p>
            <a:pPr marL="285739" indent="-285739" fontAlgn="base">
              <a:lnSpc>
                <a:spcPct val="90000"/>
              </a:lnSpc>
              <a:spcBef>
                <a:spcPct val="20000"/>
              </a:spcBef>
              <a:spcAft>
                <a:spcPct val="0"/>
              </a:spcAft>
              <a:buClr>
                <a:srgbClr val="B1B1B1"/>
              </a:buClr>
              <a:buFontTx/>
              <a:buChar char="•"/>
            </a:pPr>
            <a:endParaRPr lang="en-AU" sz="2000" dirty="0">
              <a:solidFill>
                <a:prstClr val="black">
                  <a:lumMod val="75000"/>
                  <a:lumOff val="25000"/>
                </a:prstClr>
              </a:solidFill>
              <a:ea typeface="ＭＳ Ｐゴシック" pitchFamily="34" charset="-128"/>
            </a:endParaRPr>
          </a:p>
        </p:txBody>
      </p:sp>
      <p:graphicFrame>
        <p:nvGraphicFramePr>
          <p:cNvPr id="1798152" name="Object 8"/>
          <p:cNvGraphicFramePr>
            <a:graphicFrameLocks noChangeAspect="1"/>
          </p:cNvGraphicFramePr>
          <p:nvPr>
            <p:extLst>
              <p:ext uri="{D42A27DB-BD31-4B8C-83A1-F6EECF244321}">
                <p14:modId xmlns:p14="http://schemas.microsoft.com/office/powerpoint/2010/main" val="645561832"/>
              </p:ext>
            </p:extLst>
          </p:nvPr>
        </p:nvGraphicFramePr>
        <p:xfrm>
          <a:off x="2227156" y="2149178"/>
          <a:ext cx="4546864" cy="706438"/>
        </p:xfrm>
        <a:graphic>
          <a:graphicData uri="http://schemas.openxmlformats.org/presentationml/2006/ole">
            <mc:AlternateContent xmlns:mc="http://schemas.openxmlformats.org/markup-compatibility/2006">
              <mc:Choice xmlns:v="urn:schemas-microsoft-com:vml" Requires="v">
                <p:oleObj spid="_x0000_s5279" name="Visio" r:id="rId4" imgW="5455682" imgH="847606" progId="Visio.Drawing.11">
                  <p:embed/>
                </p:oleObj>
              </mc:Choice>
              <mc:Fallback>
                <p:oleObj name="Visio" r:id="rId4" imgW="5455682" imgH="847606" progId="Visio.Drawing.11">
                  <p:embed/>
                  <p:pic>
                    <p:nvPicPr>
                      <p:cNvPr id="179815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156" y="2149178"/>
                        <a:ext cx="4546864"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011173318"/>
              </p:ext>
            </p:extLst>
          </p:nvPr>
        </p:nvGraphicFramePr>
        <p:xfrm>
          <a:off x="2227156" y="4297797"/>
          <a:ext cx="4546864" cy="1364534"/>
        </p:xfrm>
        <a:graphic>
          <a:graphicData uri="http://schemas.openxmlformats.org/presentationml/2006/ole">
            <mc:AlternateContent xmlns:mc="http://schemas.openxmlformats.org/markup-compatibility/2006">
              <mc:Choice xmlns:v="urn:schemas-microsoft-com:vml" Requires="v">
                <p:oleObj spid="_x0000_s5280" name="Visio" r:id="rId6" imgW="6083760" imgH="1825228" progId="Visio.Drawing.11">
                  <p:embed/>
                </p:oleObj>
              </mc:Choice>
              <mc:Fallback>
                <p:oleObj name="Visio" r:id="rId6" imgW="6083760" imgH="1825228" progId="Visio.Drawing.11">
                  <p:embed/>
                  <p:pic>
                    <p:nvPicPr>
                      <p:cNvPr id="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7156" y="4297797"/>
                        <a:ext cx="4546864" cy="1364534"/>
                      </a:xfrm>
                      <a:prstGeom prst="rect">
                        <a:avLst/>
                      </a:prstGeom>
                      <a:noFill/>
                      <a:ln>
                        <a:noFill/>
                      </a:ln>
                      <a:effectLst/>
                      <a:extLst/>
                    </p:spPr>
                  </p:pic>
                </p:oleObj>
              </mc:Fallback>
            </mc:AlternateContent>
          </a:graphicData>
        </a:graphic>
      </p:graphicFrame>
      <p:sp>
        <p:nvSpPr>
          <p:cNvPr id="4" name="Rectangle 3"/>
          <p:cNvSpPr/>
          <p:nvPr/>
        </p:nvSpPr>
        <p:spPr>
          <a:xfrm>
            <a:off x="449409" y="2812791"/>
            <a:ext cx="8557025" cy="1421928"/>
          </a:xfrm>
          <a:prstGeom prst="rect">
            <a:avLst/>
          </a:prstGeom>
        </p:spPr>
        <p:txBody>
          <a:bodyPr wrap="square">
            <a:spAutoFit/>
          </a:bodyPr>
          <a:lstStyle/>
          <a:p>
            <a:pPr fontAlgn="base">
              <a:lnSpc>
                <a:spcPct val="90000"/>
              </a:lnSpc>
              <a:spcBef>
                <a:spcPct val="20000"/>
              </a:spcBef>
              <a:spcAft>
                <a:spcPct val="0"/>
              </a:spcAft>
              <a:buClr>
                <a:srgbClr val="B1B1B1"/>
              </a:buClr>
            </a:pPr>
            <a:r>
              <a:rPr lang="en-AU" sz="2000" b="1" dirty="0">
                <a:latin typeface="Arial" panose="020B0604020202020204" pitchFamily="34" charset="0"/>
                <a:ea typeface="ＭＳ Ｐゴシック" pitchFamily="34" charset="-128"/>
                <a:cs typeface="Arial" panose="020B0604020202020204" pitchFamily="34" charset="0"/>
              </a:rPr>
              <a:t>Lane</a:t>
            </a:r>
          </a:p>
          <a:p>
            <a:pPr fontAlgn="base">
              <a:lnSpc>
                <a:spcPct val="90000"/>
              </a:lnSpc>
              <a:spcBef>
                <a:spcPct val="20000"/>
              </a:spcBef>
              <a:spcAft>
                <a:spcPct val="0"/>
              </a:spcAft>
              <a:buClr>
                <a:srgbClr val="B1B1B1"/>
              </a:buClr>
            </a:pPr>
            <a:r>
              <a:rPr lang="en-AU" dirty="0">
                <a:latin typeface="Arial" panose="020B0604020202020204" pitchFamily="34" charset="0"/>
                <a:ea typeface="ＭＳ Ｐゴシック" pitchFamily="34" charset="-128"/>
                <a:cs typeface="Arial" panose="020B0604020202020204" pitchFamily="34" charset="0"/>
              </a:rPr>
              <a:t>Captures a </a:t>
            </a:r>
            <a:r>
              <a:rPr lang="en-AU" i="1" dirty="0">
                <a:latin typeface="Arial" panose="020B0604020202020204" pitchFamily="34" charset="0"/>
                <a:ea typeface="ＭＳ Ｐゴシック" pitchFamily="34" charset="-128"/>
                <a:cs typeface="Arial" panose="020B0604020202020204" pitchFamily="34" charset="0"/>
              </a:rPr>
              <a:t>resource sub-class</a:t>
            </a:r>
            <a:r>
              <a:rPr lang="en-AU" dirty="0">
                <a:latin typeface="Arial" panose="020B0604020202020204" pitchFamily="34" charset="0"/>
                <a:ea typeface="ＭＳ Ｐゴシック" pitchFamily="34" charset="-128"/>
                <a:cs typeface="Arial" panose="020B0604020202020204" pitchFamily="34" charset="0"/>
              </a:rPr>
              <a:t> within a resource class by partitioning a pool. Generally used to model departments (e.g. shipping, finance), internal roles (e.g. Manager, Associate), software systems (e.g. DBMS, CRM) or equipment (e.g. Manufacturing plant)</a:t>
            </a:r>
          </a:p>
        </p:txBody>
      </p:sp>
    </p:spTree>
    <p:extLst>
      <p:ext uri="{BB962C8B-B14F-4D97-AF65-F5344CB8AC3E}">
        <p14:creationId xmlns:p14="http://schemas.microsoft.com/office/powerpoint/2010/main" val="97771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8147">
                                            <p:txEl>
                                              <p:pRg st="0" end="0"/>
                                            </p:txEl>
                                          </p:spTgt>
                                        </p:tgtEl>
                                        <p:attrNameLst>
                                          <p:attrName>style.visibility</p:attrName>
                                        </p:attrNameLst>
                                      </p:cBhvr>
                                      <p:to>
                                        <p:strVal val="visible"/>
                                      </p:to>
                                    </p:set>
                                    <p:animEffect transition="in" filter="fade">
                                      <p:cBhvr>
                                        <p:cTn id="7" dur="500"/>
                                        <p:tgtEl>
                                          <p:spTgt spid="1798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98147">
                                            <p:txEl>
                                              <p:pRg st="1" end="1"/>
                                            </p:txEl>
                                          </p:spTgt>
                                        </p:tgtEl>
                                        <p:attrNameLst>
                                          <p:attrName>style.visibility</p:attrName>
                                        </p:attrNameLst>
                                      </p:cBhvr>
                                      <p:to>
                                        <p:strVal val="visible"/>
                                      </p:to>
                                    </p:set>
                                    <p:animEffect transition="in" filter="fade">
                                      <p:cBhvr>
                                        <p:cTn id="10" dur="500"/>
                                        <p:tgtEl>
                                          <p:spTgt spid="1798147">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98152"/>
                                        </p:tgtEl>
                                        <p:attrNameLst>
                                          <p:attrName>style.visibility</p:attrName>
                                        </p:attrNameLst>
                                      </p:cBhvr>
                                      <p:to>
                                        <p:strVal val="visible"/>
                                      </p:to>
                                    </p:set>
                                    <p:animEffect transition="in" filter="fade">
                                      <p:cBhvr>
                                        <p:cTn id="14" dur="500"/>
                                        <p:tgtEl>
                                          <p:spTgt spid="179815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Solution: Order-to-cash</a:t>
            </a:r>
          </a:p>
        </p:txBody>
      </p:sp>
      <p:sp>
        <p:nvSpPr>
          <p:cNvPr id="11" name="Slide Number Placeholder 1"/>
          <p:cNvSpPr>
            <a:spLocks noGrp="1"/>
          </p:cNvSpPr>
          <p:nvPr>
            <p:ph type="sldNum" sz="quarter" idx="12"/>
          </p:nvPr>
        </p:nvSpPr>
        <p:spPr/>
        <p:txBody>
          <a:bodyPr/>
          <a:lstStyle/>
          <a:p>
            <a:r>
              <a:rPr lang="en-AU" dirty="0">
                <a:solidFill>
                  <a:prstClr val="black">
                    <a:lumMod val="50000"/>
                    <a:lumOff val="50000"/>
                  </a:prstClr>
                </a:solidFill>
              </a:rPr>
              <a:t>14</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383" y="1180994"/>
            <a:ext cx="6777235" cy="413768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436" y="1153849"/>
            <a:ext cx="6554229" cy="41526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71" y="1183561"/>
            <a:ext cx="6344941" cy="24924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922" y="1186222"/>
            <a:ext cx="6761719" cy="4132453"/>
          </a:xfrm>
          <a:prstGeom prst="rect">
            <a:avLst/>
          </a:prstGeom>
        </p:spPr>
      </p:pic>
    </p:spTree>
    <p:extLst>
      <p:ext uri="{BB962C8B-B14F-4D97-AF65-F5344CB8AC3E}">
        <p14:creationId xmlns:p14="http://schemas.microsoft.com/office/powerpoint/2010/main" val="3866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327360"/>
            <a:ext cx="7764463" cy="3859212"/>
          </a:xfrm>
        </p:spPr>
        <p:txBody>
          <a:bodyPr>
            <a:normAutofit/>
          </a:bodyPr>
          <a:lstStyle/>
          <a:p>
            <a:pPr marL="0" indent="0">
              <a:buNone/>
            </a:pPr>
            <a:r>
              <a:rPr lang="en-AU" sz="2000" dirty="0"/>
              <a:t>Extend the business process for assessing loan applications that you created in Exercise 3.6 by considering the following resource aspects.</a:t>
            </a:r>
          </a:p>
          <a:p>
            <a:pPr marL="0" indent="0">
              <a:buNone/>
            </a:pPr>
            <a:endParaRPr lang="en-AU" sz="2000" dirty="0"/>
          </a:p>
          <a:p>
            <a:pPr marL="0" indent="0">
              <a:buNone/>
            </a:pPr>
            <a:r>
              <a:rPr lang="en-AU" sz="1800" i="1" dirty="0"/>
              <a:t>The process for assessing loan applications is executed by four roles within the loan provider: a financial officer takes care of checking the applicant’s credit history; a property appraiser is responsible for appraising the property; an insurance sales representative sends the home insurance quote to the applicant if this is required. All other activities are performed by the loan officer who is the main point of contact with the applicant.</a:t>
            </a:r>
          </a:p>
          <a:p>
            <a:pPr marL="0" indent="0">
              <a:buNone/>
            </a:pPr>
            <a:endParaRPr lang="en-AU" sz="2000" dirty="0"/>
          </a:p>
        </p:txBody>
      </p:sp>
      <p:sp>
        <p:nvSpPr>
          <p:cNvPr id="3" name="Title 2"/>
          <p:cNvSpPr>
            <a:spLocks noGrp="1"/>
          </p:cNvSpPr>
          <p:nvPr>
            <p:ph type="title"/>
          </p:nvPr>
        </p:nvSpPr>
        <p:spPr/>
        <p:txBody>
          <a:bodyPr/>
          <a:lstStyle/>
          <a:p>
            <a:r>
              <a:rPr lang="en-US" dirty="0"/>
              <a:t>Exercise 3.7</a:t>
            </a:r>
          </a:p>
        </p:txBody>
      </p:sp>
    </p:spTree>
    <p:extLst>
      <p:ext uri="{BB962C8B-B14F-4D97-AF65-F5344CB8AC3E}">
        <p14:creationId xmlns:p14="http://schemas.microsoft.com/office/powerpoint/2010/main" val="37007508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title"/>
          </p:nvPr>
        </p:nvSpPr>
        <p:spPr>
          <a:xfrm>
            <a:off x="462407" y="139700"/>
            <a:ext cx="7422135" cy="903822"/>
          </a:xfrm>
        </p:spPr>
        <p:txBody>
          <a:bodyPr>
            <a:normAutofit/>
          </a:bodyPr>
          <a:lstStyle/>
          <a:p>
            <a:r>
              <a:rPr lang="en-AU" dirty="0"/>
              <a:t>Exchanging information between business parties</a:t>
            </a:r>
          </a:p>
        </p:txBody>
      </p:sp>
      <p:sp>
        <p:nvSpPr>
          <p:cNvPr id="1805315" name="Rectangle 3"/>
          <p:cNvSpPr>
            <a:spLocks noGrp="1" noChangeArrowheads="1"/>
          </p:cNvSpPr>
          <p:nvPr>
            <p:ph idx="1"/>
          </p:nvPr>
        </p:nvSpPr>
        <p:spPr>
          <a:xfrm>
            <a:off x="603849" y="1708403"/>
            <a:ext cx="7764463" cy="3859212"/>
          </a:xfrm>
        </p:spPr>
        <p:txBody>
          <a:bodyPr/>
          <a:lstStyle/>
          <a:p>
            <a:pPr marL="0" indent="0">
              <a:buNone/>
            </a:pPr>
            <a:r>
              <a:rPr lang="en-AU" sz="1800" dirty="0"/>
              <a:t>The purchase order </a:t>
            </a:r>
            <a:r>
              <a:rPr lang="en-AU" sz="1800" b="1" dirty="0"/>
              <a:t>sent by the Customer </a:t>
            </a:r>
            <a:r>
              <a:rPr lang="en-AU" sz="1800" dirty="0"/>
              <a:t>is received by the Seller and checked against the stock. This is done via an ERP module within the Warehouse &amp; Distribution department. If the purchase order is not confirmed, the Sales department </a:t>
            </a:r>
            <a:r>
              <a:rPr lang="en-AU" sz="1800" b="1" dirty="0"/>
              <a:t>sends an order rejection to the Customer</a:t>
            </a:r>
            <a:r>
              <a:rPr lang="en-AU" sz="1800" dirty="0"/>
              <a:t>, otherwise it </a:t>
            </a:r>
            <a:r>
              <a:rPr lang="en-AU" sz="1800" b="1" dirty="0"/>
              <a:t>sends an order confirmation</a:t>
            </a:r>
            <a:r>
              <a:rPr lang="en-AU" sz="1800" dirty="0"/>
              <a:t>. </a:t>
            </a:r>
          </a:p>
          <a:p>
            <a:pPr marL="0" indent="0">
              <a:buNone/>
            </a:pPr>
            <a:r>
              <a:rPr lang="en-AU" sz="1800" dirty="0"/>
              <a:t>Next, the Warehouse &amp; Distribution department ships the goods and </a:t>
            </a:r>
            <a:r>
              <a:rPr lang="en-AU" sz="1800" b="1" dirty="0"/>
              <a:t>sends a shipment notification to the Customer</a:t>
            </a:r>
            <a:r>
              <a:rPr lang="en-AU" sz="1800" dirty="0"/>
              <a:t>. Meantime, the Sales department emits the invoice and </a:t>
            </a:r>
            <a:r>
              <a:rPr lang="en-AU" sz="1800" b="1" dirty="0"/>
              <a:t>sends it to the Customer</a:t>
            </a:r>
            <a:r>
              <a:rPr lang="en-AU" sz="1800" dirty="0"/>
              <a:t>. The process concludes with the order being archived by the Sales department. </a:t>
            </a:r>
          </a:p>
          <a:p>
            <a:pPr marL="0" indent="0">
              <a:buNone/>
            </a:pPr>
            <a:r>
              <a:rPr lang="en-AU" dirty="0"/>
              <a:t> </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64</a:t>
            </a:fld>
            <a:endParaRPr lang="en-AU">
              <a:solidFill>
                <a:prstClr val="black">
                  <a:lumMod val="50000"/>
                  <a:lumOff val="50000"/>
                </a:prstClr>
              </a:solidFill>
            </a:endParaRPr>
          </a:p>
        </p:txBody>
      </p:sp>
      <p:sp>
        <p:nvSpPr>
          <p:cNvPr id="5" name="Rectangle 5"/>
          <p:cNvSpPr>
            <a:spLocks noChangeArrowheads="1"/>
          </p:cNvSpPr>
          <p:nvPr/>
        </p:nvSpPr>
        <p:spPr bwMode="auto">
          <a:xfrm>
            <a:off x="531418" y="1205764"/>
            <a:ext cx="1879041" cy="400110"/>
          </a:xfrm>
          <a:prstGeom prst="rect">
            <a:avLst/>
          </a:prstGeom>
          <a:noFill/>
          <a:ln w="9525">
            <a:noFill/>
            <a:miter lim="800000"/>
            <a:headEnd/>
            <a:tailEnd/>
          </a:ln>
          <a:effectLst/>
        </p:spPr>
        <p:txBody>
          <a:bodyPr wrap="none">
            <a:spAutoFit/>
          </a:bodyPr>
          <a:lstStyle/>
          <a:p>
            <a:r>
              <a:rPr lang="en-AU" sz="2000" b="1" dirty="0">
                <a:latin typeface="Arial" panose="020B0604020202020204" pitchFamily="34" charset="0"/>
                <a:cs typeface="Arial" panose="020B0604020202020204" pitchFamily="34" charset="0"/>
              </a:rPr>
              <a:t>Order-to-cash</a:t>
            </a:r>
          </a:p>
        </p:txBody>
      </p:sp>
    </p:spTree>
    <p:extLst>
      <p:ext uri="{BB962C8B-B14F-4D97-AF65-F5344CB8AC3E}">
        <p14:creationId xmlns:p14="http://schemas.microsoft.com/office/powerpoint/2010/main" val="2191888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5" name="Rectangle 3"/>
          <p:cNvSpPr>
            <a:spLocks noChangeArrowheads="1"/>
          </p:cNvSpPr>
          <p:nvPr/>
        </p:nvSpPr>
        <p:spPr bwMode="auto">
          <a:xfrm>
            <a:off x="475179" y="1140324"/>
            <a:ext cx="8513546" cy="2646957"/>
          </a:xfrm>
          <a:prstGeom prst="rect">
            <a:avLst/>
          </a:prstGeom>
          <a:noFill/>
          <a:ln w="9525">
            <a:noFill/>
            <a:miter lim="800000"/>
            <a:headEnd/>
            <a:tailEnd/>
          </a:ln>
          <a:effectLst/>
        </p:spPr>
        <p:txBody>
          <a:bodyPr/>
          <a:lstStyle/>
          <a:p>
            <a:pPr fontAlgn="base">
              <a:spcBef>
                <a:spcPct val="20000"/>
              </a:spcBef>
              <a:spcAft>
                <a:spcPct val="0"/>
              </a:spcAft>
              <a:buClr>
                <a:srgbClr val="B1B1B1"/>
              </a:buClr>
            </a:pPr>
            <a:r>
              <a:rPr lang="en-AU" sz="2000" dirty="0">
                <a:latin typeface="Arial" panose="020B0604020202020204" pitchFamily="34" charset="0"/>
                <a:ea typeface="ＭＳ Ｐゴシック" pitchFamily="34" charset="-128"/>
                <a:cs typeface="Arial" panose="020B0604020202020204" pitchFamily="34" charset="0"/>
              </a:rPr>
              <a:t>A </a:t>
            </a:r>
            <a:r>
              <a:rPr lang="en-AU" sz="2000" i="1" dirty="0">
                <a:latin typeface="Arial" panose="020B0604020202020204" pitchFamily="34" charset="0"/>
                <a:ea typeface="ＭＳ Ｐゴシック" pitchFamily="34" charset="-128"/>
                <a:cs typeface="Arial" panose="020B0604020202020204" pitchFamily="34" charset="0"/>
              </a:rPr>
              <a:t>Message Flow </a:t>
            </a:r>
            <a:r>
              <a:rPr lang="en-AU" sz="2000" dirty="0">
                <a:latin typeface="Arial" panose="020B0604020202020204" pitchFamily="34" charset="0"/>
                <a:ea typeface="ＭＳ Ｐゴシック" pitchFamily="34" charset="-128"/>
                <a:cs typeface="Arial" panose="020B0604020202020204" pitchFamily="34" charset="0"/>
              </a:rPr>
              <a:t>represents a flow of information or materials between two process parties (Pools)</a:t>
            </a:r>
          </a:p>
          <a:p>
            <a:pPr marL="619100" lvl="1" indent="-238115" fontAlgn="base">
              <a:spcBef>
                <a:spcPct val="20000"/>
              </a:spcBef>
              <a:spcAft>
                <a:spcPct val="0"/>
              </a:spcAft>
              <a:buClr>
                <a:srgbClr val="B1B1B1"/>
              </a:buClr>
              <a:buFontTx/>
              <a:buChar char="–"/>
            </a:pPr>
            <a:endParaRPr lang="en-AU" sz="1500"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500"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p:txBody>
      </p:sp>
      <p:sp>
        <p:nvSpPr>
          <p:cNvPr id="1800194" name="Rectangle 2"/>
          <p:cNvSpPr>
            <a:spLocks noGrp="1" noChangeArrowheads="1"/>
          </p:cNvSpPr>
          <p:nvPr>
            <p:ph type="title"/>
          </p:nvPr>
        </p:nvSpPr>
        <p:spPr/>
        <p:txBody>
          <a:bodyPr/>
          <a:lstStyle/>
          <a:p>
            <a:r>
              <a:rPr lang="en-AU" sz="2333" dirty="0"/>
              <a:t>BPMN Elements – Message Flow</a:t>
            </a:r>
          </a:p>
        </p:txBody>
      </p:sp>
      <p:graphicFrame>
        <p:nvGraphicFramePr>
          <p:cNvPr id="1800196" name="Object 4"/>
          <p:cNvGraphicFramePr>
            <a:graphicFrameLocks noGrp="1" noChangeAspect="1"/>
          </p:cNvGraphicFramePr>
          <p:nvPr>
            <p:ph idx="1"/>
            <p:extLst>
              <p:ext uri="{D42A27DB-BD31-4B8C-83A1-F6EECF244321}">
                <p14:modId xmlns:p14="http://schemas.microsoft.com/office/powerpoint/2010/main" val="1589613521"/>
              </p:ext>
            </p:extLst>
          </p:nvPr>
        </p:nvGraphicFramePr>
        <p:xfrm>
          <a:off x="5344657" y="1421516"/>
          <a:ext cx="465137" cy="712788"/>
        </p:xfrm>
        <a:graphic>
          <a:graphicData uri="http://schemas.openxmlformats.org/presentationml/2006/ole">
            <mc:AlternateContent xmlns:mc="http://schemas.openxmlformats.org/markup-compatibility/2006">
              <mc:Choice xmlns:v="urn:schemas-microsoft-com:vml" Requires="v">
                <p:oleObj spid="_x0000_s6935" name="Visio" r:id="rId4" imgW="464477" imgH="713136" progId="Visio.Drawing.11">
                  <p:embed/>
                </p:oleObj>
              </mc:Choice>
              <mc:Fallback>
                <p:oleObj name="Visio" r:id="rId4" imgW="464477" imgH="713136" progId="Visio.Drawing.11">
                  <p:embed/>
                  <p:pic>
                    <p:nvPicPr>
                      <p:cNvPr id="1800196" name="Object 4"/>
                      <p:cNvPicPr>
                        <a:picLocks noChangeAspect="1" noChangeArrowheads="1"/>
                      </p:cNvPicPr>
                      <p:nvPr/>
                    </p:nvPicPr>
                    <p:blipFill>
                      <a:blip r:embed="rId5"/>
                      <a:srcRect/>
                      <a:stretch>
                        <a:fillRect/>
                      </a:stretch>
                    </p:blipFill>
                    <p:spPr bwMode="auto">
                      <a:xfrm>
                        <a:off x="5344657" y="1421516"/>
                        <a:ext cx="465137" cy="712788"/>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65</a:t>
            </a:fld>
            <a:endParaRPr lang="en-AU">
              <a:solidFill>
                <a:prstClr val="black">
                  <a:lumMod val="50000"/>
                  <a:lumOff val="50000"/>
                </a:prstClr>
              </a:solidFill>
            </a:endParaRPr>
          </a:p>
        </p:txBody>
      </p:sp>
      <p:graphicFrame>
        <p:nvGraphicFramePr>
          <p:cNvPr id="1800201" name="Object 9"/>
          <p:cNvGraphicFramePr>
            <a:graphicFrameLocks noChangeAspect="1"/>
          </p:cNvGraphicFramePr>
          <p:nvPr>
            <p:extLst>
              <p:ext uri="{D42A27DB-BD31-4B8C-83A1-F6EECF244321}">
                <p14:modId xmlns:p14="http://schemas.microsoft.com/office/powerpoint/2010/main" val="2418353914"/>
              </p:ext>
            </p:extLst>
          </p:nvPr>
        </p:nvGraphicFramePr>
        <p:xfrm>
          <a:off x="1657041" y="3583074"/>
          <a:ext cx="2762556" cy="1469748"/>
        </p:xfrm>
        <a:graphic>
          <a:graphicData uri="http://schemas.openxmlformats.org/presentationml/2006/ole">
            <mc:AlternateContent xmlns:mc="http://schemas.openxmlformats.org/markup-compatibility/2006">
              <mc:Choice xmlns:v="urn:schemas-microsoft-com:vml" Requires="v">
                <p:oleObj spid="_x0000_s6936" name="Visio" r:id="rId6" imgW="5457771" imgH="2901473" progId="Visio.Drawing.11">
                  <p:embed/>
                </p:oleObj>
              </mc:Choice>
              <mc:Fallback>
                <p:oleObj name="Visio" r:id="rId6" imgW="5457771" imgH="2901473" progId="Visio.Drawing.11">
                  <p:embed/>
                  <p:pic>
                    <p:nvPicPr>
                      <p:cNvPr id="1800201" name="Object 9"/>
                      <p:cNvPicPr>
                        <a:picLocks noChangeAspect="1" noChangeArrowheads="1"/>
                      </p:cNvPicPr>
                      <p:nvPr/>
                    </p:nvPicPr>
                    <p:blipFill>
                      <a:blip r:embed="rId7"/>
                      <a:srcRect/>
                      <a:stretch>
                        <a:fillRect/>
                      </a:stretch>
                    </p:blipFill>
                    <p:spPr bwMode="auto">
                      <a:xfrm>
                        <a:off x="1657041" y="3583074"/>
                        <a:ext cx="2762556" cy="1469748"/>
                      </a:xfrm>
                      <a:prstGeom prst="rect">
                        <a:avLst/>
                      </a:prstGeom>
                      <a:noFill/>
                      <a:ln>
                        <a:noFill/>
                      </a:ln>
                      <a:effectLst/>
                      <a:extLst/>
                    </p:spPr>
                  </p:pic>
                </p:oleObj>
              </mc:Fallback>
            </mc:AlternateContent>
          </a:graphicData>
        </a:graphic>
      </p:graphicFrame>
      <p:graphicFrame>
        <p:nvGraphicFramePr>
          <p:cNvPr id="7" name="Object 9"/>
          <p:cNvGraphicFramePr>
            <a:graphicFrameLocks noChangeAspect="1"/>
          </p:cNvGraphicFramePr>
          <p:nvPr>
            <p:extLst>
              <p:ext uri="{D42A27DB-BD31-4B8C-83A1-F6EECF244321}">
                <p14:modId xmlns:p14="http://schemas.microsoft.com/office/powerpoint/2010/main" val="3674784192"/>
              </p:ext>
            </p:extLst>
          </p:nvPr>
        </p:nvGraphicFramePr>
        <p:xfrm>
          <a:off x="5344657" y="3572418"/>
          <a:ext cx="1459552" cy="1469748"/>
        </p:xfrm>
        <a:graphic>
          <a:graphicData uri="http://schemas.openxmlformats.org/presentationml/2006/ole">
            <mc:AlternateContent xmlns:mc="http://schemas.openxmlformats.org/markup-compatibility/2006">
              <mc:Choice xmlns:v="urn:schemas-microsoft-com:vml" Requires="v">
                <p:oleObj spid="_x0000_s6937" name="Visio" r:id="rId8" imgW="3116620" imgH="3136057" progId="Visio.Drawing.11">
                  <p:embed/>
                </p:oleObj>
              </mc:Choice>
              <mc:Fallback>
                <p:oleObj name="Visio" r:id="rId8" imgW="3116620" imgH="3136057" progId="Visio.Drawing.11">
                  <p:embed/>
                  <p:pic>
                    <p:nvPicPr>
                      <p:cNvPr id="7" name="Object 9"/>
                      <p:cNvPicPr>
                        <a:picLocks noChangeAspect="1" noChangeArrowheads="1"/>
                      </p:cNvPicPr>
                      <p:nvPr/>
                    </p:nvPicPr>
                    <p:blipFill>
                      <a:blip r:embed="rId9"/>
                      <a:srcRect/>
                      <a:stretch>
                        <a:fillRect/>
                      </a:stretch>
                    </p:blipFill>
                    <p:spPr bwMode="auto">
                      <a:xfrm>
                        <a:off x="5344657" y="3572418"/>
                        <a:ext cx="1459552" cy="1469748"/>
                      </a:xfrm>
                      <a:prstGeom prst="rect">
                        <a:avLst/>
                      </a:prstGeom>
                      <a:noFill/>
                      <a:ln>
                        <a:noFill/>
                      </a:ln>
                      <a:effectLs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629869151"/>
              </p:ext>
            </p:extLst>
          </p:nvPr>
        </p:nvGraphicFramePr>
        <p:xfrm>
          <a:off x="5332418" y="4489187"/>
          <a:ext cx="1460500" cy="552979"/>
        </p:xfrm>
        <a:graphic>
          <a:graphicData uri="http://schemas.openxmlformats.org/presentationml/2006/ole">
            <mc:AlternateContent xmlns:mc="http://schemas.openxmlformats.org/markup-compatibility/2006">
              <mc:Choice xmlns:v="urn:schemas-microsoft-com:vml" Requires="v">
                <p:oleObj spid="_x0000_s6938" name="Visio" r:id="rId10" imgW="3116620" imgH="1177613" progId="Visio.Drawing.11">
                  <p:embed/>
                </p:oleObj>
              </mc:Choice>
              <mc:Fallback>
                <p:oleObj name="Visio" r:id="rId10" imgW="3116620" imgH="1177613" progId="Visio.Drawing.11">
                  <p:embed/>
                  <p:pic>
                    <p:nvPicPr>
                      <p:cNvPr id="9" name="Object 9"/>
                      <p:cNvPicPr>
                        <a:picLocks noChangeAspect="1" noChangeArrowheads="1"/>
                      </p:cNvPicPr>
                      <p:nvPr/>
                    </p:nvPicPr>
                    <p:blipFill>
                      <a:blip r:embed="rId11"/>
                      <a:srcRect/>
                      <a:stretch>
                        <a:fillRect/>
                      </a:stretch>
                    </p:blipFill>
                    <p:spPr bwMode="auto">
                      <a:xfrm>
                        <a:off x="5332418" y="4489187"/>
                        <a:ext cx="1460500" cy="552979"/>
                      </a:xfrm>
                      <a:prstGeom prst="rect">
                        <a:avLst/>
                      </a:prstGeom>
                      <a:noFill/>
                      <a:ln>
                        <a:noFill/>
                      </a:ln>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1524971"/>
              </p:ext>
            </p:extLst>
          </p:nvPr>
        </p:nvGraphicFramePr>
        <p:xfrm>
          <a:off x="5329816" y="3576735"/>
          <a:ext cx="1459177" cy="534458"/>
        </p:xfrm>
        <a:graphic>
          <a:graphicData uri="http://schemas.openxmlformats.org/presentationml/2006/ole">
            <mc:AlternateContent xmlns:mc="http://schemas.openxmlformats.org/markup-compatibility/2006">
              <mc:Choice xmlns:v="urn:schemas-microsoft-com:vml" Requires="v">
                <p:oleObj spid="_x0000_s6939" name="Visio" r:id="rId12" imgW="3116620" imgH="1139409" progId="Visio.Drawing.11">
                  <p:embed/>
                </p:oleObj>
              </mc:Choice>
              <mc:Fallback>
                <p:oleObj name="Visio" r:id="rId12" imgW="3116620" imgH="1139409" progId="Visio.Drawing.11">
                  <p:embed/>
                  <p:pic>
                    <p:nvPicPr>
                      <p:cNvPr id="10" name="Object 9"/>
                      <p:cNvPicPr>
                        <a:picLocks noChangeAspect="1" noChangeArrowheads="1"/>
                      </p:cNvPicPr>
                      <p:nvPr/>
                    </p:nvPicPr>
                    <p:blipFill>
                      <a:blip r:embed="rId13"/>
                      <a:srcRect/>
                      <a:stretch>
                        <a:fillRect/>
                      </a:stretch>
                    </p:blipFill>
                    <p:spPr bwMode="auto">
                      <a:xfrm>
                        <a:off x="5329816" y="3576735"/>
                        <a:ext cx="1459177" cy="534458"/>
                      </a:xfrm>
                      <a:prstGeom prst="rect">
                        <a:avLst/>
                      </a:prstGeom>
                      <a:noFill/>
                      <a:ln>
                        <a:noFill/>
                      </a:ln>
                      <a:effectLst/>
                      <a:extLst/>
                    </p:spPr>
                  </p:pic>
                </p:oleObj>
              </mc:Fallback>
            </mc:AlternateContent>
          </a:graphicData>
        </a:graphic>
      </p:graphicFrame>
      <p:graphicFrame>
        <p:nvGraphicFramePr>
          <p:cNvPr id="8" name="Object 9"/>
          <p:cNvGraphicFramePr>
            <a:graphicFrameLocks noChangeAspect="1"/>
          </p:cNvGraphicFramePr>
          <p:nvPr>
            <p:extLst>
              <p:ext uri="{D42A27DB-BD31-4B8C-83A1-F6EECF244321}">
                <p14:modId xmlns:p14="http://schemas.microsoft.com/office/powerpoint/2010/main" val="3435301391"/>
              </p:ext>
            </p:extLst>
          </p:nvPr>
        </p:nvGraphicFramePr>
        <p:xfrm>
          <a:off x="5329816" y="3572418"/>
          <a:ext cx="1459552" cy="1469748"/>
        </p:xfrm>
        <a:graphic>
          <a:graphicData uri="http://schemas.openxmlformats.org/presentationml/2006/ole">
            <mc:AlternateContent xmlns:mc="http://schemas.openxmlformats.org/markup-compatibility/2006">
              <mc:Choice xmlns:v="urn:schemas-microsoft-com:vml" Requires="v">
                <p:oleObj spid="_x0000_s6940" name="Visio" r:id="rId14" imgW="3116620" imgH="3136057" progId="Visio.Drawing.11">
                  <p:embed/>
                </p:oleObj>
              </mc:Choice>
              <mc:Fallback>
                <p:oleObj name="Visio" r:id="rId14" imgW="3116620" imgH="3136057" progId="Visio.Drawing.11">
                  <p:embed/>
                  <p:pic>
                    <p:nvPicPr>
                      <p:cNvPr id="8" name="Object 9"/>
                      <p:cNvPicPr>
                        <a:picLocks noChangeAspect="1" noChangeArrowheads="1"/>
                      </p:cNvPicPr>
                      <p:nvPr/>
                    </p:nvPicPr>
                    <p:blipFill>
                      <a:blip r:embed="rId15"/>
                      <a:srcRect/>
                      <a:stretch>
                        <a:fillRect/>
                      </a:stretch>
                    </p:blipFill>
                    <p:spPr bwMode="auto">
                      <a:xfrm>
                        <a:off x="5329816" y="3572418"/>
                        <a:ext cx="1459552" cy="1469748"/>
                      </a:xfrm>
                      <a:prstGeom prst="rect">
                        <a:avLst/>
                      </a:prstGeom>
                      <a:noFill/>
                      <a:ln>
                        <a:noFill/>
                      </a:ln>
                      <a:effectLs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800085276"/>
              </p:ext>
            </p:extLst>
          </p:nvPr>
        </p:nvGraphicFramePr>
        <p:xfrm>
          <a:off x="1717799" y="4401849"/>
          <a:ext cx="1332177" cy="603250"/>
        </p:xfrm>
        <a:graphic>
          <a:graphicData uri="http://schemas.openxmlformats.org/presentationml/2006/ole">
            <mc:AlternateContent xmlns:mc="http://schemas.openxmlformats.org/markup-compatibility/2006">
              <mc:Choice xmlns:v="urn:schemas-microsoft-com:vml" Requires="v">
                <p:oleObj spid="_x0000_s6941" name="Visio" r:id="rId16" imgW="2633376" imgH="1192358" progId="Visio.Drawing.11">
                  <p:embed/>
                </p:oleObj>
              </mc:Choice>
              <mc:Fallback>
                <p:oleObj name="Visio" r:id="rId16" imgW="2633376" imgH="1192358" progId="Visio.Drawing.11">
                  <p:embed/>
                  <p:pic>
                    <p:nvPicPr>
                      <p:cNvPr id="12" name="Object 9"/>
                      <p:cNvPicPr>
                        <a:picLocks noChangeAspect="1" noChangeArrowheads="1"/>
                      </p:cNvPicPr>
                      <p:nvPr/>
                    </p:nvPicPr>
                    <p:blipFill>
                      <a:blip r:embed="rId17"/>
                      <a:srcRect/>
                      <a:stretch>
                        <a:fillRect/>
                      </a:stretch>
                    </p:blipFill>
                    <p:spPr bwMode="auto">
                      <a:xfrm>
                        <a:off x="1717799" y="4401849"/>
                        <a:ext cx="1332177" cy="603250"/>
                      </a:xfrm>
                      <a:prstGeom prst="rect">
                        <a:avLst/>
                      </a:prstGeom>
                      <a:noFill/>
                      <a:ln>
                        <a:noFill/>
                      </a:ln>
                      <a:effectLst/>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1368364451"/>
              </p:ext>
            </p:extLst>
          </p:nvPr>
        </p:nvGraphicFramePr>
        <p:xfrm>
          <a:off x="3150693" y="4401849"/>
          <a:ext cx="1214438" cy="603250"/>
        </p:xfrm>
        <a:graphic>
          <a:graphicData uri="http://schemas.openxmlformats.org/presentationml/2006/ole">
            <mc:AlternateContent xmlns:mc="http://schemas.openxmlformats.org/markup-compatibility/2006">
              <mc:Choice xmlns:v="urn:schemas-microsoft-com:vml" Requires="v">
                <p:oleObj spid="_x0000_s6942" name="Visio" r:id="rId18" imgW="2398792" imgH="1192358" progId="Visio.Drawing.11">
                  <p:embed/>
                </p:oleObj>
              </mc:Choice>
              <mc:Fallback>
                <p:oleObj name="Visio" r:id="rId18" imgW="2398792" imgH="1192358" progId="Visio.Drawing.11">
                  <p:embed/>
                  <p:pic>
                    <p:nvPicPr>
                      <p:cNvPr id="13" name="Object 9"/>
                      <p:cNvPicPr>
                        <a:picLocks noChangeAspect="1" noChangeArrowheads="1"/>
                      </p:cNvPicPr>
                      <p:nvPr/>
                    </p:nvPicPr>
                    <p:blipFill>
                      <a:blip r:embed="rId19"/>
                      <a:srcRect/>
                      <a:stretch>
                        <a:fillRect/>
                      </a:stretch>
                    </p:blipFill>
                    <p:spPr bwMode="auto">
                      <a:xfrm>
                        <a:off x="3150693" y="4401849"/>
                        <a:ext cx="1214438" cy="603250"/>
                      </a:xfrm>
                      <a:prstGeom prst="rect">
                        <a:avLst/>
                      </a:prstGeom>
                      <a:noFill/>
                      <a:ln>
                        <a:noFill/>
                      </a:ln>
                      <a:effectLs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4291790092"/>
              </p:ext>
            </p:extLst>
          </p:nvPr>
        </p:nvGraphicFramePr>
        <p:xfrm>
          <a:off x="2394666" y="3599059"/>
          <a:ext cx="166688" cy="1363052"/>
        </p:xfrm>
        <a:graphic>
          <a:graphicData uri="http://schemas.openxmlformats.org/presentationml/2006/ole">
            <mc:AlternateContent xmlns:mc="http://schemas.openxmlformats.org/markup-compatibility/2006">
              <mc:Choice xmlns:v="urn:schemas-microsoft-com:vml" Requires="v">
                <p:oleObj spid="_x0000_s6943" name="Visio" r:id="rId20" imgW="330429" imgH="2901473" progId="Visio.Drawing.11">
                  <p:embed/>
                </p:oleObj>
              </mc:Choice>
              <mc:Fallback>
                <p:oleObj name="Visio" r:id="rId20" imgW="330429" imgH="2901473" progId="Visio.Drawing.11">
                  <p:embed/>
                  <p:pic>
                    <p:nvPicPr>
                      <p:cNvPr id="14" name="Object 9"/>
                      <p:cNvPicPr>
                        <a:picLocks noChangeAspect="1" noChangeArrowheads="1"/>
                      </p:cNvPicPr>
                      <p:nvPr/>
                    </p:nvPicPr>
                    <p:blipFill>
                      <a:blip r:embed="rId21"/>
                      <a:srcRect/>
                      <a:stretch>
                        <a:fillRect/>
                      </a:stretch>
                    </p:blipFill>
                    <p:spPr bwMode="auto">
                      <a:xfrm>
                        <a:off x="2394666" y="3599059"/>
                        <a:ext cx="166688" cy="1363052"/>
                      </a:xfrm>
                      <a:prstGeom prst="rect">
                        <a:avLst/>
                      </a:prstGeom>
                      <a:noFill/>
                      <a:ln>
                        <a:noFill/>
                      </a:ln>
                      <a:effectLst/>
                      <a:extLst/>
                    </p:spPr>
                  </p:pic>
                </p:oleObj>
              </mc:Fallback>
            </mc:AlternateContent>
          </a:graphicData>
        </a:graphic>
      </p:graphicFrame>
      <p:sp>
        <p:nvSpPr>
          <p:cNvPr id="4" name="Rectangle 3"/>
          <p:cNvSpPr/>
          <p:nvPr/>
        </p:nvSpPr>
        <p:spPr>
          <a:xfrm>
            <a:off x="475179" y="2317597"/>
            <a:ext cx="8621208" cy="1272336"/>
          </a:xfrm>
          <a:prstGeom prst="rect">
            <a:avLst/>
          </a:prstGeom>
        </p:spPr>
        <p:txBody>
          <a:bodyPr wrap="square">
            <a:spAutoFit/>
          </a:bodyPr>
          <a:lstStyle/>
          <a:p>
            <a:pPr fontAlgn="base">
              <a:spcBef>
                <a:spcPct val="20000"/>
              </a:spcBef>
              <a:spcAft>
                <a:spcPct val="0"/>
              </a:spcAft>
              <a:buClr>
                <a:srgbClr val="B1B1B1"/>
              </a:buClr>
            </a:pPr>
            <a:r>
              <a:rPr lang="en-AU" sz="2000" dirty="0">
                <a:latin typeface="Arial" panose="020B0604020202020204" pitchFamily="34" charset="0"/>
                <a:ea typeface="ＭＳ Ｐゴシック" pitchFamily="34" charset="-128"/>
                <a:cs typeface="Arial" panose="020B0604020202020204" pitchFamily="34" charset="0"/>
              </a:rPr>
              <a:t>A Message Flow can connect:</a:t>
            </a:r>
          </a:p>
          <a:p>
            <a:pPr marL="238115" indent="-238115" fontAlgn="base">
              <a:spcBef>
                <a:spcPct val="20000"/>
              </a:spcBef>
              <a:spcAft>
                <a:spcPct val="0"/>
              </a:spcAft>
              <a:buClr>
                <a:srgbClr val="B1B1B1"/>
              </a:buClr>
              <a:buFont typeface="Arial" panose="020B0604020202020204" pitchFamily="34" charset="0"/>
              <a:buChar char="•"/>
            </a:pPr>
            <a:r>
              <a:rPr lang="en-AU" sz="1667" dirty="0">
                <a:latin typeface="Arial" panose="020B0604020202020204" pitchFamily="34" charset="0"/>
                <a:ea typeface="ＭＳ Ｐゴシック" pitchFamily="34" charset="-128"/>
                <a:cs typeface="Arial" panose="020B0604020202020204" pitchFamily="34" charset="0"/>
              </a:rPr>
              <a:t>directly to the boundary of a Pool </a:t>
            </a:r>
            <a:r>
              <a:rPr lang="en-AU" sz="1667" dirty="0">
                <a:latin typeface="Arial" panose="020B0604020202020204" pitchFamily="34" charset="0"/>
                <a:cs typeface="Arial" panose="020B0604020202020204" pitchFamily="34" charset="0"/>
                <a:sym typeface="Wingdings" pitchFamily="2" charset="2"/>
              </a:rPr>
              <a:t></a:t>
            </a:r>
            <a:r>
              <a:rPr lang="en-AU" sz="1667" dirty="0">
                <a:latin typeface="Arial" panose="020B0604020202020204" pitchFamily="34" charset="0"/>
                <a:ea typeface="ＭＳ Ｐゴシック" pitchFamily="34" charset="-128"/>
                <a:cs typeface="Arial" panose="020B0604020202020204" pitchFamily="34" charset="0"/>
              </a:rPr>
              <a:t> captures a message to/from that party</a:t>
            </a:r>
          </a:p>
          <a:p>
            <a:pPr marL="238115" indent="-238115" fontAlgn="base">
              <a:spcBef>
                <a:spcPct val="20000"/>
              </a:spcBef>
              <a:spcAft>
                <a:spcPct val="0"/>
              </a:spcAft>
              <a:buClr>
                <a:srgbClr val="B1B1B1"/>
              </a:buClr>
              <a:buFont typeface="Arial" panose="020B0604020202020204" pitchFamily="34" charset="0"/>
              <a:buChar char="•"/>
            </a:pPr>
            <a:r>
              <a:rPr lang="en-AU" sz="1667" dirty="0">
                <a:latin typeface="Arial" panose="020B0604020202020204" pitchFamily="34" charset="0"/>
                <a:ea typeface="ＭＳ Ｐゴシック" pitchFamily="34" charset="-128"/>
                <a:cs typeface="Arial" panose="020B0604020202020204" pitchFamily="34" charset="0"/>
              </a:rPr>
              <a:t>to a specific activity or event within that Pool </a:t>
            </a:r>
            <a:r>
              <a:rPr lang="en-AU" sz="1667" dirty="0">
                <a:latin typeface="Arial" panose="020B0604020202020204" pitchFamily="34" charset="0"/>
                <a:cs typeface="Arial" panose="020B0604020202020204" pitchFamily="34" charset="0"/>
                <a:sym typeface="Wingdings" pitchFamily="2" charset="2"/>
              </a:rPr>
              <a:t></a:t>
            </a:r>
            <a:r>
              <a:rPr lang="en-AU" sz="1667" dirty="0">
                <a:latin typeface="Arial" panose="020B0604020202020204" pitchFamily="34" charset="0"/>
                <a:ea typeface="ＭＳ Ｐゴシック" pitchFamily="34" charset="-128"/>
                <a:cs typeface="Arial" panose="020B0604020202020204" pitchFamily="34" charset="0"/>
              </a:rPr>
              <a:t> captures a message that triggers a </a:t>
            </a:r>
            <a:r>
              <a:rPr lang="en-AU" sz="1667" i="1" dirty="0">
                <a:latin typeface="Arial" panose="020B0604020202020204" pitchFamily="34" charset="0"/>
                <a:ea typeface="ＭＳ Ｐゴシック" pitchFamily="34" charset="-128"/>
                <a:cs typeface="Arial" panose="020B0604020202020204" pitchFamily="34" charset="0"/>
              </a:rPr>
              <a:t>specific</a:t>
            </a:r>
            <a:r>
              <a:rPr lang="en-AU" sz="1667" dirty="0">
                <a:latin typeface="Arial" panose="020B0604020202020204" pitchFamily="34" charset="0"/>
                <a:ea typeface="ＭＳ Ｐゴシック" pitchFamily="34" charset="-128"/>
                <a:cs typeface="Arial" panose="020B0604020202020204" pitchFamily="34" charset="0"/>
              </a:rPr>
              <a:t> activity/event within that party</a:t>
            </a:r>
          </a:p>
        </p:txBody>
      </p:sp>
      <p:graphicFrame>
        <p:nvGraphicFramePr>
          <p:cNvPr id="11" name="Object 9"/>
          <p:cNvGraphicFramePr>
            <a:graphicFrameLocks noChangeAspect="1"/>
          </p:cNvGraphicFramePr>
          <p:nvPr>
            <p:extLst>
              <p:ext uri="{D42A27DB-BD31-4B8C-83A1-F6EECF244321}">
                <p14:modId xmlns:p14="http://schemas.microsoft.com/office/powerpoint/2010/main" val="3978138313"/>
              </p:ext>
            </p:extLst>
          </p:nvPr>
        </p:nvGraphicFramePr>
        <p:xfrm>
          <a:off x="3650755" y="3597972"/>
          <a:ext cx="107156" cy="1369468"/>
        </p:xfrm>
        <a:graphic>
          <a:graphicData uri="http://schemas.openxmlformats.org/presentationml/2006/ole">
            <mc:AlternateContent xmlns:mc="http://schemas.openxmlformats.org/markup-compatibility/2006">
              <mc:Choice xmlns:v="urn:schemas-microsoft-com:vml" Requires="v">
                <p:oleObj spid="_x0000_s6944" name="Visio" r:id="rId22" imgW="210456" imgH="2901473" progId="Visio.Drawing.11">
                  <p:embed/>
                </p:oleObj>
              </mc:Choice>
              <mc:Fallback>
                <p:oleObj name="Visio" r:id="rId22" imgW="210456" imgH="2901473" progId="Visio.Drawing.11">
                  <p:embed/>
                  <p:pic>
                    <p:nvPicPr>
                      <p:cNvPr id="11" name="Object 9"/>
                      <p:cNvPicPr>
                        <a:picLocks noChangeAspect="1" noChangeArrowheads="1"/>
                      </p:cNvPicPr>
                      <p:nvPr/>
                    </p:nvPicPr>
                    <p:blipFill>
                      <a:blip r:embed="rId23"/>
                      <a:srcRect/>
                      <a:stretch>
                        <a:fillRect/>
                      </a:stretch>
                    </p:blipFill>
                    <p:spPr bwMode="auto">
                      <a:xfrm>
                        <a:off x="3650755" y="3597972"/>
                        <a:ext cx="107156" cy="1369468"/>
                      </a:xfrm>
                      <a:prstGeom prst="rect">
                        <a:avLst/>
                      </a:prstGeom>
                      <a:noFill/>
                      <a:ln>
                        <a:noFill/>
                      </a:ln>
                      <a:effectLst/>
                      <a:extLst/>
                    </p:spPr>
                  </p:pic>
                </p:oleObj>
              </mc:Fallback>
            </mc:AlternateContent>
          </a:graphicData>
        </a:graphic>
      </p:graphicFrame>
      <p:sp>
        <p:nvSpPr>
          <p:cNvPr id="3" name="Rectangle 2"/>
          <p:cNvSpPr/>
          <p:nvPr/>
        </p:nvSpPr>
        <p:spPr>
          <a:xfrm>
            <a:off x="838200" y="5032355"/>
            <a:ext cx="7261860" cy="646331"/>
          </a:xfrm>
          <a:prstGeom prst="rect">
            <a:avLst/>
          </a:prstGeom>
        </p:spPr>
        <p:txBody>
          <a:bodyPr wrap="square">
            <a:spAutoFit/>
          </a:bodyPr>
          <a:lstStyle/>
          <a:p>
            <a:pPr algn="ctr"/>
            <a:r>
              <a:rPr lang="en-US" dirty="0">
                <a:solidFill>
                  <a:srgbClr val="FF0000"/>
                </a:solidFill>
                <a:latin typeface="Arial" panose="020B0604020202020204" pitchFamily="34" charset="0"/>
                <a:ea typeface="ＭＳ Ｐゴシック" pitchFamily="34" charset="-128"/>
                <a:cs typeface="Arial" panose="020B0604020202020204" pitchFamily="34" charset="0"/>
              </a:rPr>
              <a:t>A BPMN diagram that features two or more pools is called collaboration diagram.</a:t>
            </a:r>
          </a:p>
        </p:txBody>
      </p:sp>
    </p:spTree>
    <p:extLst>
      <p:ext uri="{BB962C8B-B14F-4D97-AF65-F5344CB8AC3E}">
        <p14:creationId xmlns:p14="http://schemas.microsoft.com/office/powerpoint/2010/main" val="39145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00201"/>
                                        </p:tgtEl>
                                        <p:attrNameLst>
                                          <p:attrName>style.visibility</p:attrName>
                                        </p:attrNameLst>
                                      </p:cBhvr>
                                      <p:to>
                                        <p:strVal val="visible"/>
                                      </p:to>
                                    </p:set>
                                    <p:animEffect transition="in" filter="fade">
                                      <p:cBhvr>
                                        <p:cTn id="14" dur="500"/>
                                        <p:tgtEl>
                                          <p:spTgt spid="180020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 calcmode="lin" valueType="num">
                                      <p:cBhvr additive="base">
                                        <p:cTn id="5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5" name="Rectangle 3"/>
          <p:cNvSpPr>
            <a:spLocks noChangeArrowheads="1"/>
          </p:cNvSpPr>
          <p:nvPr/>
        </p:nvSpPr>
        <p:spPr bwMode="auto">
          <a:xfrm>
            <a:off x="462407" y="1164331"/>
            <a:ext cx="8543570" cy="3721364"/>
          </a:xfrm>
          <a:prstGeom prst="rect">
            <a:avLst/>
          </a:prstGeom>
          <a:noFill/>
          <a:ln w="9525">
            <a:noFill/>
            <a:miter lim="800000"/>
            <a:headEnd/>
            <a:tailEnd/>
          </a:ln>
          <a:effectLst/>
        </p:spPr>
        <p:txBody>
          <a:bodyPr/>
          <a:lstStyle/>
          <a:p>
            <a:pPr fontAlgn="base">
              <a:spcBef>
                <a:spcPct val="20000"/>
              </a:spcBef>
              <a:spcAft>
                <a:spcPct val="0"/>
              </a:spcAft>
              <a:buClr>
                <a:srgbClr val="B1B1B1"/>
              </a:buClr>
            </a:pPr>
            <a:r>
              <a:rPr lang="en-AU" sz="2000" dirty="0">
                <a:latin typeface="Arial" panose="020B0604020202020204" pitchFamily="34" charset="0"/>
                <a:ea typeface="ＭＳ Ｐゴシック" pitchFamily="34" charset="-128"/>
                <a:cs typeface="Arial" panose="020B0604020202020204" pitchFamily="34" charset="0"/>
              </a:rPr>
              <a:t>The </a:t>
            </a:r>
            <a:r>
              <a:rPr lang="en-AU" sz="2000" i="1" dirty="0">
                <a:latin typeface="Arial" panose="020B0604020202020204" pitchFamily="34" charset="0"/>
                <a:ea typeface="ＭＳ Ｐゴシック" pitchFamily="34" charset="-128"/>
                <a:cs typeface="Arial" panose="020B0604020202020204" pitchFamily="34" charset="0"/>
              </a:rPr>
              <a:t>start message event </a:t>
            </a:r>
            <a:r>
              <a:rPr lang="en-AU" sz="2000" dirty="0">
                <a:latin typeface="Arial" panose="020B0604020202020204" pitchFamily="34" charset="0"/>
                <a:ea typeface="ＭＳ Ｐゴシック" pitchFamily="34" charset="-128"/>
                <a:cs typeface="Arial" panose="020B0604020202020204" pitchFamily="34" charset="0"/>
              </a:rPr>
              <a:t>triggers a process by the receipt of a message when an incoming message flow is connected to the event</a:t>
            </a:r>
          </a:p>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p:txBody>
      </p:sp>
      <p:sp>
        <p:nvSpPr>
          <p:cNvPr id="1800194" name="Rectangle 2"/>
          <p:cNvSpPr>
            <a:spLocks noGrp="1" noChangeArrowheads="1"/>
          </p:cNvSpPr>
          <p:nvPr>
            <p:ph type="title"/>
          </p:nvPr>
        </p:nvSpPr>
        <p:spPr/>
        <p:txBody>
          <a:bodyPr/>
          <a:lstStyle/>
          <a:p>
            <a:r>
              <a:rPr lang="en-AU" sz="2333" dirty="0"/>
              <a:t>BPMN Elements – Start Message Event</a:t>
            </a:r>
          </a:p>
        </p:txBody>
      </p:sp>
      <p:graphicFrame>
        <p:nvGraphicFramePr>
          <p:cNvPr id="7" name="Object 3"/>
          <p:cNvGraphicFramePr>
            <a:graphicFrameLocks noGrp="1" noChangeAspect="1"/>
          </p:cNvGraphicFramePr>
          <p:nvPr>
            <p:ph idx="1"/>
            <p:extLst>
              <p:ext uri="{D42A27DB-BD31-4B8C-83A1-F6EECF244321}">
                <p14:modId xmlns:p14="http://schemas.microsoft.com/office/powerpoint/2010/main" val="809050017"/>
              </p:ext>
            </p:extLst>
          </p:nvPr>
        </p:nvGraphicFramePr>
        <p:xfrm>
          <a:off x="2646362" y="1966822"/>
          <a:ext cx="3952876" cy="3584275"/>
        </p:xfrm>
        <a:graphic>
          <a:graphicData uri="http://schemas.openxmlformats.org/presentationml/2006/ole">
            <mc:AlternateContent xmlns:mc="http://schemas.openxmlformats.org/markup-compatibility/2006">
              <mc:Choice xmlns:v="urn:schemas-microsoft-com:vml" Requires="v">
                <p:oleObj spid="_x0000_s7248" name="Visio" r:id="rId4" imgW="4343331" imgH="3938492" progId="Visio.Drawing.11">
                  <p:embed/>
                </p:oleObj>
              </mc:Choice>
              <mc:Fallback>
                <p:oleObj name="Visio" r:id="rId4" imgW="4343331" imgH="3938492" progId="Visio.Drawing.11">
                  <p:embed/>
                  <p:pic>
                    <p:nvPicPr>
                      <p:cNvPr id="7" name="Object 3"/>
                      <p:cNvPicPr>
                        <a:picLocks noChangeAspect="1" noChangeArrowheads="1"/>
                      </p:cNvPicPr>
                      <p:nvPr/>
                    </p:nvPicPr>
                    <p:blipFill>
                      <a:blip r:embed="rId5"/>
                      <a:srcRect/>
                      <a:stretch>
                        <a:fillRect/>
                      </a:stretch>
                    </p:blipFill>
                    <p:spPr bwMode="auto">
                      <a:xfrm>
                        <a:off x="2646362" y="1966822"/>
                        <a:ext cx="3952876" cy="3584275"/>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66</a:t>
            </a:fld>
            <a:endParaRPr lang="en-AU">
              <a:solidFill>
                <a:prstClr val="black">
                  <a:lumMod val="50000"/>
                  <a:lumOff val="50000"/>
                </a:prstClr>
              </a:solidFill>
            </a:endParaRPr>
          </a:p>
        </p:txBody>
      </p:sp>
    </p:spTree>
    <p:extLst>
      <p:ext uri="{BB962C8B-B14F-4D97-AF65-F5344CB8AC3E}">
        <p14:creationId xmlns:p14="http://schemas.microsoft.com/office/powerpoint/2010/main" val="1738579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879D286-E471-674B-B6FB-48A9E9D8B0A2}"/>
              </a:ext>
            </a:extLst>
          </p:cNvPr>
          <p:cNvSpPr/>
          <p:nvPr/>
        </p:nvSpPr>
        <p:spPr>
          <a:xfrm>
            <a:off x="445155" y="1000663"/>
            <a:ext cx="7154718" cy="152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714" y="1797171"/>
            <a:ext cx="5841868" cy="3564621"/>
          </a:xfrm>
          <a:prstGeom prst="rect">
            <a:avLst/>
          </a:prstGeom>
        </p:spPr>
      </p:pic>
      <p:sp>
        <p:nvSpPr>
          <p:cNvPr id="1806338" name="Rectangle 2"/>
          <p:cNvSpPr>
            <a:spLocks noGrp="1" noChangeArrowheads="1"/>
          </p:cNvSpPr>
          <p:nvPr>
            <p:ph type="title"/>
          </p:nvPr>
        </p:nvSpPr>
        <p:spPr/>
        <p:txBody>
          <a:bodyPr/>
          <a:lstStyle/>
          <a:p>
            <a:r>
              <a:rPr lang="en-AU" sz="2333" dirty="0"/>
              <a:t>Solution: Order-to-cash</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67</a:t>
            </a:fld>
            <a:endParaRPr lang="en-AU">
              <a:solidFill>
                <a:prstClr val="black">
                  <a:lumMod val="50000"/>
                  <a:lumOff val="50000"/>
                </a:prst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714" y="837123"/>
            <a:ext cx="5841868" cy="38814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1194" t="7495" r="77938" b="55805"/>
          <a:stretch/>
        </p:blipFill>
        <p:spPr>
          <a:xfrm>
            <a:off x="2154346" y="1168668"/>
            <a:ext cx="634335" cy="1659643"/>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9350" r="58873" b="27986"/>
          <a:stretch/>
        </p:blipFill>
        <p:spPr>
          <a:xfrm>
            <a:off x="3213190" y="829544"/>
            <a:ext cx="687399" cy="3260099"/>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44918" t="8130" r="45422" b="11605"/>
          <a:stretch/>
        </p:blipFill>
        <p:spPr>
          <a:xfrm>
            <a:off x="4122728" y="1197234"/>
            <a:ext cx="563793" cy="3630472"/>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54528" t="7046" r="36265" b="45959"/>
          <a:stretch/>
        </p:blipFill>
        <p:spPr>
          <a:xfrm>
            <a:off x="4688848" y="1149383"/>
            <a:ext cx="537364" cy="2125065"/>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7516" r="25715" b="27931"/>
          <a:stretch/>
        </p:blipFill>
        <p:spPr>
          <a:xfrm>
            <a:off x="5448031" y="830349"/>
            <a:ext cx="395053" cy="3260624"/>
          </a:xfrm>
          <a:prstGeom prst="rect">
            <a:avLst/>
          </a:prstGeom>
        </p:spPr>
      </p:pic>
    </p:spTree>
    <p:extLst>
      <p:ext uri="{BB962C8B-B14F-4D97-AF65-F5344CB8AC3E}">
        <p14:creationId xmlns:p14="http://schemas.microsoft.com/office/powerpoint/2010/main" val="3824191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Pools, Lanes and Message Flows: syntax</a:t>
            </a:r>
          </a:p>
        </p:txBody>
      </p:sp>
      <p:sp>
        <p:nvSpPr>
          <p:cNvPr id="2" name="Content Placeholder 1"/>
          <p:cNvSpPr>
            <a:spLocks noGrp="1"/>
          </p:cNvSpPr>
          <p:nvPr>
            <p:ph idx="1"/>
          </p:nvPr>
        </p:nvSpPr>
        <p:spPr>
          <a:xfrm>
            <a:off x="457200" y="1344613"/>
            <a:ext cx="8488392" cy="3859212"/>
          </a:xfrm>
        </p:spPr>
        <p:txBody>
          <a:bodyPr/>
          <a:lstStyle/>
          <a:p>
            <a:pPr marL="380985" indent="-380985" fontAlgn="base">
              <a:spcAft>
                <a:spcPct val="0"/>
              </a:spcAft>
              <a:buClr>
                <a:srgbClr val="B1B1B1"/>
              </a:buClr>
              <a:buFont typeface="+mj-lt"/>
              <a:buAutoNum type="arabicPeriod"/>
            </a:pPr>
            <a:r>
              <a:rPr lang="en-AU" sz="1800" dirty="0">
                <a:ea typeface="ＭＳ Ｐゴシック" pitchFamily="34" charset="-128"/>
              </a:rPr>
              <a:t>The Sequence Flow </a:t>
            </a:r>
            <a:r>
              <a:rPr lang="en-AU" sz="1800" b="1" dirty="0">
                <a:ea typeface="ＭＳ Ｐゴシック" pitchFamily="34" charset="-128"/>
              </a:rPr>
              <a:t>cannot</a:t>
            </a:r>
            <a:r>
              <a:rPr lang="en-AU" sz="1800" dirty="0">
                <a:ea typeface="ＭＳ Ｐゴシック" pitchFamily="34" charset="-128"/>
              </a:rPr>
              <a:t> cross the boundaries of a Pool</a:t>
            </a:r>
          </a:p>
          <a:p>
            <a:pPr marL="380985" indent="-380985" fontAlgn="base">
              <a:spcAft>
                <a:spcPct val="0"/>
              </a:spcAft>
              <a:buClr>
                <a:srgbClr val="B1B1B1"/>
              </a:buClr>
              <a:buFont typeface="+mj-lt"/>
              <a:buAutoNum type="arabicPeriod"/>
            </a:pPr>
            <a:r>
              <a:rPr lang="en-AU" sz="1800" dirty="0">
                <a:ea typeface="ＭＳ Ｐゴシック" pitchFamily="34" charset="-128"/>
              </a:rPr>
              <a:t>Both Sequence Flow and Message Flow </a:t>
            </a:r>
            <a:r>
              <a:rPr lang="en-AU" sz="1800" b="1" dirty="0">
                <a:ea typeface="ＭＳ Ｐゴシック" pitchFamily="34" charset="-128"/>
              </a:rPr>
              <a:t>can cross </a:t>
            </a:r>
            <a:r>
              <a:rPr lang="en-AU" sz="1800" dirty="0">
                <a:ea typeface="ＭＳ Ｐゴシック" pitchFamily="34" charset="-128"/>
              </a:rPr>
              <a:t>the boundaries of Lanes</a:t>
            </a:r>
          </a:p>
          <a:p>
            <a:pPr marL="380985" indent="-380985" fontAlgn="base">
              <a:spcAft>
                <a:spcPct val="0"/>
              </a:spcAft>
              <a:buClr>
                <a:srgbClr val="B1B1B1"/>
              </a:buClr>
              <a:buFont typeface="+mj-lt"/>
              <a:buAutoNum type="arabicPeriod"/>
            </a:pPr>
            <a:r>
              <a:rPr lang="en-AU" sz="1800" dirty="0">
                <a:ea typeface="ＭＳ Ｐゴシック" pitchFamily="34" charset="-128"/>
              </a:rPr>
              <a:t>A Message Flow </a:t>
            </a:r>
            <a:r>
              <a:rPr lang="en-AU" sz="1800" b="1" dirty="0">
                <a:ea typeface="ＭＳ Ｐゴシック" pitchFamily="34" charset="-128"/>
              </a:rPr>
              <a:t>cannot connect </a:t>
            </a:r>
            <a:r>
              <a:rPr lang="en-AU" sz="1800" dirty="0">
                <a:ea typeface="ＭＳ Ｐゴシック" pitchFamily="34" charset="-128"/>
              </a:rPr>
              <a:t>two flow elements within the same pool</a:t>
            </a:r>
          </a:p>
          <a:p>
            <a:pPr marL="0" indent="0" fontAlgn="base">
              <a:lnSpc>
                <a:spcPct val="90000"/>
              </a:lnSpc>
              <a:spcAft>
                <a:spcPct val="0"/>
              </a:spcAft>
              <a:buClr>
                <a:srgbClr val="B1B1B1"/>
              </a:buClr>
              <a:buNone/>
            </a:pPr>
            <a:endParaRPr lang="en-AU" b="1" dirty="0">
              <a:solidFill>
                <a:prstClr val="black">
                  <a:lumMod val="75000"/>
                  <a:lumOff val="25000"/>
                </a:prstClr>
              </a:solidFill>
              <a:ea typeface="ＭＳ Ｐゴシック" pitchFamily="34" charset="-128"/>
            </a:endParaRPr>
          </a:p>
        </p:txBody>
      </p:sp>
      <p:sp>
        <p:nvSpPr>
          <p:cNvPr id="17" name="Slide Number Placeholder 1"/>
          <p:cNvSpPr>
            <a:spLocks noGrp="1"/>
          </p:cNvSpPr>
          <p:nvPr>
            <p:ph type="sldNum" sz="quarter" idx="12"/>
          </p:nvPr>
        </p:nvSpPr>
        <p:spPr/>
        <p:txBody>
          <a:bodyPr/>
          <a:lstStyle/>
          <a:p>
            <a:r>
              <a:rPr lang="en-AU" dirty="0">
                <a:solidFill>
                  <a:prstClr val="black">
                    <a:lumMod val="50000"/>
                    <a:lumOff val="50000"/>
                  </a:prstClr>
                </a:solidFill>
              </a:rPr>
              <a:t>19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916" y="2801534"/>
            <a:ext cx="3060915" cy="26502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196" y="2985462"/>
            <a:ext cx="551387" cy="143360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356" y="2985462"/>
            <a:ext cx="579038" cy="144759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356" y="3874670"/>
            <a:ext cx="579038" cy="1447596"/>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8483" y="2977484"/>
            <a:ext cx="552152" cy="226475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510" y="3874671"/>
            <a:ext cx="546174" cy="137554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5982" y="3853716"/>
            <a:ext cx="579038" cy="1447596"/>
          </a:xfrm>
          <a:prstGeom prst="rect">
            <a:avLst/>
          </a:prstGeom>
        </p:spPr>
      </p:pic>
      <p:pic>
        <p:nvPicPr>
          <p:cNvPr id="25" name="Picture 4" descr="http://upload.wikimedia.org/wikipedia/commons/thumb/b/ba/Red_x.svg/150px-Red_x.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6871" y="3482699"/>
            <a:ext cx="453121" cy="4531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2/k/n/l/C/Q/transparent-green-checkmark-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0210" y="3441317"/>
            <a:ext cx="472015" cy="4918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upload.wikimedia.org/wikipedia/commons/thumb/b/ba/Red_x.svg/150px-Red_x.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6871" y="4350953"/>
            <a:ext cx="453121" cy="4531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2/k/n/l/C/Q/transparent-green-checkmark-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2718" y="4299896"/>
            <a:ext cx="472015" cy="4918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clker.com/cliparts/2/k/n/l/C/Q/transparent-green-checkmark-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5507" y="3757841"/>
            <a:ext cx="472015" cy="4918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clker.com/cliparts/2/k/n/l/C/Q/transparent-green-checkmark-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418" y="4245487"/>
            <a:ext cx="472015" cy="49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7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500"/>
                                        <p:tgtEl>
                                          <p:spTgt spid="2">
                                            <p:txEl>
                                              <p:pRg st="1" end="1"/>
                                            </p:txEl>
                                          </p:spTgt>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3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fade">
                                      <p:cBhvr>
                                        <p:cTn id="72" dur="500"/>
                                        <p:tgtEl>
                                          <p:spTgt spid="2">
                                            <p:txEl>
                                              <p:pRg st="2" end="2"/>
                                            </p:txEl>
                                          </p:spTgt>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par>
                          <p:cTn id="82" fill="hold">
                            <p:stCondLst>
                              <p:cond delay="500"/>
                            </p:stCondLst>
                            <p:childTnLst>
                              <p:par>
                                <p:cTn id="83" presetID="22" presetClass="entr" presetSubtype="1"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up)">
                                      <p:cBhvr>
                                        <p:cTn id="85" dur="500"/>
                                        <p:tgtEl>
                                          <p:spTgt spid="22"/>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651258" y="1375725"/>
            <a:ext cx="5792673" cy="43392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543193" y="296756"/>
            <a:ext cx="6720747" cy="660073"/>
          </a:xfrm>
          <a:prstGeom prst="rect">
            <a:avLst/>
          </a:prstGeom>
          <a:ln>
            <a:solidFill>
              <a:schemeClr val="bg1"/>
            </a:solidFill>
          </a:ln>
        </p:spPr>
        <p:txBody>
          <a:bodyPr vert="horz" lIns="76200" tIns="38100" rIns="76200" bIns="3810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sz="2400" b="1" dirty="0">
                <a:solidFill>
                  <a:schemeClr val="tx1"/>
                </a:solidFill>
                <a:latin typeface="Arial" panose="020B0604020202020204" pitchFamily="34" charset="0"/>
                <a:cs typeface="Arial" panose="020B0604020202020204" pitchFamily="34" charset="0"/>
              </a:rPr>
              <a:t>Black box or white box?</a:t>
            </a:r>
          </a:p>
        </p:txBody>
      </p:sp>
    </p:spTree>
    <p:extLst>
      <p:ext uri="{BB962C8B-B14F-4D97-AF65-F5344CB8AC3E}">
        <p14:creationId xmlns:p14="http://schemas.microsoft.com/office/powerpoint/2010/main" val="3182569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6" name="Rectangle 6"/>
          <p:cNvSpPr>
            <a:spLocks noGrp="1" noChangeArrowheads="1"/>
          </p:cNvSpPr>
          <p:nvPr>
            <p:ph type="title"/>
          </p:nvPr>
        </p:nvSpPr>
        <p:spPr>
          <a:noFill/>
          <a:ln/>
        </p:spPr>
        <p:txBody>
          <a:bodyPr/>
          <a:lstStyle/>
          <a:p>
            <a:r>
              <a:rPr lang="en-AU" dirty="0"/>
              <a:t>Solution in BPMN: Order-to-cash</a:t>
            </a:r>
          </a:p>
        </p:txBody>
      </p:sp>
      <p:sp>
        <p:nvSpPr>
          <p:cNvPr id="2007048" name="Text Box 8"/>
          <p:cNvSpPr txBox="1">
            <a:spLocks noChangeArrowheads="1"/>
          </p:cNvSpPr>
          <p:nvPr/>
        </p:nvSpPr>
        <p:spPr bwMode="auto">
          <a:xfrm>
            <a:off x="925897" y="3176577"/>
            <a:ext cx="726282" cy="58477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AU" sz="1600" dirty="0">
                <a:solidFill>
                  <a:prstClr val="black"/>
                </a:solidFill>
                <a:latin typeface="Arial" charset="0"/>
                <a:ea typeface="ＭＳ Ｐゴシック" pitchFamily="34" charset="-128"/>
              </a:rPr>
              <a:t>start</a:t>
            </a:r>
            <a:br>
              <a:rPr lang="en-AU" sz="1600" dirty="0">
                <a:solidFill>
                  <a:prstClr val="black"/>
                </a:solidFill>
                <a:latin typeface="Arial" charset="0"/>
                <a:ea typeface="ＭＳ Ｐゴシック" pitchFamily="34" charset="-128"/>
              </a:rPr>
            </a:br>
            <a:r>
              <a:rPr lang="en-AU" sz="1600" dirty="0">
                <a:solidFill>
                  <a:prstClr val="black"/>
                </a:solidFill>
                <a:latin typeface="Arial" charset="0"/>
                <a:ea typeface="ＭＳ Ｐゴシック" pitchFamily="34" charset="-128"/>
              </a:rPr>
              <a:t>event</a:t>
            </a:r>
          </a:p>
        </p:txBody>
      </p:sp>
      <p:sp>
        <p:nvSpPr>
          <p:cNvPr id="2007049" name="Text Box 9"/>
          <p:cNvSpPr txBox="1">
            <a:spLocks noChangeArrowheads="1"/>
          </p:cNvSpPr>
          <p:nvPr/>
        </p:nvSpPr>
        <p:spPr bwMode="auto">
          <a:xfrm>
            <a:off x="7352911" y="2482030"/>
            <a:ext cx="789781" cy="58477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AU" sz="1600" dirty="0">
                <a:solidFill>
                  <a:prstClr val="black"/>
                </a:solidFill>
                <a:latin typeface="Arial" charset="0"/>
                <a:ea typeface="ＭＳ Ｐゴシック" pitchFamily="34" charset="-128"/>
              </a:rPr>
              <a:t>end</a:t>
            </a:r>
            <a:br>
              <a:rPr lang="en-AU" sz="1600" dirty="0">
                <a:solidFill>
                  <a:prstClr val="black"/>
                </a:solidFill>
                <a:latin typeface="Arial" charset="0"/>
                <a:ea typeface="ＭＳ Ｐゴシック" pitchFamily="34" charset="-128"/>
              </a:rPr>
            </a:br>
            <a:r>
              <a:rPr lang="en-AU" sz="1600" dirty="0">
                <a:solidFill>
                  <a:prstClr val="black"/>
                </a:solidFill>
                <a:latin typeface="Arial" charset="0"/>
                <a:ea typeface="ＭＳ Ｐゴシック" pitchFamily="34" charset="-128"/>
              </a:rPr>
              <a:t>event</a:t>
            </a:r>
          </a:p>
        </p:txBody>
      </p:sp>
      <p:sp>
        <p:nvSpPr>
          <p:cNvPr id="2007050" name="Text Box 10"/>
          <p:cNvSpPr txBox="1">
            <a:spLocks noChangeArrowheads="1"/>
          </p:cNvSpPr>
          <p:nvPr/>
        </p:nvSpPr>
        <p:spPr bwMode="auto">
          <a:xfrm>
            <a:off x="1744023" y="1978185"/>
            <a:ext cx="949652" cy="338554"/>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en-AU" sz="1600" dirty="0">
                <a:solidFill>
                  <a:prstClr val="black"/>
                </a:solidFill>
                <a:latin typeface="Arial" charset="0"/>
                <a:ea typeface="ＭＳ Ｐゴシック" pitchFamily="34" charset="-128"/>
              </a:rPr>
              <a:t>activity</a:t>
            </a:r>
          </a:p>
        </p:txBody>
      </p:sp>
      <p:sp>
        <p:nvSpPr>
          <p:cNvPr id="2007053" name="Text Box 13"/>
          <p:cNvSpPr txBox="1">
            <a:spLocks noChangeArrowheads="1"/>
          </p:cNvSpPr>
          <p:nvPr/>
        </p:nvSpPr>
        <p:spPr bwMode="auto">
          <a:xfrm>
            <a:off x="3315617" y="2440458"/>
            <a:ext cx="1661363" cy="338554"/>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en-AU" sz="1600" dirty="0">
                <a:solidFill>
                  <a:prstClr val="black"/>
                </a:solidFill>
                <a:latin typeface="Arial" charset="0"/>
                <a:ea typeface="ＭＳ Ｐゴシック" pitchFamily="34" charset="-128"/>
              </a:rPr>
              <a:t>split gateway</a:t>
            </a:r>
          </a:p>
        </p:txBody>
      </p:sp>
      <p:sp>
        <p:nvSpPr>
          <p:cNvPr id="2" name="Slide Number Placeholder 1"/>
          <p:cNvSpPr>
            <a:spLocks noGrp="1"/>
          </p:cNvSpPr>
          <p:nvPr>
            <p:ph type="sldNum" sz="quarter" idx="11"/>
          </p:nvPr>
        </p:nvSpPr>
        <p:spPr/>
        <p:txBody>
          <a:bodyPr/>
          <a:lstStyle/>
          <a:p>
            <a:endParaRPr lang="en-AU" dirty="0">
              <a:solidFill>
                <a:prstClr val="black">
                  <a:lumMod val="50000"/>
                  <a:lumOff val="50000"/>
                </a:prstClr>
              </a:solidFill>
            </a:endParaRPr>
          </a:p>
        </p:txBody>
      </p:sp>
      <p:graphicFrame>
        <p:nvGraphicFramePr>
          <p:cNvPr id="11" name="Object 10"/>
          <p:cNvGraphicFramePr>
            <a:graphicFrameLocks noChangeAspect="1"/>
          </p:cNvGraphicFramePr>
          <p:nvPr>
            <p:extLst/>
          </p:nvPr>
        </p:nvGraphicFramePr>
        <p:xfrm>
          <a:off x="1017108" y="1755214"/>
          <a:ext cx="615157" cy="1994958"/>
        </p:xfrm>
        <a:graphic>
          <a:graphicData uri="http://schemas.openxmlformats.org/presentationml/2006/ole">
            <mc:AlternateContent xmlns:mc="http://schemas.openxmlformats.org/markup-compatibility/2006">
              <mc:Choice xmlns:v="urn:schemas-microsoft-com:vml" Requires="v">
                <p:oleObj spid="_x0000_s13733" name="Visio" r:id="rId4" imgW="790214" imgH="2575736" progId="Visio.Drawing.11">
                  <p:embed/>
                </p:oleObj>
              </mc:Choice>
              <mc:Fallback>
                <p:oleObj name="Visio" r:id="rId4" imgW="790214" imgH="2575736" progId="Visio.Drawing.11">
                  <p:embed/>
                  <p:pic>
                    <p:nvPicPr>
                      <p:cNvPr id="11" name="Object 10"/>
                      <p:cNvPicPr>
                        <a:picLocks noChangeAspect="1" noChangeArrowheads="1"/>
                      </p:cNvPicPr>
                      <p:nvPr/>
                    </p:nvPicPr>
                    <p:blipFill>
                      <a:blip r:embed="rId5"/>
                      <a:srcRect/>
                      <a:stretch>
                        <a:fillRect/>
                      </a:stretch>
                    </p:blipFill>
                    <p:spPr bwMode="auto">
                      <a:xfrm>
                        <a:off x="1017108" y="1755214"/>
                        <a:ext cx="615157" cy="1994958"/>
                      </a:xfrm>
                      <a:prstGeom prst="rect">
                        <a:avLst/>
                      </a:prstGeom>
                      <a:noFill/>
                      <a:ln>
                        <a:noFill/>
                      </a:ln>
                      <a:effectLst/>
                      <a:extLst/>
                    </p:spPr>
                  </p:pic>
                </p:oleObj>
              </mc:Fallback>
            </mc:AlternateContent>
          </a:graphicData>
        </a:graphic>
      </p:graphicFrame>
      <p:sp>
        <p:nvSpPr>
          <p:cNvPr id="12" name="Text Box 9"/>
          <p:cNvSpPr txBox="1">
            <a:spLocks noChangeArrowheads="1"/>
          </p:cNvSpPr>
          <p:nvPr/>
        </p:nvSpPr>
        <p:spPr bwMode="auto">
          <a:xfrm>
            <a:off x="4863578" y="1668938"/>
            <a:ext cx="789781" cy="5847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AU" sz="1600" dirty="0">
                <a:solidFill>
                  <a:prstClr val="black"/>
                </a:solidFill>
                <a:latin typeface="Arial" charset="0"/>
                <a:ea typeface="ＭＳ Ｐゴシック" pitchFamily="34" charset="-128"/>
              </a:rPr>
              <a:t>end</a:t>
            </a:r>
            <a:br>
              <a:rPr lang="en-AU" sz="1600" dirty="0">
                <a:solidFill>
                  <a:prstClr val="black"/>
                </a:solidFill>
                <a:latin typeface="Arial" charset="0"/>
                <a:ea typeface="ＭＳ Ｐゴシック" pitchFamily="34" charset="-128"/>
              </a:rPr>
            </a:br>
            <a:r>
              <a:rPr lang="en-AU" sz="1600" dirty="0">
                <a:solidFill>
                  <a:prstClr val="black"/>
                </a:solidFill>
                <a:latin typeface="Arial" charset="0"/>
                <a:ea typeface="ＭＳ Ｐゴシック" pitchFamily="34" charset="-128"/>
              </a:rPr>
              <a:t>event</a:t>
            </a:r>
          </a:p>
        </p:txBody>
      </p:sp>
      <p:graphicFrame>
        <p:nvGraphicFramePr>
          <p:cNvPr id="14" name="Object 13"/>
          <p:cNvGraphicFramePr>
            <a:graphicFrameLocks noChangeAspect="1"/>
          </p:cNvGraphicFramePr>
          <p:nvPr>
            <p:extLst/>
          </p:nvPr>
        </p:nvGraphicFramePr>
        <p:xfrm>
          <a:off x="5288951" y="1748758"/>
          <a:ext cx="1092729" cy="1994958"/>
        </p:xfrm>
        <a:graphic>
          <a:graphicData uri="http://schemas.openxmlformats.org/presentationml/2006/ole">
            <mc:AlternateContent xmlns:mc="http://schemas.openxmlformats.org/markup-compatibility/2006">
              <mc:Choice xmlns:v="urn:schemas-microsoft-com:vml" Requires="v">
                <p:oleObj spid="_x0000_s13734" name="Visio" r:id="rId6" imgW="1402814" imgH="2575736" progId="Visio.Drawing.11">
                  <p:embed/>
                </p:oleObj>
              </mc:Choice>
              <mc:Fallback>
                <p:oleObj name="Visio" r:id="rId6" imgW="1402814" imgH="2575736" progId="Visio.Drawing.11">
                  <p:embed/>
                  <p:pic>
                    <p:nvPicPr>
                      <p:cNvPr id="14" name="Object 13"/>
                      <p:cNvPicPr>
                        <a:picLocks noChangeAspect="1" noChangeArrowheads="1"/>
                      </p:cNvPicPr>
                      <p:nvPr/>
                    </p:nvPicPr>
                    <p:blipFill>
                      <a:blip r:embed="rId7"/>
                      <a:srcRect/>
                      <a:stretch>
                        <a:fillRect/>
                      </a:stretch>
                    </p:blipFill>
                    <p:spPr bwMode="auto">
                      <a:xfrm>
                        <a:off x="5288951" y="1748758"/>
                        <a:ext cx="1092729" cy="1994958"/>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nvPr>
        </p:nvGraphicFramePr>
        <p:xfrm>
          <a:off x="4237892" y="1748758"/>
          <a:ext cx="1088761" cy="740833"/>
        </p:xfrm>
        <a:graphic>
          <a:graphicData uri="http://schemas.openxmlformats.org/presentationml/2006/ole">
            <mc:AlternateContent xmlns:mc="http://schemas.openxmlformats.org/markup-compatibility/2006">
              <mc:Choice xmlns:v="urn:schemas-microsoft-com:vml" Requires="v">
                <p:oleObj spid="_x0000_s13735" name="Visio" r:id="rId8" imgW="1398122" imgH="957774" progId="Visio.Drawing.11">
                  <p:embed/>
                </p:oleObj>
              </mc:Choice>
              <mc:Fallback>
                <p:oleObj name="Visio" r:id="rId8" imgW="1398122" imgH="957774" progId="Visio.Drawing.11">
                  <p:embed/>
                  <p:pic>
                    <p:nvPicPr>
                      <p:cNvPr id="15" name="Object 14"/>
                      <p:cNvPicPr>
                        <a:picLocks noChangeAspect="1" noChangeArrowheads="1"/>
                      </p:cNvPicPr>
                      <p:nvPr/>
                    </p:nvPicPr>
                    <p:blipFill>
                      <a:blip r:embed="rId9"/>
                      <a:srcRect/>
                      <a:stretch>
                        <a:fillRect/>
                      </a:stretch>
                    </p:blipFill>
                    <p:spPr bwMode="auto">
                      <a:xfrm>
                        <a:off x="4237892" y="1748758"/>
                        <a:ext cx="1088761" cy="740833"/>
                      </a:xfrm>
                      <a:prstGeom prst="rect">
                        <a:avLst/>
                      </a:prstGeom>
                      <a:noFill/>
                      <a:ln>
                        <a:noFill/>
                      </a:ln>
                      <a:effectLst/>
                      <a:extLst/>
                    </p:spPr>
                  </p:pic>
                </p:oleObj>
              </mc:Fallback>
            </mc:AlternateContent>
          </a:graphicData>
        </a:graphic>
      </p:graphicFrame>
      <p:graphicFrame>
        <p:nvGraphicFramePr>
          <p:cNvPr id="16" name="Object 15"/>
          <p:cNvGraphicFramePr>
            <a:graphicFrameLocks noChangeAspect="1"/>
          </p:cNvGraphicFramePr>
          <p:nvPr>
            <p:extLst/>
          </p:nvPr>
        </p:nvGraphicFramePr>
        <p:xfrm>
          <a:off x="6369584" y="1748758"/>
          <a:ext cx="1599407" cy="1994958"/>
        </p:xfrm>
        <a:graphic>
          <a:graphicData uri="http://schemas.openxmlformats.org/presentationml/2006/ole">
            <mc:AlternateContent xmlns:mc="http://schemas.openxmlformats.org/markup-compatibility/2006">
              <mc:Choice xmlns:v="urn:schemas-microsoft-com:vml" Requires="v">
                <p:oleObj spid="_x0000_s13736" name="Visio" r:id="rId10" imgW="2053618" imgH="2575736" progId="Visio.Drawing.11">
                  <p:embed/>
                </p:oleObj>
              </mc:Choice>
              <mc:Fallback>
                <p:oleObj name="Visio" r:id="rId10" imgW="2053618" imgH="2575736" progId="Visio.Drawing.11">
                  <p:embed/>
                  <p:pic>
                    <p:nvPicPr>
                      <p:cNvPr id="16" name="Object 15"/>
                      <p:cNvPicPr>
                        <a:picLocks noChangeAspect="1" noChangeArrowheads="1"/>
                      </p:cNvPicPr>
                      <p:nvPr/>
                    </p:nvPicPr>
                    <p:blipFill>
                      <a:blip r:embed="rId11"/>
                      <a:srcRect/>
                      <a:stretch>
                        <a:fillRect/>
                      </a:stretch>
                    </p:blipFill>
                    <p:spPr bwMode="auto">
                      <a:xfrm>
                        <a:off x="6369584" y="1748758"/>
                        <a:ext cx="1599407" cy="1994958"/>
                      </a:xfrm>
                      <a:prstGeom prst="rect">
                        <a:avLst/>
                      </a:prstGeom>
                      <a:noFill/>
                      <a:ln>
                        <a:noFill/>
                      </a:ln>
                      <a:effectLst/>
                      <a:extLst/>
                    </p:spPr>
                  </p:pic>
                </p:oleObj>
              </mc:Fallback>
            </mc:AlternateContent>
          </a:graphicData>
        </a:graphic>
      </p:graphicFrame>
      <p:graphicFrame>
        <p:nvGraphicFramePr>
          <p:cNvPr id="17" name="Object 16"/>
          <p:cNvGraphicFramePr>
            <a:graphicFrameLocks noChangeAspect="1"/>
          </p:cNvGraphicFramePr>
          <p:nvPr>
            <p:extLst/>
          </p:nvPr>
        </p:nvGraphicFramePr>
        <p:xfrm>
          <a:off x="2572791" y="1749166"/>
          <a:ext cx="1744928" cy="1994958"/>
        </p:xfrm>
        <a:graphic>
          <a:graphicData uri="http://schemas.openxmlformats.org/presentationml/2006/ole">
            <mc:AlternateContent xmlns:mc="http://schemas.openxmlformats.org/markup-compatibility/2006">
              <mc:Choice xmlns:v="urn:schemas-microsoft-com:vml" Requires="v">
                <p:oleObj spid="_x0000_s13737" name="Visio" r:id="rId12" imgW="2240615" imgH="2575736" progId="Visio.Drawing.11">
                  <p:embed/>
                </p:oleObj>
              </mc:Choice>
              <mc:Fallback>
                <p:oleObj name="Visio" r:id="rId12" imgW="2240615" imgH="2575736" progId="Visio.Drawing.11">
                  <p:embed/>
                  <p:pic>
                    <p:nvPicPr>
                      <p:cNvPr id="17" name="Object 16"/>
                      <p:cNvPicPr>
                        <a:picLocks noChangeAspect="1" noChangeArrowheads="1"/>
                      </p:cNvPicPr>
                      <p:nvPr/>
                    </p:nvPicPr>
                    <p:blipFill>
                      <a:blip r:embed="rId13"/>
                      <a:srcRect/>
                      <a:stretch>
                        <a:fillRect/>
                      </a:stretch>
                    </p:blipFill>
                    <p:spPr bwMode="auto">
                      <a:xfrm>
                        <a:off x="2572791" y="1749166"/>
                        <a:ext cx="1744928" cy="1994958"/>
                      </a:xfrm>
                      <a:prstGeom prst="rect">
                        <a:avLst/>
                      </a:prstGeom>
                      <a:noFill/>
                      <a:ln>
                        <a:noFill/>
                      </a:ln>
                      <a:effectLst/>
                      <a:extLst/>
                    </p:spPr>
                  </p:pic>
                </p:oleObj>
              </mc:Fallback>
            </mc:AlternateContent>
          </a:graphicData>
        </a:graphic>
      </p:graphicFrame>
      <p:graphicFrame>
        <p:nvGraphicFramePr>
          <p:cNvPr id="18" name="Object 17"/>
          <p:cNvGraphicFramePr>
            <a:graphicFrameLocks noChangeAspect="1"/>
          </p:cNvGraphicFramePr>
          <p:nvPr>
            <p:extLst/>
          </p:nvPr>
        </p:nvGraphicFramePr>
        <p:xfrm>
          <a:off x="1431600" y="1755214"/>
          <a:ext cx="1190625" cy="1994958"/>
        </p:xfrm>
        <a:graphic>
          <a:graphicData uri="http://schemas.openxmlformats.org/presentationml/2006/ole">
            <mc:AlternateContent xmlns:mc="http://schemas.openxmlformats.org/markup-compatibility/2006">
              <mc:Choice xmlns:v="urn:schemas-microsoft-com:vml" Requires="v">
                <p:oleObj spid="_x0000_s13738" name="Visio" r:id="rId14" imgW="1527479" imgH="2575736" progId="Visio.Drawing.11">
                  <p:embed/>
                </p:oleObj>
              </mc:Choice>
              <mc:Fallback>
                <p:oleObj name="Visio" r:id="rId14" imgW="1527479" imgH="2575736" progId="Visio.Drawing.11">
                  <p:embed/>
                  <p:pic>
                    <p:nvPicPr>
                      <p:cNvPr id="18" name="Object 17"/>
                      <p:cNvPicPr>
                        <a:picLocks noChangeAspect="1" noChangeArrowheads="1"/>
                      </p:cNvPicPr>
                      <p:nvPr/>
                    </p:nvPicPr>
                    <p:blipFill>
                      <a:blip r:embed="rId15"/>
                      <a:srcRect/>
                      <a:stretch>
                        <a:fillRect/>
                      </a:stretch>
                    </p:blipFill>
                    <p:spPr bwMode="auto">
                      <a:xfrm>
                        <a:off x="1431600" y="1755214"/>
                        <a:ext cx="1190625" cy="1994958"/>
                      </a:xfrm>
                      <a:prstGeom prst="rect">
                        <a:avLst/>
                      </a:prstGeom>
                      <a:noFill/>
                      <a:ln>
                        <a:noFill/>
                      </a:ln>
                      <a:effectLst/>
                      <a:extLst/>
                    </p:spPr>
                  </p:pic>
                </p:oleObj>
              </mc:Fallback>
            </mc:AlternateContent>
          </a:graphicData>
        </a:graphic>
      </p:graphicFrame>
      <p:graphicFrame>
        <p:nvGraphicFramePr>
          <p:cNvPr id="19" name="Object 18"/>
          <p:cNvGraphicFramePr>
            <a:graphicFrameLocks noChangeAspect="1"/>
          </p:cNvGraphicFramePr>
          <p:nvPr>
            <p:extLst/>
          </p:nvPr>
        </p:nvGraphicFramePr>
        <p:xfrm>
          <a:off x="4253748" y="2942097"/>
          <a:ext cx="1088760" cy="804333"/>
        </p:xfrm>
        <a:graphic>
          <a:graphicData uri="http://schemas.openxmlformats.org/presentationml/2006/ole">
            <mc:AlternateContent xmlns:mc="http://schemas.openxmlformats.org/markup-compatibility/2006">
              <mc:Choice xmlns:v="urn:schemas-microsoft-com:vml" Requires="v">
                <p:oleObj spid="_x0000_s13739" name="Visio" r:id="rId16" imgW="1398122" imgH="1038873" progId="Visio.Drawing.11">
                  <p:embed/>
                </p:oleObj>
              </mc:Choice>
              <mc:Fallback>
                <p:oleObj name="Visio" r:id="rId16" imgW="1398122" imgH="1038873" progId="Visio.Drawing.11">
                  <p:embed/>
                  <p:pic>
                    <p:nvPicPr>
                      <p:cNvPr id="19" name="Object 18"/>
                      <p:cNvPicPr>
                        <a:picLocks noChangeAspect="1" noChangeArrowheads="1"/>
                      </p:cNvPicPr>
                      <p:nvPr/>
                    </p:nvPicPr>
                    <p:blipFill>
                      <a:blip r:embed="rId17"/>
                      <a:srcRect/>
                      <a:stretch>
                        <a:fillRect/>
                      </a:stretch>
                    </p:blipFill>
                    <p:spPr bwMode="auto">
                      <a:xfrm>
                        <a:off x="4253748" y="2942097"/>
                        <a:ext cx="1088760" cy="804333"/>
                      </a:xfrm>
                      <a:prstGeom prst="rect">
                        <a:avLst/>
                      </a:prstGeom>
                      <a:noFill/>
                      <a:ln>
                        <a:noFill/>
                      </a:ln>
                      <a:effectLst/>
                      <a:extLst/>
                    </p:spPr>
                  </p:pic>
                </p:oleObj>
              </mc:Fallback>
            </mc:AlternateContent>
          </a:graphicData>
        </a:graphic>
      </p:graphicFrame>
      <p:sp>
        <p:nvSpPr>
          <p:cNvPr id="21" name="Rounded Rectangle 20"/>
          <p:cNvSpPr/>
          <p:nvPr/>
        </p:nvSpPr>
        <p:spPr bwMode="auto">
          <a:xfrm>
            <a:off x="1720079" y="2389187"/>
            <a:ext cx="852712" cy="576793"/>
          </a:xfrm>
          <a:prstGeom prst="roundRect">
            <a:avLst/>
          </a:prstGeom>
          <a:noFill/>
          <a:ln w="57150" cap="flat" cmpd="sng" algn="ctr">
            <a:solidFill>
              <a:srgbClr val="C00000"/>
            </a:solidFill>
            <a:prstDash val="solid"/>
            <a:round/>
            <a:headEnd type="none" w="sm" len="sm"/>
            <a:tailEnd type="none" w="sm" len="sm"/>
          </a:ln>
          <a:effectLst/>
        </p:spPr>
        <p:txBody>
          <a:bodyPr vert="horz" wrap="square" lIns="76200" tIns="38100" rIns="76200" bIns="38100" numCol="1" rtlCol="0" anchor="t" anchorCtr="0" compatLnSpc="1">
            <a:prstTxWarp prst="textNoShape">
              <a:avLst/>
            </a:prstTxWarp>
          </a:bodyPr>
          <a:lstStyle/>
          <a:p>
            <a:pPr algn="ctr" eaLnBrk="0" fontAlgn="base" hangingPunct="0">
              <a:spcBef>
                <a:spcPct val="0"/>
              </a:spcBef>
              <a:spcAft>
                <a:spcPct val="0"/>
              </a:spcAft>
            </a:pPr>
            <a:endParaRPr lang="en-AU" sz="1600">
              <a:solidFill>
                <a:prstClr val="black"/>
              </a:solidFill>
              <a:latin typeface="Times New Roman" pitchFamily="-106" charset="0"/>
              <a:ea typeface="ＭＳ Ｐゴシック" pitchFamily="34" charset="-128"/>
            </a:endParaRPr>
          </a:p>
        </p:txBody>
      </p:sp>
      <p:sp>
        <p:nvSpPr>
          <p:cNvPr id="3" name="Oval 2"/>
          <p:cNvSpPr/>
          <p:nvPr/>
        </p:nvSpPr>
        <p:spPr>
          <a:xfrm>
            <a:off x="1174220" y="2537408"/>
            <a:ext cx="279980" cy="280350"/>
          </a:xfrm>
          <a:prstGeom prst="ellipse">
            <a:avLst/>
          </a:prstGeom>
          <a:noFill/>
          <a:ln w="57150" cap="flat" cmpd="sng" algn="ctr">
            <a:solidFill>
              <a:srgbClr val="C00000"/>
            </a:solidFill>
            <a:prstDash val="solid"/>
            <a:round/>
            <a:headEnd type="none" w="sm" len="sm"/>
            <a:tailEnd type="none" w="sm" len="sm"/>
          </a:ln>
          <a:effectLst/>
        </p:spPr>
        <p:txBody>
          <a:bodyPr vert="horz" wrap="square" lIns="76200" tIns="38100" rIns="76200" bIns="38100" numCol="1" rtlCol="0" anchor="t" anchorCtr="0" compatLnSpc="1">
            <a:prstTxWarp prst="textNoShape">
              <a:avLst/>
            </a:prstTxWarp>
          </a:bodyPr>
          <a:lstStyle/>
          <a:p>
            <a:pPr algn="ctr" eaLnBrk="0" fontAlgn="base" hangingPunct="0">
              <a:spcBef>
                <a:spcPct val="0"/>
              </a:spcBef>
              <a:spcAft>
                <a:spcPct val="0"/>
              </a:spcAft>
            </a:pPr>
            <a:endParaRPr lang="en-AU" sz="1600">
              <a:solidFill>
                <a:prstClr val="black"/>
              </a:solidFill>
              <a:latin typeface="Times New Roman" pitchFamily="-106" charset="0"/>
              <a:ea typeface="ＭＳ Ｐゴシック" pitchFamily="34" charset="-128"/>
            </a:endParaRPr>
          </a:p>
        </p:txBody>
      </p:sp>
      <p:sp>
        <p:nvSpPr>
          <p:cNvPr id="4" name="TextBox 3"/>
          <p:cNvSpPr txBox="1"/>
          <p:nvPr/>
        </p:nvSpPr>
        <p:spPr>
          <a:xfrm>
            <a:off x="937861" y="4357067"/>
            <a:ext cx="8275149" cy="374398"/>
          </a:xfrm>
          <a:prstGeom prst="rect">
            <a:avLst/>
          </a:prstGeom>
          <a:noFill/>
        </p:spPr>
        <p:txBody>
          <a:bodyPr wrap="square" rtlCol="0">
            <a:spAutoFit/>
          </a:bodyPr>
          <a:lstStyle/>
          <a:p>
            <a:pPr marL="285739" indent="-285739" eaLnBrk="0" fontAlgn="base" hangingPunct="0">
              <a:spcBef>
                <a:spcPct val="0"/>
              </a:spcBef>
              <a:spcAft>
                <a:spcPct val="0"/>
              </a:spcAft>
              <a:buFont typeface="Arial" panose="020B0604020202020204" pitchFamily="34" charset="0"/>
              <a:buChar char="•"/>
            </a:pPr>
            <a:r>
              <a:rPr lang="en-AU" dirty="0">
                <a:latin typeface="Arial" panose="020B0604020202020204" pitchFamily="34" charset="0"/>
                <a:ea typeface="ＭＳ Ｐゴシック" pitchFamily="34" charset="-128"/>
                <a:cs typeface="Arial" panose="020B0604020202020204" pitchFamily="34" charset="0"/>
              </a:rPr>
              <a:t>Event: noun + past-participle verb (e.g. insurance claim lodged)</a:t>
            </a:r>
          </a:p>
        </p:txBody>
      </p:sp>
      <p:sp>
        <p:nvSpPr>
          <p:cNvPr id="22" name="TextBox 21"/>
          <p:cNvSpPr txBox="1"/>
          <p:nvPr/>
        </p:nvSpPr>
        <p:spPr>
          <a:xfrm>
            <a:off x="760864" y="4065447"/>
            <a:ext cx="2454518" cy="369332"/>
          </a:xfrm>
          <a:prstGeom prst="rect">
            <a:avLst/>
          </a:prstGeom>
          <a:noFill/>
        </p:spPr>
        <p:txBody>
          <a:bodyPr wrap="none" rtlCol="0">
            <a:spAutoFit/>
          </a:bodyPr>
          <a:lstStyle/>
          <a:p>
            <a:pPr algn="ctr" eaLnBrk="0" fontAlgn="base" hangingPunct="0">
              <a:spcBef>
                <a:spcPct val="0"/>
              </a:spcBef>
              <a:spcAft>
                <a:spcPct val="0"/>
              </a:spcAft>
            </a:pPr>
            <a:r>
              <a:rPr lang="en-AU" b="1" dirty="0">
                <a:latin typeface="Arial" panose="020B0604020202020204" pitchFamily="34" charset="0"/>
                <a:ea typeface="ＭＳ Ｐゴシック" pitchFamily="34" charset="-128"/>
                <a:cs typeface="Arial" panose="020B0604020202020204" pitchFamily="34" charset="0"/>
              </a:rPr>
              <a:t>Naming conventions</a:t>
            </a:r>
          </a:p>
        </p:txBody>
      </p:sp>
      <p:sp>
        <p:nvSpPr>
          <p:cNvPr id="23" name="TextBox 22"/>
          <p:cNvSpPr txBox="1"/>
          <p:nvPr/>
        </p:nvSpPr>
        <p:spPr>
          <a:xfrm>
            <a:off x="937861" y="4731465"/>
            <a:ext cx="7835202" cy="374398"/>
          </a:xfrm>
          <a:prstGeom prst="rect">
            <a:avLst/>
          </a:prstGeom>
          <a:noFill/>
        </p:spPr>
        <p:txBody>
          <a:bodyPr wrap="square" rtlCol="0">
            <a:spAutoFit/>
          </a:bodyPr>
          <a:lstStyle/>
          <a:p>
            <a:pPr marL="285739" indent="-285739" eaLnBrk="0" fontAlgn="base" hangingPunct="0">
              <a:spcBef>
                <a:spcPct val="0"/>
              </a:spcBef>
              <a:spcAft>
                <a:spcPct val="0"/>
              </a:spcAft>
              <a:buFont typeface="Arial" panose="020B0604020202020204" pitchFamily="34" charset="0"/>
              <a:buChar char="•"/>
            </a:pPr>
            <a:r>
              <a:rPr lang="en-AU" dirty="0">
                <a:latin typeface="Arial" panose="020B0604020202020204" pitchFamily="34" charset="0"/>
                <a:ea typeface="ＭＳ Ｐゴシック" pitchFamily="34" charset="-128"/>
                <a:cs typeface="Arial" panose="020B0604020202020204" pitchFamily="34" charset="0"/>
              </a:rPr>
              <a:t>Activity: imperative verb + noun (e.g. assess credit risk) </a:t>
            </a:r>
          </a:p>
        </p:txBody>
      </p:sp>
    </p:spTree>
    <p:extLst>
      <p:ext uri="{BB962C8B-B14F-4D97-AF65-F5344CB8AC3E}">
        <p14:creationId xmlns:p14="http://schemas.microsoft.com/office/powerpoint/2010/main" val="1334265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750"/>
                                        <p:tgtEl>
                                          <p:spTgt spid="19"/>
                                        </p:tgtEl>
                                      </p:cBhvr>
                                    </p:animEffect>
                                  </p:childTnLst>
                                </p:cTn>
                              </p:par>
                            </p:childTnLst>
                          </p:cTn>
                        </p:par>
                        <p:par>
                          <p:cTn id="28" fill="hold">
                            <p:stCondLst>
                              <p:cond delay="75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750"/>
                                        <p:tgtEl>
                                          <p:spTgt spid="14"/>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07048"/>
                                        </p:tgtEl>
                                        <p:attrNameLst>
                                          <p:attrName>style.visibility</p:attrName>
                                        </p:attrNameLst>
                                      </p:cBhvr>
                                      <p:to>
                                        <p:strVal val="visible"/>
                                      </p:to>
                                    </p:set>
                                    <p:animEffect transition="in" filter="fade">
                                      <p:cBhvr>
                                        <p:cTn id="40" dur="1000"/>
                                        <p:tgtEl>
                                          <p:spTgt spid="20070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07049"/>
                                        </p:tgtEl>
                                        <p:attrNameLst>
                                          <p:attrName>style.visibility</p:attrName>
                                        </p:attrNameLst>
                                      </p:cBhvr>
                                      <p:to>
                                        <p:strVal val="visible"/>
                                      </p:to>
                                    </p:set>
                                    <p:animEffect transition="in" filter="fade">
                                      <p:cBhvr>
                                        <p:cTn id="43" dur="1000"/>
                                        <p:tgtEl>
                                          <p:spTgt spid="20070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07050"/>
                                        </p:tgtEl>
                                        <p:attrNameLst>
                                          <p:attrName>style.visibility</p:attrName>
                                        </p:attrNameLst>
                                      </p:cBhvr>
                                      <p:to>
                                        <p:strVal val="visible"/>
                                      </p:to>
                                    </p:set>
                                    <p:animEffect transition="in" filter="fade">
                                      <p:cBhvr>
                                        <p:cTn id="46" dur="1000"/>
                                        <p:tgtEl>
                                          <p:spTgt spid="20070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07053"/>
                                        </p:tgtEl>
                                        <p:attrNameLst>
                                          <p:attrName>style.visibility</p:attrName>
                                        </p:attrNameLst>
                                      </p:cBhvr>
                                      <p:to>
                                        <p:strVal val="visible"/>
                                      </p:to>
                                    </p:set>
                                    <p:animEffect transition="in" filter="fade">
                                      <p:cBhvr>
                                        <p:cTn id="49" dur="1000"/>
                                        <p:tgtEl>
                                          <p:spTgt spid="20070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up)">
                                      <p:cBhvr>
                                        <p:cTn id="61" dur="500"/>
                                        <p:tgtEl>
                                          <p:spTgt spid="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up)">
                                      <p:cBhvr>
                                        <p:cTn id="69" dur="500"/>
                                        <p:tgtEl>
                                          <p:spTgt spid="23">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48" grpId="0"/>
      <p:bldP spid="2007049" grpId="0"/>
      <p:bldP spid="2007050" grpId="0"/>
      <p:bldP spid="2007053" grpId="0"/>
      <p:bldP spid="12" grpId="0"/>
      <p:bldP spid="21" grpId="0" animBg="1"/>
      <p:bldP spid="3" grpId="0" animBg="1"/>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199" y="1133965"/>
            <a:ext cx="8422777" cy="3600986"/>
          </a:xfrm>
          <a:prstGeom prst="rect">
            <a:avLst/>
          </a:prstGeom>
        </p:spPr>
        <p:txBody>
          <a:bodyPr wrap="square">
            <a:spAutoFit/>
          </a:bodyPr>
          <a:lstStyle/>
          <a:p>
            <a:pPr marL="285739" indent="-285739" fontAlgn="base">
              <a:spcBef>
                <a:spcPct val="20000"/>
              </a:spcBef>
              <a:spcAft>
                <a:spcPct val="0"/>
              </a:spcAft>
              <a:buClr>
                <a:srgbClr val="B1B1B1"/>
              </a:buClr>
              <a:buFont typeface="Arial" charset="0"/>
              <a:buChar char="•"/>
            </a:pPr>
            <a:r>
              <a:rPr lang="en-AU" sz="2000" dirty="0">
                <a:latin typeface="Arial" panose="020B0604020202020204" pitchFamily="34" charset="0"/>
                <a:ea typeface="ＭＳ Ｐゴシック" pitchFamily="34" charset="-128"/>
                <a:cs typeface="Arial" panose="020B0604020202020204" pitchFamily="34" charset="0"/>
              </a:rPr>
              <a:t>A </a:t>
            </a:r>
            <a:r>
              <a:rPr lang="en-AU" sz="2000" b="1" dirty="0">
                <a:latin typeface="Arial" panose="020B0604020202020204" pitchFamily="34" charset="0"/>
                <a:ea typeface="ＭＳ Ｐゴシック" pitchFamily="34" charset="-128"/>
                <a:cs typeface="Arial" panose="020B0604020202020204" pitchFamily="34" charset="0"/>
              </a:rPr>
              <a:t>Send</a:t>
            </a:r>
            <a:r>
              <a:rPr lang="en-AU" sz="2000" dirty="0">
                <a:latin typeface="Arial" panose="020B0604020202020204" pitchFamily="34" charset="0"/>
                <a:ea typeface="ＭＳ Ｐゴシック" pitchFamily="34" charset="-128"/>
                <a:cs typeface="Arial" panose="020B0604020202020204" pitchFamily="34" charset="0"/>
              </a:rPr>
              <a:t> activity will send the outgoing message upon activity completion</a:t>
            </a:r>
          </a:p>
          <a:p>
            <a:pPr marL="285739" indent="-285739" fontAlgn="base">
              <a:spcBef>
                <a:spcPct val="20000"/>
              </a:spcBef>
              <a:spcAft>
                <a:spcPct val="0"/>
              </a:spcAft>
              <a:buClr>
                <a:srgbClr val="B1B1B1"/>
              </a:buClr>
              <a:buFont typeface="Arial" charset="0"/>
              <a:buChar char="•"/>
            </a:pPr>
            <a:r>
              <a:rPr lang="en-AU" sz="2000" dirty="0">
                <a:latin typeface="Arial" panose="020B0604020202020204" pitchFamily="34" charset="0"/>
                <a:ea typeface="ＭＳ Ｐゴシック" pitchFamily="34" charset="-128"/>
                <a:cs typeface="Arial" panose="020B0604020202020204" pitchFamily="34" charset="0"/>
              </a:rPr>
              <a:t>A </a:t>
            </a:r>
            <a:r>
              <a:rPr lang="en-AU" sz="2000" b="1" dirty="0">
                <a:latin typeface="Arial" panose="020B0604020202020204" pitchFamily="34" charset="0"/>
                <a:ea typeface="ＭＳ Ｐゴシック" pitchFamily="34" charset="-128"/>
                <a:cs typeface="Arial" panose="020B0604020202020204" pitchFamily="34" charset="0"/>
              </a:rPr>
              <a:t>Receive</a:t>
            </a:r>
            <a:r>
              <a:rPr lang="en-AU" sz="2000" dirty="0">
                <a:latin typeface="Arial" panose="020B0604020202020204" pitchFamily="34" charset="0"/>
                <a:ea typeface="ＭＳ Ｐゴシック" pitchFamily="34" charset="-128"/>
                <a:cs typeface="Arial" panose="020B0604020202020204" pitchFamily="34" charset="0"/>
              </a:rPr>
              <a:t> activity won’t start until the incoming message has been received</a:t>
            </a:r>
          </a:p>
          <a:p>
            <a:pPr fontAlgn="base">
              <a:spcBef>
                <a:spcPct val="20000"/>
              </a:spcBef>
              <a:spcAft>
                <a:spcPct val="0"/>
              </a:spcAft>
              <a:buClr>
                <a:srgbClr val="B1B1B1"/>
              </a:buClr>
            </a:pPr>
            <a:endParaRPr lang="en-AU" sz="2000" dirty="0">
              <a:latin typeface="Arial" panose="020B0604020202020204" pitchFamily="34" charset="0"/>
              <a:ea typeface="ＭＳ Ｐゴシック" pitchFamily="34" charset="-128"/>
              <a:cs typeface="Arial" panose="020B0604020202020204" pitchFamily="34" charset="0"/>
            </a:endParaRPr>
          </a:p>
          <a:p>
            <a:pPr fontAlgn="base">
              <a:spcBef>
                <a:spcPct val="20000"/>
              </a:spcBef>
              <a:spcAft>
                <a:spcPct val="0"/>
              </a:spcAft>
              <a:buClr>
                <a:srgbClr val="B1B1B1"/>
              </a:buClr>
            </a:pPr>
            <a:endParaRPr lang="en-AU" sz="2000" dirty="0">
              <a:latin typeface="Arial" panose="020B0604020202020204" pitchFamily="34" charset="0"/>
              <a:ea typeface="ＭＳ Ｐゴシック" pitchFamily="34" charset="-128"/>
              <a:cs typeface="Arial" panose="020B0604020202020204" pitchFamily="34" charset="0"/>
            </a:endParaRPr>
          </a:p>
          <a:p>
            <a:pPr fontAlgn="base">
              <a:spcBef>
                <a:spcPct val="20000"/>
              </a:spcBef>
              <a:spcAft>
                <a:spcPct val="0"/>
              </a:spcAft>
              <a:buClr>
                <a:srgbClr val="B1B1B1"/>
              </a:buClr>
            </a:pPr>
            <a:endParaRPr lang="en-AU" sz="2000" dirty="0">
              <a:latin typeface="Arial" panose="020B0604020202020204" pitchFamily="34" charset="0"/>
              <a:ea typeface="ＭＳ Ｐゴシック" pitchFamily="34" charset="-128"/>
              <a:cs typeface="Arial" panose="020B0604020202020204" pitchFamily="34" charset="0"/>
            </a:endParaRPr>
          </a:p>
          <a:p>
            <a:pPr fontAlgn="base">
              <a:spcBef>
                <a:spcPct val="20000"/>
              </a:spcBef>
              <a:spcAft>
                <a:spcPct val="0"/>
              </a:spcAft>
              <a:buClr>
                <a:srgbClr val="B1B1B1"/>
              </a:buClr>
            </a:pPr>
            <a:endParaRPr lang="en-AU" sz="2000" dirty="0">
              <a:latin typeface="Arial" panose="020B0604020202020204" pitchFamily="34" charset="0"/>
              <a:ea typeface="ＭＳ Ｐゴシック" pitchFamily="34" charset="-128"/>
              <a:cs typeface="Arial" panose="020B0604020202020204" pitchFamily="34" charset="0"/>
            </a:endParaRPr>
          </a:p>
          <a:p>
            <a:pPr fontAlgn="base">
              <a:spcBef>
                <a:spcPct val="20000"/>
              </a:spcBef>
              <a:spcAft>
                <a:spcPct val="0"/>
              </a:spcAft>
              <a:buClr>
                <a:srgbClr val="B1B1B1"/>
              </a:buClr>
            </a:pPr>
            <a:endParaRPr lang="en-AU" sz="2000" dirty="0">
              <a:latin typeface="Arial" panose="020B0604020202020204" pitchFamily="34" charset="0"/>
              <a:ea typeface="ＭＳ Ｐゴシック" pitchFamily="34" charset="-128"/>
              <a:cs typeface="Arial" panose="020B0604020202020204" pitchFamily="34" charset="0"/>
            </a:endParaRPr>
          </a:p>
          <a:p>
            <a:pPr fontAlgn="base">
              <a:spcBef>
                <a:spcPct val="20000"/>
              </a:spcBef>
              <a:spcAft>
                <a:spcPct val="0"/>
              </a:spcAft>
              <a:buClr>
                <a:srgbClr val="B1B1B1"/>
              </a:buClr>
            </a:pPr>
            <a:endParaRPr lang="en-AU" sz="2000" dirty="0">
              <a:latin typeface="Arial" panose="020B0604020202020204" pitchFamily="34" charset="0"/>
              <a:ea typeface="ＭＳ Ｐゴシック" pitchFamily="34" charset="-128"/>
              <a:cs typeface="Arial" panose="020B0604020202020204" pitchFamily="34" charset="0"/>
            </a:endParaRPr>
          </a:p>
        </p:txBody>
      </p:sp>
      <p:sp>
        <p:nvSpPr>
          <p:cNvPr id="1800195" name="Rectangle 3"/>
          <p:cNvSpPr>
            <a:spLocks noChangeArrowheads="1"/>
          </p:cNvSpPr>
          <p:nvPr/>
        </p:nvSpPr>
        <p:spPr bwMode="auto">
          <a:xfrm>
            <a:off x="1056569" y="807350"/>
            <a:ext cx="7024394" cy="2646957"/>
          </a:xfrm>
          <a:prstGeom prst="rect">
            <a:avLst/>
          </a:prstGeom>
          <a:noFill/>
          <a:ln w="9525">
            <a:noFill/>
            <a:miter lim="800000"/>
            <a:headEnd/>
            <a:tailEnd/>
          </a:ln>
          <a:effectLst/>
        </p:spPr>
        <p:txBody>
          <a:bodyPr/>
          <a:lstStyle/>
          <a:p>
            <a:pPr fontAlgn="base">
              <a:spcBef>
                <a:spcPct val="20000"/>
              </a:spcBef>
              <a:spcAft>
                <a:spcPct val="0"/>
              </a:spcAft>
              <a:buClr>
                <a:srgbClr val="B1B1B1"/>
              </a:buClr>
            </a:pPr>
            <a:endParaRPr lang="en-AU" sz="1667" dirty="0">
              <a:solidFill>
                <a:prstClr val="black">
                  <a:lumMod val="75000"/>
                  <a:lumOff val="25000"/>
                </a:prstClr>
              </a:solidFill>
              <a:ea typeface="ＭＳ Ｐゴシック" pitchFamily="34" charset="-128"/>
            </a:endParaRPr>
          </a:p>
        </p:txBody>
      </p:sp>
      <p:sp>
        <p:nvSpPr>
          <p:cNvPr id="1800194" name="Rectangle 2"/>
          <p:cNvSpPr>
            <a:spLocks noGrp="1" noChangeArrowheads="1"/>
          </p:cNvSpPr>
          <p:nvPr>
            <p:ph type="title"/>
          </p:nvPr>
        </p:nvSpPr>
        <p:spPr/>
        <p:txBody>
          <a:bodyPr/>
          <a:lstStyle/>
          <a:p>
            <a:r>
              <a:rPr lang="en-AU" sz="2333" dirty="0"/>
              <a:t>When are messages sent or received? </a:t>
            </a:r>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70</a:t>
            </a:fld>
            <a:endParaRPr lang="en-AU">
              <a:solidFill>
                <a:prstClr val="black">
                  <a:lumMod val="50000"/>
                  <a:lumOff val="50000"/>
                </a:prstClr>
              </a:solidFill>
            </a:endParaRPr>
          </a:p>
        </p:txBody>
      </p:sp>
      <p:graphicFrame>
        <p:nvGraphicFramePr>
          <p:cNvPr id="1800201" name="Object 9"/>
          <p:cNvGraphicFramePr>
            <a:graphicFrameLocks noChangeAspect="1"/>
          </p:cNvGraphicFramePr>
          <p:nvPr>
            <p:extLst>
              <p:ext uri="{D42A27DB-BD31-4B8C-83A1-F6EECF244321}">
                <p14:modId xmlns:p14="http://schemas.microsoft.com/office/powerpoint/2010/main" val="982353064"/>
              </p:ext>
            </p:extLst>
          </p:nvPr>
        </p:nvGraphicFramePr>
        <p:xfrm>
          <a:off x="1800018" y="2865167"/>
          <a:ext cx="2762556" cy="1469748"/>
        </p:xfrm>
        <a:graphic>
          <a:graphicData uri="http://schemas.openxmlformats.org/presentationml/2006/ole">
            <mc:AlternateContent xmlns:mc="http://schemas.openxmlformats.org/markup-compatibility/2006">
              <mc:Choice xmlns:v="urn:schemas-microsoft-com:vml" Requires="v">
                <p:oleObj spid="_x0000_s8904" name="Visio" r:id="rId4" imgW="5457771" imgH="2901473" progId="Visio.Drawing.11">
                  <p:embed/>
                </p:oleObj>
              </mc:Choice>
              <mc:Fallback>
                <p:oleObj name="Visio" r:id="rId4" imgW="5457771" imgH="2901473" progId="Visio.Drawing.11">
                  <p:embed/>
                  <p:pic>
                    <p:nvPicPr>
                      <p:cNvPr id="1800201" name="Object 9"/>
                      <p:cNvPicPr>
                        <a:picLocks noChangeAspect="1" noChangeArrowheads="1"/>
                      </p:cNvPicPr>
                      <p:nvPr/>
                    </p:nvPicPr>
                    <p:blipFill>
                      <a:blip r:embed="rId5"/>
                      <a:srcRect/>
                      <a:stretch>
                        <a:fillRect/>
                      </a:stretch>
                    </p:blipFill>
                    <p:spPr bwMode="auto">
                      <a:xfrm>
                        <a:off x="1800018" y="2865167"/>
                        <a:ext cx="2762556" cy="1469748"/>
                      </a:xfrm>
                      <a:prstGeom prst="rect">
                        <a:avLst/>
                      </a:prstGeom>
                      <a:noFill/>
                      <a:ln>
                        <a:noFill/>
                      </a:ln>
                      <a:effectLst/>
                      <a:extLst/>
                    </p:spPr>
                  </p:pic>
                </p:oleObj>
              </mc:Fallback>
            </mc:AlternateContent>
          </a:graphicData>
        </a:graphic>
      </p:graphicFrame>
      <p:graphicFrame>
        <p:nvGraphicFramePr>
          <p:cNvPr id="7" name="Object 9"/>
          <p:cNvGraphicFramePr>
            <a:graphicFrameLocks noChangeAspect="1"/>
          </p:cNvGraphicFramePr>
          <p:nvPr>
            <p:extLst>
              <p:ext uri="{D42A27DB-BD31-4B8C-83A1-F6EECF244321}">
                <p14:modId xmlns:p14="http://schemas.microsoft.com/office/powerpoint/2010/main" val="74901012"/>
              </p:ext>
            </p:extLst>
          </p:nvPr>
        </p:nvGraphicFramePr>
        <p:xfrm>
          <a:off x="5487634" y="2854510"/>
          <a:ext cx="1459552" cy="1469748"/>
        </p:xfrm>
        <a:graphic>
          <a:graphicData uri="http://schemas.openxmlformats.org/presentationml/2006/ole">
            <mc:AlternateContent xmlns:mc="http://schemas.openxmlformats.org/markup-compatibility/2006">
              <mc:Choice xmlns:v="urn:schemas-microsoft-com:vml" Requires="v">
                <p:oleObj spid="_x0000_s8905" name="Visio" r:id="rId6" imgW="3116620" imgH="3136057" progId="Visio.Drawing.11">
                  <p:embed/>
                </p:oleObj>
              </mc:Choice>
              <mc:Fallback>
                <p:oleObj name="Visio" r:id="rId6" imgW="3116620" imgH="3136057" progId="Visio.Drawing.11">
                  <p:embed/>
                  <p:pic>
                    <p:nvPicPr>
                      <p:cNvPr id="7" name="Object 9"/>
                      <p:cNvPicPr>
                        <a:picLocks noChangeAspect="1" noChangeArrowheads="1"/>
                      </p:cNvPicPr>
                      <p:nvPr/>
                    </p:nvPicPr>
                    <p:blipFill>
                      <a:blip r:embed="rId7"/>
                      <a:srcRect/>
                      <a:stretch>
                        <a:fillRect/>
                      </a:stretch>
                    </p:blipFill>
                    <p:spPr bwMode="auto">
                      <a:xfrm>
                        <a:off x="5487634" y="2854510"/>
                        <a:ext cx="1459552" cy="1469748"/>
                      </a:xfrm>
                      <a:prstGeom prst="rect">
                        <a:avLst/>
                      </a:prstGeom>
                      <a:noFill/>
                      <a:ln>
                        <a:noFill/>
                      </a:ln>
                      <a:effectLs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829410585"/>
              </p:ext>
            </p:extLst>
          </p:nvPr>
        </p:nvGraphicFramePr>
        <p:xfrm>
          <a:off x="5475394" y="3771280"/>
          <a:ext cx="1460500" cy="552979"/>
        </p:xfrm>
        <a:graphic>
          <a:graphicData uri="http://schemas.openxmlformats.org/presentationml/2006/ole">
            <mc:AlternateContent xmlns:mc="http://schemas.openxmlformats.org/markup-compatibility/2006">
              <mc:Choice xmlns:v="urn:schemas-microsoft-com:vml" Requires="v">
                <p:oleObj spid="_x0000_s8906" name="Visio" r:id="rId8" imgW="3116620" imgH="1177613" progId="Visio.Drawing.11">
                  <p:embed/>
                </p:oleObj>
              </mc:Choice>
              <mc:Fallback>
                <p:oleObj name="Visio" r:id="rId8" imgW="3116620" imgH="1177613" progId="Visio.Drawing.11">
                  <p:embed/>
                  <p:pic>
                    <p:nvPicPr>
                      <p:cNvPr id="9" name="Object 9"/>
                      <p:cNvPicPr>
                        <a:picLocks noChangeAspect="1" noChangeArrowheads="1"/>
                      </p:cNvPicPr>
                      <p:nvPr/>
                    </p:nvPicPr>
                    <p:blipFill>
                      <a:blip r:embed="rId9"/>
                      <a:srcRect/>
                      <a:stretch>
                        <a:fillRect/>
                      </a:stretch>
                    </p:blipFill>
                    <p:spPr bwMode="auto">
                      <a:xfrm>
                        <a:off x="5475394" y="3771280"/>
                        <a:ext cx="1460500" cy="552979"/>
                      </a:xfrm>
                      <a:prstGeom prst="rect">
                        <a:avLst/>
                      </a:prstGeom>
                      <a:noFill/>
                      <a:ln>
                        <a:noFill/>
                      </a:ln>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43383388"/>
              </p:ext>
            </p:extLst>
          </p:nvPr>
        </p:nvGraphicFramePr>
        <p:xfrm>
          <a:off x="5472792" y="2858828"/>
          <a:ext cx="1459177" cy="534458"/>
        </p:xfrm>
        <a:graphic>
          <a:graphicData uri="http://schemas.openxmlformats.org/presentationml/2006/ole">
            <mc:AlternateContent xmlns:mc="http://schemas.openxmlformats.org/markup-compatibility/2006">
              <mc:Choice xmlns:v="urn:schemas-microsoft-com:vml" Requires="v">
                <p:oleObj spid="_x0000_s8907" name="Visio" r:id="rId10" imgW="3116620" imgH="1139409" progId="Visio.Drawing.11">
                  <p:embed/>
                </p:oleObj>
              </mc:Choice>
              <mc:Fallback>
                <p:oleObj name="Visio" r:id="rId10" imgW="3116620" imgH="1139409" progId="Visio.Drawing.11">
                  <p:embed/>
                  <p:pic>
                    <p:nvPicPr>
                      <p:cNvPr id="10" name="Object 9"/>
                      <p:cNvPicPr>
                        <a:picLocks noChangeAspect="1" noChangeArrowheads="1"/>
                      </p:cNvPicPr>
                      <p:nvPr/>
                    </p:nvPicPr>
                    <p:blipFill>
                      <a:blip r:embed="rId11"/>
                      <a:srcRect/>
                      <a:stretch>
                        <a:fillRect/>
                      </a:stretch>
                    </p:blipFill>
                    <p:spPr bwMode="auto">
                      <a:xfrm>
                        <a:off x="5472792" y="2858828"/>
                        <a:ext cx="1459177" cy="534458"/>
                      </a:xfrm>
                      <a:prstGeom prst="rect">
                        <a:avLst/>
                      </a:prstGeom>
                      <a:noFill/>
                      <a:ln>
                        <a:noFill/>
                      </a:ln>
                      <a:effectLst/>
                      <a:extLst/>
                    </p:spPr>
                  </p:pic>
                </p:oleObj>
              </mc:Fallback>
            </mc:AlternateContent>
          </a:graphicData>
        </a:graphic>
      </p:graphicFrame>
      <p:graphicFrame>
        <p:nvGraphicFramePr>
          <p:cNvPr id="8" name="Object 9"/>
          <p:cNvGraphicFramePr>
            <a:graphicFrameLocks noChangeAspect="1"/>
          </p:cNvGraphicFramePr>
          <p:nvPr>
            <p:extLst>
              <p:ext uri="{D42A27DB-BD31-4B8C-83A1-F6EECF244321}">
                <p14:modId xmlns:p14="http://schemas.microsoft.com/office/powerpoint/2010/main" val="488603691"/>
              </p:ext>
            </p:extLst>
          </p:nvPr>
        </p:nvGraphicFramePr>
        <p:xfrm>
          <a:off x="5472792" y="2854510"/>
          <a:ext cx="1459552" cy="1469748"/>
        </p:xfrm>
        <a:graphic>
          <a:graphicData uri="http://schemas.openxmlformats.org/presentationml/2006/ole">
            <mc:AlternateContent xmlns:mc="http://schemas.openxmlformats.org/markup-compatibility/2006">
              <mc:Choice xmlns:v="urn:schemas-microsoft-com:vml" Requires="v">
                <p:oleObj spid="_x0000_s8908" name="Visio" r:id="rId12" imgW="3116620" imgH="3136057" progId="Visio.Drawing.11">
                  <p:embed/>
                </p:oleObj>
              </mc:Choice>
              <mc:Fallback>
                <p:oleObj name="Visio" r:id="rId12" imgW="3116620" imgH="3136057" progId="Visio.Drawing.11">
                  <p:embed/>
                  <p:pic>
                    <p:nvPicPr>
                      <p:cNvPr id="8" name="Object 9"/>
                      <p:cNvPicPr>
                        <a:picLocks noChangeAspect="1" noChangeArrowheads="1"/>
                      </p:cNvPicPr>
                      <p:nvPr/>
                    </p:nvPicPr>
                    <p:blipFill>
                      <a:blip r:embed="rId13"/>
                      <a:srcRect/>
                      <a:stretch>
                        <a:fillRect/>
                      </a:stretch>
                    </p:blipFill>
                    <p:spPr bwMode="auto">
                      <a:xfrm>
                        <a:off x="5472792" y="2854510"/>
                        <a:ext cx="1459552" cy="1469748"/>
                      </a:xfrm>
                      <a:prstGeom prst="rect">
                        <a:avLst/>
                      </a:prstGeom>
                      <a:noFill/>
                      <a:ln>
                        <a:noFill/>
                      </a:ln>
                      <a:effectLs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1054237423"/>
              </p:ext>
            </p:extLst>
          </p:nvPr>
        </p:nvGraphicFramePr>
        <p:xfrm>
          <a:off x="1860776" y="3683942"/>
          <a:ext cx="1332177" cy="603250"/>
        </p:xfrm>
        <a:graphic>
          <a:graphicData uri="http://schemas.openxmlformats.org/presentationml/2006/ole">
            <mc:AlternateContent xmlns:mc="http://schemas.openxmlformats.org/markup-compatibility/2006">
              <mc:Choice xmlns:v="urn:schemas-microsoft-com:vml" Requires="v">
                <p:oleObj spid="_x0000_s8909" name="Visio" r:id="rId14" imgW="2633376" imgH="1192358" progId="Visio.Drawing.11">
                  <p:embed/>
                </p:oleObj>
              </mc:Choice>
              <mc:Fallback>
                <p:oleObj name="Visio" r:id="rId14" imgW="2633376" imgH="1192358" progId="Visio.Drawing.11">
                  <p:embed/>
                  <p:pic>
                    <p:nvPicPr>
                      <p:cNvPr id="12" name="Object 9"/>
                      <p:cNvPicPr>
                        <a:picLocks noChangeAspect="1" noChangeArrowheads="1"/>
                      </p:cNvPicPr>
                      <p:nvPr/>
                    </p:nvPicPr>
                    <p:blipFill>
                      <a:blip r:embed="rId15"/>
                      <a:srcRect/>
                      <a:stretch>
                        <a:fillRect/>
                      </a:stretch>
                    </p:blipFill>
                    <p:spPr bwMode="auto">
                      <a:xfrm>
                        <a:off x="1860776" y="3683942"/>
                        <a:ext cx="1332177" cy="603250"/>
                      </a:xfrm>
                      <a:prstGeom prst="rect">
                        <a:avLst/>
                      </a:prstGeom>
                      <a:noFill/>
                      <a:ln>
                        <a:noFill/>
                      </a:ln>
                      <a:effectLst/>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113589509"/>
              </p:ext>
            </p:extLst>
          </p:nvPr>
        </p:nvGraphicFramePr>
        <p:xfrm>
          <a:off x="3293669" y="3683942"/>
          <a:ext cx="1214438" cy="603250"/>
        </p:xfrm>
        <a:graphic>
          <a:graphicData uri="http://schemas.openxmlformats.org/presentationml/2006/ole">
            <mc:AlternateContent xmlns:mc="http://schemas.openxmlformats.org/markup-compatibility/2006">
              <mc:Choice xmlns:v="urn:schemas-microsoft-com:vml" Requires="v">
                <p:oleObj spid="_x0000_s8910" name="Visio" r:id="rId16" imgW="2398792" imgH="1192358" progId="Visio.Drawing.11">
                  <p:embed/>
                </p:oleObj>
              </mc:Choice>
              <mc:Fallback>
                <p:oleObj name="Visio" r:id="rId16" imgW="2398792" imgH="1192358" progId="Visio.Drawing.11">
                  <p:embed/>
                  <p:pic>
                    <p:nvPicPr>
                      <p:cNvPr id="13" name="Object 9"/>
                      <p:cNvPicPr>
                        <a:picLocks noChangeAspect="1" noChangeArrowheads="1"/>
                      </p:cNvPicPr>
                      <p:nvPr/>
                    </p:nvPicPr>
                    <p:blipFill>
                      <a:blip r:embed="rId17"/>
                      <a:srcRect/>
                      <a:stretch>
                        <a:fillRect/>
                      </a:stretch>
                    </p:blipFill>
                    <p:spPr bwMode="auto">
                      <a:xfrm>
                        <a:off x="3293669" y="3683942"/>
                        <a:ext cx="1214438" cy="603250"/>
                      </a:xfrm>
                      <a:prstGeom prst="rect">
                        <a:avLst/>
                      </a:prstGeom>
                      <a:noFill/>
                      <a:ln>
                        <a:noFill/>
                      </a:ln>
                      <a:effectLs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05408099"/>
              </p:ext>
            </p:extLst>
          </p:nvPr>
        </p:nvGraphicFramePr>
        <p:xfrm>
          <a:off x="2537643" y="2881152"/>
          <a:ext cx="166688" cy="1363052"/>
        </p:xfrm>
        <a:graphic>
          <a:graphicData uri="http://schemas.openxmlformats.org/presentationml/2006/ole">
            <mc:AlternateContent xmlns:mc="http://schemas.openxmlformats.org/markup-compatibility/2006">
              <mc:Choice xmlns:v="urn:schemas-microsoft-com:vml" Requires="v">
                <p:oleObj spid="_x0000_s8911" name="Visio" r:id="rId18" imgW="330429" imgH="2901473" progId="Visio.Drawing.11">
                  <p:embed/>
                </p:oleObj>
              </mc:Choice>
              <mc:Fallback>
                <p:oleObj name="Visio" r:id="rId18" imgW="330429" imgH="2901473" progId="Visio.Drawing.11">
                  <p:embed/>
                  <p:pic>
                    <p:nvPicPr>
                      <p:cNvPr id="14" name="Object 9"/>
                      <p:cNvPicPr>
                        <a:picLocks noChangeAspect="1" noChangeArrowheads="1"/>
                      </p:cNvPicPr>
                      <p:nvPr/>
                    </p:nvPicPr>
                    <p:blipFill>
                      <a:blip r:embed="rId19"/>
                      <a:srcRect/>
                      <a:stretch>
                        <a:fillRect/>
                      </a:stretch>
                    </p:blipFill>
                    <p:spPr bwMode="auto">
                      <a:xfrm>
                        <a:off x="2537643" y="2881152"/>
                        <a:ext cx="166688" cy="1363052"/>
                      </a:xfrm>
                      <a:prstGeom prst="rect">
                        <a:avLst/>
                      </a:prstGeom>
                      <a:noFill/>
                      <a:ln>
                        <a:noFill/>
                      </a:ln>
                      <a:effectLs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1773172334"/>
              </p:ext>
            </p:extLst>
          </p:nvPr>
        </p:nvGraphicFramePr>
        <p:xfrm>
          <a:off x="3793732" y="2880065"/>
          <a:ext cx="107156" cy="1369468"/>
        </p:xfrm>
        <a:graphic>
          <a:graphicData uri="http://schemas.openxmlformats.org/presentationml/2006/ole">
            <mc:AlternateContent xmlns:mc="http://schemas.openxmlformats.org/markup-compatibility/2006">
              <mc:Choice xmlns:v="urn:schemas-microsoft-com:vml" Requires="v">
                <p:oleObj spid="_x0000_s8912" name="Visio" r:id="rId20" imgW="210456" imgH="2901473" progId="Visio.Drawing.11">
                  <p:embed/>
                </p:oleObj>
              </mc:Choice>
              <mc:Fallback>
                <p:oleObj name="Visio" r:id="rId20" imgW="210456" imgH="2901473" progId="Visio.Drawing.11">
                  <p:embed/>
                  <p:pic>
                    <p:nvPicPr>
                      <p:cNvPr id="11" name="Object 9"/>
                      <p:cNvPicPr>
                        <a:picLocks noChangeAspect="1" noChangeArrowheads="1"/>
                      </p:cNvPicPr>
                      <p:nvPr/>
                    </p:nvPicPr>
                    <p:blipFill>
                      <a:blip r:embed="rId21"/>
                      <a:srcRect/>
                      <a:stretch>
                        <a:fillRect/>
                      </a:stretch>
                    </p:blipFill>
                    <p:spPr bwMode="auto">
                      <a:xfrm>
                        <a:off x="3793732" y="2880065"/>
                        <a:ext cx="107156" cy="136946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085435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lstStyle/>
          <a:p>
            <a:r>
              <a:rPr lang="en-AU" dirty="0"/>
              <a:t>Process (or Orchestration) Diagram</a:t>
            </a:r>
          </a:p>
        </p:txBody>
      </p:sp>
      <p:sp>
        <p:nvSpPr>
          <p:cNvPr id="1244163" name="Rectangle 3"/>
          <p:cNvSpPr>
            <a:spLocks noGrp="1" noChangeArrowheads="1"/>
          </p:cNvSpPr>
          <p:nvPr>
            <p:ph idx="1"/>
          </p:nvPr>
        </p:nvSpPr>
        <p:spPr>
          <a:xfrm>
            <a:off x="462407" y="1298184"/>
            <a:ext cx="7764463" cy="3859212"/>
          </a:xfrm>
        </p:spPr>
        <p:txBody>
          <a:bodyPr/>
          <a:lstStyle/>
          <a:p>
            <a:pPr marL="0" lvl="1" indent="0" defTabSz="226210">
              <a:buNone/>
            </a:pPr>
            <a:r>
              <a:rPr lang="en-AU" sz="2000" dirty="0"/>
              <a:t>Models a single business party and can be:</a:t>
            </a:r>
          </a:p>
          <a:p>
            <a:pPr marL="0" lvl="1" indent="0" defTabSz="226210">
              <a:buNone/>
            </a:pPr>
            <a:r>
              <a:rPr lang="en-AU" sz="2000" b="1" dirty="0"/>
              <a:t>Public view </a:t>
            </a:r>
            <a:r>
              <a:rPr lang="en-AU" sz="2000" dirty="0"/>
              <a:t>(</a:t>
            </a:r>
            <a:r>
              <a:rPr lang="en-AU" sz="2000" i="1" dirty="0"/>
              <a:t>black box</a:t>
            </a:r>
            <a:r>
              <a:rPr lang="en-AU" sz="2000" dirty="0"/>
              <a:t>)</a:t>
            </a:r>
          </a:p>
          <a:p>
            <a:pPr marL="0" lvl="1" indent="0" defTabSz="226210">
              <a:buNone/>
            </a:pPr>
            <a:endParaRPr lang="en-AU" sz="2333" dirty="0"/>
          </a:p>
          <a:p>
            <a:pPr marL="0" lvl="1" indent="0" defTabSz="226210">
              <a:buNone/>
            </a:pPr>
            <a:endParaRPr lang="en-AU" sz="2000" dirty="0"/>
          </a:p>
          <a:p>
            <a:pPr marL="0" lvl="1" indent="0" defTabSz="226210">
              <a:buNone/>
            </a:pPr>
            <a:endParaRPr lang="en-AU" sz="2333" dirty="0"/>
          </a:p>
          <a:p>
            <a:pPr marL="0" lvl="1" indent="0" defTabSz="226210">
              <a:buNone/>
            </a:pPr>
            <a:endParaRPr lang="en-AU" sz="2000" dirty="0"/>
          </a:p>
          <a:p>
            <a:pPr marL="0" lvl="1" indent="0" defTabSz="226210">
              <a:buNone/>
            </a:pPr>
            <a:r>
              <a:rPr lang="en-AU" sz="2000" b="1" dirty="0"/>
              <a:t>Private view </a:t>
            </a:r>
            <a:r>
              <a:rPr lang="en-AU" sz="2000" dirty="0"/>
              <a:t>(</a:t>
            </a:r>
            <a:r>
              <a:rPr lang="en-AU" sz="2000" i="1" dirty="0"/>
              <a:t>white box</a:t>
            </a:r>
            <a:r>
              <a:rPr lang="en-AU" sz="2000" dirty="0"/>
              <a:t>)</a:t>
            </a:r>
            <a:endParaRPr lang="en-AU" dirty="0"/>
          </a:p>
          <a:p>
            <a:pPr lvl="1"/>
            <a:endParaRPr lang="en-AU" sz="1667" dirty="0"/>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71</a:t>
            </a:fld>
            <a:endParaRPr lang="en-AU">
              <a:solidFill>
                <a:prstClr val="black">
                  <a:lumMod val="50000"/>
                  <a:lumOff val="50000"/>
                </a:prstClr>
              </a:solidFill>
            </a:endParaRPr>
          </a:p>
        </p:txBody>
      </p:sp>
      <p:graphicFrame>
        <p:nvGraphicFramePr>
          <p:cNvPr id="894979" name="Object 3"/>
          <p:cNvGraphicFramePr>
            <a:graphicFrameLocks noChangeAspect="1"/>
          </p:cNvGraphicFramePr>
          <p:nvPr>
            <p:extLst>
              <p:ext uri="{D42A27DB-BD31-4B8C-83A1-F6EECF244321}">
                <p14:modId xmlns:p14="http://schemas.microsoft.com/office/powerpoint/2010/main" val="456761056"/>
              </p:ext>
            </p:extLst>
          </p:nvPr>
        </p:nvGraphicFramePr>
        <p:xfrm>
          <a:off x="3488611" y="1810648"/>
          <a:ext cx="4997015" cy="1245149"/>
        </p:xfrm>
        <a:graphic>
          <a:graphicData uri="http://schemas.openxmlformats.org/presentationml/2006/ole">
            <mc:AlternateContent xmlns:mc="http://schemas.openxmlformats.org/markup-compatibility/2006">
              <mc:Choice xmlns:v="urn:schemas-microsoft-com:vml" Requires="v">
                <p:oleObj spid="_x0000_s9375" name="Visio" r:id="rId4" imgW="7246957" imgH="1666943" progId="Visio.Drawing.11">
                  <p:embed/>
                </p:oleObj>
              </mc:Choice>
              <mc:Fallback>
                <p:oleObj name="Visio" r:id="rId4" imgW="7246957" imgH="1666943" progId="Visio.Drawing.11">
                  <p:embed/>
                  <p:pic>
                    <p:nvPicPr>
                      <p:cNvPr id="89497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8611" y="1810648"/>
                        <a:ext cx="4997015" cy="12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4980" name="Object 4"/>
          <p:cNvGraphicFramePr>
            <a:graphicFrameLocks noChangeAspect="1"/>
          </p:cNvGraphicFramePr>
          <p:nvPr>
            <p:extLst>
              <p:ext uri="{D42A27DB-BD31-4B8C-83A1-F6EECF244321}">
                <p14:modId xmlns:p14="http://schemas.microsoft.com/office/powerpoint/2010/main" val="4165868003"/>
              </p:ext>
            </p:extLst>
          </p:nvPr>
        </p:nvGraphicFramePr>
        <p:xfrm>
          <a:off x="3488611" y="3842934"/>
          <a:ext cx="4995333" cy="1244864"/>
        </p:xfrm>
        <a:graphic>
          <a:graphicData uri="http://schemas.openxmlformats.org/presentationml/2006/ole">
            <mc:AlternateContent xmlns:mc="http://schemas.openxmlformats.org/markup-compatibility/2006">
              <mc:Choice xmlns:v="urn:schemas-microsoft-com:vml" Requires="v">
                <p:oleObj spid="_x0000_s9376" name="Visio" r:id="rId6" imgW="7246080" imgH="1666080" progId="Visio.Drawing.11">
                  <p:embed/>
                </p:oleObj>
              </mc:Choice>
              <mc:Fallback>
                <p:oleObj name="Visio" r:id="rId6" imgW="7246080" imgH="1666080" progId="Visio.Drawing.11">
                  <p:embed/>
                  <p:pic>
                    <p:nvPicPr>
                      <p:cNvPr id="894980" name="Object 4"/>
                      <p:cNvPicPr>
                        <a:picLocks noChangeAspect="1" noChangeArrowheads="1"/>
                      </p:cNvPicPr>
                      <p:nvPr/>
                    </p:nvPicPr>
                    <p:blipFill>
                      <a:blip r:embed="rId7"/>
                      <a:srcRect/>
                      <a:stretch>
                        <a:fillRect/>
                      </a:stretch>
                    </p:blipFill>
                    <p:spPr bwMode="auto">
                      <a:xfrm>
                        <a:off x="3488611" y="3842934"/>
                        <a:ext cx="4995333" cy="124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30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4163">
                                            <p:txEl>
                                              <p:pRg st="1" end="1"/>
                                            </p:txEl>
                                          </p:spTgt>
                                        </p:tgtEl>
                                        <p:attrNameLst>
                                          <p:attrName>style.visibility</p:attrName>
                                        </p:attrNameLst>
                                      </p:cBhvr>
                                      <p:to>
                                        <p:strVal val="visible"/>
                                      </p:to>
                                    </p:set>
                                    <p:animEffect transition="in" filter="fade">
                                      <p:cBhvr>
                                        <p:cTn id="7" dur="500"/>
                                        <p:tgtEl>
                                          <p:spTgt spid="124416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94979"/>
                                        </p:tgtEl>
                                        <p:attrNameLst>
                                          <p:attrName>style.visibility</p:attrName>
                                        </p:attrNameLst>
                                      </p:cBhvr>
                                      <p:to>
                                        <p:strVal val="visible"/>
                                      </p:to>
                                    </p:set>
                                    <p:animEffect transition="in" filter="wipe(left)">
                                      <p:cBhvr>
                                        <p:cTn id="11" dur="500"/>
                                        <p:tgtEl>
                                          <p:spTgt spid="8949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44163">
                                            <p:txEl>
                                              <p:pRg st="6" end="6"/>
                                            </p:txEl>
                                          </p:spTgt>
                                        </p:tgtEl>
                                        <p:attrNameLst>
                                          <p:attrName>style.visibility</p:attrName>
                                        </p:attrNameLst>
                                      </p:cBhvr>
                                      <p:to>
                                        <p:strVal val="visible"/>
                                      </p:to>
                                    </p:set>
                                    <p:animEffect transition="in" filter="fade">
                                      <p:cBhvr>
                                        <p:cTn id="16" dur="500"/>
                                        <p:tgtEl>
                                          <p:spTgt spid="1244163">
                                            <p:txEl>
                                              <p:pRg st="6" end="6"/>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94980"/>
                                        </p:tgtEl>
                                        <p:attrNameLst>
                                          <p:attrName>style.visibility</p:attrName>
                                        </p:attrNameLst>
                                      </p:cBhvr>
                                      <p:to>
                                        <p:strVal val="visible"/>
                                      </p:to>
                                    </p:set>
                                    <p:animEffect transition="in" filter="wipe(left)">
                                      <p:cBhvr>
                                        <p:cTn id="20" dur="500"/>
                                        <p:tgtEl>
                                          <p:spTgt spid="89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lstStyle/>
          <a:p>
            <a:r>
              <a:rPr lang="en-AU" dirty="0"/>
              <a:t>Collaboration Diagram</a:t>
            </a:r>
          </a:p>
        </p:txBody>
      </p:sp>
      <p:sp>
        <p:nvSpPr>
          <p:cNvPr id="1244163" name="Rectangle 3"/>
          <p:cNvSpPr>
            <a:spLocks noGrp="1" noChangeArrowheads="1"/>
          </p:cNvSpPr>
          <p:nvPr>
            <p:ph idx="1"/>
          </p:nvPr>
        </p:nvSpPr>
        <p:spPr>
          <a:xfrm>
            <a:off x="577970" y="1098530"/>
            <a:ext cx="7764463" cy="3859212"/>
          </a:xfrm>
        </p:spPr>
        <p:txBody>
          <a:bodyPr/>
          <a:lstStyle/>
          <a:p>
            <a:pPr marL="0" indent="0">
              <a:buNone/>
            </a:pPr>
            <a:r>
              <a:rPr lang="en-AU" dirty="0"/>
              <a:t>Models a global business process between at least two business parties (each modelled by a Pool)</a:t>
            </a:r>
          </a:p>
          <a:p>
            <a:pPr lvl="1" indent="-19843">
              <a:buNone/>
            </a:pPr>
            <a:endParaRPr lang="en-AU" sz="1667" b="1" dirty="0"/>
          </a:p>
          <a:p>
            <a:pPr lvl="1"/>
            <a:endParaRPr lang="en-AU" sz="1667" dirty="0"/>
          </a:p>
        </p:txBody>
      </p:sp>
      <p:sp>
        <p:nvSpPr>
          <p:cNvPr id="2" name="Slide Number Placeholder 1"/>
          <p:cNvSpPr>
            <a:spLocks noGrp="1"/>
          </p:cNvSpPr>
          <p:nvPr>
            <p:ph type="sldNum" sz="quarter" idx="12"/>
          </p:nvPr>
        </p:nvSpPr>
        <p:spPr/>
        <p:txBody>
          <a:bodyPr/>
          <a:lstStyle/>
          <a:p>
            <a:fld id="{F06E539D-8AB8-485C-BFEF-50E8D5427D32}" type="slidenum">
              <a:rPr lang="en-AU" smtClean="0">
                <a:solidFill>
                  <a:prstClr val="black">
                    <a:lumMod val="50000"/>
                    <a:lumOff val="50000"/>
                  </a:prstClr>
                </a:solidFill>
              </a:rPr>
              <a:pPr/>
              <a:t>72</a:t>
            </a:fld>
            <a:endParaRPr lang="en-AU">
              <a:solidFill>
                <a:prstClr val="black">
                  <a:lumMod val="50000"/>
                  <a:lumOff val="50000"/>
                </a:prstClr>
              </a:solidFill>
            </a:endParaRPr>
          </a:p>
        </p:txBody>
      </p:sp>
      <p:graphicFrame>
        <p:nvGraphicFramePr>
          <p:cNvPr id="896002" name="Object 2"/>
          <p:cNvGraphicFramePr>
            <a:graphicFrameLocks noChangeAspect="1"/>
          </p:cNvGraphicFramePr>
          <p:nvPr>
            <p:extLst/>
          </p:nvPr>
        </p:nvGraphicFramePr>
        <p:xfrm>
          <a:off x="1329207" y="1582208"/>
          <a:ext cx="6021200" cy="3890887"/>
        </p:xfrm>
        <a:graphic>
          <a:graphicData uri="http://schemas.openxmlformats.org/presentationml/2006/ole">
            <mc:AlternateContent xmlns:mc="http://schemas.openxmlformats.org/markup-compatibility/2006">
              <mc:Choice xmlns:v="urn:schemas-microsoft-com:vml" Requires="v">
                <p:oleObj spid="_x0000_s10320" name="Visio" r:id="rId4" imgW="14020200" imgH="8620560" progId="Visio.Drawing.11">
                  <p:embed/>
                </p:oleObj>
              </mc:Choice>
              <mc:Fallback>
                <p:oleObj name="Visio" r:id="rId4" imgW="14020200" imgH="8620560" progId="Visio.Drawing.11">
                  <p:embed/>
                  <p:pic>
                    <p:nvPicPr>
                      <p:cNvPr id="896002" name="Object 2"/>
                      <p:cNvPicPr>
                        <a:picLocks noChangeAspect="1" noChangeArrowheads="1"/>
                      </p:cNvPicPr>
                      <p:nvPr/>
                    </p:nvPicPr>
                    <p:blipFill>
                      <a:blip r:embed="rId5"/>
                      <a:srcRect/>
                      <a:stretch>
                        <a:fillRect/>
                      </a:stretch>
                    </p:blipFill>
                    <p:spPr bwMode="auto">
                      <a:xfrm>
                        <a:off x="1329207" y="1582208"/>
                        <a:ext cx="6021200" cy="3890887"/>
                      </a:xfrm>
                      <a:prstGeom prst="rect">
                        <a:avLst/>
                      </a:prstGeom>
                      <a:noFill/>
                      <a:ln>
                        <a:noFill/>
                      </a:ln>
                      <a:effectLst/>
                      <a:extLst/>
                    </p:spPr>
                  </p:pic>
                </p:oleObj>
              </mc:Fallback>
            </mc:AlternateContent>
          </a:graphicData>
        </a:graphic>
      </p:graphicFrame>
      <p:sp>
        <p:nvSpPr>
          <p:cNvPr id="6" name="Rounded Rectangular Callout 5"/>
          <p:cNvSpPr/>
          <p:nvPr/>
        </p:nvSpPr>
        <p:spPr bwMode="auto">
          <a:xfrm>
            <a:off x="7274718" y="4831867"/>
            <a:ext cx="1067715" cy="517072"/>
          </a:xfrm>
          <a:prstGeom prst="wedgeRoundRectCallout">
            <a:avLst>
              <a:gd name="adj1" fmla="val -88891"/>
              <a:gd name="adj2" fmla="val -53568"/>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76200" tIns="38100" rIns="76200" bIns="38100" numCol="1" rtlCol="0" anchor="t" anchorCtr="0" compatLnSpc="1">
            <a:prstTxWarp prst="textNoShape">
              <a:avLst/>
            </a:prstTxWarp>
          </a:bodyPr>
          <a:lstStyle/>
          <a:p>
            <a:pPr algn="ctr" eaLnBrk="0" fontAlgn="base" hangingPunct="0">
              <a:spcBef>
                <a:spcPct val="0"/>
              </a:spcBef>
              <a:spcAft>
                <a:spcPct val="0"/>
              </a:spcAft>
              <a:tabLst>
                <a:tab pos="148161" algn="l"/>
              </a:tabLst>
            </a:pPr>
            <a:r>
              <a:rPr lang="en-AU" sz="1400" dirty="0">
                <a:solidFill>
                  <a:prstClr val="black"/>
                </a:solidFill>
                <a:latin typeface="Arial" panose="020B0604020202020204" pitchFamily="34" charset="0"/>
                <a:ea typeface="ＭＳ Ｐゴシック" pitchFamily="34" charset="-128"/>
                <a:cs typeface="Arial" panose="020B0604020202020204" pitchFamily="34" charset="0"/>
              </a:rPr>
              <a:t>Public</a:t>
            </a:r>
            <a:br>
              <a:rPr lang="en-AU" sz="1400" dirty="0">
                <a:solidFill>
                  <a:prstClr val="black"/>
                </a:solidFill>
                <a:latin typeface="Arial" panose="020B0604020202020204" pitchFamily="34" charset="0"/>
                <a:ea typeface="ＭＳ Ｐゴシック" pitchFamily="34" charset="-128"/>
                <a:cs typeface="Arial" panose="020B0604020202020204" pitchFamily="34" charset="0"/>
              </a:rPr>
            </a:br>
            <a:r>
              <a:rPr lang="en-AU" sz="1400" dirty="0">
                <a:solidFill>
                  <a:prstClr val="black"/>
                </a:solidFill>
                <a:latin typeface="Arial" panose="020B0604020202020204" pitchFamily="34" charset="0"/>
                <a:ea typeface="ＭＳ Ｐゴシック" pitchFamily="34" charset="-128"/>
                <a:cs typeface="Arial" panose="020B0604020202020204" pitchFamily="34" charset="0"/>
              </a:rPr>
              <a:t>process</a:t>
            </a:r>
          </a:p>
        </p:txBody>
      </p:sp>
      <p:sp>
        <p:nvSpPr>
          <p:cNvPr id="7" name="Rounded Rectangular Callout 6"/>
          <p:cNvSpPr/>
          <p:nvPr/>
        </p:nvSpPr>
        <p:spPr bwMode="auto">
          <a:xfrm>
            <a:off x="7274717" y="2366467"/>
            <a:ext cx="1067716" cy="480786"/>
          </a:xfrm>
          <a:prstGeom prst="wedgeRoundRectCallout">
            <a:avLst>
              <a:gd name="adj1" fmla="val -88891"/>
              <a:gd name="adj2" fmla="val -53568"/>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76200" tIns="38100" rIns="76200" bIns="38100" numCol="1" rtlCol="0" anchor="t" anchorCtr="0" compatLnSpc="1">
            <a:prstTxWarp prst="textNoShape">
              <a:avLst/>
            </a:prstTxWarp>
          </a:bodyPr>
          <a:lstStyle/>
          <a:p>
            <a:pPr algn="ctr" eaLnBrk="0" fontAlgn="base" hangingPunct="0">
              <a:spcBef>
                <a:spcPct val="0"/>
              </a:spcBef>
              <a:spcAft>
                <a:spcPct val="0"/>
              </a:spcAft>
              <a:tabLst>
                <a:tab pos="148161" algn="l"/>
              </a:tabLst>
            </a:pPr>
            <a:r>
              <a:rPr lang="en-AU" sz="1400" dirty="0">
                <a:solidFill>
                  <a:prstClr val="black"/>
                </a:solidFill>
                <a:latin typeface="Arial" panose="020B0604020202020204" pitchFamily="34" charset="0"/>
                <a:ea typeface="ＭＳ Ｐゴシック" pitchFamily="34" charset="-128"/>
                <a:cs typeface="Arial" panose="020B0604020202020204" pitchFamily="34" charset="0"/>
              </a:rPr>
              <a:t>Private process</a:t>
            </a:r>
          </a:p>
        </p:txBody>
      </p:sp>
    </p:spTree>
    <p:extLst>
      <p:ext uri="{BB962C8B-B14F-4D97-AF65-F5344CB8AC3E}">
        <p14:creationId xmlns:p14="http://schemas.microsoft.com/office/powerpoint/2010/main" val="58487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6002"/>
                                        </p:tgtEl>
                                        <p:attrNameLst>
                                          <p:attrName>style.visibility</p:attrName>
                                        </p:attrNameLst>
                                      </p:cBhvr>
                                      <p:to>
                                        <p:strVal val="visible"/>
                                      </p:to>
                                    </p:set>
                                    <p:animEffect transition="in" filter="fade">
                                      <p:cBhvr>
                                        <p:cTn id="7" dur="500"/>
                                        <p:tgtEl>
                                          <p:spTgt spid="8960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327360"/>
            <a:ext cx="7764463" cy="3859212"/>
          </a:xfrm>
        </p:spPr>
        <p:txBody>
          <a:bodyPr>
            <a:normAutofit/>
          </a:bodyPr>
          <a:lstStyle/>
          <a:p>
            <a:pPr marL="0" indent="0">
              <a:buNone/>
            </a:pPr>
            <a:r>
              <a:rPr lang="en-AU" sz="2000" dirty="0"/>
              <a:t>Extend the model of Exercise 3.7 by representing the interactions between the loan provider and the applicant.</a:t>
            </a:r>
          </a:p>
          <a:p>
            <a:pPr marL="0" indent="0">
              <a:buNone/>
            </a:pPr>
            <a:endParaRPr lang="en-AU" sz="2000" dirty="0"/>
          </a:p>
          <a:p>
            <a:pPr marL="0" indent="0">
              <a:buNone/>
            </a:pPr>
            <a:endParaRPr lang="en-AU" sz="2000" dirty="0"/>
          </a:p>
        </p:txBody>
      </p:sp>
      <p:sp>
        <p:nvSpPr>
          <p:cNvPr id="3" name="Title 2"/>
          <p:cNvSpPr>
            <a:spLocks noGrp="1"/>
          </p:cNvSpPr>
          <p:nvPr>
            <p:ph type="title"/>
          </p:nvPr>
        </p:nvSpPr>
        <p:spPr/>
        <p:txBody>
          <a:bodyPr/>
          <a:lstStyle/>
          <a:p>
            <a:r>
              <a:rPr lang="en-US" dirty="0"/>
              <a:t>Exercise 3.8</a:t>
            </a:r>
          </a:p>
        </p:txBody>
      </p:sp>
    </p:spTree>
    <p:extLst>
      <p:ext uri="{BB962C8B-B14F-4D97-AF65-F5344CB8AC3E}">
        <p14:creationId xmlns:p14="http://schemas.microsoft.com/office/powerpoint/2010/main" val="5945370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First Steps with BPMN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Branching and Merging</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Business Objects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Resources</a:t>
            </a:r>
          </a:p>
          <a:p>
            <a:pPr marL="342900" indent="-342900">
              <a:buFont typeface="+mj-lt"/>
              <a:buAutoNum type="arabicPeriod"/>
            </a:pPr>
            <a:r>
              <a:rPr lang="en-US" sz="1400" dirty="0"/>
              <a:t>Process Decomposition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Reuse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227688246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7740" y="281523"/>
            <a:ext cx="6720747" cy="660073"/>
          </a:xfrm>
        </p:spPr>
        <p:txBody>
          <a:bodyPr/>
          <a:lstStyle/>
          <a:p>
            <a:r>
              <a:rPr lang="en-AU" dirty="0"/>
              <a:t>Process decomposition</a:t>
            </a:r>
          </a:p>
        </p:txBody>
      </p:sp>
      <p:sp>
        <p:nvSpPr>
          <p:cNvPr id="4" name="Slide Number Placeholder 3"/>
          <p:cNvSpPr>
            <a:spLocks noGrp="1"/>
          </p:cNvSpPr>
          <p:nvPr>
            <p:ph type="sldNum" sz="quarter" idx="11"/>
          </p:nvPr>
        </p:nvSpPr>
        <p:spPr/>
        <p:txBody>
          <a:bodyPr/>
          <a:lstStyle/>
          <a:p>
            <a:endParaRPr lang="en-AU" dirty="0">
              <a:solidFill>
                <a:prstClr val="black">
                  <a:lumMod val="50000"/>
                  <a:lumOff val="50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577" y="1170206"/>
            <a:ext cx="3402190" cy="4430646"/>
          </a:xfrm>
          <a:prstGeom prst="rect">
            <a:avLst/>
          </a:prstGeom>
        </p:spPr>
      </p:pic>
    </p:spTree>
    <p:extLst>
      <p:ext uri="{BB962C8B-B14F-4D97-AF65-F5344CB8AC3E}">
        <p14:creationId xmlns:p14="http://schemas.microsoft.com/office/powerpoint/2010/main" val="20539558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40" name="Rectangle 2"/>
          <p:cNvSpPr>
            <a:spLocks noGrp="1" noChangeArrowheads="1"/>
          </p:cNvSpPr>
          <p:nvPr>
            <p:ph type="title"/>
          </p:nvPr>
        </p:nvSpPr>
        <p:spPr/>
        <p:txBody>
          <a:bodyPr/>
          <a:lstStyle/>
          <a:p>
            <a:pPr eaLnBrk="1" hangingPunct="1"/>
            <a:r>
              <a:rPr lang="en-AU" dirty="0"/>
              <a:t>Process decomposition</a:t>
            </a:r>
          </a:p>
        </p:txBody>
      </p:sp>
      <p:sp>
        <p:nvSpPr>
          <p:cNvPr id="705541" name="Rectangle 3"/>
          <p:cNvSpPr>
            <a:spLocks noGrp="1" noChangeArrowheads="1"/>
          </p:cNvSpPr>
          <p:nvPr>
            <p:ph idx="1"/>
          </p:nvPr>
        </p:nvSpPr>
        <p:spPr>
          <a:xfrm>
            <a:off x="1261962" y="1226072"/>
            <a:ext cx="6900043" cy="4735913"/>
          </a:xfrm>
        </p:spPr>
        <p:txBody>
          <a:bodyPr/>
          <a:lstStyle/>
          <a:p>
            <a:pPr marL="0" indent="0">
              <a:lnSpc>
                <a:spcPct val="90000"/>
              </a:lnSpc>
              <a:buNone/>
            </a:pPr>
            <a:r>
              <a:rPr lang="en-AU" dirty="0"/>
              <a:t>An activity in a process can be decomposed into a “sub-process”</a:t>
            </a:r>
          </a:p>
          <a:p>
            <a:pPr marL="0" indent="0">
              <a:lnSpc>
                <a:spcPct val="90000"/>
              </a:lnSpc>
              <a:buNone/>
            </a:pPr>
            <a:endParaRPr lang="en-AU" dirty="0"/>
          </a:p>
          <a:p>
            <a:pPr marL="0" indent="0">
              <a:lnSpc>
                <a:spcPct val="90000"/>
              </a:lnSpc>
              <a:buNone/>
            </a:pPr>
            <a:endParaRPr lang="en-AU" dirty="0"/>
          </a:p>
          <a:p>
            <a:pPr marL="0" indent="0">
              <a:lnSpc>
                <a:spcPct val="90000"/>
              </a:lnSpc>
              <a:buNone/>
            </a:pPr>
            <a:endParaRPr lang="en-AU" dirty="0"/>
          </a:p>
          <a:p>
            <a:pPr marL="0" indent="0">
              <a:lnSpc>
                <a:spcPct val="90000"/>
              </a:lnSpc>
              <a:buNone/>
            </a:pPr>
            <a:endParaRPr lang="en-AU" dirty="0"/>
          </a:p>
          <a:p>
            <a:pPr marL="0" indent="0">
              <a:lnSpc>
                <a:spcPct val="90000"/>
              </a:lnSpc>
              <a:buNone/>
            </a:pPr>
            <a:endParaRPr lang="en-AU" dirty="0"/>
          </a:p>
          <a:p>
            <a:pPr marL="0" indent="0">
              <a:lnSpc>
                <a:spcPct val="90000"/>
              </a:lnSpc>
              <a:buNone/>
            </a:pPr>
            <a:endParaRPr lang="en-AU" dirty="0"/>
          </a:p>
          <a:p>
            <a:pPr marL="0" indent="0">
              <a:lnSpc>
                <a:spcPct val="90000"/>
              </a:lnSpc>
              <a:buNone/>
            </a:pPr>
            <a:endParaRPr lang="en-AU" dirty="0"/>
          </a:p>
          <a:p>
            <a:pPr marL="0" indent="0">
              <a:lnSpc>
                <a:spcPct val="90000"/>
              </a:lnSpc>
              <a:buNone/>
            </a:pPr>
            <a:r>
              <a:rPr lang="en-AU" dirty="0"/>
              <a:t>Use this feature </a:t>
            </a:r>
            <a:r>
              <a:rPr lang="en-AU" dirty="0" smtClean="0"/>
              <a:t>to: </a:t>
            </a:r>
            <a:r>
              <a:rPr lang="en-AU" sz="1667" dirty="0" smtClean="0"/>
              <a:t>Improve </a:t>
            </a:r>
            <a:r>
              <a:rPr lang="en-AU" sz="1667" dirty="0"/>
              <a:t>understanding by breaking down large </a:t>
            </a:r>
            <a:r>
              <a:rPr lang="en-AU" sz="1667" dirty="0" smtClean="0"/>
              <a:t>models</a:t>
            </a:r>
            <a:endParaRPr lang="en-AU" sz="1667" dirty="0"/>
          </a:p>
        </p:txBody>
      </p:sp>
      <p:graphicFrame>
        <p:nvGraphicFramePr>
          <p:cNvPr id="705538" name="Object 4"/>
          <p:cNvGraphicFramePr>
            <a:graphicFrameLocks noChangeAspect="1"/>
          </p:cNvGraphicFramePr>
          <p:nvPr>
            <p:extLst>
              <p:ext uri="{D42A27DB-BD31-4B8C-83A1-F6EECF244321}">
                <p14:modId xmlns:p14="http://schemas.microsoft.com/office/powerpoint/2010/main" val="326481136"/>
              </p:ext>
            </p:extLst>
          </p:nvPr>
        </p:nvGraphicFramePr>
        <p:xfrm>
          <a:off x="3637776" y="2130692"/>
          <a:ext cx="931333" cy="582490"/>
        </p:xfrm>
        <a:graphic>
          <a:graphicData uri="http://schemas.openxmlformats.org/presentationml/2006/ole">
            <mc:AlternateContent xmlns:mc="http://schemas.openxmlformats.org/markup-compatibility/2006">
              <mc:Choice xmlns:v="urn:schemas-microsoft-com:vml" Requires="v">
                <p:oleObj spid="_x0000_s25760" name="Visio" r:id="rId4" imgW="1117640" imgH="757595" progId="Visio.Drawing.11">
                  <p:embed/>
                </p:oleObj>
              </mc:Choice>
              <mc:Fallback>
                <p:oleObj name="Visio" r:id="rId4" imgW="1117640" imgH="757595" progId="Visio.Drawing.11">
                  <p:embed/>
                  <p:pic>
                    <p:nvPicPr>
                      <p:cNvPr id="7055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776" y="2130692"/>
                        <a:ext cx="931333" cy="58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5539" name="Object 5"/>
          <p:cNvGraphicFramePr>
            <a:graphicFrameLocks noChangeAspect="1"/>
          </p:cNvGraphicFramePr>
          <p:nvPr>
            <p:extLst>
              <p:ext uri="{D42A27DB-BD31-4B8C-83A1-F6EECF244321}">
                <p14:modId xmlns:p14="http://schemas.microsoft.com/office/powerpoint/2010/main" val="3004051165"/>
              </p:ext>
            </p:extLst>
          </p:nvPr>
        </p:nvGraphicFramePr>
        <p:xfrm>
          <a:off x="4846081" y="1731798"/>
          <a:ext cx="1606021" cy="997683"/>
        </p:xfrm>
        <a:graphic>
          <a:graphicData uri="http://schemas.openxmlformats.org/presentationml/2006/ole">
            <mc:AlternateContent xmlns:mc="http://schemas.openxmlformats.org/markup-compatibility/2006">
              <mc:Choice xmlns:v="urn:schemas-microsoft-com:vml" Requires="v">
                <p:oleObj spid="_x0000_s25761" name="Visio" r:id="rId6" imgW="1927741" imgH="1297662" progId="Visio.Drawing.11">
                  <p:embed/>
                </p:oleObj>
              </mc:Choice>
              <mc:Fallback>
                <p:oleObj name="Visio" r:id="rId6" imgW="1927741" imgH="1297662" progId="Visio.Drawing.11">
                  <p:embed/>
                  <p:pic>
                    <p:nvPicPr>
                      <p:cNvPr id="70553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6081" y="1731798"/>
                        <a:ext cx="1606021" cy="9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20472645"/>
              </p:ext>
            </p:extLst>
          </p:nvPr>
        </p:nvGraphicFramePr>
        <p:xfrm>
          <a:off x="2436067" y="2128996"/>
          <a:ext cx="937846" cy="589817"/>
        </p:xfrm>
        <a:graphic>
          <a:graphicData uri="http://schemas.openxmlformats.org/presentationml/2006/ole">
            <mc:AlternateContent xmlns:mc="http://schemas.openxmlformats.org/markup-compatibility/2006">
              <mc:Choice xmlns:v="urn:schemas-microsoft-com:vml" Requires="v">
                <p:oleObj spid="_x0000_s25762" name="Visio" r:id="rId8" imgW="1126886" imgH="766882" progId="Visio.Drawing.11">
                  <p:embed/>
                </p:oleObj>
              </mc:Choice>
              <mc:Fallback>
                <p:oleObj name="Visio" r:id="rId8" imgW="1126886" imgH="766882" progId="Visio.Drawing.11">
                  <p:embed/>
                  <p:pic>
                    <p:nvPicPr>
                      <p:cNvPr id="2" name="Object 1"/>
                      <p:cNvPicPr>
                        <a:picLocks noChangeAspect="1" noChangeArrowheads="1"/>
                      </p:cNvPicPr>
                      <p:nvPr/>
                    </p:nvPicPr>
                    <p:blipFill>
                      <a:blip r:embed="rId9"/>
                      <a:srcRect/>
                      <a:stretch>
                        <a:fillRect/>
                      </a:stretch>
                    </p:blipFill>
                    <p:spPr bwMode="auto">
                      <a:xfrm>
                        <a:off x="2436067" y="2128996"/>
                        <a:ext cx="937846" cy="58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975420" y="3142858"/>
            <a:ext cx="962123" cy="329001"/>
          </a:xfrm>
          <a:prstGeom prst="rect">
            <a:avLst/>
          </a:prstGeom>
        </p:spPr>
        <p:txBody>
          <a:bodyPr wrap="none">
            <a:spAutoFit/>
          </a:bodyPr>
          <a:lstStyle/>
          <a:p>
            <a:pPr algn="ctr" eaLnBrk="0" fontAlgn="base" hangingPunct="0">
              <a:spcBef>
                <a:spcPct val="0"/>
              </a:spcBef>
              <a:spcAft>
                <a:spcPct val="0"/>
              </a:spcAft>
            </a:pPr>
            <a:r>
              <a:rPr lang="en-AU" sz="1538" dirty="0">
                <a:latin typeface="Arial" panose="020B0604020202020204" pitchFamily="34" charset="0"/>
                <a:ea typeface="ＭＳ Ｐゴシック" pitchFamily="34" charset="-128"/>
                <a:cs typeface="Arial" panose="020B0604020202020204" pitchFamily="34" charset="0"/>
              </a:rPr>
              <a:t>Activities</a:t>
            </a:r>
          </a:p>
        </p:txBody>
      </p:sp>
      <p:sp>
        <p:nvSpPr>
          <p:cNvPr id="6" name="Right Brace 5"/>
          <p:cNvSpPr/>
          <p:nvPr/>
        </p:nvSpPr>
        <p:spPr bwMode="auto">
          <a:xfrm rot="5400000">
            <a:off x="4257894" y="950477"/>
            <a:ext cx="372379" cy="4016035"/>
          </a:xfrm>
          <a:prstGeom prst="rightBrace">
            <a:avLst>
              <a:gd name="adj1" fmla="val 39444"/>
              <a:gd name="adj2" fmla="val 50360"/>
            </a:avLst>
          </a:prstGeom>
          <a:no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defTabSz="703374" eaLnBrk="0" fontAlgn="base" hangingPunct="0">
              <a:spcBef>
                <a:spcPct val="0"/>
              </a:spcBef>
              <a:spcAft>
                <a:spcPct val="0"/>
              </a:spcAft>
            </a:pPr>
            <a:endParaRPr lang="en-AU" sz="1846">
              <a:latin typeface="Arial" panose="020B0604020202020204" pitchFamily="34" charset="0"/>
              <a:ea typeface="ＭＳ Ｐゴシック" pitchFamily="34" charset="-128"/>
              <a:cs typeface="Arial" panose="020B0604020202020204" pitchFamily="34" charset="0"/>
            </a:endParaRP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76</a:t>
            </a:fld>
            <a:endParaRPr lang="en-AU">
              <a:solidFill>
                <a:prstClr val="black">
                  <a:lumMod val="50000"/>
                  <a:lumOff val="50000"/>
                </a:prstClr>
              </a:solidFill>
            </a:endParaRPr>
          </a:p>
        </p:txBody>
      </p:sp>
    </p:spTree>
    <p:extLst>
      <p:ext uri="{BB962C8B-B14F-4D97-AF65-F5344CB8AC3E}">
        <p14:creationId xmlns:p14="http://schemas.microsoft.com/office/powerpoint/2010/main" val="15458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5538"/>
                                        </p:tgtEl>
                                        <p:attrNameLst>
                                          <p:attrName>style.visibility</p:attrName>
                                        </p:attrNameLst>
                                      </p:cBhvr>
                                      <p:to>
                                        <p:strVal val="visible"/>
                                      </p:to>
                                    </p:set>
                                    <p:animEffect transition="in" filter="fade">
                                      <p:cBhvr>
                                        <p:cTn id="12" dur="500"/>
                                        <p:tgtEl>
                                          <p:spTgt spid="7055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539"/>
                                        </p:tgtEl>
                                        <p:attrNameLst>
                                          <p:attrName>style.visibility</p:attrName>
                                        </p:attrNameLst>
                                      </p:cBhvr>
                                      <p:to>
                                        <p:strVal val="visible"/>
                                      </p:to>
                                    </p:set>
                                    <p:animEffect transition="in" filter="fade">
                                      <p:cBhvr>
                                        <p:cTn id="17" dur="500"/>
                                        <p:tgtEl>
                                          <p:spTgt spid="7055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5541">
                                            <p:txEl>
                                              <p:pRg st="8" end="8"/>
                                            </p:txEl>
                                          </p:spTgt>
                                        </p:tgtEl>
                                        <p:attrNameLst>
                                          <p:attrName>style.visibility</p:attrName>
                                        </p:attrNameLst>
                                      </p:cBhvr>
                                      <p:to>
                                        <p:strVal val="visible"/>
                                      </p:to>
                                    </p:set>
                                    <p:animEffect transition="in" filter="fade">
                                      <p:cBhvr>
                                        <p:cTn id="30" dur="500"/>
                                        <p:tgtEl>
                                          <p:spTgt spid="7055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63" name="Object 4"/>
          <p:cNvGraphicFramePr>
            <a:graphicFrameLocks noChangeAspect="1"/>
          </p:cNvGraphicFramePr>
          <p:nvPr/>
        </p:nvGraphicFramePr>
        <p:xfrm>
          <a:off x="949432" y="1312334"/>
          <a:ext cx="7212542" cy="3521604"/>
        </p:xfrm>
        <a:graphic>
          <a:graphicData uri="http://schemas.openxmlformats.org/presentationml/2006/ole">
            <mc:AlternateContent xmlns:mc="http://schemas.openxmlformats.org/markup-compatibility/2006">
              <mc:Choice xmlns:v="urn:schemas-microsoft-com:vml" Requires="v">
                <p:oleObj spid="_x0000_s26678" name="Visio" r:id="rId4" imgW="8655490" imgH="4577075" progId="Visio.Drawing.11">
                  <p:embed/>
                </p:oleObj>
              </mc:Choice>
              <mc:Fallback>
                <p:oleObj name="Visio" r:id="rId4" imgW="8655490" imgH="4577075" progId="Visio.Drawing.11">
                  <p:embed/>
                  <p:pic>
                    <p:nvPicPr>
                      <p:cNvPr id="706563" name="Object 4"/>
                      <p:cNvPicPr>
                        <a:picLocks noChangeAspect="1" noChangeArrowheads="1"/>
                      </p:cNvPicPr>
                      <p:nvPr/>
                    </p:nvPicPr>
                    <p:blipFill>
                      <a:blip r:embed="rId5"/>
                      <a:srcRect/>
                      <a:stretch>
                        <a:fillRect/>
                      </a:stretch>
                    </p:blipFill>
                    <p:spPr bwMode="auto">
                      <a:xfrm>
                        <a:off x="949432" y="1312334"/>
                        <a:ext cx="7212542" cy="35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Sub-Process</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77</a:t>
            </a:fld>
            <a:endParaRPr lang="en-AU">
              <a:solidFill>
                <a:prstClr val="black">
                  <a:lumMod val="50000"/>
                  <a:lumOff val="50000"/>
                </a:prstClr>
              </a:solidFill>
            </a:endParaRPr>
          </a:p>
        </p:txBody>
      </p:sp>
      <p:sp>
        <p:nvSpPr>
          <p:cNvPr id="5" name="Rectangle 4"/>
          <p:cNvSpPr/>
          <p:nvPr/>
        </p:nvSpPr>
        <p:spPr>
          <a:xfrm>
            <a:off x="859981" y="1889584"/>
            <a:ext cx="7253338" cy="31272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eaLnBrk="0" fontAlgn="base" hangingPunct="0">
              <a:spcBef>
                <a:spcPct val="0"/>
              </a:spcBef>
              <a:spcAft>
                <a:spcPct val="0"/>
              </a:spcAft>
            </a:pPr>
            <a:endParaRPr lang="en-AU" sz="1833">
              <a:solidFill>
                <a:prstClr val="black"/>
              </a:solidFill>
            </a:endParaRPr>
          </a:p>
        </p:txBody>
      </p:sp>
    </p:spTree>
    <p:extLst>
      <p:ext uri="{BB962C8B-B14F-4D97-AF65-F5344CB8AC3E}">
        <p14:creationId xmlns:p14="http://schemas.microsoft.com/office/powerpoint/2010/main" val="38398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Identify possible sub-processes</a:t>
            </a:r>
          </a:p>
        </p:txBody>
      </p:sp>
      <p:pic>
        <p:nvPicPr>
          <p:cNvPr id="77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29" y="1425950"/>
            <a:ext cx="6788265" cy="399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2019818" y="1425950"/>
            <a:ext cx="3641050" cy="1679216"/>
          </a:xfrm>
          <a:prstGeom prst="roundRect">
            <a:avLst/>
          </a:prstGeom>
          <a:solidFill>
            <a:srgbClr val="009973">
              <a:alpha val="21000"/>
            </a:srgbClr>
          </a:solid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defTabSz="703374" eaLnBrk="0" fontAlgn="base" hangingPunct="0">
              <a:spcBef>
                <a:spcPct val="0"/>
              </a:spcBef>
              <a:spcAft>
                <a:spcPct val="0"/>
              </a:spcAft>
            </a:pPr>
            <a:endParaRPr lang="en-AU" sz="1846">
              <a:latin typeface="Arial" panose="020B0604020202020204" pitchFamily="34" charset="0"/>
              <a:ea typeface="ＭＳ Ｐゴシック" pitchFamily="34" charset="-128"/>
              <a:cs typeface="Arial" panose="020B0604020202020204" pitchFamily="34" charset="0"/>
            </a:endParaRPr>
          </a:p>
        </p:txBody>
      </p:sp>
      <p:sp>
        <p:nvSpPr>
          <p:cNvPr id="8" name="Rounded Rectangle 7"/>
          <p:cNvSpPr/>
          <p:nvPr/>
        </p:nvSpPr>
        <p:spPr bwMode="auto">
          <a:xfrm>
            <a:off x="4321679" y="3756103"/>
            <a:ext cx="2307378" cy="1679216"/>
          </a:xfrm>
          <a:prstGeom prst="roundRect">
            <a:avLst/>
          </a:prstGeom>
          <a:solidFill>
            <a:srgbClr val="009973">
              <a:alpha val="21000"/>
            </a:srgbClr>
          </a:solid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defTabSz="703374" eaLnBrk="0" fontAlgn="base" hangingPunct="0">
              <a:spcBef>
                <a:spcPct val="0"/>
              </a:spcBef>
              <a:spcAft>
                <a:spcPct val="0"/>
              </a:spcAft>
            </a:pPr>
            <a:endParaRPr lang="en-AU" sz="1846">
              <a:latin typeface="Arial" panose="020B0604020202020204" pitchFamily="34" charset="0"/>
              <a:ea typeface="ＭＳ Ｐゴシック" pitchFamily="34" charset="-128"/>
              <a:cs typeface="Arial" panose="020B0604020202020204" pitchFamily="34" charset="0"/>
            </a:endParaRP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78</a:t>
            </a:fld>
            <a:endParaRPr lang="en-AU">
              <a:solidFill>
                <a:prstClr val="black">
                  <a:lumMod val="50000"/>
                  <a:lumOff val="50000"/>
                </a:prstClr>
              </a:solidFill>
            </a:endParaRPr>
          </a:p>
        </p:txBody>
      </p:sp>
      <p:sp>
        <p:nvSpPr>
          <p:cNvPr id="4" name="TextBox 3"/>
          <p:cNvSpPr txBox="1"/>
          <p:nvPr/>
        </p:nvSpPr>
        <p:spPr>
          <a:xfrm>
            <a:off x="1862499" y="1073225"/>
            <a:ext cx="2238113" cy="348878"/>
          </a:xfrm>
          <a:prstGeom prst="rect">
            <a:avLst/>
          </a:prstGeom>
          <a:noFill/>
        </p:spPr>
        <p:txBody>
          <a:bodyPr wrap="none" rtlCol="0">
            <a:spAutoFit/>
          </a:bodyPr>
          <a:lstStyle/>
          <a:p>
            <a:pPr algn="ctr" eaLnBrk="0" fontAlgn="base" hangingPunct="0">
              <a:spcBef>
                <a:spcPct val="0"/>
              </a:spcBef>
              <a:spcAft>
                <a:spcPct val="0"/>
              </a:spcAft>
            </a:pPr>
            <a:r>
              <a:rPr lang="en-AU" sz="1667" dirty="0">
                <a:latin typeface="Arial" panose="020B0604020202020204" pitchFamily="34" charset="0"/>
                <a:ea typeface="ＭＳ Ｐゴシック" pitchFamily="34" charset="-128"/>
                <a:cs typeface="Arial" panose="020B0604020202020204" pitchFamily="34" charset="0"/>
              </a:rPr>
              <a:t>Acquire raw materials</a:t>
            </a:r>
          </a:p>
        </p:txBody>
      </p:sp>
      <p:sp>
        <p:nvSpPr>
          <p:cNvPr id="9" name="TextBox 8"/>
          <p:cNvSpPr txBox="1"/>
          <p:nvPr/>
        </p:nvSpPr>
        <p:spPr>
          <a:xfrm>
            <a:off x="4173135" y="5414634"/>
            <a:ext cx="1754006" cy="348878"/>
          </a:xfrm>
          <a:prstGeom prst="rect">
            <a:avLst/>
          </a:prstGeom>
          <a:noFill/>
        </p:spPr>
        <p:txBody>
          <a:bodyPr wrap="none" rtlCol="0">
            <a:spAutoFit/>
          </a:bodyPr>
          <a:lstStyle/>
          <a:p>
            <a:pPr algn="ctr" eaLnBrk="0" fontAlgn="base" hangingPunct="0">
              <a:spcBef>
                <a:spcPct val="0"/>
              </a:spcBef>
              <a:spcAft>
                <a:spcPct val="0"/>
              </a:spcAft>
            </a:pPr>
            <a:r>
              <a:rPr lang="en-AU" sz="1667" dirty="0">
                <a:latin typeface="Arial" panose="020B0604020202020204" pitchFamily="34" charset="0"/>
                <a:ea typeface="ＭＳ Ｐゴシック" pitchFamily="34" charset="-128"/>
                <a:cs typeface="Arial" panose="020B0604020202020204" pitchFamily="34" charset="0"/>
              </a:rPr>
              <a:t>Ship and invoice</a:t>
            </a:r>
          </a:p>
        </p:txBody>
      </p:sp>
    </p:spTree>
    <p:extLst>
      <p:ext uri="{BB962C8B-B14F-4D97-AF65-F5344CB8AC3E}">
        <p14:creationId xmlns:p14="http://schemas.microsoft.com/office/powerpoint/2010/main" val="22180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4146981-BAF6-5E48-AD55-696976CAED1E}"/>
              </a:ext>
            </a:extLst>
          </p:cNvPr>
          <p:cNvSpPr/>
          <p:nvPr/>
        </p:nvSpPr>
        <p:spPr>
          <a:xfrm>
            <a:off x="431074" y="901337"/>
            <a:ext cx="8190412" cy="28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48" y="474834"/>
            <a:ext cx="7604769" cy="513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t>Solution</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79</a:t>
            </a:fld>
            <a:endParaRPr lang="en-AU">
              <a:solidFill>
                <a:prstClr val="black">
                  <a:lumMod val="50000"/>
                  <a:lumOff val="50000"/>
                </a:prstClr>
              </a:solidFill>
            </a:endParaRPr>
          </a:p>
        </p:txBody>
      </p:sp>
    </p:spTree>
    <p:extLst>
      <p:ext uri="{BB962C8B-B14F-4D97-AF65-F5344CB8AC3E}">
        <p14:creationId xmlns:p14="http://schemas.microsoft.com/office/powerpoint/2010/main" val="95550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40" name="Rectangle 4"/>
          <p:cNvSpPr>
            <a:spLocks noGrp="1" noChangeArrowheads="1"/>
          </p:cNvSpPr>
          <p:nvPr>
            <p:ph idx="1"/>
          </p:nvPr>
        </p:nvSpPr>
        <p:spPr>
          <a:xfrm>
            <a:off x="3226741" y="1207893"/>
            <a:ext cx="4886319" cy="4020447"/>
          </a:xfrm>
        </p:spPr>
        <p:txBody>
          <a:bodyPr/>
          <a:lstStyle/>
          <a:p>
            <a:pPr marL="0" indent="0">
              <a:buNone/>
            </a:pPr>
            <a:r>
              <a:rPr lang="en-AU" i="1" dirty="0"/>
              <a:t>Activities </a:t>
            </a:r>
            <a:r>
              <a:rPr lang="en-AU" dirty="0"/>
              <a:t>capture work performed in a process</a:t>
            </a:r>
          </a:p>
          <a:p>
            <a:pPr lvl="1"/>
            <a:r>
              <a:rPr lang="en-AU" sz="1667" dirty="0"/>
              <a:t>Different types of activities</a:t>
            </a:r>
          </a:p>
          <a:p>
            <a:pPr marL="190492" lvl="1" indent="0">
              <a:buNone/>
            </a:pPr>
            <a:endParaRPr lang="en-AU" sz="1667" dirty="0"/>
          </a:p>
          <a:p>
            <a:pPr marL="190492" lvl="1" indent="0">
              <a:buNone/>
            </a:pPr>
            <a:endParaRPr lang="en-AU" sz="1667" dirty="0"/>
          </a:p>
          <a:p>
            <a:pPr marL="0" indent="0">
              <a:buNone/>
            </a:pPr>
            <a:endParaRPr lang="en-AU" i="1" dirty="0"/>
          </a:p>
          <a:p>
            <a:pPr marL="0" indent="0">
              <a:buNone/>
            </a:pPr>
            <a:r>
              <a:rPr lang="en-AU" i="1" dirty="0"/>
              <a:t>Events</a:t>
            </a:r>
            <a:r>
              <a:rPr lang="en-AU" dirty="0"/>
              <a:t> represent the process’ triggers (start event) and outcomes (end event).</a:t>
            </a:r>
          </a:p>
          <a:p>
            <a:pPr lvl="1"/>
            <a:r>
              <a:rPr lang="en-AU" sz="1667" dirty="0"/>
              <a:t>Different types of events</a:t>
            </a:r>
          </a:p>
          <a:p>
            <a:pPr marL="190492" lvl="1" indent="0">
              <a:buNone/>
            </a:pPr>
            <a:endParaRPr lang="en-AU" sz="1667" dirty="0"/>
          </a:p>
          <a:p>
            <a:pPr lvl="1"/>
            <a:endParaRPr lang="en-AU" sz="1667" dirty="0"/>
          </a:p>
          <a:p>
            <a:pPr>
              <a:buFontTx/>
              <a:buNone/>
            </a:pPr>
            <a:endParaRPr lang="en-AU" sz="1667" dirty="0"/>
          </a:p>
        </p:txBody>
      </p:sp>
      <p:sp>
        <p:nvSpPr>
          <p:cNvPr id="987138" name="Rectangle 2"/>
          <p:cNvSpPr>
            <a:spLocks noGrp="1" noChangeArrowheads="1"/>
          </p:cNvSpPr>
          <p:nvPr>
            <p:ph type="title"/>
          </p:nvPr>
        </p:nvSpPr>
        <p:spPr/>
        <p:txBody>
          <a:bodyPr>
            <a:normAutofit/>
          </a:bodyPr>
          <a:lstStyle/>
          <a:p>
            <a:r>
              <a:rPr lang="en-AU" sz="2333" dirty="0"/>
              <a:t>BPMN core elements</a:t>
            </a:r>
            <a:endParaRPr lang="en-AU" sz="2333" i="1" dirty="0"/>
          </a:p>
        </p:txBody>
      </p:sp>
      <p:graphicFrame>
        <p:nvGraphicFramePr>
          <p:cNvPr id="987144" name="Object 8"/>
          <p:cNvGraphicFramePr>
            <a:graphicFrameLocks noChangeAspect="1"/>
          </p:cNvGraphicFramePr>
          <p:nvPr>
            <p:extLst/>
          </p:nvPr>
        </p:nvGraphicFramePr>
        <p:xfrm>
          <a:off x="1369954" y="1187787"/>
          <a:ext cx="1344083" cy="910167"/>
        </p:xfrm>
        <a:graphic>
          <a:graphicData uri="http://schemas.openxmlformats.org/presentationml/2006/ole">
            <mc:AlternateContent xmlns:mc="http://schemas.openxmlformats.org/markup-compatibility/2006">
              <mc:Choice xmlns:v="urn:schemas-microsoft-com:vml" Requires="v">
                <p:oleObj spid="_x0000_s15541" name="Visio" r:id="rId4" imgW="1117640" imgH="757595" progId="Visio.Drawing.11">
                  <p:embed/>
                </p:oleObj>
              </mc:Choice>
              <mc:Fallback>
                <p:oleObj name="Visio" r:id="rId4" imgW="1117640" imgH="757595" progId="Visio.Drawing.11">
                  <p:embed/>
                  <p:pic>
                    <p:nvPicPr>
                      <p:cNvPr id="98714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954" y="1187787"/>
                        <a:ext cx="1344083" cy="91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7145" name="Text Box 9"/>
          <p:cNvSpPr txBox="1">
            <a:spLocks noChangeArrowheads="1"/>
          </p:cNvSpPr>
          <p:nvPr/>
        </p:nvSpPr>
        <p:spPr bwMode="auto">
          <a:xfrm>
            <a:off x="1629525" y="2105925"/>
            <a:ext cx="904415"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dirty="0">
                <a:solidFill>
                  <a:prstClr val="black"/>
                </a:solidFill>
                <a:latin typeface="Arial" charset="0"/>
                <a:ea typeface="ＭＳ Ｐゴシック" pitchFamily="34" charset="-128"/>
              </a:rPr>
              <a:t>activity</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8</a:t>
            </a:fld>
            <a:endParaRPr lang="en-AU">
              <a:solidFill>
                <a:prstClr val="black">
                  <a:lumMod val="50000"/>
                  <a:lumOff val="50000"/>
                </a:prstClr>
              </a:solidFill>
            </a:endParaRPr>
          </a:p>
        </p:txBody>
      </p:sp>
      <p:graphicFrame>
        <p:nvGraphicFramePr>
          <p:cNvPr id="11" name="Object 10"/>
          <p:cNvGraphicFramePr>
            <a:graphicFrameLocks noChangeAspect="1"/>
          </p:cNvGraphicFramePr>
          <p:nvPr>
            <p:extLst/>
          </p:nvPr>
        </p:nvGraphicFramePr>
        <p:xfrm>
          <a:off x="1369955" y="3158630"/>
          <a:ext cx="551656" cy="551656"/>
        </p:xfrm>
        <a:graphic>
          <a:graphicData uri="http://schemas.openxmlformats.org/presentationml/2006/ole">
            <mc:AlternateContent xmlns:mc="http://schemas.openxmlformats.org/markup-compatibility/2006">
              <mc:Choice xmlns:v="urn:schemas-microsoft-com:vml" Requires="v">
                <p:oleObj spid="_x0000_s15542" name="Visio" r:id="rId6" imgW="397550" imgH="397550" progId="Visio.Drawing.11">
                  <p:embed/>
                </p:oleObj>
              </mc:Choice>
              <mc:Fallback>
                <p:oleObj name="Visio" r:id="rId6" imgW="397550" imgH="397550" progId="Visio.Drawing.11">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9955" y="3158630"/>
                        <a:ext cx="551656" cy="5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2174545" y="3153302"/>
          <a:ext cx="595313" cy="595313"/>
        </p:xfrm>
        <a:graphic>
          <a:graphicData uri="http://schemas.openxmlformats.org/presentationml/2006/ole">
            <mc:AlternateContent xmlns:mc="http://schemas.openxmlformats.org/markup-compatibility/2006">
              <mc:Choice xmlns:v="urn:schemas-microsoft-com:vml" Requires="v">
                <p:oleObj spid="_x0000_s15543" name="Visio" r:id="rId8" imgW="428054" imgH="428387" progId="Visio.Drawing.11">
                  <p:embed/>
                </p:oleObj>
              </mc:Choice>
              <mc:Fallback>
                <p:oleObj name="Visio" r:id="rId8" imgW="428054" imgH="428387" progId="Visio.Drawing.11">
                  <p:embed/>
                  <p:pic>
                    <p:nvPicPr>
                      <p:cNvPr id="12"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4545" y="3153302"/>
                        <a:ext cx="59531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9"/>
          <p:cNvSpPr txBox="1">
            <a:spLocks noChangeArrowheads="1"/>
          </p:cNvSpPr>
          <p:nvPr/>
        </p:nvSpPr>
        <p:spPr bwMode="auto">
          <a:xfrm>
            <a:off x="1258142" y="3697525"/>
            <a:ext cx="761747" cy="656462"/>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AU" sz="1833" dirty="0">
                <a:solidFill>
                  <a:prstClr val="black"/>
                </a:solidFill>
                <a:latin typeface="Arial" charset="0"/>
                <a:ea typeface="ＭＳ Ｐゴシック" pitchFamily="34" charset="-128"/>
              </a:rPr>
              <a:t>start</a:t>
            </a:r>
          </a:p>
          <a:p>
            <a:pPr algn="ctr" eaLnBrk="0" fontAlgn="base" hangingPunct="0">
              <a:spcBef>
                <a:spcPct val="0"/>
              </a:spcBef>
              <a:spcAft>
                <a:spcPct val="0"/>
              </a:spcAft>
            </a:pPr>
            <a:r>
              <a:rPr lang="en-AU" sz="1833" dirty="0">
                <a:solidFill>
                  <a:prstClr val="black"/>
                </a:solidFill>
                <a:latin typeface="Arial" charset="0"/>
                <a:ea typeface="ＭＳ Ｐゴシック" pitchFamily="34" charset="-128"/>
              </a:rPr>
              <a:t>event</a:t>
            </a:r>
          </a:p>
        </p:txBody>
      </p:sp>
      <p:sp>
        <p:nvSpPr>
          <p:cNvPr id="15" name="Text Box 9"/>
          <p:cNvSpPr txBox="1">
            <a:spLocks noChangeArrowheads="1"/>
          </p:cNvSpPr>
          <p:nvPr/>
        </p:nvSpPr>
        <p:spPr bwMode="auto">
          <a:xfrm>
            <a:off x="2103555" y="3695921"/>
            <a:ext cx="761747" cy="656462"/>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AU" sz="1833" dirty="0">
                <a:solidFill>
                  <a:prstClr val="black"/>
                </a:solidFill>
                <a:latin typeface="Arial" charset="0"/>
                <a:ea typeface="ＭＳ Ｐゴシック" pitchFamily="34" charset="-128"/>
              </a:rPr>
              <a:t>end</a:t>
            </a:r>
          </a:p>
          <a:p>
            <a:pPr algn="ctr" eaLnBrk="0" fontAlgn="base" hangingPunct="0">
              <a:spcBef>
                <a:spcPct val="0"/>
              </a:spcBef>
              <a:spcAft>
                <a:spcPct val="0"/>
              </a:spcAft>
            </a:pPr>
            <a:r>
              <a:rPr lang="en-AU" sz="1833" dirty="0">
                <a:solidFill>
                  <a:prstClr val="black"/>
                </a:solidFill>
                <a:latin typeface="Arial" charset="0"/>
                <a:ea typeface="ＭＳ Ｐゴシック" pitchFamily="34" charset="-128"/>
              </a:rPr>
              <a:t>event</a:t>
            </a:r>
          </a:p>
        </p:txBody>
      </p:sp>
    </p:spTree>
    <p:extLst>
      <p:ext uri="{BB962C8B-B14F-4D97-AF65-F5344CB8AC3E}">
        <p14:creationId xmlns:p14="http://schemas.microsoft.com/office/powerpoint/2010/main" val="2960163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refactored model</a:t>
            </a:r>
          </a:p>
        </p:txBody>
      </p:sp>
      <p:pic>
        <p:nvPicPr>
          <p:cNvPr id="77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14" y="1699847"/>
            <a:ext cx="6660173" cy="231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80</a:t>
            </a:fld>
            <a:endParaRPr lang="en-AU">
              <a:solidFill>
                <a:prstClr val="black">
                  <a:lumMod val="50000"/>
                  <a:lumOff val="50000"/>
                </a:prstClr>
              </a:solidFill>
            </a:endParaRPr>
          </a:p>
        </p:txBody>
      </p:sp>
    </p:spTree>
    <p:extLst>
      <p:ext uri="{BB962C8B-B14F-4D97-AF65-F5344CB8AC3E}">
        <p14:creationId xmlns:p14="http://schemas.microsoft.com/office/powerpoint/2010/main" val="4844999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327360"/>
            <a:ext cx="7764463" cy="3859212"/>
          </a:xfrm>
        </p:spPr>
        <p:txBody>
          <a:bodyPr>
            <a:normAutofit/>
          </a:bodyPr>
          <a:lstStyle/>
          <a:p>
            <a:pPr marL="0" indent="0">
              <a:buNone/>
            </a:pPr>
            <a:r>
              <a:rPr lang="en-AU" sz="2000" dirty="0"/>
              <a:t>Identify suitable sub-processes in the process for assessing loan </a:t>
            </a:r>
            <a:r>
              <a:rPr lang="en-AU" sz="2000" dirty="0" err="1"/>
              <a:t>ap</a:t>
            </a:r>
            <a:r>
              <a:rPr lang="en-AU" sz="2000" dirty="0"/>
              <a:t>- plications </a:t>
            </a:r>
            <a:r>
              <a:rPr lang="en-AU" sz="2000" dirty="0" err="1"/>
              <a:t>modeled</a:t>
            </a:r>
            <a:r>
              <a:rPr lang="en-AU" sz="2000" dirty="0"/>
              <a:t> in Exercise 3.6.</a:t>
            </a:r>
          </a:p>
          <a:p>
            <a:pPr marL="0" indent="0">
              <a:buNone/>
            </a:pPr>
            <a:endParaRPr lang="en-AU" sz="2000" dirty="0"/>
          </a:p>
          <a:p>
            <a:pPr marL="0" indent="0">
              <a:buNone/>
            </a:pPr>
            <a:r>
              <a:rPr lang="en-AU" sz="2000" i="1" dirty="0"/>
              <a:t>Hint. </a:t>
            </a:r>
            <a:r>
              <a:rPr lang="en-AU" sz="2000" dirty="0"/>
              <a:t>Use the building blocks that you created throughout Exercises 3.1–3.4.</a:t>
            </a:r>
          </a:p>
          <a:p>
            <a:pPr marL="0" indent="0">
              <a:buNone/>
            </a:pPr>
            <a:endParaRPr lang="en-AU" sz="2000" dirty="0"/>
          </a:p>
          <a:p>
            <a:pPr marL="0" indent="0">
              <a:buNone/>
            </a:pPr>
            <a:endParaRPr lang="en-AU" sz="2000" dirty="0"/>
          </a:p>
        </p:txBody>
      </p:sp>
      <p:sp>
        <p:nvSpPr>
          <p:cNvPr id="3" name="Title 2"/>
          <p:cNvSpPr>
            <a:spLocks noGrp="1"/>
          </p:cNvSpPr>
          <p:nvPr>
            <p:ph type="title"/>
          </p:nvPr>
        </p:nvSpPr>
        <p:spPr/>
        <p:txBody>
          <a:bodyPr/>
          <a:lstStyle/>
          <a:p>
            <a:r>
              <a:rPr lang="en-US" dirty="0"/>
              <a:t>Exercise 3.9</a:t>
            </a:r>
          </a:p>
        </p:txBody>
      </p:sp>
    </p:spTree>
    <p:extLst>
      <p:ext uri="{BB962C8B-B14F-4D97-AF65-F5344CB8AC3E}">
        <p14:creationId xmlns:p14="http://schemas.microsoft.com/office/powerpoint/2010/main" val="20666700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9289" y="250091"/>
            <a:ext cx="6720747" cy="660073"/>
          </a:xfrm>
        </p:spPr>
        <p:txBody>
          <a:bodyPr/>
          <a:lstStyle/>
          <a:p>
            <a:r>
              <a:rPr lang="en-US" dirty="0"/>
              <a:t>Imposing order of messages via subprocess</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82</a:t>
            </a:fld>
            <a:endParaRPr lang="en-AU">
              <a:solidFill>
                <a:prstClr val="black">
                  <a:lumMod val="50000"/>
                  <a:lumOff val="50000"/>
                </a:prst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217" y="1486508"/>
            <a:ext cx="3756890" cy="39366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452" y="1486507"/>
            <a:ext cx="5643534" cy="3936605"/>
          </a:xfrm>
          <a:prstGeom prst="rect">
            <a:avLst/>
          </a:prstGeom>
        </p:spPr>
      </p:pic>
      <p:sp>
        <p:nvSpPr>
          <p:cNvPr id="9" name="Rectangle 3"/>
          <p:cNvSpPr>
            <a:spLocks noGrp="1" noChangeArrowheads="1"/>
          </p:cNvSpPr>
          <p:nvPr>
            <p:ph idx="1"/>
          </p:nvPr>
        </p:nvSpPr>
        <p:spPr>
          <a:xfrm>
            <a:off x="1291216" y="1155678"/>
            <a:ext cx="4716365" cy="1779838"/>
          </a:xfrm>
        </p:spPr>
        <p:txBody>
          <a:bodyPr/>
          <a:lstStyle/>
          <a:p>
            <a:pPr marL="0" indent="0">
              <a:lnSpc>
                <a:spcPct val="90000"/>
              </a:lnSpc>
              <a:buNone/>
            </a:pPr>
            <a:r>
              <a:rPr lang="en-AU" dirty="0"/>
              <a:t>The expanded subprocess for “Activity”</a:t>
            </a:r>
          </a:p>
        </p:txBody>
      </p:sp>
    </p:spTree>
    <p:extLst>
      <p:ext uri="{BB962C8B-B14F-4D97-AF65-F5344CB8AC3E}">
        <p14:creationId xmlns:p14="http://schemas.microsoft.com/office/powerpoint/2010/main" val="36613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586" name="Object 3"/>
          <p:cNvGraphicFramePr>
            <a:graphicFrameLocks noGrp="1" noChangeAspect="1"/>
          </p:cNvGraphicFramePr>
          <p:nvPr>
            <p:ph idx="1"/>
            <p:extLst/>
          </p:nvPr>
        </p:nvGraphicFramePr>
        <p:xfrm>
          <a:off x="2249366" y="1366411"/>
          <a:ext cx="4657481" cy="3165231"/>
        </p:xfrm>
        <a:graphic>
          <a:graphicData uri="http://schemas.openxmlformats.org/presentationml/2006/ole">
            <mc:AlternateContent xmlns:mc="http://schemas.openxmlformats.org/markup-compatibility/2006">
              <mc:Choice xmlns:v="urn:schemas-microsoft-com:vml" Requires="v">
                <p:oleObj spid="_x0000_s27702" name="Visio" r:id="rId4" imgW="6058777" imgH="4117772" progId="Visio.Drawing.11">
                  <p:embed/>
                </p:oleObj>
              </mc:Choice>
              <mc:Fallback>
                <p:oleObj name="Visio" r:id="rId4" imgW="6058777" imgH="4117772" progId="Visio.Drawing.11">
                  <p:embed/>
                  <p:pic>
                    <p:nvPicPr>
                      <p:cNvPr id="707586"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366" y="1366411"/>
                        <a:ext cx="4657481" cy="316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7588" name="Text Box 4"/>
          <p:cNvSpPr txBox="1">
            <a:spLocks noChangeArrowheads="1"/>
          </p:cNvSpPr>
          <p:nvPr/>
        </p:nvSpPr>
        <p:spPr bwMode="auto">
          <a:xfrm>
            <a:off x="5769502" y="5121870"/>
            <a:ext cx="2662742" cy="234360"/>
          </a:xfrm>
          <a:prstGeom prst="rect">
            <a:avLst/>
          </a:prstGeom>
          <a:noFill/>
          <a:ln w="9525" algn="ctr">
            <a:noFill/>
            <a:miter lim="800000"/>
            <a:headEnd/>
            <a:tailEnd/>
          </a:ln>
        </p:spPr>
        <p:txBody>
          <a:bodyPr wrap="square">
            <a:spAutoFit/>
          </a:bodyPr>
          <a:lstStyle/>
          <a:p>
            <a:pPr algn="ctr" eaLnBrk="0" fontAlgn="base" hangingPunct="0">
              <a:spcBef>
                <a:spcPct val="50000"/>
              </a:spcBef>
              <a:spcAft>
                <a:spcPct val="0"/>
              </a:spcAft>
              <a:buClr>
                <a:srgbClr val="E7ECED"/>
              </a:buClr>
              <a:buFont typeface="Wingdings" pitchFamily="2" charset="2"/>
              <a:buNone/>
            </a:pPr>
            <a:r>
              <a:rPr lang="en-AU" sz="923" dirty="0">
                <a:solidFill>
                  <a:prstClr val="black"/>
                </a:solidFill>
                <a:ea typeface="ＭＳ Ｐゴシック" pitchFamily="34" charset="-128"/>
                <a:cs typeface="ＭＳ Ｐゴシック"/>
              </a:rPr>
              <a:t>(Fragment of the SCOR reference model)</a:t>
            </a:r>
          </a:p>
        </p:txBody>
      </p:sp>
      <p:sp>
        <p:nvSpPr>
          <p:cNvPr id="2" name="Title 1"/>
          <p:cNvSpPr>
            <a:spLocks noGrp="1"/>
          </p:cNvSpPr>
          <p:nvPr>
            <p:ph type="title"/>
          </p:nvPr>
        </p:nvSpPr>
        <p:spPr>
          <a:xfrm>
            <a:off x="524602" y="269458"/>
            <a:ext cx="7013903" cy="660073"/>
          </a:xfrm>
        </p:spPr>
        <p:txBody>
          <a:bodyPr>
            <a:normAutofit/>
          </a:bodyPr>
          <a:lstStyle/>
          <a:p>
            <a:r>
              <a:rPr lang="en-US" dirty="0"/>
              <a:t>Example: Modelling process hierarchies</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83</a:t>
            </a:fld>
            <a:endParaRPr lang="en-AU">
              <a:solidFill>
                <a:prstClr val="black">
                  <a:lumMod val="50000"/>
                  <a:lumOff val="50000"/>
                </a:prstClr>
              </a:solidFill>
            </a:endParaRPr>
          </a:p>
        </p:txBody>
      </p:sp>
    </p:spTree>
    <p:extLst>
      <p:ext uri="{BB962C8B-B14F-4D97-AF65-F5344CB8AC3E}">
        <p14:creationId xmlns:p14="http://schemas.microsoft.com/office/powerpoint/2010/main" val="5395687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9"/>
          <p:cNvPicPr>
            <a:picLocks noChangeAspect="1" noChangeArrowheads="1"/>
          </p:cNvPicPr>
          <p:nvPr/>
        </p:nvPicPr>
        <p:blipFill rotWithShape="1">
          <a:blip r:embed="rId3">
            <a:extLst>
              <a:ext uri="{28A0092B-C50C-407E-A947-70E740481C1C}">
                <a14:useLocalDpi xmlns:a14="http://schemas.microsoft.com/office/drawing/2010/main" val="0"/>
              </a:ext>
            </a:extLst>
          </a:blip>
          <a:srcRect l="16867"/>
          <a:stretch/>
        </p:blipFill>
        <p:spPr bwMode="auto">
          <a:xfrm>
            <a:off x="1350622" y="2837901"/>
            <a:ext cx="6471346" cy="81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595892" y="1232944"/>
            <a:ext cx="8417479" cy="4020447"/>
          </a:xfrm>
        </p:spPr>
        <p:txBody>
          <a:bodyPr/>
          <a:lstStyle/>
          <a:p>
            <a:pPr marL="0" indent="0">
              <a:buNone/>
            </a:pPr>
            <a:r>
              <a:rPr lang="en-US" dirty="0"/>
              <a:t>Chain of (high-level) processes an organization performs in order to achieve a business goal, e.g. deliver a product or service to the market.</a:t>
            </a:r>
          </a:p>
          <a:p>
            <a:pPr marL="0" indent="0">
              <a:buNone/>
            </a:pPr>
            <a:endParaRPr lang="en-AU" dirty="0"/>
          </a:p>
        </p:txBody>
      </p:sp>
      <p:sp>
        <p:nvSpPr>
          <p:cNvPr id="1153026" name="Rectangle 2"/>
          <p:cNvSpPr>
            <a:spLocks noGrp="1" noChangeArrowheads="1"/>
          </p:cNvSpPr>
          <p:nvPr>
            <p:ph type="title"/>
          </p:nvPr>
        </p:nvSpPr>
        <p:spPr>
          <a:xfrm>
            <a:off x="1096453" y="151595"/>
            <a:ext cx="6720747" cy="660073"/>
          </a:xfrm>
        </p:spPr>
        <p:txBody>
          <a:bodyPr/>
          <a:lstStyle/>
          <a:p>
            <a:r>
              <a:rPr lang="de-DE" dirty="0"/>
              <a:t>Value chain modelling</a:t>
            </a:r>
          </a:p>
        </p:txBody>
      </p:sp>
      <p:sp>
        <p:nvSpPr>
          <p:cNvPr id="55" name="Slide Number Placeholder 3"/>
          <p:cNvSpPr>
            <a:spLocks noGrp="1"/>
          </p:cNvSpPr>
          <p:nvPr>
            <p:ph type="sldNum" sz="quarter" idx="11"/>
          </p:nvPr>
        </p:nvSpPr>
        <p:spPr/>
        <p:txBody>
          <a:bodyPr/>
          <a:lstStyle/>
          <a:p>
            <a:pPr>
              <a:defRPr/>
            </a:pPr>
            <a:fld id="{B0CCCF84-16FD-4E4D-B1C3-C2C2C6326534}" type="slidenum">
              <a:rPr lang="de-DE" smtClean="0">
                <a:solidFill>
                  <a:prstClr val="black">
                    <a:lumMod val="50000"/>
                    <a:lumOff val="50000"/>
                  </a:prstClr>
                </a:solidFill>
              </a:rPr>
              <a:pPr>
                <a:defRPr/>
              </a:pPr>
              <a:t>84</a:t>
            </a:fld>
            <a:endParaRPr lang="de-DE" dirty="0">
              <a:solidFill>
                <a:prstClr val="black">
                  <a:lumMod val="50000"/>
                  <a:lumOff val="50000"/>
                </a:prstClr>
              </a:solidFill>
            </a:endParaRPr>
          </a:p>
        </p:txBody>
      </p:sp>
      <p:sp>
        <p:nvSpPr>
          <p:cNvPr id="59" name="Rounded Rectangular Callout 58"/>
          <p:cNvSpPr/>
          <p:nvPr/>
        </p:nvSpPr>
        <p:spPr bwMode="auto">
          <a:xfrm>
            <a:off x="3986269" y="3904965"/>
            <a:ext cx="1787514" cy="607166"/>
          </a:xfrm>
          <a:prstGeom prst="wedgeRoundRectCallout">
            <a:avLst>
              <a:gd name="adj1" fmla="val -42039"/>
              <a:gd name="adj2" fmla="val -157093"/>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eaLnBrk="0" fontAlgn="base" hangingPunct="0">
              <a:spcBef>
                <a:spcPct val="0"/>
              </a:spcBef>
              <a:spcAft>
                <a:spcPct val="0"/>
              </a:spcAft>
              <a:tabLst>
                <a:tab pos="136767" algn="l"/>
              </a:tabLst>
            </a:pPr>
            <a:r>
              <a:rPr lang="en-AU" sz="1538" dirty="0">
                <a:solidFill>
                  <a:prstClr val="black"/>
                </a:solidFill>
                <a:ea typeface="ＭＳ Ｐゴシック" pitchFamily="34" charset="-128"/>
              </a:rPr>
              <a:t>“is predecessor of”</a:t>
            </a:r>
          </a:p>
        </p:txBody>
      </p:sp>
      <p:sp>
        <p:nvSpPr>
          <p:cNvPr id="62" name="Rounded Rectangular Callout 61"/>
          <p:cNvSpPr/>
          <p:nvPr/>
        </p:nvSpPr>
        <p:spPr bwMode="auto">
          <a:xfrm>
            <a:off x="1567706" y="1968961"/>
            <a:ext cx="1130443" cy="567424"/>
          </a:xfrm>
          <a:prstGeom prst="wedgeRoundRectCallout">
            <a:avLst>
              <a:gd name="adj1" fmla="val -33432"/>
              <a:gd name="adj2" fmla="val 132525"/>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eaLnBrk="0" fontAlgn="base" hangingPunct="0">
              <a:spcBef>
                <a:spcPct val="0"/>
              </a:spcBef>
              <a:spcAft>
                <a:spcPct val="0"/>
              </a:spcAft>
              <a:tabLst>
                <a:tab pos="136767" algn="l"/>
              </a:tabLst>
            </a:pPr>
            <a:r>
              <a:rPr lang="en-AU" sz="1538" dirty="0">
                <a:solidFill>
                  <a:prstClr val="black"/>
                </a:solidFill>
                <a:ea typeface="ＭＳ Ｐゴシック" pitchFamily="34" charset="-128"/>
              </a:rPr>
              <a:t>Business</a:t>
            </a:r>
          </a:p>
          <a:p>
            <a:pPr algn="ctr" eaLnBrk="0" fontAlgn="base" hangingPunct="0">
              <a:spcBef>
                <a:spcPct val="0"/>
              </a:spcBef>
              <a:spcAft>
                <a:spcPct val="0"/>
              </a:spcAft>
              <a:tabLst>
                <a:tab pos="136767" algn="l"/>
              </a:tabLst>
            </a:pPr>
            <a:r>
              <a:rPr lang="en-AU" sz="1538" dirty="0">
                <a:solidFill>
                  <a:prstClr val="black"/>
                </a:solidFill>
                <a:ea typeface="ＭＳ Ｐゴシック" pitchFamily="34" charset="-128"/>
              </a:rPr>
              <a:t>process</a:t>
            </a:r>
          </a:p>
        </p:txBody>
      </p:sp>
      <p:cxnSp>
        <p:nvCxnSpPr>
          <p:cNvPr id="10" name="Straight Connector 9"/>
          <p:cNvCxnSpPr/>
          <p:nvPr/>
        </p:nvCxnSpPr>
        <p:spPr>
          <a:xfrm flipH="1" flipV="1">
            <a:off x="1311602" y="3202038"/>
            <a:ext cx="225419" cy="203"/>
          </a:xfrm>
          <a:prstGeom prst="line">
            <a:avLst/>
          </a:prstGeom>
          <a:ln w="381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1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2267" name="Picture 59"/>
          <p:cNvPicPr>
            <a:picLocks noChangeAspect="1" noChangeArrowheads="1"/>
          </p:cNvPicPr>
          <p:nvPr/>
        </p:nvPicPr>
        <p:blipFill rotWithShape="1">
          <a:blip r:embed="rId3">
            <a:extLst>
              <a:ext uri="{28A0092B-C50C-407E-A947-70E740481C1C}">
                <a14:useLocalDpi xmlns:a14="http://schemas.microsoft.com/office/drawing/2010/main" val="0"/>
              </a:ext>
            </a:extLst>
          </a:blip>
          <a:srcRect l="16867"/>
          <a:stretch/>
        </p:blipFill>
        <p:spPr bwMode="auto">
          <a:xfrm>
            <a:off x="2264474" y="1301030"/>
            <a:ext cx="4974644" cy="62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7378" name="Rectangle 2"/>
          <p:cNvSpPr>
            <a:spLocks noGrp="1" noChangeArrowheads="1"/>
          </p:cNvSpPr>
          <p:nvPr>
            <p:ph type="title"/>
          </p:nvPr>
        </p:nvSpPr>
        <p:spPr>
          <a:ln/>
        </p:spPr>
        <p:txBody>
          <a:bodyPr vert="horz" lIns="76200" tIns="38100" rIns="27475" bIns="38100" rtlCol="0" anchor="ctr">
            <a:normAutofit/>
          </a:bodyPr>
          <a:lstStyle/>
          <a:p>
            <a:r>
              <a:rPr lang="en-AU" dirty="0"/>
              <a:t>Linking value chains with process models</a:t>
            </a:r>
            <a:endParaRPr lang="en-US" i="1" dirty="0"/>
          </a:p>
        </p:txBody>
      </p:sp>
      <p:sp>
        <p:nvSpPr>
          <p:cNvPr id="119" name="Slide Number Placeholder 3"/>
          <p:cNvSpPr>
            <a:spLocks noGrp="1"/>
          </p:cNvSpPr>
          <p:nvPr>
            <p:ph type="sldNum" sz="quarter" idx="11"/>
          </p:nvPr>
        </p:nvSpPr>
        <p:spPr/>
        <p:txBody>
          <a:bodyPr/>
          <a:lstStyle/>
          <a:p>
            <a:pPr>
              <a:defRPr/>
            </a:pPr>
            <a:fld id="{B0CCCF84-16FD-4E4D-B1C3-C2C2C6326534}" type="slidenum">
              <a:rPr lang="de-DE" smtClean="0">
                <a:solidFill>
                  <a:prstClr val="black">
                    <a:lumMod val="50000"/>
                    <a:lumOff val="50000"/>
                  </a:prstClr>
                </a:solidFill>
              </a:rPr>
              <a:pPr>
                <a:defRPr/>
              </a:pPr>
              <a:t>85</a:t>
            </a:fld>
            <a:endParaRPr lang="de-DE" dirty="0">
              <a:solidFill>
                <a:prstClr val="black">
                  <a:lumMod val="50000"/>
                  <a:lumOff val="50000"/>
                </a:prstClr>
              </a:solidFill>
            </a:endParaRPr>
          </a:p>
        </p:txBody>
      </p:sp>
      <p:sp>
        <p:nvSpPr>
          <p:cNvPr id="60" name="Line 8"/>
          <p:cNvSpPr>
            <a:spLocks noChangeShapeType="1"/>
          </p:cNvSpPr>
          <p:nvPr/>
        </p:nvSpPr>
        <p:spPr bwMode="auto">
          <a:xfrm flipH="1">
            <a:off x="1643531" y="1923541"/>
            <a:ext cx="656706" cy="731392"/>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1692">
              <a:solidFill>
                <a:prstClr val="black"/>
              </a:solidFill>
              <a:latin typeface="Arial" charset="0"/>
              <a:ea typeface="ＭＳ Ｐゴシック" pitchFamily="34" charset="-128"/>
            </a:endParaRPr>
          </a:p>
        </p:txBody>
      </p:sp>
      <p:sp>
        <p:nvSpPr>
          <p:cNvPr id="112" name="Line 8"/>
          <p:cNvSpPr>
            <a:spLocks noChangeShapeType="1"/>
          </p:cNvSpPr>
          <p:nvPr/>
        </p:nvSpPr>
        <p:spPr bwMode="auto">
          <a:xfrm>
            <a:off x="3190524" y="1923540"/>
            <a:ext cx="475518" cy="731393"/>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1692">
              <a:solidFill>
                <a:prstClr val="black"/>
              </a:solidFill>
              <a:latin typeface="Arial" charset="0"/>
              <a:ea typeface="ＭＳ Ｐゴシック" pitchFamily="34" charset="-128"/>
            </a:endParaRPr>
          </a:p>
        </p:txBody>
      </p:sp>
      <p:sp>
        <p:nvSpPr>
          <p:cNvPr id="115" name="Line 8"/>
          <p:cNvSpPr>
            <a:spLocks noChangeShapeType="1"/>
          </p:cNvSpPr>
          <p:nvPr/>
        </p:nvSpPr>
        <p:spPr bwMode="auto">
          <a:xfrm flipH="1">
            <a:off x="4272139" y="1948666"/>
            <a:ext cx="192947" cy="428483"/>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1692">
              <a:solidFill>
                <a:prstClr val="black"/>
              </a:solidFill>
              <a:latin typeface="Arial" charset="0"/>
              <a:ea typeface="ＭＳ Ｐゴシック" pitchFamily="34" charset="-128"/>
            </a:endParaRPr>
          </a:p>
        </p:txBody>
      </p:sp>
      <p:sp>
        <p:nvSpPr>
          <p:cNvPr id="116" name="Line 8"/>
          <p:cNvSpPr>
            <a:spLocks noChangeShapeType="1"/>
          </p:cNvSpPr>
          <p:nvPr/>
        </p:nvSpPr>
        <p:spPr bwMode="auto">
          <a:xfrm>
            <a:off x="5004584" y="1948665"/>
            <a:ext cx="1723249" cy="503323"/>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1692">
              <a:solidFill>
                <a:prstClr val="black"/>
              </a:solidFill>
              <a:latin typeface="Arial" charset="0"/>
              <a:ea typeface="ＭＳ Ｐゴシック" pitchFamily="34" charset="-128"/>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2577" y="2472760"/>
            <a:ext cx="2919780" cy="101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015" y="3957803"/>
            <a:ext cx="1417131" cy="875573"/>
          </a:xfrm>
          <a:prstGeom prst="rect">
            <a:avLst/>
          </a:prstGeom>
        </p:spPr>
      </p:pic>
      <p:sp>
        <p:nvSpPr>
          <p:cNvPr id="29" name="Line 8"/>
          <p:cNvSpPr>
            <a:spLocks noChangeShapeType="1"/>
          </p:cNvSpPr>
          <p:nvPr/>
        </p:nvSpPr>
        <p:spPr bwMode="auto">
          <a:xfrm flipH="1">
            <a:off x="5619718" y="3508549"/>
            <a:ext cx="192947" cy="428483"/>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1692">
              <a:solidFill>
                <a:prstClr val="black"/>
              </a:solidFill>
              <a:latin typeface="Arial" charset="0"/>
              <a:ea typeface="ＭＳ Ｐゴシック" pitchFamily="34" charset="-128"/>
            </a:endParaRPr>
          </a:p>
        </p:txBody>
      </p:sp>
      <p:sp>
        <p:nvSpPr>
          <p:cNvPr id="30" name="Line 8"/>
          <p:cNvSpPr>
            <a:spLocks noChangeShapeType="1"/>
          </p:cNvSpPr>
          <p:nvPr/>
        </p:nvSpPr>
        <p:spPr bwMode="auto">
          <a:xfrm>
            <a:off x="6352163" y="3508548"/>
            <a:ext cx="323172" cy="428484"/>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eaLnBrk="0" fontAlgn="base" hangingPunct="0">
              <a:spcBef>
                <a:spcPct val="0"/>
              </a:spcBef>
              <a:spcAft>
                <a:spcPct val="0"/>
              </a:spcAft>
            </a:pPr>
            <a:endParaRPr lang="en-US" sz="1692">
              <a:solidFill>
                <a:prstClr val="black"/>
              </a:solidFill>
              <a:latin typeface="Arial" charset="0"/>
              <a:ea typeface="ＭＳ Ｐゴシック" pitchFamily="34" charset="-128"/>
            </a:endParaRPr>
          </a:p>
        </p:txBody>
      </p:sp>
      <p:sp>
        <p:nvSpPr>
          <p:cNvPr id="11" name="Rectangle 10"/>
          <p:cNvSpPr/>
          <p:nvPr/>
        </p:nvSpPr>
        <p:spPr>
          <a:xfrm>
            <a:off x="5161467" y="3937032"/>
            <a:ext cx="762000" cy="6950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eaLnBrk="0" fontAlgn="base" hangingPunct="0">
              <a:spcBef>
                <a:spcPct val="0"/>
              </a:spcBef>
              <a:spcAft>
                <a:spcPct val="0"/>
              </a:spcAft>
            </a:pPr>
            <a:endParaRPr lang="en-AU" sz="1833">
              <a:solidFill>
                <a:prstClr val="black"/>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633" y="2717864"/>
            <a:ext cx="2565285" cy="526213"/>
          </a:xfrm>
          <a:prstGeom prst="rect">
            <a:avLst/>
          </a:prstGeom>
        </p:spPr>
      </p:pic>
      <p:cxnSp>
        <p:nvCxnSpPr>
          <p:cNvPr id="4" name="Straight Connector 3"/>
          <p:cNvCxnSpPr/>
          <p:nvPr/>
        </p:nvCxnSpPr>
        <p:spPr>
          <a:xfrm flipH="1" flipV="1">
            <a:off x="2192239" y="1581647"/>
            <a:ext cx="225419" cy="203"/>
          </a:xfrm>
          <a:prstGeom prst="line">
            <a:avLst/>
          </a:prstGeom>
          <a:ln w="28575">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0" name="Rounded Rectangular Callout 119"/>
          <p:cNvSpPr/>
          <p:nvPr/>
        </p:nvSpPr>
        <p:spPr bwMode="auto">
          <a:xfrm>
            <a:off x="762000" y="902091"/>
            <a:ext cx="1412068" cy="1021449"/>
          </a:xfrm>
          <a:prstGeom prst="wedgeRoundRectCallout">
            <a:avLst>
              <a:gd name="adj1" fmla="val 82859"/>
              <a:gd name="adj2" fmla="val 36814"/>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eaLnBrk="0" fontAlgn="base" hangingPunct="0">
              <a:spcBef>
                <a:spcPct val="0"/>
              </a:spcBef>
              <a:spcAft>
                <a:spcPct val="0"/>
              </a:spcAft>
              <a:tabLst>
                <a:tab pos="136767" algn="l"/>
              </a:tabLst>
            </a:pPr>
            <a:r>
              <a:rPr lang="en-AU" sz="1538" dirty="0">
                <a:solidFill>
                  <a:prstClr val="black"/>
                </a:solidFill>
                <a:ea typeface="ＭＳ Ｐゴシック" pitchFamily="34" charset="-128"/>
              </a:rPr>
              <a:t>Process model for this process is available</a:t>
            </a:r>
          </a:p>
        </p:txBody>
      </p:sp>
    </p:spTree>
    <p:extLst>
      <p:ext uri="{BB962C8B-B14F-4D97-AF65-F5344CB8AC3E}">
        <p14:creationId xmlns:p14="http://schemas.microsoft.com/office/powerpoint/2010/main" val="853803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up)">
                                      <p:cBhvr>
                                        <p:cTn id="15" dur="500"/>
                                        <p:tgtEl>
                                          <p:spTgt spid="11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up)">
                                      <p:cBhvr>
                                        <p:cTn id="23" dur="500"/>
                                        <p:tgtEl>
                                          <p:spTgt spid="1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wipe(up)">
                                      <p:cBhvr>
                                        <p:cTn id="26" dur="500"/>
                                        <p:tgtEl>
                                          <p:spTgt spid="11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12" grpId="0" animBg="1"/>
      <p:bldP spid="115" grpId="0" animBg="1"/>
      <p:bldP spid="116" grpId="0" animBg="1"/>
      <p:bldP spid="29" grpId="0" animBg="1"/>
      <p:bldP spid="30" grpId="0" animBg="1"/>
      <p:bldP spid="12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651258" y="1375725"/>
            <a:ext cx="5792673" cy="43392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543193" y="296756"/>
            <a:ext cx="7399024" cy="660073"/>
          </a:xfrm>
          <a:prstGeom prst="rect">
            <a:avLst/>
          </a:prstGeom>
          <a:ln>
            <a:solidFill>
              <a:schemeClr val="bg1"/>
            </a:solidFill>
          </a:ln>
        </p:spPr>
        <p:txBody>
          <a:bodyPr vert="horz" lIns="76200" tIns="38100" rIns="76200" bIns="38100" rtlCol="0" anchor="ctr">
            <a:normAutofit fontScale="92500" lnSpcReduction="20000"/>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sz="2400" b="1" dirty="0">
                <a:solidFill>
                  <a:schemeClr val="tx1"/>
                </a:solidFill>
                <a:latin typeface="Arial" panose="020B0604020202020204" pitchFamily="34" charset="0"/>
                <a:cs typeface="Arial" panose="020B0604020202020204" pitchFamily="34" charset="0"/>
              </a:rPr>
              <a:t>When should we decompose a process model into sub-processes?</a:t>
            </a:r>
          </a:p>
        </p:txBody>
      </p:sp>
    </p:spTree>
    <p:extLst>
      <p:ext uri="{BB962C8B-B14F-4D97-AF65-F5344CB8AC3E}">
        <p14:creationId xmlns:p14="http://schemas.microsoft.com/office/powerpoint/2010/main" val="17022291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F085972-709F-5645-927A-63636DDD42F3}"/>
              </a:ext>
            </a:extLst>
          </p:cNvPr>
          <p:cNvSpPr/>
          <p:nvPr/>
        </p:nvSpPr>
        <p:spPr>
          <a:xfrm>
            <a:off x="431074" y="901337"/>
            <a:ext cx="8190412" cy="28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3733" y="148248"/>
            <a:ext cx="6720747" cy="660073"/>
          </a:xfrm>
        </p:spPr>
        <p:txBody>
          <a:bodyPr>
            <a:normAutofit/>
          </a:bodyPr>
          <a:lstStyle/>
          <a:p>
            <a:r>
              <a:rPr lang="en-AU" dirty="0"/>
              <a:t>Guidelines: </a:t>
            </a:r>
            <a:r>
              <a:rPr lang="en-AU" dirty="0" err="1"/>
              <a:t>modeling</a:t>
            </a:r>
            <a:r>
              <a:rPr lang="en-AU" dirty="0"/>
              <a:t> levels</a:t>
            </a:r>
          </a:p>
        </p:txBody>
      </p:sp>
      <p:sp>
        <p:nvSpPr>
          <p:cNvPr id="3" name="Content Placeholder 2"/>
          <p:cNvSpPr>
            <a:spLocks noGrp="1"/>
          </p:cNvSpPr>
          <p:nvPr>
            <p:ph idx="1"/>
          </p:nvPr>
        </p:nvSpPr>
        <p:spPr>
          <a:xfrm>
            <a:off x="1073733" y="808321"/>
            <a:ext cx="7039282" cy="4686902"/>
          </a:xfrm>
        </p:spPr>
        <p:txBody>
          <a:bodyPr>
            <a:normAutofit/>
          </a:bodyPr>
          <a:lstStyle/>
          <a:p>
            <a:pPr marL="0" indent="0">
              <a:buNone/>
            </a:pPr>
            <a:r>
              <a:rPr lang="en-AU" dirty="0"/>
              <a:t>Use sub-processes when the model becomes too large:</a:t>
            </a:r>
          </a:p>
          <a:p>
            <a:pPr lvl="1"/>
            <a:r>
              <a:rPr lang="en-AU" sz="1667" dirty="0"/>
              <a:t>Hard to understand</a:t>
            </a:r>
          </a:p>
          <a:p>
            <a:pPr lvl="1"/>
            <a:r>
              <a:rPr lang="en-AU" sz="1667" dirty="0"/>
              <a:t>Increased error probability</a:t>
            </a:r>
          </a:p>
          <a:p>
            <a:pPr marL="190492" lvl="1" indent="0">
              <a:buNone/>
            </a:pPr>
            <a:endParaRPr lang="en-AU" sz="1667" dirty="0"/>
          </a:p>
          <a:p>
            <a:pPr marL="0" indent="0">
              <a:buNone/>
            </a:pPr>
            <a:r>
              <a:rPr lang="en-US" altLang="en-US" dirty="0">
                <a:ea typeface="ＭＳ Ｐゴシック" panose="020B0600070205080204" pitchFamily="34" charset="-128"/>
              </a:rPr>
              <a:t>Level 1 – start with value chain</a:t>
            </a:r>
          </a:p>
          <a:p>
            <a:pPr marL="0" indent="0">
              <a:buNone/>
            </a:pPr>
            <a:r>
              <a:rPr lang="en-US" altLang="en-US" dirty="0">
                <a:ea typeface="ＭＳ Ｐゴシック" panose="020B0600070205080204" pitchFamily="34" charset="-128"/>
              </a:rPr>
              <a:t>Level 2 – add main decisions and handoffs (lanes)</a:t>
            </a:r>
          </a:p>
          <a:p>
            <a:pPr marL="0" indent="0">
              <a:buNone/>
            </a:pPr>
            <a:r>
              <a:rPr lang="en-US" altLang="en-US" dirty="0">
                <a:ea typeface="ＭＳ Ｐゴシック" panose="020B0600070205080204" pitchFamily="34" charset="-128"/>
              </a:rPr>
              <a:t>Level 3+ – add procedural aspects:</a:t>
            </a:r>
          </a:p>
          <a:p>
            <a:pPr lvl="1"/>
            <a:r>
              <a:rPr lang="en-US" altLang="en-US" sz="1667" dirty="0"/>
              <a:t>Parallel gateways</a:t>
            </a:r>
          </a:p>
          <a:p>
            <a:pPr lvl="1"/>
            <a:r>
              <a:rPr lang="en-US" altLang="en-US" sz="1667" dirty="0"/>
              <a:t>Data objects, data stores</a:t>
            </a:r>
          </a:p>
          <a:p>
            <a:pPr lvl="1"/>
            <a:r>
              <a:rPr lang="en-US" altLang="en-US" sz="1667" dirty="0"/>
              <a:t>Exception handling</a:t>
            </a:r>
          </a:p>
          <a:p>
            <a:pPr lvl="1"/>
            <a:r>
              <a:rPr lang="en-US" altLang="en-US" sz="1667" dirty="0"/>
              <a:t>And as much detail as is </a:t>
            </a:r>
            <a:r>
              <a:rPr lang="en-US" altLang="en-US" sz="1667" b="1" dirty="0"/>
              <a:t>relevant</a:t>
            </a:r>
          </a:p>
          <a:p>
            <a:pPr lvl="1"/>
            <a:endParaRPr lang="en-AU" dirty="0"/>
          </a:p>
          <a:p>
            <a:pPr marL="0" indent="0">
              <a:buNone/>
            </a:pPr>
            <a:r>
              <a:rPr lang="en-AU" dirty="0"/>
              <a:t>Decomposition drivers:</a:t>
            </a:r>
          </a:p>
          <a:p>
            <a:pPr lvl="1"/>
            <a:r>
              <a:rPr lang="en-AU" sz="1667" dirty="0"/>
              <a:t>Logical: group elements meaningfully (e.g. common business object) </a:t>
            </a:r>
          </a:p>
          <a:p>
            <a:pPr lvl="1"/>
            <a:r>
              <a:rPr lang="en-AU" sz="1667" dirty="0"/>
              <a:t>Structural: up to </a:t>
            </a:r>
            <a:r>
              <a:rPr lang="en-AU" sz="1667" b="1" dirty="0"/>
              <a:t>30 </a:t>
            </a:r>
            <a:r>
              <a:rPr lang="en-AU" sz="1667" dirty="0"/>
              <a:t>nodes (activities, events, gateways)</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87</a:t>
            </a:fld>
            <a:endParaRPr lang="en-AU">
              <a:solidFill>
                <a:prstClr val="black">
                  <a:lumMod val="50000"/>
                  <a:lumOff val="50000"/>
                </a:prstClr>
              </a:solidFill>
            </a:endParaRPr>
          </a:p>
        </p:txBody>
      </p:sp>
    </p:spTree>
    <p:extLst>
      <p:ext uri="{BB962C8B-B14F-4D97-AF65-F5344CB8AC3E}">
        <p14:creationId xmlns:p14="http://schemas.microsoft.com/office/powerpoint/2010/main" val="26322308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First Steps with BPMN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Branching and Merging</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Business Objects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Resources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Decomposition</a:t>
            </a:r>
          </a:p>
          <a:p>
            <a:pPr marL="342900" indent="-342900">
              <a:buFont typeface="+mj-lt"/>
              <a:buAutoNum type="arabicPeriod"/>
            </a:pPr>
            <a:r>
              <a:rPr lang="en-US" sz="1400" dirty="0"/>
              <a:t>Process Model Reuse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497506320"/>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651258" y="1375725"/>
            <a:ext cx="5792673" cy="43392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543193" y="296756"/>
            <a:ext cx="7399024" cy="660073"/>
          </a:xfrm>
          <a:prstGeom prst="rect">
            <a:avLst/>
          </a:prstGeom>
          <a:ln>
            <a:solidFill>
              <a:schemeClr val="bg1"/>
            </a:solidFill>
          </a:ln>
        </p:spPr>
        <p:txBody>
          <a:bodyPr vert="horz" lIns="76200" tIns="38100" rIns="76200" bIns="3810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r>
              <a:rPr lang="en-AU" sz="2400" b="1" dirty="0">
                <a:solidFill>
                  <a:schemeClr val="tx1"/>
                </a:solidFill>
                <a:latin typeface="Arial" panose="020B0604020202020204" pitchFamily="34" charset="0"/>
                <a:cs typeface="Arial" panose="020B0604020202020204" pitchFamily="34" charset="0"/>
              </a:rPr>
              <a:t>Embedded or global sub-processes?</a:t>
            </a:r>
          </a:p>
        </p:txBody>
      </p:sp>
    </p:spTree>
    <p:extLst>
      <p:ext uri="{BB962C8B-B14F-4D97-AF65-F5344CB8AC3E}">
        <p14:creationId xmlns:p14="http://schemas.microsoft.com/office/powerpoint/2010/main" val="1074198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3" name="Rectangle 3"/>
          <p:cNvSpPr>
            <a:spLocks noGrp="1" noChangeArrowheads="1"/>
          </p:cNvSpPr>
          <p:nvPr>
            <p:ph idx="1"/>
          </p:nvPr>
        </p:nvSpPr>
        <p:spPr>
          <a:xfrm>
            <a:off x="2810718" y="1694553"/>
            <a:ext cx="6098151" cy="4020447"/>
          </a:xfrm>
        </p:spPr>
        <p:txBody>
          <a:bodyPr>
            <a:normAutofit/>
          </a:bodyPr>
          <a:lstStyle/>
          <a:p>
            <a:pPr marL="0" indent="0">
              <a:buNone/>
            </a:pPr>
            <a:r>
              <a:rPr lang="en-AU" i="1" dirty="0"/>
              <a:t>Gateways</a:t>
            </a:r>
            <a:r>
              <a:rPr lang="en-AU" dirty="0"/>
              <a:t> capture forking and joining paths in the control flow.</a:t>
            </a:r>
          </a:p>
          <a:p>
            <a:pPr lvl="1"/>
            <a:r>
              <a:rPr lang="en-AU" sz="1667" dirty="0"/>
              <a:t>Different types of gateways</a:t>
            </a:r>
          </a:p>
          <a:p>
            <a:pPr lvl="1">
              <a:buFontTx/>
              <a:buNone/>
            </a:pPr>
            <a:endParaRPr lang="en-AU" sz="1667" dirty="0"/>
          </a:p>
          <a:p>
            <a:pPr lvl="1">
              <a:buFontTx/>
              <a:buNone/>
            </a:pPr>
            <a:endParaRPr lang="en-AU" sz="1667" dirty="0"/>
          </a:p>
          <a:p>
            <a:pPr marL="0" indent="0">
              <a:buNone/>
            </a:pPr>
            <a:r>
              <a:rPr lang="en-AU" i="1" dirty="0"/>
              <a:t>Sequence flows</a:t>
            </a:r>
            <a:r>
              <a:rPr lang="en-AU" dirty="0"/>
              <a:t> represent the order in which activities and events will be performed. </a:t>
            </a:r>
          </a:p>
          <a:p>
            <a:pPr marL="0" indent="0">
              <a:buNone/>
            </a:pPr>
            <a:r>
              <a:rPr lang="en-AU" dirty="0"/>
              <a:t>They can be assigned a condition to distinguish between alternative branches.</a:t>
            </a:r>
          </a:p>
          <a:p>
            <a:pPr lvl="1"/>
            <a:r>
              <a:rPr lang="en-AU" sz="1667" dirty="0"/>
              <a:t>Different types of flows</a:t>
            </a:r>
          </a:p>
        </p:txBody>
      </p:sp>
      <p:sp>
        <p:nvSpPr>
          <p:cNvPr id="988162" name="Rectangle 2"/>
          <p:cNvSpPr>
            <a:spLocks noGrp="1" noChangeArrowheads="1"/>
          </p:cNvSpPr>
          <p:nvPr>
            <p:ph type="title"/>
          </p:nvPr>
        </p:nvSpPr>
        <p:spPr/>
        <p:txBody>
          <a:bodyPr>
            <a:normAutofit/>
          </a:bodyPr>
          <a:lstStyle/>
          <a:p>
            <a:r>
              <a:rPr lang="en-AU" sz="2333" dirty="0"/>
              <a:t>BPMN core elements</a:t>
            </a:r>
            <a:endParaRPr lang="en-AU" sz="2333" i="1" dirty="0"/>
          </a:p>
        </p:txBody>
      </p:sp>
      <p:graphicFrame>
        <p:nvGraphicFramePr>
          <p:cNvPr id="988167" name="Object 7"/>
          <p:cNvGraphicFramePr>
            <a:graphicFrameLocks noChangeAspect="1"/>
          </p:cNvGraphicFramePr>
          <p:nvPr>
            <p:extLst>
              <p:ext uri="{D42A27DB-BD31-4B8C-83A1-F6EECF244321}">
                <p14:modId xmlns:p14="http://schemas.microsoft.com/office/powerpoint/2010/main" val="1494793266"/>
              </p:ext>
            </p:extLst>
          </p:nvPr>
        </p:nvGraphicFramePr>
        <p:xfrm>
          <a:off x="1244865" y="3604828"/>
          <a:ext cx="1058333" cy="209021"/>
        </p:xfrm>
        <a:graphic>
          <a:graphicData uri="http://schemas.openxmlformats.org/presentationml/2006/ole">
            <mc:AlternateContent xmlns:mc="http://schemas.openxmlformats.org/markup-compatibility/2006">
              <mc:Choice xmlns:v="urn:schemas-microsoft-com:vml" Requires="v">
                <p:oleObj spid="_x0000_s16505" name="Visio" r:id="rId4" imgW="498062" imgH="98762" progId="Visio.Drawing.11">
                  <p:embed/>
                </p:oleObj>
              </mc:Choice>
              <mc:Fallback>
                <p:oleObj name="Visio" r:id="rId4" imgW="498062" imgH="98762" progId="Visio.Drawing.11">
                  <p:embed/>
                  <p:pic>
                    <p:nvPicPr>
                      <p:cNvPr id="9881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865" y="3604828"/>
                        <a:ext cx="1058333" cy="20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8168" name="Text Box 8"/>
          <p:cNvSpPr txBox="1">
            <a:spLocks noChangeArrowheads="1"/>
          </p:cNvSpPr>
          <p:nvPr/>
        </p:nvSpPr>
        <p:spPr bwMode="auto">
          <a:xfrm>
            <a:off x="1122976" y="3848592"/>
            <a:ext cx="1207382" cy="656462"/>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AU" sz="1833" dirty="0">
                <a:solidFill>
                  <a:prstClr val="black"/>
                </a:solidFill>
                <a:latin typeface="Arial" charset="0"/>
                <a:ea typeface="ＭＳ Ｐゴシック" pitchFamily="34" charset="-128"/>
              </a:rPr>
              <a:t>sequence</a:t>
            </a:r>
            <a:br>
              <a:rPr lang="en-AU" sz="1833" dirty="0">
                <a:solidFill>
                  <a:prstClr val="black"/>
                </a:solidFill>
                <a:latin typeface="Arial" charset="0"/>
                <a:ea typeface="ＭＳ Ｐゴシック" pitchFamily="34" charset="-128"/>
              </a:rPr>
            </a:br>
            <a:r>
              <a:rPr lang="en-AU" sz="1833" dirty="0">
                <a:solidFill>
                  <a:prstClr val="black"/>
                </a:solidFill>
                <a:latin typeface="Arial" charset="0"/>
                <a:ea typeface="ＭＳ Ｐゴシック" pitchFamily="34" charset="-128"/>
              </a:rPr>
              <a:t>flow</a:t>
            </a: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9</a:t>
            </a:fld>
            <a:endParaRPr lang="en-AU">
              <a:solidFill>
                <a:prstClr val="black">
                  <a:lumMod val="50000"/>
                  <a:lumOff val="50000"/>
                </a:prstClr>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2501880137"/>
              </p:ext>
            </p:extLst>
          </p:nvPr>
        </p:nvGraphicFramePr>
        <p:xfrm>
          <a:off x="1345407" y="1638974"/>
          <a:ext cx="878417" cy="878417"/>
        </p:xfrm>
        <a:graphic>
          <a:graphicData uri="http://schemas.openxmlformats.org/presentationml/2006/ole">
            <mc:AlternateContent xmlns:mc="http://schemas.openxmlformats.org/markup-compatibility/2006">
              <mc:Choice xmlns:v="urn:schemas-microsoft-com:vml" Requires="v">
                <p:oleObj spid="_x0000_s16506" name="Visio" r:id="rId6" imgW="577572" imgH="577572" progId="Visio.Drawing.11">
                  <p:embed/>
                </p:oleObj>
              </mc:Choice>
              <mc:Fallback>
                <p:oleObj name="Visio" r:id="rId6" imgW="577572" imgH="577572" progId="Visio.Drawing.11">
                  <p:embed/>
                  <p:pic>
                    <p:nvPicPr>
                      <p:cNvPr id="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5407" y="1638974"/>
                        <a:ext cx="878417" cy="87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0"/>
          <p:cNvSpPr txBox="1">
            <a:spLocks noChangeArrowheads="1"/>
          </p:cNvSpPr>
          <p:nvPr/>
        </p:nvSpPr>
        <p:spPr bwMode="auto">
          <a:xfrm>
            <a:off x="1281907" y="2496224"/>
            <a:ext cx="1063112" cy="37439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AU" sz="1833">
                <a:solidFill>
                  <a:prstClr val="black"/>
                </a:solidFill>
                <a:latin typeface="Arial" charset="0"/>
                <a:ea typeface="ＭＳ Ｐゴシック" pitchFamily="34" charset="-128"/>
              </a:rPr>
              <a:t>gateway</a:t>
            </a:r>
          </a:p>
        </p:txBody>
      </p:sp>
    </p:spTree>
    <p:extLst>
      <p:ext uri="{BB962C8B-B14F-4D97-AF65-F5344CB8AC3E}">
        <p14:creationId xmlns:p14="http://schemas.microsoft.com/office/powerpoint/2010/main" val="6638296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Process Reuse</a:t>
            </a:r>
          </a:p>
        </p:txBody>
      </p:sp>
      <p:sp>
        <p:nvSpPr>
          <p:cNvPr id="3" name="Content Placeholder 2"/>
          <p:cNvSpPr>
            <a:spLocks noGrp="1"/>
          </p:cNvSpPr>
          <p:nvPr>
            <p:ph idx="1"/>
          </p:nvPr>
        </p:nvSpPr>
        <p:spPr>
          <a:xfrm>
            <a:off x="527838" y="1329421"/>
            <a:ext cx="8459408" cy="4020447"/>
          </a:xfrm>
        </p:spPr>
        <p:txBody>
          <a:bodyPr>
            <a:normAutofit/>
          </a:bodyPr>
          <a:lstStyle/>
          <a:p>
            <a:pPr marL="0" indent="0">
              <a:buNone/>
            </a:pPr>
            <a:r>
              <a:rPr lang="en-AU" sz="1800" dirty="0"/>
              <a:t>By default, a sub-process is “embedded” into its parent process (i.e. it is stored within the same file)</a:t>
            </a:r>
          </a:p>
          <a:p>
            <a:pPr marL="0" indent="0">
              <a:buNone/>
            </a:pPr>
            <a:endParaRPr lang="en-AU" sz="1800" dirty="0"/>
          </a:p>
          <a:p>
            <a:pPr marL="0" indent="0">
              <a:buNone/>
            </a:pPr>
            <a:r>
              <a:rPr lang="en-AU" sz="1800" dirty="0"/>
              <a:t>In order to maximize reuse, it is possible to “extract” the sub-process and store it as a separate file in the process model repository</a:t>
            </a:r>
          </a:p>
          <a:p>
            <a:pPr marL="0" indent="0">
              <a:buNone/>
            </a:pPr>
            <a:endParaRPr lang="en-AU" sz="1800" dirty="0"/>
          </a:p>
          <a:p>
            <a:pPr marL="0" indent="0">
              <a:buNone/>
            </a:pPr>
            <a:r>
              <a:rPr lang="en-AU" sz="1800" dirty="0"/>
              <a:t>Such a sub-process is called “global” model, and is invoked via a “call” activity</a:t>
            </a:r>
          </a:p>
        </p:txBody>
      </p:sp>
      <p:sp>
        <p:nvSpPr>
          <p:cNvPr id="5" name="Rectangle 4"/>
          <p:cNvSpPr/>
          <p:nvPr/>
        </p:nvSpPr>
        <p:spPr>
          <a:xfrm>
            <a:off x="4919680" y="5067034"/>
            <a:ext cx="787395" cy="565668"/>
          </a:xfrm>
          <a:prstGeom prst="rect">
            <a:avLst/>
          </a:prstGeom>
        </p:spPr>
        <p:txBody>
          <a:bodyPr wrap="none">
            <a:spAutoFit/>
          </a:bodyPr>
          <a:lstStyle/>
          <a:p>
            <a:pPr algn="ctr" eaLnBrk="0" fontAlgn="base" hangingPunct="0">
              <a:spcBef>
                <a:spcPct val="0"/>
              </a:spcBef>
              <a:spcAft>
                <a:spcPct val="0"/>
              </a:spcAft>
            </a:pPr>
            <a:r>
              <a:rPr lang="en-AU" sz="1538" dirty="0">
                <a:latin typeface="Arial" panose="020B0604020202020204" pitchFamily="34" charset="0"/>
                <a:ea typeface="ＭＳ Ｐゴシック" pitchFamily="34" charset="-128"/>
                <a:cs typeface="Arial" panose="020B0604020202020204" pitchFamily="34" charset="0"/>
              </a:rPr>
              <a:t>Call</a:t>
            </a:r>
            <a:br>
              <a:rPr lang="en-AU" sz="1538" dirty="0">
                <a:latin typeface="Arial" panose="020B0604020202020204" pitchFamily="34" charset="0"/>
                <a:ea typeface="ＭＳ Ｐゴシック" pitchFamily="34" charset="-128"/>
                <a:cs typeface="Arial" panose="020B0604020202020204" pitchFamily="34" charset="0"/>
              </a:rPr>
            </a:br>
            <a:r>
              <a:rPr lang="en-AU" sz="1538" dirty="0">
                <a:latin typeface="Arial" panose="020B0604020202020204" pitchFamily="34" charset="0"/>
                <a:ea typeface="ＭＳ Ｐゴシック" pitchFamily="34" charset="-128"/>
                <a:cs typeface="Arial" panose="020B0604020202020204" pitchFamily="34" charset="0"/>
              </a:rPr>
              <a:t>activity</a:t>
            </a:r>
          </a:p>
        </p:txBody>
      </p:sp>
      <p:pic>
        <p:nvPicPr>
          <p:cNvPr id="77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381" y="4251370"/>
            <a:ext cx="1019993" cy="80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7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552" y="4251370"/>
            <a:ext cx="1031326" cy="80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60398" y="5067034"/>
            <a:ext cx="915635" cy="565668"/>
          </a:xfrm>
          <a:prstGeom prst="rect">
            <a:avLst/>
          </a:prstGeom>
        </p:spPr>
        <p:txBody>
          <a:bodyPr wrap="none">
            <a:spAutoFit/>
          </a:bodyPr>
          <a:lstStyle/>
          <a:p>
            <a:pPr algn="ctr" eaLnBrk="0" fontAlgn="base" hangingPunct="0">
              <a:spcBef>
                <a:spcPct val="0"/>
              </a:spcBef>
              <a:spcAft>
                <a:spcPct val="0"/>
              </a:spcAft>
            </a:pPr>
            <a:r>
              <a:rPr lang="en-AU" sz="1538" dirty="0">
                <a:latin typeface="Arial" panose="020B0604020202020204" pitchFamily="34" charset="0"/>
                <a:ea typeface="ＭＳ Ｐゴシック" pitchFamily="34" charset="-128"/>
                <a:cs typeface="Arial" panose="020B0604020202020204" pitchFamily="34" charset="0"/>
              </a:rPr>
              <a:t>(normal)</a:t>
            </a:r>
          </a:p>
          <a:p>
            <a:pPr algn="ctr" eaLnBrk="0" fontAlgn="base" hangingPunct="0">
              <a:spcBef>
                <a:spcPct val="0"/>
              </a:spcBef>
              <a:spcAft>
                <a:spcPct val="0"/>
              </a:spcAft>
            </a:pPr>
            <a:r>
              <a:rPr lang="en-AU" sz="1538" dirty="0">
                <a:latin typeface="Arial" panose="020B0604020202020204" pitchFamily="34" charset="0"/>
                <a:ea typeface="ＭＳ Ｐゴシック" pitchFamily="34" charset="-128"/>
                <a:cs typeface="Arial" panose="020B0604020202020204" pitchFamily="34" charset="0"/>
              </a:rPr>
              <a:t>activity</a:t>
            </a:r>
          </a:p>
        </p:txBody>
      </p:sp>
      <p:sp>
        <p:nvSpPr>
          <p:cNvPr id="4" name="Slide Number Placeholder 3"/>
          <p:cNvSpPr>
            <a:spLocks noGrp="1"/>
          </p:cNvSpPr>
          <p:nvPr>
            <p:ph type="sldNum" sz="quarter" idx="11"/>
          </p:nvPr>
        </p:nvSpPr>
        <p:spPr/>
        <p:txBody>
          <a:bodyPr/>
          <a:lstStyle/>
          <a:p>
            <a:endParaRPr lang="en-AU" dirty="0">
              <a:solidFill>
                <a:prstClr val="black">
                  <a:lumMod val="50000"/>
                  <a:lumOff val="50000"/>
                </a:prstClr>
              </a:solidFill>
            </a:endParaRPr>
          </a:p>
        </p:txBody>
      </p:sp>
    </p:spTree>
    <p:extLst>
      <p:ext uri="{BB962C8B-B14F-4D97-AF65-F5344CB8AC3E}">
        <p14:creationId xmlns:p14="http://schemas.microsoft.com/office/powerpoint/2010/main" val="37861397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73" y="1155680"/>
            <a:ext cx="5370552" cy="413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t>Example: process reuse</a:t>
            </a:r>
          </a:p>
        </p:txBody>
      </p:sp>
      <p:pic>
        <p:nvPicPr>
          <p:cNvPr id="776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609" y="2927183"/>
            <a:ext cx="3033260" cy="5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5147811" y="2669241"/>
            <a:ext cx="2967059" cy="24966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a:off x="4346504" y="2677516"/>
            <a:ext cx="735106" cy="4220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 name="Straight Connector 11"/>
          <p:cNvCxnSpPr/>
          <p:nvPr/>
        </p:nvCxnSpPr>
        <p:spPr bwMode="auto">
          <a:xfrm flipV="1">
            <a:off x="5347792" y="3515815"/>
            <a:ext cx="2767078" cy="56985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 name="Straight Connector 13"/>
          <p:cNvCxnSpPr/>
          <p:nvPr/>
        </p:nvCxnSpPr>
        <p:spPr bwMode="auto">
          <a:xfrm flipV="1">
            <a:off x="4714057" y="3515815"/>
            <a:ext cx="309627" cy="50227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8" name="Rounded Rectangular Callout 17"/>
          <p:cNvSpPr/>
          <p:nvPr/>
        </p:nvSpPr>
        <p:spPr bwMode="auto">
          <a:xfrm>
            <a:off x="5761086" y="4614174"/>
            <a:ext cx="2168068" cy="770457"/>
          </a:xfrm>
          <a:prstGeom prst="wedgeRoundRectCallout">
            <a:avLst>
              <a:gd name="adj1" fmla="val -82665"/>
              <a:gd name="adj2" fmla="val -59723"/>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algn="ctr" defTabSz="703374" eaLnBrk="0" fontAlgn="base" hangingPunct="0">
              <a:spcBef>
                <a:spcPct val="0"/>
              </a:spcBef>
              <a:spcAft>
                <a:spcPct val="0"/>
              </a:spcAft>
            </a:pPr>
            <a:r>
              <a:rPr lang="en-AU" sz="1400" dirty="0">
                <a:solidFill>
                  <a:prstClr val="black"/>
                </a:solidFill>
                <a:latin typeface="Arial" panose="020B0604020202020204" pitchFamily="34" charset="0"/>
                <a:ea typeface="ＭＳ Ｐゴシック" pitchFamily="34" charset="-128"/>
                <a:cs typeface="Arial" panose="020B0604020202020204" pitchFamily="34" charset="0"/>
              </a:rPr>
              <a:t>Call activity is the </a:t>
            </a:r>
            <a:r>
              <a:rPr lang="en-AU" sz="1400" b="1" dirty="0">
                <a:solidFill>
                  <a:prstClr val="black"/>
                </a:solidFill>
                <a:latin typeface="Arial" panose="020B0604020202020204" pitchFamily="34" charset="0"/>
                <a:ea typeface="ＭＳ Ｐゴシック" pitchFamily="34" charset="-128"/>
                <a:cs typeface="Arial" panose="020B0604020202020204" pitchFamily="34" charset="0"/>
              </a:rPr>
              <a:t>default choice </a:t>
            </a:r>
            <a:r>
              <a:rPr lang="en-AU" sz="1400" dirty="0">
                <a:solidFill>
                  <a:prstClr val="black"/>
                </a:solidFill>
                <a:latin typeface="Arial" panose="020B0604020202020204" pitchFamily="34" charset="0"/>
                <a:ea typeface="ＭＳ Ｐゴシック" pitchFamily="34" charset="-128"/>
                <a:cs typeface="Arial" panose="020B0604020202020204" pitchFamily="34" charset="0"/>
              </a:rPr>
              <a:t>to maximize reusability</a:t>
            </a: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91</a:t>
            </a:fld>
            <a:endParaRPr lang="en-AU">
              <a:solidFill>
                <a:prstClr val="black">
                  <a:lumMod val="50000"/>
                  <a:lumOff val="50000"/>
                </a:prstClr>
              </a:solidFill>
            </a:endParaRPr>
          </a:p>
        </p:txBody>
      </p:sp>
    </p:spTree>
    <p:extLst>
      <p:ext uri="{BB962C8B-B14F-4D97-AF65-F5344CB8AC3E}">
        <p14:creationId xmlns:p14="http://schemas.microsoft.com/office/powerpoint/2010/main" val="374049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76196"/>
                                        </p:tgtEl>
                                        <p:attrNameLst>
                                          <p:attrName>style.visibility</p:attrName>
                                        </p:attrNameLst>
                                      </p:cBhvr>
                                      <p:to>
                                        <p:strVal val="visible"/>
                                      </p:to>
                                    </p:set>
                                    <p:animEffect transition="in" filter="fade">
                                      <p:cBhvr>
                                        <p:cTn id="20" dur="500"/>
                                        <p:tgtEl>
                                          <p:spTgt spid="77619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327360"/>
            <a:ext cx="7764463" cy="3859212"/>
          </a:xfrm>
        </p:spPr>
        <p:txBody>
          <a:bodyPr>
            <a:normAutofit/>
          </a:bodyPr>
          <a:lstStyle/>
          <a:p>
            <a:pPr marL="0" indent="0">
              <a:buNone/>
            </a:pPr>
            <a:r>
              <a:rPr lang="en-AU" sz="2000" dirty="0"/>
              <a:t>Identify suitable sub-processes in the process for assessing loan </a:t>
            </a:r>
            <a:r>
              <a:rPr lang="en-AU" sz="2000" dirty="0" err="1"/>
              <a:t>ap</a:t>
            </a:r>
            <a:r>
              <a:rPr lang="en-AU" sz="2000" dirty="0"/>
              <a:t>- plications </a:t>
            </a:r>
            <a:r>
              <a:rPr lang="en-AU" sz="2000" dirty="0" err="1"/>
              <a:t>modeled</a:t>
            </a:r>
            <a:r>
              <a:rPr lang="en-AU" sz="2000" dirty="0"/>
              <a:t> in Exercise 3.6.</a:t>
            </a:r>
          </a:p>
          <a:p>
            <a:pPr marL="0" indent="0">
              <a:buNone/>
            </a:pPr>
            <a:endParaRPr lang="en-AU" sz="2000" dirty="0"/>
          </a:p>
          <a:p>
            <a:pPr marL="0" indent="0">
              <a:buNone/>
            </a:pPr>
            <a:r>
              <a:rPr lang="en-AU" sz="2000" i="1" dirty="0"/>
              <a:t>Hint. </a:t>
            </a:r>
            <a:r>
              <a:rPr lang="en-AU" sz="2000" dirty="0"/>
              <a:t>Use the building blocks that you created throughout Exercises 3.1–3.4.</a:t>
            </a:r>
          </a:p>
          <a:p>
            <a:pPr marL="0" indent="0">
              <a:buNone/>
            </a:pPr>
            <a:endParaRPr lang="en-AU" sz="2000" dirty="0"/>
          </a:p>
          <a:p>
            <a:pPr marL="0" indent="0">
              <a:buNone/>
            </a:pPr>
            <a:endParaRPr lang="en-AU" sz="2000" dirty="0"/>
          </a:p>
        </p:txBody>
      </p:sp>
      <p:sp>
        <p:nvSpPr>
          <p:cNvPr id="3" name="Title 2"/>
          <p:cNvSpPr>
            <a:spLocks noGrp="1"/>
          </p:cNvSpPr>
          <p:nvPr>
            <p:ph type="title"/>
          </p:nvPr>
        </p:nvSpPr>
        <p:spPr/>
        <p:txBody>
          <a:bodyPr/>
          <a:lstStyle/>
          <a:p>
            <a:r>
              <a:rPr lang="en-US" dirty="0"/>
              <a:t>Exercise 3.9</a:t>
            </a:r>
          </a:p>
        </p:txBody>
      </p:sp>
    </p:spTree>
    <p:extLst>
      <p:ext uri="{BB962C8B-B14F-4D97-AF65-F5344CB8AC3E}">
        <p14:creationId xmlns:p14="http://schemas.microsoft.com/office/powerpoint/2010/main" val="36058863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Sub-processes: syntax</a:t>
            </a:r>
          </a:p>
        </p:txBody>
      </p:sp>
      <p:sp>
        <p:nvSpPr>
          <p:cNvPr id="3" name="Content Placeholder 2"/>
          <p:cNvSpPr>
            <a:spLocks noGrp="1"/>
          </p:cNvSpPr>
          <p:nvPr>
            <p:ph idx="1"/>
          </p:nvPr>
        </p:nvSpPr>
        <p:spPr>
          <a:xfrm>
            <a:off x="655232" y="1107330"/>
            <a:ext cx="8136071" cy="4849333"/>
          </a:xfrm>
        </p:spPr>
        <p:txBody>
          <a:bodyPr>
            <a:normAutofit/>
          </a:bodyPr>
          <a:lstStyle/>
          <a:p>
            <a:pPr marL="0" indent="0">
              <a:buNone/>
            </a:pPr>
            <a:r>
              <a:rPr lang="en-AU" sz="2000" dirty="0"/>
              <a:t>Sequence flows cannot cross sub-process boundaries</a:t>
            </a:r>
          </a:p>
          <a:p>
            <a:pPr lvl="1"/>
            <a:r>
              <a:rPr lang="en-AU" sz="1800" dirty="0"/>
              <a:t>Use start/end events</a:t>
            </a:r>
          </a:p>
          <a:p>
            <a:pPr lvl="1"/>
            <a:endParaRPr lang="en-AU" sz="1800" dirty="0"/>
          </a:p>
          <a:p>
            <a:pPr marL="0" indent="0">
              <a:buNone/>
            </a:pPr>
            <a:r>
              <a:rPr lang="en-AU" sz="2000" dirty="0"/>
              <a:t>Message flows can cross sub-process boundaries</a:t>
            </a:r>
          </a:p>
          <a:p>
            <a:pPr lvl="1"/>
            <a:r>
              <a:rPr lang="en-AU" sz="1800" dirty="0"/>
              <a:t>To indicate messages emanating from/incoming into the sub-process</a:t>
            </a:r>
          </a:p>
          <a:p>
            <a:pPr lvl="1"/>
            <a:endParaRPr lang="en-AU" sz="1800" dirty="0"/>
          </a:p>
          <a:p>
            <a:pPr marL="0" indent="0">
              <a:buNone/>
            </a:pPr>
            <a:r>
              <a:rPr lang="en-AU" sz="2000" dirty="0"/>
              <a:t>Start with at least one start event</a:t>
            </a:r>
          </a:p>
          <a:p>
            <a:pPr lvl="1"/>
            <a:r>
              <a:rPr lang="en-AU" sz="1800" dirty="0"/>
              <a:t>If multiple, first occurring will trigger the sub-process</a:t>
            </a:r>
          </a:p>
          <a:p>
            <a:pPr lvl="1"/>
            <a:endParaRPr lang="en-AU" sz="1800" dirty="0"/>
          </a:p>
          <a:p>
            <a:pPr marL="0" indent="0">
              <a:buNone/>
            </a:pPr>
            <a:r>
              <a:rPr lang="en-AU" sz="2000" dirty="0"/>
              <a:t>Finish with at least one end event</a:t>
            </a:r>
          </a:p>
          <a:p>
            <a:pPr lvl="1"/>
            <a:r>
              <a:rPr lang="en-AU" sz="1800" dirty="0"/>
              <a:t>The sub-process will complete once all tokens have reached an end event. May need an (X)OR-split after sub-process to understand what end event(s) have been reached</a:t>
            </a:r>
          </a:p>
          <a:p>
            <a:pPr lvl="1"/>
            <a:endParaRPr lang="en-AU" sz="1800"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93</a:t>
            </a:fld>
            <a:endParaRPr lang="en-AU">
              <a:solidFill>
                <a:prstClr val="black">
                  <a:lumMod val="50000"/>
                  <a:lumOff val="50000"/>
                </a:prstClr>
              </a:solidFill>
            </a:endParaRPr>
          </a:p>
        </p:txBody>
      </p:sp>
    </p:spTree>
    <p:extLst>
      <p:ext uri="{BB962C8B-B14F-4D97-AF65-F5344CB8AC3E}">
        <p14:creationId xmlns:p14="http://schemas.microsoft.com/office/powerpoint/2010/main" val="39017367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67" y="335612"/>
            <a:ext cx="7927724" cy="468923"/>
          </a:xfrm>
        </p:spPr>
        <p:txBody>
          <a:bodyPr>
            <a:noAutofit/>
          </a:bodyPr>
          <a:lstStyle/>
          <a:p>
            <a:r>
              <a:rPr lang="en-AU" dirty="0"/>
              <a:t>Example: sub-process with multiple end events</a:t>
            </a:r>
          </a:p>
        </p:txBody>
      </p:sp>
      <p:pic>
        <p:nvPicPr>
          <p:cNvPr id="773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6"/>
          <a:stretch/>
        </p:blipFill>
        <p:spPr bwMode="auto">
          <a:xfrm>
            <a:off x="2125278" y="1812851"/>
            <a:ext cx="2778266" cy="81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48" y="1176487"/>
            <a:ext cx="2227385" cy="216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3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734" y="3527140"/>
            <a:ext cx="3949212" cy="173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bwMode="auto">
          <a:xfrm>
            <a:off x="4502352" y="2626138"/>
            <a:ext cx="1219888" cy="90100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flipH="1">
            <a:off x="2125277" y="2626139"/>
            <a:ext cx="1748165" cy="1160243"/>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94</a:t>
            </a:fld>
            <a:endParaRPr lang="en-AU">
              <a:solidFill>
                <a:prstClr val="black">
                  <a:lumMod val="50000"/>
                  <a:lumOff val="50000"/>
                </a:prstClr>
              </a:solidFill>
            </a:endParaRPr>
          </a:p>
        </p:txBody>
      </p:sp>
      <p:sp>
        <p:nvSpPr>
          <p:cNvPr id="11" name="Rectangle 5"/>
          <p:cNvSpPr>
            <a:spLocks noChangeArrowheads="1"/>
          </p:cNvSpPr>
          <p:nvPr/>
        </p:nvSpPr>
        <p:spPr bwMode="auto">
          <a:xfrm>
            <a:off x="445567" y="1168647"/>
            <a:ext cx="1992853" cy="400110"/>
          </a:xfrm>
          <a:prstGeom prst="rect">
            <a:avLst/>
          </a:prstGeom>
          <a:noFill/>
          <a:ln w="9525">
            <a:noFill/>
            <a:miter lim="800000"/>
            <a:headEnd/>
            <a:tailEnd/>
          </a:ln>
          <a:effectLst/>
        </p:spPr>
        <p:txBody>
          <a:bodyPr wrap="none">
            <a:spAutoFit/>
          </a:bodyPr>
          <a:lstStyle/>
          <a:p>
            <a:r>
              <a:rPr lang="en-AU" sz="2000" b="1" dirty="0">
                <a:latin typeface="Arial" panose="020B0604020202020204" pitchFamily="34" charset="0"/>
                <a:cs typeface="Arial" panose="020B0604020202020204" pitchFamily="34" charset="0"/>
              </a:rPr>
              <a:t>Quote-to-order</a:t>
            </a:r>
          </a:p>
        </p:txBody>
      </p:sp>
    </p:spTree>
    <p:extLst>
      <p:ext uri="{BB962C8B-B14F-4D97-AF65-F5344CB8AC3E}">
        <p14:creationId xmlns:p14="http://schemas.microsoft.com/office/powerpoint/2010/main" val="7767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73124"/>
                                        </p:tgtEl>
                                        <p:attrNameLst>
                                          <p:attrName>style.visibility</p:attrName>
                                        </p:attrNameLst>
                                      </p:cBhvr>
                                      <p:to>
                                        <p:strVal val="visible"/>
                                      </p:to>
                                    </p:set>
                                    <p:animEffect transition="in" filter="fade">
                                      <p:cBhvr>
                                        <p:cTn id="14" dur="500"/>
                                        <p:tgtEl>
                                          <p:spTgt spid="7731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73123"/>
                                        </p:tgtEl>
                                        <p:attrNameLst>
                                          <p:attrName>style.visibility</p:attrName>
                                        </p:attrNameLst>
                                      </p:cBhvr>
                                      <p:to>
                                        <p:strVal val="visible"/>
                                      </p:to>
                                    </p:set>
                                    <p:animEffect transition="in" filter="wipe(left)">
                                      <p:cBhvr>
                                        <p:cTn id="19" dur="500"/>
                                        <p:tgtEl>
                                          <p:spTgt spid="77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327360"/>
            <a:ext cx="7764463" cy="3859212"/>
          </a:xfrm>
        </p:spPr>
        <p:txBody>
          <a:bodyPr>
            <a:normAutofit/>
          </a:bodyPr>
          <a:lstStyle/>
          <a:p>
            <a:pPr marL="0" indent="0">
              <a:buNone/>
            </a:pPr>
            <a:r>
              <a:rPr lang="en-AU" sz="2000" dirty="0"/>
              <a:t>Identify suitable sub-processes in the process of Exercise 1.7 (page 30). Among these sub-processes, identify those that are specific to this process versus those that can potentially be shared with other processes of the same company.</a:t>
            </a:r>
          </a:p>
          <a:p>
            <a:pPr marL="0" indent="0">
              <a:buNone/>
            </a:pPr>
            <a:endParaRPr lang="en-AU" sz="2000" dirty="0"/>
          </a:p>
          <a:p>
            <a:pPr marL="0" indent="0">
              <a:buNone/>
            </a:pPr>
            <a:endParaRPr lang="en-AU" sz="2000" dirty="0"/>
          </a:p>
        </p:txBody>
      </p:sp>
      <p:sp>
        <p:nvSpPr>
          <p:cNvPr id="3" name="Title 2"/>
          <p:cNvSpPr>
            <a:spLocks noGrp="1"/>
          </p:cNvSpPr>
          <p:nvPr>
            <p:ph type="title"/>
          </p:nvPr>
        </p:nvSpPr>
        <p:spPr/>
        <p:txBody>
          <a:bodyPr/>
          <a:lstStyle/>
          <a:p>
            <a:r>
              <a:rPr lang="en-US" dirty="0"/>
              <a:t>Exercise 3.10</a:t>
            </a:r>
          </a:p>
        </p:txBody>
      </p:sp>
    </p:spTree>
    <p:extLst>
      <p:ext uri="{BB962C8B-B14F-4D97-AF65-F5344CB8AC3E}">
        <p14:creationId xmlns:p14="http://schemas.microsoft.com/office/powerpoint/2010/main" val="3837598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First Steps with BPMN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Branching and Merging</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Business Objects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Resources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Decomposition</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Reuse</a:t>
            </a:r>
          </a:p>
          <a:p>
            <a:pPr marL="342900" indent="-342900">
              <a:buFont typeface="+mj-lt"/>
              <a:buAutoNum type="arabicPeriod"/>
            </a:pPr>
            <a:r>
              <a:rPr lang="en-US" sz="1400" dirty="0"/>
              <a:t>Recap</a:t>
            </a: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3: Essential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Modeling</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026915848"/>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631836" y="1344613"/>
            <a:ext cx="8237844" cy="4468358"/>
          </a:xfrm>
        </p:spPr>
        <p:txBody>
          <a:bodyPr>
            <a:normAutofit/>
          </a:bodyPr>
          <a:lstStyle/>
          <a:p>
            <a:pPr marL="457200" indent="-457200">
              <a:buFont typeface="+mj-lt"/>
              <a:buAutoNum type="arabicPeriod"/>
            </a:pPr>
            <a:r>
              <a:rPr lang="en-AU" dirty="0"/>
              <a:t>BPMN activities capture units of work in a process</a:t>
            </a:r>
          </a:p>
          <a:p>
            <a:pPr marL="457200" indent="-457200">
              <a:buFont typeface="+mj-lt"/>
              <a:buAutoNum type="arabicPeriod"/>
            </a:pPr>
            <a:r>
              <a:rPr lang="en-AU" dirty="0"/>
              <a:t>Events define the start and end of a process, and signal something that happens during the execution of it</a:t>
            </a:r>
          </a:p>
          <a:p>
            <a:pPr marL="457200" indent="-457200">
              <a:buFont typeface="+mj-lt"/>
              <a:buAutoNum type="arabicPeriod"/>
            </a:pPr>
            <a:r>
              <a:rPr lang="en-AU" dirty="0"/>
              <a:t>Gateways model exclusive and inclusive decisions, merges, parallelism and synchronization, and repetition</a:t>
            </a:r>
            <a:endParaRPr lang="en-US" dirty="0"/>
          </a:p>
          <a:p>
            <a:pPr marL="457200" indent="-457200">
              <a:buFont typeface="+mj-lt"/>
              <a:buAutoNum type="arabicPeriod"/>
            </a:pPr>
            <a:r>
              <a:rPr lang="en-AU" dirty="0"/>
              <a:t>A process model depicts all the possible ways a given business process can be executed, while a process instance captures one specific process execution out of all possible ones</a:t>
            </a:r>
          </a:p>
          <a:p>
            <a:pPr marL="457200" indent="-457200">
              <a:buFont typeface="+mj-lt"/>
              <a:buAutoNum type="arabicPeriod"/>
            </a:pPr>
            <a:r>
              <a:rPr lang="en-AU" dirty="0"/>
              <a:t>Data objects capture a physical or digital business object required to execute an activity or trigger an event, or that results from the execution of an activity or an event occurrence</a:t>
            </a:r>
          </a:p>
          <a:p>
            <a:pPr marL="457200" indent="-457200">
              <a:buFont typeface="+mj-lt"/>
              <a:buAutoNum type="arabicPeriod"/>
            </a:pPr>
            <a:r>
              <a:rPr lang="en-AU" dirty="0"/>
              <a:t>Pools generally model resource classes while lanes are used to partition pools</a:t>
            </a:r>
          </a:p>
          <a:p>
            <a:pPr marL="457200" indent="-457200">
              <a:buFont typeface="+mj-lt"/>
              <a:buAutoNum type="arabicPeriod"/>
            </a:pPr>
            <a:r>
              <a:rPr lang="en-AU" dirty="0"/>
              <a:t>Sub-processes represent activities that can be broken down in a number of internal steps, as compared to tasks, which capture single units of work</a:t>
            </a:r>
          </a:p>
          <a:p>
            <a:pPr marL="457200" indent="-457200">
              <a:buFont typeface="+mj-lt"/>
              <a:buAutoNum type="arabicPeriod"/>
            </a:pPr>
            <a:endParaRPr lang="en-AU" dirty="0"/>
          </a:p>
          <a:p>
            <a:pPr marL="457200" indent="-457200">
              <a:buFont typeface="+mj-lt"/>
              <a:buAutoNum type="arabicPeriod"/>
            </a:pPr>
            <a:endParaRPr lang="en-AU" dirty="0"/>
          </a:p>
        </p:txBody>
      </p:sp>
      <p:sp>
        <p:nvSpPr>
          <p:cNvPr id="6" name="Titel 5"/>
          <p:cNvSpPr>
            <a:spLocks noGrp="1"/>
          </p:cNvSpPr>
          <p:nvPr>
            <p:ph type="title"/>
          </p:nvPr>
        </p:nvSpPr>
        <p:spPr/>
        <p:txBody>
          <a:bodyPr/>
          <a:lstStyle/>
          <a:p>
            <a:r>
              <a:rPr lang="de-DE" dirty="0" err="1"/>
              <a:t>Recap</a:t>
            </a:r>
            <a:endParaRPr lang="de-DE" dirty="0"/>
          </a:p>
        </p:txBody>
      </p:sp>
    </p:spTree>
    <p:extLst>
      <p:ext uri="{BB962C8B-B14F-4D97-AF65-F5344CB8AC3E}">
        <p14:creationId xmlns:p14="http://schemas.microsoft.com/office/powerpoint/2010/main" val="261328492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8DFAF-C9AD-4CE5-A221-45D64FB0532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dde413db-0745-4f3a-8dca-564dc7ff6f7d"/>
    <ds:schemaRef ds:uri="http://purl.org/dc/terms/"/>
    <ds:schemaRef ds:uri="08b0a3ee-3d2a-451c-9a1a-7e5d5b0c9c77"/>
    <ds:schemaRef ds:uri="http://schemas.microsoft.com/office/2006/documentManagement/types"/>
    <ds:schemaRef ds:uri="1a8d9a65-8471-4209-a900-f8e11db75e0a"/>
    <ds:schemaRef ds:uri="http://www.w3.org/XML/1998/namespace"/>
    <ds:schemaRef ds:uri="http://purl.org/dc/dcmitype/"/>
  </ds:schemaRefs>
</ds:datastoreItem>
</file>

<file path=customXml/itemProps2.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6B3ED-06B1-4DE8-9648-0F78B5B45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Musterpr%C3%A4sentation 16x10</Template>
  <TotalTime>0</TotalTime>
  <Words>4828</Words>
  <Application>Microsoft Office PowerPoint</Application>
  <PresentationFormat>On-screen Show (16:10)</PresentationFormat>
  <Paragraphs>679</Paragraphs>
  <Slides>97</Slides>
  <Notes>79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WU 16:10</vt:lpstr>
      <vt:lpstr>Visio</vt:lpstr>
      <vt:lpstr>Chapter 3: Essential Process Modeling</vt:lpstr>
      <vt:lpstr>Process Modeling in the BPM Lifecycle</vt:lpstr>
      <vt:lpstr>Chapter 3: Essential Process Modeling</vt:lpstr>
      <vt:lpstr>Business Process Model and Notation (BPMN)</vt:lpstr>
      <vt:lpstr>BPMN from 10,000 miles… </vt:lpstr>
      <vt:lpstr>Let’s start modeling</vt:lpstr>
      <vt:lpstr>Solution in BPMN: Order-to-cash</vt:lpstr>
      <vt:lpstr>BPMN core elements</vt:lpstr>
      <vt:lpstr>BPMN core elements</vt:lpstr>
      <vt:lpstr>Process model vs process instances: The tokens game</vt:lpstr>
      <vt:lpstr>A little bit more on events…</vt:lpstr>
      <vt:lpstr>Let’s reconsider our order-to-cash example</vt:lpstr>
      <vt:lpstr>Solution: Order-to-cash</vt:lpstr>
      <vt:lpstr>Multiple Start and End event</vt:lpstr>
      <vt:lpstr>Mapping, Abstraction, and Purpose of a Model</vt:lpstr>
      <vt:lpstr>What’s the relevant model?</vt:lpstr>
      <vt:lpstr>Chapter 3: Essential Process Modeling</vt:lpstr>
      <vt:lpstr>A little more on gateways: XOR Gateway</vt:lpstr>
      <vt:lpstr>Example: XOR Gateway</vt:lpstr>
      <vt:lpstr>Exercise 3.1</vt:lpstr>
      <vt:lpstr>A little more on gateways: AND Gateway</vt:lpstr>
      <vt:lpstr>Example: AND Gateway</vt:lpstr>
      <vt:lpstr>Revised solution</vt:lpstr>
      <vt:lpstr>Exercise 3.2</vt:lpstr>
      <vt:lpstr>XOR / AND are not always what we need...</vt:lpstr>
      <vt:lpstr>Solution 1</vt:lpstr>
      <vt:lpstr>PowerPoint Presentation</vt:lpstr>
      <vt:lpstr>Solution 2</vt:lpstr>
      <vt:lpstr>OR Gateway</vt:lpstr>
      <vt:lpstr>Solution using OR Gateway</vt:lpstr>
      <vt:lpstr>What join type do we need here?  Try AND-join  </vt:lpstr>
      <vt:lpstr>What join type do we need here?  Try XOR-join  </vt:lpstr>
      <vt:lpstr>What join type do we need here?  Try XOR-join  </vt:lpstr>
      <vt:lpstr>Quick Note: Implicit vs. explicit gateways</vt:lpstr>
      <vt:lpstr>Guideline…</vt:lpstr>
      <vt:lpstr>Exercise 3.3</vt:lpstr>
      <vt:lpstr>Rework and repetition</vt:lpstr>
      <vt:lpstr>PowerPoint Presentation</vt:lpstr>
      <vt:lpstr>Exercise 3.4</vt:lpstr>
      <vt:lpstr>Components of a modeling language</vt:lpstr>
      <vt:lpstr>Components of a modeling language: Vocabulary</vt:lpstr>
      <vt:lpstr>Components of a modeling language: Syntax</vt:lpstr>
      <vt:lpstr>Components of a modeling language: Syntax</vt:lpstr>
      <vt:lpstr>Components of a modeling language: Notation</vt:lpstr>
      <vt:lpstr>Chapter 3: Essential Process Modeling</vt:lpstr>
      <vt:lpstr>Business Objects (aka artifacts, )</vt:lpstr>
      <vt:lpstr>Business Objects (aka artifacts, Data object)</vt:lpstr>
      <vt:lpstr>Our Order-to-cash process, again</vt:lpstr>
      <vt:lpstr>Business Objects in BPMN</vt:lpstr>
      <vt:lpstr>Solution</vt:lpstr>
      <vt:lpstr>PowerPoint Presentation</vt:lpstr>
      <vt:lpstr>Exercise 3.5</vt:lpstr>
      <vt:lpstr>PowerPoint Presentation</vt:lpstr>
      <vt:lpstr>BPMN Text Annotations</vt:lpstr>
      <vt:lpstr>Exercise 3.6</vt:lpstr>
      <vt:lpstr>Chapter 3: Essential Process Modeling</vt:lpstr>
      <vt:lpstr>Resources</vt:lpstr>
      <vt:lpstr>Resources</vt:lpstr>
      <vt:lpstr>Resources</vt:lpstr>
      <vt:lpstr>Resources in the order-to-cash example</vt:lpstr>
      <vt:lpstr>BPMN Elements – Pools &amp; Lanes</vt:lpstr>
      <vt:lpstr>Solution: Order-to-cash</vt:lpstr>
      <vt:lpstr>Exercise 3.7</vt:lpstr>
      <vt:lpstr>Exchanging information between business parties</vt:lpstr>
      <vt:lpstr>BPMN Elements – Message Flow</vt:lpstr>
      <vt:lpstr>BPMN Elements – Start Message Event</vt:lpstr>
      <vt:lpstr>Solution: Order-to-cash</vt:lpstr>
      <vt:lpstr>Pools, Lanes and Message Flows: syntax</vt:lpstr>
      <vt:lpstr>PowerPoint Presentation</vt:lpstr>
      <vt:lpstr>When are messages sent or received? </vt:lpstr>
      <vt:lpstr>Process (or Orchestration) Diagram</vt:lpstr>
      <vt:lpstr>Collaboration Diagram</vt:lpstr>
      <vt:lpstr>Exercise 3.8</vt:lpstr>
      <vt:lpstr>Chapter 3: Essential Process Modeling</vt:lpstr>
      <vt:lpstr>Process decomposition</vt:lpstr>
      <vt:lpstr>Process decomposition</vt:lpstr>
      <vt:lpstr>Example: Sub-Process</vt:lpstr>
      <vt:lpstr>Identify possible sub-processes</vt:lpstr>
      <vt:lpstr>Solution</vt:lpstr>
      <vt:lpstr>The refactored model</vt:lpstr>
      <vt:lpstr>Exercise 3.9</vt:lpstr>
      <vt:lpstr>Imposing order of messages via subprocess</vt:lpstr>
      <vt:lpstr>Example: Modelling process hierarchies</vt:lpstr>
      <vt:lpstr>Value chain modelling</vt:lpstr>
      <vt:lpstr>Linking value chains with process models</vt:lpstr>
      <vt:lpstr>PowerPoint Presentation</vt:lpstr>
      <vt:lpstr>Guidelines: modeling levels</vt:lpstr>
      <vt:lpstr>Chapter 3: Essential Process Modeling</vt:lpstr>
      <vt:lpstr>PowerPoint Presentation</vt:lpstr>
      <vt:lpstr>Process Reuse</vt:lpstr>
      <vt:lpstr>Example: process reuse</vt:lpstr>
      <vt:lpstr>Exercise 3.9</vt:lpstr>
      <vt:lpstr>Sub-processes: syntax</vt:lpstr>
      <vt:lpstr>Example: sub-process with multiple end events</vt:lpstr>
      <vt:lpstr>Exercise 3.10</vt:lpstr>
      <vt:lpstr>Chapter 3: Essential Process Modeling</vt:lpstr>
      <vt:lpstr>Recap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2018-01-12T14:33:51Z</dcterms:created>
  <dcterms:modified xsi:type="dcterms:W3CDTF">2019-02-17T19:26:23Z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