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91" r:id="rId2"/>
    <p:sldId id="298" r:id="rId3"/>
    <p:sldId id="299" r:id="rId4"/>
    <p:sldId id="300" r:id="rId5"/>
    <p:sldId id="301" r:id="rId6"/>
    <p:sldId id="302" r:id="rId7"/>
    <p:sldId id="303" r:id="rId8"/>
    <p:sldId id="304" r:id="rId9"/>
    <p:sldId id="305" r:id="rId10"/>
    <p:sldId id="306" r:id="rId11"/>
    <p:sldId id="307" r:id="rId12"/>
    <p:sldId id="282" r:id="rId13"/>
    <p:sldId id="287" r:id="rId14"/>
    <p:sldId id="308" r:id="rId15"/>
    <p:sldId id="309" r:id="rId16"/>
    <p:sldId id="310" r:id="rId17"/>
    <p:sldId id="311" r:id="rId18"/>
    <p:sldId id="312" r:id="rId19"/>
    <p:sldId id="313" r:id="rId20"/>
    <p:sldId id="314" r:id="rId21"/>
    <p:sldId id="315" r:id="rId22"/>
    <p:sldId id="316" r:id="rId23"/>
    <p:sldId id="317" r:id="rId24"/>
    <p:sldId id="318" r:id="rId25"/>
    <p:sldId id="278" r:id="rId26"/>
    <p:sldId id="321" r:id="rId27"/>
    <p:sldId id="322" r:id="rId28"/>
    <p:sldId id="323" r:id="rId29"/>
    <p:sldId id="257" r:id="rId30"/>
    <p:sldId id="258" r:id="rId31"/>
    <p:sldId id="259" r:id="rId32"/>
    <p:sldId id="260" r:id="rId33"/>
    <p:sldId id="261" r:id="rId34"/>
    <p:sldId id="262" r:id="rId35"/>
    <p:sldId id="263" r:id="rId36"/>
    <p:sldId id="264" r:id="rId37"/>
    <p:sldId id="265" r:id="rId38"/>
    <p:sldId id="266" r:id="rId39"/>
    <p:sldId id="267" r:id="rId40"/>
    <p:sldId id="268" r:id="rId41"/>
    <p:sldId id="269" r:id="rId42"/>
    <p:sldId id="270" r:id="rId43"/>
    <p:sldId id="271" r:id="rId44"/>
    <p:sldId id="272" r:id="rId45"/>
    <p:sldId id="273" r:id="rId46"/>
    <p:sldId id="274" r:id="rId47"/>
    <p:sldId id="275" r:id="rId48"/>
    <p:sldId id="292" r:id="rId49"/>
    <p:sldId id="276" r:id="rId50"/>
    <p:sldId id="277" r:id="rId51"/>
    <p:sldId id="279" r:id="rId52"/>
    <p:sldId id="280" r:id="rId53"/>
    <p:sldId id="281" r:id="rId54"/>
    <p:sldId id="293" r:id="rId55"/>
    <p:sldId id="294" r:id="rId56"/>
    <p:sldId id="295" r:id="rId57"/>
    <p:sldId id="296" r:id="rId58"/>
    <p:sldId id="286" r:id="rId59"/>
    <p:sldId id="283" r:id="rId60"/>
    <p:sldId id="284" r:id="rId61"/>
    <p:sldId id="285" r:id="rId62"/>
    <p:sldId id="290" r:id="rId63"/>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695" autoAdjust="0"/>
  </p:normalViewPr>
  <p:slideViewPr>
    <p:cSldViewPr>
      <p:cViewPr varScale="1">
        <p:scale>
          <a:sx n="66" d="100"/>
          <a:sy n="66" d="100"/>
        </p:scale>
        <p:origin x="150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B78742-87BA-4BBE-9278-06F5C1241E70}" type="datetimeFigureOut">
              <a:rPr lang="id-ID" smtClean="0"/>
              <a:pPr/>
              <a:t>26/11/2019</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D0D7AB-2AB2-4229-A4FA-E878A4EB3954}" type="slidenum">
              <a:rPr lang="id-ID" smtClean="0"/>
              <a:pPr/>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en.wikipedia.org/wiki/Proton" TargetMode="External"/><Relationship Id="rId13" Type="http://schemas.openxmlformats.org/officeDocument/2006/relationships/hyperlink" Target="http://en.wikipedia.org/wiki/Polymer_degradation" TargetMode="External"/><Relationship Id="rId3" Type="http://schemas.openxmlformats.org/officeDocument/2006/relationships/hyperlink" Target="http://en.wikipedia.org/wiki/Chemical_reaction" TargetMode="External"/><Relationship Id="rId7" Type="http://schemas.openxmlformats.org/officeDocument/2006/relationships/hyperlink" Target="http://en.wikipedia.org/wiki/Cation" TargetMode="External"/><Relationship Id="rId12" Type="http://schemas.openxmlformats.org/officeDocument/2006/relationships/hyperlink" Target="http://en.wikipedia.org/wiki/Condensation_polymerization" TargetMode="External"/><Relationship Id="rId17" Type="http://schemas.openxmlformats.org/officeDocument/2006/relationships/hyperlink" Target="http://en.wikipedia.org/wiki/Sodium_hydroxide" TargetMode="External"/><Relationship Id="rId2" Type="http://schemas.openxmlformats.org/officeDocument/2006/relationships/slide" Target="../slides/slide58.xml"/><Relationship Id="rId16" Type="http://schemas.openxmlformats.org/officeDocument/2006/relationships/hyperlink" Target="http://en.wikipedia.org/wiki/Alkali" TargetMode="External"/><Relationship Id="rId1" Type="http://schemas.openxmlformats.org/officeDocument/2006/relationships/notesMaster" Target="../notesMasters/notesMaster1.xml"/><Relationship Id="rId6" Type="http://schemas.openxmlformats.org/officeDocument/2006/relationships/hyperlink" Target="http://en.wikipedia.org/wiki/Hydrogen" TargetMode="External"/><Relationship Id="rId11" Type="http://schemas.openxmlformats.org/officeDocument/2006/relationships/hyperlink" Target="http://en.wikipedia.org/wiki/Polymer" TargetMode="External"/><Relationship Id="rId5" Type="http://schemas.openxmlformats.org/officeDocument/2006/relationships/hyperlink" Target="http://en.wikipedia.org/wiki/Water_(molecule)" TargetMode="External"/><Relationship Id="rId15" Type="http://schemas.openxmlformats.org/officeDocument/2006/relationships/hyperlink" Target="http://en.wikipedia.org/wiki/Sulfuric_acid" TargetMode="External"/><Relationship Id="rId10" Type="http://schemas.openxmlformats.org/officeDocument/2006/relationships/hyperlink" Target="http://en.wikipedia.org/wiki/Anion" TargetMode="External"/><Relationship Id="rId4" Type="http://schemas.openxmlformats.org/officeDocument/2006/relationships/hyperlink" Target="http://en.wikipedia.org/wiki/Molecules" TargetMode="External"/><Relationship Id="rId9" Type="http://schemas.openxmlformats.org/officeDocument/2006/relationships/hyperlink" Target="http://en.wikipedia.org/wiki/Hydroxide" TargetMode="External"/><Relationship Id="rId14" Type="http://schemas.openxmlformats.org/officeDocument/2006/relationships/hyperlink" Target="http://en.wikipedia.org/wiki/Acid"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4BBEA45D-C93F-42F9-AB22-2CE7562338C1}" type="slidenum">
              <a:rPr lang="id-ID" smtClean="0"/>
              <a:pPr/>
              <a:t>10</a:t>
            </a:fld>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bwMode="auto">
          <a:noFill/>
          <a:ln>
            <a:solidFill>
              <a:srgbClr val="000000"/>
            </a:solidFill>
            <a:miter lim="800000"/>
            <a:headEnd/>
            <a:tailEnd/>
          </a:ln>
        </p:spPr>
      </p:sp>
      <p:sp>
        <p:nvSpPr>
          <p:cNvPr id="2498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a:p>
        </p:txBody>
      </p:sp>
      <p:sp>
        <p:nvSpPr>
          <p:cNvPr id="2498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F4516DF-6E2C-4F01-931F-CB6583D726DC}" type="slidenum">
              <a:rPr lang="id-ID" smtClean="0"/>
              <a:pPr/>
              <a:t>46</a:t>
            </a:fld>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bwMode="auto">
          <a:noFill/>
          <a:ln>
            <a:solidFill>
              <a:srgbClr val="000000"/>
            </a:solidFill>
            <a:miter lim="800000"/>
            <a:headEnd/>
            <a:tailEnd/>
          </a:ln>
        </p:spPr>
      </p:sp>
      <p:sp>
        <p:nvSpPr>
          <p:cNvPr id="2508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is a </a:t>
            </a:r>
            <a:r>
              <a:rPr lang="en-US">
                <a:hlinkClick r:id="rId3" tooltip="Chemical reaction"/>
              </a:rPr>
              <a:t>chemical reaction</a:t>
            </a:r>
            <a:r>
              <a:rPr lang="en-US"/>
              <a:t> during which </a:t>
            </a:r>
            <a:r>
              <a:rPr lang="en-US">
                <a:hlinkClick r:id="rId4" tooltip="Molecules"/>
              </a:rPr>
              <a:t>molecules</a:t>
            </a:r>
            <a:r>
              <a:rPr lang="en-US"/>
              <a:t> of </a:t>
            </a:r>
            <a:r>
              <a:rPr lang="en-US">
                <a:hlinkClick r:id="rId5" tooltip="Water (molecule)"/>
              </a:rPr>
              <a:t>water</a:t>
            </a:r>
            <a:r>
              <a:rPr lang="en-US"/>
              <a:t> (H</a:t>
            </a:r>
            <a:r>
              <a:rPr lang="en-US" baseline="-25000"/>
              <a:t>2</a:t>
            </a:r>
            <a:r>
              <a:rPr lang="en-US"/>
              <a:t>O) are split into </a:t>
            </a:r>
            <a:r>
              <a:rPr lang="en-US">
                <a:hlinkClick r:id="rId6" tooltip="Hydrogen"/>
              </a:rPr>
              <a:t>hydrogen</a:t>
            </a:r>
            <a:r>
              <a:rPr lang="en-US"/>
              <a:t> </a:t>
            </a:r>
            <a:r>
              <a:rPr lang="en-US">
                <a:hlinkClick r:id="rId7" tooltip="Cation"/>
              </a:rPr>
              <a:t>cations</a:t>
            </a:r>
            <a:r>
              <a:rPr lang="en-US"/>
              <a:t> (H</a:t>
            </a:r>
            <a:r>
              <a:rPr lang="en-US" baseline="30000"/>
              <a:t>+</a:t>
            </a:r>
            <a:r>
              <a:rPr lang="en-US"/>
              <a:t>, conventionally referred to as </a:t>
            </a:r>
            <a:r>
              <a:rPr lang="en-US">
                <a:hlinkClick r:id="rId8" tooltip="Proton"/>
              </a:rPr>
              <a:t>protons</a:t>
            </a:r>
            <a:r>
              <a:rPr lang="en-US"/>
              <a:t>) and </a:t>
            </a:r>
            <a:r>
              <a:rPr lang="en-US">
                <a:hlinkClick r:id="rId9" tooltip="Hydroxide"/>
              </a:rPr>
              <a:t>hydroxide</a:t>
            </a:r>
            <a:r>
              <a:rPr lang="en-US"/>
              <a:t> </a:t>
            </a:r>
            <a:r>
              <a:rPr lang="en-US">
                <a:hlinkClick r:id="rId10" tooltip="Anion"/>
              </a:rPr>
              <a:t>anions</a:t>
            </a:r>
            <a:r>
              <a:rPr lang="en-US"/>
              <a:t> (OH</a:t>
            </a:r>
            <a:r>
              <a:rPr lang="en-US" baseline="30000"/>
              <a:t>−</a:t>
            </a:r>
            <a:r>
              <a:rPr lang="en-US"/>
              <a:t>) in the process of a chemical mechanism</a:t>
            </a:r>
            <a:r>
              <a:rPr lang="id-ID"/>
              <a:t>.</a:t>
            </a:r>
            <a:r>
              <a:rPr lang="en-US"/>
              <a:t> It is the type of reaction that is used to break down certain </a:t>
            </a:r>
            <a:r>
              <a:rPr lang="en-US">
                <a:hlinkClick r:id="rId11" tooltip="Polymer"/>
              </a:rPr>
              <a:t>polymers</a:t>
            </a:r>
            <a:r>
              <a:rPr lang="en-US"/>
              <a:t>, especially those made by </a:t>
            </a:r>
            <a:r>
              <a:rPr lang="en-US">
                <a:hlinkClick r:id="rId12" tooltip="Condensation polymerization"/>
              </a:rPr>
              <a:t>condensation polymerization</a:t>
            </a:r>
            <a:r>
              <a:rPr lang="en-US"/>
              <a:t>. Such </a:t>
            </a:r>
            <a:r>
              <a:rPr lang="en-US">
                <a:hlinkClick r:id="rId13" tooltip="Polymer degradation"/>
              </a:rPr>
              <a:t>polymer degradation</a:t>
            </a:r>
            <a:r>
              <a:rPr lang="en-US"/>
              <a:t> is usually catalysed by either </a:t>
            </a:r>
            <a:r>
              <a:rPr lang="en-US">
                <a:hlinkClick r:id="rId14" tooltip="Acid"/>
              </a:rPr>
              <a:t>acid</a:t>
            </a:r>
            <a:r>
              <a:rPr lang="en-US"/>
              <a:t>, e.g., concentrated </a:t>
            </a:r>
            <a:r>
              <a:rPr lang="en-US">
                <a:hlinkClick r:id="rId15" tooltip="Sulfuric acid"/>
              </a:rPr>
              <a:t>sulfuric acid</a:t>
            </a:r>
            <a:r>
              <a:rPr lang="en-US"/>
              <a:t> (H</a:t>
            </a:r>
            <a:r>
              <a:rPr lang="en-US" baseline="-25000"/>
              <a:t>2</a:t>
            </a:r>
            <a:r>
              <a:rPr lang="en-US"/>
              <a:t>SO</a:t>
            </a:r>
            <a:r>
              <a:rPr lang="en-US" baseline="-25000"/>
              <a:t>4</a:t>
            </a:r>
            <a:r>
              <a:rPr lang="en-US"/>
              <a:t>), or </a:t>
            </a:r>
            <a:r>
              <a:rPr lang="en-US">
                <a:hlinkClick r:id="rId16" tooltip="Alkali"/>
              </a:rPr>
              <a:t>alkali</a:t>
            </a:r>
            <a:r>
              <a:rPr lang="en-US"/>
              <a:t>, e.g., </a:t>
            </a:r>
            <a:r>
              <a:rPr lang="en-US">
                <a:hlinkClick r:id="rId17" tooltip="Sodium hydroxide"/>
              </a:rPr>
              <a:t>sodium hydroxide</a:t>
            </a:r>
            <a:r>
              <a:rPr lang="en-US"/>
              <a:t> (NaOH).</a:t>
            </a:r>
            <a:endParaRPr lang="id-ID"/>
          </a:p>
        </p:txBody>
      </p:sp>
      <p:sp>
        <p:nvSpPr>
          <p:cNvPr id="2508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D646C2-B2D2-4CBF-9745-B880287493E4}" type="slidenum">
              <a:rPr lang="id-ID" smtClean="0"/>
              <a:pPr/>
              <a:t>58</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BADAE631-F991-446E-BC44-860DFA7C7BC0}" type="datetimeFigureOut">
              <a:rPr lang="id-ID" smtClean="0"/>
              <a:pPr/>
              <a:t>26/11/2019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3C00595-C4D1-4A87-9D34-7EBE1E2BABCA}"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BADAE631-F991-446E-BC44-860DFA7C7BC0}" type="datetimeFigureOut">
              <a:rPr lang="id-ID" smtClean="0"/>
              <a:pPr/>
              <a:t>26/11/2019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3C00595-C4D1-4A87-9D34-7EBE1E2BABCA}"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BADAE631-F991-446E-BC44-860DFA7C7BC0}" type="datetimeFigureOut">
              <a:rPr lang="id-ID" smtClean="0"/>
              <a:pPr/>
              <a:t>26/11/2019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3C00595-C4D1-4A87-9D34-7EBE1E2BABCA}"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BADAE631-F991-446E-BC44-860DFA7C7BC0}" type="datetimeFigureOut">
              <a:rPr lang="id-ID" smtClean="0"/>
              <a:pPr/>
              <a:t>26/11/2019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3C00595-C4D1-4A87-9D34-7EBE1E2BABCA}"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DAE631-F991-446E-BC44-860DFA7C7BC0}" type="datetimeFigureOut">
              <a:rPr lang="id-ID" smtClean="0"/>
              <a:pPr/>
              <a:t>26/11/2019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3C00595-C4D1-4A87-9D34-7EBE1E2BABCA}"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BADAE631-F991-446E-BC44-860DFA7C7BC0}" type="datetimeFigureOut">
              <a:rPr lang="id-ID" smtClean="0"/>
              <a:pPr/>
              <a:t>26/11/2019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3C00595-C4D1-4A87-9D34-7EBE1E2BABCA}"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BADAE631-F991-446E-BC44-860DFA7C7BC0}" type="datetimeFigureOut">
              <a:rPr lang="id-ID" smtClean="0"/>
              <a:pPr/>
              <a:t>26/11/2019</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73C00595-C4D1-4A87-9D34-7EBE1E2BABCA}"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BADAE631-F991-446E-BC44-860DFA7C7BC0}" type="datetimeFigureOut">
              <a:rPr lang="id-ID" smtClean="0"/>
              <a:pPr/>
              <a:t>26/11/2019</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73C00595-C4D1-4A87-9D34-7EBE1E2BABCA}"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DAE631-F991-446E-BC44-860DFA7C7BC0}" type="datetimeFigureOut">
              <a:rPr lang="id-ID" smtClean="0"/>
              <a:pPr/>
              <a:t>26/11/2019</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73C00595-C4D1-4A87-9D34-7EBE1E2BABCA}"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DAE631-F991-446E-BC44-860DFA7C7BC0}" type="datetimeFigureOut">
              <a:rPr lang="id-ID" smtClean="0"/>
              <a:pPr/>
              <a:t>26/11/2019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3C00595-C4D1-4A87-9D34-7EBE1E2BABCA}"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DAE631-F991-446E-BC44-860DFA7C7BC0}" type="datetimeFigureOut">
              <a:rPr lang="id-ID" smtClean="0"/>
              <a:pPr/>
              <a:t>26/11/2019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3C00595-C4D1-4A87-9D34-7EBE1E2BABCA}"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DAE631-F991-446E-BC44-860DFA7C7BC0}" type="datetimeFigureOut">
              <a:rPr lang="id-ID" smtClean="0"/>
              <a:pPr/>
              <a:t>26/11/2019</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C00595-C4D1-4A87-9D34-7EBE1E2BABCA}"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9.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hyperlink" Target="../video/ROTARY%20DRUM%20DRYES%20-%20YouTube.fl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hyperlink" Target="../video/ROTARY%20DRUM%20DRYES%20-%20YouTube.flv"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video/MILK%20DRYER.mp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772400" cy="1905000"/>
          </a:xfrm>
        </p:spPr>
        <p:txBody>
          <a:bodyPr>
            <a:noAutofit/>
          </a:bodyPr>
          <a:lstStyle/>
          <a:p>
            <a:r>
              <a:rPr lang="en-US" b="1" dirty="0"/>
              <a:t>Chapter 6: Food Preservation through Water Removal</a:t>
            </a:r>
            <a:endParaRPr lang="en-US" sz="3600" dirty="0"/>
          </a:p>
        </p:txBody>
      </p:sp>
      <p:sp>
        <p:nvSpPr>
          <p:cNvPr id="3" name="Subtitle 2"/>
          <p:cNvSpPr>
            <a:spLocks noGrp="1"/>
          </p:cNvSpPr>
          <p:nvPr>
            <p:ph type="subTitle" idx="1"/>
          </p:nvPr>
        </p:nvSpPr>
        <p:spPr>
          <a:xfrm>
            <a:off x="1371600" y="5101771"/>
            <a:ext cx="6400800" cy="1752600"/>
          </a:xfrm>
        </p:spPr>
        <p:txBody>
          <a:bodyPr/>
          <a:lstStyle/>
          <a:p>
            <a:r>
              <a:rPr lang="en-US" dirty="0">
                <a:solidFill>
                  <a:schemeClr val="tx1"/>
                </a:solidFill>
              </a:rPr>
              <a:t>Dr. </a:t>
            </a:r>
            <a:r>
              <a:rPr lang="id-ID" dirty="0">
                <a:solidFill>
                  <a:schemeClr val="tx1"/>
                </a:solidFill>
              </a:rPr>
              <a:t>Mohammed Sab</a:t>
            </a:r>
            <a:r>
              <a:rPr lang="en-US" dirty="0">
                <a:solidFill>
                  <a:schemeClr val="tx1"/>
                </a:solidFill>
              </a:rPr>
              <a:t>b</a:t>
            </a:r>
            <a:r>
              <a:rPr lang="id-ID" dirty="0">
                <a:solidFill>
                  <a:schemeClr val="tx1"/>
                </a:solidFill>
              </a:rPr>
              <a:t>ah</a:t>
            </a:r>
          </a:p>
          <a:p>
            <a:r>
              <a:rPr lang="id-ID" dirty="0">
                <a:solidFill>
                  <a:schemeClr val="tx1"/>
                </a:solidFill>
              </a:rPr>
              <a:t>Page 332</a:t>
            </a:r>
          </a:p>
          <a:p>
            <a:r>
              <a:rPr lang="id-ID" dirty="0">
                <a:solidFill>
                  <a:schemeClr val="tx1"/>
                </a:solidFill>
              </a:rPr>
              <a:t> Book: Food Processing Technology</a:t>
            </a:r>
          </a:p>
        </p:txBody>
      </p:sp>
      <p:sp>
        <p:nvSpPr>
          <p:cNvPr id="4" name="Rectangle 3">
            <a:extLst>
              <a:ext uri="{FF2B5EF4-FFF2-40B4-BE49-F238E27FC236}">
                <a16:creationId xmlns:a16="http://schemas.microsoft.com/office/drawing/2014/main" id="{35FB5B5E-3F59-48B4-A05D-276C17E9E912}"/>
              </a:ext>
            </a:extLst>
          </p:cNvPr>
          <p:cNvSpPr/>
          <p:nvPr/>
        </p:nvSpPr>
        <p:spPr>
          <a:xfrm>
            <a:off x="457200" y="2438400"/>
            <a:ext cx="7010400" cy="1077218"/>
          </a:xfrm>
          <a:prstGeom prst="rect">
            <a:avLst/>
          </a:prstGeom>
        </p:spPr>
        <p:txBody>
          <a:bodyPr wrap="square">
            <a:spAutoFit/>
          </a:bodyPr>
          <a:lstStyle/>
          <a:p>
            <a:r>
              <a:rPr lang="en-US" sz="3200" dirty="0"/>
              <a:t>- Water Activity </a:t>
            </a:r>
            <a:br>
              <a:rPr lang="en-US" sz="3200" dirty="0"/>
            </a:br>
            <a:r>
              <a:rPr lang="en-US" sz="3200" dirty="0"/>
              <a:t>- Drying Technology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371600"/>
            <a:ext cx="8534400" cy="5078313"/>
          </a:xfrm>
          <a:prstGeom prst="rect">
            <a:avLst/>
          </a:prstGeom>
        </p:spPr>
        <p:txBody>
          <a:bodyPr wrap="square">
            <a:spAutoFit/>
          </a:bodyPr>
          <a:lstStyle/>
          <a:p>
            <a:pPr algn="just">
              <a:buFont typeface="Wingdings" pitchFamily="2" charset="2"/>
              <a:buChar char="v"/>
            </a:pPr>
            <a:r>
              <a:rPr lang="id-ID" sz="3200" b="1" u="sng" dirty="0"/>
              <a:t>Moisture Content or Water content </a:t>
            </a:r>
          </a:p>
          <a:p>
            <a:pPr algn="just"/>
            <a:endParaRPr lang="id-ID" sz="2000" b="1" u="sng" dirty="0"/>
          </a:p>
          <a:p>
            <a:pPr marL="457200" indent="-457200" algn="just">
              <a:buFont typeface="Wingdings" pitchFamily="2" charset="2"/>
              <a:buChar char="ü"/>
              <a:tabLst>
                <a:tab pos="457200" algn="l"/>
              </a:tabLst>
            </a:pPr>
            <a:r>
              <a:rPr lang="id-ID" sz="2000" b="1" dirty="0"/>
              <a:t> </a:t>
            </a:r>
            <a:r>
              <a:rPr lang="en-US" sz="2000" b="1" dirty="0"/>
              <a:t>Water content</a:t>
            </a:r>
            <a:r>
              <a:rPr lang="en-US" sz="2000" dirty="0"/>
              <a:t> or </a:t>
            </a:r>
            <a:r>
              <a:rPr lang="en-US" sz="2000" b="1" dirty="0"/>
              <a:t>moisture content</a:t>
            </a:r>
            <a:r>
              <a:rPr lang="en-US" sz="2000" dirty="0"/>
              <a:t> is the </a:t>
            </a:r>
            <a:r>
              <a:rPr lang="en-US" sz="2000" b="1" u="sng" dirty="0"/>
              <a:t>quantity</a:t>
            </a:r>
            <a:r>
              <a:rPr lang="en-US" sz="2000" dirty="0"/>
              <a:t> of </a:t>
            </a:r>
            <a:r>
              <a:rPr lang="id-ID" sz="2000" dirty="0"/>
              <a:t>water </a:t>
            </a:r>
            <a:r>
              <a:rPr lang="en-US" sz="2000" dirty="0"/>
              <a:t>contained in a material</a:t>
            </a:r>
            <a:r>
              <a:rPr lang="id-ID" sz="2000" dirty="0"/>
              <a:t>.</a:t>
            </a:r>
          </a:p>
          <a:p>
            <a:pPr marL="457200" indent="-457200" algn="just">
              <a:buFont typeface="Wingdings" pitchFamily="2" charset="2"/>
              <a:buChar char="ü"/>
              <a:tabLst>
                <a:tab pos="457200" algn="l"/>
              </a:tabLst>
            </a:pPr>
            <a:endParaRPr lang="id-ID" sz="2000" b="1" u="sng" dirty="0"/>
          </a:p>
          <a:p>
            <a:pPr marL="457200" indent="-457200" algn="just">
              <a:buFont typeface="Wingdings" pitchFamily="2" charset="2"/>
              <a:buChar char="ü"/>
            </a:pPr>
            <a:r>
              <a:rPr lang="id-ID" sz="2000" dirty="0"/>
              <a:t>An extensive property </a:t>
            </a:r>
            <a:r>
              <a:rPr lang="ar-AE" sz="2000" dirty="0"/>
              <a:t>خاصية واسعة النطاق</a:t>
            </a:r>
            <a:r>
              <a:rPr lang="id-ID" sz="2000" dirty="0"/>
              <a:t> that depends on the amount of material.</a:t>
            </a:r>
          </a:p>
          <a:p>
            <a:pPr marL="457200" indent="-457200" algn="just"/>
            <a:endParaRPr lang="id-ID" sz="2000" dirty="0"/>
          </a:p>
          <a:p>
            <a:pPr marL="457200" indent="-457200" algn="just">
              <a:buFont typeface="Wingdings" pitchFamily="2" charset="2"/>
              <a:buChar char="v"/>
            </a:pPr>
            <a:r>
              <a:rPr lang="id-ID" sz="3200" b="1" u="sng" dirty="0"/>
              <a:t>Water activity </a:t>
            </a:r>
          </a:p>
          <a:p>
            <a:pPr marL="457200" indent="-457200" algn="just">
              <a:buFont typeface="Wingdings" pitchFamily="2" charset="2"/>
              <a:buChar char="v"/>
            </a:pPr>
            <a:endParaRPr lang="id-ID" sz="2000" dirty="0"/>
          </a:p>
          <a:p>
            <a:pPr marL="457200" indent="-457200" algn="just">
              <a:buFont typeface="Wingdings" pitchFamily="2" charset="2"/>
              <a:buChar char="ü"/>
            </a:pPr>
            <a:r>
              <a:rPr lang="en-US" sz="2000" dirty="0"/>
              <a:t>Water activity (aw) is amount of water available for microbial (bacteria, yeast and mold) growth</a:t>
            </a:r>
            <a:r>
              <a:rPr lang="id-ID" sz="2000" b="1" u="sng" dirty="0"/>
              <a:t>(Qualitative).</a:t>
            </a:r>
          </a:p>
          <a:p>
            <a:pPr marL="457200" indent="-457200" algn="just">
              <a:buFont typeface="Wingdings" pitchFamily="2" charset="2"/>
              <a:buChar char="ü"/>
            </a:pPr>
            <a:r>
              <a:rPr lang="id-ID" sz="2000" dirty="0"/>
              <a:t>Intensive property that does not depend on the amount of material.</a:t>
            </a:r>
          </a:p>
          <a:p>
            <a:pPr marL="457200" indent="-457200" algn="just">
              <a:buFont typeface="Wingdings" pitchFamily="2" charset="2"/>
              <a:buChar char="ü"/>
            </a:pPr>
            <a:endParaRPr lang="id-ID" sz="2000" dirty="0"/>
          </a:p>
        </p:txBody>
      </p:sp>
      <p:sp>
        <p:nvSpPr>
          <p:cNvPr id="4" name="TextBox 3"/>
          <p:cNvSpPr txBox="1"/>
          <p:nvPr/>
        </p:nvSpPr>
        <p:spPr>
          <a:xfrm>
            <a:off x="228600" y="228600"/>
            <a:ext cx="8686800" cy="523220"/>
          </a:xfrm>
          <a:prstGeom prst="rect">
            <a:avLst/>
          </a:prstGeom>
          <a:noFill/>
        </p:spPr>
        <p:txBody>
          <a:bodyPr wrap="square" rtlCol="0">
            <a:spAutoFit/>
          </a:bodyPr>
          <a:lstStyle/>
          <a:p>
            <a:r>
              <a:rPr lang="id-ID" sz="2800" b="1" dirty="0">
                <a:solidFill>
                  <a:srgbClr val="0070C0"/>
                </a:solidFill>
              </a:rPr>
              <a:t>4. Difference  between </a:t>
            </a:r>
            <a:r>
              <a:rPr lang="en-US" sz="2800" b="1" dirty="0">
                <a:solidFill>
                  <a:srgbClr val="0070C0"/>
                </a:solidFill>
              </a:rPr>
              <a:t>a</a:t>
            </a:r>
            <a:r>
              <a:rPr lang="id-ID" sz="2000" b="1" dirty="0">
                <a:solidFill>
                  <a:srgbClr val="0070C0"/>
                </a:solidFill>
              </a:rPr>
              <a:t>w</a:t>
            </a:r>
            <a:r>
              <a:rPr lang="id-ID" sz="2800" b="1" dirty="0">
                <a:solidFill>
                  <a:srgbClr val="0070C0"/>
                </a:solidFill>
              </a:rPr>
              <a:t> and water content </a:t>
            </a:r>
          </a:p>
        </p:txBody>
      </p:sp>
      <p:sp>
        <p:nvSpPr>
          <p:cNvPr id="5" name="Slide Number Placeholder 4"/>
          <p:cNvSpPr>
            <a:spLocks noGrp="1"/>
          </p:cNvSpPr>
          <p:nvPr>
            <p:ph type="sldNum" sz="quarter" idx="12"/>
          </p:nvPr>
        </p:nvSpPr>
        <p:spPr/>
        <p:txBody>
          <a:bodyPr/>
          <a:lstStyle/>
          <a:p>
            <a:fld id="{05699449-0A75-49BB-B6B3-A7D7B6E41C01}" type="slidenum">
              <a:rPr lang="id-ID" smtClean="0"/>
              <a:pPr/>
              <a:t>10</a:t>
            </a:fld>
            <a:endParaRPr lang="id-ID"/>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28600"/>
            <a:ext cx="3978974" cy="523220"/>
          </a:xfrm>
          <a:prstGeom prst="rect">
            <a:avLst/>
          </a:prstGeom>
        </p:spPr>
        <p:txBody>
          <a:bodyPr wrap="none">
            <a:spAutoFit/>
          </a:bodyPr>
          <a:lstStyle/>
          <a:p>
            <a:r>
              <a:rPr lang="id-ID" sz="2800" b="1" dirty="0"/>
              <a:t>5. </a:t>
            </a:r>
            <a:r>
              <a:rPr lang="en-GB" sz="2800" b="1" i="1" dirty="0"/>
              <a:t>a</a:t>
            </a:r>
            <a:r>
              <a:rPr lang="en-GB" sz="2800" b="1" i="1" baseline="-25000" dirty="0"/>
              <a:t>w</a:t>
            </a:r>
            <a:r>
              <a:rPr lang="en-GB" sz="2800" b="1" dirty="0"/>
              <a:t> in the Food Industry</a:t>
            </a:r>
            <a:endParaRPr lang="id-ID" sz="2800" dirty="0"/>
          </a:p>
        </p:txBody>
      </p:sp>
      <p:sp>
        <p:nvSpPr>
          <p:cNvPr id="2049" name="Rectangle 1"/>
          <p:cNvSpPr>
            <a:spLocks noChangeArrowheads="1"/>
          </p:cNvSpPr>
          <p:nvPr/>
        </p:nvSpPr>
        <p:spPr bwMode="auto">
          <a:xfrm>
            <a:off x="304800" y="990600"/>
            <a:ext cx="8305800"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en-GB" sz="2100" b="1" i="0" u="sng" strike="noStrike" cap="none" normalizeH="0" baseline="0" dirty="0">
                <a:ln>
                  <a:noFill/>
                </a:ln>
                <a:solidFill>
                  <a:schemeClr val="tx1"/>
                </a:solidFill>
                <a:effectLst/>
                <a:latin typeface="Arial" pitchFamily="34" charset="0"/>
                <a:ea typeface="Times New Roman" pitchFamily="18" charset="0"/>
                <a:cs typeface="Times New Roman" pitchFamily="18" charset="0"/>
              </a:rPr>
              <a:t>5.1 Growth of Micro-Organisms</a:t>
            </a:r>
            <a:endParaRPr kumimoji="0" lang="id-ID" sz="2100" b="1" i="0" u="sng" strike="noStrike" cap="none" normalizeH="0" baseline="0" dirty="0">
              <a:ln>
                <a:noFill/>
              </a:ln>
              <a:solidFill>
                <a:schemeClr val="tx1"/>
              </a:solidFill>
              <a:effectLst/>
              <a:latin typeface="Arial"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id-ID" sz="21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id-ID" sz="21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GB" sz="21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Water activity indicates the amount of water in the total water content which is available to micro-organisms.  Each species of micro-organism (bacteria, yeast and </a:t>
            </a:r>
            <a:r>
              <a:rPr kumimoji="0" lang="en-GB" sz="21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mold</a:t>
            </a:r>
            <a:r>
              <a:rPr kumimoji="0" lang="en-GB" sz="21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has its own minimum aw value below which growth is no longer possible</a:t>
            </a:r>
            <a:r>
              <a:rPr kumimoji="0" lang="id-ID" sz="21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tabLst/>
            </a:pPr>
            <a:endParaRPr kumimoji="0" lang="id-ID" sz="21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algn="just"/>
            <a:r>
              <a:rPr lang="id-ID" sz="2100" dirty="0">
                <a:latin typeface="Times New Roman" pitchFamily="18" charset="0"/>
                <a:ea typeface="Times New Roman" pitchFamily="18" charset="0"/>
                <a:cs typeface="Times New Roman" pitchFamily="18" charset="0"/>
              </a:rPr>
              <a:t>        M</a:t>
            </a:r>
            <a:r>
              <a:rPr lang="en-US" sz="2100" dirty="0" err="1">
                <a:latin typeface="Times New Roman" pitchFamily="18" charset="0"/>
                <a:ea typeface="Times New Roman" pitchFamily="18" charset="0"/>
                <a:cs typeface="Times New Roman" pitchFamily="18" charset="0"/>
              </a:rPr>
              <a:t>ost</a:t>
            </a:r>
            <a:r>
              <a:rPr lang="en-US" sz="2100" dirty="0">
                <a:latin typeface="Times New Roman" pitchFamily="18" charset="0"/>
                <a:ea typeface="Times New Roman" pitchFamily="18" charset="0"/>
                <a:cs typeface="Times New Roman" pitchFamily="18" charset="0"/>
              </a:rPr>
              <a:t> bacteria do not grow below water activity of</a:t>
            </a:r>
            <a:r>
              <a:rPr lang="id-ID" sz="2100" dirty="0">
                <a:latin typeface="Times New Roman" pitchFamily="18" charset="0"/>
                <a:ea typeface="Times New Roman" pitchFamily="18" charset="0"/>
                <a:cs typeface="Times New Roman" pitchFamily="18" charset="0"/>
              </a:rPr>
              <a:t> </a:t>
            </a:r>
            <a:r>
              <a:rPr lang="en-US" sz="2100" dirty="0">
                <a:latin typeface="Times New Roman" pitchFamily="18" charset="0"/>
                <a:ea typeface="Times New Roman" pitchFamily="18" charset="0"/>
                <a:cs typeface="Times New Roman" pitchFamily="18" charset="0"/>
              </a:rPr>
              <a:t>0.85, and no bacterial pathogens are known to grow below than water activity,</a:t>
            </a:r>
            <a:r>
              <a:rPr lang="id-ID" sz="2100" dirty="0">
                <a:latin typeface="Times New Roman" pitchFamily="18" charset="0"/>
                <a:ea typeface="Times New Roman" pitchFamily="18" charset="0"/>
                <a:cs typeface="Times New Roman" pitchFamily="18" charset="0"/>
              </a:rPr>
              <a:t> </a:t>
            </a:r>
            <a:r>
              <a:rPr lang="en-US" sz="2100" dirty="0">
                <a:latin typeface="Times New Roman" pitchFamily="18" charset="0"/>
                <a:ea typeface="Times New Roman" pitchFamily="18" charset="0"/>
                <a:cs typeface="Times New Roman" pitchFamily="18" charset="0"/>
              </a:rPr>
              <a:t>even when the</a:t>
            </a:r>
            <a:r>
              <a:rPr lang="id-ID" sz="2100" dirty="0">
                <a:latin typeface="Times New Roman" pitchFamily="18" charset="0"/>
                <a:ea typeface="Times New Roman" pitchFamily="18" charset="0"/>
                <a:cs typeface="Times New Roman" pitchFamily="18" charset="0"/>
              </a:rPr>
              <a:t> </a:t>
            </a:r>
            <a:r>
              <a:rPr lang="en-US" sz="2100" dirty="0">
                <a:latin typeface="Times New Roman" pitchFamily="18" charset="0"/>
                <a:ea typeface="Times New Roman" pitchFamily="18" charset="0"/>
                <a:cs typeface="Times New Roman" pitchFamily="18" charset="0"/>
              </a:rPr>
              <a:t>other environmental parameters (e.g., pH, temperature, nutrient</a:t>
            </a:r>
            <a:r>
              <a:rPr lang="id-ID" sz="2100" dirty="0">
                <a:latin typeface="Times New Roman" pitchFamily="18" charset="0"/>
                <a:ea typeface="Times New Roman" pitchFamily="18" charset="0"/>
                <a:cs typeface="Times New Roman" pitchFamily="18" charset="0"/>
              </a:rPr>
              <a:t> content) are optimal.</a:t>
            </a:r>
          </a:p>
          <a:p>
            <a:pPr algn="just"/>
            <a:endParaRPr lang="id-ID" sz="2100" dirty="0">
              <a:latin typeface="Times New Roman" pitchFamily="18" charset="0"/>
              <a:ea typeface="Times New Roman" pitchFamily="18" charset="0"/>
              <a:cs typeface="Times New Roman" pitchFamily="18" charset="0"/>
            </a:endParaRPr>
          </a:p>
          <a:p>
            <a:pPr marL="568325" indent="-222250" algn="just">
              <a:buFont typeface="Wingdings" pitchFamily="2" charset="2"/>
              <a:buChar char="Ø"/>
            </a:pPr>
            <a:r>
              <a:rPr lang="en-US" sz="2100" dirty="0">
                <a:latin typeface="Times New Roman" pitchFamily="18" charset="0"/>
                <a:ea typeface="Times New Roman" pitchFamily="18" charset="0"/>
                <a:cs typeface="Times New Roman" pitchFamily="18" charset="0"/>
              </a:rPr>
              <a:t>Growth and toxin production by all types of</a:t>
            </a:r>
            <a:r>
              <a:rPr lang="id-ID" sz="2100" dirty="0">
                <a:latin typeface="Times New Roman" pitchFamily="18" charset="0"/>
                <a:ea typeface="Times New Roman" pitchFamily="18" charset="0"/>
                <a:cs typeface="Times New Roman" pitchFamily="18" charset="0"/>
              </a:rPr>
              <a:t> </a:t>
            </a:r>
            <a:r>
              <a:rPr lang="en-US" sz="2100" i="1" dirty="0">
                <a:latin typeface="Times New Roman" pitchFamily="18" charset="0"/>
                <a:ea typeface="Times New Roman" pitchFamily="18" charset="0"/>
                <a:cs typeface="Times New Roman" pitchFamily="18" charset="0"/>
              </a:rPr>
              <a:t>Clostridium </a:t>
            </a:r>
            <a:r>
              <a:rPr lang="en-US" sz="2100" i="1" dirty="0" err="1">
                <a:latin typeface="Times New Roman" pitchFamily="18" charset="0"/>
                <a:ea typeface="Times New Roman" pitchFamily="18" charset="0"/>
                <a:cs typeface="Times New Roman" pitchFamily="18" charset="0"/>
              </a:rPr>
              <a:t>botulinum</a:t>
            </a:r>
            <a:r>
              <a:rPr lang="en-US" sz="2100" dirty="0">
                <a:latin typeface="Times New Roman" pitchFamily="18" charset="0"/>
                <a:ea typeface="Times New Roman" pitchFamily="18" charset="0"/>
                <a:cs typeface="Times New Roman" pitchFamily="18" charset="0"/>
              </a:rPr>
              <a:t>: 0.94</a:t>
            </a:r>
            <a:endParaRPr lang="id-ID" sz="2100" dirty="0">
              <a:latin typeface="Times New Roman" pitchFamily="18" charset="0"/>
              <a:ea typeface="Times New Roman" pitchFamily="18" charset="0"/>
              <a:cs typeface="Times New Roman" pitchFamily="18" charset="0"/>
            </a:endParaRPr>
          </a:p>
          <a:p>
            <a:pPr marL="346075" indent="277813" algn="just">
              <a:buFont typeface="Wingdings" pitchFamily="2" charset="2"/>
              <a:buChar char="Ø"/>
            </a:pPr>
            <a:r>
              <a:rPr lang="en-US" sz="2100" dirty="0">
                <a:latin typeface="Times New Roman" pitchFamily="18" charset="0"/>
                <a:ea typeface="Times New Roman" pitchFamily="18" charset="0"/>
                <a:cs typeface="Times New Roman" pitchFamily="18" charset="0"/>
              </a:rPr>
              <a:t>Anaerobic growth of </a:t>
            </a:r>
            <a:r>
              <a:rPr lang="en-US" sz="2100" i="1" dirty="0">
                <a:latin typeface="Times New Roman" pitchFamily="18" charset="0"/>
                <a:ea typeface="Times New Roman" pitchFamily="18" charset="0"/>
                <a:cs typeface="Times New Roman" pitchFamily="18" charset="0"/>
              </a:rPr>
              <a:t>Staphylococcus </a:t>
            </a:r>
            <a:r>
              <a:rPr lang="en-US" sz="2100" i="1" dirty="0" err="1">
                <a:latin typeface="Times New Roman" pitchFamily="18" charset="0"/>
                <a:ea typeface="Times New Roman" pitchFamily="18" charset="0"/>
                <a:cs typeface="Times New Roman" pitchFamily="18" charset="0"/>
              </a:rPr>
              <a:t>aureus</a:t>
            </a:r>
            <a:r>
              <a:rPr lang="en-US" sz="2100" i="1" dirty="0">
                <a:latin typeface="Times New Roman" pitchFamily="18" charset="0"/>
                <a:ea typeface="Times New Roman" pitchFamily="18" charset="0"/>
                <a:cs typeface="Times New Roman" pitchFamily="18" charset="0"/>
              </a:rPr>
              <a:t> </a:t>
            </a:r>
            <a:r>
              <a:rPr lang="en-US" sz="2100" dirty="0">
                <a:latin typeface="Times New Roman" pitchFamily="18" charset="0"/>
                <a:ea typeface="Times New Roman" pitchFamily="18" charset="0"/>
                <a:cs typeface="Times New Roman" pitchFamily="18" charset="0"/>
              </a:rPr>
              <a:t>0.91</a:t>
            </a:r>
            <a:endParaRPr lang="id-ID" sz="2100" dirty="0">
              <a:latin typeface="Times New Roman" pitchFamily="18" charset="0"/>
              <a:ea typeface="Times New Roman" pitchFamily="18" charset="0"/>
              <a:cs typeface="Times New Roman" pitchFamily="18" charset="0"/>
            </a:endParaRPr>
          </a:p>
          <a:p>
            <a:pPr marL="346075" algn="just">
              <a:buFont typeface="Wingdings" pitchFamily="2" charset="2"/>
              <a:buChar char="Ø"/>
            </a:pPr>
            <a:r>
              <a:rPr lang="en-US" sz="2100" dirty="0">
                <a:latin typeface="Times New Roman" pitchFamily="18" charset="0"/>
                <a:ea typeface="Times New Roman" pitchFamily="18" charset="0"/>
                <a:cs typeface="Times New Roman" pitchFamily="18" charset="0"/>
              </a:rPr>
              <a:t>Aerobic growth of </a:t>
            </a:r>
            <a:r>
              <a:rPr lang="en-US" sz="2100" i="1" dirty="0">
                <a:latin typeface="Times New Roman" pitchFamily="18" charset="0"/>
                <a:ea typeface="Times New Roman" pitchFamily="18" charset="0"/>
                <a:cs typeface="Times New Roman" pitchFamily="18" charset="0"/>
              </a:rPr>
              <a:t>Staphylococcus </a:t>
            </a:r>
            <a:r>
              <a:rPr lang="en-US" sz="2100" i="1" dirty="0" err="1">
                <a:latin typeface="Times New Roman" pitchFamily="18" charset="0"/>
                <a:ea typeface="Times New Roman" pitchFamily="18" charset="0"/>
                <a:cs typeface="Times New Roman" pitchFamily="18" charset="0"/>
              </a:rPr>
              <a:t>auerus</a:t>
            </a:r>
            <a:r>
              <a:rPr lang="en-US" sz="2100" i="1" dirty="0">
                <a:latin typeface="Times New Roman" pitchFamily="18" charset="0"/>
                <a:ea typeface="Times New Roman" pitchFamily="18" charset="0"/>
                <a:cs typeface="Times New Roman" pitchFamily="18" charset="0"/>
              </a:rPr>
              <a:t> </a:t>
            </a:r>
            <a:r>
              <a:rPr lang="en-US" sz="2100" dirty="0">
                <a:latin typeface="Times New Roman" pitchFamily="18" charset="0"/>
                <a:ea typeface="Times New Roman" pitchFamily="18" charset="0"/>
                <a:cs typeface="Times New Roman" pitchFamily="18" charset="0"/>
              </a:rPr>
              <a:t>0.85</a:t>
            </a:r>
            <a:endParaRPr lang="id-ID" sz="2100" dirty="0">
              <a:latin typeface="Times New Roman" pitchFamily="18" charset="0"/>
              <a:ea typeface="Times New Roman" pitchFamily="18" charset="0"/>
              <a:cs typeface="Times New Roman" pitchFamily="18" charset="0"/>
            </a:endParaRPr>
          </a:p>
          <a:p>
            <a:pPr marL="346075" algn="just">
              <a:buFont typeface="Wingdings" pitchFamily="2" charset="2"/>
              <a:buChar char="Ø"/>
            </a:pPr>
            <a:r>
              <a:rPr lang="en-US" sz="2100" dirty="0">
                <a:latin typeface="Times New Roman" pitchFamily="18" charset="0"/>
                <a:ea typeface="Times New Roman" pitchFamily="18" charset="0"/>
                <a:cs typeface="Times New Roman" pitchFamily="18" charset="0"/>
              </a:rPr>
              <a:t>Production of toxins by molds 0.80</a:t>
            </a:r>
            <a:endParaRPr lang="id-ID" sz="2100" dirty="0">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endParaRPr lang="id-ID" sz="21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05699449-0A75-49BB-B6B3-A7D7B6E41C01}" type="slidenum">
              <a:rPr lang="id-ID" smtClean="0"/>
              <a:pPr/>
              <a:t>11</a:t>
            </a:fld>
            <a:endParaRPr lang="id-ID"/>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5699449-0A75-49BB-B6B3-A7D7B6E41C01}" type="slidenum">
              <a:rPr lang="id-ID" smtClean="0"/>
              <a:pPr/>
              <a:t>12</a:t>
            </a:fld>
            <a:endParaRPr lang="id-ID"/>
          </a:p>
        </p:txBody>
      </p:sp>
      <p:pic>
        <p:nvPicPr>
          <p:cNvPr id="1026" name="Picture 2"/>
          <p:cNvPicPr>
            <a:picLocks noChangeAspect="1" noChangeArrowheads="1"/>
          </p:cNvPicPr>
          <p:nvPr/>
        </p:nvPicPr>
        <p:blipFill>
          <a:blip r:embed="rId2" cstate="print"/>
          <a:srcRect/>
          <a:stretch>
            <a:fillRect/>
          </a:stretch>
        </p:blipFill>
        <p:spPr bwMode="auto">
          <a:xfrm>
            <a:off x="1676400" y="762000"/>
            <a:ext cx="5453062" cy="6096000"/>
          </a:xfrm>
          <a:prstGeom prst="rect">
            <a:avLst/>
          </a:prstGeom>
          <a:noFill/>
          <a:ln w="9525">
            <a:noFill/>
            <a:miter lim="800000"/>
            <a:headEnd/>
            <a:tailEnd/>
          </a:ln>
          <a:effectLst/>
        </p:spPr>
      </p:pic>
      <p:sp>
        <p:nvSpPr>
          <p:cNvPr id="4" name="Rectangle 3"/>
          <p:cNvSpPr/>
          <p:nvPr/>
        </p:nvSpPr>
        <p:spPr>
          <a:xfrm>
            <a:off x="381000" y="0"/>
            <a:ext cx="8915400" cy="70788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000" b="1" dirty="0"/>
              <a:t>Effect of water activity on microbial, </a:t>
            </a:r>
            <a:r>
              <a:rPr lang="en-US" sz="2000" b="1" dirty="0" err="1"/>
              <a:t>enzymic</a:t>
            </a:r>
            <a:r>
              <a:rPr lang="en-US" sz="2000" b="1" dirty="0"/>
              <a:t> and chemical changes to foods.</a:t>
            </a:r>
            <a:endParaRPr lang="id-ID" sz="20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5699449-0A75-49BB-B6B3-A7D7B6E41C01}" type="slidenum">
              <a:rPr lang="id-ID" smtClean="0"/>
              <a:pPr/>
              <a:t>13</a:t>
            </a:fld>
            <a:endParaRPr lang="id-ID"/>
          </a:p>
        </p:txBody>
      </p:sp>
      <p:pic>
        <p:nvPicPr>
          <p:cNvPr id="35842" name="Picture 2"/>
          <p:cNvPicPr>
            <a:picLocks noChangeAspect="1" noChangeArrowheads="1"/>
          </p:cNvPicPr>
          <p:nvPr/>
        </p:nvPicPr>
        <p:blipFill>
          <a:blip r:embed="rId2"/>
          <a:srcRect/>
          <a:stretch>
            <a:fillRect/>
          </a:stretch>
        </p:blipFill>
        <p:spPr bwMode="auto">
          <a:xfrm>
            <a:off x="762000" y="228600"/>
            <a:ext cx="7772400" cy="3581400"/>
          </a:xfrm>
          <a:prstGeom prst="rect">
            <a:avLst/>
          </a:prstGeom>
          <a:noFill/>
          <a:ln w="9525">
            <a:noFill/>
            <a:miter lim="800000"/>
            <a:headEnd/>
            <a:tailEnd/>
          </a:ln>
          <a:effectLst/>
        </p:spPr>
      </p:pic>
      <p:pic>
        <p:nvPicPr>
          <p:cNvPr id="35843" name="Picture 3"/>
          <p:cNvPicPr>
            <a:picLocks noChangeAspect="1" noChangeArrowheads="1"/>
          </p:cNvPicPr>
          <p:nvPr/>
        </p:nvPicPr>
        <p:blipFill>
          <a:blip r:embed="rId3"/>
          <a:srcRect/>
          <a:stretch>
            <a:fillRect/>
          </a:stretch>
        </p:blipFill>
        <p:spPr bwMode="auto">
          <a:xfrm>
            <a:off x="533400" y="3657600"/>
            <a:ext cx="4362450" cy="2657475"/>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304800" y="228600"/>
            <a:ext cx="84582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hangingPunct="0"/>
            <a:r>
              <a:rPr lang="id-ID" sz="2000" b="1" u="sng" dirty="0">
                <a:latin typeface="Arial" pitchFamily="34" charset="0"/>
                <a:ea typeface="Times New Roman" pitchFamily="18" charset="0"/>
                <a:cs typeface="Times New Roman" pitchFamily="18" charset="0"/>
              </a:rPr>
              <a:t>5.2 </a:t>
            </a:r>
            <a:r>
              <a:rPr lang="en-GB" sz="2000" b="1" u="sng" dirty="0">
                <a:latin typeface="Arial" pitchFamily="34" charset="0"/>
                <a:ea typeface="Times New Roman" pitchFamily="18" charset="0"/>
                <a:cs typeface="Times New Roman" pitchFamily="18" charset="0"/>
              </a:rPr>
              <a:t>Chemical Stability</a:t>
            </a:r>
            <a:endParaRPr lang="id-ID" sz="2000" b="1" u="sng" dirty="0">
              <a:latin typeface="Arial" pitchFamily="34" charset="0"/>
              <a:ea typeface="Times New Roman" pitchFamily="18" charset="0"/>
              <a:cs typeface="Times New Roman" pitchFamily="18" charset="0"/>
            </a:endParaRPr>
          </a:p>
          <a:p>
            <a:pPr algn="just" hangingPunct="0"/>
            <a:endParaRPr lang="id-ID" sz="2000" b="1" u="sng" dirty="0">
              <a:latin typeface="Arial" pitchFamily="34" charset="0"/>
              <a:ea typeface="Times New Roman" pitchFamily="18" charset="0"/>
              <a:cs typeface="Times New Roman" pitchFamily="18" charset="0"/>
            </a:endParaRPr>
          </a:p>
          <a:p>
            <a:pPr algn="just" hangingPunct="0"/>
            <a:r>
              <a:rPr lang="id-ID" dirty="0">
                <a:latin typeface="Arial" pitchFamily="34" charset="0"/>
                <a:ea typeface="Times New Roman" pitchFamily="18" charset="0"/>
                <a:cs typeface="Times New Roman" pitchFamily="18" charset="0"/>
              </a:rPr>
              <a:t>      </a:t>
            </a:r>
            <a:r>
              <a:rPr lang="en-GB" sz="2000" dirty="0">
                <a:latin typeface="Arial" pitchFamily="34" charset="0"/>
                <a:ea typeface="Times New Roman" pitchFamily="18" charset="0"/>
                <a:cs typeface="Times New Roman" pitchFamily="18" charset="0"/>
              </a:rPr>
              <a:t>Water activity control is an important factor for the chemical stability of foods.</a:t>
            </a:r>
            <a:r>
              <a:rPr lang="id-ID" sz="2000" dirty="0">
                <a:latin typeface="Arial" pitchFamily="34" charset="0"/>
                <a:ea typeface="Times New Roman" pitchFamily="18" charset="0"/>
                <a:cs typeface="Times New Roman" pitchFamily="18" charset="0"/>
              </a:rPr>
              <a:t> </a:t>
            </a:r>
            <a:r>
              <a:rPr lang="en-GB" sz="2000" dirty="0">
                <a:latin typeface="Arial" pitchFamily="34" charset="0"/>
                <a:ea typeface="Times New Roman" pitchFamily="18" charset="0"/>
                <a:cs typeface="Times New Roman" pitchFamily="18" charset="0"/>
              </a:rPr>
              <a:t>Most foodstuffs contain carbohydrates and proteins and are therefore subject to non-enzymatic browning reactions (</a:t>
            </a:r>
            <a:r>
              <a:rPr lang="en-GB" sz="2000" dirty="0" err="1">
                <a:latin typeface="Arial" pitchFamily="34" charset="0"/>
                <a:ea typeface="Times New Roman" pitchFamily="18" charset="0"/>
                <a:cs typeface="Times New Roman" pitchFamily="18" charset="0"/>
              </a:rPr>
              <a:t>Maillard</a:t>
            </a:r>
            <a:r>
              <a:rPr lang="en-GB" sz="2000" dirty="0">
                <a:latin typeface="Arial" pitchFamily="34" charset="0"/>
                <a:ea typeface="Times New Roman" pitchFamily="18" charset="0"/>
                <a:cs typeface="Times New Roman" pitchFamily="18" charset="0"/>
              </a:rPr>
              <a:t> reaction).  The </a:t>
            </a:r>
            <a:r>
              <a:rPr lang="en-GB" sz="2000" dirty="0" err="1">
                <a:latin typeface="Arial" pitchFamily="34" charset="0"/>
                <a:ea typeface="Times New Roman" pitchFamily="18" charset="0"/>
                <a:cs typeface="Times New Roman" pitchFamily="18" charset="0"/>
              </a:rPr>
              <a:t>Maillard</a:t>
            </a:r>
            <a:r>
              <a:rPr lang="en-GB" sz="2000" dirty="0">
                <a:latin typeface="Arial" pitchFamily="34" charset="0"/>
                <a:ea typeface="Times New Roman" pitchFamily="18" charset="0"/>
                <a:cs typeface="Times New Roman" pitchFamily="18" charset="0"/>
              </a:rPr>
              <a:t> reaction gets stronger at increasing aw values and reaches its peak at aw = 0.6 to 0.7 with further increase of aw this reaction gets rapidly weaker.</a:t>
            </a:r>
            <a:endParaRPr lang="id-ID" sz="2000" dirty="0">
              <a:latin typeface="Arial" pitchFamily="34" charset="0"/>
              <a:ea typeface="Times New Roman" pitchFamily="18" charset="0"/>
              <a:cs typeface="Times New Roman" pitchFamily="18" charset="0"/>
            </a:endParaRPr>
          </a:p>
          <a:p>
            <a:pPr lvl="0" algn="just" eaLnBrk="0" fontAlgn="base" hangingPunct="0">
              <a:spcBef>
                <a:spcPct val="0"/>
              </a:spcBef>
              <a:spcAft>
                <a:spcPct val="0"/>
              </a:spcAft>
            </a:pPr>
            <a:r>
              <a:rPr lang="id-ID" sz="2000" dirty="0">
                <a:latin typeface="Times New Roman" pitchFamily="18" charset="0"/>
                <a:cs typeface="Times New Roman" pitchFamily="18" charset="0"/>
              </a:rPr>
              <a:t> </a:t>
            </a:r>
            <a:endParaRPr kumimoji="0" lang="id-ID" sz="2000" b="1" i="0" u="sng" strike="noStrike" cap="none" normalizeH="0" baseline="0" dirty="0">
              <a:ln>
                <a:noFill/>
              </a:ln>
              <a:solidFill>
                <a:schemeClr val="tx1"/>
              </a:solidFill>
              <a:effectLst/>
              <a:latin typeface="Arial"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pPr>
            <a:r>
              <a:rPr kumimoji="0" lang="id-ID" sz="2000" b="1" i="0" u="sng" strike="noStrike" cap="none" normalizeH="0" baseline="0" dirty="0">
                <a:ln>
                  <a:noFill/>
                </a:ln>
                <a:solidFill>
                  <a:schemeClr val="tx1"/>
                </a:solidFill>
                <a:effectLst/>
                <a:latin typeface="Arial" pitchFamily="34" charset="0"/>
                <a:ea typeface="Times New Roman" pitchFamily="18" charset="0"/>
                <a:cs typeface="Times New Roman" pitchFamily="18" charset="0"/>
              </a:rPr>
              <a:t>5. </a:t>
            </a:r>
            <a:r>
              <a:rPr kumimoji="0" lang="en-GB" sz="2000" b="1" i="0" u="sng" strike="noStrike" cap="none" normalizeH="0" baseline="0" dirty="0">
                <a:ln>
                  <a:noFill/>
                </a:ln>
                <a:solidFill>
                  <a:schemeClr val="tx1"/>
                </a:solidFill>
                <a:effectLst/>
                <a:latin typeface="Arial" pitchFamily="34" charset="0"/>
                <a:ea typeface="Times New Roman" pitchFamily="18" charset="0"/>
                <a:cs typeface="Times New Roman" pitchFamily="18" charset="0"/>
              </a:rPr>
              <a:t>3</a:t>
            </a:r>
            <a:r>
              <a:rPr kumimoji="0" lang="id-ID" sz="2000" b="1" i="0" u="sng" strike="noStrike" cap="none" normalizeH="0" baseline="0" dirty="0">
                <a:ln>
                  <a:noFill/>
                </a:ln>
                <a:solidFill>
                  <a:schemeClr val="tx1"/>
                </a:solidFill>
                <a:effectLst/>
                <a:latin typeface="Arial" pitchFamily="34" charset="0"/>
                <a:ea typeface="Times New Roman" pitchFamily="18" charset="0"/>
                <a:cs typeface="Times New Roman" pitchFamily="18" charset="0"/>
              </a:rPr>
              <a:t>. </a:t>
            </a:r>
            <a:r>
              <a:rPr kumimoji="0" lang="en-GB" sz="2000" b="1" i="0" u="sng" strike="noStrike" cap="none" normalizeH="0" baseline="0" dirty="0">
                <a:ln>
                  <a:noFill/>
                </a:ln>
                <a:solidFill>
                  <a:schemeClr val="tx1"/>
                </a:solidFill>
                <a:effectLst/>
                <a:latin typeface="Arial" pitchFamily="34" charset="0"/>
                <a:ea typeface="Times New Roman" pitchFamily="18" charset="0"/>
                <a:cs typeface="Times New Roman" pitchFamily="18" charset="0"/>
              </a:rPr>
              <a:t>Enzymatic Stability</a:t>
            </a:r>
            <a:endParaRPr kumimoji="0" lang="id-ID" sz="2000" b="1" i="0" u="sng" strike="noStrike" cap="none" normalizeH="0" baseline="0" dirty="0">
              <a:ln>
                <a:noFill/>
              </a:ln>
              <a:solidFill>
                <a:schemeClr val="tx1"/>
              </a:solidFill>
              <a:effectLst/>
              <a:latin typeface="Arial"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pPr>
            <a:endParaRPr kumimoji="0" lang="id-ID" sz="14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lang="id-ID" sz="2000" dirty="0">
                <a:latin typeface="Arial" pitchFamily="34" charset="0"/>
                <a:ea typeface="Times New Roman" pitchFamily="18" charset="0"/>
                <a:cs typeface="Times New Roman" pitchFamily="18" charset="0"/>
              </a:rPr>
              <a:t>          </a:t>
            </a:r>
            <a:r>
              <a:rPr lang="en-GB" sz="2000" dirty="0">
                <a:latin typeface="Arial" pitchFamily="34" charset="0"/>
                <a:ea typeface="Times New Roman" pitchFamily="18" charset="0"/>
                <a:cs typeface="Times New Roman" pitchFamily="18" charset="0"/>
              </a:rPr>
              <a:t>Most enzymatic reactions are slowed down at aw values below 0.8.  Some of these reactions occur even at very low aw values</a:t>
            </a:r>
            <a:r>
              <a:rPr lang="id-ID" sz="2000" dirty="0">
                <a:latin typeface="Arial" pitchFamily="34" charset="0"/>
                <a:ea typeface="Times New Roman" pitchFamily="18" charset="0"/>
                <a:cs typeface="Times New Roman" pitchFamily="18" charset="0"/>
              </a:rPr>
              <a:t>.</a:t>
            </a:r>
          </a:p>
          <a:p>
            <a:pPr hangingPunct="0"/>
            <a:br>
              <a:rPr lang="en-GB" sz="2000" b="1" u="sng" dirty="0">
                <a:latin typeface="Arial" pitchFamily="34" charset="0"/>
                <a:ea typeface="Times New Roman" pitchFamily="18" charset="0"/>
                <a:cs typeface="Times New Roman" pitchFamily="18" charset="0"/>
              </a:rPr>
            </a:br>
            <a:r>
              <a:rPr lang="en-GB" sz="2000" b="1" u="sng" dirty="0">
                <a:latin typeface="Arial" pitchFamily="34" charset="0"/>
                <a:ea typeface="Times New Roman" pitchFamily="18" charset="0"/>
                <a:cs typeface="Times New Roman" pitchFamily="18" charset="0"/>
              </a:rPr>
              <a:t>5.4</a:t>
            </a:r>
            <a:r>
              <a:rPr lang="id-ID" sz="2000" b="1" u="sng" dirty="0">
                <a:latin typeface="Arial" pitchFamily="34" charset="0"/>
                <a:ea typeface="Times New Roman" pitchFamily="18" charset="0"/>
                <a:cs typeface="Times New Roman" pitchFamily="18" charset="0"/>
              </a:rPr>
              <a:t>. </a:t>
            </a:r>
            <a:r>
              <a:rPr lang="en-GB" sz="2000" b="1" u="sng" dirty="0">
                <a:latin typeface="Arial" pitchFamily="34" charset="0"/>
                <a:ea typeface="Times New Roman" pitchFamily="18" charset="0"/>
                <a:cs typeface="Times New Roman" pitchFamily="18" charset="0"/>
              </a:rPr>
              <a:t>Drying Process</a:t>
            </a:r>
            <a:endParaRPr lang="id-ID" sz="2000" b="1" u="sng" dirty="0">
              <a:latin typeface="Arial" pitchFamily="34" charset="0"/>
              <a:ea typeface="Times New Roman" pitchFamily="18" charset="0"/>
              <a:cs typeface="Times New Roman" pitchFamily="18" charset="0"/>
            </a:endParaRPr>
          </a:p>
          <a:p>
            <a:pPr hangingPunct="0"/>
            <a:endParaRPr lang="id-ID" dirty="0"/>
          </a:p>
          <a:p>
            <a:pPr lvl="0" algn="just" eaLnBrk="0" fontAlgn="base" hangingPunct="0">
              <a:spcBef>
                <a:spcPct val="0"/>
              </a:spcBef>
              <a:spcAft>
                <a:spcPct val="0"/>
              </a:spcAft>
            </a:pPr>
            <a:r>
              <a:rPr lang="id-ID" dirty="0">
                <a:latin typeface="Arial" pitchFamily="34" charset="0"/>
                <a:ea typeface="Times New Roman" pitchFamily="18" charset="0"/>
                <a:cs typeface="Times New Roman" pitchFamily="18" charset="0"/>
              </a:rPr>
              <a:t>          </a:t>
            </a:r>
            <a:r>
              <a:rPr lang="en-US" sz="2000" dirty="0">
                <a:latin typeface="Arial" pitchFamily="34" charset="0"/>
                <a:ea typeface="Times New Roman" pitchFamily="18" charset="0"/>
                <a:cs typeface="Times New Roman" pitchFamily="18" charset="0"/>
              </a:rPr>
              <a:t>Warm air increases the water-</a:t>
            </a:r>
            <a:r>
              <a:rPr lang="en-US" sz="2000" dirty="0" err="1">
                <a:latin typeface="Arial" pitchFamily="34" charset="0"/>
                <a:ea typeface="Times New Roman" pitchFamily="18" charset="0"/>
                <a:cs typeface="Times New Roman" pitchFamily="18" charset="0"/>
              </a:rPr>
              <a:t>vapour</a:t>
            </a:r>
            <a:r>
              <a:rPr lang="en-US" sz="2000" dirty="0">
                <a:latin typeface="Arial" pitchFamily="34" charset="0"/>
                <a:ea typeface="Times New Roman" pitchFamily="18" charset="0"/>
                <a:cs typeface="Times New Roman" pitchFamily="18" charset="0"/>
              </a:rPr>
              <a:t> pressure generated by the product to be dried by increasing its temperature.  </a:t>
            </a:r>
            <a:endParaRPr kumimoji="0" lang="id-ID" b="0" i="0" u="none" strike="noStrike" cap="none" normalizeH="0" baseline="0" dirty="0">
              <a:ln>
                <a:noFill/>
              </a:ln>
              <a:solidFill>
                <a:schemeClr val="tx1"/>
              </a:solidFill>
              <a:effectLst/>
              <a:latin typeface="Arial" pitchFamily="34" charset="0"/>
              <a:ea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05699449-0A75-49BB-B6B3-A7D7B6E41C01}" type="slidenum">
              <a:rPr lang="id-ID" smtClean="0"/>
              <a:pPr/>
              <a:t>14</a:t>
            </a:fld>
            <a:endParaRPr lang="id-ID"/>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5699449-0A75-49BB-B6B3-A7D7B6E41C01}" type="slidenum">
              <a:rPr lang="id-ID" smtClean="0"/>
              <a:pPr/>
              <a:t>15</a:t>
            </a:fld>
            <a:endParaRPr lang="id-ID"/>
          </a:p>
        </p:txBody>
      </p:sp>
      <p:sp>
        <p:nvSpPr>
          <p:cNvPr id="3" name="Rectangle 2"/>
          <p:cNvSpPr txBox="1">
            <a:spLocks noChangeArrowheads="1"/>
          </p:cNvSpPr>
          <p:nvPr/>
        </p:nvSpPr>
        <p:spPr>
          <a:xfrm>
            <a:off x="1219200" y="304800"/>
            <a:ext cx="7086600" cy="79216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small" spc="0" normalizeH="0" baseline="0" noProof="0" dirty="0">
                <a:ln>
                  <a:noFill/>
                </a:ln>
                <a:effectLst/>
                <a:uLnTx/>
                <a:uFillTx/>
                <a:latin typeface="+mj-lt"/>
                <a:ea typeface="+mj-ea"/>
                <a:cs typeface="+mj-cs"/>
              </a:rPr>
              <a:t>Chemical/Biochemical Stability</a:t>
            </a:r>
          </a:p>
        </p:txBody>
      </p:sp>
      <p:sp>
        <p:nvSpPr>
          <p:cNvPr id="4" name="Rectangle 3"/>
          <p:cNvSpPr txBox="1">
            <a:spLocks noChangeArrowheads="1"/>
          </p:cNvSpPr>
          <p:nvPr/>
        </p:nvSpPr>
        <p:spPr>
          <a:xfrm>
            <a:off x="1685925" y="1338263"/>
            <a:ext cx="7281863" cy="5149850"/>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Water activity effect on reaction rate</a:t>
            </a:r>
          </a:p>
          <a:p>
            <a:pPr marL="640080" marR="0" lvl="1" indent="-274320"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Most reaction rates increase with increasing water activity</a:t>
            </a:r>
          </a:p>
          <a:p>
            <a:pPr marL="640080" marR="0" lvl="1" indent="-274320"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Most rates correlate better with a</a:t>
            </a:r>
            <a:r>
              <a:rPr kumimoji="0" lang="en-US" sz="2800" b="0" i="0" u="none" strike="noStrike" kern="1200" cap="none" spc="0" normalizeH="0" baseline="-14000" noProof="0" dirty="0">
                <a:ln>
                  <a:noFill/>
                </a:ln>
                <a:solidFill>
                  <a:schemeClr val="tx1"/>
                </a:solidFill>
                <a:effectLst/>
                <a:uLnTx/>
                <a:uFillTx/>
                <a:latin typeface="+mn-lt"/>
                <a:ea typeface="+mn-ea"/>
                <a:cs typeface="+mn-cs"/>
              </a:rPr>
              <a:t>w</a:t>
            </a:r>
            <a:r>
              <a:rPr kumimoji="0" lang="en-US" sz="2800" b="0" i="0" u="none" strike="noStrike" kern="1200" cap="none" spc="0" normalizeH="0" baseline="0" noProof="0" dirty="0">
                <a:ln>
                  <a:noFill/>
                </a:ln>
                <a:solidFill>
                  <a:schemeClr val="tx1"/>
                </a:solidFill>
                <a:effectLst/>
                <a:uLnTx/>
                <a:uFillTx/>
                <a:latin typeface="+mn-lt"/>
                <a:ea typeface="+mn-ea"/>
                <a:cs typeface="+mn-cs"/>
              </a:rPr>
              <a:t> than moisture content</a:t>
            </a:r>
          </a:p>
          <a:p>
            <a:pPr marL="640080" marR="0" lvl="1" indent="-274320"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Water may act as a:</a:t>
            </a:r>
          </a:p>
          <a:p>
            <a:pPr marL="914400" marR="0" lvl="2" indent="-182880" algn="l" defTabSz="914400" rtl="0" eaLnBrk="1" fontAlgn="auto" latinLnBrk="0" hangingPunct="1">
              <a:lnSpc>
                <a:spcPct val="100000"/>
              </a:lnSpc>
              <a:spcBef>
                <a:spcPct val="20000"/>
              </a:spcBef>
              <a:spcAft>
                <a:spcPts val="0"/>
              </a:spcAft>
              <a:buClr>
                <a:schemeClr val="accent1">
                  <a:shade val="75000"/>
                </a:schemeClr>
              </a:buClr>
              <a:buSzPct val="60000"/>
              <a:buFont typeface="Wingdings"/>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solvent</a:t>
            </a:r>
          </a:p>
          <a:p>
            <a:pPr marL="914400" marR="0" lvl="2" indent="-182880" algn="l" defTabSz="914400" rtl="0" eaLnBrk="1" fontAlgn="auto" latinLnBrk="0" hangingPunct="1">
              <a:lnSpc>
                <a:spcPct val="100000"/>
              </a:lnSpc>
              <a:spcBef>
                <a:spcPct val="20000"/>
              </a:spcBef>
              <a:spcAft>
                <a:spcPts val="0"/>
              </a:spcAft>
              <a:buClr>
                <a:schemeClr val="accent1">
                  <a:shade val="75000"/>
                </a:schemeClr>
              </a:buClr>
              <a:buSzPct val="60000"/>
              <a:buFont typeface="Wingdings"/>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reactant</a:t>
            </a:r>
          </a:p>
          <a:p>
            <a:pPr marL="914400" marR="0" lvl="2" indent="-182880" algn="l" defTabSz="914400" rtl="0" eaLnBrk="1" fontAlgn="auto" latinLnBrk="0" hangingPunct="1">
              <a:lnSpc>
                <a:spcPct val="100000"/>
              </a:lnSpc>
              <a:spcBef>
                <a:spcPct val="20000"/>
              </a:spcBef>
              <a:spcAft>
                <a:spcPts val="0"/>
              </a:spcAft>
              <a:buClr>
                <a:schemeClr val="accent1">
                  <a:shade val="75000"/>
                </a:schemeClr>
              </a:buClr>
              <a:buSzPct val="60000"/>
              <a:buFont typeface="Wingdings"/>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change the mobility of reactants (viscosity)</a:t>
            </a:r>
          </a:p>
        </p:txBody>
      </p:sp>
      <p:graphicFrame>
        <p:nvGraphicFramePr>
          <p:cNvPr id="5" name="Object 4"/>
          <p:cNvGraphicFramePr>
            <a:graphicFrameLocks/>
          </p:cNvGraphicFramePr>
          <p:nvPr/>
        </p:nvGraphicFramePr>
        <p:xfrm>
          <a:off x="533400" y="4572000"/>
          <a:ext cx="1363663" cy="1716088"/>
        </p:xfrm>
        <a:graphic>
          <a:graphicData uri="http://schemas.openxmlformats.org/presentationml/2006/ole">
            <mc:AlternateContent xmlns:mc="http://schemas.openxmlformats.org/markup-compatibility/2006">
              <mc:Choice xmlns:v="urn:schemas-microsoft-com:vml" Requires="v">
                <p:oleObj spid="_x0000_s3083" name="Clip" r:id="rId3" imgW="1652400" imgH="1715760" progId="">
                  <p:embed/>
                </p:oleObj>
              </mc:Choice>
              <mc:Fallback>
                <p:oleObj name="Clip" r:id="rId3" imgW="1652400" imgH="1715760" progId="">
                  <p:embed/>
                  <p:pic>
                    <p:nvPicPr>
                      <p:cNvPr id="5" name="Objec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572000"/>
                        <a:ext cx="1363663" cy="171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2400" y="0"/>
            <a:ext cx="8610600" cy="762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schemeClr val="accent5"/>
                </a:solidFill>
                <a:effectLst/>
                <a:uLnTx/>
                <a:uFillTx/>
                <a:latin typeface="+mj-lt"/>
                <a:ea typeface="+mj-ea"/>
                <a:cs typeface="+mj-cs"/>
              </a:rPr>
              <a:t>Water activity and microbial growth</a:t>
            </a:r>
          </a:p>
        </p:txBody>
      </p:sp>
      <p:sp>
        <p:nvSpPr>
          <p:cNvPr id="3" name="Line 3"/>
          <p:cNvSpPr>
            <a:spLocks noChangeShapeType="1"/>
          </p:cNvSpPr>
          <p:nvPr/>
        </p:nvSpPr>
        <p:spPr bwMode="auto">
          <a:xfrm flipV="1">
            <a:off x="152400" y="838200"/>
            <a:ext cx="8534400" cy="0"/>
          </a:xfrm>
          <a:prstGeom prst="line">
            <a:avLst/>
          </a:prstGeom>
          <a:noFill/>
          <a:ln w="38100">
            <a:solidFill>
              <a:srgbClr val="993300"/>
            </a:solidFill>
            <a:round/>
            <a:headEnd/>
            <a:tailEnd/>
          </a:ln>
          <a:effectLst/>
        </p:spPr>
        <p:txBody>
          <a:bodyPr/>
          <a:lstStyle/>
          <a:p>
            <a:endParaRPr lang="id-ID">
              <a:solidFill>
                <a:srgbClr val="000000"/>
              </a:solidFill>
            </a:endParaRPr>
          </a:p>
        </p:txBody>
      </p:sp>
      <p:sp>
        <p:nvSpPr>
          <p:cNvPr id="5" name="Rectangle 8"/>
          <p:cNvSpPr>
            <a:spLocks noChangeArrowheads="1"/>
          </p:cNvSpPr>
          <p:nvPr/>
        </p:nvSpPr>
        <p:spPr bwMode="auto">
          <a:xfrm>
            <a:off x="228600" y="5715000"/>
            <a:ext cx="8915400" cy="830997"/>
          </a:xfrm>
          <a:prstGeom prst="rect">
            <a:avLst/>
          </a:prstGeom>
          <a:noFill/>
          <a:ln w="9525">
            <a:noFill/>
            <a:miter lim="800000"/>
            <a:headEnd/>
            <a:tailEnd/>
          </a:ln>
          <a:effectLst/>
        </p:spPr>
        <p:txBody>
          <a:bodyPr>
            <a:spAutoFit/>
          </a:bodyPr>
          <a:lstStyle/>
          <a:p>
            <a:pPr lvl="1">
              <a:spcBef>
                <a:spcPct val="50000"/>
              </a:spcBef>
              <a:buFontTx/>
              <a:buChar char="–"/>
            </a:pPr>
            <a:r>
              <a:rPr lang="en-US" sz="2400" dirty="0">
                <a:solidFill>
                  <a:srgbClr val="000000"/>
                </a:solidFill>
              </a:rPr>
              <a:t>Most bacteria can’t grow below a</a:t>
            </a:r>
            <a:r>
              <a:rPr lang="en-US" sz="2400" baseline="-25000" dirty="0">
                <a:solidFill>
                  <a:srgbClr val="000000"/>
                </a:solidFill>
              </a:rPr>
              <a:t>w</a:t>
            </a:r>
            <a:r>
              <a:rPr lang="en-US" sz="2400" dirty="0">
                <a:solidFill>
                  <a:srgbClr val="000000"/>
                </a:solidFill>
              </a:rPr>
              <a:t> = 0.85</a:t>
            </a:r>
          </a:p>
          <a:p>
            <a:pPr lvl="1">
              <a:buFontTx/>
              <a:buChar char="–"/>
            </a:pPr>
            <a:r>
              <a:rPr lang="en-US" sz="2400" dirty="0">
                <a:solidFill>
                  <a:srgbClr val="000000"/>
                </a:solidFill>
              </a:rPr>
              <a:t>Most yeasts &amp; molds can’t grow below a</a:t>
            </a:r>
            <a:r>
              <a:rPr lang="en-US" sz="2400" baseline="-25000" dirty="0">
                <a:solidFill>
                  <a:srgbClr val="000000"/>
                </a:solidFill>
              </a:rPr>
              <a:t>w</a:t>
            </a:r>
            <a:r>
              <a:rPr lang="en-US" sz="2400" dirty="0">
                <a:solidFill>
                  <a:srgbClr val="000000"/>
                </a:solidFill>
              </a:rPr>
              <a:t> = 0.65</a:t>
            </a:r>
          </a:p>
        </p:txBody>
      </p:sp>
      <p:sp>
        <p:nvSpPr>
          <p:cNvPr id="6" name="Text Box 9"/>
          <p:cNvSpPr txBox="1">
            <a:spLocks noChangeArrowheads="1"/>
          </p:cNvSpPr>
          <p:nvPr/>
        </p:nvSpPr>
        <p:spPr bwMode="auto">
          <a:xfrm rot="16200000">
            <a:off x="-1091608" y="2996608"/>
            <a:ext cx="3162148" cy="369332"/>
          </a:xfrm>
          <a:prstGeom prst="rect">
            <a:avLst/>
          </a:prstGeom>
          <a:noFill/>
          <a:ln w="9525">
            <a:noFill/>
            <a:miter lim="800000"/>
            <a:headEnd/>
            <a:tailEnd/>
          </a:ln>
          <a:effectLst/>
        </p:spPr>
        <p:txBody>
          <a:bodyPr wrap="none">
            <a:spAutoFit/>
          </a:bodyPr>
          <a:lstStyle/>
          <a:p>
            <a:r>
              <a:rPr lang="en-US" dirty="0">
                <a:solidFill>
                  <a:srgbClr val="000000"/>
                </a:solidFill>
              </a:rPr>
              <a:t>Relative growth or reaction rate</a:t>
            </a:r>
          </a:p>
        </p:txBody>
      </p:sp>
      <p:pic>
        <p:nvPicPr>
          <p:cNvPr id="1027" name="Picture 3"/>
          <p:cNvPicPr>
            <a:picLocks noChangeAspect="1" noChangeArrowheads="1"/>
          </p:cNvPicPr>
          <p:nvPr/>
        </p:nvPicPr>
        <p:blipFill>
          <a:blip r:embed="rId2" cstate="print"/>
          <a:srcRect/>
          <a:stretch>
            <a:fillRect/>
          </a:stretch>
        </p:blipFill>
        <p:spPr bwMode="auto">
          <a:xfrm>
            <a:off x="609600" y="1295400"/>
            <a:ext cx="7772400" cy="4419600"/>
          </a:xfrm>
          <a:prstGeom prst="rect">
            <a:avLst/>
          </a:prstGeom>
          <a:noFill/>
          <a:ln w="9525">
            <a:noFill/>
            <a:miter lim="800000"/>
            <a:headEnd/>
            <a:tailEnd/>
          </a:ln>
          <a:effectLst/>
        </p:spPr>
      </p:pic>
      <p:sp>
        <p:nvSpPr>
          <p:cNvPr id="7" name="Slide Number Placeholder 6"/>
          <p:cNvSpPr>
            <a:spLocks noGrp="1"/>
          </p:cNvSpPr>
          <p:nvPr>
            <p:ph type="sldNum" sz="quarter" idx="12"/>
          </p:nvPr>
        </p:nvSpPr>
        <p:spPr/>
        <p:txBody>
          <a:bodyPr/>
          <a:lstStyle/>
          <a:p>
            <a:fld id="{05699449-0A75-49BB-B6B3-A7D7B6E41C01}" type="slidenum">
              <a:rPr lang="id-ID" smtClean="0"/>
              <a:pPr/>
              <a:t>16</a:t>
            </a:fld>
            <a:endParaRPr lang="id-ID"/>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85800" y="2133600"/>
            <a:ext cx="7391400" cy="4114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838200" y="6334780"/>
            <a:ext cx="5943600" cy="307777"/>
          </a:xfrm>
          <a:prstGeom prst="rect">
            <a:avLst/>
          </a:prstGeom>
        </p:spPr>
        <p:txBody>
          <a:bodyPr wrap="square">
            <a:spAutoFit/>
          </a:bodyPr>
          <a:lstStyle/>
          <a:p>
            <a:pPr algn="just"/>
            <a:r>
              <a:rPr lang="en-US" sz="1400" dirty="0"/>
              <a:t>Fig. 3. Moisture sorption isotherm</a:t>
            </a:r>
            <a:r>
              <a:rPr lang="id-ID" sz="1400" dirty="0"/>
              <a:t>. </a:t>
            </a:r>
            <a:r>
              <a:rPr lang="en-US" sz="1400" dirty="0"/>
              <a:t>Food with low moisture content</a:t>
            </a:r>
            <a:r>
              <a:rPr lang="id-ID" sz="1400" dirty="0"/>
              <a:t>.</a:t>
            </a:r>
          </a:p>
        </p:txBody>
      </p:sp>
      <p:sp>
        <p:nvSpPr>
          <p:cNvPr id="5" name="Rectangle 4"/>
          <p:cNvSpPr/>
          <p:nvPr/>
        </p:nvSpPr>
        <p:spPr>
          <a:xfrm>
            <a:off x="304800" y="304800"/>
            <a:ext cx="3962400" cy="523220"/>
          </a:xfrm>
          <a:prstGeom prst="rect">
            <a:avLst/>
          </a:prstGeom>
        </p:spPr>
        <p:txBody>
          <a:bodyPr wrap="square">
            <a:spAutoFit/>
          </a:bodyPr>
          <a:lstStyle/>
          <a:p>
            <a:r>
              <a:rPr lang="id-ID" sz="2800" b="1" dirty="0"/>
              <a:t>Sorption hysteresis</a:t>
            </a:r>
          </a:p>
        </p:txBody>
      </p:sp>
      <p:sp>
        <p:nvSpPr>
          <p:cNvPr id="6" name="Rectangle 5"/>
          <p:cNvSpPr/>
          <p:nvPr/>
        </p:nvSpPr>
        <p:spPr>
          <a:xfrm>
            <a:off x="381000" y="838200"/>
            <a:ext cx="8458200" cy="1200329"/>
          </a:xfrm>
          <a:prstGeom prst="rect">
            <a:avLst/>
          </a:prstGeom>
        </p:spPr>
        <p:txBody>
          <a:bodyPr wrap="square">
            <a:spAutoFit/>
          </a:bodyPr>
          <a:lstStyle/>
          <a:p>
            <a:pPr algn="just"/>
            <a:r>
              <a:rPr lang="en-US" sz="2400" b="1" i="1" u="sng" dirty="0"/>
              <a:t>A sorption isotherm (</a:t>
            </a:r>
            <a:r>
              <a:rPr lang="en-US" sz="2400" i="1" dirty="0"/>
              <a:t>hysteresis)</a:t>
            </a:r>
            <a:r>
              <a:rPr lang="en-US" sz="2400" b="1" i="1" u="sng" dirty="0"/>
              <a:t>:</a:t>
            </a:r>
            <a:r>
              <a:rPr lang="en-US" sz="2400" dirty="0"/>
              <a:t> (also adsorption isotherm) describes the equilibrium of the sorption  of a material at a surface at constant temperature.</a:t>
            </a:r>
            <a:endParaRPr lang="id-ID" sz="2400" dirty="0">
              <a:latin typeface="Times New Roman" pitchFamily="18" charset="0"/>
              <a:cs typeface="Times New Roman" pitchFamily="18" charset="0"/>
            </a:endParaRPr>
          </a:p>
        </p:txBody>
      </p:sp>
      <p:sp>
        <p:nvSpPr>
          <p:cNvPr id="7" name="Slide Number Placeholder 6"/>
          <p:cNvSpPr>
            <a:spLocks noGrp="1"/>
          </p:cNvSpPr>
          <p:nvPr>
            <p:ph type="sldNum" sz="quarter" idx="12"/>
          </p:nvPr>
        </p:nvSpPr>
        <p:spPr/>
        <p:txBody>
          <a:bodyPr/>
          <a:lstStyle/>
          <a:p>
            <a:fld id="{05699449-0A75-49BB-B6B3-A7D7B6E41C01}" type="slidenum">
              <a:rPr lang="id-ID" smtClean="0"/>
              <a:pPr/>
              <a:t>17</a:t>
            </a:fld>
            <a:endParaRPr lang="id-ID"/>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5699449-0A75-49BB-B6B3-A7D7B6E41C01}" type="slidenum">
              <a:rPr lang="id-ID" smtClean="0"/>
              <a:pPr/>
              <a:t>18</a:t>
            </a:fld>
            <a:endParaRPr lang="id-ID"/>
          </a:p>
        </p:txBody>
      </p:sp>
      <p:pic>
        <p:nvPicPr>
          <p:cNvPr id="3" name="Picture 2"/>
          <p:cNvPicPr/>
          <p:nvPr/>
        </p:nvPicPr>
        <p:blipFill>
          <a:blip r:embed="rId2"/>
          <a:srcRect/>
          <a:stretch>
            <a:fillRect/>
          </a:stretch>
        </p:blipFill>
        <p:spPr bwMode="auto">
          <a:xfrm>
            <a:off x="838200" y="304800"/>
            <a:ext cx="7010400" cy="65532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2400" y="0"/>
            <a:ext cx="8610600" cy="762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d-ID" altLang="en-US" sz="4400" b="1" i="0" u="none" strike="noStrike" kern="1200" cap="none" spc="0" normalizeH="0" baseline="0" noProof="0" dirty="0">
                <a:ln>
                  <a:noFill/>
                </a:ln>
                <a:solidFill>
                  <a:srgbClr val="000000"/>
                </a:solidFill>
                <a:effectLst/>
                <a:uLnTx/>
                <a:uFillTx/>
                <a:latin typeface="+mj-lt"/>
                <a:ea typeface="+mj-ea"/>
                <a:cs typeface="+mj-cs"/>
              </a:rPr>
              <a:t>6. </a:t>
            </a:r>
            <a:r>
              <a:rPr kumimoji="0" lang="en-US" altLang="en-US" sz="4400" b="1" i="0" u="none" strike="noStrike" kern="1200" cap="none" spc="0" normalizeH="0" baseline="0" noProof="0" dirty="0">
                <a:ln>
                  <a:noFill/>
                </a:ln>
                <a:solidFill>
                  <a:srgbClr val="000000"/>
                </a:solidFill>
                <a:effectLst/>
                <a:uLnTx/>
                <a:uFillTx/>
                <a:latin typeface="+mj-lt"/>
                <a:ea typeface="+mj-ea"/>
                <a:cs typeface="+mj-cs"/>
              </a:rPr>
              <a:t>Reducing water activity</a:t>
            </a:r>
          </a:p>
        </p:txBody>
      </p:sp>
      <p:sp>
        <p:nvSpPr>
          <p:cNvPr id="3" name="Line 3"/>
          <p:cNvSpPr>
            <a:spLocks noChangeShapeType="1"/>
          </p:cNvSpPr>
          <p:nvPr/>
        </p:nvSpPr>
        <p:spPr bwMode="auto">
          <a:xfrm flipV="1">
            <a:off x="152400" y="838200"/>
            <a:ext cx="8534400" cy="0"/>
          </a:xfrm>
          <a:prstGeom prst="line">
            <a:avLst/>
          </a:prstGeom>
          <a:noFill/>
          <a:ln w="38100">
            <a:solidFill>
              <a:srgbClr val="993300"/>
            </a:solidFill>
            <a:round/>
            <a:headEnd/>
            <a:tailEnd/>
          </a:ln>
          <a:effectLst/>
        </p:spPr>
        <p:txBody>
          <a:bodyPr/>
          <a:lstStyle/>
          <a:p>
            <a:endParaRPr lang="id-ID">
              <a:solidFill>
                <a:srgbClr val="000000"/>
              </a:solidFill>
            </a:endParaRPr>
          </a:p>
        </p:txBody>
      </p:sp>
      <p:sp>
        <p:nvSpPr>
          <p:cNvPr id="4" name="Text Box 4"/>
          <p:cNvSpPr txBox="1">
            <a:spLocks noChangeArrowheads="1"/>
          </p:cNvSpPr>
          <p:nvPr/>
        </p:nvSpPr>
        <p:spPr bwMode="auto">
          <a:xfrm>
            <a:off x="228600" y="1295400"/>
            <a:ext cx="8610600" cy="5016758"/>
          </a:xfrm>
          <a:prstGeom prst="rect">
            <a:avLst/>
          </a:prstGeom>
          <a:noFill/>
          <a:ln w="9525">
            <a:noFill/>
            <a:miter lim="800000"/>
            <a:headEnd/>
            <a:tailEnd/>
          </a:ln>
          <a:effectLst/>
        </p:spPr>
        <p:txBody>
          <a:bodyPr>
            <a:spAutoFit/>
          </a:bodyPr>
          <a:lstStyle/>
          <a:p>
            <a:r>
              <a:rPr lang="en-US" sz="3200" b="1" dirty="0">
                <a:solidFill>
                  <a:srgbClr val="000000"/>
                </a:solidFill>
                <a:sym typeface="Symbol" pitchFamily="18" charset="2"/>
              </a:rPr>
              <a:t>Drying or concentrating: remove water from the food</a:t>
            </a:r>
          </a:p>
          <a:p>
            <a:pPr>
              <a:buFontTx/>
              <a:buChar char="•"/>
            </a:pPr>
            <a:r>
              <a:rPr lang="en-US" sz="3200" dirty="0">
                <a:solidFill>
                  <a:srgbClr val="000000"/>
                </a:solidFill>
                <a:sym typeface="Symbol" pitchFamily="18" charset="2"/>
              </a:rPr>
              <a:t> drying with heat - evaporation</a:t>
            </a:r>
          </a:p>
          <a:p>
            <a:pPr>
              <a:buFontTx/>
              <a:buChar char="•"/>
            </a:pPr>
            <a:r>
              <a:rPr lang="en-US" sz="3200" dirty="0">
                <a:solidFill>
                  <a:srgbClr val="000000"/>
                </a:solidFill>
                <a:sym typeface="Symbol" pitchFamily="18" charset="2"/>
              </a:rPr>
              <a:t> freeze-drying – sublimation</a:t>
            </a:r>
          </a:p>
          <a:p>
            <a:pPr>
              <a:buFontTx/>
              <a:buChar char="•"/>
            </a:pPr>
            <a:r>
              <a:rPr lang="en-US" sz="3200" dirty="0">
                <a:solidFill>
                  <a:srgbClr val="000000"/>
                </a:solidFill>
                <a:sym typeface="Symbol" pitchFamily="18" charset="2"/>
              </a:rPr>
              <a:t> concentration by evaporation</a:t>
            </a:r>
          </a:p>
          <a:p>
            <a:pPr>
              <a:buFontTx/>
              <a:buChar char="•"/>
            </a:pPr>
            <a:r>
              <a:rPr lang="en-US" sz="3200" dirty="0">
                <a:solidFill>
                  <a:srgbClr val="000000"/>
                </a:solidFill>
                <a:sym typeface="Symbol" pitchFamily="18" charset="2"/>
              </a:rPr>
              <a:t> concentration by filtration</a:t>
            </a:r>
          </a:p>
          <a:p>
            <a:endParaRPr lang="en-US" sz="3200" dirty="0">
              <a:solidFill>
                <a:srgbClr val="000000"/>
              </a:solidFill>
              <a:sym typeface="Symbol" pitchFamily="18" charset="2"/>
            </a:endParaRPr>
          </a:p>
          <a:p>
            <a:r>
              <a:rPr lang="en-US" sz="3200" b="1" dirty="0">
                <a:solidFill>
                  <a:srgbClr val="000000"/>
                </a:solidFill>
                <a:sym typeface="Symbol" pitchFamily="18" charset="2"/>
              </a:rPr>
              <a:t>Add solutes to the food:  Bind “free” water:</a:t>
            </a:r>
          </a:p>
          <a:p>
            <a:pPr>
              <a:buFontTx/>
              <a:buChar char="•"/>
            </a:pPr>
            <a:r>
              <a:rPr lang="en-US" sz="3200" dirty="0">
                <a:solidFill>
                  <a:srgbClr val="000000"/>
                </a:solidFill>
                <a:sym typeface="Symbol" pitchFamily="18" charset="2"/>
              </a:rPr>
              <a:t> Sugar, salt, proteins, and others</a:t>
            </a:r>
          </a:p>
          <a:p>
            <a:pPr>
              <a:buFontTx/>
              <a:buChar char="•"/>
            </a:pPr>
            <a:endParaRPr lang="en-US" sz="3200" dirty="0">
              <a:solidFill>
                <a:srgbClr val="000000"/>
              </a:solidFill>
            </a:endParaRPr>
          </a:p>
        </p:txBody>
      </p:sp>
      <p:sp>
        <p:nvSpPr>
          <p:cNvPr id="5" name="Slide Number Placeholder 4"/>
          <p:cNvSpPr>
            <a:spLocks noGrp="1"/>
          </p:cNvSpPr>
          <p:nvPr>
            <p:ph type="sldNum" sz="quarter" idx="12"/>
          </p:nvPr>
        </p:nvSpPr>
        <p:spPr/>
        <p:txBody>
          <a:bodyPr/>
          <a:lstStyle/>
          <a:p>
            <a:fld id="{05699449-0A75-49BB-B6B3-A7D7B6E41C01}" type="slidenum">
              <a:rPr lang="id-ID" smtClean="0"/>
              <a:pPr/>
              <a:t>19</a:t>
            </a:fld>
            <a:endParaRPr lang="id-ID"/>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447800"/>
            <a:ext cx="7772400" cy="1470025"/>
          </a:xfrm>
        </p:spPr>
        <p:txBody>
          <a:bodyPr>
            <a:noAutofit/>
          </a:bodyPr>
          <a:lstStyle/>
          <a:p>
            <a:pPr algn="ctr"/>
            <a:r>
              <a:rPr lang="id-ID" sz="7200" dirty="0">
                <a:latin typeface="Arial" pitchFamily="34" charset="0"/>
                <a:cs typeface="Arial" pitchFamily="34" charset="0"/>
              </a:rPr>
              <a:t>Water Activity</a:t>
            </a:r>
          </a:p>
        </p:txBody>
      </p:sp>
      <p:sp>
        <p:nvSpPr>
          <p:cNvPr id="4" name="TextBox 3"/>
          <p:cNvSpPr txBox="1"/>
          <p:nvPr/>
        </p:nvSpPr>
        <p:spPr>
          <a:xfrm>
            <a:off x="2819400" y="6172200"/>
            <a:ext cx="5029200" cy="369332"/>
          </a:xfrm>
          <a:prstGeom prst="rect">
            <a:avLst/>
          </a:prstGeom>
          <a:noFill/>
        </p:spPr>
        <p:txBody>
          <a:bodyPr wrap="square" rtlCol="0">
            <a:spAutoFit/>
          </a:bodyPr>
          <a:lstStyle/>
          <a:p>
            <a:r>
              <a:rPr lang="id-ID" dirty="0"/>
              <a:t>Page 70 In Food processing technology</a:t>
            </a:r>
          </a:p>
        </p:txBody>
      </p:sp>
      <p:sp>
        <p:nvSpPr>
          <p:cNvPr id="5" name="Slide Number Placeholder 4"/>
          <p:cNvSpPr>
            <a:spLocks noGrp="1"/>
          </p:cNvSpPr>
          <p:nvPr>
            <p:ph type="sldNum" sz="quarter" idx="12"/>
          </p:nvPr>
        </p:nvSpPr>
        <p:spPr/>
        <p:txBody>
          <a:bodyPr/>
          <a:lstStyle/>
          <a:p>
            <a:fld id="{05699449-0A75-49BB-B6B3-A7D7B6E41C01}" type="slidenum">
              <a:rPr lang="id-ID" smtClean="0"/>
              <a:pPr/>
              <a:t>2</a:t>
            </a:fld>
            <a:endParaRPr lang="id-ID"/>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txBox="1">
            <a:spLocks noChangeArrowheads="1"/>
          </p:cNvSpPr>
          <p:nvPr/>
        </p:nvSpPr>
        <p:spPr>
          <a:xfrm>
            <a:off x="152400" y="76200"/>
            <a:ext cx="8305800" cy="6858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dirty="0">
                <a:ln>
                  <a:noFill/>
                </a:ln>
                <a:solidFill>
                  <a:srgbClr val="CC3300"/>
                </a:solidFill>
                <a:effectLst/>
                <a:uLnTx/>
                <a:uFillTx/>
                <a:latin typeface="Arial" pitchFamily="34" charset="0"/>
                <a:ea typeface="+mj-ea"/>
                <a:cs typeface="Arial" pitchFamily="34" charset="0"/>
              </a:rPr>
              <a:t>Typical water activity of some foods</a:t>
            </a:r>
          </a:p>
        </p:txBody>
      </p:sp>
      <p:sp>
        <p:nvSpPr>
          <p:cNvPr id="3" name="Line 1031"/>
          <p:cNvSpPr>
            <a:spLocks noChangeShapeType="1"/>
          </p:cNvSpPr>
          <p:nvPr/>
        </p:nvSpPr>
        <p:spPr bwMode="auto">
          <a:xfrm flipV="1">
            <a:off x="152400" y="838200"/>
            <a:ext cx="8534400" cy="0"/>
          </a:xfrm>
          <a:prstGeom prst="line">
            <a:avLst/>
          </a:prstGeom>
          <a:noFill/>
          <a:ln w="38100">
            <a:solidFill>
              <a:srgbClr val="993300"/>
            </a:solidFill>
            <a:round/>
            <a:headEnd/>
            <a:tailEnd/>
          </a:ln>
          <a:effectLst/>
        </p:spPr>
        <p:txBody>
          <a:bodyPr/>
          <a:lstStyle/>
          <a:p>
            <a:endParaRPr lang="id-ID" sz="2000">
              <a:latin typeface="Arial" pitchFamily="34" charset="0"/>
              <a:cs typeface="Arial" pitchFamily="34" charset="0"/>
            </a:endParaRPr>
          </a:p>
        </p:txBody>
      </p:sp>
      <p:sp>
        <p:nvSpPr>
          <p:cNvPr id="4" name="Text Box 1033"/>
          <p:cNvSpPr txBox="1">
            <a:spLocks noChangeArrowheads="1"/>
          </p:cNvSpPr>
          <p:nvPr/>
        </p:nvSpPr>
        <p:spPr bwMode="auto">
          <a:xfrm>
            <a:off x="457200" y="1447800"/>
            <a:ext cx="4751622" cy="400110"/>
          </a:xfrm>
          <a:prstGeom prst="rect">
            <a:avLst/>
          </a:prstGeom>
          <a:noFill/>
          <a:ln w="9525">
            <a:noFill/>
            <a:miter lim="800000"/>
            <a:headEnd/>
            <a:tailEnd/>
          </a:ln>
          <a:effectLst/>
        </p:spPr>
        <p:txBody>
          <a:bodyPr wrap="none">
            <a:spAutoFit/>
          </a:bodyPr>
          <a:lstStyle/>
          <a:p>
            <a:r>
              <a:rPr lang="en-US" sz="2000" dirty="0">
                <a:solidFill>
                  <a:srgbClr val="000066"/>
                </a:solidFill>
                <a:latin typeface="Arial" pitchFamily="34" charset="0"/>
                <a:cs typeface="Arial" pitchFamily="34" charset="0"/>
              </a:rPr>
              <a:t>0.95 – fruits, vegetables, meat, fish, milk</a:t>
            </a:r>
          </a:p>
        </p:txBody>
      </p:sp>
      <p:sp>
        <p:nvSpPr>
          <p:cNvPr id="5" name="Text Box 1034"/>
          <p:cNvSpPr txBox="1">
            <a:spLocks noChangeArrowheads="1"/>
          </p:cNvSpPr>
          <p:nvPr/>
        </p:nvSpPr>
        <p:spPr bwMode="auto">
          <a:xfrm>
            <a:off x="457200" y="1938338"/>
            <a:ext cx="3259226" cy="400110"/>
          </a:xfrm>
          <a:prstGeom prst="rect">
            <a:avLst/>
          </a:prstGeom>
          <a:noFill/>
          <a:ln w="9525">
            <a:noFill/>
            <a:miter lim="800000"/>
            <a:headEnd/>
            <a:tailEnd/>
          </a:ln>
          <a:effectLst/>
        </p:spPr>
        <p:txBody>
          <a:bodyPr wrap="none">
            <a:spAutoFit/>
          </a:bodyPr>
          <a:lstStyle/>
          <a:p>
            <a:r>
              <a:rPr lang="en-US" sz="2000" dirty="0">
                <a:solidFill>
                  <a:srgbClr val="000066"/>
                </a:solidFill>
                <a:latin typeface="Arial" pitchFamily="34" charset="0"/>
                <a:cs typeface="Arial" pitchFamily="34" charset="0"/>
              </a:rPr>
              <a:t>0.91 – some cheeses, ham</a:t>
            </a:r>
          </a:p>
        </p:txBody>
      </p:sp>
      <p:sp>
        <p:nvSpPr>
          <p:cNvPr id="6" name="Text Box 1035"/>
          <p:cNvSpPr txBox="1">
            <a:spLocks noChangeArrowheads="1"/>
          </p:cNvSpPr>
          <p:nvPr/>
        </p:nvSpPr>
        <p:spPr bwMode="auto">
          <a:xfrm>
            <a:off x="457200" y="2428875"/>
            <a:ext cx="6107762" cy="400110"/>
          </a:xfrm>
          <a:prstGeom prst="rect">
            <a:avLst/>
          </a:prstGeom>
          <a:noFill/>
          <a:ln w="9525">
            <a:noFill/>
            <a:miter lim="800000"/>
            <a:headEnd/>
            <a:tailEnd/>
          </a:ln>
          <a:effectLst/>
        </p:spPr>
        <p:txBody>
          <a:bodyPr wrap="none">
            <a:spAutoFit/>
          </a:bodyPr>
          <a:lstStyle/>
          <a:p>
            <a:r>
              <a:rPr lang="en-US" sz="2000" dirty="0">
                <a:solidFill>
                  <a:srgbClr val="000066"/>
                </a:solidFill>
                <a:latin typeface="Arial" pitchFamily="34" charset="0"/>
                <a:cs typeface="Arial" pitchFamily="34" charset="0"/>
              </a:rPr>
              <a:t>0.87 – salami, pepperoni, dry cheeses, margarine, </a:t>
            </a:r>
          </a:p>
        </p:txBody>
      </p:sp>
      <p:sp>
        <p:nvSpPr>
          <p:cNvPr id="7" name="Text Box 1036"/>
          <p:cNvSpPr txBox="1">
            <a:spLocks noChangeArrowheads="1"/>
          </p:cNvSpPr>
          <p:nvPr/>
        </p:nvSpPr>
        <p:spPr bwMode="auto">
          <a:xfrm>
            <a:off x="457200" y="2921000"/>
            <a:ext cx="8458200" cy="707886"/>
          </a:xfrm>
          <a:prstGeom prst="rect">
            <a:avLst/>
          </a:prstGeom>
          <a:noFill/>
          <a:ln w="9525">
            <a:noFill/>
            <a:miter lim="800000"/>
            <a:headEnd/>
            <a:tailEnd/>
          </a:ln>
          <a:effectLst/>
        </p:spPr>
        <p:txBody>
          <a:bodyPr>
            <a:spAutoFit/>
          </a:bodyPr>
          <a:lstStyle/>
          <a:p>
            <a:r>
              <a:rPr lang="en-US" sz="2000" dirty="0">
                <a:solidFill>
                  <a:srgbClr val="000066"/>
                </a:solidFill>
                <a:latin typeface="Arial" pitchFamily="34" charset="0"/>
                <a:cs typeface="Arial" pitchFamily="34" charset="0"/>
              </a:rPr>
              <a:t>0.80 – fruit juice concentrates, sweetened condensed milk, syrups, </a:t>
            </a:r>
          </a:p>
          <a:p>
            <a:r>
              <a:rPr lang="en-US" sz="2000" dirty="0">
                <a:solidFill>
                  <a:srgbClr val="000066"/>
                </a:solidFill>
                <a:latin typeface="Arial" pitchFamily="34" charset="0"/>
                <a:cs typeface="Arial" pitchFamily="34" charset="0"/>
              </a:rPr>
              <a:t>	flour, rice, high sugar cakes</a:t>
            </a:r>
          </a:p>
        </p:txBody>
      </p:sp>
      <p:sp>
        <p:nvSpPr>
          <p:cNvPr id="8" name="Text Box 1037"/>
          <p:cNvSpPr txBox="1">
            <a:spLocks noChangeArrowheads="1"/>
          </p:cNvSpPr>
          <p:nvPr/>
        </p:nvSpPr>
        <p:spPr bwMode="auto">
          <a:xfrm>
            <a:off x="457200" y="3640138"/>
            <a:ext cx="2906565" cy="400110"/>
          </a:xfrm>
          <a:prstGeom prst="rect">
            <a:avLst/>
          </a:prstGeom>
          <a:noFill/>
          <a:ln w="9525">
            <a:noFill/>
            <a:miter lim="800000"/>
            <a:headEnd/>
            <a:tailEnd/>
          </a:ln>
          <a:effectLst/>
        </p:spPr>
        <p:txBody>
          <a:bodyPr wrap="none">
            <a:spAutoFit/>
          </a:bodyPr>
          <a:lstStyle/>
          <a:p>
            <a:r>
              <a:rPr lang="en-US" sz="2000" dirty="0">
                <a:solidFill>
                  <a:srgbClr val="000066"/>
                </a:solidFill>
                <a:latin typeface="Arial" pitchFamily="34" charset="0"/>
                <a:cs typeface="Arial" pitchFamily="34" charset="0"/>
              </a:rPr>
              <a:t>0.75 – jam, marmalade</a:t>
            </a:r>
          </a:p>
        </p:txBody>
      </p:sp>
      <p:sp>
        <p:nvSpPr>
          <p:cNvPr id="9" name="Text Box 1038"/>
          <p:cNvSpPr txBox="1">
            <a:spLocks noChangeArrowheads="1"/>
          </p:cNvSpPr>
          <p:nvPr/>
        </p:nvSpPr>
        <p:spPr bwMode="auto">
          <a:xfrm>
            <a:off x="457200" y="4130675"/>
            <a:ext cx="7920758" cy="400110"/>
          </a:xfrm>
          <a:prstGeom prst="rect">
            <a:avLst/>
          </a:prstGeom>
          <a:noFill/>
          <a:ln w="9525">
            <a:noFill/>
            <a:miter lim="800000"/>
            <a:headEnd/>
            <a:tailEnd/>
          </a:ln>
          <a:effectLst/>
        </p:spPr>
        <p:txBody>
          <a:bodyPr wrap="none">
            <a:spAutoFit/>
          </a:bodyPr>
          <a:lstStyle/>
          <a:p>
            <a:r>
              <a:rPr lang="en-US" sz="2000">
                <a:solidFill>
                  <a:srgbClr val="000066"/>
                </a:solidFill>
                <a:latin typeface="Arial" pitchFamily="34" charset="0"/>
                <a:cs typeface="Arial" pitchFamily="34" charset="0"/>
              </a:rPr>
              <a:t>0.65 – oatmeal, fudge, marshmallows, jelly, molasses, sugar, nuts</a:t>
            </a:r>
          </a:p>
        </p:txBody>
      </p:sp>
      <p:sp>
        <p:nvSpPr>
          <p:cNvPr id="10" name="Text Box 1039"/>
          <p:cNvSpPr txBox="1">
            <a:spLocks noChangeArrowheads="1"/>
          </p:cNvSpPr>
          <p:nvPr/>
        </p:nvSpPr>
        <p:spPr bwMode="auto">
          <a:xfrm>
            <a:off x="457200" y="4622800"/>
            <a:ext cx="3002745" cy="400110"/>
          </a:xfrm>
          <a:prstGeom prst="rect">
            <a:avLst/>
          </a:prstGeom>
          <a:noFill/>
          <a:ln w="9525">
            <a:noFill/>
            <a:miter lim="800000"/>
            <a:headEnd/>
            <a:tailEnd/>
          </a:ln>
          <a:effectLst/>
        </p:spPr>
        <p:txBody>
          <a:bodyPr wrap="none">
            <a:spAutoFit/>
          </a:bodyPr>
          <a:lstStyle/>
          <a:p>
            <a:r>
              <a:rPr lang="en-US" sz="2000">
                <a:solidFill>
                  <a:srgbClr val="000066"/>
                </a:solidFill>
                <a:latin typeface="Arial" pitchFamily="34" charset="0"/>
                <a:cs typeface="Arial" pitchFamily="34" charset="0"/>
              </a:rPr>
              <a:t>0.60 – dried fruits, honey</a:t>
            </a:r>
          </a:p>
        </p:txBody>
      </p:sp>
      <p:sp>
        <p:nvSpPr>
          <p:cNvPr id="11" name="Text Box 1040"/>
          <p:cNvSpPr txBox="1">
            <a:spLocks noChangeArrowheads="1"/>
          </p:cNvSpPr>
          <p:nvPr/>
        </p:nvSpPr>
        <p:spPr bwMode="auto">
          <a:xfrm>
            <a:off x="457200" y="5113338"/>
            <a:ext cx="3841116" cy="400110"/>
          </a:xfrm>
          <a:prstGeom prst="rect">
            <a:avLst/>
          </a:prstGeom>
          <a:noFill/>
          <a:ln w="9525">
            <a:noFill/>
            <a:miter lim="800000"/>
            <a:headEnd/>
            <a:tailEnd/>
          </a:ln>
          <a:effectLst/>
        </p:spPr>
        <p:txBody>
          <a:bodyPr wrap="none">
            <a:spAutoFit/>
          </a:bodyPr>
          <a:lstStyle/>
          <a:p>
            <a:r>
              <a:rPr lang="en-US" sz="2000">
                <a:solidFill>
                  <a:srgbClr val="000066"/>
                </a:solidFill>
                <a:latin typeface="Arial" pitchFamily="34" charset="0"/>
                <a:cs typeface="Arial" pitchFamily="34" charset="0"/>
              </a:rPr>
              <a:t>0.50 – dried pasta, dried spices</a:t>
            </a:r>
          </a:p>
        </p:txBody>
      </p:sp>
      <p:sp>
        <p:nvSpPr>
          <p:cNvPr id="12" name="Text Box 1041"/>
          <p:cNvSpPr txBox="1">
            <a:spLocks noChangeArrowheads="1"/>
          </p:cNvSpPr>
          <p:nvPr/>
        </p:nvSpPr>
        <p:spPr bwMode="auto">
          <a:xfrm>
            <a:off x="457200" y="5603875"/>
            <a:ext cx="2954655" cy="400110"/>
          </a:xfrm>
          <a:prstGeom prst="rect">
            <a:avLst/>
          </a:prstGeom>
          <a:noFill/>
          <a:ln w="9525">
            <a:noFill/>
            <a:miter lim="800000"/>
            <a:headEnd/>
            <a:tailEnd/>
          </a:ln>
          <a:effectLst/>
        </p:spPr>
        <p:txBody>
          <a:bodyPr wrap="none">
            <a:spAutoFit/>
          </a:bodyPr>
          <a:lstStyle/>
          <a:p>
            <a:r>
              <a:rPr lang="en-US" sz="2000" dirty="0">
                <a:solidFill>
                  <a:srgbClr val="000066"/>
                </a:solidFill>
                <a:latin typeface="Arial" pitchFamily="34" charset="0"/>
                <a:cs typeface="Arial" pitchFamily="34" charset="0"/>
              </a:rPr>
              <a:t>0.30 – cookies, crackers</a:t>
            </a:r>
          </a:p>
        </p:txBody>
      </p:sp>
      <p:sp>
        <p:nvSpPr>
          <p:cNvPr id="13" name="Text Box 1042"/>
          <p:cNvSpPr txBox="1">
            <a:spLocks noChangeArrowheads="1"/>
          </p:cNvSpPr>
          <p:nvPr/>
        </p:nvSpPr>
        <p:spPr bwMode="auto">
          <a:xfrm>
            <a:off x="457200" y="6096000"/>
            <a:ext cx="5408853" cy="400110"/>
          </a:xfrm>
          <a:prstGeom prst="rect">
            <a:avLst/>
          </a:prstGeom>
          <a:noFill/>
          <a:ln w="9525">
            <a:noFill/>
            <a:miter lim="800000"/>
            <a:headEnd/>
            <a:tailEnd/>
          </a:ln>
          <a:effectLst/>
        </p:spPr>
        <p:txBody>
          <a:bodyPr wrap="none">
            <a:spAutoFit/>
          </a:bodyPr>
          <a:lstStyle/>
          <a:p>
            <a:r>
              <a:rPr lang="en-US" sz="2000" dirty="0">
                <a:solidFill>
                  <a:srgbClr val="000066"/>
                </a:solidFill>
                <a:latin typeface="Arial" pitchFamily="34" charset="0"/>
                <a:cs typeface="Arial" pitchFamily="34" charset="0"/>
              </a:rPr>
              <a:t>0.03 – dry milk, dehydrated soups, corn flakes</a:t>
            </a:r>
          </a:p>
        </p:txBody>
      </p:sp>
      <p:sp>
        <p:nvSpPr>
          <p:cNvPr id="14" name="Text Box 1043"/>
          <p:cNvSpPr txBox="1">
            <a:spLocks noChangeArrowheads="1"/>
          </p:cNvSpPr>
          <p:nvPr/>
        </p:nvSpPr>
        <p:spPr bwMode="auto">
          <a:xfrm>
            <a:off x="457200" y="815975"/>
            <a:ext cx="1951368" cy="400110"/>
          </a:xfrm>
          <a:prstGeom prst="rect">
            <a:avLst/>
          </a:prstGeom>
          <a:noFill/>
          <a:ln w="9525">
            <a:noFill/>
            <a:miter lim="800000"/>
            <a:headEnd/>
            <a:tailEnd/>
          </a:ln>
          <a:effectLst/>
        </p:spPr>
        <p:txBody>
          <a:bodyPr wrap="none">
            <a:spAutoFit/>
          </a:bodyPr>
          <a:lstStyle/>
          <a:p>
            <a:r>
              <a:rPr lang="en-US" sz="2000" b="1">
                <a:solidFill>
                  <a:srgbClr val="000066"/>
                </a:solidFill>
                <a:latin typeface="Arial" pitchFamily="34" charset="0"/>
                <a:cs typeface="Arial" pitchFamily="34" charset="0"/>
              </a:rPr>
              <a:t>A</a:t>
            </a:r>
            <a:r>
              <a:rPr lang="en-US" sz="2000" b="1" baseline="-25000">
                <a:solidFill>
                  <a:srgbClr val="000066"/>
                </a:solidFill>
                <a:latin typeface="Arial" pitchFamily="34" charset="0"/>
                <a:cs typeface="Arial" pitchFamily="34" charset="0"/>
              </a:rPr>
              <a:t>w</a:t>
            </a:r>
            <a:r>
              <a:rPr lang="en-US" sz="2000" b="1">
                <a:solidFill>
                  <a:srgbClr val="000066"/>
                </a:solidFill>
                <a:latin typeface="Arial" pitchFamily="34" charset="0"/>
                <a:cs typeface="Arial" pitchFamily="34" charset="0"/>
              </a:rPr>
              <a:t> – examples</a:t>
            </a:r>
          </a:p>
        </p:txBody>
      </p:sp>
      <p:sp>
        <p:nvSpPr>
          <p:cNvPr id="15" name="Line 1044"/>
          <p:cNvSpPr>
            <a:spLocks noChangeShapeType="1"/>
          </p:cNvSpPr>
          <p:nvPr/>
        </p:nvSpPr>
        <p:spPr bwMode="auto">
          <a:xfrm>
            <a:off x="228600" y="1371600"/>
            <a:ext cx="8229600" cy="0"/>
          </a:xfrm>
          <a:prstGeom prst="line">
            <a:avLst/>
          </a:prstGeom>
          <a:noFill/>
          <a:ln w="9525">
            <a:solidFill>
              <a:schemeClr val="accent1"/>
            </a:solidFill>
            <a:round/>
            <a:headEnd/>
            <a:tailEnd/>
          </a:ln>
          <a:effectLst/>
        </p:spPr>
        <p:txBody>
          <a:bodyPr/>
          <a:lstStyle/>
          <a:p>
            <a:endParaRPr lang="id-ID" sz="2000">
              <a:latin typeface="Arial" pitchFamily="34" charset="0"/>
              <a:cs typeface="Arial" pitchFamily="34" charset="0"/>
            </a:endParaRPr>
          </a:p>
        </p:txBody>
      </p:sp>
      <p:sp>
        <p:nvSpPr>
          <p:cNvPr id="16" name="Slide Number Placeholder 15"/>
          <p:cNvSpPr>
            <a:spLocks noGrp="1"/>
          </p:cNvSpPr>
          <p:nvPr>
            <p:ph type="sldNum" sz="quarter" idx="12"/>
          </p:nvPr>
        </p:nvSpPr>
        <p:spPr/>
        <p:txBody>
          <a:bodyPr/>
          <a:lstStyle/>
          <a:p>
            <a:fld id="{05699449-0A75-49BB-B6B3-A7D7B6E41C01}" type="slidenum">
              <a:rPr lang="id-ID" smtClean="0"/>
              <a:pPr/>
              <a:t>20</a:t>
            </a:fld>
            <a:endParaRPr lang="id-ID"/>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81000" y="838200"/>
            <a:ext cx="8001000" cy="449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Slide Number Placeholder 2"/>
          <p:cNvSpPr>
            <a:spLocks noGrp="1"/>
          </p:cNvSpPr>
          <p:nvPr>
            <p:ph type="sldNum" sz="quarter" idx="12"/>
          </p:nvPr>
        </p:nvSpPr>
        <p:spPr/>
        <p:txBody>
          <a:bodyPr/>
          <a:lstStyle/>
          <a:p>
            <a:fld id="{05699449-0A75-49BB-B6B3-A7D7B6E41C01}" type="slidenum">
              <a:rPr lang="id-ID" smtClean="0"/>
              <a:pPr/>
              <a:t>21</a:t>
            </a:fld>
            <a:endParaRPr lang="id-ID"/>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5699449-0A75-49BB-B6B3-A7D7B6E41C01}" type="slidenum">
              <a:rPr lang="id-ID" smtClean="0"/>
              <a:pPr/>
              <a:t>22</a:t>
            </a:fld>
            <a:endParaRPr lang="id-ID"/>
          </a:p>
        </p:txBody>
      </p:sp>
      <p:sp>
        <p:nvSpPr>
          <p:cNvPr id="3" name="Rectangle 2"/>
          <p:cNvSpPr txBox="1">
            <a:spLocks noChangeArrowheads="1"/>
          </p:cNvSpPr>
          <p:nvPr/>
        </p:nvSpPr>
        <p:spPr>
          <a:xfrm>
            <a:off x="1600200" y="274638"/>
            <a:ext cx="7086600" cy="79216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a:ln>
                  <a:noFill/>
                </a:ln>
                <a:effectLst/>
                <a:uLnTx/>
                <a:uFillTx/>
                <a:latin typeface="+mj-lt"/>
                <a:ea typeface="+mj-ea"/>
                <a:cs typeface="+mj-cs"/>
              </a:rPr>
              <a:t>Water Activity Definition</a:t>
            </a:r>
          </a:p>
        </p:txBody>
      </p:sp>
      <p:sp>
        <p:nvSpPr>
          <p:cNvPr id="4" name="Rectangle 19"/>
          <p:cNvSpPr>
            <a:spLocks noChangeArrowheads="1"/>
          </p:cNvSpPr>
          <p:nvPr/>
        </p:nvSpPr>
        <p:spPr bwMode="auto">
          <a:xfrm>
            <a:off x="1639888" y="1400175"/>
            <a:ext cx="6934200" cy="4876800"/>
          </a:xfrm>
          <a:prstGeom prst="rect">
            <a:avLst/>
          </a:prstGeom>
          <a:noFill/>
          <a:ln w="9525">
            <a:noFill/>
            <a:miter lim="800000"/>
            <a:headEnd/>
            <a:tailEnd/>
          </a:ln>
          <a:effectLst/>
        </p:spPr>
        <p:txBody>
          <a:bodyPr/>
          <a:lstStyle/>
          <a:p>
            <a:pPr marL="342900" indent="-342900" algn="l">
              <a:spcBef>
                <a:spcPct val="20000"/>
              </a:spcBef>
              <a:buClr>
                <a:schemeClr val="folHlink"/>
              </a:buClr>
            </a:pPr>
            <a:r>
              <a:rPr lang="en-US" sz="2400" baseline="0" dirty="0"/>
              <a:t>Experiment - Place together in a sealed container Component A &amp; Component B</a:t>
            </a:r>
          </a:p>
          <a:p>
            <a:pPr marL="342900" indent="-342900" algn="l">
              <a:spcBef>
                <a:spcPct val="20000"/>
              </a:spcBef>
              <a:buClr>
                <a:schemeClr val="folHlink"/>
              </a:buClr>
              <a:buFont typeface="Wingdings" pitchFamily="2" charset="2"/>
              <a:buChar char="§"/>
            </a:pPr>
            <a:endParaRPr lang="en-US" sz="2400" baseline="0" dirty="0"/>
          </a:p>
          <a:p>
            <a:pPr marL="342900" indent="-342900" algn="l">
              <a:spcBef>
                <a:spcPct val="20000"/>
              </a:spcBef>
              <a:buClr>
                <a:schemeClr val="folHlink"/>
              </a:buClr>
              <a:buFont typeface="Wingdings" pitchFamily="2" charset="2"/>
              <a:buChar char="§"/>
            </a:pPr>
            <a:endParaRPr lang="en-US" sz="2400" baseline="0" dirty="0"/>
          </a:p>
          <a:p>
            <a:pPr marL="342900" indent="-342900" algn="l">
              <a:spcBef>
                <a:spcPct val="20000"/>
              </a:spcBef>
              <a:buClr>
                <a:schemeClr val="folHlink"/>
              </a:buClr>
              <a:buFont typeface="Wingdings" pitchFamily="2" charset="2"/>
              <a:buChar char="§"/>
            </a:pPr>
            <a:endParaRPr lang="en-US" sz="2400" baseline="0" dirty="0"/>
          </a:p>
          <a:p>
            <a:pPr marL="342900" indent="-342900" algn="l">
              <a:spcBef>
                <a:spcPct val="20000"/>
              </a:spcBef>
              <a:buClr>
                <a:schemeClr val="folHlink"/>
              </a:buClr>
              <a:buFont typeface="Wingdings" pitchFamily="2" charset="2"/>
              <a:buChar char="§"/>
            </a:pPr>
            <a:endParaRPr lang="en-US" sz="2400" baseline="0" dirty="0"/>
          </a:p>
          <a:p>
            <a:pPr marL="342900" indent="-342900" algn="l">
              <a:spcBef>
                <a:spcPct val="20000"/>
              </a:spcBef>
              <a:buClr>
                <a:schemeClr val="folHlink"/>
              </a:buClr>
              <a:buFont typeface="Wingdings" pitchFamily="2" charset="2"/>
              <a:buChar char="§"/>
            </a:pPr>
            <a:endParaRPr lang="en-US" sz="2400" baseline="0" dirty="0"/>
          </a:p>
          <a:p>
            <a:pPr marL="342900" indent="-342900" algn="l">
              <a:spcBef>
                <a:spcPct val="20000"/>
              </a:spcBef>
              <a:buClr>
                <a:schemeClr val="folHlink"/>
              </a:buClr>
              <a:buFont typeface="Wingdings" pitchFamily="2" charset="2"/>
              <a:buChar char="§"/>
            </a:pPr>
            <a:endParaRPr lang="en-US" sz="2400" baseline="0" dirty="0"/>
          </a:p>
          <a:p>
            <a:pPr marL="342900" indent="-342900" algn="l">
              <a:spcBef>
                <a:spcPct val="20000"/>
              </a:spcBef>
              <a:buClr>
                <a:schemeClr val="folHlink"/>
              </a:buClr>
              <a:buFont typeface="Wingdings" pitchFamily="2" charset="2"/>
              <a:buChar char="§"/>
            </a:pPr>
            <a:endParaRPr lang="en-US" sz="2400" baseline="0" dirty="0"/>
          </a:p>
          <a:p>
            <a:pPr marL="342900" indent="-342900" algn="l">
              <a:spcBef>
                <a:spcPct val="20000"/>
              </a:spcBef>
              <a:buClr>
                <a:schemeClr val="folHlink"/>
              </a:buClr>
              <a:buFont typeface="Wingdings" pitchFamily="2" charset="2"/>
              <a:buNone/>
            </a:pPr>
            <a:r>
              <a:rPr lang="en-US" sz="2400" b="1" baseline="0" dirty="0">
                <a:solidFill>
                  <a:srgbClr val="000080"/>
                </a:solidFill>
              </a:rPr>
              <a:t>	</a:t>
            </a:r>
            <a:r>
              <a:rPr lang="en-US" sz="3200" b="1" baseline="0" dirty="0">
                <a:solidFill>
                  <a:srgbClr val="FF3300"/>
                </a:solidFill>
              </a:rPr>
              <a:t>Which way does water move?</a:t>
            </a:r>
          </a:p>
        </p:txBody>
      </p:sp>
      <p:sp>
        <p:nvSpPr>
          <p:cNvPr id="5" name="Rectangle 21"/>
          <p:cNvSpPr>
            <a:spLocks noChangeArrowheads="1"/>
          </p:cNvSpPr>
          <p:nvPr/>
        </p:nvSpPr>
        <p:spPr bwMode="auto">
          <a:xfrm>
            <a:off x="2362200" y="2971800"/>
            <a:ext cx="4386263" cy="1801813"/>
          </a:xfrm>
          <a:prstGeom prst="rect">
            <a:avLst/>
          </a:prstGeom>
          <a:noFill/>
          <a:ln w="12700">
            <a:solidFill>
              <a:schemeClr val="tx1"/>
            </a:solidFill>
            <a:miter lim="800000"/>
            <a:headEnd type="none" w="sm" len="sm"/>
            <a:tailEnd type="none" w="sm" len="sm"/>
          </a:ln>
          <a:effectLst/>
        </p:spPr>
        <p:txBody>
          <a:bodyPr wrap="none" anchor="ctr"/>
          <a:lstStyle/>
          <a:p>
            <a:pPr algn="ctr" eaLnBrk="0" hangingPunct="0"/>
            <a:endParaRPr lang="id-ID" sz="1800" b="1" baseline="0">
              <a:latin typeface="Helv" pitchFamily="34" charset="0"/>
            </a:endParaRPr>
          </a:p>
        </p:txBody>
      </p:sp>
      <p:sp>
        <p:nvSpPr>
          <p:cNvPr id="6" name="Line 22"/>
          <p:cNvSpPr>
            <a:spLocks noChangeShapeType="1"/>
          </p:cNvSpPr>
          <p:nvPr/>
        </p:nvSpPr>
        <p:spPr bwMode="auto">
          <a:xfrm flipH="1">
            <a:off x="3846513" y="3813175"/>
            <a:ext cx="1371600" cy="0"/>
          </a:xfrm>
          <a:prstGeom prst="line">
            <a:avLst/>
          </a:prstGeom>
          <a:noFill/>
          <a:ln w="38100">
            <a:solidFill>
              <a:schemeClr val="tx1"/>
            </a:solidFill>
            <a:round/>
            <a:headEnd type="stealth" w="med" len="med"/>
            <a:tailEnd type="stealth" w="med" len="med"/>
          </a:ln>
          <a:effectLst/>
        </p:spPr>
        <p:txBody>
          <a:bodyPr/>
          <a:lstStyle/>
          <a:p>
            <a:endParaRPr lang="id-ID"/>
          </a:p>
        </p:txBody>
      </p:sp>
      <p:sp>
        <p:nvSpPr>
          <p:cNvPr id="7" name="Rectangle 32"/>
          <p:cNvSpPr>
            <a:spLocks noChangeArrowheads="1"/>
          </p:cNvSpPr>
          <p:nvPr/>
        </p:nvSpPr>
        <p:spPr bwMode="auto">
          <a:xfrm>
            <a:off x="2428875" y="4373563"/>
            <a:ext cx="1825625" cy="366712"/>
          </a:xfrm>
          <a:prstGeom prst="rect">
            <a:avLst/>
          </a:prstGeom>
          <a:noFill/>
          <a:ln w="12700">
            <a:noFill/>
            <a:miter lim="800000"/>
            <a:headEnd type="none" w="sm" len="sm"/>
            <a:tailEnd type="none" w="sm" len="sm"/>
          </a:ln>
          <a:effectLst/>
        </p:spPr>
        <p:txBody>
          <a:bodyPr wrap="none">
            <a:spAutoFit/>
          </a:bodyPr>
          <a:lstStyle/>
          <a:p>
            <a:pPr algn="l" eaLnBrk="0" hangingPunct="0"/>
            <a:r>
              <a:rPr lang="en-US" sz="1800" b="1" baseline="0"/>
              <a:t>25% Moisture</a:t>
            </a:r>
          </a:p>
        </p:txBody>
      </p:sp>
      <p:sp>
        <p:nvSpPr>
          <p:cNvPr id="8" name="Rectangle 33"/>
          <p:cNvSpPr>
            <a:spLocks noChangeArrowheads="1"/>
          </p:cNvSpPr>
          <p:nvPr/>
        </p:nvSpPr>
        <p:spPr bwMode="auto">
          <a:xfrm>
            <a:off x="4856163" y="4371975"/>
            <a:ext cx="1825625" cy="366713"/>
          </a:xfrm>
          <a:prstGeom prst="rect">
            <a:avLst/>
          </a:prstGeom>
          <a:noFill/>
          <a:ln w="12700">
            <a:noFill/>
            <a:miter lim="800000"/>
            <a:headEnd type="none" w="sm" len="sm"/>
            <a:tailEnd type="none" w="sm" len="sm"/>
          </a:ln>
          <a:effectLst/>
        </p:spPr>
        <p:txBody>
          <a:bodyPr wrap="none">
            <a:spAutoFit/>
          </a:bodyPr>
          <a:lstStyle/>
          <a:p>
            <a:pPr algn="l" eaLnBrk="0" hangingPunct="0"/>
            <a:r>
              <a:rPr lang="en-US" sz="1800" b="1" baseline="0"/>
              <a:t>52% Moisture</a:t>
            </a:r>
          </a:p>
        </p:txBody>
      </p:sp>
      <p:graphicFrame>
        <p:nvGraphicFramePr>
          <p:cNvPr id="9" name="Object 34"/>
          <p:cNvGraphicFramePr>
            <a:graphicFrameLocks/>
          </p:cNvGraphicFramePr>
          <p:nvPr/>
        </p:nvGraphicFramePr>
        <p:xfrm>
          <a:off x="7162800" y="2743200"/>
          <a:ext cx="1752600" cy="2362200"/>
        </p:xfrm>
        <a:graphic>
          <a:graphicData uri="http://schemas.openxmlformats.org/presentationml/2006/ole">
            <mc:AlternateContent xmlns:mc="http://schemas.openxmlformats.org/markup-compatibility/2006">
              <mc:Choice xmlns:v="urn:schemas-microsoft-com:vml" Requires="v">
                <p:oleObj spid="_x0000_s2059" name="Clip" r:id="rId3" imgW="1990440" imgH="2666880" progId="">
                  <p:embed/>
                </p:oleObj>
              </mc:Choice>
              <mc:Fallback>
                <p:oleObj name="Clip" r:id="rId3" imgW="1990440" imgH="2666880" progId="">
                  <p:embed/>
                  <p:pic>
                    <p:nvPicPr>
                      <p:cNvPr id="9" name="Object 3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2743200"/>
                        <a:ext cx="17526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WordArt 35"/>
          <p:cNvSpPr>
            <a:spLocks noChangeArrowheads="1" noChangeShapeType="1" noTextEdit="1"/>
          </p:cNvSpPr>
          <p:nvPr/>
        </p:nvSpPr>
        <p:spPr bwMode="auto">
          <a:xfrm>
            <a:off x="2981325" y="3436938"/>
            <a:ext cx="352425" cy="647700"/>
          </a:xfrm>
          <a:prstGeom prst="rect">
            <a:avLst/>
          </a:prstGeom>
        </p:spPr>
        <p:txBody>
          <a:bodyPr wrap="none" fromWordArt="1">
            <a:prstTxWarp prst="textPlain">
              <a:avLst>
                <a:gd name="adj" fmla="val 50000"/>
              </a:avLst>
            </a:prstTxWarp>
          </a:bodyPr>
          <a:lstStyle/>
          <a:p>
            <a:pPr algn="ctr"/>
            <a:r>
              <a:rPr lang="id-ID" sz="3600" kern="10">
                <a:ln w="9525">
                  <a:solidFill>
                    <a:srgbClr val="000000"/>
                  </a:solidFill>
                  <a:round/>
                  <a:headEnd/>
                  <a:tailEnd/>
                </a:ln>
                <a:solidFill>
                  <a:srgbClr val="FFFFFF"/>
                </a:solidFill>
                <a:latin typeface="Arial Black"/>
              </a:rPr>
              <a:t>A</a:t>
            </a:r>
          </a:p>
        </p:txBody>
      </p:sp>
      <p:sp>
        <p:nvSpPr>
          <p:cNvPr id="11" name="WordArt 36"/>
          <p:cNvSpPr>
            <a:spLocks noChangeArrowheads="1" noChangeShapeType="1" noTextEdit="1"/>
          </p:cNvSpPr>
          <p:nvPr/>
        </p:nvSpPr>
        <p:spPr bwMode="auto">
          <a:xfrm>
            <a:off x="5759450" y="3452813"/>
            <a:ext cx="352425" cy="647700"/>
          </a:xfrm>
          <a:prstGeom prst="rect">
            <a:avLst/>
          </a:prstGeom>
        </p:spPr>
        <p:txBody>
          <a:bodyPr wrap="none" fromWordArt="1">
            <a:prstTxWarp prst="textPlain">
              <a:avLst>
                <a:gd name="adj" fmla="val 50000"/>
              </a:avLst>
            </a:prstTxWarp>
          </a:bodyPr>
          <a:lstStyle/>
          <a:p>
            <a:pPr algn="ctr"/>
            <a:r>
              <a:rPr lang="id-ID" sz="3600" kern="10">
                <a:ln w="9525">
                  <a:solidFill>
                    <a:srgbClr val="000000"/>
                  </a:solidFill>
                  <a:round/>
                  <a:headEnd/>
                  <a:tailEnd/>
                </a:ln>
                <a:solidFill>
                  <a:srgbClr val="FFFFFF"/>
                </a:solidFill>
                <a:latin typeface="Arial Black"/>
              </a:rPr>
              <a:t>B</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5699449-0A75-49BB-B6B3-A7D7B6E41C01}" type="slidenum">
              <a:rPr lang="id-ID" smtClean="0"/>
              <a:pPr/>
              <a:t>23</a:t>
            </a:fld>
            <a:endParaRPr lang="id-ID"/>
          </a:p>
        </p:txBody>
      </p:sp>
      <p:sp>
        <p:nvSpPr>
          <p:cNvPr id="3" name="Rectangle 2"/>
          <p:cNvSpPr txBox="1">
            <a:spLocks noChangeArrowheads="1"/>
          </p:cNvSpPr>
          <p:nvPr/>
        </p:nvSpPr>
        <p:spPr>
          <a:xfrm>
            <a:off x="914400" y="152400"/>
            <a:ext cx="7086600" cy="79216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small" spc="0" normalizeH="0" baseline="0" noProof="0" dirty="0">
                <a:ln>
                  <a:noFill/>
                </a:ln>
                <a:solidFill>
                  <a:schemeClr val="tx2"/>
                </a:solidFill>
                <a:effectLst/>
                <a:uLnTx/>
                <a:uFillTx/>
                <a:latin typeface="+mj-lt"/>
                <a:ea typeface="+mj-ea"/>
                <a:cs typeface="+mj-cs"/>
              </a:rPr>
              <a:t>Water Activity Definition</a:t>
            </a:r>
          </a:p>
        </p:txBody>
      </p:sp>
      <p:sp>
        <p:nvSpPr>
          <p:cNvPr id="4" name="Rectangle 3"/>
          <p:cNvSpPr txBox="1">
            <a:spLocks noChangeArrowheads="1"/>
          </p:cNvSpPr>
          <p:nvPr/>
        </p:nvSpPr>
        <p:spPr>
          <a:xfrm>
            <a:off x="990600" y="1477962"/>
            <a:ext cx="7010400" cy="4525963"/>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Equilibrium Conditions</a:t>
            </a:r>
          </a:p>
          <a:p>
            <a:pPr marL="1463040" marR="0" lvl="4" indent="-182880" algn="l" defTabSz="914400" rtl="0" eaLnBrk="1" fontAlgn="auto" latinLnBrk="0" hangingPunct="1">
              <a:lnSpc>
                <a:spcPct val="100000"/>
              </a:lnSpc>
              <a:spcBef>
                <a:spcPct val="20000"/>
              </a:spcBef>
              <a:spcAft>
                <a:spcPts val="0"/>
              </a:spcAft>
              <a:buClr>
                <a:schemeClr val="accent2">
                  <a:tint val="60000"/>
                </a:schemeClr>
              </a:buClr>
              <a:buSzPct val="68000"/>
              <a:buFont typeface="Wingdings 2"/>
              <a:buChar char=""/>
              <a:tabLst/>
              <a:defRPr/>
            </a:pPr>
            <a:endParaRPr kumimoji="0" lang="en-US" sz="1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pitchFamily="2" charset="2"/>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	a</a:t>
            </a:r>
            <a:r>
              <a:rPr kumimoji="0" lang="en-US" sz="2400" b="0" i="0" u="none" strike="noStrike" kern="1200" cap="none" spc="0" normalizeH="0" baseline="-16000" noProof="0" dirty="0">
                <a:ln>
                  <a:noFill/>
                </a:ln>
                <a:solidFill>
                  <a:schemeClr val="tx1"/>
                </a:solidFill>
                <a:effectLst/>
                <a:uLnTx/>
                <a:uFillTx/>
                <a:latin typeface="+mn-lt"/>
                <a:ea typeface="+mn-ea"/>
                <a:cs typeface="+mn-cs"/>
              </a:rPr>
              <a:t>w Component A</a:t>
            </a:r>
            <a:r>
              <a:rPr kumimoji="0" lang="en-US" sz="2400" b="0" i="0" u="none" strike="noStrike" kern="1200" cap="none" spc="0" normalizeH="0" baseline="0" noProof="0" dirty="0">
                <a:ln>
                  <a:noFill/>
                </a:ln>
                <a:solidFill>
                  <a:schemeClr val="tx1"/>
                </a:solidFill>
                <a:effectLst/>
                <a:uLnTx/>
                <a:uFillTx/>
                <a:latin typeface="+mn-lt"/>
                <a:ea typeface="+mn-ea"/>
                <a:cs typeface="+mn-cs"/>
              </a:rPr>
              <a:t> = a</a:t>
            </a:r>
            <a:r>
              <a:rPr kumimoji="0" lang="en-US" sz="2400" b="0" i="0" u="none" strike="noStrike" kern="1200" cap="none" spc="0" normalizeH="0" baseline="-16000" noProof="0" dirty="0">
                <a:ln>
                  <a:noFill/>
                </a:ln>
                <a:solidFill>
                  <a:schemeClr val="tx1"/>
                </a:solidFill>
                <a:effectLst/>
                <a:uLnTx/>
                <a:uFillTx/>
                <a:latin typeface="+mn-lt"/>
                <a:ea typeface="+mn-ea"/>
                <a:cs typeface="+mn-cs"/>
              </a:rPr>
              <a:t>w Component B</a:t>
            </a:r>
            <a:r>
              <a:rPr kumimoji="0" lang="en-US" sz="2400" b="0" i="0" u="none" strike="noStrike" kern="1200" cap="none" spc="0" normalizeH="0" baseline="0" noProof="0" dirty="0">
                <a:ln>
                  <a:noFill/>
                </a:ln>
                <a:solidFill>
                  <a:schemeClr val="tx1"/>
                </a:solidFill>
                <a:effectLst/>
                <a:uLnTx/>
                <a:uFillTx/>
                <a:latin typeface="+mn-lt"/>
                <a:ea typeface="+mn-ea"/>
                <a:cs typeface="+mn-cs"/>
              </a:rPr>
              <a:t> = a</a:t>
            </a:r>
            <a:r>
              <a:rPr kumimoji="0" lang="en-US" sz="2400" b="0" i="0" u="none" strike="noStrike" kern="1200" cap="none" spc="0" normalizeH="0" baseline="-16000" noProof="0" dirty="0">
                <a:ln>
                  <a:noFill/>
                </a:ln>
                <a:solidFill>
                  <a:schemeClr val="tx1"/>
                </a:solidFill>
                <a:effectLst/>
                <a:uLnTx/>
                <a:uFillTx/>
                <a:latin typeface="+mn-lt"/>
                <a:ea typeface="+mn-ea"/>
                <a:cs typeface="+mn-cs"/>
              </a:rPr>
              <a:t>w air</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1463040" marR="0" lvl="4" indent="-182880" algn="l" defTabSz="914400" rtl="0" eaLnBrk="1" fontAlgn="auto" latinLnBrk="0" hangingPunct="1">
              <a:lnSpc>
                <a:spcPct val="100000"/>
              </a:lnSpc>
              <a:spcBef>
                <a:spcPct val="20000"/>
              </a:spcBef>
              <a:spcAft>
                <a:spcPts val="0"/>
              </a:spcAft>
              <a:buClr>
                <a:schemeClr val="accent2">
                  <a:tint val="60000"/>
                </a:schemeClr>
              </a:buClr>
              <a:buSzPct val="68000"/>
              <a:buFont typeface="Wingdings 2"/>
              <a:buChar char=""/>
              <a:tabLst/>
              <a:defRPr/>
            </a:pPr>
            <a:endParaRPr kumimoji="0" lang="en-US" sz="1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At equilibrium the energy status (chemical potentials) are the same and thus no net exchange of water.</a:t>
            </a:r>
          </a:p>
          <a:p>
            <a:pPr marL="1463040" marR="0" lvl="4" indent="-182880" algn="l" defTabSz="914400" rtl="0" eaLnBrk="1" fontAlgn="auto" latinLnBrk="0" hangingPunct="1">
              <a:lnSpc>
                <a:spcPct val="100000"/>
              </a:lnSpc>
              <a:spcBef>
                <a:spcPct val="20000"/>
              </a:spcBef>
              <a:spcAft>
                <a:spcPts val="0"/>
              </a:spcAft>
              <a:buClr>
                <a:schemeClr val="accent2">
                  <a:tint val="60000"/>
                </a:schemeClr>
              </a:buClr>
              <a:buSzPct val="68000"/>
              <a:buFont typeface="Wingdings 2"/>
              <a:buChar char=""/>
              <a:tabLst/>
              <a:defRPr/>
            </a:pPr>
            <a:endParaRPr kumimoji="0" lang="en-US" sz="1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pitchFamily="2" charset="2"/>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			</a:t>
            </a:r>
            <a:endParaRPr kumimoji="0" lang="en-US" sz="2400" b="0" i="0" u="none" strike="noStrike" kern="1200" cap="none" spc="0" normalizeH="0" baseline="-16000" noProof="0" dirty="0">
              <a:ln>
                <a:noFill/>
              </a:ln>
              <a:solidFill>
                <a:schemeClr val="tx1"/>
              </a:solidFill>
              <a:effectLst/>
              <a:uLnTx/>
              <a:uFillTx/>
              <a:latin typeface="+mn-lt"/>
              <a:ea typeface="+mn-ea"/>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28600"/>
            <a:ext cx="8321509" cy="58477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id-ID" sz="3200" b="1" dirty="0">
                <a:solidFill>
                  <a:srgbClr val="FF0000"/>
                </a:solidFill>
              </a:rPr>
              <a:t>7. M</a:t>
            </a:r>
            <a:r>
              <a:rPr lang="en-US" sz="3200" b="1" dirty="0" err="1">
                <a:solidFill>
                  <a:srgbClr val="FF0000"/>
                </a:solidFill>
              </a:rPr>
              <a:t>ethod</a:t>
            </a:r>
            <a:r>
              <a:rPr lang="id-ID" sz="3200" b="1" dirty="0">
                <a:solidFill>
                  <a:srgbClr val="FF0000"/>
                </a:solidFill>
              </a:rPr>
              <a:t>s</a:t>
            </a:r>
            <a:r>
              <a:rPr lang="en-US" sz="3200" b="1" dirty="0">
                <a:solidFill>
                  <a:srgbClr val="FF0000"/>
                </a:solidFill>
              </a:rPr>
              <a:t> of measured water activity</a:t>
            </a:r>
            <a:endParaRPr lang="id-ID" sz="3200" b="1" dirty="0">
              <a:solidFill>
                <a:srgbClr val="FF0000"/>
              </a:solidFill>
            </a:endParaRPr>
          </a:p>
        </p:txBody>
      </p:sp>
      <p:sp>
        <p:nvSpPr>
          <p:cNvPr id="6145" name="Rectangle 1"/>
          <p:cNvSpPr>
            <a:spLocks noChangeArrowheads="1"/>
          </p:cNvSpPr>
          <p:nvPr/>
        </p:nvSpPr>
        <p:spPr bwMode="auto">
          <a:xfrm>
            <a:off x="457200" y="990600"/>
            <a:ext cx="7948779"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44463"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Experiment 1.1 : Determination of Water Activity Curve for Nonfat Dry Milk</a:t>
            </a:r>
            <a:endParaRPr kumimoji="0" lang="en-US" sz="3200" b="0" i="0" u="none" strike="noStrike" cap="none" normalizeH="0" baseline="0" dirty="0">
              <a:ln>
                <a:noFill/>
              </a:ln>
              <a:solidFill>
                <a:schemeClr val="tx1"/>
              </a:solidFill>
              <a:effectLst/>
              <a:latin typeface="Arial" pitchFamily="34" charset="0"/>
              <a:cs typeface="Arial" pitchFamily="34" charset="0"/>
            </a:endParaRPr>
          </a:p>
        </p:txBody>
      </p:sp>
      <p:sp>
        <p:nvSpPr>
          <p:cNvPr id="6146" name="Rectangle 2"/>
          <p:cNvSpPr>
            <a:spLocks noChangeArrowheads="1"/>
          </p:cNvSpPr>
          <p:nvPr/>
        </p:nvSpPr>
        <p:spPr bwMode="auto">
          <a:xfrm>
            <a:off x="304800" y="1828800"/>
            <a:ext cx="807720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44463" algn="justLow" defTabSz="914400" rtl="0" eaLnBrk="1" fontAlgn="base" latinLnBrk="0" hangingPunct="1">
              <a:lnSpc>
                <a:spcPct val="100000"/>
              </a:lnSpc>
              <a:spcBef>
                <a:spcPct val="0"/>
              </a:spcBef>
              <a:spcAft>
                <a:spcPct val="0"/>
              </a:spcAft>
              <a:buClrTx/>
              <a:buSzTx/>
              <a:buFontTx/>
              <a:buAutoNum type="arabicPeriod"/>
              <a:tabLst/>
            </a:pPr>
            <a:r>
              <a:rPr kumimoji="0" lang="id-ID" sz="20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Nonfat dry milk samples: Your group will evaluate one sample.</a:t>
            </a:r>
            <a:endParaRPr kumimoji="0" lang="id-ID" sz="20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endParaRPr>
          </a:p>
          <a:p>
            <a:pPr marL="55563" marR="0" lvl="0" indent="-55563" algn="justLow" defTabSz="914400" rtl="0" eaLnBrk="1" fontAlgn="base" latinLnBrk="0" hangingPunct="1">
              <a:lnSpc>
                <a:spcPct val="100000"/>
              </a:lnSpc>
              <a:spcBef>
                <a:spcPct val="0"/>
              </a:spcBef>
              <a:spcAft>
                <a:spcPct val="0"/>
              </a:spcAft>
              <a:buClrTx/>
              <a:buSzTx/>
              <a:tabLst/>
            </a:pPr>
            <a:r>
              <a:rPr kumimoji="0" lang="id-ID" sz="20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2</a:t>
            </a:r>
            <a:r>
              <a:rPr kumimoji="0" lang="id-ID" sz="36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a:t>
            </a:r>
            <a:r>
              <a:rPr lang="en-US" sz="2000" dirty="0">
                <a:solidFill>
                  <a:srgbClr val="000000"/>
                </a:solidFill>
                <a:latin typeface="Times New Roman" pitchFamily="18" charset="0"/>
                <a:ea typeface="Calibri" pitchFamily="34" charset="0"/>
                <a:cs typeface="Times New Roman" pitchFamily="18" charset="0"/>
              </a:rPr>
              <a:t>Saturated Salt Solutions: You will use eight different saturated salt solutions to your water activity curve. Table 1 shows the expected water activity and the recipe to prepare the solutions.</a:t>
            </a:r>
            <a:endParaRPr lang="id-ID" sz="2000" dirty="0">
              <a:solidFill>
                <a:srgbClr val="000000"/>
              </a:solidFill>
              <a:latin typeface="Times New Roman" pitchFamily="18" charset="0"/>
              <a:ea typeface="Calibri" pitchFamily="34" charset="0"/>
              <a:cs typeface="Times New Roman" pitchFamily="18" charset="0"/>
            </a:endParaRPr>
          </a:p>
          <a:p>
            <a:pPr marL="55563" marR="0" lvl="0" indent="-55563" algn="justLow" defTabSz="914400" rtl="0" eaLnBrk="1" fontAlgn="base" latinLnBrk="0" hangingPunct="1">
              <a:lnSpc>
                <a:spcPct val="100000"/>
              </a:lnSpc>
              <a:spcBef>
                <a:spcPct val="0"/>
              </a:spcBef>
              <a:spcAft>
                <a:spcPct val="0"/>
              </a:spcAft>
              <a:buClrTx/>
              <a:buSzTx/>
              <a:tabLst/>
            </a:pPr>
            <a:endParaRPr lang="id-ID" sz="2000" dirty="0">
              <a:solidFill>
                <a:srgbClr val="000000"/>
              </a:solidFill>
              <a:latin typeface="Times New Roman" pitchFamily="18" charset="0"/>
              <a:ea typeface="Calibri" pitchFamily="34" charset="0"/>
              <a:cs typeface="Times New Roman" pitchFamily="18" charset="0"/>
            </a:endParaRPr>
          </a:p>
          <a:p>
            <a:r>
              <a:rPr lang="en-US" sz="2000" dirty="0"/>
              <a:t>3. Aluminum weighing dishes</a:t>
            </a:r>
            <a:endParaRPr lang="id-ID" sz="2000" dirty="0"/>
          </a:p>
          <a:p>
            <a:endParaRPr lang="id-ID" sz="2000" dirty="0"/>
          </a:p>
          <a:p>
            <a:r>
              <a:rPr lang="en-US" sz="2000" dirty="0"/>
              <a:t>4. Mason jars with wire racks</a:t>
            </a:r>
            <a:endParaRPr lang="id-ID" sz="2000" dirty="0"/>
          </a:p>
          <a:p>
            <a:pPr marL="55563" marR="0" lvl="0" indent="-55563" algn="justLow" defTabSz="914400" rtl="0" eaLnBrk="1" fontAlgn="base" latinLnBrk="0" hangingPunct="1">
              <a:lnSpc>
                <a:spcPct val="100000"/>
              </a:lnSpc>
              <a:spcBef>
                <a:spcPct val="0"/>
              </a:spcBef>
              <a:spcAft>
                <a:spcPct val="0"/>
              </a:spcAft>
              <a:buClrTx/>
              <a:buSzTx/>
              <a:tabLst/>
            </a:pPr>
            <a:endParaRPr lang="en-US" sz="2000" dirty="0">
              <a:solidFill>
                <a:srgbClr val="000000"/>
              </a:solidFill>
              <a:latin typeface="Times New Roman" pitchFamily="18" charset="0"/>
              <a:ea typeface="Calibri" pitchFamily="34" charset="0"/>
              <a:cs typeface="Times New Roman" pitchFamily="18" charset="0"/>
            </a:endParaRPr>
          </a:p>
        </p:txBody>
      </p:sp>
      <p:sp>
        <p:nvSpPr>
          <p:cNvPr id="5" name="Slide Number Placeholder 4"/>
          <p:cNvSpPr>
            <a:spLocks noGrp="1"/>
          </p:cNvSpPr>
          <p:nvPr>
            <p:ph type="sldNum" sz="quarter" idx="12"/>
          </p:nvPr>
        </p:nvSpPr>
        <p:spPr/>
        <p:txBody>
          <a:bodyPr/>
          <a:lstStyle/>
          <a:p>
            <a:fld id="{05699449-0A75-49BB-B6B3-A7D7B6E41C01}" type="slidenum">
              <a:rPr lang="id-ID" smtClean="0"/>
              <a:pPr/>
              <a:t>24</a:t>
            </a:fld>
            <a:endParaRPr lang="id-ID"/>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صورة 1"/>
          <p:cNvPicPr>
            <a:picLocks noChangeAspect="1" noChangeArrowheads="1"/>
          </p:cNvPicPr>
          <p:nvPr/>
        </p:nvPicPr>
        <p:blipFill>
          <a:blip r:embed="rId2" cstate="print"/>
          <a:srcRect/>
          <a:stretch>
            <a:fillRect/>
          </a:stretch>
        </p:blipFill>
        <p:spPr bwMode="auto">
          <a:xfrm>
            <a:off x="457200" y="838200"/>
            <a:ext cx="8229600" cy="55626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05699449-0A75-49BB-B6B3-A7D7B6E41C01}" type="slidenum">
              <a:rPr lang="id-ID" smtClean="0"/>
              <a:pPr/>
              <a:t>25</a:t>
            </a:fld>
            <a:endParaRPr lang="id-ID"/>
          </a:p>
        </p:txBody>
      </p:sp>
      <p:sp>
        <p:nvSpPr>
          <p:cNvPr id="4" name="Rectangle 3">
            <a:extLst>
              <a:ext uri="{FF2B5EF4-FFF2-40B4-BE49-F238E27FC236}">
                <a16:creationId xmlns:a16="http://schemas.microsoft.com/office/drawing/2014/main" id="{6ADC6D63-1E64-4D8A-8E3C-40F8EF2941A3}"/>
              </a:ext>
            </a:extLst>
          </p:cNvPr>
          <p:cNvSpPr/>
          <p:nvPr/>
        </p:nvSpPr>
        <p:spPr>
          <a:xfrm>
            <a:off x="10886" y="20411"/>
            <a:ext cx="9144000" cy="646331"/>
          </a:xfrm>
          <a:prstGeom prst="rect">
            <a:avLst/>
          </a:prstGeom>
        </p:spPr>
        <p:txBody>
          <a:bodyPr wrap="square">
            <a:spAutoFit/>
          </a:bodyPr>
          <a:lstStyle/>
          <a:p>
            <a:pPr algn="ctr"/>
            <a:r>
              <a:rPr lang="en-US" sz="3600" b="1" dirty="0">
                <a:solidFill>
                  <a:srgbClr val="FF0000"/>
                </a:solidFill>
              </a:rPr>
              <a:t>Measurement the water activity</a:t>
            </a:r>
            <a:endParaRPr lang="en-US" sz="3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rotronic-usa.com/images/aw/hp23aw/hp23aw_set_680.jpg"/>
          <p:cNvPicPr>
            <a:picLocks noChangeAspect="1" noChangeArrowheads="1"/>
          </p:cNvPicPr>
          <p:nvPr/>
        </p:nvPicPr>
        <p:blipFill>
          <a:blip r:embed="rId2" cstate="print"/>
          <a:srcRect/>
          <a:stretch>
            <a:fillRect/>
          </a:stretch>
        </p:blipFill>
        <p:spPr bwMode="auto">
          <a:xfrm>
            <a:off x="1371600" y="0"/>
            <a:ext cx="6477000" cy="5715000"/>
          </a:xfrm>
          <a:prstGeom prst="rect">
            <a:avLst/>
          </a:prstGeom>
          <a:noFill/>
        </p:spPr>
      </p:pic>
      <p:sp>
        <p:nvSpPr>
          <p:cNvPr id="3" name="Rectangle 2"/>
          <p:cNvSpPr/>
          <p:nvPr/>
        </p:nvSpPr>
        <p:spPr>
          <a:xfrm>
            <a:off x="1600200" y="5657671"/>
            <a:ext cx="5410200" cy="923330"/>
          </a:xfrm>
          <a:prstGeom prst="rect">
            <a:avLst/>
          </a:prstGeom>
        </p:spPr>
        <p:txBody>
          <a:bodyPr wrap="square">
            <a:spAutoFit/>
          </a:bodyPr>
          <a:lstStyle/>
          <a:p>
            <a:pPr algn="just"/>
            <a:endParaRPr lang="id-ID" dirty="0"/>
          </a:p>
          <a:p>
            <a:pPr algn="just"/>
            <a:r>
              <a:rPr lang="en-US" b="1" dirty="0" err="1"/>
              <a:t>HygroPalm</a:t>
            </a:r>
            <a:r>
              <a:rPr lang="en-US" b="1" dirty="0"/>
              <a:t> </a:t>
            </a:r>
            <a:r>
              <a:rPr lang="en-US" b="1" dirty="0" err="1"/>
              <a:t>HP23</a:t>
            </a:r>
            <a:r>
              <a:rPr lang="en-US" b="1" dirty="0"/>
              <a:t>-A / </a:t>
            </a:r>
            <a:r>
              <a:rPr lang="en-US" b="1" dirty="0" err="1"/>
              <a:t>HP23</a:t>
            </a:r>
            <a:r>
              <a:rPr lang="en-US" b="1" dirty="0"/>
              <a:t>-AW-A Hand-Held Indicator </a:t>
            </a:r>
            <a:r>
              <a:rPr lang="id-ID" b="1" dirty="0"/>
              <a:t> User Guide </a:t>
            </a:r>
            <a:endParaRPr lang="id-ID" dirty="0"/>
          </a:p>
        </p:txBody>
      </p:sp>
      <p:sp>
        <p:nvSpPr>
          <p:cNvPr id="4" name="Slide Number Placeholder 3"/>
          <p:cNvSpPr>
            <a:spLocks noGrp="1"/>
          </p:cNvSpPr>
          <p:nvPr>
            <p:ph type="sldNum" sz="quarter" idx="12"/>
          </p:nvPr>
        </p:nvSpPr>
        <p:spPr/>
        <p:txBody>
          <a:bodyPr/>
          <a:lstStyle/>
          <a:p>
            <a:fld id="{05699449-0A75-49BB-B6B3-A7D7B6E41C01}" type="slidenum">
              <a:rPr lang="id-ID" smtClean="0"/>
              <a:pPr/>
              <a:t>26</a:t>
            </a:fld>
            <a:endParaRPr lang="id-ID"/>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aqualab.com/assets/Images/Product-Images/Water-Activity-Meters/AquaLab-Series-4TE-Side.jpg"/>
          <p:cNvPicPr>
            <a:picLocks noChangeAspect="1" noChangeArrowheads="1"/>
          </p:cNvPicPr>
          <p:nvPr/>
        </p:nvPicPr>
        <p:blipFill>
          <a:blip r:embed="rId2" cstate="print"/>
          <a:srcRect/>
          <a:stretch>
            <a:fillRect/>
          </a:stretch>
        </p:blipFill>
        <p:spPr bwMode="auto">
          <a:xfrm>
            <a:off x="1752600" y="228600"/>
            <a:ext cx="5760720" cy="5638800"/>
          </a:xfrm>
          <a:prstGeom prst="rect">
            <a:avLst/>
          </a:prstGeom>
          <a:noFill/>
        </p:spPr>
      </p:pic>
      <p:sp>
        <p:nvSpPr>
          <p:cNvPr id="4" name="Slide Number Placeholder 3"/>
          <p:cNvSpPr>
            <a:spLocks noGrp="1"/>
          </p:cNvSpPr>
          <p:nvPr>
            <p:ph type="sldNum" sz="quarter" idx="12"/>
          </p:nvPr>
        </p:nvSpPr>
        <p:spPr/>
        <p:txBody>
          <a:bodyPr/>
          <a:lstStyle/>
          <a:p>
            <a:fld id="{05699449-0A75-49BB-B6B3-A7D7B6E41C01}" type="slidenum">
              <a:rPr lang="id-ID" smtClean="0"/>
              <a:pPr/>
              <a:t>27</a:t>
            </a:fld>
            <a:endParaRPr lang="id-ID"/>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531267" y="3509963"/>
            <a:ext cx="5319162"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97669E7D-265D-4F71-93A0-D798EF728D2F}"/>
              </a:ext>
            </a:extLst>
          </p:cNvPr>
          <p:cNvSpPr/>
          <p:nvPr/>
        </p:nvSpPr>
        <p:spPr>
          <a:xfrm>
            <a:off x="3766365" y="3812954"/>
            <a:ext cx="4848966" cy="1516014"/>
          </a:xfrm>
          <a:prstGeom prst="rect">
            <a:avLst/>
          </a:prstGeom>
        </p:spPr>
        <p:txBody>
          <a:bodyPr vert="horz" lIns="91440" tIns="45720" rIns="91440" bIns="45720" rtlCol="0" anchor="b">
            <a:normAutofit fontScale="92500" lnSpcReduction="10000"/>
          </a:bodyPr>
          <a:lstStyle/>
          <a:p>
            <a:pPr algn="ctr">
              <a:lnSpc>
                <a:spcPct val="90000"/>
              </a:lnSpc>
              <a:spcBef>
                <a:spcPct val="0"/>
              </a:spcBef>
              <a:spcAft>
                <a:spcPts val="600"/>
              </a:spcAft>
            </a:pPr>
            <a:r>
              <a:rPr lang="en-US" sz="6000" i="1" kern="1200" dirty="0">
                <a:solidFill>
                  <a:srgbClr val="FFFFFF"/>
                </a:solidFill>
                <a:latin typeface="+mj-lt"/>
                <a:ea typeface="+mj-ea"/>
                <a:cs typeface="+mj-cs"/>
              </a:rPr>
              <a:t>Drying Technology </a:t>
            </a:r>
          </a:p>
        </p:txBody>
      </p:sp>
      <p:pic>
        <p:nvPicPr>
          <p:cNvPr id="4" name="Picture 3" descr="A close up of food&#10;&#10;Description automatically generated">
            <a:extLst>
              <a:ext uri="{FF2B5EF4-FFF2-40B4-BE49-F238E27FC236}">
                <a16:creationId xmlns:a16="http://schemas.microsoft.com/office/drawing/2014/main" id="{BA03D66F-4D4C-423A-8444-60452D2C5DE1}"/>
              </a:ext>
            </a:extLst>
          </p:cNvPr>
          <p:cNvPicPr>
            <a:picLocks noChangeAspect="1"/>
          </p:cNvPicPr>
          <p:nvPr/>
        </p:nvPicPr>
        <p:blipFill rotWithShape="1">
          <a:blip r:embed="rId2">
            <a:extLst>
              <a:ext uri="{28A0092B-C50C-407E-A947-70E740481C1C}">
                <a14:useLocalDpi xmlns:a14="http://schemas.microsoft.com/office/drawing/2010/main" val="0"/>
              </a:ext>
            </a:extLst>
          </a:blip>
          <a:srcRect l="13382" r="16011" b="-2"/>
          <a:stretch/>
        </p:blipFill>
        <p:spPr>
          <a:xfrm>
            <a:off x="238226" y="321733"/>
            <a:ext cx="3113761" cy="3026834"/>
          </a:xfrm>
          <a:prstGeom prst="rect">
            <a:avLst/>
          </a:prstGeom>
        </p:spPr>
      </p:pic>
      <p:pic>
        <p:nvPicPr>
          <p:cNvPr id="6" name="Picture 5" descr="A picture containing object, food, indoor, filled&#10;&#10;Description automatically generated">
            <a:extLst>
              <a:ext uri="{FF2B5EF4-FFF2-40B4-BE49-F238E27FC236}">
                <a16:creationId xmlns:a16="http://schemas.microsoft.com/office/drawing/2014/main" id="{A62BCF69-6B00-406D-86E7-E766BAA3B50B}"/>
              </a:ext>
            </a:extLst>
          </p:cNvPr>
          <p:cNvPicPr>
            <a:picLocks noChangeAspect="1"/>
          </p:cNvPicPr>
          <p:nvPr/>
        </p:nvPicPr>
        <p:blipFill rotWithShape="1">
          <a:blip r:embed="rId3">
            <a:extLst>
              <a:ext uri="{28A0092B-C50C-407E-A947-70E740481C1C}">
                <a14:useLocalDpi xmlns:a14="http://schemas.microsoft.com/office/drawing/2010/main" val="0"/>
              </a:ext>
            </a:extLst>
          </a:blip>
          <a:srcRect l="921" r="15273" b="1"/>
          <a:stretch/>
        </p:blipFill>
        <p:spPr>
          <a:xfrm>
            <a:off x="3479216" y="321733"/>
            <a:ext cx="2654982" cy="2985818"/>
          </a:xfrm>
          <a:prstGeom prst="ellipse">
            <a:avLst/>
          </a:prstGeom>
          <a:ln>
            <a:noFill/>
          </a:ln>
          <a:effectLst>
            <a:softEdge rad="112500"/>
          </a:effectLst>
        </p:spPr>
      </p:pic>
      <p:pic>
        <p:nvPicPr>
          <p:cNvPr id="1028" name="Picture 4" descr="Image result for drying fruits">
            <a:extLst>
              <a:ext uri="{FF2B5EF4-FFF2-40B4-BE49-F238E27FC236}">
                <a16:creationId xmlns:a16="http://schemas.microsoft.com/office/drawing/2014/main" id="{BF896BB0-2F36-466F-BEF9-2D05CBE2FDC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784" r="30060"/>
          <a:stretch/>
        </p:blipFill>
        <p:spPr bwMode="auto">
          <a:xfrm>
            <a:off x="6261427" y="321734"/>
            <a:ext cx="2651693" cy="2985818"/>
          </a:xfrm>
          <a:prstGeom prst="rect">
            <a:avLst/>
          </a:prstGeom>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53715" y="5443086"/>
            <a:ext cx="48006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26" name="Picture 2" descr="Image result for drying fruits">
            <a:extLst>
              <a:ext uri="{FF2B5EF4-FFF2-40B4-BE49-F238E27FC236}">
                <a16:creationId xmlns:a16="http://schemas.microsoft.com/office/drawing/2014/main" id="{F1EB35A4-E1B7-47E4-8EA5-6689E11658C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0201" r="31858" b="-1"/>
          <a:stretch/>
        </p:blipFill>
        <p:spPr bwMode="auto">
          <a:xfrm>
            <a:off x="238226" y="3509433"/>
            <a:ext cx="3120339" cy="3026833"/>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8866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z="3600" b="1" dirty="0"/>
              <a:t>Drying Technology</a:t>
            </a:r>
            <a:endParaRPr lang="en-US" sz="3600" b="1" dirty="0">
              <a:solidFill>
                <a:srgbClr val="000000"/>
              </a:solidFill>
              <a:effectLst/>
            </a:endParaRPr>
          </a:p>
        </p:txBody>
      </p:sp>
      <p:sp>
        <p:nvSpPr>
          <p:cNvPr id="41987" name="Rectangle 3"/>
          <p:cNvSpPr>
            <a:spLocks noGrp="1" noChangeArrowheads="1"/>
          </p:cNvSpPr>
          <p:nvPr>
            <p:ph type="body" idx="1"/>
          </p:nvPr>
        </p:nvSpPr>
        <p:spPr>
          <a:xfrm>
            <a:off x="428625" y="1428750"/>
            <a:ext cx="8229600" cy="4535488"/>
          </a:xfrm>
        </p:spPr>
        <p:txBody>
          <a:bodyPr>
            <a:normAutofit lnSpcReduction="10000"/>
          </a:bodyPr>
          <a:lstStyle/>
          <a:p>
            <a:pPr algn="justLow" eaLnBrk="1" hangingPunct="1">
              <a:defRPr/>
            </a:pPr>
            <a:r>
              <a:rPr lang="en-US" sz="2400" dirty="0">
                <a:solidFill>
                  <a:srgbClr val="000000"/>
                </a:solidFill>
                <a:effectLst/>
              </a:rPr>
              <a:t>Dehydration (or drying) is defined as ‘the application of heat under controlled conditions to remove the majority of the water normally present in a food by evaporation’ (or in the case of freeze drying by sublimation).</a:t>
            </a:r>
            <a:endParaRPr lang="id-ID" sz="2400" dirty="0">
              <a:solidFill>
                <a:srgbClr val="000000"/>
              </a:solidFill>
              <a:effectLst/>
            </a:endParaRPr>
          </a:p>
          <a:p>
            <a:pPr algn="justLow" eaLnBrk="1" hangingPunct="1">
              <a:defRPr/>
            </a:pPr>
            <a:endParaRPr lang="en-US" sz="2400" dirty="0">
              <a:solidFill>
                <a:srgbClr val="000000"/>
              </a:solidFill>
              <a:effectLst/>
            </a:endParaRPr>
          </a:p>
          <a:p>
            <a:pPr algn="justLow" eaLnBrk="1" hangingPunct="1">
              <a:buFontTx/>
              <a:buNone/>
              <a:defRPr/>
            </a:pPr>
            <a:r>
              <a:rPr lang="id-ID" sz="2400" dirty="0"/>
              <a:t>  </a:t>
            </a:r>
            <a:r>
              <a:rPr lang="en-US" b="1" u="sng" dirty="0"/>
              <a:t>How Drying Preserves</a:t>
            </a:r>
            <a:endParaRPr lang="id-ID" b="1" u="sng" dirty="0"/>
          </a:p>
          <a:p>
            <a:pPr algn="justLow" eaLnBrk="1" hangingPunct="1">
              <a:buFontTx/>
              <a:buNone/>
              <a:defRPr/>
            </a:pPr>
            <a:endParaRPr lang="en-US" sz="2400" b="1" u="sng" dirty="0">
              <a:solidFill>
                <a:srgbClr val="000000"/>
              </a:solidFill>
              <a:effectLst/>
            </a:endParaRPr>
          </a:p>
          <a:p>
            <a:pPr algn="justLow" eaLnBrk="1" hangingPunct="1">
              <a:defRPr/>
            </a:pPr>
            <a:r>
              <a:rPr lang="en-US" sz="2400" dirty="0">
                <a:solidFill>
                  <a:srgbClr val="000000"/>
                </a:solidFill>
                <a:effectLst/>
              </a:rPr>
              <a:t>The main purpose of dehydration is to extend the shelf life of foods by a reduction in water activity</a:t>
            </a:r>
            <a:r>
              <a:rPr lang="id-ID" sz="2400" dirty="0">
                <a:solidFill>
                  <a:srgbClr val="000000"/>
                </a:solidFill>
                <a:effectLst/>
              </a:rPr>
              <a:t>.</a:t>
            </a:r>
            <a:r>
              <a:rPr lang="en-US" sz="2400" dirty="0">
                <a:solidFill>
                  <a:srgbClr val="000000"/>
                </a:solidFill>
                <a:effectLst/>
              </a:rPr>
              <a:t> </a:t>
            </a:r>
            <a:r>
              <a:rPr lang="en-US" sz="2400" u="sng" dirty="0">
                <a:solidFill>
                  <a:srgbClr val="000000"/>
                </a:solidFill>
                <a:effectLst/>
              </a:rPr>
              <a:t>This inhibits microbial growth and enzyme activity, but the processing temperature is usually insufficient to cause their inactivation.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219200"/>
            <a:ext cx="8382000" cy="5262979"/>
          </a:xfrm>
          <a:prstGeom prst="rect">
            <a:avLst/>
          </a:prstGeom>
        </p:spPr>
        <p:txBody>
          <a:bodyPr wrap="square">
            <a:spAutoFit/>
          </a:bodyPr>
          <a:lstStyle/>
          <a:p>
            <a:pPr marL="457200" indent="-457200" algn="just">
              <a:buFont typeface="Wingdings" pitchFamily="2" charset="2"/>
              <a:buChar char="Ø"/>
            </a:pPr>
            <a:r>
              <a:rPr lang="en-US" sz="2400" dirty="0"/>
              <a:t>Food preservation has as its goal the extension of shelf life of foods to allow</a:t>
            </a:r>
            <a:r>
              <a:rPr lang="id-ID" sz="2400" dirty="0"/>
              <a:t> </a:t>
            </a:r>
            <a:r>
              <a:rPr lang="en-US" sz="2400" dirty="0"/>
              <a:t>storage and convenient distribution. </a:t>
            </a:r>
            <a:endParaRPr lang="id-ID" sz="2400" dirty="0"/>
          </a:p>
          <a:p>
            <a:pPr marL="457200" indent="-457200" algn="just">
              <a:buFont typeface="Wingdings" pitchFamily="2" charset="2"/>
              <a:buChar char="Ø"/>
            </a:pPr>
            <a:endParaRPr lang="id-ID" sz="2400" dirty="0"/>
          </a:p>
          <a:p>
            <a:pPr marL="457200" indent="-457200" algn="just">
              <a:buFont typeface="Wingdings" pitchFamily="2" charset="2"/>
              <a:buChar char="Ø"/>
            </a:pPr>
            <a:r>
              <a:rPr lang="en-US" sz="2400" dirty="0"/>
              <a:t>The most dangerous source of limitation of</a:t>
            </a:r>
            <a:r>
              <a:rPr lang="id-ID" sz="2400" dirty="0"/>
              <a:t> </a:t>
            </a:r>
            <a:r>
              <a:rPr lang="en-US" sz="2400" dirty="0"/>
              <a:t>shelf life is due to the activity of microorganisms. The first aim of food</a:t>
            </a:r>
            <a:r>
              <a:rPr lang="id-ID" sz="2400" dirty="0"/>
              <a:t> </a:t>
            </a:r>
            <a:r>
              <a:rPr lang="en-US" sz="2400" dirty="0"/>
              <a:t>preservation is therefore to limitation the danger of</a:t>
            </a:r>
            <a:r>
              <a:rPr lang="id-ID" sz="2400" dirty="0"/>
              <a:t> </a:t>
            </a:r>
            <a:r>
              <a:rPr lang="en-US" sz="2400" dirty="0"/>
              <a:t>spoilage due to microbes</a:t>
            </a:r>
            <a:r>
              <a:rPr lang="id-ID" sz="2400" dirty="0"/>
              <a:t>. </a:t>
            </a:r>
          </a:p>
          <a:p>
            <a:pPr marL="457200" indent="-457200" algn="just"/>
            <a:endParaRPr lang="id-ID" sz="2400" dirty="0"/>
          </a:p>
          <a:p>
            <a:pPr marL="457200" indent="-457200" algn="just">
              <a:buFont typeface="Wingdings" pitchFamily="2" charset="2"/>
              <a:buChar char="Ø"/>
            </a:pPr>
            <a:r>
              <a:rPr lang="id-ID" sz="2400" dirty="0"/>
              <a:t>These processes include concentration, dehydration, and </a:t>
            </a:r>
            <a:r>
              <a:rPr lang="en-US" sz="2400" dirty="0"/>
              <a:t>freezing. Concentration</a:t>
            </a:r>
            <a:r>
              <a:rPr lang="id-ID" sz="2400" dirty="0"/>
              <a:t> </a:t>
            </a:r>
            <a:r>
              <a:rPr lang="en-US" sz="2400" dirty="0"/>
              <a:t>and dehydration reduce</a:t>
            </a:r>
            <a:r>
              <a:rPr lang="id-ID" sz="2400" dirty="0"/>
              <a:t> </a:t>
            </a:r>
            <a:r>
              <a:rPr lang="en-US" sz="2400" dirty="0"/>
              <a:t>availability of water by reducing the total water content. </a:t>
            </a:r>
            <a:endParaRPr lang="id-ID" sz="2400" dirty="0"/>
          </a:p>
          <a:p>
            <a:pPr marL="457200" indent="-457200" algn="just">
              <a:buFont typeface="Wingdings" pitchFamily="2" charset="2"/>
              <a:buChar char="Ø"/>
            </a:pPr>
            <a:endParaRPr lang="id-ID" sz="2400" dirty="0"/>
          </a:p>
        </p:txBody>
      </p:sp>
      <p:sp>
        <p:nvSpPr>
          <p:cNvPr id="3" name="Rectangle 2"/>
          <p:cNvSpPr/>
          <p:nvPr/>
        </p:nvSpPr>
        <p:spPr>
          <a:xfrm>
            <a:off x="2362200" y="152400"/>
            <a:ext cx="5003293" cy="830997"/>
          </a:xfrm>
          <a:prstGeom prst="rect">
            <a:avLst/>
          </a:prstGeom>
        </p:spPr>
        <p:txBody>
          <a:bodyPr wrap="none">
            <a:spAutoFit/>
          </a:bodyPr>
          <a:lstStyle/>
          <a:p>
            <a:r>
              <a:rPr lang="id-ID" sz="4800" b="1" u="sng" dirty="0"/>
              <a:t>1. Introduction</a:t>
            </a:r>
          </a:p>
        </p:txBody>
      </p:sp>
      <p:sp>
        <p:nvSpPr>
          <p:cNvPr id="4" name="Slide Number Placeholder 3"/>
          <p:cNvSpPr>
            <a:spLocks noGrp="1"/>
          </p:cNvSpPr>
          <p:nvPr>
            <p:ph type="sldNum" sz="quarter" idx="12"/>
          </p:nvPr>
        </p:nvSpPr>
        <p:spPr/>
        <p:txBody>
          <a:bodyPr/>
          <a:lstStyle/>
          <a:p>
            <a:fld id="{05699449-0A75-49BB-B6B3-A7D7B6E41C01}" type="slidenum">
              <a:rPr lang="id-ID" smtClean="0"/>
              <a:pPr/>
              <a:t>3</a:t>
            </a:fld>
            <a:endParaRPr lang="id-ID"/>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body" idx="1"/>
          </p:nvPr>
        </p:nvSpPr>
        <p:spPr>
          <a:xfrm>
            <a:off x="457200" y="620713"/>
            <a:ext cx="8229600" cy="5399087"/>
          </a:xfrm>
        </p:spPr>
        <p:txBody>
          <a:bodyPr/>
          <a:lstStyle/>
          <a:p>
            <a:pPr algn="just" eaLnBrk="1" hangingPunct="1"/>
            <a:r>
              <a:rPr lang="en-US">
                <a:solidFill>
                  <a:srgbClr val="000000"/>
                </a:solidFill>
                <a:effectLst/>
              </a:rPr>
              <a:t>Drying causes deterioration of both the eating quality and the nutritional value of the food.</a:t>
            </a:r>
          </a:p>
          <a:p>
            <a:pPr algn="just" eaLnBrk="1" hangingPunct="1"/>
            <a:r>
              <a:rPr lang="en-US">
                <a:solidFill>
                  <a:srgbClr val="000000"/>
                </a:solidFill>
                <a:effectLst/>
              </a:rPr>
              <a:t>Examples of commercially important dried foods are coffee, milk, raisins, and other fruits, pasta, flours</a:t>
            </a:r>
            <a:r>
              <a:rPr lang="id-ID">
                <a:solidFill>
                  <a:srgbClr val="000000"/>
                </a:solidFill>
                <a:effectLst/>
              </a:rPr>
              <a:t>, </a:t>
            </a:r>
            <a:r>
              <a:rPr lang="en-US">
                <a:solidFill>
                  <a:srgbClr val="000000"/>
                </a:solidFill>
                <a:effectLst/>
              </a:rPr>
              <a:t>beans, nuts, breakfast cereals, tea and spices.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428625" y="1285875"/>
            <a:ext cx="8072438" cy="2881313"/>
          </a:xfrm>
        </p:spPr>
        <p:txBody>
          <a:bodyPr>
            <a:normAutofit lnSpcReduction="10000"/>
          </a:bodyPr>
          <a:lstStyle/>
          <a:p>
            <a:pPr marL="55563" indent="-55563" algn="just" eaLnBrk="1" hangingPunct="1">
              <a:buClr>
                <a:srgbClr val="000000"/>
              </a:buClr>
              <a:buFontTx/>
              <a:buNone/>
              <a:defRPr/>
            </a:pPr>
            <a:r>
              <a:rPr lang="en-US" sz="2400" u="sng" dirty="0">
                <a:solidFill>
                  <a:srgbClr val="000000"/>
                </a:solidFill>
                <a:effectLst/>
              </a:rPr>
              <a:t>There are a large number of factors that control the </a:t>
            </a:r>
            <a:r>
              <a:rPr lang="en-US" sz="2400" b="1" u="sng" dirty="0">
                <a:solidFill>
                  <a:srgbClr val="000000"/>
                </a:solidFill>
                <a:effectLst/>
              </a:rPr>
              <a:t>rate at which</a:t>
            </a:r>
            <a:r>
              <a:rPr lang="id-ID" sz="2400" b="1" u="sng" dirty="0">
                <a:solidFill>
                  <a:srgbClr val="000000"/>
                </a:solidFill>
                <a:effectLst/>
              </a:rPr>
              <a:t> </a:t>
            </a:r>
            <a:r>
              <a:rPr lang="en-US" sz="2400" b="1" u="sng" dirty="0">
                <a:solidFill>
                  <a:srgbClr val="000000"/>
                </a:solidFill>
                <a:effectLst/>
              </a:rPr>
              <a:t>foods dry,</a:t>
            </a:r>
            <a:r>
              <a:rPr lang="en-US" sz="2400" u="sng" dirty="0">
                <a:solidFill>
                  <a:srgbClr val="000000"/>
                </a:solidFill>
                <a:effectLst/>
              </a:rPr>
              <a:t> which can be grouped into the following categories</a:t>
            </a:r>
            <a:r>
              <a:rPr lang="id-ID" sz="2400" u="sng" dirty="0">
                <a:solidFill>
                  <a:srgbClr val="000000"/>
                </a:solidFill>
                <a:effectLst/>
              </a:rPr>
              <a:t>:</a:t>
            </a:r>
          </a:p>
          <a:p>
            <a:pPr marL="55563" indent="-55563" algn="just" eaLnBrk="1" hangingPunct="1">
              <a:buClr>
                <a:srgbClr val="000000"/>
              </a:buClr>
              <a:buFontTx/>
              <a:buNone/>
              <a:defRPr/>
            </a:pPr>
            <a:endParaRPr lang="en-US" sz="2400" u="sng" dirty="0">
              <a:solidFill>
                <a:srgbClr val="000000"/>
              </a:solidFill>
              <a:effectLst/>
            </a:endParaRPr>
          </a:p>
          <a:p>
            <a:pPr algn="just" eaLnBrk="1" hangingPunct="1">
              <a:defRPr/>
            </a:pPr>
            <a:r>
              <a:rPr lang="en-US" sz="2400" dirty="0">
                <a:solidFill>
                  <a:srgbClr val="000000"/>
                </a:solidFill>
                <a:effectLst/>
              </a:rPr>
              <a:t>those related to the processing conditions</a:t>
            </a:r>
          </a:p>
          <a:p>
            <a:pPr algn="just" eaLnBrk="1" hangingPunct="1">
              <a:defRPr/>
            </a:pPr>
            <a:r>
              <a:rPr lang="en-US" sz="2400" dirty="0">
                <a:solidFill>
                  <a:srgbClr val="000000"/>
                </a:solidFill>
                <a:effectLst/>
              </a:rPr>
              <a:t>those related to the nature of the food</a:t>
            </a:r>
          </a:p>
          <a:p>
            <a:pPr algn="just" eaLnBrk="1" hangingPunct="1">
              <a:defRPr/>
            </a:pPr>
            <a:r>
              <a:rPr lang="en-US" sz="2400" dirty="0">
                <a:solidFill>
                  <a:srgbClr val="000000"/>
                </a:solidFill>
                <a:effectLst/>
              </a:rPr>
              <a:t>those related to the drier design.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928688" y="642938"/>
            <a:ext cx="6572250" cy="5688012"/>
          </a:xfrm>
          <a:prstGeom prst="rect">
            <a:avLst/>
          </a:prstGeom>
        </p:spPr>
        <p:txBody>
          <a:bodyPr/>
          <a:lstStyle/>
          <a:p>
            <a:pPr marL="812800" indent="-812800" eaLnBrk="0" hangingPunct="0">
              <a:spcBef>
                <a:spcPct val="20000"/>
              </a:spcBef>
              <a:buClr>
                <a:schemeClr val="hlink"/>
              </a:buClr>
              <a:buSzPct val="120000"/>
              <a:buFont typeface="Wingdings" pitchFamily="2" charset="2"/>
              <a:buNone/>
              <a:defRPr/>
            </a:pPr>
            <a:r>
              <a:rPr lang="tr-TR" sz="2800" b="1" u="sng" kern="0" dirty="0">
                <a:solidFill>
                  <a:srgbClr val="000000"/>
                </a:solidFill>
                <a:latin typeface="Comic Sans MS" pitchFamily="66" charset="0"/>
                <a:cs typeface="+mn-cs"/>
              </a:rPr>
              <a:t>Hot-air drying</a:t>
            </a:r>
          </a:p>
          <a:p>
            <a:pPr marL="812800" indent="-812800" eaLnBrk="0" hangingPunct="0">
              <a:spcBef>
                <a:spcPct val="20000"/>
              </a:spcBef>
              <a:buClr>
                <a:schemeClr val="hlink"/>
              </a:buClr>
              <a:buSzPct val="120000"/>
              <a:buFontTx/>
              <a:buAutoNum type="arabicPeriod"/>
              <a:defRPr/>
            </a:pPr>
            <a:r>
              <a:rPr lang="tr-TR" sz="2200" kern="0" dirty="0">
                <a:solidFill>
                  <a:srgbClr val="000000"/>
                </a:solidFill>
                <a:latin typeface="Comic Sans MS" pitchFamily="66" charset="0"/>
                <a:cs typeface="+mn-cs"/>
              </a:rPr>
              <a:t>Kiln dr</a:t>
            </a:r>
            <a:r>
              <a:rPr lang="id-ID" sz="2200" kern="0" dirty="0">
                <a:solidFill>
                  <a:srgbClr val="000000"/>
                </a:solidFill>
                <a:latin typeface="Comic Sans MS" pitchFamily="66" charset="0"/>
                <a:cs typeface="+mn-cs"/>
              </a:rPr>
              <a:t>y</a:t>
            </a:r>
            <a:r>
              <a:rPr lang="tr-TR" sz="2200" kern="0" dirty="0">
                <a:solidFill>
                  <a:srgbClr val="000000"/>
                </a:solidFill>
                <a:latin typeface="Comic Sans MS" pitchFamily="66" charset="0"/>
                <a:cs typeface="+mn-cs"/>
              </a:rPr>
              <a:t>er</a:t>
            </a:r>
          </a:p>
          <a:p>
            <a:pPr marL="812800" indent="-812800" eaLnBrk="0" hangingPunct="0">
              <a:spcBef>
                <a:spcPct val="20000"/>
              </a:spcBef>
              <a:buClr>
                <a:schemeClr val="hlink"/>
              </a:buClr>
              <a:buSzPct val="120000"/>
              <a:buFontTx/>
              <a:buAutoNum type="arabicPeriod"/>
              <a:defRPr/>
            </a:pPr>
            <a:r>
              <a:rPr lang="id-ID" sz="2200" kern="0" dirty="0">
                <a:solidFill>
                  <a:srgbClr val="000000"/>
                </a:solidFill>
                <a:latin typeface="Comic Sans MS" pitchFamily="66" charset="0"/>
                <a:cs typeface="+mn-cs"/>
              </a:rPr>
              <a:t>Tray </a:t>
            </a:r>
            <a:r>
              <a:rPr lang="tr-TR" sz="2200" kern="0" dirty="0">
                <a:solidFill>
                  <a:srgbClr val="000000"/>
                </a:solidFill>
                <a:latin typeface="Comic Sans MS" pitchFamily="66" charset="0"/>
                <a:cs typeface="+mn-cs"/>
              </a:rPr>
              <a:t>dr</a:t>
            </a:r>
            <a:r>
              <a:rPr lang="id-ID" sz="2200" kern="0" dirty="0">
                <a:solidFill>
                  <a:srgbClr val="000000"/>
                </a:solidFill>
                <a:latin typeface="Comic Sans MS" pitchFamily="66" charset="0"/>
                <a:cs typeface="+mn-cs"/>
              </a:rPr>
              <a:t>y</a:t>
            </a:r>
            <a:r>
              <a:rPr lang="tr-TR" sz="2200" kern="0" dirty="0">
                <a:solidFill>
                  <a:srgbClr val="000000"/>
                </a:solidFill>
                <a:latin typeface="Comic Sans MS" pitchFamily="66" charset="0"/>
                <a:cs typeface="+mn-cs"/>
              </a:rPr>
              <a:t>er</a:t>
            </a:r>
          </a:p>
          <a:p>
            <a:pPr marL="812800" indent="-812800" eaLnBrk="0" hangingPunct="0">
              <a:spcBef>
                <a:spcPct val="20000"/>
              </a:spcBef>
              <a:buClr>
                <a:schemeClr val="hlink"/>
              </a:buClr>
              <a:buSzPct val="120000"/>
              <a:buFontTx/>
              <a:buAutoNum type="arabicPeriod"/>
              <a:defRPr/>
            </a:pPr>
            <a:r>
              <a:rPr lang="tr-TR" sz="2200" kern="0" dirty="0">
                <a:solidFill>
                  <a:srgbClr val="000000"/>
                </a:solidFill>
                <a:latin typeface="Comic Sans MS" pitchFamily="66" charset="0"/>
                <a:cs typeface="+mn-cs"/>
              </a:rPr>
              <a:t>Tunnel dr</a:t>
            </a:r>
            <a:r>
              <a:rPr lang="id-ID" sz="2200" kern="0" dirty="0">
                <a:solidFill>
                  <a:srgbClr val="000000"/>
                </a:solidFill>
                <a:latin typeface="Comic Sans MS" pitchFamily="66" charset="0"/>
                <a:cs typeface="+mn-cs"/>
              </a:rPr>
              <a:t>y</a:t>
            </a:r>
            <a:r>
              <a:rPr lang="tr-TR" sz="2200" kern="0" dirty="0">
                <a:solidFill>
                  <a:srgbClr val="000000"/>
                </a:solidFill>
                <a:latin typeface="Comic Sans MS" pitchFamily="66" charset="0"/>
                <a:cs typeface="+mn-cs"/>
              </a:rPr>
              <a:t>er</a:t>
            </a:r>
          </a:p>
          <a:p>
            <a:pPr marL="812800" indent="-812800" eaLnBrk="0" hangingPunct="0">
              <a:spcBef>
                <a:spcPct val="20000"/>
              </a:spcBef>
              <a:buClr>
                <a:schemeClr val="hlink"/>
              </a:buClr>
              <a:buSzPct val="120000"/>
              <a:buFontTx/>
              <a:buAutoNum type="arabicPeriod"/>
              <a:defRPr/>
            </a:pPr>
            <a:r>
              <a:rPr lang="tr-TR" sz="2200" kern="0" dirty="0">
                <a:solidFill>
                  <a:srgbClr val="000000"/>
                </a:solidFill>
                <a:latin typeface="Comic Sans MS" pitchFamily="66" charset="0"/>
                <a:cs typeface="+mn-cs"/>
              </a:rPr>
              <a:t>Conveyor dr</a:t>
            </a:r>
            <a:r>
              <a:rPr lang="id-ID" sz="2200" kern="0" dirty="0">
                <a:solidFill>
                  <a:srgbClr val="000000"/>
                </a:solidFill>
                <a:latin typeface="Comic Sans MS" pitchFamily="66" charset="0"/>
                <a:cs typeface="+mn-cs"/>
              </a:rPr>
              <a:t>y</a:t>
            </a:r>
            <a:r>
              <a:rPr lang="tr-TR" sz="2200" kern="0" dirty="0">
                <a:solidFill>
                  <a:srgbClr val="000000"/>
                </a:solidFill>
                <a:latin typeface="Comic Sans MS" pitchFamily="66" charset="0"/>
                <a:cs typeface="+mn-cs"/>
              </a:rPr>
              <a:t>er</a:t>
            </a:r>
          </a:p>
          <a:p>
            <a:pPr marL="812800" indent="-812800" eaLnBrk="0" hangingPunct="0">
              <a:spcBef>
                <a:spcPct val="20000"/>
              </a:spcBef>
              <a:buClr>
                <a:schemeClr val="hlink"/>
              </a:buClr>
              <a:buSzPct val="120000"/>
              <a:buFontTx/>
              <a:buAutoNum type="arabicPeriod"/>
              <a:defRPr/>
            </a:pPr>
            <a:r>
              <a:rPr lang="tr-TR" sz="2200" kern="0" dirty="0">
                <a:solidFill>
                  <a:srgbClr val="000000"/>
                </a:solidFill>
                <a:latin typeface="Comic Sans MS" pitchFamily="66" charset="0"/>
                <a:cs typeface="+mn-cs"/>
              </a:rPr>
              <a:t>Bin dr</a:t>
            </a:r>
            <a:r>
              <a:rPr lang="id-ID" sz="2200" kern="0" dirty="0">
                <a:solidFill>
                  <a:srgbClr val="000000"/>
                </a:solidFill>
                <a:latin typeface="Comic Sans MS" pitchFamily="66" charset="0"/>
                <a:cs typeface="+mn-cs"/>
              </a:rPr>
              <a:t>y</a:t>
            </a:r>
            <a:r>
              <a:rPr lang="tr-TR" sz="2200" kern="0" dirty="0">
                <a:solidFill>
                  <a:srgbClr val="000000"/>
                </a:solidFill>
                <a:latin typeface="Comic Sans MS" pitchFamily="66" charset="0"/>
                <a:cs typeface="+mn-cs"/>
              </a:rPr>
              <a:t>er</a:t>
            </a:r>
          </a:p>
          <a:p>
            <a:pPr marL="812800" indent="-812800" eaLnBrk="0" hangingPunct="0">
              <a:spcBef>
                <a:spcPct val="20000"/>
              </a:spcBef>
              <a:buClr>
                <a:schemeClr val="hlink"/>
              </a:buClr>
              <a:buSzPct val="120000"/>
              <a:buFontTx/>
              <a:buAutoNum type="arabicPeriod"/>
              <a:defRPr/>
            </a:pPr>
            <a:r>
              <a:rPr lang="tr-TR" sz="2200" kern="0" dirty="0">
                <a:solidFill>
                  <a:srgbClr val="000000"/>
                </a:solidFill>
                <a:latin typeface="Comic Sans MS" pitchFamily="66" charset="0"/>
                <a:cs typeface="+mn-cs"/>
              </a:rPr>
              <a:t>Fluidized bed dr</a:t>
            </a:r>
            <a:r>
              <a:rPr lang="id-ID" sz="2200" kern="0" dirty="0">
                <a:solidFill>
                  <a:srgbClr val="000000"/>
                </a:solidFill>
                <a:latin typeface="Comic Sans MS" pitchFamily="66" charset="0"/>
                <a:cs typeface="+mn-cs"/>
              </a:rPr>
              <a:t>y</a:t>
            </a:r>
            <a:r>
              <a:rPr lang="tr-TR" sz="2200" kern="0" dirty="0">
                <a:solidFill>
                  <a:srgbClr val="000000"/>
                </a:solidFill>
                <a:latin typeface="Comic Sans MS" pitchFamily="66" charset="0"/>
                <a:cs typeface="+mn-cs"/>
              </a:rPr>
              <a:t>er</a:t>
            </a:r>
          </a:p>
          <a:p>
            <a:pPr marL="812800" indent="-812800" eaLnBrk="0" hangingPunct="0">
              <a:spcBef>
                <a:spcPct val="20000"/>
              </a:spcBef>
              <a:buClr>
                <a:schemeClr val="hlink"/>
              </a:buClr>
              <a:buSzPct val="120000"/>
              <a:buFontTx/>
              <a:buAutoNum type="arabicPeriod"/>
              <a:defRPr/>
            </a:pPr>
            <a:r>
              <a:rPr lang="tr-TR" sz="2200" kern="0" dirty="0">
                <a:solidFill>
                  <a:srgbClr val="000000"/>
                </a:solidFill>
                <a:latin typeface="Comic Sans MS" pitchFamily="66" charset="0"/>
                <a:cs typeface="+mn-cs"/>
              </a:rPr>
              <a:t>Pneumatic dr</a:t>
            </a:r>
            <a:r>
              <a:rPr lang="id-ID" sz="2200" kern="0" dirty="0">
                <a:solidFill>
                  <a:srgbClr val="000000"/>
                </a:solidFill>
                <a:latin typeface="Comic Sans MS" pitchFamily="66" charset="0"/>
                <a:cs typeface="+mn-cs"/>
              </a:rPr>
              <a:t>y</a:t>
            </a:r>
            <a:r>
              <a:rPr lang="tr-TR" sz="2200" kern="0" dirty="0">
                <a:solidFill>
                  <a:srgbClr val="000000"/>
                </a:solidFill>
                <a:latin typeface="Comic Sans MS" pitchFamily="66" charset="0"/>
                <a:cs typeface="+mn-cs"/>
              </a:rPr>
              <a:t>er</a:t>
            </a:r>
          </a:p>
          <a:p>
            <a:pPr marL="812800" indent="-812800" eaLnBrk="0" hangingPunct="0">
              <a:spcBef>
                <a:spcPct val="20000"/>
              </a:spcBef>
              <a:buClr>
                <a:schemeClr val="hlink"/>
              </a:buClr>
              <a:buSzPct val="120000"/>
              <a:buFontTx/>
              <a:buAutoNum type="arabicPeriod"/>
              <a:defRPr/>
            </a:pPr>
            <a:r>
              <a:rPr lang="tr-TR" sz="2200" kern="0" dirty="0">
                <a:solidFill>
                  <a:srgbClr val="000000"/>
                </a:solidFill>
                <a:latin typeface="Comic Sans MS" pitchFamily="66" charset="0"/>
                <a:cs typeface="+mn-cs"/>
              </a:rPr>
              <a:t>Rotary dr</a:t>
            </a:r>
            <a:r>
              <a:rPr lang="id-ID" sz="2200" kern="0" dirty="0">
                <a:solidFill>
                  <a:srgbClr val="000000"/>
                </a:solidFill>
                <a:latin typeface="Comic Sans MS" pitchFamily="66" charset="0"/>
                <a:cs typeface="+mn-cs"/>
              </a:rPr>
              <a:t>y</a:t>
            </a:r>
            <a:r>
              <a:rPr lang="tr-TR" sz="2200" kern="0" dirty="0">
                <a:solidFill>
                  <a:srgbClr val="000000"/>
                </a:solidFill>
                <a:latin typeface="Comic Sans MS" pitchFamily="66" charset="0"/>
                <a:cs typeface="+mn-cs"/>
              </a:rPr>
              <a:t>er</a:t>
            </a:r>
          </a:p>
          <a:p>
            <a:pPr marL="812800" indent="-812800" eaLnBrk="0" hangingPunct="0">
              <a:spcBef>
                <a:spcPct val="20000"/>
              </a:spcBef>
              <a:buClr>
                <a:schemeClr val="hlink"/>
              </a:buClr>
              <a:buSzPct val="120000"/>
              <a:buFontTx/>
              <a:buAutoNum type="arabicPeriod"/>
              <a:defRPr/>
            </a:pPr>
            <a:r>
              <a:rPr lang="tr-TR" sz="2200" kern="0" dirty="0">
                <a:solidFill>
                  <a:srgbClr val="000000"/>
                </a:solidFill>
                <a:latin typeface="Comic Sans MS" pitchFamily="66" charset="0"/>
                <a:cs typeface="+mn-cs"/>
              </a:rPr>
              <a:t>Spray dr</a:t>
            </a:r>
            <a:r>
              <a:rPr lang="id-ID" sz="2200" kern="0" dirty="0">
                <a:solidFill>
                  <a:srgbClr val="000000"/>
                </a:solidFill>
                <a:latin typeface="Comic Sans MS" pitchFamily="66" charset="0"/>
                <a:cs typeface="+mn-cs"/>
              </a:rPr>
              <a:t>y</a:t>
            </a:r>
            <a:r>
              <a:rPr lang="tr-TR" sz="2200" kern="0" dirty="0">
                <a:solidFill>
                  <a:srgbClr val="000000"/>
                </a:solidFill>
                <a:latin typeface="Comic Sans MS" pitchFamily="66" charset="0"/>
                <a:cs typeface="+mn-cs"/>
              </a:rPr>
              <a:t>er</a:t>
            </a:r>
          </a:p>
          <a:p>
            <a:pPr marL="812800" indent="-812800" eaLnBrk="0" hangingPunct="0">
              <a:spcBef>
                <a:spcPct val="20000"/>
              </a:spcBef>
              <a:buClr>
                <a:schemeClr val="hlink"/>
              </a:buClr>
              <a:buSzPct val="120000"/>
              <a:defRPr/>
            </a:pPr>
            <a:r>
              <a:rPr lang="tr-TR" sz="2400" b="1" u="sng" kern="0" dirty="0">
                <a:solidFill>
                  <a:srgbClr val="000000"/>
                </a:solidFill>
                <a:latin typeface="Comic Sans MS" pitchFamily="66" charset="0"/>
                <a:cs typeface="+mn-cs"/>
              </a:rPr>
              <a:t>Drying by contact with a heated surface</a:t>
            </a:r>
          </a:p>
          <a:p>
            <a:pPr marL="812800" indent="-812800" eaLnBrk="0" hangingPunct="0">
              <a:spcBef>
                <a:spcPct val="20000"/>
              </a:spcBef>
              <a:buClr>
                <a:schemeClr val="hlink"/>
              </a:buClr>
              <a:buSzPct val="120000"/>
              <a:buFontTx/>
              <a:buAutoNum type="arabicPeriod"/>
              <a:defRPr/>
            </a:pPr>
            <a:r>
              <a:rPr lang="tr-TR" sz="2200" kern="0" dirty="0">
                <a:solidFill>
                  <a:srgbClr val="000000"/>
                </a:solidFill>
                <a:latin typeface="Comic Sans MS" pitchFamily="66" charset="0"/>
                <a:cs typeface="+mn-cs"/>
              </a:rPr>
              <a:t>Drum dr</a:t>
            </a:r>
            <a:r>
              <a:rPr lang="id-ID" sz="2200" kern="0" dirty="0">
                <a:solidFill>
                  <a:srgbClr val="000000"/>
                </a:solidFill>
                <a:latin typeface="Comic Sans MS" pitchFamily="66" charset="0"/>
                <a:cs typeface="+mn-cs"/>
              </a:rPr>
              <a:t>y</a:t>
            </a:r>
            <a:r>
              <a:rPr lang="tr-TR" sz="2200" kern="0" dirty="0">
                <a:solidFill>
                  <a:srgbClr val="000000"/>
                </a:solidFill>
                <a:latin typeface="Comic Sans MS" pitchFamily="66" charset="0"/>
                <a:cs typeface="+mn-cs"/>
              </a:rPr>
              <a:t>er</a:t>
            </a:r>
          </a:p>
          <a:p>
            <a:pPr marL="812800" indent="-812800" eaLnBrk="0" hangingPunct="0">
              <a:spcBef>
                <a:spcPct val="20000"/>
              </a:spcBef>
              <a:buClr>
                <a:schemeClr val="hlink"/>
              </a:buClr>
              <a:buSzPct val="120000"/>
              <a:buFontTx/>
              <a:buAutoNum type="arabicPeriod"/>
              <a:defRPr/>
            </a:pPr>
            <a:r>
              <a:rPr lang="tr-TR" sz="2200" kern="0" dirty="0">
                <a:solidFill>
                  <a:srgbClr val="000000"/>
                </a:solidFill>
                <a:latin typeface="Comic Sans MS" pitchFamily="66" charset="0"/>
                <a:cs typeface="+mn-cs"/>
              </a:rPr>
              <a:t>Vacuum shelf dr</a:t>
            </a:r>
            <a:r>
              <a:rPr lang="id-ID" sz="2200" kern="0" dirty="0">
                <a:solidFill>
                  <a:srgbClr val="000000"/>
                </a:solidFill>
                <a:latin typeface="Comic Sans MS" pitchFamily="66" charset="0"/>
                <a:cs typeface="+mn-cs"/>
              </a:rPr>
              <a:t>y</a:t>
            </a:r>
            <a:r>
              <a:rPr lang="tr-TR" sz="2200" kern="0" dirty="0">
                <a:solidFill>
                  <a:srgbClr val="000000"/>
                </a:solidFill>
                <a:latin typeface="Comic Sans MS" pitchFamily="66" charset="0"/>
                <a:cs typeface="+mn-cs"/>
              </a:rPr>
              <a:t>er</a:t>
            </a:r>
          </a:p>
          <a:p>
            <a:pPr marL="812800" indent="-812800" eaLnBrk="0" hangingPunct="0">
              <a:spcBef>
                <a:spcPct val="20000"/>
              </a:spcBef>
              <a:buClr>
                <a:schemeClr val="hlink"/>
              </a:buClr>
              <a:buSzPct val="120000"/>
              <a:buFontTx/>
              <a:buAutoNum type="arabicPeriod"/>
              <a:defRPr/>
            </a:pPr>
            <a:r>
              <a:rPr lang="tr-TR" sz="2200" kern="0" dirty="0">
                <a:solidFill>
                  <a:srgbClr val="000000"/>
                </a:solidFill>
                <a:latin typeface="Comic Sans MS" pitchFamily="66" charset="0"/>
                <a:cs typeface="+mn-cs"/>
              </a:rPr>
              <a:t>Vacuum band dr</a:t>
            </a:r>
            <a:r>
              <a:rPr lang="id-ID" sz="2200" kern="0" dirty="0">
                <a:solidFill>
                  <a:srgbClr val="000000"/>
                </a:solidFill>
                <a:latin typeface="Comic Sans MS" pitchFamily="66" charset="0"/>
                <a:cs typeface="+mn-cs"/>
              </a:rPr>
              <a:t>y</a:t>
            </a:r>
            <a:r>
              <a:rPr lang="tr-TR" sz="2200" kern="0" dirty="0">
                <a:solidFill>
                  <a:srgbClr val="000000"/>
                </a:solidFill>
                <a:latin typeface="Comic Sans MS" pitchFamily="66" charset="0"/>
                <a:cs typeface="+mn-cs"/>
              </a:rPr>
              <a:t>er</a:t>
            </a:r>
            <a:endParaRPr lang="en-US" sz="2200" kern="0" dirty="0">
              <a:solidFill>
                <a:srgbClr val="000000"/>
              </a:solidFill>
              <a:latin typeface="Comic Sans MS" pitchFamily="66" charset="0"/>
              <a:cs typeface="+mn-cs"/>
            </a:endParaRPr>
          </a:p>
        </p:txBody>
      </p:sp>
      <p:sp>
        <p:nvSpPr>
          <p:cNvPr id="3" name="Rectangle 2"/>
          <p:cNvSpPr txBox="1">
            <a:spLocks noChangeArrowheads="1"/>
          </p:cNvSpPr>
          <p:nvPr/>
        </p:nvSpPr>
        <p:spPr>
          <a:xfrm>
            <a:off x="142875" y="0"/>
            <a:ext cx="4000500" cy="549275"/>
          </a:xfrm>
          <a:prstGeom prst="rect">
            <a:avLst/>
          </a:prstGeom>
        </p:spPr>
        <p:txBody>
          <a:bodyPr/>
          <a:lstStyle/>
          <a:p>
            <a:pPr eaLnBrk="0" hangingPunct="0">
              <a:defRPr/>
            </a:pPr>
            <a:r>
              <a:rPr lang="tr-TR" sz="3600" b="1" u="sng" kern="0">
                <a:solidFill>
                  <a:schemeClr val="hlink"/>
                </a:solidFill>
                <a:latin typeface="Comic Sans MS" pitchFamily="66" charset="0"/>
                <a:ea typeface="+mj-ea"/>
                <a:cs typeface="+mj-cs"/>
              </a:rPr>
              <a:t>Drying methods</a:t>
            </a:r>
            <a:endParaRPr lang="en-US" sz="3600" b="1" u="sng" kern="0" dirty="0">
              <a:solidFill>
                <a:schemeClr val="hlink"/>
              </a:solidFill>
              <a:latin typeface="Comic Sans MS" pitchFamily="66" charset="0"/>
              <a:ea typeface="+mj-ea"/>
              <a:cs typeface="+mj-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85750" y="642938"/>
            <a:ext cx="8858250" cy="4608512"/>
          </a:xfrm>
          <a:prstGeom prst="rect">
            <a:avLst/>
          </a:prstGeom>
        </p:spPr>
        <p:txBody>
          <a:bodyPr/>
          <a:lstStyle/>
          <a:p>
            <a:pPr marL="609600" indent="-609600" eaLnBrk="0" hangingPunct="0">
              <a:spcBef>
                <a:spcPct val="20000"/>
              </a:spcBef>
              <a:buClr>
                <a:schemeClr val="hlink"/>
              </a:buClr>
              <a:buSzPct val="120000"/>
              <a:buFont typeface="Wingdings" pitchFamily="2" charset="2"/>
              <a:buNone/>
              <a:defRPr/>
            </a:pPr>
            <a:r>
              <a:rPr lang="tr-TR" sz="2600" b="1" u="sng" kern="0" dirty="0">
                <a:solidFill>
                  <a:srgbClr val="000000"/>
                </a:solidFill>
                <a:latin typeface="Comic Sans MS" pitchFamily="66" charset="0"/>
                <a:cs typeface="+mn-cs"/>
              </a:rPr>
              <a:t>Drying by the application of energy from radiati</a:t>
            </a:r>
            <a:r>
              <a:rPr lang="id-ID" sz="2600" b="1" u="sng" kern="0" dirty="0">
                <a:solidFill>
                  <a:srgbClr val="000000"/>
                </a:solidFill>
                <a:latin typeface="Comic Sans MS" pitchFamily="66" charset="0"/>
                <a:cs typeface="+mn-cs"/>
              </a:rPr>
              <a:t>on</a:t>
            </a:r>
            <a:r>
              <a:rPr lang="tr-TR" sz="2600" b="1" u="sng" kern="0" dirty="0">
                <a:solidFill>
                  <a:srgbClr val="000000"/>
                </a:solidFill>
                <a:latin typeface="Comic Sans MS" pitchFamily="66" charset="0"/>
                <a:cs typeface="+mn-cs"/>
              </a:rPr>
              <a:t>, microwave or dielectric source</a:t>
            </a:r>
            <a:r>
              <a:rPr lang="tr-TR" sz="2600" kern="0" dirty="0">
                <a:solidFill>
                  <a:srgbClr val="000000"/>
                </a:solidFill>
                <a:latin typeface="Comic Sans MS" pitchFamily="66" charset="0"/>
                <a:cs typeface="+mn-cs"/>
              </a:rPr>
              <a:t>.</a:t>
            </a:r>
          </a:p>
          <a:p>
            <a:pPr marL="609600" indent="-609600" eaLnBrk="0" hangingPunct="0">
              <a:spcBef>
                <a:spcPct val="20000"/>
              </a:spcBef>
              <a:buClr>
                <a:schemeClr val="hlink"/>
              </a:buClr>
              <a:buSzPct val="120000"/>
              <a:buFont typeface="Wingdings" pitchFamily="2" charset="2"/>
              <a:buAutoNum type="arabicPeriod"/>
              <a:defRPr/>
            </a:pPr>
            <a:r>
              <a:rPr lang="tr-TR" sz="2400" kern="0" dirty="0">
                <a:solidFill>
                  <a:srgbClr val="000000"/>
                </a:solidFill>
                <a:latin typeface="Comic Sans MS" pitchFamily="66" charset="0"/>
                <a:cs typeface="+mn-cs"/>
              </a:rPr>
              <a:t>Radiant heating drying</a:t>
            </a:r>
          </a:p>
          <a:p>
            <a:pPr marL="609600" indent="-609600" eaLnBrk="0" hangingPunct="0">
              <a:spcBef>
                <a:spcPct val="20000"/>
              </a:spcBef>
              <a:buClr>
                <a:schemeClr val="hlink"/>
              </a:buClr>
              <a:buSzPct val="120000"/>
              <a:buFont typeface="Wingdings" pitchFamily="2" charset="2"/>
              <a:buAutoNum type="arabicPeriod" startAt="2"/>
              <a:defRPr/>
            </a:pPr>
            <a:r>
              <a:rPr lang="tr-TR" sz="2400" kern="0" dirty="0">
                <a:solidFill>
                  <a:srgbClr val="000000"/>
                </a:solidFill>
                <a:latin typeface="Comic Sans MS" pitchFamily="66" charset="0"/>
                <a:cs typeface="+mn-cs"/>
              </a:rPr>
              <a:t>Continuous infra-red dr</a:t>
            </a:r>
            <a:r>
              <a:rPr lang="id-ID" sz="2400" kern="0" dirty="0">
                <a:solidFill>
                  <a:srgbClr val="000000"/>
                </a:solidFill>
                <a:latin typeface="Comic Sans MS" pitchFamily="66" charset="0"/>
                <a:cs typeface="+mn-cs"/>
              </a:rPr>
              <a:t>y</a:t>
            </a:r>
            <a:r>
              <a:rPr lang="tr-TR" sz="2400" kern="0" dirty="0">
                <a:solidFill>
                  <a:srgbClr val="000000"/>
                </a:solidFill>
                <a:latin typeface="Comic Sans MS" pitchFamily="66" charset="0"/>
                <a:cs typeface="+mn-cs"/>
              </a:rPr>
              <a:t>er</a:t>
            </a:r>
          </a:p>
          <a:p>
            <a:pPr marL="609600" indent="-609600" eaLnBrk="0" hangingPunct="0">
              <a:spcBef>
                <a:spcPct val="20000"/>
              </a:spcBef>
              <a:buClr>
                <a:schemeClr val="hlink"/>
              </a:buClr>
              <a:buSzPct val="120000"/>
              <a:buFont typeface="Wingdings" pitchFamily="2" charset="2"/>
              <a:buAutoNum type="arabicPeriod" startAt="3"/>
              <a:defRPr/>
            </a:pPr>
            <a:r>
              <a:rPr lang="tr-TR" sz="2400" kern="0" dirty="0">
                <a:solidFill>
                  <a:srgbClr val="000000"/>
                </a:solidFill>
                <a:latin typeface="Comic Sans MS" pitchFamily="66" charset="0"/>
                <a:cs typeface="+mn-cs"/>
              </a:rPr>
              <a:t>Microwave and dielectric heating drying</a:t>
            </a:r>
          </a:p>
          <a:p>
            <a:pPr marL="609600" indent="-609600" eaLnBrk="0" hangingPunct="0">
              <a:spcBef>
                <a:spcPct val="20000"/>
              </a:spcBef>
              <a:buClr>
                <a:schemeClr val="hlink"/>
              </a:buClr>
              <a:buSzPct val="120000"/>
              <a:buFont typeface="Wingdings" pitchFamily="2" charset="2"/>
              <a:buNone/>
              <a:defRPr/>
            </a:pPr>
            <a:r>
              <a:rPr lang="tr-TR" sz="2400" kern="0" dirty="0">
                <a:solidFill>
                  <a:srgbClr val="000000"/>
                </a:solidFill>
                <a:latin typeface="Comic Sans MS" pitchFamily="66" charset="0"/>
                <a:cs typeface="+mn-cs"/>
              </a:rPr>
              <a:t> </a:t>
            </a:r>
          </a:p>
          <a:p>
            <a:pPr marL="609600" indent="-609600" eaLnBrk="0" hangingPunct="0">
              <a:spcBef>
                <a:spcPct val="20000"/>
              </a:spcBef>
              <a:buClr>
                <a:schemeClr val="hlink"/>
              </a:buClr>
              <a:buSzPct val="120000"/>
              <a:buFont typeface="Wingdings" pitchFamily="2" charset="2"/>
              <a:buNone/>
              <a:defRPr/>
            </a:pPr>
            <a:r>
              <a:rPr lang="tr-TR" sz="2800" b="1" u="sng" kern="0" dirty="0">
                <a:solidFill>
                  <a:srgbClr val="000000"/>
                </a:solidFill>
                <a:latin typeface="Comic Sans MS" pitchFamily="66" charset="0"/>
                <a:cs typeface="+mn-cs"/>
              </a:rPr>
              <a:t>Freeze drying (sublimation drying, lyophilisation)</a:t>
            </a:r>
          </a:p>
          <a:p>
            <a:pPr marL="609600" indent="-609600" eaLnBrk="0" hangingPunct="0">
              <a:spcBef>
                <a:spcPct val="20000"/>
              </a:spcBef>
              <a:buClr>
                <a:schemeClr val="hlink"/>
              </a:buClr>
              <a:buSzPct val="120000"/>
              <a:buFont typeface="Wingdings" pitchFamily="2" charset="2"/>
              <a:buAutoNum type="arabicPeriod"/>
              <a:defRPr/>
            </a:pPr>
            <a:r>
              <a:rPr lang="tr-TR" sz="2400" kern="0" dirty="0">
                <a:solidFill>
                  <a:srgbClr val="000000"/>
                </a:solidFill>
                <a:latin typeface="Comic Sans MS" pitchFamily="66" charset="0"/>
                <a:cs typeface="+mn-cs"/>
              </a:rPr>
              <a:t>Batch freeze-dr</a:t>
            </a:r>
            <a:r>
              <a:rPr lang="id-ID" sz="2400" kern="0" dirty="0">
                <a:solidFill>
                  <a:srgbClr val="000000"/>
                </a:solidFill>
                <a:latin typeface="Comic Sans MS" pitchFamily="66" charset="0"/>
                <a:cs typeface="+mn-cs"/>
              </a:rPr>
              <a:t>y</a:t>
            </a:r>
            <a:r>
              <a:rPr lang="tr-TR" sz="2400" kern="0" dirty="0">
                <a:solidFill>
                  <a:srgbClr val="000000"/>
                </a:solidFill>
                <a:latin typeface="Comic Sans MS" pitchFamily="66" charset="0"/>
                <a:cs typeface="+mn-cs"/>
              </a:rPr>
              <a:t>ers</a:t>
            </a:r>
          </a:p>
          <a:p>
            <a:pPr marL="609600" indent="-609600" eaLnBrk="0" hangingPunct="0">
              <a:spcBef>
                <a:spcPct val="20000"/>
              </a:spcBef>
              <a:buClr>
                <a:schemeClr val="hlink"/>
              </a:buClr>
              <a:buSzPct val="120000"/>
              <a:buFont typeface="Wingdings" pitchFamily="2" charset="2"/>
              <a:buAutoNum type="arabicPeriod" startAt="2"/>
              <a:defRPr/>
            </a:pPr>
            <a:r>
              <a:rPr lang="tr-TR" sz="2400" kern="0" dirty="0">
                <a:solidFill>
                  <a:srgbClr val="000000"/>
                </a:solidFill>
                <a:latin typeface="Comic Sans MS" pitchFamily="66" charset="0"/>
                <a:cs typeface="+mn-cs"/>
              </a:rPr>
              <a:t>Multicabinet freeze-dr</a:t>
            </a:r>
            <a:r>
              <a:rPr lang="id-ID" sz="2400" kern="0" dirty="0">
                <a:solidFill>
                  <a:srgbClr val="000000"/>
                </a:solidFill>
                <a:latin typeface="Comic Sans MS" pitchFamily="66" charset="0"/>
                <a:cs typeface="+mn-cs"/>
              </a:rPr>
              <a:t>y</a:t>
            </a:r>
            <a:r>
              <a:rPr lang="tr-TR" sz="2400" kern="0" dirty="0">
                <a:solidFill>
                  <a:srgbClr val="000000"/>
                </a:solidFill>
                <a:latin typeface="Comic Sans MS" pitchFamily="66" charset="0"/>
                <a:cs typeface="+mn-cs"/>
              </a:rPr>
              <a:t>ers</a:t>
            </a:r>
          </a:p>
          <a:p>
            <a:pPr marL="609600" indent="-609600" eaLnBrk="0" hangingPunct="0">
              <a:spcBef>
                <a:spcPct val="20000"/>
              </a:spcBef>
              <a:buClr>
                <a:schemeClr val="hlink"/>
              </a:buClr>
              <a:buSzPct val="120000"/>
              <a:buFont typeface="Wingdings" pitchFamily="2" charset="2"/>
              <a:buAutoNum type="arabicPeriod" startAt="3"/>
              <a:defRPr/>
            </a:pPr>
            <a:r>
              <a:rPr lang="tr-TR" sz="2400" kern="0" dirty="0">
                <a:solidFill>
                  <a:srgbClr val="000000"/>
                </a:solidFill>
                <a:latin typeface="Comic Sans MS" pitchFamily="66" charset="0"/>
                <a:cs typeface="+mn-cs"/>
              </a:rPr>
              <a:t>Tunnel freeze-dr</a:t>
            </a:r>
            <a:r>
              <a:rPr lang="id-ID" sz="2400" kern="0" dirty="0">
                <a:solidFill>
                  <a:srgbClr val="000000"/>
                </a:solidFill>
                <a:latin typeface="Comic Sans MS" pitchFamily="66" charset="0"/>
                <a:cs typeface="+mn-cs"/>
              </a:rPr>
              <a:t>y</a:t>
            </a:r>
            <a:r>
              <a:rPr lang="tr-TR" sz="2400" kern="0" dirty="0">
                <a:solidFill>
                  <a:srgbClr val="000000"/>
                </a:solidFill>
                <a:latin typeface="Comic Sans MS" pitchFamily="66" charset="0"/>
                <a:cs typeface="+mn-cs"/>
              </a:rPr>
              <a:t>ers</a:t>
            </a:r>
          </a:p>
          <a:p>
            <a:pPr marL="609600" indent="-609600" eaLnBrk="0" hangingPunct="0">
              <a:spcBef>
                <a:spcPct val="20000"/>
              </a:spcBef>
              <a:buClr>
                <a:schemeClr val="hlink"/>
              </a:buClr>
              <a:buSzPct val="120000"/>
              <a:defRPr/>
            </a:pPr>
            <a:endParaRPr lang="tr-TR" sz="2400" kern="0" dirty="0">
              <a:solidFill>
                <a:srgbClr val="000000"/>
              </a:solidFill>
              <a:latin typeface="Comic Sans MS" pitchFamily="66" charset="0"/>
              <a:cs typeface="+mn-cs"/>
            </a:endParaRPr>
          </a:p>
          <a:p>
            <a:pPr marL="609600" indent="-609600" eaLnBrk="0" hangingPunct="0">
              <a:spcBef>
                <a:spcPct val="20000"/>
              </a:spcBef>
              <a:buClr>
                <a:schemeClr val="hlink"/>
              </a:buClr>
              <a:buSzPct val="120000"/>
              <a:buFont typeface="Wingdings" pitchFamily="2" charset="2"/>
              <a:buNone/>
              <a:defRPr/>
            </a:pPr>
            <a:r>
              <a:rPr lang="id-ID" sz="2400" kern="0" dirty="0">
                <a:solidFill>
                  <a:srgbClr val="000000"/>
                </a:solidFill>
                <a:latin typeface="Comic Sans MS" pitchFamily="66" charset="0"/>
                <a:cs typeface="+mn-cs"/>
              </a:rPr>
              <a:t> </a:t>
            </a:r>
            <a:endParaRPr lang="tr-TR" sz="2400" kern="0" dirty="0">
              <a:solidFill>
                <a:srgbClr val="000000"/>
              </a:solidFill>
              <a:latin typeface="Comic Sans MS" pitchFamily="66" charset="0"/>
              <a:cs typeface="+mn-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pPr eaLnBrk="1" hangingPunct="1"/>
            <a:r>
              <a:rPr lang="en-US" sz="3200" b="1">
                <a:solidFill>
                  <a:srgbClr val="000000"/>
                </a:solidFill>
                <a:effectLst/>
              </a:rPr>
              <a:t>2.1.Drying using heated air</a:t>
            </a:r>
            <a:br>
              <a:rPr lang="en-US" b="1">
                <a:effectLst/>
              </a:rPr>
            </a:br>
            <a:endParaRPr lang="en-US" b="1">
              <a:effectLst/>
            </a:endParaRPr>
          </a:p>
        </p:txBody>
      </p:sp>
      <p:sp>
        <p:nvSpPr>
          <p:cNvPr id="47107" name="Rectangle 3"/>
          <p:cNvSpPr>
            <a:spLocks noGrp="1" noChangeArrowheads="1"/>
          </p:cNvSpPr>
          <p:nvPr>
            <p:ph type="body" idx="1"/>
          </p:nvPr>
        </p:nvSpPr>
        <p:spPr>
          <a:xfrm>
            <a:off x="457200" y="981075"/>
            <a:ext cx="8229600" cy="5038725"/>
          </a:xfrm>
        </p:spPr>
        <p:txBody>
          <a:bodyPr/>
          <a:lstStyle/>
          <a:p>
            <a:pPr eaLnBrk="1" hangingPunct="1"/>
            <a:endParaRPr lang="en-US" sz="2400" dirty="0">
              <a:solidFill>
                <a:srgbClr val="000000"/>
              </a:solidFill>
              <a:effectLst/>
            </a:endParaRPr>
          </a:p>
          <a:p>
            <a:pPr eaLnBrk="1" hangingPunct="1"/>
            <a:r>
              <a:rPr lang="en-US" sz="2400" dirty="0">
                <a:solidFill>
                  <a:srgbClr val="000000"/>
                </a:solidFill>
                <a:effectLst/>
              </a:rPr>
              <a:t>There are three inter-related factors that control the capacity of air to remove moisture from a food:</a:t>
            </a:r>
          </a:p>
          <a:p>
            <a:pPr eaLnBrk="1" hangingPunct="1">
              <a:buFontTx/>
              <a:buNone/>
            </a:pPr>
            <a:r>
              <a:rPr lang="en-US" sz="2400" dirty="0">
                <a:solidFill>
                  <a:srgbClr val="000000"/>
                </a:solidFill>
                <a:effectLst/>
              </a:rPr>
              <a:t>1. the amount of water vapor already carried by the air</a:t>
            </a:r>
          </a:p>
          <a:p>
            <a:pPr eaLnBrk="1" hangingPunct="1">
              <a:buFontTx/>
              <a:buNone/>
            </a:pPr>
            <a:r>
              <a:rPr lang="en-US" sz="2400" dirty="0">
                <a:solidFill>
                  <a:srgbClr val="000000"/>
                </a:solidFill>
                <a:effectLst/>
              </a:rPr>
              <a:t>2. the air temperature</a:t>
            </a:r>
          </a:p>
          <a:p>
            <a:pPr eaLnBrk="1" hangingPunct="1">
              <a:buFontTx/>
              <a:buNone/>
            </a:pPr>
            <a:r>
              <a:rPr lang="en-US" sz="2400" dirty="0">
                <a:solidFill>
                  <a:srgbClr val="000000"/>
                </a:solidFill>
                <a:effectLst/>
              </a:rPr>
              <a:t>3. the amount of air that passes over the food.</a:t>
            </a:r>
          </a:p>
          <a:p>
            <a:pPr eaLnBrk="1" hangingPunct="1"/>
            <a:endParaRPr lang="en-US" sz="2400" dirty="0">
              <a:solidFill>
                <a:srgbClr val="000000"/>
              </a:solidFill>
              <a:effectLst/>
            </a:endParaRPr>
          </a:p>
          <a:p>
            <a:pPr eaLnBrk="1" hangingPunct="1"/>
            <a:r>
              <a:rPr lang="en-US" sz="2400" dirty="0">
                <a:solidFill>
                  <a:srgbClr val="000000"/>
                </a:solidFill>
                <a:effectLst/>
              </a:rPr>
              <a:t>The amount of water vapor in air is expressed as either </a:t>
            </a:r>
            <a:r>
              <a:rPr lang="en-US" sz="2400" i="1" dirty="0">
                <a:solidFill>
                  <a:srgbClr val="000000"/>
                </a:solidFill>
                <a:effectLst/>
              </a:rPr>
              <a:t>absolute humidity</a:t>
            </a:r>
            <a:r>
              <a:rPr lang="en-US" sz="2400" dirty="0">
                <a:solidFill>
                  <a:srgbClr val="000000"/>
                </a:solidFill>
                <a:effectLst/>
              </a:rPr>
              <a:t> or </a:t>
            </a:r>
            <a:r>
              <a:rPr lang="en-US" sz="2400" i="1" dirty="0">
                <a:solidFill>
                  <a:srgbClr val="000000"/>
                </a:solidFill>
                <a:effectLst/>
              </a:rPr>
              <a:t>relative humidity</a:t>
            </a:r>
            <a:r>
              <a:rPr lang="en-US" sz="2400" dirty="0">
                <a:solidFill>
                  <a:srgbClr val="000000"/>
                </a:solidFill>
                <a:effectLst/>
              </a:rPr>
              <a:t> (RH) (in percent).</a:t>
            </a:r>
          </a:p>
          <a:p>
            <a:pPr eaLnBrk="1" hangingPunct="1"/>
            <a:r>
              <a:rPr lang="en-US" sz="2400" dirty="0">
                <a:solidFill>
                  <a:srgbClr val="000000"/>
                </a:solidFill>
                <a:effectLst/>
              </a:rPr>
              <a:t>Psychrometric is the study of inter-related properties of air–water vapor systems.</a:t>
            </a:r>
            <a:endParaRPr lang="id-ID" sz="2400" dirty="0">
              <a:solidFill>
                <a:srgbClr val="000000"/>
              </a:solidFill>
              <a:effectLs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292100"/>
            <a:ext cx="8229600" cy="615950"/>
          </a:xfrm>
        </p:spPr>
        <p:txBody>
          <a:bodyPr/>
          <a:lstStyle/>
          <a:p>
            <a:pPr eaLnBrk="1" hangingPunct="1"/>
            <a:r>
              <a:rPr lang="id-ID" sz="3200" b="1" i="1">
                <a:solidFill>
                  <a:srgbClr val="000000"/>
                </a:solidFill>
                <a:effectLst/>
              </a:rPr>
              <a:t>2.2. </a:t>
            </a:r>
            <a:r>
              <a:rPr lang="en-US" sz="3200" b="1" i="1">
                <a:solidFill>
                  <a:srgbClr val="000000"/>
                </a:solidFill>
                <a:effectLst/>
              </a:rPr>
              <a:t>Mechanism of drying</a:t>
            </a:r>
          </a:p>
        </p:txBody>
      </p:sp>
      <p:sp>
        <p:nvSpPr>
          <p:cNvPr id="48131" name="Rectangle 3"/>
          <p:cNvSpPr>
            <a:spLocks noGrp="1" noChangeArrowheads="1"/>
          </p:cNvSpPr>
          <p:nvPr>
            <p:ph type="body" idx="1"/>
          </p:nvPr>
        </p:nvSpPr>
        <p:spPr>
          <a:xfrm>
            <a:off x="457200" y="1196975"/>
            <a:ext cx="8435975" cy="4822825"/>
          </a:xfrm>
        </p:spPr>
        <p:txBody>
          <a:bodyPr/>
          <a:lstStyle/>
          <a:p>
            <a:pPr algn="just" eaLnBrk="1" hangingPunct="1"/>
            <a:r>
              <a:rPr lang="en-US" sz="2400" dirty="0">
                <a:solidFill>
                  <a:srgbClr val="000000"/>
                </a:solidFill>
                <a:effectLst/>
              </a:rPr>
              <a:t>The third factor that controls the rate of drying, in addition to </a:t>
            </a:r>
            <a:r>
              <a:rPr lang="en-US" sz="2400" b="1" u="sng" dirty="0">
                <a:solidFill>
                  <a:srgbClr val="000000"/>
                </a:solidFill>
                <a:effectLst/>
              </a:rPr>
              <a:t>air temperature and humidity</a:t>
            </a:r>
            <a:r>
              <a:rPr lang="en-US" sz="2400" dirty="0">
                <a:solidFill>
                  <a:srgbClr val="000000"/>
                </a:solidFill>
                <a:effectLst/>
              </a:rPr>
              <a:t>, is the </a:t>
            </a:r>
            <a:r>
              <a:rPr lang="en-US" sz="2400" b="1" u="sng" dirty="0">
                <a:solidFill>
                  <a:srgbClr val="000000"/>
                </a:solidFill>
                <a:effectLst/>
              </a:rPr>
              <a:t>air velocity</a:t>
            </a:r>
            <a:r>
              <a:rPr lang="en-US" sz="2400" dirty="0">
                <a:solidFill>
                  <a:srgbClr val="000000"/>
                </a:solidFill>
                <a:effectLst/>
              </a:rPr>
              <a:t>. When hot air is blown over a wet food, water vapor diffuses through a boundary film of air surrounding the food and is carried away by the moving air</a:t>
            </a:r>
            <a:r>
              <a:rPr lang="id-ID" sz="2400" dirty="0">
                <a:solidFill>
                  <a:srgbClr val="000000"/>
                </a:solidFill>
                <a:effectLst/>
              </a:rPr>
              <a:t>.</a:t>
            </a:r>
          </a:p>
          <a:p>
            <a:pPr algn="just" eaLnBrk="1" hangingPunct="1"/>
            <a:endParaRPr lang="en-US" sz="2400" dirty="0">
              <a:solidFill>
                <a:srgbClr val="000000"/>
              </a:solidFill>
              <a:effectLst/>
            </a:endParaRPr>
          </a:p>
          <a:p>
            <a:pPr algn="just" eaLnBrk="1" hangingPunct="1"/>
            <a:r>
              <a:rPr lang="en-US" sz="2400" dirty="0">
                <a:solidFill>
                  <a:srgbClr val="000000"/>
                </a:solidFill>
                <a:effectLst/>
              </a:rPr>
              <a:t>A water </a:t>
            </a:r>
            <a:r>
              <a:rPr lang="en-US" sz="2400" dirty="0" err="1">
                <a:solidFill>
                  <a:srgbClr val="000000"/>
                </a:solidFill>
                <a:effectLst/>
              </a:rPr>
              <a:t>vapour</a:t>
            </a:r>
            <a:r>
              <a:rPr lang="en-US" sz="2400" dirty="0">
                <a:solidFill>
                  <a:srgbClr val="000000"/>
                </a:solidFill>
                <a:effectLst/>
              </a:rPr>
              <a:t> pressure gradient is established from the moist interior of the food to the dry air. This gradient provides the ‘</a:t>
            </a:r>
            <a:r>
              <a:rPr lang="en-US" sz="2400" b="1" u="sng" dirty="0">
                <a:solidFill>
                  <a:srgbClr val="000000"/>
                </a:solidFill>
                <a:effectLst/>
              </a:rPr>
              <a:t>driving force</a:t>
            </a:r>
            <a:r>
              <a:rPr lang="en-US" sz="2400" dirty="0">
                <a:solidFill>
                  <a:srgbClr val="000000"/>
                </a:solidFill>
                <a:effectLst/>
              </a:rPr>
              <a:t>’ for water removal from the food.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p:cNvPicPr>
            <a:picLocks noGrp="1" noChangeAspect="1" noChangeArrowheads="1"/>
          </p:cNvPicPr>
          <p:nvPr>
            <p:ph type="body" idx="1"/>
          </p:nvPr>
        </p:nvPicPr>
        <p:blipFill>
          <a:blip r:embed="rId2" cstate="print"/>
          <a:srcRect/>
          <a:stretch>
            <a:fillRect/>
          </a:stretch>
        </p:blipFill>
        <p:spPr>
          <a:xfrm>
            <a:off x="971550" y="908050"/>
            <a:ext cx="6913563" cy="4876800"/>
          </a:xfr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92100"/>
            <a:ext cx="8229600" cy="833438"/>
          </a:xfrm>
        </p:spPr>
        <p:txBody>
          <a:bodyPr/>
          <a:lstStyle/>
          <a:p>
            <a:pPr eaLnBrk="1" hangingPunct="1">
              <a:defRPr/>
            </a:pPr>
            <a:r>
              <a:rPr lang="id-ID" sz="2800" b="1" dirty="0">
                <a:solidFill>
                  <a:srgbClr val="000000"/>
                </a:solidFill>
                <a:effectLst>
                  <a:outerShdw blurRad="38100" dist="38100" dir="2700000" algn="tl">
                    <a:srgbClr val="FFFFFF"/>
                  </a:outerShdw>
                </a:effectLst>
              </a:rPr>
              <a:t>2.3. </a:t>
            </a:r>
            <a:r>
              <a:rPr lang="en-US" sz="2800" b="1" dirty="0">
                <a:solidFill>
                  <a:srgbClr val="000000"/>
                </a:solidFill>
                <a:effectLst>
                  <a:outerShdw blurRad="38100" dist="38100" dir="2700000" algn="tl">
                    <a:srgbClr val="FFFFFF"/>
                  </a:outerShdw>
                </a:effectLst>
              </a:rPr>
              <a:t>Follow: factors affecting on drying</a:t>
            </a:r>
          </a:p>
        </p:txBody>
      </p:sp>
      <p:sp>
        <p:nvSpPr>
          <p:cNvPr id="50179" name="Rectangle 3"/>
          <p:cNvSpPr>
            <a:spLocks noGrp="1" noChangeArrowheads="1"/>
          </p:cNvSpPr>
          <p:nvPr>
            <p:ph type="body" idx="1"/>
          </p:nvPr>
        </p:nvSpPr>
        <p:spPr>
          <a:xfrm>
            <a:off x="457200" y="1125538"/>
            <a:ext cx="8229600" cy="4894262"/>
          </a:xfrm>
        </p:spPr>
        <p:txBody>
          <a:bodyPr/>
          <a:lstStyle/>
          <a:p>
            <a:pPr algn="just" eaLnBrk="1" hangingPunct="1"/>
            <a:endParaRPr lang="en-US" sz="2400" dirty="0">
              <a:solidFill>
                <a:srgbClr val="000000"/>
              </a:solidFill>
              <a:effectLst/>
            </a:endParaRPr>
          </a:p>
          <a:p>
            <a:pPr algn="just" eaLnBrk="1" hangingPunct="1"/>
            <a:r>
              <a:rPr lang="en-US" sz="2400" dirty="0">
                <a:solidFill>
                  <a:srgbClr val="000000"/>
                </a:solidFill>
                <a:effectLst/>
              </a:rPr>
              <a:t>The </a:t>
            </a:r>
            <a:r>
              <a:rPr lang="en-US" sz="2400" b="1" i="1" dirty="0">
                <a:solidFill>
                  <a:srgbClr val="000000"/>
                </a:solidFill>
                <a:effectLst/>
              </a:rPr>
              <a:t>composition and structure </a:t>
            </a:r>
            <a:r>
              <a:rPr lang="en-US" sz="2400" dirty="0">
                <a:solidFill>
                  <a:srgbClr val="000000"/>
                </a:solidFill>
                <a:effectLst/>
              </a:rPr>
              <a:t>of the food has an influence on the mechanism of moisture removal. </a:t>
            </a:r>
            <a:r>
              <a:rPr lang="en-US" sz="2400" b="1" dirty="0">
                <a:solidFill>
                  <a:srgbClr val="000000"/>
                </a:solidFill>
                <a:effectLst/>
              </a:rPr>
              <a:t>For example</a:t>
            </a:r>
            <a:r>
              <a:rPr lang="en-US" sz="2400" dirty="0">
                <a:solidFill>
                  <a:srgbClr val="000000"/>
                </a:solidFill>
                <a:effectLst/>
              </a:rPr>
              <a:t>, the orientation of </a:t>
            </a:r>
            <a:r>
              <a:rPr lang="en-US" sz="2400" dirty="0" err="1">
                <a:solidFill>
                  <a:srgbClr val="000000"/>
                </a:solidFill>
                <a:effectLst/>
              </a:rPr>
              <a:t>fibres</a:t>
            </a:r>
            <a:r>
              <a:rPr lang="en-US" sz="2400" dirty="0">
                <a:solidFill>
                  <a:srgbClr val="000000"/>
                </a:solidFill>
                <a:effectLst/>
              </a:rPr>
              <a:t> in vegetables (e.g. celery) and protein strands in meat allow more rapid moisture movement along their length than across the structure.</a:t>
            </a:r>
          </a:p>
          <a:p>
            <a:pPr algn="just" eaLnBrk="1" hangingPunct="1">
              <a:buFontTx/>
              <a:buNone/>
            </a:pPr>
            <a:endParaRPr lang="en-US" sz="2400" dirty="0">
              <a:solidFill>
                <a:srgbClr val="000000"/>
              </a:solidFill>
              <a:effectLst/>
            </a:endParaRPr>
          </a:p>
          <a:p>
            <a:pPr algn="just" eaLnBrk="1" hangingPunct="1"/>
            <a:r>
              <a:rPr lang="en-US" sz="2400" dirty="0">
                <a:solidFill>
                  <a:srgbClr val="000000"/>
                </a:solidFill>
                <a:effectLst/>
              </a:rPr>
              <a:t>The </a:t>
            </a:r>
            <a:r>
              <a:rPr lang="en-US" sz="2400" i="1" dirty="0">
                <a:solidFill>
                  <a:srgbClr val="000000"/>
                </a:solidFill>
                <a:effectLst/>
              </a:rPr>
              <a:t>amount of food </a:t>
            </a:r>
            <a:r>
              <a:rPr lang="en-US" sz="2400" dirty="0">
                <a:solidFill>
                  <a:srgbClr val="000000"/>
                </a:solidFill>
                <a:effectLst/>
              </a:rPr>
              <a:t>placed into a drier in relation to its capacity (in a given drier, faster drying is achieved with smaller quantities of food).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2"/>
          <p:cNvSpPr txBox="1">
            <a:spLocks noChangeArrowheads="1"/>
          </p:cNvSpPr>
          <p:nvPr/>
        </p:nvSpPr>
        <p:spPr bwMode="auto">
          <a:xfrm>
            <a:off x="3357563" y="5929313"/>
            <a:ext cx="2286000" cy="400050"/>
          </a:xfrm>
          <a:prstGeom prst="rect">
            <a:avLst/>
          </a:prstGeom>
          <a:noFill/>
          <a:ln w="9525">
            <a:noFill/>
            <a:miter lim="800000"/>
            <a:headEnd/>
            <a:tailEnd/>
          </a:ln>
        </p:spPr>
        <p:txBody>
          <a:bodyPr>
            <a:spAutoFit/>
          </a:bodyPr>
          <a:lstStyle/>
          <a:p>
            <a:r>
              <a:rPr lang="id-ID" sz="2000" b="1">
                <a:solidFill>
                  <a:srgbClr val="000000"/>
                </a:solidFill>
              </a:rPr>
              <a:t>Fig .1 Kiln dryer </a:t>
            </a:r>
          </a:p>
        </p:txBody>
      </p:sp>
      <p:pic>
        <p:nvPicPr>
          <p:cNvPr id="51203" name="Picture 3"/>
          <p:cNvPicPr>
            <a:picLocks noChangeAspect="1" noChangeArrowheads="1"/>
          </p:cNvPicPr>
          <p:nvPr/>
        </p:nvPicPr>
        <p:blipFill>
          <a:blip r:embed="rId2" cstate="print"/>
          <a:srcRect/>
          <a:stretch>
            <a:fillRect/>
          </a:stretch>
        </p:blipFill>
        <p:spPr bwMode="auto">
          <a:xfrm>
            <a:off x="1214438" y="1428750"/>
            <a:ext cx="6357937" cy="4476750"/>
          </a:xfrm>
          <a:prstGeom prst="rect">
            <a:avLst/>
          </a:prstGeom>
          <a:noFill/>
          <a:ln w="9525">
            <a:noFill/>
            <a:miter lim="800000"/>
            <a:headEnd/>
            <a:tailEnd/>
          </a:ln>
        </p:spPr>
      </p:pic>
      <p:sp>
        <p:nvSpPr>
          <p:cNvPr id="51204" name="Rectangle 5"/>
          <p:cNvSpPr>
            <a:spLocks noChangeArrowheads="1"/>
          </p:cNvSpPr>
          <p:nvPr/>
        </p:nvSpPr>
        <p:spPr bwMode="auto">
          <a:xfrm>
            <a:off x="571500" y="642938"/>
            <a:ext cx="2163763" cy="461962"/>
          </a:xfrm>
          <a:prstGeom prst="rect">
            <a:avLst/>
          </a:prstGeom>
          <a:noFill/>
          <a:ln w="9525">
            <a:noFill/>
            <a:miter lim="800000"/>
            <a:headEnd/>
            <a:tailEnd/>
          </a:ln>
        </p:spPr>
        <p:txBody>
          <a:bodyPr wrap="none">
            <a:spAutoFit/>
          </a:bodyPr>
          <a:lstStyle/>
          <a:p>
            <a:r>
              <a:rPr lang="id-ID" sz="2400" b="1" dirty="0">
                <a:solidFill>
                  <a:srgbClr val="000000"/>
                </a:solidFill>
              </a:rPr>
              <a:t>1. Kiln dryer </a:t>
            </a:r>
            <a:endParaRPr lang="id-ID" sz="2400" dirty="0"/>
          </a:p>
        </p:txBody>
      </p:sp>
      <p:sp>
        <p:nvSpPr>
          <p:cNvPr id="7" name="Rectangle 6"/>
          <p:cNvSpPr/>
          <p:nvPr/>
        </p:nvSpPr>
        <p:spPr>
          <a:xfrm>
            <a:off x="428625" y="0"/>
            <a:ext cx="4125913" cy="584200"/>
          </a:xfrm>
          <a:prstGeom prst="rect">
            <a:avLst/>
          </a:prstGeom>
        </p:spPr>
        <p:txBody>
          <a:bodyPr wrap="none">
            <a:spAutoFit/>
          </a:bodyPr>
          <a:lstStyle/>
          <a:p>
            <a:pPr marL="812800" indent="-812800" eaLnBrk="0" hangingPunct="0">
              <a:spcBef>
                <a:spcPct val="20000"/>
              </a:spcBef>
              <a:buClr>
                <a:schemeClr val="hlink"/>
              </a:buClr>
              <a:buSzPct val="120000"/>
              <a:buFont typeface="Wingdings" pitchFamily="2" charset="2"/>
              <a:buNone/>
              <a:defRPr/>
            </a:pPr>
            <a:r>
              <a:rPr lang="id-ID" sz="3200" b="1" u="sng" kern="0" dirty="0">
                <a:solidFill>
                  <a:srgbClr val="000000"/>
                </a:solidFill>
                <a:latin typeface="Comic Sans MS" pitchFamily="66" charset="0"/>
              </a:rPr>
              <a:t>2.4. </a:t>
            </a:r>
            <a:r>
              <a:rPr lang="tr-TR" sz="3200" b="1" u="sng" kern="0" dirty="0">
                <a:solidFill>
                  <a:srgbClr val="000000"/>
                </a:solidFill>
                <a:latin typeface="Comic Sans MS" pitchFamily="66" charset="0"/>
              </a:rPr>
              <a:t>Hot-air drying</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body" idx="1"/>
          </p:nvPr>
        </p:nvSpPr>
        <p:spPr>
          <a:xfrm>
            <a:off x="357188" y="1571625"/>
            <a:ext cx="8143875" cy="3946525"/>
          </a:xfrm>
        </p:spPr>
        <p:txBody>
          <a:bodyPr/>
          <a:lstStyle/>
          <a:p>
            <a:pPr marL="0" indent="0" algn="just">
              <a:buFontTx/>
              <a:buNone/>
            </a:pPr>
            <a:r>
              <a:rPr lang="en-US" sz="2400" dirty="0">
                <a:solidFill>
                  <a:srgbClr val="000000"/>
                </a:solidFill>
                <a:effectLst/>
              </a:rPr>
              <a:t>Rotary dryers potentially represent the oldest continuous</a:t>
            </a:r>
            <a:r>
              <a:rPr lang="id-ID" sz="2400" dirty="0">
                <a:solidFill>
                  <a:srgbClr val="000000"/>
                </a:solidFill>
                <a:effectLst/>
              </a:rPr>
              <a:t> </a:t>
            </a:r>
            <a:r>
              <a:rPr lang="en-US" sz="2400" dirty="0">
                <a:solidFill>
                  <a:srgbClr val="000000"/>
                </a:solidFill>
                <a:effectLst/>
              </a:rPr>
              <a:t>and the most common</a:t>
            </a:r>
            <a:r>
              <a:rPr lang="id-ID" sz="2400" dirty="0">
                <a:solidFill>
                  <a:srgbClr val="000000"/>
                </a:solidFill>
                <a:effectLst/>
              </a:rPr>
              <a:t> </a:t>
            </a:r>
            <a:r>
              <a:rPr lang="en-US" sz="2400" dirty="0">
                <a:solidFill>
                  <a:srgbClr val="000000"/>
                </a:solidFill>
                <a:effectLst/>
              </a:rPr>
              <a:t>high volume dryer used in industry, and it has evolved more adaptations of</a:t>
            </a:r>
            <a:r>
              <a:rPr lang="id-ID" sz="2400" dirty="0">
                <a:solidFill>
                  <a:srgbClr val="000000"/>
                </a:solidFill>
                <a:effectLst/>
              </a:rPr>
              <a:t> </a:t>
            </a:r>
            <a:r>
              <a:rPr lang="en-US" sz="2400" dirty="0">
                <a:solidFill>
                  <a:srgbClr val="000000"/>
                </a:solidFill>
                <a:effectLst/>
              </a:rPr>
              <a:t>the technology than</a:t>
            </a:r>
            <a:r>
              <a:rPr lang="id-ID" sz="2400" dirty="0">
                <a:solidFill>
                  <a:srgbClr val="000000"/>
                </a:solidFill>
                <a:effectLst/>
              </a:rPr>
              <a:t> any other dryer classification.</a:t>
            </a:r>
          </a:p>
          <a:p>
            <a:pPr marL="0" indent="0" algn="just">
              <a:buFontTx/>
              <a:buNone/>
            </a:pPr>
            <a:endParaRPr lang="id-ID" sz="2400" dirty="0">
              <a:solidFill>
                <a:srgbClr val="000000"/>
              </a:solidFill>
              <a:effectLst/>
            </a:endParaRPr>
          </a:p>
          <a:p>
            <a:pPr marL="0" indent="0" algn="just">
              <a:buFontTx/>
              <a:buNone/>
            </a:pPr>
            <a:r>
              <a:rPr lang="en-US" sz="2400" dirty="0">
                <a:solidFill>
                  <a:srgbClr val="000000"/>
                </a:solidFill>
                <a:effectLst/>
              </a:rPr>
              <a:t>All rotary dryers have the feed materials passing through a rotating cylinder termed a drum. It is</a:t>
            </a:r>
            <a:r>
              <a:rPr lang="id-ID" sz="2400" dirty="0">
                <a:solidFill>
                  <a:srgbClr val="000000"/>
                </a:solidFill>
                <a:effectLst/>
              </a:rPr>
              <a:t> </a:t>
            </a:r>
            <a:r>
              <a:rPr lang="en-US" sz="2400" dirty="0">
                <a:solidFill>
                  <a:srgbClr val="000000"/>
                </a:solidFill>
                <a:effectLst/>
              </a:rPr>
              <a:t>a cylindrical shell usually constructed from steel plates, slightly inclined, typically 0.3-5 m in</a:t>
            </a:r>
            <a:r>
              <a:rPr lang="id-ID" sz="2400" dirty="0">
                <a:solidFill>
                  <a:srgbClr val="000000"/>
                </a:solidFill>
                <a:effectLst/>
              </a:rPr>
              <a:t> </a:t>
            </a:r>
            <a:r>
              <a:rPr lang="en-US" sz="2400" dirty="0">
                <a:solidFill>
                  <a:srgbClr val="000000"/>
                </a:solidFill>
                <a:effectLst/>
              </a:rPr>
              <a:t>diameter, 5-90 m in length and rotating at 1-5 rpm.</a:t>
            </a:r>
          </a:p>
        </p:txBody>
      </p:sp>
      <p:sp>
        <p:nvSpPr>
          <p:cNvPr id="4" name="Rectangle 3"/>
          <p:cNvSpPr/>
          <p:nvPr/>
        </p:nvSpPr>
        <p:spPr>
          <a:xfrm>
            <a:off x="328159" y="304800"/>
            <a:ext cx="3714776" cy="523220"/>
          </a:xfrm>
          <a:prstGeom prst="rect">
            <a:avLst/>
          </a:prstGeom>
          <a:noFill/>
        </p:spPr>
        <p:style>
          <a:lnRef idx="0">
            <a:schemeClr val="accent1"/>
          </a:lnRef>
          <a:fillRef idx="3">
            <a:schemeClr val="accent1"/>
          </a:fillRef>
          <a:effectRef idx="3">
            <a:schemeClr val="accent1"/>
          </a:effectRef>
          <a:fontRef idx="minor">
            <a:schemeClr val="lt1"/>
          </a:fontRef>
        </p:style>
        <p:txBody>
          <a:bodyPr>
            <a:spAutoFit/>
          </a:bodyPr>
          <a:lstStyle/>
          <a:p>
            <a:pPr>
              <a:defRPr/>
            </a:pPr>
            <a:r>
              <a:rPr lang="id-ID" sz="2800" b="1" dirty="0">
                <a:solidFill>
                  <a:srgbClr val="000000"/>
                </a:solidFill>
              </a:rPr>
              <a:t>2. </a:t>
            </a:r>
            <a:r>
              <a:rPr lang="id-ID" sz="2400" b="1" dirty="0">
                <a:solidFill>
                  <a:srgbClr val="000000"/>
                </a:solidFill>
                <a:hlinkClick r:id="rId2" action="ppaction://hlinkfile"/>
              </a:rPr>
              <a:t>Rotary Dryers</a:t>
            </a:r>
            <a:endParaRPr lang="id-ID" sz="2400" b="1" dirty="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990600"/>
            <a:ext cx="8077200" cy="4647426"/>
          </a:xfrm>
          <a:prstGeom prst="rect">
            <a:avLst/>
          </a:prstGeom>
        </p:spPr>
        <p:txBody>
          <a:bodyPr wrap="square">
            <a:spAutoFit/>
          </a:bodyPr>
          <a:lstStyle/>
          <a:p>
            <a:pPr marL="457200" indent="-457200" algn="just">
              <a:buFont typeface="Wingdings" pitchFamily="2" charset="2"/>
              <a:buChar char="Ø"/>
            </a:pPr>
            <a:r>
              <a:rPr lang="en-US" sz="2400" dirty="0"/>
              <a:t>Freezing results in crystallization of most of the water and consequently in a much reduced</a:t>
            </a:r>
            <a:r>
              <a:rPr lang="id-ID" sz="2400" dirty="0"/>
              <a:t> </a:t>
            </a:r>
            <a:r>
              <a:rPr lang="en-US" sz="2400" dirty="0"/>
              <a:t>water content in the unfrozen portion of the food. Other preservation processes</a:t>
            </a:r>
            <a:r>
              <a:rPr lang="id-ID" sz="2400" dirty="0"/>
              <a:t> </a:t>
            </a:r>
            <a:r>
              <a:rPr lang="en-US" sz="2400" dirty="0"/>
              <a:t>are based on adding solutes, such as sugars or salt, which reduces water</a:t>
            </a:r>
            <a:r>
              <a:rPr lang="id-ID" sz="2400" dirty="0"/>
              <a:t> availability. </a:t>
            </a:r>
          </a:p>
          <a:p>
            <a:pPr marL="457200" indent="-457200" algn="just">
              <a:buFont typeface="Wingdings" pitchFamily="2" charset="2"/>
              <a:buChar char="Ø"/>
            </a:pPr>
            <a:endParaRPr lang="id-ID" sz="2400" dirty="0"/>
          </a:p>
          <a:p>
            <a:pPr marL="457200" indent="-457200" algn="just">
              <a:buFont typeface="Wingdings" pitchFamily="2" charset="2"/>
              <a:buChar char="Ø"/>
            </a:pPr>
            <a:r>
              <a:rPr lang="en-US" sz="2400" dirty="0"/>
              <a:t>In addition to controlling microbial </a:t>
            </a:r>
            <a:r>
              <a:rPr lang="id-ID" sz="2400" b="1" dirty="0"/>
              <a:t>A</a:t>
            </a:r>
            <a:r>
              <a:rPr lang="en-US" sz="2400" b="1" dirty="0" err="1"/>
              <a:t>ctivity</a:t>
            </a:r>
            <a:r>
              <a:rPr lang="en-US" sz="2400" b="1" dirty="0"/>
              <a:t> </a:t>
            </a:r>
            <a:r>
              <a:rPr lang="id-ID" sz="2400" b="1" dirty="0"/>
              <a:t>W</a:t>
            </a:r>
            <a:r>
              <a:rPr lang="en-US" sz="2400" b="1" dirty="0" err="1"/>
              <a:t>ater</a:t>
            </a:r>
            <a:r>
              <a:rPr lang="en-US" sz="2400" b="1" dirty="0"/>
              <a:t> </a:t>
            </a:r>
            <a:r>
              <a:rPr lang="en-US" sz="2400" dirty="0"/>
              <a:t>has a profound influence</a:t>
            </a:r>
            <a:r>
              <a:rPr lang="id-ID" sz="2400" dirty="0"/>
              <a:t> </a:t>
            </a:r>
            <a:r>
              <a:rPr lang="en-US" sz="2400" dirty="0"/>
              <a:t>on the physical and chemical processes which influence shelf life. Water</a:t>
            </a:r>
            <a:r>
              <a:rPr lang="id-ID" sz="2400" dirty="0"/>
              <a:t> </a:t>
            </a:r>
            <a:r>
              <a:rPr lang="en-US" sz="2400" dirty="0"/>
              <a:t>management is therefore a key aspect of food technology,</a:t>
            </a:r>
            <a:endParaRPr lang="id-ID" sz="2400" dirty="0"/>
          </a:p>
        </p:txBody>
      </p:sp>
      <p:sp>
        <p:nvSpPr>
          <p:cNvPr id="3" name="Slide Number Placeholder 2"/>
          <p:cNvSpPr>
            <a:spLocks noGrp="1"/>
          </p:cNvSpPr>
          <p:nvPr>
            <p:ph type="sldNum" sz="quarter" idx="12"/>
          </p:nvPr>
        </p:nvSpPr>
        <p:spPr/>
        <p:txBody>
          <a:bodyPr/>
          <a:lstStyle/>
          <a:p>
            <a:fld id="{05699449-0A75-49BB-B6B3-A7D7B6E41C01}" type="slidenum">
              <a:rPr lang="id-ID" smtClean="0"/>
              <a:pPr/>
              <a:t>4</a:t>
            </a:fld>
            <a:endParaRPr lang="id-ID"/>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5" name="Picture 5"/>
          <p:cNvPicPr>
            <a:picLocks noChangeAspect="1" noChangeArrowheads="1"/>
          </p:cNvPicPr>
          <p:nvPr/>
        </p:nvPicPr>
        <p:blipFill>
          <a:blip r:embed="rId2" cstate="print"/>
          <a:srcRect/>
          <a:stretch>
            <a:fillRect/>
          </a:stretch>
        </p:blipFill>
        <p:spPr bwMode="auto">
          <a:xfrm>
            <a:off x="762000" y="0"/>
            <a:ext cx="4572000" cy="6429396"/>
          </a:xfrm>
          <a:prstGeom prst="rect">
            <a:avLst/>
          </a:prstGeom>
          <a:ln w="76200" cap="sq">
            <a:solidFill>
              <a:srgbClr val="FF9933"/>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angle"/>
          </a:sp3d>
        </p:spPr>
      </p:pic>
      <p:sp>
        <p:nvSpPr>
          <p:cNvPr id="9" name="Rectangle 8"/>
          <p:cNvSpPr/>
          <p:nvPr/>
        </p:nvSpPr>
        <p:spPr>
          <a:xfrm>
            <a:off x="762000" y="6488668"/>
            <a:ext cx="4572000" cy="369332"/>
          </a:xfrm>
          <a:prstGeom prst="rect">
            <a:avLst/>
          </a:prstGeom>
          <a:blipFill>
            <a:blip r:embed="rId3" cstate="print"/>
            <a:tile tx="0" ty="0" sx="100000" sy="100000" flip="none" algn="tl"/>
          </a:blipFill>
        </p:spPr>
        <p:style>
          <a:lnRef idx="0">
            <a:schemeClr val="accent2"/>
          </a:lnRef>
          <a:fillRef idx="3">
            <a:schemeClr val="accent2"/>
          </a:fillRef>
          <a:effectRef idx="3">
            <a:schemeClr val="accent2"/>
          </a:effectRef>
          <a:fontRef idx="minor">
            <a:schemeClr val="lt1"/>
          </a:fontRef>
        </p:style>
        <p:txBody>
          <a:bodyPr>
            <a:spAutoFit/>
          </a:bodyPr>
          <a:lstStyle/>
          <a:p>
            <a:pPr>
              <a:defRPr/>
            </a:pPr>
            <a:r>
              <a:rPr lang="id-ID" dirty="0">
                <a:solidFill>
                  <a:srgbClr val="000000"/>
                </a:solidFill>
                <a:hlinkClick r:id="rId4" action="ppaction://hlinkfile"/>
              </a:rPr>
              <a:t>Figure. 3. Rotary Dryers</a:t>
            </a:r>
            <a:endParaRPr lang="id-ID"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cstate="print"/>
          <a:srcRect/>
          <a:stretch>
            <a:fillRect/>
          </a:stretch>
        </p:blipFill>
        <p:spPr bwMode="auto">
          <a:xfrm>
            <a:off x="928688" y="1071563"/>
            <a:ext cx="6858000" cy="4672012"/>
          </a:xfrm>
          <a:prstGeom prst="rect">
            <a:avLst/>
          </a:prstGeom>
          <a:noFill/>
          <a:ln w="9525">
            <a:noFill/>
            <a:miter lim="800000"/>
            <a:headEnd/>
            <a:tailEnd/>
          </a:ln>
        </p:spPr>
      </p:pic>
      <p:sp>
        <p:nvSpPr>
          <p:cNvPr id="54275" name="TextBox 2"/>
          <p:cNvSpPr txBox="1">
            <a:spLocks noChangeArrowheads="1"/>
          </p:cNvSpPr>
          <p:nvPr/>
        </p:nvSpPr>
        <p:spPr bwMode="auto">
          <a:xfrm>
            <a:off x="928688" y="5786437"/>
            <a:ext cx="2071687" cy="369887"/>
          </a:xfrm>
          <a:prstGeom prst="rect">
            <a:avLst/>
          </a:prstGeom>
          <a:noFill/>
          <a:ln w="9525">
            <a:noFill/>
            <a:miter lim="800000"/>
            <a:headEnd/>
            <a:tailEnd/>
          </a:ln>
        </p:spPr>
        <p:txBody>
          <a:bodyPr>
            <a:spAutoFit/>
          </a:bodyPr>
          <a:lstStyle/>
          <a:p>
            <a:r>
              <a:rPr lang="id-ID" b="1">
                <a:solidFill>
                  <a:srgbClr val="000000"/>
                </a:solidFill>
              </a:rPr>
              <a:t>Fig. 2 Tray dryer </a:t>
            </a:r>
          </a:p>
        </p:txBody>
      </p:sp>
      <p:sp>
        <p:nvSpPr>
          <p:cNvPr id="54276" name="Rectangle 3"/>
          <p:cNvSpPr>
            <a:spLocks noChangeArrowheads="1"/>
          </p:cNvSpPr>
          <p:nvPr/>
        </p:nvSpPr>
        <p:spPr bwMode="auto">
          <a:xfrm>
            <a:off x="285750" y="357188"/>
            <a:ext cx="2251075" cy="461962"/>
          </a:xfrm>
          <a:prstGeom prst="rect">
            <a:avLst/>
          </a:prstGeom>
          <a:noFill/>
          <a:ln w="9525">
            <a:noFill/>
            <a:miter lim="800000"/>
            <a:headEnd/>
            <a:tailEnd/>
          </a:ln>
        </p:spPr>
        <p:txBody>
          <a:bodyPr wrap="none">
            <a:spAutoFit/>
          </a:bodyPr>
          <a:lstStyle/>
          <a:p>
            <a:r>
              <a:rPr lang="id-ID" sz="2400" b="1" dirty="0">
                <a:solidFill>
                  <a:srgbClr val="000000"/>
                </a:solidFill>
              </a:rPr>
              <a:t>3. Tray dryer </a:t>
            </a:r>
            <a:endParaRPr lang="id-ID" sz="2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cstate="print"/>
          <a:srcRect/>
          <a:stretch>
            <a:fillRect/>
          </a:stretch>
        </p:blipFill>
        <p:spPr bwMode="auto">
          <a:xfrm>
            <a:off x="642938" y="1000125"/>
            <a:ext cx="7215187" cy="4567238"/>
          </a:xfrm>
          <a:prstGeom prst="rect">
            <a:avLst/>
          </a:prstGeom>
          <a:noFill/>
          <a:ln w="9525">
            <a:noFill/>
            <a:miter lim="800000"/>
            <a:headEnd/>
            <a:tailEnd/>
          </a:ln>
        </p:spPr>
      </p:pic>
      <p:sp>
        <p:nvSpPr>
          <p:cNvPr id="55299" name="TextBox 2"/>
          <p:cNvSpPr txBox="1">
            <a:spLocks noChangeArrowheads="1"/>
          </p:cNvSpPr>
          <p:nvPr/>
        </p:nvSpPr>
        <p:spPr bwMode="auto">
          <a:xfrm>
            <a:off x="857250" y="5572125"/>
            <a:ext cx="3000375" cy="369888"/>
          </a:xfrm>
          <a:prstGeom prst="rect">
            <a:avLst/>
          </a:prstGeom>
          <a:noFill/>
          <a:ln w="9525">
            <a:noFill/>
            <a:miter lim="800000"/>
            <a:headEnd/>
            <a:tailEnd/>
          </a:ln>
        </p:spPr>
        <p:txBody>
          <a:bodyPr>
            <a:spAutoFit/>
          </a:bodyPr>
          <a:lstStyle/>
          <a:p>
            <a:r>
              <a:rPr lang="id-ID" b="1">
                <a:solidFill>
                  <a:srgbClr val="000000"/>
                </a:solidFill>
              </a:rPr>
              <a:t>Fig.3 Tunnel dryer </a:t>
            </a:r>
          </a:p>
        </p:txBody>
      </p:sp>
      <p:sp>
        <p:nvSpPr>
          <p:cNvPr id="55300" name="Rectangle 3"/>
          <p:cNvSpPr>
            <a:spLocks noChangeArrowheads="1"/>
          </p:cNvSpPr>
          <p:nvPr/>
        </p:nvSpPr>
        <p:spPr bwMode="auto">
          <a:xfrm>
            <a:off x="428625" y="214313"/>
            <a:ext cx="2622550" cy="461962"/>
          </a:xfrm>
          <a:prstGeom prst="rect">
            <a:avLst/>
          </a:prstGeom>
          <a:noFill/>
          <a:ln w="9525">
            <a:noFill/>
            <a:miter lim="800000"/>
            <a:headEnd/>
            <a:tailEnd/>
          </a:ln>
        </p:spPr>
        <p:txBody>
          <a:bodyPr wrap="none">
            <a:spAutoFit/>
          </a:bodyPr>
          <a:lstStyle/>
          <a:p>
            <a:r>
              <a:rPr lang="id-ID" sz="2400" b="1">
                <a:solidFill>
                  <a:srgbClr val="000000"/>
                </a:solidFill>
              </a:rPr>
              <a:t>4. Tunnel dryer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cstate="print"/>
          <a:srcRect/>
          <a:stretch>
            <a:fillRect/>
          </a:stretch>
        </p:blipFill>
        <p:spPr bwMode="auto">
          <a:xfrm>
            <a:off x="642938" y="1285875"/>
            <a:ext cx="7072312" cy="4529138"/>
          </a:xfrm>
          <a:prstGeom prst="rect">
            <a:avLst/>
          </a:prstGeom>
          <a:noFill/>
          <a:ln w="9525">
            <a:noFill/>
            <a:miter lim="800000"/>
            <a:headEnd/>
            <a:tailEnd/>
          </a:ln>
        </p:spPr>
      </p:pic>
      <p:sp>
        <p:nvSpPr>
          <p:cNvPr id="56323" name="TextBox 2"/>
          <p:cNvSpPr txBox="1">
            <a:spLocks noChangeArrowheads="1"/>
          </p:cNvSpPr>
          <p:nvPr/>
        </p:nvSpPr>
        <p:spPr bwMode="auto">
          <a:xfrm>
            <a:off x="2714625" y="5857875"/>
            <a:ext cx="2714625" cy="369888"/>
          </a:xfrm>
          <a:prstGeom prst="rect">
            <a:avLst/>
          </a:prstGeom>
          <a:noFill/>
          <a:ln w="9525">
            <a:noFill/>
            <a:miter lim="800000"/>
            <a:headEnd/>
            <a:tailEnd/>
          </a:ln>
        </p:spPr>
        <p:txBody>
          <a:bodyPr>
            <a:spAutoFit/>
          </a:bodyPr>
          <a:lstStyle/>
          <a:p>
            <a:r>
              <a:rPr lang="id-ID" b="1" dirty="0">
                <a:solidFill>
                  <a:srgbClr val="000000"/>
                </a:solidFill>
              </a:rPr>
              <a:t>Fig. 4 Conveyor dryer </a:t>
            </a:r>
          </a:p>
        </p:txBody>
      </p:sp>
      <p:sp>
        <p:nvSpPr>
          <p:cNvPr id="56324" name="Rectangle 3"/>
          <p:cNvSpPr>
            <a:spLocks noChangeArrowheads="1"/>
          </p:cNvSpPr>
          <p:nvPr/>
        </p:nvSpPr>
        <p:spPr bwMode="auto">
          <a:xfrm>
            <a:off x="500063" y="285750"/>
            <a:ext cx="2932112" cy="461963"/>
          </a:xfrm>
          <a:prstGeom prst="rect">
            <a:avLst/>
          </a:prstGeom>
          <a:noFill/>
          <a:ln w="9525">
            <a:noFill/>
            <a:miter lim="800000"/>
            <a:headEnd/>
            <a:tailEnd/>
          </a:ln>
        </p:spPr>
        <p:txBody>
          <a:bodyPr wrap="none">
            <a:spAutoFit/>
          </a:bodyPr>
          <a:lstStyle/>
          <a:p>
            <a:r>
              <a:rPr lang="id-ID" sz="2400" b="1">
                <a:solidFill>
                  <a:srgbClr val="000000"/>
                </a:solidFill>
              </a:rPr>
              <a:t>5. Conveyor dryer</a:t>
            </a:r>
            <a:endParaRPr lang="id-ID" sz="24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5"/>
          <p:cNvSpPr>
            <a:spLocks noChangeArrowheads="1"/>
          </p:cNvSpPr>
          <p:nvPr/>
        </p:nvSpPr>
        <p:spPr bwMode="auto">
          <a:xfrm>
            <a:off x="428625" y="3143250"/>
            <a:ext cx="7858125" cy="2678113"/>
          </a:xfrm>
          <a:prstGeom prst="rect">
            <a:avLst/>
          </a:prstGeom>
          <a:noFill/>
          <a:ln w="9525">
            <a:noFill/>
            <a:miter lim="800000"/>
            <a:headEnd/>
            <a:tailEnd/>
          </a:ln>
        </p:spPr>
        <p:txBody>
          <a:bodyPr>
            <a:spAutoFit/>
          </a:bodyPr>
          <a:lstStyle/>
          <a:p>
            <a:pPr algn="just"/>
            <a:r>
              <a:rPr lang="en-US" sz="2400" dirty="0">
                <a:solidFill>
                  <a:srgbClr val="000000"/>
                </a:solidFill>
              </a:rPr>
              <a:t>The pneumatic or ‘flash’ dryer is used with products that dry rapidly owing to the easy removal</a:t>
            </a:r>
            <a:r>
              <a:rPr lang="id-ID" sz="2400" dirty="0">
                <a:solidFill>
                  <a:srgbClr val="000000"/>
                </a:solidFill>
              </a:rPr>
              <a:t> </a:t>
            </a:r>
            <a:r>
              <a:rPr lang="en-US" sz="2400" dirty="0">
                <a:solidFill>
                  <a:srgbClr val="000000"/>
                </a:solidFill>
              </a:rPr>
              <a:t>of free moisture or where any required diffusion to the surface occurs readily.</a:t>
            </a:r>
            <a:r>
              <a:rPr lang="id-ID" sz="2400" dirty="0">
                <a:solidFill>
                  <a:srgbClr val="000000"/>
                </a:solidFill>
              </a:rPr>
              <a:t> </a:t>
            </a:r>
            <a:r>
              <a:rPr lang="en-US" sz="2400" dirty="0">
                <a:solidFill>
                  <a:srgbClr val="000000"/>
                </a:solidFill>
              </a:rPr>
              <a:t>Drying takes</a:t>
            </a:r>
            <a:r>
              <a:rPr lang="id-ID" sz="2400" dirty="0">
                <a:solidFill>
                  <a:srgbClr val="000000"/>
                </a:solidFill>
              </a:rPr>
              <a:t> </a:t>
            </a:r>
            <a:r>
              <a:rPr lang="en-US" sz="2400" dirty="0">
                <a:solidFill>
                  <a:srgbClr val="000000"/>
                </a:solidFill>
              </a:rPr>
              <a:t>place in a matter of seconds. Wet material is mixed with a stream of</a:t>
            </a:r>
            <a:r>
              <a:rPr lang="id-ID" sz="2400" dirty="0">
                <a:solidFill>
                  <a:srgbClr val="000000"/>
                </a:solidFill>
              </a:rPr>
              <a:t> </a:t>
            </a:r>
            <a:r>
              <a:rPr lang="en-US" sz="2400" dirty="0">
                <a:solidFill>
                  <a:srgbClr val="000000"/>
                </a:solidFill>
              </a:rPr>
              <a:t>heated air (or other gas),</a:t>
            </a:r>
            <a:r>
              <a:rPr lang="id-ID" sz="2400" dirty="0">
                <a:solidFill>
                  <a:srgbClr val="000000"/>
                </a:solidFill>
              </a:rPr>
              <a:t> </a:t>
            </a:r>
            <a:r>
              <a:rPr lang="en-US" sz="2400" dirty="0">
                <a:solidFill>
                  <a:srgbClr val="000000"/>
                </a:solidFill>
              </a:rPr>
              <a:t>which conveys it through a drying duct where high heat and mass transfer rates rapidly dry the</a:t>
            </a:r>
            <a:r>
              <a:rPr lang="id-ID" sz="2400" dirty="0">
                <a:solidFill>
                  <a:srgbClr val="000000"/>
                </a:solidFill>
              </a:rPr>
              <a:t> </a:t>
            </a:r>
            <a:r>
              <a:rPr lang="en-US" sz="2400" dirty="0">
                <a:solidFill>
                  <a:srgbClr val="000000"/>
                </a:solidFill>
              </a:rPr>
              <a:t>product. </a:t>
            </a:r>
            <a:endParaRPr lang="id-ID" sz="2400" dirty="0">
              <a:solidFill>
                <a:srgbClr val="000000"/>
              </a:solidFill>
            </a:endParaRPr>
          </a:p>
        </p:txBody>
      </p:sp>
      <p:sp>
        <p:nvSpPr>
          <p:cNvPr id="7" name="Rectangle 6"/>
          <p:cNvSpPr/>
          <p:nvPr/>
        </p:nvSpPr>
        <p:spPr>
          <a:xfrm>
            <a:off x="500034" y="2357430"/>
            <a:ext cx="1928220" cy="461665"/>
          </a:xfrm>
          <a:prstGeom prst="rect">
            <a:avLst/>
          </a:prstGeom>
          <a:noFill/>
        </p:spPr>
        <p:style>
          <a:lnRef idx="0">
            <a:schemeClr val="accent1"/>
          </a:lnRef>
          <a:fillRef idx="1001">
            <a:schemeClr val="lt1"/>
          </a:fillRef>
          <a:effectRef idx="3">
            <a:schemeClr val="accent1"/>
          </a:effectRef>
          <a:fontRef idx="minor">
            <a:schemeClr val="lt1"/>
          </a:fontRef>
        </p:style>
        <p:txBody>
          <a:bodyPr wrap="none">
            <a:spAutoFit/>
          </a:bodyPr>
          <a:lstStyle/>
          <a:p>
            <a:pPr algn="just">
              <a:defRPr/>
            </a:pPr>
            <a:r>
              <a:rPr lang="id-ID" sz="2400" b="1" dirty="0">
                <a:solidFill>
                  <a:srgbClr val="000000"/>
                </a:solidFill>
              </a:rPr>
              <a:t>6. Flash Dryer</a:t>
            </a:r>
          </a:p>
        </p:txBody>
      </p:sp>
      <p:sp>
        <p:nvSpPr>
          <p:cNvPr id="57350" name="Rectangle 3"/>
          <p:cNvSpPr>
            <a:spLocks noChangeArrowheads="1"/>
          </p:cNvSpPr>
          <p:nvPr/>
        </p:nvSpPr>
        <p:spPr bwMode="auto">
          <a:xfrm>
            <a:off x="500063" y="1071563"/>
            <a:ext cx="7643812" cy="830997"/>
          </a:xfrm>
          <a:prstGeom prst="rect">
            <a:avLst/>
          </a:prstGeom>
          <a:noFill/>
          <a:ln w="9525">
            <a:noFill/>
            <a:miter lim="800000"/>
            <a:headEnd/>
            <a:tailEnd/>
          </a:ln>
        </p:spPr>
        <p:txBody>
          <a:bodyPr>
            <a:spAutoFit/>
          </a:bodyPr>
          <a:lstStyle/>
          <a:p>
            <a:pPr algn="just">
              <a:buFont typeface="Wingdings" pitchFamily="2" charset="2"/>
              <a:buChar char="Ø"/>
            </a:pPr>
            <a:r>
              <a:rPr lang="id-ID" sz="2400" dirty="0">
                <a:solidFill>
                  <a:srgbClr val="000000"/>
                </a:solidFill>
              </a:rPr>
              <a:t> </a:t>
            </a:r>
            <a:r>
              <a:rPr lang="en-US" sz="2400" dirty="0">
                <a:solidFill>
                  <a:srgbClr val="000000"/>
                </a:solidFill>
              </a:rPr>
              <a:t>There are several types of </a:t>
            </a:r>
            <a:r>
              <a:rPr lang="en-US" sz="2400" b="1" u="sng" dirty="0">
                <a:solidFill>
                  <a:srgbClr val="000000"/>
                </a:solidFill>
              </a:rPr>
              <a:t>dispersion dryers</a:t>
            </a:r>
            <a:r>
              <a:rPr lang="en-US" sz="2400" dirty="0">
                <a:solidFill>
                  <a:srgbClr val="000000"/>
                </a:solidFill>
              </a:rPr>
              <a:t>, namely </a:t>
            </a:r>
            <a:r>
              <a:rPr lang="en-US" sz="2400" i="1" u="sng" dirty="0">
                <a:solidFill>
                  <a:srgbClr val="000000"/>
                </a:solidFill>
              </a:rPr>
              <a:t>flash dryers, fluidized bed dryers</a:t>
            </a:r>
            <a:r>
              <a:rPr lang="en-US" sz="2400" u="sng" dirty="0">
                <a:solidFill>
                  <a:srgbClr val="000000"/>
                </a:solidFill>
              </a:rPr>
              <a:t>, and </a:t>
            </a:r>
            <a:r>
              <a:rPr lang="en-US" sz="2400" i="1" u="sng" dirty="0">
                <a:solidFill>
                  <a:srgbClr val="000000"/>
                </a:solidFill>
              </a:rPr>
              <a:t>spray drye</a:t>
            </a:r>
            <a:r>
              <a:rPr lang="en-US" sz="2400" u="sng" dirty="0">
                <a:solidFill>
                  <a:srgbClr val="000000"/>
                </a:solidFill>
              </a:rPr>
              <a:t>rs</a:t>
            </a:r>
            <a:r>
              <a:rPr lang="en-US" sz="2400" dirty="0">
                <a:solidFill>
                  <a:srgbClr val="000000"/>
                </a:solidFill>
              </a:rPr>
              <a:t>.</a:t>
            </a:r>
            <a:endParaRPr lang="id-ID" sz="2400" dirty="0">
              <a:solidFill>
                <a:srgbClr val="00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cstate="print"/>
          <a:srcRect/>
          <a:stretch>
            <a:fillRect/>
          </a:stretch>
        </p:blipFill>
        <p:spPr bwMode="auto">
          <a:xfrm>
            <a:off x="1643042" y="357166"/>
            <a:ext cx="5572164" cy="5715040"/>
          </a:xfrm>
          <a:prstGeom prst="rect">
            <a:avLst/>
          </a:prstGeom>
          <a:ln w="88900" cap="sq" cmpd="thickThin">
            <a:solidFill>
              <a:srgbClr val="000000"/>
            </a:solidFill>
            <a:prstDash val="solid"/>
            <a:miter lim="800000"/>
          </a:ln>
          <a:effectLst>
            <a:innerShdw blurRad="76200">
              <a:srgbClr val="000000"/>
            </a:innerShdw>
          </a:effectLst>
        </p:spPr>
      </p:pic>
      <p:sp>
        <p:nvSpPr>
          <p:cNvPr id="58371" name="Rectangle 2"/>
          <p:cNvSpPr>
            <a:spLocks noChangeArrowheads="1"/>
          </p:cNvSpPr>
          <p:nvPr/>
        </p:nvSpPr>
        <p:spPr bwMode="auto">
          <a:xfrm>
            <a:off x="1571625" y="6215063"/>
            <a:ext cx="4435475" cy="369887"/>
          </a:xfrm>
          <a:prstGeom prst="rect">
            <a:avLst/>
          </a:prstGeom>
          <a:noFill/>
          <a:ln w="9525">
            <a:noFill/>
            <a:miter lim="800000"/>
            <a:headEnd/>
            <a:tailEnd/>
          </a:ln>
        </p:spPr>
        <p:txBody>
          <a:bodyPr wrap="none">
            <a:spAutoFit/>
          </a:bodyPr>
          <a:lstStyle/>
          <a:p>
            <a:r>
              <a:rPr lang="id-ID" b="1" dirty="0">
                <a:solidFill>
                  <a:srgbClr val="000000"/>
                </a:solidFill>
              </a:rPr>
              <a:t>Fig. 5 Pneumatic dryer system dryer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4313" y="928688"/>
            <a:ext cx="8501062" cy="4093428"/>
          </a:xfrm>
          <a:prstGeom prst="rect">
            <a:avLst/>
          </a:prstGeom>
        </p:spPr>
        <p:txBody>
          <a:bodyPr>
            <a:spAutoFit/>
          </a:bodyPr>
          <a:lstStyle/>
          <a:p>
            <a:pPr algn="just">
              <a:defRPr/>
            </a:pPr>
            <a:r>
              <a:rPr lang="en-US" sz="2000" dirty="0">
                <a:solidFill>
                  <a:srgbClr val="000000"/>
                </a:solidFill>
              </a:rPr>
              <a:t>Spray drying has been one of the most energy-consuming drying processes, yet it remains one</a:t>
            </a:r>
            <a:r>
              <a:rPr lang="id-ID" sz="2000" dirty="0">
                <a:solidFill>
                  <a:srgbClr val="000000"/>
                </a:solidFill>
              </a:rPr>
              <a:t> </a:t>
            </a:r>
            <a:r>
              <a:rPr lang="en-US" sz="2000" dirty="0">
                <a:solidFill>
                  <a:srgbClr val="000000"/>
                </a:solidFill>
              </a:rPr>
              <a:t>that is essential to the production of dairy and food product</a:t>
            </a:r>
            <a:r>
              <a:rPr lang="id-ID" sz="2000" dirty="0">
                <a:solidFill>
                  <a:srgbClr val="000000"/>
                </a:solidFill>
              </a:rPr>
              <a:t> </a:t>
            </a:r>
            <a:r>
              <a:rPr lang="en-US" sz="2000" dirty="0">
                <a:solidFill>
                  <a:srgbClr val="000000"/>
                </a:solidFill>
              </a:rPr>
              <a:t>powders. Basically, spray drying is</a:t>
            </a:r>
            <a:r>
              <a:rPr lang="id-ID" sz="2000" dirty="0">
                <a:solidFill>
                  <a:srgbClr val="000000"/>
                </a:solidFill>
              </a:rPr>
              <a:t> </a:t>
            </a:r>
            <a:r>
              <a:rPr lang="en-US" sz="2000" dirty="0">
                <a:solidFill>
                  <a:srgbClr val="000000"/>
                </a:solidFill>
              </a:rPr>
              <a:t>accomplished by atomizing feed liquid into a drying chamber, where the small droplets are</a:t>
            </a:r>
            <a:r>
              <a:rPr lang="id-ID" sz="2000" dirty="0">
                <a:solidFill>
                  <a:srgbClr val="000000"/>
                </a:solidFill>
              </a:rPr>
              <a:t> </a:t>
            </a:r>
            <a:r>
              <a:rPr lang="en-US" sz="2000" dirty="0">
                <a:solidFill>
                  <a:srgbClr val="000000"/>
                </a:solidFill>
              </a:rPr>
              <a:t>subjected to a stream of hot air and converted to powder particles.</a:t>
            </a:r>
            <a:endParaRPr lang="id-ID" sz="2000" dirty="0">
              <a:solidFill>
                <a:srgbClr val="000000"/>
              </a:solidFill>
            </a:endParaRPr>
          </a:p>
          <a:p>
            <a:pPr algn="just">
              <a:defRPr/>
            </a:pPr>
            <a:endParaRPr lang="id-ID" sz="2000" dirty="0">
              <a:solidFill>
                <a:srgbClr val="000000"/>
              </a:solidFill>
            </a:endParaRPr>
          </a:p>
          <a:p>
            <a:pPr algn="just">
              <a:defRPr/>
            </a:pPr>
            <a:r>
              <a:rPr lang="en-US" sz="2000" b="1" dirty="0">
                <a:solidFill>
                  <a:srgbClr val="C00000"/>
                </a:solidFill>
              </a:rPr>
              <a:t>The advantage of spray dryer </a:t>
            </a:r>
          </a:p>
          <a:p>
            <a:pPr algn="just">
              <a:buFont typeface="Wingdings" pitchFamily="2" charset="2"/>
              <a:buChar char="Ø"/>
              <a:defRPr/>
            </a:pPr>
            <a:r>
              <a:rPr lang="en-US" sz="2000" dirty="0">
                <a:solidFill>
                  <a:srgbClr val="000000"/>
                </a:solidFill>
              </a:rPr>
              <a:t> Solutions, suspensions, slurries and pastes, which can be pumped, can be dried on</a:t>
            </a:r>
            <a:r>
              <a:rPr lang="id-ID" sz="2000" dirty="0">
                <a:solidFill>
                  <a:srgbClr val="000000"/>
                </a:solidFill>
              </a:rPr>
              <a:t> </a:t>
            </a:r>
            <a:r>
              <a:rPr lang="en-US" sz="2000" dirty="0">
                <a:solidFill>
                  <a:srgbClr val="000000"/>
                </a:solidFill>
              </a:rPr>
              <a:t>spray dryers. </a:t>
            </a:r>
            <a:r>
              <a:rPr lang="en-US" sz="2000" b="1" dirty="0">
                <a:solidFill>
                  <a:srgbClr val="C00000"/>
                </a:solidFill>
              </a:rPr>
              <a:t>The advantage of spray dryer is rapid and non-contact drying.</a:t>
            </a:r>
          </a:p>
          <a:p>
            <a:pPr marL="290513" indent="-290513" algn="just">
              <a:buFont typeface="Wingdings" pitchFamily="2" charset="2"/>
              <a:buChar char="Ø"/>
              <a:defRPr/>
            </a:pPr>
            <a:r>
              <a:rPr lang="en-US" sz="2000" dirty="0">
                <a:solidFill>
                  <a:srgbClr val="000000"/>
                </a:solidFill>
              </a:rPr>
              <a:t>Much higher initial temperature of drying medium can be used. High</a:t>
            </a:r>
            <a:r>
              <a:rPr lang="id-ID" sz="2000" dirty="0">
                <a:solidFill>
                  <a:srgbClr val="000000"/>
                </a:solidFill>
              </a:rPr>
              <a:t> </a:t>
            </a:r>
            <a:r>
              <a:rPr lang="en-US" sz="2000" dirty="0">
                <a:solidFill>
                  <a:srgbClr val="000000"/>
                </a:solidFill>
              </a:rPr>
              <a:t>evaporation rates</a:t>
            </a:r>
            <a:r>
              <a:rPr lang="id-ID" sz="2000" dirty="0">
                <a:solidFill>
                  <a:srgbClr val="000000"/>
                </a:solidFill>
              </a:rPr>
              <a:t> </a:t>
            </a:r>
            <a:r>
              <a:rPr lang="en-US" sz="2000" dirty="0">
                <a:solidFill>
                  <a:srgbClr val="000000"/>
                </a:solidFill>
              </a:rPr>
              <a:t>and thermal efficiencies are achieved.</a:t>
            </a:r>
          </a:p>
          <a:p>
            <a:pPr algn="just">
              <a:buFont typeface="Wingdings" pitchFamily="2" charset="2"/>
              <a:buChar char="Ø"/>
              <a:defRPr/>
            </a:pPr>
            <a:r>
              <a:rPr lang="en-US" sz="2000" dirty="0">
                <a:solidFill>
                  <a:srgbClr val="000000"/>
                </a:solidFill>
              </a:rPr>
              <a:t>It can be quickly started and shut down.</a:t>
            </a:r>
          </a:p>
        </p:txBody>
      </p:sp>
      <p:sp>
        <p:nvSpPr>
          <p:cNvPr id="7" name="Rectangle 6"/>
          <p:cNvSpPr/>
          <p:nvPr/>
        </p:nvSpPr>
        <p:spPr>
          <a:xfrm>
            <a:off x="214282" y="142852"/>
            <a:ext cx="2691763" cy="461665"/>
          </a:xfrm>
          <a:prstGeom prst="rect">
            <a:avLst/>
          </a:prstGeom>
          <a:noFill/>
        </p:spPr>
        <p:style>
          <a:lnRef idx="0">
            <a:schemeClr val="accent1"/>
          </a:lnRef>
          <a:fillRef idx="3">
            <a:schemeClr val="accent1"/>
          </a:fillRef>
          <a:effectRef idx="3">
            <a:schemeClr val="accent1"/>
          </a:effectRef>
          <a:fontRef idx="minor">
            <a:schemeClr val="lt1"/>
          </a:fontRef>
        </p:style>
        <p:txBody>
          <a:bodyPr wrap="none">
            <a:spAutoFit/>
          </a:bodyPr>
          <a:lstStyle/>
          <a:p>
            <a:pPr>
              <a:defRPr/>
            </a:pPr>
            <a:r>
              <a:rPr lang="id-ID" sz="2400" b="1" dirty="0">
                <a:solidFill>
                  <a:srgbClr val="000000"/>
                </a:solidFill>
                <a:hlinkClick r:id="rId3" action="ppaction://hlinkfile"/>
              </a:rPr>
              <a:t>7-  </a:t>
            </a:r>
            <a:r>
              <a:rPr lang="en-US" sz="2400" b="1" dirty="0">
                <a:solidFill>
                  <a:srgbClr val="000000"/>
                </a:solidFill>
                <a:hlinkClick r:id="rId3" action="ppaction://hlinkfile"/>
              </a:rPr>
              <a:t>Spray</a:t>
            </a:r>
            <a:r>
              <a:rPr lang="en-US" sz="2400" dirty="0">
                <a:hlinkClick r:id="rId3" action="ppaction://hlinkfile"/>
              </a:rPr>
              <a:t> </a:t>
            </a:r>
            <a:r>
              <a:rPr lang="id-ID" sz="2400" b="1" dirty="0">
                <a:solidFill>
                  <a:srgbClr val="000000"/>
                </a:solidFill>
                <a:hlinkClick r:id="rId3" action="ppaction://hlinkfile"/>
              </a:rPr>
              <a:t>Dryers</a:t>
            </a:r>
            <a:endParaRPr lang="id-ID" sz="24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
          <p:cNvSpPr>
            <a:spLocks noChangeArrowheads="1"/>
          </p:cNvSpPr>
          <p:nvPr/>
        </p:nvSpPr>
        <p:spPr bwMode="auto">
          <a:xfrm>
            <a:off x="357188" y="857250"/>
            <a:ext cx="8286750" cy="5262979"/>
          </a:xfrm>
          <a:prstGeom prst="rect">
            <a:avLst/>
          </a:prstGeom>
          <a:noFill/>
          <a:ln w="9525">
            <a:noFill/>
            <a:miter lim="800000"/>
            <a:headEnd/>
            <a:tailEnd/>
          </a:ln>
        </p:spPr>
        <p:txBody>
          <a:bodyPr>
            <a:spAutoFit/>
          </a:bodyPr>
          <a:lstStyle/>
          <a:p>
            <a:pPr algn="just">
              <a:buFont typeface="Wingdings" pitchFamily="2" charset="2"/>
              <a:buChar char="Ø"/>
            </a:pPr>
            <a:r>
              <a:rPr lang="id-ID" sz="2100" dirty="0">
                <a:solidFill>
                  <a:srgbClr val="000000"/>
                </a:solidFill>
                <a:latin typeface="Times New Roman" pitchFamily="18" charset="0"/>
                <a:cs typeface="Times New Roman" pitchFamily="18" charset="0"/>
              </a:rPr>
              <a:t> </a:t>
            </a:r>
            <a:r>
              <a:rPr lang="en-US" sz="2100" dirty="0">
                <a:solidFill>
                  <a:srgbClr val="000000"/>
                </a:solidFill>
                <a:latin typeface="Times New Roman" pitchFamily="18" charset="0"/>
                <a:cs typeface="Times New Roman" pitchFamily="18" charset="0"/>
              </a:rPr>
              <a:t>Atomization is a key part of spray drying, since it controls in large measure</a:t>
            </a:r>
            <a:r>
              <a:rPr lang="id-ID" sz="2100" dirty="0">
                <a:solidFill>
                  <a:srgbClr val="000000"/>
                </a:solidFill>
                <a:latin typeface="Times New Roman" pitchFamily="18" charset="0"/>
                <a:cs typeface="Times New Roman" pitchFamily="18" charset="0"/>
              </a:rPr>
              <a:t> </a:t>
            </a:r>
            <a:r>
              <a:rPr lang="en-US" sz="2100" dirty="0">
                <a:solidFill>
                  <a:srgbClr val="000000"/>
                </a:solidFill>
                <a:latin typeface="Times New Roman" pitchFamily="18" charset="0"/>
                <a:cs typeface="Times New Roman" pitchFamily="18" charset="0"/>
              </a:rPr>
              <a:t>particle size distribution as well as particle flight patterns in the chamber. Three</a:t>
            </a:r>
            <a:r>
              <a:rPr lang="id-ID" sz="2100" dirty="0">
                <a:solidFill>
                  <a:srgbClr val="000000"/>
                </a:solidFill>
                <a:latin typeface="Times New Roman" pitchFamily="18" charset="0"/>
                <a:cs typeface="Times New Roman" pitchFamily="18" charset="0"/>
              </a:rPr>
              <a:t> </a:t>
            </a:r>
            <a:r>
              <a:rPr lang="en-US" sz="2100" dirty="0">
                <a:solidFill>
                  <a:srgbClr val="000000"/>
                </a:solidFill>
                <a:latin typeface="Times New Roman" pitchFamily="18" charset="0"/>
                <a:cs typeface="Times New Roman" pitchFamily="18" charset="0"/>
              </a:rPr>
              <a:t>types of atomizers are employed</a:t>
            </a:r>
            <a:r>
              <a:rPr lang="id-ID" sz="2100" dirty="0">
                <a:solidFill>
                  <a:srgbClr val="000000"/>
                </a:solidFill>
                <a:latin typeface="Times New Roman" pitchFamily="18" charset="0"/>
                <a:cs typeface="Times New Roman" pitchFamily="18" charset="0"/>
              </a:rPr>
              <a:t>:</a:t>
            </a:r>
          </a:p>
          <a:p>
            <a:pPr algn="just"/>
            <a:r>
              <a:rPr lang="id-ID" sz="2800" b="1" dirty="0">
                <a:solidFill>
                  <a:srgbClr val="000000"/>
                </a:solidFill>
                <a:latin typeface="Times New Roman" pitchFamily="18" charset="0"/>
                <a:cs typeface="Times New Roman" pitchFamily="18" charset="0"/>
              </a:rPr>
              <a:t>1- Centrifugal atomizers: </a:t>
            </a:r>
            <a:r>
              <a:rPr lang="id-ID" sz="2100" b="1" dirty="0">
                <a:solidFill>
                  <a:srgbClr val="000000"/>
                </a:solidFill>
                <a:latin typeface="Times New Roman" pitchFamily="18" charset="0"/>
                <a:cs typeface="Times New Roman" pitchFamily="18" charset="0"/>
              </a:rPr>
              <a:t> </a:t>
            </a:r>
            <a:r>
              <a:rPr lang="en-US" sz="2100" dirty="0">
                <a:solidFill>
                  <a:srgbClr val="000000"/>
                </a:solidFill>
                <a:latin typeface="Times New Roman" pitchFamily="18" charset="0"/>
                <a:cs typeface="Times New Roman" pitchFamily="18" charset="0"/>
              </a:rPr>
              <a:t>Droplets in the range of 1 to</a:t>
            </a:r>
            <a:r>
              <a:rPr lang="id-ID" sz="2100" dirty="0">
                <a:solidFill>
                  <a:srgbClr val="000000"/>
                </a:solidFill>
                <a:latin typeface="Times New Roman" pitchFamily="18" charset="0"/>
                <a:cs typeface="Times New Roman" pitchFamily="18" charset="0"/>
              </a:rPr>
              <a:t> </a:t>
            </a:r>
            <a:r>
              <a:rPr lang="en-US" sz="2100" dirty="0">
                <a:solidFill>
                  <a:srgbClr val="000000"/>
                </a:solidFill>
                <a:latin typeface="Times New Roman" pitchFamily="18" charset="0"/>
                <a:cs typeface="Times New Roman" pitchFamily="18" charset="0"/>
              </a:rPr>
              <a:t>600 </a:t>
            </a:r>
            <a:r>
              <a:rPr lang="id-ID" sz="2100" dirty="0">
                <a:solidFill>
                  <a:srgbClr val="000000"/>
                </a:solidFill>
                <a:latin typeface="Times New Roman" pitchFamily="18" charset="0"/>
                <a:cs typeface="Times New Roman" pitchFamily="18" charset="0"/>
              </a:rPr>
              <a:t>µm </a:t>
            </a:r>
            <a:r>
              <a:rPr lang="en-US" sz="2100" dirty="0">
                <a:solidFill>
                  <a:srgbClr val="000000"/>
                </a:solidFill>
                <a:latin typeface="Times New Roman" pitchFamily="18" charset="0"/>
                <a:cs typeface="Times New Roman" pitchFamily="18" charset="0"/>
              </a:rPr>
              <a:t>can be produced.</a:t>
            </a:r>
            <a:endParaRPr lang="id-ID" sz="2100" dirty="0">
              <a:solidFill>
                <a:srgbClr val="000000"/>
              </a:solidFill>
              <a:latin typeface="Times New Roman" pitchFamily="18" charset="0"/>
              <a:cs typeface="Times New Roman" pitchFamily="18" charset="0"/>
            </a:endParaRPr>
          </a:p>
          <a:p>
            <a:pPr algn="just"/>
            <a:endParaRPr lang="id-ID" sz="2100" dirty="0">
              <a:solidFill>
                <a:srgbClr val="000000"/>
              </a:solidFill>
              <a:latin typeface="Times New Roman" pitchFamily="18" charset="0"/>
              <a:cs typeface="Times New Roman" pitchFamily="18" charset="0"/>
            </a:endParaRPr>
          </a:p>
          <a:p>
            <a:pPr algn="just"/>
            <a:r>
              <a:rPr lang="id-ID" sz="2800" b="1" dirty="0">
                <a:solidFill>
                  <a:srgbClr val="000000"/>
                </a:solidFill>
                <a:latin typeface="Times New Roman" pitchFamily="18" charset="0"/>
                <a:cs typeface="Times New Roman" pitchFamily="18" charset="0"/>
              </a:rPr>
              <a:t>2-Pressure nozzle atomizers : </a:t>
            </a:r>
            <a:r>
              <a:rPr lang="en-US" sz="2100" dirty="0">
                <a:solidFill>
                  <a:srgbClr val="000000"/>
                </a:solidFill>
                <a:latin typeface="Times New Roman" pitchFamily="18" charset="0"/>
                <a:cs typeface="Times New Roman" pitchFamily="18" charset="0"/>
              </a:rPr>
              <a:t>The</a:t>
            </a:r>
            <a:r>
              <a:rPr lang="id-ID" sz="2100" dirty="0">
                <a:solidFill>
                  <a:srgbClr val="000000"/>
                </a:solidFill>
                <a:latin typeface="Times New Roman" pitchFamily="18" charset="0"/>
                <a:cs typeface="Times New Roman" pitchFamily="18" charset="0"/>
              </a:rPr>
              <a:t> </a:t>
            </a:r>
            <a:r>
              <a:rPr lang="en-US" sz="2100" dirty="0">
                <a:solidFill>
                  <a:srgbClr val="000000"/>
                </a:solidFill>
                <a:latin typeface="Times New Roman" pitchFamily="18" charset="0"/>
                <a:cs typeface="Times New Roman" pitchFamily="18" charset="0"/>
              </a:rPr>
              <a:t>range of achievable droplet size is reported as 10 to 600 </a:t>
            </a:r>
            <a:r>
              <a:rPr lang="id-ID" sz="2100" dirty="0">
                <a:solidFill>
                  <a:srgbClr val="000000"/>
                </a:solidFill>
                <a:latin typeface="Times New Roman" pitchFamily="18" charset="0"/>
                <a:cs typeface="Times New Roman" pitchFamily="18" charset="0"/>
              </a:rPr>
              <a:t>µm</a:t>
            </a:r>
            <a:r>
              <a:rPr lang="en-US" sz="2100" dirty="0">
                <a:solidFill>
                  <a:srgbClr val="000000"/>
                </a:solidFill>
                <a:latin typeface="Times New Roman" pitchFamily="18" charset="0"/>
                <a:cs typeface="Times New Roman" pitchFamily="18" charset="0"/>
              </a:rPr>
              <a:t>.</a:t>
            </a:r>
            <a:endParaRPr lang="id-ID" sz="2100" dirty="0">
              <a:solidFill>
                <a:srgbClr val="000000"/>
              </a:solidFill>
              <a:latin typeface="Times New Roman" pitchFamily="18" charset="0"/>
              <a:cs typeface="Times New Roman" pitchFamily="18" charset="0"/>
            </a:endParaRPr>
          </a:p>
          <a:p>
            <a:pPr algn="just"/>
            <a:endParaRPr lang="id-ID" sz="2100" dirty="0">
              <a:solidFill>
                <a:srgbClr val="000000"/>
              </a:solidFill>
              <a:latin typeface="Times New Roman" pitchFamily="18" charset="0"/>
              <a:cs typeface="Times New Roman" pitchFamily="18" charset="0"/>
            </a:endParaRPr>
          </a:p>
          <a:p>
            <a:pPr algn="just"/>
            <a:r>
              <a:rPr lang="id-ID" sz="2800" b="1" dirty="0">
                <a:solidFill>
                  <a:srgbClr val="000000"/>
                </a:solidFill>
                <a:latin typeface="Times New Roman" pitchFamily="18" charset="0"/>
                <a:cs typeface="Times New Roman" pitchFamily="18" charset="0"/>
              </a:rPr>
              <a:t>3- </a:t>
            </a:r>
            <a:r>
              <a:rPr lang="en-US" sz="2800" b="1" dirty="0">
                <a:solidFill>
                  <a:srgbClr val="000000"/>
                </a:solidFill>
                <a:latin typeface="Times New Roman" pitchFamily="18" charset="0"/>
                <a:cs typeface="Times New Roman" pitchFamily="18" charset="0"/>
              </a:rPr>
              <a:t>Two fluid nozzles</a:t>
            </a:r>
            <a:r>
              <a:rPr lang="id-ID" sz="2800" b="1" dirty="0">
                <a:solidFill>
                  <a:srgbClr val="000000"/>
                </a:solidFill>
                <a:latin typeface="Times New Roman" pitchFamily="18" charset="0"/>
                <a:cs typeface="Times New Roman" pitchFamily="18" charset="0"/>
              </a:rPr>
              <a:t>:</a:t>
            </a:r>
            <a:r>
              <a:rPr lang="en-US" sz="2800" b="1" dirty="0">
                <a:solidFill>
                  <a:srgbClr val="000000"/>
                </a:solidFill>
                <a:latin typeface="Times New Roman" pitchFamily="18" charset="0"/>
                <a:cs typeface="Times New Roman" pitchFamily="18" charset="0"/>
              </a:rPr>
              <a:t> </a:t>
            </a:r>
            <a:r>
              <a:rPr lang="en-US" sz="2100" dirty="0">
                <a:solidFill>
                  <a:srgbClr val="000000"/>
                </a:solidFill>
                <a:latin typeface="Times New Roman" pitchFamily="18" charset="0"/>
                <a:cs typeface="Times New Roman" pitchFamily="18" charset="0"/>
              </a:rPr>
              <a:t>produce a spray by using a second fluid, such as</a:t>
            </a:r>
            <a:r>
              <a:rPr lang="id-ID" sz="2100" dirty="0">
                <a:solidFill>
                  <a:srgbClr val="000000"/>
                </a:solidFill>
                <a:latin typeface="Times New Roman" pitchFamily="18" charset="0"/>
                <a:cs typeface="Times New Roman" pitchFamily="18" charset="0"/>
              </a:rPr>
              <a:t> </a:t>
            </a:r>
            <a:r>
              <a:rPr lang="en-US" sz="2100" dirty="0">
                <a:solidFill>
                  <a:srgbClr val="000000"/>
                </a:solidFill>
                <a:latin typeface="Times New Roman" pitchFamily="18" charset="0"/>
                <a:cs typeface="Times New Roman" pitchFamily="18" charset="0"/>
              </a:rPr>
              <a:t>compressed air or steam, to atomize the feed</a:t>
            </a:r>
            <a:r>
              <a:rPr lang="id-ID" sz="2100" dirty="0">
                <a:solidFill>
                  <a:srgbClr val="000000"/>
                </a:solidFill>
                <a:latin typeface="Times New Roman" pitchFamily="18" charset="0"/>
                <a:cs typeface="Times New Roman" pitchFamily="18" charset="0"/>
              </a:rPr>
              <a:t>.</a:t>
            </a:r>
            <a:r>
              <a:rPr lang="en-US" sz="2100" dirty="0">
                <a:solidFill>
                  <a:srgbClr val="000000"/>
                </a:solidFill>
                <a:latin typeface="Times New Roman" pitchFamily="18" charset="0"/>
                <a:cs typeface="Times New Roman" pitchFamily="18" charset="0"/>
              </a:rPr>
              <a:t> The range of droplet sizes produced</a:t>
            </a:r>
            <a:r>
              <a:rPr lang="id-ID" sz="2100" dirty="0">
                <a:solidFill>
                  <a:srgbClr val="000000"/>
                </a:solidFill>
                <a:latin typeface="Times New Roman" pitchFamily="18" charset="0"/>
                <a:cs typeface="Times New Roman" pitchFamily="18" charset="0"/>
              </a:rPr>
              <a:t> </a:t>
            </a:r>
            <a:r>
              <a:rPr lang="en-US" sz="2100" dirty="0">
                <a:solidFill>
                  <a:srgbClr val="000000"/>
                </a:solidFill>
                <a:latin typeface="Times New Roman" pitchFamily="18" charset="0"/>
                <a:cs typeface="Times New Roman" pitchFamily="18" charset="0"/>
              </a:rPr>
              <a:t>in these atomizers is 6 to 600 </a:t>
            </a:r>
            <a:r>
              <a:rPr lang="id-ID" sz="2100" dirty="0">
                <a:solidFill>
                  <a:srgbClr val="000000"/>
                </a:solidFill>
                <a:latin typeface="Times New Roman" pitchFamily="18" charset="0"/>
                <a:cs typeface="Times New Roman" pitchFamily="18" charset="0"/>
              </a:rPr>
              <a:t>µm</a:t>
            </a:r>
            <a:r>
              <a:rPr lang="en-US" sz="2100" dirty="0">
                <a:solidFill>
                  <a:srgbClr val="000000"/>
                </a:solidFill>
                <a:latin typeface="Times New Roman" pitchFamily="18" charset="0"/>
                <a:cs typeface="Times New Roman" pitchFamily="18" charset="0"/>
              </a:rPr>
              <a:t>. In these atomizers the droplet size may be</a:t>
            </a:r>
            <a:r>
              <a:rPr lang="id-ID" sz="2100" dirty="0">
                <a:solidFill>
                  <a:srgbClr val="000000"/>
                </a:solidFill>
                <a:latin typeface="Times New Roman" pitchFamily="18" charset="0"/>
                <a:cs typeface="Times New Roman" pitchFamily="18" charset="0"/>
              </a:rPr>
              <a:t> </a:t>
            </a:r>
            <a:r>
              <a:rPr lang="en-US" sz="2100" dirty="0">
                <a:solidFill>
                  <a:srgbClr val="000000"/>
                </a:solidFill>
                <a:latin typeface="Times New Roman" pitchFamily="18" charset="0"/>
                <a:cs typeface="Times New Roman" pitchFamily="18" charset="0"/>
              </a:rPr>
              <a:t>related </a:t>
            </a:r>
            <a:r>
              <a:rPr lang="en-US" sz="2100" u="sng" dirty="0">
                <a:solidFill>
                  <a:srgbClr val="000000"/>
                </a:solidFill>
                <a:latin typeface="Times New Roman" pitchFamily="18" charset="0"/>
                <a:cs typeface="Times New Roman" pitchFamily="18" charset="0"/>
              </a:rPr>
              <a:t>to the volumetric flow rates of the feed fluid and the atomizing fluid</a:t>
            </a:r>
            <a:r>
              <a:rPr lang="id-ID" sz="2100" u="sng" dirty="0">
                <a:solidFill>
                  <a:srgbClr val="000000"/>
                </a:solidFill>
                <a:latin typeface="Times New Roman" pitchFamily="18" charset="0"/>
                <a:cs typeface="Times New Roman" pitchFamily="18" charset="0"/>
              </a:rPr>
              <a:t> </a:t>
            </a:r>
            <a:r>
              <a:rPr lang="en-US" sz="2100" u="sng" dirty="0">
                <a:solidFill>
                  <a:srgbClr val="000000"/>
                </a:solidFill>
                <a:latin typeface="Times New Roman" pitchFamily="18" charset="0"/>
                <a:cs typeface="Times New Roman" pitchFamily="18" charset="0"/>
              </a:rPr>
              <a:t>(usually air)</a:t>
            </a:r>
            <a:r>
              <a:rPr lang="en-US" sz="2100" dirty="0">
                <a:solidFill>
                  <a:srgbClr val="000000"/>
                </a:solidFill>
                <a:latin typeface="Times New Roman" pitchFamily="18" charset="0"/>
                <a:cs typeface="Times New Roman" pitchFamily="18" charset="0"/>
              </a:rPr>
              <a:t> </a:t>
            </a:r>
            <a:r>
              <a:rPr lang="id-ID" sz="2100" dirty="0">
                <a:solidFill>
                  <a:srgbClr val="000000"/>
                </a:solidFill>
                <a:latin typeface="Times New Roman" pitchFamily="18" charset="0"/>
                <a:cs typeface="Times New Roman" pitchFamily="18" charset="0"/>
              </a:rPr>
              <a:t>.</a:t>
            </a:r>
          </a:p>
          <a:p>
            <a:pPr algn="just"/>
            <a:endParaRPr lang="id-ID" sz="2100" dirty="0">
              <a:solidFill>
                <a:srgbClr val="000000"/>
              </a:solidFill>
              <a:latin typeface="Times New Roman" pitchFamily="18" charset="0"/>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rs.els-cdn.com/content/image/1-s2.0-S0260877412002919-gr1.jpg"/>
          <p:cNvPicPr>
            <a:picLocks noChangeAspect="1" noChangeArrowheads="1"/>
          </p:cNvPicPr>
          <p:nvPr/>
        </p:nvPicPr>
        <p:blipFill>
          <a:blip r:embed="rId2" cstate="print"/>
          <a:srcRect/>
          <a:stretch>
            <a:fillRect/>
          </a:stretch>
        </p:blipFill>
        <p:spPr bwMode="auto">
          <a:xfrm>
            <a:off x="381000" y="304801"/>
            <a:ext cx="4876800" cy="2971800"/>
          </a:xfrm>
          <a:prstGeom prst="rect">
            <a:avLst/>
          </a:prstGeom>
          <a:noFill/>
        </p:spPr>
      </p:pic>
      <p:pic>
        <p:nvPicPr>
          <p:cNvPr id="1028" name="Picture 4"/>
          <p:cNvPicPr>
            <a:picLocks noChangeAspect="1" noChangeArrowheads="1"/>
          </p:cNvPicPr>
          <p:nvPr/>
        </p:nvPicPr>
        <p:blipFill>
          <a:blip r:embed="rId3" cstate="print"/>
          <a:srcRect/>
          <a:stretch>
            <a:fillRect/>
          </a:stretch>
        </p:blipFill>
        <p:spPr bwMode="auto">
          <a:xfrm>
            <a:off x="3352800" y="2971800"/>
            <a:ext cx="5105400" cy="3505200"/>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ChangeArrowheads="1"/>
          </p:cNvSpPr>
          <p:nvPr/>
        </p:nvSpPr>
        <p:spPr bwMode="auto">
          <a:xfrm>
            <a:off x="571500" y="1143000"/>
            <a:ext cx="8215313" cy="3108325"/>
          </a:xfrm>
          <a:prstGeom prst="rect">
            <a:avLst/>
          </a:prstGeom>
          <a:noFill/>
          <a:ln w="9525">
            <a:noFill/>
            <a:miter lim="800000"/>
            <a:headEnd/>
            <a:tailEnd/>
          </a:ln>
        </p:spPr>
        <p:txBody>
          <a:bodyPr>
            <a:spAutoFit/>
          </a:bodyPr>
          <a:lstStyle/>
          <a:p>
            <a:pPr algn="just">
              <a:buFont typeface="Wingdings" pitchFamily="2" charset="2"/>
              <a:buChar char="Ø"/>
            </a:pPr>
            <a:r>
              <a:rPr lang="id-ID" sz="2800" dirty="0">
                <a:solidFill>
                  <a:srgbClr val="000000"/>
                </a:solidFill>
              </a:rPr>
              <a:t> </a:t>
            </a:r>
            <a:r>
              <a:rPr lang="en-US" sz="2800" dirty="0">
                <a:solidFill>
                  <a:srgbClr val="000000"/>
                </a:solidFill>
              </a:rPr>
              <a:t>Typical operating parameters reported for spray drying of dairy products are</a:t>
            </a:r>
            <a:r>
              <a:rPr lang="id-ID" sz="2800" dirty="0">
                <a:solidFill>
                  <a:srgbClr val="000000"/>
                </a:solidFill>
              </a:rPr>
              <a:t>:</a:t>
            </a:r>
          </a:p>
          <a:p>
            <a:pPr algn="just"/>
            <a:endParaRPr lang="en-US" sz="2800" dirty="0">
              <a:solidFill>
                <a:srgbClr val="000000"/>
              </a:solidFill>
            </a:endParaRPr>
          </a:p>
          <a:p>
            <a:pPr algn="just">
              <a:buFont typeface="Wingdings" pitchFamily="2" charset="2"/>
              <a:buChar char="Ø"/>
            </a:pPr>
            <a:r>
              <a:rPr lang="id-ID" sz="2800" dirty="0">
                <a:solidFill>
                  <a:srgbClr val="000000"/>
                </a:solidFill>
              </a:rPr>
              <a:t> </a:t>
            </a:r>
            <a:r>
              <a:rPr lang="en-US" sz="2800" dirty="0">
                <a:solidFill>
                  <a:srgbClr val="000000"/>
                </a:solidFill>
              </a:rPr>
              <a:t>Entering moisture content is 48 to 85%.</a:t>
            </a:r>
            <a:endParaRPr lang="id-ID" sz="2800" dirty="0">
              <a:solidFill>
                <a:srgbClr val="000000"/>
              </a:solidFill>
            </a:endParaRPr>
          </a:p>
          <a:p>
            <a:pPr algn="just">
              <a:buFont typeface="Wingdings" pitchFamily="2" charset="2"/>
              <a:buChar char="Ø"/>
            </a:pPr>
            <a:r>
              <a:rPr lang="id-ID" sz="2800" dirty="0">
                <a:solidFill>
                  <a:srgbClr val="000000"/>
                </a:solidFill>
              </a:rPr>
              <a:t> </a:t>
            </a:r>
            <a:r>
              <a:rPr lang="en-US" sz="2800" dirty="0">
                <a:solidFill>
                  <a:srgbClr val="000000"/>
                </a:solidFill>
              </a:rPr>
              <a:t>Exit moisture content is 2.5 to 5%.</a:t>
            </a:r>
            <a:endParaRPr lang="id-ID" sz="2800" dirty="0">
              <a:solidFill>
                <a:srgbClr val="000000"/>
              </a:solidFill>
            </a:endParaRPr>
          </a:p>
          <a:p>
            <a:pPr algn="just">
              <a:buFont typeface="Wingdings" pitchFamily="2" charset="2"/>
              <a:buChar char="Ø"/>
            </a:pPr>
            <a:r>
              <a:rPr lang="id-ID" sz="2800" dirty="0">
                <a:solidFill>
                  <a:srgbClr val="000000"/>
                </a:solidFill>
              </a:rPr>
              <a:t> </a:t>
            </a:r>
            <a:r>
              <a:rPr lang="en-US" sz="2800" dirty="0">
                <a:solidFill>
                  <a:srgbClr val="000000"/>
                </a:solidFill>
              </a:rPr>
              <a:t>Inlet air temperature is 150 to 220</a:t>
            </a:r>
            <a:r>
              <a:rPr lang="id-ID" sz="2800" dirty="0">
                <a:solidFill>
                  <a:srgbClr val="000000"/>
                </a:solidFill>
              </a:rPr>
              <a:t> ºC </a:t>
            </a:r>
            <a:r>
              <a:rPr lang="en-US" sz="2800" dirty="0">
                <a:solidFill>
                  <a:srgbClr val="000000"/>
                </a:solidFill>
              </a:rPr>
              <a:t>.</a:t>
            </a:r>
            <a:endParaRPr lang="id-ID" sz="2800" dirty="0">
              <a:solidFill>
                <a:srgbClr val="000000"/>
              </a:solidFill>
            </a:endParaRPr>
          </a:p>
          <a:p>
            <a:pPr algn="just">
              <a:buFont typeface="Wingdings" pitchFamily="2" charset="2"/>
              <a:buChar char="Ø"/>
            </a:pPr>
            <a:r>
              <a:rPr lang="id-ID" sz="2800" dirty="0">
                <a:solidFill>
                  <a:srgbClr val="000000"/>
                </a:solidFill>
              </a:rPr>
              <a:t> </a:t>
            </a:r>
            <a:r>
              <a:rPr lang="en-US" sz="2800" dirty="0">
                <a:solidFill>
                  <a:srgbClr val="000000"/>
                </a:solidFill>
              </a:rPr>
              <a:t>Outlet temperature of air is 50 to 100</a:t>
            </a:r>
            <a:r>
              <a:rPr lang="id-ID" sz="2800" dirty="0">
                <a:solidFill>
                  <a:srgbClr val="000000"/>
                </a:solidFill>
              </a:rPr>
              <a:t> ºC.</a:t>
            </a:r>
          </a:p>
        </p:txBody>
      </p:sp>
      <p:sp>
        <p:nvSpPr>
          <p:cNvPr id="61443" name="Rectangle 2"/>
          <p:cNvSpPr>
            <a:spLocks noChangeArrowheads="1"/>
          </p:cNvSpPr>
          <p:nvPr/>
        </p:nvSpPr>
        <p:spPr bwMode="auto">
          <a:xfrm>
            <a:off x="500063" y="5143500"/>
            <a:ext cx="8215312" cy="954088"/>
          </a:xfrm>
          <a:prstGeom prst="rect">
            <a:avLst/>
          </a:prstGeom>
          <a:noFill/>
          <a:ln w="9525">
            <a:noFill/>
            <a:miter lim="800000"/>
            <a:headEnd/>
            <a:tailEnd/>
          </a:ln>
        </p:spPr>
        <p:txBody>
          <a:bodyPr>
            <a:spAutoFit/>
          </a:bodyPr>
          <a:lstStyle/>
          <a:p>
            <a:pPr algn="just"/>
            <a:r>
              <a:rPr lang="en-US" sz="2800">
                <a:solidFill>
                  <a:srgbClr val="000000"/>
                </a:solidFill>
              </a:rPr>
              <a:t>The factor controlling the conditions adapted for drying is the quality of the</a:t>
            </a:r>
            <a:r>
              <a:rPr lang="id-ID" sz="2800">
                <a:solidFill>
                  <a:srgbClr val="000000"/>
                </a:solidFill>
              </a:rPr>
              <a:t> </a:t>
            </a:r>
            <a:r>
              <a:rPr lang="en-US" sz="2800">
                <a:solidFill>
                  <a:srgbClr val="000000"/>
                </a:solidFill>
              </a:rPr>
              <a:t>product.</a:t>
            </a:r>
            <a:endParaRPr lang="id-ID" sz="28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3563938" y="2060575"/>
            <a:ext cx="5046662" cy="4052888"/>
          </a:xfrm>
          <a:prstGeom prst="rect">
            <a:avLst/>
          </a:prstGeom>
          <a:noFill/>
          <a:ln w="9525">
            <a:noFill/>
            <a:miter lim="800000"/>
            <a:headEnd/>
            <a:tailEnd/>
          </a:ln>
        </p:spPr>
        <p:txBody>
          <a:bodyPr wrap="square">
            <a:spAutoFit/>
          </a:bodyPr>
          <a:lstStyle/>
          <a:p>
            <a:pPr marL="173038" indent="-173038" eaLnBrk="1" hangingPunct="1">
              <a:spcBef>
                <a:spcPct val="20000"/>
              </a:spcBef>
              <a:buFontTx/>
              <a:buChar char="•"/>
            </a:pPr>
            <a:r>
              <a:rPr lang="en-US" sz="2600" dirty="0">
                <a:solidFill>
                  <a:srgbClr val="000000"/>
                </a:solidFill>
                <a:cs typeface="Arial" pitchFamily="34" charset="0"/>
              </a:rPr>
              <a:t>T</a:t>
            </a:r>
            <a:r>
              <a:rPr lang="id-ID" sz="2600" dirty="0">
                <a:solidFill>
                  <a:srgbClr val="000000"/>
                </a:solidFill>
                <a:cs typeface="Arial" pitchFamily="34" charset="0"/>
              </a:rPr>
              <a:t>ranspor</a:t>
            </a:r>
            <a:r>
              <a:rPr lang="en-US" sz="2600" dirty="0">
                <a:solidFill>
                  <a:srgbClr val="000000"/>
                </a:solidFill>
                <a:cs typeface="Arial" pitchFamily="34" charset="0"/>
              </a:rPr>
              <a:t>t media </a:t>
            </a:r>
            <a:r>
              <a:rPr lang="id-ID" sz="2600" dirty="0">
                <a:solidFill>
                  <a:srgbClr val="000000"/>
                </a:solidFill>
                <a:cs typeface="Arial" pitchFamily="34" charset="0"/>
              </a:rPr>
              <a:t>(</a:t>
            </a:r>
            <a:r>
              <a:rPr lang="en-US" sz="2600" dirty="0">
                <a:solidFill>
                  <a:srgbClr val="000000"/>
                </a:solidFill>
                <a:cs typeface="Arial" pitchFamily="34" charset="0"/>
              </a:rPr>
              <a:t>nutrients and </a:t>
            </a:r>
            <a:r>
              <a:rPr lang="id-ID" sz="2600" dirty="0">
                <a:solidFill>
                  <a:srgbClr val="000000"/>
                </a:solidFill>
                <a:cs typeface="Arial" pitchFamily="34" charset="0"/>
              </a:rPr>
              <a:t>metabolism</a:t>
            </a:r>
            <a:r>
              <a:rPr lang="en-US" sz="2600" dirty="0">
                <a:solidFill>
                  <a:srgbClr val="000000"/>
                </a:solidFill>
                <a:cs typeface="Arial" pitchFamily="34" charset="0"/>
              </a:rPr>
              <a:t> wastes</a:t>
            </a:r>
            <a:r>
              <a:rPr lang="id-ID" sz="2600" dirty="0">
                <a:solidFill>
                  <a:srgbClr val="000000"/>
                </a:solidFill>
                <a:cs typeface="Arial" pitchFamily="34" charset="0"/>
              </a:rPr>
              <a:t>), </a:t>
            </a:r>
            <a:endParaRPr lang="en-US" sz="2600" dirty="0">
              <a:solidFill>
                <a:srgbClr val="000000"/>
              </a:solidFill>
              <a:cs typeface="Arial" pitchFamily="34" charset="0"/>
            </a:endParaRPr>
          </a:p>
          <a:p>
            <a:pPr marL="173038" indent="-173038" eaLnBrk="1" hangingPunct="1">
              <a:spcBef>
                <a:spcPct val="20000"/>
              </a:spcBef>
              <a:buFontTx/>
              <a:buChar char="•"/>
            </a:pPr>
            <a:r>
              <a:rPr lang="en-US" sz="2600" dirty="0">
                <a:solidFill>
                  <a:srgbClr val="000000"/>
                </a:solidFill>
                <a:cs typeface="Arial" pitchFamily="34" charset="0"/>
              </a:rPr>
              <a:t>R</a:t>
            </a:r>
            <a:r>
              <a:rPr lang="id-ID" sz="2600" dirty="0">
                <a:solidFill>
                  <a:srgbClr val="000000"/>
                </a:solidFill>
                <a:cs typeface="Arial" pitchFamily="34" charset="0"/>
              </a:rPr>
              <a:t>ea</a:t>
            </a:r>
            <a:r>
              <a:rPr lang="en-US" sz="2600" dirty="0">
                <a:solidFill>
                  <a:srgbClr val="000000"/>
                </a:solidFill>
                <a:cs typeface="Arial" pitchFamily="34" charset="0"/>
              </a:rPr>
              <a:t>c</a:t>
            </a:r>
            <a:r>
              <a:rPr lang="id-ID" sz="2600" dirty="0">
                <a:solidFill>
                  <a:srgbClr val="000000"/>
                </a:solidFill>
                <a:cs typeface="Arial" pitchFamily="34" charset="0"/>
              </a:rPr>
              <a:t>tan</a:t>
            </a:r>
            <a:r>
              <a:rPr lang="en-US" sz="2600" dirty="0">
                <a:solidFill>
                  <a:srgbClr val="000000"/>
                </a:solidFill>
                <a:cs typeface="Arial" pitchFamily="34" charset="0"/>
              </a:rPr>
              <a:t>t, </a:t>
            </a:r>
            <a:r>
              <a:rPr lang="id-ID" sz="2600" dirty="0">
                <a:solidFill>
                  <a:srgbClr val="000000"/>
                </a:solidFill>
                <a:cs typeface="Arial" pitchFamily="34" charset="0"/>
              </a:rPr>
              <a:t> </a:t>
            </a:r>
            <a:r>
              <a:rPr lang="en-US" sz="2600" dirty="0">
                <a:solidFill>
                  <a:srgbClr val="000000"/>
                </a:solidFill>
                <a:cs typeface="Arial" pitchFamily="34" charset="0"/>
              </a:rPr>
              <a:t>reaction </a:t>
            </a:r>
            <a:r>
              <a:rPr lang="id-ID" sz="2600" dirty="0">
                <a:solidFill>
                  <a:srgbClr val="000000"/>
                </a:solidFill>
                <a:cs typeface="Arial" pitchFamily="34" charset="0"/>
              </a:rPr>
              <a:t>media, stabili</a:t>
            </a:r>
            <a:r>
              <a:rPr lang="en-US" sz="2600" dirty="0" err="1">
                <a:solidFill>
                  <a:srgbClr val="000000"/>
                </a:solidFill>
                <a:cs typeface="Arial" pitchFamily="34" charset="0"/>
              </a:rPr>
              <a:t>ze</a:t>
            </a:r>
            <a:r>
              <a:rPr lang="id-ID" sz="2600" dirty="0">
                <a:solidFill>
                  <a:srgbClr val="000000"/>
                </a:solidFill>
                <a:cs typeface="Arial" pitchFamily="34" charset="0"/>
              </a:rPr>
              <a:t>r (biopol</a:t>
            </a:r>
            <a:r>
              <a:rPr lang="en-US" sz="2600" dirty="0">
                <a:solidFill>
                  <a:srgbClr val="000000"/>
                </a:solidFill>
                <a:cs typeface="Arial" pitchFamily="34" charset="0"/>
              </a:rPr>
              <a:t>y</a:t>
            </a:r>
            <a:r>
              <a:rPr lang="id-ID" sz="2600" dirty="0">
                <a:solidFill>
                  <a:srgbClr val="000000"/>
                </a:solidFill>
                <a:cs typeface="Arial" pitchFamily="34" charset="0"/>
              </a:rPr>
              <a:t>mer, </a:t>
            </a:r>
            <a:r>
              <a:rPr lang="en-US" sz="2600" dirty="0">
                <a:solidFill>
                  <a:srgbClr val="000000"/>
                </a:solidFill>
                <a:cs typeface="Arial" pitchFamily="34" charset="0"/>
              </a:rPr>
              <a:t>temperature</a:t>
            </a:r>
            <a:r>
              <a:rPr lang="id-ID" sz="2600" dirty="0">
                <a:solidFill>
                  <a:srgbClr val="000000"/>
                </a:solidFill>
                <a:cs typeface="Arial" pitchFamily="34" charset="0"/>
              </a:rPr>
              <a:t>)</a:t>
            </a:r>
            <a:r>
              <a:rPr lang="en-US" sz="2600" dirty="0">
                <a:solidFill>
                  <a:srgbClr val="000000"/>
                </a:solidFill>
                <a:cs typeface="Arial" pitchFamily="34" charset="0"/>
              </a:rPr>
              <a:t>,</a:t>
            </a:r>
          </a:p>
          <a:p>
            <a:pPr marL="173038" indent="-173038" eaLnBrk="1" hangingPunct="1">
              <a:spcBef>
                <a:spcPct val="20000"/>
              </a:spcBef>
              <a:buFontTx/>
              <a:buChar char="•"/>
            </a:pPr>
            <a:r>
              <a:rPr lang="en-US" sz="2600" dirty="0">
                <a:solidFill>
                  <a:srgbClr val="000000"/>
                </a:solidFill>
                <a:cs typeface="Arial" pitchFamily="34" charset="0"/>
              </a:rPr>
              <a:t>Facilitate to </a:t>
            </a:r>
            <a:r>
              <a:rPr lang="id-ID" sz="2600" dirty="0">
                <a:solidFill>
                  <a:srgbClr val="000000"/>
                </a:solidFill>
                <a:cs typeface="Arial" pitchFamily="34" charset="0"/>
              </a:rPr>
              <a:t>d</a:t>
            </a:r>
            <a:r>
              <a:rPr lang="en-US" sz="2600" dirty="0">
                <a:solidFill>
                  <a:srgbClr val="000000"/>
                </a:solidFill>
                <a:cs typeface="Arial" pitchFamily="34" charset="0"/>
              </a:rPr>
              <a:t>y</a:t>
            </a:r>
            <a:r>
              <a:rPr lang="id-ID" sz="2600" dirty="0">
                <a:solidFill>
                  <a:srgbClr val="000000"/>
                </a:solidFill>
                <a:cs typeface="Arial" pitchFamily="34" charset="0"/>
              </a:rPr>
              <a:t>nami</a:t>
            </a:r>
            <a:r>
              <a:rPr lang="en-US" sz="2600" dirty="0">
                <a:solidFill>
                  <a:srgbClr val="000000"/>
                </a:solidFill>
                <a:cs typeface="Arial" pitchFamily="34" charset="0"/>
              </a:rPr>
              <a:t>c characteristics of</a:t>
            </a:r>
            <a:r>
              <a:rPr lang="id-ID" sz="2600" dirty="0">
                <a:solidFill>
                  <a:srgbClr val="000000"/>
                </a:solidFill>
                <a:cs typeface="Arial" pitchFamily="34" charset="0"/>
              </a:rPr>
              <a:t> ma</a:t>
            </a:r>
            <a:r>
              <a:rPr lang="en-US" sz="2600" dirty="0">
                <a:solidFill>
                  <a:srgbClr val="000000"/>
                </a:solidFill>
                <a:cs typeface="Arial" pitchFamily="34" charset="0"/>
              </a:rPr>
              <a:t>c</a:t>
            </a:r>
            <a:r>
              <a:rPr lang="id-ID" sz="2600" dirty="0">
                <a:solidFill>
                  <a:srgbClr val="000000"/>
                </a:solidFill>
                <a:cs typeface="Arial" pitchFamily="34" charset="0"/>
              </a:rPr>
              <a:t>romole</a:t>
            </a:r>
            <a:r>
              <a:rPr lang="en-US" sz="2600" dirty="0">
                <a:solidFill>
                  <a:srgbClr val="000000"/>
                </a:solidFill>
                <a:cs typeface="Arial" pitchFamily="34" charset="0"/>
              </a:rPr>
              <a:t>c</a:t>
            </a:r>
            <a:r>
              <a:rPr lang="id-ID" sz="2600" dirty="0">
                <a:solidFill>
                  <a:srgbClr val="000000"/>
                </a:solidFill>
                <a:cs typeface="Arial" pitchFamily="34" charset="0"/>
              </a:rPr>
              <a:t>ul</a:t>
            </a:r>
            <a:r>
              <a:rPr lang="en-US" sz="2600" dirty="0">
                <a:solidFill>
                  <a:srgbClr val="000000"/>
                </a:solidFill>
                <a:cs typeface="Arial" pitchFamily="34" charset="0"/>
              </a:rPr>
              <a:t>e</a:t>
            </a:r>
            <a:r>
              <a:rPr lang="id-ID" sz="2600" dirty="0">
                <a:solidFill>
                  <a:srgbClr val="000000"/>
                </a:solidFill>
                <a:cs typeface="Arial" pitchFamily="34" charset="0"/>
              </a:rPr>
              <a:t> (</a:t>
            </a:r>
            <a:r>
              <a:rPr lang="en-US" sz="2600" dirty="0">
                <a:solidFill>
                  <a:srgbClr val="000000"/>
                </a:solidFill>
                <a:cs typeface="Arial" pitchFamily="34" charset="0"/>
              </a:rPr>
              <a:t>i.e., </a:t>
            </a:r>
            <a:r>
              <a:rPr lang="id-ID" sz="2600" dirty="0">
                <a:solidFill>
                  <a:srgbClr val="000000"/>
                </a:solidFill>
                <a:cs typeface="Arial" pitchFamily="34" charset="0"/>
              </a:rPr>
              <a:t>enz</a:t>
            </a:r>
            <a:r>
              <a:rPr lang="en-US" sz="2600" dirty="0">
                <a:solidFill>
                  <a:srgbClr val="000000"/>
                </a:solidFill>
                <a:cs typeface="Arial" pitchFamily="34" charset="0"/>
              </a:rPr>
              <a:t>y</a:t>
            </a:r>
            <a:r>
              <a:rPr lang="id-ID" sz="2600" dirty="0">
                <a:solidFill>
                  <a:srgbClr val="000000"/>
                </a:solidFill>
                <a:cs typeface="Arial" pitchFamily="34" charset="0"/>
              </a:rPr>
              <a:t>m</a:t>
            </a:r>
            <a:r>
              <a:rPr lang="en-US" sz="2600" dirty="0">
                <a:solidFill>
                  <a:srgbClr val="000000"/>
                </a:solidFill>
                <a:cs typeface="Arial" pitchFamily="34" charset="0"/>
              </a:rPr>
              <a:t>e</a:t>
            </a:r>
            <a:r>
              <a:rPr lang="id-ID" sz="2600" dirty="0">
                <a:solidFill>
                  <a:srgbClr val="000000"/>
                </a:solidFill>
                <a:cs typeface="Arial" pitchFamily="34" charset="0"/>
              </a:rPr>
              <a:t>). </a:t>
            </a:r>
            <a:endParaRPr lang="en-US" sz="2600" dirty="0">
              <a:solidFill>
                <a:srgbClr val="000000"/>
              </a:solidFill>
              <a:cs typeface="Arial" pitchFamily="34" charset="0"/>
            </a:endParaRPr>
          </a:p>
          <a:p>
            <a:pPr marL="173038" indent="-173038" eaLnBrk="1" hangingPunct="1">
              <a:spcBef>
                <a:spcPct val="50000"/>
              </a:spcBef>
            </a:pPr>
            <a:endParaRPr lang="en-US" sz="2600" dirty="0">
              <a:solidFill>
                <a:srgbClr val="000000"/>
              </a:solidFill>
              <a:cs typeface="Arial" pitchFamily="34" charset="0"/>
            </a:endParaRPr>
          </a:p>
        </p:txBody>
      </p:sp>
      <p:sp>
        <p:nvSpPr>
          <p:cNvPr id="4" name="Rectangle 3"/>
          <p:cNvSpPr>
            <a:spLocks noChangeArrowheads="1"/>
          </p:cNvSpPr>
          <p:nvPr/>
        </p:nvSpPr>
        <p:spPr bwMode="auto">
          <a:xfrm>
            <a:off x="1331913" y="381000"/>
            <a:ext cx="7343775" cy="1319213"/>
          </a:xfrm>
          <a:prstGeom prst="rect">
            <a:avLst/>
          </a:prstGeom>
          <a:solidFill>
            <a:schemeClr val="accent2"/>
          </a:solidFill>
          <a:ln w="9525">
            <a:noFill/>
            <a:miter lim="800000"/>
            <a:headEnd/>
            <a:tailEnd/>
          </a:ln>
        </p:spPr>
        <p:txBody>
          <a:bodyPr anchor="ctr"/>
          <a:lstStyle/>
          <a:p>
            <a:pPr algn="ctr" eaLnBrk="1" hangingPunct="1"/>
            <a:r>
              <a:rPr lang="id-ID" sz="4000" b="1" dirty="0">
                <a:solidFill>
                  <a:srgbClr val="000000"/>
                </a:solidFill>
              </a:rPr>
              <a:t>2. </a:t>
            </a:r>
            <a:r>
              <a:rPr lang="en-US" sz="4000" b="1" dirty="0">
                <a:solidFill>
                  <a:srgbClr val="000000"/>
                </a:solidFill>
              </a:rPr>
              <a:t>Role of Water in Organisms </a:t>
            </a:r>
          </a:p>
        </p:txBody>
      </p:sp>
      <p:sp>
        <p:nvSpPr>
          <p:cNvPr id="5" name="Text Box 4"/>
          <p:cNvSpPr txBox="1">
            <a:spLocks noChangeArrowheads="1"/>
          </p:cNvSpPr>
          <p:nvPr/>
        </p:nvSpPr>
        <p:spPr bwMode="auto">
          <a:xfrm>
            <a:off x="250825" y="2565400"/>
            <a:ext cx="2963863" cy="1874838"/>
          </a:xfrm>
          <a:prstGeom prst="rect">
            <a:avLst/>
          </a:prstGeom>
          <a:solidFill>
            <a:schemeClr val="folHlink"/>
          </a:solidFill>
          <a:ln w="9525">
            <a:noFill/>
            <a:miter lim="800000"/>
            <a:headEnd/>
            <a:tailEnd/>
          </a:ln>
        </p:spPr>
        <p:txBody>
          <a:bodyPr wrap="none">
            <a:spAutoFit/>
          </a:bodyPr>
          <a:lstStyle/>
          <a:p>
            <a:pPr eaLnBrk="1" hangingPunct="1"/>
            <a:r>
              <a:rPr lang="en-US" sz="11700" dirty="0" err="1">
                <a:solidFill>
                  <a:srgbClr val="FF0000"/>
                </a:solidFill>
                <a:cs typeface="Arial" pitchFamily="34" charset="0"/>
              </a:rPr>
              <a:t>H</a:t>
            </a:r>
            <a:r>
              <a:rPr lang="en-US" sz="11700" baseline="-25000" dirty="0" err="1">
                <a:solidFill>
                  <a:srgbClr val="FF0000"/>
                </a:solidFill>
                <a:cs typeface="Arial" pitchFamily="34" charset="0"/>
              </a:rPr>
              <a:t>2</a:t>
            </a:r>
            <a:r>
              <a:rPr lang="en-US" sz="11700" dirty="0" err="1">
                <a:solidFill>
                  <a:srgbClr val="FF0000"/>
                </a:solidFill>
                <a:cs typeface="Arial" pitchFamily="34" charset="0"/>
              </a:rPr>
              <a:t>O</a:t>
            </a:r>
            <a:endParaRPr lang="en-US" sz="11700" dirty="0">
              <a:solidFill>
                <a:srgbClr val="FF0000"/>
              </a:solidFill>
              <a:cs typeface="Arial" pitchFamily="34" charset="0"/>
            </a:endParaRPr>
          </a:p>
        </p:txBody>
      </p:sp>
      <p:sp>
        <p:nvSpPr>
          <p:cNvPr id="6" name="Slide Number Placeholder 5"/>
          <p:cNvSpPr>
            <a:spLocks noGrp="1"/>
          </p:cNvSpPr>
          <p:nvPr>
            <p:ph type="sldNum" sz="quarter" idx="12"/>
          </p:nvPr>
        </p:nvSpPr>
        <p:spPr/>
        <p:txBody>
          <a:bodyPr/>
          <a:lstStyle/>
          <a:p>
            <a:fld id="{05699449-0A75-49BB-B6B3-A7D7B6E41C01}" type="slidenum">
              <a:rPr lang="id-ID" smtClean="0"/>
              <a:pPr/>
              <a:t>5</a:t>
            </a:fld>
            <a:endParaRPr lang="id-ID"/>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488668"/>
            <a:ext cx="9144000" cy="369332"/>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p>
            <a:pPr>
              <a:defRPr/>
            </a:pPr>
            <a:r>
              <a:rPr lang="id-ID" dirty="0">
                <a:solidFill>
                  <a:srgbClr val="000000"/>
                </a:solidFill>
              </a:rPr>
              <a:t>Figure. 5. </a:t>
            </a:r>
            <a:r>
              <a:rPr lang="en-US" dirty="0">
                <a:solidFill>
                  <a:srgbClr val="000000"/>
                </a:solidFill>
              </a:rPr>
              <a:t>Spray drying </a:t>
            </a:r>
            <a:endParaRPr lang="id-ID" dirty="0"/>
          </a:p>
        </p:txBody>
      </p:sp>
      <p:pic>
        <p:nvPicPr>
          <p:cNvPr id="62469" name="Picture 7"/>
          <p:cNvPicPr>
            <a:picLocks noChangeAspect="1" noChangeArrowheads="1"/>
          </p:cNvPicPr>
          <p:nvPr/>
        </p:nvPicPr>
        <p:blipFill>
          <a:blip r:embed="rId2" cstate="print"/>
          <a:srcRect/>
          <a:stretch>
            <a:fillRect/>
          </a:stretch>
        </p:blipFill>
        <p:spPr bwMode="auto">
          <a:xfrm>
            <a:off x="0" y="0"/>
            <a:ext cx="9144000" cy="657225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7" descr="Image:drying in textile industry.jpg"/>
          <p:cNvPicPr>
            <a:picLocks noChangeAspect="1" noChangeArrowheads="1"/>
          </p:cNvPicPr>
          <p:nvPr/>
        </p:nvPicPr>
        <p:blipFill>
          <a:blip r:embed="rId2" cstate="print"/>
          <a:srcRect/>
          <a:stretch>
            <a:fillRect/>
          </a:stretch>
        </p:blipFill>
        <p:spPr bwMode="auto">
          <a:xfrm>
            <a:off x="1285875" y="0"/>
            <a:ext cx="6072188" cy="6500813"/>
          </a:xfrm>
          <a:prstGeom prst="rect">
            <a:avLst/>
          </a:prstGeom>
          <a:noFill/>
          <a:ln w="9525">
            <a:noFill/>
            <a:miter lim="800000"/>
            <a:headEnd/>
            <a:tailEnd/>
          </a:ln>
        </p:spPr>
      </p:pic>
      <p:sp>
        <p:nvSpPr>
          <p:cNvPr id="3" name="Rectangle 2"/>
          <p:cNvSpPr/>
          <p:nvPr/>
        </p:nvSpPr>
        <p:spPr>
          <a:xfrm>
            <a:off x="1285852" y="6488668"/>
            <a:ext cx="6072230" cy="369332"/>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p>
            <a:pPr>
              <a:defRPr/>
            </a:pPr>
            <a:r>
              <a:rPr lang="en-US" dirty="0">
                <a:solidFill>
                  <a:srgbClr val="000000"/>
                </a:solidFill>
              </a:rPr>
              <a:t>Fig.</a:t>
            </a:r>
            <a:r>
              <a:rPr lang="id-ID" dirty="0">
                <a:solidFill>
                  <a:srgbClr val="000000"/>
                </a:solidFill>
              </a:rPr>
              <a:t>6</a:t>
            </a:r>
            <a:r>
              <a:rPr lang="en-US" dirty="0">
                <a:solidFill>
                  <a:srgbClr val="000000"/>
                </a:solidFill>
              </a:rPr>
              <a:t>: Various types of dryers</a:t>
            </a:r>
            <a:endParaRPr lang="id-ID" dirty="0">
              <a:solidFill>
                <a:srgbClr val="00000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z="2800" b="1">
                <a:solidFill>
                  <a:srgbClr val="000000"/>
                </a:solidFill>
                <a:effectLst/>
              </a:rPr>
              <a:t>2.2 Drying using heated surfaces</a:t>
            </a:r>
          </a:p>
        </p:txBody>
      </p:sp>
      <p:sp>
        <p:nvSpPr>
          <p:cNvPr id="65539" name="Rectangle 3"/>
          <p:cNvSpPr>
            <a:spLocks noGrp="1" noChangeArrowheads="1"/>
          </p:cNvSpPr>
          <p:nvPr>
            <p:ph type="body" idx="1"/>
          </p:nvPr>
        </p:nvSpPr>
        <p:spPr>
          <a:xfrm>
            <a:off x="457200" y="1557338"/>
            <a:ext cx="8229600" cy="4462462"/>
          </a:xfrm>
        </p:spPr>
        <p:txBody>
          <a:bodyPr>
            <a:normAutofit/>
          </a:bodyPr>
          <a:lstStyle/>
          <a:p>
            <a:pPr algn="justLow" eaLnBrk="1" hangingPunct="1">
              <a:lnSpc>
                <a:spcPct val="90000"/>
              </a:lnSpc>
            </a:pPr>
            <a:r>
              <a:rPr lang="en-US" sz="2800" dirty="0">
                <a:solidFill>
                  <a:srgbClr val="000000"/>
                </a:solidFill>
                <a:effectLst/>
              </a:rPr>
              <a:t>Heat is conducted from the hot surface, through the food, and moisture is evaporated from the exposed surface. The main resistance to heat transfer is the thermal conductivity of the food</a:t>
            </a:r>
          </a:p>
          <a:p>
            <a:pPr algn="justLow" eaLnBrk="1" hangingPunct="1">
              <a:lnSpc>
                <a:spcPct val="90000"/>
              </a:lnSpc>
            </a:pPr>
            <a:endParaRPr lang="en-US" sz="2800" dirty="0">
              <a:solidFill>
                <a:srgbClr val="000000"/>
              </a:solidFill>
              <a:effectLst/>
            </a:endParaRPr>
          </a:p>
          <a:p>
            <a:pPr algn="justLow" eaLnBrk="1" hangingPunct="1">
              <a:lnSpc>
                <a:spcPct val="90000"/>
              </a:lnSpc>
            </a:pPr>
            <a:r>
              <a:rPr lang="en-US" sz="2800" dirty="0">
                <a:solidFill>
                  <a:srgbClr val="000000"/>
                </a:solidFill>
                <a:effectLst/>
              </a:rPr>
              <a:t>Knowledge of the rheological properties of the food is therefore necessary to determine the thickness of the layer and the way in which it is applied to the heated surface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2" descr="data:image/jpeg;base64,/9j/4AAQSkZJRgABAQAAAQABAAD/2wCEAAkGBhQSERQUExQUFBQWFh8XGRcYGRcXFxcaGhcYGhYYGxoYHCYeGBojGhgYHy8gJScpLCwsGB4xNTAqNSYrLCkBCQoKDgwOGg8PGiwcHBwpLCwsKSwpLCwpKSwpLCwsLCkpLCwsKSwpKSksKSwsLCwsLCksKSksLCwsLCwsLCwsLP/AABEIAMIBAwMBIgACEQEDEQH/xAAbAAACAgMBAAAAAAAAAAAAAAAEBQMGAAECB//EAE4QAAIBAgQCBwQGBwQHBgcAAAECEQADBBIhMQVBEyJRYXGBkQYyobEjQmJywfAHFDNSkrLRFYKi4SRTY3OzwvEWQ4PD0uI0RFSEk6O0/8QAGAEBAQEBAQAAAAAAAAAAAAAAAQACAwT/xAAqEQEBAAEDAwIGAgMBAAAAAAAAARECITEDEkFxsTJRYYGRwTNCItHxE//aAAwDAQACEQMRAD8Aslp1AxjC4s37eVMpLEZlUEkKCRGvLs7ar/HeFdFgrKm5nYX7pbquAWARQASBsq6TvmNMcPhxcxkXGcqyZsuYhOsts+6IAAztEbQOyhPa3hKW8OmUt+0bcsZ+ismTmJ1nNr302ucJ+GYtArif+7jXQ9VhcPwVv4R5PLtwNmIOhGIg+JQj4Ujs8NQW0Zeq2kmW6yzcDCAREggT3Vq1jLhScy7OOsCZlRIEbEgKO6aYzqXC2evcHbdufHCChLpk+Kj44Nv6Uss4zE5zrYJLSZDgSbBHL7GnjUBx9+R1bR0X6z/6lwOX7sz3xSyL4w8gffb/APltU1a6FxSE/wD1Ljn9a3a0A3JM7Dtqs4vGXChLIoiT1WJJnDKCNRoQgB8SRUr37168AVyMbvvK+iFrdsaAT9UqZ39KDg24tiTdzYvoWuqDCL+7asSRJEx0l6W7woGs0xs424Lv6zatBwuGAYF0SA5kHrECALPLlTCyy4awlsW3Y3JCqmUsAqHJ7xjS2mbnrmqoYziGJWwvRWrkKtpXY2i6M9kkZTykm5OU9g7qmjS3x2/ZvPefCFkJBkuoFvp+sQF1YlwBsCTt2it8K43dwee5fwGJkwnSuUVEtrpbtgtoBoOfWMdgpBiPaTGtdtXzb6RkEh/1a81pj1srDoxDFczANO5JHKtcY/SRiXtMl6zZymJi3irTAzoQxYQQYqMg7F4W63RogFlUZ2S0zIStu4xuLnIYocsMAO6l/E+FCxfvW7zKLTgwwIaAykLoDOx5049j7oxedn6S2lwhhbt3bqICM8qOsHyHr6THW8Ki9o+EW1xxAZoyLI6S429pdesxIImR4CsW+DhX+CcIuMxso30Le9cETl2ZR2MSCPXz9H4bw0JAUQAIAGwA2qDhfCihJJkmNIAUQI6qj3QdTHaasOHsRSw1as0SLNSW0qSKkgyVvLUsUv4nxm1hlBvOwmSCEd9B/u1MRPOpCstAcWsXGT6KM41AYwrdxIBI8RtSW9+lLBDbp3+7ZYfzlaEu/pVsfUw2KbxFpf8AzDUcALnCsUHKuCFbsYEb6gRrHjHhV34Tg+jthapF79KbE9XAn+/eUfK2aif9K16NLGHT71xn+WWqTAr0jLWRXlGI/Slij7rYRf7jsf8AiEVcf0fccu4uxde86sy3coKrkEZFaI56t8q0FiUb6Ea84179KT+2BjCv9oqvqZ/Cn+WkPtt/8I331/mpTxf2gwIt5WBPWJ07IE00/R+fpsR90fzj+tB+1e1ofaPyH9aM/R8kXL4O+RSPAt/0rNm7ef8AFdmNQsalqN1rbiiNZW4rKsIswPFS9yy1y2yXMyqOq4VkNvKB1jzClpA1k009qzmwasNhdA3JGqMP+SlytmuYXl9Eh9LZH/KRTjixX+zrgJEi6pA//MPwas5dYT8JsdKiJIByPHeQbZA9Cahw/DoQJcUgg3JHeLaEeO1Zwy8UVDzBb0PR/wBKtF2yt62HHvQQD4qVPzrhq6nZqxeD25J+FGbgD+/mXzUWWUHv0y+s1voxKbe7b+Nq6DQDX7gcPkKurrbGoPu2/ejmpA8eUa1yeNnQC0xyi2uhWDl6QDftzeUV3lzMxjDePsiQh0YRI56YZfI6qR61zjbzWyt22QrrcVgSJA/0VZMTroDUvHSUvW2gtNpCANyCtxee2nypdf4gLqRDKJSSdtLIt+p3+FUNhlxfHYpcj33xErBAFtUENKdUKZM5iCSddqOPtCpw9jDOl9LQMYhgmuWS6W5BhGfSSSDoYGoJR4njRvMG6C41xQSQVJLsVi2Ai6i2iZXHfJJ1FSXeKK+EsWcly3luZrpZcvSMxMspnWBAOgiFHKo4X21+kLCKAv0qACBFvQADQAIxI0Ggiq17a/pHwuJwdyzZe47MUIDJcUHLetuRqI2U+lb47x3AYmyVsoUuWhKTaNuBIGSRoZkaE8ie2qdwr2cv4i6z27edbbxlzIpgk6gOwnUfDuoK3/o0HWth9DDb6akt/WPOuOOXT+vOPsL4/s1Hyo/gPCsSpLvYYGZAXK0aghTB3iJ7waA9oMFebHPcKOQFWWiR7iyNOQrJ3de1ntFisPiOjsvaVSkybeZhr2lo59lJx7V8QP8A82w+7asD/wAupuP8KdLyL9NdlFl2zOSzqpyjTQDKx30HhNCnDqBowYj3oByg7QG2JHP8zvZjfwuP6OOIYi7evdNfu3otiAxGUHPuFUAAxpV6W4DMEGN4IMeMbV41axxtWcQgJVrqKAQYEB+sCfMad/ZNWHH+z68PvYO9hrpYPcW2xlSHllBIy6FWBPV1iBRmeGsXy9GikHtIYM/7C55dU1YSKrPtleVVOZlWbFxRJAlipCqJ3YmAANaRXjHHbT2WUB2hlka+u1KXvsd2Y+Zqy+1eDzBXzr9GiqUhp1mZMQDMCN9aqtagbipEFRipAdDTA6mvYf0Op/oV09uIb4WrNeUG/lURI8DE6ak6a699WX2Y4DjMRYa9hbpVVcqR0zW2zKqsToYiGHOs2tdr2uq37evGGA7bi/CTVY/tnFWLLXLV+9dyqrHpit1QvSMrMZUECOj56ZqM41xz9b4bh75UKzXCGAmAy51MTrBiddp7qpcizCge0J9zz/CnPsTbGe6eeRB65ifkK3hMNbLZ7yK9tSFIbskNcI7DlUCft1N7HNJv6R7mgGg613aPTyq8jwsFcMaX8b4qbWVUUNccwoIJ+A31gedJv7Sx+5RY71WN4Gubt76sjCxFqyq2vtkY61mTzIYgehUketZVk9lMsE5N20p0KLk7QQFuEeBgx5UT7QgjC3PvWzp/9x/6qCD/AE1oj96PVHH40Xx0zYuDYQseR/8AfHlXLpardO7d5ROhVEIBKmSNtAcpHxEeIorhPFMhKnRdxPLtFKMLiibVons/5n/p8KmeGB5GD8q4dXetw0xmPtOFKsp+kVpkAjKtzNodd3T8gwiwWEe8GCqz5SpyrqY63Zr6UNaPVHn+FWf2A4sLD32yZ2yrl7d30HwrvomJJGSfG8AxUS9m4oUZcx90RIjMWjedjQFjCFW1jbkynXtgE1feIca6bBFSsEXRlbTbUmNOUx51T8Qyq8tmMIYC82kROhgb6wa1eFOTTA8FvO1t0tXGDCJCyvMNJ2WDBE/5UTds3Lakvg7idjOtsD4tr5b0dwvEMLK3bFjFvbSUUs1pBDe91TqSTz7SY3NJ+PXMSR0lyw62nZWVbjiJCgEgokwd9CJme+riEIMRldj0KuDaZIZrQIJkhx70MJGo1qL2jWLt4hVyoiCDkzaaudutlI2HKe+dPjrj230t2xnlQAXhcr5l6xy5ZjcTrv2qsVLX0DBczDKQogGWaNDsT2VmXJQ4LiAOYBB1xCwRK7GdU/MmiSxuPGQdsZsuwjXqDSDqJ10pzh8X0OJNkW9Ld5lBJBGjsBOskcp86sHsFxG3+ttoSFstGk6hl2j3pExHbWpAplji9sK7FGfYEm+IEaR7ogajYc6BHGLQWDInfrWjsZOXqyvPaN6vHR2DwrGpbQkjEPcB6JgBN5VWCQdRbAB7miqfawqGwyscrddkygkMWRFKOY0IyCBv1yTypwmk9o8OT1hAAiA0DxMgyamPtDYIUG7omqDWEJIMjq6GRMiKpmJwzBjKt6H8ahKHs+FHbDl6Rg/bno1YDFXCSIDNcuSNpjq5eR3B3rfEPbJLzBmvxAAHXfSFhiJSQSZOh+tXm7L3fConWrtGVzv8Sw5XLKFezMQDrOvUk6gH+tCC9gx9RT3dI3zK1VCv5iuDFHb9Ws/RZcTjMMMht2tj11a4WDA7RlCkEa89Z20qW6LVx2Fq31eUNcYx3y0j051X0UdEfFeY59J/SrLwAqljE7ScPb17D+sodNfsjXu5U4ZuA1iwrCcrtBgBBm17DPb8afW/bm+Edekuqrk5ly2VmRlMwumgA0qDgWNEIzNqtxFUEDZSY7iBpqd5pdewYfRmhoGk9b+8PyapMt6rNOJgSnHFCuoLZXUIwMQyjKQp02GVfQVq7x85BbD3OjUyEDEICSSSF2Bkn1NKP1IrcUMIA27PGedb4njOottT1W1bbVsxj0p7ROp9J+BTcWEcyB3nnvy8K7s8ZgdXMJ7CdfIDWlpxMDloug8zJjaTO/YKiweIUhwZk7HsrOGv/T6T8Q4t47pbtsSd94IIHMiR3VacMjZ8OWY5M5JYqwgC2gUkjqkZkiR3zrVP4NkzoAJYzJJ2Maj89tW29wezcTNktF3fQgoWHV3afd6wG+m81fRa8XRNXzt/RKnsziCNFRvtBhB7SJI0nurVXS1h1UZU90EgQSRuZgztNZW5Pm83cQ4W8M6uTokP/iUfJjW8Xic9m6wBg9Y+bYaPixoROr0kzHRmduTKxidOU1I1/wD0dxlP7MQZHbYOsDX3a49Lh0oTh185EE7SI8/60a1/eBy9aUYJtF8T/MaYT1teVc+ry1Etg9SOxoon2bxTW3chmUkDUGOZNAi71ezai+HIMzaxt8pPzrtPDJ0uNY4XJmMBiQNOflNV7F3OuD9n8aaIJsnXnSnFkad0jy0p1cDSs3Bvai7atJYXLlIbMCgY6ux0JMHQxBEUL7Qe0tzEIiuV6hIEKRyH2o1InbTlpS3AvqvbH4tUPELg3035edauOxS3KTD3dUGhk7RSTiDDpNcxJttPgA898wDTDBXw1xB3/gaXYpuup7bN0eq3Qfga5dKbN6uQZxzSotG+ITMCroI0nQZcy67nN28qmt4y6XyorHXKpEAkE6SM+k9k0BwvigwzC6CrM1royhBmMqayNNfLT4d4jHhyCbtgdUCcxBIAAGYF9wABsNq6gZjEuWTctXFKFd0iNYnUByCaFwRvXBkyFjPViMu3W0ZxvC6zy56RGuNC6C/Z8pPyNaONH+tQ/wDhvVUY4Xg98g57KxBiL+HTXlOZjOvLeuV4TfVWzW1LcovWQB3kBiT4RQdvHsQcrTG+WyxjxMV0t+8W0W+Seyw3PbTLzoTr9UxB16IZer7roNSs/XJPLXTQ6GNqKw3B8UWGSySdNBdwzNOugUtGp7uXjQ746+nVYYlSTEGzlJJ2Gq791QLx9ldWL3xrvlWdD9WYEilCLnC8YbjBbT29dFbIZ12ECCfAUq4lcvW2y3pUyREAaqYYQBpBG3hTdvadGYkNiXaCxLdAO8kb/OdaV8SxaXGDOCxIkE3VJEmTmy7NO4NBZaxCtbIuMWWVgAkQctyOUf8ASm/C1QYfFdGxIyWgTI1Ju5vSBAiNtRzKr+zQ1v6NQuqMSbgM9VgInnJO0+VG8Pw7WLeJtuAGzWwesDt0h3UkH1pAjhjEdGRrF2TO0CDJ7qmwXBsOgDX8SHafdtmeepzbk+XOosJbZUA2JY/ET8RQq42+QPe8coE+cURrqcz0hzZFlnKFn6OYBZCdORgwQfA1BjvZLOjNZu22K6i2zZbh7csiG8CQfGoeFXr4uBc1wT9rLv26iKuFrEWWw10PbJfTKVYZhvO4y/HnW93J5XdtsJkQRuDINcWrDbgjePeUfjMd+1XDiAtPbaRdDAdUsEYc9NDIkxqPSq5+q90bnfsBOx5aR50NZE8AtfTq2YGFJI1nbwg8udWLhllxjMhJKBjKy2X3W5HSJpH7PWIuZvssI56xVh4OZxStO5YnvJVuVY/s66/4p639LWAOysrmayuryKnYxAfOvZZu6/8AhOfPauEcG2wkyUEdh6tz0934VJwPChrurJDK6++sjMjKDoe8bxWrC9Qn3pEE6nX/AEjXwJ1864dOWTd3pbhNvM/hThreddN49aSYa7MjvNOsI+1cut4MCYR9YI30ozC3esfD8aXW5gR++fxj5UThbsZu4/8AWumnwKb2m6h8aCxbjaOf+VTYdup50FfeXit6uGYksXRoPzuaiuXAZHfQ17q3lI7R8zUTXwC09pqvwGcmGHIDpETr/K1K70Snerj1zj8a6wWLz3NNgGP/AOt6ixZ/Zefzo6c2apRhuIqMim3bYlV1YAHUwJMaCPlVru4y3hHOToW90wTBIZAwPUYaSSI5aTvVZsZWtIDeRAB7pCltYnUgkbU44emFYDPdtg7aWLjHQAAkWrcE+VaAziftit9YZcMkAL1Q5YgdpNw/k0Fw7iVhGzi6Qw1EIWAPZrMVJjDZX3GuP93D3F/4luhVvS6/R4ll5gIik9wMCNarEsP/AG3ZLYW3ed4WBNlZ7YLZAWA76Dw/txiFbR3AO8IPLSKY8MXDxNzCXW29/F2bRmO7Er/LULjC3PdwvRNP1sWboPivRvp51ILi+Pm43SMt3OX6TMqIhzZcsnLEiOW3Pehb3EjdvA3EzDNJzBeZlvefT4CiOK8NVsvR4eyMriYdoZAryDKKdWYSZ+qBGk0LheCWLt0LctZATH0bFQBPOJnffuqiH27gtlriW7aTKzlwx05iGuNIg9lVrivDlYNlCKSR9UL3mMonXTQDnNWDG+yOCtoWtriM+o6zKFAOh3Qk6TGu8VVnstYLPavXEZR1StyDqVBXqwdp27KjA17hbLb3DdYaANp1GP1gNNaJ4apWxc/3i/BH/r8KMwXtbjbJN0ORcaEZriK5cBQOt0imTsZ3rn+0WvJcu3SC74iWygBfcOyiABJ2rQMSsZO4z6W5qFuLgjntPIfITr413YxIcW2EkEt3HqoR8xW3xSAAAWV29wE+WwrEb6nP2ns4w+Om7zBB3LMfxmrd0Vw2zc6RYLQeuJnfaJqrYPEhnMOuv7ykfKadWxeNskISgI1BJEmY5d1bjlUPFeDEWTc6W0wBggP1tfKq69j3TIOhGjrKzmiQBMSD2aEUw4lhrm7WyBvrtS57ByqQgWCesvMn3RtprAoQngiddzrs0+tMOBH/AElO3r/yN/WguEKWLPsAkeqyPkaJ9mFZsZpyDsfu5TO++4rH9no1/wAWn7/pcsxrVTBayujxqZwqyrXLSsoZWuoIIGuZ1EE7kcvAmueHqeiQ9qg/4nB+dT4DGoioXXVbmbTKG6oDIesRIzAaSJE6g07s47Cqq27VgiDGYujQGLR1TfElRG7CecVy6c23dqqVmzB8WP5+IqTE8QyW5G508CR/lXWF4gqXB9GHWZ65GjczoD2ba+dL+LcTF1NAgykCFB5LEknf0FV055Rlw3VUza8x49vjUtgaue8geutD8Ifqgd011af6Rh3sfj/lThG2HPUP57KWcXvRB7CPxFMLD/Rt40i41ck5fsZv4Sf6VqiJcPczZD3x/iNCcX0zeNM+EYRTb3IMgqdwSSCFPj28j3bCcTws6/a29KZxhOeDZdNDOVv+G9d8SVR0JUkgmRIg6hTsfE93YSNaF4Vch4+y/wDw3rWJcHoSBz3/AIAR5GiNFAwBZFcMBCxl1kwTtyNWrBC9csWbdtMzIhHvMTqytIUKCp6sHU7mqnhsW6hEVmE9jFRq5EmOVWDE4E22KtcZgAujtcT3lBgjpR29u0HnSjO7wXGrIdOjjU51cQInUsw5UIuLdCD+sqp5QF0/imgGtWCZboCT35yPVmNE4VMID1lc9nR22mYMfU2mio1tYC3cUF+J4ZSfqm4oYeIS2ahXhVvPCYjpgN2triWjwC2hP51prw/2rxNhMmFS8ixubSD4vtvQV/juOuz0j3CM2YhmULPb1ZjyqQDHrZtsgLXCrMwLMl9SApQA5WbWcx2OkCd6Ba/h3MWjbzTp0iLr4k3iPgaYY/EsSOkuW1jUAMxyhoOgyTrAO+sChVx9tDJcP2dW6D/huL86onVzB3lt5+hwMDTKisbjb9bZl057eFIMVxPEAdYKomICKuuunbsD6VYcT7X2iDpczdoVByiPpC585pBiuMo2nRE6zLMJmCBoqgczUjfh3tiLWe42Ew97PlGS4pKWyqKCUEmATvrrpQ+N4kcRba6Ut2y14yLa5QZLPJEnX6TKO5VFOfZj2twWHa9cvYO3eV2BtKyo2QgHPPVyyZTZQNKTYnHC9ba4Et2wbrkIihUHuGIH3onuFN4CXg4zWrQ7ek2HaGGlEnDWrZAOsfvET6b/AAFDYZlKJl6qnPGkadYTEmO2JNZZwNqdAzR2hwfiBWY6dX4vtPYZhMErMSoBH3h+Bp5YTJaZIGrAnVwdA2m0c6rVjBW595kM6ZiFHf7wH81NcLaKam8hG2htv8JYVpxccR4pcylA9wKdMuYsPQ0pt32DJa6Q9G1xZB0H7RBPdp29lMuIXmcBF6OSZnIEJ7tDFBWbjh0tkLqyFmBYnKXHVOsRJAOh1iiF3wu2QW06otxPKYECfCT5Vzwa+y4gEEg6j4GR3it8MmbgBJGTy7jHbFQ4JZuGACYnUuOY16jKfjFZ8136n8en7rf+u3P3z6J/6ayqfjeIdG5UorRGue/zAPO531lLzYaxPFgRlA0imOE4gjHKobMTMZSTqOwVWSpG0mnfCroF23rrE/BYrOmdu0dKHxuMAzCDsTtHLvpNbxHVKgcwabY68iswec2kRtGuafh8aTW1itqLHwdzE+VTWAemfukj+80n51FwhvoxROGsfSM3cR4bfnyqZMFufRP3a/ClHEbMBiDLnSJ2GmgHZAPjNOsGOqar4uGLjTqXj5/1imA29nbn0UEbN8gI+dFYy5ZzhbvSLqDmVSV8+qZ07NdKE4AIQj7Rn0FMMZr0f+8U/OggU4RYVzcS/bZejYlM0N1uqACQssAdVAJ00mdFHFrSC5ayMpGZjAMletb6p9fhT+4gZuroSpB5GCQGU+MER3UoxpCPlWBO8GTvqD2T2eFRhFYxZ6ILlUhtZO4gsBGmmhPrU9rHT/qQQAJFsEn0IHwoS3hVa2H6RVK/VIaWGZiYKg6zAg9vdVgvcUZ2Lr0PWgy91zsoB2VNZnmfxqINL94jq9LP2LKgepWiUwWLaCenjvuqnyYEVpuKtzv2V+5aL/G5mqO5xtY1xGJP3ejtr/gg1JbuGYHCohOIwT3mnTNibzCNIGjEdvKkzphxnDWbVoFiQQLUqpOgl0zdUc5560vwGNwbn6Xp33+s147aaSNz40aLuHGtjD3Znc2Y7e0gdm9IBYoYZ3ksDoAAsEAAQPdUkmOfOusLwuzIIS6R2EXoP8Rtj413fuYi4QLfVWNTFlTOn7uYwNRQ3/Z/FE9a4Y7+kPzUCpGGI4dbVZGGCg7NcFpPm7kjvpBjrduFDNZGQHRXJmTOuUCjL/szZBm5fWYB0NoNMajL0jNI8KW47hVtW+i6S4vbB7B9gcydqC7a9YVWCpnUuSCzFSohdBlInfWeyu8P1rChR9due/VTX5UHfwgVYaJztEMDoAm/qKYqF/V7OXtefvA2wfgavAEYVCtu0CIYJc07znj5ihxg7jEm7cIA01bMR8Y+NG4toCHsUns7aC/WrjEwgXTnJPlnNEdOr8X2ntBGD6RBCMkamTz17gfnUoS/zyt5oR8YoK3j2WC1sd5AInxjQ0R/brRBUhTyDOPxrTk6vWGjRZaRoFA9MpNaTHoblrJaa3cTKWOcuGZTmzQR1dYMa6gVD/aQkEF/Iz8GH413gWz3jczSSrEqVK8o5SIlgdxt2wKkL4LbjpPuD51xgV65Pd+IqThTZi50EhRJIAHW3JOgG2tawuHZSSQY7Y0HZqNPjXPzXfq/Bp9P2VcT1use/wCQArK7xKy7eJ+dZW3AsdzFXj2b4OpW3dNtnyWyTlD3BGoDEIRBgEx9mDVKzqScuvhNNcJeP0cZl6zg6kfUQ69v+VDVOOLcMQ9LNtCwnK7OUMF5BC89DGUzGtU0WizBV1JMVY3ObfXqkye3MJ+dVpmyv3SZ8DI+VSix8PtlAV0JUkSNjruO0d9MUfbvMUo4a+bUExOk66DSKYqkEa/Wn4R+NaZpnhNiKV4qyFUzoMxNMcM3vULxG3nQr+dxVA17N3JR/vT8KL4rdhQR9UqfHXbzio+F4cIDGggfjW+Jtt5UEWiQxM+98gNPOkiWM2IP++iPME/CabWSIAnbT07aAwUDE3W10L77ZmTKPTrN/dpUVOxY1tKxyKx1bQQMx1k6U3bAYRS2a+TBIAzhtASB+yQzpGvpS9OJMlhUGockkabqWUESJBAZtRqJPbRK4vFNotp5G56IzrrLMV3I5nehoVZsYXSLN64e5Xg/xOvyplbhNUwKp33Gsp81J+NLj7PcSdMxW4qRMs6oseGafhXFv2Jcmbt6zb7yWPzCj40g3PHL22bB2x99nj0YCuF4tsWxabTFq3YB7N2BI+fOhLfszg10fG5z2Wkk/wCHPTHC8L4ekfRYu93seiU+rIfhUgOO42oJHS4m6Bz/AFl0tnfYBRI8udKF4qGaLeGtM3Kc99vidfSrgvGsJa/Z4LAoe284uN6ZGP8AirafpKCzL2lBBUpYw5gqRBE3HyagkTFWyVZ8djojr2l5AIlkfyrS7G2rsTcdiTI1YttE8+8VYuK+29tvct3O8s6Wte4WUX51XsRxV31FpYAJmGcgbklie6gh7uHItruOu+4j6tqmeF0wtvkOkeT/AAz8AKW4zEuyW2Zi0s+5/wB3PhTKP9Dsgc3ckduieu9VCy2cAj4G5is2lsqI5kOTrrST+2QZy2/Hb/kAqx8M4dPCblxjFsNbRh3kgnuiD20ku4y2hI6gERCjP5kkDXwHnzojp1Pi/Hs1h+MWxqysG30CsPjRr8WsFD2nYdYAeWooXCWbTiWCxG4KjyOYiKkbhFkiQjjwIM/wt+FOzmEXGW1dWy22A+qRofHQ/I1FYuBXd0dV1DKokgA3BInKBppppoeetd3MBZDLmFwLOsBpI8waK/V8I122lpbqI6lbnSN1mlkjo9+sNwCsGNdJoSbhRGe7qIzqJiANVJ00AEz2UdjuHhjmtxoMxMAAjU8xrsDSrhx6l0gQC0AHUwDlEnmYGp561DatEE7mT5fnWszmu/W+HR6fuoMsk/ePzNarQMaExqT6ma3WnnD28EFXQ8p8aYcKwL3FRtAnSNqW1gKAdB3xv39lKwl4jaAdOU0y9mcSykgCSNRB62pynSCDympo0v8ACGQRmQnIx0YRsDE7ctqpuJtnO3ifnVnxt5gSc5HUk5mIzSBpoBmmdj2d1ILkEnSpOsBigmjEjsOpA1nandi+GywQesDoeUCYquYlRl0HOmHBnULM9YTp4mlWLRhLZOaOQk6gaedQvvQScSy7gkcyKkGLUjQ6/ntqjNgzBmWg8oP81d8QsklQBvAkcoioOHXZZtNYg+p/PnTC5svby9KkBt4UhmPa0+UAfhUeCu27d28XTpMzA7lchgidD1t5juHmzNukN09e6ZnX8KrwtPJEttGtKWcq6sQoiVKyxadd5ygDszTypwvtRcCkJeyK4XMq2wTKqBqXZ+c8/IbBCiNlRgpIVmB0OWWPVBOwJgx2weynnCbVg2nZrN1nzrGW2GUCNR0hcQTroRr5VNBsX7QF/fuYi6ft3SB5AVBbuXH/AGeGU95RnPqRVm/7Qi2It4e1aHazW0PmLaE/Gl1/2qaf21ofctlz6uSPhTsEVjhuPYQJtjxRPl1qJX2LcjNicXatj7Ts59DFLcR7SZxDPiLg7C/Rr/CmnwoI8ZI9y1aXvIzt6mpH1r2dwI3xN+93WkHzAejcJgMChk4W6w/2tyB59cfyGqff41fbe40dg6o+FBF2Y6knxJPzq3L0m77R4SzPQ28Da8Fa83Z9W3bj1NVPH8cRs2rvmBGiBF13HWJMUkC1NhME9w5baPcPYilz6KCaMJ1jb2dUhQgBeFWY1KnmT2fCnOCE4NAZ6tx2A7iLasTpoJyAajVjvURwvRhVdcjAHMrmGEkR1Zzjbsol8ptW1UmF6pYAwS90kKpaPq66ge4ashcbNqeAXxy/WLfwS2fTSvNGG9er8OYDgt1R1ycQsL9ZgFt8p7u+q1a4RimmAthJ1AW0jmPvFYP3mXzqlw3r+JSGUga6VL0FwKWyuFEawQNdRrtqNa9H4ZwbFlFFtLzZSRBxDKi6li30LakljsOUwObTE+z2INorawWHR21Zgjvc5E/SXSSJ57TV3sPH3xDndm9TUvDbsXkLSQDPaavWP9leIwbnQoyka5ejbffRD1fSkN3hd624e5hnUASWyMgjZtWEc96spPw4fQjx+bNXdxZGmXTtRW+YrMOoW1oZEiD5v8eXlW8M0g1znNd+txp9Gzj72g6ZtAFGgEBQFUacgAB5VlRGsrpl5i3FXGZUjSQZygDaOwd9FcExotgDIuhktEk6yN9BzHrR2G4WlyyCCwe37w02PusvMjSD2dXaa1ZwWRtAGU+8GEnfcRGsVNyzO7OLOjKgWSwsqpAWOsARz35eNVo706xmK6OGQFZB2JmZMHUmBB+fbSvAoHvKrScxI03kqcu/2ooNxnbgPcGlD2HZdQSKmnb1rhrdIMOE4mcxcmBG/LeusWQLiEbSDQ2DT3hygfjHxqfG2TCgamBtryqRzw28CWJ5a7/maarxBIiQWA2qucOtXzMWLr6clI+e1E4zh2KUKzYV1XNAzK2pIJ2Edh9KgsNu6CAe3WqwBF2+vY0fD/Oj+FcOxg1a262yDlLLlBy+8ATrprPZHKuMWACD1ZO+Ug+sVVSKtdxBVAqsQCWkA7kaa+R+NRDGNEZmgbCaNuYBroRbSPceWlUUsfqwYXt19KKtexGK/wC8VbA7bzpbP8JOf0Wk5I8s1sJVmT2Vw6ftMSXPZatkj+K6U+Aoy3gMLb1FrN33XZh/DbyfzGjMSorbnQammln2WxJXMbLIv71yLS+twifKrAPaDIIt5bY/2SJb/wASjMfNjS2/xIkyQSe1jJ9d6M/JNWfZNYm5ibI7rYe8fUAIP4qntcDwq7m7c8ctsei5j8aWYniRymGjTSK3wXM5liT41bo4t46zaP0NizmGxuIt2D4XM34Vxi/aDEXBla8+X91SUT+BYUelAYx8uQaAGeQBnPc1J3JOlQdLRhM/VtSSTryGg08KIBAExt+AIHwJ9aG6as6TalHvCeKPaQEESGDDMAQGUyDr37jZhvyIvj/pR957qsyCQwthSQ28srKCLZ2kkwdyZFeUs5jQka9tEYXFkHUwdg3jpBjlRXSSa9vPuvVj9K8zKFEmQqkZp07AFPpSjjv6QMRflJa1bPKTJH2iI+AFL+I8JTo1uYa4CxX6S1AW5aI/dj30Ovu7jlOgRXOJllJIBYQJ/HeKsSsXM2q1YD28v4e1lsCDuXIMd2xo7gP6VsQtzNinN61BBtwsH4VQsHi/eDEww3+fyrhMQNQok8i2vw2Hxp7YMrnxbFYa8HfC2ehtEr1JnrQ+Y7mNCNBppSnDuFnxrvAqRYgxJaTtpptp40q4jdhjzgCsTmuvV8ekNWYHWRr3itUgXH9sCsreK4rDgC07AjsMx8DNSYzFFDyE6gawO6TrXVhsuxkd1FggidO2uljGS+/gHW1Yf3s3SaiYiEGXMBBbrajlz7KRX+GsGDANHeNR/UVdbePIU24BB6wkxlIGp9NP+gpTd4uokRm7+Wm9Zw1lV18vQV0+1NMThrdxjkHRtE6mVPbIA6p8KF/UyphgQfz+dKK1MIsLuaOs8UuWHW7Zco6yAw5SCp37iaEudXYc6y/7ont/GpHZ9sce0Ti72vZcy/ykRS7F8Vv3P2l66/3rjttMc+8+po7h+FDr4KOXew/CluNherOodvTqx+NG6lzw7wN0K4L6iCDOu4jnXeJYZx0cMM06ETA5UGHqXCJLrG8z6VE4uYnEFTNy4qnXKrHXx5UqXEScseZMz5bVYbwGVu0RNVw6PPKoIrt1s5EwB2aVMifRE5ROeC2snq6DyqBlJckbUUBNkg/6yfRQKkHJrlmqTJWjaoyi65ag024CI/PfQz26YcHXfwpygvECWFv7oJ8wSfiaHy0ZihOUfYUeYUTUHR0JFFdCu+ireSpNjbzrZrYXSugtKGYXEEuFAaSerlmQfLwrvi+ER8zouRol0EQ3a6yO0z3Tr2kNRHdRCYncPLA8zqwJ5zuazxw6yzXtq5+f+w+CwirmVoLuoydmVjqdefL1pbi+GtbYg8juNvWmN3BZCD7ynZuzu9NKzil0uthBJRJERHMZmMbtECe6K1Llz1abpuKNwzEWVzGTMkmlWPSWJ8Ka4hPo1B176V9L1gJCq2mYyQB4DWsTy69baz0nsEVQO2t12wH71s6A6kgiRJBGuo23I0rKe6OBzacpsZ+XfRiYidF0HOlzmV/PZUFi80leY3/pXdk2xl/LakAa6a7knsHx8qVjAMNCpmPhPbypth0TQsASuuuw7T8qLs3muqzDYbD886KIT4TBQ2pBMTHd3do76Le0WDAgHLrlMhiPsnaR2GJ+FM7rMLYzmVGoDEnKexYPnG1KsRxAsJnbuAn8BWMtE+LtSpyzodQdGXxH40PcbqjuNObOIzkAAknSTG/idKCxFkFoPVbmOR1+FWSks4plHVaJ7hQrpqSTM61P0NZ0VS2DwBU+Cbrjz+RrZsV3YSGH55UE5mQx7hSJl1PjT2QENKEXU+NVUcqK7Huf3/wFbNusAoTQUR3/AAiuujFdAVqgor2GEaGieEJEihnYrrvRXC2ksaoKGxK9c1F0WkmisS+WSADr2bfmfgKjTHb6kyIjby+FKRBKwpXYtyalFuslBk0rWSiuirlkpCELXVdRWRQm8Pey6ESpOo/EVHiuH5evbOZDuOz8mphbqS2Su3mKM/J106pZ26v+CbeDLIFAkhSe/TUnTbSgbuHG0ERyOtEWsadgoAUDfz27K7xOJDwQsGNTO9M4HVsuvb6exeMMOwegrKJyVlGXMDhj1Pz21De/aHx/pWVleiMU1PuN+eQo7gJ6p8qysoqT+1Ri8ANALNqByEoCY8SSTSK3y8aysrm0lvMetrzHzrV0ar41lZSXJrVZWVrwGVzOtZWVIyH7P89lL05+NZWVlNmtitVlBSCuDvWVlSbO1ScN+t4fhWVlUVR4w7eJ/CsRR2VlZUUgrta1WUJIa4IrKygITWxW6ygt1lZWVJsVhrKypOqysrKE/9k="/>
          <p:cNvSpPr>
            <a:spLocks noChangeAspect="1" noChangeArrowheads="1"/>
          </p:cNvSpPr>
          <p:nvPr/>
        </p:nvSpPr>
        <p:spPr bwMode="auto">
          <a:xfrm>
            <a:off x="163513" y="-144463"/>
            <a:ext cx="304800" cy="304801"/>
          </a:xfrm>
          <a:prstGeom prst="rect">
            <a:avLst/>
          </a:prstGeom>
          <a:noFill/>
          <a:ln w="9525">
            <a:noFill/>
            <a:miter lim="800000"/>
            <a:headEnd/>
            <a:tailEnd/>
          </a:ln>
        </p:spPr>
        <p:txBody>
          <a:bodyPr/>
          <a:lstStyle/>
          <a:p>
            <a:endParaRPr lang="id-ID"/>
          </a:p>
        </p:txBody>
      </p:sp>
      <p:pic>
        <p:nvPicPr>
          <p:cNvPr id="66563" name="Picture 3"/>
          <p:cNvPicPr>
            <a:picLocks noChangeAspect="1" noChangeArrowheads="1"/>
          </p:cNvPicPr>
          <p:nvPr/>
        </p:nvPicPr>
        <p:blipFill>
          <a:blip r:embed="rId2" cstate="print"/>
          <a:srcRect/>
          <a:stretch>
            <a:fillRect/>
          </a:stretch>
        </p:blipFill>
        <p:spPr bwMode="auto">
          <a:xfrm>
            <a:off x="2857500" y="714375"/>
            <a:ext cx="3162300" cy="3638550"/>
          </a:xfrm>
          <a:prstGeom prst="rect">
            <a:avLst/>
          </a:prstGeom>
          <a:noFill/>
          <a:ln w="9525">
            <a:noFill/>
            <a:miter lim="800000"/>
            <a:headEnd/>
            <a:tailEnd/>
          </a:ln>
        </p:spPr>
      </p:pic>
      <p:sp>
        <p:nvSpPr>
          <p:cNvPr id="66564" name="Rectangle 3"/>
          <p:cNvSpPr>
            <a:spLocks noChangeArrowheads="1"/>
          </p:cNvSpPr>
          <p:nvPr/>
        </p:nvSpPr>
        <p:spPr bwMode="auto">
          <a:xfrm>
            <a:off x="3000375" y="4357688"/>
            <a:ext cx="2492375" cy="369887"/>
          </a:xfrm>
          <a:prstGeom prst="rect">
            <a:avLst/>
          </a:prstGeom>
          <a:noFill/>
          <a:ln w="9525">
            <a:noFill/>
            <a:miter lim="800000"/>
            <a:headEnd/>
            <a:tailEnd/>
          </a:ln>
        </p:spPr>
        <p:txBody>
          <a:bodyPr wrap="none">
            <a:spAutoFit/>
          </a:bodyPr>
          <a:lstStyle/>
          <a:p>
            <a:r>
              <a:rPr lang="id-ID" b="1">
                <a:solidFill>
                  <a:srgbClr val="000000"/>
                </a:solidFill>
              </a:rPr>
              <a:t>Vacuum shelf dryer </a:t>
            </a:r>
          </a:p>
        </p:txBody>
      </p:sp>
      <p:pic>
        <p:nvPicPr>
          <p:cNvPr id="66565" name="Picture 4"/>
          <p:cNvPicPr>
            <a:picLocks noChangeAspect="1" noChangeArrowheads="1"/>
          </p:cNvPicPr>
          <p:nvPr/>
        </p:nvPicPr>
        <p:blipFill>
          <a:blip r:embed="rId3" cstate="print"/>
          <a:srcRect/>
          <a:stretch>
            <a:fillRect/>
          </a:stretch>
        </p:blipFill>
        <p:spPr bwMode="auto">
          <a:xfrm>
            <a:off x="6072188" y="714375"/>
            <a:ext cx="3071812" cy="3643313"/>
          </a:xfrm>
          <a:prstGeom prst="rect">
            <a:avLst/>
          </a:prstGeom>
          <a:noFill/>
          <a:ln w="9525">
            <a:noFill/>
            <a:miter lim="800000"/>
            <a:headEnd/>
            <a:tailEnd/>
          </a:ln>
        </p:spPr>
      </p:pic>
      <p:sp>
        <p:nvSpPr>
          <p:cNvPr id="66566" name="Rectangle 5"/>
          <p:cNvSpPr>
            <a:spLocks noChangeArrowheads="1"/>
          </p:cNvSpPr>
          <p:nvPr/>
        </p:nvSpPr>
        <p:spPr bwMode="auto">
          <a:xfrm>
            <a:off x="6286500" y="4357688"/>
            <a:ext cx="2508250" cy="369887"/>
          </a:xfrm>
          <a:prstGeom prst="rect">
            <a:avLst/>
          </a:prstGeom>
          <a:noFill/>
          <a:ln w="9525">
            <a:noFill/>
            <a:miter lim="800000"/>
            <a:headEnd/>
            <a:tailEnd/>
          </a:ln>
        </p:spPr>
        <p:txBody>
          <a:bodyPr wrap="none">
            <a:spAutoFit/>
          </a:bodyPr>
          <a:lstStyle/>
          <a:p>
            <a:r>
              <a:rPr lang="id-ID" b="1">
                <a:solidFill>
                  <a:srgbClr val="000000"/>
                </a:solidFill>
              </a:rPr>
              <a:t>Vacuum band dryer </a:t>
            </a:r>
          </a:p>
        </p:txBody>
      </p:sp>
      <p:pic>
        <p:nvPicPr>
          <p:cNvPr id="66567" name="Picture 6" descr="https://encrypted-tbn0.google.com/images?q=tbn:ANd9GcTIP2oJenFOqLRjEPxQER7OeOWhaRg0APn9p0Y1KMmyaeC_loxcUA"/>
          <p:cNvPicPr>
            <a:picLocks noChangeAspect="1" noChangeArrowheads="1"/>
          </p:cNvPicPr>
          <p:nvPr/>
        </p:nvPicPr>
        <p:blipFill>
          <a:blip r:embed="rId4" cstate="print"/>
          <a:srcRect/>
          <a:stretch>
            <a:fillRect/>
          </a:stretch>
        </p:blipFill>
        <p:spPr bwMode="auto">
          <a:xfrm>
            <a:off x="0" y="642938"/>
            <a:ext cx="2724150" cy="3714750"/>
          </a:xfrm>
          <a:prstGeom prst="rect">
            <a:avLst/>
          </a:prstGeom>
          <a:noFill/>
          <a:ln w="9525">
            <a:noFill/>
            <a:miter lim="800000"/>
            <a:headEnd/>
            <a:tailEnd/>
          </a:ln>
        </p:spPr>
      </p:pic>
      <p:sp>
        <p:nvSpPr>
          <p:cNvPr id="66568" name="Rectangle 7"/>
          <p:cNvSpPr>
            <a:spLocks noChangeArrowheads="1"/>
          </p:cNvSpPr>
          <p:nvPr/>
        </p:nvSpPr>
        <p:spPr bwMode="auto">
          <a:xfrm>
            <a:off x="571500" y="4357688"/>
            <a:ext cx="1576388" cy="369887"/>
          </a:xfrm>
          <a:prstGeom prst="rect">
            <a:avLst/>
          </a:prstGeom>
          <a:noFill/>
          <a:ln w="9525">
            <a:noFill/>
            <a:miter lim="800000"/>
            <a:headEnd/>
            <a:tailEnd/>
          </a:ln>
        </p:spPr>
        <p:txBody>
          <a:bodyPr wrap="none">
            <a:spAutoFit/>
          </a:bodyPr>
          <a:lstStyle/>
          <a:p>
            <a:r>
              <a:rPr lang="id-ID" b="1">
                <a:solidFill>
                  <a:srgbClr val="000000"/>
                </a:solidFill>
              </a:rPr>
              <a:t>Drum dryer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0"/>
            <a:ext cx="8458200" cy="5201424"/>
          </a:xfrm>
          <a:prstGeom prst="rect">
            <a:avLst/>
          </a:prstGeom>
        </p:spPr>
        <p:txBody>
          <a:bodyPr wrap="square">
            <a:spAutoFit/>
          </a:bodyPr>
          <a:lstStyle/>
          <a:p>
            <a:pPr algn="ctr"/>
            <a:r>
              <a:rPr lang="id-ID" sz="4000" b="1" dirty="0"/>
              <a:t>Effect on foods</a:t>
            </a:r>
          </a:p>
          <a:p>
            <a:pPr algn="ctr"/>
            <a:endParaRPr lang="id-ID" sz="4000" b="1" dirty="0"/>
          </a:p>
          <a:p>
            <a:pPr algn="just">
              <a:buFont typeface="Wingdings" pitchFamily="2" charset="2"/>
              <a:buChar char="Ø"/>
            </a:pPr>
            <a:r>
              <a:rPr lang="id-ID" sz="2800" dirty="0"/>
              <a:t> </a:t>
            </a:r>
            <a:r>
              <a:rPr lang="en-US" sz="2800" dirty="0"/>
              <a:t>All products undergo changes during drying and</a:t>
            </a:r>
            <a:r>
              <a:rPr lang="id-ID" sz="2800" dirty="0"/>
              <a:t> </a:t>
            </a:r>
            <a:r>
              <a:rPr lang="en-US" sz="2800" dirty="0"/>
              <a:t>storage that reduce their quality</a:t>
            </a:r>
            <a:r>
              <a:rPr lang="id-ID" sz="2800" dirty="0"/>
              <a:t> </a:t>
            </a:r>
            <a:r>
              <a:rPr lang="en-US" sz="2800" dirty="0"/>
              <a:t>compared to the fresh material and the aim of improved drying technologies is to</a:t>
            </a:r>
            <a:r>
              <a:rPr lang="id-ID" sz="2800" dirty="0"/>
              <a:t> </a:t>
            </a:r>
            <a:r>
              <a:rPr lang="en-US" sz="2800" dirty="0" err="1"/>
              <a:t>minimise</a:t>
            </a:r>
            <a:r>
              <a:rPr lang="en-US" sz="2800" dirty="0"/>
              <a:t> these changes while </a:t>
            </a:r>
            <a:r>
              <a:rPr lang="en-US" sz="2800" dirty="0" err="1"/>
              <a:t>maximising</a:t>
            </a:r>
            <a:r>
              <a:rPr lang="en-US" sz="2800" dirty="0"/>
              <a:t> process efficiency. </a:t>
            </a:r>
            <a:endParaRPr lang="id-ID" sz="2800" dirty="0"/>
          </a:p>
          <a:p>
            <a:pPr algn="just">
              <a:buFont typeface="Wingdings" pitchFamily="2" charset="2"/>
              <a:buChar char="Ø"/>
            </a:pPr>
            <a:endParaRPr lang="id-ID" sz="2800" dirty="0"/>
          </a:p>
          <a:p>
            <a:pPr algn="just">
              <a:buFont typeface="Wingdings" pitchFamily="2" charset="2"/>
              <a:buChar char="Ø"/>
            </a:pPr>
            <a:r>
              <a:rPr lang="id-ID" sz="2800" dirty="0"/>
              <a:t> </a:t>
            </a:r>
            <a:r>
              <a:rPr lang="en-US" sz="2800" dirty="0"/>
              <a:t>The main changes to</a:t>
            </a:r>
            <a:r>
              <a:rPr lang="id-ID" sz="2800" dirty="0"/>
              <a:t> </a:t>
            </a:r>
            <a:r>
              <a:rPr lang="en-US" sz="2800" dirty="0"/>
              <a:t>dried</a:t>
            </a:r>
            <a:r>
              <a:rPr lang="id-ID" sz="2800" dirty="0"/>
              <a:t> </a:t>
            </a:r>
            <a:r>
              <a:rPr lang="en-US" sz="2800" dirty="0"/>
              <a:t>foods are to the texture and loss of </a:t>
            </a:r>
            <a:r>
              <a:rPr lang="en-US" sz="2800" dirty="0" err="1"/>
              <a:t>flavour</a:t>
            </a:r>
            <a:r>
              <a:rPr lang="en-US" sz="2800" dirty="0"/>
              <a:t> or aroma, but changes in </a:t>
            </a:r>
            <a:r>
              <a:rPr lang="en-US" sz="2800" dirty="0" err="1"/>
              <a:t>colour</a:t>
            </a:r>
            <a:r>
              <a:rPr lang="en-US" sz="2800" dirty="0"/>
              <a:t> and nutritional</a:t>
            </a:r>
            <a:r>
              <a:rPr lang="id-ID" sz="2800" dirty="0"/>
              <a:t> </a:t>
            </a:r>
            <a:r>
              <a:rPr lang="en-US" sz="2800" dirty="0"/>
              <a:t>value are also significant in some foods</a:t>
            </a:r>
            <a:endParaRPr lang="id-ID" sz="28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7200"/>
            <a:ext cx="8534400" cy="5632311"/>
          </a:xfrm>
          <a:prstGeom prst="rect">
            <a:avLst/>
          </a:prstGeom>
        </p:spPr>
        <p:txBody>
          <a:bodyPr wrap="square">
            <a:spAutoFit/>
          </a:bodyPr>
          <a:lstStyle/>
          <a:p>
            <a:pPr algn="just">
              <a:buFont typeface="Wingdings" pitchFamily="2" charset="2"/>
              <a:buChar char="q"/>
            </a:pPr>
            <a:endParaRPr lang="id-ID" sz="2400" dirty="0"/>
          </a:p>
          <a:p>
            <a:pPr algn="just">
              <a:buFont typeface="Wingdings" pitchFamily="2" charset="2"/>
              <a:buChar char="q"/>
            </a:pPr>
            <a:r>
              <a:rPr lang="en-US" sz="2400" dirty="0"/>
              <a:t>Drying pieces of meat is not common in many countries owing to the severe changes</a:t>
            </a:r>
            <a:r>
              <a:rPr lang="id-ID" sz="2400" dirty="0"/>
              <a:t> </a:t>
            </a:r>
            <a:r>
              <a:rPr lang="en-US" sz="2400" dirty="0"/>
              <a:t>in texture compared with other methods of preservation. These are caused by aggregation</a:t>
            </a:r>
            <a:r>
              <a:rPr lang="id-ID" sz="2400" dirty="0"/>
              <a:t> </a:t>
            </a:r>
            <a:r>
              <a:rPr lang="en-US" sz="2400" dirty="0"/>
              <a:t>and </a:t>
            </a:r>
            <a:r>
              <a:rPr lang="en-US" sz="2400" dirty="0" err="1"/>
              <a:t>denaturation</a:t>
            </a:r>
            <a:r>
              <a:rPr lang="en-US" sz="2400" dirty="0"/>
              <a:t> of proteins and a loss of Water-Holding Capacity (WHC), which leads to</a:t>
            </a:r>
            <a:r>
              <a:rPr lang="id-ID" sz="2400" dirty="0"/>
              <a:t> </a:t>
            </a:r>
            <a:r>
              <a:rPr lang="en-US" sz="2400" dirty="0"/>
              <a:t>toughening of muscle tissue.</a:t>
            </a:r>
            <a:r>
              <a:rPr lang="id-ID" sz="2400" dirty="0"/>
              <a:t> </a:t>
            </a:r>
          </a:p>
          <a:p>
            <a:pPr algn="just">
              <a:buFont typeface="Wingdings" pitchFamily="2" charset="2"/>
              <a:buChar char="q"/>
            </a:pPr>
            <a:endParaRPr lang="id-ID" sz="2400" dirty="0"/>
          </a:p>
          <a:p>
            <a:pPr algn="just">
              <a:buFont typeface="Wingdings" pitchFamily="2" charset="2"/>
              <a:buChar char="q"/>
            </a:pPr>
            <a:r>
              <a:rPr lang="id-ID" sz="2400" dirty="0"/>
              <a:t> </a:t>
            </a:r>
            <a:r>
              <a:rPr lang="en-US" sz="2400" dirty="0"/>
              <a:t>In general, rapid drying and high temperatures cause greater changes to the texture of</a:t>
            </a:r>
            <a:r>
              <a:rPr lang="id-ID" sz="2400" dirty="0"/>
              <a:t> </a:t>
            </a:r>
            <a:r>
              <a:rPr lang="en-US" sz="2400" dirty="0"/>
              <a:t>foods than do moderate rates of drying and lower temperatures. </a:t>
            </a:r>
            <a:endParaRPr lang="id-ID" sz="2400" dirty="0"/>
          </a:p>
          <a:p>
            <a:pPr algn="just">
              <a:buFont typeface="Wingdings" pitchFamily="2" charset="2"/>
              <a:buChar char="q"/>
            </a:pPr>
            <a:endParaRPr lang="id-ID" sz="2400" dirty="0"/>
          </a:p>
          <a:p>
            <a:pPr algn="just">
              <a:buFont typeface="Wingdings" pitchFamily="2" charset="2"/>
              <a:buChar char="q"/>
            </a:pPr>
            <a:r>
              <a:rPr lang="id-ID" sz="2400" dirty="0"/>
              <a:t> </a:t>
            </a:r>
            <a:r>
              <a:rPr lang="en-US" sz="2400" dirty="0"/>
              <a:t>As water is</a:t>
            </a:r>
            <a:r>
              <a:rPr lang="id-ID" sz="2400" dirty="0"/>
              <a:t> </a:t>
            </a:r>
            <a:r>
              <a:rPr lang="en-US" sz="2400" dirty="0"/>
              <a:t>removed</a:t>
            </a:r>
            <a:r>
              <a:rPr lang="id-ID" sz="2400" dirty="0"/>
              <a:t> </a:t>
            </a:r>
            <a:r>
              <a:rPr lang="en-US" sz="2400" dirty="0"/>
              <a:t>during drying, solutes move from the interior of the food to the surface. The mechanism</a:t>
            </a:r>
            <a:r>
              <a:rPr lang="id-ID" sz="2400" dirty="0"/>
              <a:t> </a:t>
            </a:r>
            <a:r>
              <a:rPr lang="en-US" sz="2400" dirty="0"/>
              <a:t>and rate of movement are specific for each solute and depend on the type of</a:t>
            </a:r>
            <a:r>
              <a:rPr lang="id-ID" sz="2400" dirty="0"/>
              <a:t> </a:t>
            </a:r>
            <a:r>
              <a:rPr lang="en-US" sz="2400" dirty="0"/>
              <a:t>food and the</a:t>
            </a:r>
            <a:r>
              <a:rPr lang="id-ID" sz="2400" dirty="0"/>
              <a:t> </a:t>
            </a:r>
            <a:r>
              <a:rPr lang="en-US" sz="2400" dirty="0"/>
              <a:t>drying conditions used</a:t>
            </a:r>
            <a:r>
              <a:rPr lang="id-ID" sz="2400" dirty="0"/>
              <a:t>.</a:t>
            </a:r>
          </a:p>
        </p:txBody>
      </p:sp>
      <p:sp>
        <p:nvSpPr>
          <p:cNvPr id="3" name="TextBox 2"/>
          <p:cNvSpPr txBox="1"/>
          <p:nvPr/>
        </p:nvSpPr>
        <p:spPr>
          <a:xfrm>
            <a:off x="3505200" y="0"/>
            <a:ext cx="1863011" cy="584775"/>
          </a:xfrm>
          <a:prstGeom prst="rect">
            <a:avLst/>
          </a:prstGeom>
          <a:noFill/>
        </p:spPr>
        <p:txBody>
          <a:bodyPr wrap="none" rtlCol="0">
            <a:spAutoFit/>
          </a:bodyPr>
          <a:lstStyle/>
          <a:p>
            <a:r>
              <a:rPr lang="id-ID" sz="3200" b="1" u="sng" dirty="0"/>
              <a:t>1. T</a:t>
            </a:r>
            <a:r>
              <a:rPr lang="en-US" sz="3200" b="1" u="sng" dirty="0" err="1"/>
              <a:t>exture</a:t>
            </a:r>
            <a:endParaRPr lang="id-ID" sz="3200" b="1" u="sng"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914400"/>
            <a:ext cx="8382000" cy="4832092"/>
          </a:xfrm>
          <a:prstGeom prst="rect">
            <a:avLst/>
          </a:prstGeom>
        </p:spPr>
        <p:txBody>
          <a:bodyPr wrap="square">
            <a:spAutoFit/>
          </a:bodyPr>
          <a:lstStyle/>
          <a:p>
            <a:pPr algn="just">
              <a:buFont typeface="Wingdings" pitchFamily="2" charset="2"/>
              <a:buChar char="q"/>
            </a:pPr>
            <a:endParaRPr lang="en-US" sz="2800" dirty="0"/>
          </a:p>
          <a:p>
            <a:pPr algn="just">
              <a:buFont typeface="Wingdings" pitchFamily="2" charset="2"/>
              <a:buChar char="q"/>
            </a:pPr>
            <a:endParaRPr lang="en-US" sz="2800" dirty="0"/>
          </a:p>
          <a:p>
            <a:pPr algn="just">
              <a:buFont typeface="Wingdings" pitchFamily="2" charset="2"/>
              <a:buChar char="q"/>
            </a:pPr>
            <a:endParaRPr lang="en-US" sz="2800" dirty="0"/>
          </a:p>
          <a:p>
            <a:pPr algn="just">
              <a:buFont typeface="Wingdings" pitchFamily="2" charset="2"/>
              <a:buChar char="q"/>
            </a:pPr>
            <a:endParaRPr lang="en-US" sz="2800" dirty="0"/>
          </a:p>
          <a:p>
            <a:pPr algn="just">
              <a:buFont typeface="Wingdings" pitchFamily="2" charset="2"/>
              <a:buChar char="q"/>
            </a:pPr>
            <a:r>
              <a:rPr lang="en-US" sz="2800" dirty="0"/>
              <a:t>Evaporation of water causes concentration of solutes at the</a:t>
            </a:r>
            <a:r>
              <a:rPr lang="id-ID" sz="2800" dirty="0"/>
              <a:t> </a:t>
            </a:r>
            <a:r>
              <a:rPr lang="en-US" sz="2800" dirty="0"/>
              <a:t>surface. High air temperatures (particularly with fruits, fish and meats), cause complex</a:t>
            </a:r>
            <a:r>
              <a:rPr lang="id-ID" sz="2800" dirty="0"/>
              <a:t> </a:t>
            </a:r>
            <a:r>
              <a:rPr lang="en-US" sz="2800" dirty="0"/>
              <a:t>chemical and physical changes to solutes at the surface, and the formation of a hard</a:t>
            </a:r>
            <a:r>
              <a:rPr lang="id-ID" sz="2800" dirty="0"/>
              <a:t> </a:t>
            </a:r>
            <a:r>
              <a:rPr lang="en-US" sz="2800" dirty="0"/>
              <a:t>impermeable skin. This is termed </a:t>
            </a:r>
            <a:r>
              <a:rPr lang="en-US" sz="2800" b="1" i="1" u="sng" dirty="0"/>
              <a:t>case hardening </a:t>
            </a:r>
            <a:r>
              <a:rPr lang="en-US" sz="2800" dirty="0"/>
              <a:t>and it reduces the rate of drying to</a:t>
            </a:r>
            <a:r>
              <a:rPr lang="id-ID" sz="2800" dirty="0"/>
              <a:t> </a:t>
            </a:r>
            <a:r>
              <a:rPr lang="en-US" sz="2800" dirty="0"/>
              <a:t>produce a food with a dry surface and a moist </a:t>
            </a:r>
            <a:endParaRPr lang="id-ID" sz="2800" dirty="0"/>
          </a:p>
        </p:txBody>
      </p:sp>
      <p:sp>
        <p:nvSpPr>
          <p:cNvPr id="3" name="Rectangle 2"/>
          <p:cNvSpPr/>
          <p:nvPr/>
        </p:nvSpPr>
        <p:spPr>
          <a:xfrm>
            <a:off x="609600" y="533400"/>
            <a:ext cx="8153400" cy="83099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buFont typeface="Wingdings" pitchFamily="2" charset="2"/>
              <a:buChar char="q"/>
            </a:pPr>
            <a:r>
              <a:rPr lang="en-US" sz="2400" dirty="0">
                <a:solidFill>
                  <a:srgbClr val="FF0000"/>
                </a:solidFill>
              </a:rPr>
              <a:t> In principle, water-holding capacity (WHC) is defined as the ability of meat to hold all or part of its own water.</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10600" cy="5509200"/>
          </a:xfrm>
          <a:prstGeom prst="rect">
            <a:avLst/>
          </a:prstGeom>
        </p:spPr>
        <p:txBody>
          <a:bodyPr wrap="square">
            <a:spAutoFit/>
          </a:bodyPr>
          <a:lstStyle/>
          <a:p>
            <a:pPr algn="ctr"/>
            <a:r>
              <a:rPr lang="id-ID" sz="3200" b="1" u="sng" dirty="0"/>
              <a:t>2. Flavour and aroma</a:t>
            </a:r>
          </a:p>
          <a:p>
            <a:pPr algn="ctr"/>
            <a:endParaRPr lang="id-ID" sz="3200" b="1" dirty="0"/>
          </a:p>
          <a:p>
            <a:pPr algn="just">
              <a:buFont typeface="Wingdings" pitchFamily="2" charset="2"/>
              <a:buChar char="q"/>
            </a:pPr>
            <a:r>
              <a:rPr lang="id-ID" sz="2400" dirty="0"/>
              <a:t> </a:t>
            </a:r>
            <a:r>
              <a:rPr lang="en-US" sz="2400" dirty="0"/>
              <a:t>Heat not only </a:t>
            </a:r>
            <a:r>
              <a:rPr lang="en-US" sz="2400" dirty="0" err="1"/>
              <a:t>vaporises</a:t>
            </a:r>
            <a:r>
              <a:rPr lang="en-US" sz="2400" dirty="0"/>
              <a:t> water during drying but also causes loss of </a:t>
            </a:r>
            <a:r>
              <a:rPr lang="en-US" sz="2400" b="1" u="sng" dirty="0"/>
              <a:t>volatile components</a:t>
            </a:r>
            <a:r>
              <a:rPr lang="id-ID" sz="2400" b="1" u="sng" dirty="0"/>
              <a:t> </a:t>
            </a:r>
            <a:r>
              <a:rPr lang="en-US" sz="2400" dirty="0"/>
              <a:t>from the food and as a result most dried foods have less </a:t>
            </a:r>
            <a:r>
              <a:rPr lang="en-US" sz="2400" dirty="0" err="1"/>
              <a:t>flavour</a:t>
            </a:r>
            <a:r>
              <a:rPr lang="en-US" sz="2400" dirty="0"/>
              <a:t> than the original material.</a:t>
            </a:r>
            <a:r>
              <a:rPr lang="id-ID" sz="2400" dirty="0"/>
              <a:t> </a:t>
            </a:r>
          </a:p>
          <a:p>
            <a:pPr algn="just">
              <a:buFont typeface="Wingdings" pitchFamily="2" charset="2"/>
              <a:buChar char="q"/>
            </a:pPr>
            <a:endParaRPr lang="id-ID" sz="2400" dirty="0"/>
          </a:p>
          <a:p>
            <a:pPr algn="just">
              <a:buFont typeface="Wingdings" pitchFamily="2" charset="2"/>
              <a:buChar char="q"/>
            </a:pPr>
            <a:r>
              <a:rPr lang="id-ID" sz="2400" dirty="0"/>
              <a:t> </a:t>
            </a:r>
            <a:r>
              <a:rPr lang="en-US" sz="2400" dirty="0"/>
              <a:t>The extent of volatile loss depends on the temperature and moisture content of the food</a:t>
            </a:r>
            <a:r>
              <a:rPr lang="id-ID" sz="2400" dirty="0"/>
              <a:t> </a:t>
            </a:r>
            <a:r>
              <a:rPr lang="en-US" sz="2400" dirty="0"/>
              <a:t>and on the </a:t>
            </a:r>
            <a:r>
              <a:rPr lang="en-US" sz="2400" dirty="0" err="1"/>
              <a:t>vapour</a:t>
            </a:r>
            <a:r>
              <a:rPr lang="en-US" sz="2400" dirty="0"/>
              <a:t> pressure of the volatiles and their solubility in water </a:t>
            </a:r>
            <a:r>
              <a:rPr lang="en-US" sz="2400" dirty="0" err="1"/>
              <a:t>vapour</a:t>
            </a:r>
            <a:r>
              <a:rPr lang="en-US" sz="2400" dirty="0"/>
              <a:t>.</a:t>
            </a:r>
            <a:endParaRPr lang="id-ID" sz="2400" dirty="0"/>
          </a:p>
          <a:p>
            <a:pPr algn="just"/>
            <a:endParaRPr lang="id-ID" sz="2400" dirty="0"/>
          </a:p>
          <a:p>
            <a:pPr algn="just">
              <a:buFont typeface="Wingdings" pitchFamily="2" charset="2"/>
              <a:buChar char="q"/>
            </a:pPr>
            <a:r>
              <a:rPr lang="id-ID" sz="2400" dirty="0"/>
              <a:t> </a:t>
            </a:r>
            <a:r>
              <a:rPr lang="en-US" sz="2400" dirty="0"/>
              <a:t> Volatiles</a:t>
            </a:r>
            <a:r>
              <a:rPr lang="id-ID" sz="2400" dirty="0"/>
              <a:t> </a:t>
            </a:r>
            <a:r>
              <a:rPr lang="en-US" sz="2400" dirty="0"/>
              <a:t>which have a high relative volatility and diffusivity are lost at an</a:t>
            </a:r>
            <a:r>
              <a:rPr lang="id-ID" sz="2400" dirty="0"/>
              <a:t> </a:t>
            </a:r>
            <a:r>
              <a:rPr lang="en-US" sz="2400" dirty="0"/>
              <a:t>early stage in drying.</a:t>
            </a:r>
            <a:r>
              <a:rPr lang="id-ID" sz="2400" dirty="0"/>
              <a:t> </a:t>
            </a:r>
            <a:r>
              <a:rPr lang="en-US" sz="2400" b="1" u="sng" dirty="0"/>
              <a:t>Foods that have a high economic value due to their characteristic</a:t>
            </a:r>
            <a:r>
              <a:rPr lang="id-ID" sz="2400" b="1" u="sng" dirty="0"/>
              <a:t> </a:t>
            </a:r>
            <a:r>
              <a:rPr lang="en-US" sz="2400" b="1" u="sng" dirty="0" err="1"/>
              <a:t>flavours</a:t>
            </a:r>
            <a:r>
              <a:rPr lang="en-US" sz="2400" b="1" u="sng" dirty="0"/>
              <a:t> (for example</a:t>
            </a:r>
            <a:r>
              <a:rPr lang="id-ID" sz="2400" b="1" u="sng" dirty="0"/>
              <a:t> </a:t>
            </a:r>
            <a:r>
              <a:rPr lang="en-US" sz="2400" b="1" u="sng" dirty="0"/>
              <a:t>herbs and spices) are dried at low temperatures</a:t>
            </a:r>
            <a:r>
              <a:rPr lang="id-ID" sz="2400" b="1" u="sng" dirty="0"/>
              <a: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body" idx="1"/>
          </p:nvPr>
        </p:nvSpPr>
        <p:spPr>
          <a:xfrm>
            <a:off x="285750" y="665163"/>
            <a:ext cx="8435975" cy="6192837"/>
          </a:xfrm>
        </p:spPr>
        <p:txBody>
          <a:bodyPr/>
          <a:lstStyle/>
          <a:p>
            <a:pPr algn="justLow" eaLnBrk="1" hangingPunct="1"/>
            <a:r>
              <a:rPr lang="en-US" sz="2100" dirty="0" err="1">
                <a:solidFill>
                  <a:srgbClr val="000000"/>
                </a:solidFill>
                <a:effectLst/>
              </a:rPr>
              <a:t>Flavour</a:t>
            </a:r>
            <a:r>
              <a:rPr lang="en-US" sz="2100" dirty="0">
                <a:solidFill>
                  <a:srgbClr val="000000"/>
                </a:solidFill>
                <a:effectLst/>
              </a:rPr>
              <a:t> changes, due to oxidative or hydrolytic enzymes are prevented in fruits by the use of </a:t>
            </a:r>
            <a:r>
              <a:rPr lang="en-US" sz="2100" b="1" i="1" u="sng" dirty="0" err="1">
                <a:solidFill>
                  <a:srgbClr val="000000"/>
                </a:solidFill>
                <a:effectLst/>
              </a:rPr>
              <a:t>sulphur</a:t>
            </a:r>
            <a:r>
              <a:rPr lang="en-US" sz="2100" b="1" i="1" u="sng" dirty="0">
                <a:solidFill>
                  <a:srgbClr val="000000"/>
                </a:solidFill>
                <a:effectLst/>
              </a:rPr>
              <a:t> dioxide, ascorbic acid or citric acid, by </a:t>
            </a:r>
            <a:r>
              <a:rPr lang="en-US" sz="2100" b="1" i="1" u="sng" dirty="0" err="1">
                <a:solidFill>
                  <a:srgbClr val="000000"/>
                </a:solidFill>
                <a:effectLst/>
              </a:rPr>
              <a:t>pasteurisation</a:t>
            </a:r>
            <a:r>
              <a:rPr lang="en-US" sz="2100" b="1" i="1" u="sng" dirty="0">
                <a:solidFill>
                  <a:srgbClr val="000000"/>
                </a:solidFill>
                <a:effectLst/>
              </a:rPr>
              <a:t> of milk or fruit juices and by blanching of vegetables</a:t>
            </a:r>
            <a:r>
              <a:rPr lang="en-US" sz="2100" dirty="0">
                <a:solidFill>
                  <a:srgbClr val="000000"/>
                </a:solidFill>
                <a:effectLst/>
              </a:rPr>
              <a:t>. Other methods which are used to retain </a:t>
            </a:r>
            <a:r>
              <a:rPr lang="en-US" sz="2100" dirty="0" err="1">
                <a:solidFill>
                  <a:srgbClr val="000000"/>
                </a:solidFill>
                <a:effectLst/>
              </a:rPr>
              <a:t>flavours</a:t>
            </a:r>
            <a:r>
              <a:rPr lang="en-US" sz="2100" dirty="0">
                <a:solidFill>
                  <a:srgbClr val="000000"/>
                </a:solidFill>
                <a:effectLst/>
              </a:rPr>
              <a:t> in dried foods include:</a:t>
            </a:r>
          </a:p>
          <a:p>
            <a:pPr algn="justLow" eaLnBrk="1" hangingPunct="1">
              <a:buClr>
                <a:srgbClr val="000000"/>
              </a:buClr>
              <a:buFontTx/>
              <a:buNone/>
            </a:pPr>
            <a:r>
              <a:rPr lang="id-ID" sz="2100" dirty="0">
                <a:solidFill>
                  <a:srgbClr val="000000"/>
                </a:solidFill>
                <a:effectLst/>
              </a:rPr>
              <a:t>1- </a:t>
            </a:r>
            <a:r>
              <a:rPr lang="en-US" sz="2100" dirty="0">
                <a:solidFill>
                  <a:srgbClr val="000000"/>
                </a:solidFill>
                <a:effectLst/>
              </a:rPr>
              <a:t>recovery of volatiles and their return to the product during drying</a:t>
            </a:r>
            <a:r>
              <a:rPr lang="id-ID" sz="2100" dirty="0">
                <a:solidFill>
                  <a:srgbClr val="000000"/>
                </a:solidFill>
                <a:effectLst/>
              </a:rPr>
              <a:t>.</a:t>
            </a:r>
          </a:p>
          <a:p>
            <a:pPr algn="justLow" eaLnBrk="1" hangingPunct="1">
              <a:buClr>
                <a:srgbClr val="000000"/>
              </a:buClr>
              <a:buFontTx/>
              <a:buNone/>
            </a:pPr>
            <a:endParaRPr lang="id-ID" sz="2100" dirty="0">
              <a:solidFill>
                <a:srgbClr val="000000"/>
              </a:solidFill>
              <a:effectLst/>
            </a:endParaRPr>
          </a:p>
          <a:p>
            <a:pPr algn="just" eaLnBrk="1" hangingPunct="1">
              <a:buClr>
                <a:srgbClr val="000000"/>
              </a:buClr>
              <a:buFontTx/>
              <a:buNone/>
            </a:pPr>
            <a:r>
              <a:rPr lang="id-ID" sz="2100" dirty="0">
                <a:solidFill>
                  <a:srgbClr val="000000"/>
                </a:solidFill>
                <a:effectLst/>
              </a:rPr>
              <a:t>2 -</a:t>
            </a:r>
            <a:r>
              <a:rPr lang="en-US" sz="2100" dirty="0">
                <a:solidFill>
                  <a:srgbClr val="000000"/>
                </a:solidFill>
                <a:effectLst/>
              </a:rPr>
              <a:t>mixing recovered volatiles with </a:t>
            </a:r>
            <a:r>
              <a:rPr lang="en-US" sz="2100" dirty="0" err="1">
                <a:solidFill>
                  <a:srgbClr val="000000"/>
                </a:solidFill>
                <a:effectLst/>
              </a:rPr>
              <a:t>flavour</a:t>
            </a:r>
            <a:r>
              <a:rPr lang="en-US" sz="2100" dirty="0">
                <a:solidFill>
                  <a:srgbClr val="000000"/>
                </a:solidFill>
                <a:effectLst/>
              </a:rPr>
              <a:t> fixing compounds, which are then granulated and added back to the dried product (for example dried meat powders)</a:t>
            </a:r>
          </a:p>
          <a:p>
            <a:pPr algn="just" eaLnBrk="1" hangingPunct="1">
              <a:buClr>
                <a:srgbClr val="000000"/>
              </a:buClr>
              <a:buFontTx/>
              <a:buNone/>
            </a:pPr>
            <a:endParaRPr lang="en-US" sz="2100" dirty="0">
              <a:solidFill>
                <a:srgbClr val="000000"/>
              </a:solidFill>
              <a:effectLst/>
            </a:endParaRPr>
          </a:p>
          <a:p>
            <a:pPr algn="just" eaLnBrk="1" hangingPunct="1">
              <a:buClr>
                <a:srgbClr val="000000"/>
              </a:buClr>
              <a:buFontTx/>
              <a:buNone/>
            </a:pPr>
            <a:r>
              <a:rPr lang="id-ID" sz="2100" dirty="0">
                <a:solidFill>
                  <a:srgbClr val="000000"/>
                </a:solidFill>
                <a:effectLst/>
              </a:rPr>
              <a:t>3- </a:t>
            </a:r>
            <a:r>
              <a:rPr lang="en-US" sz="2100" dirty="0">
                <a:solidFill>
                  <a:srgbClr val="000000"/>
                </a:solidFill>
                <a:effectLst/>
              </a:rPr>
              <a:t>addition of enzymes, or activation of naturally occurring enzymes, to produce </a:t>
            </a:r>
            <a:r>
              <a:rPr lang="en-US" sz="2100" dirty="0" err="1">
                <a:solidFill>
                  <a:srgbClr val="000000"/>
                </a:solidFill>
                <a:effectLst/>
              </a:rPr>
              <a:t>flavours</a:t>
            </a:r>
            <a:r>
              <a:rPr lang="en-US" sz="2100" dirty="0">
                <a:solidFill>
                  <a:srgbClr val="000000"/>
                </a:solidFill>
                <a:effectLst/>
              </a:rPr>
              <a:t> from </a:t>
            </a:r>
            <a:r>
              <a:rPr lang="en-US" sz="2100" dirty="0" err="1">
                <a:solidFill>
                  <a:srgbClr val="000000"/>
                </a:solidFill>
                <a:effectLst/>
              </a:rPr>
              <a:t>flavour</a:t>
            </a:r>
            <a:r>
              <a:rPr lang="en-US" sz="2100" dirty="0">
                <a:solidFill>
                  <a:srgbClr val="000000"/>
                </a:solidFill>
                <a:effectLst/>
              </a:rPr>
              <a:t> precursors in the food (for example onion and garlic are dried under conditions that protect the enzymes that release characteristic </a:t>
            </a:r>
            <a:r>
              <a:rPr lang="en-US" sz="2100" dirty="0" err="1">
                <a:solidFill>
                  <a:srgbClr val="000000"/>
                </a:solidFill>
                <a:effectLst/>
              </a:rPr>
              <a:t>flavours</a:t>
            </a:r>
            <a:r>
              <a:rPr lang="en-US" sz="2100" dirty="0">
                <a:solidFill>
                  <a:srgbClr val="000000"/>
                </a:solidFill>
                <a:effectLst/>
              </a:rPr>
              <a:t>).</a:t>
            </a:r>
          </a:p>
          <a:p>
            <a:pPr algn="justLow" eaLnBrk="1" hangingPunct="1">
              <a:buClr>
                <a:srgbClr val="000000"/>
              </a:buClr>
              <a:buFontTx/>
              <a:buNone/>
            </a:pPr>
            <a:endParaRPr lang="en-US" sz="2100" dirty="0">
              <a:solidFill>
                <a:srgbClr val="000000"/>
              </a:solidFill>
              <a:effectLst/>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7200" y="292100"/>
            <a:ext cx="8229600" cy="688975"/>
          </a:xfrm>
        </p:spPr>
        <p:txBody>
          <a:bodyPr/>
          <a:lstStyle/>
          <a:p>
            <a:pPr eaLnBrk="1" hangingPunct="1"/>
            <a:r>
              <a:rPr lang="en-US" sz="3200" b="1" u="sng" dirty="0">
                <a:solidFill>
                  <a:srgbClr val="000000"/>
                </a:solidFill>
                <a:effectLst/>
              </a:rPr>
              <a:t>3. </a:t>
            </a:r>
            <a:r>
              <a:rPr lang="en-US" sz="3200" b="1" u="sng" dirty="0" err="1">
                <a:solidFill>
                  <a:srgbClr val="000000"/>
                </a:solidFill>
                <a:effectLst/>
              </a:rPr>
              <a:t>Colour</a:t>
            </a:r>
            <a:endParaRPr lang="en-US" sz="3200" b="1" u="sng" dirty="0">
              <a:solidFill>
                <a:srgbClr val="000000"/>
              </a:solidFill>
              <a:effectLst/>
            </a:endParaRPr>
          </a:p>
        </p:txBody>
      </p:sp>
      <p:sp>
        <p:nvSpPr>
          <p:cNvPr id="71683" name="Rectangle 3"/>
          <p:cNvSpPr>
            <a:spLocks noGrp="1" noChangeArrowheads="1"/>
          </p:cNvSpPr>
          <p:nvPr>
            <p:ph type="body" idx="1"/>
          </p:nvPr>
        </p:nvSpPr>
        <p:spPr>
          <a:xfrm>
            <a:off x="457200" y="1143000"/>
            <a:ext cx="8229600" cy="4751387"/>
          </a:xfrm>
        </p:spPr>
        <p:txBody>
          <a:bodyPr>
            <a:normAutofit fontScale="77500" lnSpcReduction="20000"/>
          </a:bodyPr>
          <a:lstStyle/>
          <a:p>
            <a:pPr algn="justLow">
              <a:lnSpc>
                <a:spcPct val="160000"/>
              </a:lnSpc>
            </a:pPr>
            <a:r>
              <a:rPr lang="en-US" sz="2400" dirty="0"/>
              <a:t>There are a number of causes of </a:t>
            </a:r>
            <a:r>
              <a:rPr lang="en-US" sz="2400" dirty="0" err="1"/>
              <a:t>colour</a:t>
            </a:r>
            <a:r>
              <a:rPr lang="en-US" sz="2400" dirty="0"/>
              <a:t> loss or change in dried foods; drying changes the surface characteristics of a food and hence alters its reflectivity and </a:t>
            </a:r>
            <a:r>
              <a:rPr lang="en-US" sz="2400" dirty="0" err="1"/>
              <a:t>colour</a:t>
            </a:r>
            <a:r>
              <a:rPr lang="en-US" sz="2400" dirty="0"/>
              <a:t>. In fruits and vegetables, chemical changes to </a:t>
            </a:r>
            <a:r>
              <a:rPr lang="en-US" sz="2400" dirty="0" err="1"/>
              <a:t>carotenoid</a:t>
            </a:r>
            <a:r>
              <a:rPr lang="en-US" sz="2400" dirty="0"/>
              <a:t> and chlorophyll pigments are caused by heat and oxidation during drying and residual </a:t>
            </a:r>
            <a:r>
              <a:rPr lang="en-US" sz="2400" dirty="0" err="1"/>
              <a:t>polyphenoloxidase</a:t>
            </a:r>
            <a:r>
              <a:rPr lang="en-US" sz="2400" dirty="0"/>
              <a:t> enzyme activity causes browning during storage.</a:t>
            </a:r>
            <a:endParaRPr lang="id-ID" sz="2400" dirty="0"/>
          </a:p>
          <a:p>
            <a:pPr algn="justLow">
              <a:lnSpc>
                <a:spcPct val="160000"/>
              </a:lnSpc>
            </a:pPr>
            <a:endParaRPr lang="id-ID" sz="2400" dirty="0"/>
          </a:p>
          <a:p>
            <a:pPr algn="justLow">
              <a:lnSpc>
                <a:spcPct val="160000"/>
              </a:lnSpc>
            </a:pPr>
            <a:r>
              <a:rPr lang="en-US" sz="2400" dirty="0"/>
              <a:t>The rate of </a:t>
            </a:r>
            <a:r>
              <a:rPr lang="en-US" sz="2400" dirty="0" err="1"/>
              <a:t>Maillard</a:t>
            </a:r>
            <a:r>
              <a:rPr lang="en-US" sz="2400" dirty="0"/>
              <a:t> browning in stored milk and fruit products depends on the water activity of the food and the temperature of storage. The rate of darkening increases markedly at high drying temperatures, when the moisture content of the product exceeds 4–5%, and at storage temperatures above </a:t>
            </a:r>
            <a:r>
              <a:rPr lang="en-US" sz="2400" dirty="0" err="1"/>
              <a:t>38</a:t>
            </a:r>
            <a:r>
              <a:rPr lang="en-US" sz="2400" dirty="0" err="1">
                <a:latin typeface="Castellar"/>
              </a:rPr>
              <a:t>º</a:t>
            </a:r>
            <a:r>
              <a:rPr lang="en-US" sz="2400" dirty="0" err="1"/>
              <a:t>C</a:t>
            </a:r>
            <a:endParaRPr lang="en-US" sz="2400" dirty="0"/>
          </a:p>
          <a:p>
            <a:pPr algn="justLow" eaLnBrk="1" hangingPunct="1">
              <a:lnSpc>
                <a:spcPct val="90000"/>
              </a:lnSpc>
            </a:pPr>
            <a:endParaRPr lang="en-US" sz="2400" dirty="0">
              <a:solidFill>
                <a:srgbClr val="000000"/>
              </a:solidFill>
              <a:effectLst/>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990600" y="1981200"/>
            <a:ext cx="7239000" cy="3484563"/>
          </a:xfrm>
          <a:prstGeom prst="rect">
            <a:avLst/>
          </a:prstGeom>
        </p:spPr>
        <p:txBody>
          <a:bodyPr/>
          <a:lstStyle/>
          <a:p>
            <a:pPr marL="342900" marR="0" lvl="0" indent="-342900" algn="l" defTabSz="914400" rtl="0" eaLnBrk="1" fontAlgn="auto" latinLnBrk="0" hangingPunct="1">
              <a:lnSpc>
                <a:spcPct val="90000"/>
              </a:lnSpc>
              <a:spcBef>
                <a:spcPct val="50000"/>
              </a:spcBef>
              <a:spcAft>
                <a:spcPts val="0"/>
              </a:spcAft>
              <a:buClrTx/>
              <a:buSzTx/>
              <a:buFont typeface="Arial" pitchFamily="34" charset="0"/>
              <a:buChar char="•"/>
              <a:tabLst/>
              <a:defRPr/>
            </a:pPr>
            <a:r>
              <a:rPr kumimoji="0" lang="en-US" sz="3600" b="0" i="0" u="none" strike="noStrike" kern="1200" cap="none" spc="0" normalizeH="0" baseline="0" noProof="0" dirty="0">
                <a:ln>
                  <a:noFill/>
                </a:ln>
                <a:solidFill>
                  <a:srgbClr val="000000"/>
                </a:solidFill>
                <a:effectLst/>
                <a:uLnTx/>
                <a:uFillTx/>
                <a:latin typeface="+mn-lt"/>
                <a:ea typeface="+mn-ea"/>
                <a:cs typeface="+mn-cs"/>
              </a:rPr>
              <a:t>Affect the freshness of foods. </a:t>
            </a:r>
          </a:p>
          <a:p>
            <a:pPr marL="342900" marR="0" lvl="0" indent="-342900" algn="l" defTabSz="914400" rtl="0" eaLnBrk="1" fontAlgn="auto" latinLnBrk="0" hangingPunct="1">
              <a:lnSpc>
                <a:spcPct val="90000"/>
              </a:lnSpc>
              <a:spcBef>
                <a:spcPct val="50000"/>
              </a:spcBef>
              <a:spcAft>
                <a:spcPts val="0"/>
              </a:spcAft>
              <a:buClrTx/>
              <a:buSzTx/>
              <a:buFont typeface="Arial" pitchFamily="34" charset="0"/>
              <a:buChar char="•"/>
              <a:tabLst/>
              <a:defRPr/>
            </a:pPr>
            <a:r>
              <a:rPr kumimoji="0" lang="en-US" sz="3600" b="0" i="0" u="none" strike="noStrike" kern="1200" cap="none" spc="0" normalizeH="0" baseline="0" noProof="0" dirty="0">
                <a:ln>
                  <a:noFill/>
                </a:ln>
                <a:solidFill>
                  <a:srgbClr val="000000"/>
                </a:solidFill>
                <a:effectLst/>
                <a:uLnTx/>
                <a:uFillTx/>
                <a:latin typeface="+mn-lt"/>
                <a:ea typeface="+mn-ea"/>
                <a:cs typeface="+mn-cs"/>
              </a:rPr>
              <a:t>Affect the  storage period</a:t>
            </a:r>
            <a:r>
              <a:rPr kumimoji="0" lang="id-ID" sz="3600" b="0" i="0" u="none" strike="noStrike" kern="1200" cap="none" spc="0" normalizeH="0" baseline="0" noProof="0" dirty="0">
                <a:ln>
                  <a:noFill/>
                </a:ln>
                <a:solidFill>
                  <a:srgbClr val="000000"/>
                </a:solidFill>
                <a:effectLst/>
                <a:uLnTx/>
                <a:uFillTx/>
                <a:latin typeface="+mn-lt"/>
                <a:ea typeface="+mn-ea"/>
                <a:cs typeface="+mn-cs"/>
              </a:rPr>
              <a:t>s</a:t>
            </a:r>
            <a:r>
              <a:rPr kumimoji="0" lang="en-US" sz="3600" b="0" i="0" u="none" strike="noStrike" kern="1200" cap="none" spc="0" normalizeH="0" baseline="0" noProof="0" dirty="0">
                <a:ln>
                  <a:noFill/>
                </a:ln>
                <a:solidFill>
                  <a:srgbClr val="000000"/>
                </a:solidFill>
                <a:effectLst/>
                <a:uLnTx/>
                <a:uFillTx/>
                <a:latin typeface="+mn-lt"/>
                <a:ea typeface="+mn-ea"/>
                <a:cs typeface="+mn-cs"/>
              </a:rPr>
              <a:t> of foods. </a:t>
            </a:r>
            <a:endParaRPr kumimoji="0" lang="en-US" sz="3600" b="0" i="0" u="none" strike="noStrike" kern="1200" cap="none" spc="0" normalizeH="0" baseline="0" noProof="0" dirty="0">
              <a:ln>
                <a:noFill/>
              </a:ln>
              <a:solidFill>
                <a:srgbClr val="000000"/>
              </a:solidFill>
              <a:effectLst/>
              <a:uLnTx/>
              <a:uFillTx/>
              <a:latin typeface="+mn-lt"/>
              <a:ea typeface="+mn-ea"/>
              <a:cs typeface="+mn-cs"/>
              <a:sym typeface="Wingdings" pitchFamily="2" charset="2"/>
            </a:endParaRPr>
          </a:p>
          <a:p>
            <a:pPr marL="342900" marR="0" lvl="0" indent="-342900" algn="l" defTabSz="914400" rtl="0" eaLnBrk="1" fontAlgn="auto" latinLnBrk="0" hangingPunct="1">
              <a:lnSpc>
                <a:spcPct val="90000"/>
              </a:lnSpc>
              <a:spcBef>
                <a:spcPct val="50000"/>
              </a:spcBef>
              <a:spcAft>
                <a:spcPts val="0"/>
              </a:spcAft>
              <a:buClrTx/>
              <a:buSzTx/>
              <a:buFont typeface="Arial" pitchFamily="34" charset="0"/>
              <a:buChar char="•"/>
              <a:tabLst/>
              <a:defRPr/>
            </a:pPr>
            <a:r>
              <a:rPr kumimoji="0" lang="en-US" sz="3600" b="0" i="0" u="none" strike="noStrike" kern="1200" cap="none" spc="0" normalizeH="0" baseline="0" noProof="0" dirty="0">
                <a:ln>
                  <a:noFill/>
                </a:ln>
                <a:solidFill>
                  <a:srgbClr val="000000"/>
                </a:solidFill>
                <a:effectLst/>
                <a:uLnTx/>
                <a:uFillTx/>
                <a:latin typeface="+mn-lt"/>
                <a:ea typeface="+mn-ea"/>
                <a:cs typeface="+mn-cs"/>
                <a:sym typeface="Wingdings" pitchFamily="2" charset="2"/>
              </a:rPr>
              <a:t>Affect the quality of foods.</a:t>
            </a:r>
            <a:endParaRPr kumimoji="0" lang="en-US" sz="3600" b="0" i="0" u="none" strike="noStrike" kern="1200" cap="none" spc="0" normalizeH="0" baseline="0" noProof="0" dirty="0">
              <a:ln>
                <a:noFill/>
              </a:ln>
              <a:solidFill>
                <a:srgbClr val="000000"/>
              </a:solidFill>
              <a:effectLst/>
              <a:uLnTx/>
              <a:uFillTx/>
              <a:latin typeface="+mn-lt"/>
              <a:ea typeface="+mn-ea"/>
              <a:cs typeface="+mn-cs"/>
            </a:endParaRPr>
          </a:p>
        </p:txBody>
      </p:sp>
      <p:sp>
        <p:nvSpPr>
          <p:cNvPr id="4" name="Rectangle 3"/>
          <p:cNvSpPr>
            <a:spLocks noChangeArrowheads="1"/>
          </p:cNvSpPr>
          <p:nvPr/>
        </p:nvSpPr>
        <p:spPr bwMode="auto">
          <a:xfrm>
            <a:off x="990600" y="533400"/>
            <a:ext cx="7343775" cy="935038"/>
          </a:xfrm>
          <a:prstGeom prst="rect">
            <a:avLst/>
          </a:prstGeom>
          <a:solidFill>
            <a:schemeClr val="accent2"/>
          </a:solidFill>
          <a:ln w="9525">
            <a:noFill/>
            <a:miter lim="800000"/>
            <a:headEnd/>
            <a:tailEnd/>
          </a:ln>
        </p:spPr>
        <p:txBody>
          <a:bodyPr anchor="ctr"/>
          <a:lstStyle/>
          <a:p>
            <a:pPr algn="ctr" eaLnBrk="1" hangingPunct="1"/>
            <a:r>
              <a:rPr lang="en-US" sz="4000" b="1" dirty="0">
                <a:solidFill>
                  <a:srgbClr val="000000"/>
                </a:solidFill>
              </a:rPr>
              <a:t>Role of Water in Foods</a:t>
            </a:r>
          </a:p>
        </p:txBody>
      </p:sp>
      <p:sp>
        <p:nvSpPr>
          <p:cNvPr id="5" name="Slide Number Placeholder 4"/>
          <p:cNvSpPr>
            <a:spLocks noGrp="1"/>
          </p:cNvSpPr>
          <p:nvPr>
            <p:ph type="sldNum" sz="quarter" idx="12"/>
          </p:nvPr>
        </p:nvSpPr>
        <p:spPr/>
        <p:txBody>
          <a:bodyPr/>
          <a:lstStyle/>
          <a:p>
            <a:fld id="{05699449-0A75-49BB-B6B3-A7D7B6E41C01}" type="slidenum">
              <a:rPr lang="id-ID" smtClean="0"/>
              <a:pPr/>
              <a:t>6</a:t>
            </a:fld>
            <a:endParaRPr lang="id-ID"/>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0"/>
            <a:ext cx="8229600" cy="615950"/>
          </a:xfrm>
        </p:spPr>
        <p:txBody>
          <a:bodyPr/>
          <a:lstStyle/>
          <a:p>
            <a:pPr eaLnBrk="1" hangingPunct="1"/>
            <a:r>
              <a:rPr lang="en-US" sz="3200" b="1" u="sng" dirty="0">
                <a:solidFill>
                  <a:srgbClr val="000000"/>
                </a:solidFill>
                <a:effectLst/>
              </a:rPr>
              <a:t>4. Nutritional value</a:t>
            </a:r>
          </a:p>
        </p:txBody>
      </p:sp>
      <p:sp>
        <p:nvSpPr>
          <p:cNvPr id="72707" name="Rectangle 3"/>
          <p:cNvSpPr>
            <a:spLocks noGrp="1" noChangeArrowheads="1"/>
          </p:cNvSpPr>
          <p:nvPr>
            <p:ph type="body" idx="1"/>
          </p:nvPr>
        </p:nvSpPr>
        <p:spPr>
          <a:xfrm>
            <a:off x="228600" y="609600"/>
            <a:ext cx="8472487" cy="4606925"/>
          </a:xfrm>
        </p:spPr>
        <p:txBody>
          <a:bodyPr>
            <a:noAutofit/>
          </a:bodyPr>
          <a:lstStyle/>
          <a:p>
            <a:pPr algn="justLow" eaLnBrk="1" hangingPunct="1"/>
            <a:r>
              <a:rPr lang="en-US" sz="2400" dirty="0">
                <a:solidFill>
                  <a:srgbClr val="000000"/>
                </a:solidFill>
                <a:effectLst/>
                <a:latin typeface="Times New Roman" pitchFamily="18" charset="0"/>
                <a:cs typeface="Times New Roman" pitchFamily="18" charset="0"/>
              </a:rPr>
              <a:t>Large differences in reported data on the nutritional value of dried foods are due to wide variations in the preparation procedures, the drying temperature, time, and the storage conditions. In fruits and vegetables, losses during preparation usually exceed those caused by the drying operation</a:t>
            </a:r>
            <a:r>
              <a:rPr lang="id-ID" sz="2400" dirty="0">
                <a:solidFill>
                  <a:srgbClr val="000000"/>
                </a:solidFill>
                <a:effectLst/>
                <a:latin typeface="Times New Roman" pitchFamily="18" charset="0"/>
                <a:cs typeface="Times New Roman" pitchFamily="18" charset="0"/>
              </a:rPr>
              <a:t>.</a:t>
            </a:r>
          </a:p>
          <a:p>
            <a:pPr algn="justLow" eaLnBrk="1" hangingPunct="1"/>
            <a:r>
              <a:rPr lang="en-US" sz="2400" dirty="0">
                <a:solidFill>
                  <a:srgbClr val="000000"/>
                </a:solidFill>
                <a:effectLst/>
                <a:latin typeface="Times New Roman" pitchFamily="18" charset="0"/>
                <a:cs typeface="Times New Roman" pitchFamily="18" charset="0"/>
              </a:rPr>
              <a:t>Vitamins have different </a:t>
            </a:r>
            <a:r>
              <a:rPr lang="en-US" sz="2400" dirty="0" err="1">
                <a:solidFill>
                  <a:srgbClr val="000000"/>
                </a:solidFill>
                <a:effectLst/>
                <a:latin typeface="Times New Roman" pitchFamily="18" charset="0"/>
                <a:cs typeface="Times New Roman" pitchFamily="18" charset="0"/>
              </a:rPr>
              <a:t>solubilities</a:t>
            </a:r>
            <a:r>
              <a:rPr lang="en-US" sz="2400" dirty="0">
                <a:solidFill>
                  <a:srgbClr val="000000"/>
                </a:solidFill>
                <a:effectLst/>
                <a:latin typeface="Times New Roman" pitchFamily="18" charset="0"/>
                <a:cs typeface="Times New Roman" pitchFamily="18" charset="0"/>
              </a:rPr>
              <a:t> in water and as drying proceeds, some (for example </a:t>
            </a:r>
            <a:r>
              <a:rPr lang="en-US" sz="2400" b="1" u="sng" dirty="0">
                <a:solidFill>
                  <a:srgbClr val="FF0000"/>
                </a:solidFill>
                <a:effectLst/>
                <a:latin typeface="Times New Roman" pitchFamily="18" charset="0"/>
                <a:cs typeface="Times New Roman" pitchFamily="18" charset="0"/>
              </a:rPr>
              <a:t>riboflavin</a:t>
            </a:r>
            <a:r>
              <a:rPr lang="en-US" sz="2400" dirty="0">
                <a:solidFill>
                  <a:srgbClr val="000000"/>
                </a:solidFill>
                <a:effectLst/>
                <a:latin typeface="Times New Roman" pitchFamily="18" charset="0"/>
                <a:cs typeface="Times New Roman" pitchFamily="18" charset="0"/>
              </a:rPr>
              <a:t>) become supersaturated and precipitate</a:t>
            </a:r>
            <a:r>
              <a:rPr lang="ar-AE" sz="2400" dirty="0">
                <a:solidFill>
                  <a:srgbClr val="000000"/>
                </a:solidFill>
                <a:effectLst/>
                <a:latin typeface="Times New Roman" pitchFamily="18" charset="0"/>
                <a:cs typeface="Times New Roman" pitchFamily="18" charset="0"/>
              </a:rPr>
              <a:t> </a:t>
            </a:r>
            <a:r>
              <a:rPr lang="en-US" sz="2400" dirty="0">
                <a:solidFill>
                  <a:srgbClr val="000000"/>
                </a:solidFill>
                <a:effectLst/>
                <a:latin typeface="Times New Roman" pitchFamily="18" charset="0"/>
                <a:cs typeface="Times New Roman" pitchFamily="18" charset="0"/>
              </a:rPr>
              <a:t>from solution, so losses are small . </a:t>
            </a:r>
            <a:endParaRPr lang="id-ID" sz="2400" dirty="0">
              <a:solidFill>
                <a:srgbClr val="000000"/>
              </a:solidFill>
              <a:effectLst/>
              <a:latin typeface="Times New Roman" pitchFamily="18" charset="0"/>
              <a:cs typeface="Times New Roman" pitchFamily="18" charset="0"/>
            </a:endParaRPr>
          </a:p>
          <a:p>
            <a:pPr algn="justLow" eaLnBrk="1" hangingPunct="1"/>
            <a:endParaRPr lang="id-ID" sz="2400" dirty="0">
              <a:solidFill>
                <a:srgbClr val="000000"/>
              </a:solidFill>
              <a:effectLst/>
              <a:latin typeface="Times New Roman" pitchFamily="18" charset="0"/>
              <a:cs typeface="Times New Roman" pitchFamily="18" charset="0"/>
            </a:endParaRPr>
          </a:p>
          <a:p>
            <a:pPr algn="justLow" eaLnBrk="1" hangingPunct="1"/>
            <a:r>
              <a:rPr lang="id-ID" sz="2400" dirty="0">
                <a:solidFill>
                  <a:srgbClr val="000000"/>
                </a:solidFill>
                <a:latin typeface="Times New Roman" pitchFamily="18" charset="0"/>
                <a:cs typeface="Times New Roman" pitchFamily="18" charset="0"/>
              </a:rPr>
              <a:t> </a:t>
            </a:r>
            <a:r>
              <a:rPr lang="en-US" sz="2000" dirty="0">
                <a:solidFill>
                  <a:srgbClr val="000000"/>
                </a:solidFill>
                <a:effectLst/>
                <a:latin typeface="Times New Roman" pitchFamily="18" charset="0"/>
                <a:cs typeface="Times New Roman" pitchFamily="18" charset="0"/>
              </a:rPr>
              <a:t>Others, for example </a:t>
            </a:r>
            <a:r>
              <a:rPr lang="en-US" sz="2000" b="1" u="sng" dirty="0">
                <a:solidFill>
                  <a:srgbClr val="FF0000"/>
                </a:solidFill>
                <a:effectLst/>
                <a:latin typeface="Times New Roman" pitchFamily="18" charset="0"/>
                <a:cs typeface="Times New Roman" pitchFamily="18" charset="0"/>
              </a:rPr>
              <a:t>ascorbic acid</a:t>
            </a:r>
            <a:r>
              <a:rPr lang="en-US" sz="2000" dirty="0">
                <a:solidFill>
                  <a:srgbClr val="000000"/>
                </a:solidFill>
                <a:effectLst/>
                <a:latin typeface="Times New Roman" pitchFamily="18" charset="0"/>
                <a:cs typeface="Times New Roman" pitchFamily="18" charset="0"/>
              </a:rPr>
              <a:t>, are soluble until the moisture content of the food falls to very low levels and these react with solutes at higher rates as drying proceeds. </a:t>
            </a:r>
            <a:r>
              <a:rPr lang="id-ID" sz="2000" dirty="0">
                <a:solidFill>
                  <a:srgbClr val="000000"/>
                </a:solidFill>
                <a:latin typeface="Times New Roman" pitchFamily="18" charset="0"/>
                <a:cs typeface="Times New Roman" pitchFamily="18" charset="0"/>
              </a:rPr>
              <a:t> </a:t>
            </a:r>
            <a:r>
              <a:rPr lang="en-US" sz="2000" b="1" dirty="0">
                <a:effectLst/>
                <a:latin typeface="Times New Roman" pitchFamily="18" charset="0"/>
                <a:cs typeface="Times New Roman" pitchFamily="18" charset="0"/>
              </a:rPr>
              <a:t>Vitamin C is </a:t>
            </a:r>
            <a:r>
              <a:rPr lang="en-US" sz="2000" dirty="0">
                <a:solidFill>
                  <a:srgbClr val="000000"/>
                </a:solidFill>
                <a:effectLst/>
                <a:latin typeface="Times New Roman" pitchFamily="18" charset="0"/>
                <a:cs typeface="Times New Roman" pitchFamily="18" charset="0"/>
              </a:rPr>
              <a:t>also sensitive to heat and oxidation and short drying times, low temperatures, </a:t>
            </a:r>
            <a:r>
              <a:rPr lang="en-US" sz="2000" b="1" u="sng" dirty="0">
                <a:solidFill>
                  <a:srgbClr val="000000"/>
                </a:solidFill>
                <a:effectLst/>
                <a:latin typeface="Times New Roman" pitchFamily="18" charset="0"/>
                <a:cs typeface="Times New Roman" pitchFamily="18" charset="0"/>
              </a:rPr>
              <a:t>low moisture and oxygen levels during storage are therefore necessary to avoid large losses.</a:t>
            </a:r>
          </a:p>
          <a:p>
            <a:pPr algn="justLow" eaLnBrk="1" hangingPunct="1"/>
            <a:endParaRPr lang="en-US" sz="2400" dirty="0">
              <a:solidFill>
                <a:srgbClr val="000000"/>
              </a:solidFill>
              <a:effectLst/>
              <a:latin typeface="Times New Roman" pitchFamily="18" charset="0"/>
              <a:cs typeface="Times New Roman" pitchFamily="18" charset="0"/>
            </a:endParaRPr>
          </a:p>
          <a:p>
            <a:pPr algn="justLow" eaLnBrk="1" hangingPunct="1">
              <a:buFontTx/>
              <a:buNone/>
            </a:pPr>
            <a:endParaRPr lang="en-US" sz="2400" dirty="0">
              <a:solidFill>
                <a:srgbClr val="000000"/>
              </a:solidFill>
              <a:effectLst/>
              <a:latin typeface="Times New Roman" pitchFamily="18" charset="0"/>
              <a:cs typeface="Times New Roman"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sz="3200">
                <a:solidFill>
                  <a:srgbClr val="000000"/>
                </a:solidFill>
                <a:effectLst/>
              </a:rPr>
              <a:t>Vitamin losses in selected dried foods</a:t>
            </a:r>
          </a:p>
        </p:txBody>
      </p:sp>
      <p:pic>
        <p:nvPicPr>
          <p:cNvPr id="8193" name="Picture 1"/>
          <p:cNvPicPr>
            <a:picLocks noChangeAspect="1" noChangeArrowheads="1"/>
          </p:cNvPicPr>
          <p:nvPr/>
        </p:nvPicPr>
        <p:blipFill>
          <a:blip r:embed="rId2" cstate="print"/>
          <a:srcRect/>
          <a:stretch>
            <a:fillRect/>
          </a:stretch>
        </p:blipFill>
        <p:spPr bwMode="auto">
          <a:xfrm>
            <a:off x="228600" y="1371600"/>
            <a:ext cx="8305800" cy="4143375"/>
          </a:xfrm>
          <a:prstGeom prst="rect">
            <a:avLst/>
          </a:prstGeom>
          <a:noFill/>
          <a:ln w="9525">
            <a:noFill/>
            <a:miter lim="800000"/>
            <a:headEnd/>
            <a:tailEnd/>
          </a:ln>
          <a:effec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292100"/>
            <a:ext cx="8229600" cy="544513"/>
          </a:xfrm>
        </p:spPr>
        <p:txBody>
          <a:bodyPr>
            <a:normAutofit fontScale="90000"/>
          </a:bodyPr>
          <a:lstStyle/>
          <a:p>
            <a:pPr eaLnBrk="1" hangingPunct="1"/>
            <a:r>
              <a:rPr lang="en-US" sz="4000" b="1">
                <a:solidFill>
                  <a:srgbClr val="000000"/>
                </a:solidFill>
                <a:effectLst/>
              </a:rPr>
              <a:t>               Rehydration</a:t>
            </a:r>
          </a:p>
        </p:txBody>
      </p:sp>
      <p:sp>
        <p:nvSpPr>
          <p:cNvPr id="74755" name="Rectangle 3"/>
          <p:cNvSpPr>
            <a:spLocks noGrp="1" noChangeArrowheads="1"/>
          </p:cNvSpPr>
          <p:nvPr>
            <p:ph type="body" idx="1"/>
          </p:nvPr>
        </p:nvSpPr>
        <p:spPr>
          <a:xfrm>
            <a:off x="428625" y="1428750"/>
            <a:ext cx="8229600" cy="4894263"/>
          </a:xfrm>
        </p:spPr>
        <p:txBody>
          <a:bodyPr/>
          <a:lstStyle/>
          <a:p>
            <a:pPr algn="justLow" eaLnBrk="1" hangingPunct="1"/>
            <a:r>
              <a:rPr lang="en-US" sz="2400" dirty="0">
                <a:solidFill>
                  <a:srgbClr val="000000"/>
                </a:solidFill>
                <a:effectLst/>
                <a:latin typeface="Times New Roman" pitchFamily="18" charset="0"/>
                <a:cs typeface="Times New Roman" pitchFamily="18" charset="0"/>
              </a:rPr>
              <a:t>Water that is removed from a food during dehydration cannot be replaced in the same way when the food is rehydrated (that is, rehydration is not the reverse of drying); </a:t>
            </a:r>
            <a:endParaRPr lang="id-ID" sz="2400" dirty="0">
              <a:solidFill>
                <a:srgbClr val="000000"/>
              </a:solidFill>
              <a:latin typeface="Times New Roman" pitchFamily="18" charset="0"/>
              <a:cs typeface="Times New Roman" pitchFamily="18" charset="0"/>
            </a:endParaRPr>
          </a:p>
          <a:p>
            <a:pPr algn="justLow" eaLnBrk="1" hangingPunct="1">
              <a:buFont typeface="Courier New" pitchFamily="49" charset="0"/>
              <a:buChar char="o"/>
            </a:pPr>
            <a:r>
              <a:rPr lang="en-US" sz="2400" dirty="0">
                <a:solidFill>
                  <a:srgbClr val="000000"/>
                </a:solidFill>
                <a:effectLst/>
                <a:latin typeface="Times New Roman" pitchFamily="18" charset="0"/>
                <a:cs typeface="Times New Roman" pitchFamily="18" charset="0"/>
              </a:rPr>
              <a:t>loss of cellular osmotic pressure,</a:t>
            </a:r>
            <a:endParaRPr lang="id-ID" sz="2400" dirty="0">
              <a:solidFill>
                <a:srgbClr val="000000"/>
              </a:solidFill>
              <a:effectLst/>
              <a:latin typeface="Times New Roman" pitchFamily="18" charset="0"/>
              <a:cs typeface="Times New Roman" pitchFamily="18" charset="0"/>
            </a:endParaRPr>
          </a:p>
          <a:p>
            <a:pPr algn="justLow" eaLnBrk="1" hangingPunct="1">
              <a:buFont typeface="Courier New" pitchFamily="49" charset="0"/>
              <a:buChar char="o"/>
            </a:pPr>
            <a:r>
              <a:rPr lang="en-US" sz="2400" dirty="0">
                <a:solidFill>
                  <a:srgbClr val="000000"/>
                </a:solidFill>
                <a:effectLst/>
                <a:latin typeface="Times New Roman" pitchFamily="18" charset="0"/>
                <a:cs typeface="Times New Roman" pitchFamily="18" charset="0"/>
              </a:rPr>
              <a:t> changes in cell membrane permeability,</a:t>
            </a:r>
            <a:endParaRPr lang="id-ID" sz="2400" dirty="0">
              <a:solidFill>
                <a:srgbClr val="000000"/>
              </a:solidFill>
              <a:effectLst/>
              <a:latin typeface="Times New Roman" pitchFamily="18" charset="0"/>
              <a:cs typeface="Times New Roman" pitchFamily="18" charset="0"/>
            </a:endParaRPr>
          </a:p>
          <a:p>
            <a:pPr algn="justLow" eaLnBrk="1" hangingPunct="1">
              <a:buFont typeface="Courier New" pitchFamily="49" charset="0"/>
              <a:buChar char="o"/>
            </a:pPr>
            <a:r>
              <a:rPr lang="en-US" sz="2400" dirty="0">
                <a:solidFill>
                  <a:srgbClr val="000000"/>
                </a:solidFill>
                <a:effectLst/>
                <a:latin typeface="Times New Roman" pitchFamily="18" charset="0"/>
                <a:cs typeface="Times New Roman" pitchFamily="18" charset="0"/>
              </a:rPr>
              <a:t> solute migration, </a:t>
            </a:r>
            <a:endParaRPr lang="id-ID" sz="2400" dirty="0">
              <a:solidFill>
                <a:srgbClr val="000000"/>
              </a:solidFill>
              <a:effectLst/>
              <a:latin typeface="Times New Roman" pitchFamily="18" charset="0"/>
              <a:cs typeface="Times New Roman" pitchFamily="18" charset="0"/>
            </a:endParaRPr>
          </a:p>
          <a:p>
            <a:pPr algn="justLow" eaLnBrk="1" hangingPunct="1">
              <a:buFont typeface="Courier New" pitchFamily="49" charset="0"/>
              <a:buChar char="o"/>
            </a:pPr>
            <a:r>
              <a:rPr lang="en-US" sz="2400" dirty="0" err="1">
                <a:solidFill>
                  <a:srgbClr val="000000"/>
                </a:solidFill>
                <a:effectLst/>
                <a:latin typeface="Times New Roman" pitchFamily="18" charset="0"/>
                <a:cs typeface="Times New Roman" pitchFamily="18" charset="0"/>
              </a:rPr>
              <a:t>crystallisation</a:t>
            </a:r>
            <a:r>
              <a:rPr lang="en-US" sz="2400" dirty="0">
                <a:solidFill>
                  <a:srgbClr val="000000"/>
                </a:solidFill>
                <a:effectLst/>
                <a:latin typeface="Times New Roman" pitchFamily="18" charset="0"/>
                <a:cs typeface="Times New Roman" pitchFamily="18" charset="0"/>
              </a:rPr>
              <a:t> of polysaccharides and</a:t>
            </a:r>
            <a:endParaRPr lang="id-ID" sz="2400" dirty="0">
              <a:solidFill>
                <a:srgbClr val="000000"/>
              </a:solidFill>
              <a:effectLst/>
              <a:latin typeface="Times New Roman" pitchFamily="18" charset="0"/>
              <a:cs typeface="Times New Roman" pitchFamily="18" charset="0"/>
            </a:endParaRPr>
          </a:p>
          <a:p>
            <a:pPr algn="justLow" eaLnBrk="1" hangingPunct="1">
              <a:buFont typeface="Courier New" pitchFamily="49" charset="0"/>
              <a:buChar char="o"/>
            </a:pPr>
            <a:r>
              <a:rPr lang="en-US" sz="2400" dirty="0">
                <a:solidFill>
                  <a:srgbClr val="000000"/>
                </a:solidFill>
                <a:effectLst/>
                <a:latin typeface="Times New Roman" pitchFamily="18" charset="0"/>
                <a:cs typeface="Times New Roman" pitchFamily="18" charset="0"/>
              </a:rPr>
              <a:t> coagulation of cellular proteins all contribute to texture changes and volatile losses and are each irreversible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914400"/>
            <a:ext cx="8382000" cy="5478423"/>
          </a:xfrm>
          <a:prstGeom prst="rect">
            <a:avLst/>
          </a:prstGeom>
        </p:spPr>
        <p:txBody>
          <a:bodyPr wrap="square">
            <a:spAutoFit/>
          </a:bodyPr>
          <a:lstStyle/>
          <a:p>
            <a:pPr algn="just">
              <a:buFont typeface="Wingdings" pitchFamily="2" charset="2"/>
              <a:buChar char="v"/>
            </a:pPr>
            <a:r>
              <a:rPr lang="id-ID" sz="2800" b="1" u="sng" dirty="0"/>
              <a:t>Water Activity</a:t>
            </a:r>
          </a:p>
          <a:p>
            <a:pPr algn="just"/>
            <a:endParaRPr lang="id-ID" sz="2800" b="1" u="sng" dirty="0"/>
          </a:p>
          <a:p>
            <a:pPr marL="457200" indent="-457200" algn="just">
              <a:buFont typeface="Wingdings" pitchFamily="2" charset="2"/>
              <a:buChar char="ü"/>
            </a:pPr>
            <a:r>
              <a:rPr lang="id-ID" sz="2100" b="1" dirty="0"/>
              <a:t>Correct Definition: </a:t>
            </a:r>
            <a:r>
              <a:rPr lang="id-ID" sz="2100" dirty="0"/>
              <a:t>Water activity is a measure of the energy status of the water in a system.</a:t>
            </a:r>
          </a:p>
          <a:p>
            <a:pPr marL="457200" indent="-457200" algn="just"/>
            <a:endParaRPr lang="id-ID" sz="2100" dirty="0"/>
          </a:p>
          <a:p>
            <a:pPr marL="457200" indent="-457200" algn="just">
              <a:buFont typeface="Wingdings" pitchFamily="2" charset="2"/>
              <a:buChar char="ü"/>
            </a:pPr>
            <a:r>
              <a:rPr lang="id-ID" sz="2100" b="1" dirty="0"/>
              <a:t>Old Defination : </a:t>
            </a:r>
            <a:r>
              <a:rPr lang="en-US" sz="2100" dirty="0"/>
              <a:t>Water activity (aw) is amount of water available for microbial (bacteria, yeast and mold) growth. Water activity is based on a scale of 0 to 1.0 with pure water having a water activity of 1.00. Usually products that contain lower percent moisture have lower water activities.</a:t>
            </a:r>
            <a:endParaRPr lang="id-ID" sz="2100" dirty="0"/>
          </a:p>
          <a:p>
            <a:pPr marL="457200" indent="-457200" algn="just"/>
            <a:endParaRPr lang="id-ID" sz="2100" dirty="0"/>
          </a:p>
          <a:p>
            <a:pPr marL="457200" indent="-457200" algn="just">
              <a:buFont typeface="Wingdings" pitchFamily="2" charset="2"/>
              <a:buChar char="ü"/>
            </a:pPr>
            <a:r>
              <a:rPr lang="en-US" sz="2100" b="1" dirty="0"/>
              <a:t>Water Activity</a:t>
            </a:r>
            <a:r>
              <a:rPr lang="id-ID" sz="2100" b="1" dirty="0"/>
              <a:t>:</a:t>
            </a:r>
            <a:r>
              <a:rPr lang="en-US" sz="2100" b="1" dirty="0"/>
              <a:t> </a:t>
            </a:r>
            <a:r>
              <a:rPr lang="en-US" sz="2100" dirty="0"/>
              <a:t>is the water vapor pressure of the amount of water in a material relative to the water vapor pressure of pure water expressed as a ratio. </a:t>
            </a:r>
            <a:endParaRPr lang="id-ID" sz="2100" dirty="0"/>
          </a:p>
          <a:p>
            <a:pPr marL="457200" indent="-457200" algn="just">
              <a:buFont typeface="Wingdings" pitchFamily="2" charset="2"/>
              <a:buChar char="ü"/>
            </a:pPr>
            <a:endParaRPr lang="id-ID" sz="2100" dirty="0"/>
          </a:p>
          <a:p>
            <a:pPr algn="just"/>
            <a:endParaRPr lang="id-ID" sz="2100" dirty="0"/>
          </a:p>
        </p:txBody>
      </p:sp>
      <p:sp>
        <p:nvSpPr>
          <p:cNvPr id="3" name="TextBox 2"/>
          <p:cNvSpPr txBox="1"/>
          <p:nvPr/>
        </p:nvSpPr>
        <p:spPr>
          <a:xfrm>
            <a:off x="1219200" y="0"/>
            <a:ext cx="6934200" cy="707886"/>
          </a:xfrm>
          <a:prstGeom prst="rect">
            <a:avLst/>
          </a:prstGeom>
          <a:noFill/>
        </p:spPr>
        <p:txBody>
          <a:bodyPr wrap="square" rtlCol="0">
            <a:spAutoFit/>
          </a:bodyPr>
          <a:lstStyle/>
          <a:p>
            <a:r>
              <a:rPr lang="id-ID" sz="4000" b="1" dirty="0">
                <a:solidFill>
                  <a:srgbClr val="0070C0"/>
                </a:solidFill>
              </a:rPr>
              <a:t>3. Water Activity Defined </a:t>
            </a:r>
          </a:p>
        </p:txBody>
      </p:sp>
      <p:sp>
        <p:nvSpPr>
          <p:cNvPr id="4" name="Slide Number Placeholder 3"/>
          <p:cNvSpPr>
            <a:spLocks noGrp="1"/>
          </p:cNvSpPr>
          <p:nvPr>
            <p:ph type="sldNum" sz="quarter" idx="12"/>
          </p:nvPr>
        </p:nvSpPr>
        <p:spPr/>
        <p:txBody>
          <a:bodyPr/>
          <a:lstStyle/>
          <a:p>
            <a:fld id="{05699449-0A75-49BB-B6B3-A7D7B6E41C01}" type="slidenum">
              <a:rPr lang="id-ID" smtClean="0"/>
              <a:pPr/>
              <a:t>7</a:t>
            </a:fld>
            <a:endParaRPr lang="id-ID"/>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33400"/>
            <a:ext cx="8077200" cy="3785652"/>
          </a:xfrm>
          <a:prstGeom prst="rect">
            <a:avLst/>
          </a:prstGeom>
        </p:spPr>
        <p:txBody>
          <a:bodyPr wrap="square">
            <a:spAutoFit/>
          </a:bodyPr>
          <a:lstStyle/>
          <a:p>
            <a:pPr algn="just"/>
            <a:endParaRPr lang="id-ID" sz="2400" dirty="0"/>
          </a:p>
          <a:p>
            <a:pPr algn="just">
              <a:buFont typeface="Wingdings" pitchFamily="2" charset="2"/>
              <a:buChar char="Ø"/>
            </a:pPr>
            <a:r>
              <a:rPr lang="id-ID" sz="2400" dirty="0"/>
              <a:t> </a:t>
            </a:r>
            <a:r>
              <a:rPr lang="en-US" sz="2400" b="1" u="sng" dirty="0"/>
              <a:t>For example, </a:t>
            </a:r>
            <a:r>
              <a:rPr lang="en-US" sz="2400" dirty="0"/>
              <a:t>if the vapor pressure of the water in a material is 70% of pure water (or the saturated material) the a</a:t>
            </a:r>
            <a:r>
              <a:rPr lang="en-US" sz="2400" baseline="-25000" dirty="0"/>
              <a:t>w</a:t>
            </a:r>
            <a:r>
              <a:rPr lang="en-US" sz="2400" dirty="0"/>
              <a:t> will be 0.7. </a:t>
            </a:r>
            <a:endParaRPr lang="id-ID" sz="2400" dirty="0"/>
          </a:p>
          <a:p>
            <a:pPr algn="just">
              <a:buFont typeface="Wingdings" pitchFamily="2" charset="2"/>
              <a:buChar char="Ø"/>
            </a:pPr>
            <a:endParaRPr lang="id-ID" sz="2400" dirty="0"/>
          </a:p>
          <a:p>
            <a:pPr algn="just">
              <a:buFont typeface="Wingdings" pitchFamily="2" charset="2"/>
              <a:buChar char="Ø"/>
            </a:pPr>
            <a:endParaRPr lang="id-ID" sz="2400" dirty="0"/>
          </a:p>
          <a:p>
            <a:pPr algn="just">
              <a:buFont typeface="Wingdings" pitchFamily="2" charset="2"/>
              <a:buChar char="Ø"/>
            </a:pPr>
            <a:r>
              <a:rPr lang="en-US" sz="2400" dirty="0"/>
              <a:t>a</a:t>
            </a:r>
            <a:r>
              <a:rPr lang="en-US" sz="2400" baseline="-25000" dirty="0"/>
              <a:t>w</a:t>
            </a:r>
            <a:r>
              <a:rPr lang="en-US" sz="2400" dirty="0"/>
              <a:t> is measured by placing the material in a sealed chamber, allowing the air in the chamber to reach moisture equilibrium with the material, and then measuring the relative humidity and multiplying by 100 to get the ratio.</a:t>
            </a:r>
            <a:endParaRPr lang="id-ID" sz="2400" dirty="0"/>
          </a:p>
        </p:txBody>
      </p:sp>
      <p:sp>
        <p:nvSpPr>
          <p:cNvPr id="3" name="Slide Number Placeholder 2"/>
          <p:cNvSpPr>
            <a:spLocks noGrp="1"/>
          </p:cNvSpPr>
          <p:nvPr>
            <p:ph type="sldNum" sz="quarter" idx="12"/>
          </p:nvPr>
        </p:nvSpPr>
        <p:spPr/>
        <p:txBody>
          <a:bodyPr/>
          <a:lstStyle/>
          <a:p>
            <a:fld id="{05699449-0A75-49BB-B6B3-A7D7B6E41C01}" type="slidenum">
              <a:rPr lang="id-ID" smtClean="0"/>
              <a:pPr/>
              <a:t>8</a:t>
            </a:fld>
            <a:endParaRPr lang="id-ID"/>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304800" y="2133600"/>
            <a:ext cx="3241675" cy="3581400"/>
          </a:xfrm>
          <a:prstGeom prst="rect">
            <a:avLst/>
          </a:prstGeom>
          <a:ln>
            <a:headEnd/>
            <a:tailEnd/>
          </a:ln>
        </p:spPr>
        <p:style>
          <a:lnRef idx="1">
            <a:schemeClr val="dk1"/>
          </a:lnRef>
          <a:fillRef idx="2">
            <a:schemeClr val="dk1"/>
          </a:fillRef>
          <a:effectRef idx="1">
            <a:schemeClr val="dk1"/>
          </a:effectRef>
          <a:fontRef idx="minor">
            <a:schemeClr val="dk1"/>
          </a:fontRef>
        </p:style>
        <p:txBody>
          <a:bodyPr lIns="0" rIns="0"/>
          <a:lstStyle/>
          <a:p>
            <a:pPr lvl="1" eaLnBrk="1" hangingPunct="1">
              <a:lnSpc>
                <a:spcPct val="80000"/>
              </a:lnSpc>
            </a:pPr>
            <a:r>
              <a:rPr lang="en-US" sz="1600" b="1" dirty="0">
                <a:solidFill>
                  <a:srgbClr val="000000"/>
                </a:solidFill>
                <a:latin typeface="Century Gothic" pitchFamily="34" charset="0"/>
                <a:cs typeface="Arial" pitchFamily="34" charset="0"/>
              </a:rPr>
              <a:t>                  </a:t>
            </a:r>
            <a:r>
              <a:rPr lang="en-US" sz="2400" b="1" dirty="0">
                <a:solidFill>
                  <a:srgbClr val="000000"/>
                </a:solidFill>
                <a:latin typeface="Century Gothic" pitchFamily="34" charset="0"/>
                <a:cs typeface="Arial" pitchFamily="34" charset="0"/>
              </a:rPr>
              <a:t>P</a:t>
            </a:r>
          </a:p>
          <a:p>
            <a:pPr lvl="1" eaLnBrk="1" hangingPunct="1">
              <a:lnSpc>
                <a:spcPct val="80000"/>
              </a:lnSpc>
            </a:pPr>
            <a:r>
              <a:rPr lang="en-US" sz="2400" b="1" dirty="0">
                <a:solidFill>
                  <a:srgbClr val="000000"/>
                </a:solidFill>
                <a:latin typeface="Century Gothic" pitchFamily="34" charset="0"/>
                <a:cs typeface="Arial" pitchFamily="34" charset="0"/>
              </a:rPr>
              <a:t>a</a:t>
            </a:r>
            <a:r>
              <a:rPr lang="en-US" sz="2400" b="1" baseline="-25000" dirty="0">
                <a:solidFill>
                  <a:srgbClr val="000000"/>
                </a:solidFill>
                <a:latin typeface="Century Gothic" pitchFamily="34" charset="0"/>
                <a:cs typeface="Arial" pitchFamily="34" charset="0"/>
              </a:rPr>
              <a:t>w</a:t>
            </a:r>
            <a:r>
              <a:rPr lang="en-US" sz="2400" b="1" dirty="0">
                <a:solidFill>
                  <a:srgbClr val="000000"/>
                </a:solidFill>
                <a:latin typeface="Century Gothic" pitchFamily="34" charset="0"/>
                <a:cs typeface="Arial" pitchFamily="34" charset="0"/>
              </a:rPr>
              <a:t>  = ------</a:t>
            </a:r>
            <a:endParaRPr lang="en-US" sz="2400" dirty="0">
              <a:solidFill>
                <a:srgbClr val="000000"/>
              </a:solidFill>
              <a:latin typeface="Century Gothic" pitchFamily="34" charset="0"/>
              <a:cs typeface="Arial" pitchFamily="34" charset="0"/>
            </a:endParaRPr>
          </a:p>
          <a:p>
            <a:pPr lvl="1">
              <a:lnSpc>
                <a:spcPct val="80000"/>
              </a:lnSpc>
            </a:pPr>
            <a:r>
              <a:rPr lang="id-ID" sz="2400" b="1" dirty="0">
                <a:solidFill>
                  <a:srgbClr val="000000"/>
                </a:solidFill>
                <a:latin typeface="Century Gothic" pitchFamily="34" charset="0"/>
                <a:cs typeface="Arial" pitchFamily="34" charset="0"/>
              </a:rPr>
              <a:t>          </a:t>
            </a:r>
            <a:r>
              <a:rPr lang="en-US" sz="2400" b="1" dirty="0">
                <a:solidFill>
                  <a:srgbClr val="000000"/>
                </a:solidFill>
                <a:latin typeface="Century Gothic" pitchFamily="34" charset="0"/>
                <a:cs typeface="Arial" pitchFamily="34" charset="0"/>
              </a:rPr>
              <a:t> pº</a:t>
            </a:r>
          </a:p>
          <a:p>
            <a:pPr lvl="1" eaLnBrk="1" hangingPunct="1">
              <a:lnSpc>
                <a:spcPct val="80000"/>
              </a:lnSpc>
            </a:pPr>
            <a:endParaRPr lang="en-US" sz="2400" b="1" dirty="0">
              <a:solidFill>
                <a:srgbClr val="000000"/>
              </a:solidFill>
              <a:latin typeface="Century Gothic" pitchFamily="34" charset="0"/>
              <a:cs typeface="Arial" pitchFamily="34" charset="0"/>
            </a:endParaRPr>
          </a:p>
          <a:p>
            <a:pPr lvl="1" eaLnBrk="1" hangingPunct="1">
              <a:lnSpc>
                <a:spcPct val="80000"/>
              </a:lnSpc>
            </a:pPr>
            <a:endParaRPr lang="en-US" sz="2400" b="1" dirty="0">
              <a:solidFill>
                <a:srgbClr val="000000"/>
              </a:solidFill>
              <a:latin typeface="Century Gothic" pitchFamily="34" charset="0"/>
              <a:cs typeface="Arial" pitchFamily="34" charset="0"/>
            </a:endParaRPr>
          </a:p>
          <a:p>
            <a:pPr lvl="1" eaLnBrk="1" hangingPunct="1">
              <a:lnSpc>
                <a:spcPct val="80000"/>
              </a:lnSpc>
            </a:pPr>
            <a:r>
              <a:rPr lang="en-US" sz="2400" b="1" dirty="0">
                <a:solidFill>
                  <a:srgbClr val="000000"/>
                </a:solidFill>
                <a:latin typeface="Century Gothic" pitchFamily="34" charset="0"/>
                <a:cs typeface="Arial" pitchFamily="34" charset="0"/>
              </a:rPr>
              <a:t>          </a:t>
            </a:r>
            <a:r>
              <a:rPr lang="en-US" sz="2400" b="1" dirty="0" err="1">
                <a:solidFill>
                  <a:srgbClr val="000000"/>
                </a:solidFill>
                <a:latin typeface="Century Gothic" pitchFamily="34" charset="0"/>
                <a:cs typeface="Arial" pitchFamily="34" charset="0"/>
              </a:rPr>
              <a:t>ERH</a:t>
            </a:r>
            <a:endParaRPr lang="en-US" sz="2400" b="1" dirty="0">
              <a:solidFill>
                <a:srgbClr val="000000"/>
              </a:solidFill>
              <a:latin typeface="Century Gothic" pitchFamily="34" charset="0"/>
              <a:cs typeface="Arial" pitchFamily="34" charset="0"/>
            </a:endParaRPr>
          </a:p>
          <a:p>
            <a:pPr lvl="1" eaLnBrk="1" hangingPunct="1">
              <a:lnSpc>
                <a:spcPct val="80000"/>
              </a:lnSpc>
            </a:pPr>
            <a:r>
              <a:rPr lang="en-US" sz="2400" b="1" dirty="0">
                <a:solidFill>
                  <a:srgbClr val="000000"/>
                </a:solidFill>
                <a:latin typeface="Century Gothic" pitchFamily="34" charset="0"/>
                <a:cs typeface="Arial" pitchFamily="34" charset="0"/>
              </a:rPr>
              <a:t>a</a:t>
            </a:r>
            <a:r>
              <a:rPr lang="en-US" sz="2400" b="1" baseline="-25000" dirty="0">
                <a:solidFill>
                  <a:srgbClr val="000000"/>
                </a:solidFill>
                <a:latin typeface="Century Gothic" pitchFamily="34" charset="0"/>
                <a:cs typeface="Arial" pitchFamily="34" charset="0"/>
              </a:rPr>
              <a:t>w</a:t>
            </a:r>
            <a:r>
              <a:rPr lang="en-US" sz="2400" b="1" dirty="0">
                <a:solidFill>
                  <a:srgbClr val="000000"/>
                </a:solidFill>
                <a:latin typeface="Century Gothic" pitchFamily="34" charset="0"/>
                <a:cs typeface="Arial" pitchFamily="34" charset="0"/>
              </a:rPr>
              <a:t> = ------</a:t>
            </a:r>
            <a:endParaRPr lang="en-US" sz="2400" dirty="0">
              <a:solidFill>
                <a:srgbClr val="000000"/>
              </a:solidFill>
              <a:latin typeface="Century Gothic" pitchFamily="34" charset="0"/>
              <a:cs typeface="Arial" pitchFamily="34" charset="0"/>
            </a:endParaRPr>
          </a:p>
          <a:p>
            <a:pPr lvl="1" eaLnBrk="1" hangingPunct="1">
              <a:lnSpc>
                <a:spcPct val="80000"/>
              </a:lnSpc>
            </a:pPr>
            <a:r>
              <a:rPr lang="en-US" sz="2400" b="1" dirty="0">
                <a:solidFill>
                  <a:srgbClr val="000000"/>
                </a:solidFill>
                <a:latin typeface="Century Gothic" pitchFamily="34" charset="0"/>
                <a:cs typeface="Arial" pitchFamily="34" charset="0"/>
              </a:rPr>
              <a:t>          100</a:t>
            </a:r>
          </a:p>
          <a:p>
            <a:pPr lvl="1" eaLnBrk="1" hangingPunct="1">
              <a:lnSpc>
                <a:spcPct val="80000"/>
              </a:lnSpc>
            </a:pPr>
            <a:endParaRPr lang="en-US" sz="2400" b="1" dirty="0">
              <a:solidFill>
                <a:srgbClr val="000000"/>
              </a:solidFill>
              <a:latin typeface="Century Gothic" pitchFamily="34" charset="0"/>
              <a:cs typeface="Arial" pitchFamily="34" charset="0"/>
            </a:endParaRPr>
          </a:p>
          <a:p>
            <a:pPr lvl="1" eaLnBrk="1" hangingPunct="1">
              <a:lnSpc>
                <a:spcPct val="80000"/>
              </a:lnSpc>
            </a:pPr>
            <a:endParaRPr lang="en-US" sz="2400" b="1" dirty="0">
              <a:solidFill>
                <a:srgbClr val="000000"/>
              </a:solidFill>
              <a:latin typeface="Century Gothic" pitchFamily="34" charset="0"/>
              <a:cs typeface="Arial" pitchFamily="34" charset="0"/>
            </a:endParaRPr>
          </a:p>
          <a:p>
            <a:pPr eaLnBrk="1" hangingPunct="1">
              <a:lnSpc>
                <a:spcPct val="80000"/>
              </a:lnSpc>
            </a:pPr>
            <a:endParaRPr lang="en-US" sz="1600" b="1" baseline="-25000" dirty="0">
              <a:solidFill>
                <a:srgbClr val="000000"/>
              </a:solidFill>
              <a:latin typeface="Century Gothic" pitchFamily="34" charset="0"/>
              <a:cs typeface="Arial" pitchFamily="34" charset="0"/>
            </a:endParaRPr>
          </a:p>
          <a:p>
            <a:pPr eaLnBrk="1" hangingPunct="1">
              <a:lnSpc>
                <a:spcPct val="80000"/>
              </a:lnSpc>
            </a:pPr>
            <a:endParaRPr lang="en-US" sz="1600" b="1" baseline="-25000" dirty="0">
              <a:solidFill>
                <a:srgbClr val="000000"/>
              </a:solidFill>
              <a:latin typeface="Century Gothic" pitchFamily="34" charset="0"/>
              <a:cs typeface="Arial" pitchFamily="34" charset="0"/>
            </a:endParaRPr>
          </a:p>
          <a:p>
            <a:pPr eaLnBrk="1" hangingPunct="1"/>
            <a:endParaRPr lang="en-US" sz="2400" dirty="0">
              <a:solidFill>
                <a:srgbClr val="000000"/>
              </a:solidFill>
              <a:cs typeface="Arial" pitchFamily="34" charset="0"/>
            </a:endParaRPr>
          </a:p>
        </p:txBody>
      </p:sp>
      <p:sp>
        <p:nvSpPr>
          <p:cNvPr id="4" name="Text Box 3"/>
          <p:cNvSpPr txBox="1">
            <a:spLocks noChangeArrowheads="1"/>
          </p:cNvSpPr>
          <p:nvPr/>
        </p:nvSpPr>
        <p:spPr bwMode="auto">
          <a:xfrm>
            <a:off x="4191000" y="1905000"/>
            <a:ext cx="4648200" cy="40386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0" rIns="0"/>
          <a:lstStyle/>
          <a:p>
            <a:pPr lvl="1" eaLnBrk="1" hangingPunct="1"/>
            <a:endParaRPr lang="en-US" sz="2000" b="1" dirty="0">
              <a:solidFill>
                <a:srgbClr val="000000"/>
              </a:solidFill>
              <a:latin typeface="Century Gothic" pitchFamily="34" charset="0"/>
              <a:cs typeface="Arial" pitchFamily="34" charset="0"/>
            </a:endParaRPr>
          </a:p>
          <a:p>
            <a:pPr lvl="1" eaLnBrk="1" hangingPunct="1"/>
            <a:r>
              <a:rPr lang="en-US" sz="2000" b="1" dirty="0" err="1">
                <a:solidFill>
                  <a:srgbClr val="000000"/>
                </a:solidFill>
                <a:latin typeface="Century Gothic" pitchFamily="34" charset="0"/>
                <a:cs typeface="Arial" pitchFamily="34" charset="0"/>
              </a:rPr>
              <a:t>ERH</a:t>
            </a:r>
            <a:r>
              <a:rPr lang="en-US" sz="2000" b="1" dirty="0">
                <a:solidFill>
                  <a:srgbClr val="000000"/>
                </a:solidFill>
                <a:latin typeface="Century Gothic" pitchFamily="34" charset="0"/>
                <a:cs typeface="Arial" pitchFamily="34" charset="0"/>
              </a:rPr>
              <a:t> = </a:t>
            </a:r>
            <a:r>
              <a:rPr lang="en-US" sz="2000" b="1" dirty="0" err="1">
                <a:solidFill>
                  <a:srgbClr val="000000"/>
                </a:solidFill>
                <a:latin typeface="Century Gothic" pitchFamily="34" charset="0"/>
                <a:cs typeface="Arial" pitchFamily="34" charset="0"/>
              </a:rPr>
              <a:t>Equilibrum</a:t>
            </a:r>
            <a:r>
              <a:rPr lang="en-US" sz="2000" b="1" dirty="0">
                <a:solidFill>
                  <a:srgbClr val="000000"/>
                </a:solidFill>
                <a:latin typeface="Century Gothic" pitchFamily="34" charset="0"/>
                <a:cs typeface="Arial" pitchFamily="34" charset="0"/>
              </a:rPr>
              <a:t> Relative Humidity</a:t>
            </a:r>
          </a:p>
          <a:p>
            <a:endParaRPr lang="en-US" sz="2000" b="1" dirty="0">
              <a:solidFill>
                <a:srgbClr val="000000"/>
              </a:solidFill>
              <a:latin typeface="Century Gothic" pitchFamily="34" charset="0"/>
              <a:cs typeface="Arial" pitchFamily="34" charset="0"/>
            </a:endParaRPr>
          </a:p>
          <a:p>
            <a:endParaRPr lang="id-ID" sz="2000" b="1" dirty="0">
              <a:solidFill>
                <a:srgbClr val="000000"/>
              </a:solidFill>
              <a:latin typeface="Century Gothic" pitchFamily="34" charset="0"/>
              <a:cs typeface="Arial" pitchFamily="34" charset="0"/>
            </a:endParaRPr>
          </a:p>
          <a:p>
            <a:pPr marL="401638" indent="-401638"/>
            <a:r>
              <a:rPr lang="id-ID" sz="2200" dirty="0"/>
              <a:t> </a:t>
            </a:r>
            <a:r>
              <a:rPr lang="en-US" sz="2200" dirty="0"/>
              <a:t>p </a:t>
            </a:r>
            <a:r>
              <a:rPr lang="id-ID" sz="2200" dirty="0"/>
              <a:t>=</a:t>
            </a:r>
            <a:r>
              <a:rPr lang="en-US" sz="2200" dirty="0"/>
              <a:t> partial pressure</a:t>
            </a:r>
            <a:r>
              <a:rPr lang="id-ID" sz="2200" dirty="0"/>
              <a:t>(</a:t>
            </a:r>
            <a:r>
              <a:rPr lang="ar-AE" sz="2200" dirty="0"/>
              <a:t>الضغط الجزئي</a:t>
            </a:r>
            <a:r>
              <a:rPr lang="id-ID" sz="2200" dirty="0"/>
              <a:t>)</a:t>
            </a:r>
            <a:r>
              <a:rPr lang="en-US" sz="2200" dirty="0"/>
              <a:t> of water in </a:t>
            </a:r>
            <a:r>
              <a:rPr lang="id-ID" sz="2200" dirty="0"/>
              <a:t> </a:t>
            </a:r>
            <a:r>
              <a:rPr lang="en-US" sz="2200" dirty="0"/>
              <a:t>food at a given temperature and</a:t>
            </a:r>
            <a:r>
              <a:rPr lang="id-ID" sz="2200" dirty="0"/>
              <a:t> </a:t>
            </a:r>
          </a:p>
          <a:p>
            <a:pPr marL="401638" indent="-401638"/>
            <a:endParaRPr lang="id-ID" sz="2200" dirty="0"/>
          </a:p>
          <a:p>
            <a:pPr marL="401638" indent="-401638"/>
            <a:r>
              <a:rPr lang="id-ID" sz="2200" dirty="0"/>
              <a:t> </a:t>
            </a:r>
            <a:r>
              <a:rPr lang="en-US" sz="2200" dirty="0"/>
              <a:t>p</a:t>
            </a:r>
            <a:r>
              <a:rPr lang="en-US" sz="2200" dirty="0">
                <a:latin typeface="Castellar"/>
              </a:rPr>
              <a:t>º</a:t>
            </a:r>
            <a:r>
              <a:rPr lang="id-ID" sz="2200" dirty="0"/>
              <a:t>=</a:t>
            </a:r>
            <a:r>
              <a:rPr lang="en-US" sz="2200" dirty="0"/>
              <a:t> vapor pressure of water at the </a:t>
            </a:r>
            <a:r>
              <a:rPr lang="id-ID" sz="2200" dirty="0"/>
              <a:t> </a:t>
            </a:r>
            <a:r>
              <a:rPr lang="en-US" sz="2200" dirty="0"/>
              <a:t>same temperature.</a:t>
            </a:r>
            <a:endParaRPr lang="id-ID" sz="2200" dirty="0"/>
          </a:p>
          <a:p>
            <a:pPr lvl="1" eaLnBrk="1" hangingPunct="1"/>
            <a:endParaRPr lang="en-US" sz="2000" b="1" dirty="0">
              <a:solidFill>
                <a:srgbClr val="000000"/>
              </a:solidFill>
              <a:latin typeface="Century Gothic" pitchFamily="34" charset="0"/>
              <a:cs typeface="Arial" pitchFamily="34" charset="0"/>
            </a:endParaRPr>
          </a:p>
          <a:p>
            <a:pPr eaLnBrk="1" hangingPunct="1"/>
            <a:endParaRPr lang="en-US" sz="2000" dirty="0">
              <a:solidFill>
                <a:srgbClr val="000000"/>
              </a:solidFill>
              <a:cs typeface="Arial" pitchFamily="34" charset="0"/>
            </a:endParaRPr>
          </a:p>
        </p:txBody>
      </p:sp>
      <p:sp>
        <p:nvSpPr>
          <p:cNvPr id="5" name="Rectangle 4"/>
          <p:cNvSpPr>
            <a:spLocks noChangeArrowheads="1"/>
          </p:cNvSpPr>
          <p:nvPr/>
        </p:nvSpPr>
        <p:spPr bwMode="auto">
          <a:xfrm>
            <a:off x="609600" y="457201"/>
            <a:ext cx="7696200" cy="1077218"/>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eaLnBrk="1" hangingPunct="1"/>
            <a:r>
              <a:rPr lang="en-US" sz="3200" b="1" dirty="0">
                <a:solidFill>
                  <a:srgbClr val="000000"/>
                </a:solidFill>
                <a:cs typeface="Arial" pitchFamily="34" charset="0"/>
              </a:rPr>
              <a:t>   Aw (Activity of Water/ Water Activity)</a:t>
            </a:r>
          </a:p>
        </p:txBody>
      </p:sp>
      <p:sp>
        <p:nvSpPr>
          <p:cNvPr id="6" name="Slide Number Placeholder 5"/>
          <p:cNvSpPr>
            <a:spLocks noGrp="1"/>
          </p:cNvSpPr>
          <p:nvPr>
            <p:ph type="sldNum" sz="quarter" idx="12"/>
          </p:nvPr>
        </p:nvSpPr>
        <p:spPr/>
        <p:txBody>
          <a:bodyPr/>
          <a:lstStyle/>
          <a:p>
            <a:fld id="{05699449-0A75-49BB-B6B3-A7D7B6E41C01}" type="slidenum">
              <a:rPr lang="id-ID" smtClean="0"/>
              <a:pPr/>
              <a:t>9</a:t>
            </a:fld>
            <a:endParaRPr lang="id-ID"/>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3549</Words>
  <Application>Microsoft Office PowerPoint</Application>
  <PresentationFormat>On-screen Show (4:3)</PresentationFormat>
  <Paragraphs>343</Paragraphs>
  <Slides>62</Slides>
  <Notes>3</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75" baseType="lpstr">
      <vt:lpstr>Arial</vt:lpstr>
      <vt:lpstr>Arial Black</vt:lpstr>
      <vt:lpstr>Calibri</vt:lpstr>
      <vt:lpstr>Castellar</vt:lpstr>
      <vt:lpstr>Century Gothic</vt:lpstr>
      <vt:lpstr>Comic Sans MS</vt:lpstr>
      <vt:lpstr>Courier New</vt:lpstr>
      <vt:lpstr>Helv</vt:lpstr>
      <vt:lpstr>Times New Roman</vt:lpstr>
      <vt:lpstr>Wingdings</vt:lpstr>
      <vt:lpstr>Wingdings 2</vt:lpstr>
      <vt:lpstr>Office Theme</vt:lpstr>
      <vt:lpstr>Clip</vt:lpstr>
      <vt:lpstr>Chapter 6: Food Preservation through Water Removal</vt:lpstr>
      <vt:lpstr>Water Activity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Drying Technology</vt:lpstr>
      <vt:lpstr>PowerPoint Presentation</vt:lpstr>
      <vt:lpstr>PowerPoint Presentation</vt:lpstr>
      <vt:lpstr>PowerPoint Presentation</vt:lpstr>
      <vt:lpstr>PowerPoint Presentation</vt:lpstr>
      <vt:lpstr>2.1.Drying using heated air </vt:lpstr>
      <vt:lpstr>2.2. Mechanism of drying</vt:lpstr>
      <vt:lpstr>PowerPoint Presentation</vt:lpstr>
      <vt:lpstr>2.3. Follow: factors affecting on drying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2.2 Drying using heated surfaces</vt:lpstr>
      <vt:lpstr>PowerPoint Presentation</vt:lpstr>
      <vt:lpstr>PowerPoint Presentation</vt:lpstr>
      <vt:lpstr>PowerPoint Presentation</vt:lpstr>
      <vt:lpstr>PowerPoint Presentation</vt:lpstr>
      <vt:lpstr>PowerPoint Presentation</vt:lpstr>
      <vt:lpstr>PowerPoint Presentation</vt:lpstr>
      <vt:lpstr>3. Colour</vt:lpstr>
      <vt:lpstr>4. Nutritional value</vt:lpstr>
      <vt:lpstr>Vitamin losses in selected dried foods</vt:lpstr>
      <vt:lpstr>               Rehydration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 Food Preservation through Water Removal</dc:title>
  <dc:creator>Mohammed Sabbah</dc:creator>
  <cp:lastModifiedBy>Mohammed Sabbah</cp:lastModifiedBy>
  <cp:revision>9</cp:revision>
  <dcterms:created xsi:type="dcterms:W3CDTF">2019-11-15T20:57:26Z</dcterms:created>
  <dcterms:modified xsi:type="dcterms:W3CDTF">2019-11-26T05:51:56Z</dcterms:modified>
</cp:coreProperties>
</file>