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9"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170DEA-9005-40A1-BE00-37EFBB141133}" type="datetimeFigureOut">
              <a:rPr lang="en-GB" smtClean="0"/>
              <a:pPr/>
              <a:t>09/12/2011</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3E5022C-8EC6-4293-ACFF-C5F0858D2D8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170DEA-9005-40A1-BE00-37EFBB141133}" type="datetimeFigureOut">
              <a:rPr lang="en-GB" smtClean="0"/>
              <a:pPr/>
              <a:t>09/12/2011</a:t>
            </a:fld>
            <a:endParaRPr lang="en-GB"/>
          </a:p>
        </p:txBody>
      </p:sp>
      <p:sp>
        <p:nvSpPr>
          <p:cNvPr id="27" name="Slide Number Placeholder 26"/>
          <p:cNvSpPr>
            <a:spLocks noGrp="1"/>
          </p:cNvSpPr>
          <p:nvPr>
            <p:ph type="sldNum" sz="quarter" idx="11"/>
          </p:nvPr>
        </p:nvSpPr>
        <p:spPr/>
        <p:txBody>
          <a:bodyPr rtlCol="0"/>
          <a:lstStyle/>
          <a:p>
            <a:fld id="{B3E5022C-8EC6-4293-ACFF-C5F0858D2D8F}" type="slidenum">
              <a:rPr lang="en-GB" smtClean="0"/>
              <a:pPr/>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170DEA-9005-40A1-BE00-37EFBB141133}" type="datetimeFigureOut">
              <a:rPr lang="en-GB" smtClean="0"/>
              <a:pPr/>
              <a:t>09/12/2011</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B3E5022C-8EC6-4293-ACFF-C5F0858D2D8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170DEA-9005-40A1-BE00-37EFBB141133}" type="datetimeFigureOut">
              <a:rPr lang="en-GB" smtClean="0"/>
              <a:pPr/>
              <a:t>09/12/2011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E5022C-8EC6-4293-ACFF-C5F0858D2D8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170DEA-9005-40A1-BE00-37EFBB141133}" type="datetimeFigureOut">
              <a:rPr lang="en-GB" smtClean="0"/>
              <a:pPr/>
              <a:t>09/12/2011</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3E5022C-8EC6-4293-ACFF-C5F0858D2D8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GB" b="1" u="sng" dirty="0" smtClean="0"/>
              <a:t>Utilize Informatics</a:t>
            </a:r>
            <a:r>
              <a:rPr lang="en-GB" dirty="0" smtClean="0"/>
              <a:t/>
            </a:r>
            <a:br>
              <a:rPr lang="en-GB" dirty="0" smtClean="0"/>
            </a:br>
            <a:endParaRPr lang="en-GB" dirty="0"/>
          </a:p>
        </p:txBody>
      </p:sp>
      <p:sp>
        <p:nvSpPr>
          <p:cNvPr id="3" name="Subtitle 2"/>
          <p:cNvSpPr>
            <a:spLocks noGrp="1"/>
          </p:cNvSpPr>
          <p:nvPr>
            <p:ph type="subTitle" idx="1"/>
          </p:nvPr>
        </p:nvSpPr>
        <p:spPr/>
        <p:txBody>
          <a:bodyPr>
            <a:normAutofit fontScale="70000" lnSpcReduction="20000"/>
          </a:bodyPr>
          <a:lstStyle/>
          <a:p>
            <a:r>
              <a:rPr lang="fi-FI" b="1" i="1" dirty="0"/>
              <a:t>Aidah Abu Elsoud Alkaissi</a:t>
            </a:r>
            <a:endParaRPr lang="en-GB" dirty="0"/>
          </a:p>
          <a:p>
            <a:r>
              <a:rPr lang="fi-FI" b="1" i="1" dirty="0"/>
              <a:t>BSc law, RN, RNT, BSN, MSN,  CCRN, CRNA, PhD</a:t>
            </a:r>
            <a:endParaRPr lang="en-GB" dirty="0"/>
          </a:p>
          <a:p>
            <a:r>
              <a:rPr lang="fi-FI" b="1" i="1" dirty="0"/>
              <a:t>Head of Nursing &amp; Midwifery Department</a:t>
            </a:r>
            <a:endParaRPr lang="en-GB" dirty="0"/>
          </a:p>
          <a:p>
            <a:r>
              <a:rPr lang="fi-FI" b="1" i="1" dirty="0"/>
              <a:t>Faculty of Medicine &amp; Health Sciences</a:t>
            </a:r>
            <a:endParaRPr lang="en-GB" dirty="0"/>
          </a:p>
          <a:p>
            <a:r>
              <a:rPr lang="fi-FI" b="1" i="1" dirty="0"/>
              <a:t>An-Najah National University</a:t>
            </a:r>
            <a:endParaRPr lang="en-GB" dirty="0"/>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Informatics- definition and description</a:t>
            </a:r>
            <a:endParaRPr lang="en-GB" dirty="0"/>
          </a:p>
        </p:txBody>
      </p:sp>
      <p:sp>
        <p:nvSpPr>
          <p:cNvPr id="3" name="Content Placeholder 2"/>
          <p:cNvSpPr>
            <a:spLocks noGrp="1"/>
          </p:cNvSpPr>
          <p:nvPr>
            <p:ph idx="1"/>
          </p:nvPr>
        </p:nvSpPr>
        <p:spPr/>
        <p:txBody>
          <a:bodyPr/>
          <a:lstStyle/>
          <a:p>
            <a:r>
              <a:rPr lang="en-GB" dirty="0" smtClean="0"/>
              <a:t>Web has provided opportunities to build communities of people with common chronic diseases to help them with disease management</a:t>
            </a:r>
          </a:p>
          <a:p>
            <a:r>
              <a:rPr lang="en-GB" dirty="0" smtClean="0"/>
              <a:t>Staff can access some parts of the sites with special pass words</a:t>
            </a:r>
          </a:p>
          <a:p>
            <a:r>
              <a:rPr lang="en-GB" dirty="0" smtClean="0"/>
              <a:t>Informatics has allowed governments at all levels- local, state, national, and international- to collect and use data for policy decision making and evaluation</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related to informatics</a:t>
            </a:r>
            <a:endParaRPr lang="en-GB" dirty="0"/>
          </a:p>
        </p:txBody>
      </p:sp>
      <p:sp>
        <p:nvSpPr>
          <p:cNvPr id="3" name="Content Placeholder 2"/>
          <p:cNvSpPr>
            <a:spLocks noGrp="1"/>
          </p:cNvSpPr>
          <p:nvPr>
            <p:ph idx="1"/>
          </p:nvPr>
        </p:nvSpPr>
        <p:spPr/>
        <p:txBody>
          <a:bodyPr/>
          <a:lstStyle/>
          <a:p>
            <a:r>
              <a:rPr lang="en-GB" dirty="0" smtClean="0"/>
              <a:t>Clinical data repository</a:t>
            </a:r>
            <a:r>
              <a:rPr lang="ar-AE" dirty="0" smtClean="0"/>
              <a:t>مستودع البيانات السريرية</a:t>
            </a:r>
            <a:endParaRPr lang="en-GB" dirty="0" smtClean="0"/>
          </a:p>
          <a:p>
            <a:r>
              <a:rPr lang="en-GB" dirty="0" smtClean="0"/>
              <a:t>Clinical decision support system</a:t>
            </a:r>
            <a:r>
              <a:rPr lang="ar-AE" dirty="0" smtClean="0"/>
              <a:t>نظام دعم القرارات السريرية</a:t>
            </a:r>
            <a:endParaRPr lang="en-GB" dirty="0" smtClean="0"/>
          </a:p>
          <a:p>
            <a:r>
              <a:rPr lang="en-GB" dirty="0" smtClean="0"/>
              <a:t>Clinical information system</a:t>
            </a:r>
            <a:r>
              <a:rPr lang="ar-AE" dirty="0" smtClean="0"/>
              <a:t>نظام المعلومات السريرية</a:t>
            </a:r>
            <a:endParaRPr lang="en-GB" dirty="0" smtClean="0"/>
          </a:p>
          <a:p>
            <a:r>
              <a:rPr lang="en-GB" dirty="0" smtClean="0"/>
              <a:t>Coding system</a:t>
            </a:r>
            <a:r>
              <a:rPr lang="ar-AE" dirty="0" smtClean="0"/>
              <a:t>نظام الترميز</a:t>
            </a:r>
            <a:endParaRPr lang="en-GB" dirty="0" smtClean="0"/>
          </a:p>
          <a:p>
            <a:r>
              <a:rPr lang="en-GB" dirty="0" smtClean="0"/>
              <a:t>Computer literacy</a:t>
            </a:r>
            <a:r>
              <a:rPr lang="ar-AE" dirty="0" smtClean="0"/>
              <a:t>محو الأمية الحاسوبية</a:t>
            </a:r>
            <a:endParaRPr lang="en-GB" dirty="0" smtClean="0"/>
          </a:p>
          <a:p>
            <a:r>
              <a:rPr lang="en-GB" dirty="0" smtClean="0"/>
              <a:t>Data</a:t>
            </a:r>
            <a:r>
              <a:rPr lang="ar-AE" dirty="0" smtClean="0"/>
              <a:t>البيانات</a:t>
            </a:r>
            <a:endParaRPr lang="en-GB" dirty="0" smtClean="0"/>
          </a:p>
          <a:p>
            <a:r>
              <a:rPr lang="en-GB" dirty="0" smtClean="0"/>
              <a:t>Data analysis software</a:t>
            </a:r>
            <a:r>
              <a:rPr lang="ar-AE" dirty="0" smtClean="0"/>
              <a:t>برنامج تحليل البيانات</a:t>
            </a:r>
            <a:endParaRPr lang="en-GB" dirty="0" smtClean="0"/>
          </a:p>
          <a:p>
            <a:r>
              <a:rPr lang="en-GB" dirty="0" smtClean="0"/>
              <a:t>Data mining</a:t>
            </a:r>
            <a:r>
              <a:rPr lang="ar-AE" dirty="0" smtClean="0"/>
              <a:t>استخراج البيانات</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related to informatics</a:t>
            </a:r>
            <a:endParaRPr lang="en-GB" dirty="0"/>
          </a:p>
        </p:txBody>
      </p:sp>
      <p:sp>
        <p:nvSpPr>
          <p:cNvPr id="3" name="Content Placeholder 2"/>
          <p:cNvSpPr>
            <a:spLocks noGrp="1"/>
          </p:cNvSpPr>
          <p:nvPr>
            <p:ph idx="1"/>
          </p:nvPr>
        </p:nvSpPr>
        <p:spPr/>
        <p:txBody>
          <a:bodyPr/>
          <a:lstStyle/>
          <a:p>
            <a:r>
              <a:rPr lang="en-GB" dirty="0" smtClean="0"/>
              <a:t>databank</a:t>
            </a:r>
            <a:r>
              <a:rPr lang="ar-AE" dirty="0" smtClean="0"/>
              <a:t>بنك معلومات</a:t>
            </a:r>
            <a:endParaRPr lang="en-GB" dirty="0" smtClean="0"/>
          </a:p>
          <a:p>
            <a:r>
              <a:rPr lang="en-GB" dirty="0" smtClean="0"/>
              <a:t>database</a:t>
            </a:r>
            <a:r>
              <a:rPr lang="ar-AE" dirty="0" smtClean="0"/>
              <a:t>قاعدة البيانات</a:t>
            </a:r>
            <a:endParaRPr lang="en-GB" dirty="0" smtClean="0"/>
          </a:p>
          <a:p>
            <a:r>
              <a:rPr lang="en-GB" dirty="0" smtClean="0"/>
              <a:t>National database of nursing quality indicators</a:t>
            </a:r>
            <a:r>
              <a:rPr lang="ar-AE" dirty="0" smtClean="0"/>
              <a:t>قاعدة بيانات وطنية للتمريض مؤشرات نوعية</a:t>
            </a:r>
            <a:endParaRPr lang="en-GB" dirty="0" smtClean="0"/>
          </a:p>
          <a:p>
            <a:r>
              <a:rPr lang="en-GB" dirty="0" smtClean="0"/>
              <a:t>E mail list</a:t>
            </a:r>
          </a:p>
          <a:p>
            <a:r>
              <a:rPr lang="en-GB" dirty="0" smtClean="0"/>
              <a:t>Encryption</a:t>
            </a:r>
            <a:r>
              <a:rPr lang="ar-AE" dirty="0" smtClean="0"/>
              <a:t>تشفيرات</a:t>
            </a:r>
            <a:endParaRPr lang="en-GB" dirty="0" smtClean="0"/>
          </a:p>
          <a:p>
            <a:r>
              <a:rPr lang="en-GB" dirty="0" smtClean="0"/>
              <a:t>Information literacy</a:t>
            </a:r>
            <a:r>
              <a:rPr lang="ar-AE" dirty="0" smtClean="0"/>
              <a:t>المعلومات محو الأمية</a:t>
            </a:r>
            <a:r>
              <a:rPr lang="en-GB" dirty="0" smtClean="0"/>
              <a:t>Information</a:t>
            </a:r>
          </a:p>
          <a:p>
            <a:r>
              <a:rPr lang="en-GB" dirty="0" smtClean="0"/>
              <a:t>Knowledge</a:t>
            </a:r>
          </a:p>
          <a:p>
            <a:r>
              <a:rPr lang="en-GB" dirty="0" smtClean="0"/>
              <a:t>Minimum data set</a:t>
            </a:r>
            <a:r>
              <a:rPr lang="ar-AE" dirty="0" smtClean="0"/>
              <a:t>الحد الأدنى من مجموعة البيانات</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related to informatics</a:t>
            </a:r>
            <a:endParaRPr lang="en-GB" dirty="0"/>
          </a:p>
        </p:txBody>
      </p:sp>
      <p:sp>
        <p:nvSpPr>
          <p:cNvPr id="3" name="Content Placeholder 2"/>
          <p:cNvSpPr>
            <a:spLocks noGrp="1"/>
          </p:cNvSpPr>
          <p:nvPr>
            <p:ph idx="1"/>
          </p:nvPr>
        </p:nvSpPr>
        <p:spPr/>
        <p:txBody>
          <a:bodyPr/>
          <a:lstStyle/>
          <a:p>
            <a:r>
              <a:rPr lang="en-GB" dirty="0" smtClean="0"/>
              <a:t>Nomenclature</a:t>
            </a:r>
            <a:r>
              <a:rPr lang="ar-AE" dirty="0" smtClean="0"/>
              <a:t>التسميات</a:t>
            </a:r>
            <a:endParaRPr lang="en-GB" dirty="0" smtClean="0"/>
          </a:p>
          <a:p>
            <a:r>
              <a:rPr lang="en-GB" dirty="0" smtClean="0"/>
              <a:t>Security protection</a:t>
            </a:r>
          </a:p>
          <a:p>
            <a:r>
              <a:rPr lang="en-GB" dirty="0" smtClean="0"/>
              <a:t>Software</a:t>
            </a:r>
            <a:r>
              <a:rPr lang="ar-AE" dirty="0" smtClean="0"/>
              <a:t>البرمجيات</a:t>
            </a:r>
            <a:endParaRPr lang="en-GB" dirty="0" smtClean="0"/>
          </a:p>
          <a:p>
            <a:r>
              <a:rPr lang="en-GB" dirty="0" err="1" smtClean="0"/>
              <a:t>Standarizedlanguage</a:t>
            </a:r>
            <a:endParaRPr lang="en-GB" dirty="0" smtClean="0"/>
          </a:p>
          <a:p>
            <a:r>
              <a:rPr lang="en-GB" dirty="0" smtClean="0"/>
              <a:t>Wisdom</a:t>
            </a:r>
          </a:p>
          <a:p>
            <a:pPr>
              <a:buNone/>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Nanotechnology</a:t>
            </a:r>
            <a:br>
              <a:rPr lang="en-GB" dirty="0" smtClean="0"/>
            </a:br>
            <a:endParaRPr lang="en-GB" dirty="0"/>
          </a:p>
        </p:txBody>
      </p:sp>
      <p:sp>
        <p:nvSpPr>
          <p:cNvPr id="3" name="Content Placeholder 2"/>
          <p:cNvSpPr>
            <a:spLocks noGrp="1"/>
          </p:cNvSpPr>
          <p:nvPr>
            <p:ph idx="1"/>
          </p:nvPr>
        </p:nvSpPr>
        <p:spPr/>
        <p:txBody>
          <a:bodyPr/>
          <a:lstStyle/>
          <a:p>
            <a:r>
              <a:rPr lang="en-GB" dirty="0" smtClean="0"/>
              <a:t>Sensing patients´ internal drug</a:t>
            </a:r>
          </a:p>
          <a:p>
            <a:r>
              <a:rPr lang="en-GB" dirty="0" smtClean="0"/>
              <a:t>Chemotherapy delivered directly to a </a:t>
            </a:r>
            <a:r>
              <a:rPr lang="en-GB" dirty="0" err="1" smtClean="0"/>
              <a:t>tumor</a:t>
            </a:r>
            <a:r>
              <a:rPr lang="en-GB" dirty="0" smtClean="0"/>
              <a:t> site</a:t>
            </a:r>
          </a:p>
          <a:p>
            <a:r>
              <a:rPr lang="en-GB" dirty="0" smtClean="0"/>
              <a:t>New monitoring devices for the home- a talking pill bottle that lets patients push a button to hear </a:t>
            </a:r>
            <a:r>
              <a:rPr lang="en-GB" dirty="0" err="1" smtClean="0"/>
              <a:t>prescribtion</a:t>
            </a:r>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Intended Learning Objectives</a:t>
            </a:r>
            <a:endParaRPr lang="en-GB" dirty="0"/>
          </a:p>
        </p:txBody>
      </p:sp>
      <p:sp>
        <p:nvSpPr>
          <p:cNvPr id="3" name="Content Placeholder 2"/>
          <p:cNvSpPr>
            <a:spLocks noGrp="1"/>
          </p:cNvSpPr>
          <p:nvPr>
            <p:ph idx="1"/>
          </p:nvPr>
        </p:nvSpPr>
        <p:spPr/>
        <p:txBody>
          <a:bodyPr>
            <a:normAutofit/>
          </a:bodyPr>
          <a:lstStyle/>
          <a:p>
            <a:pPr lvl="0"/>
            <a:r>
              <a:rPr lang="en-GB" dirty="0"/>
              <a:t>Discuss the IQM </a:t>
            </a:r>
            <a:r>
              <a:rPr lang="en-GB" dirty="0" err="1"/>
              <a:t>competency:Utilize</a:t>
            </a:r>
            <a:r>
              <a:rPr lang="en-GB" dirty="0"/>
              <a:t> informatics</a:t>
            </a:r>
          </a:p>
          <a:p>
            <a:pPr lvl="0"/>
            <a:r>
              <a:rPr lang="en-GB" dirty="0"/>
              <a:t>Describe informatics and its relationship to nursing</a:t>
            </a:r>
          </a:p>
          <a:p>
            <a:pPr lvl="0"/>
            <a:r>
              <a:rPr lang="en-GB" dirty="0"/>
              <a:t>Explain the purpose of documentation and key issues related to informatics and documentation</a:t>
            </a:r>
          </a:p>
          <a:p>
            <a:pPr lvl="0"/>
            <a:r>
              <a:rPr lang="en-GB" dirty="0"/>
              <a:t>Identify informatics tools used in health care delivery</a:t>
            </a:r>
          </a:p>
          <a:p>
            <a:pPr lvl="0"/>
            <a:r>
              <a:rPr lang="en-GB" dirty="0"/>
              <a:t>Describe </a:t>
            </a:r>
            <a:r>
              <a:rPr lang="en-GB" dirty="0" err="1"/>
              <a:t>telehealth</a:t>
            </a:r>
            <a:r>
              <a:rPr lang="en-GB" dirty="0"/>
              <a:t> and its relationship to health care delivery and nursing</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lvl="0"/>
            <a:r>
              <a:rPr lang="en-GB" b="1" u="sng" dirty="0"/>
              <a:t>Utilize Informatics</a:t>
            </a:r>
            <a:endParaRPr lang="en-GB" dirty="0"/>
          </a:p>
          <a:p>
            <a:r>
              <a:rPr lang="en-GB" dirty="0"/>
              <a:t>3.3.1 The IQM competency: Utilize informatics</a:t>
            </a:r>
          </a:p>
          <a:p>
            <a:r>
              <a:rPr lang="en-GB" dirty="0"/>
              <a:t>3.3.2 Informatics</a:t>
            </a:r>
          </a:p>
          <a:p>
            <a:r>
              <a:rPr lang="en-GB" dirty="0"/>
              <a:t>3.3.3 Documentation</a:t>
            </a:r>
          </a:p>
          <a:p>
            <a:r>
              <a:rPr lang="en-GB" dirty="0"/>
              <a:t>3.3.4 Informatics: Types and methods</a:t>
            </a:r>
          </a:p>
          <a:p>
            <a:r>
              <a:rPr lang="en-GB" dirty="0"/>
              <a:t>3.3.5 HIPAA: Ensuring confidentiality</a:t>
            </a:r>
          </a:p>
          <a:p>
            <a:r>
              <a:rPr lang="en-GB" dirty="0"/>
              <a:t>3.3.6 </a:t>
            </a:r>
            <a:r>
              <a:rPr lang="en-GB" dirty="0" err="1"/>
              <a:t>Telehealth</a:t>
            </a:r>
            <a:endParaRPr lang="en-GB" dirty="0"/>
          </a:p>
          <a:p>
            <a:r>
              <a:rPr lang="en-GB" dirty="0"/>
              <a:t>3.3.7 Internet</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Technology and nursing informatics´ impact</a:t>
            </a:r>
            <a:endParaRPr lang="en-GB" dirty="0"/>
          </a:p>
        </p:txBody>
      </p:sp>
      <p:sp>
        <p:nvSpPr>
          <p:cNvPr id="3" name="Content Placeholder 2"/>
          <p:cNvSpPr>
            <a:spLocks noGrp="1"/>
          </p:cNvSpPr>
          <p:nvPr>
            <p:ph idx="1"/>
          </p:nvPr>
        </p:nvSpPr>
        <p:spPr/>
        <p:txBody>
          <a:bodyPr>
            <a:normAutofit/>
          </a:bodyPr>
          <a:lstStyle/>
          <a:p>
            <a:r>
              <a:rPr lang="en-GB" b="1" smtClean="0"/>
              <a:t>Technological </a:t>
            </a:r>
            <a:r>
              <a:rPr lang="en-GB" b="1" dirty="0" smtClean="0"/>
              <a:t>advances and the growth of nursing knowledge will create the need for informatics expertise in nursing education as well as in nursing practice. Computer competence will not suffice for nurses of the future. Student will need to master sophisticated information system s to use the wealth of available knowledge to improve and document patient care.</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IQM Competency: Utilize Informatics</a:t>
            </a:r>
            <a:endParaRPr lang="en-GB" dirty="0"/>
          </a:p>
        </p:txBody>
      </p:sp>
      <p:sp>
        <p:nvSpPr>
          <p:cNvPr id="3" name="Content Placeholder 2"/>
          <p:cNvSpPr>
            <a:spLocks noGrp="1"/>
          </p:cNvSpPr>
          <p:nvPr>
            <p:ph idx="1"/>
          </p:nvPr>
        </p:nvSpPr>
        <p:spPr/>
        <p:txBody>
          <a:bodyPr/>
          <a:lstStyle/>
          <a:p>
            <a:r>
              <a:rPr lang="en-GB" dirty="0" smtClean="0"/>
              <a:t>IQM description of the fifth healthcare profession core competency is “ Communicate, manage knowledge, mitigate</a:t>
            </a:r>
            <a:r>
              <a:rPr lang="ar-AE" dirty="0" smtClean="0"/>
              <a:t>التخفيف</a:t>
            </a:r>
            <a:r>
              <a:rPr lang="en-GB" dirty="0" smtClean="0"/>
              <a:t> error, and support decision making using information technology”</a:t>
            </a:r>
          </a:p>
          <a:p>
            <a:r>
              <a:rPr lang="en-GB" dirty="0" smtClean="0"/>
              <a:t>Informatics is more than just understanding what IT is but rather how that technology is used to prevent errors and improve care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application in care</a:t>
            </a:r>
            <a:endParaRPr lang="en-GB" dirty="0"/>
          </a:p>
        </p:txBody>
      </p:sp>
      <p:sp>
        <p:nvSpPr>
          <p:cNvPr id="3" name="Content Placeholder 2"/>
          <p:cNvSpPr>
            <a:spLocks noGrp="1"/>
          </p:cNvSpPr>
          <p:nvPr>
            <p:ph idx="1"/>
          </p:nvPr>
        </p:nvSpPr>
        <p:spPr/>
        <p:txBody>
          <a:bodyPr/>
          <a:lstStyle/>
          <a:p>
            <a:r>
              <a:rPr lang="en-GB" dirty="0" smtClean="0"/>
              <a:t>Use of informatics to find evidence to implement evidence-based practice (EBP)</a:t>
            </a:r>
          </a:p>
          <a:p>
            <a:r>
              <a:rPr lang="en-GB" dirty="0" smtClean="0"/>
              <a:t>Use in research</a:t>
            </a:r>
          </a:p>
          <a:p>
            <a:endParaRPr lang="en-GB" dirty="0" smtClean="0"/>
          </a:p>
          <a:p>
            <a:r>
              <a:rPr lang="en-GB" dirty="0" smtClean="0"/>
              <a:t>Internet</a:t>
            </a:r>
          </a:p>
          <a:p>
            <a:r>
              <a:rPr lang="en-GB" dirty="0" smtClean="0"/>
              <a:t>Clinical applications such as reminder and decision system, </a:t>
            </a:r>
            <a:r>
              <a:rPr lang="en-GB" dirty="0" err="1" smtClean="0"/>
              <a:t>telehealth</a:t>
            </a:r>
            <a:r>
              <a:rPr lang="ar-AE" dirty="0" smtClean="0"/>
              <a:t>الرعاية الصحية عن بعد</a:t>
            </a:r>
            <a:r>
              <a:rPr lang="en-GB" dirty="0" smtClean="0"/>
              <a:t> </a:t>
            </a:r>
            <a:r>
              <a:rPr lang="en-GB" dirty="0" err="1" smtClean="0"/>
              <a:t>teleradiology</a:t>
            </a:r>
            <a:r>
              <a:rPr lang="ar-AE" dirty="0" smtClean="0"/>
              <a:t> الأشعة عن بعد</a:t>
            </a:r>
            <a:r>
              <a:rPr lang="en-GB" dirty="0" smtClean="0"/>
              <a:t>,online prescribing, , use of </a:t>
            </a:r>
            <a:r>
              <a:rPr lang="en-GB" dirty="0" err="1" smtClean="0"/>
              <a:t>email,patient</a:t>
            </a:r>
            <a:r>
              <a:rPr lang="en-GB" dirty="0" smtClean="0"/>
              <a:t>-provider communication </a:t>
            </a:r>
            <a:endParaRPr lang="ar-AE"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IQM concludes every health care professional should meet the following competencies</a:t>
            </a:r>
            <a:endParaRPr lang="en-GB" dirty="0"/>
          </a:p>
        </p:txBody>
      </p:sp>
      <p:sp>
        <p:nvSpPr>
          <p:cNvPr id="3" name="Content Placeholder 2"/>
          <p:cNvSpPr>
            <a:spLocks noGrp="1"/>
          </p:cNvSpPr>
          <p:nvPr>
            <p:ph idx="1"/>
          </p:nvPr>
        </p:nvSpPr>
        <p:spPr>
          <a:xfrm>
            <a:off x="457200" y="2564904"/>
            <a:ext cx="8229600" cy="4009632"/>
          </a:xfrm>
        </p:spPr>
        <p:txBody>
          <a:bodyPr/>
          <a:lstStyle/>
          <a:p>
            <a:r>
              <a:rPr lang="en-GB" dirty="0" smtClean="0"/>
              <a:t>Employ word processing, presentation and data analysis software</a:t>
            </a:r>
          </a:p>
          <a:p>
            <a:r>
              <a:rPr lang="en-GB" dirty="0" smtClean="0"/>
              <a:t>Search, retrieve</a:t>
            </a:r>
            <a:r>
              <a:rPr lang="ar-AE" dirty="0" smtClean="0"/>
              <a:t>استرداد</a:t>
            </a:r>
            <a:r>
              <a:rPr lang="en-GB" dirty="0" smtClean="0"/>
              <a:t> ,manage and make decision using electronic data from internal information databases and external on line databases and the internet</a:t>
            </a:r>
          </a:p>
          <a:p>
            <a:r>
              <a:rPr lang="en-GB" dirty="0" smtClean="0"/>
              <a:t>Communicate using e mail, instant</a:t>
            </a:r>
            <a:r>
              <a:rPr lang="ar-AE" dirty="0" smtClean="0"/>
              <a:t>الفورية</a:t>
            </a:r>
            <a:r>
              <a:rPr lang="en-GB" dirty="0" smtClean="0"/>
              <a:t> messaging, e mail list, and file transfer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IQM concludes every health care professional should meet the following competencies</a:t>
            </a:r>
            <a:endParaRPr lang="en-GB" dirty="0"/>
          </a:p>
        </p:txBody>
      </p:sp>
      <p:sp>
        <p:nvSpPr>
          <p:cNvPr id="3" name="Content Placeholder 2"/>
          <p:cNvSpPr>
            <a:spLocks noGrp="1"/>
          </p:cNvSpPr>
          <p:nvPr>
            <p:ph idx="1"/>
          </p:nvPr>
        </p:nvSpPr>
        <p:spPr>
          <a:xfrm>
            <a:off x="457200" y="2708920"/>
            <a:ext cx="8229600" cy="3865616"/>
          </a:xfrm>
        </p:spPr>
        <p:txBody>
          <a:bodyPr/>
          <a:lstStyle/>
          <a:p>
            <a:r>
              <a:rPr lang="en-GB" dirty="0" smtClean="0"/>
              <a:t>Understand security protection, such as access control, data security, and data encryption</a:t>
            </a:r>
            <a:r>
              <a:rPr lang="ar-AE" dirty="0" smtClean="0"/>
              <a:t>التشفير</a:t>
            </a:r>
            <a:endParaRPr lang="en-GB" dirty="0" smtClean="0"/>
          </a:p>
          <a:p>
            <a:endParaRPr lang="en-GB" dirty="0" smtClean="0"/>
          </a:p>
          <a:p>
            <a:r>
              <a:rPr lang="en-GB" dirty="0" smtClean="0"/>
              <a:t>directly address ethical and legal issues related to the use of IT in practice</a:t>
            </a:r>
          </a:p>
          <a:p>
            <a:endParaRPr lang="en-GB" dirty="0" smtClean="0"/>
          </a:p>
          <a:p>
            <a:r>
              <a:rPr lang="en-GB" dirty="0" smtClean="0"/>
              <a:t>Enhance education and access to reliable </a:t>
            </a:r>
            <a:r>
              <a:rPr lang="ar-AE" dirty="0" smtClean="0"/>
              <a:t>موثوق </a:t>
            </a:r>
            <a:r>
              <a:rPr lang="en-GB" dirty="0" smtClean="0"/>
              <a:t> </a:t>
            </a:r>
            <a:r>
              <a:rPr lang="ar-AE" dirty="0" smtClean="0"/>
              <a:t>بها</a:t>
            </a:r>
            <a:r>
              <a:rPr lang="en-GB" dirty="0" smtClean="0"/>
              <a:t>health information for patients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Informatics- definition and description</a:t>
            </a:r>
            <a:endParaRPr lang="en-GB" dirty="0"/>
          </a:p>
        </p:txBody>
      </p:sp>
      <p:sp>
        <p:nvSpPr>
          <p:cNvPr id="3" name="Content Placeholder 2"/>
          <p:cNvSpPr>
            <a:spLocks noGrp="1"/>
          </p:cNvSpPr>
          <p:nvPr>
            <p:ph idx="1"/>
          </p:nvPr>
        </p:nvSpPr>
        <p:spPr/>
        <p:txBody>
          <a:bodyPr/>
          <a:lstStyle/>
          <a:p>
            <a:r>
              <a:rPr lang="en-GB" dirty="0" smtClean="0"/>
              <a:t>Open door to many innovative</a:t>
            </a:r>
            <a:r>
              <a:rPr lang="ar-AE" dirty="0" smtClean="0"/>
              <a:t>مبتكرة</a:t>
            </a:r>
            <a:r>
              <a:rPr lang="en-GB" dirty="0" smtClean="0"/>
              <a:t> methods of communication with patients and between providers</a:t>
            </a:r>
          </a:p>
          <a:p>
            <a:r>
              <a:rPr lang="en-GB" dirty="0" smtClean="0"/>
              <a:t>It often safe time, but can lead to information overload</a:t>
            </a:r>
          </a:p>
          <a:p>
            <a:r>
              <a:rPr lang="en-GB" dirty="0" smtClean="0"/>
              <a:t>Physician are using e mail to communicate with their patients  ( sending appointment reminder, sharing lab results, and answering questions)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599</TotalTime>
  <Words>640</Words>
  <Application>Microsoft Office PowerPoint</Application>
  <PresentationFormat>On-screen Show (4:3)</PresentationFormat>
  <Paragraphs>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Urban</vt:lpstr>
      <vt:lpstr>Utilize Informatics </vt:lpstr>
      <vt:lpstr>Intended Learning Objectives</vt:lpstr>
      <vt:lpstr>Slide 3</vt:lpstr>
      <vt:lpstr>Technology and nursing informatics´ impact</vt:lpstr>
      <vt:lpstr>IQM Competency: Utilize Informatics</vt:lpstr>
      <vt:lpstr>IT application in care</vt:lpstr>
      <vt:lpstr>IQM concludes every health care professional should meet the following competencies</vt:lpstr>
      <vt:lpstr> IQM concludes every health care professional should meet the following competencies</vt:lpstr>
      <vt:lpstr>Informatics- definition and description</vt:lpstr>
      <vt:lpstr>Informatics- definition and description</vt:lpstr>
      <vt:lpstr>Key terms related to informatics</vt:lpstr>
      <vt:lpstr>Key terms related to informatics</vt:lpstr>
      <vt:lpstr>Key terms related to informatics</vt:lpstr>
      <vt:lpstr>Nanotechnology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Utilize Informatics </dc:title>
  <dc:creator>Dr.Aidah</dc:creator>
  <cp:lastModifiedBy>Dr.Aidah</cp:lastModifiedBy>
  <cp:revision>6</cp:revision>
  <dcterms:created xsi:type="dcterms:W3CDTF">2011-12-03T22:52:18Z</dcterms:created>
  <dcterms:modified xsi:type="dcterms:W3CDTF">2011-12-10T03:02:35Z</dcterms:modified>
</cp:coreProperties>
</file>