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6" r:id="rId2"/>
    <p:sldId id="360" r:id="rId3"/>
    <p:sldId id="361" r:id="rId4"/>
    <p:sldId id="362" r:id="rId5"/>
    <p:sldId id="363" r:id="rId6"/>
    <p:sldId id="364" r:id="rId7"/>
    <p:sldId id="365" r:id="rId8"/>
    <p:sldId id="366" r:id="rId9"/>
    <p:sldId id="367" r:id="rId10"/>
    <p:sldId id="368" r:id="rId11"/>
    <p:sldId id="369" r:id="rId12"/>
    <p:sldId id="370" r:id="rId13"/>
    <p:sldId id="371" r:id="rId14"/>
    <p:sldId id="372" r:id="rId15"/>
    <p:sldId id="373" r:id="rId16"/>
    <p:sldId id="374" r:id="rId17"/>
    <p:sldId id="377" r:id="rId18"/>
    <p:sldId id="378" r:id="rId19"/>
    <p:sldId id="379" r:id="rId20"/>
    <p:sldId id="380" r:id="rId21"/>
    <p:sldId id="381" r:id="rId22"/>
    <p:sldId id="398" r:id="rId23"/>
    <p:sldId id="387" r:id="rId24"/>
    <p:sldId id="388" r:id="rId25"/>
    <p:sldId id="389" r:id="rId26"/>
    <p:sldId id="390" r:id="rId27"/>
    <p:sldId id="391" r:id="rId28"/>
    <p:sldId id="392" r:id="rId29"/>
    <p:sldId id="393" r:id="rId30"/>
    <p:sldId id="394" r:id="rId31"/>
    <p:sldId id="395" r:id="rId32"/>
    <p:sldId id="396" r:id="rId33"/>
    <p:sldId id="397" r:id="rId34"/>
    <p:sldId id="399" r:id="rId35"/>
    <p:sldId id="400" r:id="rId36"/>
    <p:sldId id="401" r:id="rId37"/>
    <p:sldId id="402" r:id="rId38"/>
    <p:sldId id="403" r:id="rId39"/>
    <p:sldId id="404" r:id="rId40"/>
    <p:sldId id="405" r:id="rId41"/>
    <p:sldId id="406" r:id="rId42"/>
    <p:sldId id="407" r:id="rId43"/>
    <p:sldId id="408" r:id="rId44"/>
    <p:sldId id="409" r:id="rId45"/>
    <p:sldId id="410" r:id="rId46"/>
    <p:sldId id="411" r:id="rId47"/>
    <p:sldId id="412" r:id="rId48"/>
    <p:sldId id="413" r:id="rId49"/>
    <p:sldId id="414" r:id="rId50"/>
    <p:sldId id="415" r:id="rId51"/>
    <p:sldId id="416" r:id="rId52"/>
    <p:sldId id="417" r:id="rId53"/>
    <p:sldId id="418" r:id="rId54"/>
    <p:sldId id="419" r:id="rId55"/>
    <p:sldId id="420" r:id="rId56"/>
    <p:sldId id="421" r:id="rId5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6C19C-E42E-4C41-A553-120EC4854F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7AB8CF-D4D7-4377-862D-F8A273BC85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5B3BD-5C7E-441F-B33A-CC08D389B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D12E-4119-4819-9487-F363CBB030D7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0CDA0-2AF3-4BA1-B3AF-2634DF9D8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4879D-828D-4B91-A334-8A7ECF09C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1AE86-C449-4A29-B486-13AA9B779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31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B463A-33BC-4E32-AEC0-F0A7F5F18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18B2A6-50D2-4619-9985-FA668AE592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D1FA21-1917-4E5A-B49D-A11FE5A16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D12E-4119-4819-9487-F363CBB030D7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06191-2F5F-4168-8C87-A225C6F55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A7558-EE6D-4A31-9A4F-436DDDA15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1AE86-C449-4A29-B486-13AA9B779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04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854E96C-4D67-4E89-A095-BF8797827C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579E23-F5EE-4169-9927-394A3D02D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D7309-729A-4F10-BD58-7C26BFCB9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D12E-4119-4819-9487-F363CBB030D7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DAF5F-0CC5-4A03-B638-AFFC0B1EC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C82AB-AE26-41EE-8620-ADA536C65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1AE86-C449-4A29-B486-13AA9B779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05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FC8B9-01E9-4836-A028-3695B4C9A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FB5FB-027A-42A8-920C-7A713357D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0D56D2-579A-4D3D-8313-42DF54158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D12E-4119-4819-9487-F363CBB030D7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E811F-705F-405A-90FA-9D6BCE273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5CF16-A447-4C93-B545-7D87818D0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1AE86-C449-4A29-B486-13AA9B779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2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42A0C-E911-482A-AEE1-CD1B58F6D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90E5D7-FADE-4AC7-9AFA-9B62D1ABE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4A067-B853-4A37-9E8A-65619FD81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D12E-4119-4819-9487-F363CBB030D7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E2719-74E9-4B61-8F17-76819A227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2AAC0-EC47-45A1-B98D-2F8A97BED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1AE86-C449-4A29-B486-13AA9B779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11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E2FB5-5048-4746-BB27-C918920B6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A744E-E628-4FB6-8B16-9DD94D49C2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D35D2C-ABE3-451B-80AA-35FA0D6CB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0BECE3-2B0D-4BB4-A004-C35AF0642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D12E-4119-4819-9487-F363CBB030D7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65C24-3780-417F-B163-107F53970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D01095-2AE8-43A6-A837-609896F9D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1AE86-C449-4A29-B486-13AA9B779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3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CA9C9-B392-49ED-92E9-58ACE88FB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809B45-F182-462E-8A0F-6A1962B5B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E6F488-AB6D-4D60-BA97-B8788A3A4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FF9474-D753-46DE-9E65-5B8D013279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B58339-2EB2-46AA-A79E-2AC321205E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877933-B676-4C79-906C-2693A5AAD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D12E-4119-4819-9487-F363CBB030D7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C7B035-9DA1-493E-91C8-469EB2A32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383DB5-8115-47F3-AFD5-B17E4883B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1AE86-C449-4A29-B486-13AA9B779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152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4BD91-E9C9-4E73-B052-827C101C8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AEA822-6F6B-4E56-800B-5A98585E8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D12E-4119-4819-9487-F363CBB030D7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64F3F3-7409-4FCA-A442-93D1F1DFC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156CA5-1162-44CF-8CDE-2EC155075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1AE86-C449-4A29-B486-13AA9B779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88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E40AF9-3647-4D9B-A118-0188DF216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D12E-4119-4819-9487-F363CBB030D7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730715-C944-4819-9309-6DF233E9B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C30E7E-7E5C-4038-BCB1-989A4E016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1AE86-C449-4A29-B486-13AA9B779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9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BD285-F8B6-4F39-84D3-ED212553B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173C1-A750-4610-88BF-EFEDE3E2B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D46D45-9BAE-4C21-B328-0F898A09A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389FF8-A4AF-4FB6-B066-D827A9697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D12E-4119-4819-9487-F363CBB030D7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64EA35-3678-4292-905F-391E3948D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645C42-2FEC-4478-807C-D7CD5FC89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1AE86-C449-4A29-B486-13AA9B779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8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8B050-04DD-4390-9EE2-BFA4E141B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5330C0-E373-4BFF-BD53-C271631F33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04F46-D6CA-40A1-AE8F-3EBBB64100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F58903-E1DD-4C43-98F0-D04879382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D12E-4119-4819-9487-F363CBB030D7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FAA204-72F1-4E88-BA21-C3E9EEE3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29232F-87EC-4C14-B770-C54F80F74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1AE86-C449-4A29-B486-13AA9B779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758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FD41C9-D32C-4ACC-8ABA-AB72B8581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28A8DD-FD7C-4E05-9695-3C2A95FB5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C9E96-77F8-4EF7-89E9-FC9F27E708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FD12E-4119-4819-9487-F363CBB030D7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EA94B-8961-4E0D-AF5F-5F0497000E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70418-30CF-4C08-8796-FDBC13B1E6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1AE86-C449-4A29-B486-13AA9B779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5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stanford.edu/class/cs294a/sparseAutoencoder_2011new.pdf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brohrer.github.io/how_convolutional_neural_networks_work.html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1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ernel-machines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6937" y="1925506"/>
            <a:ext cx="9925685" cy="313547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13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lang="en-US" sz="3200" spc="-254" dirty="0"/>
              <a:t>Bayesian </a:t>
            </a:r>
            <a:r>
              <a:rPr lang="en-US" sz="3200" spc="-195" dirty="0"/>
              <a:t>Classification</a:t>
            </a:r>
            <a:endParaRPr lang="en-US" sz="2900" spc="-155" dirty="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13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endParaRPr lang="en-US" sz="2900" spc="-155" dirty="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13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900" spc="-155" dirty="0">
                <a:latin typeface="Arial"/>
                <a:cs typeface="Arial"/>
              </a:rPr>
              <a:t>Lazy </a:t>
            </a:r>
            <a:r>
              <a:rPr sz="2900" spc="-180" dirty="0">
                <a:latin typeface="Arial"/>
                <a:cs typeface="Arial"/>
              </a:rPr>
              <a:t>Learners </a:t>
            </a:r>
            <a:r>
              <a:rPr sz="2900" spc="-100" dirty="0">
                <a:latin typeface="Arial"/>
                <a:cs typeface="Arial"/>
              </a:rPr>
              <a:t>and </a:t>
            </a:r>
            <a:r>
              <a:rPr sz="2900" spc="-120" dirty="0">
                <a:latin typeface="Arial"/>
                <a:cs typeface="Arial"/>
              </a:rPr>
              <a:t>K-Nearest</a:t>
            </a:r>
            <a:r>
              <a:rPr sz="2900" spc="-245" dirty="0">
                <a:latin typeface="Arial"/>
                <a:cs typeface="Arial"/>
              </a:rPr>
              <a:t> </a:t>
            </a:r>
            <a:r>
              <a:rPr sz="2900" spc="-125" dirty="0">
                <a:latin typeface="Arial"/>
                <a:cs typeface="Arial"/>
              </a:rPr>
              <a:t>Neighbors</a:t>
            </a:r>
            <a:endParaRPr sz="2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DD8046"/>
              </a:buClr>
              <a:buFont typeface="Wingdings"/>
              <a:buChar char=""/>
            </a:pPr>
            <a:endParaRPr sz="2650" dirty="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900" spc="-95" dirty="0">
                <a:latin typeface="Arial"/>
                <a:cs typeface="Arial"/>
              </a:rPr>
              <a:t>Neural</a:t>
            </a:r>
            <a:r>
              <a:rPr sz="2900" spc="-180" dirty="0">
                <a:latin typeface="Arial"/>
                <a:cs typeface="Arial"/>
              </a:rPr>
              <a:t> </a:t>
            </a:r>
            <a:r>
              <a:rPr sz="2900" spc="-145" dirty="0">
                <a:latin typeface="Arial"/>
                <a:cs typeface="Arial"/>
              </a:rPr>
              <a:t>Networks</a:t>
            </a:r>
            <a:endParaRPr sz="2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DD8046"/>
              </a:buClr>
              <a:buFont typeface="Wingdings"/>
              <a:buChar char=""/>
            </a:pPr>
            <a:endParaRPr sz="2650" dirty="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5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900" spc="-110" dirty="0">
                <a:latin typeface="Arial"/>
                <a:cs typeface="Arial"/>
              </a:rPr>
              <a:t>Support </a:t>
            </a:r>
            <a:r>
              <a:rPr sz="2900" spc="-140" dirty="0">
                <a:latin typeface="Arial"/>
                <a:cs typeface="Arial"/>
              </a:rPr>
              <a:t>Vector</a:t>
            </a:r>
            <a:r>
              <a:rPr sz="2900" spc="-355" dirty="0">
                <a:latin typeface="Arial"/>
                <a:cs typeface="Arial"/>
              </a:rPr>
              <a:t> </a:t>
            </a:r>
            <a:r>
              <a:rPr sz="2900" spc="-195" dirty="0">
                <a:latin typeface="Arial"/>
                <a:cs typeface="Arial"/>
              </a:rPr>
              <a:t>Machines</a:t>
            </a:r>
            <a:endParaRPr sz="29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6937" y="440626"/>
            <a:ext cx="748220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20" dirty="0"/>
              <a:t>Classification: </a:t>
            </a:r>
            <a:r>
              <a:rPr spc="-225" dirty="0"/>
              <a:t>Advanced</a:t>
            </a:r>
            <a:r>
              <a:rPr spc="-240" dirty="0"/>
              <a:t> </a:t>
            </a:r>
            <a:r>
              <a:rPr spc="-275" dirty="0"/>
              <a:t>Methods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4360861" y="1964757"/>
            <a:ext cx="554355" cy="453390"/>
            <a:chOff x="7147999" y="1701604"/>
            <a:chExt cx="554355" cy="453390"/>
          </a:xfrm>
        </p:grpSpPr>
        <p:sp>
          <p:nvSpPr>
            <p:cNvPr id="5" name="object 5"/>
            <p:cNvSpPr/>
            <p:nvPr/>
          </p:nvSpPr>
          <p:spPr>
            <a:xfrm>
              <a:off x="7152766" y="1706371"/>
              <a:ext cx="544830" cy="443865"/>
            </a:xfrm>
            <a:custGeom>
              <a:avLst/>
              <a:gdLst/>
              <a:ahLst/>
              <a:cxnLst/>
              <a:rect l="l" t="t" r="r" b="b"/>
              <a:pathLst>
                <a:path w="544829" h="443864">
                  <a:moveTo>
                    <a:pt x="89153" y="0"/>
                  </a:moveTo>
                  <a:lnTo>
                    <a:pt x="0" y="268097"/>
                  </a:lnTo>
                  <a:lnTo>
                    <a:pt x="221487" y="443611"/>
                  </a:lnTo>
                  <a:lnTo>
                    <a:pt x="188467" y="332739"/>
                  </a:lnTo>
                  <a:lnTo>
                    <a:pt x="544322" y="226567"/>
                  </a:lnTo>
                  <a:lnTo>
                    <a:pt x="433577" y="138811"/>
                  </a:lnTo>
                  <a:lnTo>
                    <a:pt x="478154" y="4699"/>
                  </a:lnTo>
                  <a:lnTo>
                    <a:pt x="122300" y="110870"/>
                  </a:lnTo>
                  <a:lnTo>
                    <a:pt x="89153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152766" y="1706371"/>
              <a:ext cx="544830" cy="443865"/>
            </a:xfrm>
            <a:custGeom>
              <a:avLst/>
              <a:gdLst/>
              <a:ahLst/>
              <a:cxnLst/>
              <a:rect l="l" t="t" r="r" b="b"/>
              <a:pathLst>
                <a:path w="544829" h="443864">
                  <a:moveTo>
                    <a:pt x="544322" y="226567"/>
                  </a:moveTo>
                  <a:lnTo>
                    <a:pt x="188467" y="332739"/>
                  </a:lnTo>
                  <a:lnTo>
                    <a:pt x="221487" y="443611"/>
                  </a:lnTo>
                  <a:lnTo>
                    <a:pt x="0" y="268097"/>
                  </a:lnTo>
                  <a:lnTo>
                    <a:pt x="89153" y="0"/>
                  </a:lnTo>
                  <a:lnTo>
                    <a:pt x="122300" y="110870"/>
                  </a:lnTo>
                  <a:lnTo>
                    <a:pt x="478154" y="4699"/>
                  </a:lnTo>
                  <a:lnTo>
                    <a:pt x="433577" y="138811"/>
                  </a:lnTo>
                  <a:lnTo>
                    <a:pt x="544322" y="226567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1</a:t>
            </a:fld>
            <a:endParaRPr spc="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8525" y="371538"/>
            <a:ext cx="502348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10" dirty="0"/>
              <a:t>Naïve </a:t>
            </a:r>
            <a:r>
              <a:rPr spc="-340" dirty="0"/>
              <a:t>Bayes</a:t>
            </a:r>
            <a:r>
              <a:rPr spc="-195" dirty="0"/>
              <a:t> </a:t>
            </a:r>
            <a:r>
              <a:rPr spc="-190" dirty="0"/>
              <a:t>Classifier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10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898525" y="3140455"/>
            <a:ext cx="9533890" cy="92011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36550" marR="5080" indent="-324485">
              <a:lnSpc>
                <a:spcPct val="101400"/>
              </a:lnSpc>
              <a:spcBef>
                <a:spcPts val="8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900" spc="-325" dirty="0">
                <a:latin typeface="Arial"/>
                <a:cs typeface="Arial"/>
              </a:rPr>
              <a:t>This </a:t>
            </a:r>
            <a:r>
              <a:rPr sz="2900" dirty="0">
                <a:latin typeface="Arial"/>
                <a:cs typeface="Arial"/>
              </a:rPr>
              <a:t>greatly </a:t>
            </a:r>
            <a:r>
              <a:rPr sz="2900" spc="-195" dirty="0">
                <a:latin typeface="Arial"/>
                <a:cs typeface="Arial"/>
              </a:rPr>
              <a:t>reduces </a:t>
            </a:r>
            <a:r>
              <a:rPr sz="2900" spc="-155" dirty="0">
                <a:latin typeface="Arial"/>
                <a:cs typeface="Arial"/>
              </a:rPr>
              <a:t>the </a:t>
            </a:r>
            <a:r>
              <a:rPr sz="2900" spc="-150" dirty="0">
                <a:latin typeface="Arial"/>
                <a:cs typeface="Arial"/>
              </a:rPr>
              <a:t>computation </a:t>
            </a:r>
            <a:r>
              <a:rPr sz="2900" spc="-215" dirty="0">
                <a:latin typeface="Arial"/>
                <a:cs typeface="Arial"/>
              </a:rPr>
              <a:t>cost: </a:t>
            </a:r>
            <a:r>
              <a:rPr sz="2900" spc="-80" dirty="0">
                <a:latin typeface="Arial"/>
                <a:cs typeface="Arial"/>
              </a:rPr>
              <a:t>Only </a:t>
            </a:r>
            <a:r>
              <a:rPr sz="2900" spc="-265" dirty="0">
                <a:latin typeface="Arial"/>
                <a:cs typeface="Arial"/>
              </a:rPr>
              <a:t>counts </a:t>
            </a:r>
            <a:r>
              <a:rPr sz="2900" spc="-155" dirty="0">
                <a:latin typeface="Arial"/>
                <a:cs typeface="Arial"/>
              </a:rPr>
              <a:t>the </a:t>
            </a:r>
            <a:r>
              <a:rPr sz="2900" spc="-245" dirty="0">
                <a:latin typeface="Arial"/>
                <a:cs typeface="Arial"/>
              </a:rPr>
              <a:t>class  </a:t>
            </a:r>
            <a:r>
              <a:rPr sz="2900" spc="-105" dirty="0">
                <a:latin typeface="Arial"/>
                <a:cs typeface="Arial"/>
              </a:rPr>
              <a:t>distribution</a:t>
            </a:r>
            <a:endParaRPr sz="2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08777" y="2813135"/>
            <a:ext cx="3737610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148080" algn="l"/>
                <a:tab pos="2233295" algn="l"/>
                <a:tab pos="3656329" algn="l"/>
              </a:tabLst>
            </a:pPr>
            <a:r>
              <a:rPr sz="1200" i="1" spc="-60" dirty="0">
                <a:latin typeface="Times New Roman"/>
                <a:cs typeface="Times New Roman"/>
              </a:rPr>
              <a:t>k	</a:t>
            </a:r>
            <a:r>
              <a:rPr sz="1200" spc="-65" dirty="0">
                <a:latin typeface="Times New Roman"/>
                <a:cs typeface="Times New Roman"/>
              </a:rPr>
              <a:t>1	2	</a:t>
            </a:r>
            <a:r>
              <a:rPr sz="1200" i="1" spc="-65" dirty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70742" y="2870446"/>
            <a:ext cx="468630" cy="346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100" i="1" spc="-120" dirty="0">
                <a:latin typeface="Times New Roman"/>
                <a:cs typeface="Times New Roman"/>
              </a:rPr>
              <a:t>k </a:t>
            </a:r>
            <a:r>
              <a:rPr sz="2100" spc="-145" dirty="0">
                <a:latin typeface="Symbol"/>
                <a:cs typeface="Symbol"/>
              </a:rPr>
              <a:t></a:t>
            </a:r>
            <a:r>
              <a:rPr sz="2100" spc="-275" dirty="0">
                <a:latin typeface="Times New Roman"/>
                <a:cs typeface="Times New Roman"/>
              </a:rPr>
              <a:t> </a:t>
            </a:r>
            <a:r>
              <a:rPr sz="2100" spc="-135" dirty="0">
                <a:latin typeface="Times New Roman"/>
                <a:cs typeface="Times New Roman"/>
              </a:rPr>
              <a:t>1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5825" y="1480819"/>
            <a:ext cx="10588625" cy="142303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49250" marR="17780" indent="-324485">
              <a:lnSpc>
                <a:spcPct val="101400"/>
              </a:lnSpc>
              <a:spcBef>
                <a:spcPts val="8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49250" algn="l"/>
                <a:tab pos="349885" algn="l"/>
              </a:tabLst>
            </a:pPr>
            <a:r>
              <a:rPr sz="2900" spc="-165" dirty="0">
                <a:latin typeface="Arial"/>
                <a:cs typeface="Arial"/>
              </a:rPr>
              <a:t>A </a:t>
            </a:r>
            <a:r>
              <a:rPr sz="2900" spc="-85" dirty="0">
                <a:latin typeface="Arial"/>
                <a:cs typeface="Arial"/>
              </a:rPr>
              <a:t>simplified </a:t>
            </a:r>
            <a:r>
              <a:rPr sz="2900" spc="-210" dirty="0">
                <a:latin typeface="Arial"/>
                <a:cs typeface="Arial"/>
              </a:rPr>
              <a:t>assumption: </a:t>
            </a:r>
            <a:r>
              <a:rPr sz="2900" spc="-90" dirty="0">
                <a:solidFill>
                  <a:srgbClr val="FF0000"/>
                </a:solidFill>
                <a:latin typeface="Arial"/>
                <a:cs typeface="Arial"/>
              </a:rPr>
              <a:t>attributes </a:t>
            </a:r>
            <a:r>
              <a:rPr sz="2900" spc="-35" dirty="0">
                <a:solidFill>
                  <a:srgbClr val="FF0000"/>
                </a:solidFill>
                <a:latin typeface="Arial"/>
                <a:cs typeface="Arial"/>
              </a:rPr>
              <a:t>are </a:t>
            </a:r>
            <a:r>
              <a:rPr sz="2900" spc="-95" dirty="0">
                <a:solidFill>
                  <a:srgbClr val="FF0000"/>
                </a:solidFill>
                <a:latin typeface="Arial"/>
                <a:cs typeface="Arial"/>
              </a:rPr>
              <a:t>conditionally </a:t>
            </a:r>
            <a:r>
              <a:rPr sz="2900" spc="-130" dirty="0">
                <a:solidFill>
                  <a:srgbClr val="FF0000"/>
                </a:solidFill>
                <a:latin typeface="Arial"/>
                <a:cs typeface="Arial"/>
              </a:rPr>
              <a:t>independent</a:t>
            </a:r>
            <a:r>
              <a:rPr sz="2900" spc="-4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900" spc="-114" dirty="0">
                <a:latin typeface="Arial"/>
                <a:cs typeface="Arial"/>
              </a:rPr>
              <a:t>(i.e.,  </a:t>
            </a:r>
            <a:r>
              <a:rPr sz="2900" spc="-240" dirty="0">
                <a:latin typeface="Arial"/>
                <a:cs typeface="Arial"/>
              </a:rPr>
              <a:t>no </a:t>
            </a:r>
            <a:r>
              <a:rPr sz="2900" spc="-150" dirty="0">
                <a:latin typeface="Arial"/>
                <a:cs typeface="Arial"/>
              </a:rPr>
              <a:t>dependence </a:t>
            </a:r>
            <a:r>
              <a:rPr sz="2900" spc="-70" dirty="0">
                <a:latin typeface="Arial"/>
                <a:cs typeface="Arial"/>
              </a:rPr>
              <a:t>relation </a:t>
            </a:r>
            <a:r>
              <a:rPr sz="2900" spc="-125" dirty="0">
                <a:latin typeface="Arial"/>
                <a:cs typeface="Arial"/>
              </a:rPr>
              <a:t>between</a:t>
            </a:r>
            <a:r>
              <a:rPr sz="2900" spc="-335" dirty="0">
                <a:latin typeface="Arial"/>
                <a:cs typeface="Arial"/>
              </a:rPr>
              <a:t> </a:t>
            </a:r>
            <a:r>
              <a:rPr sz="2900" spc="-100" dirty="0">
                <a:latin typeface="Arial"/>
                <a:cs typeface="Arial"/>
              </a:rPr>
              <a:t>attributes):</a:t>
            </a:r>
            <a:endParaRPr sz="2900">
              <a:latin typeface="Arial"/>
              <a:cs typeface="Arial"/>
            </a:endParaRPr>
          </a:p>
          <a:p>
            <a:pPr marR="3363595" algn="ctr">
              <a:lnSpc>
                <a:spcPts val="1730"/>
              </a:lnSpc>
            </a:pPr>
            <a:r>
              <a:rPr sz="2100" i="1" spc="-135" dirty="0">
                <a:latin typeface="Times New Roman"/>
                <a:cs typeface="Times New Roman"/>
              </a:rPr>
              <a:t>n</a:t>
            </a:r>
            <a:endParaRPr sz="2100">
              <a:latin typeface="Times New Roman"/>
              <a:cs typeface="Times New Roman"/>
            </a:endParaRPr>
          </a:p>
          <a:p>
            <a:pPr marL="150495" algn="ctr">
              <a:lnSpc>
                <a:spcPts val="2230"/>
              </a:lnSpc>
              <a:tabLst>
                <a:tab pos="1332865" algn="l"/>
                <a:tab pos="1679575" algn="l"/>
                <a:tab pos="2190750" algn="l"/>
                <a:tab pos="3312160" algn="l"/>
                <a:tab pos="4408170" algn="l"/>
                <a:tab pos="5832475" algn="l"/>
              </a:tabLst>
            </a:pPr>
            <a:r>
              <a:rPr sz="2100" i="1" spc="-114" dirty="0">
                <a:latin typeface="Times New Roman"/>
                <a:cs typeface="Times New Roman"/>
              </a:rPr>
              <a:t>P</a:t>
            </a:r>
            <a:r>
              <a:rPr sz="2100" spc="-114" dirty="0">
                <a:latin typeface="Times New Roman"/>
                <a:cs typeface="Times New Roman"/>
              </a:rPr>
              <a:t>(</a:t>
            </a:r>
            <a:r>
              <a:rPr sz="2100" b="1" spc="-114" dirty="0">
                <a:latin typeface="Times New Roman"/>
                <a:cs typeface="Times New Roman"/>
              </a:rPr>
              <a:t>X </a:t>
            </a:r>
            <a:r>
              <a:rPr sz="2100" spc="-55" dirty="0">
                <a:latin typeface="Times New Roman"/>
                <a:cs typeface="Times New Roman"/>
              </a:rPr>
              <a:t>|</a:t>
            </a:r>
            <a:r>
              <a:rPr sz="2100" spc="-370" dirty="0">
                <a:latin typeface="Times New Roman"/>
                <a:cs typeface="Times New Roman"/>
              </a:rPr>
              <a:t> </a:t>
            </a:r>
            <a:r>
              <a:rPr sz="3150" i="1" spc="-97" baseline="-6613" dirty="0">
                <a:latin typeface="Times New Roman"/>
                <a:cs typeface="Times New Roman"/>
              </a:rPr>
              <a:t>C</a:t>
            </a:r>
            <a:r>
              <a:rPr sz="3150" i="1" spc="-97" baseline="-15873" dirty="0">
                <a:latin typeface="Times New Roman"/>
                <a:cs typeface="Times New Roman"/>
              </a:rPr>
              <a:t>i</a:t>
            </a:r>
            <a:r>
              <a:rPr sz="2100" spc="-65" dirty="0">
                <a:latin typeface="Times New Roman"/>
                <a:cs typeface="Times New Roman"/>
              </a:rPr>
              <a:t>)</a:t>
            </a:r>
            <a:r>
              <a:rPr sz="2100" spc="-114" dirty="0">
                <a:latin typeface="Times New Roman"/>
                <a:cs typeface="Times New Roman"/>
              </a:rPr>
              <a:t> </a:t>
            </a:r>
            <a:r>
              <a:rPr sz="2100" spc="-145" dirty="0">
                <a:latin typeface="Symbol"/>
                <a:cs typeface="Symbol"/>
              </a:rPr>
              <a:t></a:t>
            </a:r>
            <a:r>
              <a:rPr sz="2100" spc="-145" dirty="0">
                <a:latin typeface="Times New Roman"/>
                <a:cs typeface="Times New Roman"/>
              </a:rPr>
              <a:t>	</a:t>
            </a:r>
            <a:r>
              <a:rPr sz="3150" spc="-330" baseline="-3968" dirty="0">
                <a:latin typeface="Symbol"/>
                <a:cs typeface="Symbol"/>
              </a:rPr>
              <a:t></a:t>
            </a:r>
            <a:r>
              <a:rPr sz="3150" spc="-330" baseline="-3968" dirty="0">
                <a:latin typeface="Times New Roman"/>
                <a:cs typeface="Times New Roman"/>
              </a:rPr>
              <a:t>	</a:t>
            </a:r>
            <a:r>
              <a:rPr sz="2100" i="1" spc="-75" dirty="0">
                <a:latin typeface="Times New Roman"/>
                <a:cs typeface="Times New Roman"/>
              </a:rPr>
              <a:t>P</a:t>
            </a:r>
            <a:r>
              <a:rPr sz="2100" spc="-75" dirty="0">
                <a:latin typeface="Times New Roman"/>
                <a:cs typeface="Times New Roman"/>
              </a:rPr>
              <a:t>(</a:t>
            </a:r>
            <a:r>
              <a:rPr sz="3150" i="1" spc="-112" baseline="-6613" dirty="0">
                <a:latin typeface="Times New Roman"/>
                <a:cs typeface="Times New Roman"/>
              </a:rPr>
              <a:t>x	</a:t>
            </a:r>
            <a:r>
              <a:rPr sz="2100" spc="-55" dirty="0">
                <a:latin typeface="Times New Roman"/>
                <a:cs typeface="Times New Roman"/>
              </a:rPr>
              <a:t>| </a:t>
            </a:r>
            <a:r>
              <a:rPr sz="3150" i="1" spc="-97" baseline="-6613" dirty="0">
                <a:latin typeface="Times New Roman"/>
                <a:cs typeface="Times New Roman"/>
              </a:rPr>
              <a:t>C</a:t>
            </a:r>
            <a:r>
              <a:rPr sz="3150" i="1" spc="-97" baseline="-15873" dirty="0">
                <a:latin typeface="Times New Roman"/>
                <a:cs typeface="Times New Roman"/>
              </a:rPr>
              <a:t>i</a:t>
            </a:r>
            <a:r>
              <a:rPr sz="2100" spc="-65" dirty="0">
                <a:latin typeface="Times New Roman"/>
                <a:cs typeface="Times New Roman"/>
              </a:rPr>
              <a:t>)</a:t>
            </a:r>
            <a:r>
              <a:rPr sz="2100" spc="-305" dirty="0">
                <a:latin typeface="Times New Roman"/>
                <a:cs typeface="Times New Roman"/>
              </a:rPr>
              <a:t> </a:t>
            </a:r>
            <a:r>
              <a:rPr sz="2100" spc="-145" dirty="0">
                <a:latin typeface="Symbol"/>
                <a:cs typeface="Symbol"/>
              </a:rPr>
              <a:t></a:t>
            </a:r>
            <a:r>
              <a:rPr sz="2100" spc="-55" dirty="0">
                <a:latin typeface="Times New Roman"/>
                <a:cs typeface="Times New Roman"/>
              </a:rPr>
              <a:t> </a:t>
            </a:r>
            <a:r>
              <a:rPr sz="2100" i="1" spc="-75" dirty="0">
                <a:latin typeface="Times New Roman"/>
                <a:cs typeface="Times New Roman"/>
              </a:rPr>
              <a:t>P</a:t>
            </a:r>
            <a:r>
              <a:rPr sz="2100" spc="-75" dirty="0">
                <a:latin typeface="Times New Roman"/>
                <a:cs typeface="Times New Roman"/>
              </a:rPr>
              <a:t>(</a:t>
            </a:r>
            <a:r>
              <a:rPr sz="3150" i="1" spc="-112" baseline="-6613" dirty="0">
                <a:latin typeface="Times New Roman"/>
                <a:cs typeface="Times New Roman"/>
              </a:rPr>
              <a:t>x	</a:t>
            </a:r>
            <a:r>
              <a:rPr sz="2100" spc="-55" dirty="0">
                <a:latin typeface="Times New Roman"/>
                <a:cs typeface="Times New Roman"/>
              </a:rPr>
              <a:t>|</a:t>
            </a:r>
            <a:r>
              <a:rPr sz="2100" spc="-245" dirty="0">
                <a:latin typeface="Times New Roman"/>
                <a:cs typeface="Times New Roman"/>
              </a:rPr>
              <a:t> </a:t>
            </a:r>
            <a:r>
              <a:rPr sz="3150" i="1" spc="-60" baseline="-6613" dirty="0">
                <a:latin typeface="Times New Roman"/>
                <a:cs typeface="Times New Roman"/>
              </a:rPr>
              <a:t>C</a:t>
            </a:r>
            <a:r>
              <a:rPr sz="3150" i="1" spc="-60" baseline="-15873" dirty="0">
                <a:latin typeface="Times New Roman"/>
                <a:cs typeface="Times New Roman"/>
              </a:rPr>
              <a:t>i</a:t>
            </a:r>
            <a:r>
              <a:rPr sz="2100" spc="-40" dirty="0">
                <a:latin typeface="Times New Roman"/>
                <a:cs typeface="Times New Roman"/>
              </a:rPr>
              <a:t>)</a:t>
            </a:r>
            <a:r>
              <a:rPr sz="2100" spc="-40" dirty="0">
                <a:latin typeface="Symbol"/>
                <a:cs typeface="Symbol"/>
              </a:rPr>
              <a:t></a:t>
            </a:r>
            <a:r>
              <a:rPr sz="2100" spc="-229" dirty="0">
                <a:latin typeface="Times New Roman"/>
                <a:cs typeface="Times New Roman"/>
              </a:rPr>
              <a:t> </a:t>
            </a:r>
            <a:r>
              <a:rPr sz="2100" i="1" spc="-75" dirty="0">
                <a:latin typeface="Times New Roman"/>
                <a:cs typeface="Times New Roman"/>
              </a:rPr>
              <a:t>P</a:t>
            </a:r>
            <a:r>
              <a:rPr sz="2100" spc="-75" dirty="0">
                <a:latin typeface="Times New Roman"/>
                <a:cs typeface="Times New Roman"/>
              </a:rPr>
              <a:t>(</a:t>
            </a:r>
            <a:r>
              <a:rPr sz="3150" i="1" spc="-112" baseline="-6613" dirty="0">
                <a:latin typeface="Times New Roman"/>
                <a:cs typeface="Times New Roman"/>
              </a:rPr>
              <a:t>x	</a:t>
            </a:r>
            <a:r>
              <a:rPr sz="2100" spc="-55" dirty="0">
                <a:latin typeface="Times New Roman"/>
                <a:cs typeface="Times New Roman"/>
              </a:rPr>
              <a:t>|</a:t>
            </a:r>
            <a:r>
              <a:rPr sz="2100" spc="-240" dirty="0">
                <a:latin typeface="Times New Roman"/>
                <a:cs typeface="Times New Roman"/>
              </a:rPr>
              <a:t> </a:t>
            </a:r>
            <a:r>
              <a:rPr sz="3150" i="1" spc="-67" baseline="-6613" dirty="0">
                <a:latin typeface="Times New Roman"/>
                <a:cs typeface="Times New Roman"/>
              </a:rPr>
              <a:t>C</a:t>
            </a:r>
            <a:r>
              <a:rPr sz="3150" i="1" spc="-67" baseline="-15873" dirty="0">
                <a:latin typeface="Times New Roman"/>
                <a:cs typeface="Times New Roman"/>
              </a:rPr>
              <a:t>i</a:t>
            </a:r>
            <a:r>
              <a:rPr sz="2100" spc="-45" dirty="0">
                <a:latin typeface="Times New Roman"/>
                <a:cs typeface="Times New Roman"/>
              </a:rPr>
              <a:t>)</a:t>
            </a:r>
            <a:r>
              <a:rPr sz="2100" spc="-45" dirty="0">
                <a:latin typeface="Symbol"/>
                <a:cs typeface="Symbol"/>
              </a:rPr>
              <a:t></a:t>
            </a:r>
            <a:r>
              <a:rPr sz="2100" spc="-45" dirty="0">
                <a:latin typeface="Times New Roman"/>
                <a:cs typeface="Times New Roman"/>
              </a:rPr>
              <a:t>...</a:t>
            </a:r>
            <a:r>
              <a:rPr sz="2100" spc="-45" dirty="0">
                <a:latin typeface="Symbol"/>
                <a:cs typeface="Symbol"/>
              </a:rPr>
              <a:t></a:t>
            </a:r>
            <a:r>
              <a:rPr sz="2100" spc="-225" dirty="0">
                <a:latin typeface="Times New Roman"/>
                <a:cs typeface="Times New Roman"/>
              </a:rPr>
              <a:t> </a:t>
            </a:r>
            <a:r>
              <a:rPr sz="2100" i="1" spc="-75" dirty="0">
                <a:latin typeface="Times New Roman"/>
                <a:cs typeface="Times New Roman"/>
              </a:rPr>
              <a:t>P</a:t>
            </a:r>
            <a:r>
              <a:rPr sz="2100" spc="-75" dirty="0">
                <a:latin typeface="Times New Roman"/>
                <a:cs typeface="Times New Roman"/>
              </a:rPr>
              <a:t>(</a:t>
            </a:r>
            <a:r>
              <a:rPr sz="3150" i="1" spc="-112" baseline="-6613" dirty="0">
                <a:latin typeface="Times New Roman"/>
                <a:cs typeface="Times New Roman"/>
              </a:rPr>
              <a:t>x	</a:t>
            </a:r>
            <a:r>
              <a:rPr sz="2100" spc="-55" dirty="0">
                <a:latin typeface="Times New Roman"/>
                <a:cs typeface="Times New Roman"/>
              </a:rPr>
              <a:t>|</a:t>
            </a:r>
            <a:r>
              <a:rPr sz="2100" spc="-250" dirty="0">
                <a:latin typeface="Times New Roman"/>
                <a:cs typeface="Times New Roman"/>
              </a:rPr>
              <a:t> </a:t>
            </a:r>
            <a:r>
              <a:rPr sz="3150" i="1" spc="-97" baseline="-6613" dirty="0">
                <a:latin typeface="Times New Roman"/>
                <a:cs typeface="Times New Roman"/>
              </a:rPr>
              <a:t>C</a:t>
            </a:r>
            <a:r>
              <a:rPr sz="3150" i="1" spc="-97" baseline="-15873" dirty="0">
                <a:latin typeface="Times New Roman"/>
                <a:cs typeface="Times New Roman"/>
              </a:rPr>
              <a:t>i</a:t>
            </a:r>
            <a:r>
              <a:rPr sz="2100" spc="-65" dirty="0">
                <a:latin typeface="Times New Roman"/>
                <a:cs typeface="Times New Roman"/>
              </a:rPr>
              <a:t>)</a:t>
            </a:r>
            <a:endParaRPr sz="2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8525" y="371538"/>
            <a:ext cx="502348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10" dirty="0"/>
              <a:t>Naïve </a:t>
            </a:r>
            <a:r>
              <a:rPr spc="-340" dirty="0"/>
              <a:t>Bayes</a:t>
            </a:r>
            <a:r>
              <a:rPr spc="-195" dirty="0"/>
              <a:t> </a:t>
            </a:r>
            <a:r>
              <a:rPr spc="-190" dirty="0"/>
              <a:t>Classifier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11</a:t>
            </a:fld>
            <a:endParaRPr spc="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83451" rIns="0" bIns="0" rtlCol="0">
            <a:spAutoFit/>
          </a:bodyPr>
          <a:lstStyle/>
          <a:p>
            <a:pPr marL="444500" marR="1064260" indent="-324485">
              <a:lnSpc>
                <a:spcPct val="101400"/>
              </a:lnSpc>
              <a:spcBef>
                <a:spcPts val="8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444500" algn="l"/>
                <a:tab pos="445134" algn="l"/>
              </a:tabLst>
            </a:pPr>
            <a:r>
              <a:rPr sz="2900" spc="-325" dirty="0"/>
              <a:t>This </a:t>
            </a:r>
            <a:r>
              <a:rPr sz="2900" dirty="0"/>
              <a:t>greatly </a:t>
            </a:r>
            <a:r>
              <a:rPr sz="2900" spc="-195" dirty="0"/>
              <a:t>reduces </a:t>
            </a:r>
            <a:r>
              <a:rPr sz="2900" spc="-155" dirty="0"/>
              <a:t>the </a:t>
            </a:r>
            <a:r>
              <a:rPr sz="2900" spc="-150" dirty="0"/>
              <a:t>computation </a:t>
            </a:r>
            <a:r>
              <a:rPr sz="2900" spc="-215" dirty="0"/>
              <a:t>cost: </a:t>
            </a:r>
            <a:r>
              <a:rPr sz="2900" spc="-80" dirty="0"/>
              <a:t>Only </a:t>
            </a:r>
            <a:r>
              <a:rPr sz="2900" spc="-265" dirty="0"/>
              <a:t>counts </a:t>
            </a:r>
            <a:r>
              <a:rPr sz="2900" spc="-155" dirty="0"/>
              <a:t>the </a:t>
            </a:r>
            <a:r>
              <a:rPr sz="2900" spc="-245" dirty="0"/>
              <a:t>class  </a:t>
            </a:r>
            <a:r>
              <a:rPr sz="2900" spc="-105" dirty="0"/>
              <a:t>distribution</a:t>
            </a:r>
            <a:endParaRPr sz="2900"/>
          </a:p>
          <a:p>
            <a:pPr marL="444500" marR="30480" indent="-324485">
              <a:lnSpc>
                <a:spcPct val="101400"/>
              </a:lnSpc>
              <a:spcBef>
                <a:spcPts val="1205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444500" algn="l"/>
                <a:tab pos="445134" algn="l"/>
              </a:tabLst>
            </a:pPr>
            <a:r>
              <a:rPr sz="2900" spc="15" dirty="0"/>
              <a:t>If </a:t>
            </a:r>
            <a:r>
              <a:rPr sz="2900" spc="-130" dirty="0"/>
              <a:t>A</a:t>
            </a:r>
            <a:r>
              <a:rPr sz="2925" spc="-195" baseline="-19943" dirty="0"/>
              <a:t>k </a:t>
            </a:r>
            <a:r>
              <a:rPr sz="2900" spc="-225" dirty="0"/>
              <a:t>is </a:t>
            </a:r>
            <a:r>
              <a:rPr sz="2900" spc="-85" dirty="0">
                <a:solidFill>
                  <a:srgbClr val="FF0000"/>
                </a:solidFill>
              </a:rPr>
              <a:t>categorical</a:t>
            </a:r>
            <a:r>
              <a:rPr sz="2900" spc="-85" dirty="0"/>
              <a:t>, </a:t>
            </a:r>
            <a:r>
              <a:rPr sz="2900" spc="-40" dirty="0"/>
              <a:t>P(x</a:t>
            </a:r>
            <a:r>
              <a:rPr sz="2925" spc="-60" baseline="-19943" dirty="0"/>
              <a:t>k</a:t>
            </a:r>
            <a:r>
              <a:rPr sz="2900" spc="-40" dirty="0"/>
              <a:t>|C</a:t>
            </a:r>
            <a:r>
              <a:rPr sz="2925" spc="-60" baseline="-19943" dirty="0"/>
              <a:t>i</a:t>
            </a:r>
            <a:r>
              <a:rPr sz="2900" spc="-40" dirty="0"/>
              <a:t>) </a:t>
            </a:r>
            <a:r>
              <a:rPr sz="2900" spc="-229" dirty="0"/>
              <a:t>is </a:t>
            </a:r>
            <a:r>
              <a:rPr sz="2900" spc="-155" dirty="0"/>
              <a:t>the </a:t>
            </a:r>
            <a:r>
              <a:rPr sz="2900" spc="340" dirty="0"/>
              <a:t># </a:t>
            </a:r>
            <a:r>
              <a:rPr sz="2900" spc="25" dirty="0"/>
              <a:t>of </a:t>
            </a:r>
            <a:r>
              <a:rPr sz="2900" spc="-145" dirty="0"/>
              <a:t>tuples </a:t>
            </a:r>
            <a:r>
              <a:rPr sz="2900" spc="-155" dirty="0"/>
              <a:t>in </a:t>
            </a:r>
            <a:r>
              <a:rPr sz="2900" spc="-120" dirty="0"/>
              <a:t>C</a:t>
            </a:r>
            <a:r>
              <a:rPr sz="2925" spc="-179" baseline="-19943" dirty="0"/>
              <a:t>i </a:t>
            </a:r>
            <a:r>
              <a:rPr sz="2900" spc="-130" dirty="0"/>
              <a:t>having </a:t>
            </a:r>
            <a:r>
              <a:rPr sz="2900" spc="-135" dirty="0"/>
              <a:t>value </a:t>
            </a:r>
            <a:r>
              <a:rPr sz="2900" spc="-35" dirty="0"/>
              <a:t>x</a:t>
            </a:r>
            <a:r>
              <a:rPr sz="2925" spc="-52" baseline="-19943" dirty="0"/>
              <a:t>k </a:t>
            </a:r>
            <a:r>
              <a:rPr sz="2900" spc="-10" dirty="0"/>
              <a:t>for  </a:t>
            </a:r>
            <a:r>
              <a:rPr sz="2900" spc="-130" dirty="0"/>
              <a:t>A</a:t>
            </a:r>
            <a:r>
              <a:rPr sz="2925" spc="-195" baseline="-19943" dirty="0"/>
              <a:t>k </a:t>
            </a:r>
            <a:r>
              <a:rPr sz="2900" spc="-25" dirty="0"/>
              <a:t>divided </a:t>
            </a:r>
            <a:r>
              <a:rPr sz="2900" spc="-50" dirty="0"/>
              <a:t>by </a:t>
            </a:r>
            <a:r>
              <a:rPr sz="2900" spc="105" dirty="0"/>
              <a:t>|C</a:t>
            </a:r>
            <a:r>
              <a:rPr sz="2925" spc="157" baseline="-19943" dirty="0"/>
              <a:t>i, </a:t>
            </a:r>
            <a:r>
              <a:rPr sz="2925" spc="434" baseline="-19943" dirty="0"/>
              <a:t>D</a:t>
            </a:r>
            <a:r>
              <a:rPr sz="2900" spc="290" dirty="0"/>
              <a:t>| </a:t>
            </a:r>
            <a:r>
              <a:rPr sz="2900" spc="95" dirty="0"/>
              <a:t>(# </a:t>
            </a:r>
            <a:r>
              <a:rPr sz="2900" spc="25" dirty="0"/>
              <a:t>of </a:t>
            </a:r>
            <a:r>
              <a:rPr sz="2900" spc="-145" dirty="0"/>
              <a:t>tuples </a:t>
            </a:r>
            <a:r>
              <a:rPr sz="2900" spc="25" dirty="0"/>
              <a:t>of </a:t>
            </a:r>
            <a:r>
              <a:rPr sz="2900" spc="-130" dirty="0"/>
              <a:t>C</a:t>
            </a:r>
            <a:r>
              <a:rPr sz="2925" spc="-195" baseline="-19943" dirty="0"/>
              <a:t>i </a:t>
            </a:r>
            <a:r>
              <a:rPr sz="2900" spc="-155" dirty="0"/>
              <a:t>in</a:t>
            </a:r>
            <a:r>
              <a:rPr sz="2900" spc="-515" dirty="0"/>
              <a:t> </a:t>
            </a:r>
            <a:r>
              <a:rPr sz="2900" spc="-240" dirty="0"/>
              <a:t>D)</a:t>
            </a:r>
            <a:endParaRPr sz="2900"/>
          </a:p>
        </p:txBody>
      </p:sp>
      <p:sp>
        <p:nvSpPr>
          <p:cNvPr id="4" name="object 4"/>
          <p:cNvSpPr txBox="1"/>
          <p:nvPr/>
        </p:nvSpPr>
        <p:spPr>
          <a:xfrm>
            <a:off x="5108777" y="2813135"/>
            <a:ext cx="3737610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148080" algn="l"/>
                <a:tab pos="2233295" algn="l"/>
                <a:tab pos="3656329" algn="l"/>
              </a:tabLst>
            </a:pPr>
            <a:r>
              <a:rPr sz="1200" i="1" spc="-60" dirty="0">
                <a:latin typeface="Times New Roman"/>
                <a:cs typeface="Times New Roman"/>
              </a:rPr>
              <a:t>k	</a:t>
            </a:r>
            <a:r>
              <a:rPr sz="1200" spc="-65" dirty="0">
                <a:latin typeface="Times New Roman"/>
                <a:cs typeface="Times New Roman"/>
              </a:rPr>
              <a:t>1	2	</a:t>
            </a:r>
            <a:r>
              <a:rPr sz="1200" i="1" spc="-65" dirty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70742" y="2870446"/>
            <a:ext cx="468630" cy="346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100" i="1" spc="-120" dirty="0">
                <a:latin typeface="Times New Roman"/>
                <a:cs typeface="Times New Roman"/>
              </a:rPr>
              <a:t>k </a:t>
            </a:r>
            <a:r>
              <a:rPr sz="2100" spc="-145" dirty="0">
                <a:latin typeface="Symbol"/>
                <a:cs typeface="Symbol"/>
              </a:rPr>
              <a:t></a:t>
            </a:r>
            <a:r>
              <a:rPr sz="2100" spc="-275" dirty="0">
                <a:latin typeface="Times New Roman"/>
                <a:cs typeface="Times New Roman"/>
              </a:rPr>
              <a:t> </a:t>
            </a:r>
            <a:r>
              <a:rPr sz="2100" spc="-135" dirty="0">
                <a:latin typeface="Times New Roman"/>
                <a:cs typeface="Times New Roman"/>
              </a:rPr>
              <a:t>1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5825" y="1480819"/>
            <a:ext cx="10588625" cy="142303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349250" marR="17780" indent="-324485">
              <a:lnSpc>
                <a:spcPct val="101400"/>
              </a:lnSpc>
              <a:spcBef>
                <a:spcPts val="8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49250" algn="l"/>
                <a:tab pos="349885" algn="l"/>
              </a:tabLst>
            </a:pPr>
            <a:r>
              <a:rPr sz="2900" spc="-165" dirty="0">
                <a:latin typeface="Arial"/>
                <a:cs typeface="Arial"/>
              </a:rPr>
              <a:t>A </a:t>
            </a:r>
            <a:r>
              <a:rPr sz="2900" spc="-85" dirty="0">
                <a:latin typeface="Arial"/>
                <a:cs typeface="Arial"/>
              </a:rPr>
              <a:t>simplified </a:t>
            </a:r>
            <a:r>
              <a:rPr sz="2900" spc="-210" dirty="0">
                <a:latin typeface="Arial"/>
                <a:cs typeface="Arial"/>
              </a:rPr>
              <a:t>assumption: </a:t>
            </a:r>
            <a:r>
              <a:rPr sz="2900" spc="-90" dirty="0">
                <a:solidFill>
                  <a:srgbClr val="FF0000"/>
                </a:solidFill>
                <a:latin typeface="Arial"/>
                <a:cs typeface="Arial"/>
              </a:rPr>
              <a:t>attributes </a:t>
            </a:r>
            <a:r>
              <a:rPr sz="2900" spc="-35" dirty="0">
                <a:solidFill>
                  <a:srgbClr val="FF0000"/>
                </a:solidFill>
                <a:latin typeface="Arial"/>
                <a:cs typeface="Arial"/>
              </a:rPr>
              <a:t>are </a:t>
            </a:r>
            <a:r>
              <a:rPr sz="2900" spc="-95" dirty="0">
                <a:solidFill>
                  <a:srgbClr val="FF0000"/>
                </a:solidFill>
                <a:latin typeface="Arial"/>
                <a:cs typeface="Arial"/>
              </a:rPr>
              <a:t>conditionally </a:t>
            </a:r>
            <a:r>
              <a:rPr sz="2900" spc="-130" dirty="0">
                <a:solidFill>
                  <a:srgbClr val="FF0000"/>
                </a:solidFill>
                <a:latin typeface="Arial"/>
                <a:cs typeface="Arial"/>
              </a:rPr>
              <a:t>independent</a:t>
            </a:r>
            <a:r>
              <a:rPr sz="2900" spc="-4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900" spc="-114" dirty="0">
                <a:latin typeface="Arial"/>
                <a:cs typeface="Arial"/>
              </a:rPr>
              <a:t>(i.e.,  </a:t>
            </a:r>
            <a:r>
              <a:rPr sz="2900" spc="-240" dirty="0">
                <a:latin typeface="Arial"/>
                <a:cs typeface="Arial"/>
              </a:rPr>
              <a:t>no </a:t>
            </a:r>
            <a:r>
              <a:rPr sz="2900" spc="-150" dirty="0">
                <a:latin typeface="Arial"/>
                <a:cs typeface="Arial"/>
              </a:rPr>
              <a:t>dependence </a:t>
            </a:r>
            <a:r>
              <a:rPr sz="2900" spc="-70" dirty="0">
                <a:latin typeface="Arial"/>
                <a:cs typeface="Arial"/>
              </a:rPr>
              <a:t>relation </a:t>
            </a:r>
            <a:r>
              <a:rPr sz="2900" spc="-125" dirty="0">
                <a:latin typeface="Arial"/>
                <a:cs typeface="Arial"/>
              </a:rPr>
              <a:t>between</a:t>
            </a:r>
            <a:r>
              <a:rPr sz="2900" spc="-335" dirty="0">
                <a:latin typeface="Arial"/>
                <a:cs typeface="Arial"/>
              </a:rPr>
              <a:t> </a:t>
            </a:r>
            <a:r>
              <a:rPr sz="2900" spc="-100" dirty="0">
                <a:latin typeface="Arial"/>
                <a:cs typeface="Arial"/>
              </a:rPr>
              <a:t>attributes):</a:t>
            </a:r>
            <a:endParaRPr sz="2900">
              <a:latin typeface="Arial"/>
              <a:cs typeface="Arial"/>
            </a:endParaRPr>
          </a:p>
          <a:p>
            <a:pPr marR="3363595" algn="ctr">
              <a:lnSpc>
                <a:spcPts val="1730"/>
              </a:lnSpc>
            </a:pPr>
            <a:r>
              <a:rPr sz="2100" i="1" spc="-135" dirty="0">
                <a:latin typeface="Times New Roman"/>
                <a:cs typeface="Times New Roman"/>
              </a:rPr>
              <a:t>n</a:t>
            </a:r>
            <a:endParaRPr sz="2100">
              <a:latin typeface="Times New Roman"/>
              <a:cs typeface="Times New Roman"/>
            </a:endParaRPr>
          </a:p>
          <a:p>
            <a:pPr marL="150495" algn="ctr">
              <a:lnSpc>
                <a:spcPts val="2230"/>
              </a:lnSpc>
              <a:tabLst>
                <a:tab pos="1332865" algn="l"/>
                <a:tab pos="1679575" algn="l"/>
                <a:tab pos="2190750" algn="l"/>
                <a:tab pos="3312160" algn="l"/>
                <a:tab pos="4408170" algn="l"/>
                <a:tab pos="5832475" algn="l"/>
              </a:tabLst>
            </a:pPr>
            <a:r>
              <a:rPr sz="2100" i="1" spc="-114" dirty="0">
                <a:latin typeface="Times New Roman"/>
                <a:cs typeface="Times New Roman"/>
              </a:rPr>
              <a:t>P</a:t>
            </a:r>
            <a:r>
              <a:rPr sz="2100" spc="-114" dirty="0">
                <a:latin typeface="Times New Roman"/>
                <a:cs typeface="Times New Roman"/>
              </a:rPr>
              <a:t>(</a:t>
            </a:r>
            <a:r>
              <a:rPr sz="2100" b="1" spc="-114" dirty="0">
                <a:latin typeface="Times New Roman"/>
                <a:cs typeface="Times New Roman"/>
              </a:rPr>
              <a:t>X </a:t>
            </a:r>
            <a:r>
              <a:rPr sz="2100" spc="-55" dirty="0">
                <a:latin typeface="Times New Roman"/>
                <a:cs typeface="Times New Roman"/>
              </a:rPr>
              <a:t>|</a:t>
            </a:r>
            <a:r>
              <a:rPr sz="2100" spc="-370" dirty="0">
                <a:latin typeface="Times New Roman"/>
                <a:cs typeface="Times New Roman"/>
              </a:rPr>
              <a:t> </a:t>
            </a:r>
            <a:r>
              <a:rPr sz="3150" i="1" spc="-97" baseline="-6613" dirty="0">
                <a:latin typeface="Times New Roman"/>
                <a:cs typeface="Times New Roman"/>
              </a:rPr>
              <a:t>C</a:t>
            </a:r>
            <a:r>
              <a:rPr sz="3150" i="1" spc="-97" baseline="-15873" dirty="0">
                <a:latin typeface="Times New Roman"/>
                <a:cs typeface="Times New Roman"/>
              </a:rPr>
              <a:t>i</a:t>
            </a:r>
            <a:r>
              <a:rPr sz="2100" spc="-65" dirty="0">
                <a:latin typeface="Times New Roman"/>
                <a:cs typeface="Times New Roman"/>
              </a:rPr>
              <a:t>)</a:t>
            </a:r>
            <a:r>
              <a:rPr sz="2100" spc="-114" dirty="0">
                <a:latin typeface="Times New Roman"/>
                <a:cs typeface="Times New Roman"/>
              </a:rPr>
              <a:t> </a:t>
            </a:r>
            <a:r>
              <a:rPr sz="2100" spc="-145" dirty="0">
                <a:latin typeface="Symbol"/>
                <a:cs typeface="Symbol"/>
              </a:rPr>
              <a:t></a:t>
            </a:r>
            <a:r>
              <a:rPr sz="2100" spc="-145" dirty="0">
                <a:latin typeface="Times New Roman"/>
                <a:cs typeface="Times New Roman"/>
              </a:rPr>
              <a:t>	</a:t>
            </a:r>
            <a:r>
              <a:rPr sz="3150" spc="-330" baseline="-3968" dirty="0">
                <a:latin typeface="Symbol"/>
                <a:cs typeface="Symbol"/>
              </a:rPr>
              <a:t></a:t>
            </a:r>
            <a:r>
              <a:rPr sz="3150" spc="-330" baseline="-3968" dirty="0">
                <a:latin typeface="Times New Roman"/>
                <a:cs typeface="Times New Roman"/>
              </a:rPr>
              <a:t>	</a:t>
            </a:r>
            <a:r>
              <a:rPr sz="2100" i="1" spc="-75" dirty="0">
                <a:latin typeface="Times New Roman"/>
                <a:cs typeface="Times New Roman"/>
              </a:rPr>
              <a:t>P</a:t>
            </a:r>
            <a:r>
              <a:rPr sz="2100" spc="-75" dirty="0">
                <a:latin typeface="Times New Roman"/>
                <a:cs typeface="Times New Roman"/>
              </a:rPr>
              <a:t>(</a:t>
            </a:r>
            <a:r>
              <a:rPr sz="3150" i="1" spc="-112" baseline="-6613" dirty="0">
                <a:latin typeface="Times New Roman"/>
                <a:cs typeface="Times New Roman"/>
              </a:rPr>
              <a:t>x	</a:t>
            </a:r>
            <a:r>
              <a:rPr sz="2100" spc="-55" dirty="0">
                <a:latin typeface="Times New Roman"/>
                <a:cs typeface="Times New Roman"/>
              </a:rPr>
              <a:t>| </a:t>
            </a:r>
            <a:r>
              <a:rPr sz="3150" i="1" spc="-97" baseline="-6613" dirty="0">
                <a:latin typeface="Times New Roman"/>
                <a:cs typeface="Times New Roman"/>
              </a:rPr>
              <a:t>C</a:t>
            </a:r>
            <a:r>
              <a:rPr sz="3150" i="1" spc="-97" baseline="-15873" dirty="0">
                <a:latin typeface="Times New Roman"/>
                <a:cs typeface="Times New Roman"/>
              </a:rPr>
              <a:t>i</a:t>
            </a:r>
            <a:r>
              <a:rPr sz="2100" spc="-65" dirty="0">
                <a:latin typeface="Times New Roman"/>
                <a:cs typeface="Times New Roman"/>
              </a:rPr>
              <a:t>)</a:t>
            </a:r>
            <a:r>
              <a:rPr sz="2100" spc="-305" dirty="0">
                <a:latin typeface="Times New Roman"/>
                <a:cs typeface="Times New Roman"/>
              </a:rPr>
              <a:t> </a:t>
            </a:r>
            <a:r>
              <a:rPr sz="2100" spc="-145" dirty="0">
                <a:latin typeface="Symbol"/>
                <a:cs typeface="Symbol"/>
              </a:rPr>
              <a:t></a:t>
            </a:r>
            <a:r>
              <a:rPr sz="2100" spc="-55" dirty="0">
                <a:latin typeface="Times New Roman"/>
                <a:cs typeface="Times New Roman"/>
              </a:rPr>
              <a:t> </a:t>
            </a:r>
            <a:r>
              <a:rPr sz="2100" i="1" spc="-75" dirty="0">
                <a:latin typeface="Times New Roman"/>
                <a:cs typeface="Times New Roman"/>
              </a:rPr>
              <a:t>P</a:t>
            </a:r>
            <a:r>
              <a:rPr sz="2100" spc="-75" dirty="0">
                <a:latin typeface="Times New Roman"/>
                <a:cs typeface="Times New Roman"/>
              </a:rPr>
              <a:t>(</a:t>
            </a:r>
            <a:r>
              <a:rPr sz="3150" i="1" spc="-112" baseline="-6613" dirty="0">
                <a:latin typeface="Times New Roman"/>
                <a:cs typeface="Times New Roman"/>
              </a:rPr>
              <a:t>x	</a:t>
            </a:r>
            <a:r>
              <a:rPr sz="2100" spc="-55" dirty="0">
                <a:latin typeface="Times New Roman"/>
                <a:cs typeface="Times New Roman"/>
              </a:rPr>
              <a:t>|</a:t>
            </a:r>
            <a:r>
              <a:rPr sz="2100" spc="-245" dirty="0">
                <a:latin typeface="Times New Roman"/>
                <a:cs typeface="Times New Roman"/>
              </a:rPr>
              <a:t> </a:t>
            </a:r>
            <a:r>
              <a:rPr sz="3150" i="1" spc="-60" baseline="-6613" dirty="0">
                <a:latin typeface="Times New Roman"/>
                <a:cs typeface="Times New Roman"/>
              </a:rPr>
              <a:t>C</a:t>
            </a:r>
            <a:r>
              <a:rPr sz="3150" i="1" spc="-60" baseline="-15873" dirty="0">
                <a:latin typeface="Times New Roman"/>
                <a:cs typeface="Times New Roman"/>
              </a:rPr>
              <a:t>i</a:t>
            </a:r>
            <a:r>
              <a:rPr sz="2100" spc="-40" dirty="0">
                <a:latin typeface="Times New Roman"/>
                <a:cs typeface="Times New Roman"/>
              </a:rPr>
              <a:t>)</a:t>
            </a:r>
            <a:r>
              <a:rPr sz="2100" spc="-40" dirty="0">
                <a:latin typeface="Symbol"/>
                <a:cs typeface="Symbol"/>
              </a:rPr>
              <a:t></a:t>
            </a:r>
            <a:r>
              <a:rPr sz="2100" spc="-229" dirty="0">
                <a:latin typeface="Times New Roman"/>
                <a:cs typeface="Times New Roman"/>
              </a:rPr>
              <a:t> </a:t>
            </a:r>
            <a:r>
              <a:rPr sz="2100" i="1" spc="-75" dirty="0">
                <a:latin typeface="Times New Roman"/>
                <a:cs typeface="Times New Roman"/>
              </a:rPr>
              <a:t>P</a:t>
            </a:r>
            <a:r>
              <a:rPr sz="2100" spc="-75" dirty="0">
                <a:latin typeface="Times New Roman"/>
                <a:cs typeface="Times New Roman"/>
              </a:rPr>
              <a:t>(</a:t>
            </a:r>
            <a:r>
              <a:rPr sz="3150" i="1" spc="-112" baseline="-6613" dirty="0">
                <a:latin typeface="Times New Roman"/>
                <a:cs typeface="Times New Roman"/>
              </a:rPr>
              <a:t>x	</a:t>
            </a:r>
            <a:r>
              <a:rPr sz="2100" spc="-55" dirty="0">
                <a:latin typeface="Times New Roman"/>
                <a:cs typeface="Times New Roman"/>
              </a:rPr>
              <a:t>|</a:t>
            </a:r>
            <a:r>
              <a:rPr sz="2100" spc="-240" dirty="0">
                <a:latin typeface="Times New Roman"/>
                <a:cs typeface="Times New Roman"/>
              </a:rPr>
              <a:t> </a:t>
            </a:r>
            <a:r>
              <a:rPr sz="3150" i="1" spc="-67" baseline="-6613" dirty="0">
                <a:latin typeface="Times New Roman"/>
                <a:cs typeface="Times New Roman"/>
              </a:rPr>
              <a:t>C</a:t>
            </a:r>
            <a:r>
              <a:rPr sz="3150" i="1" spc="-67" baseline="-15873" dirty="0">
                <a:latin typeface="Times New Roman"/>
                <a:cs typeface="Times New Roman"/>
              </a:rPr>
              <a:t>i</a:t>
            </a:r>
            <a:r>
              <a:rPr sz="2100" spc="-45" dirty="0">
                <a:latin typeface="Times New Roman"/>
                <a:cs typeface="Times New Roman"/>
              </a:rPr>
              <a:t>)</a:t>
            </a:r>
            <a:r>
              <a:rPr sz="2100" spc="-45" dirty="0">
                <a:latin typeface="Symbol"/>
                <a:cs typeface="Symbol"/>
              </a:rPr>
              <a:t></a:t>
            </a:r>
            <a:r>
              <a:rPr sz="2100" spc="-45" dirty="0">
                <a:latin typeface="Times New Roman"/>
                <a:cs typeface="Times New Roman"/>
              </a:rPr>
              <a:t>...</a:t>
            </a:r>
            <a:r>
              <a:rPr sz="2100" spc="-45" dirty="0">
                <a:latin typeface="Symbol"/>
                <a:cs typeface="Symbol"/>
              </a:rPr>
              <a:t></a:t>
            </a:r>
            <a:r>
              <a:rPr sz="2100" spc="-225" dirty="0">
                <a:latin typeface="Times New Roman"/>
                <a:cs typeface="Times New Roman"/>
              </a:rPr>
              <a:t> </a:t>
            </a:r>
            <a:r>
              <a:rPr sz="2100" i="1" spc="-75" dirty="0">
                <a:latin typeface="Times New Roman"/>
                <a:cs typeface="Times New Roman"/>
              </a:rPr>
              <a:t>P</a:t>
            </a:r>
            <a:r>
              <a:rPr sz="2100" spc="-75" dirty="0">
                <a:latin typeface="Times New Roman"/>
                <a:cs typeface="Times New Roman"/>
              </a:rPr>
              <a:t>(</a:t>
            </a:r>
            <a:r>
              <a:rPr sz="3150" i="1" spc="-112" baseline="-6613" dirty="0">
                <a:latin typeface="Times New Roman"/>
                <a:cs typeface="Times New Roman"/>
              </a:rPr>
              <a:t>x	</a:t>
            </a:r>
            <a:r>
              <a:rPr sz="2100" spc="-55" dirty="0">
                <a:latin typeface="Times New Roman"/>
                <a:cs typeface="Times New Roman"/>
              </a:rPr>
              <a:t>|</a:t>
            </a:r>
            <a:r>
              <a:rPr sz="2100" spc="-250" dirty="0">
                <a:latin typeface="Times New Roman"/>
                <a:cs typeface="Times New Roman"/>
              </a:rPr>
              <a:t> </a:t>
            </a:r>
            <a:r>
              <a:rPr sz="3150" i="1" spc="-97" baseline="-6613" dirty="0">
                <a:latin typeface="Times New Roman"/>
                <a:cs typeface="Times New Roman"/>
              </a:rPr>
              <a:t>C</a:t>
            </a:r>
            <a:r>
              <a:rPr sz="3150" i="1" spc="-97" baseline="-15873" dirty="0">
                <a:latin typeface="Times New Roman"/>
                <a:cs typeface="Times New Roman"/>
              </a:rPr>
              <a:t>i</a:t>
            </a:r>
            <a:r>
              <a:rPr sz="2100" spc="-65" dirty="0">
                <a:latin typeface="Times New Roman"/>
                <a:cs typeface="Times New Roman"/>
              </a:rPr>
              <a:t>)</a:t>
            </a:r>
            <a:endParaRPr sz="2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8525" y="371538"/>
            <a:ext cx="502348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10" dirty="0"/>
              <a:t>Naïve </a:t>
            </a:r>
            <a:r>
              <a:rPr spc="-340" dirty="0"/>
              <a:t>Bayes</a:t>
            </a:r>
            <a:r>
              <a:rPr spc="-195" dirty="0"/>
              <a:t> </a:t>
            </a:r>
            <a:r>
              <a:rPr spc="-190" dirty="0"/>
              <a:t>Classifier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3125" y="3732212"/>
            <a:ext cx="10645775" cy="8686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61950" marR="30480" indent="-324485">
              <a:lnSpc>
                <a:spcPct val="100000"/>
              </a:lnSpc>
              <a:spcBef>
                <a:spcPts val="12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61950" algn="l"/>
                <a:tab pos="362585" algn="l"/>
              </a:tabLst>
            </a:pPr>
            <a:r>
              <a:rPr sz="2750" dirty="0">
                <a:latin typeface="Arial"/>
                <a:cs typeface="Arial"/>
              </a:rPr>
              <a:t>If </a:t>
            </a:r>
            <a:r>
              <a:rPr sz="2750" spc="-145" dirty="0">
                <a:latin typeface="Arial"/>
                <a:cs typeface="Arial"/>
              </a:rPr>
              <a:t>A</a:t>
            </a:r>
            <a:r>
              <a:rPr sz="2775" spc="-217" baseline="-18018" dirty="0">
                <a:latin typeface="Arial"/>
                <a:cs typeface="Arial"/>
              </a:rPr>
              <a:t>k </a:t>
            </a:r>
            <a:r>
              <a:rPr sz="2750" spc="-229" dirty="0">
                <a:latin typeface="Arial"/>
                <a:cs typeface="Arial"/>
              </a:rPr>
              <a:t>is </a:t>
            </a:r>
            <a:r>
              <a:rPr sz="2750" spc="-180" dirty="0">
                <a:solidFill>
                  <a:srgbClr val="FF0000"/>
                </a:solidFill>
                <a:latin typeface="Arial"/>
                <a:cs typeface="Arial"/>
              </a:rPr>
              <a:t>continous-valued</a:t>
            </a:r>
            <a:r>
              <a:rPr sz="2750" spc="-180" dirty="0">
                <a:latin typeface="Arial"/>
                <a:cs typeface="Arial"/>
              </a:rPr>
              <a:t>, </a:t>
            </a:r>
            <a:r>
              <a:rPr sz="2750" spc="-50" dirty="0">
                <a:latin typeface="Arial"/>
                <a:cs typeface="Arial"/>
              </a:rPr>
              <a:t>P(x</a:t>
            </a:r>
            <a:r>
              <a:rPr sz="2775" spc="-75" baseline="-18018" dirty="0">
                <a:latin typeface="Arial"/>
                <a:cs typeface="Arial"/>
              </a:rPr>
              <a:t>k</a:t>
            </a:r>
            <a:r>
              <a:rPr sz="2750" spc="-50" dirty="0">
                <a:latin typeface="Arial"/>
                <a:cs typeface="Arial"/>
              </a:rPr>
              <a:t>|C</a:t>
            </a:r>
            <a:r>
              <a:rPr sz="2775" spc="-75" baseline="-18018" dirty="0">
                <a:latin typeface="Arial"/>
                <a:cs typeface="Arial"/>
              </a:rPr>
              <a:t>i</a:t>
            </a:r>
            <a:r>
              <a:rPr sz="2750" spc="-50" dirty="0">
                <a:latin typeface="Arial"/>
                <a:cs typeface="Arial"/>
              </a:rPr>
              <a:t>) </a:t>
            </a:r>
            <a:r>
              <a:rPr sz="2750" spc="-229" dirty="0">
                <a:latin typeface="Arial"/>
                <a:cs typeface="Arial"/>
              </a:rPr>
              <a:t>is </a:t>
            </a:r>
            <a:r>
              <a:rPr sz="2750" spc="-170" dirty="0">
                <a:latin typeface="Arial"/>
                <a:cs typeface="Arial"/>
              </a:rPr>
              <a:t>usually computed </a:t>
            </a:r>
            <a:r>
              <a:rPr sz="2750" spc="-130" dirty="0">
                <a:latin typeface="Arial"/>
                <a:cs typeface="Arial"/>
              </a:rPr>
              <a:t>based </a:t>
            </a:r>
            <a:r>
              <a:rPr sz="2750" spc="-210" dirty="0">
                <a:latin typeface="Arial"/>
                <a:cs typeface="Arial"/>
              </a:rPr>
              <a:t>on </a:t>
            </a:r>
            <a:r>
              <a:rPr sz="2750" spc="-204" dirty="0">
                <a:latin typeface="Arial"/>
                <a:cs typeface="Arial"/>
              </a:rPr>
              <a:t>Gaussian  </a:t>
            </a:r>
            <a:r>
              <a:rPr sz="2750" spc="-120" dirty="0">
                <a:latin typeface="Arial"/>
                <a:cs typeface="Arial"/>
              </a:rPr>
              <a:t>distribution </a:t>
            </a:r>
            <a:r>
              <a:rPr sz="2750" spc="-114" dirty="0">
                <a:latin typeface="Arial"/>
                <a:cs typeface="Arial"/>
              </a:rPr>
              <a:t>with </a:t>
            </a:r>
            <a:r>
              <a:rPr sz="2750" dirty="0">
                <a:latin typeface="Arial"/>
                <a:cs typeface="Arial"/>
              </a:rPr>
              <a:t>a </a:t>
            </a:r>
            <a:r>
              <a:rPr sz="2750" spc="-220" dirty="0">
                <a:latin typeface="Arial"/>
                <a:cs typeface="Arial"/>
              </a:rPr>
              <a:t>mean </a:t>
            </a:r>
            <a:r>
              <a:rPr sz="2750" spc="15" dirty="0">
                <a:latin typeface="Carlito"/>
                <a:cs typeface="Carlito"/>
              </a:rPr>
              <a:t>μ </a:t>
            </a:r>
            <a:r>
              <a:rPr sz="2750" spc="-120" dirty="0">
                <a:latin typeface="Arial"/>
                <a:cs typeface="Arial"/>
              </a:rPr>
              <a:t>and </a:t>
            </a:r>
            <a:r>
              <a:rPr sz="2750" spc="-114" dirty="0">
                <a:latin typeface="Arial"/>
                <a:cs typeface="Arial"/>
              </a:rPr>
              <a:t>standard </a:t>
            </a:r>
            <a:r>
              <a:rPr sz="2750" spc="-90" dirty="0">
                <a:latin typeface="Arial"/>
                <a:cs typeface="Arial"/>
              </a:rPr>
              <a:t>deviation</a:t>
            </a:r>
            <a:r>
              <a:rPr sz="2750" spc="-105" dirty="0">
                <a:latin typeface="Arial"/>
                <a:cs typeface="Arial"/>
              </a:rPr>
              <a:t> </a:t>
            </a:r>
            <a:r>
              <a:rPr sz="2750" spc="10" dirty="0">
                <a:latin typeface="Carlito"/>
                <a:cs typeface="Carlito"/>
              </a:rPr>
              <a:t>σ</a:t>
            </a:r>
            <a:endParaRPr sz="275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35328" y="5325109"/>
            <a:ext cx="18268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spc="-95" dirty="0">
                <a:latin typeface="Arial"/>
                <a:cs typeface="Arial"/>
              </a:rPr>
              <a:t>and </a:t>
            </a:r>
            <a:r>
              <a:rPr sz="2400" spc="-55" dirty="0">
                <a:latin typeface="Arial"/>
                <a:cs typeface="Arial"/>
              </a:rPr>
              <a:t>P(x</a:t>
            </a:r>
            <a:r>
              <a:rPr sz="2325" spc="-82" baseline="-19713" dirty="0">
                <a:latin typeface="Arial"/>
                <a:cs typeface="Arial"/>
              </a:rPr>
              <a:t>k</a:t>
            </a:r>
            <a:r>
              <a:rPr sz="2400" spc="-55" dirty="0">
                <a:latin typeface="Arial"/>
                <a:cs typeface="Arial"/>
              </a:rPr>
              <a:t>|C</a:t>
            </a:r>
            <a:r>
              <a:rPr sz="2325" spc="-82" baseline="-19713" dirty="0">
                <a:latin typeface="Arial"/>
                <a:cs typeface="Arial"/>
              </a:rPr>
              <a:t>i</a:t>
            </a:r>
            <a:r>
              <a:rPr sz="2400" spc="-55" dirty="0">
                <a:latin typeface="Arial"/>
                <a:cs typeface="Arial"/>
              </a:rPr>
              <a:t>)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210" dirty="0">
                <a:latin typeface="Arial"/>
                <a:cs typeface="Arial"/>
              </a:rPr>
              <a:t>is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46827" y="3098885"/>
            <a:ext cx="3737610" cy="2133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  <a:tabLst>
                <a:tab pos="1148080" algn="l"/>
                <a:tab pos="2233295" algn="l"/>
                <a:tab pos="3656329" algn="l"/>
              </a:tabLst>
            </a:pPr>
            <a:r>
              <a:rPr sz="1200" i="1" spc="-60" dirty="0">
                <a:latin typeface="Times New Roman"/>
                <a:cs typeface="Times New Roman"/>
              </a:rPr>
              <a:t>k	</a:t>
            </a:r>
            <a:r>
              <a:rPr sz="1200" spc="-65" dirty="0">
                <a:latin typeface="Times New Roman"/>
                <a:cs typeface="Times New Roman"/>
              </a:rPr>
              <a:t>1	2	</a:t>
            </a:r>
            <a:r>
              <a:rPr sz="1200" i="1" spc="-65" dirty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08792" y="3156196"/>
            <a:ext cx="468630" cy="346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100" i="1" spc="-120" dirty="0">
                <a:latin typeface="Times New Roman"/>
                <a:cs typeface="Times New Roman"/>
              </a:rPr>
              <a:t>k </a:t>
            </a:r>
            <a:r>
              <a:rPr sz="2100" spc="-145" dirty="0">
                <a:latin typeface="Symbol"/>
                <a:cs typeface="Symbol"/>
              </a:rPr>
              <a:t></a:t>
            </a:r>
            <a:r>
              <a:rPr sz="2100" spc="-275" dirty="0">
                <a:latin typeface="Times New Roman"/>
                <a:cs typeface="Times New Roman"/>
              </a:rPr>
              <a:t> </a:t>
            </a:r>
            <a:r>
              <a:rPr sz="2100" spc="-135" dirty="0">
                <a:latin typeface="Times New Roman"/>
                <a:cs typeface="Times New Roman"/>
              </a:rPr>
              <a:t>1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5825" y="1490344"/>
            <a:ext cx="10629900" cy="169926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49250" marR="17780" indent="-324485">
              <a:lnSpc>
                <a:spcPct val="102400"/>
              </a:lnSpc>
              <a:spcBef>
                <a:spcPts val="50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49250" algn="l"/>
                <a:tab pos="349885" algn="l"/>
              </a:tabLst>
            </a:pPr>
            <a:r>
              <a:rPr sz="2750" spc="-160" dirty="0">
                <a:latin typeface="Arial"/>
                <a:cs typeface="Arial"/>
              </a:rPr>
              <a:t>A </a:t>
            </a:r>
            <a:r>
              <a:rPr sz="2750" spc="-95" dirty="0">
                <a:latin typeface="Arial"/>
                <a:cs typeface="Arial"/>
              </a:rPr>
              <a:t>simplified </a:t>
            </a:r>
            <a:r>
              <a:rPr sz="2750" spc="-220" dirty="0">
                <a:latin typeface="Arial"/>
                <a:cs typeface="Arial"/>
              </a:rPr>
              <a:t>assumption: </a:t>
            </a:r>
            <a:r>
              <a:rPr sz="2750" spc="-105" dirty="0">
                <a:latin typeface="Arial"/>
                <a:cs typeface="Arial"/>
              </a:rPr>
              <a:t>attributes </a:t>
            </a:r>
            <a:r>
              <a:rPr sz="2750" spc="-65" dirty="0">
                <a:latin typeface="Arial"/>
                <a:cs typeface="Arial"/>
              </a:rPr>
              <a:t>are </a:t>
            </a:r>
            <a:r>
              <a:rPr sz="2750" spc="-105" dirty="0">
                <a:latin typeface="Arial"/>
                <a:cs typeface="Arial"/>
              </a:rPr>
              <a:t>conditionally </a:t>
            </a:r>
            <a:r>
              <a:rPr sz="2750" spc="-135" dirty="0">
                <a:latin typeface="Arial"/>
                <a:cs typeface="Arial"/>
              </a:rPr>
              <a:t>independent </a:t>
            </a:r>
            <a:r>
              <a:rPr sz="2750" spc="-130" dirty="0">
                <a:latin typeface="Arial"/>
                <a:cs typeface="Arial"/>
              </a:rPr>
              <a:t>(i.e., </a:t>
            </a:r>
            <a:r>
              <a:rPr sz="2750" spc="-240" dirty="0">
                <a:latin typeface="Arial"/>
                <a:cs typeface="Arial"/>
              </a:rPr>
              <a:t>no  </a:t>
            </a:r>
            <a:r>
              <a:rPr sz="2750" spc="-155" dirty="0">
                <a:latin typeface="Arial"/>
                <a:cs typeface="Arial"/>
              </a:rPr>
              <a:t>dependence </a:t>
            </a:r>
            <a:r>
              <a:rPr sz="2750" spc="-80" dirty="0">
                <a:latin typeface="Arial"/>
                <a:cs typeface="Arial"/>
              </a:rPr>
              <a:t>relation </a:t>
            </a:r>
            <a:r>
              <a:rPr sz="2750" spc="-125" dirty="0">
                <a:latin typeface="Arial"/>
                <a:cs typeface="Arial"/>
              </a:rPr>
              <a:t>between</a:t>
            </a:r>
            <a:r>
              <a:rPr sz="2750" spc="-135" dirty="0">
                <a:latin typeface="Arial"/>
                <a:cs typeface="Arial"/>
              </a:rPr>
              <a:t> </a:t>
            </a:r>
            <a:r>
              <a:rPr sz="2750" spc="-114" dirty="0">
                <a:latin typeface="Arial"/>
                <a:cs typeface="Arial"/>
              </a:rPr>
              <a:t>attributes):</a:t>
            </a:r>
            <a:endParaRPr sz="2750">
              <a:latin typeface="Arial"/>
              <a:cs typeface="Arial"/>
            </a:endParaRPr>
          </a:p>
          <a:p>
            <a:pPr marL="3187700">
              <a:lnSpc>
                <a:spcPts val="2230"/>
              </a:lnSpc>
              <a:spcBef>
                <a:spcPts val="2005"/>
              </a:spcBef>
            </a:pPr>
            <a:r>
              <a:rPr sz="2100" i="1" spc="-135" dirty="0">
                <a:latin typeface="Times New Roman"/>
                <a:cs typeface="Times New Roman"/>
              </a:rPr>
              <a:t>n</a:t>
            </a:r>
            <a:endParaRPr sz="2100">
              <a:latin typeface="Times New Roman"/>
              <a:cs typeface="Times New Roman"/>
            </a:endParaRPr>
          </a:p>
          <a:p>
            <a:pPr marR="606425" algn="ctr">
              <a:lnSpc>
                <a:spcPts val="2230"/>
              </a:lnSpc>
              <a:tabLst>
                <a:tab pos="1182370" algn="l"/>
                <a:tab pos="1528445" algn="l"/>
                <a:tab pos="2040255" algn="l"/>
                <a:tab pos="3161030" algn="l"/>
                <a:tab pos="4257040" algn="l"/>
                <a:tab pos="5681980" algn="l"/>
              </a:tabLst>
            </a:pPr>
            <a:r>
              <a:rPr sz="2100" i="1" spc="-114" dirty="0">
                <a:latin typeface="Times New Roman"/>
                <a:cs typeface="Times New Roman"/>
              </a:rPr>
              <a:t>P</a:t>
            </a:r>
            <a:r>
              <a:rPr sz="2100" spc="-114" dirty="0">
                <a:latin typeface="Times New Roman"/>
                <a:cs typeface="Times New Roman"/>
              </a:rPr>
              <a:t>(</a:t>
            </a:r>
            <a:r>
              <a:rPr sz="2100" b="1" spc="-114" dirty="0">
                <a:latin typeface="Times New Roman"/>
                <a:cs typeface="Times New Roman"/>
              </a:rPr>
              <a:t>X </a:t>
            </a:r>
            <a:r>
              <a:rPr sz="2100" spc="-55" dirty="0">
                <a:latin typeface="Times New Roman"/>
                <a:cs typeface="Times New Roman"/>
              </a:rPr>
              <a:t>|</a:t>
            </a:r>
            <a:r>
              <a:rPr sz="2100" spc="-370" dirty="0">
                <a:latin typeface="Times New Roman"/>
                <a:cs typeface="Times New Roman"/>
              </a:rPr>
              <a:t> </a:t>
            </a:r>
            <a:r>
              <a:rPr sz="3150" i="1" spc="-97" baseline="-6613" dirty="0">
                <a:latin typeface="Times New Roman"/>
                <a:cs typeface="Times New Roman"/>
              </a:rPr>
              <a:t>C</a:t>
            </a:r>
            <a:r>
              <a:rPr sz="3150" i="1" spc="-97" baseline="-15873" dirty="0">
                <a:latin typeface="Times New Roman"/>
                <a:cs typeface="Times New Roman"/>
              </a:rPr>
              <a:t>i</a:t>
            </a:r>
            <a:r>
              <a:rPr sz="2100" spc="-65" dirty="0">
                <a:latin typeface="Times New Roman"/>
                <a:cs typeface="Times New Roman"/>
              </a:rPr>
              <a:t>)</a:t>
            </a:r>
            <a:r>
              <a:rPr sz="2100" spc="-114" dirty="0">
                <a:latin typeface="Times New Roman"/>
                <a:cs typeface="Times New Roman"/>
              </a:rPr>
              <a:t> </a:t>
            </a:r>
            <a:r>
              <a:rPr sz="2100" spc="-145" dirty="0">
                <a:latin typeface="Symbol"/>
                <a:cs typeface="Symbol"/>
              </a:rPr>
              <a:t></a:t>
            </a:r>
            <a:r>
              <a:rPr sz="2100" spc="-145" dirty="0">
                <a:latin typeface="Times New Roman"/>
                <a:cs typeface="Times New Roman"/>
              </a:rPr>
              <a:t>	</a:t>
            </a:r>
            <a:r>
              <a:rPr sz="3150" spc="-330" baseline="-3968" dirty="0">
                <a:latin typeface="Symbol"/>
                <a:cs typeface="Symbol"/>
              </a:rPr>
              <a:t></a:t>
            </a:r>
            <a:r>
              <a:rPr sz="3150" spc="-330" baseline="-3968" dirty="0">
                <a:latin typeface="Times New Roman"/>
                <a:cs typeface="Times New Roman"/>
              </a:rPr>
              <a:t>	</a:t>
            </a:r>
            <a:r>
              <a:rPr sz="2100" i="1" spc="-75" dirty="0">
                <a:latin typeface="Times New Roman"/>
                <a:cs typeface="Times New Roman"/>
              </a:rPr>
              <a:t>P</a:t>
            </a:r>
            <a:r>
              <a:rPr sz="2100" spc="-75" dirty="0">
                <a:latin typeface="Times New Roman"/>
                <a:cs typeface="Times New Roman"/>
              </a:rPr>
              <a:t>(</a:t>
            </a:r>
            <a:r>
              <a:rPr sz="3150" i="1" spc="-112" baseline="-6613" dirty="0">
                <a:latin typeface="Times New Roman"/>
                <a:cs typeface="Times New Roman"/>
              </a:rPr>
              <a:t>x	</a:t>
            </a:r>
            <a:r>
              <a:rPr sz="2100" spc="-55" dirty="0">
                <a:latin typeface="Times New Roman"/>
                <a:cs typeface="Times New Roman"/>
              </a:rPr>
              <a:t>| </a:t>
            </a:r>
            <a:r>
              <a:rPr sz="3150" i="1" spc="-97" baseline="-6613" dirty="0">
                <a:latin typeface="Times New Roman"/>
                <a:cs typeface="Times New Roman"/>
              </a:rPr>
              <a:t>C</a:t>
            </a:r>
            <a:r>
              <a:rPr sz="3150" i="1" spc="-97" baseline="-15873" dirty="0">
                <a:latin typeface="Times New Roman"/>
                <a:cs typeface="Times New Roman"/>
              </a:rPr>
              <a:t>i</a:t>
            </a:r>
            <a:r>
              <a:rPr sz="2100" spc="-65" dirty="0">
                <a:latin typeface="Times New Roman"/>
                <a:cs typeface="Times New Roman"/>
              </a:rPr>
              <a:t>)</a:t>
            </a:r>
            <a:r>
              <a:rPr sz="2100" spc="-305" dirty="0">
                <a:latin typeface="Times New Roman"/>
                <a:cs typeface="Times New Roman"/>
              </a:rPr>
              <a:t> </a:t>
            </a:r>
            <a:r>
              <a:rPr sz="2100" spc="-145" dirty="0">
                <a:latin typeface="Symbol"/>
                <a:cs typeface="Symbol"/>
              </a:rPr>
              <a:t></a:t>
            </a:r>
            <a:r>
              <a:rPr sz="2100" spc="-55" dirty="0">
                <a:latin typeface="Times New Roman"/>
                <a:cs typeface="Times New Roman"/>
              </a:rPr>
              <a:t> </a:t>
            </a:r>
            <a:r>
              <a:rPr sz="2100" i="1" spc="-75" dirty="0">
                <a:latin typeface="Times New Roman"/>
                <a:cs typeface="Times New Roman"/>
              </a:rPr>
              <a:t>P</a:t>
            </a:r>
            <a:r>
              <a:rPr sz="2100" spc="-75" dirty="0">
                <a:latin typeface="Times New Roman"/>
                <a:cs typeface="Times New Roman"/>
              </a:rPr>
              <a:t>(</a:t>
            </a:r>
            <a:r>
              <a:rPr sz="3150" i="1" spc="-112" baseline="-6613" dirty="0">
                <a:latin typeface="Times New Roman"/>
                <a:cs typeface="Times New Roman"/>
              </a:rPr>
              <a:t>x	</a:t>
            </a:r>
            <a:r>
              <a:rPr sz="2100" spc="-55" dirty="0">
                <a:latin typeface="Times New Roman"/>
                <a:cs typeface="Times New Roman"/>
              </a:rPr>
              <a:t>|</a:t>
            </a:r>
            <a:r>
              <a:rPr sz="2100" spc="-245" dirty="0">
                <a:latin typeface="Times New Roman"/>
                <a:cs typeface="Times New Roman"/>
              </a:rPr>
              <a:t> </a:t>
            </a:r>
            <a:r>
              <a:rPr sz="3150" i="1" spc="-60" baseline="-6613" dirty="0">
                <a:latin typeface="Times New Roman"/>
                <a:cs typeface="Times New Roman"/>
              </a:rPr>
              <a:t>C</a:t>
            </a:r>
            <a:r>
              <a:rPr sz="3150" i="1" spc="-60" baseline="-15873" dirty="0">
                <a:latin typeface="Times New Roman"/>
                <a:cs typeface="Times New Roman"/>
              </a:rPr>
              <a:t>i</a:t>
            </a:r>
            <a:r>
              <a:rPr sz="2100" spc="-40" dirty="0">
                <a:latin typeface="Times New Roman"/>
                <a:cs typeface="Times New Roman"/>
              </a:rPr>
              <a:t>)</a:t>
            </a:r>
            <a:r>
              <a:rPr sz="2100" spc="-40" dirty="0">
                <a:latin typeface="Symbol"/>
                <a:cs typeface="Symbol"/>
              </a:rPr>
              <a:t></a:t>
            </a:r>
            <a:r>
              <a:rPr sz="2100" spc="-229" dirty="0">
                <a:latin typeface="Times New Roman"/>
                <a:cs typeface="Times New Roman"/>
              </a:rPr>
              <a:t> </a:t>
            </a:r>
            <a:r>
              <a:rPr sz="2100" i="1" spc="-75" dirty="0">
                <a:latin typeface="Times New Roman"/>
                <a:cs typeface="Times New Roman"/>
              </a:rPr>
              <a:t>P</a:t>
            </a:r>
            <a:r>
              <a:rPr sz="2100" spc="-75" dirty="0">
                <a:latin typeface="Times New Roman"/>
                <a:cs typeface="Times New Roman"/>
              </a:rPr>
              <a:t>(</a:t>
            </a:r>
            <a:r>
              <a:rPr sz="3150" i="1" spc="-112" baseline="-6613" dirty="0">
                <a:latin typeface="Times New Roman"/>
                <a:cs typeface="Times New Roman"/>
              </a:rPr>
              <a:t>x	</a:t>
            </a:r>
            <a:r>
              <a:rPr sz="2100" spc="-55" dirty="0">
                <a:latin typeface="Times New Roman"/>
                <a:cs typeface="Times New Roman"/>
              </a:rPr>
              <a:t>|</a:t>
            </a:r>
            <a:r>
              <a:rPr sz="2100" spc="-240" dirty="0">
                <a:latin typeface="Times New Roman"/>
                <a:cs typeface="Times New Roman"/>
              </a:rPr>
              <a:t> </a:t>
            </a:r>
            <a:r>
              <a:rPr sz="3150" i="1" spc="-67" baseline="-6613" dirty="0">
                <a:latin typeface="Times New Roman"/>
                <a:cs typeface="Times New Roman"/>
              </a:rPr>
              <a:t>C</a:t>
            </a:r>
            <a:r>
              <a:rPr sz="3150" i="1" spc="-67" baseline="-15873" dirty="0">
                <a:latin typeface="Times New Roman"/>
                <a:cs typeface="Times New Roman"/>
              </a:rPr>
              <a:t>i</a:t>
            </a:r>
            <a:r>
              <a:rPr sz="2100" spc="-45" dirty="0">
                <a:latin typeface="Times New Roman"/>
                <a:cs typeface="Times New Roman"/>
              </a:rPr>
              <a:t>)</a:t>
            </a:r>
            <a:r>
              <a:rPr sz="2100" spc="-45" dirty="0">
                <a:latin typeface="Symbol"/>
                <a:cs typeface="Symbol"/>
              </a:rPr>
              <a:t></a:t>
            </a:r>
            <a:r>
              <a:rPr sz="2100" spc="-45" dirty="0">
                <a:latin typeface="Times New Roman"/>
                <a:cs typeface="Times New Roman"/>
              </a:rPr>
              <a:t>...</a:t>
            </a:r>
            <a:r>
              <a:rPr sz="2100" spc="-45" dirty="0">
                <a:latin typeface="Symbol"/>
                <a:cs typeface="Symbol"/>
              </a:rPr>
              <a:t></a:t>
            </a:r>
            <a:r>
              <a:rPr sz="2100" spc="-225" dirty="0">
                <a:latin typeface="Times New Roman"/>
                <a:cs typeface="Times New Roman"/>
              </a:rPr>
              <a:t> </a:t>
            </a:r>
            <a:r>
              <a:rPr sz="2100" i="1" spc="-75" dirty="0">
                <a:latin typeface="Times New Roman"/>
                <a:cs typeface="Times New Roman"/>
              </a:rPr>
              <a:t>P</a:t>
            </a:r>
            <a:r>
              <a:rPr sz="2100" spc="-75" dirty="0">
                <a:latin typeface="Times New Roman"/>
                <a:cs typeface="Times New Roman"/>
              </a:rPr>
              <a:t>(</a:t>
            </a:r>
            <a:r>
              <a:rPr sz="3150" i="1" spc="-112" baseline="-6613" dirty="0">
                <a:latin typeface="Times New Roman"/>
                <a:cs typeface="Times New Roman"/>
              </a:rPr>
              <a:t>x	</a:t>
            </a:r>
            <a:r>
              <a:rPr sz="2100" spc="-55" dirty="0">
                <a:latin typeface="Times New Roman"/>
                <a:cs typeface="Times New Roman"/>
              </a:rPr>
              <a:t>|</a:t>
            </a:r>
            <a:r>
              <a:rPr sz="2100" spc="-250" dirty="0">
                <a:latin typeface="Times New Roman"/>
                <a:cs typeface="Times New Roman"/>
              </a:rPr>
              <a:t> </a:t>
            </a:r>
            <a:r>
              <a:rPr sz="3150" i="1" spc="-97" baseline="-6613" dirty="0">
                <a:latin typeface="Times New Roman"/>
                <a:cs typeface="Times New Roman"/>
              </a:rPr>
              <a:t>C</a:t>
            </a:r>
            <a:r>
              <a:rPr sz="3150" i="1" spc="-97" baseline="-15873" dirty="0">
                <a:latin typeface="Times New Roman"/>
                <a:cs typeface="Times New Roman"/>
              </a:rPr>
              <a:t>i</a:t>
            </a:r>
            <a:r>
              <a:rPr sz="2100" spc="-65" dirty="0">
                <a:latin typeface="Times New Roman"/>
                <a:cs typeface="Times New Roman"/>
              </a:rPr>
              <a:t>)</a:t>
            </a:r>
            <a:endParaRPr sz="21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157730" y="5097985"/>
            <a:ext cx="800100" cy="324485"/>
            <a:chOff x="6157730" y="5097985"/>
            <a:chExt cx="800100" cy="324485"/>
          </a:xfrm>
        </p:grpSpPr>
        <p:sp>
          <p:nvSpPr>
            <p:cNvPr id="9" name="object 9"/>
            <p:cNvSpPr/>
            <p:nvPr/>
          </p:nvSpPr>
          <p:spPr>
            <a:xfrm>
              <a:off x="6188885" y="5314947"/>
              <a:ext cx="38735" cy="19050"/>
            </a:xfrm>
            <a:custGeom>
              <a:avLst/>
              <a:gdLst/>
              <a:ahLst/>
              <a:cxnLst/>
              <a:rect l="l" t="t" r="r" b="b"/>
              <a:pathLst>
                <a:path w="38735" h="19050">
                  <a:moveTo>
                    <a:pt x="0" y="19049"/>
                  </a:moveTo>
                  <a:lnTo>
                    <a:pt x="38478" y="0"/>
                  </a:lnTo>
                </a:path>
              </a:pathLst>
            </a:custGeom>
            <a:ln w="1090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227363" y="5320238"/>
              <a:ext cx="55880" cy="90170"/>
            </a:xfrm>
            <a:custGeom>
              <a:avLst/>
              <a:gdLst/>
              <a:ahLst/>
              <a:cxnLst/>
              <a:rect l="l" t="t" r="r" b="b"/>
              <a:pathLst>
                <a:path w="55879" h="90170">
                  <a:moveTo>
                    <a:pt x="0" y="0"/>
                  </a:moveTo>
                  <a:lnTo>
                    <a:pt x="55582" y="89960"/>
                  </a:lnTo>
                </a:path>
              </a:pathLst>
            </a:custGeom>
            <a:ln w="2412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157730" y="5103277"/>
              <a:ext cx="800100" cy="307340"/>
            </a:xfrm>
            <a:custGeom>
              <a:avLst/>
              <a:gdLst/>
              <a:ahLst/>
              <a:cxnLst/>
              <a:rect l="l" t="t" r="r" b="b"/>
              <a:pathLst>
                <a:path w="800100" h="307339">
                  <a:moveTo>
                    <a:pt x="131321" y="306921"/>
                  </a:moveTo>
                  <a:lnTo>
                    <a:pt x="204628" y="38624"/>
                  </a:lnTo>
                </a:path>
                <a:path w="800100" h="307339">
                  <a:moveTo>
                    <a:pt x="204628" y="38624"/>
                  </a:moveTo>
                  <a:lnTo>
                    <a:pt x="582111" y="38624"/>
                  </a:lnTo>
                </a:path>
                <a:path w="800100" h="307339">
                  <a:moveTo>
                    <a:pt x="0" y="0"/>
                  </a:moveTo>
                  <a:lnTo>
                    <a:pt x="799574" y="0"/>
                  </a:lnTo>
                </a:path>
              </a:pathLst>
            </a:custGeom>
            <a:ln w="114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7260958" y="4910134"/>
            <a:ext cx="573405" cy="0"/>
          </a:xfrm>
          <a:custGeom>
            <a:avLst/>
            <a:gdLst/>
            <a:ahLst/>
            <a:cxnLst/>
            <a:rect l="l" t="t" r="r" b="b"/>
            <a:pathLst>
              <a:path w="573404">
                <a:moveTo>
                  <a:pt x="0" y="0"/>
                </a:moveTo>
                <a:lnTo>
                  <a:pt x="572950" y="0"/>
                </a:lnTo>
              </a:path>
            </a:pathLst>
          </a:custGeom>
          <a:ln w="52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354676" y="4905934"/>
            <a:ext cx="372110" cy="224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200" spc="70" dirty="0">
                <a:latin typeface="Times New Roman"/>
                <a:cs typeface="Times New Roman"/>
              </a:rPr>
              <a:t>2</a:t>
            </a:r>
            <a:r>
              <a:rPr sz="1300" i="1" spc="70" dirty="0">
                <a:latin typeface="Symbol"/>
                <a:cs typeface="Symbol"/>
              </a:rPr>
              <a:t></a:t>
            </a:r>
            <a:r>
              <a:rPr sz="1300" i="1" spc="-80" dirty="0">
                <a:latin typeface="Times New Roman"/>
                <a:cs typeface="Times New Roman"/>
              </a:rPr>
              <a:t> </a:t>
            </a:r>
            <a:r>
              <a:rPr sz="1275" spc="112" baseline="35947" dirty="0">
                <a:latin typeface="Times New Roman"/>
                <a:cs typeface="Times New Roman"/>
              </a:rPr>
              <a:t>2</a:t>
            </a:r>
            <a:endParaRPr sz="1275" baseline="35947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12</a:t>
            </a:fld>
            <a:endParaRPr spc="5" dirty="0"/>
          </a:p>
        </p:txBody>
      </p:sp>
      <p:sp>
        <p:nvSpPr>
          <p:cNvPr id="14" name="object 14"/>
          <p:cNvSpPr txBox="1"/>
          <p:nvPr/>
        </p:nvSpPr>
        <p:spPr>
          <a:xfrm>
            <a:off x="7114127" y="4673629"/>
            <a:ext cx="732790" cy="224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1800" spc="240" baseline="-34722" dirty="0">
                <a:latin typeface="Symbol"/>
                <a:cs typeface="Symbol"/>
              </a:rPr>
              <a:t></a:t>
            </a:r>
            <a:r>
              <a:rPr sz="1200" spc="160" dirty="0">
                <a:latin typeface="Times New Roman"/>
                <a:cs typeface="Times New Roman"/>
              </a:rPr>
              <a:t>(</a:t>
            </a:r>
            <a:r>
              <a:rPr sz="1200" spc="-155" dirty="0">
                <a:latin typeface="Times New Roman"/>
                <a:cs typeface="Times New Roman"/>
              </a:rPr>
              <a:t> </a:t>
            </a:r>
            <a:r>
              <a:rPr sz="1200" i="1" spc="140" dirty="0">
                <a:latin typeface="Times New Roman"/>
                <a:cs typeface="Times New Roman"/>
              </a:rPr>
              <a:t>x</a:t>
            </a:r>
            <a:r>
              <a:rPr sz="1200" spc="140" dirty="0">
                <a:latin typeface="Symbol"/>
                <a:cs typeface="Symbol"/>
              </a:rPr>
              <a:t></a:t>
            </a:r>
            <a:r>
              <a:rPr sz="1300" i="1" spc="140" dirty="0">
                <a:latin typeface="Symbol"/>
                <a:cs typeface="Symbol"/>
              </a:rPr>
              <a:t></a:t>
            </a:r>
            <a:r>
              <a:rPr sz="1300" i="1" spc="-155" dirty="0">
                <a:latin typeface="Times New Roman"/>
                <a:cs typeface="Times New Roman"/>
              </a:rPr>
              <a:t> </a:t>
            </a:r>
            <a:r>
              <a:rPr sz="1200" spc="105" dirty="0">
                <a:latin typeface="Times New Roman"/>
                <a:cs typeface="Times New Roman"/>
              </a:rPr>
              <a:t>)</a:t>
            </a:r>
            <a:r>
              <a:rPr sz="1275" spc="157" baseline="35947" dirty="0">
                <a:latin typeface="Times New Roman"/>
                <a:cs typeface="Times New Roman"/>
              </a:rPr>
              <a:t>2</a:t>
            </a:r>
            <a:endParaRPr sz="1275" baseline="35947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68600" y="5097531"/>
            <a:ext cx="541020" cy="367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35" dirty="0">
                <a:latin typeface="Times New Roman"/>
                <a:cs typeface="Times New Roman"/>
              </a:rPr>
              <a:t>2</a:t>
            </a:r>
            <a:r>
              <a:rPr sz="2250" i="1" spc="35" dirty="0">
                <a:latin typeface="Symbol"/>
                <a:cs typeface="Symbol"/>
              </a:rPr>
              <a:t></a:t>
            </a:r>
            <a:r>
              <a:rPr sz="2250" i="1" spc="-390" dirty="0">
                <a:latin typeface="Times New Roman"/>
                <a:cs typeface="Times New Roman"/>
              </a:rPr>
              <a:t> </a:t>
            </a:r>
            <a:r>
              <a:rPr sz="2250" i="1" spc="95" dirty="0">
                <a:latin typeface="Symbol"/>
                <a:cs typeface="Symbol"/>
              </a:rPr>
              <a:t></a:t>
            </a:r>
            <a:endParaRPr sz="225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69388" y="4723862"/>
            <a:ext cx="179070" cy="3441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spc="155" dirty="0">
                <a:latin typeface="Times New Roman"/>
                <a:cs typeface="Times New Roman"/>
              </a:rPr>
              <a:t>1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66176" y="4872108"/>
            <a:ext cx="1433195" cy="3670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i="1" spc="195" dirty="0">
                <a:latin typeface="Times New Roman"/>
                <a:cs typeface="Times New Roman"/>
              </a:rPr>
              <a:t>g</a:t>
            </a:r>
            <a:r>
              <a:rPr sz="2100" spc="195" dirty="0">
                <a:latin typeface="Times New Roman"/>
                <a:cs typeface="Times New Roman"/>
              </a:rPr>
              <a:t>(</a:t>
            </a:r>
            <a:r>
              <a:rPr sz="2100" i="1" spc="195" dirty="0">
                <a:latin typeface="Times New Roman"/>
                <a:cs typeface="Times New Roman"/>
              </a:rPr>
              <a:t>x</a:t>
            </a:r>
            <a:r>
              <a:rPr sz="2100" spc="195" dirty="0">
                <a:latin typeface="Times New Roman"/>
                <a:cs typeface="Times New Roman"/>
              </a:rPr>
              <a:t>,</a:t>
            </a:r>
            <a:r>
              <a:rPr sz="2100" spc="-225" dirty="0">
                <a:latin typeface="Times New Roman"/>
                <a:cs typeface="Times New Roman"/>
              </a:rPr>
              <a:t> </a:t>
            </a:r>
            <a:r>
              <a:rPr sz="2250" i="1" spc="175" dirty="0">
                <a:latin typeface="Symbol"/>
                <a:cs typeface="Symbol"/>
              </a:rPr>
              <a:t></a:t>
            </a:r>
            <a:r>
              <a:rPr sz="2100" spc="175" dirty="0">
                <a:latin typeface="Times New Roman"/>
                <a:cs typeface="Times New Roman"/>
              </a:rPr>
              <a:t>,</a:t>
            </a:r>
            <a:r>
              <a:rPr sz="2250" i="1" spc="175" dirty="0">
                <a:latin typeface="Symbol"/>
                <a:cs typeface="Symbol"/>
              </a:rPr>
              <a:t></a:t>
            </a:r>
            <a:r>
              <a:rPr sz="2250" i="1" spc="-200" dirty="0">
                <a:latin typeface="Times New Roman"/>
                <a:cs typeface="Times New Roman"/>
              </a:rPr>
              <a:t> </a:t>
            </a:r>
            <a:r>
              <a:rPr sz="2100" spc="100" dirty="0">
                <a:latin typeface="Times New Roman"/>
                <a:cs typeface="Times New Roman"/>
              </a:rPr>
              <a:t>)</a:t>
            </a:r>
            <a:r>
              <a:rPr sz="2100" spc="-30" dirty="0">
                <a:latin typeface="Times New Roman"/>
                <a:cs typeface="Times New Roman"/>
              </a:rPr>
              <a:t> </a:t>
            </a:r>
            <a:r>
              <a:rPr sz="2100" spc="170" dirty="0">
                <a:latin typeface="Symbol"/>
                <a:cs typeface="Symbol"/>
              </a:rPr>
              <a:t>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991646" y="4891090"/>
            <a:ext cx="161925" cy="3441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100" i="1" spc="135" dirty="0">
                <a:latin typeface="Times New Roman"/>
                <a:cs typeface="Times New Roman"/>
              </a:rPr>
              <a:t>e</a:t>
            </a:r>
            <a:endParaRPr sz="21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07321" y="5882558"/>
            <a:ext cx="374142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650" i="1" spc="150" dirty="0">
                <a:latin typeface="Times New Roman"/>
                <a:cs typeface="Times New Roman"/>
              </a:rPr>
              <a:t>P</a:t>
            </a:r>
            <a:r>
              <a:rPr sz="2650" spc="235" dirty="0">
                <a:latin typeface="Times New Roman"/>
                <a:cs typeface="Times New Roman"/>
              </a:rPr>
              <a:t>(</a:t>
            </a:r>
            <a:r>
              <a:rPr sz="2650" i="1" spc="65" dirty="0">
                <a:latin typeface="Times New Roman"/>
                <a:cs typeface="Times New Roman"/>
              </a:rPr>
              <a:t>x</a:t>
            </a:r>
            <a:r>
              <a:rPr sz="2325" i="1" spc="37" baseline="-23297" dirty="0">
                <a:latin typeface="Times New Roman"/>
                <a:cs typeface="Times New Roman"/>
              </a:rPr>
              <a:t>k</a:t>
            </a:r>
            <a:r>
              <a:rPr sz="2325" i="1" baseline="-23297" dirty="0">
                <a:latin typeface="Times New Roman"/>
                <a:cs typeface="Times New Roman"/>
              </a:rPr>
              <a:t> </a:t>
            </a:r>
            <a:r>
              <a:rPr sz="2325" i="1" spc="157" baseline="-23297" dirty="0">
                <a:latin typeface="Times New Roman"/>
                <a:cs typeface="Times New Roman"/>
              </a:rPr>
              <a:t> </a:t>
            </a:r>
            <a:r>
              <a:rPr sz="2650" spc="20" dirty="0">
                <a:latin typeface="Times New Roman"/>
                <a:cs typeface="Times New Roman"/>
              </a:rPr>
              <a:t>|</a:t>
            </a:r>
            <a:r>
              <a:rPr sz="2650" spc="-225" dirty="0">
                <a:latin typeface="Times New Roman"/>
                <a:cs typeface="Times New Roman"/>
              </a:rPr>
              <a:t> </a:t>
            </a:r>
            <a:r>
              <a:rPr sz="3975" i="1" spc="382" baseline="-7337" dirty="0">
                <a:latin typeface="Times New Roman"/>
                <a:cs typeface="Times New Roman"/>
              </a:rPr>
              <a:t>C</a:t>
            </a:r>
            <a:r>
              <a:rPr sz="3975" i="1" spc="179" baseline="-15723" dirty="0">
                <a:latin typeface="Times New Roman"/>
                <a:cs typeface="Times New Roman"/>
              </a:rPr>
              <a:t>i</a:t>
            </a:r>
            <a:r>
              <a:rPr sz="2650" spc="35" dirty="0">
                <a:latin typeface="Times New Roman"/>
                <a:cs typeface="Times New Roman"/>
              </a:rPr>
              <a:t>)</a:t>
            </a:r>
            <a:r>
              <a:rPr sz="2650" spc="-30" dirty="0">
                <a:latin typeface="Times New Roman"/>
                <a:cs typeface="Times New Roman"/>
              </a:rPr>
              <a:t> </a:t>
            </a:r>
            <a:r>
              <a:rPr sz="2650" spc="60" dirty="0">
                <a:latin typeface="Symbol"/>
                <a:cs typeface="Symbol"/>
              </a:rPr>
              <a:t></a:t>
            </a:r>
            <a:r>
              <a:rPr sz="2650" spc="105" dirty="0">
                <a:latin typeface="Times New Roman"/>
                <a:cs typeface="Times New Roman"/>
              </a:rPr>
              <a:t> </a:t>
            </a:r>
            <a:r>
              <a:rPr sz="2650" i="1" spc="265" dirty="0">
                <a:latin typeface="Times New Roman"/>
                <a:cs typeface="Times New Roman"/>
              </a:rPr>
              <a:t>g</a:t>
            </a:r>
            <a:r>
              <a:rPr sz="2650" spc="235" dirty="0">
                <a:latin typeface="Times New Roman"/>
                <a:cs typeface="Times New Roman"/>
              </a:rPr>
              <a:t>(</a:t>
            </a:r>
            <a:r>
              <a:rPr sz="2650" i="1" spc="65" dirty="0">
                <a:latin typeface="Times New Roman"/>
                <a:cs typeface="Times New Roman"/>
              </a:rPr>
              <a:t>x</a:t>
            </a:r>
            <a:r>
              <a:rPr sz="2325" i="1" spc="37" baseline="-23297" dirty="0">
                <a:latin typeface="Times New Roman"/>
                <a:cs typeface="Times New Roman"/>
              </a:rPr>
              <a:t>k</a:t>
            </a:r>
            <a:r>
              <a:rPr sz="2325" i="1" spc="22" baseline="-23297" dirty="0">
                <a:latin typeface="Times New Roman"/>
                <a:cs typeface="Times New Roman"/>
              </a:rPr>
              <a:t> </a:t>
            </a:r>
            <a:r>
              <a:rPr sz="2650" spc="210" dirty="0">
                <a:latin typeface="Times New Roman"/>
                <a:cs typeface="Times New Roman"/>
              </a:rPr>
              <a:t>,</a:t>
            </a:r>
            <a:r>
              <a:rPr sz="2800" i="1" spc="-880" dirty="0">
                <a:latin typeface="Symbol"/>
                <a:cs typeface="Symbol"/>
              </a:rPr>
              <a:t></a:t>
            </a:r>
            <a:r>
              <a:rPr sz="2325" i="1" spc="82" baseline="-23297" dirty="0">
                <a:latin typeface="Times New Roman"/>
                <a:cs typeface="Times New Roman"/>
              </a:rPr>
              <a:t>C</a:t>
            </a:r>
            <a:r>
              <a:rPr sz="1650" i="1" spc="15" baseline="-53030" dirty="0">
                <a:latin typeface="Times New Roman"/>
                <a:cs typeface="Times New Roman"/>
              </a:rPr>
              <a:t>i</a:t>
            </a:r>
            <a:r>
              <a:rPr sz="1650" i="1" baseline="-53030" dirty="0">
                <a:latin typeface="Times New Roman"/>
                <a:cs typeface="Times New Roman"/>
              </a:rPr>
              <a:t> </a:t>
            </a:r>
            <a:r>
              <a:rPr sz="1650" i="1" spc="-82" baseline="-53030" dirty="0">
                <a:latin typeface="Times New Roman"/>
                <a:cs typeface="Times New Roman"/>
              </a:rPr>
              <a:t> </a:t>
            </a:r>
            <a:r>
              <a:rPr sz="2650" spc="-50" dirty="0">
                <a:latin typeface="Times New Roman"/>
                <a:cs typeface="Times New Roman"/>
              </a:rPr>
              <a:t>,</a:t>
            </a:r>
            <a:r>
              <a:rPr sz="2800" i="1" spc="-660" dirty="0">
                <a:latin typeface="Symbol"/>
                <a:cs typeface="Symbol"/>
              </a:rPr>
              <a:t></a:t>
            </a:r>
            <a:r>
              <a:rPr sz="2325" i="1" spc="82" baseline="-23297" dirty="0">
                <a:latin typeface="Times New Roman"/>
                <a:cs typeface="Times New Roman"/>
              </a:rPr>
              <a:t>C</a:t>
            </a:r>
            <a:r>
              <a:rPr sz="1650" i="1" spc="15" baseline="-53030" dirty="0">
                <a:latin typeface="Times New Roman"/>
                <a:cs typeface="Times New Roman"/>
              </a:rPr>
              <a:t>i</a:t>
            </a:r>
            <a:r>
              <a:rPr sz="1650" i="1" baseline="-53030" dirty="0">
                <a:latin typeface="Times New Roman"/>
                <a:cs typeface="Times New Roman"/>
              </a:rPr>
              <a:t> </a:t>
            </a:r>
            <a:r>
              <a:rPr sz="1650" i="1" spc="-15" baseline="-53030" dirty="0">
                <a:latin typeface="Times New Roman"/>
                <a:cs typeface="Times New Roman"/>
              </a:rPr>
              <a:t> </a:t>
            </a:r>
            <a:r>
              <a:rPr sz="2650" spc="35" dirty="0">
                <a:latin typeface="Times New Roman"/>
                <a:cs typeface="Times New Roman"/>
              </a:rPr>
              <a:t>)</a:t>
            </a:r>
            <a:endParaRPr sz="26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3112" y="464185"/>
            <a:ext cx="891667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10" dirty="0"/>
              <a:t>Naïve </a:t>
            </a:r>
            <a:r>
              <a:rPr spc="-340" dirty="0"/>
              <a:t>Bayes </a:t>
            </a:r>
            <a:r>
              <a:rPr spc="-195" dirty="0"/>
              <a:t>Classifier: </a:t>
            </a:r>
            <a:r>
              <a:rPr spc="-260" dirty="0"/>
              <a:t>Training</a:t>
            </a:r>
            <a:r>
              <a:rPr spc="-35" dirty="0"/>
              <a:t> </a:t>
            </a:r>
            <a:r>
              <a:rPr spc="-200" dirty="0"/>
              <a:t>Dataset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13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880427" y="1790735"/>
            <a:ext cx="4293235" cy="2839085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2400" spc="-5" dirty="0">
                <a:latin typeface="Carlito"/>
                <a:cs typeface="Carlito"/>
              </a:rPr>
              <a:t>Class: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2400" spc="5" dirty="0">
                <a:latin typeface="Carlito"/>
                <a:cs typeface="Carlito"/>
              </a:rPr>
              <a:t>C1:buys_computer </a:t>
            </a:r>
            <a:r>
              <a:rPr sz="2400" dirty="0">
                <a:latin typeface="Carlito"/>
                <a:cs typeface="Carlito"/>
              </a:rPr>
              <a:t>=</a:t>
            </a:r>
            <a:r>
              <a:rPr sz="2400" spc="-28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‘yes’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2400" spc="5" dirty="0">
                <a:latin typeface="Carlito"/>
                <a:cs typeface="Carlito"/>
              </a:rPr>
              <a:t>C2:buys_computer </a:t>
            </a:r>
            <a:r>
              <a:rPr sz="2400" dirty="0">
                <a:latin typeface="Carlito"/>
                <a:cs typeface="Carlito"/>
              </a:rPr>
              <a:t>=</a:t>
            </a:r>
            <a:r>
              <a:rPr sz="2400" spc="-28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‘no’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8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Carlito"/>
                <a:cs typeface="Carlito"/>
              </a:rPr>
              <a:t>Data </a:t>
            </a:r>
            <a:r>
              <a:rPr sz="2400" spc="5" dirty="0">
                <a:latin typeface="Carlito"/>
                <a:cs typeface="Carlito"/>
              </a:rPr>
              <a:t>to be</a:t>
            </a:r>
            <a:r>
              <a:rPr sz="2400" spc="-16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classified: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2400" dirty="0">
                <a:latin typeface="Carlito"/>
                <a:cs typeface="Carlito"/>
              </a:rPr>
              <a:t>X = </a:t>
            </a:r>
            <a:r>
              <a:rPr sz="2400" spc="-5" dirty="0">
                <a:latin typeface="Carlito"/>
                <a:cs typeface="Carlito"/>
              </a:rPr>
              <a:t>(age </a:t>
            </a:r>
            <a:r>
              <a:rPr sz="2400" spc="-10" dirty="0">
                <a:latin typeface="Carlito"/>
                <a:cs typeface="Carlito"/>
              </a:rPr>
              <a:t>&lt;=30, </a:t>
            </a:r>
            <a:r>
              <a:rPr sz="2400" spc="10" dirty="0">
                <a:latin typeface="Carlito"/>
                <a:cs typeface="Carlito"/>
              </a:rPr>
              <a:t>Income </a:t>
            </a:r>
            <a:r>
              <a:rPr sz="2400" dirty="0">
                <a:latin typeface="Carlito"/>
                <a:cs typeface="Carlito"/>
              </a:rPr>
              <a:t>=</a:t>
            </a:r>
            <a:r>
              <a:rPr sz="2400" spc="-185" dirty="0">
                <a:latin typeface="Carlito"/>
                <a:cs typeface="Carlito"/>
              </a:rPr>
              <a:t> </a:t>
            </a:r>
            <a:r>
              <a:rPr sz="2400" spc="5" dirty="0">
                <a:latin typeface="Carlito"/>
                <a:cs typeface="Carlito"/>
              </a:rPr>
              <a:t>medium,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2400" spc="10" dirty="0">
                <a:latin typeface="Carlito"/>
                <a:cs typeface="Carlito"/>
              </a:rPr>
              <a:t>Student </a:t>
            </a:r>
            <a:r>
              <a:rPr sz="2400" dirty="0">
                <a:latin typeface="Carlito"/>
                <a:cs typeface="Carlito"/>
              </a:rPr>
              <a:t>= </a:t>
            </a:r>
            <a:r>
              <a:rPr sz="2400" spc="-5" dirty="0">
                <a:latin typeface="Carlito"/>
                <a:cs typeface="Carlito"/>
              </a:rPr>
              <a:t>yes, </a:t>
            </a:r>
            <a:r>
              <a:rPr sz="2400" spc="-15" dirty="0">
                <a:latin typeface="Carlito"/>
                <a:cs typeface="Carlito"/>
              </a:rPr>
              <a:t>Credit_rating </a:t>
            </a:r>
            <a:r>
              <a:rPr sz="2400" dirty="0">
                <a:latin typeface="Carlito"/>
                <a:cs typeface="Carlito"/>
              </a:rPr>
              <a:t>=</a:t>
            </a:r>
            <a:r>
              <a:rPr sz="2400" spc="-125" dirty="0">
                <a:latin typeface="Carlito"/>
                <a:cs typeface="Carlito"/>
              </a:rPr>
              <a:t> </a:t>
            </a:r>
            <a:r>
              <a:rPr sz="2400" spc="-25" dirty="0">
                <a:latin typeface="Carlito"/>
                <a:cs typeface="Carlito"/>
              </a:rPr>
              <a:t>Fair)</a:t>
            </a:r>
            <a:endParaRPr sz="2400">
              <a:latin typeface="Carlito"/>
              <a:cs typeface="Carlito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715125" y="1628762"/>
          <a:ext cx="4749164" cy="45566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56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1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68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1056">
                <a:tc>
                  <a:txBody>
                    <a:bodyPr/>
                    <a:lstStyle/>
                    <a:p>
                      <a:pPr marL="21209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45" dirty="0">
                          <a:latin typeface="Arial"/>
                          <a:cs typeface="Arial"/>
                        </a:rPr>
                        <a:t>age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45" dirty="0">
                          <a:latin typeface="Arial"/>
                          <a:cs typeface="Arial"/>
                        </a:rPr>
                        <a:t>income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10" dirty="0">
                          <a:latin typeface="Arial"/>
                          <a:cs typeface="Arial"/>
                        </a:rPr>
                        <a:t>student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143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dirty="0">
                          <a:latin typeface="Arial"/>
                          <a:cs typeface="Arial"/>
                        </a:rPr>
                        <a:t>cr</a:t>
                      </a:r>
                      <a:r>
                        <a:rPr sz="1750" spc="-2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750" spc="3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750" spc="-2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750" spc="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750" spc="-25" dirty="0">
                          <a:latin typeface="Arial"/>
                          <a:cs typeface="Arial"/>
                        </a:rPr>
                        <a:t>_</a:t>
                      </a:r>
                      <a:r>
                        <a:rPr sz="175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750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750" spc="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750" spc="-2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750" spc="3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750" dirty="0">
                          <a:latin typeface="Arial"/>
                          <a:cs typeface="Arial"/>
                        </a:rPr>
                        <a:t>g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35" dirty="0">
                          <a:latin typeface="Arial"/>
                          <a:cs typeface="Arial"/>
                        </a:rPr>
                        <a:t>buys_computer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087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750" spc="-160" dirty="0">
                          <a:latin typeface="Arial"/>
                          <a:cs typeface="Arial"/>
                        </a:rPr>
                        <a:t>&lt;=30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750" spc="-114" dirty="0">
                          <a:latin typeface="Arial"/>
                          <a:cs typeface="Arial"/>
                        </a:rPr>
                        <a:t>high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750" spc="-110" dirty="0">
                          <a:latin typeface="Arial"/>
                          <a:cs typeface="Arial"/>
                        </a:rPr>
                        <a:t>no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750" spc="-105" dirty="0">
                          <a:latin typeface="Arial"/>
                          <a:cs typeface="Arial"/>
                        </a:rPr>
                        <a:t>fair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750" spc="-110" dirty="0">
                          <a:latin typeface="Arial"/>
                          <a:cs typeface="Arial"/>
                        </a:rPr>
                        <a:t>no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889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44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60" dirty="0">
                          <a:latin typeface="Arial"/>
                          <a:cs typeface="Arial"/>
                        </a:rPr>
                        <a:t>&lt;=30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14" dirty="0">
                          <a:latin typeface="Arial"/>
                          <a:cs typeface="Arial"/>
                        </a:rPr>
                        <a:t>high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10" dirty="0">
                          <a:latin typeface="Arial"/>
                          <a:cs typeface="Arial"/>
                        </a:rPr>
                        <a:t>no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20" dirty="0">
                          <a:latin typeface="Arial"/>
                          <a:cs typeface="Arial"/>
                        </a:rPr>
                        <a:t>excellent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10" dirty="0">
                          <a:latin typeface="Arial"/>
                          <a:cs typeface="Arial"/>
                        </a:rPr>
                        <a:t>no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44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85" dirty="0">
                          <a:latin typeface="Arial"/>
                          <a:cs typeface="Arial"/>
                        </a:rPr>
                        <a:t>31…40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14" dirty="0">
                          <a:latin typeface="Arial"/>
                          <a:cs typeface="Arial"/>
                        </a:rPr>
                        <a:t>high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10" dirty="0">
                          <a:latin typeface="Arial"/>
                          <a:cs typeface="Arial"/>
                        </a:rPr>
                        <a:t>no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05" dirty="0">
                          <a:latin typeface="Arial"/>
                          <a:cs typeface="Arial"/>
                        </a:rPr>
                        <a:t>fair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45" dirty="0">
                          <a:latin typeface="Arial"/>
                          <a:cs typeface="Arial"/>
                        </a:rPr>
                        <a:t>yes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44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60" dirty="0">
                          <a:latin typeface="Arial"/>
                          <a:cs typeface="Arial"/>
                        </a:rPr>
                        <a:t>&gt;40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55" dirty="0">
                          <a:latin typeface="Arial"/>
                          <a:cs typeface="Arial"/>
                        </a:rPr>
                        <a:t>medium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10" dirty="0">
                          <a:latin typeface="Arial"/>
                          <a:cs typeface="Arial"/>
                        </a:rPr>
                        <a:t>no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05" dirty="0">
                          <a:latin typeface="Arial"/>
                          <a:cs typeface="Arial"/>
                        </a:rPr>
                        <a:t>fair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45" dirty="0">
                          <a:latin typeface="Arial"/>
                          <a:cs typeface="Arial"/>
                        </a:rPr>
                        <a:t>yes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44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60" dirty="0">
                          <a:latin typeface="Arial"/>
                          <a:cs typeface="Arial"/>
                        </a:rPr>
                        <a:t>&gt;40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30" dirty="0">
                          <a:latin typeface="Arial"/>
                          <a:cs typeface="Arial"/>
                        </a:rPr>
                        <a:t>low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45" dirty="0">
                          <a:latin typeface="Arial"/>
                          <a:cs typeface="Arial"/>
                        </a:rPr>
                        <a:t>yes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05" dirty="0">
                          <a:latin typeface="Arial"/>
                          <a:cs typeface="Arial"/>
                        </a:rPr>
                        <a:t>fair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45" dirty="0">
                          <a:latin typeface="Arial"/>
                          <a:cs typeface="Arial"/>
                        </a:rPr>
                        <a:t>yes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44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60" dirty="0">
                          <a:latin typeface="Arial"/>
                          <a:cs typeface="Arial"/>
                        </a:rPr>
                        <a:t>&gt;40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30" dirty="0">
                          <a:latin typeface="Arial"/>
                          <a:cs typeface="Arial"/>
                        </a:rPr>
                        <a:t>low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45" dirty="0">
                          <a:latin typeface="Arial"/>
                          <a:cs typeface="Arial"/>
                        </a:rPr>
                        <a:t>yes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20" dirty="0">
                          <a:latin typeface="Arial"/>
                          <a:cs typeface="Arial"/>
                        </a:rPr>
                        <a:t>excellent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10" dirty="0">
                          <a:latin typeface="Arial"/>
                          <a:cs typeface="Arial"/>
                        </a:rPr>
                        <a:t>no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44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85" dirty="0">
                          <a:latin typeface="Arial"/>
                          <a:cs typeface="Arial"/>
                        </a:rPr>
                        <a:t>31…40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30" dirty="0">
                          <a:latin typeface="Arial"/>
                          <a:cs typeface="Arial"/>
                        </a:rPr>
                        <a:t>low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45" dirty="0">
                          <a:latin typeface="Arial"/>
                          <a:cs typeface="Arial"/>
                        </a:rPr>
                        <a:t>yes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20" dirty="0">
                          <a:latin typeface="Arial"/>
                          <a:cs typeface="Arial"/>
                        </a:rPr>
                        <a:t>excellent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45" dirty="0">
                          <a:latin typeface="Arial"/>
                          <a:cs typeface="Arial"/>
                        </a:rPr>
                        <a:t>yes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644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60" dirty="0">
                          <a:latin typeface="Arial"/>
                          <a:cs typeface="Arial"/>
                        </a:rPr>
                        <a:t>&lt;=30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55" dirty="0">
                          <a:latin typeface="Arial"/>
                          <a:cs typeface="Arial"/>
                        </a:rPr>
                        <a:t>medium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10" dirty="0">
                          <a:latin typeface="Arial"/>
                          <a:cs typeface="Arial"/>
                        </a:rPr>
                        <a:t>no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05" dirty="0">
                          <a:latin typeface="Arial"/>
                          <a:cs typeface="Arial"/>
                        </a:rPr>
                        <a:t>fair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10" dirty="0">
                          <a:latin typeface="Arial"/>
                          <a:cs typeface="Arial"/>
                        </a:rPr>
                        <a:t>no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44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60" dirty="0">
                          <a:latin typeface="Arial"/>
                          <a:cs typeface="Arial"/>
                        </a:rPr>
                        <a:t>&lt;=30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30" dirty="0">
                          <a:latin typeface="Arial"/>
                          <a:cs typeface="Arial"/>
                        </a:rPr>
                        <a:t>low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45" dirty="0">
                          <a:latin typeface="Arial"/>
                          <a:cs typeface="Arial"/>
                        </a:rPr>
                        <a:t>yes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05" dirty="0">
                          <a:latin typeface="Arial"/>
                          <a:cs typeface="Arial"/>
                        </a:rPr>
                        <a:t>fair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45" dirty="0">
                          <a:latin typeface="Arial"/>
                          <a:cs typeface="Arial"/>
                        </a:rPr>
                        <a:t>yes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641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60" dirty="0">
                          <a:latin typeface="Arial"/>
                          <a:cs typeface="Arial"/>
                        </a:rPr>
                        <a:t>&gt;40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55" dirty="0">
                          <a:latin typeface="Arial"/>
                          <a:cs typeface="Arial"/>
                        </a:rPr>
                        <a:t>medium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45" dirty="0">
                          <a:latin typeface="Arial"/>
                          <a:cs typeface="Arial"/>
                        </a:rPr>
                        <a:t>yes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05" dirty="0">
                          <a:latin typeface="Arial"/>
                          <a:cs typeface="Arial"/>
                        </a:rPr>
                        <a:t>fair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45" dirty="0">
                          <a:latin typeface="Arial"/>
                          <a:cs typeface="Arial"/>
                        </a:rPr>
                        <a:t>yes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44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60" dirty="0">
                          <a:latin typeface="Arial"/>
                          <a:cs typeface="Arial"/>
                        </a:rPr>
                        <a:t>&lt;=30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55" dirty="0">
                          <a:latin typeface="Arial"/>
                          <a:cs typeface="Arial"/>
                        </a:rPr>
                        <a:t>medium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45" dirty="0">
                          <a:latin typeface="Arial"/>
                          <a:cs typeface="Arial"/>
                        </a:rPr>
                        <a:t>yes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20" dirty="0">
                          <a:latin typeface="Arial"/>
                          <a:cs typeface="Arial"/>
                        </a:rPr>
                        <a:t>excellent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45" dirty="0">
                          <a:latin typeface="Arial"/>
                          <a:cs typeface="Arial"/>
                        </a:rPr>
                        <a:t>yes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644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85" dirty="0">
                          <a:latin typeface="Arial"/>
                          <a:cs typeface="Arial"/>
                        </a:rPr>
                        <a:t>31…40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55" dirty="0">
                          <a:latin typeface="Arial"/>
                          <a:cs typeface="Arial"/>
                        </a:rPr>
                        <a:t>medium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10" dirty="0">
                          <a:latin typeface="Arial"/>
                          <a:cs typeface="Arial"/>
                        </a:rPr>
                        <a:t>no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20" dirty="0">
                          <a:latin typeface="Arial"/>
                          <a:cs typeface="Arial"/>
                        </a:rPr>
                        <a:t>excellent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45" dirty="0">
                          <a:latin typeface="Arial"/>
                          <a:cs typeface="Arial"/>
                        </a:rPr>
                        <a:t>yes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644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85" dirty="0">
                          <a:latin typeface="Arial"/>
                          <a:cs typeface="Arial"/>
                        </a:rPr>
                        <a:t>31…40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14" dirty="0">
                          <a:latin typeface="Arial"/>
                          <a:cs typeface="Arial"/>
                        </a:rPr>
                        <a:t>high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45" dirty="0">
                          <a:latin typeface="Arial"/>
                          <a:cs typeface="Arial"/>
                        </a:rPr>
                        <a:t>yes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05" dirty="0">
                          <a:latin typeface="Arial"/>
                          <a:cs typeface="Arial"/>
                        </a:rPr>
                        <a:t>fair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45" dirty="0">
                          <a:latin typeface="Arial"/>
                          <a:cs typeface="Arial"/>
                        </a:rPr>
                        <a:t>yes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1057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60" dirty="0">
                          <a:latin typeface="Arial"/>
                          <a:cs typeface="Arial"/>
                        </a:rPr>
                        <a:t>&gt;40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55" dirty="0">
                          <a:latin typeface="Arial"/>
                          <a:cs typeface="Arial"/>
                        </a:rPr>
                        <a:t>medium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10" dirty="0">
                          <a:latin typeface="Arial"/>
                          <a:cs typeface="Arial"/>
                        </a:rPr>
                        <a:t>no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55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20" dirty="0">
                          <a:latin typeface="Arial"/>
                          <a:cs typeface="Arial"/>
                        </a:rPr>
                        <a:t>excellent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750" spc="-110" dirty="0">
                          <a:latin typeface="Arial"/>
                          <a:cs typeface="Arial"/>
                        </a:rPr>
                        <a:t>no</a:t>
                      </a:r>
                      <a:endParaRPr sz="17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76350"/>
            <a:ext cx="714375" cy="228600"/>
          </a:xfrm>
          <a:custGeom>
            <a:avLst/>
            <a:gdLst/>
            <a:ahLst/>
            <a:cxnLst/>
            <a:rect l="l" t="t" r="r" b="b"/>
            <a:pathLst>
              <a:path w="714375" h="228600">
                <a:moveTo>
                  <a:pt x="714375" y="0"/>
                </a:moveTo>
                <a:lnTo>
                  <a:pt x="0" y="0"/>
                </a:lnTo>
                <a:lnTo>
                  <a:pt x="0" y="228600"/>
                </a:lnTo>
                <a:lnTo>
                  <a:pt x="714375" y="228600"/>
                </a:lnTo>
                <a:lnTo>
                  <a:pt x="714375" y="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90575" y="1276350"/>
            <a:ext cx="7721600" cy="228600"/>
          </a:xfrm>
          <a:custGeom>
            <a:avLst/>
            <a:gdLst/>
            <a:ahLst/>
            <a:cxnLst/>
            <a:rect l="l" t="t" r="r" b="b"/>
            <a:pathLst>
              <a:path w="7721600" h="228600">
                <a:moveTo>
                  <a:pt x="0" y="228600"/>
                </a:moveTo>
                <a:lnTo>
                  <a:pt x="7721322" y="228600"/>
                </a:lnTo>
                <a:lnTo>
                  <a:pt x="7721322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28675" y="588263"/>
            <a:ext cx="719137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-200" dirty="0"/>
              <a:t>Naïve </a:t>
            </a:r>
            <a:r>
              <a:rPr sz="3950" spc="-315" dirty="0"/>
              <a:t>Bayes </a:t>
            </a:r>
            <a:r>
              <a:rPr sz="3950" spc="-165" dirty="0"/>
              <a:t>Classifier: </a:t>
            </a:r>
            <a:r>
              <a:rPr sz="3950" spc="-345" dirty="0"/>
              <a:t>An</a:t>
            </a:r>
            <a:r>
              <a:rPr sz="3950" spc="-210" dirty="0"/>
              <a:t> </a:t>
            </a:r>
            <a:r>
              <a:rPr sz="3950" spc="-254" dirty="0"/>
              <a:t>Example</a:t>
            </a:r>
            <a:endParaRPr sz="395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14</a:t>
            </a:fld>
            <a:endParaRPr spc="5" dirty="0"/>
          </a:p>
        </p:txBody>
      </p:sp>
      <p:sp>
        <p:nvSpPr>
          <p:cNvPr id="5" name="object 5"/>
          <p:cNvSpPr txBox="1"/>
          <p:nvPr/>
        </p:nvSpPr>
        <p:spPr>
          <a:xfrm>
            <a:off x="803275" y="1508061"/>
            <a:ext cx="91440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61950" indent="-324485">
              <a:lnSpc>
                <a:spcPct val="100000"/>
              </a:lnSpc>
              <a:spcBef>
                <a:spcPts val="12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61950" algn="l"/>
                <a:tab pos="362585" algn="l"/>
              </a:tabLst>
            </a:pPr>
            <a:r>
              <a:rPr sz="2000" spc="-160" dirty="0">
                <a:latin typeface="Arial"/>
                <a:cs typeface="Arial"/>
              </a:rPr>
              <a:t>P(C</a:t>
            </a:r>
            <a:r>
              <a:rPr sz="2025" spc="-240" baseline="-18518" dirty="0">
                <a:latin typeface="Arial"/>
                <a:cs typeface="Arial"/>
              </a:rPr>
              <a:t>i</a:t>
            </a:r>
            <a:r>
              <a:rPr sz="2000" spc="-160" dirty="0">
                <a:latin typeface="Arial"/>
                <a:cs typeface="Arial"/>
              </a:rPr>
              <a:t>):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43509" y="1473771"/>
            <a:ext cx="4504690" cy="71247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395"/>
              </a:spcBef>
              <a:tabLst>
                <a:tab pos="2754630" algn="l"/>
              </a:tabLst>
            </a:pPr>
            <a:r>
              <a:rPr sz="2000" spc="-140" dirty="0">
                <a:latin typeface="Arial"/>
                <a:cs typeface="Arial"/>
              </a:rPr>
              <a:t>P(buys_computer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“yes”)	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130" dirty="0">
                <a:latin typeface="Arial"/>
                <a:cs typeface="Arial"/>
              </a:rPr>
              <a:t>9/14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0.643</a:t>
            </a:r>
            <a:endParaRPr sz="2000">
              <a:latin typeface="Arial"/>
              <a:cs typeface="Arial"/>
            </a:endParaRPr>
          </a:p>
          <a:p>
            <a:pPr marR="23495" algn="r">
              <a:lnSpc>
                <a:spcPct val="100000"/>
              </a:lnSpc>
              <a:spcBef>
                <a:spcPts val="305"/>
              </a:spcBef>
            </a:pPr>
            <a:r>
              <a:rPr sz="2000" spc="-135" dirty="0">
                <a:latin typeface="Arial"/>
                <a:cs typeface="Arial"/>
              </a:rPr>
              <a:t>P(buys_computer</a:t>
            </a:r>
            <a:r>
              <a:rPr sz="2000" spc="-24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“no”)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40" dirty="0">
                <a:latin typeface="Arial"/>
                <a:cs typeface="Arial"/>
              </a:rPr>
              <a:t> </a:t>
            </a:r>
            <a:r>
              <a:rPr sz="2000" spc="140" dirty="0">
                <a:latin typeface="Arial"/>
                <a:cs typeface="Arial"/>
              </a:rPr>
              <a:t>5/14=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0.357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8505825" y="933493"/>
          <a:ext cx="3672838" cy="32660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4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1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3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0533"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age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income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student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credit_rating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buys_computer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556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016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0532"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76350"/>
            <a:ext cx="714375" cy="228600"/>
          </a:xfrm>
          <a:custGeom>
            <a:avLst/>
            <a:gdLst/>
            <a:ahLst/>
            <a:cxnLst/>
            <a:rect l="l" t="t" r="r" b="b"/>
            <a:pathLst>
              <a:path w="714375" h="228600">
                <a:moveTo>
                  <a:pt x="714375" y="0"/>
                </a:moveTo>
                <a:lnTo>
                  <a:pt x="0" y="0"/>
                </a:lnTo>
                <a:lnTo>
                  <a:pt x="0" y="228600"/>
                </a:lnTo>
                <a:lnTo>
                  <a:pt x="714375" y="228600"/>
                </a:lnTo>
                <a:lnTo>
                  <a:pt x="714375" y="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90575" y="1276350"/>
            <a:ext cx="7721600" cy="228600"/>
          </a:xfrm>
          <a:custGeom>
            <a:avLst/>
            <a:gdLst/>
            <a:ahLst/>
            <a:cxnLst/>
            <a:rect l="l" t="t" r="r" b="b"/>
            <a:pathLst>
              <a:path w="7721600" h="228600">
                <a:moveTo>
                  <a:pt x="0" y="228600"/>
                </a:moveTo>
                <a:lnTo>
                  <a:pt x="7721322" y="228600"/>
                </a:lnTo>
                <a:lnTo>
                  <a:pt x="7721322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28675" y="588263"/>
            <a:ext cx="719137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-200" dirty="0"/>
              <a:t>Naïve </a:t>
            </a:r>
            <a:r>
              <a:rPr sz="3950" spc="-315" dirty="0"/>
              <a:t>Bayes </a:t>
            </a:r>
            <a:r>
              <a:rPr sz="3950" spc="-165" dirty="0"/>
              <a:t>Classifier: </a:t>
            </a:r>
            <a:r>
              <a:rPr sz="3950" spc="-345" dirty="0"/>
              <a:t>An</a:t>
            </a:r>
            <a:r>
              <a:rPr sz="3950" spc="-210" dirty="0"/>
              <a:t> </a:t>
            </a:r>
            <a:r>
              <a:rPr sz="3950" spc="-254" dirty="0"/>
              <a:t>Example</a:t>
            </a:r>
            <a:endParaRPr sz="395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15</a:t>
            </a:fld>
            <a:endParaRPr spc="5" dirty="0"/>
          </a:p>
        </p:txBody>
      </p:sp>
      <p:sp>
        <p:nvSpPr>
          <p:cNvPr id="5" name="object 5"/>
          <p:cNvSpPr txBox="1"/>
          <p:nvPr/>
        </p:nvSpPr>
        <p:spPr>
          <a:xfrm>
            <a:off x="803275" y="1508061"/>
            <a:ext cx="91440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61950" indent="-324485">
              <a:lnSpc>
                <a:spcPct val="100000"/>
              </a:lnSpc>
              <a:spcBef>
                <a:spcPts val="12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61950" algn="l"/>
                <a:tab pos="362585" algn="l"/>
              </a:tabLst>
            </a:pPr>
            <a:r>
              <a:rPr sz="2000" spc="-160" dirty="0">
                <a:latin typeface="Arial"/>
                <a:cs typeface="Arial"/>
              </a:rPr>
              <a:t>P(C</a:t>
            </a:r>
            <a:r>
              <a:rPr sz="2025" spc="-240" baseline="-18518" dirty="0">
                <a:latin typeface="Arial"/>
                <a:cs typeface="Arial"/>
              </a:rPr>
              <a:t>i</a:t>
            </a:r>
            <a:r>
              <a:rPr sz="2000" spc="-160" dirty="0">
                <a:latin typeface="Arial"/>
                <a:cs typeface="Arial"/>
              </a:rPr>
              <a:t>):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43509" y="1473771"/>
            <a:ext cx="4504690" cy="71247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2767330" algn="l"/>
              </a:tabLst>
            </a:pPr>
            <a:r>
              <a:rPr sz="2000" spc="-140" dirty="0">
                <a:latin typeface="Arial"/>
                <a:cs typeface="Arial"/>
              </a:rPr>
              <a:t>P(buys_computer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“yes”)	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130" dirty="0">
                <a:latin typeface="Arial"/>
                <a:cs typeface="Arial"/>
              </a:rPr>
              <a:t>9/14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0.643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2000" spc="-135" dirty="0">
                <a:latin typeface="Arial"/>
                <a:cs typeface="Arial"/>
              </a:rPr>
              <a:t>P(buys_computer</a:t>
            </a:r>
            <a:r>
              <a:rPr sz="2000" spc="-26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“no”)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45" dirty="0">
                <a:latin typeface="Arial"/>
                <a:cs typeface="Arial"/>
              </a:rPr>
              <a:t> </a:t>
            </a:r>
            <a:r>
              <a:rPr sz="2000" spc="140" dirty="0">
                <a:latin typeface="Arial"/>
                <a:cs typeface="Arial"/>
              </a:rPr>
              <a:t>5/14=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0.357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0575" y="2503487"/>
            <a:ext cx="7386320" cy="136144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74650" indent="-324485">
              <a:lnSpc>
                <a:spcPct val="100000"/>
              </a:lnSpc>
              <a:spcBef>
                <a:spcPts val="400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74650" algn="l"/>
                <a:tab pos="375285" algn="l"/>
              </a:tabLst>
            </a:pPr>
            <a:r>
              <a:rPr sz="2000" spc="-140" dirty="0">
                <a:latin typeface="Arial"/>
                <a:cs typeface="Arial"/>
              </a:rPr>
              <a:t>Compute </a:t>
            </a:r>
            <a:r>
              <a:rPr sz="2000" spc="-70" dirty="0">
                <a:latin typeface="Arial"/>
                <a:cs typeface="Arial"/>
              </a:rPr>
              <a:t>P(X|C</a:t>
            </a:r>
            <a:r>
              <a:rPr sz="2025" spc="-104" baseline="-18518" dirty="0">
                <a:latin typeface="Arial"/>
                <a:cs typeface="Arial"/>
              </a:rPr>
              <a:t>i</a:t>
            </a:r>
            <a:r>
              <a:rPr sz="2000" spc="-70" dirty="0">
                <a:latin typeface="Arial"/>
                <a:cs typeface="Arial"/>
              </a:rPr>
              <a:t>) </a:t>
            </a:r>
            <a:r>
              <a:rPr sz="2000" spc="-5" dirty="0">
                <a:latin typeface="Arial"/>
                <a:cs typeface="Arial"/>
              </a:rPr>
              <a:t>for </a:t>
            </a:r>
            <a:r>
              <a:rPr sz="2000" spc="-120" dirty="0">
                <a:latin typeface="Arial"/>
                <a:cs typeface="Arial"/>
              </a:rPr>
              <a:t>each </a:t>
            </a:r>
            <a:r>
              <a:rPr sz="2000" spc="-180" dirty="0">
                <a:latin typeface="Arial"/>
                <a:cs typeface="Arial"/>
              </a:rPr>
              <a:t>class,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5" dirty="0">
                <a:latin typeface="Arial"/>
                <a:cs typeface="Arial"/>
              </a:rPr>
              <a:t>where,</a:t>
            </a:r>
            <a:endParaRPr sz="20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305"/>
              </a:spcBef>
            </a:pPr>
            <a:r>
              <a:rPr sz="2000" spc="-220" dirty="0">
                <a:latin typeface="Arial"/>
                <a:cs typeface="Arial"/>
              </a:rPr>
              <a:t>X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75" dirty="0">
                <a:latin typeface="Arial"/>
                <a:cs typeface="Arial"/>
              </a:rPr>
              <a:t>(age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50" dirty="0">
                <a:latin typeface="Arial"/>
                <a:cs typeface="Arial"/>
              </a:rPr>
              <a:t>&lt;=30,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180" dirty="0">
                <a:latin typeface="Arial"/>
                <a:cs typeface="Arial"/>
              </a:rPr>
              <a:t>Income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45" dirty="0">
                <a:latin typeface="Arial"/>
                <a:cs typeface="Arial"/>
              </a:rPr>
              <a:t>medium,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Student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155" dirty="0">
                <a:latin typeface="Arial"/>
                <a:cs typeface="Arial"/>
              </a:rPr>
              <a:t>yes,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Credit_rating</a:t>
            </a:r>
            <a:r>
              <a:rPr sz="2000" spc="-23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50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Fair)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350">
              <a:latin typeface="Arial"/>
              <a:cs typeface="Arial"/>
            </a:endParaRPr>
          </a:p>
          <a:p>
            <a:pPr marL="403225">
              <a:lnSpc>
                <a:spcPct val="100000"/>
              </a:lnSpc>
            </a:pPr>
            <a:r>
              <a:rPr sz="2000" spc="-120" dirty="0">
                <a:latin typeface="Arial"/>
                <a:cs typeface="Arial"/>
              </a:rPr>
              <a:t>P(age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“&lt;=30”|buys_computer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“yes”)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170" dirty="0">
                <a:latin typeface="Arial"/>
                <a:cs typeface="Arial"/>
              </a:rPr>
              <a:t>2/9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0.222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8505825" y="933426"/>
          <a:ext cx="3672838" cy="32661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4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1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3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0543"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age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income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student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credit_rating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buys_computer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566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050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050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050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050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050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050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050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050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027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050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b="1" spc="-9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050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050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0497"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76350"/>
            <a:ext cx="714375" cy="228600"/>
          </a:xfrm>
          <a:custGeom>
            <a:avLst/>
            <a:gdLst/>
            <a:ahLst/>
            <a:cxnLst/>
            <a:rect l="l" t="t" r="r" b="b"/>
            <a:pathLst>
              <a:path w="714375" h="228600">
                <a:moveTo>
                  <a:pt x="714375" y="0"/>
                </a:moveTo>
                <a:lnTo>
                  <a:pt x="0" y="0"/>
                </a:lnTo>
                <a:lnTo>
                  <a:pt x="0" y="228600"/>
                </a:lnTo>
                <a:lnTo>
                  <a:pt x="714375" y="228600"/>
                </a:lnTo>
                <a:lnTo>
                  <a:pt x="714375" y="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90575" y="1276350"/>
            <a:ext cx="7721600" cy="228600"/>
          </a:xfrm>
          <a:custGeom>
            <a:avLst/>
            <a:gdLst/>
            <a:ahLst/>
            <a:cxnLst/>
            <a:rect l="l" t="t" r="r" b="b"/>
            <a:pathLst>
              <a:path w="7721600" h="228600">
                <a:moveTo>
                  <a:pt x="0" y="228600"/>
                </a:moveTo>
                <a:lnTo>
                  <a:pt x="7721322" y="228600"/>
                </a:lnTo>
                <a:lnTo>
                  <a:pt x="7721322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28675" y="588263"/>
            <a:ext cx="719137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-200" dirty="0"/>
              <a:t>Naïve </a:t>
            </a:r>
            <a:r>
              <a:rPr sz="3950" spc="-315" dirty="0"/>
              <a:t>Bayes </a:t>
            </a:r>
            <a:r>
              <a:rPr sz="3950" spc="-165" dirty="0"/>
              <a:t>Classifier: </a:t>
            </a:r>
            <a:r>
              <a:rPr sz="3950" spc="-345" dirty="0"/>
              <a:t>An</a:t>
            </a:r>
            <a:r>
              <a:rPr sz="3950" spc="-210" dirty="0"/>
              <a:t> </a:t>
            </a:r>
            <a:r>
              <a:rPr sz="3950" spc="-254" dirty="0"/>
              <a:t>Example</a:t>
            </a:r>
            <a:endParaRPr sz="395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16</a:t>
            </a:fld>
            <a:endParaRPr spc="5" dirty="0"/>
          </a:p>
        </p:txBody>
      </p:sp>
      <p:sp>
        <p:nvSpPr>
          <p:cNvPr id="5" name="object 5"/>
          <p:cNvSpPr txBox="1"/>
          <p:nvPr/>
        </p:nvSpPr>
        <p:spPr>
          <a:xfrm>
            <a:off x="803275" y="1508061"/>
            <a:ext cx="91440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61950" indent="-324485">
              <a:lnSpc>
                <a:spcPct val="100000"/>
              </a:lnSpc>
              <a:spcBef>
                <a:spcPts val="12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61950" algn="l"/>
                <a:tab pos="362585" algn="l"/>
              </a:tabLst>
            </a:pPr>
            <a:r>
              <a:rPr sz="2000" spc="-160" dirty="0">
                <a:latin typeface="Arial"/>
                <a:cs typeface="Arial"/>
              </a:rPr>
              <a:t>P(C</a:t>
            </a:r>
            <a:r>
              <a:rPr sz="2025" spc="-240" baseline="-18518" dirty="0">
                <a:latin typeface="Arial"/>
                <a:cs typeface="Arial"/>
              </a:rPr>
              <a:t>i</a:t>
            </a:r>
            <a:r>
              <a:rPr sz="2000" spc="-160" dirty="0">
                <a:latin typeface="Arial"/>
                <a:cs typeface="Arial"/>
              </a:rPr>
              <a:t>):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43509" y="1473771"/>
            <a:ext cx="4504690" cy="71247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95"/>
              </a:spcBef>
              <a:tabLst>
                <a:tab pos="2767330" algn="l"/>
              </a:tabLst>
            </a:pPr>
            <a:r>
              <a:rPr sz="2000" spc="-140" dirty="0">
                <a:latin typeface="Arial"/>
                <a:cs typeface="Arial"/>
              </a:rPr>
              <a:t>P(buys_computer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“yes”)	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130" dirty="0">
                <a:latin typeface="Arial"/>
                <a:cs typeface="Arial"/>
              </a:rPr>
              <a:t>9/14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0.643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2000" spc="-135" dirty="0">
                <a:latin typeface="Arial"/>
                <a:cs typeface="Arial"/>
              </a:rPr>
              <a:t>P(buys_computer</a:t>
            </a:r>
            <a:r>
              <a:rPr sz="2000" spc="-26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“no”)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45" dirty="0">
                <a:latin typeface="Arial"/>
                <a:cs typeface="Arial"/>
              </a:rPr>
              <a:t> </a:t>
            </a:r>
            <a:r>
              <a:rPr sz="2000" spc="140" dirty="0">
                <a:latin typeface="Arial"/>
                <a:cs typeface="Arial"/>
              </a:rPr>
              <a:t>5/14=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0.357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8505825" y="933493"/>
          <a:ext cx="3672838" cy="32660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4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1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3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0533"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age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income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student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credit_rating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buys_computer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556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016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0532"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790575" y="2503487"/>
            <a:ext cx="7386320" cy="349821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74650" indent="-324485">
              <a:lnSpc>
                <a:spcPct val="100000"/>
              </a:lnSpc>
              <a:spcBef>
                <a:spcPts val="400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74650" algn="l"/>
                <a:tab pos="375285" algn="l"/>
              </a:tabLst>
            </a:pPr>
            <a:r>
              <a:rPr sz="2000" spc="-140" dirty="0">
                <a:latin typeface="Arial"/>
                <a:cs typeface="Arial"/>
              </a:rPr>
              <a:t>Compute </a:t>
            </a:r>
            <a:r>
              <a:rPr sz="2000" spc="-70" dirty="0">
                <a:latin typeface="Arial"/>
                <a:cs typeface="Arial"/>
              </a:rPr>
              <a:t>P(X|C</a:t>
            </a:r>
            <a:r>
              <a:rPr sz="2025" spc="-104" baseline="-18518" dirty="0">
                <a:latin typeface="Arial"/>
                <a:cs typeface="Arial"/>
              </a:rPr>
              <a:t>i</a:t>
            </a:r>
            <a:r>
              <a:rPr sz="2000" spc="-70" dirty="0">
                <a:latin typeface="Arial"/>
                <a:cs typeface="Arial"/>
              </a:rPr>
              <a:t>) </a:t>
            </a:r>
            <a:r>
              <a:rPr sz="2000" spc="-5" dirty="0">
                <a:latin typeface="Arial"/>
                <a:cs typeface="Arial"/>
              </a:rPr>
              <a:t>for </a:t>
            </a:r>
            <a:r>
              <a:rPr sz="2000" spc="-120" dirty="0">
                <a:latin typeface="Arial"/>
                <a:cs typeface="Arial"/>
              </a:rPr>
              <a:t>each </a:t>
            </a:r>
            <a:r>
              <a:rPr sz="2000" spc="-180" dirty="0">
                <a:latin typeface="Arial"/>
                <a:cs typeface="Arial"/>
              </a:rPr>
              <a:t>class,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05" dirty="0">
                <a:latin typeface="Arial"/>
                <a:cs typeface="Arial"/>
              </a:rPr>
              <a:t>where,</a:t>
            </a:r>
            <a:endParaRPr sz="20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305"/>
              </a:spcBef>
            </a:pPr>
            <a:r>
              <a:rPr sz="2000" spc="-220" dirty="0">
                <a:latin typeface="Arial"/>
                <a:cs typeface="Arial"/>
              </a:rPr>
              <a:t>X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75" dirty="0">
                <a:latin typeface="Arial"/>
                <a:cs typeface="Arial"/>
              </a:rPr>
              <a:t>(age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55" dirty="0">
                <a:latin typeface="Arial"/>
                <a:cs typeface="Arial"/>
              </a:rPr>
              <a:t>&lt;=30,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180" dirty="0">
                <a:latin typeface="Arial"/>
                <a:cs typeface="Arial"/>
              </a:rPr>
              <a:t>Income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45" dirty="0">
                <a:latin typeface="Arial"/>
                <a:cs typeface="Arial"/>
              </a:rPr>
              <a:t>medium,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Student</a:t>
            </a:r>
            <a:r>
              <a:rPr sz="2000" spc="-204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45" dirty="0">
                <a:latin typeface="Arial"/>
                <a:cs typeface="Arial"/>
              </a:rPr>
              <a:t> </a:t>
            </a:r>
            <a:r>
              <a:rPr sz="2000" spc="-155" dirty="0">
                <a:latin typeface="Arial"/>
                <a:cs typeface="Arial"/>
              </a:rPr>
              <a:t>yes,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Credit_rating</a:t>
            </a:r>
            <a:r>
              <a:rPr sz="2000" spc="-23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45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Fair)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350">
              <a:latin typeface="Arial"/>
              <a:cs typeface="Arial"/>
            </a:endParaRPr>
          </a:p>
          <a:p>
            <a:pPr marL="403225" marR="466725">
              <a:lnSpc>
                <a:spcPct val="100000"/>
              </a:lnSpc>
            </a:pPr>
            <a:r>
              <a:rPr sz="2000" spc="-120" dirty="0">
                <a:latin typeface="Arial"/>
                <a:cs typeface="Arial"/>
              </a:rPr>
              <a:t>P(age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25" dirty="0">
                <a:latin typeface="Arial"/>
                <a:cs typeface="Arial"/>
              </a:rPr>
              <a:t>“&lt;=30”|buys_computer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65" dirty="0">
                <a:latin typeface="Arial"/>
                <a:cs typeface="Arial"/>
              </a:rPr>
              <a:t>“yes”)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170" dirty="0">
                <a:latin typeface="Arial"/>
                <a:cs typeface="Arial"/>
              </a:rPr>
              <a:t>2/9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15" dirty="0">
                <a:latin typeface="Arial"/>
                <a:cs typeface="Arial"/>
              </a:rPr>
              <a:t>0.222  </a:t>
            </a:r>
            <a:r>
              <a:rPr sz="2000" spc="-120" dirty="0">
                <a:latin typeface="Arial"/>
                <a:cs typeface="Arial"/>
              </a:rPr>
              <a:t>P(age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150" dirty="0">
                <a:latin typeface="Arial"/>
                <a:cs typeface="Arial"/>
              </a:rPr>
              <a:t>“&lt;= </a:t>
            </a:r>
            <a:r>
              <a:rPr sz="2000" spc="-55" dirty="0">
                <a:latin typeface="Arial"/>
                <a:cs typeface="Arial"/>
              </a:rPr>
              <a:t>30”|buys_computer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50" dirty="0">
                <a:latin typeface="Arial"/>
                <a:cs typeface="Arial"/>
              </a:rPr>
              <a:t>“no”)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170" dirty="0">
                <a:latin typeface="Arial"/>
                <a:cs typeface="Arial"/>
              </a:rPr>
              <a:t>3/5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30" dirty="0">
                <a:latin typeface="Arial"/>
                <a:cs typeface="Arial"/>
              </a:rPr>
              <a:t>0.6  </a:t>
            </a:r>
            <a:r>
              <a:rPr sz="2000" spc="-175" dirty="0">
                <a:latin typeface="Arial"/>
                <a:cs typeface="Arial"/>
              </a:rPr>
              <a:t>P(income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“medium”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545" dirty="0">
                <a:latin typeface="Arial"/>
                <a:cs typeface="Arial"/>
              </a:rPr>
              <a:t>|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buys_computer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“yes”)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170" dirty="0">
                <a:latin typeface="Arial"/>
                <a:cs typeface="Arial"/>
              </a:rPr>
              <a:t>4/9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0.444  </a:t>
            </a:r>
            <a:r>
              <a:rPr sz="2000" spc="-175" dirty="0">
                <a:latin typeface="Arial"/>
                <a:cs typeface="Arial"/>
              </a:rPr>
              <a:t>P(income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90" dirty="0">
                <a:latin typeface="Arial"/>
                <a:cs typeface="Arial"/>
              </a:rPr>
              <a:t>“medium” </a:t>
            </a:r>
            <a:r>
              <a:rPr sz="2000" spc="545" dirty="0">
                <a:latin typeface="Arial"/>
                <a:cs typeface="Arial"/>
              </a:rPr>
              <a:t>| </a:t>
            </a:r>
            <a:r>
              <a:rPr sz="2000" spc="-114" dirty="0">
                <a:latin typeface="Arial"/>
                <a:cs typeface="Arial"/>
              </a:rPr>
              <a:t>buys_computer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50" dirty="0">
                <a:latin typeface="Arial"/>
                <a:cs typeface="Arial"/>
              </a:rPr>
              <a:t>“no”)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170" dirty="0">
                <a:latin typeface="Arial"/>
                <a:cs typeface="Arial"/>
              </a:rPr>
              <a:t>2/5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30" dirty="0">
                <a:latin typeface="Arial"/>
                <a:cs typeface="Arial"/>
              </a:rPr>
              <a:t>0.4  </a:t>
            </a:r>
            <a:r>
              <a:rPr sz="2000" spc="-145" dirty="0">
                <a:latin typeface="Arial"/>
                <a:cs typeface="Arial"/>
              </a:rPr>
              <a:t>P(student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45" dirty="0">
                <a:latin typeface="Arial"/>
                <a:cs typeface="Arial"/>
              </a:rPr>
              <a:t>“yes” </a:t>
            </a:r>
            <a:r>
              <a:rPr sz="2000" spc="545" dirty="0">
                <a:latin typeface="Arial"/>
                <a:cs typeface="Arial"/>
              </a:rPr>
              <a:t>| </a:t>
            </a:r>
            <a:r>
              <a:rPr sz="2000" spc="-114" dirty="0">
                <a:latin typeface="Arial"/>
                <a:cs typeface="Arial"/>
              </a:rPr>
              <a:t>buys_computer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95" dirty="0">
                <a:latin typeface="Arial"/>
                <a:cs typeface="Arial"/>
              </a:rPr>
              <a:t>“yes)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170" dirty="0">
                <a:latin typeface="Arial"/>
                <a:cs typeface="Arial"/>
              </a:rPr>
              <a:t>6/9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15" dirty="0">
                <a:latin typeface="Arial"/>
                <a:cs typeface="Arial"/>
              </a:rPr>
              <a:t>0.667  </a:t>
            </a:r>
            <a:r>
              <a:rPr sz="2000" spc="-145" dirty="0">
                <a:latin typeface="Arial"/>
                <a:cs typeface="Arial"/>
              </a:rPr>
              <a:t>P(student</a:t>
            </a:r>
            <a:r>
              <a:rPr sz="2000" spc="-21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“yes”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545" dirty="0">
                <a:latin typeface="Arial"/>
                <a:cs typeface="Arial"/>
              </a:rPr>
              <a:t>|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buys_computer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“no”)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170" dirty="0">
                <a:latin typeface="Arial"/>
                <a:cs typeface="Arial"/>
              </a:rPr>
              <a:t>1/5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0.2</a:t>
            </a:r>
            <a:endParaRPr sz="2000">
              <a:latin typeface="Arial"/>
              <a:cs typeface="Arial"/>
            </a:endParaRPr>
          </a:p>
          <a:p>
            <a:pPr marL="403225">
              <a:lnSpc>
                <a:spcPct val="100000"/>
              </a:lnSpc>
              <a:spcBef>
                <a:spcPts val="20"/>
              </a:spcBef>
            </a:pPr>
            <a:r>
              <a:rPr sz="2000" spc="-70" dirty="0">
                <a:latin typeface="Arial"/>
                <a:cs typeface="Arial"/>
              </a:rPr>
              <a:t>P(credit_rating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55" dirty="0">
                <a:latin typeface="Arial"/>
                <a:cs typeface="Arial"/>
              </a:rPr>
              <a:t>“fair”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545" dirty="0">
                <a:latin typeface="Arial"/>
                <a:cs typeface="Arial"/>
              </a:rPr>
              <a:t>|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buys_computer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“yes”)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170" dirty="0">
                <a:latin typeface="Arial"/>
                <a:cs typeface="Arial"/>
              </a:rPr>
              <a:t>6/9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0.667</a:t>
            </a:r>
            <a:endParaRPr sz="2000">
              <a:latin typeface="Arial"/>
              <a:cs typeface="Arial"/>
            </a:endParaRPr>
          </a:p>
          <a:p>
            <a:pPr marL="403225">
              <a:lnSpc>
                <a:spcPct val="100000"/>
              </a:lnSpc>
              <a:spcBef>
                <a:spcPts val="5"/>
              </a:spcBef>
            </a:pPr>
            <a:r>
              <a:rPr sz="2000" spc="-70" dirty="0">
                <a:latin typeface="Arial"/>
                <a:cs typeface="Arial"/>
              </a:rPr>
              <a:t>P(credit_rating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55" dirty="0">
                <a:latin typeface="Arial"/>
                <a:cs typeface="Arial"/>
              </a:rPr>
              <a:t>“fair”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545" dirty="0">
                <a:latin typeface="Arial"/>
                <a:cs typeface="Arial"/>
              </a:rPr>
              <a:t>|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buys_computer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“no”)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170" dirty="0">
                <a:latin typeface="Arial"/>
                <a:cs typeface="Arial"/>
              </a:rPr>
              <a:t>2/5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0.4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76350"/>
            <a:ext cx="714375" cy="228600"/>
          </a:xfrm>
          <a:custGeom>
            <a:avLst/>
            <a:gdLst/>
            <a:ahLst/>
            <a:cxnLst/>
            <a:rect l="l" t="t" r="r" b="b"/>
            <a:pathLst>
              <a:path w="714375" h="228600">
                <a:moveTo>
                  <a:pt x="714375" y="0"/>
                </a:moveTo>
                <a:lnTo>
                  <a:pt x="0" y="0"/>
                </a:lnTo>
                <a:lnTo>
                  <a:pt x="0" y="228600"/>
                </a:lnTo>
                <a:lnTo>
                  <a:pt x="714375" y="228600"/>
                </a:lnTo>
                <a:lnTo>
                  <a:pt x="714375" y="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90575" y="1276350"/>
            <a:ext cx="7721600" cy="228600"/>
          </a:xfrm>
          <a:custGeom>
            <a:avLst/>
            <a:gdLst/>
            <a:ahLst/>
            <a:cxnLst/>
            <a:rect l="l" t="t" r="r" b="b"/>
            <a:pathLst>
              <a:path w="7721600" h="228600">
                <a:moveTo>
                  <a:pt x="0" y="228600"/>
                </a:moveTo>
                <a:lnTo>
                  <a:pt x="7721322" y="228600"/>
                </a:lnTo>
                <a:lnTo>
                  <a:pt x="7721322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28675" y="588263"/>
            <a:ext cx="719137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-200" dirty="0"/>
              <a:t>Naïve </a:t>
            </a:r>
            <a:r>
              <a:rPr sz="3950" spc="-315" dirty="0"/>
              <a:t>Bayes </a:t>
            </a:r>
            <a:r>
              <a:rPr sz="3950" spc="-165" dirty="0"/>
              <a:t>Classifier: </a:t>
            </a:r>
            <a:r>
              <a:rPr sz="3950" spc="-345" dirty="0"/>
              <a:t>An</a:t>
            </a:r>
            <a:r>
              <a:rPr sz="3950" spc="-210" dirty="0"/>
              <a:t> </a:t>
            </a:r>
            <a:r>
              <a:rPr sz="3950" spc="-254" dirty="0"/>
              <a:t>Example</a:t>
            </a:r>
            <a:endParaRPr sz="395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17</a:t>
            </a:fld>
            <a:endParaRPr spc="5" dirty="0"/>
          </a:p>
        </p:txBody>
      </p:sp>
      <p:sp>
        <p:nvSpPr>
          <p:cNvPr id="5" name="object 5"/>
          <p:cNvSpPr txBox="1"/>
          <p:nvPr/>
        </p:nvSpPr>
        <p:spPr>
          <a:xfrm>
            <a:off x="803275" y="1508061"/>
            <a:ext cx="914400" cy="3346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61950" indent="-324485">
              <a:lnSpc>
                <a:spcPct val="100000"/>
              </a:lnSpc>
              <a:spcBef>
                <a:spcPts val="12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61950" algn="l"/>
                <a:tab pos="362585" algn="l"/>
              </a:tabLst>
            </a:pPr>
            <a:r>
              <a:rPr sz="2000" spc="-160" dirty="0">
                <a:latin typeface="Arial"/>
                <a:cs typeface="Arial"/>
              </a:rPr>
              <a:t>P(C</a:t>
            </a:r>
            <a:r>
              <a:rPr sz="2025" spc="-240" baseline="-18518" dirty="0">
                <a:latin typeface="Arial"/>
                <a:cs typeface="Arial"/>
              </a:rPr>
              <a:t>i</a:t>
            </a:r>
            <a:r>
              <a:rPr sz="2000" spc="-160" dirty="0">
                <a:latin typeface="Arial"/>
                <a:cs typeface="Arial"/>
              </a:rPr>
              <a:t>):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43509" y="1473771"/>
            <a:ext cx="4504690" cy="71247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395"/>
              </a:spcBef>
              <a:tabLst>
                <a:tab pos="2754630" algn="l"/>
              </a:tabLst>
            </a:pPr>
            <a:r>
              <a:rPr sz="2000" spc="-140" dirty="0">
                <a:latin typeface="Arial"/>
                <a:cs typeface="Arial"/>
              </a:rPr>
              <a:t>P(buys_computer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“yes”)	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130" dirty="0">
                <a:latin typeface="Arial"/>
                <a:cs typeface="Arial"/>
              </a:rPr>
              <a:t>9/14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0.643</a:t>
            </a:r>
            <a:endParaRPr sz="2000">
              <a:latin typeface="Arial"/>
              <a:cs typeface="Arial"/>
            </a:endParaRPr>
          </a:p>
          <a:p>
            <a:pPr marR="26034" algn="r">
              <a:lnSpc>
                <a:spcPct val="100000"/>
              </a:lnSpc>
              <a:spcBef>
                <a:spcPts val="305"/>
              </a:spcBef>
            </a:pPr>
            <a:r>
              <a:rPr sz="2000" spc="-135" dirty="0">
                <a:latin typeface="Arial"/>
                <a:cs typeface="Arial"/>
              </a:rPr>
              <a:t>P(buys_computer</a:t>
            </a:r>
            <a:r>
              <a:rPr sz="2000" spc="-24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“no”)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spc="140" dirty="0">
                <a:latin typeface="Arial"/>
                <a:cs typeface="Arial"/>
              </a:rPr>
              <a:t>5/14=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0.357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0575" y="2167164"/>
            <a:ext cx="10356215" cy="4540250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374650" indent="-324485">
              <a:lnSpc>
                <a:spcPct val="100000"/>
              </a:lnSpc>
              <a:spcBef>
                <a:spcPts val="34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74650" algn="l"/>
                <a:tab pos="375285" algn="l"/>
              </a:tabLst>
            </a:pPr>
            <a:r>
              <a:rPr sz="2000" spc="-140" dirty="0">
                <a:latin typeface="Arial"/>
                <a:cs typeface="Arial"/>
              </a:rPr>
              <a:t>Compute </a:t>
            </a:r>
            <a:r>
              <a:rPr sz="2000" spc="-60" dirty="0">
                <a:latin typeface="Arial"/>
                <a:cs typeface="Arial"/>
              </a:rPr>
              <a:t>P(X</a:t>
            </a:r>
            <a:r>
              <a:rPr sz="1550" spc="-60" dirty="0">
                <a:latin typeface="Arial"/>
                <a:cs typeface="Arial"/>
              </a:rPr>
              <a:t>i</a:t>
            </a:r>
            <a:r>
              <a:rPr sz="2000" spc="-60" dirty="0">
                <a:latin typeface="Arial"/>
                <a:cs typeface="Arial"/>
              </a:rPr>
              <a:t>|C</a:t>
            </a:r>
            <a:r>
              <a:rPr sz="2025" spc="-89" baseline="-18518" dirty="0">
                <a:latin typeface="Arial"/>
                <a:cs typeface="Arial"/>
              </a:rPr>
              <a:t>i</a:t>
            </a:r>
            <a:r>
              <a:rPr sz="2000" spc="-60" dirty="0">
                <a:latin typeface="Arial"/>
                <a:cs typeface="Arial"/>
              </a:rPr>
              <a:t>) </a:t>
            </a:r>
            <a:r>
              <a:rPr sz="2000" spc="-5" dirty="0">
                <a:latin typeface="Arial"/>
                <a:cs typeface="Arial"/>
              </a:rPr>
              <a:t>for </a:t>
            </a:r>
            <a:r>
              <a:rPr sz="2000" spc="-120" dirty="0">
                <a:latin typeface="Arial"/>
                <a:cs typeface="Arial"/>
              </a:rPr>
              <a:t>each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80" dirty="0">
                <a:latin typeface="Arial"/>
                <a:cs typeface="Arial"/>
              </a:rPr>
              <a:t>class</a:t>
            </a:r>
            <a:endParaRPr sz="2000">
              <a:latin typeface="Arial"/>
              <a:cs typeface="Arial"/>
            </a:endParaRPr>
          </a:p>
          <a:p>
            <a:pPr marL="365125" marR="4139565" indent="38100">
              <a:lnSpc>
                <a:spcPct val="100800"/>
              </a:lnSpc>
              <a:spcBef>
                <a:spcPts val="185"/>
              </a:spcBef>
            </a:pPr>
            <a:r>
              <a:rPr sz="1800" spc="-110" dirty="0">
                <a:latin typeface="Arial"/>
                <a:cs typeface="Arial"/>
              </a:rPr>
              <a:t>P(age </a:t>
            </a:r>
            <a:r>
              <a:rPr sz="1800" spc="150" dirty="0">
                <a:latin typeface="Arial"/>
                <a:cs typeface="Arial"/>
              </a:rPr>
              <a:t>= </a:t>
            </a:r>
            <a:r>
              <a:rPr sz="1800" spc="-35" dirty="0">
                <a:latin typeface="Arial"/>
                <a:cs typeface="Arial"/>
              </a:rPr>
              <a:t>“&lt;=30”|buys_computer </a:t>
            </a:r>
            <a:r>
              <a:rPr sz="1800" spc="150" dirty="0">
                <a:latin typeface="Arial"/>
                <a:cs typeface="Arial"/>
              </a:rPr>
              <a:t>= </a:t>
            </a:r>
            <a:r>
              <a:rPr sz="1800" spc="-65" dirty="0">
                <a:latin typeface="Arial"/>
                <a:cs typeface="Arial"/>
              </a:rPr>
              <a:t>“yes”) </a:t>
            </a:r>
            <a:r>
              <a:rPr sz="1800" spc="150" dirty="0">
                <a:latin typeface="Arial"/>
                <a:cs typeface="Arial"/>
              </a:rPr>
              <a:t>= </a:t>
            </a:r>
            <a:r>
              <a:rPr sz="1800" spc="120" dirty="0">
                <a:latin typeface="Arial"/>
                <a:cs typeface="Arial"/>
              </a:rPr>
              <a:t>2/9 </a:t>
            </a:r>
            <a:r>
              <a:rPr sz="1800" spc="150" dirty="0">
                <a:latin typeface="Arial"/>
                <a:cs typeface="Arial"/>
              </a:rPr>
              <a:t>= </a:t>
            </a:r>
            <a:r>
              <a:rPr sz="1800" spc="-45" dirty="0">
                <a:latin typeface="Arial"/>
                <a:cs typeface="Arial"/>
              </a:rPr>
              <a:t>0.222  </a:t>
            </a:r>
            <a:r>
              <a:rPr sz="1800" spc="-110" dirty="0">
                <a:latin typeface="Arial"/>
                <a:cs typeface="Arial"/>
              </a:rPr>
              <a:t>P(age </a:t>
            </a:r>
            <a:r>
              <a:rPr sz="1800" spc="150" dirty="0">
                <a:latin typeface="Arial"/>
                <a:cs typeface="Arial"/>
              </a:rPr>
              <a:t>= </a:t>
            </a:r>
            <a:r>
              <a:rPr sz="1800" spc="125" dirty="0">
                <a:latin typeface="Arial"/>
                <a:cs typeface="Arial"/>
              </a:rPr>
              <a:t>“&lt;= </a:t>
            </a:r>
            <a:r>
              <a:rPr sz="1800" spc="-60" dirty="0">
                <a:latin typeface="Arial"/>
                <a:cs typeface="Arial"/>
              </a:rPr>
              <a:t>30”|buys_computer </a:t>
            </a:r>
            <a:r>
              <a:rPr sz="1800" spc="150" dirty="0">
                <a:latin typeface="Arial"/>
                <a:cs typeface="Arial"/>
              </a:rPr>
              <a:t>= </a:t>
            </a:r>
            <a:r>
              <a:rPr sz="1800" spc="-50" dirty="0">
                <a:latin typeface="Arial"/>
                <a:cs typeface="Arial"/>
              </a:rPr>
              <a:t>“no”) </a:t>
            </a:r>
            <a:r>
              <a:rPr sz="1800" spc="150" dirty="0">
                <a:latin typeface="Arial"/>
                <a:cs typeface="Arial"/>
              </a:rPr>
              <a:t>= </a:t>
            </a:r>
            <a:r>
              <a:rPr sz="1800" spc="120" dirty="0">
                <a:latin typeface="Arial"/>
                <a:cs typeface="Arial"/>
              </a:rPr>
              <a:t>3/5 </a:t>
            </a:r>
            <a:r>
              <a:rPr sz="1800" spc="150" dirty="0">
                <a:latin typeface="Arial"/>
                <a:cs typeface="Arial"/>
              </a:rPr>
              <a:t>= </a:t>
            </a:r>
            <a:r>
              <a:rPr sz="1800" spc="-55" dirty="0">
                <a:latin typeface="Arial"/>
                <a:cs typeface="Arial"/>
              </a:rPr>
              <a:t>0.6  </a:t>
            </a:r>
            <a:r>
              <a:rPr sz="1800" spc="-165" dirty="0">
                <a:latin typeface="Arial"/>
                <a:cs typeface="Arial"/>
              </a:rPr>
              <a:t>P(income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150" dirty="0">
                <a:latin typeface="Arial"/>
                <a:cs typeface="Arial"/>
              </a:rPr>
              <a:t>=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0" dirty="0">
                <a:latin typeface="Arial"/>
                <a:cs typeface="Arial"/>
              </a:rPr>
              <a:t>“medium”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480" dirty="0">
                <a:latin typeface="Arial"/>
                <a:cs typeface="Arial"/>
              </a:rPr>
              <a:t>|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20" dirty="0">
                <a:latin typeface="Arial"/>
                <a:cs typeface="Arial"/>
              </a:rPr>
              <a:t>buys_computer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150" dirty="0">
                <a:latin typeface="Arial"/>
                <a:cs typeface="Arial"/>
              </a:rPr>
              <a:t>=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65" dirty="0">
                <a:latin typeface="Arial"/>
                <a:cs typeface="Arial"/>
              </a:rPr>
              <a:t>“yes”)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150" dirty="0">
                <a:latin typeface="Arial"/>
                <a:cs typeface="Arial"/>
              </a:rPr>
              <a:t>=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120" dirty="0">
                <a:latin typeface="Arial"/>
                <a:cs typeface="Arial"/>
              </a:rPr>
              <a:t>4/9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150" dirty="0">
                <a:latin typeface="Arial"/>
                <a:cs typeface="Arial"/>
              </a:rPr>
              <a:t>=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45" dirty="0">
                <a:latin typeface="Arial"/>
                <a:cs typeface="Arial"/>
              </a:rPr>
              <a:t>0.444  </a:t>
            </a:r>
            <a:r>
              <a:rPr sz="1800" spc="-165" dirty="0">
                <a:latin typeface="Arial"/>
                <a:cs typeface="Arial"/>
              </a:rPr>
              <a:t>P(income </a:t>
            </a:r>
            <a:r>
              <a:rPr sz="1800" spc="145" dirty="0">
                <a:latin typeface="Arial"/>
                <a:cs typeface="Arial"/>
              </a:rPr>
              <a:t>= </a:t>
            </a:r>
            <a:r>
              <a:rPr sz="1800" spc="-100" dirty="0">
                <a:latin typeface="Arial"/>
                <a:cs typeface="Arial"/>
              </a:rPr>
              <a:t>“medium” </a:t>
            </a:r>
            <a:r>
              <a:rPr sz="1800" spc="480" dirty="0">
                <a:latin typeface="Arial"/>
                <a:cs typeface="Arial"/>
              </a:rPr>
              <a:t>| </a:t>
            </a:r>
            <a:r>
              <a:rPr sz="1800" spc="-120" dirty="0">
                <a:latin typeface="Arial"/>
                <a:cs typeface="Arial"/>
              </a:rPr>
              <a:t>buys_computer </a:t>
            </a:r>
            <a:r>
              <a:rPr sz="1800" spc="145" dirty="0">
                <a:latin typeface="Arial"/>
                <a:cs typeface="Arial"/>
              </a:rPr>
              <a:t>= </a:t>
            </a:r>
            <a:r>
              <a:rPr sz="1800" spc="-50" dirty="0">
                <a:latin typeface="Arial"/>
                <a:cs typeface="Arial"/>
              </a:rPr>
              <a:t>“no”) </a:t>
            </a:r>
            <a:r>
              <a:rPr sz="1800" spc="145" dirty="0">
                <a:latin typeface="Arial"/>
                <a:cs typeface="Arial"/>
              </a:rPr>
              <a:t>= </a:t>
            </a:r>
            <a:r>
              <a:rPr sz="1800" spc="120" dirty="0">
                <a:latin typeface="Arial"/>
                <a:cs typeface="Arial"/>
              </a:rPr>
              <a:t>2/5 </a:t>
            </a:r>
            <a:r>
              <a:rPr sz="1800" spc="145" dirty="0">
                <a:latin typeface="Arial"/>
                <a:cs typeface="Arial"/>
              </a:rPr>
              <a:t>= </a:t>
            </a:r>
            <a:r>
              <a:rPr sz="1800" spc="-60" dirty="0">
                <a:latin typeface="Arial"/>
                <a:cs typeface="Arial"/>
              </a:rPr>
              <a:t>0.4  </a:t>
            </a:r>
            <a:r>
              <a:rPr sz="1800" spc="-130" dirty="0">
                <a:latin typeface="Arial"/>
                <a:cs typeface="Arial"/>
              </a:rPr>
              <a:t>P(student </a:t>
            </a:r>
            <a:r>
              <a:rPr sz="1800" spc="150" dirty="0">
                <a:latin typeface="Arial"/>
                <a:cs typeface="Arial"/>
              </a:rPr>
              <a:t>= </a:t>
            </a:r>
            <a:r>
              <a:rPr sz="1800" spc="-50" dirty="0">
                <a:latin typeface="Arial"/>
                <a:cs typeface="Arial"/>
              </a:rPr>
              <a:t>“yes” </a:t>
            </a:r>
            <a:r>
              <a:rPr sz="1800" spc="480" dirty="0">
                <a:latin typeface="Arial"/>
                <a:cs typeface="Arial"/>
              </a:rPr>
              <a:t>| </a:t>
            </a:r>
            <a:r>
              <a:rPr sz="1800" spc="-120" dirty="0">
                <a:latin typeface="Arial"/>
                <a:cs typeface="Arial"/>
              </a:rPr>
              <a:t>buys_computer </a:t>
            </a:r>
            <a:r>
              <a:rPr sz="1800" spc="150" dirty="0">
                <a:latin typeface="Arial"/>
                <a:cs typeface="Arial"/>
              </a:rPr>
              <a:t>= </a:t>
            </a:r>
            <a:r>
              <a:rPr sz="1800" spc="-90" dirty="0">
                <a:latin typeface="Arial"/>
                <a:cs typeface="Arial"/>
              </a:rPr>
              <a:t>“yes) </a:t>
            </a:r>
            <a:r>
              <a:rPr sz="1800" spc="150" dirty="0">
                <a:latin typeface="Arial"/>
                <a:cs typeface="Arial"/>
              </a:rPr>
              <a:t>= </a:t>
            </a:r>
            <a:r>
              <a:rPr sz="1800" spc="120" dirty="0">
                <a:latin typeface="Arial"/>
                <a:cs typeface="Arial"/>
              </a:rPr>
              <a:t>6/9 </a:t>
            </a:r>
            <a:r>
              <a:rPr sz="1800" spc="150" dirty="0">
                <a:latin typeface="Arial"/>
                <a:cs typeface="Arial"/>
              </a:rPr>
              <a:t>= </a:t>
            </a:r>
            <a:r>
              <a:rPr sz="1800" spc="-45" dirty="0">
                <a:latin typeface="Arial"/>
                <a:cs typeface="Arial"/>
              </a:rPr>
              <a:t>0.667  </a:t>
            </a:r>
            <a:r>
              <a:rPr sz="1800" spc="-130" dirty="0">
                <a:latin typeface="Arial"/>
                <a:cs typeface="Arial"/>
              </a:rPr>
              <a:t>P(student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150" dirty="0">
                <a:latin typeface="Arial"/>
                <a:cs typeface="Arial"/>
              </a:rPr>
              <a:t>=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“yes”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480" dirty="0">
                <a:latin typeface="Arial"/>
                <a:cs typeface="Arial"/>
              </a:rPr>
              <a:t>|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120" dirty="0">
                <a:latin typeface="Arial"/>
                <a:cs typeface="Arial"/>
              </a:rPr>
              <a:t>buys_computer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150" dirty="0">
                <a:latin typeface="Arial"/>
                <a:cs typeface="Arial"/>
              </a:rPr>
              <a:t>=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“no”)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150" dirty="0">
                <a:latin typeface="Arial"/>
                <a:cs typeface="Arial"/>
              </a:rPr>
              <a:t>=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120" dirty="0">
                <a:latin typeface="Arial"/>
                <a:cs typeface="Arial"/>
              </a:rPr>
              <a:t>1/5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150" dirty="0">
                <a:latin typeface="Arial"/>
                <a:cs typeface="Arial"/>
              </a:rPr>
              <a:t>=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5" dirty="0">
                <a:latin typeface="Arial"/>
                <a:cs typeface="Arial"/>
              </a:rPr>
              <a:t>0.2</a:t>
            </a:r>
            <a:endParaRPr sz="1800">
              <a:latin typeface="Arial"/>
              <a:cs typeface="Arial"/>
            </a:endParaRPr>
          </a:p>
          <a:p>
            <a:pPr marL="365125">
              <a:lnSpc>
                <a:spcPts val="2130"/>
              </a:lnSpc>
              <a:spcBef>
                <a:spcPts val="15"/>
              </a:spcBef>
            </a:pPr>
            <a:r>
              <a:rPr sz="1800" spc="-70" dirty="0">
                <a:latin typeface="Arial"/>
                <a:cs typeface="Arial"/>
              </a:rPr>
              <a:t>P(credit_rating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150" dirty="0">
                <a:latin typeface="Arial"/>
                <a:cs typeface="Arial"/>
              </a:rPr>
              <a:t>=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35" dirty="0">
                <a:latin typeface="Arial"/>
                <a:cs typeface="Arial"/>
              </a:rPr>
              <a:t>“fair”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480" dirty="0">
                <a:latin typeface="Arial"/>
                <a:cs typeface="Arial"/>
              </a:rPr>
              <a:t>|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20" dirty="0">
                <a:latin typeface="Arial"/>
                <a:cs typeface="Arial"/>
              </a:rPr>
              <a:t>buys_computer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spc="150" dirty="0">
                <a:latin typeface="Arial"/>
                <a:cs typeface="Arial"/>
              </a:rPr>
              <a:t>=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65" dirty="0">
                <a:latin typeface="Arial"/>
                <a:cs typeface="Arial"/>
              </a:rPr>
              <a:t>“yes”)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150" dirty="0">
                <a:latin typeface="Arial"/>
                <a:cs typeface="Arial"/>
              </a:rPr>
              <a:t>=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120" dirty="0">
                <a:latin typeface="Arial"/>
                <a:cs typeface="Arial"/>
              </a:rPr>
              <a:t>6/9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150" dirty="0">
                <a:latin typeface="Arial"/>
                <a:cs typeface="Arial"/>
              </a:rPr>
              <a:t>=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spc="-45" dirty="0">
                <a:latin typeface="Arial"/>
                <a:cs typeface="Arial"/>
              </a:rPr>
              <a:t>0.667</a:t>
            </a:r>
            <a:endParaRPr sz="1800">
              <a:latin typeface="Arial"/>
              <a:cs typeface="Arial"/>
            </a:endParaRPr>
          </a:p>
          <a:p>
            <a:pPr marL="365125">
              <a:lnSpc>
                <a:spcPts val="2130"/>
              </a:lnSpc>
            </a:pPr>
            <a:r>
              <a:rPr sz="1800" spc="-70" dirty="0">
                <a:latin typeface="Arial"/>
                <a:cs typeface="Arial"/>
              </a:rPr>
              <a:t>P(credit_rating</a:t>
            </a:r>
            <a:r>
              <a:rPr sz="1800" spc="-90" dirty="0">
                <a:latin typeface="Arial"/>
                <a:cs typeface="Arial"/>
              </a:rPr>
              <a:t> </a:t>
            </a:r>
            <a:r>
              <a:rPr sz="1800" spc="150" dirty="0">
                <a:latin typeface="Arial"/>
                <a:cs typeface="Arial"/>
              </a:rPr>
              <a:t>=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35" dirty="0">
                <a:latin typeface="Arial"/>
                <a:cs typeface="Arial"/>
              </a:rPr>
              <a:t>“fair”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480" dirty="0">
                <a:latin typeface="Arial"/>
                <a:cs typeface="Arial"/>
              </a:rPr>
              <a:t>|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120" dirty="0">
                <a:latin typeface="Arial"/>
                <a:cs typeface="Arial"/>
              </a:rPr>
              <a:t>buys_computer</a:t>
            </a:r>
            <a:r>
              <a:rPr sz="1800" spc="-114" dirty="0">
                <a:latin typeface="Arial"/>
                <a:cs typeface="Arial"/>
              </a:rPr>
              <a:t> </a:t>
            </a:r>
            <a:r>
              <a:rPr sz="1800" spc="150" dirty="0">
                <a:latin typeface="Arial"/>
                <a:cs typeface="Arial"/>
              </a:rPr>
              <a:t>=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“no”)</a:t>
            </a:r>
            <a:r>
              <a:rPr sz="1800" spc="-20" dirty="0">
                <a:latin typeface="Arial"/>
                <a:cs typeface="Arial"/>
              </a:rPr>
              <a:t> </a:t>
            </a:r>
            <a:r>
              <a:rPr sz="1800" spc="150" dirty="0">
                <a:latin typeface="Arial"/>
                <a:cs typeface="Arial"/>
              </a:rPr>
              <a:t>=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120" dirty="0">
                <a:latin typeface="Arial"/>
                <a:cs typeface="Arial"/>
              </a:rPr>
              <a:t>2/5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150" dirty="0">
                <a:latin typeface="Arial"/>
                <a:cs typeface="Arial"/>
              </a:rPr>
              <a:t>=</a:t>
            </a:r>
            <a:r>
              <a:rPr sz="1800" spc="-40" dirty="0">
                <a:latin typeface="Arial"/>
                <a:cs typeface="Arial"/>
              </a:rPr>
              <a:t> </a:t>
            </a:r>
            <a:r>
              <a:rPr sz="1800" spc="-60" dirty="0">
                <a:latin typeface="Arial"/>
                <a:cs typeface="Arial"/>
              </a:rPr>
              <a:t>0.4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50">
              <a:latin typeface="Arial"/>
              <a:cs typeface="Arial"/>
            </a:endParaRPr>
          </a:p>
          <a:p>
            <a:pPr marL="441325" indent="-391160">
              <a:lnSpc>
                <a:spcPct val="100000"/>
              </a:lnSpc>
              <a:buClr>
                <a:srgbClr val="DD8046"/>
              </a:buClr>
              <a:buSzPct val="60000"/>
              <a:buFont typeface="Wingdings"/>
              <a:buChar char=""/>
              <a:tabLst>
                <a:tab pos="441325" algn="l"/>
                <a:tab pos="441959" algn="l"/>
              </a:tabLst>
            </a:pPr>
            <a:r>
              <a:rPr sz="2000" b="1" spc="85" dirty="0">
                <a:latin typeface="Trebuchet MS"/>
                <a:cs typeface="Trebuchet MS"/>
              </a:rPr>
              <a:t>X</a:t>
            </a:r>
            <a:r>
              <a:rPr sz="2000" b="1" spc="-90" dirty="0">
                <a:latin typeface="Trebuchet MS"/>
                <a:cs typeface="Trebuchet MS"/>
              </a:rPr>
              <a:t> </a:t>
            </a:r>
            <a:r>
              <a:rPr sz="2000" b="1" spc="180" dirty="0">
                <a:latin typeface="Trebuchet MS"/>
                <a:cs typeface="Trebuchet MS"/>
              </a:rPr>
              <a:t>=</a:t>
            </a:r>
            <a:r>
              <a:rPr sz="2000" b="1" spc="-80" dirty="0">
                <a:latin typeface="Trebuchet MS"/>
                <a:cs typeface="Trebuchet MS"/>
              </a:rPr>
              <a:t> </a:t>
            </a:r>
            <a:r>
              <a:rPr sz="2000" b="1" spc="-55" dirty="0">
                <a:latin typeface="Trebuchet MS"/>
                <a:cs typeface="Trebuchet MS"/>
              </a:rPr>
              <a:t>(age</a:t>
            </a:r>
            <a:r>
              <a:rPr sz="2000" b="1" spc="-5" dirty="0">
                <a:latin typeface="Trebuchet MS"/>
                <a:cs typeface="Trebuchet MS"/>
              </a:rPr>
              <a:t> </a:t>
            </a:r>
            <a:r>
              <a:rPr sz="2000" b="1" spc="180" dirty="0">
                <a:latin typeface="Trebuchet MS"/>
                <a:cs typeface="Trebuchet MS"/>
              </a:rPr>
              <a:t>&lt;=</a:t>
            </a:r>
            <a:r>
              <a:rPr sz="2000" b="1" spc="-155" dirty="0">
                <a:latin typeface="Trebuchet MS"/>
                <a:cs typeface="Trebuchet MS"/>
              </a:rPr>
              <a:t> </a:t>
            </a:r>
            <a:r>
              <a:rPr sz="2000" b="1" spc="-114" dirty="0">
                <a:latin typeface="Trebuchet MS"/>
                <a:cs typeface="Trebuchet MS"/>
              </a:rPr>
              <a:t>30</a:t>
            </a:r>
            <a:r>
              <a:rPr sz="2000" b="1" spc="-35" dirty="0">
                <a:latin typeface="Trebuchet MS"/>
                <a:cs typeface="Trebuchet MS"/>
              </a:rPr>
              <a:t> </a:t>
            </a:r>
            <a:r>
              <a:rPr sz="2000" b="1" spc="-210" dirty="0">
                <a:latin typeface="Trebuchet MS"/>
                <a:cs typeface="Trebuchet MS"/>
              </a:rPr>
              <a:t>,</a:t>
            </a:r>
            <a:r>
              <a:rPr sz="2000" b="1" spc="-80" dirty="0">
                <a:latin typeface="Trebuchet MS"/>
                <a:cs typeface="Trebuchet MS"/>
              </a:rPr>
              <a:t> </a:t>
            </a:r>
            <a:r>
              <a:rPr sz="2000" b="1" spc="-135" dirty="0">
                <a:latin typeface="Trebuchet MS"/>
                <a:cs typeface="Trebuchet MS"/>
              </a:rPr>
              <a:t>income</a:t>
            </a:r>
            <a:r>
              <a:rPr sz="2000" b="1" spc="-75" dirty="0">
                <a:latin typeface="Trebuchet MS"/>
                <a:cs typeface="Trebuchet MS"/>
              </a:rPr>
              <a:t> </a:t>
            </a:r>
            <a:r>
              <a:rPr sz="2000" b="1" spc="180" dirty="0">
                <a:latin typeface="Trebuchet MS"/>
                <a:cs typeface="Trebuchet MS"/>
              </a:rPr>
              <a:t>=</a:t>
            </a:r>
            <a:r>
              <a:rPr sz="2000" b="1" spc="-75" dirty="0">
                <a:latin typeface="Trebuchet MS"/>
                <a:cs typeface="Trebuchet MS"/>
              </a:rPr>
              <a:t> </a:t>
            </a:r>
            <a:r>
              <a:rPr sz="2000" b="1" spc="-145" dirty="0">
                <a:latin typeface="Trebuchet MS"/>
                <a:cs typeface="Trebuchet MS"/>
              </a:rPr>
              <a:t>medium,</a:t>
            </a:r>
            <a:r>
              <a:rPr sz="2000" b="1" spc="-10" dirty="0">
                <a:latin typeface="Trebuchet MS"/>
                <a:cs typeface="Trebuchet MS"/>
              </a:rPr>
              <a:t> </a:t>
            </a:r>
            <a:r>
              <a:rPr sz="2000" b="1" spc="-155" dirty="0">
                <a:latin typeface="Trebuchet MS"/>
                <a:cs typeface="Trebuchet MS"/>
              </a:rPr>
              <a:t>student</a:t>
            </a:r>
            <a:r>
              <a:rPr sz="2000" b="1" spc="-80" dirty="0">
                <a:latin typeface="Trebuchet MS"/>
                <a:cs typeface="Trebuchet MS"/>
              </a:rPr>
              <a:t> </a:t>
            </a:r>
            <a:r>
              <a:rPr sz="2000" b="1" spc="180" dirty="0">
                <a:latin typeface="Trebuchet MS"/>
                <a:cs typeface="Trebuchet MS"/>
              </a:rPr>
              <a:t>=</a:t>
            </a:r>
            <a:r>
              <a:rPr sz="2000" b="1" spc="-80" dirty="0">
                <a:latin typeface="Trebuchet MS"/>
                <a:cs typeface="Trebuchet MS"/>
              </a:rPr>
              <a:t> </a:t>
            </a:r>
            <a:r>
              <a:rPr sz="2000" b="1" spc="-114" dirty="0">
                <a:latin typeface="Trebuchet MS"/>
                <a:cs typeface="Trebuchet MS"/>
              </a:rPr>
              <a:t>yes,</a:t>
            </a:r>
            <a:r>
              <a:rPr sz="2000" b="1" spc="-65" dirty="0">
                <a:latin typeface="Trebuchet MS"/>
                <a:cs typeface="Trebuchet MS"/>
              </a:rPr>
              <a:t> </a:t>
            </a:r>
            <a:r>
              <a:rPr sz="2000" b="1" spc="-135" dirty="0">
                <a:latin typeface="Trebuchet MS"/>
                <a:cs typeface="Trebuchet MS"/>
              </a:rPr>
              <a:t>credit_rating</a:t>
            </a:r>
            <a:r>
              <a:rPr sz="2000" b="1" spc="-165" dirty="0">
                <a:latin typeface="Trebuchet MS"/>
                <a:cs typeface="Trebuchet MS"/>
              </a:rPr>
              <a:t> </a:t>
            </a:r>
            <a:r>
              <a:rPr sz="2000" b="1" spc="180" dirty="0">
                <a:latin typeface="Trebuchet MS"/>
                <a:cs typeface="Trebuchet MS"/>
              </a:rPr>
              <a:t>=</a:t>
            </a:r>
            <a:r>
              <a:rPr sz="2000" b="1" spc="-80" dirty="0">
                <a:latin typeface="Trebuchet MS"/>
                <a:cs typeface="Trebuchet MS"/>
              </a:rPr>
              <a:t> </a:t>
            </a:r>
            <a:r>
              <a:rPr sz="2000" b="1" spc="-120" dirty="0">
                <a:latin typeface="Trebuchet MS"/>
                <a:cs typeface="Trebuchet MS"/>
              </a:rPr>
              <a:t>fair)</a:t>
            </a:r>
            <a:endParaRPr sz="2000">
              <a:latin typeface="Trebuchet MS"/>
              <a:cs typeface="Trebuchet MS"/>
            </a:endParaRPr>
          </a:p>
          <a:p>
            <a:pPr marL="374650" marR="17780" indent="-324485">
              <a:lnSpc>
                <a:spcPct val="100000"/>
              </a:lnSpc>
              <a:spcBef>
                <a:spcPts val="305"/>
              </a:spcBef>
            </a:pPr>
            <a:r>
              <a:rPr sz="2000" b="1" spc="-114" dirty="0">
                <a:solidFill>
                  <a:srgbClr val="FF0000"/>
                </a:solidFill>
                <a:latin typeface="Trebuchet MS"/>
                <a:cs typeface="Trebuchet MS"/>
              </a:rPr>
              <a:t>P(X|buys_computer</a:t>
            </a:r>
            <a:r>
              <a:rPr sz="2000" b="1" spc="-2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000" b="1" spc="180" dirty="0">
                <a:solidFill>
                  <a:srgbClr val="FF0000"/>
                </a:solidFill>
                <a:latin typeface="Trebuchet MS"/>
                <a:cs typeface="Trebuchet MS"/>
              </a:rPr>
              <a:t>=</a:t>
            </a:r>
            <a:r>
              <a:rPr sz="2000" b="1" spc="-7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000" b="1" spc="-110" dirty="0">
                <a:solidFill>
                  <a:srgbClr val="FF0000"/>
                </a:solidFill>
                <a:latin typeface="Trebuchet MS"/>
                <a:cs typeface="Trebuchet MS"/>
              </a:rPr>
              <a:t>“yes”)</a:t>
            </a:r>
            <a:r>
              <a:rPr sz="2000" b="1" spc="-17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P(age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“&lt;=30”|buys_computer</a:t>
            </a:r>
            <a:r>
              <a:rPr sz="2000" spc="-26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45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“yes”)*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175" dirty="0">
                <a:latin typeface="Arial"/>
                <a:cs typeface="Arial"/>
              </a:rPr>
              <a:t>P(income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“medium”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spc="545" dirty="0">
                <a:latin typeface="Arial"/>
                <a:cs typeface="Arial"/>
              </a:rPr>
              <a:t>|  </a:t>
            </a:r>
            <a:r>
              <a:rPr sz="2000" spc="-120" dirty="0">
                <a:latin typeface="Arial"/>
                <a:cs typeface="Arial"/>
              </a:rPr>
              <a:t>buys_computer</a:t>
            </a:r>
            <a:r>
              <a:rPr sz="2000" spc="-24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“yes”)</a:t>
            </a:r>
            <a:r>
              <a:rPr sz="2000" spc="30" dirty="0">
                <a:latin typeface="Arial"/>
                <a:cs typeface="Arial"/>
              </a:rPr>
              <a:t> </a:t>
            </a:r>
            <a:r>
              <a:rPr sz="2000" spc="105" dirty="0">
                <a:latin typeface="Arial"/>
                <a:cs typeface="Arial"/>
              </a:rPr>
              <a:t>*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45" dirty="0">
                <a:latin typeface="Arial"/>
                <a:cs typeface="Arial"/>
              </a:rPr>
              <a:t>P(student</a:t>
            </a:r>
            <a:r>
              <a:rPr sz="2000" spc="-204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“yes”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545" dirty="0">
                <a:latin typeface="Arial"/>
                <a:cs typeface="Arial"/>
              </a:rPr>
              <a:t>|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buys_computer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“yes)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105" dirty="0">
                <a:latin typeface="Arial"/>
                <a:cs typeface="Arial"/>
              </a:rPr>
              <a:t>*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P(credit_rating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spc="55" dirty="0">
                <a:latin typeface="Arial"/>
                <a:cs typeface="Arial"/>
              </a:rPr>
              <a:t>“fair”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545" dirty="0">
                <a:latin typeface="Arial"/>
                <a:cs typeface="Arial"/>
              </a:rPr>
              <a:t>|  </a:t>
            </a:r>
            <a:r>
              <a:rPr sz="2000" spc="-120" dirty="0">
                <a:latin typeface="Arial"/>
                <a:cs typeface="Arial"/>
              </a:rPr>
              <a:t>buys_computer</a:t>
            </a:r>
            <a:r>
              <a:rPr sz="2000" spc="-24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“yes”)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0.222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x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0.444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x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0.667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x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0.667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0.044</a:t>
            </a:r>
            <a:endParaRPr sz="20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spcBef>
                <a:spcPts val="310"/>
              </a:spcBef>
            </a:pPr>
            <a:r>
              <a:rPr sz="2000" b="1" spc="-114" dirty="0">
                <a:solidFill>
                  <a:srgbClr val="FF0000"/>
                </a:solidFill>
                <a:latin typeface="Trebuchet MS"/>
                <a:cs typeface="Trebuchet MS"/>
              </a:rPr>
              <a:t>P(X|buys_computer</a:t>
            </a:r>
            <a:r>
              <a:rPr sz="2000" b="1" spc="-3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000" b="1" spc="180" dirty="0">
                <a:solidFill>
                  <a:srgbClr val="FF0000"/>
                </a:solidFill>
                <a:latin typeface="Trebuchet MS"/>
                <a:cs typeface="Trebuchet MS"/>
              </a:rPr>
              <a:t>=</a:t>
            </a:r>
            <a:r>
              <a:rPr sz="2000" b="1" spc="-80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000" b="1" spc="-145" dirty="0">
                <a:solidFill>
                  <a:srgbClr val="FF0000"/>
                </a:solidFill>
                <a:latin typeface="Trebuchet MS"/>
                <a:cs typeface="Trebuchet MS"/>
              </a:rPr>
              <a:t>“no”)</a:t>
            </a:r>
            <a:r>
              <a:rPr sz="2000" b="1" spc="-10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0.6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x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0.4 </a:t>
            </a:r>
            <a:r>
              <a:rPr sz="2000" spc="10" dirty="0">
                <a:latin typeface="Arial"/>
                <a:cs typeface="Arial"/>
              </a:rPr>
              <a:t>x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0.2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x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0.4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0.019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8505825" y="933493"/>
          <a:ext cx="3672838" cy="32660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4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1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3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0533"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age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income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student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credit_rating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buys_computer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556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016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0532"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76350"/>
            <a:ext cx="714375" cy="228600"/>
          </a:xfrm>
          <a:custGeom>
            <a:avLst/>
            <a:gdLst/>
            <a:ahLst/>
            <a:cxnLst/>
            <a:rect l="l" t="t" r="r" b="b"/>
            <a:pathLst>
              <a:path w="714375" h="228600">
                <a:moveTo>
                  <a:pt x="714375" y="0"/>
                </a:moveTo>
                <a:lnTo>
                  <a:pt x="0" y="0"/>
                </a:lnTo>
                <a:lnTo>
                  <a:pt x="0" y="228600"/>
                </a:lnTo>
                <a:lnTo>
                  <a:pt x="714375" y="228600"/>
                </a:lnTo>
                <a:lnTo>
                  <a:pt x="714375" y="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90575" y="1276350"/>
            <a:ext cx="7721600" cy="228600"/>
          </a:xfrm>
          <a:custGeom>
            <a:avLst/>
            <a:gdLst/>
            <a:ahLst/>
            <a:cxnLst/>
            <a:rect l="l" t="t" r="r" b="b"/>
            <a:pathLst>
              <a:path w="7721600" h="228600">
                <a:moveTo>
                  <a:pt x="0" y="228600"/>
                </a:moveTo>
                <a:lnTo>
                  <a:pt x="7721322" y="228600"/>
                </a:lnTo>
                <a:lnTo>
                  <a:pt x="7721322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28675" y="588263"/>
            <a:ext cx="719137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-200" dirty="0"/>
              <a:t>Naïve </a:t>
            </a:r>
            <a:r>
              <a:rPr sz="3950" spc="-315" dirty="0"/>
              <a:t>Bayes </a:t>
            </a:r>
            <a:r>
              <a:rPr sz="3950" spc="-165" dirty="0"/>
              <a:t>Classifier: </a:t>
            </a:r>
            <a:r>
              <a:rPr sz="3950" spc="-345" dirty="0"/>
              <a:t>An</a:t>
            </a:r>
            <a:r>
              <a:rPr sz="3950" spc="-210" dirty="0"/>
              <a:t> </a:t>
            </a:r>
            <a:r>
              <a:rPr sz="3950" spc="-254" dirty="0"/>
              <a:t>Example</a:t>
            </a:r>
            <a:endParaRPr sz="395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18</a:t>
            </a:fld>
            <a:endParaRPr spc="5" dirty="0"/>
          </a:p>
        </p:txBody>
      </p:sp>
      <p:sp>
        <p:nvSpPr>
          <p:cNvPr id="5" name="object 5"/>
          <p:cNvSpPr txBox="1"/>
          <p:nvPr/>
        </p:nvSpPr>
        <p:spPr>
          <a:xfrm>
            <a:off x="803275" y="1478914"/>
            <a:ext cx="915035" cy="3352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61950" indent="-324485">
              <a:lnSpc>
                <a:spcPct val="100000"/>
              </a:lnSpc>
              <a:spcBef>
                <a:spcPts val="130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61950" algn="l"/>
                <a:tab pos="362585" algn="l"/>
              </a:tabLst>
            </a:pPr>
            <a:r>
              <a:rPr sz="2000" spc="-155" dirty="0">
                <a:latin typeface="Arial"/>
                <a:cs typeface="Arial"/>
              </a:rPr>
              <a:t>P(C</a:t>
            </a:r>
            <a:r>
              <a:rPr sz="2025" spc="-232" baseline="-18518" dirty="0">
                <a:latin typeface="Arial"/>
                <a:cs typeface="Arial"/>
              </a:rPr>
              <a:t>i</a:t>
            </a:r>
            <a:r>
              <a:rPr sz="2000" spc="-155" dirty="0">
                <a:latin typeface="Arial"/>
                <a:cs typeface="Arial"/>
              </a:rPr>
              <a:t>):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43744" y="1478914"/>
            <a:ext cx="4504690" cy="6502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30"/>
              </a:spcBef>
              <a:tabLst>
                <a:tab pos="2754630" algn="l"/>
              </a:tabLst>
            </a:pPr>
            <a:r>
              <a:rPr sz="2000" spc="-140" dirty="0">
                <a:latin typeface="Arial"/>
                <a:cs typeface="Arial"/>
              </a:rPr>
              <a:t>P(buys_computer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spc="185" dirty="0">
                <a:latin typeface="Arial"/>
                <a:cs typeface="Arial"/>
              </a:rPr>
              <a:t>=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“yes”)	</a:t>
            </a:r>
            <a:r>
              <a:rPr sz="2000" spc="185" dirty="0">
                <a:latin typeface="Arial"/>
                <a:cs typeface="Arial"/>
              </a:rPr>
              <a:t>=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125" dirty="0">
                <a:latin typeface="Arial"/>
                <a:cs typeface="Arial"/>
              </a:rPr>
              <a:t>9/14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185" dirty="0">
                <a:latin typeface="Arial"/>
                <a:cs typeface="Arial"/>
              </a:rPr>
              <a:t>=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0.643</a:t>
            </a:r>
            <a:endParaRPr sz="2000">
              <a:latin typeface="Arial"/>
              <a:cs typeface="Arial"/>
            </a:endParaRPr>
          </a:p>
          <a:p>
            <a:pPr marR="26034" algn="r">
              <a:lnSpc>
                <a:spcPct val="100000"/>
              </a:lnSpc>
              <a:spcBef>
                <a:spcPts val="80"/>
              </a:spcBef>
            </a:pPr>
            <a:r>
              <a:rPr sz="2000" spc="-135" dirty="0">
                <a:latin typeface="Arial"/>
                <a:cs typeface="Arial"/>
              </a:rPr>
              <a:t>P(buys_computer</a:t>
            </a:r>
            <a:r>
              <a:rPr sz="2000" spc="-24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“no”)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spc="140" dirty="0">
                <a:latin typeface="Arial"/>
                <a:cs typeface="Arial"/>
              </a:rPr>
              <a:t>5/14=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0.357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7875" y="2108898"/>
            <a:ext cx="8594090" cy="440753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7350" indent="-324485">
              <a:lnSpc>
                <a:spcPts val="2250"/>
              </a:lnSpc>
              <a:spcBef>
                <a:spcPts val="12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87350" algn="l"/>
                <a:tab pos="387985" algn="l"/>
              </a:tabLst>
            </a:pPr>
            <a:r>
              <a:rPr sz="2000" spc="-140" dirty="0">
                <a:latin typeface="Arial"/>
                <a:cs typeface="Arial"/>
              </a:rPr>
              <a:t>Compute </a:t>
            </a:r>
            <a:r>
              <a:rPr sz="2000" spc="-60" dirty="0">
                <a:latin typeface="Arial"/>
                <a:cs typeface="Arial"/>
              </a:rPr>
              <a:t>P(X</a:t>
            </a:r>
            <a:r>
              <a:rPr sz="1550" spc="-60" dirty="0">
                <a:latin typeface="Arial"/>
                <a:cs typeface="Arial"/>
              </a:rPr>
              <a:t>i</a:t>
            </a:r>
            <a:r>
              <a:rPr sz="2000" spc="-60" dirty="0">
                <a:latin typeface="Arial"/>
                <a:cs typeface="Arial"/>
              </a:rPr>
              <a:t>|C</a:t>
            </a:r>
            <a:r>
              <a:rPr sz="2025" spc="-89" baseline="-18518" dirty="0">
                <a:latin typeface="Arial"/>
                <a:cs typeface="Arial"/>
              </a:rPr>
              <a:t>i</a:t>
            </a:r>
            <a:r>
              <a:rPr sz="2000" spc="-60" dirty="0">
                <a:latin typeface="Arial"/>
                <a:cs typeface="Arial"/>
              </a:rPr>
              <a:t>) </a:t>
            </a:r>
            <a:r>
              <a:rPr sz="2000" spc="-5" dirty="0">
                <a:latin typeface="Arial"/>
                <a:cs typeface="Arial"/>
              </a:rPr>
              <a:t>for </a:t>
            </a:r>
            <a:r>
              <a:rPr sz="2000" spc="-120" dirty="0">
                <a:latin typeface="Arial"/>
                <a:cs typeface="Arial"/>
              </a:rPr>
              <a:t>each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80" dirty="0">
                <a:latin typeface="Arial"/>
                <a:cs typeface="Arial"/>
              </a:rPr>
              <a:t>class</a:t>
            </a:r>
            <a:endParaRPr sz="2000">
              <a:latin typeface="Arial"/>
              <a:cs typeface="Arial"/>
            </a:endParaRPr>
          </a:p>
          <a:p>
            <a:pPr marL="415925" marR="1661795">
              <a:lnSpc>
                <a:spcPct val="90100"/>
              </a:lnSpc>
              <a:spcBef>
                <a:spcPts val="90"/>
              </a:spcBef>
            </a:pPr>
            <a:r>
              <a:rPr sz="2000" spc="-120" dirty="0">
                <a:latin typeface="Arial"/>
                <a:cs typeface="Arial"/>
              </a:rPr>
              <a:t>P(age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25" dirty="0">
                <a:latin typeface="Arial"/>
                <a:cs typeface="Arial"/>
              </a:rPr>
              <a:t>“&lt;=30”|buys_computer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65" dirty="0">
                <a:latin typeface="Arial"/>
                <a:cs typeface="Arial"/>
              </a:rPr>
              <a:t>“yes”)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170" dirty="0">
                <a:latin typeface="Arial"/>
                <a:cs typeface="Arial"/>
              </a:rPr>
              <a:t>2/9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15" dirty="0">
                <a:latin typeface="Arial"/>
                <a:cs typeface="Arial"/>
              </a:rPr>
              <a:t>0.222  </a:t>
            </a:r>
            <a:r>
              <a:rPr sz="2000" spc="-120" dirty="0">
                <a:latin typeface="Arial"/>
                <a:cs typeface="Arial"/>
              </a:rPr>
              <a:t>P(age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150" dirty="0">
                <a:latin typeface="Arial"/>
                <a:cs typeface="Arial"/>
              </a:rPr>
              <a:t>“&lt;= </a:t>
            </a:r>
            <a:r>
              <a:rPr sz="2000" spc="-55" dirty="0">
                <a:latin typeface="Arial"/>
                <a:cs typeface="Arial"/>
              </a:rPr>
              <a:t>30”|buys_computer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50" dirty="0">
                <a:latin typeface="Arial"/>
                <a:cs typeface="Arial"/>
              </a:rPr>
              <a:t>“no”)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170" dirty="0">
                <a:latin typeface="Arial"/>
                <a:cs typeface="Arial"/>
              </a:rPr>
              <a:t>3/5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30" dirty="0">
                <a:latin typeface="Arial"/>
                <a:cs typeface="Arial"/>
              </a:rPr>
              <a:t>0.6  </a:t>
            </a:r>
            <a:r>
              <a:rPr sz="2000" spc="-175" dirty="0">
                <a:latin typeface="Arial"/>
                <a:cs typeface="Arial"/>
              </a:rPr>
              <a:t>P(income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“medium”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545" dirty="0">
                <a:latin typeface="Arial"/>
                <a:cs typeface="Arial"/>
              </a:rPr>
              <a:t>|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buys_computer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“yes”)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170" dirty="0">
                <a:latin typeface="Arial"/>
                <a:cs typeface="Arial"/>
              </a:rPr>
              <a:t>4/9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0.444  </a:t>
            </a:r>
            <a:r>
              <a:rPr sz="2000" spc="-175" dirty="0">
                <a:latin typeface="Arial"/>
                <a:cs typeface="Arial"/>
              </a:rPr>
              <a:t>P(income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90" dirty="0">
                <a:latin typeface="Arial"/>
                <a:cs typeface="Arial"/>
              </a:rPr>
              <a:t>“medium” </a:t>
            </a:r>
            <a:r>
              <a:rPr sz="2000" spc="545" dirty="0">
                <a:latin typeface="Arial"/>
                <a:cs typeface="Arial"/>
              </a:rPr>
              <a:t>| </a:t>
            </a:r>
            <a:r>
              <a:rPr sz="2000" spc="-114" dirty="0">
                <a:latin typeface="Arial"/>
                <a:cs typeface="Arial"/>
              </a:rPr>
              <a:t>buys_computer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50" dirty="0">
                <a:latin typeface="Arial"/>
                <a:cs typeface="Arial"/>
              </a:rPr>
              <a:t>“no”)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170" dirty="0">
                <a:latin typeface="Arial"/>
                <a:cs typeface="Arial"/>
              </a:rPr>
              <a:t>2/5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30" dirty="0">
                <a:latin typeface="Arial"/>
                <a:cs typeface="Arial"/>
              </a:rPr>
              <a:t>0.4  </a:t>
            </a:r>
            <a:r>
              <a:rPr sz="2000" spc="-145" dirty="0">
                <a:latin typeface="Arial"/>
                <a:cs typeface="Arial"/>
              </a:rPr>
              <a:t>P(student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45" dirty="0">
                <a:latin typeface="Arial"/>
                <a:cs typeface="Arial"/>
              </a:rPr>
              <a:t>“yes” </a:t>
            </a:r>
            <a:r>
              <a:rPr sz="2000" spc="545" dirty="0">
                <a:latin typeface="Arial"/>
                <a:cs typeface="Arial"/>
              </a:rPr>
              <a:t>| </a:t>
            </a:r>
            <a:r>
              <a:rPr sz="2000" spc="-114" dirty="0">
                <a:latin typeface="Arial"/>
                <a:cs typeface="Arial"/>
              </a:rPr>
              <a:t>buys_computer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95" dirty="0">
                <a:latin typeface="Arial"/>
                <a:cs typeface="Arial"/>
              </a:rPr>
              <a:t>“yes)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170" dirty="0">
                <a:latin typeface="Arial"/>
                <a:cs typeface="Arial"/>
              </a:rPr>
              <a:t>6/9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15" dirty="0">
                <a:latin typeface="Arial"/>
                <a:cs typeface="Arial"/>
              </a:rPr>
              <a:t>0.667  </a:t>
            </a:r>
            <a:r>
              <a:rPr sz="2000" spc="-145" dirty="0">
                <a:latin typeface="Arial"/>
                <a:cs typeface="Arial"/>
              </a:rPr>
              <a:t>P(student</a:t>
            </a:r>
            <a:r>
              <a:rPr sz="2000" spc="-21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“yes”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545" dirty="0">
                <a:latin typeface="Arial"/>
                <a:cs typeface="Arial"/>
              </a:rPr>
              <a:t>|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buys_computer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“no”)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170" dirty="0">
                <a:latin typeface="Arial"/>
                <a:cs typeface="Arial"/>
              </a:rPr>
              <a:t>1/5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0.2</a:t>
            </a:r>
            <a:endParaRPr sz="2000">
              <a:latin typeface="Arial"/>
              <a:cs typeface="Arial"/>
            </a:endParaRPr>
          </a:p>
          <a:p>
            <a:pPr marL="415925">
              <a:lnSpc>
                <a:spcPts val="2070"/>
              </a:lnSpc>
            </a:pPr>
            <a:r>
              <a:rPr sz="2000" spc="-70" dirty="0">
                <a:latin typeface="Arial"/>
                <a:cs typeface="Arial"/>
              </a:rPr>
              <a:t>P(credit_rating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55" dirty="0">
                <a:latin typeface="Arial"/>
                <a:cs typeface="Arial"/>
              </a:rPr>
              <a:t>“fair”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545" dirty="0">
                <a:latin typeface="Arial"/>
                <a:cs typeface="Arial"/>
              </a:rPr>
              <a:t>|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buys_computer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“yes”)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170" dirty="0">
                <a:latin typeface="Arial"/>
                <a:cs typeface="Arial"/>
              </a:rPr>
              <a:t>6/9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0.667</a:t>
            </a:r>
            <a:endParaRPr sz="2000">
              <a:latin typeface="Arial"/>
              <a:cs typeface="Arial"/>
            </a:endParaRPr>
          </a:p>
          <a:p>
            <a:pPr marL="415925">
              <a:lnSpc>
                <a:spcPts val="2290"/>
              </a:lnSpc>
            </a:pPr>
            <a:r>
              <a:rPr sz="2000" spc="-70" dirty="0">
                <a:latin typeface="Arial"/>
                <a:cs typeface="Arial"/>
              </a:rPr>
              <a:t>P(credit_rating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55" dirty="0">
                <a:latin typeface="Arial"/>
                <a:cs typeface="Arial"/>
              </a:rPr>
              <a:t>“fair”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545" dirty="0">
                <a:latin typeface="Arial"/>
                <a:cs typeface="Arial"/>
              </a:rPr>
              <a:t>|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buys_computer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“no”)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170" dirty="0">
                <a:latin typeface="Arial"/>
                <a:cs typeface="Arial"/>
              </a:rPr>
              <a:t>2/5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0.4</a:t>
            </a:r>
            <a:endParaRPr sz="2000">
              <a:latin typeface="Arial"/>
              <a:cs typeface="Arial"/>
            </a:endParaRPr>
          </a:p>
          <a:p>
            <a:pPr marL="454025" indent="-391160">
              <a:lnSpc>
                <a:spcPct val="100000"/>
              </a:lnSpc>
              <a:spcBef>
                <a:spcPts val="7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454025" algn="l"/>
                <a:tab pos="454659" algn="l"/>
              </a:tabLst>
            </a:pPr>
            <a:r>
              <a:rPr sz="2000" b="1" spc="85" dirty="0">
                <a:latin typeface="Trebuchet MS"/>
                <a:cs typeface="Trebuchet MS"/>
              </a:rPr>
              <a:t>X</a:t>
            </a:r>
            <a:r>
              <a:rPr sz="2000" b="1" spc="-90" dirty="0">
                <a:latin typeface="Trebuchet MS"/>
                <a:cs typeface="Trebuchet MS"/>
              </a:rPr>
              <a:t> </a:t>
            </a:r>
            <a:r>
              <a:rPr sz="2000" b="1" spc="180" dirty="0">
                <a:latin typeface="Trebuchet MS"/>
                <a:cs typeface="Trebuchet MS"/>
              </a:rPr>
              <a:t>=</a:t>
            </a:r>
            <a:r>
              <a:rPr sz="2000" b="1" spc="-80" dirty="0">
                <a:latin typeface="Trebuchet MS"/>
                <a:cs typeface="Trebuchet MS"/>
              </a:rPr>
              <a:t> </a:t>
            </a:r>
            <a:r>
              <a:rPr sz="2000" b="1" spc="-55" dirty="0">
                <a:latin typeface="Trebuchet MS"/>
                <a:cs typeface="Trebuchet MS"/>
              </a:rPr>
              <a:t>(age</a:t>
            </a:r>
            <a:r>
              <a:rPr sz="2000" b="1" spc="-70" dirty="0">
                <a:latin typeface="Trebuchet MS"/>
                <a:cs typeface="Trebuchet MS"/>
              </a:rPr>
              <a:t> </a:t>
            </a:r>
            <a:r>
              <a:rPr sz="2000" b="1" spc="180" dirty="0">
                <a:latin typeface="Trebuchet MS"/>
                <a:cs typeface="Trebuchet MS"/>
              </a:rPr>
              <a:t>&lt;=</a:t>
            </a:r>
            <a:r>
              <a:rPr sz="2000" b="1" spc="-80" dirty="0">
                <a:latin typeface="Trebuchet MS"/>
                <a:cs typeface="Trebuchet MS"/>
              </a:rPr>
              <a:t> </a:t>
            </a:r>
            <a:r>
              <a:rPr sz="2000" b="1" spc="-114" dirty="0">
                <a:latin typeface="Trebuchet MS"/>
                <a:cs typeface="Trebuchet MS"/>
              </a:rPr>
              <a:t>30</a:t>
            </a:r>
            <a:r>
              <a:rPr sz="2000" b="1" spc="-30" dirty="0">
                <a:latin typeface="Trebuchet MS"/>
                <a:cs typeface="Trebuchet MS"/>
              </a:rPr>
              <a:t> </a:t>
            </a:r>
            <a:r>
              <a:rPr sz="2000" b="1" spc="-210" dirty="0">
                <a:latin typeface="Trebuchet MS"/>
                <a:cs typeface="Trebuchet MS"/>
              </a:rPr>
              <a:t>,</a:t>
            </a:r>
            <a:r>
              <a:rPr sz="2000" b="1" spc="-80" dirty="0">
                <a:latin typeface="Trebuchet MS"/>
                <a:cs typeface="Trebuchet MS"/>
              </a:rPr>
              <a:t> </a:t>
            </a:r>
            <a:r>
              <a:rPr sz="2000" b="1" spc="-135" dirty="0">
                <a:latin typeface="Trebuchet MS"/>
                <a:cs typeface="Trebuchet MS"/>
              </a:rPr>
              <a:t>income</a:t>
            </a:r>
            <a:r>
              <a:rPr sz="2000" b="1" spc="-70" dirty="0">
                <a:latin typeface="Trebuchet MS"/>
                <a:cs typeface="Trebuchet MS"/>
              </a:rPr>
              <a:t> </a:t>
            </a:r>
            <a:r>
              <a:rPr sz="2000" b="1" spc="180" dirty="0">
                <a:latin typeface="Trebuchet MS"/>
                <a:cs typeface="Trebuchet MS"/>
              </a:rPr>
              <a:t>=</a:t>
            </a:r>
            <a:r>
              <a:rPr sz="2000" b="1" spc="-80" dirty="0">
                <a:latin typeface="Trebuchet MS"/>
                <a:cs typeface="Trebuchet MS"/>
              </a:rPr>
              <a:t> </a:t>
            </a:r>
            <a:r>
              <a:rPr sz="2000" b="1" spc="-145" dirty="0">
                <a:latin typeface="Trebuchet MS"/>
                <a:cs typeface="Trebuchet MS"/>
              </a:rPr>
              <a:t>medium,</a:t>
            </a:r>
            <a:r>
              <a:rPr sz="2000" b="1" spc="-5" dirty="0">
                <a:latin typeface="Trebuchet MS"/>
                <a:cs typeface="Trebuchet MS"/>
              </a:rPr>
              <a:t> </a:t>
            </a:r>
            <a:r>
              <a:rPr sz="2000" b="1" spc="-155" dirty="0">
                <a:latin typeface="Trebuchet MS"/>
                <a:cs typeface="Trebuchet MS"/>
              </a:rPr>
              <a:t>student</a:t>
            </a:r>
            <a:r>
              <a:rPr sz="2000" b="1" spc="-80" dirty="0">
                <a:latin typeface="Trebuchet MS"/>
                <a:cs typeface="Trebuchet MS"/>
              </a:rPr>
              <a:t> </a:t>
            </a:r>
            <a:r>
              <a:rPr sz="2000" b="1" spc="180" dirty="0">
                <a:latin typeface="Trebuchet MS"/>
                <a:cs typeface="Trebuchet MS"/>
              </a:rPr>
              <a:t>=</a:t>
            </a:r>
            <a:r>
              <a:rPr sz="2000" b="1" spc="-80" dirty="0">
                <a:latin typeface="Trebuchet MS"/>
                <a:cs typeface="Trebuchet MS"/>
              </a:rPr>
              <a:t> </a:t>
            </a:r>
            <a:r>
              <a:rPr sz="2000" b="1" spc="-114" dirty="0">
                <a:latin typeface="Trebuchet MS"/>
                <a:cs typeface="Trebuchet MS"/>
              </a:rPr>
              <a:t>yes,</a:t>
            </a:r>
            <a:r>
              <a:rPr sz="2000" b="1" spc="-135" dirty="0">
                <a:latin typeface="Trebuchet MS"/>
                <a:cs typeface="Trebuchet MS"/>
              </a:rPr>
              <a:t> credit_rating</a:t>
            </a:r>
            <a:r>
              <a:rPr sz="2000" b="1" spc="-90" dirty="0">
                <a:latin typeface="Trebuchet MS"/>
                <a:cs typeface="Trebuchet MS"/>
              </a:rPr>
              <a:t> </a:t>
            </a:r>
            <a:r>
              <a:rPr sz="2000" b="1" spc="180" dirty="0">
                <a:latin typeface="Trebuchet MS"/>
                <a:cs typeface="Trebuchet MS"/>
              </a:rPr>
              <a:t>=</a:t>
            </a:r>
            <a:r>
              <a:rPr sz="2000" b="1" spc="-75" dirty="0">
                <a:latin typeface="Trebuchet MS"/>
                <a:cs typeface="Trebuchet MS"/>
              </a:rPr>
              <a:t> </a:t>
            </a:r>
            <a:r>
              <a:rPr sz="2000" b="1" spc="-120" dirty="0">
                <a:latin typeface="Trebuchet MS"/>
                <a:cs typeface="Trebuchet MS"/>
              </a:rPr>
              <a:t>fair)</a:t>
            </a:r>
            <a:endParaRPr sz="2000">
              <a:latin typeface="Trebuchet MS"/>
              <a:cs typeface="Trebuchet MS"/>
            </a:endParaRPr>
          </a:p>
          <a:p>
            <a:pPr marL="66675" algn="ctr">
              <a:lnSpc>
                <a:spcPct val="100000"/>
              </a:lnSpc>
              <a:spcBef>
                <a:spcPts val="80"/>
              </a:spcBef>
            </a:pPr>
            <a:r>
              <a:rPr sz="2000" b="1" spc="-50" dirty="0">
                <a:latin typeface="Trebuchet MS"/>
                <a:cs typeface="Trebuchet MS"/>
              </a:rPr>
              <a:t>P(X|C</a:t>
            </a:r>
            <a:r>
              <a:rPr sz="2025" b="1" spc="-75" baseline="-18518" dirty="0">
                <a:latin typeface="Trebuchet MS"/>
                <a:cs typeface="Trebuchet MS"/>
              </a:rPr>
              <a:t>i</a:t>
            </a:r>
            <a:r>
              <a:rPr sz="2000" b="1" spc="-50" dirty="0">
                <a:latin typeface="Trebuchet MS"/>
                <a:cs typeface="Trebuchet MS"/>
              </a:rPr>
              <a:t>)</a:t>
            </a:r>
            <a:r>
              <a:rPr sz="2000" b="1" spc="-114" dirty="0">
                <a:latin typeface="Trebuchet MS"/>
                <a:cs typeface="Trebuchet MS"/>
              </a:rPr>
              <a:t> </a:t>
            </a:r>
            <a:r>
              <a:rPr sz="2000" b="1" spc="-210" dirty="0">
                <a:latin typeface="Trebuchet MS"/>
                <a:cs typeface="Trebuchet MS"/>
              </a:rPr>
              <a:t>:</a:t>
            </a:r>
            <a:r>
              <a:rPr sz="2000" b="1" spc="-8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Arial"/>
                <a:cs typeface="Arial"/>
              </a:rPr>
              <a:t>P(X|buys_computer</a:t>
            </a:r>
            <a:r>
              <a:rPr sz="2000" spc="-254" dirty="0">
                <a:latin typeface="Arial"/>
                <a:cs typeface="Arial"/>
              </a:rPr>
              <a:t> </a:t>
            </a:r>
            <a:r>
              <a:rPr sz="2000" spc="185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“yes”)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185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0.222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x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0.444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x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0.667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x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0.667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185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0.044</a:t>
            </a:r>
            <a:endParaRPr sz="2000">
              <a:latin typeface="Arial"/>
              <a:cs typeface="Arial"/>
            </a:endParaRPr>
          </a:p>
          <a:p>
            <a:pPr marR="40640" algn="ctr">
              <a:lnSpc>
                <a:spcPct val="100000"/>
              </a:lnSpc>
              <a:spcBef>
                <a:spcPts val="5"/>
              </a:spcBef>
            </a:pPr>
            <a:r>
              <a:rPr sz="2000" spc="-100" dirty="0">
                <a:latin typeface="Arial"/>
                <a:cs typeface="Arial"/>
              </a:rPr>
              <a:t>P(X|buys_computer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“no”)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0.6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x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0.4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x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0.2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x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0.4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0.019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200">
              <a:latin typeface="Arial"/>
              <a:cs typeface="Arial"/>
            </a:endParaRPr>
          </a:p>
          <a:p>
            <a:pPr marR="231775" algn="r">
              <a:lnSpc>
                <a:spcPct val="100000"/>
              </a:lnSpc>
            </a:pPr>
            <a:r>
              <a:rPr sz="2000" b="1" spc="-60" dirty="0">
                <a:latin typeface="Trebuchet MS"/>
                <a:cs typeface="Trebuchet MS"/>
              </a:rPr>
              <a:t>P(X|C</a:t>
            </a:r>
            <a:r>
              <a:rPr sz="2025" b="1" spc="-89" baseline="-18518" dirty="0">
                <a:latin typeface="Trebuchet MS"/>
                <a:cs typeface="Trebuchet MS"/>
              </a:rPr>
              <a:t>i</a:t>
            </a:r>
            <a:r>
              <a:rPr sz="2000" b="1" spc="-60" dirty="0">
                <a:latin typeface="Trebuchet MS"/>
                <a:cs typeface="Trebuchet MS"/>
              </a:rPr>
              <a:t>)*P(C</a:t>
            </a:r>
            <a:r>
              <a:rPr sz="2025" b="1" spc="-89" baseline="-18518" dirty="0">
                <a:latin typeface="Trebuchet MS"/>
                <a:cs typeface="Trebuchet MS"/>
              </a:rPr>
              <a:t>i</a:t>
            </a:r>
            <a:r>
              <a:rPr sz="2000" b="1" spc="-60" dirty="0">
                <a:latin typeface="Trebuchet MS"/>
                <a:cs typeface="Trebuchet MS"/>
              </a:rPr>
              <a:t>)</a:t>
            </a:r>
            <a:r>
              <a:rPr sz="2000" b="1" spc="-180" dirty="0">
                <a:latin typeface="Trebuchet MS"/>
                <a:cs typeface="Trebuchet MS"/>
              </a:rPr>
              <a:t> </a:t>
            </a:r>
            <a:r>
              <a:rPr sz="2000" b="1" spc="-210" dirty="0">
                <a:latin typeface="Trebuchet MS"/>
                <a:cs typeface="Trebuchet MS"/>
              </a:rPr>
              <a:t>:</a:t>
            </a:r>
            <a:r>
              <a:rPr sz="2000" b="1" spc="-7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Arial"/>
                <a:cs typeface="Arial"/>
              </a:rPr>
              <a:t>P(X|buys_computer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“yes”)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105" dirty="0">
                <a:latin typeface="Arial"/>
                <a:cs typeface="Arial"/>
              </a:rPr>
              <a:t>*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35" dirty="0">
                <a:latin typeface="Arial"/>
                <a:cs typeface="Arial"/>
              </a:rPr>
              <a:t>P(buys_computer</a:t>
            </a:r>
            <a:r>
              <a:rPr sz="2000" spc="-24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“yes”)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0.028</a:t>
            </a:r>
            <a:endParaRPr sz="2000">
              <a:latin typeface="Arial"/>
              <a:cs typeface="Arial"/>
            </a:endParaRPr>
          </a:p>
          <a:p>
            <a:pPr marR="210185" algn="r">
              <a:lnSpc>
                <a:spcPct val="100000"/>
              </a:lnSpc>
              <a:spcBef>
                <a:spcPts val="80"/>
              </a:spcBef>
            </a:pPr>
            <a:r>
              <a:rPr sz="2000" spc="-105" dirty="0">
                <a:latin typeface="Arial"/>
                <a:cs typeface="Arial"/>
              </a:rPr>
              <a:t>P(X|buys_computer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“no”) </a:t>
            </a:r>
            <a:r>
              <a:rPr sz="2000" spc="105" dirty="0">
                <a:latin typeface="Arial"/>
                <a:cs typeface="Arial"/>
              </a:rPr>
              <a:t>*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135" dirty="0">
                <a:latin typeface="Arial"/>
                <a:cs typeface="Arial"/>
              </a:rPr>
              <a:t>P(buys_computer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“no”)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0.007</a:t>
            </a:r>
            <a:endParaRPr sz="20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8505825" y="933493"/>
          <a:ext cx="3672838" cy="32660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4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1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3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0533"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age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income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student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credit_rating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buys_computer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556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016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0532"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276350"/>
            <a:ext cx="714375" cy="228600"/>
          </a:xfrm>
          <a:custGeom>
            <a:avLst/>
            <a:gdLst/>
            <a:ahLst/>
            <a:cxnLst/>
            <a:rect l="l" t="t" r="r" b="b"/>
            <a:pathLst>
              <a:path w="714375" h="228600">
                <a:moveTo>
                  <a:pt x="714375" y="0"/>
                </a:moveTo>
                <a:lnTo>
                  <a:pt x="0" y="0"/>
                </a:lnTo>
                <a:lnTo>
                  <a:pt x="0" y="228600"/>
                </a:lnTo>
                <a:lnTo>
                  <a:pt x="714375" y="228600"/>
                </a:lnTo>
                <a:lnTo>
                  <a:pt x="714375" y="0"/>
                </a:lnTo>
                <a:close/>
              </a:path>
            </a:pathLst>
          </a:custGeom>
          <a:solidFill>
            <a:srgbClr val="DD8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90575" y="1276350"/>
            <a:ext cx="7721600" cy="228600"/>
          </a:xfrm>
          <a:custGeom>
            <a:avLst/>
            <a:gdLst/>
            <a:ahLst/>
            <a:cxnLst/>
            <a:rect l="l" t="t" r="r" b="b"/>
            <a:pathLst>
              <a:path w="7721600" h="228600">
                <a:moveTo>
                  <a:pt x="0" y="228600"/>
                </a:moveTo>
                <a:lnTo>
                  <a:pt x="7721322" y="228600"/>
                </a:lnTo>
                <a:lnTo>
                  <a:pt x="7721322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93B6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28675" y="588263"/>
            <a:ext cx="719137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-200" dirty="0"/>
              <a:t>Naïve </a:t>
            </a:r>
            <a:r>
              <a:rPr sz="3950" spc="-315" dirty="0"/>
              <a:t>Bayes </a:t>
            </a:r>
            <a:r>
              <a:rPr sz="3950" spc="-165" dirty="0"/>
              <a:t>Classifier: </a:t>
            </a:r>
            <a:r>
              <a:rPr sz="3950" spc="-345" dirty="0"/>
              <a:t>An</a:t>
            </a:r>
            <a:r>
              <a:rPr sz="3950" spc="-210" dirty="0"/>
              <a:t> </a:t>
            </a:r>
            <a:r>
              <a:rPr sz="3950" spc="-254" dirty="0"/>
              <a:t>Example</a:t>
            </a:r>
            <a:endParaRPr sz="395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19</a:t>
            </a:fld>
            <a:endParaRPr spc="5" dirty="0"/>
          </a:p>
        </p:txBody>
      </p:sp>
      <p:sp>
        <p:nvSpPr>
          <p:cNvPr id="5" name="object 5"/>
          <p:cNvSpPr txBox="1"/>
          <p:nvPr/>
        </p:nvSpPr>
        <p:spPr>
          <a:xfrm>
            <a:off x="803275" y="1478914"/>
            <a:ext cx="915035" cy="3352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61950" indent="-324485">
              <a:lnSpc>
                <a:spcPct val="100000"/>
              </a:lnSpc>
              <a:spcBef>
                <a:spcPts val="130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61950" algn="l"/>
                <a:tab pos="362585" algn="l"/>
              </a:tabLst>
            </a:pPr>
            <a:r>
              <a:rPr sz="2000" spc="-155" dirty="0">
                <a:latin typeface="Arial"/>
                <a:cs typeface="Arial"/>
              </a:rPr>
              <a:t>P(C</a:t>
            </a:r>
            <a:r>
              <a:rPr sz="2025" spc="-232" baseline="-18518" dirty="0">
                <a:latin typeface="Arial"/>
                <a:cs typeface="Arial"/>
              </a:rPr>
              <a:t>i</a:t>
            </a:r>
            <a:r>
              <a:rPr sz="2000" spc="-155" dirty="0">
                <a:latin typeface="Arial"/>
                <a:cs typeface="Arial"/>
              </a:rPr>
              <a:t>):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43744" y="1478914"/>
            <a:ext cx="4504690" cy="6502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30"/>
              </a:spcBef>
              <a:tabLst>
                <a:tab pos="2754630" algn="l"/>
              </a:tabLst>
            </a:pPr>
            <a:r>
              <a:rPr sz="2000" spc="-140" dirty="0">
                <a:latin typeface="Arial"/>
                <a:cs typeface="Arial"/>
              </a:rPr>
              <a:t>P(buys_computer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spc="185" dirty="0">
                <a:latin typeface="Arial"/>
                <a:cs typeface="Arial"/>
              </a:rPr>
              <a:t>=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“yes”)	</a:t>
            </a:r>
            <a:r>
              <a:rPr sz="2000" spc="185" dirty="0">
                <a:latin typeface="Arial"/>
                <a:cs typeface="Arial"/>
              </a:rPr>
              <a:t>=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125" dirty="0">
                <a:latin typeface="Arial"/>
                <a:cs typeface="Arial"/>
              </a:rPr>
              <a:t>9/14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spc="185" dirty="0">
                <a:latin typeface="Arial"/>
                <a:cs typeface="Arial"/>
              </a:rPr>
              <a:t>=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0.643</a:t>
            </a:r>
            <a:endParaRPr sz="2000">
              <a:latin typeface="Arial"/>
              <a:cs typeface="Arial"/>
            </a:endParaRPr>
          </a:p>
          <a:p>
            <a:pPr marR="26034" algn="r">
              <a:lnSpc>
                <a:spcPct val="100000"/>
              </a:lnSpc>
              <a:spcBef>
                <a:spcPts val="80"/>
              </a:spcBef>
            </a:pPr>
            <a:r>
              <a:rPr sz="2000" spc="-135" dirty="0">
                <a:latin typeface="Arial"/>
                <a:cs typeface="Arial"/>
              </a:rPr>
              <a:t>P(buys_computer</a:t>
            </a:r>
            <a:r>
              <a:rPr sz="2000" spc="-24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“no”)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spc="140" dirty="0">
                <a:latin typeface="Arial"/>
                <a:cs typeface="Arial"/>
              </a:rPr>
              <a:t>5/14=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0.357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0575" y="2108898"/>
            <a:ext cx="8568690" cy="440753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74650" indent="-324485">
              <a:lnSpc>
                <a:spcPts val="2250"/>
              </a:lnSpc>
              <a:spcBef>
                <a:spcPts val="12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74650" algn="l"/>
                <a:tab pos="375285" algn="l"/>
              </a:tabLst>
            </a:pPr>
            <a:r>
              <a:rPr sz="2000" spc="-140" dirty="0">
                <a:latin typeface="Arial"/>
                <a:cs typeface="Arial"/>
              </a:rPr>
              <a:t>Compute </a:t>
            </a:r>
            <a:r>
              <a:rPr sz="2000" spc="-60" dirty="0">
                <a:latin typeface="Arial"/>
                <a:cs typeface="Arial"/>
              </a:rPr>
              <a:t>P(X</a:t>
            </a:r>
            <a:r>
              <a:rPr sz="1550" spc="-60" dirty="0">
                <a:latin typeface="Arial"/>
                <a:cs typeface="Arial"/>
              </a:rPr>
              <a:t>i</a:t>
            </a:r>
            <a:r>
              <a:rPr sz="2000" spc="-60" dirty="0">
                <a:latin typeface="Arial"/>
                <a:cs typeface="Arial"/>
              </a:rPr>
              <a:t>|C</a:t>
            </a:r>
            <a:r>
              <a:rPr sz="2025" spc="-89" baseline="-18518" dirty="0">
                <a:latin typeface="Arial"/>
                <a:cs typeface="Arial"/>
              </a:rPr>
              <a:t>i</a:t>
            </a:r>
            <a:r>
              <a:rPr sz="2000" spc="-60" dirty="0">
                <a:latin typeface="Arial"/>
                <a:cs typeface="Arial"/>
              </a:rPr>
              <a:t>) </a:t>
            </a:r>
            <a:r>
              <a:rPr sz="2000" spc="-5" dirty="0">
                <a:latin typeface="Arial"/>
                <a:cs typeface="Arial"/>
              </a:rPr>
              <a:t>for </a:t>
            </a:r>
            <a:r>
              <a:rPr sz="2000" spc="-120" dirty="0">
                <a:latin typeface="Arial"/>
                <a:cs typeface="Arial"/>
              </a:rPr>
              <a:t>each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80" dirty="0">
                <a:latin typeface="Arial"/>
                <a:cs typeface="Arial"/>
              </a:rPr>
              <a:t>class</a:t>
            </a:r>
            <a:endParaRPr sz="2000">
              <a:latin typeface="Arial"/>
              <a:cs typeface="Arial"/>
            </a:endParaRPr>
          </a:p>
          <a:p>
            <a:pPr marL="403225" marR="1649095">
              <a:lnSpc>
                <a:spcPct val="90100"/>
              </a:lnSpc>
              <a:spcBef>
                <a:spcPts val="90"/>
              </a:spcBef>
            </a:pPr>
            <a:r>
              <a:rPr sz="2000" spc="-120" dirty="0">
                <a:latin typeface="Arial"/>
                <a:cs typeface="Arial"/>
              </a:rPr>
              <a:t>P(age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25" dirty="0">
                <a:latin typeface="Arial"/>
                <a:cs typeface="Arial"/>
              </a:rPr>
              <a:t>“&lt;=30”|buys_computer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65" dirty="0">
                <a:latin typeface="Arial"/>
                <a:cs typeface="Arial"/>
              </a:rPr>
              <a:t>“yes”)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170" dirty="0">
                <a:latin typeface="Arial"/>
                <a:cs typeface="Arial"/>
              </a:rPr>
              <a:t>2/9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15" dirty="0">
                <a:latin typeface="Arial"/>
                <a:cs typeface="Arial"/>
              </a:rPr>
              <a:t>0.222  </a:t>
            </a:r>
            <a:r>
              <a:rPr sz="2000" spc="-120" dirty="0">
                <a:latin typeface="Arial"/>
                <a:cs typeface="Arial"/>
              </a:rPr>
              <a:t>P(age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150" dirty="0">
                <a:latin typeface="Arial"/>
                <a:cs typeface="Arial"/>
              </a:rPr>
              <a:t>“&lt;= </a:t>
            </a:r>
            <a:r>
              <a:rPr sz="2000" spc="-55" dirty="0">
                <a:latin typeface="Arial"/>
                <a:cs typeface="Arial"/>
              </a:rPr>
              <a:t>30”|buys_computer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50" dirty="0">
                <a:latin typeface="Arial"/>
                <a:cs typeface="Arial"/>
              </a:rPr>
              <a:t>“no”)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170" dirty="0">
                <a:latin typeface="Arial"/>
                <a:cs typeface="Arial"/>
              </a:rPr>
              <a:t>3/5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30" dirty="0">
                <a:latin typeface="Arial"/>
                <a:cs typeface="Arial"/>
              </a:rPr>
              <a:t>0.6  </a:t>
            </a:r>
            <a:r>
              <a:rPr sz="2000" spc="-175" dirty="0">
                <a:latin typeface="Arial"/>
                <a:cs typeface="Arial"/>
              </a:rPr>
              <a:t>P(income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“medium”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545" dirty="0">
                <a:latin typeface="Arial"/>
                <a:cs typeface="Arial"/>
              </a:rPr>
              <a:t>|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buys_computer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“yes”)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170" dirty="0">
                <a:latin typeface="Arial"/>
                <a:cs typeface="Arial"/>
              </a:rPr>
              <a:t>4/9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0.444  </a:t>
            </a:r>
            <a:r>
              <a:rPr sz="2000" spc="-175" dirty="0">
                <a:latin typeface="Arial"/>
                <a:cs typeface="Arial"/>
              </a:rPr>
              <a:t>P(income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90" dirty="0">
                <a:latin typeface="Arial"/>
                <a:cs typeface="Arial"/>
              </a:rPr>
              <a:t>“medium” </a:t>
            </a:r>
            <a:r>
              <a:rPr sz="2000" spc="545" dirty="0">
                <a:latin typeface="Arial"/>
                <a:cs typeface="Arial"/>
              </a:rPr>
              <a:t>| </a:t>
            </a:r>
            <a:r>
              <a:rPr sz="2000" spc="-114" dirty="0">
                <a:latin typeface="Arial"/>
                <a:cs typeface="Arial"/>
              </a:rPr>
              <a:t>buys_computer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50" dirty="0">
                <a:latin typeface="Arial"/>
                <a:cs typeface="Arial"/>
              </a:rPr>
              <a:t>“no”)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170" dirty="0">
                <a:latin typeface="Arial"/>
                <a:cs typeface="Arial"/>
              </a:rPr>
              <a:t>2/5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30" dirty="0">
                <a:latin typeface="Arial"/>
                <a:cs typeface="Arial"/>
              </a:rPr>
              <a:t>0.4  </a:t>
            </a:r>
            <a:r>
              <a:rPr sz="2000" spc="-145" dirty="0">
                <a:latin typeface="Arial"/>
                <a:cs typeface="Arial"/>
              </a:rPr>
              <a:t>P(student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45" dirty="0">
                <a:latin typeface="Arial"/>
                <a:cs typeface="Arial"/>
              </a:rPr>
              <a:t>“yes” </a:t>
            </a:r>
            <a:r>
              <a:rPr sz="2000" spc="545" dirty="0">
                <a:latin typeface="Arial"/>
                <a:cs typeface="Arial"/>
              </a:rPr>
              <a:t>| </a:t>
            </a:r>
            <a:r>
              <a:rPr sz="2000" spc="-114" dirty="0">
                <a:latin typeface="Arial"/>
                <a:cs typeface="Arial"/>
              </a:rPr>
              <a:t>buys_computer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95" dirty="0">
                <a:latin typeface="Arial"/>
                <a:cs typeface="Arial"/>
              </a:rPr>
              <a:t>“yes)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170" dirty="0">
                <a:latin typeface="Arial"/>
                <a:cs typeface="Arial"/>
              </a:rPr>
              <a:t>6/9 </a:t>
            </a:r>
            <a:r>
              <a:rPr sz="2000" spc="180" dirty="0">
                <a:latin typeface="Arial"/>
                <a:cs typeface="Arial"/>
              </a:rPr>
              <a:t>= </a:t>
            </a:r>
            <a:r>
              <a:rPr sz="2000" spc="-15" dirty="0">
                <a:latin typeface="Arial"/>
                <a:cs typeface="Arial"/>
              </a:rPr>
              <a:t>0.667  </a:t>
            </a:r>
            <a:r>
              <a:rPr sz="2000" spc="-145" dirty="0">
                <a:latin typeface="Arial"/>
                <a:cs typeface="Arial"/>
              </a:rPr>
              <a:t>P(student</a:t>
            </a:r>
            <a:r>
              <a:rPr sz="2000" spc="-21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“yes”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545" dirty="0">
                <a:latin typeface="Arial"/>
                <a:cs typeface="Arial"/>
              </a:rPr>
              <a:t>|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buys_computer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“no”)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170" dirty="0">
                <a:latin typeface="Arial"/>
                <a:cs typeface="Arial"/>
              </a:rPr>
              <a:t>1/5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0.2</a:t>
            </a:r>
            <a:endParaRPr sz="2000">
              <a:latin typeface="Arial"/>
              <a:cs typeface="Arial"/>
            </a:endParaRPr>
          </a:p>
          <a:p>
            <a:pPr marL="403225">
              <a:lnSpc>
                <a:spcPts val="2070"/>
              </a:lnSpc>
            </a:pPr>
            <a:r>
              <a:rPr sz="2000" spc="-70" dirty="0">
                <a:latin typeface="Arial"/>
                <a:cs typeface="Arial"/>
              </a:rPr>
              <a:t>P(credit_rating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55" dirty="0">
                <a:latin typeface="Arial"/>
                <a:cs typeface="Arial"/>
              </a:rPr>
              <a:t>“fair”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545" dirty="0">
                <a:latin typeface="Arial"/>
                <a:cs typeface="Arial"/>
              </a:rPr>
              <a:t>|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buys_computer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“yes”)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170" dirty="0">
                <a:latin typeface="Arial"/>
                <a:cs typeface="Arial"/>
              </a:rPr>
              <a:t>6/9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0.667</a:t>
            </a:r>
            <a:endParaRPr sz="2000">
              <a:latin typeface="Arial"/>
              <a:cs typeface="Arial"/>
            </a:endParaRPr>
          </a:p>
          <a:p>
            <a:pPr marL="403225">
              <a:lnSpc>
                <a:spcPts val="2290"/>
              </a:lnSpc>
            </a:pPr>
            <a:r>
              <a:rPr sz="2000" spc="-70" dirty="0">
                <a:latin typeface="Arial"/>
                <a:cs typeface="Arial"/>
              </a:rPr>
              <a:t>P(credit_rating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55" dirty="0">
                <a:latin typeface="Arial"/>
                <a:cs typeface="Arial"/>
              </a:rPr>
              <a:t>“fair”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545" dirty="0">
                <a:latin typeface="Arial"/>
                <a:cs typeface="Arial"/>
              </a:rPr>
              <a:t>|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buys_computer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“no”)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170" dirty="0">
                <a:latin typeface="Arial"/>
                <a:cs typeface="Arial"/>
              </a:rPr>
              <a:t>2/5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0.4</a:t>
            </a:r>
            <a:endParaRPr sz="2000">
              <a:latin typeface="Arial"/>
              <a:cs typeface="Arial"/>
            </a:endParaRPr>
          </a:p>
          <a:p>
            <a:pPr marL="441325" indent="-391160">
              <a:lnSpc>
                <a:spcPct val="100000"/>
              </a:lnSpc>
              <a:spcBef>
                <a:spcPts val="7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441325" algn="l"/>
                <a:tab pos="441959" algn="l"/>
              </a:tabLst>
            </a:pPr>
            <a:r>
              <a:rPr sz="2000" b="1" spc="85" dirty="0">
                <a:latin typeface="Trebuchet MS"/>
                <a:cs typeface="Trebuchet MS"/>
              </a:rPr>
              <a:t>X</a:t>
            </a:r>
            <a:r>
              <a:rPr sz="2000" b="1" spc="-90" dirty="0">
                <a:latin typeface="Trebuchet MS"/>
                <a:cs typeface="Trebuchet MS"/>
              </a:rPr>
              <a:t> </a:t>
            </a:r>
            <a:r>
              <a:rPr sz="2000" b="1" spc="180" dirty="0">
                <a:latin typeface="Trebuchet MS"/>
                <a:cs typeface="Trebuchet MS"/>
              </a:rPr>
              <a:t>=</a:t>
            </a:r>
            <a:r>
              <a:rPr sz="2000" b="1" spc="-80" dirty="0">
                <a:latin typeface="Trebuchet MS"/>
                <a:cs typeface="Trebuchet MS"/>
              </a:rPr>
              <a:t> </a:t>
            </a:r>
            <a:r>
              <a:rPr sz="2000" b="1" spc="-55" dirty="0">
                <a:latin typeface="Trebuchet MS"/>
                <a:cs typeface="Trebuchet MS"/>
              </a:rPr>
              <a:t>(age</a:t>
            </a:r>
            <a:r>
              <a:rPr sz="2000" b="1" spc="-75" dirty="0">
                <a:latin typeface="Trebuchet MS"/>
                <a:cs typeface="Trebuchet MS"/>
              </a:rPr>
              <a:t> </a:t>
            </a:r>
            <a:r>
              <a:rPr sz="2000" b="1" spc="180" dirty="0">
                <a:latin typeface="Trebuchet MS"/>
                <a:cs typeface="Trebuchet MS"/>
              </a:rPr>
              <a:t>&lt;=</a:t>
            </a:r>
            <a:r>
              <a:rPr sz="2000" b="1" spc="-75" dirty="0">
                <a:latin typeface="Trebuchet MS"/>
                <a:cs typeface="Trebuchet MS"/>
              </a:rPr>
              <a:t> </a:t>
            </a:r>
            <a:r>
              <a:rPr sz="2000" b="1" spc="-114" dirty="0">
                <a:latin typeface="Trebuchet MS"/>
                <a:cs typeface="Trebuchet MS"/>
              </a:rPr>
              <a:t>30</a:t>
            </a:r>
            <a:r>
              <a:rPr sz="2000" b="1" spc="-35" dirty="0">
                <a:latin typeface="Trebuchet MS"/>
                <a:cs typeface="Trebuchet MS"/>
              </a:rPr>
              <a:t> </a:t>
            </a:r>
            <a:r>
              <a:rPr sz="2000" b="1" spc="-210" dirty="0">
                <a:latin typeface="Trebuchet MS"/>
                <a:cs typeface="Trebuchet MS"/>
              </a:rPr>
              <a:t>,</a:t>
            </a:r>
            <a:r>
              <a:rPr sz="2000" b="1" spc="-80" dirty="0">
                <a:latin typeface="Trebuchet MS"/>
                <a:cs typeface="Trebuchet MS"/>
              </a:rPr>
              <a:t> </a:t>
            </a:r>
            <a:r>
              <a:rPr sz="2000" b="1" spc="-135" dirty="0">
                <a:latin typeface="Trebuchet MS"/>
                <a:cs typeface="Trebuchet MS"/>
              </a:rPr>
              <a:t>income</a:t>
            </a:r>
            <a:r>
              <a:rPr sz="2000" b="1" spc="-75" dirty="0">
                <a:latin typeface="Trebuchet MS"/>
                <a:cs typeface="Trebuchet MS"/>
              </a:rPr>
              <a:t> </a:t>
            </a:r>
            <a:r>
              <a:rPr sz="2000" b="1" spc="180" dirty="0">
                <a:latin typeface="Trebuchet MS"/>
                <a:cs typeface="Trebuchet MS"/>
              </a:rPr>
              <a:t>=</a:t>
            </a:r>
            <a:r>
              <a:rPr sz="2000" b="1" spc="-75" dirty="0">
                <a:latin typeface="Trebuchet MS"/>
                <a:cs typeface="Trebuchet MS"/>
              </a:rPr>
              <a:t> </a:t>
            </a:r>
            <a:r>
              <a:rPr sz="2000" b="1" spc="-145" dirty="0">
                <a:latin typeface="Trebuchet MS"/>
                <a:cs typeface="Trebuchet MS"/>
              </a:rPr>
              <a:t>medium,</a:t>
            </a:r>
            <a:r>
              <a:rPr sz="2000" b="1" spc="-10" dirty="0">
                <a:latin typeface="Trebuchet MS"/>
                <a:cs typeface="Trebuchet MS"/>
              </a:rPr>
              <a:t> </a:t>
            </a:r>
            <a:r>
              <a:rPr sz="2000" b="1" spc="-155" dirty="0">
                <a:latin typeface="Trebuchet MS"/>
                <a:cs typeface="Trebuchet MS"/>
              </a:rPr>
              <a:t>student</a:t>
            </a:r>
            <a:r>
              <a:rPr sz="2000" b="1" spc="-80" dirty="0">
                <a:latin typeface="Trebuchet MS"/>
                <a:cs typeface="Trebuchet MS"/>
              </a:rPr>
              <a:t> </a:t>
            </a:r>
            <a:r>
              <a:rPr sz="2000" b="1" spc="180" dirty="0">
                <a:latin typeface="Trebuchet MS"/>
                <a:cs typeface="Trebuchet MS"/>
              </a:rPr>
              <a:t>=</a:t>
            </a:r>
            <a:r>
              <a:rPr sz="2000" b="1" spc="-75" dirty="0">
                <a:latin typeface="Trebuchet MS"/>
                <a:cs typeface="Trebuchet MS"/>
              </a:rPr>
              <a:t> </a:t>
            </a:r>
            <a:r>
              <a:rPr sz="2000" b="1" spc="-114" dirty="0">
                <a:latin typeface="Trebuchet MS"/>
                <a:cs typeface="Trebuchet MS"/>
              </a:rPr>
              <a:t>yes,</a:t>
            </a:r>
            <a:r>
              <a:rPr sz="2000" b="1" spc="-140" dirty="0">
                <a:latin typeface="Trebuchet MS"/>
                <a:cs typeface="Trebuchet MS"/>
              </a:rPr>
              <a:t> </a:t>
            </a:r>
            <a:r>
              <a:rPr sz="2000" b="1" spc="-135" dirty="0">
                <a:latin typeface="Trebuchet MS"/>
                <a:cs typeface="Trebuchet MS"/>
              </a:rPr>
              <a:t>credit_rating</a:t>
            </a:r>
            <a:r>
              <a:rPr sz="2000" b="1" spc="-90" dirty="0">
                <a:latin typeface="Trebuchet MS"/>
                <a:cs typeface="Trebuchet MS"/>
              </a:rPr>
              <a:t> </a:t>
            </a:r>
            <a:r>
              <a:rPr sz="2000" b="1" spc="180" dirty="0">
                <a:latin typeface="Trebuchet MS"/>
                <a:cs typeface="Trebuchet MS"/>
              </a:rPr>
              <a:t>=</a:t>
            </a:r>
            <a:r>
              <a:rPr sz="2000" b="1" spc="-80" dirty="0">
                <a:latin typeface="Trebuchet MS"/>
                <a:cs typeface="Trebuchet MS"/>
              </a:rPr>
              <a:t> </a:t>
            </a:r>
            <a:r>
              <a:rPr sz="2000" b="1" spc="-120" dirty="0">
                <a:latin typeface="Trebuchet MS"/>
                <a:cs typeface="Trebuchet MS"/>
              </a:rPr>
              <a:t>fair)</a:t>
            </a:r>
            <a:endParaRPr sz="2000">
              <a:latin typeface="Trebuchet MS"/>
              <a:cs typeface="Trebuchet MS"/>
            </a:endParaRPr>
          </a:p>
          <a:p>
            <a:pPr marL="117475">
              <a:lnSpc>
                <a:spcPct val="100000"/>
              </a:lnSpc>
              <a:spcBef>
                <a:spcPts val="80"/>
              </a:spcBef>
            </a:pPr>
            <a:r>
              <a:rPr sz="2000" b="1" spc="-50" dirty="0">
                <a:latin typeface="Trebuchet MS"/>
                <a:cs typeface="Trebuchet MS"/>
              </a:rPr>
              <a:t>P(X|C</a:t>
            </a:r>
            <a:r>
              <a:rPr sz="2025" b="1" spc="-75" baseline="-18518" dirty="0">
                <a:latin typeface="Trebuchet MS"/>
                <a:cs typeface="Trebuchet MS"/>
              </a:rPr>
              <a:t>i</a:t>
            </a:r>
            <a:r>
              <a:rPr sz="2000" b="1" spc="-50" dirty="0">
                <a:latin typeface="Trebuchet MS"/>
                <a:cs typeface="Trebuchet MS"/>
              </a:rPr>
              <a:t>)</a:t>
            </a:r>
            <a:r>
              <a:rPr sz="2000" b="1" spc="-114" dirty="0">
                <a:latin typeface="Trebuchet MS"/>
                <a:cs typeface="Trebuchet MS"/>
              </a:rPr>
              <a:t> </a:t>
            </a:r>
            <a:r>
              <a:rPr sz="2000" b="1" spc="-210" dirty="0">
                <a:latin typeface="Trebuchet MS"/>
                <a:cs typeface="Trebuchet MS"/>
              </a:rPr>
              <a:t>:</a:t>
            </a:r>
            <a:r>
              <a:rPr sz="2000" b="1" spc="-8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Arial"/>
                <a:cs typeface="Arial"/>
              </a:rPr>
              <a:t>P(X|buys_computer</a:t>
            </a:r>
            <a:r>
              <a:rPr sz="2000" spc="-254" dirty="0">
                <a:latin typeface="Arial"/>
                <a:cs typeface="Arial"/>
              </a:rPr>
              <a:t> </a:t>
            </a:r>
            <a:r>
              <a:rPr sz="2000" spc="185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“yes”)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spc="185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0.222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x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0.444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x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0.667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x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0.667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85" dirty="0">
                <a:latin typeface="Arial"/>
                <a:cs typeface="Arial"/>
              </a:rPr>
              <a:t>=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0.044</a:t>
            </a:r>
            <a:endParaRPr sz="2000">
              <a:latin typeface="Arial"/>
              <a:cs typeface="Arial"/>
            </a:endParaRPr>
          </a:p>
          <a:p>
            <a:pPr marL="1165860">
              <a:lnSpc>
                <a:spcPct val="100000"/>
              </a:lnSpc>
              <a:spcBef>
                <a:spcPts val="5"/>
              </a:spcBef>
            </a:pPr>
            <a:r>
              <a:rPr sz="2000" spc="-100" dirty="0">
                <a:latin typeface="Arial"/>
                <a:cs typeface="Arial"/>
              </a:rPr>
              <a:t>P(X|buys_computer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“no”)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0.6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x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0.4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x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0.2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0" dirty="0">
                <a:latin typeface="Arial"/>
                <a:cs typeface="Arial"/>
              </a:rPr>
              <a:t>x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0.4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0.019</a:t>
            </a:r>
            <a:endParaRPr sz="2000">
              <a:latin typeface="Arial"/>
              <a:cs typeface="Arial"/>
            </a:endParaRPr>
          </a:p>
          <a:p>
            <a:pPr marL="1852295" marR="141605" indent="-1735455">
              <a:lnSpc>
                <a:spcPts val="2480"/>
              </a:lnSpc>
              <a:spcBef>
                <a:spcPts val="95"/>
              </a:spcBef>
            </a:pPr>
            <a:r>
              <a:rPr sz="2000" b="1" spc="-60" dirty="0">
                <a:latin typeface="Trebuchet MS"/>
                <a:cs typeface="Trebuchet MS"/>
              </a:rPr>
              <a:t>P(X|C</a:t>
            </a:r>
            <a:r>
              <a:rPr sz="2025" b="1" spc="-89" baseline="-18518" dirty="0">
                <a:latin typeface="Trebuchet MS"/>
                <a:cs typeface="Trebuchet MS"/>
              </a:rPr>
              <a:t>i</a:t>
            </a:r>
            <a:r>
              <a:rPr sz="2000" b="1" spc="-60" dirty="0">
                <a:latin typeface="Trebuchet MS"/>
                <a:cs typeface="Trebuchet MS"/>
              </a:rPr>
              <a:t>)*P(C</a:t>
            </a:r>
            <a:r>
              <a:rPr sz="2025" b="1" spc="-89" baseline="-18518" dirty="0">
                <a:latin typeface="Trebuchet MS"/>
                <a:cs typeface="Trebuchet MS"/>
              </a:rPr>
              <a:t>i</a:t>
            </a:r>
            <a:r>
              <a:rPr sz="2000" b="1" spc="-60" dirty="0">
                <a:latin typeface="Trebuchet MS"/>
                <a:cs typeface="Trebuchet MS"/>
              </a:rPr>
              <a:t>)</a:t>
            </a:r>
            <a:r>
              <a:rPr sz="2000" b="1" spc="-180" dirty="0">
                <a:latin typeface="Trebuchet MS"/>
                <a:cs typeface="Trebuchet MS"/>
              </a:rPr>
              <a:t> </a:t>
            </a:r>
            <a:r>
              <a:rPr sz="2000" b="1" spc="-210" dirty="0">
                <a:latin typeface="Trebuchet MS"/>
                <a:cs typeface="Trebuchet MS"/>
              </a:rPr>
              <a:t>:</a:t>
            </a:r>
            <a:r>
              <a:rPr sz="2000" b="1" spc="-70" dirty="0">
                <a:latin typeface="Trebuchet MS"/>
                <a:cs typeface="Trebuchet MS"/>
              </a:rPr>
              <a:t> </a:t>
            </a:r>
            <a:r>
              <a:rPr sz="2000" spc="-100" dirty="0">
                <a:solidFill>
                  <a:srgbClr val="FF0000"/>
                </a:solidFill>
                <a:latin typeface="Arial"/>
                <a:cs typeface="Arial"/>
              </a:rPr>
              <a:t>P(X|buys_computer</a:t>
            </a:r>
            <a:r>
              <a:rPr sz="2000" spc="-229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180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20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65" dirty="0">
                <a:solidFill>
                  <a:srgbClr val="FF0000"/>
                </a:solidFill>
                <a:latin typeface="Arial"/>
                <a:cs typeface="Arial"/>
              </a:rPr>
              <a:t>“yes”)</a:t>
            </a:r>
            <a:r>
              <a:rPr sz="2000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105" dirty="0">
                <a:solidFill>
                  <a:srgbClr val="FF0000"/>
                </a:solidFill>
                <a:latin typeface="Arial"/>
                <a:cs typeface="Arial"/>
              </a:rPr>
              <a:t>*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135" dirty="0">
                <a:solidFill>
                  <a:srgbClr val="FF0000"/>
                </a:solidFill>
                <a:latin typeface="Arial"/>
                <a:cs typeface="Arial"/>
              </a:rPr>
              <a:t>P(buys_computer</a:t>
            </a:r>
            <a:r>
              <a:rPr sz="2000" spc="-2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180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2000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65" dirty="0">
                <a:solidFill>
                  <a:srgbClr val="FF0000"/>
                </a:solidFill>
                <a:latin typeface="Arial"/>
                <a:cs typeface="Arial"/>
              </a:rPr>
              <a:t>“yes”)</a:t>
            </a:r>
            <a:r>
              <a:rPr sz="2000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5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0.028  </a:t>
            </a:r>
            <a:r>
              <a:rPr sz="2000" spc="-105" dirty="0">
                <a:solidFill>
                  <a:srgbClr val="0033CC"/>
                </a:solidFill>
                <a:latin typeface="Arial"/>
                <a:cs typeface="Arial"/>
              </a:rPr>
              <a:t>P(X|buys_computer</a:t>
            </a:r>
            <a:r>
              <a:rPr sz="2000" spc="-160" dirty="0">
                <a:solidFill>
                  <a:srgbClr val="0033CC"/>
                </a:solidFill>
                <a:latin typeface="Arial"/>
                <a:cs typeface="Arial"/>
              </a:rPr>
              <a:t> </a:t>
            </a:r>
            <a:r>
              <a:rPr sz="2000" spc="180" dirty="0">
                <a:solidFill>
                  <a:srgbClr val="0033CC"/>
                </a:solidFill>
                <a:latin typeface="Arial"/>
                <a:cs typeface="Arial"/>
              </a:rPr>
              <a:t>=</a:t>
            </a:r>
            <a:r>
              <a:rPr sz="2000" spc="-30" dirty="0">
                <a:solidFill>
                  <a:srgbClr val="0033CC"/>
                </a:solidFill>
                <a:latin typeface="Arial"/>
                <a:cs typeface="Arial"/>
              </a:rPr>
              <a:t> </a:t>
            </a:r>
            <a:r>
              <a:rPr sz="2000" spc="-50" dirty="0">
                <a:solidFill>
                  <a:srgbClr val="0033CC"/>
                </a:solidFill>
                <a:latin typeface="Arial"/>
                <a:cs typeface="Arial"/>
              </a:rPr>
              <a:t>“no”) </a:t>
            </a:r>
            <a:r>
              <a:rPr sz="2000" spc="105" dirty="0">
                <a:solidFill>
                  <a:srgbClr val="0033CC"/>
                </a:solidFill>
                <a:latin typeface="Arial"/>
                <a:cs typeface="Arial"/>
              </a:rPr>
              <a:t>*</a:t>
            </a:r>
            <a:r>
              <a:rPr sz="2000" spc="-15" dirty="0">
                <a:solidFill>
                  <a:srgbClr val="0033CC"/>
                </a:solidFill>
                <a:latin typeface="Arial"/>
                <a:cs typeface="Arial"/>
              </a:rPr>
              <a:t> </a:t>
            </a:r>
            <a:r>
              <a:rPr sz="2000" spc="-135" dirty="0">
                <a:solidFill>
                  <a:srgbClr val="0033CC"/>
                </a:solidFill>
                <a:latin typeface="Arial"/>
                <a:cs typeface="Arial"/>
              </a:rPr>
              <a:t>P(buys_computer</a:t>
            </a:r>
            <a:r>
              <a:rPr sz="2000" spc="-85" dirty="0">
                <a:solidFill>
                  <a:srgbClr val="0033CC"/>
                </a:solidFill>
                <a:latin typeface="Arial"/>
                <a:cs typeface="Arial"/>
              </a:rPr>
              <a:t> </a:t>
            </a:r>
            <a:r>
              <a:rPr sz="2000" spc="180" dirty="0">
                <a:solidFill>
                  <a:srgbClr val="0033CC"/>
                </a:solidFill>
                <a:latin typeface="Arial"/>
                <a:cs typeface="Arial"/>
              </a:rPr>
              <a:t>=</a:t>
            </a:r>
            <a:r>
              <a:rPr sz="2000" spc="-180" dirty="0">
                <a:solidFill>
                  <a:srgbClr val="0033CC"/>
                </a:solidFill>
                <a:latin typeface="Arial"/>
                <a:cs typeface="Arial"/>
              </a:rPr>
              <a:t> </a:t>
            </a:r>
            <a:r>
              <a:rPr sz="2000" spc="-50" dirty="0">
                <a:solidFill>
                  <a:srgbClr val="0033CC"/>
                </a:solidFill>
                <a:latin typeface="Arial"/>
                <a:cs typeface="Arial"/>
              </a:rPr>
              <a:t>“no”)</a:t>
            </a:r>
            <a:r>
              <a:rPr sz="2000" spc="-55" dirty="0">
                <a:solidFill>
                  <a:srgbClr val="0033CC"/>
                </a:solidFill>
                <a:latin typeface="Arial"/>
                <a:cs typeface="Arial"/>
              </a:rPr>
              <a:t>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0.007</a:t>
            </a:r>
            <a:endParaRPr sz="2000">
              <a:latin typeface="Arial"/>
              <a:cs typeface="Arial"/>
            </a:endParaRPr>
          </a:p>
          <a:p>
            <a:pPr marL="50800">
              <a:lnSpc>
                <a:spcPts val="2380"/>
              </a:lnSpc>
              <a:tabLst>
                <a:tab pos="2566670" algn="l"/>
              </a:tabLst>
            </a:pPr>
            <a:r>
              <a:rPr sz="2000" b="1" spc="-130" dirty="0">
                <a:latin typeface="Trebuchet MS"/>
                <a:cs typeface="Trebuchet MS"/>
              </a:rPr>
              <a:t>Since </a:t>
            </a:r>
            <a:r>
              <a:rPr sz="2000" b="1" spc="-125" dirty="0">
                <a:solidFill>
                  <a:srgbClr val="FF0000"/>
                </a:solidFill>
                <a:latin typeface="Trebuchet MS"/>
                <a:cs typeface="Trebuchet MS"/>
              </a:rPr>
              <a:t>Red </a:t>
            </a:r>
            <a:r>
              <a:rPr sz="2000" b="1" spc="180" dirty="0">
                <a:latin typeface="Trebuchet MS"/>
                <a:cs typeface="Trebuchet MS"/>
              </a:rPr>
              <a:t>&gt;</a:t>
            </a:r>
            <a:r>
              <a:rPr sz="2000" b="1" spc="30" dirty="0">
                <a:latin typeface="Trebuchet MS"/>
                <a:cs typeface="Trebuchet MS"/>
              </a:rPr>
              <a:t> </a:t>
            </a:r>
            <a:r>
              <a:rPr sz="2000" b="1" spc="-130" dirty="0">
                <a:solidFill>
                  <a:srgbClr val="0000CC"/>
                </a:solidFill>
                <a:latin typeface="Trebuchet MS"/>
                <a:cs typeface="Trebuchet MS"/>
              </a:rPr>
              <a:t>Blue</a:t>
            </a:r>
            <a:r>
              <a:rPr sz="2000" b="1" spc="-70" dirty="0">
                <a:solidFill>
                  <a:srgbClr val="0000CC"/>
                </a:solidFill>
                <a:latin typeface="Trebuchet MS"/>
                <a:cs typeface="Trebuchet MS"/>
              </a:rPr>
              <a:t> </a:t>
            </a:r>
            <a:r>
              <a:rPr sz="2000" b="1" spc="-180" dirty="0">
                <a:latin typeface="Trebuchet MS"/>
                <a:cs typeface="Trebuchet MS"/>
              </a:rPr>
              <a:t>here,	</a:t>
            </a:r>
            <a:r>
              <a:rPr sz="2000" b="1" spc="85" dirty="0">
                <a:latin typeface="Trebuchet MS"/>
                <a:cs typeface="Trebuchet MS"/>
              </a:rPr>
              <a:t>X </a:t>
            </a:r>
            <a:r>
              <a:rPr sz="2000" b="1" spc="-75" dirty="0">
                <a:latin typeface="Trebuchet MS"/>
                <a:cs typeface="Trebuchet MS"/>
              </a:rPr>
              <a:t>belongs </a:t>
            </a:r>
            <a:r>
              <a:rPr sz="2000" b="1" spc="-165" dirty="0">
                <a:latin typeface="Trebuchet MS"/>
                <a:cs typeface="Trebuchet MS"/>
              </a:rPr>
              <a:t>to </a:t>
            </a:r>
            <a:r>
              <a:rPr sz="2000" b="1" spc="-50" dirty="0">
                <a:latin typeface="Trebuchet MS"/>
                <a:cs typeface="Trebuchet MS"/>
              </a:rPr>
              <a:t>class </a:t>
            </a:r>
            <a:r>
              <a:rPr sz="2000" b="1" spc="-145" dirty="0">
                <a:latin typeface="Trebuchet MS"/>
                <a:cs typeface="Trebuchet MS"/>
              </a:rPr>
              <a:t>(“buys_computer </a:t>
            </a:r>
            <a:r>
              <a:rPr sz="2000" b="1" spc="180" dirty="0">
                <a:latin typeface="Trebuchet MS"/>
                <a:cs typeface="Trebuchet MS"/>
              </a:rPr>
              <a:t>=</a:t>
            </a:r>
            <a:r>
              <a:rPr sz="2000" b="1" spc="-120" dirty="0">
                <a:latin typeface="Trebuchet MS"/>
                <a:cs typeface="Trebuchet MS"/>
              </a:rPr>
              <a:t> </a:t>
            </a:r>
            <a:r>
              <a:rPr sz="2000" b="1" spc="-95" dirty="0">
                <a:latin typeface="Trebuchet MS"/>
                <a:cs typeface="Trebuchet MS"/>
              </a:rPr>
              <a:t>yes”)</a:t>
            </a:r>
            <a:endParaRPr sz="2000">
              <a:latin typeface="Trebuchet MS"/>
              <a:cs typeface="Trebuchet MS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8505825" y="933493"/>
          <a:ext cx="3672838" cy="32660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4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3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0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1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3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0533">
                <a:tc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age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income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student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credit_rating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buys_computer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556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75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5" dirty="0">
                          <a:latin typeface="Arial"/>
                          <a:cs typeface="Arial"/>
                        </a:rPr>
                        <a:t>low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016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&lt;=30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039">
                <a:tc>
                  <a:txBody>
                    <a:bodyPr/>
                    <a:lstStyle/>
                    <a:p>
                      <a:pPr marL="24130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110" dirty="0">
                          <a:latin typeface="Arial"/>
                          <a:cs typeface="Arial"/>
                        </a:rPr>
                        <a:t>31…40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5" dirty="0">
                          <a:latin typeface="Arial"/>
                          <a:cs typeface="Arial"/>
                        </a:rPr>
                        <a:t>high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60" dirty="0">
                          <a:latin typeface="Arial"/>
                          <a:cs typeface="Arial"/>
                        </a:rPr>
                        <a:t>fair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560"/>
                        </a:lnSpc>
                        <a:spcBef>
                          <a:spcPts val="50"/>
                        </a:spcBef>
                      </a:pPr>
                      <a:r>
                        <a:rPr sz="1300" spc="-85" dirty="0">
                          <a:latin typeface="Arial"/>
                          <a:cs typeface="Arial"/>
                        </a:rPr>
                        <a:t>yes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0532"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95" dirty="0">
                          <a:latin typeface="Arial"/>
                          <a:cs typeface="Arial"/>
                        </a:rPr>
                        <a:t>&gt;40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90" dirty="0">
                          <a:latin typeface="Arial"/>
                          <a:cs typeface="Arial"/>
                        </a:rPr>
                        <a:t>medium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143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70" dirty="0">
                          <a:latin typeface="Arial"/>
                          <a:cs typeface="Arial"/>
                        </a:rPr>
                        <a:t>excellent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sz="1300" spc="-55" dirty="0">
                          <a:latin typeface="Arial"/>
                          <a:cs typeface="Arial"/>
                        </a:rPr>
                        <a:t>no</a:t>
                      </a:r>
                      <a:endParaRPr sz="13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5332" y="527938"/>
            <a:ext cx="601345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-254" dirty="0"/>
              <a:t>Bayesian </a:t>
            </a:r>
            <a:r>
              <a:rPr sz="3950" spc="-195" dirty="0"/>
              <a:t>Classification:</a:t>
            </a:r>
            <a:r>
              <a:rPr sz="3950" spc="229" dirty="0"/>
              <a:t> </a:t>
            </a:r>
            <a:r>
              <a:rPr sz="3950" spc="-235" dirty="0"/>
              <a:t>Why?</a:t>
            </a:r>
            <a:endParaRPr sz="3950"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2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755332" y="1584642"/>
            <a:ext cx="10645775" cy="40216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10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u="heavy" spc="-15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u="heavy" spc="-10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statistical </a:t>
            </a:r>
            <a:r>
              <a:rPr sz="2400" u="heavy" spc="-10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classifier</a:t>
            </a:r>
            <a:r>
              <a:rPr sz="24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24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performs </a:t>
            </a:r>
            <a:r>
              <a:rPr sz="2400" i="1" spc="-10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probabilistic </a:t>
            </a:r>
            <a:r>
              <a:rPr sz="2400" i="1" spc="-114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prediction</a:t>
            </a:r>
            <a:r>
              <a:rPr sz="2400" i="1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400" i="1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i.e., </a:t>
            </a:r>
            <a:r>
              <a:rPr sz="24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predicts </a:t>
            </a:r>
            <a:r>
              <a:rPr sz="2400" spc="-2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membership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6550">
              <a:lnSpc>
                <a:spcPct val="100000"/>
              </a:lnSpc>
              <a:spcBef>
                <a:spcPts val="50"/>
              </a:spcBef>
            </a:pPr>
            <a:r>
              <a:rPr sz="24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probabilities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6550" indent="-324485">
              <a:lnSpc>
                <a:spcPct val="100000"/>
              </a:lnSpc>
              <a:spcBef>
                <a:spcPts val="125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u="heavy" spc="-15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Foundation:</a:t>
            </a:r>
            <a:r>
              <a:rPr sz="2400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</a:t>
            </a:r>
            <a:r>
              <a:rPr sz="2400" spc="-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sz="2400" spc="-1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Bayes’</a:t>
            </a:r>
            <a:r>
              <a:rPr sz="24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204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Theorem.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6550" marR="238125" indent="-324485">
              <a:lnSpc>
                <a:spcPts val="2850"/>
              </a:lnSpc>
              <a:spcBef>
                <a:spcPts val="144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u="heavy" spc="-160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Performance:</a:t>
            </a:r>
            <a:r>
              <a:rPr sz="2400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15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1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simple </a:t>
            </a:r>
            <a:r>
              <a:rPr sz="2400" spc="-17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Bayesian </a:t>
            </a:r>
            <a:r>
              <a:rPr sz="2400" spc="-1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classifier, </a:t>
            </a:r>
            <a:r>
              <a:rPr sz="2400" i="1" spc="-204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naïve </a:t>
            </a:r>
            <a:r>
              <a:rPr sz="2400" i="1" spc="-22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Bayesian </a:t>
            </a:r>
            <a:r>
              <a:rPr sz="2400" i="1" spc="-13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classifier</a:t>
            </a:r>
            <a:r>
              <a:rPr sz="2400" spc="-13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sz="2400" spc="-229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sz="2400" spc="-9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comparable  </a:t>
            </a:r>
            <a:r>
              <a:rPr sz="2400" spc="-1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performance </a:t>
            </a:r>
            <a:r>
              <a:rPr sz="2400" spc="-114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sz="2400" spc="-16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 </a:t>
            </a:r>
            <a:r>
              <a:rPr sz="2400" spc="-6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tree </a:t>
            </a:r>
            <a:r>
              <a:rPr sz="2400" spc="-9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sz="2400" spc="-14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 </a:t>
            </a:r>
            <a:r>
              <a:rPr sz="2400" spc="-114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neural </a:t>
            </a:r>
            <a:r>
              <a:rPr sz="2400" spc="-1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network </a:t>
            </a:r>
            <a:r>
              <a:rPr sz="2400" spc="-13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classifiers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6550" marR="469900" indent="-324485">
              <a:lnSpc>
                <a:spcPct val="100400"/>
              </a:lnSpc>
              <a:spcBef>
                <a:spcPts val="123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u="heavy" spc="-15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Incremental</a:t>
            </a:r>
            <a:r>
              <a:rPr sz="2400" spc="-1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2400" spc="-2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</a:t>
            </a:r>
            <a:r>
              <a:rPr sz="24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  <a:r>
              <a:rPr sz="2400" spc="-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24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incrementally </a:t>
            </a:r>
            <a:r>
              <a:rPr sz="24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increase/decrease </a:t>
            </a:r>
            <a:r>
              <a:rPr sz="2400" spc="-1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 </a:t>
            </a:r>
            <a:r>
              <a:rPr sz="2400"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probability 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1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hypothesis </a:t>
            </a:r>
            <a:r>
              <a:rPr sz="2400" spc="-2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sz="24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sz="24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 </a:t>
            </a:r>
            <a:r>
              <a:rPr sz="2400" spc="-1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 </a:t>
            </a:r>
            <a:r>
              <a:rPr sz="2400" spc="-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2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sz="2400" spc="-1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combined </a:t>
            </a:r>
            <a:r>
              <a:rPr sz="2400" spc="-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 observed</a:t>
            </a:r>
            <a:r>
              <a:rPr sz="24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  <a:p>
            <a:pPr marL="336550" marR="197485" indent="-324485">
              <a:lnSpc>
                <a:spcPct val="100400"/>
              </a:lnSpc>
              <a:spcBef>
                <a:spcPts val="131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u="heavy" spc="-85" dirty="0"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Standard</a:t>
            </a:r>
            <a:r>
              <a:rPr sz="2400" spc="-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sz="2400" spc="-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</a:t>
            </a:r>
            <a:r>
              <a:rPr sz="2400" spc="-2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sz="2400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Bayesian </a:t>
            </a:r>
            <a:r>
              <a:rPr sz="2400" spc="-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</a:t>
            </a:r>
            <a:r>
              <a:rPr sz="2400" spc="-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sz="2400" spc="-10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computationally </a:t>
            </a:r>
            <a:r>
              <a:rPr sz="2400" spc="-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intractable, </a:t>
            </a:r>
            <a:r>
              <a:rPr sz="2400" spc="-1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sz="2400" spc="-1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 </a:t>
            </a:r>
            <a:r>
              <a:rPr sz="2400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 </a:t>
            </a:r>
            <a:r>
              <a:rPr sz="24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sz="24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sz="2400" spc="-8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optimal </a:t>
            </a:r>
            <a:r>
              <a:rPr sz="2400" spc="-1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</a:t>
            </a:r>
            <a:r>
              <a:rPr sz="2400" spc="-1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making </a:t>
            </a:r>
            <a:r>
              <a:rPr sz="24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against </a:t>
            </a:r>
            <a:r>
              <a:rPr sz="2400" spc="-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sz="2400" spc="-1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sz="2400" spc="-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</a:t>
            </a:r>
            <a:r>
              <a:rPr sz="2400" spc="-1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sz="2400" spc="-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 </a:t>
            </a:r>
            <a:r>
              <a:rPr sz="2400" spc="-1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measured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2487" y="529336"/>
            <a:ext cx="860425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80" dirty="0"/>
              <a:t>Avoiding </a:t>
            </a:r>
            <a:r>
              <a:rPr spc="-254" dirty="0"/>
              <a:t>the </a:t>
            </a:r>
            <a:r>
              <a:rPr spc="-130" dirty="0"/>
              <a:t>Zero-Probability</a:t>
            </a:r>
            <a:r>
              <a:rPr spc="-160" dirty="0"/>
              <a:t> </a:t>
            </a:r>
            <a:r>
              <a:rPr spc="-265" dirty="0"/>
              <a:t>Problem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20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712787" y="1387093"/>
            <a:ext cx="10603865" cy="5056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4650" indent="-324485">
              <a:lnSpc>
                <a:spcPct val="100000"/>
              </a:lnSpc>
              <a:spcBef>
                <a:spcPts val="10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74650" algn="l"/>
                <a:tab pos="375285" algn="l"/>
                <a:tab pos="9257665" algn="l"/>
              </a:tabLst>
            </a:pPr>
            <a:r>
              <a:rPr sz="2400" spc="-135" dirty="0">
                <a:latin typeface="Arial"/>
                <a:cs typeface="Arial"/>
              </a:rPr>
              <a:t>Naïve </a:t>
            </a:r>
            <a:r>
              <a:rPr sz="2400" spc="-170" dirty="0">
                <a:latin typeface="Arial"/>
                <a:cs typeface="Arial"/>
              </a:rPr>
              <a:t>Bayesian  </a:t>
            </a:r>
            <a:r>
              <a:rPr sz="2400" spc="-85" dirty="0">
                <a:latin typeface="Arial"/>
                <a:cs typeface="Arial"/>
              </a:rPr>
              <a:t>prediction </a:t>
            </a:r>
            <a:r>
              <a:rPr sz="2400" spc="-114" dirty="0">
                <a:latin typeface="Arial"/>
                <a:cs typeface="Arial"/>
              </a:rPr>
              <a:t>requires </a:t>
            </a:r>
            <a:r>
              <a:rPr sz="2400" spc="-160" dirty="0">
                <a:latin typeface="Arial"/>
                <a:cs typeface="Arial"/>
              </a:rPr>
              <a:t>each  </a:t>
            </a:r>
            <a:r>
              <a:rPr sz="2400" spc="-110" dirty="0">
                <a:latin typeface="Arial"/>
                <a:cs typeface="Arial"/>
              </a:rPr>
              <a:t>conditional </a:t>
            </a:r>
            <a:r>
              <a:rPr sz="2400" spc="-80" dirty="0">
                <a:latin typeface="Arial"/>
                <a:cs typeface="Arial"/>
              </a:rPr>
              <a:t>prob.</a:t>
            </a:r>
            <a:r>
              <a:rPr sz="2400" spc="-375" dirty="0">
                <a:latin typeface="Arial"/>
                <a:cs typeface="Arial"/>
              </a:rPr>
              <a:t> </a:t>
            </a:r>
            <a:r>
              <a:rPr sz="2400" spc="-65" dirty="0">
                <a:latin typeface="Arial"/>
                <a:cs typeface="Arial"/>
              </a:rPr>
              <a:t>be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b="1" spc="-160" dirty="0">
                <a:latin typeface="Trebuchet MS"/>
                <a:cs typeface="Trebuchet MS"/>
              </a:rPr>
              <a:t>non-zero</a:t>
            </a:r>
            <a:r>
              <a:rPr sz="2400" spc="-160" dirty="0">
                <a:latin typeface="Arial"/>
                <a:cs typeface="Arial"/>
              </a:rPr>
              <a:t>.	</a:t>
            </a:r>
            <a:r>
              <a:rPr sz="2400" spc="-130" dirty="0">
                <a:latin typeface="Arial"/>
                <a:cs typeface="Arial"/>
              </a:rPr>
              <a:t>Otherwise,</a:t>
            </a:r>
            <a:endParaRPr sz="2400">
              <a:latin typeface="Arial"/>
              <a:cs typeface="Arial"/>
            </a:endParaRPr>
          </a:p>
          <a:p>
            <a:pPr marL="374650">
              <a:lnSpc>
                <a:spcPct val="100000"/>
              </a:lnSpc>
              <a:spcBef>
                <a:spcPts val="50"/>
              </a:spcBef>
            </a:pP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65" dirty="0">
                <a:latin typeface="Arial"/>
                <a:cs typeface="Arial"/>
              </a:rPr>
              <a:t>predicted </a:t>
            </a:r>
            <a:r>
              <a:rPr sz="2400" spc="-80" dirty="0">
                <a:latin typeface="Arial"/>
                <a:cs typeface="Arial"/>
              </a:rPr>
              <a:t>prob. </a:t>
            </a:r>
            <a:r>
              <a:rPr sz="2400" spc="-50" dirty="0">
                <a:latin typeface="Arial"/>
                <a:cs typeface="Arial"/>
              </a:rPr>
              <a:t>will </a:t>
            </a:r>
            <a:r>
              <a:rPr sz="2400" spc="-65" dirty="0">
                <a:latin typeface="Arial"/>
                <a:cs typeface="Arial"/>
              </a:rPr>
              <a:t>be</a:t>
            </a:r>
            <a:r>
              <a:rPr sz="2400" spc="135" dirty="0">
                <a:latin typeface="Arial"/>
                <a:cs typeface="Arial"/>
              </a:rPr>
              <a:t> </a:t>
            </a:r>
            <a:r>
              <a:rPr sz="2400" spc="-120" dirty="0">
                <a:latin typeface="Arial"/>
                <a:cs typeface="Arial"/>
              </a:rPr>
              <a:t>zero</a:t>
            </a:r>
            <a:endParaRPr sz="2400">
              <a:latin typeface="Arial"/>
              <a:cs typeface="Arial"/>
            </a:endParaRPr>
          </a:p>
          <a:p>
            <a:pPr marL="347345" algn="ctr">
              <a:lnSpc>
                <a:spcPts val="2080"/>
              </a:lnSpc>
              <a:spcBef>
                <a:spcPts val="425"/>
              </a:spcBef>
            </a:pPr>
            <a:r>
              <a:rPr sz="1950" i="1" spc="405" dirty="0">
                <a:latin typeface="Times New Roman"/>
                <a:cs typeface="Times New Roman"/>
              </a:rPr>
              <a:t>n</a:t>
            </a:r>
            <a:endParaRPr sz="1950">
              <a:latin typeface="Times New Roman"/>
              <a:cs typeface="Times New Roman"/>
            </a:endParaRPr>
          </a:p>
          <a:p>
            <a:pPr marR="426084" algn="ctr">
              <a:lnSpc>
                <a:spcPts val="2065"/>
              </a:lnSpc>
              <a:tabLst>
                <a:tab pos="1572260" algn="l"/>
                <a:tab pos="2204085" algn="l"/>
              </a:tabLst>
            </a:pPr>
            <a:r>
              <a:rPr sz="1950" i="1" spc="415" dirty="0">
                <a:latin typeface="Times New Roman"/>
                <a:cs typeface="Times New Roman"/>
              </a:rPr>
              <a:t>P</a:t>
            </a:r>
            <a:r>
              <a:rPr sz="1950" spc="415" dirty="0">
                <a:latin typeface="Times New Roman"/>
                <a:cs typeface="Times New Roman"/>
              </a:rPr>
              <a:t>( </a:t>
            </a:r>
            <a:r>
              <a:rPr sz="1950" i="1" spc="495" dirty="0">
                <a:latin typeface="Times New Roman"/>
                <a:cs typeface="Times New Roman"/>
              </a:rPr>
              <a:t>X</a:t>
            </a:r>
            <a:r>
              <a:rPr sz="1950" i="1" spc="-220" dirty="0">
                <a:latin typeface="Times New Roman"/>
                <a:cs typeface="Times New Roman"/>
              </a:rPr>
              <a:t> </a:t>
            </a:r>
            <a:r>
              <a:rPr sz="1950" spc="160" dirty="0">
                <a:latin typeface="Times New Roman"/>
                <a:cs typeface="Times New Roman"/>
              </a:rPr>
              <a:t>|</a:t>
            </a:r>
            <a:r>
              <a:rPr sz="1950" spc="-55" dirty="0">
                <a:latin typeface="Times New Roman"/>
                <a:cs typeface="Times New Roman"/>
              </a:rPr>
              <a:t> </a:t>
            </a:r>
            <a:r>
              <a:rPr sz="2925" i="1" spc="622" baseline="-7122" dirty="0">
                <a:latin typeface="Times New Roman"/>
                <a:cs typeface="Times New Roman"/>
              </a:rPr>
              <a:t>C</a:t>
            </a:r>
            <a:r>
              <a:rPr sz="2925" i="1" spc="622" baseline="-15669" dirty="0">
                <a:latin typeface="Times New Roman"/>
                <a:cs typeface="Times New Roman"/>
              </a:rPr>
              <a:t>i</a:t>
            </a:r>
            <a:r>
              <a:rPr sz="1950" spc="415" dirty="0">
                <a:latin typeface="Times New Roman"/>
                <a:cs typeface="Times New Roman"/>
              </a:rPr>
              <a:t>)	</a:t>
            </a:r>
            <a:r>
              <a:rPr sz="1950" spc="445" dirty="0">
                <a:latin typeface="Symbol"/>
                <a:cs typeface="Symbol"/>
              </a:rPr>
              <a:t></a:t>
            </a:r>
            <a:r>
              <a:rPr sz="1950" spc="445" dirty="0">
                <a:latin typeface="Times New Roman"/>
                <a:cs typeface="Times New Roman"/>
              </a:rPr>
              <a:t>	</a:t>
            </a:r>
            <a:r>
              <a:rPr sz="2925" spc="1005" baseline="-4273" dirty="0">
                <a:latin typeface="Symbol"/>
                <a:cs typeface="Symbol"/>
              </a:rPr>
              <a:t></a:t>
            </a:r>
            <a:r>
              <a:rPr sz="2925" spc="-89" baseline="-4273" dirty="0">
                <a:latin typeface="Times New Roman"/>
                <a:cs typeface="Times New Roman"/>
              </a:rPr>
              <a:t> </a:t>
            </a:r>
            <a:r>
              <a:rPr sz="1950" i="1" spc="459" dirty="0">
                <a:latin typeface="Times New Roman"/>
                <a:cs typeface="Times New Roman"/>
              </a:rPr>
              <a:t>P</a:t>
            </a:r>
            <a:r>
              <a:rPr sz="1950" spc="459" dirty="0">
                <a:latin typeface="Times New Roman"/>
                <a:cs typeface="Times New Roman"/>
              </a:rPr>
              <a:t>(</a:t>
            </a:r>
            <a:r>
              <a:rPr sz="2925" i="1" spc="690" baseline="-7122" dirty="0">
                <a:latin typeface="Times New Roman"/>
                <a:cs typeface="Times New Roman"/>
              </a:rPr>
              <a:t>x</a:t>
            </a:r>
            <a:r>
              <a:rPr sz="2925" i="1" spc="690" baseline="-15669" dirty="0">
                <a:latin typeface="Times New Roman"/>
                <a:cs typeface="Times New Roman"/>
              </a:rPr>
              <a:t>k</a:t>
            </a:r>
            <a:r>
              <a:rPr sz="2925" i="1" spc="254" baseline="-15669" dirty="0">
                <a:latin typeface="Times New Roman"/>
                <a:cs typeface="Times New Roman"/>
              </a:rPr>
              <a:t> </a:t>
            </a:r>
            <a:r>
              <a:rPr sz="1950" spc="160" dirty="0">
                <a:latin typeface="Times New Roman"/>
                <a:cs typeface="Times New Roman"/>
              </a:rPr>
              <a:t>|</a:t>
            </a:r>
            <a:r>
              <a:rPr sz="1950" spc="-55" dirty="0">
                <a:latin typeface="Times New Roman"/>
                <a:cs typeface="Times New Roman"/>
              </a:rPr>
              <a:t> </a:t>
            </a:r>
            <a:r>
              <a:rPr sz="2925" i="1" spc="622" baseline="-7122" dirty="0">
                <a:latin typeface="Times New Roman"/>
                <a:cs typeface="Times New Roman"/>
              </a:rPr>
              <a:t>C</a:t>
            </a:r>
            <a:r>
              <a:rPr sz="2925" i="1" spc="622" baseline="-15669" dirty="0">
                <a:latin typeface="Times New Roman"/>
                <a:cs typeface="Times New Roman"/>
              </a:rPr>
              <a:t>i</a:t>
            </a:r>
            <a:r>
              <a:rPr sz="1950" spc="415" dirty="0">
                <a:latin typeface="Times New Roman"/>
                <a:cs typeface="Times New Roman"/>
              </a:rPr>
              <a:t>)</a:t>
            </a:r>
            <a:endParaRPr sz="1950">
              <a:latin typeface="Times New Roman"/>
              <a:cs typeface="Times New Roman"/>
            </a:endParaRPr>
          </a:p>
          <a:p>
            <a:pPr marL="379730" algn="ctr">
              <a:lnSpc>
                <a:spcPts val="2325"/>
              </a:lnSpc>
            </a:pPr>
            <a:r>
              <a:rPr sz="1950" i="1" spc="360" dirty="0">
                <a:latin typeface="Times New Roman"/>
                <a:cs typeface="Times New Roman"/>
              </a:rPr>
              <a:t>k </a:t>
            </a:r>
            <a:r>
              <a:rPr sz="1950" spc="445" dirty="0">
                <a:latin typeface="Symbol"/>
                <a:cs typeface="Symbol"/>
              </a:rPr>
              <a:t></a:t>
            </a:r>
            <a:r>
              <a:rPr sz="1950" spc="-190" dirty="0">
                <a:latin typeface="Times New Roman"/>
                <a:cs typeface="Times New Roman"/>
              </a:rPr>
              <a:t> </a:t>
            </a:r>
            <a:r>
              <a:rPr sz="1950" spc="405" dirty="0">
                <a:latin typeface="Times New Roman"/>
                <a:cs typeface="Times New Roman"/>
              </a:rPr>
              <a:t>1</a:t>
            </a:r>
            <a:endParaRPr sz="1950">
              <a:latin typeface="Times New Roman"/>
              <a:cs typeface="Times New Roman"/>
            </a:endParaRPr>
          </a:p>
          <a:p>
            <a:pPr marL="374650" marR="354330" indent="-324485">
              <a:lnSpc>
                <a:spcPts val="2850"/>
              </a:lnSpc>
              <a:spcBef>
                <a:spcPts val="108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74650" algn="l"/>
                <a:tab pos="375285" algn="l"/>
              </a:tabLst>
            </a:pPr>
            <a:r>
              <a:rPr sz="2400" spc="-229" dirty="0">
                <a:latin typeface="Arial"/>
                <a:cs typeface="Arial"/>
              </a:rPr>
              <a:t>Ex. </a:t>
            </a:r>
            <a:r>
              <a:rPr sz="2400" spc="-190" dirty="0">
                <a:latin typeface="Arial"/>
                <a:cs typeface="Arial"/>
              </a:rPr>
              <a:t>Suppose </a:t>
            </a:r>
            <a:r>
              <a:rPr sz="2400" spc="-10" dirty="0">
                <a:latin typeface="Arial"/>
                <a:cs typeface="Arial"/>
              </a:rPr>
              <a:t>a </a:t>
            </a:r>
            <a:r>
              <a:rPr sz="2400" spc="-75" dirty="0">
                <a:latin typeface="Arial"/>
                <a:cs typeface="Arial"/>
              </a:rPr>
              <a:t>dataset </a:t>
            </a:r>
            <a:r>
              <a:rPr sz="2400" spc="-114" dirty="0">
                <a:latin typeface="Arial"/>
                <a:cs typeface="Arial"/>
              </a:rPr>
              <a:t>with </a:t>
            </a:r>
            <a:r>
              <a:rPr sz="2400" spc="5" dirty="0">
                <a:latin typeface="Arial"/>
                <a:cs typeface="Arial"/>
              </a:rPr>
              <a:t>1000 </a:t>
            </a:r>
            <a:r>
              <a:rPr sz="2400" spc="-150" dirty="0">
                <a:latin typeface="Arial"/>
                <a:cs typeface="Arial"/>
              </a:rPr>
              <a:t>tuples, income=low </a:t>
            </a:r>
            <a:r>
              <a:rPr sz="2400" spc="-100" dirty="0">
                <a:latin typeface="Arial"/>
                <a:cs typeface="Arial"/>
              </a:rPr>
              <a:t>(0), </a:t>
            </a:r>
            <a:r>
              <a:rPr sz="2400" spc="-160" dirty="0">
                <a:latin typeface="Arial"/>
                <a:cs typeface="Arial"/>
              </a:rPr>
              <a:t>income= </a:t>
            </a:r>
            <a:r>
              <a:rPr sz="2400" spc="-210" dirty="0">
                <a:latin typeface="Arial"/>
                <a:cs typeface="Arial"/>
              </a:rPr>
              <a:t>medium </a:t>
            </a:r>
            <a:r>
              <a:rPr sz="2400" spc="-65" dirty="0">
                <a:latin typeface="Arial"/>
                <a:cs typeface="Arial"/>
              </a:rPr>
              <a:t>(990),  </a:t>
            </a:r>
            <a:r>
              <a:rPr sz="2400" spc="-95" dirty="0">
                <a:latin typeface="Arial"/>
                <a:cs typeface="Arial"/>
              </a:rPr>
              <a:t>and </a:t>
            </a:r>
            <a:r>
              <a:rPr sz="2400" spc="-220" dirty="0">
                <a:latin typeface="Arial"/>
                <a:cs typeface="Arial"/>
              </a:rPr>
              <a:t>income </a:t>
            </a:r>
            <a:r>
              <a:rPr sz="2400" spc="200" dirty="0">
                <a:latin typeface="Arial"/>
                <a:cs typeface="Arial"/>
              </a:rPr>
              <a:t>= </a:t>
            </a:r>
            <a:r>
              <a:rPr sz="2400" spc="-145" dirty="0">
                <a:latin typeface="Arial"/>
                <a:cs typeface="Arial"/>
              </a:rPr>
              <a:t>high</a:t>
            </a:r>
            <a:r>
              <a:rPr sz="2400" spc="-400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(10)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DD8046"/>
              </a:buClr>
              <a:buFont typeface="Wingdings"/>
              <a:buChar char=""/>
            </a:pPr>
            <a:endParaRPr sz="3650">
              <a:latin typeface="Arial"/>
              <a:cs typeface="Arial"/>
            </a:endParaRPr>
          </a:p>
          <a:p>
            <a:pPr marL="374650" indent="-324485">
              <a:lnSpc>
                <a:spcPct val="100000"/>
              </a:lnSpc>
              <a:buClr>
                <a:srgbClr val="DD8046"/>
              </a:buClr>
              <a:buSzPct val="58333"/>
              <a:buFont typeface="Wingdings"/>
              <a:buChar char=""/>
              <a:tabLst>
                <a:tab pos="374650" algn="l"/>
                <a:tab pos="375285" algn="l"/>
              </a:tabLst>
            </a:pPr>
            <a:r>
              <a:rPr sz="2400" spc="-280" dirty="0">
                <a:latin typeface="Arial"/>
                <a:cs typeface="Arial"/>
              </a:rPr>
              <a:t>Use </a:t>
            </a:r>
            <a:r>
              <a:rPr sz="2400" b="1" spc="-120" dirty="0">
                <a:latin typeface="Trebuchet MS"/>
                <a:cs typeface="Trebuchet MS"/>
              </a:rPr>
              <a:t>Laplacian </a:t>
            </a:r>
            <a:r>
              <a:rPr sz="2400" b="1" spc="-200" dirty="0">
                <a:latin typeface="Trebuchet MS"/>
                <a:cs typeface="Trebuchet MS"/>
              </a:rPr>
              <a:t>correction </a:t>
            </a:r>
            <a:r>
              <a:rPr sz="2400" spc="-90" dirty="0">
                <a:latin typeface="Arial"/>
                <a:cs typeface="Arial"/>
              </a:rPr>
              <a:t>(or </a:t>
            </a:r>
            <a:r>
              <a:rPr sz="2400" spc="-110" dirty="0">
                <a:latin typeface="Arial"/>
                <a:cs typeface="Arial"/>
              </a:rPr>
              <a:t>Laplacian</a:t>
            </a:r>
            <a:r>
              <a:rPr sz="2400" spc="125" dirty="0">
                <a:latin typeface="Arial"/>
                <a:cs typeface="Arial"/>
              </a:rPr>
              <a:t> </a:t>
            </a:r>
            <a:r>
              <a:rPr sz="2400" spc="-120" dirty="0">
                <a:latin typeface="Arial"/>
                <a:cs typeface="Arial"/>
              </a:rPr>
              <a:t>estimator)</a:t>
            </a:r>
            <a:endParaRPr sz="2400">
              <a:latin typeface="Arial"/>
              <a:cs typeface="Arial"/>
            </a:endParaRPr>
          </a:p>
          <a:p>
            <a:pPr marL="688975" lvl="1" indent="-276860">
              <a:lnSpc>
                <a:spcPct val="100000"/>
              </a:lnSpc>
              <a:spcBef>
                <a:spcPts val="600"/>
              </a:spcBef>
              <a:buClr>
                <a:srgbClr val="93B6D2"/>
              </a:buClr>
              <a:buSzPct val="70000"/>
              <a:buFont typeface="Arial"/>
              <a:buChar char=""/>
              <a:tabLst>
                <a:tab pos="689610" algn="l"/>
              </a:tabLst>
            </a:pPr>
            <a:r>
              <a:rPr sz="2000" i="1" spc="-80" dirty="0">
                <a:latin typeface="Arial"/>
                <a:cs typeface="Arial"/>
              </a:rPr>
              <a:t>Adding </a:t>
            </a:r>
            <a:r>
              <a:rPr sz="2000" i="1" spc="5" dirty="0">
                <a:latin typeface="Arial"/>
                <a:cs typeface="Arial"/>
              </a:rPr>
              <a:t>1 </a:t>
            </a:r>
            <a:r>
              <a:rPr sz="2000" i="1" spc="-65" dirty="0">
                <a:latin typeface="Arial"/>
                <a:cs typeface="Arial"/>
              </a:rPr>
              <a:t>to </a:t>
            </a:r>
            <a:r>
              <a:rPr sz="2000" i="1" spc="-175" dirty="0">
                <a:latin typeface="Arial"/>
                <a:cs typeface="Arial"/>
              </a:rPr>
              <a:t>each</a:t>
            </a:r>
            <a:r>
              <a:rPr sz="2000" i="1" spc="-150" dirty="0">
                <a:latin typeface="Arial"/>
                <a:cs typeface="Arial"/>
              </a:rPr>
              <a:t> </a:t>
            </a:r>
            <a:r>
              <a:rPr sz="2000" i="1" spc="-220" dirty="0">
                <a:latin typeface="Arial"/>
                <a:cs typeface="Arial"/>
              </a:rPr>
              <a:t>case</a:t>
            </a:r>
            <a:endParaRPr sz="2000">
              <a:latin typeface="Arial"/>
              <a:cs typeface="Arial"/>
            </a:endParaRPr>
          </a:p>
          <a:p>
            <a:pPr marL="1194435" marR="6350000">
              <a:lnSpc>
                <a:spcPts val="2330"/>
              </a:lnSpc>
              <a:spcBef>
                <a:spcPts val="140"/>
              </a:spcBef>
            </a:pPr>
            <a:r>
              <a:rPr sz="1550" spc="-90" dirty="0">
                <a:latin typeface="Arial"/>
                <a:cs typeface="Arial"/>
              </a:rPr>
              <a:t>Prob(income </a:t>
            </a:r>
            <a:r>
              <a:rPr sz="1550" spc="145" dirty="0">
                <a:latin typeface="Arial"/>
                <a:cs typeface="Arial"/>
              </a:rPr>
              <a:t>= </a:t>
            </a:r>
            <a:r>
              <a:rPr sz="1550" spc="-65" dirty="0">
                <a:latin typeface="Arial"/>
                <a:cs typeface="Arial"/>
              </a:rPr>
              <a:t>low) </a:t>
            </a:r>
            <a:r>
              <a:rPr sz="1550" spc="145" dirty="0">
                <a:latin typeface="Arial"/>
                <a:cs typeface="Arial"/>
              </a:rPr>
              <a:t>= </a:t>
            </a:r>
            <a:r>
              <a:rPr sz="1550" spc="85" dirty="0">
                <a:latin typeface="Arial"/>
                <a:cs typeface="Arial"/>
              </a:rPr>
              <a:t>1/1003  </a:t>
            </a:r>
            <a:r>
              <a:rPr sz="1550" spc="-90" dirty="0">
                <a:latin typeface="Arial"/>
                <a:cs typeface="Arial"/>
              </a:rPr>
              <a:t>Prob(income </a:t>
            </a:r>
            <a:r>
              <a:rPr sz="1550" spc="145" dirty="0">
                <a:latin typeface="Arial"/>
                <a:cs typeface="Arial"/>
              </a:rPr>
              <a:t>= </a:t>
            </a:r>
            <a:r>
              <a:rPr sz="1550" spc="-110" dirty="0">
                <a:latin typeface="Arial"/>
                <a:cs typeface="Arial"/>
              </a:rPr>
              <a:t>medium) </a:t>
            </a:r>
            <a:r>
              <a:rPr sz="1550" spc="145" dirty="0">
                <a:latin typeface="Arial"/>
                <a:cs typeface="Arial"/>
              </a:rPr>
              <a:t>=</a:t>
            </a:r>
            <a:r>
              <a:rPr sz="1550" spc="5" dirty="0">
                <a:latin typeface="Arial"/>
                <a:cs typeface="Arial"/>
              </a:rPr>
              <a:t> </a:t>
            </a:r>
            <a:r>
              <a:rPr sz="1550" spc="70" dirty="0">
                <a:latin typeface="Arial"/>
                <a:cs typeface="Arial"/>
              </a:rPr>
              <a:t>991/1003  </a:t>
            </a:r>
            <a:r>
              <a:rPr sz="1550" spc="-90" dirty="0">
                <a:latin typeface="Arial"/>
                <a:cs typeface="Arial"/>
              </a:rPr>
              <a:t>Prob(income </a:t>
            </a:r>
            <a:r>
              <a:rPr sz="1550" spc="145" dirty="0">
                <a:latin typeface="Arial"/>
                <a:cs typeface="Arial"/>
              </a:rPr>
              <a:t>= </a:t>
            </a:r>
            <a:r>
              <a:rPr sz="1550" spc="-85" dirty="0">
                <a:latin typeface="Arial"/>
                <a:cs typeface="Arial"/>
              </a:rPr>
              <a:t>high) </a:t>
            </a:r>
            <a:r>
              <a:rPr sz="1550" spc="145" dirty="0">
                <a:latin typeface="Arial"/>
                <a:cs typeface="Arial"/>
              </a:rPr>
              <a:t>=</a:t>
            </a:r>
            <a:r>
              <a:rPr sz="1550" spc="-30" dirty="0">
                <a:latin typeface="Arial"/>
                <a:cs typeface="Arial"/>
              </a:rPr>
              <a:t> </a:t>
            </a:r>
            <a:r>
              <a:rPr sz="1550" spc="80" dirty="0">
                <a:latin typeface="Arial"/>
                <a:cs typeface="Arial"/>
              </a:rPr>
              <a:t>11/1003</a:t>
            </a:r>
            <a:endParaRPr sz="1550">
              <a:latin typeface="Arial"/>
              <a:cs typeface="Arial"/>
            </a:endParaRPr>
          </a:p>
          <a:p>
            <a:pPr marL="688975" lvl="1" indent="-276860">
              <a:lnSpc>
                <a:spcPct val="100000"/>
              </a:lnSpc>
              <a:spcBef>
                <a:spcPts val="459"/>
              </a:spcBef>
              <a:buClr>
                <a:srgbClr val="93B6D2"/>
              </a:buClr>
              <a:buSzPct val="70000"/>
              <a:buChar char=""/>
              <a:tabLst>
                <a:tab pos="689610" algn="l"/>
              </a:tabLst>
            </a:pPr>
            <a:r>
              <a:rPr sz="2000" spc="-215" dirty="0">
                <a:latin typeface="Arial"/>
                <a:cs typeface="Arial"/>
              </a:rPr>
              <a:t>The </a:t>
            </a:r>
            <a:r>
              <a:rPr sz="2000" spc="-45" dirty="0">
                <a:latin typeface="Arial"/>
                <a:cs typeface="Arial"/>
              </a:rPr>
              <a:t>“corrected” </a:t>
            </a:r>
            <a:r>
              <a:rPr sz="2000" spc="-60" dirty="0">
                <a:latin typeface="Arial"/>
                <a:cs typeface="Arial"/>
              </a:rPr>
              <a:t>prob. </a:t>
            </a:r>
            <a:r>
              <a:rPr sz="2000" spc="-130" dirty="0">
                <a:latin typeface="Arial"/>
                <a:cs typeface="Arial"/>
              </a:rPr>
              <a:t>estimates </a:t>
            </a:r>
            <a:r>
              <a:rPr sz="2000" spc="-30" dirty="0">
                <a:latin typeface="Arial"/>
                <a:cs typeface="Arial"/>
              </a:rPr>
              <a:t>are </a:t>
            </a:r>
            <a:r>
              <a:rPr sz="2000" spc="-150" dirty="0">
                <a:latin typeface="Arial"/>
                <a:cs typeface="Arial"/>
              </a:rPr>
              <a:t>close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spc="-60" dirty="0">
                <a:latin typeface="Arial"/>
                <a:cs typeface="Arial"/>
              </a:rPr>
              <a:t>their </a:t>
            </a:r>
            <a:r>
              <a:rPr sz="2000" spc="-75" dirty="0">
                <a:latin typeface="Arial"/>
                <a:cs typeface="Arial"/>
              </a:rPr>
              <a:t>“uncorrected”</a:t>
            </a:r>
            <a:r>
              <a:rPr sz="2000" spc="-355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counterparts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11212" y="548576"/>
            <a:ext cx="7525384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10" dirty="0"/>
              <a:t>Naïve </a:t>
            </a:r>
            <a:r>
              <a:rPr spc="-340" dirty="0"/>
              <a:t>Bayes </a:t>
            </a:r>
            <a:r>
              <a:rPr spc="-195" dirty="0"/>
              <a:t>Classifier:</a:t>
            </a:r>
            <a:r>
              <a:rPr spc="75" dirty="0"/>
              <a:t> </a:t>
            </a:r>
            <a:r>
              <a:rPr spc="-465" dirty="0"/>
              <a:t>Comments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21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811212" y="1536699"/>
            <a:ext cx="9869170" cy="44176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10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spc="-130" dirty="0">
                <a:latin typeface="Arial"/>
                <a:cs typeface="Arial"/>
              </a:rPr>
              <a:t>Advantages</a:t>
            </a:r>
            <a:endParaRPr sz="2400">
              <a:latin typeface="Arial"/>
              <a:cs typeface="Arial"/>
            </a:endParaRPr>
          </a:p>
          <a:p>
            <a:pPr marL="651510" lvl="1" indent="-277495">
              <a:lnSpc>
                <a:spcPts val="2865"/>
              </a:lnSpc>
              <a:spcBef>
                <a:spcPts val="50"/>
              </a:spcBef>
              <a:buClr>
                <a:srgbClr val="93B6D2"/>
              </a:buClr>
              <a:buSzPct val="68750"/>
              <a:buChar char=""/>
              <a:tabLst>
                <a:tab pos="652145" algn="l"/>
              </a:tabLst>
            </a:pPr>
            <a:r>
              <a:rPr sz="2400" spc="-235" dirty="0">
                <a:latin typeface="Arial"/>
                <a:cs typeface="Arial"/>
              </a:rPr>
              <a:t>Easy </a:t>
            </a:r>
            <a:r>
              <a:rPr sz="2400" spc="-65" dirty="0">
                <a:latin typeface="Arial"/>
                <a:cs typeface="Arial"/>
              </a:rPr>
              <a:t>to</a:t>
            </a:r>
            <a:r>
              <a:rPr sz="2400" spc="-270" dirty="0">
                <a:latin typeface="Arial"/>
                <a:cs typeface="Arial"/>
              </a:rPr>
              <a:t> </a:t>
            </a:r>
            <a:r>
              <a:rPr sz="2400" spc="-160" dirty="0">
                <a:latin typeface="Arial"/>
                <a:cs typeface="Arial"/>
              </a:rPr>
              <a:t>implement</a:t>
            </a:r>
            <a:endParaRPr sz="2400">
              <a:latin typeface="Arial"/>
              <a:cs typeface="Arial"/>
            </a:endParaRPr>
          </a:p>
          <a:p>
            <a:pPr marL="651510" lvl="1" indent="-277495">
              <a:lnSpc>
                <a:spcPts val="2865"/>
              </a:lnSpc>
              <a:buClr>
                <a:srgbClr val="93B6D2"/>
              </a:buClr>
              <a:buSzPct val="68750"/>
              <a:buChar char=""/>
              <a:tabLst>
                <a:tab pos="652145" algn="l"/>
              </a:tabLst>
            </a:pPr>
            <a:r>
              <a:rPr sz="2400" spc="-70" dirty="0">
                <a:latin typeface="Arial"/>
                <a:cs typeface="Arial"/>
              </a:rPr>
              <a:t>Good </a:t>
            </a:r>
            <a:r>
              <a:rPr sz="2400" spc="-170" dirty="0">
                <a:latin typeface="Arial"/>
                <a:cs typeface="Arial"/>
              </a:rPr>
              <a:t>results </a:t>
            </a:r>
            <a:r>
              <a:rPr sz="2400" spc="-70" dirty="0">
                <a:latin typeface="Arial"/>
                <a:cs typeface="Arial"/>
              </a:rPr>
              <a:t>obtained </a:t>
            </a:r>
            <a:r>
              <a:rPr sz="2400" spc="-150" dirty="0">
                <a:latin typeface="Arial"/>
                <a:cs typeface="Arial"/>
              </a:rPr>
              <a:t>in </a:t>
            </a:r>
            <a:r>
              <a:rPr sz="2400" spc="-240" dirty="0">
                <a:latin typeface="Arial"/>
                <a:cs typeface="Arial"/>
              </a:rPr>
              <a:t>most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140" dirty="0">
                <a:latin typeface="Arial"/>
                <a:cs typeface="Arial"/>
              </a:rPr>
              <a:t>the</a:t>
            </a:r>
            <a:r>
              <a:rPr sz="2400" spc="100" dirty="0">
                <a:latin typeface="Arial"/>
                <a:cs typeface="Arial"/>
              </a:rPr>
              <a:t> </a:t>
            </a:r>
            <a:r>
              <a:rPr sz="2400" spc="-245" dirty="0">
                <a:latin typeface="Arial"/>
                <a:cs typeface="Arial"/>
              </a:rPr>
              <a:t>cases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93B6D2"/>
              </a:buClr>
              <a:buFont typeface="Arial"/>
              <a:buChar char=""/>
            </a:pPr>
            <a:endParaRPr sz="265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spc="-140" dirty="0">
                <a:latin typeface="Arial"/>
                <a:cs typeface="Arial"/>
              </a:rPr>
              <a:t>Disadvantages</a:t>
            </a:r>
            <a:endParaRPr sz="2400">
              <a:latin typeface="Arial"/>
              <a:cs typeface="Arial"/>
            </a:endParaRPr>
          </a:p>
          <a:p>
            <a:pPr marL="651510" lvl="1" indent="-277495">
              <a:lnSpc>
                <a:spcPct val="100000"/>
              </a:lnSpc>
              <a:spcBef>
                <a:spcPts val="50"/>
              </a:spcBef>
              <a:buClr>
                <a:srgbClr val="93B6D2"/>
              </a:buClr>
              <a:buSzPct val="68750"/>
              <a:buChar char=""/>
              <a:tabLst>
                <a:tab pos="652145" algn="l"/>
              </a:tabLst>
            </a:pPr>
            <a:r>
              <a:rPr sz="2400" spc="-204" dirty="0">
                <a:latin typeface="Arial"/>
                <a:cs typeface="Arial"/>
              </a:rPr>
              <a:t>Assumption: </a:t>
            </a:r>
            <a:r>
              <a:rPr sz="2400" spc="-220" dirty="0">
                <a:solidFill>
                  <a:srgbClr val="FF0000"/>
                </a:solidFill>
                <a:latin typeface="Arial"/>
                <a:cs typeface="Arial"/>
              </a:rPr>
              <a:t>class </a:t>
            </a:r>
            <a:r>
              <a:rPr sz="2400" spc="-105" dirty="0">
                <a:solidFill>
                  <a:srgbClr val="FF0000"/>
                </a:solidFill>
                <a:latin typeface="Arial"/>
                <a:cs typeface="Arial"/>
              </a:rPr>
              <a:t>conditional </a:t>
            </a:r>
            <a:r>
              <a:rPr sz="2400" spc="-145" dirty="0">
                <a:solidFill>
                  <a:srgbClr val="FF0000"/>
                </a:solidFill>
                <a:latin typeface="Arial"/>
                <a:cs typeface="Arial"/>
              </a:rPr>
              <a:t>independence, </a:t>
            </a:r>
            <a:r>
              <a:rPr sz="2400" spc="-80" dirty="0">
                <a:solidFill>
                  <a:srgbClr val="FF0000"/>
                </a:solidFill>
                <a:latin typeface="Arial"/>
                <a:cs typeface="Arial"/>
              </a:rPr>
              <a:t>therefore </a:t>
            </a:r>
            <a:r>
              <a:rPr sz="2400" spc="-235" dirty="0">
                <a:solidFill>
                  <a:srgbClr val="FF0000"/>
                </a:solidFill>
                <a:latin typeface="Arial"/>
                <a:cs typeface="Arial"/>
              </a:rPr>
              <a:t>loss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sz="2400" spc="-1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145" dirty="0">
                <a:solidFill>
                  <a:srgbClr val="FF0000"/>
                </a:solidFill>
                <a:latin typeface="Arial"/>
                <a:cs typeface="Arial"/>
              </a:rPr>
              <a:t>accuracy</a:t>
            </a:r>
            <a:endParaRPr sz="2400">
              <a:latin typeface="Arial"/>
              <a:cs typeface="Arial"/>
            </a:endParaRPr>
          </a:p>
          <a:p>
            <a:pPr marL="651510" lvl="1" indent="-277495">
              <a:lnSpc>
                <a:spcPts val="2830"/>
              </a:lnSpc>
              <a:spcBef>
                <a:spcPts val="45"/>
              </a:spcBef>
              <a:buClr>
                <a:srgbClr val="93B6D2"/>
              </a:buClr>
              <a:buSzPct val="68750"/>
              <a:buChar char=""/>
              <a:tabLst>
                <a:tab pos="652145" algn="l"/>
              </a:tabLst>
            </a:pPr>
            <a:r>
              <a:rPr sz="2400" spc="-110" dirty="0">
                <a:latin typeface="Arial"/>
                <a:cs typeface="Arial"/>
              </a:rPr>
              <a:t>Practically, </a:t>
            </a:r>
            <a:r>
              <a:rPr sz="2400" spc="-150" dirty="0">
                <a:latin typeface="Arial"/>
                <a:cs typeface="Arial"/>
              </a:rPr>
              <a:t>dependencies </a:t>
            </a:r>
            <a:r>
              <a:rPr sz="2400" spc="-125" dirty="0">
                <a:latin typeface="Arial"/>
                <a:cs typeface="Arial"/>
              </a:rPr>
              <a:t>exist </a:t>
            </a:r>
            <a:r>
              <a:rPr sz="2400" spc="-170" dirty="0">
                <a:latin typeface="Arial"/>
                <a:cs typeface="Arial"/>
              </a:rPr>
              <a:t>among</a:t>
            </a:r>
            <a:r>
              <a:rPr sz="2400" spc="160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variables</a:t>
            </a:r>
            <a:endParaRPr sz="2400">
              <a:latin typeface="Arial"/>
              <a:cs typeface="Arial"/>
            </a:endParaRPr>
          </a:p>
          <a:p>
            <a:pPr marL="927735" lvl="2" indent="-229235">
              <a:lnSpc>
                <a:spcPts val="2740"/>
              </a:lnSpc>
              <a:buClr>
                <a:srgbClr val="DD8046"/>
              </a:buClr>
              <a:buSzPct val="75000"/>
              <a:buFont typeface="Wingdings"/>
              <a:buChar char="◼"/>
              <a:tabLst>
                <a:tab pos="928369" algn="l"/>
                <a:tab pos="1594485" algn="l"/>
              </a:tabLst>
            </a:pPr>
            <a:r>
              <a:rPr sz="2400" spc="-210" dirty="0">
                <a:latin typeface="Arial"/>
                <a:cs typeface="Arial"/>
              </a:rPr>
              <a:t>E.g.,	</a:t>
            </a:r>
            <a:r>
              <a:rPr sz="2400" spc="-135" dirty="0">
                <a:latin typeface="Arial"/>
                <a:cs typeface="Arial"/>
              </a:rPr>
              <a:t>hospitals: </a:t>
            </a:r>
            <a:r>
              <a:rPr sz="2400" spc="-105" dirty="0">
                <a:latin typeface="Arial"/>
                <a:cs typeface="Arial"/>
              </a:rPr>
              <a:t>patients: </a:t>
            </a:r>
            <a:r>
              <a:rPr sz="2400" spc="-95" dirty="0">
                <a:latin typeface="Arial"/>
                <a:cs typeface="Arial"/>
              </a:rPr>
              <a:t>Profile: </a:t>
            </a:r>
            <a:r>
              <a:rPr sz="2400" spc="-100" dirty="0">
                <a:latin typeface="Arial"/>
                <a:cs typeface="Arial"/>
              </a:rPr>
              <a:t>age, </a:t>
            </a:r>
            <a:r>
              <a:rPr sz="2400" spc="-50" dirty="0">
                <a:latin typeface="Arial"/>
                <a:cs typeface="Arial"/>
              </a:rPr>
              <a:t>family </a:t>
            </a:r>
            <a:r>
              <a:rPr sz="2400" spc="-135" dirty="0">
                <a:latin typeface="Arial"/>
                <a:cs typeface="Arial"/>
              </a:rPr>
              <a:t>history,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145" dirty="0">
                <a:latin typeface="Arial"/>
                <a:cs typeface="Arial"/>
              </a:rPr>
              <a:t>etc.</a:t>
            </a:r>
            <a:endParaRPr sz="2400">
              <a:latin typeface="Arial"/>
              <a:cs typeface="Arial"/>
            </a:endParaRPr>
          </a:p>
          <a:p>
            <a:pPr marL="1242060">
              <a:lnSpc>
                <a:spcPts val="2780"/>
              </a:lnSpc>
            </a:pPr>
            <a:r>
              <a:rPr sz="2400" spc="-210" dirty="0">
                <a:latin typeface="Arial"/>
                <a:cs typeface="Arial"/>
              </a:rPr>
              <a:t>Symptoms: </a:t>
            </a:r>
            <a:r>
              <a:rPr sz="2400" spc="-105" dirty="0">
                <a:latin typeface="Arial"/>
                <a:cs typeface="Arial"/>
              </a:rPr>
              <a:t>fever, </a:t>
            </a:r>
            <a:r>
              <a:rPr sz="2400" spc="-200" dirty="0">
                <a:latin typeface="Arial"/>
                <a:cs typeface="Arial"/>
              </a:rPr>
              <a:t>cough </a:t>
            </a:r>
            <a:r>
              <a:rPr sz="2400" spc="-145" dirty="0">
                <a:latin typeface="Arial"/>
                <a:cs typeface="Arial"/>
              </a:rPr>
              <a:t>etc., </a:t>
            </a:r>
            <a:r>
              <a:rPr sz="2400" spc="-185" dirty="0">
                <a:latin typeface="Arial"/>
                <a:cs typeface="Arial"/>
              </a:rPr>
              <a:t>Disease: </a:t>
            </a:r>
            <a:r>
              <a:rPr sz="2400" spc="-155" dirty="0">
                <a:latin typeface="Arial"/>
                <a:cs typeface="Arial"/>
              </a:rPr>
              <a:t>lung </a:t>
            </a:r>
            <a:r>
              <a:rPr sz="2400" spc="-185" dirty="0">
                <a:latin typeface="Arial"/>
                <a:cs typeface="Arial"/>
              </a:rPr>
              <a:t>cancer, </a:t>
            </a:r>
            <a:r>
              <a:rPr sz="2400" spc="-95" dirty="0">
                <a:latin typeface="Arial"/>
                <a:cs typeface="Arial"/>
              </a:rPr>
              <a:t>diabetes,</a:t>
            </a:r>
            <a:r>
              <a:rPr sz="2400" spc="-165" dirty="0">
                <a:latin typeface="Arial"/>
                <a:cs typeface="Arial"/>
              </a:rPr>
              <a:t> </a:t>
            </a:r>
            <a:r>
              <a:rPr sz="2400" spc="-145" dirty="0">
                <a:latin typeface="Arial"/>
                <a:cs typeface="Arial"/>
              </a:rPr>
              <a:t>etc.</a:t>
            </a:r>
            <a:endParaRPr sz="2400">
              <a:latin typeface="Arial"/>
              <a:cs typeface="Arial"/>
            </a:endParaRPr>
          </a:p>
          <a:p>
            <a:pPr marL="927735" lvl="2" indent="-229235">
              <a:lnSpc>
                <a:spcPts val="2870"/>
              </a:lnSpc>
              <a:buClr>
                <a:srgbClr val="DD8046"/>
              </a:buClr>
              <a:buSzPct val="75000"/>
              <a:buFont typeface="Wingdings"/>
              <a:buChar char="◼"/>
              <a:tabLst>
                <a:tab pos="928369" algn="l"/>
              </a:tabLst>
            </a:pPr>
            <a:r>
              <a:rPr sz="2400" spc="-175" dirty="0">
                <a:latin typeface="Arial"/>
                <a:cs typeface="Arial"/>
              </a:rPr>
              <a:t>Dependencies </a:t>
            </a:r>
            <a:r>
              <a:rPr sz="2400" spc="-170" dirty="0">
                <a:latin typeface="Arial"/>
                <a:cs typeface="Arial"/>
              </a:rPr>
              <a:t>among </a:t>
            </a:r>
            <a:r>
              <a:rPr sz="2400" spc="-185" dirty="0">
                <a:latin typeface="Arial"/>
                <a:cs typeface="Arial"/>
              </a:rPr>
              <a:t>these </a:t>
            </a:r>
            <a:r>
              <a:rPr sz="2400" spc="-170" dirty="0">
                <a:latin typeface="Arial"/>
                <a:cs typeface="Arial"/>
              </a:rPr>
              <a:t>cannot </a:t>
            </a:r>
            <a:r>
              <a:rPr sz="2400" spc="-65" dirty="0">
                <a:latin typeface="Arial"/>
                <a:cs typeface="Arial"/>
              </a:rPr>
              <a:t>be </a:t>
            </a:r>
            <a:r>
              <a:rPr sz="2400" spc="-120" dirty="0">
                <a:latin typeface="Arial"/>
                <a:cs typeface="Arial"/>
              </a:rPr>
              <a:t>modeled </a:t>
            </a:r>
            <a:r>
              <a:rPr sz="2400" spc="-70" dirty="0">
                <a:latin typeface="Arial"/>
                <a:cs typeface="Arial"/>
              </a:rPr>
              <a:t>by </a:t>
            </a:r>
            <a:r>
              <a:rPr sz="2400" spc="-135" dirty="0">
                <a:latin typeface="Arial"/>
                <a:cs typeface="Arial"/>
              </a:rPr>
              <a:t>Naïve </a:t>
            </a:r>
            <a:r>
              <a:rPr sz="2400" spc="-215" dirty="0">
                <a:latin typeface="Arial"/>
                <a:cs typeface="Arial"/>
              </a:rPr>
              <a:t>Bayes</a:t>
            </a:r>
            <a:r>
              <a:rPr sz="2400" spc="70" dirty="0">
                <a:latin typeface="Arial"/>
                <a:cs typeface="Arial"/>
              </a:rPr>
              <a:t> </a:t>
            </a:r>
            <a:r>
              <a:rPr sz="2400" spc="-330" dirty="0">
                <a:latin typeface="Arial"/>
                <a:cs typeface="Arial"/>
              </a:rPr>
              <a:t>Classifier</a:t>
            </a:r>
            <a:endParaRPr sz="240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30"/>
              </a:spcBef>
              <a:buClr>
                <a:srgbClr val="DD8046"/>
              </a:buClr>
              <a:buFont typeface="Wingdings"/>
              <a:buChar char="◼"/>
            </a:pPr>
            <a:endParaRPr sz="250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spc="-220" dirty="0">
                <a:solidFill>
                  <a:srgbClr val="FF0000"/>
                </a:solidFill>
                <a:latin typeface="Arial"/>
                <a:cs typeface="Arial"/>
              </a:rPr>
              <a:t>How </a:t>
            </a:r>
            <a:r>
              <a:rPr sz="2400" spc="-65" dirty="0">
                <a:solidFill>
                  <a:srgbClr val="FF0000"/>
                </a:solidFill>
                <a:latin typeface="Arial"/>
                <a:cs typeface="Arial"/>
              </a:rPr>
              <a:t>to </a:t>
            </a:r>
            <a:r>
              <a:rPr sz="2400" spc="-35" dirty="0">
                <a:solidFill>
                  <a:srgbClr val="FF0000"/>
                </a:solidFill>
                <a:latin typeface="Arial"/>
                <a:cs typeface="Arial"/>
              </a:rPr>
              <a:t>deal </a:t>
            </a:r>
            <a:r>
              <a:rPr sz="2400" spc="-114" dirty="0">
                <a:solidFill>
                  <a:srgbClr val="FF0000"/>
                </a:solidFill>
                <a:latin typeface="Arial"/>
                <a:cs typeface="Arial"/>
              </a:rPr>
              <a:t>with </a:t>
            </a:r>
            <a:r>
              <a:rPr sz="2400" spc="-190" dirty="0">
                <a:solidFill>
                  <a:srgbClr val="FF0000"/>
                </a:solidFill>
                <a:latin typeface="Arial"/>
                <a:cs typeface="Arial"/>
              </a:rPr>
              <a:t>these </a:t>
            </a:r>
            <a:r>
              <a:rPr sz="2400" spc="-170" dirty="0">
                <a:solidFill>
                  <a:srgbClr val="FF0000"/>
                </a:solidFill>
                <a:latin typeface="Arial"/>
                <a:cs typeface="Arial"/>
              </a:rPr>
              <a:t>dependencies? Bayesian </a:t>
            </a:r>
            <a:r>
              <a:rPr sz="2400" spc="-95" dirty="0">
                <a:solidFill>
                  <a:srgbClr val="FF0000"/>
                </a:solidFill>
                <a:latin typeface="Arial"/>
                <a:cs typeface="Arial"/>
              </a:rPr>
              <a:t>Belief </a:t>
            </a:r>
            <a:r>
              <a:rPr sz="2400" spc="-140" dirty="0">
                <a:solidFill>
                  <a:srgbClr val="FF0000"/>
                </a:solidFill>
                <a:latin typeface="Arial"/>
                <a:cs typeface="Arial"/>
              </a:rPr>
              <a:t>Networks </a:t>
            </a:r>
            <a:r>
              <a:rPr sz="2400" spc="-105" dirty="0">
                <a:solidFill>
                  <a:srgbClr val="FF0000"/>
                </a:solidFill>
                <a:latin typeface="Arial"/>
                <a:cs typeface="Arial"/>
              </a:rPr>
              <a:t>(Chapter</a:t>
            </a:r>
            <a:r>
              <a:rPr sz="2400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70" dirty="0">
                <a:solidFill>
                  <a:srgbClr val="FF0000"/>
                </a:solidFill>
                <a:latin typeface="Arial"/>
                <a:cs typeface="Arial"/>
              </a:rPr>
              <a:t>9)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6937" y="1759331"/>
            <a:ext cx="9925685" cy="313547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13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lang="en-US" sz="3200" spc="-254" dirty="0"/>
              <a:t>Bayesian </a:t>
            </a:r>
            <a:r>
              <a:rPr lang="en-US" sz="3200" spc="-195" dirty="0"/>
              <a:t>Classification</a:t>
            </a:r>
            <a:endParaRPr lang="en-US" sz="2900" spc="-155" dirty="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13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endParaRPr lang="en-US" sz="2900" spc="-155" dirty="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13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900" spc="-155" dirty="0">
                <a:latin typeface="Arial"/>
                <a:cs typeface="Arial"/>
              </a:rPr>
              <a:t>Lazy </a:t>
            </a:r>
            <a:r>
              <a:rPr sz="2900" spc="-180" dirty="0">
                <a:latin typeface="Arial"/>
                <a:cs typeface="Arial"/>
              </a:rPr>
              <a:t>Learners </a:t>
            </a:r>
            <a:r>
              <a:rPr sz="2900" spc="-100" dirty="0">
                <a:latin typeface="Arial"/>
                <a:cs typeface="Arial"/>
              </a:rPr>
              <a:t>and </a:t>
            </a:r>
            <a:r>
              <a:rPr sz="2900" spc="-120" dirty="0">
                <a:latin typeface="Arial"/>
                <a:cs typeface="Arial"/>
              </a:rPr>
              <a:t>K-Nearest</a:t>
            </a:r>
            <a:r>
              <a:rPr sz="2900" spc="-245" dirty="0">
                <a:latin typeface="Arial"/>
                <a:cs typeface="Arial"/>
              </a:rPr>
              <a:t> </a:t>
            </a:r>
            <a:r>
              <a:rPr sz="2900" spc="-125" dirty="0">
                <a:latin typeface="Arial"/>
                <a:cs typeface="Arial"/>
              </a:rPr>
              <a:t>Neighbors</a:t>
            </a:r>
            <a:endParaRPr sz="2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DD8046"/>
              </a:buClr>
              <a:buFont typeface="Wingdings"/>
              <a:buChar char=""/>
            </a:pPr>
            <a:endParaRPr sz="2650" dirty="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900" spc="-95" dirty="0">
                <a:latin typeface="Arial"/>
                <a:cs typeface="Arial"/>
              </a:rPr>
              <a:t>Neural</a:t>
            </a:r>
            <a:r>
              <a:rPr sz="2900" spc="-180" dirty="0">
                <a:latin typeface="Arial"/>
                <a:cs typeface="Arial"/>
              </a:rPr>
              <a:t> </a:t>
            </a:r>
            <a:r>
              <a:rPr sz="2900" spc="-145" dirty="0">
                <a:latin typeface="Arial"/>
                <a:cs typeface="Arial"/>
              </a:rPr>
              <a:t>Networks</a:t>
            </a:r>
            <a:endParaRPr sz="2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DD8046"/>
              </a:buClr>
              <a:buFont typeface="Wingdings"/>
              <a:buChar char=""/>
            </a:pPr>
            <a:endParaRPr sz="2650" dirty="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5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900" spc="-110" dirty="0">
                <a:latin typeface="Arial"/>
                <a:cs typeface="Arial"/>
              </a:rPr>
              <a:t>Support </a:t>
            </a:r>
            <a:r>
              <a:rPr sz="2900" spc="-140" dirty="0">
                <a:latin typeface="Arial"/>
                <a:cs typeface="Arial"/>
              </a:rPr>
              <a:t>Vector</a:t>
            </a:r>
            <a:r>
              <a:rPr sz="2900" spc="-355" dirty="0">
                <a:latin typeface="Arial"/>
                <a:cs typeface="Arial"/>
              </a:rPr>
              <a:t> </a:t>
            </a:r>
            <a:r>
              <a:rPr sz="2900" spc="-195" dirty="0">
                <a:latin typeface="Arial"/>
                <a:cs typeface="Arial"/>
              </a:rPr>
              <a:t>Machines</a:t>
            </a:r>
            <a:endParaRPr sz="29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6937" y="440626"/>
            <a:ext cx="748220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20" dirty="0"/>
              <a:t>Classification: </a:t>
            </a:r>
            <a:r>
              <a:rPr spc="-225" dirty="0"/>
              <a:t>Advanced</a:t>
            </a:r>
            <a:r>
              <a:rPr spc="-240" dirty="0"/>
              <a:t> </a:t>
            </a:r>
            <a:r>
              <a:rPr spc="-275" dirty="0"/>
              <a:t>Methods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7230318" y="2777693"/>
            <a:ext cx="554355" cy="453390"/>
            <a:chOff x="7147999" y="1701604"/>
            <a:chExt cx="554355" cy="453390"/>
          </a:xfrm>
        </p:grpSpPr>
        <p:sp>
          <p:nvSpPr>
            <p:cNvPr id="5" name="object 5"/>
            <p:cNvSpPr/>
            <p:nvPr/>
          </p:nvSpPr>
          <p:spPr>
            <a:xfrm>
              <a:off x="7152766" y="1706371"/>
              <a:ext cx="544830" cy="443865"/>
            </a:xfrm>
            <a:custGeom>
              <a:avLst/>
              <a:gdLst/>
              <a:ahLst/>
              <a:cxnLst/>
              <a:rect l="l" t="t" r="r" b="b"/>
              <a:pathLst>
                <a:path w="544829" h="443864">
                  <a:moveTo>
                    <a:pt x="89153" y="0"/>
                  </a:moveTo>
                  <a:lnTo>
                    <a:pt x="0" y="268097"/>
                  </a:lnTo>
                  <a:lnTo>
                    <a:pt x="221487" y="443611"/>
                  </a:lnTo>
                  <a:lnTo>
                    <a:pt x="188467" y="332739"/>
                  </a:lnTo>
                  <a:lnTo>
                    <a:pt x="544322" y="226567"/>
                  </a:lnTo>
                  <a:lnTo>
                    <a:pt x="433577" y="138811"/>
                  </a:lnTo>
                  <a:lnTo>
                    <a:pt x="478154" y="4699"/>
                  </a:lnTo>
                  <a:lnTo>
                    <a:pt x="122300" y="110870"/>
                  </a:lnTo>
                  <a:lnTo>
                    <a:pt x="89153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152766" y="1706371"/>
              <a:ext cx="544830" cy="443865"/>
            </a:xfrm>
            <a:custGeom>
              <a:avLst/>
              <a:gdLst/>
              <a:ahLst/>
              <a:cxnLst/>
              <a:rect l="l" t="t" r="r" b="b"/>
              <a:pathLst>
                <a:path w="544829" h="443864">
                  <a:moveTo>
                    <a:pt x="544322" y="226567"/>
                  </a:moveTo>
                  <a:lnTo>
                    <a:pt x="188467" y="332739"/>
                  </a:lnTo>
                  <a:lnTo>
                    <a:pt x="221487" y="443611"/>
                  </a:lnTo>
                  <a:lnTo>
                    <a:pt x="0" y="268097"/>
                  </a:lnTo>
                  <a:lnTo>
                    <a:pt x="89153" y="0"/>
                  </a:lnTo>
                  <a:lnTo>
                    <a:pt x="122300" y="110870"/>
                  </a:lnTo>
                  <a:lnTo>
                    <a:pt x="478154" y="4699"/>
                  </a:lnTo>
                  <a:lnTo>
                    <a:pt x="433577" y="138811"/>
                  </a:lnTo>
                  <a:lnTo>
                    <a:pt x="544322" y="226567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0" y="0"/>
            <a:ext cx="0" cy="234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endParaRPr spc="5" dirty="0"/>
          </a:p>
        </p:txBody>
      </p:sp>
    </p:spTree>
    <p:extLst>
      <p:ext uri="{BB962C8B-B14F-4D97-AF65-F5344CB8AC3E}">
        <p14:creationId xmlns:p14="http://schemas.microsoft.com/office/powerpoint/2010/main" val="4045514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7719" y="434340"/>
            <a:ext cx="482663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-240" dirty="0"/>
              <a:t>Lazy </a:t>
            </a:r>
            <a:r>
              <a:rPr sz="3950" spc="-395" dirty="0"/>
              <a:t>vs. </a:t>
            </a:r>
            <a:r>
              <a:rPr sz="3950" spc="-240" dirty="0"/>
              <a:t>Eager</a:t>
            </a:r>
            <a:r>
              <a:rPr sz="3950" spc="-755" dirty="0"/>
              <a:t> </a:t>
            </a:r>
            <a:r>
              <a:rPr sz="3950" spc="-220" dirty="0"/>
              <a:t>Learning</a:t>
            </a:r>
            <a:endParaRPr sz="395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23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807719" y="1357947"/>
            <a:ext cx="10547985" cy="4785360"/>
          </a:xfrm>
          <a:prstGeom prst="rect">
            <a:avLst/>
          </a:prstGeom>
        </p:spPr>
        <p:txBody>
          <a:bodyPr vert="horz" wrap="square" lIns="0" tIns="171450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135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u="heavy" spc="-1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Lazy </a:t>
            </a:r>
            <a:r>
              <a:rPr sz="2400" u="heavy" spc="-2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vs. </a:t>
            </a:r>
            <a:r>
              <a:rPr sz="2400" u="heavy" spc="-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eager</a:t>
            </a:r>
            <a:r>
              <a:rPr sz="2400" u="heavy" spc="-1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learning</a:t>
            </a:r>
            <a:endParaRPr sz="2400">
              <a:latin typeface="Arial"/>
              <a:cs typeface="Arial"/>
            </a:endParaRPr>
          </a:p>
          <a:p>
            <a:pPr marL="651510" marR="5080" lvl="1" indent="-276860">
              <a:lnSpc>
                <a:spcPts val="2850"/>
              </a:lnSpc>
              <a:spcBef>
                <a:spcPts val="1370"/>
              </a:spcBef>
              <a:buClr>
                <a:srgbClr val="93B6D2"/>
              </a:buClr>
              <a:buSzPct val="68750"/>
              <a:buFont typeface="Arial"/>
              <a:buChar char=""/>
              <a:tabLst>
                <a:tab pos="651510" algn="l"/>
              </a:tabLst>
            </a:pPr>
            <a:r>
              <a:rPr sz="2400" b="1" spc="-110" dirty="0">
                <a:latin typeface="Trebuchet MS"/>
                <a:cs typeface="Trebuchet MS"/>
              </a:rPr>
              <a:t>Lazy </a:t>
            </a:r>
            <a:r>
              <a:rPr sz="2400" b="1" spc="-125" dirty="0">
                <a:latin typeface="Trebuchet MS"/>
                <a:cs typeface="Trebuchet MS"/>
              </a:rPr>
              <a:t>learning </a:t>
            </a:r>
            <a:r>
              <a:rPr sz="2400" spc="-125" dirty="0">
                <a:latin typeface="Arial"/>
                <a:cs typeface="Arial"/>
              </a:rPr>
              <a:t>(e.g., </a:t>
            </a:r>
            <a:r>
              <a:rPr sz="2400" spc="-135" dirty="0">
                <a:latin typeface="Arial"/>
                <a:cs typeface="Arial"/>
              </a:rPr>
              <a:t>instance-based </a:t>
            </a:r>
            <a:r>
              <a:rPr sz="2400" spc="-90" dirty="0">
                <a:latin typeface="Arial"/>
                <a:cs typeface="Arial"/>
              </a:rPr>
              <a:t>learning): </a:t>
            </a:r>
            <a:r>
              <a:rPr sz="2400" spc="-140" dirty="0">
                <a:latin typeface="Arial"/>
                <a:cs typeface="Arial"/>
              </a:rPr>
              <a:t>Simply </a:t>
            </a:r>
            <a:r>
              <a:rPr sz="2400" spc="-175" dirty="0">
                <a:latin typeface="Arial"/>
                <a:cs typeface="Arial"/>
              </a:rPr>
              <a:t>stores </a:t>
            </a:r>
            <a:r>
              <a:rPr sz="2400" spc="-75" dirty="0">
                <a:latin typeface="Arial"/>
                <a:cs typeface="Arial"/>
              </a:rPr>
              <a:t>training </a:t>
            </a:r>
            <a:r>
              <a:rPr sz="2400" dirty="0">
                <a:latin typeface="Arial"/>
                <a:cs typeface="Arial"/>
              </a:rPr>
              <a:t>data </a:t>
            </a:r>
            <a:r>
              <a:rPr sz="2400" spc="-90" dirty="0">
                <a:latin typeface="Arial"/>
                <a:cs typeface="Arial"/>
              </a:rPr>
              <a:t>(or </a:t>
            </a:r>
            <a:r>
              <a:rPr sz="2400" spc="-210" dirty="0">
                <a:latin typeface="Arial"/>
                <a:cs typeface="Arial"/>
              </a:rPr>
              <a:t>only  </a:t>
            </a:r>
            <a:r>
              <a:rPr sz="2400" spc="-175" dirty="0">
                <a:latin typeface="Arial"/>
                <a:cs typeface="Arial"/>
              </a:rPr>
              <a:t>minor </a:t>
            </a:r>
            <a:r>
              <a:rPr sz="2400" spc="-170" dirty="0">
                <a:latin typeface="Arial"/>
                <a:cs typeface="Arial"/>
              </a:rPr>
              <a:t>processing) </a:t>
            </a:r>
            <a:r>
              <a:rPr sz="2400" spc="-95" dirty="0">
                <a:latin typeface="Arial"/>
                <a:cs typeface="Arial"/>
              </a:rPr>
              <a:t>and </a:t>
            </a:r>
            <a:r>
              <a:rPr sz="2400" spc="-130" dirty="0">
                <a:latin typeface="Arial"/>
                <a:cs typeface="Arial"/>
              </a:rPr>
              <a:t>waits </a:t>
            </a:r>
            <a:r>
              <a:rPr sz="2400" spc="-120" dirty="0">
                <a:latin typeface="Arial"/>
                <a:cs typeface="Arial"/>
              </a:rPr>
              <a:t>until </a:t>
            </a:r>
            <a:r>
              <a:rPr sz="2400" spc="-15" dirty="0">
                <a:latin typeface="Arial"/>
                <a:cs typeface="Arial"/>
              </a:rPr>
              <a:t>it </a:t>
            </a:r>
            <a:r>
              <a:rPr sz="2400" spc="-210" dirty="0">
                <a:latin typeface="Arial"/>
                <a:cs typeface="Arial"/>
              </a:rPr>
              <a:t>is </a:t>
            </a:r>
            <a:r>
              <a:rPr sz="2400" spc="-130" dirty="0">
                <a:latin typeface="Arial"/>
                <a:cs typeface="Arial"/>
              </a:rPr>
              <a:t>given </a:t>
            </a:r>
            <a:r>
              <a:rPr sz="2400" spc="-10" dirty="0">
                <a:latin typeface="Arial"/>
                <a:cs typeface="Arial"/>
              </a:rPr>
              <a:t>a </a:t>
            </a:r>
            <a:r>
              <a:rPr sz="2400" spc="-135" dirty="0">
                <a:latin typeface="Arial"/>
                <a:cs typeface="Arial"/>
              </a:rPr>
              <a:t>test</a:t>
            </a:r>
            <a:r>
              <a:rPr sz="2400" spc="-200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tuple</a:t>
            </a:r>
            <a:endParaRPr sz="2400">
              <a:latin typeface="Arial"/>
              <a:cs typeface="Arial"/>
            </a:endParaRPr>
          </a:p>
          <a:p>
            <a:pPr marL="651510" lvl="1" indent="-276860">
              <a:lnSpc>
                <a:spcPct val="100000"/>
              </a:lnSpc>
              <a:spcBef>
                <a:spcPts val="1090"/>
              </a:spcBef>
              <a:buClr>
                <a:srgbClr val="93B6D2"/>
              </a:buClr>
              <a:buSzPct val="68750"/>
              <a:buFont typeface="Arial"/>
              <a:buChar char=""/>
              <a:tabLst>
                <a:tab pos="651510" algn="l"/>
              </a:tabLst>
            </a:pPr>
            <a:r>
              <a:rPr sz="2400" b="1" spc="-130" dirty="0">
                <a:latin typeface="Trebuchet MS"/>
                <a:cs typeface="Trebuchet MS"/>
              </a:rPr>
              <a:t>Eager </a:t>
            </a:r>
            <a:r>
              <a:rPr sz="2400" b="1" spc="-125" dirty="0">
                <a:latin typeface="Trebuchet MS"/>
                <a:cs typeface="Trebuchet MS"/>
              </a:rPr>
              <a:t>learning </a:t>
            </a:r>
            <a:r>
              <a:rPr sz="2400" spc="-135" dirty="0">
                <a:latin typeface="Arial"/>
                <a:cs typeface="Arial"/>
              </a:rPr>
              <a:t>(the </a:t>
            </a:r>
            <a:r>
              <a:rPr sz="2400" spc="-110" dirty="0">
                <a:latin typeface="Arial"/>
                <a:cs typeface="Arial"/>
              </a:rPr>
              <a:t>previously </a:t>
            </a:r>
            <a:r>
              <a:rPr sz="2400" spc="-210" dirty="0">
                <a:latin typeface="Arial"/>
                <a:cs typeface="Arial"/>
              </a:rPr>
              <a:t>discussed </a:t>
            </a:r>
            <a:r>
              <a:rPr sz="2400" spc="-180" dirty="0">
                <a:latin typeface="Arial"/>
                <a:cs typeface="Arial"/>
              </a:rPr>
              <a:t>methods): </a:t>
            </a:r>
            <a:r>
              <a:rPr sz="2400" spc="-130" dirty="0">
                <a:latin typeface="Arial"/>
                <a:cs typeface="Arial"/>
              </a:rPr>
              <a:t>Given </a:t>
            </a:r>
            <a:r>
              <a:rPr sz="2400" spc="-10" dirty="0">
                <a:latin typeface="Arial"/>
                <a:cs typeface="Arial"/>
              </a:rPr>
              <a:t>a </a:t>
            </a:r>
            <a:r>
              <a:rPr sz="2400" spc="-180" dirty="0">
                <a:latin typeface="Arial"/>
                <a:cs typeface="Arial"/>
              </a:rPr>
              <a:t>set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75" dirty="0">
                <a:latin typeface="Arial"/>
                <a:cs typeface="Arial"/>
              </a:rPr>
              <a:t>training</a:t>
            </a:r>
            <a:r>
              <a:rPr sz="2400" spc="245" dirty="0">
                <a:latin typeface="Arial"/>
                <a:cs typeface="Arial"/>
              </a:rPr>
              <a:t> </a:t>
            </a:r>
            <a:r>
              <a:rPr sz="2400" spc="-150" dirty="0">
                <a:latin typeface="Arial"/>
                <a:cs typeface="Arial"/>
              </a:rPr>
              <a:t>tuples,</a:t>
            </a:r>
            <a:endParaRPr sz="2400">
              <a:latin typeface="Arial"/>
              <a:cs typeface="Arial"/>
            </a:endParaRPr>
          </a:p>
          <a:p>
            <a:pPr marL="651510">
              <a:lnSpc>
                <a:spcPct val="100000"/>
              </a:lnSpc>
              <a:spcBef>
                <a:spcPts val="45"/>
              </a:spcBef>
            </a:pPr>
            <a:r>
              <a:rPr sz="2400" spc="-200" dirty="0">
                <a:latin typeface="Arial"/>
                <a:cs typeface="Arial"/>
              </a:rPr>
              <a:t>constructs </a:t>
            </a:r>
            <a:r>
              <a:rPr sz="2400" spc="-10" dirty="0">
                <a:latin typeface="Arial"/>
                <a:cs typeface="Arial"/>
              </a:rPr>
              <a:t>a </a:t>
            </a:r>
            <a:r>
              <a:rPr sz="2400" spc="-120" dirty="0">
                <a:latin typeface="Arial"/>
                <a:cs typeface="Arial"/>
              </a:rPr>
              <a:t>classification </a:t>
            </a:r>
            <a:r>
              <a:rPr sz="2400" spc="-140" dirty="0">
                <a:latin typeface="Arial"/>
                <a:cs typeface="Arial"/>
              </a:rPr>
              <a:t>model </a:t>
            </a:r>
            <a:r>
              <a:rPr sz="2400" spc="-50" dirty="0">
                <a:latin typeface="Arial"/>
                <a:cs typeface="Arial"/>
              </a:rPr>
              <a:t>before </a:t>
            </a:r>
            <a:r>
              <a:rPr sz="2400" spc="-114" dirty="0">
                <a:latin typeface="Arial"/>
                <a:cs typeface="Arial"/>
              </a:rPr>
              <a:t>receiving </a:t>
            </a:r>
            <a:r>
              <a:rPr sz="2400" spc="-210" dirty="0">
                <a:latin typeface="Arial"/>
                <a:cs typeface="Arial"/>
              </a:rPr>
              <a:t>new </a:t>
            </a:r>
            <a:r>
              <a:rPr sz="2400" spc="-130" dirty="0">
                <a:latin typeface="Arial"/>
                <a:cs typeface="Arial"/>
              </a:rPr>
              <a:t>(e.g., </a:t>
            </a:r>
            <a:r>
              <a:rPr sz="2400" spc="-135" dirty="0">
                <a:latin typeface="Arial"/>
                <a:cs typeface="Arial"/>
              </a:rPr>
              <a:t>test) </a:t>
            </a:r>
            <a:r>
              <a:rPr sz="2400" dirty="0">
                <a:latin typeface="Arial"/>
                <a:cs typeface="Arial"/>
              </a:rPr>
              <a:t>data </a:t>
            </a:r>
            <a:r>
              <a:rPr sz="2400" spc="-65" dirty="0">
                <a:latin typeface="Arial"/>
                <a:cs typeface="Arial"/>
              </a:rPr>
              <a:t>to</a:t>
            </a:r>
            <a:r>
              <a:rPr sz="2400" spc="130" dirty="0">
                <a:latin typeface="Arial"/>
                <a:cs typeface="Arial"/>
              </a:rPr>
              <a:t> </a:t>
            </a:r>
            <a:r>
              <a:rPr sz="2400" spc="-120" dirty="0">
                <a:latin typeface="Arial"/>
                <a:cs typeface="Arial"/>
              </a:rPr>
              <a:t>classify</a:t>
            </a:r>
            <a:endParaRPr sz="240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133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spc="-145" dirty="0">
                <a:latin typeface="Arial"/>
                <a:cs typeface="Arial"/>
              </a:rPr>
              <a:t>Lazy: </a:t>
            </a:r>
            <a:r>
              <a:rPr sz="2400" spc="-235" dirty="0">
                <a:latin typeface="Arial"/>
                <a:cs typeface="Arial"/>
              </a:rPr>
              <a:t>less </a:t>
            </a:r>
            <a:r>
              <a:rPr sz="2400" spc="-145" dirty="0">
                <a:latin typeface="Arial"/>
                <a:cs typeface="Arial"/>
              </a:rPr>
              <a:t>time </a:t>
            </a:r>
            <a:r>
              <a:rPr sz="2400" spc="-150" dirty="0">
                <a:latin typeface="Arial"/>
                <a:cs typeface="Arial"/>
              </a:rPr>
              <a:t>in </a:t>
            </a:r>
            <a:r>
              <a:rPr sz="2400" spc="-75" dirty="0">
                <a:latin typeface="Arial"/>
                <a:cs typeface="Arial"/>
              </a:rPr>
              <a:t>training </a:t>
            </a:r>
            <a:r>
              <a:rPr sz="2400" spc="-100" dirty="0">
                <a:latin typeface="Arial"/>
                <a:cs typeface="Arial"/>
              </a:rPr>
              <a:t>but </a:t>
            </a:r>
            <a:r>
              <a:rPr sz="2400" spc="-170" dirty="0">
                <a:latin typeface="Arial"/>
                <a:cs typeface="Arial"/>
              </a:rPr>
              <a:t>more </a:t>
            </a:r>
            <a:r>
              <a:rPr sz="2400" spc="-145" dirty="0">
                <a:latin typeface="Arial"/>
                <a:cs typeface="Arial"/>
              </a:rPr>
              <a:t>time </a:t>
            </a:r>
            <a:r>
              <a:rPr sz="2400" spc="-150" dirty="0">
                <a:latin typeface="Arial"/>
                <a:cs typeface="Arial"/>
              </a:rPr>
              <a:t>in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predicting</a:t>
            </a:r>
            <a:endParaRPr sz="240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125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spc="-170" dirty="0">
                <a:latin typeface="Arial"/>
                <a:cs typeface="Arial"/>
              </a:rPr>
              <a:t>Accuracy</a:t>
            </a:r>
            <a:endParaRPr sz="2400">
              <a:latin typeface="Arial"/>
              <a:cs typeface="Arial"/>
            </a:endParaRPr>
          </a:p>
          <a:p>
            <a:pPr marL="276860" marR="430530" lvl="1" indent="-276860" algn="r">
              <a:lnSpc>
                <a:spcPts val="2870"/>
              </a:lnSpc>
              <a:spcBef>
                <a:spcPts val="1250"/>
              </a:spcBef>
              <a:buClr>
                <a:srgbClr val="93B6D2"/>
              </a:buClr>
              <a:buSzPct val="68750"/>
              <a:buChar char=""/>
              <a:tabLst>
                <a:tab pos="276860" algn="l"/>
              </a:tabLst>
            </a:pPr>
            <a:r>
              <a:rPr sz="2400" spc="-145" dirty="0">
                <a:latin typeface="Arial"/>
                <a:cs typeface="Arial"/>
              </a:rPr>
              <a:t>Lazy </a:t>
            </a:r>
            <a:r>
              <a:rPr sz="2400" spc="-165" dirty="0">
                <a:latin typeface="Arial"/>
                <a:cs typeface="Arial"/>
              </a:rPr>
              <a:t>method </a:t>
            </a:r>
            <a:r>
              <a:rPr sz="2400" spc="-60" dirty="0">
                <a:latin typeface="Arial"/>
                <a:cs typeface="Arial"/>
              </a:rPr>
              <a:t>effectively </a:t>
            </a:r>
            <a:r>
              <a:rPr sz="2400" spc="-300" dirty="0">
                <a:latin typeface="Arial"/>
                <a:cs typeface="Arial"/>
              </a:rPr>
              <a:t>uses </a:t>
            </a:r>
            <a:r>
              <a:rPr sz="2400" spc="-10" dirty="0">
                <a:latin typeface="Arial"/>
                <a:cs typeface="Arial"/>
              </a:rPr>
              <a:t>a </a:t>
            </a:r>
            <a:r>
              <a:rPr sz="2400" spc="-110" dirty="0">
                <a:latin typeface="Arial"/>
                <a:cs typeface="Arial"/>
              </a:rPr>
              <a:t>richer </a:t>
            </a:r>
            <a:r>
              <a:rPr sz="2400" spc="-170" dirty="0">
                <a:latin typeface="Arial"/>
                <a:cs typeface="Arial"/>
              </a:rPr>
              <a:t>hypothesis </a:t>
            </a:r>
            <a:r>
              <a:rPr sz="2400" spc="-165" dirty="0">
                <a:latin typeface="Arial"/>
                <a:cs typeface="Arial"/>
              </a:rPr>
              <a:t>space </a:t>
            </a:r>
            <a:r>
              <a:rPr sz="2400" spc="-225" dirty="0">
                <a:latin typeface="Arial"/>
                <a:cs typeface="Arial"/>
              </a:rPr>
              <a:t>since </a:t>
            </a:r>
            <a:r>
              <a:rPr sz="2400" spc="-15" dirty="0">
                <a:latin typeface="Arial"/>
                <a:cs typeface="Arial"/>
              </a:rPr>
              <a:t>it </a:t>
            </a:r>
            <a:r>
              <a:rPr sz="2400" spc="-300" dirty="0">
                <a:latin typeface="Arial"/>
                <a:cs typeface="Arial"/>
              </a:rPr>
              <a:t>uses </a:t>
            </a:r>
            <a:r>
              <a:rPr sz="2400" spc="-195" dirty="0">
                <a:latin typeface="Arial"/>
                <a:cs typeface="Arial"/>
              </a:rPr>
              <a:t>many</a:t>
            </a:r>
            <a:r>
              <a:rPr sz="2400" spc="245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local</a:t>
            </a:r>
            <a:endParaRPr sz="2400">
              <a:latin typeface="Arial"/>
              <a:cs typeface="Arial"/>
            </a:endParaRPr>
          </a:p>
          <a:p>
            <a:pPr marR="487680" algn="r">
              <a:lnSpc>
                <a:spcPts val="2870"/>
              </a:lnSpc>
            </a:pPr>
            <a:r>
              <a:rPr sz="2400" spc="-75" dirty="0">
                <a:latin typeface="Arial"/>
                <a:cs typeface="Arial"/>
              </a:rPr>
              <a:t>linear </a:t>
            </a:r>
            <a:r>
              <a:rPr sz="2400" spc="-175" dirty="0">
                <a:latin typeface="Arial"/>
                <a:cs typeface="Arial"/>
              </a:rPr>
              <a:t>functions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90" dirty="0">
                <a:latin typeface="Arial"/>
                <a:cs typeface="Arial"/>
              </a:rPr>
              <a:t>form </a:t>
            </a:r>
            <a:r>
              <a:rPr sz="2400" spc="-140" dirty="0">
                <a:latin typeface="Arial"/>
                <a:cs typeface="Arial"/>
              </a:rPr>
              <a:t>an </a:t>
            </a:r>
            <a:r>
              <a:rPr sz="2400" spc="-100" dirty="0">
                <a:latin typeface="Arial"/>
                <a:cs typeface="Arial"/>
              </a:rPr>
              <a:t>implicit </a:t>
            </a:r>
            <a:r>
              <a:rPr sz="2400" spc="-25" dirty="0">
                <a:latin typeface="Arial"/>
                <a:cs typeface="Arial"/>
              </a:rPr>
              <a:t>global </a:t>
            </a:r>
            <a:r>
              <a:rPr sz="2400" spc="-85" dirty="0">
                <a:latin typeface="Arial"/>
                <a:cs typeface="Arial"/>
              </a:rPr>
              <a:t>approximation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30" dirty="0">
                <a:latin typeface="Arial"/>
                <a:cs typeface="Arial"/>
              </a:rPr>
              <a:t>target</a:t>
            </a:r>
            <a:r>
              <a:rPr sz="2400" spc="465" dirty="0">
                <a:latin typeface="Arial"/>
                <a:cs typeface="Arial"/>
              </a:rPr>
              <a:t> </a:t>
            </a:r>
            <a:r>
              <a:rPr sz="2400" spc="-145" dirty="0">
                <a:latin typeface="Arial"/>
                <a:cs typeface="Arial"/>
              </a:rPr>
              <a:t>function</a:t>
            </a:r>
            <a:endParaRPr sz="2400">
              <a:latin typeface="Arial"/>
              <a:cs typeface="Arial"/>
            </a:endParaRPr>
          </a:p>
          <a:p>
            <a:pPr marL="276860" marR="478155" lvl="1" indent="-276860" algn="r">
              <a:lnSpc>
                <a:spcPct val="100000"/>
              </a:lnSpc>
              <a:spcBef>
                <a:spcPts val="1170"/>
              </a:spcBef>
              <a:buClr>
                <a:srgbClr val="93B6D2"/>
              </a:buClr>
              <a:buSzPct val="68750"/>
              <a:buChar char=""/>
              <a:tabLst>
                <a:tab pos="276860" algn="l"/>
              </a:tabLst>
            </a:pPr>
            <a:r>
              <a:rPr sz="2400" spc="-145" dirty="0">
                <a:latin typeface="Arial"/>
                <a:cs typeface="Arial"/>
              </a:rPr>
              <a:t>Eager: </a:t>
            </a:r>
            <a:r>
              <a:rPr sz="2400" spc="-260" dirty="0">
                <a:latin typeface="Arial"/>
                <a:cs typeface="Arial"/>
              </a:rPr>
              <a:t>must  </a:t>
            </a:r>
            <a:r>
              <a:rPr sz="2400" spc="-220" dirty="0">
                <a:latin typeface="Arial"/>
                <a:cs typeface="Arial"/>
              </a:rPr>
              <a:t>commit 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10" dirty="0">
                <a:latin typeface="Arial"/>
                <a:cs typeface="Arial"/>
              </a:rPr>
              <a:t>a </a:t>
            </a:r>
            <a:r>
              <a:rPr sz="2400" spc="-140" dirty="0">
                <a:latin typeface="Arial"/>
                <a:cs typeface="Arial"/>
              </a:rPr>
              <a:t>single </a:t>
            </a:r>
            <a:r>
              <a:rPr sz="2400" spc="-175" dirty="0">
                <a:latin typeface="Arial"/>
                <a:cs typeface="Arial"/>
              </a:rPr>
              <a:t>hypothesis </a:t>
            </a:r>
            <a:r>
              <a:rPr sz="2400" spc="-75" dirty="0">
                <a:latin typeface="Arial"/>
                <a:cs typeface="Arial"/>
              </a:rPr>
              <a:t>that </a:t>
            </a:r>
            <a:r>
              <a:rPr sz="2400" spc="-200" dirty="0">
                <a:latin typeface="Arial"/>
                <a:cs typeface="Arial"/>
              </a:rPr>
              <a:t>covers 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95" dirty="0">
                <a:latin typeface="Arial"/>
                <a:cs typeface="Arial"/>
              </a:rPr>
              <a:t>entire </a:t>
            </a:r>
            <a:r>
              <a:rPr sz="2400" spc="-175" dirty="0">
                <a:latin typeface="Arial"/>
                <a:cs typeface="Arial"/>
              </a:rPr>
              <a:t>instance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160" dirty="0">
                <a:latin typeface="Arial"/>
                <a:cs typeface="Arial"/>
              </a:rPr>
              <a:t>space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0255" y="456247"/>
            <a:ext cx="857250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40" dirty="0"/>
              <a:t>Lazy </a:t>
            </a:r>
            <a:r>
              <a:rPr spc="-229" dirty="0"/>
              <a:t>Learner: </a:t>
            </a:r>
            <a:r>
              <a:rPr spc="-310" dirty="0"/>
              <a:t>Instance-Based</a:t>
            </a:r>
            <a:r>
              <a:rPr spc="10" dirty="0"/>
              <a:t> </a:t>
            </a:r>
            <a:r>
              <a:rPr spc="-295" dirty="0"/>
              <a:t>Methods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24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770255" y="1434020"/>
            <a:ext cx="10405110" cy="435610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336550" indent="-323850">
              <a:lnSpc>
                <a:spcPct val="100000"/>
              </a:lnSpc>
              <a:spcBef>
                <a:spcPts val="75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400" spc="-145" dirty="0">
                <a:latin typeface="Arial"/>
                <a:cs typeface="Arial"/>
              </a:rPr>
              <a:t>Instance-based</a:t>
            </a:r>
            <a:r>
              <a:rPr sz="2400" spc="-204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learning:</a:t>
            </a:r>
            <a:endParaRPr sz="2400">
              <a:latin typeface="Arial"/>
              <a:cs typeface="Arial"/>
            </a:endParaRPr>
          </a:p>
          <a:p>
            <a:pPr marL="650875" lvl="1" indent="-276860">
              <a:lnSpc>
                <a:spcPts val="2865"/>
              </a:lnSpc>
              <a:spcBef>
                <a:spcPts val="650"/>
              </a:spcBef>
              <a:buClr>
                <a:srgbClr val="93B6D2"/>
              </a:buClr>
              <a:buSzPct val="68750"/>
              <a:buChar char=""/>
              <a:tabLst>
                <a:tab pos="651510" algn="l"/>
              </a:tabLst>
            </a:pPr>
            <a:r>
              <a:rPr sz="2400" spc="-130" dirty="0">
                <a:latin typeface="Arial"/>
                <a:cs typeface="Arial"/>
              </a:rPr>
              <a:t>Store </a:t>
            </a:r>
            <a:r>
              <a:rPr sz="2400" spc="-75" dirty="0">
                <a:latin typeface="Arial"/>
                <a:cs typeface="Arial"/>
              </a:rPr>
              <a:t>training </a:t>
            </a:r>
            <a:r>
              <a:rPr sz="2400" spc="-145" dirty="0">
                <a:latin typeface="Arial"/>
                <a:cs typeface="Arial"/>
              </a:rPr>
              <a:t>examples </a:t>
            </a:r>
            <a:r>
              <a:rPr sz="2400" spc="-95" dirty="0">
                <a:latin typeface="Arial"/>
                <a:cs typeface="Arial"/>
              </a:rPr>
              <a:t>and </a:t>
            </a:r>
            <a:r>
              <a:rPr sz="2400" spc="-40" dirty="0">
                <a:latin typeface="Arial"/>
                <a:cs typeface="Arial"/>
              </a:rPr>
              <a:t>delay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170" dirty="0">
                <a:latin typeface="Arial"/>
                <a:cs typeface="Arial"/>
              </a:rPr>
              <a:t>processing </a:t>
            </a:r>
            <a:r>
              <a:rPr sz="2400" spc="-30" dirty="0">
                <a:latin typeface="Arial"/>
                <a:cs typeface="Arial"/>
              </a:rPr>
              <a:t>(“lazy </a:t>
            </a:r>
            <a:r>
              <a:rPr sz="2400" spc="-95" dirty="0">
                <a:latin typeface="Arial"/>
                <a:cs typeface="Arial"/>
              </a:rPr>
              <a:t>evaluation”) </a:t>
            </a:r>
            <a:r>
              <a:rPr sz="2400" spc="-120" dirty="0">
                <a:latin typeface="Arial"/>
                <a:cs typeface="Arial"/>
              </a:rPr>
              <a:t>until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610" dirty="0">
                <a:latin typeface="Arial"/>
                <a:cs typeface="Arial"/>
              </a:rPr>
              <a:t> </a:t>
            </a:r>
            <a:r>
              <a:rPr sz="2400" spc="-305" dirty="0">
                <a:latin typeface="Arial"/>
                <a:cs typeface="Arial"/>
              </a:rPr>
              <a:t>new</a:t>
            </a:r>
            <a:endParaRPr sz="2400">
              <a:latin typeface="Arial"/>
              <a:cs typeface="Arial"/>
            </a:endParaRPr>
          </a:p>
          <a:p>
            <a:pPr marL="650875">
              <a:lnSpc>
                <a:spcPts val="2865"/>
              </a:lnSpc>
            </a:pPr>
            <a:r>
              <a:rPr sz="2400" spc="-175" dirty="0">
                <a:latin typeface="Arial"/>
                <a:cs typeface="Arial"/>
              </a:rPr>
              <a:t>instance </a:t>
            </a:r>
            <a:r>
              <a:rPr sz="2400" spc="-260" dirty="0">
                <a:latin typeface="Arial"/>
                <a:cs typeface="Arial"/>
              </a:rPr>
              <a:t>must </a:t>
            </a:r>
            <a:r>
              <a:rPr sz="2400" spc="-60" dirty="0">
                <a:latin typeface="Arial"/>
                <a:cs typeface="Arial"/>
              </a:rPr>
              <a:t>be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110" dirty="0">
                <a:latin typeface="Arial"/>
                <a:cs typeface="Arial"/>
              </a:rPr>
              <a:t>classified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00">
              <a:latin typeface="Arial"/>
              <a:cs typeface="Arial"/>
            </a:endParaRPr>
          </a:p>
          <a:p>
            <a:pPr marL="336550" indent="-323850">
              <a:lnSpc>
                <a:spcPct val="100000"/>
              </a:lnSpc>
              <a:buClr>
                <a:srgbClr val="DD8046"/>
              </a:buClr>
              <a:buSzPct val="58333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400" spc="-114" dirty="0">
                <a:latin typeface="Arial"/>
                <a:cs typeface="Arial"/>
              </a:rPr>
              <a:t>Typical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120" dirty="0">
                <a:latin typeface="Arial"/>
                <a:cs typeface="Arial"/>
              </a:rPr>
              <a:t>approaches</a:t>
            </a:r>
            <a:endParaRPr sz="240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650"/>
              </a:spcBef>
              <a:buClr>
                <a:srgbClr val="93B6D2"/>
              </a:buClr>
              <a:buSzPct val="68750"/>
              <a:buFont typeface="Arial"/>
              <a:buChar char=""/>
              <a:tabLst>
                <a:tab pos="651510" algn="l"/>
              </a:tabLst>
            </a:pPr>
            <a:r>
              <a:rPr sz="2400" b="1" i="1" u="heavy" spc="-16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k</a:t>
            </a:r>
            <a:r>
              <a:rPr sz="2400" b="1" u="heavy" spc="-16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-nearest-neighbor</a:t>
            </a:r>
            <a:r>
              <a:rPr sz="2400" b="1" u="heavy" spc="-6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b="1" u="heavy" spc="-1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rebuchet MS"/>
                <a:cs typeface="Trebuchet MS"/>
              </a:rPr>
              <a:t>approach</a:t>
            </a:r>
            <a:endParaRPr sz="2400">
              <a:latin typeface="Trebuchet MS"/>
              <a:cs typeface="Trebuchet MS"/>
            </a:endParaRPr>
          </a:p>
          <a:p>
            <a:pPr marL="927735" lvl="2" indent="-229235">
              <a:lnSpc>
                <a:spcPct val="100000"/>
              </a:lnSpc>
              <a:spcBef>
                <a:spcPts val="500"/>
              </a:spcBef>
              <a:buClr>
                <a:srgbClr val="DD8046"/>
              </a:buClr>
              <a:buSzPct val="75000"/>
              <a:buFont typeface="Wingdings"/>
              <a:buChar char="◼"/>
              <a:tabLst>
                <a:tab pos="927735" algn="l"/>
              </a:tabLst>
            </a:pPr>
            <a:r>
              <a:rPr sz="2400" spc="-215" dirty="0">
                <a:latin typeface="Arial"/>
                <a:cs typeface="Arial"/>
              </a:rPr>
              <a:t>Instances </a:t>
            </a:r>
            <a:r>
              <a:rPr sz="2400" spc="-110" dirty="0">
                <a:latin typeface="Arial"/>
                <a:cs typeface="Arial"/>
              </a:rPr>
              <a:t>represented </a:t>
            </a:r>
            <a:r>
              <a:rPr sz="2400" spc="-195" dirty="0">
                <a:latin typeface="Arial"/>
                <a:cs typeface="Arial"/>
              </a:rPr>
              <a:t>as </a:t>
            </a:r>
            <a:r>
              <a:rPr sz="2400" spc="-140" dirty="0">
                <a:latin typeface="Arial"/>
                <a:cs typeface="Arial"/>
              </a:rPr>
              <a:t>points </a:t>
            </a:r>
            <a:r>
              <a:rPr sz="2400" spc="-150" dirty="0">
                <a:latin typeface="Arial"/>
                <a:cs typeface="Arial"/>
              </a:rPr>
              <a:t>in </a:t>
            </a:r>
            <a:r>
              <a:rPr sz="2400" spc="-10" dirty="0">
                <a:latin typeface="Arial"/>
                <a:cs typeface="Arial"/>
              </a:rPr>
              <a:t>a </a:t>
            </a:r>
            <a:r>
              <a:rPr sz="2400" spc="-175" dirty="0">
                <a:latin typeface="Arial"/>
                <a:cs typeface="Arial"/>
              </a:rPr>
              <a:t>Euclidean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160" dirty="0">
                <a:latin typeface="Arial"/>
                <a:cs typeface="Arial"/>
              </a:rPr>
              <a:t>space.</a:t>
            </a:r>
            <a:endParaRPr sz="240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45"/>
              </a:spcBef>
              <a:buClr>
                <a:srgbClr val="DD8046"/>
              </a:buClr>
              <a:buFont typeface="Wingdings"/>
              <a:buChar char="◼"/>
            </a:pPr>
            <a:endParaRPr sz="340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buClr>
                <a:srgbClr val="93B6D2"/>
              </a:buClr>
              <a:buSzPct val="68750"/>
              <a:buChar char=""/>
              <a:tabLst>
                <a:tab pos="651510" algn="l"/>
              </a:tabLst>
            </a:pPr>
            <a:r>
              <a:rPr sz="2400" spc="-130" dirty="0">
                <a:latin typeface="Arial"/>
                <a:cs typeface="Arial"/>
              </a:rPr>
              <a:t>Case-based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135" dirty="0">
                <a:latin typeface="Arial"/>
                <a:cs typeface="Arial"/>
              </a:rPr>
              <a:t>reasoning</a:t>
            </a:r>
            <a:endParaRPr sz="2400">
              <a:latin typeface="Arial"/>
              <a:cs typeface="Arial"/>
            </a:endParaRPr>
          </a:p>
          <a:p>
            <a:pPr marL="927735" lvl="2" indent="-229235">
              <a:lnSpc>
                <a:spcPct val="100000"/>
              </a:lnSpc>
              <a:spcBef>
                <a:spcPts val="500"/>
              </a:spcBef>
              <a:buClr>
                <a:srgbClr val="DD8046"/>
              </a:buClr>
              <a:buSzPct val="75000"/>
              <a:buFont typeface="Wingdings"/>
              <a:buChar char="◼"/>
              <a:tabLst>
                <a:tab pos="927735" algn="l"/>
              </a:tabLst>
            </a:pPr>
            <a:r>
              <a:rPr sz="2400" spc="-310" dirty="0">
                <a:latin typeface="Arial"/>
                <a:cs typeface="Arial"/>
              </a:rPr>
              <a:t>Uses </a:t>
            </a:r>
            <a:r>
              <a:rPr sz="2400" spc="-155" dirty="0">
                <a:latin typeface="Arial"/>
                <a:cs typeface="Arial"/>
              </a:rPr>
              <a:t>symbolic </a:t>
            </a:r>
            <a:r>
              <a:rPr sz="2400" spc="-125" dirty="0">
                <a:latin typeface="Arial"/>
                <a:cs typeface="Arial"/>
              </a:rPr>
              <a:t>representations </a:t>
            </a:r>
            <a:r>
              <a:rPr sz="2400" spc="-95" dirty="0">
                <a:latin typeface="Arial"/>
                <a:cs typeface="Arial"/>
              </a:rPr>
              <a:t>and </a:t>
            </a:r>
            <a:r>
              <a:rPr sz="2400" spc="-105" dirty="0">
                <a:latin typeface="Arial"/>
                <a:cs typeface="Arial"/>
              </a:rPr>
              <a:t>knowledge-based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spc="-125" dirty="0">
                <a:latin typeface="Arial"/>
                <a:cs typeface="Arial"/>
              </a:rPr>
              <a:t>inference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6302" y="338455"/>
            <a:ext cx="618680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i="1" spc="-265" dirty="0">
                <a:latin typeface="Arial"/>
                <a:cs typeface="Arial"/>
              </a:rPr>
              <a:t>k-Nearest </a:t>
            </a:r>
            <a:r>
              <a:rPr i="1" spc="-210" dirty="0">
                <a:latin typeface="Arial"/>
                <a:cs typeface="Arial"/>
              </a:rPr>
              <a:t>Neighbor</a:t>
            </a:r>
            <a:r>
              <a:rPr i="1" spc="-195" dirty="0">
                <a:latin typeface="Arial"/>
                <a:cs typeface="Arial"/>
              </a:rPr>
              <a:t> </a:t>
            </a:r>
            <a:r>
              <a:rPr i="1" spc="-95" dirty="0">
                <a:latin typeface="Arial"/>
                <a:cs typeface="Arial"/>
              </a:rPr>
              <a:t>(k-NN):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25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858202" y="1535551"/>
            <a:ext cx="10085705" cy="4412615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374650" indent="-324485">
              <a:lnSpc>
                <a:spcPct val="100000"/>
              </a:lnSpc>
              <a:spcBef>
                <a:spcPts val="815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74650" algn="l"/>
                <a:tab pos="375285" algn="l"/>
              </a:tabLst>
            </a:pPr>
            <a:r>
              <a:rPr sz="2900" spc="-155" dirty="0">
                <a:latin typeface="Arial"/>
                <a:cs typeface="Arial"/>
              </a:rPr>
              <a:t>Training</a:t>
            </a:r>
            <a:r>
              <a:rPr sz="2900" spc="-190" dirty="0">
                <a:latin typeface="Arial"/>
                <a:cs typeface="Arial"/>
              </a:rPr>
              <a:t> </a:t>
            </a:r>
            <a:r>
              <a:rPr sz="2900" spc="-170" dirty="0">
                <a:latin typeface="Arial"/>
                <a:cs typeface="Arial"/>
              </a:rPr>
              <a:t>method:</a:t>
            </a:r>
            <a:endParaRPr sz="2900">
              <a:latin typeface="Arial"/>
              <a:cs typeface="Arial"/>
            </a:endParaRPr>
          </a:p>
          <a:p>
            <a:pPr marL="688975" lvl="1" indent="-276860">
              <a:lnSpc>
                <a:spcPct val="100000"/>
              </a:lnSpc>
              <a:spcBef>
                <a:spcPts val="650"/>
              </a:spcBef>
              <a:buClr>
                <a:srgbClr val="93B6D2"/>
              </a:buClr>
              <a:buSzPct val="69230"/>
              <a:buChar char=""/>
              <a:tabLst>
                <a:tab pos="689610" algn="l"/>
              </a:tabLst>
            </a:pPr>
            <a:r>
              <a:rPr sz="2600" spc="-200" dirty="0">
                <a:latin typeface="Arial"/>
                <a:cs typeface="Arial"/>
              </a:rPr>
              <a:t>Save </a:t>
            </a:r>
            <a:r>
              <a:rPr sz="2600" spc="-170" dirty="0">
                <a:latin typeface="Arial"/>
                <a:cs typeface="Arial"/>
              </a:rPr>
              <a:t>the </a:t>
            </a:r>
            <a:r>
              <a:rPr sz="2600" spc="-85" dirty="0">
                <a:latin typeface="Arial"/>
                <a:cs typeface="Arial"/>
              </a:rPr>
              <a:t>training</a:t>
            </a:r>
            <a:r>
              <a:rPr sz="2600" spc="-260" dirty="0">
                <a:latin typeface="Arial"/>
                <a:cs typeface="Arial"/>
              </a:rPr>
              <a:t> </a:t>
            </a:r>
            <a:r>
              <a:rPr sz="2600" spc="-145" dirty="0">
                <a:latin typeface="Arial"/>
                <a:cs typeface="Arial"/>
              </a:rPr>
              <a:t>examples</a:t>
            </a:r>
            <a:endParaRPr sz="2600">
              <a:latin typeface="Arial"/>
              <a:cs typeface="Arial"/>
            </a:endParaRPr>
          </a:p>
          <a:p>
            <a:pPr marL="374650" indent="-324485">
              <a:lnSpc>
                <a:spcPct val="100000"/>
              </a:lnSpc>
              <a:spcBef>
                <a:spcPts val="71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74650" algn="l"/>
                <a:tab pos="375285" algn="l"/>
              </a:tabLst>
            </a:pPr>
            <a:r>
              <a:rPr sz="2900" spc="-80" dirty="0">
                <a:latin typeface="Arial"/>
                <a:cs typeface="Arial"/>
              </a:rPr>
              <a:t>At </a:t>
            </a:r>
            <a:r>
              <a:rPr sz="2900" spc="-85" dirty="0">
                <a:latin typeface="Arial"/>
                <a:cs typeface="Arial"/>
              </a:rPr>
              <a:t>prediction</a:t>
            </a:r>
            <a:r>
              <a:rPr sz="2900" spc="-245" dirty="0">
                <a:latin typeface="Arial"/>
                <a:cs typeface="Arial"/>
              </a:rPr>
              <a:t> </a:t>
            </a:r>
            <a:r>
              <a:rPr sz="2900" spc="-145" dirty="0">
                <a:latin typeface="Arial"/>
                <a:cs typeface="Arial"/>
              </a:rPr>
              <a:t>time:</a:t>
            </a:r>
            <a:endParaRPr sz="2900">
              <a:latin typeface="Arial"/>
              <a:cs typeface="Arial"/>
            </a:endParaRPr>
          </a:p>
          <a:p>
            <a:pPr marL="688975" marR="43180" lvl="1" indent="-276860">
              <a:lnSpc>
                <a:spcPct val="101099"/>
              </a:lnSpc>
              <a:spcBef>
                <a:spcPts val="540"/>
              </a:spcBef>
              <a:buClr>
                <a:srgbClr val="93B6D2"/>
              </a:buClr>
              <a:buSzPct val="69230"/>
              <a:buChar char=""/>
              <a:tabLst>
                <a:tab pos="689610" algn="l"/>
              </a:tabLst>
            </a:pPr>
            <a:r>
              <a:rPr sz="2600" u="heavy" spc="-1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Find</a:t>
            </a:r>
            <a:r>
              <a:rPr sz="2600" spc="-195" dirty="0">
                <a:latin typeface="Arial"/>
                <a:cs typeface="Arial"/>
              </a:rPr>
              <a:t> </a:t>
            </a:r>
            <a:r>
              <a:rPr sz="2600" spc="-170" dirty="0">
                <a:latin typeface="Arial"/>
                <a:cs typeface="Arial"/>
              </a:rPr>
              <a:t>the </a:t>
            </a:r>
            <a:r>
              <a:rPr sz="2600" i="1" spc="-150" dirty="0">
                <a:latin typeface="Arial"/>
                <a:cs typeface="Arial"/>
              </a:rPr>
              <a:t>k </a:t>
            </a:r>
            <a:r>
              <a:rPr sz="2600" spc="-85" dirty="0">
                <a:latin typeface="Arial"/>
                <a:cs typeface="Arial"/>
              </a:rPr>
              <a:t>training </a:t>
            </a:r>
            <a:r>
              <a:rPr sz="2600" spc="-145" dirty="0">
                <a:latin typeface="Arial"/>
                <a:cs typeface="Arial"/>
              </a:rPr>
              <a:t>examples </a:t>
            </a:r>
            <a:r>
              <a:rPr sz="2600" i="1" spc="-30" dirty="0">
                <a:latin typeface="Arial"/>
                <a:cs typeface="Arial"/>
              </a:rPr>
              <a:t>(x</a:t>
            </a:r>
            <a:r>
              <a:rPr sz="2550" i="1" spc="-44" baseline="-19607" dirty="0">
                <a:latin typeface="Arial"/>
                <a:cs typeface="Arial"/>
              </a:rPr>
              <a:t>1</a:t>
            </a:r>
            <a:r>
              <a:rPr sz="2600" i="1" spc="-30" dirty="0">
                <a:latin typeface="Arial"/>
                <a:cs typeface="Arial"/>
              </a:rPr>
              <a:t>,y</a:t>
            </a:r>
            <a:r>
              <a:rPr sz="2550" i="1" spc="-44" baseline="-19607" dirty="0">
                <a:latin typeface="Arial"/>
                <a:cs typeface="Arial"/>
              </a:rPr>
              <a:t>1</a:t>
            </a:r>
            <a:r>
              <a:rPr sz="2600" i="1" spc="-30" dirty="0">
                <a:latin typeface="Arial"/>
                <a:cs typeface="Arial"/>
              </a:rPr>
              <a:t>),…(x</a:t>
            </a:r>
            <a:r>
              <a:rPr sz="2550" i="1" spc="-44" baseline="-19607" dirty="0">
                <a:latin typeface="Arial"/>
                <a:cs typeface="Arial"/>
              </a:rPr>
              <a:t>k</a:t>
            </a:r>
            <a:r>
              <a:rPr sz="2600" i="1" spc="-30" dirty="0">
                <a:latin typeface="Arial"/>
                <a:cs typeface="Arial"/>
              </a:rPr>
              <a:t>,y</a:t>
            </a:r>
            <a:r>
              <a:rPr sz="2550" i="1" spc="-44" baseline="-19607" dirty="0">
                <a:latin typeface="Arial"/>
                <a:cs typeface="Arial"/>
              </a:rPr>
              <a:t>k</a:t>
            </a:r>
            <a:r>
              <a:rPr sz="2600" i="1" spc="-30" dirty="0">
                <a:latin typeface="Arial"/>
                <a:cs typeface="Arial"/>
              </a:rPr>
              <a:t>) </a:t>
            </a:r>
            <a:r>
              <a:rPr sz="2600" spc="-100" dirty="0">
                <a:latin typeface="Arial"/>
                <a:cs typeface="Arial"/>
              </a:rPr>
              <a:t>that </a:t>
            </a:r>
            <a:r>
              <a:rPr sz="2600" spc="-45" dirty="0">
                <a:latin typeface="Arial"/>
                <a:cs typeface="Arial"/>
              </a:rPr>
              <a:t>are </a:t>
            </a:r>
            <a:r>
              <a:rPr sz="2600" u="heavy" spc="-1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closest</a:t>
            </a:r>
            <a:r>
              <a:rPr sz="2600" spc="-190" dirty="0">
                <a:latin typeface="Arial"/>
                <a:cs typeface="Arial"/>
              </a:rPr>
              <a:t> </a:t>
            </a:r>
            <a:r>
              <a:rPr sz="2600" spc="-95" dirty="0">
                <a:latin typeface="Arial"/>
                <a:cs typeface="Arial"/>
              </a:rPr>
              <a:t>to </a:t>
            </a:r>
            <a:r>
              <a:rPr sz="2600" spc="-170" dirty="0">
                <a:latin typeface="Arial"/>
                <a:cs typeface="Arial"/>
              </a:rPr>
              <a:t>the </a:t>
            </a:r>
            <a:r>
              <a:rPr sz="2600" spc="-254" dirty="0">
                <a:latin typeface="Arial"/>
                <a:cs typeface="Arial"/>
              </a:rPr>
              <a:t>test  </a:t>
            </a:r>
            <a:r>
              <a:rPr sz="2600" spc="-105" dirty="0">
                <a:latin typeface="Arial"/>
                <a:cs typeface="Arial"/>
              </a:rPr>
              <a:t>example</a:t>
            </a:r>
            <a:r>
              <a:rPr sz="2600" spc="-80" dirty="0">
                <a:latin typeface="Arial"/>
                <a:cs typeface="Arial"/>
              </a:rPr>
              <a:t> </a:t>
            </a:r>
            <a:r>
              <a:rPr sz="2600" i="1" spc="15" dirty="0">
                <a:latin typeface="Arial"/>
                <a:cs typeface="Arial"/>
              </a:rPr>
              <a:t>x</a:t>
            </a:r>
            <a:endParaRPr sz="2600">
              <a:latin typeface="Arial"/>
              <a:cs typeface="Arial"/>
            </a:endParaRPr>
          </a:p>
          <a:p>
            <a:pPr marL="688975" lvl="1" indent="-276860">
              <a:lnSpc>
                <a:spcPct val="100000"/>
              </a:lnSpc>
              <a:spcBef>
                <a:spcPts val="635"/>
              </a:spcBef>
              <a:buClr>
                <a:srgbClr val="93B6D2"/>
              </a:buClr>
              <a:buSzPct val="69230"/>
              <a:buChar char=""/>
              <a:tabLst>
                <a:tab pos="689610" algn="l"/>
              </a:tabLst>
            </a:pPr>
            <a:r>
              <a:rPr sz="2600" spc="-114" dirty="0">
                <a:latin typeface="Arial"/>
                <a:cs typeface="Arial"/>
              </a:rPr>
              <a:t>Predict </a:t>
            </a:r>
            <a:r>
              <a:rPr sz="2600" spc="-170" dirty="0">
                <a:latin typeface="Arial"/>
                <a:cs typeface="Arial"/>
              </a:rPr>
              <a:t>the </a:t>
            </a:r>
            <a:r>
              <a:rPr sz="2600" spc="-240" dirty="0">
                <a:latin typeface="Arial"/>
                <a:cs typeface="Arial"/>
              </a:rPr>
              <a:t>most </a:t>
            </a:r>
            <a:r>
              <a:rPr sz="2600" spc="-90" dirty="0">
                <a:latin typeface="Arial"/>
                <a:cs typeface="Arial"/>
              </a:rPr>
              <a:t>frequent </a:t>
            </a:r>
            <a:r>
              <a:rPr sz="2600" spc="-235" dirty="0">
                <a:latin typeface="Arial"/>
                <a:cs typeface="Arial"/>
              </a:rPr>
              <a:t>class </a:t>
            </a:r>
            <a:r>
              <a:rPr sz="2600" spc="-180" dirty="0">
                <a:latin typeface="Arial"/>
                <a:cs typeface="Arial"/>
              </a:rPr>
              <a:t>among </a:t>
            </a:r>
            <a:r>
              <a:rPr sz="2600" spc="-204" dirty="0">
                <a:latin typeface="Arial"/>
                <a:cs typeface="Arial"/>
              </a:rPr>
              <a:t>those</a:t>
            </a:r>
            <a:r>
              <a:rPr sz="2600" spc="75" dirty="0">
                <a:latin typeface="Arial"/>
                <a:cs typeface="Arial"/>
              </a:rPr>
              <a:t> </a:t>
            </a:r>
            <a:r>
              <a:rPr sz="2600" i="1" spc="-160" dirty="0">
                <a:latin typeface="Arial"/>
                <a:cs typeface="Arial"/>
              </a:rPr>
              <a:t>y</a:t>
            </a:r>
            <a:r>
              <a:rPr sz="2550" i="1" spc="-240" baseline="-19607" dirty="0">
                <a:latin typeface="Arial"/>
                <a:cs typeface="Arial"/>
              </a:rPr>
              <a:t>i</a:t>
            </a:r>
            <a:r>
              <a:rPr sz="2600" spc="-160" dirty="0">
                <a:latin typeface="Arial"/>
                <a:cs typeface="Arial"/>
              </a:rPr>
              <a:t>’s.</a:t>
            </a:r>
            <a:endParaRPr sz="26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Clr>
                <a:srgbClr val="93B6D2"/>
              </a:buClr>
              <a:buFont typeface="Arial"/>
              <a:buChar char=""/>
            </a:pPr>
            <a:endParaRPr sz="4300">
              <a:latin typeface="Arial"/>
              <a:cs typeface="Arial"/>
            </a:endParaRPr>
          </a:p>
          <a:p>
            <a:pPr marL="393700" marR="633095" indent="-343535">
              <a:lnSpc>
                <a:spcPts val="3460"/>
              </a:lnSpc>
              <a:spcBef>
                <a:spcPts val="5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93700" algn="l"/>
                <a:tab pos="394335" algn="l"/>
                <a:tab pos="5854700" algn="l"/>
              </a:tabLst>
            </a:pPr>
            <a:r>
              <a:rPr sz="2900" spc="-75" dirty="0">
                <a:latin typeface="Arial"/>
                <a:cs typeface="Arial"/>
              </a:rPr>
              <a:t>O(q) </a:t>
            </a:r>
            <a:r>
              <a:rPr sz="2900" spc="-5" dirty="0">
                <a:latin typeface="Arial"/>
                <a:cs typeface="Arial"/>
              </a:rPr>
              <a:t>for </a:t>
            </a:r>
            <a:r>
              <a:rPr sz="2900" spc="-150" dirty="0">
                <a:latin typeface="Arial"/>
                <a:cs typeface="Arial"/>
              </a:rPr>
              <a:t>each </a:t>
            </a:r>
            <a:r>
              <a:rPr sz="2900" spc="-85" dirty="0">
                <a:latin typeface="Arial"/>
                <a:cs typeface="Arial"/>
              </a:rPr>
              <a:t>tuple </a:t>
            </a:r>
            <a:r>
              <a:rPr sz="2900" spc="-70" dirty="0">
                <a:latin typeface="Arial"/>
                <a:cs typeface="Arial"/>
              </a:rPr>
              <a:t>to</a:t>
            </a:r>
            <a:r>
              <a:rPr sz="2900" spc="-155" dirty="0">
                <a:latin typeface="Arial"/>
                <a:cs typeface="Arial"/>
              </a:rPr>
              <a:t> </a:t>
            </a:r>
            <a:r>
              <a:rPr sz="2900" spc="-60" dirty="0">
                <a:latin typeface="Arial"/>
                <a:cs typeface="Arial"/>
              </a:rPr>
              <a:t>be</a:t>
            </a:r>
            <a:r>
              <a:rPr sz="2900" dirty="0">
                <a:latin typeface="Arial"/>
                <a:cs typeface="Arial"/>
              </a:rPr>
              <a:t> </a:t>
            </a:r>
            <a:r>
              <a:rPr sz="2900" spc="-125" dirty="0">
                <a:latin typeface="Arial"/>
                <a:cs typeface="Arial"/>
              </a:rPr>
              <a:t>classified.	</a:t>
            </a:r>
            <a:r>
              <a:rPr sz="2900" spc="-140" dirty="0">
                <a:latin typeface="Arial"/>
                <a:cs typeface="Arial"/>
              </a:rPr>
              <a:t>(Here </a:t>
            </a:r>
            <a:r>
              <a:rPr sz="2900" dirty="0">
                <a:latin typeface="Arial"/>
                <a:cs typeface="Arial"/>
              </a:rPr>
              <a:t>q </a:t>
            </a:r>
            <a:r>
              <a:rPr sz="2900" spc="-225" dirty="0">
                <a:latin typeface="Arial"/>
                <a:cs typeface="Arial"/>
              </a:rPr>
              <a:t>is </a:t>
            </a:r>
            <a:r>
              <a:rPr sz="2900" spc="-155" dirty="0">
                <a:latin typeface="Arial"/>
                <a:cs typeface="Arial"/>
              </a:rPr>
              <a:t>the </a:t>
            </a:r>
            <a:r>
              <a:rPr sz="2900" spc="-190" dirty="0">
                <a:latin typeface="Arial"/>
                <a:cs typeface="Arial"/>
              </a:rPr>
              <a:t>size </a:t>
            </a:r>
            <a:r>
              <a:rPr sz="2900" spc="25" dirty="0">
                <a:latin typeface="Arial"/>
                <a:cs typeface="Arial"/>
              </a:rPr>
              <a:t>of </a:t>
            </a:r>
            <a:r>
              <a:rPr sz="2900" spc="-155" dirty="0">
                <a:latin typeface="Arial"/>
                <a:cs typeface="Arial"/>
              </a:rPr>
              <a:t>the  </a:t>
            </a:r>
            <a:r>
              <a:rPr sz="2900" spc="-70" dirty="0">
                <a:latin typeface="Arial"/>
                <a:cs typeface="Arial"/>
              </a:rPr>
              <a:t>training</a:t>
            </a:r>
            <a:r>
              <a:rPr sz="2900" spc="-265" dirty="0">
                <a:latin typeface="Arial"/>
                <a:cs typeface="Arial"/>
              </a:rPr>
              <a:t> </a:t>
            </a:r>
            <a:r>
              <a:rPr sz="2900" spc="-180" dirty="0">
                <a:latin typeface="Arial"/>
                <a:cs typeface="Arial"/>
              </a:rPr>
              <a:t>set.)</a:t>
            </a:r>
            <a:endParaRPr sz="2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6302" y="338455"/>
            <a:ext cx="643763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95" dirty="0"/>
              <a:t>Nearest </a:t>
            </a:r>
            <a:r>
              <a:rPr spc="-140" dirty="0"/>
              <a:t>Neighbor</a:t>
            </a:r>
            <a:r>
              <a:rPr spc="-295" dirty="0"/>
              <a:t> </a:t>
            </a:r>
            <a:r>
              <a:rPr spc="-245" dirty="0"/>
              <a:t>Classifiers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6302" y="1520083"/>
            <a:ext cx="9409430" cy="1037590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81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900" spc="-240" dirty="0">
                <a:latin typeface="Arial"/>
                <a:cs typeface="Arial"/>
              </a:rPr>
              <a:t>Basic</a:t>
            </a:r>
            <a:r>
              <a:rPr sz="2900" spc="-215" dirty="0">
                <a:latin typeface="Arial"/>
                <a:cs typeface="Arial"/>
              </a:rPr>
              <a:t> </a:t>
            </a:r>
            <a:r>
              <a:rPr sz="2900" spc="-40" dirty="0">
                <a:latin typeface="Arial"/>
                <a:cs typeface="Arial"/>
              </a:rPr>
              <a:t>idea:</a:t>
            </a:r>
            <a:endParaRPr sz="2900">
              <a:latin typeface="Arial"/>
              <a:cs typeface="Arial"/>
            </a:endParaRPr>
          </a:p>
          <a:p>
            <a:pPr marL="374650">
              <a:lnSpc>
                <a:spcPct val="100000"/>
              </a:lnSpc>
              <a:spcBef>
                <a:spcPts val="650"/>
              </a:spcBef>
            </a:pPr>
            <a:r>
              <a:rPr sz="1800" spc="340" dirty="0">
                <a:solidFill>
                  <a:srgbClr val="93B6D2"/>
                </a:solidFill>
                <a:latin typeface="Arial"/>
                <a:cs typeface="Arial"/>
              </a:rPr>
              <a:t> </a:t>
            </a:r>
            <a:r>
              <a:rPr sz="2600" spc="10" dirty="0">
                <a:latin typeface="Arial"/>
                <a:cs typeface="Arial"/>
              </a:rPr>
              <a:t>If </a:t>
            </a:r>
            <a:r>
              <a:rPr sz="2600" dirty="0">
                <a:latin typeface="Arial"/>
                <a:cs typeface="Arial"/>
              </a:rPr>
              <a:t>it </a:t>
            </a:r>
            <a:r>
              <a:rPr sz="2600" spc="-170" dirty="0">
                <a:latin typeface="Arial"/>
                <a:cs typeface="Arial"/>
              </a:rPr>
              <a:t>walks </a:t>
            </a:r>
            <a:r>
              <a:rPr sz="2600" spc="-90" dirty="0">
                <a:latin typeface="Arial"/>
                <a:cs typeface="Arial"/>
              </a:rPr>
              <a:t>like </a:t>
            </a:r>
            <a:r>
              <a:rPr sz="2600" dirty="0">
                <a:latin typeface="Arial"/>
                <a:cs typeface="Arial"/>
              </a:rPr>
              <a:t>a </a:t>
            </a:r>
            <a:r>
              <a:rPr sz="2600" spc="-190" dirty="0">
                <a:latin typeface="Arial"/>
                <a:cs typeface="Arial"/>
              </a:rPr>
              <a:t>duck, </a:t>
            </a:r>
            <a:r>
              <a:rPr sz="2600" spc="-210" dirty="0">
                <a:latin typeface="Arial"/>
                <a:cs typeface="Arial"/>
              </a:rPr>
              <a:t>quacks </a:t>
            </a:r>
            <a:r>
              <a:rPr sz="2600" spc="-90" dirty="0">
                <a:latin typeface="Arial"/>
                <a:cs typeface="Arial"/>
              </a:rPr>
              <a:t>like </a:t>
            </a:r>
            <a:r>
              <a:rPr sz="2600" dirty="0">
                <a:latin typeface="Arial"/>
                <a:cs typeface="Arial"/>
              </a:rPr>
              <a:t>a </a:t>
            </a:r>
            <a:r>
              <a:rPr sz="2600" spc="-190" dirty="0">
                <a:latin typeface="Arial"/>
                <a:cs typeface="Arial"/>
              </a:rPr>
              <a:t>duck, </a:t>
            </a:r>
            <a:r>
              <a:rPr sz="2600" spc="-195" dirty="0">
                <a:latin typeface="Arial"/>
                <a:cs typeface="Arial"/>
              </a:rPr>
              <a:t>then </a:t>
            </a:r>
            <a:r>
              <a:rPr sz="2600" spc="-130" dirty="0">
                <a:latin typeface="Arial"/>
                <a:cs typeface="Arial"/>
              </a:rPr>
              <a:t>it’s </a:t>
            </a:r>
            <a:r>
              <a:rPr sz="2600" spc="-30" dirty="0">
                <a:latin typeface="Arial"/>
                <a:cs typeface="Arial"/>
              </a:rPr>
              <a:t>probably </a:t>
            </a:r>
            <a:r>
              <a:rPr sz="2600" dirty="0">
                <a:latin typeface="Arial"/>
                <a:cs typeface="Arial"/>
              </a:rPr>
              <a:t>a</a:t>
            </a:r>
            <a:r>
              <a:rPr sz="2600" spc="254" dirty="0">
                <a:latin typeface="Arial"/>
                <a:cs typeface="Arial"/>
              </a:rPr>
              <a:t> </a:t>
            </a:r>
            <a:r>
              <a:rPr sz="2600" spc="-275" dirty="0">
                <a:latin typeface="Arial"/>
                <a:cs typeface="Arial"/>
              </a:rPr>
              <a:t>duck</a:t>
            </a:r>
            <a:endParaRPr sz="26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922367" y="4196218"/>
            <a:ext cx="1125855" cy="739775"/>
            <a:chOff x="8922367" y="4196218"/>
            <a:chExt cx="1125855" cy="739775"/>
          </a:xfrm>
        </p:grpSpPr>
        <p:sp>
          <p:nvSpPr>
            <p:cNvPr id="5" name="object 5"/>
            <p:cNvSpPr/>
            <p:nvPr/>
          </p:nvSpPr>
          <p:spPr>
            <a:xfrm>
              <a:off x="8986798" y="4196218"/>
              <a:ext cx="892175" cy="579120"/>
            </a:xfrm>
            <a:custGeom>
              <a:avLst/>
              <a:gdLst/>
              <a:ahLst/>
              <a:cxnLst/>
              <a:rect l="l" t="t" r="r" b="b"/>
              <a:pathLst>
                <a:path w="892175" h="579120">
                  <a:moveTo>
                    <a:pt x="166653" y="241299"/>
                  </a:moveTo>
                  <a:lnTo>
                    <a:pt x="133818" y="241299"/>
                  </a:lnTo>
                  <a:lnTo>
                    <a:pt x="136914" y="248919"/>
                  </a:lnTo>
                  <a:lnTo>
                    <a:pt x="136295" y="255269"/>
                  </a:lnTo>
                  <a:lnTo>
                    <a:pt x="132579" y="270509"/>
                  </a:lnTo>
                  <a:lnTo>
                    <a:pt x="126385" y="283209"/>
                  </a:lnTo>
                  <a:lnTo>
                    <a:pt x="118953" y="294639"/>
                  </a:lnTo>
                  <a:lnTo>
                    <a:pt x="102841" y="318769"/>
                  </a:lnTo>
                  <a:lnTo>
                    <a:pt x="96028" y="331469"/>
                  </a:lnTo>
                  <a:lnTo>
                    <a:pt x="89834" y="342899"/>
                  </a:lnTo>
                  <a:lnTo>
                    <a:pt x="86118" y="356869"/>
                  </a:lnTo>
                  <a:lnTo>
                    <a:pt x="84879" y="372109"/>
                  </a:lnTo>
                  <a:lnTo>
                    <a:pt x="84260" y="389889"/>
                  </a:lnTo>
                  <a:lnTo>
                    <a:pt x="86737" y="407669"/>
                  </a:lnTo>
                  <a:lnTo>
                    <a:pt x="110282" y="455929"/>
                  </a:lnTo>
                  <a:lnTo>
                    <a:pt x="150549" y="492759"/>
                  </a:lnTo>
                  <a:lnTo>
                    <a:pt x="154266" y="494029"/>
                  </a:lnTo>
                  <a:lnTo>
                    <a:pt x="162317" y="500379"/>
                  </a:lnTo>
                  <a:lnTo>
                    <a:pt x="179668" y="510540"/>
                  </a:lnTo>
                  <a:lnTo>
                    <a:pt x="188959" y="515620"/>
                  </a:lnTo>
                  <a:lnTo>
                    <a:pt x="207549" y="524510"/>
                  </a:lnTo>
                  <a:lnTo>
                    <a:pt x="216220" y="528320"/>
                  </a:lnTo>
                  <a:lnTo>
                    <a:pt x="225510" y="533400"/>
                  </a:lnTo>
                  <a:lnTo>
                    <a:pt x="268883" y="553720"/>
                  </a:lnTo>
                  <a:lnTo>
                    <a:pt x="316583" y="565150"/>
                  </a:lnTo>
                  <a:lnTo>
                    <a:pt x="341367" y="570230"/>
                  </a:lnTo>
                  <a:lnTo>
                    <a:pt x="378537" y="574040"/>
                  </a:lnTo>
                  <a:lnTo>
                    <a:pt x="390925" y="576580"/>
                  </a:lnTo>
                  <a:lnTo>
                    <a:pt x="415089" y="579120"/>
                  </a:lnTo>
                  <a:lnTo>
                    <a:pt x="453498" y="579120"/>
                  </a:lnTo>
                  <a:lnTo>
                    <a:pt x="462797" y="577850"/>
                  </a:lnTo>
                  <a:lnTo>
                    <a:pt x="472088" y="577850"/>
                  </a:lnTo>
                  <a:lnTo>
                    <a:pt x="546429" y="567690"/>
                  </a:lnTo>
                  <a:lnTo>
                    <a:pt x="555109" y="567690"/>
                  </a:lnTo>
                  <a:lnTo>
                    <a:pt x="583609" y="563880"/>
                  </a:lnTo>
                  <a:lnTo>
                    <a:pt x="603429" y="560070"/>
                  </a:lnTo>
                  <a:lnTo>
                    <a:pt x="612728" y="557530"/>
                  </a:lnTo>
                  <a:lnTo>
                    <a:pt x="632547" y="553720"/>
                  </a:lnTo>
                  <a:lnTo>
                    <a:pt x="641847" y="551180"/>
                  </a:lnTo>
                  <a:lnTo>
                    <a:pt x="651756" y="549910"/>
                  </a:lnTo>
                  <a:lnTo>
                    <a:pt x="661047" y="547370"/>
                  </a:lnTo>
                  <a:lnTo>
                    <a:pt x="670957" y="546100"/>
                  </a:lnTo>
                  <a:lnTo>
                    <a:pt x="680256" y="543560"/>
                  </a:lnTo>
                  <a:lnTo>
                    <a:pt x="690166" y="541020"/>
                  </a:lnTo>
                  <a:lnTo>
                    <a:pt x="699456" y="538480"/>
                  </a:lnTo>
                  <a:lnTo>
                    <a:pt x="709375" y="535940"/>
                  </a:lnTo>
                  <a:lnTo>
                    <a:pt x="718666" y="533400"/>
                  </a:lnTo>
                  <a:lnTo>
                    <a:pt x="721143" y="530860"/>
                  </a:lnTo>
                  <a:lnTo>
                    <a:pt x="726098" y="528320"/>
                  </a:lnTo>
                  <a:lnTo>
                    <a:pt x="732292" y="527050"/>
                  </a:lnTo>
                  <a:lnTo>
                    <a:pt x="734769" y="527050"/>
                  </a:lnTo>
                  <a:lnTo>
                    <a:pt x="740971" y="525780"/>
                  </a:lnTo>
                  <a:lnTo>
                    <a:pt x="764507" y="518160"/>
                  </a:lnTo>
                  <a:lnTo>
                    <a:pt x="776284" y="513080"/>
                  </a:lnTo>
                  <a:lnTo>
                    <a:pt x="787433" y="506730"/>
                  </a:lnTo>
                  <a:lnTo>
                    <a:pt x="792994" y="502920"/>
                  </a:lnTo>
                  <a:lnTo>
                    <a:pt x="438014" y="502920"/>
                  </a:lnTo>
                  <a:lnTo>
                    <a:pt x="428723" y="501650"/>
                  </a:lnTo>
                  <a:lnTo>
                    <a:pt x="420663" y="501650"/>
                  </a:lnTo>
                  <a:lnTo>
                    <a:pt x="411992" y="500380"/>
                  </a:lnTo>
                  <a:lnTo>
                    <a:pt x="395888" y="497840"/>
                  </a:lnTo>
                  <a:lnTo>
                    <a:pt x="387209" y="496570"/>
                  </a:lnTo>
                  <a:lnTo>
                    <a:pt x="379776" y="495300"/>
                  </a:lnTo>
                  <a:lnTo>
                    <a:pt x="371724" y="494030"/>
                  </a:lnTo>
                  <a:lnTo>
                    <a:pt x="364292" y="494030"/>
                  </a:lnTo>
                  <a:lnTo>
                    <a:pt x="351896" y="490220"/>
                  </a:lnTo>
                  <a:lnTo>
                    <a:pt x="345083" y="488950"/>
                  </a:lnTo>
                  <a:lnTo>
                    <a:pt x="338889" y="487680"/>
                  </a:lnTo>
                  <a:lnTo>
                    <a:pt x="332076" y="486410"/>
                  </a:lnTo>
                  <a:lnTo>
                    <a:pt x="325874" y="485140"/>
                  </a:lnTo>
                  <a:lnTo>
                    <a:pt x="319061" y="483870"/>
                  </a:lnTo>
                  <a:lnTo>
                    <a:pt x="312867" y="482600"/>
                  </a:lnTo>
                  <a:lnTo>
                    <a:pt x="306054" y="481330"/>
                  </a:lnTo>
                  <a:lnTo>
                    <a:pt x="299860" y="480060"/>
                  </a:lnTo>
                  <a:lnTo>
                    <a:pt x="293039" y="478790"/>
                  </a:lnTo>
                  <a:lnTo>
                    <a:pt x="280651" y="474980"/>
                  </a:lnTo>
                  <a:lnTo>
                    <a:pt x="275077" y="472440"/>
                  </a:lnTo>
                  <a:lnTo>
                    <a:pt x="268883" y="468630"/>
                  </a:lnTo>
                  <a:lnTo>
                    <a:pt x="263300" y="466090"/>
                  </a:lnTo>
                  <a:lnTo>
                    <a:pt x="254010" y="463550"/>
                  </a:lnTo>
                  <a:lnTo>
                    <a:pt x="244100" y="461010"/>
                  </a:lnTo>
                  <a:lnTo>
                    <a:pt x="234801" y="459740"/>
                  </a:lnTo>
                  <a:lnTo>
                    <a:pt x="226130" y="455930"/>
                  </a:lnTo>
                  <a:lnTo>
                    <a:pt x="216839" y="452120"/>
                  </a:lnTo>
                  <a:lnTo>
                    <a:pt x="190817" y="440690"/>
                  </a:lnTo>
                  <a:lnTo>
                    <a:pt x="182765" y="435609"/>
                  </a:lnTo>
                  <a:lnTo>
                    <a:pt x="174094" y="430529"/>
                  </a:lnTo>
                  <a:lnTo>
                    <a:pt x="149930" y="414019"/>
                  </a:lnTo>
                  <a:lnTo>
                    <a:pt x="142498" y="407669"/>
                  </a:lnTo>
                  <a:lnTo>
                    <a:pt x="134437" y="401319"/>
                  </a:lnTo>
                  <a:lnTo>
                    <a:pt x="127005" y="394969"/>
                  </a:lnTo>
                  <a:lnTo>
                    <a:pt x="115856" y="379729"/>
                  </a:lnTo>
                  <a:lnTo>
                    <a:pt x="112140" y="375919"/>
                  </a:lnTo>
                  <a:lnTo>
                    <a:pt x="109034" y="370839"/>
                  </a:lnTo>
                  <a:lnTo>
                    <a:pt x="106557" y="365759"/>
                  </a:lnTo>
                  <a:lnTo>
                    <a:pt x="105318" y="359409"/>
                  </a:lnTo>
                  <a:lnTo>
                    <a:pt x="105318" y="354329"/>
                  </a:lnTo>
                  <a:lnTo>
                    <a:pt x="119077" y="354329"/>
                  </a:lnTo>
                  <a:lnTo>
                    <a:pt x="118333" y="353059"/>
                  </a:lnTo>
                  <a:lnTo>
                    <a:pt x="115856" y="346709"/>
                  </a:lnTo>
                  <a:lnTo>
                    <a:pt x="113998" y="342899"/>
                  </a:lnTo>
                  <a:lnTo>
                    <a:pt x="111520" y="340359"/>
                  </a:lnTo>
                  <a:lnTo>
                    <a:pt x="109654" y="336549"/>
                  </a:lnTo>
                  <a:lnTo>
                    <a:pt x="109034" y="332739"/>
                  </a:lnTo>
                  <a:lnTo>
                    <a:pt x="124173" y="332739"/>
                  </a:lnTo>
                  <a:lnTo>
                    <a:pt x="118333" y="325119"/>
                  </a:lnTo>
                  <a:lnTo>
                    <a:pt x="117714" y="322579"/>
                  </a:lnTo>
                  <a:lnTo>
                    <a:pt x="117714" y="317499"/>
                  </a:lnTo>
                  <a:lnTo>
                    <a:pt x="120192" y="316229"/>
                  </a:lnTo>
                  <a:lnTo>
                    <a:pt x="136791" y="316229"/>
                  </a:lnTo>
                  <a:lnTo>
                    <a:pt x="135056" y="314959"/>
                  </a:lnTo>
                  <a:lnTo>
                    <a:pt x="128243" y="308609"/>
                  </a:lnTo>
                  <a:lnTo>
                    <a:pt x="126385" y="306069"/>
                  </a:lnTo>
                  <a:lnTo>
                    <a:pt x="129482" y="302259"/>
                  </a:lnTo>
                  <a:lnTo>
                    <a:pt x="153853" y="302259"/>
                  </a:lnTo>
                  <a:lnTo>
                    <a:pt x="148072" y="299719"/>
                  </a:lnTo>
                  <a:lnTo>
                    <a:pt x="144356" y="297179"/>
                  </a:lnTo>
                  <a:lnTo>
                    <a:pt x="136914" y="289559"/>
                  </a:lnTo>
                  <a:lnTo>
                    <a:pt x="136914" y="287019"/>
                  </a:lnTo>
                  <a:lnTo>
                    <a:pt x="138153" y="283209"/>
                  </a:lnTo>
                  <a:lnTo>
                    <a:pt x="139392" y="281939"/>
                  </a:lnTo>
                  <a:lnTo>
                    <a:pt x="141878" y="280669"/>
                  </a:lnTo>
                  <a:lnTo>
                    <a:pt x="158601" y="280669"/>
                  </a:lnTo>
                  <a:lnTo>
                    <a:pt x="156743" y="279399"/>
                  </a:lnTo>
                  <a:lnTo>
                    <a:pt x="151169" y="274319"/>
                  </a:lnTo>
                  <a:lnTo>
                    <a:pt x="147452" y="269239"/>
                  </a:lnTo>
                  <a:lnTo>
                    <a:pt x="146833" y="262889"/>
                  </a:lnTo>
                  <a:lnTo>
                    <a:pt x="171924" y="262889"/>
                  </a:lnTo>
                  <a:lnTo>
                    <a:pt x="167272" y="259079"/>
                  </a:lnTo>
                  <a:lnTo>
                    <a:pt x="164795" y="257809"/>
                  </a:lnTo>
                  <a:lnTo>
                    <a:pt x="155504" y="253999"/>
                  </a:lnTo>
                  <a:lnTo>
                    <a:pt x="153027" y="252729"/>
                  </a:lnTo>
                  <a:lnTo>
                    <a:pt x="151169" y="251459"/>
                  </a:lnTo>
                  <a:lnTo>
                    <a:pt x="149310" y="248919"/>
                  </a:lnTo>
                  <a:lnTo>
                    <a:pt x="148691" y="246379"/>
                  </a:lnTo>
                  <a:lnTo>
                    <a:pt x="182146" y="246379"/>
                  </a:lnTo>
                  <a:lnTo>
                    <a:pt x="172855" y="242569"/>
                  </a:lnTo>
                  <a:lnTo>
                    <a:pt x="166653" y="241299"/>
                  </a:lnTo>
                  <a:close/>
                </a:path>
                <a:path w="892175" h="579120">
                  <a:moveTo>
                    <a:pt x="891948" y="355600"/>
                  </a:moveTo>
                  <a:lnTo>
                    <a:pt x="869869" y="355600"/>
                  </a:lnTo>
                  <a:lnTo>
                    <a:pt x="866084" y="361950"/>
                  </a:lnTo>
                  <a:lnTo>
                    <a:pt x="861783" y="368300"/>
                  </a:lnTo>
                  <a:lnTo>
                    <a:pt x="850600" y="381000"/>
                  </a:lnTo>
                  <a:lnTo>
                    <a:pt x="844406" y="387350"/>
                  </a:lnTo>
                  <a:lnTo>
                    <a:pt x="832018" y="398780"/>
                  </a:lnTo>
                  <a:lnTo>
                    <a:pt x="825825" y="402590"/>
                  </a:lnTo>
                  <a:lnTo>
                    <a:pt x="817825" y="408940"/>
                  </a:lnTo>
                  <a:lnTo>
                    <a:pt x="774426" y="435610"/>
                  </a:lnTo>
                  <a:lnTo>
                    <a:pt x="727956" y="455930"/>
                  </a:lnTo>
                  <a:lnTo>
                    <a:pt x="718046" y="458470"/>
                  </a:lnTo>
                  <a:lnTo>
                    <a:pt x="708756" y="461010"/>
                  </a:lnTo>
                  <a:lnTo>
                    <a:pt x="698837" y="463550"/>
                  </a:lnTo>
                  <a:lnTo>
                    <a:pt x="688308" y="466090"/>
                  </a:lnTo>
                  <a:lnTo>
                    <a:pt x="678398" y="467360"/>
                  </a:lnTo>
                  <a:lnTo>
                    <a:pt x="676540" y="469900"/>
                  </a:lnTo>
                  <a:lnTo>
                    <a:pt x="628831" y="478790"/>
                  </a:lnTo>
                  <a:lnTo>
                    <a:pt x="622637" y="480060"/>
                  </a:lnTo>
                  <a:lnTo>
                    <a:pt x="615824" y="481330"/>
                  </a:lnTo>
                  <a:lnTo>
                    <a:pt x="609003" y="483870"/>
                  </a:lnTo>
                  <a:lnTo>
                    <a:pt x="602190" y="485140"/>
                  </a:lnTo>
                  <a:lnTo>
                    <a:pt x="595996" y="486410"/>
                  </a:lnTo>
                  <a:lnTo>
                    <a:pt x="575548" y="490220"/>
                  </a:lnTo>
                  <a:lnTo>
                    <a:pt x="560064" y="490220"/>
                  </a:lnTo>
                  <a:lnTo>
                    <a:pt x="498729" y="499110"/>
                  </a:lnTo>
                  <a:lnTo>
                    <a:pt x="490058" y="499110"/>
                  </a:lnTo>
                  <a:lnTo>
                    <a:pt x="481378" y="500380"/>
                  </a:lnTo>
                  <a:lnTo>
                    <a:pt x="455365" y="502920"/>
                  </a:lnTo>
                  <a:lnTo>
                    <a:pt x="792994" y="502920"/>
                  </a:lnTo>
                  <a:lnTo>
                    <a:pt x="840105" y="466090"/>
                  </a:lnTo>
                  <a:lnTo>
                    <a:pt x="864277" y="435610"/>
                  </a:lnTo>
                  <a:lnTo>
                    <a:pt x="881568" y="401320"/>
                  </a:lnTo>
                  <a:lnTo>
                    <a:pt x="885353" y="388620"/>
                  </a:lnTo>
                  <a:lnTo>
                    <a:pt x="890256" y="374650"/>
                  </a:lnTo>
                  <a:lnTo>
                    <a:pt x="892149" y="360680"/>
                  </a:lnTo>
                  <a:lnTo>
                    <a:pt x="891948" y="355600"/>
                  </a:lnTo>
                  <a:close/>
                </a:path>
                <a:path w="892175" h="579120">
                  <a:moveTo>
                    <a:pt x="884914" y="316230"/>
                  </a:moveTo>
                  <a:lnTo>
                    <a:pt x="872277" y="316230"/>
                  </a:lnTo>
                  <a:lnTo>
                    <a:pt x="874170" y="317500"/>
                  </a:lnTo>
                  <a:lnTo>
                    <a:pt x="867976" y="332740"/>
                  </a:lnTo>
                  <a:lnTo>
                    <a:pt x="843804" y="365760"/>
                  </a:lnTo>
                  <a:lnTo>
                    <a:pt x="837610" y="370840"/>
                  </a:lnTo>
                  <a:lnTo>
                    <a:pt x="830814" y="377190"/>
                  </a:lnTo>
                  <a:lnTo>
                    <a:pt x="824620" y="382270"/>
                  </a:lnTo>
                  <a:lnTo>
                    <a:pt x="817825" y="388620"/>
                  </a:lnTo>
                  <a:lnTo>
                    <a:pt x="804147" y="398780"/>
                  </a:lnTo>
                  <a:lnTo>
                    <a:pt x="790555" y="406400"/>
                  </a:lnTo>
                  <a:lnTo>
                    <a:pt x="783097" y="411480"/>
                  </a:lnTo>
                  <a:lnTo>
                    <a:pt x="772568" y="417830"/>
                  </a:lnTo>
                  <a:lnTo>
                    <a:pt x="761410" y="422910"/>
                  </a:lnTo>
                  <a:lnTo>
                    <a:pt x="749642" y="427990"/>
                  </a:lnTo>
                  <a:lnTo>
                    <a:pt x="738494" y="431800"/>
                  </a:lnTo>
                  <a:lnTo>
                    <a:pt x="726098" y="435610"/>
                  </a:lnTo>
                  <a:lnTo>
                    <a:pt x="702553" y="443230"/>
                  </a:lnTo>
                  <a:lnTo>
                    <a:pt x="690166" y="447040"/>
                  </a:lnTo>
                  <a:lnTo>
                    <a:pt x="685211" y="448310"/>
                  </a:lnTo>
                  <a:lnTo>
                    <a:pt x="680875" y="450850"/>
                  </a:lnTo>
                  <a:lnTo>
                    <a:pt x="670957" y="454660"/>
                  </a:lnTo>
                  <a:lnTo>
                    <a:pt x="665383" y="455930"/>
                  </a:lnTo>
                  <a:lnTo>
                    <a:pt x="655473" y="458470"/>
                  </a:lnTo>
                  <a:lnTo>
                    <a:pt x="649898" y="459740"/>
                  </a:lnTo>
                  <a:lnTo>
                    <a:pt x="648040" y="461010"/>
                  </a:lnTo>
                  <a:lnTo>
                    <a:pt x="645563" y="462280"/>
                  </a:lnTo>
                  <a:lnTo>
                    <a:pt x="640599" y="463550"/>
                  </a:lnTo>
                  <a:lnTo>
                    <a:pt x="631928" y="463550"/>
                  </a:lnTo>
                  <a:lnTo>
                    <a:pt x="628831" y="464820"/>
                  </a:lnTo>
                  <a:lnTo>
                    <a:pt x="628831" y="466090"/>
                  </a:lnTo>
                  <a:lnTo>
                    <a:pt x="635644" y="466090"/>
                  </a:lnTo>
                  <a:lnTo>
                    <a:pt x="641847" y="464820"/>
                  </a:lnTo>
                  <a:lnTo>
                    <a:pt x="648660" y="464820"/>
                  </a:lnTo>
                  <a:lnTo>
                    <a:pt x="654853" y="463550"/>
                  </a:lnTo>
                  <a:lnTo>
                    <a:pt x="661666" y="462280"/>
                  </a:lnTo>
                  <a:lnTo>
                    <a:pt x="674062" y="461010"/>
                  </a:lnTo>
                  <a:lnTo>
                    <a:pt x="680875" y="458470"/>
                  </a:lnTo>
                  <a:lnTo>
                    <a:pt x="693263" y="455930"/>
                  </a:lnTo>
                  <a:lnTo>
                    <a:pt x="705659" y="452120"/>
                  </a:lnTo>
                  <a:lnTo>
                    <a:pt x="712472" y="450850"/>
                  </a:lnTo>
                  <a:lnTo>
                    <a:pt x="724859" y="447040"/>
                  </a:lnTo>
                  <a:lnTo>
                    <a:pt x="731053" y="445770"/>
                  </a:lnTo>
                  <a:lnTo>
                    <a:pt x="738494" y="443230"/>
                  </a:lnTo>
                  <a:lnTo>
                    <a:pt x="753359" y="435610"/>
                  </a:lnTo>
                  <a:lnTo>
                    <a:pt x="761410" y="433070"/>
                  </a:lnTo>
                  <a:lnTo>
                    <a:pt x="776284" y="425450"/>
                  </a:lnTo>
                  <a:lnTo>
                    <a:pt x="783097" y="421640"/>
                  </a:lnTo>
                  <a:lnTo>
                    <a:pt x="797953" y="414020"/>
                  </a:lnTo>
                  <a:lnTo>
                    <a:pt x="804749" y="410210"/>
                  </a:lnTo>
                  <a:lnTo>
                    <a:pt x="812233" y="405130"/>
                  </a:lnTo>
                  <a:lnTo>
                    <a:pt x="819029" y="401320"/>
                  </a:lnTo>
                  <a:lnTo>
                    <a:pt x="839503" y="386080"/>
                  </a:lnTo>
                  <a:lnTo>
                    <a:pt x="845696" y="379730"/>
                  </a:lnTo>
                  <a:lnTo>
                    <a:pt x="847503" y="375920"/>
                  </a:lnTo>
                  <a:lnTo>
                    <a:pt x="856793" y="368300"/>
                  </a:lnTo>
                  <a:lnTo>
                    <a:pt x="860578" y="364490"/>
                  </a:lnTo>
                  <a:lnTo>
                    <a:pt x="864277" y="361950"/>
                  </a:lnTo>
                  <a:lnTo>
                    <a:pt x="867374" y="358140"/>
                  </a:lnTo>
                  <a:lnTo>
                    <a:pt x="869869" y="355600"/>
                  </a:lnTo>
                  <a:lnTo>
                    <a:pt x="891948" y="355600"/>
                  </a:lnTo>
                  <a:lnTo>
                    <a:pt x="891547" y="345440"/>
                  </a:lnTo>
                  <a:lnTo>
                    <a:pt x="889052" y="332740"/>
                  </a:lnTo>
                  <a:lnTo>
                    <a:pt x="885353" y="317500"/>
                  </a:lnTo>
                  <a:lnTo>
                    <a:pt x="884914" y="316230"/>
                  </a:lnTo>
                  <a:close/>
                </a:path>
                <a:path w="892175" h="579120">
                  <a:moveTo>
                    <a:pt x="119077" y="354329"/>
                  </a:moveTo>
                  <a:lnTo>
                    <a:pt x="105318" y="354329"/>
                  </a:lnTo>
                  <a:lnTo>
                    <a:pt x="114617" y="365759"/>
                  </a:lnTo>
                  <a:lnTo>
                    <a:pt x="124527" y="375919"/>
                  </a:lnTo>
                  <a:lnTo>
                    <a:pt x="172227" y="410209"/>
                  </a:lnTo>
                  <a:lnTo>
                    <a:pt x="205071" y="426720"/>
                  </a:lnTo>
                  <a:lnTo>
                    <a:pt x="208168" y="427990"/>
                  </a:lnTo>
                  <a:lnTo>
                    <a:pt x="211884" y="429260"/>
                  </a:lnTo>
                  <a:lnTo>
                    <a:pt x="218078" y="431800"/>
                  </a:lnTo>
                  <a:lnTo>
                    <a:pt x="221794" y="433070"/>
                  </a:lnTo>
                  <a:lnTo>
                    <a:pt x="225510" y="433070"/>
                  </a:lnTo>
                  <a:lnTo>
                    <a:pt x="225510" y="431800"/>
                  </a:lnTo>
                  <a:lnTo>
                    <a:pt x="224891" y="430530"/>
                  </a:lnTo>
                  <a:lnTo>
                    <a:pt x="214981" y="427990"/>
                  </a:lnTo>
                  <a:lnTo>
                    <a:pt x="196391" y="417830"/>
                  </a:lnTo>
                  <a:lnTo>
                    <a:pt x="179049" y="406399"/>
                  </a:lnTo>
                  <a:lnTo>
                    <a:pt x="153027" y="388619"/>
                  </a:lnTo>
                  <a:lnTo>
                    <a:pt x="141878" y="378459"/>
                  </a:lnTo>
                  <a:lnTo>
                    <a:pt x="136295" y="374649"/>
                  </a:lnTo>
                  <a:lnTo>
                    <a:pt x="126385" y="364489"/>
                  </a:lnTo>
                  <a:lnTo>
                    <a:pt x="122050" y="359409"/>
                  </a:lnTo>
                  <a:lnTo>
                    <a:pt x="119077" y="354329"/>
                  </a:lnTo>
                  <a:close/>
                </a:path>
                <a:path w="892175" h="579120">
                  <a:moveTo>
                    <a:pt x="873671" y="283210"/>
                  </a:moveTo>
                  <a:lnTo>
                    <a:pt x="859288" y="283210"/>
                  </a:lnTo>
                  <a:lnTo>
                    <a:pt x="863675" y="288290"/>
                  </a:lnTo>
                  <a:lnTo>
                    <a:pt x="863675" y="295910"/>
                  </a:lnTo>
                  <a:lnTo>
                    <a:pt x="847503" y="330200"/>
                  </a:lnTo>
                  <a:lnTo>
                    <a:pt x="842599" y="337820"/>
                  </a:lnTo>
                  <a:lnTo>
                    <a:pt x="830212" y="353060"/>
                  </a:lnTo>
                  <a:lnTo>
                    <a:pt x="822728" y="359410"/>
                  </a:lnTo>
                  <a:lnTo>
                    <a:pt x="806642" y="372110"/>
                  </a:lnTo>
                  <a:lnTo>
                    <a:pt x="799244" y="378460"/>
                  </a:lnTo>
                  <a:lnTo>
                    <a:pt x="791157" y="384810"/>
                  </a:lnTo>
                  <a:lnTo>
                    <a:pt x="781239" y="389890"/>
                  </a:lnTo>
                  <a:lnTo>
                    <a:pt x="771329" y="396240"/>
                  </a:lnTo>
                  <a:lnTo>
                    <a:pt x="760791" y="401320"/>
                  </a:lnTo>
                  <a:lnTo>
                    <a:pt x="750881" y="407670"/>
                  </a:lnTo>
                  <a:lnTo>
                    <a:pt x="719285" y="422910"/>
                  </a:lnTo>
                  <a:lnTo>
                    <a:pt x="708756" y="426720"/>
                  </a:lnTo>
                  <a:lnTo>
                    <a:pt x="712472" y="426720"/>
                  </a:lnTo>
                  <a:lnTo>
                    <a:pt x="725478" y="422910"/>
                  </a:lnTo>
                  <a:lnTo>
                    <a:pt x="729195" y="421640"/>
                  </a:lnTo>
                  <a:lnTo>
                    <a:pt x="742210" y="417830"/>
                  </a:lnTo>
                  <a:lnTo>
                    <a:pt x="766993" y="407670"/>
                  </a:lnTo>
                  <a:lnTo>
                    <a:pt x="802340" y="387350"/>
                  </a:lnTo>
                  <a:lnTo>
                    <a:pt x="814040" y="379730"/>
                  </a:lnTo>
                  <a:lnTo>
                    <a:pt x="825223" y="370840"/>
                  </a:lnTo>
                  <a:lnTo>
                    <a:pt x="837008" y="364490"/>
                  </a:lnTo>
                  <a:lnTo>
                    <a:pt x="838814" y="360680"/>
                  </a:lnTo>
                  <a:lnTo>
                    <a:pt x="841911" y="356870"/>
                  </a:lnTo>
                  <a:lnTo>
                    <a:pt x="845094" y="354330"/>
                  </a:lnTo>
                  <a:lnTo>
                    <a:pt x="848191" y="351790"/>
                  </a:lnTo>
                  <a:lnTo>
                    <a:pt x="851890" y="349250"/>
                  </a:lnTo>
                  <a:lnTo>
                    <a:pt x="854385" y="345440"/>
                  </a:lnTo>
                  <a:lnTo>
                    <a:pt x="856191" y="341630"/>
                  </a:lnTo>
                  <a:lnTo>
                    <a:pt x="857481" y="337820"/>
                  </a:lnTo>
                  <a:lnTo>
                    <a:pt x="862987" y="334010"/>
                  </a:lnTo>
                  <a:lnTo>
                    <a:pt x="866772" y="328930"/>
                  </a:lnTo>
                  <a:lnTo>
                    <a:pt x="869181" y="322580"/>
                  </a:lnTo>
                  <a:lnTo>
                    <a:pt x="872277" y="316230"/>
                  </a:lnTo>
                  <a:lnTo>
                    <a:pt x="884914" y="316230"/>
                  </a:lnTo>
                  <a:lnTo>
                    <a:pt x="880966" y="304800"/>
                  </a:lnTo>
                  <a:lnTo>
                    <a:pt x="876665" y="290830"/>
                  </a:lnTo>
                  <a:lnTo>
                    <a:pt x="873671" y="283210"/>
                  </a:lnTo>
                  <a:close/>
                </a:path>
                <a:path w="892175" h="579120">
                  <a:moveTo>
                    <a:pt x="124173" y="332739"/>
                  </a:moveTo>
                  <a:lnTo>
                    <a:pt x="111520" y="332739"/>
                  </a:lnTo>
                  <a:lnTo>
                    <a:pt x="114617" y="336549"/>
                  </a:lnTo>
                  <a:lnTo>
                    <a:pt x="118333" y="340359"/>
                  </a:lnTo>
                  <a:lnTo>
                    <a:pt x="122669" y="342899"/>
                  </a:lnTo>
                  <a:lnTo>
                    <a:pt x="126385" y="345439"/>
                  </a:lnTo>
                  <a:lnTo>
                    <a:pt x="130721" y="349249"/>
                  </a:lnTo>
                  <a:lnTo>
                    <a:pt x="135056" y="351789"/>
                  </a:lnTo>
                  <a:lnTo>
                    <a:pt x="139392" y="355599"/>
                  </a:lnTo>
                  <a:lnTo>
                    <a:pt x="143117" y="358139"/>
                  </a:lnTo>
                  <a:lnTo>
                    <a:pt x="148072" y="360679"/>
                  </a:lnTo>
                  <a:lnTo>
                    <a:pt x="152407" y="364489"/>
                  </a:lnTo>
                  <a:lnTo>
                    <a:pt x="157362" y="367029"/>
                  </a:lnTo>
                  <a:lnTo>
                    <a:pt x="161698" y="369569"/>
                  </a:lnTo>
                  <a:lnTo>
                    <a:pt x="166653" y="372109"/>
                  </a:lnTo>
                  <a:lnTo>
                    <a:pt x="170988" y="374649"/>
                  </a:lnTo>
                  <a:lnTo>
                    <a:pt x="175952" y="377189"/>
                  </a:lnTo>
                  <a:lnTo>
                    <a:pt x="180288" y="378459"/>
                  </a:lnTo>
                  <a:lnTo>
                    <a:pt x="165414" y="365759"/>
                  </a:lnTo>
                  <a:lnTo>
                    <a:pt x="149311" y="353059"/>
                  </a:lnTo>
                  <a:lnTo>
                    <a:pt x="140631" y="346709"/>
                  </a:lnTo>
                  <a:lnTo>
                    <a:pt x="133198" y="341629"/>
                  </a:lnTo>
                  <a:lnTo>
                    <a:pt x="125147" y="334009"/>
                  </a:lnTo>
                  <a:lnTo>
                    <a:pt x="124173" y="332739"/>
                  </a:lnTo>
                  <a:close/>
                </a:path>
                <a:path w="892175" h="579120">
                  <a:moveTo>
                    <a:pt x="858987" y="259080"/>
                  </a:moveTo>
                  <a:lnTo>
                    <a:pt x="839502" y="259080"/>
                  </a:lnTo>
                  <a:lnTo>
                    <a:pt x="845696" y="266700"/>
                  </a:lnTo>
                  <a:lnTo>
                    <a:pt x="847503" y="275590"/>
                  </a:lnTo>
                  <a:lnTo>
                    <a:pt x="836406" y="312420"/>
                  </a:lnTo>
                  <a:lnTo>
                    <a:pt x="832621" y="318770"/>
                  </a:lnTo>
                  <a:lnTo>
                    <a:pt x="828922" y="323850"/>
                  </a:lnTo>
                  <a:lnTo>
                    <a:pt x="824620" y="328930"/>
                  </a:lnTo>
                  <a:lnTo>
                    <a:pt x="820233" y="334010"/>
                  </a:lnTo>
                  <a:lnTo>
                    <a:pt x="811631" y="344170"/>
                  </a:lnTo>
                  <a:lnTo>
                    <a:pt x="806642" y="349250"/>
                  </a:lnTo>
                  <a:lnTo>
                    <a:pt x="795458" y="358140"/>
                  </a:lnTo>
                  <a:lnTo>
                    <a:pt x="789265" y="363220"/>
                  </a:lnTo>
                  <a:lnTo>
                    <a:pt x="783097" y="367030"/>
                  </a:lnTo>
                  <a:lnTo>
                    <a:pt x="777523" y="370840"/>
                  </a:lnTo>
                  <a:lnTo>
                    <a:pt x="771329" y="374650"/>
                  </a:lnTo>
                  <a:lnTo>
                    <a:pt x="771329" y="375920"/>
                  </a:lnTo>
                  <a:lnTo>
                    <a:pt x="781239" y="372110"/>
                  </a:lnTo>
                  <a:lnTo>
                    <a:pt x="790555" y="367030"/>
                  </a:lnTo>
                  <a:lnTo>
                    <a:pt x="800448" y="361950"/>
                  </a:lnTo>
                  <a:lnTo>
                    <a:pt x="809738" y="355600"/>
                  </a:lnTo>
                  <a:lnTo>
                    <a:pt x="819029" y="347980"/>
                  </a:lnTo>
                  <a:lnTo>
                    <a:pt x="827717" y="341630"/>
                  </a:lnTo>
                  <a:lnTo>
                    <a:pt x="835717" y="334010"/>
                  </a:lnTo>
                  <a:lnTo>
                    <a:pt x="843804" y="326390"/>
                  </a:lnTo>
                  <a:lnTo>
                    <a:pt x="845696" y="317500"/>
                  </a:lnTo>
                  <a:lnTo>
                    <a:pt x="853094" y="303530"/>
                  </a:lnTo>
                  <a:lnTo>
                    <a:pt x="856191" y="294640"/>
                  </a:lnTo>
                  <a:lnTo>
                    <a:pt x="856793" y="292100"/>
                  </a:lnTo>
                  <a:lnTo>
                    <a:pt x="856793" y="285750"/>
                  </a:lnTo>
                  <a:lnTo>
                    <a:pt x="859288" y="283210"/>
                  </a:lnTo>
                  <a:lnTo>
                    <a:pt x="873671" y="283210"/>
                  </a:lnTo>
                  <a:lnTo>
                    <a:pt x="871675" y="278130"/>
                  </a:lnTo>
                  <a:lnTo>
                    <a:pt x="866772" y="270510"/>
                  </a:lnTo>
                  <a:lnTo>
                    <a:pt x="861782" y="262890"/>
                  </a:lnTo>
                  <a:lnTo>
                    <a:pt x="858987" y="259080"/>
                  </a:lnTo>
                  <a:close/>
                </a:path>
                <a:path w="892175" h="579120">
                  <a:moveTo>
                    <a:pt x="369453" y="325120"/>
                  </a:moveTo>
                  <a:lnTo>
                    <a:pt x="347560" y="325120"/>
                  </a:lnTo>
                  <a:lnTo>
                    <a:pt x="350038" y="326390"/>
                  </a:lnTo>
                  <a:lnTo>
                    <a:pt x="351896" y="327660"/>
                  </a:lnTo>
                  <a:lnTo>
                    <a:pt x="352515" y="330200"/>
                  </a:lnTo>
                  <a:lnTo>
                    <a:pt x="352515" y="331470"/>
                  </a:lnTo>
                  <a:lnTo>
                    <a:pt x="347560" y="334010"/>
                  </a:lnTo>
                  <a:lnTo>
                    <a:pt x="341366" y="334010"/>
                  </a:lnTo>
                  <a:lnTo>
                    <a:pt x="338889" y="336550"/>
                  </a:lnTo>
                  <a:lnTo>
                    <a:pt x="336412" y="337820"/>
                  </a:lnTo>
                  <a:lnTo>
                    <a:pt x="330218" y="337820"/>
                  </a:lnTo>
                  <a:lnTo>
                    <a:pt x="327112" y="339090"/>
                  </a:lnTo>
                  <a:lnTo>
                    <a:pt x="317822" y="339090"/>
                  </a:lnTo>
                  <a:lnTo>
                    <a:pt x="326493" y="340360"/>
                  </a:lnTo>
                  <a:lnTo>
                    <a:pt x="345083" y="341630"/>
                  </a:lnTo>
                  <a:lnTo>
                    <a:pt x="363053" y="341630"/>
                  </a:lnTo>
                  <a:lnTo>
                    <a:pt x="372344" y="344170"/>
                  </a:lnTo>
                  <a:lnTo>
                    <a:pt x="380395" y="346710"/>
                  </a:lnTo>
                  <a:lnTo>
                    <a:pt x="388447" y="351790"/>
                  </a:lnTo>
                  <a:lnTo>
                    <a:pt x="405798" y="358140"/>
                  </a:lnTo>
                  <a:lnTo>
                    <a:pt x="423149" y="363220"/>
                  </a:lnTo>
                  <a:lnTo>
                    <a:pt x="451640" y="367030"/>
                  </a:lnTo>
                  <a:lnTo>
                    <a:pt x="517319" y="367030"/>
                  </a:lnTo>
                  <a:lnTo>
                    <a:pt x="528468" y="365760"/>
                  </a:lnTo>
                  <a:lnTo>
                    <a:pt x="539616" y="365760"/>
                  </a:lnTo>
                  <a:lnTo>
                    <a:pt x="550773" y="364490"/>
                  </a:lnTo>
                  <a:lnTo>
                    <a:pt x="565638" y="361950"/>
                  </a:lnTo>
                  <a:lnTo>
                    <a:pt x="573690" y="360680"/>
                  </a:lnTo>
                  <a:lnTo>
                    <a:pt x="588563" y="358140"/>
                  </a:lnTo>
                  <a:lnTo>
                    <a:pt x="596615" y="356870"/>
                  </a:lnTo>
                  <a:lnTo>
                    <a:pt x="611489" y="354330"/>
                  </a:lnTo>
                  <a:lnTo>
                    <a:pt x="618921" y="351790"/>
                  </a:lnTo>
                  <a:lnTo>
                    <a:pt x="633786" y="349250"/>
                  </a:lnTo>
                  <a:lnTo>
                    <a:pt x="648659" y="344170"/>
                  </a:lnTo>
                  <a:lnTo>
                    <a:pt x="652066" y="342900"/>
                  </a:lnTo>
                  <a:lnTo>
                    <a:pt x="398985" y="342900"/>
                  </a:lnTo>
                  <a:lnTo>
                    <a:pt x="392791" y="341630"/>
                  </a:lnTo>
                  <a:lnTo>
                    <a:pt x="387208" y="339090"/>
                  </a:lnTo>
                  <a:lnTo>
                    <a:pt x="382253" y="336550"/>
                  </a:lnTo>
                  <a:lnTo>
                    <a:pt x="377298" y="332740"/>
                  </a:lnTo>
                  <a:lnTo>
                    <a:pt x="372344" y="327660"/>
                  </a:lnTo>
                  <a:lnTo>
                    <a:pt x="369453" y="325120"/>
                  </a:lnTo>
                  <a:close/>
                </a:path>
                <a:path w="892175" h="579120">
                  <a:moveTo>
                    <a:pt x="543952" y="316230"/>
                  </a:moveTo>
                  <a:lnTo>
                    <a:pt x="523513" y="316230"/>
                  </a:lnTo>
                  <a:lnTo>
                    <a:pt x="515452" y="317500"/>
                  </a:lnTo>
                  <a:lnTo>
                    <a:pt x="507400" y="317500"/>
                  </a:lnTo>
                  <a:lnTo>
                    <a:pt x="483236" y="321310"/>
                  </a:lnTo>
                  <a:lnTo>
                    <a:pt x="475185" y="321310"/>
                  </a:lnTo>
                  <a:lnTo>
                    <a:pt x="459081" y="323850"/>
                  </a:lnTo>
                  <a:lnTo>
                    <a:pt x="451021" y="326390"/>
                  </a:lnTo>
                  <a:lnTo>
                    <a:pt x="442969" y="327660"/>
                  </a:lnTo>
                  <a:lnTo>
                    <a:pt x="435536" y="328930"/>
                  </a:lnTo>
                  <a:lnTo>
                    <a:pt x="413230" y="336550"/>
                  </a:lnTo>
                  <a:lnTo>
                    <a:pt x="405798" y="340360"/>
                  </a:lnTo>
                  <a:lnTo>
                    <a:pt x="398985" y="342900"/>
                  </a:lnTo>
                  <a:lnTo>
                    <a:pt x="652066" y="342900"/>
                  </a:lnTo>
                  <a:lnTo>
                    <a:pt x="655473" y="341630"/>
                  </a:lnTo>
                  <a:lnTo>
                    <a:pt x="662905" y="339090"/>
                  </a:lnTo>
                  <a:lnTo>
                    <a:pt x="669718" y="335280"/>
                  </a:lnTo>
                  <a:lnTo>
                    <a:pt x="675301" y="328930"/>
                  </a:lnTo>
                  <a:lnTo>
                    <a:pt x="676540" y="327660"/>
                  </a:lnTo>
                  <a:lnTo>
                    <a:pt x="609622" y="327660"/>
                  </a:lnTo>
                  <a:lnTo>
                    <a:pt x="605906" y="325120"/>
                  </a:lnTo>
                  <a:lnTo>
                    <a:pt x="603428" y="323850"/>
                  </a:lnTo>
                  <a:lnTo>
                    <a:pt x="593518" y="321310"/>
                  </a:lnTo>
                  <a:lnTo>
                    <a:pt x="574309" y="318770"/>
                  </a:lnTo>
                  <a:lnTo>
                    <a:pt x="563780" y="317500"/>
                  </a:lnTo>
                  <a:lnTo>
                    <a:pt x="543952" y="316230"/>
                  </a:lnTo>
                  <a:close/>
                </a:path>
                <a:path w="892175" h="579120">
                  <a:moveTo>
                    <a:pt x="136791" y="316229"/>
                  </a:moveTo>
                  <a:lnTo>
                    <a:pt x="120192" y="316229"/>
                  </a:lnTo>
                  <a:lnTo>
                    <a:pt x="125147" y="321309"/>
                  </a:lnTo>
                  <a:lnTo>
                    <a:pt x="131340" y="325119"/>
                  </a:lnTo>
                  <a:lnTo>
                    <a:pt x="143736" y="330199"/>
                  </a:lnTo>
                  <a:lnTo>
                    <a:pt x="150549" y="332739"/>
                  </a:lnTo>
                  <a:lnTo>
                    <a:pt x="162937" y="337819"/>
                  </a:lnTo>
                  <a:lnTo>
                    <a:pt x="169130" y="341629"/>
                  </a:lnTo>
                  <a:lnTo>
                    <a:pt x="169130" y="339089"/>
                  </a:lnTo>
                  <a:lnTo>
                    <a:pt x="160459" y="334009"/>
                  </a:lnTo>
                  <a:lnTo>
                    <a:pt x="156124" y="330199"/>
                  </a:lnTo>
                  <a:lnTo>
                    <a:pt x="152407" y="327659"/>
                  </a:lnTo>
                  <a:lnTo>
                    <a:pt x="136791" y="316229"/>
                  </a:lnTo>
                  <a:close/>
                </a:path>
                <a:path w="892175" h="579120">
                  <a:moveTo>
                    <a:pt x="579273" y="302260"/>
                  </a:moveTo>
                  <a:lnTo>
                    <a:pt x="532184" y="302260"/>
                  </a:lnTo>
                  <a:lnTo>
                    <a:pt x="529706" y="304800"/>
                  </a:lnTo>
                  <a:lnTo>
                    <a:pt x="534661" y="306070"/>
                  </a:lnTo>
                  <a:lnTo>
                    <a:pt x="544571" y="307340"/>
                  </a:lnTo>
                  <a:lnTo>
                    <a:pt x="560683" y="307340"/>
                  </a:lnTo>
                  <a:lnTo>
                    <a:pt x="570593" y="308610"/>
                  </a:lnTo>
                  <a:lnTo>
                    <a:pt x="576167" y="311150"/>
                  </a:lnTo>
                  <a:lnTo>
                    <a:pt x="592899" y="314960"/>
                  </a:lnTo>
                  <a:lnTo>
                    <a:pt x="597854" y="317500"/>
                  </a:lnTo>
                  <a:lnTo>
                    <a:pt x="603428" y="320040"/>
                  </a:lnTo>
                  <a:lnTo>
                    <a:pt x="607764" y="322580"/>
                  </a:lnTo>
                  <a:lnTo>
                    <a:pt x="612108" y="326390"/>
                  </a:lnTo>
                  <a:lnTo>
                    <a:pt x="609622" y="327660"/>
                  </a:lnTo>
                  <a:lnTo>
                    <a:pt x="676540" y="327660"/>
                  </a:lnTo>
                  <a:lnTo>
                    <a:pt x="691404" y="312420"/>
                  </a:lnTo>
                  <a:lnTo>
                    <a:pt x="617063" y="312420"/>
                  </a:lnTo>
                  <a:lnTo>
                    <a:pt x="613347" y="311150"/>
                  </a:lnTo>
                  <a:lnTo>
                    <a:pt x="609622" y="308610"/>
                  </a:lnTo>
                  <a:lnTo>
                    <a:pt x="605906" y="308610"/>
                  </a:lnTo>
                  <a:lnTo>
                    <a:pt x="597235" y="306070"/>
                  </a:lnTo>
                  <a:lnTo>
                    <a:pt x="587944" y="303530"/>
                  </a:lnTo>
                  <a:lnTo>
                    <a:pt x="579273" y="302260"/>
                  </a:lnTo>
                  <a:close/>
                </a:path>
                <a:path w="892175" h="579120">
                  <a:moveTo>
                    <a:pt x="259584" y="259080"/>
                  </a:moveTo>
                  <a:lnTo>
                    <a:pt x="248435" y="259080"/>
                  </a:lnTo>
                  <a:lnTo>
                    <a:pt x="258345" y="261620"/>
                  </a:lnTo>
                  <a:lnTo>
                    <a:pt x="268883" y="262890"/>
                  </a:lnTo>
                  <a:lnTo>
                    <a:pt x="278793" y="265430"/>
                  </a:lnTo>
                  <a:lnTo>
                    <a:pt x="289322" y="267970"/>
                  </a:lnTo>
                  <a:lnTo>
                    <a:pt x="309770" y="270510"/>
                  </a:lnTo>
                  <a:lnTo>
                    <a:pt x="330837" y="270510"/>
                  </a:lnTo>
                  <a:lnTo>
                    <a:pt x="330837" y="271780"/>
                  </a:lnTo>
                  <a:lnTo>
                    <a:pt x="329598" y="271780"/>
                  </a:lnTo>
                  <a:lnTo>
                    <a:pt x="319680" y="274320"/>
                  </a:lnTo>
                  <a:lnTo>
                    <a:pt x="298621" y="279400"/>
                  </a:lnTo>
                  <a:lnTo>
                    <a:pt x="288083" y="280670"/>
                  </a:lnTo>
                  <a:lnTo>
                    <a:pt x="249674" y="280670"/>
                  </a:lnTo>
                  <a:lnTo>
                    <a:pt x="252151" y="281940"/>
                  </a:lnTo>
                  <a:lnTo>
                    <a:pt x="263300" y="281940"/>
                  </a:lnTo>
                  <a:lnTo>
                    <a:pt x="265778" y="283210"/>
                  </a:lnTo>
                  <a:lnTo>
                    <a:pt x="272599" y="284480"/>
                  </a:lnTo>
                  <a:lnTo>
                    <a:pt x="294897" y="288290"/>
                  </a:lnTo>
                  <a:lnTo>
                    <a:pt x="324635" y="288290"/>
                  </a:lnTo>
                  <a:lnTo>
                    <a:pt x="327112" y="290830"/>
                  </a:lnTo>
                  <a:lnTo>
                    <a:pt x="326493" y="292100"/>
                  </a:lnTo>
                  <a:lnTo>
                    <a:pt x="317822" y="295910"/>
                  </a:lnTo>
                  <a:lnTo>
                    <a:pt x="309151" y="298450"/>
                  </a:lnTo>
                  <a:lnTo>
                    <a:pt x="281890" y="302260"/>
                  </a:lnTo>
                  <a:lnTo>
                    <a:pt x="254629" y="302260"/>
                  </a:lnTo>
                  <a:lnTo>
                    <a:pt x="263920" y="304800"/>
                  </a:lnTo>
                  <a:lnTo>
                    <a:pt x="274457" y="307340"/>
                  </a:lnTo>
                  <a:lnTo>
                    <a:pt x="284987" y="308610"/>
                  </a:lnTo>
                  <a:lnTo>
                    <a:pt x="338270" y="308610"/>
                  </a:lnTo>
                  <a:lnTo>
                    <a:pt x="332695" y="312420"/>
                  </a:lnTo>
                  <a:lnTo>
                    <a:pt x="325874" y="316230"/>
                  </a:lnTo>
                  <a:lnTo>
                    <a:pt x="312248" y="320040"/>
                  </a:lnTo>
                  <a:lnTo>
                    <a:pt x="304196" y="321310"/>
                  </a:lnTo>
                  <a:lnTo>
                    <a:pt x="289322" y="322580"/>
                  </a:lnTo>
                  <a:lnTo>
                    <a:pt x="281890" y="323850"/>
                  </a:lnTo>
                  <a:lnTo>
                    <a:pt x="284367" y="325120"/>
                  </a:lnTo>
                  <a:lnTo>
                    <a:pt x="291800" y="326390"/>
                  </a:lnTo>
                  <a:lnTo>
                    <a:pt x="342605" y="326390"/>
                  </a:lnTo>
                  <a:lnTo>
                    <a:pt x="347560" y="325120"/>
                  </a:lnTo>
                  <a:lnTo>
                    <a:pt x="369453" y="325120"/>
                  </a:lnTo>
                  <a:lnTo>
                    <a:pt x="348799" y="289560"/>
                  </a:lnTo>
                  <a:lnTo>
                    <a:pt x="347560" y="278130"/>
                  </a:lnTo>
                  <a:lnTo>
                    <a:pt x="350657" y="265430"/>
                  </a:lnTo>
                  <a:lnTo>
                    <a:pt x="352309" y="260350"/>
                  </a:lnTo>
                  <a:lnTo>
                    <a:pt x="283129" y="260350"/>
                  </a:lnTo>
                  <a:lnTo>
                    <a:pt x="259584" y="259080"/>
                  </a:lnTo>
                  <a:close/>
                </a:path>
                <a:path w="892175" h="579120">
                  <a:moveTo>
                    <a:pt x="839273" y="240030"/>
                  </a:moveTo>
                  <a:lnTo>
                    <a:pt x="816534" y="240030"/>
                  </a:lnTo>
                  <a:lnTo>
                    <a:pt x="821523" y="242570"/>
                  </a:lnTo>
                  <a:lnTo>
                    <a:pt x="824018" y="247650"/>
                  </a:lnTo>
                  <a:lnTo>
                    <a:pt x="825825" y="252730"/>
                  </a:lnTo>
                  <a:lnTo>
                    <a:pt x="827717" y="259080"/>
                  </a:lnTo>
                  <a:lnTo>
                    <a:pt x="828703" y="270510"/>
                  </a:lnTo>
                  <a:lnTo>
                    <a:pt x="828801" y="275590"/>
                  </a:lnTo>
                  <a:lnTo>
                    <a:pt x="828319" y="285750"/>
                  </a:lnTo>
                  <a:lnTo>
                    <a:pt x="824620" y="299720"/>
                  </a:lnTo>
                  <a:lnTo>
                    <a:pt x="817136" y="311150"/>
                  </a:lnTo>
                  <a:lnTo>
                    <a:pt x="816534" y="314960"/>
                  </a:lnTo>
                  <a:lnTo>
                    <a:pt x="813437" y="317500"/>
                  </a:lnTo>
                  <a:lnTo>
                    <a:pt x="810943" y="320040"/>
                  </a:lnTo>
                  <a:lnTo>
                    <a:pt x="810341" y="323850"/>
                  </a:lnTo>
                  <a:lnTo>
                    <a:pt x="814040" y="322580"/>
                  </a:lnTo>
                  <a:lnTo>
                    <a:pt x="817136" y="318770"/>
                  </a:lnTo>
                  <a:lnTo>
                    <a:pt x="819631" y="316230"/>
                  </a:lnTo>
                  <a:lnTo>
                    <a:pt x="822728" y="312420"/>
                  </a:lnTo>
                  <a:lnTo>
                    <a:pt x="826427" y="306070"/>
                  </a:lnTo>
                  <a:lnTo>
                    <a:pt x="829524" y="299720"/>
                  </a:lnTo>
                  <a:lnTo>
                    <a:pt x="833309" y="293370"/>
                  </a:lnTo>
                  <a:lnTo>
                    <a:pt x="836406" y="287020"/>
                  </a:lnTo>
                  <a:lnTo>
                    <a:pt x="838814" y="280670"/>
                  </a:lnTo>
                  <a:lnTo>
                    <a:pt x="840707" y="274320"/>
                  </a:lnTo>
                  <a:lnTo>
                    <a:pt x="840707" y="266700"/>
                  </a:lnTo>
                  <a:lnTo>
                    <a:pt x="839502" y="259080"/>
                  </a:lnTo>
                  <a:lnTo>
                    <a:pt x="858987" y="259080"/>
                  </a:lnTo>
                  <a:lnTo>
                    <a:pt x="856191" y="255270"/>
                  </a:lnTo>
                  <a:lnTo>
                    <a:pt x="843804" y="243840"/>
                  </a:lnTo>
                  <a:lnTo>
                    <a:pt x="839273" y="240030"/>
                  </a:lnTo>
                  <a:close/>
                </a:path>
                <a:path w="892175" h="579120">
                  <a:moveTo>
                    <a:pt x="544571" y="274320"/>
                  </a:moveTo>
                  <a:lnTo>
                    <a:pt x="508639" y="274320"/>
                  </a:lnTo>
                  <a:lnTo>
                    <a:pt x="482617" y="278130"/>
                  </a:lnTo>
                  <a:lnTo>
                    <a:pt x="465275" y="281940"/>
                  </a:lnTo>
                  <a:lnTo>
                    <a:pt x="440491" y="285750"/>
                  </a:lnTo>
                  <a:lnTo>
                    <a:pt x="428104" y="289560"/>
                  </a:lnTo>
                  <a:lnTo>
                    <a:pt x="416327" y="293370"/>
                  </a:lnTo>
                  <a:lnTo>
                    <a:pt x="392791" y="303530"/>
                  </a:lnTo>
                  <a:lnTo>
                    <a:pt x="370485" y="313690"/>
                  </a:lnTo>
                  <a:lnTo>
                    <a:pt x="370485" y="316230"/>
                  </a:lnTo>
                  <a:lnTo>
                    <a:pt x="371105" y="318770"/>
                  </a:lnTo>
                  <a:lnTo>
                    <a:pt x="374821" y="321310"/>
                  </a:lnTo>
                  <a:lnTo>
                    <a:pt x="380395" y="318770"/>
                  </a:lnTo>
                  <a:lnTo>
                    <a:pt x="385970" y="317500"/>
                  </a:lnTo>
                  <a:lnTo>
                    <a:pt x="391544" y="314960"/>
                  </a:lnTo>
                  <a:lnTo>
                    <a:pt x="396507" y="312420"/>
                  </a:lnTo>
                  <a:lnTo>
                    <a:pt x="402082" y="311150"/>
                  </a:lnTo>
                  <a:lnTo>
                    <a:pt x="408275" y="308610"/>
                  </a:lnTo>
                  <a:lnTo>
                    <a:pt x="413850" y="307340"/>
                  </a:lnTo>
                  <a:lnTo>
                    <a:pt x="420043" y="307340"/>
                  </a:lnTo>
                  <a:lnTo>
                    <a:pt x="427485" y="303530"/>
                  </a:lnTo>
                  <a:lnTo>
                    <a:pt x="434917" y="300990"/>
                  </a:lnTo>
                  <a:lnTo>
                    <a:pt x="439253" y="299720"/>
                  </a:lnTo>
                  <a:lnTo>
                    <a:pt x="442969" y="298450"/>
                  </a:lnTo>
                  <a:lnTo>
                    <a:pt x="447304" y="297180"/>
                  </a:lnTo>
                  <a:lnTo>
                    <a:pt x="451021" y="297180"/>
                  </a:lnTo>
                  <a:lnTo>
                    <a:pt x="453498" y="294640"/>
                  </a:lnTo>
                  <a:lnTo>
                    <a:pt x="456603" y="292100"/>
                  </a:lnTo>
                  <a:lnTo>
                    <a:pt x="460320" y="292100"/>
                  </a:lnTo>
                  <a:lnTo>
                    <a:pt x="463417" y="290830"/>
                  </a:lnTo>
                  <a:lnTo>
                    <a:pt x="474565" y="288290"/>
                  </a:lnTo>
                  <a:lnTo>
                    <a:pt x="477662" y="287020"/>
                  </a:lnTo>
                  <a:lnTo>
                    <a:pt x="485094" y="287020"/>
                  </a:lnTo>
                  <a:lnTo>
                    <a:pt x="493155" y="285750"/>
                  </a:lnTo>
                  <a:lnTo>
                    <a:pt x="508020" y="285750"/>
                  </a:lnTo>
                  <a:lnTo>
                    <a:pt x="514833" y="284480"/>
                  </a:lnTo>
                  <a:lnTo>
                    <a:pt x="652789" y="284480"/>
                  </a:lnTo>
                  <a:lnTo>
                    <a:pt x="650518" y="283210"/>
                  </a:lnTo>
                  <a:lnTo>
                    <a:pt x="605906" y="283210"/>
                  </a:lnTo>
                  <a:lnTo>
                    <a:pt x="597854" y="281940"/>
                  </a:lnTo>
                  <a:lnTo>
                    <a:pt x="544571" y="274320"/>
                  </a:lnTo>
                  <a:close/>
                </a:path>
                <a:path w="892175" h="579120">
                  <a:moveTo>
                    <a:pt x="153853" y="302259"/>
                  </a:moveTo>
                  <a:lnTo>
                    <a:pt x="129482" y="302259"/>
                  </a:lnTo>
                  <a:lnTo>
                    <a:pt x="136914" y="303529"/>
                  </a:lnTo>
                  <a:lnTo>
                    <a:pt x="138773" y="306069"/>
                  </a:lnTo>
                  <a:lnTo>
                    <a:pt x="149930" y="307339"/>
                  </a:lnTo>
                  <a:lnTo>
                    <a:pt x="153646" y="307339"/>
                  </a:lnTo>
                  <a:lnTo>
                    <a:pt x="156743" y="308609"/>
                  </a:lnTo>
                  <a:lnTo>
                    <a:pt x="160459" y="309879"/>
                  </a:lnTo>
                  <a:lnTo>
                    <a:pt x="163556" y="311149"/>
                  </a:lnTo>
                  <a:lnTo>
                    <a:pt x="167272" y="312419"/>
                  </a:lnTo>
                  <a:lnTo>
                    <a:pt x="164175" y="308609"/>
                  </a:lnTo>
                  <a:lnTo>
                    <a:pt x="156743" y="303529"/>
                  </a:lnTo>
                  <a:lnTo>
                    <a:pt x="153853" y="302259"/>
                  </a:lnTo>
                  <a:close/>
                </a:path>
                <a:path w="892175" h="579120">
                  <a:moveTo>
                    <a:pt x="652789" y="284480"/>
                  </a:moveTo>
                  <a:lnTo>
                    <a:pt x="529706" y="284480"/>
                  </a:lnTo>
                  <a:lnTo>
                    <a:pt x="537139" y="285750"/>
                  </a:lnTo>
                  <a:lnTo>
                    <a:pt x="550773" y="287020"/>
                  </a:lnTo>
                  <a:lnTo>
                    <a:pt x="558206" y="288290"/>
                  </a:lnTo>
                  <a:lnTo>
                    <a:pt x="565019" y="289560"/>
                  </a:lnTo>
                  <a:lnTo>
                    <a:pt x="578645" y="293370"/>
                  </a:lnTo>
                  <a:lnTo>
                    <a:pt x="592280" y="298450"/>
                  </a:lnTo>
                  <a:lnTo>
                    <a:pt x="595376" y="300990"/>
                  </a:lnTo>
                  <a:lnTo>
                    <a:pt x="606525" y="304800"/>
                  </a:lnTo>
                  <a:lnTo>
                    <a:pt x="610869" y="304800"/>
                  </a:lnTo>
                  <a:lnTo>
                    <a:pt x="614586" y="306070"/>
                  </a:lnTo>
                  <a:lnTo>
                    <a:pt x="620779" y="311150"/>
                  </a:lnTo>
                  <a:lnTo>
                    <a:pt x="617063" y="312420"/>
                  </a:lnTo>
                  <a:lnTo>
                    <a:pt x="691404" y="312420"/>
                  </a:lnTo>
                  <a:lnTo>
                    <a:pt x="693882" y="309880"/>
                  </a:lnTo>
                  <a:lnTo>
                    <a:pt x="698837" y="302260"/>
                  </a:lnTo>
                  <a:lnTo>
                    <a:pt x="700076" y="299720"/>
                  </a:lnTo>
                  <a:lnTo>
                    <a:pt x="674062" y="299720"/>
                  </a:lnTo>
                  <a:lnTo>
                    <a:pt x="669099" y="294640"/>
                  </a:lnTo>
                  <a:lnTo>
                    <a:pt x="662905" y="289560"/>
                  </a:lnTo>
                  <a:lnTo>
                    <a:pt x="657331" y="287020"/>
                  </a:lnTo>
                  <a:lnTo>
                    <a:pt x="652789" y="284480"/>
                  </a:lnTo>
                  <a:close/>
                </a:path>
                <a:path w="892175" h="579120">
                  <a:moveTo>
                    <a:pt x="586705" y="247650"/>
                  </a:moveTo>
                  <a:lnTo>
                    <a:pt x="578645" y="247650"/>
                  </a:lnTo>
                  <a:lnTo>
                    <a:pt x="578026" y="250190"/>
                  </a:lnTo>
                  <a:lnTo>
                    <a:pt x="596615" y="254000"/>
                  </a:lnTo>
                  <a:lnTo>
                    <a:pt x="602809" y="256540"/>
                  </a:lnTo>
                  <a:lnTo>
                    <a:pt x="609003" y="257810"/>
                  </a:lnTo>
                  <a:lnTo>
                    <a:pt x="621399" y="261620"/>
                  </a:lnTo>
                  <a:lnTo>
                    <a:pt x="627592" y="264160"/>
                  </a:lnTo>
                  <a:lnTo>
                    <a:pt x="633167" y="269240"/>
                  </a:lnTo>
                  <a:lnTo>
                    <a:pt x="639360" y="273050"/>
                  </a:lnTo>
                  <a:lnTo>
                    <a:pt x="646182" y="276860"/>
                  </a:lnTo>
                  <a:lnTo>
                    <a:pt x="652995" y="279400"/>
                  </a:lnTo>
                  <a:lnTo>
                    <a:pt x="665382" y="287020"/>
                  </a:lnTo>
                  <a:lnTo>
                    <a:pt x="670957" y="292100"/>
                  </a:lnTo>
                  <a:lnTo>
                    <a:pt x="675301" y="298450"/>
                  </a:lnTo>
                  <a:lnTo>
                    <a:pt x="674062" y="299720"/>
                  </a:lnTo>
                  <a:lnTo>
                    <a:pt x="700076" y="299720"/>
                  </a:lnTo>
                  <a:lnTo>
                    <a:pt x="702553" y="294640"/>
                  </a:lnTo>
                  <a:lnTo>
                    <a:pt x="703486" y="290830"/>
                  </a:lnTo>
                  <a:lnTo>
                    <a:pt x="690166" y="290830"/>
                  </a:lnTo>
                  <a:lnTo>
                    <a:pt x="679017" y="280670"/>
                  </a:lnTo>
                  <a:lnTo>
                    <a:pt x="666621" y="270510"/>
                  </a:lnTo>
                  <a:lnTo>
                    <a:pt x="660427" y="266700"/>
                  </a:lnTo>
                  <a:lnTo>
                    <a:pt x="646801" y="260350"/>
                  </a:lnTo>
                  <a:lnTo>
                    <a:pt x="639360" y="257810"/>
                  </a:lnTo>
                  <a:lnTo>
                    <a:pt x="632547" y="255270"/>
                  </a:lnTo>
                  <a:lnTo>
                    <a:pt x="617682" y="252730"/>
                  </a:lnTo>
                  <a:lnTo>
                    <a:pt x="609622" y="251460"/>
                  </a:lnTo>
                  <a:lnTo>
                    <a:pt x="602189" y="250190"/>
                  </a:lnTo>
                  <a:lnTo>
                    <a:pt x="594138" y="248920"/>
                  </a:lnTo>
                  <a:lnTo>
                    <a:pt x="586705" y="247650"/>
                  </a:lnTo>
                  <a:close/>
                </a:path>
                <a:path w="892175" h="579120">
                  <a:moveTo>
                    <a:pt x="606525" y="237490"/>
                  </a:moveTo>
                  <a:lnTo>
                    <a:pt x="606525" y="240030"/>
                  </a:lnTo>
                  <a:lnTo>
                    <a:pt x="640599" y="250190"/>
                  </a:lnTo>
                  <a:lnTo>
                    <a:pt x="661047" y="261620"/>
                  </a:lnTo>
                  <a:lnTo>
                    <a:pt x="692024" y="285750"/>
                  </a:lnTo>
                  <a:lnTo>
                    <a:pt x="692024" y="288290"/>
                  </a:lnTo>
                  <a:lnTo>
                    <a:pt x="691404" y="290830"/>
                  </a:lnTo>
                  <a:lnTo>
                    <a:pt x="703486" y="290830"/>
                  </a:lnTo>
                  <a:lnTo>
                    <a:pt x="704420" y="287020"/>
                  </a:lnTo>
                  <a:lnTo>
                    <a:pt x="704420" y="278130"/>
                  </a:lnTo>
                  <a:lnTo>
                    <a:pt x="682114" y="262890"/>
                  </a:lnTo>
                  <a:lnTo>
                    <a:pt x="670337" y="256540"/>
                  </a:lnTo>
                  <a:lnTo>
                    <a:pt x="658569" y="251460"/>
                  </a:lnTo>
                  <a:lnTo>
                    <a:pt x="646182" y="246380"/>
                  </a:lnTo>
                  <a:lnTo>
                    <a:pt x="633167" y="242570"/>
                  </a:lnTo>
                  <a:lnTo>
                    <a:pt x="606525" y="237490"/>
                  </a:lnTo>
                  <a:close/>
                </a:path>
                <a:path w="892175" h="579120">
                  <a:moveTo>
                    <a:pt x="158601" y="280669"/>
                  </a:moveTo>
                  <a:lnTo>
                    <a:pt x="141878" y="280669"/>
                  </a:lnTo>
                  <a:lnTo>
                    <a:pt x="149310" y="283209"/>
                  </a:lnTo>
                  <a:lnTo>
                    <a:pt x="153027" y="283209"/>
                  </a:lnTo>
                  <a:lnTo>
                    <a:pt x="157362" y="284479"/>
                  </a:lnTo>
                  <a:lnTo>
                    <a:pt x="172227" y="289559"/>
                  </a:lnTo>
                  <a:lnTo>
                    <a:pt x="170988" y="287019"/>
                  </a:lnTo>
                  <a:lnTo>
                    <a:pt x="168511" y="284479"/>
                  </a:lnTo>
                  <a:lnTo>
                    <a:pt x="164795" y="284479"/>
                  </a:lnTo>
                  <a:lnTo>
                    <a:pt x="162317" y="283209"/>
                  </a:lnTo>
                  <a:lnTo>
                    <a:pt x="158601" y="280669"/>
                  </a:lnTo>
                  <a:close/>
                </a:path>
                <a:path w="892175" h="579120">
                  <a:moveTo>
                    <a:pt x="577406" y="264160"/>
                  </a:moveTo>
                  <a:lnTo>
                    <a:pt x="560683" y="264160"/>
                  </a:lnTo>
                  <a:lnTo>
                    <a:pt x="559444" y="265430"/>
                  </a:lnTo>
                  <a:lnTo>
                    <a:pt x="571832" y="269240"/>
                  </a:lnTo>
                  <a:lnTo>
                    <a:pt x="578026" y="270510"/>
                  </a:lnTo>
                  <a:lnTo>
                    <a:pt x="584847" y="271780"/>
                  </a:lnTo>
                  <a:lnTo>
                    <a:pt x="591041" y="273050"/>
                  </a:lnTo>
                  <a:lnTo>
                    <a:pt x="603428" y="276860"/>
                  </a:lnTo>
                  <a:lnTo>
                    <a:pt x="609622" y="279400"/>
                  </a:lnTo>
                  <a:lnTo>
                    <a:pt x="610241" y="281940"/>
                  </a:lnTo>
                  <a:lnTo>
                    <a:pt x="609003" y="281940"/>
                  </a:lnTo>
                  <a:lnTo>
                    <a:pt x="607144" y="283210"/>
                  </a:lnTo>
                  <a:lnTo>
                    <a:pt x="650518" y="283210"/>
                  </a:lnTo>
                  <a:lnTo>
                    <a:pt x="644324" y="280670"/>
                  </a:lnTo>
                  <a:lnTo>
                    <a:pt x="630689" y="275590"/>
                  </a:lnTo>
                  <a:lnTo>
                    <a:pt x="624495" y="273050"/>
                  </a:lnTo>
                  <a:lnTo>
                    <a:pt x="616444" y="271780"/>
                  </a:lnTo>
                  <a:lnTo>
                    <a:pt x="609003" y="270510"/>
                  </a:lnTo>
                  <a:lnTo>
                    <a:pt x="600951" y="267970"/>
                  </a:lnTo>
                  <a:lnTo>
                    <a:pt x="584847" y="265430"/>
                  </a:lnTo>
                  <a:lnTo>
                    <a:pt x="577406" y="264160"/>
                  </a:lnTo>
                  <a:close/>
                </a:path>
                <a:path w="892175" h="579120">
                  <a:moveTo>
                    <a:pt x="245338" y="278130"/>
                  </a:moveTo>
                  <a:lnTo>
                    <a:pt x="247197" y="280670"/>
                  </a:lnTo>
                  <a:lnTo>
                    <a:pt x="267025" y="280670"/>
                  </a:lnTo>
                  <a:lnTo>
                    <a:pt x="245338" y="278130"/>
                  </a:lnTo>
                  <a:close/>
                </a:path>
                <a:path w="892175" h="579120">
                  <a:moveTo>
                    <a:pt x="715568" y="176530"/>
                  </a:moveTo>
                  <a:lnTo>
                    <a:pt x="671576" y="176530"/>
                  </a:lnTo>
                  <a:lnTo>
                    <a:pt x="680256" y="179070"/>
                  </a:lnTo>
                  <a:lnTo>
                    <a:pt x="683972" y="180340"/>
                  </a:lnTo>
                  <a:lnTo>
                    <a:pt x="688308" y="181610"/>
                  </a:lnTo>
                  <a:lnTo>
                    <a:pt x="692024" y="181610"/>
                  </a:lnTo>
                  <a:lnTo>
                    <a:pt x="698837" y="184150"/>
                  </a:lnTo>
                  <a:lnTo>
                    <a:pt x="705039" y="185420"/>
                  </a:lnTo>
                  <a:lnTo>
                    <a:pt x="711852" y="187960"/>
                  </a:lnTo>
                  <a:lnTo>
                    <a:pt x="718046" y="189230"/>
                  </a:lnTo>
                  <a:lnTo>
                    <a:pt x="724859" y="191770"/>
                  </a:lnTo>
                  <a:lnTo>
                    <a:pt x="731053" y="193040"/>
                  </a:lnTo>
                  <a:lnTo>
                    <a:pt x="768232" y="208280"/>
                  </a:lnTo>
                  <a:lnTo>
                    <a:pt x="780619" y="214630"/>
                  </a:lnTo>
                  <a:lnTo>
                    <a:pt x="786194" y="217170"/>
                  </a:lnTo>
                  <a:lnTo>
                    <a:pt x="792362" y="220980"/>
                  </a:lnTo>
                  <a:lnTo>
                    <a:pt x="797351" y="226060"/>
                  </a:lnTo>
                  <a:lnTo>
                    <a:pt x="801652" y="232410"/>
                  </a:lnTo>
                  <a:lnTo>
                    <a:pt x="805437" y="240030"/>
                  </a:lnTo>
                  <a:lnTo>
                    <a:pt x="807846" y="247650"/>
                  </a:lnTo>
                  <a:lnTo>
                    <a:pt x="810340" y="254000"/>
                  </a:lnTo>
                  <a:lnTo>
                    <a:pt x="811631" y="261620"/>
                  </a:lnTo>
                  <a:lnTo>
                    <a:pt x="812133" y="267970"/>
                  </a:lnTo>
                  <a:lnTo>
                    <a:pt x="812233" y="278130"/>
                  </a:lnTo>
                  <a:lnTo>
                    <a:pt x="815330" y="269240"/>
                  </a:lnTo>
                  <a:lnTo>
                    <a:pt x="815846" y="261620"/>
                  </a:lnTo>
                  <a:lnTo>
                    <a:pt x="815781" y="257810"/>
                  </a:lnTo>
                  <a:lnTo>
                    <a:pt x="814728" y="241300"/>
                  </a:lnTo>
                  <a:lnTo>
                    <a:pt x="816534" y="240030"/>
                  </a:lnTo>
                  <a:lnTo>
                    <a:pt x="839273" y="240030"/>
                  </a:lnTo>
                  <a:lnTo>
                    <a:pt x="830212" y="232410"/>
                  </a:lnTo>
                  <a:lnTo>
                    <a:pt x="815330" y="222250"/>
                  </a:lnTo>
                  <a:lnTo>
                    <a:pt x="807846" y="218440"/>
                  </a:lnTo>
                  <a:lnTo>
                    <a:pt x="799846" y="213360"/>
                  </a:lnTo>
                  <a:lnTo>
                    <a:pt x="791759" y="209550"/>
                  </a:lnTo>
                  <a:lnTo>
                    <a:pt x="784336" y="205740"/>
                  </a:lnTo>
                  <a:lnTo>
                    <a:pt x="749642" y="189230"/>
                  </a:lnTo>
                  <a:lnTo>
                    <a:pt x="738494" y="184150"/>
                  </a:lnTo>
                  <a:lnTo>
                    <a:pt x="726717" y="180340"/>
                  </a:lnTo>
                  <a:lnTo>
                    <a:pt x="715568" y="176530"/>
                  </a:lnTo>
                  <a:close/>
                </a:path>
                <a:path w="892175" h="579120">
                  <a:moveTo>
                    <a:pt x="171924" y="262889"/>
                  </a:moveTo>
                  <a:lnTo>
                    <a:pt x="146833" y="262889"/>
                  </a:lnTo>
                  <a:lnTo>
                    <a:pt x="163556" y="266699"/>
                  </a:lnTo>
                  <a:lnTo>
                    <a:pt x="174713" y="270509"/>
                  </a:lnTo>
                  <a:lnTo>
                    <a:pt x="180287" y="271779"/>
                  </a:lnTo>
                  <a:lnTo>
                    <a:pt x="185862" y="274319"/>
                  </a:lnTo>
                  <a:lnTo>
                    <a:pt x="191436" y="275589"/>
                  </a:lnTo>
                  <a:lnTo>
                    <a:pt x="188959" y="271779"/>
                  </a:lnTo>
                  <a:lnTo>
                    <a:pt x="186481" y="270509"/>
                  </a:lnTo>
                  <a:lnTo>
                    <a:pt x="183384" y="267969"/>
                  </a:lnTo>
                  <a:lnTo>
                    <a:pt x="180287" y="266699"/>
                  </a:lnTo>
                  <a:lnTo>
                    <a:pt x="176571" y="265429"/>
                  </a:lnTo>
                  <a:lnTo>
                    <a:pt x="173474" y="264159"/>
                  </a:lnTo>
                  <a:lnTo>
                    <a:pt x="171924" y="262889"/>
                  </a:lnTo>
                  <a:close/>
                </a:path>
                <a:path w="892175" h="579120">
                  <a:moveTo>
                    <a:pt x="182146" y="246379"/>
                  </a:moveTo>
                  <a:lnTo>
                    <a:pt x="148691" y="246379"/>
                  </a:lnTo>
                  <a:lnTo>
                    <a:pt x="166033" y="251459"/>
                  </a:lnTo>
                  <a:lnTo>
                    <a:pt x="184004" y="253999"/>
                  </a:lnTo>
                  <a:lnTo>
                    <a:pt x="202585" y="257809"/>
                  </a:lnTo>
                  <a:lnTo>
                    <a:pt x="211265" y="260349"/>
                  </a:lnTo>
                  <a:lnTo>
                    <a:pt x="220555" y="261620"/>
                  </a:lnTo>
                  <a:lnTo>
                    <a:pt x="220555" y="259080"/>
                  </a:lnTo>
                  <a:lnTo>
                    <a:pt x="219316" y="259080"/>
                  </a:lnTo>
                  <a:lnTo>
                    <a:pt x="216839" y="257810"/>
                  </a:lnTo>
                  <a:lnTo>
                    <a:pt x="215600" y="256540"/>
                  </a:lnTo>
                  <a:lnTo>
                    <a:pt x="203204" y="253999"/>
                  </a:lnTo>
                  <a:lnTo>
                    <a:pt x="197010" y="251459"/>
                  </a:lnTo>
                  <a:lnTo>
                    <a:pt x="191436" y="248919"/>
                  </a:lnTo>
                  <a:lnTo>
                    <a:pt x="185242" y="247649"/>
                  </a:lnTo>
                  <a:lnTo>
                    <a:pt x="182146" y="246379"/>
                  </a:lnTo>
                  <a:close/>
                </a:path>
                <a:path w="892175" h="579120">
                  <a:moveTo>
                    <a:pt x="260823" y="237490"/>
                  </a:moveTo>
                  <a:lnTo>
                    <a:pt x="311009" y="250190"/>
                  </a:lnTo>
                  <a:lnTo>
                    <a:pt x="335792" y="250190"/>
                  </a:lnTo>
                  <a:lnTo>
                    <a:pt x="339508" y="251460"/>
                  </a:lnTo>
                  <a:lnTo>
                    <a:pt x="328970" y="255270"/>
                  </a:lnTo>
                  <a:lnTo>
                    <a:pt x="306673" y="260350"/>
                  </a:lnTo>
                  <a:lnTo>
                    <a:pt x="352309" y="260350"/>
                  </a:lnTo>
                  <a:lnTo>
                    <a:pt x="354373" y="254000"/>
                  </a:lnTo>
                  <a:lnTo>
                    <a:pt x="359947" y="243840"/>
                  </a:lnTo>
                  <a:lnTo>
                    <a:pt x="361463" y="241300"/>
                  </a:lnTo>
                  <a:lnTo>
                    <a:pt x="294277" y="241300"/>
                  </a:lnTo>
                  <a:lnTo>
                    <a:pt x="260823" y="237490"/>
                  </a:lnTo>
                  <a:close/>
                </a:path>
                <a:path w="892175" h="579120">
                  <a:moveTo>
                    <a:pt x="283748" y="0"/>
                  </a:moveTo>
                  <a:lnTo>
                    <a:pt x="244719" y="1269"/>
                  </a:lnTo>
                  <a:lnTo>
                    <a:pt x="190817" y="20319"/>
                  </a:lnTo>
                  <a:lnTo>
                    <a:pt x="175332" y="33019"/>
                  </a:lnTo>
                  <a:lnTo>
                    <a:pt x="161078" y="44449"/>
                  </a:lnTo>
                  <a:lnTo>
                    <a:pt x="149930" y="57149"/>
                  </a:lnTo>
                  <a:lnTo>
                    <a:pt x="140630" y="71119"/>
                  </a:lnTo>
                  <a:lnTo>
                    <a:pt x="131959" y="86359"/>
                  </a:lnTo>
                  <a:lnTo>
                    <a:pt x="123908" y="101599"/>
                  </a:lnTo>
                  <a:lnTo>
                    <a:pt x="114617" y="115569"/>
                  </a:lnTo>
                  <a:lnTo>
                    <a:pt x="88595" y="146049"/>
                  </a:lnTo>
                  <a:lnTo>
                    <a:pt x="66289" y="160019"/>
                  </a:lnTo>
                  <a:lnTo>
                    <a:pt x="57618" y="165099"/>
                  </a:lnTo>
                  <a:lnTo>
                    <a:pt x="48327" y="171449"/>
                  </a:lnTo>
                  <a:lnTo>
                    <a:pt x="38409" y="176529"/>
                  </a:lnTo>
                  <a:lnTo>
                    <a:pt x="28499" y="184149"/>
                  </a:lnTo>
                  <a:lnTo>
                    <a:pt x="619" y="218439"/>
                  </a:lnTo>
                  <a:lnTo>
                    <a:pt x="0" y="229869"/>
                  </a:lnTo>
                  <a:lnTo>
                    <a:pt x="3717" y="237489"/>
                  </a:lnTo>
                  <a:lnTo>
                    <a:pt x="43983" y="252729"/>
                  </a:lnTo>
                  <a:lnTo>
                    <a:pt x="50805" y="252729"/>
                  </a:lnTo>
                  <a:lnTo>
                    <a:pt x="71244" y="250189"/>
                  </a:lnTo>
                  <a:lnTo>
                    <a:pt x="81782" y="247649"/>
                  </a:lnTo>
                  <a:lnTo>
                    <a:pt x="133818" y="241299"/>
                  </a:lnTo>
                  <a:lnTo>
                    <a:pt x="166653" y="241299"/>
                  </a:lnTo>
                  <a:lnTo>
                    <a:pt x="164175" y="238759"/>
                  </a:lnTo>
                  <a:lnTo>
                    <a:pt x="164175" y="237489"/>
                  </a:lnTo>
                  <a:lnTo>
                    <a:pt x="209406" y="237489"/>
                  </a:lnTo>
                  <a:lnTo>
                    <a:pt x="203823" y="234949"/>
                  </a:lnTo>
                  <a:lnTo>
                    <a:pt x="198869" y="232409"/>
                  </a:lnTo>
                  <a:lnTo>
                    <a:pt x="193294" y="229869"/>
                  </a:lnTo>
                  <a:lnTo>
                    <a:pt x="194533" y="228599"/>
                  </a:lnTo>
                  <a:lnTo>
                    <a:pt x="240383" y="228600"/>
                  </a:lnTo>
                  <a:lnTo>
                    <a:pt x="237287" y="227330"/>
                  </a:lnTo>
                  <a:lnTo>
                    <a:pt x="234801" y="226060"/>
                  </a:lnTo>
                  <a:lnTo>
                    <a:pt x="231704" y="224790"/>
                  </a:lnTo>
                  <a:lnTo>
                    <a:pt x="229226" y="223520"/>
                  </a:lnTo>
                  <a:lnTo>
                    <a:pt x="226129" y="222250"/>
                  </a:lnTo>
                  <a:lnTo>
                    <a:pt x="223652" y="220980"/>
                  </a:lnTo>
                  <a:lnTo>
                    <a:pt x="220555" y="219710"/>
                  </a:lnTo>
                  <a:lnTo>
                    <a:pt x="218078" y="218439"/>
                  </a:lnTo>
                  <a:lnTo>
                    <a:pt x="220555" y="215900"/>
                  </a:lnTo>
                  <a:lnTo>
                    <a:pt x="253080" y="215900"/>
                  </a:lnTo>
                  <a:lnTo>
                    <a:pt x="254010" y="214630"/>
                  </a:lnTo>
                  <a:lnTo>
                    <a:pt x="244100" y="213360"/>
                  </a:lnTo>
                  <a:lnTo>
                    <a:pt x="239764" y="212090"/>
                  </a:lnTo>
                  <a:lnTo>
                    <a:pt x="234800" y="210820"/>
                  </a:lnTo>
                  <a:lnTo>
                    <a:pt x="230465" y="209550"/>
                  </a:lnTo>
                  <a:lnTo>
                    <a:pt x="226129" y="207010"/>
                  </a:lnTo>
                  <a:lnTo>
                    <a:pt x="217458" y="204469"/>
                  </a:lnTo>
                  <a:lnTo>
                    <a:pt x="213742" y="201929"/>
                  </a:lnTo>
                  <a:lnTo>
                    <a:pt x="207548" y="196849"/>
                  </a:lnTo>
                  <a:lnTo>
                    <a:pt x="201346" y="189229"/>
                  </a:lnTo>
                  <a:lnTo>
                    <a:pt x="199694" y="186689"/>
                  </a:lnTo>
                  <a:lnTo>
                    <a:pt x="186481" y="186689"/>
                  </a:lnTo>
                  <a:lnTo>
                    <a:pt x="146833" y="162559"/>
                  </a:lnTo>
                  <a:lnTo>
                    <a:pt x="138772" y="143509"/>
                  </a:lnTo>
                  <a:lnTo>
                    <a:pt x="136295" y="138429"/>
                  </a:lnTo>
                  <a:lnTo>
                    <a:pt x="134437" y="135889"/>
                  </a:lnTo>
                  <a:lnTo>
                    <a:pt x="131959" y="133349"/>
                  </a:lnTo>
                  <a:lnTo>
                    <a:pt x="125766" y="130809"/>
                  </a:lnTo>
                  <a:lnTo>
                    <a:pt x="119572" y="130809"/>
                  </a:lnTo>
                  <a:lnTo>
                    <a:pt x="122049" y="125729"/>
                  </a:lnTo>
                  <a:lnTo>
                    <a:pt x="128243" y="115569"/>
                  </a:lnTo>
                  <a:lnTo>
                    <a:pt x="130721" y="110489"/>
                  </a:lnTo>
                  <a:lnTo>
                    <a:pt x="133817" y="105409"/>
                  </a:lnTo>
                  <a:lnTo>
                    <a:pt x="154265" y="71119"/>
                  </a:lnTo>
                  <a:lnTo>
                    <a:pt x="186481" y="39369"/>
                  </a:lnTo>
                  <a:lnTo>
                    <a:pt x="215600" y="22859"/>
                  </a:lnTo>
                  <a:lnTo>
                    <a:pt x="226129" y="17779"/>
                  </a:lnTo>
                  <a:lnTo>
                    <a:pt x="236667" y="15239"/>
                  </a:lnTo>
                  <a:lnTo>
                    <a:pt x="247816" y="12699"/>
                  </a:lnTo>
                  <a:lnTo>
                    <a:pt x="270741" y="10160"/>
                  </a:lnTo>
                  <a:lnTo>
                    <a:pt x="332695" y="10160"/>
                  </a:lnTo>
                  <a:lnTo>
                    <a:pt x="322776" y="6350"/>
                  </a:lnTo>
                  <a:lnTo>
                    <a:pt x="312867" y="3810"/>
                  </a:lnTo>
                  <a:lnTo>
                    <a:pt x="283748" y="0"/>
                  </a:lnTo>
                  <a:close/>
                </a:path>
                <a:path w="892175" h="579120">
                  <a:moveTo>
                    <a:pt x="209406" y="237489"/>
                  </a:moveTo>
                  <a:lnTo>
                    <a:pt x="164175" y="237489"/>
                  </a:lnTo>
                  <a:lnTo>
                    <a:pt x="200727" y="242569"/>
                  </a:lnTo>
                  <a:lnTo>
                    <a:pt x="210026" y="245109"/>
                  </a:lnTo>
                  <a:lnTo>
                    <a:pt x="228607" y="247650"/>
                  </a:lnTo>
                  <a:lnTo>
                    <a:pt x="238525" y="247650"/>
                  </a:lnTo>
                  <a:lnTo>
                    <a:pt x="238525" y="246380"/>
                  </a:lnTo>
                  <a:lnTo>
                    <a:pt x="232323" y="245110"/>
                  </a:lnTo>
                  <a:lnTo>
                    <a:pt x="221174" y="241300"/>
                  </a:lnTo>
                  <a:lnTo>
                    <a:pt x="214981" y="238759"/>
                  </a:lnTo>
                  <a:lnTo>
                    <a:pt x="209406" y="237489"/>
                  </a:lnTo>
                  <a:close/>
                </a:path>
                <a:path w="892175" h="579120">
                  <a:moveTo>
                    <a:pt x="371016" y="227330"/>
                  </a:moveTo>
                  <a:lnTo>
                    <a:pt x="342605" y="227330"/>
                  </a:lnTo>
                  <a:lnTo>
                    <a:pt x="350038" y="229870"/>
                  </a:lnTo>
                  <a:lnTo>
                    <a:pt x="340128" y="233680"/>
                  </a:lnTo>
                  <a:lnTo>
                    <a:pt x="328970" y="237490"/>
                  </a:lnTo>
                  <a:lnTo>
                    <a:pt x="317822" y="240030"/>
                  </a:lnTo>
                  <a:lnTo>
                    <a:pt x="306054" y="241300"/>
                  </a:lnTo>
                  <a:lnTo>
                    <a:pt x="361463" y="241300"/>
                  </a:lnTo>
                  <a:lnTo>
                    <a:pt x="366769" y="232410"/>
                  </a:lnTo>
                  <a:lnTo>
                    <a:pt x="371016" y="227330"/>
                  </a:lnTo>
                  <a:close/>
                </a:path>
                <a:path w="892175" h="579120">
                  <a:moveTo>
                    <a:pt x="242861" y="228600"/>
                  </a:moveTo>
                  <a:lnTo>
                    <a:pt x="194533" y="228599"/>
                  </a:lnTo>
                  <a:lnTo>
                    <a:pt x="242242" y="232410"/>
                  </a:lnTo>
                  <a:lnTo>
                    <a:pt x="244100" y="229870"/>
                  </a:lnTo>
                  <a:lnTo>
                    <a:pt x="242861" y="228600"/>
                  </a:lnTo>
                  <a:close/>
                </a:path>
                <a:path w="892175" h="579120">
                  <a:moveTo>
                    <a:pt x="265778" y="219710"/>
                  </a:moveTo>
                  <a:lnTo>
                    <a:pt x="265778" y="220980"/>
                  </a:lnTo>
                  <a:lnTo>
                    <a:pt x="300479" y="226060"/>
                  </a:lnTo>
                  <a:lnTo>
                    <a:pt x="335173" y="228600"/>
                  </a:lnTo>
                  <a:lnTo>
                    <a:pt x="338889" y="227330"/>
                  </a:lnTo>
                  <a:lnTo>
                    <a:pt x="371016" y="227330"/>
                  </a:lnTo>
                  <a:lnTo>
                    <a:pt x="374202" y="223520"/>
                  </a:lnTo>
                  <a:lnTo>
                    <a:pt x="375131" y="222250"/>
                  </a:lnTo>
                  <a:lnTo>
                    <a:pt x="288083" y="222250"/>
                  </a:lnTo>
                  <a:lnTo>
                    <a:pt x="273219" y="220980"/>
                  </a:lnTo>
                  <a:lnTo>
                    <a:pt x="265778" y="219710"/>
                  </a:lnTo>
                  <a:close/>
                </a:path>
                <a:path w="892175" h="579120">
                  <a:moveTo>
                    <a:pt x="283748" y="196850"/>
                  </a:moveTo>
                  <a:lnTo>
                    <a:pt x="293658" y="200660"/>
                  </a:lnTo>
                  <a:lnTo>
                    <a:pt x="302957" y="201930"/>
                  </a:lnTo>
                  <a:lnTo>
                    <a:pt x="312867" y="204470"/>
                  </a:lnTo>
                  <a:lnTo>
                    <a:pt x="322777" y="204470"/>
                  </a:lnTo>
                  <a:lnTo>
                    <a:pt x="333315" y="205740"/>
                  </a:lnTo>
                  <a:lnTo>
                    <a:pt x="364911" y="205740"/>
                  </a:lnTo>
                  <a:lnTo>
                    <a:pt x="328970" y="220980"/>
                  </a:lnTo>
                  <a:lnTo>
                    <a:pt x="320919" y="220980"/>
                  </a:lnTo>
                  <a:lnTo>
                    <a:pt x="304815" y="222250"/>
                  </a:lnTo>
                  <a:lnTo>
                    <a:pt x="375131" y="222250"/>
                  </a:lnTo>
                  <a:lnTo>
                    <a:pt x="381634" y="213360"/>
                  </a:lnTo>
                  <a:lnTo>
                    <a:pt x="388447" y="204470"/>
                  </a:lnTo>
                  <a:lnTo>
                    <a:pt x="392237" y="198120"/>
                  </a:lnTo>
                  <a:lnTo>
                    <a:pt x="290561" y="198120"/>
                  </a:lnTo>
                  <a:lnTo>
                    <a:pt x="283748" y="196850"/>
                  </a:lnTo>
                  <a:close/>
                </a:path>
                <a:path w="892175" h="579120">
                  <a:moveTo>
                    <a:pt x="253080" y="215900"/>
                  </a:moveTo>
                  <a:lnTo>
                    <a:pt x="220555" y="215900"/>
                  </a:lnTo>
                  <a:lnTo>
                    <a:pt x="224271" y="217170"/>
                  </a:lnTo>
                  <a:lnTo>
                    <a:pt x="252151" y="217170"/>
                  </a:lnTo>
                  <a:lnTo>
                    <a:pt x="253080" y="215900"/>
                  </a:lnTo>
                  <a:close/>
                </a:path>
                <a:path w="892175" h="579120">
                  <a:moveTo>
                    <a:pt x="400843" y="180340"/>
                  </a:moveTo>
                  <a:lnTo>
                    <a:pt x="382873" y="180340"/>
                  </a:lnTo>
                  <a:lnTo>
                    <a:pt x="371724" y="186690"/>
                  </a:lnTo>
                  <a:lnTo>
                    <a:pt x="360575" y="191770"/>
                  </a:lnTo>
                  <a:lnTo>
                    <a:pt x="335792" y="196850"/>
                  </a:lnTo>
                  <a:lnTo>
                    <a:pt x="323396" y="198120"/>
                  </a:lnTo>
                  <a:lnTo>
                    <a:pt x="392237" y="198120"/>
                  </a:lnTo>
                  <a:lnTo>
                    <a:pt x="395269" y="193040"/>
                  </a:lnTo>
                  <a:lnTo>
                    <a:pt x="400224" y="182880"/>
                  </a:lnTo>
                  <a:lnTo>
                    <a:pt x="400843" y="180340"/>
                  </a:lnTo>
                  <a:close/>
                </a:path>
                <a:path w="892175" h="579120">
                  <a:moveTo>
                    <a:pt x="628212" y="160020"/>
                  </a:moveTo>
                  <a:lnTo>
                    <a:pt x="489438" y="160020"/>
                  </a:lnTo>
                  <a:lnTo>
                    <a:pt x="481997" y="161290"/>
                  </a:lnTo>
                  <a:lnTo>
                    <a:pt x="467133" y="162560"/>
                  </a:lnTo>
                  <a:lnTo>
                    <a:pt x="459700" y="163830"/>
                  </a:lnTo>
                  <a:lnTo>
                    <a:pt x="452879" y="165100"/>
                  </a:lnTo>
                  <a:lnTo>
                    <a:pt x="445446" y="166370"/>
                  </a:lnTo>
                  <a:lnTo>
                    <a:pt x="418185" y="173990"/>
                  </a:lnTo>
                  <a:lnTo>
                    <a:pt x="411372" y="176530"/>
                  </a:lnTo>
                  <a:lnTo>
                    <a:pt x="408895" y="182880"/>
                  </a:lnTo>
                  <a:lnTo>
                    <a:pt x="408275" y="185420"/>
                  </a:lnTo>
                  <a:lnTo>
                    <a:pt x="408275" y="189230"/>
                  </a:lnTo>
                  <a:lnTo>
                    <a:pt x="416947" y="186690"/>
                  </a:lnTo>
                  <a:lnTo>
                    <a:pt x="425007" y="185420"/>
                  </a:lnTo>
                  <a:lnTo>
                    <a:pt x="433678" y="182880"/>
                  </a:lnTo>
                  <a:lnTo>
                    <a:pt x="449782" y="179070"/>
                  </a:lnTo>
                  <a:lnTo>
                    <a:pt x="458461" y="176530"/>
                  </a:lnTo>
                  <a:lnTo>
                    <a:pt x="466513" y="175260"/>
                  </a:lnTo>
                  <a:lnTo>
                    <a:pt x="475184" y="172720"/>
                  </a:lnTo>
                  <a:lnTo>
                    <a:pt x="483236" y="171450"/>
                  </a:lnTo>
                  <a:lnTo>
                    <a:pt x="500587" y="168910"/>
                  </a:lnTo>
                  <a:lnTo>
                    <a:pt x="517938" y="167640"/>
                  </a:lnTo>
                  <a:lnTo>
                    <a:pt x="673438" y="167640"/>
                  </a:lnTo>
                  <a:lnTo>
                    <a:pt x="667240" y="166370"/>
                  </a:lnTo>
                  <a:lnTo>
                    <a:pt x="661666" y="163830"/>
                  </a:lnTo>
                  <a:lnTo>
                    <a:pt x="661356" y="161290"/>
                  </a:lnTo>
                  <a:lnTo>
                    <a:pt x="635025" y="161290"/>
                  </a:lnTo>
                  <a:lnTo>
                    <a:pt x="628212" y="160020"/>
                  </a:lnTo>
                  <a:close/>
                </a:path>
                <a:path w="892175" h="579120">
                  <a:moveTo>
                    <a:pt x="193914" y="177799"/>
                  </a:moveTo>
                  <a:lnTo>
                    <a:pt x="190197" y="177799"/>
                  </a:lnTo>
                  <a:lnTo>
                    <a:pt x="188339" y="180339"/>
                  </a:lnTo>
                  <a:lnTo>
                    <a:pt x="187100" y="184149"/>
                  </a:lnTo>
                  <a:lnTo>
                    <a:pt x="186481" y="186689"/>
                  </a:lnTo>
                  <a:lnTo>
                    <a:pt x="199694" y="186689"/>
                  </a:lnTo>
                  <a:lnTo>
                    <a:pt x="193914" y="177799"/>
                  </a:lnTo>
                  <a:close/>
                </a:path>
                <a:path w="892175" h="579120">
                  <a:moveTo>
                    <a:pt x="407174" y="157480"/>
                  </a:moveTo>
                  <a:lnTo>
                    <a:pt x="389686" y="157480"/>
                  </a:lnTo>
                  <a:lnTo>
                    <a:pt x="387208" y="160020"/>
                  </a:lnTo>
                  <a:lnTo>
                    <a:pt x="374821" y="166370"/>
                  </a:lnTo>
                  <a:lnTo>
                    <a:pt x="371724" y="167640"/>
                  </a:lnTo>
                  <a:lnTo>
                    <a:pt x="368008" y="170180"/>
                  </a:lnTo>
                  <a:lnTo>
                    <a:pt x="364911" y="171450"/>
                  </a:lnTo>
                  <a:lnTo>
                    <a:pt x="358089" y="171450"/>
                  </a:lnTo>
                  <a:lnTo>
                    <a:pt x="344463" y="173990"/>
                  </a:lnTo>
                  <a:lnTo>
                    <a:pt x="337031" y="175260"/>
                  </a:lnTo>
                  <a:lnTo>
                    <a:pt x="330218" y="176530"/>
                  </a:lnTo>
                  <a:lnTo>
                    <a:pt x="311628" y="176530"/>
                  </a:lnTo>
                  <a:lnTo>
                    <a:pt x="314725" y="177800"/>
                  </a:lnTo>
                  <a:lnTo>
                    <a:pt x="318441" y="177800"/>
                  </a:lnTo>
                  <a:lnTo>
                    <a:pt x="321538" y="179070"/>
                  </a:lnTo>
                  <a:lnTo>
                    <a:pt x="325254" y="179070"/>
                  </a:lnTo>
                  <a:lnTo>
                    <a:pt x="331456" y="180340"/>
                  </a:lnTo>
                  <a:lnTo>
                    <a:pt x="334553" y="181610"/>
                  </a:lnTo>
                  <a:lnTo>
                    <a:pt x="352515" y="181610"/>
                  </a:lnTo>
                  <a:lnTo>
                    <a:pt x="364911" y="180340"/>
                  </a:lnTo>
                  <a:lnTo>
                    <a:pt x="400843" y="180340"/>
                  </a:lnTo>
                  <a:lnTo>
                    <a:pt x="402701" y="172720"/>
                  </a:lnTo>
                  <a:lnTo>
                    <a:pt x="405798" y="162560"/>
                  </a:lnTo>
                  <a:lnTo>
                    <a:pt x="407174" y="157480"/>
                  </a:lnTo>
                  <a:close/>
                </a:path>
                <a:path w="892175" h="579120">
                  <a:moveTo>
                    <a:pt x="673438" y="167640"/>
                  </a:moveTo>
                  <a:lnTo>
                    <a:pt x="588563" y="167640"/>
                  </a:lnTo>
                  <a:lnTo>
                    <a:pt x="618302" y="170180"/>
                  </a:lnTo>
                  <a:lnTo>
                    <a:pt x="625115" y="170180"/>
                  </a:lnTo>
                  <a:lnTo>
                    <a:pt x="632547" y="171450"/>
                  </a:lnTo>
                  <a:lnTo>
                    <a:pt x="652995" y="175260"/>
                  </a:lnTo>
                  <a:lnTo>
                    <a:pt x="659808" y="177800"/>
                  </a:lnTo>
                  <a:lnTo>
                    <a:pt x="663524" y="176530"/>
                  </a:lnTo>
                  <a:lnTo>
                    <a:pt x="715568" y="176530"/>
                  </a:lnTo>
                  <a:lnTo>
                    <a:pt x="703172" y="173990"/>
                  </a:lnTo>
                  <a:lnTo>
                    <a:pt x="679636" y="168910"/>
                  </a:lnTo>
                  <a:lnTo>
                    <a:pt x="673438" y="167640"/>
                  </a:lnTo>
                  <a:close/>
                </a:path>
                <a:path w="892175" h="579120">
                  <a:moveTo>
                    <a:pt x="559444" y="167640"/>
                  </a:moveTo>
                  <a:lnTo>
                    <a:pt x="535900" y="167640"/>
                  </a:lnTo>
                  <a:lnTo>
                    <a:pt x="545190" y="168910"/>
                  </a:lnTo>
                  <a:lnTo>
                    <a:pt x="552631" y="168910"/>
                  </a:lnTo>
                  <a:lnTo>
                    <a:pt x="559444" y="167640"/>
                  </a:lnTo>
                  <a:close/>
                </a:path>
                <a:path w="892175" h="579120">
                  <a:moveTo>
                    <a:pt x="646182" y="139700"/>
                  </a:moveTo>
                  <a:lnTo>
                    <a:pt x="639980" y="149860"/>
                  </a:lnTo>
                  <a:lnTo>
                    <a:pt x="635025" y="161290"/>
                  </a:lnTo>
                  <a:lnTo>
                    <a:pt x="661356" y="161290"/>
                  </a:lnTo>
                  <a:lnTo>
                    <a:pt x="661047" y="158750"/>
                  </a:lnTo>
                  <a:lnTo>
                    <a:pt x="662285" y="152400"/>
                  </a:lnTo>
                  <a:lnTo>
                    <a:pt x="661666" y="146050"/>
                  </a:lnTo>
                  <a:lnTo>
                    <a:pt x="658569" y="143510"/>
                  </a:lnTo>
                  <a:lnTo>
                    <a:pt x="654853" y="142240"/>
                  </a:lnTo>
                  <a:lnTo>
                    <a:pt x="646182" y="139700"/>
                  </a:lnTo>
                  <a:close/>
                </a:path>
                <a:path w="892175" h="579120">
                  <a:moveTo>
                    <a:pt x="311009" y="152400"/>
                  </a:moveTo>
                  <a:lnTo>
                    <a:pt x="322157" y="156210"/>
                  </a:lnTo>
                  <a:lnTo>
                    <a:pt x="330837" y="158750"/>
                  </a:lnTo>
                  <a:lnTo>
                    <a:pt x="338889" y="160020"/>
                  </a:lnTo>
                  <a:lnTo>
                    <a:pt x="356231" y="160020"/>
                  </a:lnTo>
                  <a:lnTo>
                    <a:pt x="364292" y="158750"/>
                  </a:lnTo>
                  <a:lnTo>
                    <a:pt x="372963" y="158750"/>
                  </a:lnTo>
                  <a:lnTo>
                    <a:pt x="381015" y="157480"/>
                  </a:lnTo>
                  <a:lnTo>
                    <a:pt x="407174" y="157480"/>
                  </a:lnTo>
                  <a:lnTo>
                    <a:pt x="408207" y="153670"/>
                  </a:lnTo>
                  <a:lnTo>
                    <a:pt x="322157" y="153670"/>
                  </a:lnTo>
                  <a:lnTo>
                    <a:pt x="311009" y="152400"/>
                  </a:lnTo>
                  <a:close/>
                </a:path>
                <a:path w="892175" h="579120">
                  <a:moveTo>
                    <a:pt x="600331" y="158750"/>
                  </a:moveTo>
                  <a:lnTo>
                    <a:pt x="519177" y="158750"/>
                  </a:lnTo>
                  <a:lnTo>
                    <a:pt x="504303" y="160020"/>
                  </a:lnTo>
                  <a:lnTo>
                    <a:pt x="607144" y="160020"/>
                  </a:lnTo>
                  <a:lnTo>
                    <a:pt x="600331" y="158750"/>
                  </a:lnTo>
                  <a:close/>
                </a:path>
                <a:path w="892175" h="579120">
                  <a:moveTo>
                    <a:pt x="580512" y="157480"/>
                  </a:moveTo>
                  <a:lnTo>
                    <a:pt x="533422" y="157480"/>
                  </a:lnTo>
                  <a:lnTo>
                    <a:pt x="526609" y="158750"/>
                  </a:lnTo>
                  <a:lnTo>
                    <a:pt x="587325" y="158750"/>
                  </a:lnTo>
                  <a:lnTo>
                    <a:pt x="580512" y="157480"/>
                  </a:lnTo>
                  <a:close/>
                </a:path>
                <a:path w="892175" h="579120">
                  <a:moveTo>
                    <a:pt x="412060" y="133350"/>
                  </a:moveTo>
                  <a:lnTo>
                    <a:pt x="394030" y="133350"/>
                  </a:lnTo>
                  <a:lnTo>
                    <a:pt x="385969" y="140970"/>
                  </a:lnTo>
                  <a:lnTo>
                    <a:pt x="376679" y="147320"/>
                  </a:lnTo>
                  <a:lnTo>
                    <a:pt x="366769" y="151130"/>
                  </a:lnTo>
                  <a:lnTo>
                    <a:pt x="345083" y="153670"/>
                  </a:lnTo>
                  <a:lnTo>
                    <a:pt x="408207" y="153670"/>
                  </a:lnTo>
                  <a:lnTo>
                    <a:pt x="408895" y="151130"/>
                  </a:lnTo>
                  <a:lnTo>
                    <a:pt x="411372" y="139700"/>
                  </a:lnTo>
                  <a:lnTo>
                    <a:pt x="412060" y="133350"/>
                  </a:lnTo>
                  <a:close/>
                </a:path>
                <a:path w="892175" h="579120">
                  <a:moveTo>
                    <a:pt x="380395" y="134620"/>
                  </a:moveTo>
                  <a:lnTo>
                    <a:pt x="364292" y="134620"/>
                  </a:lnTo>
                  <a:lnTo>
                    <a:pt x="371105" y="135890"/>
                  </a:lnTo>
                  <a:lnTo>
                    <a:pt x="374201" y="135890"/>
                  </a:lnTo>
                  <a:lnTo>
                    <a:pt x="380395" y="134620"/>
                  </a:lnTo>
                  <a:close/>
                </a:path>
                <a:path w="892175" h="579120">
                  <a:moveTo>
                    <a:pt x="320299" y="129540"/>
                  </a:moveTo>
                  <a:lnTo>
                    <a:pt x="314105" y="129540"/>
                  </a:lnTo>
                  <a:lnTo>
                    <a:pt x="320299" y="132080"/>
                  </a:lnTo>
                  <a:lnTo>
                    <a:pt x="327732" y="133350"/>
                  </a:lnTo>
                  <a:lnTo>
                    <a:pt x="334553" y="134620"/>
                  </a:lnTo>
                  <a:lnTo>
                    <a:pt x="385969" y="134620"/>
                  </a:lnTo>
                  <a:lnTo>
                    <a:pt x="388447" y="133350"/>
                  </a:lnTo>
                  <a:lnTo>
                    <a:pt x="412060" y="133350"/>
                  </a:lnTo>
                  <a:lnTo>
                    <a:pt x="412336" y="130810"/>
                  </a:lnTo>
                  <a:lnTo>
                    <a:pt x="332695" y="130810"/>
                  </a:lnTo>
                  <a:lnTo>
                    <a:pt x="320299" y="129540"/>
                  </a:lnTo>
                  <a:close/>
                </a:path>
                <a:path w="892175" h="579120">
                  <a:moveTo>
                    <a:pt x="411992" y="109220"/>
                  </a:moveTo>
                  <a:lnTo>
                    <a:pt x="397746" y="109220"/>
                  </a:lnTo>
                  <a:lnTo>
                    <a:pt x="398985" y="110490"/>
                  </a:lnTo>
                  <a:lnTo>
                    <a:pt x="399604" y="111760"/>
                  </a:lnTo>
                  <a:lnTo>
                    <a:pt x="362433" y="128270"/>
                  </a:lnTo>
                  <a:lnTo>
                    <a:pt x="356850" y="129540"/>
                  </a:lnTo>
                  <a:lnTo>
                    <a:pt x="344463" y="130810"/>
                  </a:lnTo>
                  <a:lnTo>
                    <a:pt x="412336" y="130810"/>
                  </a:lnTo>
                  <a:lnTo>
                    <a:pt x="412611" y="128270"/>
                  </a:lnTo>
                  <a:lnTo>
                    <a:pt x="413230" y="116840"/>
                  </a:lnTo>
                  <a:lnTo>
                    <a:pt x="411992" y="109220"/>
                  </a:lnTo>
                  <a:close/>
                </a:path>
                <a:path w="892175" h="579120">
                  <a:moveTo>
                    <a:pt x="362433" y="110490"/>
                  </a:moveTo>
                  <a:lnTo>
                    <a:pt x="331456" y="110490"/>
                  </a:lnTo>
                  <a:lnTo>
                    <a:pt x="338269" y="111760"/>
                  </a:lnTo>
                  <a:lnTo>
                    <a:pt x="356850" y="111760"/>
                  </a:lnTo>
                  <a:lnTo>
                    <a:pt x="362433" y="110490"/>
                  </a:lnTo>
                  <a:close/>
                </a:path>
                <a:path w="892175" h="579120">
                  <a:moveTo>
                    <a:pt x="388447" y="110490"/>
                  </a:moveTo>
                  <a:lnTo>
                    <a:pt x="362433" y="110490"/>
                  </a:lnTo>
                  <a:lnTo>
                    <a:pt x="371105" y="111760"/>
                  </a:lnTo>
                  <a:lnTo>
                    <a:pt x="379776" y="111760"/>
                  </a:lnTo>
                  <a:lnTo>
                    <a:pt x="388447" y="110490"/>
                  </a:lnTo>
                  <a:close/>
                </a:path>
                <a:path w="892175" h="579120">
                  <a:moveTo>
                    <a:pt x="325873" y="59690"/>
                  </a:moveTo>
                  <a:lnTo>
                    <a:pt x="353754" y="67310"/>
                  </a:lnTo>
                  <a:lnTo>
                    <a:pt x="361814" y="68580"/>
                  </a:lnTo>
                  <a:lnTo>
                    <a:pt x="369246" y="69850"/>
                  </a:lnTo>
                  <a:lnTo>
                    <a:pt x="384731" y="69850"/>
                  </a:lnTo>
                  <a:lnTo>
                    <a:pt x="386589" y="72390"/>
                  </a:lnTo>
                  <a:lnTo>
                    <a:pt x="387208" y="73660"/>
                  </a:lnTo>
                  <a:lnTo>
                    <a:pt x="387827" y="73660"/>
                  </a:lnTo>
                  <a:lnTo>
                    <a:pt x="386589" y="76200"/>
                  </a:lnTo>
                  <a:lnTo>
                    <a:pt x="330837" y="83820"/>
                  </a:lnTo>
                  <a:lnTo>
                    <a:pt x="314105" y="83820"/>
                  </a:lnTo>
                  <a:lnTo>
                    <a:pt x="314725" y="85090"/>
                  </a:lnTo>
                  <a:lnTo>
                    <a:pt x="354992" y="90170"/>
                  </a:lnTo>
                  <a:lnTo>
                    <a:pt x="395269" y="90170"/>
                  </a:lnTo>
                  <a:lnTo>
                    <a:pt x="395888" y="93980"/>
                  </a:lnTo>
                  <a:lnTo>
                    <a:pt x="377298" y="101600"/>
                  </a:lnTo>
                  <a:lnTo>
                    <a:pt x="367388" y="104140"/>
                  </a:lnTo>
                  <a:lnTo>
                    <a:pt x="357470" y="104140"/>
                  </a:lnTo>
                  <a:lnTo>
                    <a:pt x="346941" y="105410"/>
                  </a:lnTo>
                  <a:lnTo>
                    <a:pt x="314105" y="105410"/>
                  </a:lnTo>
                  <a:lnTo>
                    <a:pt x="313486" y="106680"/>
                  </a:lnTo>
                  <a:lnTo>
                    <a:pt x="319060" y="109220"/>
                  </a:lnTo>
                  <a:lnTo>
                    <a:pt x="325254" y="110490"/>
                  </a:lnTo>
                  <a:lnTo>
                    <a:pt x="392172" y="110490"/>
                  </a:lnTo>
                  <a:lnTo>
                    <a:pt x="396507" y="109220"/>
                  </a:lnTo>
                  <a:lnTo>
                    <a:pt x="411992" y="109220"/>
                  </a:lnTo>
                  <a:lnTo>
                    <a:pt x="411372" y="105410"/>
                  </a:lnTo>
                  <a:lnTo>
                    <a:pt x="408275" y="95250"/>
                  </a:lnTo>
                  <a:lnTo>
                    <a:pt x="405798" y="83820"/>
                  </a:lnTo>
                  <a:lnTo>
                    <a:pt x="401462" y="74930"/>
                  </a:lnTo>
                  <a:lnTo>
                    <a:pt x="396507" y="66040"/>
                  </a:lnTo>
                  <a:lnTo>
                    <a:pt x="394881" y="62230"/>
                  </a:lnTo>
                  <a:lnTo>
                    <a:pt x="344463" y="62230"/>
                  </a:lnTo>
                  <a:lnTo>
                    <a:pt x="338269" y="60960"/>
                  </a:lnTo>
                  <a:lnTo>
                    <a:pt x="332076" y="60960"/>
                  </a:lnTo>
                  <a:lnTo>
                    <a:pt x="325873" y="59690"/>
                  </a:lnTo>
                  <a:close/>
                </a:path>
                <a:path w="892175" h="579120">
                  <a:moveTo>
                    <a:pt x="395269" y="90170"/>
                  </a:moveTo>
                  <a:lnTo>
                    <a:pt x="365530" y="90170"/>
                  </a:lnTo>
                  <a:lnTo>
                    <a:pt x="375440" y="91440"/>
                  </a:lnTo>
                  <a:lnTo>
                    <a:pt x="385350" y="91440"/>
                  </a:lnTo>
                  <a:lnTo>
                    <a:pt x="395269" y="90170"/>
                  </a:lnTo>
                  <a:close/>
                </a:path>
                <a:path w="892175" h="579120">
                  <a:moveTo>
                    <a:pt x="312867" y="81280"/>
                  </a:moveTo>
                  <a:lnTo>
                    <a:pt x="312247" y="82550"/>
                  </a:lnTo>
                  <a:lnTo>
                    <a:pt x="312867" y="83820"/>
                  </a:lnTo>
                  <a:lnTo>
                    <a:pt x="330837" y="83820"/>
                  </a:lnTo>
                  <a:lnTo>
                    <a:pt x="312867" y="81280"/>
                  </a:lnTo>
                  <a:close/>
                </a:path>
                <a:path w="892175" h="579120">
                  <a:moveTo>
                    <a:pt x="332695" y="10160"/>
                  </a:moveTo>
                  <a:lnTo>
                    <a:pt x="270741" y="10160"/>
                  </a:lnTo>
                  <a:lnTo>
                    <a:pt x="294277" y="12700"/>
                  </a:lnTo>
                  <a:lnTo>
                    <a:pt x="298002" y="13970"/>
                  </a:lnTo>
                  <a:lnTo>
                    <a:pt x="309770" y="13970"/>
                  </a:lnTo>
                  <a:lnTo>
                    <a:pt x="314105" y="15240"/>
                  </a:lnTo>
                  <a:lnTo>
                    <a:pt x="317822" y="15240"/>
                  </a:lnTo>
                  <a:lnTo>
                    <a:pt x="324015" y="20320"/>
                  </a:lnTo>
                  <a:lnTo>
                    <a:pt x="283128" y="20320"/>
                  </a:lnTo>
                  <a:lnTo>
                    <a:pt x="292419" y="22860"/>
                  </a:lnTo>
                  <a:lnTo>
                    <a:pt x="302337" y="24130"/>
                  </a:lnTo>
                  <a:lnTo>
                    <a:pt x="322777" y="24130"/>
                  </a:lnTo>
                  <a:lnTo>
                    <a:pt x="332695" y="25400"/>
                  </a:lnTo>
                  <a:lnTo>
                    <a:pt x="341986" y="27940"/>
                  </a:lnTo>
                  <a:lnTo>
                    <a:pt x="350037" y="31750"/>
                  </a:lnTo>
                  <a:lnTo>
                    <a:pt x="356850" y="39370"/>
                  </a:lnTo>
                  <a:lnTo>
                    <a:pt x="348179" y="40640"/>
                  </a:lnTo>
                  <a:lnTo>
                    <a:pt x="321538" y="40640"/>
                  </a:lnTo>
                  <a:lnTo>
                    <a:pt x="321538" y="41910"/>
                  </a:lnTo>
                  <a:lnTo>
                    <a:pt x="341986" y="45720"/>
                  </a:lnTo>
                  <a:lnTo>
                    <a:pt x="349418" y="45720"/>
                  </a:lnTo>
                  <a:lnTo>
                    <a:pt x="356231" y="46990"/>
                  </a:lnTo>
                  <a:lnTo>
                    <a:pt x="363672" y="48260"/>
                  </a:lnTo>
                  <a:lnTo>
                    <a:pt x="369866" y="50800"/>
                  </a:lnTo>
                  <a:lnTo>
                    <a:pt x="376059" y="54610"/>
                  </a:lnTo>
                  <a:lnTo>
                    <a:pt x="376679" y="55880"/>
                  </a:lnTo>
                  <a:lnTo>
                    <a:pt x="374821" y="58420"/>
                  </a:lnTo>
                  <a:lnTo>
                    <a:pt x="368627" y="59690"/>
                  </a:lnTo>
                  <a:lnTo>
                    <a:pt x="356231" y="60960"/>
                  </a:lnTo>
                  <a:lnTo>
                    <a:pt x="350657" y="60960"/>
                  </a:lnTo>
                  <a:lnTo>
                    <a:pt x="344463" y="62230"/>
                  </a:lnTo>
                  <a:lnTo>
                    <a:pt x="394881" y="62230"/>
                  </a:lnTo>
                  <a:lnTo>
                    <a:pt x="392172" y="55880"/>
                  </a:lnTo>
                  <a:lnTo>
                    <a:pt x="385350" y="46990"/>
                  </a:lnTo>
                  <a:lnTo>
                    <a:pt x="378640" y="40640"/>
                  </a:lnTo>
                  <a:lnTo>
                    <a:pt x="335792" y="40640"/>
                  </a:lnTo>
                  <a:lnTo>
                    <a:pt x="322777" y="39370"/>
                  </a:lnTo>
                  <a:lnTo>
                    <a:pt x="377298" y="39370"/>
                  </a:lnTo>
                  <a:lnTo>
                    <a:pt x="369246" y="31750"/>
                  </a:lnTo>
                  <a:lnTo>
                    <a:pt x="360575" y="25400"/>
                  </a:lnTo>
                  <a:lnTo>
                    <a:pt x="341986" y="13970"/>
                  </a:lnTo>
                  <a:lnTo>
                    <a:pt x="332695" y="1016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193728" y="4284785"/>
              <a:ext cx="68147" cy="8145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014676" y="4348200"/>
              <a:ext cx="119380" cy="52705"/>
            </a:xfrm>
            <a:custGeom>
              <a:avLst/>
              <a:gdLst/>
              <a:ahLst/>
              <a:cxnLst/>
              <a:rect l="l" t="t" r="r" b="b"/>
              <a:pathLst>
                <a:path w="119379" h="52704">
                  <a:moveTo>
                    <a:pt x="99745" y="1257"/>
                  </a:moveTo>
                  <a:lnTo>
                    <a:pt x="92925" y="0"/>
                  </a:lnTo>
                  <a:lnTo>
                    <a:pt x="85496" y="0"/>
                  </a:lnTo>
                  <a:lnTo>
                    <a:pt x="78676" y="635"/>
                  </a:lnTo>
                  <a:lnTo>
                    <a:pt x="71856" y="1879"/>
                  </a:lnTo>
                  <a:lnTo>
                    <a:pt x="65671" y="3733"/>
                  </a:lnTo>
                  <a:lnTo>
                    <a:pt x="58851" y="6845"/>
                  </a:lnTo>
                  <a:lnTo>
                    <a:pt x="52654" y="9334"/>
                  </a:lnTo>
                  <a:lnTo>
                    <a:pt x="47078" y="12446"/>
                  </a:lnTo>
                  <a:lnTo>
                    <a:pt x="74333" y="8089"/>
                  </a:lnTo>
                  <a:lnTo>
                    <a:pt x="78676" y="8089"/>
                  </a:lnTo>
                  <a:lnTo>
                    <a:pt x="81153" y="6235"/>
                  </a:lnTo>
                  <a:lnTo>
                    <a:pt x="86728" y="4978"/>
                  </a:lnTo>
                  <a:lnTo>
                    <a:pt x="92925" y="4978"/>
                  </a:lnTo>
                  <a:lnTo>
                    <a:pt x="95402" y="4356"/>
                  </a:lnTo>
                  <a:lnTo>
                    <a:pt x="97878" y="3111"/>
                  </a:lnTo>
                  <a:lnTo>
                    <a:pt x="99745" y="1257"/>
                  </a:lnTo>
                  <a:close/>
                </a:path>
                <a:path w="119379" h="52704">
                  <a:moveTo>
                    <a:pt x="105930" y="12446"/>
                  </a:moveTo>
                  <a:lnTo>
                    <a:pt x="95402" y="13690"/>
                  </a:lnTo>
                  <a:lnTo>
                    <a:pt x="74955" y="17424"/>
                  </a:lnTo>
                  <a:lnTo>
                    <a:pt x="65049" y="19900"/>
                  </a:lnTo>
                  <a:lnTo>
                    <a:pt x="55143" y="21767"/>
                  </a:lnTo>
                  <a:lnTo>
                    <a:pt x="44602" y="24257"/>
                  </a:lnTo>
                  <a:lnTo>
                    <a:pt x="24155" y="27978"/>
                  </a:lnTo>
                  <a:lnTo>
                    <a:pt x="8051" y="36068"/>
                  </a:lnTo>
                  <a:lnTo>
                    <a:pt x="60706" y="26746"/>
                  </a:lnTo>
                  <a:lnTo>
                    <a:pt x="70624" y="24257"/>
                  </a:lnTo>
                  <a:lnTo>
                    <a:pt x="91694" y="20523"/>
                  </a:lnTo>
                  <a:lnTo>
                    <a:pt x="95402" y="18669"/>
                  </a:lnTo>
                  <a:lnTo>
                    <a:pt x="99745" y="16789"/>
                  </a:lnTo>
                  <a:lnTo>
                    <a:pt x="103454" y="14935"/>
                  </a:lnTo>
                  <a:lnTo>
                    <a:pt x="105930" y="12446"/>
                  </a:lnTo>
                  <a:close/>
                </a:path>
                <a:path w="119379" h="52704">
                  <a:moveTo>
                    <a:pt x="118948" y="27368"/>
                  </a:moveTo>
                  <a:lnTo>
                    <a:pt x="117716" y="26746"/>
                  </a:lnTo>
                  <a:lnTo>
                    <a:pt x="110274" y="27368"/>
                  </a:lnTo>
                  <a:lnTo>
                    <a:pt x="72478" y="33578"/>
                  </a:lnTo>
                  <a:lnTo>
                    <a:pt x="43357" y="41046"/>
                  </a:lnTo>
                  <a:lnTo>
                    <a:pt x="0" y="52235"/>
                  </a:lnTo>
                  <a:lnTo>
                    <a:pt x="15481" y="52235"/>
                  </a:lnTo>
                  <a:lnTo>
                    <a:pt x="38404" y="50368"/>
                  </a:lnTo>
                  <a:lnTo>
                    <a:pt x="53898" y="47879"/>
                  </a:lnTo>
                  <a:lnTo>
                    <a:pt x="61328" y="46024"/>
                  </a:lnTo>
                  <a:lnTo>
                    <a:pt x="68757" y="44767"/>
                  </a:lnTo>
                  <a:lnTo>
                    <a:pt x="75577" y="42913"/>
                  </a:lnTo>
                  <a:lnTo>
                    <a:pt x="83019" y="40424"/>
                  </a:lnTo>
                  <a:lnTo>
                    <a:pt x="90449" y="38557"/>
                  </a:lnTo>
                  <a:lnTo>
                    <a:pt x="97269" y="36068"/>
                  </a:lnTo>
                  <a:lnTo>
                    <a:pt x="104698" y="34213"/>
                  </a:lnTo>
                  <a:lnTo>
                    <a:pt x="112128" y="31711"/>
                  </a:lnTo>
                  <a:lnTo>
                    <a:pt x="118948" y="29235"/>
                  </a:lnTo>
                  <a:lnTo>
                    <a:pt x="118948" y="2736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382687" y="4384885"/>
              <a:ext cx="91440" cy="23495"/>
            </a:xfrm>
            <a:custGeom>
              <a:avLst/>
              <a:gdLst/>
              <a:ahLst/>
              <a:cxnLst/>
              <a:rect l="l" t="t" r="r" b="b"/>
              <a:pathLst>
                <a:path w="91440" h="23495">
                  <a:moveTo>
                    <a:pt x="91073" y="0"/>
                  </a:moveTo>
                  <a:lnTo>
                    <a:pt x="49558" y="1862"/>
                  </a:lnTo>
                  <a:lnTo>
                    <a:pt x="8671" y="9949"/>
                  </a:lnTo>
                  <a:lnTo>
                    <a:pt x="0" y="18649"/>
                  </a:lnTo>
                  <a:lnTo>
                    <a:pt x="1858" y="20520"/>
                  </a:lnTo>
                  <a:lnTo>
                    <a:pt x="4335" y="22382"/>
                  </a:lnTo>
                  <a:lnTo>
                    <a:pt x="6813" y="23003"/>
                  </a:lnTo>
                  <a:lnTo>
                    <a:pt x="12387" y="23003"/>
                  </a:lnTo>
                  <a:lnTo>
                    <a:pt x="15484" y="22382"/>
                  </a:lnTo>
                  <a:lnTo>
                    <a:pt x="17961" y="22382"/>
                  </a:lnTo>
                  <a:lnTo>
                    <a:pt x="20439" y="21761"/>
                  </a:lnTo>
                  <a:lnTo>
                    <a:pt x="25394" y="19278"/>
                  </a:lnTo>
                  <a:lnTo>
                    <a:pt x="30357" y="17407"/>
                  </a:lnTo>
                  <a:lnTo>
                    <a:pt x="64431" y="9949"/>
                  </a:lnTo>
                  <a:lnTo>
                    <a:pt x="67528" y="8708"/>
                  </a:lnTo>
                  <a:lnTo>
                    <a:pt x="71244" y="7457"/>
                  </a:lnTo>
                  <a:lnTo>
                    <a:pt x="74341" y="6837"/>
                  </a:lnTo>
                  <a:lnTo>
                    <a:pt x="77438" y="5595"/>
                  </a:lnTo>
                  <a:lnTo>
                    <a:pt x="91073" y="3112"/>
                  </a:lnTo>
                  <a:lnTo>
                    <a:pt x="9107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006002" y="4390491"/>
              <a:ext cx="182245" cy="46355"/>
            </a:xfrm>
            <a:custGeom>
              <a:avLst/>
              <a:gdLst/>
              <a:ahLst/>
              <a:cxnLst/>
              <a:rect l="l" t="t" r="r" b="b"/>
              <a:pathLst>
                <a:path w="182245" h="46354">
                  <a:moveTo>
                    <a:pt x="143725" y="622"/>
                  </a:moveTo>
                  <a:lnTo>
                    <a:pt x="137528" y="0"/>
                  </a:lnTo>
                  <a:lnTo>
                    <a:pt x="131343" y="622"/>
                  </a:lnTo>
                  <a:lnTo>
                    <a:pt x="119557" y="3111"/>
                  </a:lnTo>
                  <a:lnTo>
                    <a:pt x="113995" y="4965"/>
                  </a:lnTo>
                  <a:lnTo>
                    <a:pt x="107797" y="6832"/>
                  </a:lnTo>
                  <a:lnTo>
                    <a:pt x="95402" y="8077"/>
                  </a:lnTo>
                  <a:lnTo>
                    <a:pt x="83007" y="10566"/>
                  </a:lnTo>
                  <a:lnTo>
                    <a:pt x="71247" y="12433"/>
                  </a:lnTo>
                  <a:lnTo>
                    <a:pt x="58851" y="14922"/>
                  </a:lnTo>
                  <a:lnTo>
                    <a:pt x="47078" y="16776"/>
                  </a:lnTo>
                  <a:lnTo>
                    <a:pt x="11150" y="24244"/>
                  </a:lnTo>
                  <a:lnTo>
                    <a:pt x="0" y="27355"/>
                  </a:lnTo>
                  <a:lnTo>
                    <a:pt x="5575" y="28600"/>
                  </a:lnTo>
                  <a:lnTo>
                    <a:pt x="17957" y="28600"/>
                  </a:lnTo>
                  <a:lnTo>
                    <a:pt x="37795" y="26733"/>
                  </a:lnTo>
                  <a:lnTo>
                    <a:pt x="43980" y="25488"/>
                  </a:lnTo>
                  <a:lnTo>
                    <a:pt x="50177" y="24866"/>
                  </a:lnTo>
                  <a:lnTo>
                    <a:pt x="74345" y="19900"/>
                  </a:lnTo>
                  <a:lnTo>
                    <a:pt x="86106" y="18021"/>
                  </a:lnTo>
                  <a:lnTo>
                    <a:pt x="97891" y="15544"/>
                  </a:lnTo>
                  <a:lnTo>
                    <a:pt x="121424" y="9321"/>
                  </a:lnTo>
                  <a:lnTo>
                    <a:pt x="132575" y="5588"/>
                  </a:lnTo>
                  <a:lnTo>
                    <a:pt x="143725" y="622"/>
                  </a:lnTo>
                  <a:close/>
                </a:path>
                <a:path w="182245" h="46354">
                  <a:moveTo>
                    <a:pt x="182143" y="9944"/>
                  </a:moveTo>
                  <a:lnTo>
                    <a:pt x="180276" y="8077"/>
                  </a:lnTo>
                  <a:lnTo>
                    <a:pt x="163550" y="10566"/>
                  </a:lnTo>
                  <a:lnTo>
                    <a:pt x="155498" y="12433"/>
                  </a:lnTo>
                  <a:lnTo>
                    <a:pt x="147447" y="13677"/>
                  </a:lnTo>
                  <a:lnTo>
                    <a:pt x="138772" y="15544"/>
                  </a:lnTo>
                  <a:lnTo>
                    <a:pt x="89827" y="26733"/>
                  </a:lnTo>
                  <a:lnTo>
                    <a:pt x="73723" y="30467"/>
                  </a:lnTo>
                  <a:lnTo>
                    <a:pt x="65671" y="31711"/>
                  </a:lnTo>
                  <a:lnTo>
                    <a:pt x="57607" y="33566"/>
                  </a:lnTo>
                  <a:lnTo>
                    <a:pt x="49555" y="34810"/>
                  </a:lnTo>
                  <a:lnTo>
                    <a:pt x="43370" y="36055"/>
                  </a:lnTo>
                  <a:lnTo>
                    <a:pt x="30353" y="37299"/>
                  </a:lnTo>
                  <a:lnTo>
                    <a:pt x="24155" y="37299"/>
                  </a:lnTo>
                  <a:lnTo>
                    <a:pt x="6197" y="39166"/>
                  </a:lnTo>
                  <a:lnTo>
                    <a:pt x="0" y="41033"/>
                  </a:lnTo>
                  <a:lnTo>
                    <a:pt x="10528" y="44145"/>
                  </a:lnTo>
                  <a:lnTo>
                    <a:pt x="21056" y="45999"/>
                  </a:lnTo>
                  <a:lnTo>
                    <a:pt x="31597" y="45999"/>
                  </a:lnTo>
                  <a:lnTo>
                    <a:pt x="53898" y="43522"/>
                  </a:lnTo>
                  <a:lnTo>
                    <a:pt x="86106" y="37922"/>
                  </a:lnTo>
                  <a:lnTo>
                    <a:pt x="98501" y="36055"/>
                  </a:lnTo>
                  <a:lnTo>
                    <a:pt x="123291" y="31089"/>
                  </a:lnTo>
                  <a:lnTo>
                    <a:pt x="135674" y="27978"/>
                  </a:lnTo>
                  <a:lnTo>
                    <a:pt x="170992" y="16776"/>
                  </a:lnTo>
                  <a:lnTo>
                    <a:pt x="182143" y="11811"/>
                  </a:lnTo>
                  <a:lnTo>
                    <a:pt x="182143" y="99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367812" y="4408512"/>
              <a:ext cx="331470" cy="59055"/>
            </a:xfrm>
            <a:custGeom>
              <a:avLst/>
              <a:gdLst/>
              <a:ahLst/>
              <a:cxnLst/>
              <a:rect l="l" t="t" r="r" b="b"/>
              <a:pathLst>
                <a:path w="331470" h="59054">
                  <a:moveTo>
                    <a:pt x="94780" y="1257"/>
                  </a:moveTo>
                  <a:lnTo>
                    <a:pt x="85496" y="0"/>
                  </a:lnTo>
                  <a:lnTo>
                    <a:pt x="66281" y="0"/>
                  </a:lnTo>
                  <a:lnTo>
                    <a:pt x="56375" y="622"/>
                  </a:lnTo>
                  <a:lnTo>
                    <a:pt x="36550" y="3111"/>
                  </a:lnTo>
                  <a:lnTo>
                    <a:pt x="17970" y="6845"/>
                  </a:lnTo>
                  <a:lnTo>
                    <a:pt x="15494" y="8712"/>
                  </a:lnTo>
                  <a:lnTo>
                    <a:pt x="6184" y="12446"/>
                  </a:lnTo>
                  <a:lnTo>
                    <a:pt x="1231" y="16167"/>
                  </a:lnTo>
                  <a:lnTo>
                    <a:pt x="0" y="18656"/>
                  </a:lnTo>
                  <a:lnTo>
                    <a:pt x="0" y="21767"/>
                  </a:lnTo>
                  <a:lnTo>
                    <a:pt x="12395" y="20523"/>
                  </a:lnTo>
                  <a:lnTo>
                    <a:pt x="24155" y="18656"/>
                  </a:lnTo>
                  <a:lnTo>
                    <a:pt x="35928" y="16167"/>
                  </a:lnTo>
                  <a:lnTo>
                    <a:pt x="59474" y="9956"/>
                  </a:lnTo>
                  <a:lnTo>
                    <a:pt x="82397" y="4978"/>
                  </a:lnTo>
                  <a:lnTo>
                    <a:pt x="94780" y="3111"/>
                  </a:lnTo>
                  <a:lnTo>
                    <a:pt x="94780" y="1257"/>
                  </a:lnTo>
                  <a:close/>
                </a:path>
                <a:path w="331470" h="59054">
                  <a:moveTo>
                    <a:pt x="331457" y="58445"/>
                  </a:moveTo>
                  <a:lnTo>
                    <a:pt x="330835" y="56578"/>
                  </a:lnTo>
                  <a:lnTo>
                    <a:pt x="330835" y="54102"/>
                  </a:lnTo>
                  <a:lnTo>
                    <a:pt x="329590" y="49745"/>
                  </a:lnTo>
                  <a:lnTo>
                    <a:pt x="295516" y="27978"/>
                  </a:lnTo>
                  <a:lnTo>
                    <a:pt x="276313" y="21145"/>
                  </a:lnTo>
                  <a:lnTo>
                    <a:pt x="257721" y="14922"/>
                  </a:lnTo>
                  <a:lnTo>
                    <a:pt x="257721" y="16167"/>
                  </a:lnTo>
                  <a:lnTo>
                    <a:pt x="263918" y="18046"/>
                  </a:lnTo>
                  <a:lnTo>
                    <a:pt x="269494" y="19900"/>
                  </a:lnTo>
                  <a:lnTo>
                    <a:pt x="275069" y="22390"/>
                  </a:lnTo>
                  <a:lnTo>
                    <a:pt x="286219" y="28600"/>
                  </a:lnTo>
                  <a:lnTo>
                    <a:pt x="291172" y="31711"/>
                  </a:lnTo>
                  <a:lnTo>
                    <a:pt x="296760" y="34823"/>
                  </a:lnTo>
                  <a:lnTo>
                    <a:pt x="302336" y="37312"/>
                  </a:lnTo>
                  <a:lnTo>
                    <a:pt x="306044" y="39789"/>
                  </a:lnTo>
                  <a:lnTo>
                    <a:pt x="313486" y="46024"/>
                  </a:lnTo>
                  <a:lnTo>
                    <a:pt x="317195" y="48501"/>
                  </a:lnTo>
                  <a:lnTo>
                    <a:pt x="320294" y="51612"/>
                  </a:lnTo>
                  <a:lnTo>
                    <a:pt x="327736" y="56578"/>
                  </a:lnTo>
                  <a:lnTo>
                    <a:pt x="331457" y="5844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797742" y="4427167"/>
              <a:ext cx="4445" cy="4445"/>
            </a:xfrm>
            <a:custGeom>
              <a:avLst/>
              <a:gdLst/>
              <a:ahLst/>
              <a:cxnLst/>
              <a:rect l="l" t="t" r="r" b="b"/>
              <a:pathLst>
                <a:path w="4445" h="4445">
                  <a:moveTo>
                    <a:pt x="0" y="0"/>
                  </a:moveTo>
                  <a:lnTo>
                    <a:pt x="0" y="1241"/>
                  </a:lnTo>
                  <a:lnTo>
                    <a:pt x="688" y="3103"/>
                  </a:lnTo>
                  <a:lnTo>
                    <a:pt x="1892" y="3724"/>
                  </a:lnTo>
                  <a:lnTo>
                    <a:pt x="3785" y="4345"/>
                  </a:lnTo>
                  <a:lnTo>
                    <a:pt x="4387" y="2483"/>
                  </a:lnTo>
                  <a:lnTo>
                    <a:pt x="3096" y="1241"/>
                  </a:lnTo>
                  <a:lnTo>
                    <a:pt x="1290" y="6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344266" y="4428413"/>
              <a:ext cx="354330" cy="68580"/>
            </a:xfrm>
            <a:custGeom>
              <a:avLst/>
              <a:gdLst/>
              <a:ahLst/>
              <a:cxnLst/>
              <a:rect l="l" t="t" r="r" b="b"/>
              <a:pathLst>
                <a:path w="354329" h="68579">
                  <a:moveTo>
                    <a:pt x="105321" y="1866"/>
                  </a:moveTo>
                  <a:lnTo>
                    <a:pt x="104089" y="1244"/>
                  </a:lnTo>
                  <a:lnTo>
                    <a:pt x="100368" y="1244"/>
                  </a:lnTo>
                  <a:lnTo>
                    <a:pt x="89217" y="3111"/>
                  </a:lnTo>
                  <a:lnTo>
                    <a:pt x="65671" y="4356"/>
                  </a:lnTo>
                  <a:lnTo>
                    <a:pt x="20447" y="12433"/>
                  </a:lnTo>
                  <a:lnTo>
                    <a:pt x="6819" y="22390"/>
                  </a:lnTo>
                  <a:lnTo>
                    <a:pt x="6819" y="25488"/>
                  </a:lnTo>
                  <a:lnTo>
                    <a:pt x="9296" y="27355"/>
                  </a:lnTo>
                  <a:lnTo>
                    <a:pt x="32207" y="21145"/>
                  </a:lnTo>
                  <a:lnTo>
                    <a:pt x="43992" y="17411"/>
                  </a:lnTo>
                  <a:lnTo>
                    <a:pt x="79298" y="8077"/>
                  </a:lnTo>
                  <a:lnTo>
                    <a:pt x="91694" y="5600"/>
                  </a:lnTo>
                  <a:lnTo>
                    <a:pt x="104089" y="3733"/>
                  </a:lnTo>
                  <a:lnTo>
                    <a:pt x="104089" y="3111"/>
                  </a:lnTo>
                  <a:lnTo>
                    <a:pt x="104698" y="3111"/>
                  </a:lnTo>
                  <a:lnTo>
                    <a:pt x="105321" y="2489"/>
                  </a:lnTo>
                  <a:lnTo>
                    <a:pt x="105321" y="1866"/>
                  </a:lnTo>
                  <a:close/>
                </a:path>
                <a:path w="354329" h="68579">
                  <a:moveTo>
                    <a:pt x="105943" y="37934"/>
                  </a:moveTo>
                  <a:lnTo>
                    <a:pt x="95402" y="36677"/>
                  </a:lnTo>
                  <a:lnTo>
                    <a:pt x="88595" y="38544"/>
                  </a:lnTo>
                  <a:lnTo>
                    <a:pt x="74345" y="41033"/>
                  </a:lnTo>
                  <a:lnTo>
                    <a:pt x="47091" y="46012"/>
                  </a:lnTo>
                  <a:lnTo>
                    <a:pt x="40271" y="47866"/>
                  </a:lnTo>
                  <a:lnTo>
                    <a:pt x="35318" y="49745"/>
                  </a:lnTo>
                  <a:lnTo>
                    <a:pt x="19824" y="53467"/>
                  </a:lnTo>
                  <a:lnTo>
                    <a:pt x="14871" y="55333"/>
                  </a:lnTo>
                  <a:lnTo>
                    <a:pt x="10541" y="58445"/>
                  </a:lnTo>
                  <a:lnTo>
                    <a:pt x="7442" y="62179"/>
                  </a:lnTo>
                  <a:lnTo>
                    <a:pt x="4965" y="67144"/>
                  </a:lnTo>
                  <a:lnTo>
                    <a:pt x="9296" y="68389"/>
                  </a:lnTo>
                  <a:lnTo>
                    <a:pt x="13017" y="67767"/>
                  </a:lnTo>
                  <a:lnTo>
                    <a:pt x="17348" y="66522"/>
                  </a:lnTo>
                  <a:lnTo>
                    <a:pt x="22301" y="66522"/>
                  </a:lnTo>
                  <a:lnTo>
                    <a:pt x="26022" y="64668"/>
                  </a:lnTo>
                  <a:lnTo>
                    <a:pt x="29730" y="63411"/>
                  </a:lnTo>
                  <a:lnTo>
                    <a:pt x="34074" y="62179"/>
                  </a:lnTo>
                  <a:lnTo>
                    <a:pt x="37795" y="60312"/>
                  </a:lnTo>
                  <a:lnTo>
                    <a:pt x="46469" y="57200"/>
                  </a:lnTo>
                  <a:lnTo>
                    <a:pt x="55143" y="54711"/>
                  </a:lnTo>
                  <a:lnTo>
                    <a:pt x="63195" y="51600"/>
                  </a:lnTo>
                  <a:lnTo>
                    <a:pt x="71869" y="48501"/>
                  </a:lnTo>
                  <a:lnTo>
                    <a:pt x="80543" y="46012"/>
                  </a:lnTo>
                  <a:lnTo>
                    <a:pt x="88595" y="42900"/>
                  </a:lnTo>
                  <a:lnTo>
                    <a:pt x="105943" y="37934"/>
                  </a:lnTo>
                  <a:close/>
                </a:path>
                <a:path w="354329" h="68579">
                  <a:moveTo>
                    <a:pt x="110896" y="18656"/>
                  </a:moveTo>
                  <a:lnTo>
                    <a:pt x="61950" y="22999"/>
                  </a:lnTo>
                  <a:lnTo>
                    <a:pt x="54521" y="22999"/>
                  </a:lnTo>
                  <a:lnTo>
                    <a:pt x="40271" y="26733"/>
                  </a:lnTo>
                  <a:lnTo>
                    <a:pt x="0" y="42278"/>
                  </a:lnTo>
                  <a:lnTo>
                    <a:pt x="0" y="46012"/>
                  </a:lnTo>
                  <a:lnTo>
                    <a:pt x="622" y="48501"/>
                  </a:lnTo>
                  <a:lnTo>
                    <a:pt x="1231" y="50368"/>
                  </a:lnTo>
                  <a:lnTo>
                    <a:pt x="5575" y="50368"/>
                  </a:lnTo>
                  <a:lnTo>
                    <a:pt x="7442" y="49123"/>
                  </a:lnTo>
                  <a:lnTo>
                    <a:pt x="9918" y="48501"/>
                  </a:lnTo>
                  <a:lnTo>
                    <a:pt x="16103" y="46634"/>
                  </a:lnTo>
                  <a:lnTo>
                    <a:pt x="22301" y="44145"/>
                  </a:lnTo>
                  <a:lnTo>
                    <a:pt x="34696" y="40411"/>
                  </a:lnTo>
                  <a:lnTo>
                    <a:pt x="40894" y="39166"/>
                  </a:lnTo>
                  <a:lnTo>
                    <a:pt x="47091" y="37312"/>
                  </a:lnTo>
                  <a:lnTo>
                    <a:pt x="53276" y="36055"/>
                  </a:lnTo>
                  <a:lnTo>
                    <a:pt x="60096" y="34201"/>
                  </a:lnTo>
                  <a:lnTo>
                    <a:pt x="66294" y="32956"/>
                  </a:lnTo>
                  <a:lnTo>
                    <a:pt x="72491" y="31089"/>
                  </a:lnTo>
                  <a:lnTo>
                    <a:pt x="79298" y="29845"/>
                  </a:lnTo>
                  <a:lnTo>
                    <a:pt x="98513" y="24244"/>
                  </a:lnTo>
                  <a:lnTo>
                    <a:pt x="110896" y="20523"/>
                  </a:lnTo>
                  <a:lnTo>
                    <a:pt x="110896" y="18656"/>
                  </a:lnTo>
                  <a:close/>
                </a:path>
                <a:path w="354329" h="68579">
                  <a:moveTo>
                    <a:pt x="353758" y="9334"/>
                  </a:moveTo>
                  <a:lnTo>
                    <a:pt x="350659" y="6223"/>
                  </a:lnTo>
                  <a:lnTo>
                    <a:pt x="346316" y="3733"/>
                  </a:lnTo>
                  <a:lnTo>
                    <a:pt x="341363" y="1866"/>
                  </a:lnTo>
                  <a:lnTo>
                    <a:pt x="337032" y="0"/>
                  </a:lnTo>
                  <a:lnTo>
                    <a:pt x="340118" y="3111"/>
                  </a:lnTo>
                  <a:lnTo>
                    <a:pt x="343839" y="5600"/>
                  </a:lnTo>
                  <a:lnTo>
                    <a:pt x="348183" y="8077"/>
                  </a:lnTo>
                  <a:lnTo>
                    <a:pt x="352526" y="11188"/>
                  </a:lnTo>
                  <a:lnTo>
                    <a:pt x="353758" y="933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598279" y="4476914"/>
              <a:ext cx="41275" cy="21590"/>
            </a:xfrm>
            <a:custGeom>
              <a:avLst/>
              <a:gdLst/>
              <a:ahLst/>
              <a:cxnLst/>
              <a:rect l="l" t="t" r="r" b="b"/>
              <a:pathLst>
                <a:path w="41275" h="21589">
                  <a:moveTo>
                    <a:pt x="27254" y="12433"/>
                  </a:moveTo>
                  <a:lnTo>
                    <a:pt x="24155" y="11188"/>
                  </a:lnTo>
                  <a:lnTo>
                    <a:pt x="20447" y="9321"/>
                  </a:lnTo>
                  <a:lnTo>
                    <a:pt x="14249" y="5600"/>
                  </a:lnTo>
                  <a:lnTo>
                    <a:pt x="10528" y="3721"/>
                  </a:lnTo>
                  <a:lnTo>
                    <a:pt x="7429" y="2476"/>
                  </a:lnTo>
                  <a:lnTo>
                    <a:pt x="3721" y="622"/>
                  </a:lnTo>
                  <a:lnTo>
                    <a:pt x="0" y="0"/>
                  </a:lnTo>
                  <a:lnTo>
                    <a:pt x="2476" y="3098"/>
                  </a:lnTo>
                  <a:lnTo>
                    <a:pt x="8674" y="6832"/>
                  </a:lnTo>
                  <a:lnTo>
                    <a:pt x="16103" y="9321"/>
                  </a:lnTo>
                  <a:lnTo>
                    <a:pt x="19824" y="9944"/>
                  </a:lnTo>
                  <a:lnTo>
                    <a:pt x="27254" y="12433"/>
                  </a:lnTo>
                  <a:close/>
                </a:path>
                <a:path w="41275" h="21589">
                  <a:moveTo>
                    <a:pt x="40894" y="21132"/>
                  </a:moveTo>
                  <a:lnTo>
                    <a:pt x="35318" y="16789"/>
                  </a:lnTo>
                  <a:lnTo>
                    <a:pt x="32219" y="14909"/>
                  </a:lnTo>
                  <a:lnTo>
                    <a:pt x="29108" y="13677"/>
                  </a:lnTo>
                  <a:lnTo>
                    <a:pt x="31597" y="16789"/>
                  </a:lnTo>
                  <a:lnTo>
                    <a:pt x="34074" y="19265"/>
                  </a:lnTo>
                  <a:lnTo>
                    <a:pt x="37795" y="20510"/>
                  </a:lnTo>
                  <a:lnTo>
                    <a:pt x="40894" y="2113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373387" y="4496180"/>
              <a:ext cx="544830" cy="35560"/>
            </a:xfrm>
            <a:custGeom>
              <a:avLst/>
              <a:gdLst/>
              <a:ahLst/>
              <a:cxnLst/>
              <a:rect l="l" t="t" r="r" b="b"/>
              <a:pathLst>
                <a:path w="544829" h="35560">
                  <a:moveTo>
                    <a:pt x="125755" y="0"/>
                  </a:moveTo>
                  <a:lnTo>
                    <a:pt x="118325" y="0"/>
                  </a:lnTo>
                  <a:lnTo>
                    <a:pt x="97256" y="1866"/>
                  </a:lnTo>
                  <a:lnTo>
                    <a:pt x="89827" y="3111"/>
                  </a:lnTo>
                  <a:lnTo>
                    <a:pt x="83019" y="3733"/>
                  </a:lnTo>
                  <a:lnTo>
                    <a:pt x="69392" y="6223"/>
                  </a:lnTo>
                  <a:lnTo>
                    <a:pt x="61950" y="8089"/>
                  </a:lnTo>
                  <a:lnTo>
                    <a:pt x="55130" y="9334"/>
                  </a:lnTo>
                  <a:lnTo>
                    <a:pt x="48323" y="11188"/>
                  </a:lnTo>
                  <a:lnTo>
                    <a:pt x="41503" y="12433"/>
                  </a:lnTo>
                  <a:lnTo>
                    <a:pt x="28498" y="16167"/>
                  </a:lnTo>
                  <a:lnTo>
                    <a:pt x="0" y="31711"/>
                  </a:lnTo>
                  <a:lnTo>
                    <a:pt x="609" y="32956"/>
                  </a:lnTo>
                  <a:lnTo>
                    <a:pt x="1854" y="34201"/>
                  </a:lnTo>
                  <a:lnTo>
                    <a:pt x="3086" y="34823"/>
                  </a:lnTo>
                  <a:lnTo>
                    <a:pt x="4953" y="35433"/>
                  </a:lnTo>
                  <a:lnTo>
                    <a:pt x="14871" y="30467"/>
                  </a:lnTo>
                  <a:lnTo>
                    <a:pt x="20447" y="29222"/>
                  </a:lnTo>
                  <a:lnTo>
                    <a:pt x="25400" y="27355"/>
                  </a:lnTo>
                  <a:lnTo>
                    <a:pt x="30975" y="25501"/>
                  </a:lnTo>
                  <a:lnTo>
                    <a:pt x="35928" y="24244"/>
                  </a:lnTo>
                  <a:lnTo>
                    <a:pt x="41503" y="22390"/>
                  </a:lnTo>
                  <a:lnTo>
                    <a:pt x="60096" y="15544"/>
                  </a:lnTo>
                  <a:lnTo>
                    <a:pt x="66903" y="13690"/>
                  </a:lnTo>
                  <a:lnTo>
                    <a:pt x="73723" y="11188"/>
                  </a:lnTo>
                  <a:lnTo>
                    <a:pt x="80543" y="9334"/>
                  </a:lnTo>
                  <a:lnTo>
                    <a:pt x="95402" y="6845"/>
                  </a:lnTo>
                  <a:lnTo>
                    <a:pt x="102844" y="6223"/>
                  </a:lnTo>
                  <a:lnTo>
                    <a:pt x="105321" y="4356"/>
                  </a:lnTo>
                  <a:lnTo>
                    <a:pt x="110896" y="3111"/>
                  </a:lnTo>
                  <a:lnTo>
                    <a:pt x="114617" y="3111"/>
                  </a:lnTo>
                  <a:lnTo>
                    <a:pt x="117703" y="2489"/>
                  </a:lnTo>
                  <a:lnTo>
                    <a:pt x="120192" y="2489"/>
                  </a:lnTo>
                  <a:lnTo>
                    <a:pt x="123278" y="1244"/>
                  </a:lnTo>
                  <a:lnTo>
                    <a:pt x="125755" y="0"/>
                  </a:lnTo>
                  <a:close/>
                </a:path>
                <a:path w="544829" h="35560">
                  <a:moveTo>
                    <a:pt x="530326" y="7454"/>
                  </a:moveTo>
                  <a:lnTo>
                    <a:pt x="503656" y="4978"/>
                  </a:lnTo>
                  <a:lnTo>
                    <a:pt x="503059" y="9956"/>
                  </a:lnTo>
                  <a:lnTo>
                    <a:pt x="506158" y="10579"/>
                  </a:lnTo>
                  <a:lnTo>
                    <a:pt x="512953" y="10579"/>
                  </a:lnTo>
                  <a:lnTo>
                    <a:pt x="520433" y="9334"/>
                  </a:lnTo>
                  <a:lnTo>
                    <a:pt x="527227" y="9334"/>
                  </a:lnTo>
                  <a:lnTo>
                    <a:pt x="530326" y="9956"/>
                  </a:lnTo>
                  <a:lnTo>
                    <a:pt x="530326" y="7454"/>
                  </a:lnTo>
                  <a:close/>
                </a:path>
                <a:path w="544829" h="35560">
                  <a:moveTo>
                    <a:pt x="544614" y="21145"/>
                  </a:moveTo>
                  <a:lnTo>
                    <a:pt x="540829" y="21145"/>
                  </a:lnTo>
                  <a:lnTo>
                    <a:pt x="532218" y="22390"/>
                  </a:lnTo>
                  <a:lnTo>
                    <a:pt x="522935" y="22390"/>
                  </a:lnTo>
                  <a:lnTo>
                    <a:pt x="514248" y="21145"/>
                  </a:lnTo>
                  <a:lnTo>
                    <a:pt x="510463" y="19900"/>
                  </a:lnTo>
                  <a:lnTo>
                    <a:pt x="508647" y="20523"/>
                  </a:lnTo>
                  <a:lnTo>
                    <a:pt x="507365" y="21767"/>
                  </a:lnTo>
                  <a:lnTo>
                    <a:pt x="506755" y="23012"/>
                  </a:lnTo>
                  <a:lnTo>
                    <a:pt x="506755" y="25501"/>
                  </a:lnTo>
                  <a:lnTo>
                    <a:pt x="509854" y="26733"/>
                  </a:lnTo>
                  <a:lnTo>
                    <a:pt x="512953" y="27355"/>
                  </a:lnTo>
                  <a:lnTo>
                    <a:pt x="523532" y="27355"/>
                  </a:lnTo>
                  <a:lnTo>
                    <a:pt x="530326" y="26123"/>
                  </a:lnTo>
                  <a:lnTo>
                    <a:pt x="534022" y="26123"/>
                  </a:lnTo>
                  <a:lnTo>
                    <a:pt x="536524" y="24244"/>
                  </a:lnTo>
                  <a:lnTo>
                    <a:pt x="540219" y="24244"/>
                  </a:lnTo>
                  <a:lnTo>
                    <a:pt x="543318" y="23622"/>
                  </a:lnTo>
                  <a:lnTo>
                    <a:pt x="544614" y="2114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403126" y="4520422"/>
              <a:ext cx="168275" cy="25400"/>
            </a:xfrm>
            <a:custGeom>
              <a:avLst/>
              <a:gdLst/>
              <a:ahLst/>
              <a:cxnLst/>
              <a:rect l="l" t="t" r="r" b="b"/>
              <a:pathLst>
                <a:path w="168275" h="25400">
                  <a:moveTo>
                    <a:pt x="122669" y="0"/>
                  </a:moveTo>
                  <a:lnTo>
                    <a:pt x="112759" y="629"/>
                  </a:lnTo>
                  <a:lnTo>
                    <a:pt x="102849" y="629"/>
                  </a:lnTo>
                  <a:lnTo>
                    <a:pt x="92931" y="1870"/>
                  </a:lnTo>
                  <a:lnTo>
                    <a:pt x="83021" y="2491"/>
                  </a:lnTo>
                  <a:lnTo>
                    <a:pt x="73730" y="3733"/>
                  </a:lnTo>
                  <a:lnTo>
                    <a:pt x="54521" y="7466"/>
                  </a:lnTo>
                  <a:lnTo>
                    <a:pt x="45231" y="9949"/>
                  </a:lnTo>
                  <a:lnTo>
                    <a:pt x="35931" y="11820"/>
                  </a:lnTo>
                  <a:lnTo>
                    <a:pt x="17970" y="16786"/>
                  </a:lnTo>
                  <a:lnTo>
                    <a:pt x="8679" y="19899"/>
                  </a:lnTo>
                  <a:lnTo>
                    <a:pt x="0" y="22382"/>
                  </a:lnTo>
                  <a:lnTo>
                    <a:pt x="2477" y="23632"/>
                  </a:lnTo>
                  <a:lnTo>
                    <a:pt x="5574" y="24874"/>
                  </a:lnTo>
                  <a:lnTo>
                    <a:pt x="13015" y="24874"/>
                  </a:lnTo>
                  <a:lnTo>
                    <a:pt x="21686" y="22382"/>
                  </a:lnTo>
                  <a:lnTo>
                    <a:pt x="26022" y="21761"/>
                  </a:lnTo>
                  <a:lnTo>
                    <a:pt x="30357" y="20520"/>
                  </a:lnTo>
                  <a:lnTo>
                    <a:pt x="39656" y="19278"/>
                  </a:lnTo>
                  <a:lnTo>
                    <a:pt x="43373" y="18037"/>
                  </a:lnTo>
                  <a:lnTo>
                    <a:pt x="47708" y="16786"/>
                  </a:lnTo>
                  <a:lnTo>
                    <a:pt x="55141" y="16786"/>
                  </a:lnTo>
                  <a:lnTo>
                    <a:pt x="78685" y="14924"/>
                  </a:lnTo>
                  <a:lnTo>
                    <a:pt x="86737" y="13683"/>
                  </a:lnTo>
                  <a:lnTo>
                    <a:pt x="94169" y="13062"/>
                  </a:lnTo>
                  <a:lnTo>
                    <a:pt x="102230" y="11820"/>
                  </a:lnTo>
                  <a:lnTo>
                    <a:pt x="117095" y="10570"/>
                  </a:lnTo>
                  <a:lnTo>
                    <a:pt x="147452" y="10570"/>
                  </a:lnTo>
                  <a:lnTo>
                    <a:pt x="167900" y="8708"/>
                  </a:lnTo>
                  <a:lnTo>
                    <a:pt x="166042" y="8087"/>
                  </a:lnTo>
                  <a:lnTo>
                    <a:pt x="164184" y="6845"/>
                  </a:lnTo>
                  <a:lnTo>
                    <a:pt x="161698" y="6225"/>
                  </a:lnTo>
                  <a:lnTo>
                    <a:pt x="159840" y="6845"/>
                  </a:lnTo>
                  <a:lnTo>
                    <a:pt x="152407" y="2491"/>
                  </a:lnTo>
                  <a:lnTo>
                    <a:pt x="142497" y="1250"/>
                  </a:lnTo>
                  <a:lnTo>
                    <a:pt x="12266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884539" y="4529130"/>
              <a:ext cx="68580" cy="10160"/>
            </a:xfrm>
            <a:custGeom>
              <a:avLst/>
              <a:gdLst/>
              <a:ahLst/>
              <a:cxnLst/>
              <a:rect l="l" t="t" r="r" b="b"/>
              <a:pathLst>
                <a:path w="68579" h="10160">
                  <a:moveTo>
                    <a:pt x="60044" y="0"/>
                  </a:moveTo>
                  <a:lnTo>
                    <a:pt x="44560" y="0"/>
                  </a:lnTo>
                  <a:lnTo>
                    <a:pt x="11785" y="2483"/>
                  </a:lnTo>
                  <a:lnTo>
                    <a:pt x="3699" y="2483"/>
                  </a:lnTo>
                  <a:lnTo>
                    <a:pt x="1204" y="3733"/>
                  </a:lnTo>
                  <a:lnTo>
                    <a:pt x="0" y="5595"/>
                  </a:lnTo>
                  <a:lnTo>
                    <a:pt x="0" y="7457"/>
                  </a:lnTo>
                  <a:lnTo>
                    <a:pt x="1204" y="8708"/>
                  </a:lnTo>
                  <a:lnTo>
                    <a:pt x="3699" y="9328"/>
                  </a:lnTo>
                  <a:lnTo>
                    <a:pt x="6193" y="9328"/>
                  </a:lnTo>
                  <a:lnTo>
                    <a:pt x="8000" y="9949"/>
                  </a:lnTo>
                  <a:lnTo>
                    <a:pt x="14882" y="8078"/>
                  </a:lnTo>
                  <a:lnTo>
                    <a:pt x="22280" y="6837"/>
                  </a:lnTo>
                  <a:lnTo>
                    <a:pt x="66238" y="3112"/>
                  </a:lnTo>
                  <a:lnTo>
                    <a:pt x="68130" y="1241"/>
                  </a:lnTo>
                  <a:lnTo>
                    <a:pt x="68130" y="620"/>
                  </a:lnTo>
                  <a:lnTo>
                    <a:pt x="6004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859076" y="4542805"/>
              <a:ext cx="3175" cy="5080"/>
            </a:xfrm>
            <a:custGeom>
              <a:avLst/>
              <a:gdLst/>
              <a:ahLst/>
              <a:cxnLst/>
              <a:rect l="l" t="t" r="r" b="b"/>
              <a:pathLst>
                <a:path w="3175" h="5079">
                  <a:moveTo>
                    <a:pt x="3096" y="0"/>
                  </a:moveTo>
                  <a:lnTo>
                    <a:pt x="0" y="4974"/>
                  </a:lnTo>
                  <a:lnTo>
                    <a:pt x="688" y="4354"/>
                  </a:lnTo>
                  <a:lnTo>
                    <a:pt x="309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885744" y="4545296"/>
              <a:ext cx="57150" cy="8255"/>
            </a:xfrm>
            <a:custGeom>
              <a:avLst/>
              <a:gdLst/>
              <a:ahLst/>
              <a:cxnLst/>
              <a:rect l="l" t="t" r="r" b="b"/>
              <a:pathLst>
                <a:path w="57150" h="8254">
                  <a:moveTo>
                    <a:pt x="57033" y="0"/>
                  </a:moveTo>
                  <a:lnTo>
                    <a:pt x="35957" y="0"/>
                  </a:lnTo>
                  <a:lnTo>
                    <a:pt x="29161" y="620"/>
                  </a:lnTo>
                  <a:lnTo>
                    <a:pt x="21677" y="620"/>
                  </a:lnTo>
                  <a:lnTo>
                    <a:pt x="602" y="2483"/>
                  </a:lnTo>
                  <a:lnTo>
                    <a:pt x="0" y="3733"/>
                  </a:lnTo>
                  <a:lnTo>
                    <a:pt x="0" y="5595"/>
                  </a:lnTo>
                  <a:lnTo>
                    <a:pt x="602" y="6837"/>
                  </a:lnTo>
                  <a:lnTo>
                    <a:pt x="2494" y="8078"/>
                  </a:lnTo>
                  <a:lnTo>
                    <a:pt x="57033" y="1862"/>
                  </a:lnTo>
                  <a:lnTo>
                    <a:pt x="5703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472521" y="4545296"/>
              <a:ext cx="60325" cy="5080"/>
            </a:xfrm>
            <a:custGeom>
              <a:avLst/>
              <a:gdLst/>
              <a:ahLst/>
              <a:cxnLst/>
              <a:rect l="l" t="t" r="r" b="b"/>
              <a:pathLst>
                <a:path w="60325" h="5079">
                  <a:moveTo>
                    <a:pt x="37790" y="0"/>
                  </a:moveTo>
                  <a:lnTo>
                    <a:pt x="22297" y="0"/>
                  </a:lnTo>
                  <a:lnTo>
                    <a:pt x="6813" y="2483"/>
                  </a:lnTo>
                  <a:lnTo>
                    <a:pt x="0" y="4974"/>
                  </a:lnTo>
                  <a:lnTo>
                    <a:pt x="48319" y="4974"/>
                  </a:lnTo>
                  <a:lnTo>
                    <a:pt x="60087" y="2483"/>
                  </a:lnTo>
                  <a:lnTo>
                    <a:pt x="52654" y="1862"/>
                  </a:lnTo>
                  <a:lnTo>
                    <a:pt x="45222" y="620"/>
                  </a:lnTo>
                  <a:lnTo>
                    <a:pt x="377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333738" y="4549038"/>
              <a:ext cx="592455" cy="19685"/>
            </a:xfrm>
            <a:custGeom>
              <a:avLst/>
              <a:gdLst/>
              <a:ahLst/>
              <a:cxnLst/>
              <a:rect l="l" t="t" r="r" b="b"/>
              <a:pathLst>
                <a:path w="592454" h="19685">
                  <a:moveTo>
                    <a:pt x="25400" y="2476"/>
                  </a:moveTo>
                  <a:lnTo>
                    <a:pt x="24777" y="0"/>
                  </a:lnTo>
                  <a:lnTo>
                    <a:pt x="20447" y="0"/>
                  </a:lnTo>
                  <a:lnTo>
                    <a:pt x="13004" y="1854"/>
                  </a:lnTo>
                  <a:lnTo>
                    <a:pt x="7429" y="1854"/>
                  </a:lnTo>
                  <a:lnTo>
                    <a:pt x="0" y="3721"/>
                  </a:lnTo>
                  <a:lnTo>
                    <a:pt x="1854" y="5588"/>
                  </a:lnTo>
                  <a:lnTo>
                    <a:pt x="6184" y="6832"/>
                  </a:lnTo>
                  <a:lnTo>
                    <a:pt x="8661" y="6210"/>
                  </a:lnTo>
                  <a:lnTo>
                    <a:pt x="11150" y="6210"/>
                  </a:lnTo>
                  <a:lnTo>
                    <a:pt x="13627" y="5588"/>
                  </a:lnTo>
                  <a:lnTo>
                    <a:pt x="18580" y="5588"/>
                  </a:lnTo>
                  <a:lnTo>
                    <a:pt x="21678" y="4965"/>
                  </a:lnTo>
                  <a:lnTo>
                    <a:pt x="25400" y="2476"/>
                  </a:lnTo>
                  <a:close/>
                </a:path>
                <a:path w="592454" h="19685">
                  <a:moveTo>
                    <a:pt x="592264" y="14909"/>
                  </a:moveTo>
                  <a:lnTo>
                    <a:pt x="572477" y="12433"/>
                  </a:lnTo>
                  <a:lnTo>
                    <a:pt x="562584" y="12433"/>
                  </a:lnTo>
                  <a:lnTo>
                    <a:pt x="552602" y="13677"/>
                  </a:lnTo>
                  <a:lnTo>
                    <a:pt x="552005" y="14909"/>
                  </a:lnTo>
                  <a:lnTo>
                    <a:pt x="552005" y="16789"/>
                  </a:lnTo>
                  <a:lnTo>
                    <a:pt x="554494" y="19265"/>
                  </a:lnTo>
                  <a:lnTo>
                    <a:pt x="563181" y="18021"/>
                  </a:lnTo>
                  <a:lnTo>
                    <a:pt x="568083" y="18021"/>
                  </a:lnTo>
                  <a:lnTo>
                    <a:pt x="578065" y="16789"/>
                  </a:lnTo>
                  <a:lnTo>
                    <a:pt x="582968" y="16789"/>
                  </a:lnTo>
                  <a:lnTo>
                    <a:pt x="592264" y="15532"/>
                  </a:lnTo>
                  <a:lnTo>
                    <a:pt x="592264" y="1490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085923" y="4575137"/>
              <a:ext cx="5715" cy="10795"/>
            </a:xfrm>
            <a:custGeom>
              <a:avLst/>
              <a:gdLst/>
              <a:ahLst/>
              <a:cxnLst/>
              <a:rect l="l" t="t" r="r" b="b"/>
              <a:pathLst>
                <a:path w="5715" h="10795">
                  <a:moveTo>
                    <a:pt x="0" y="0"/>
                  </a:moveTo>
                  <a:lnTo>
                    <a:pt x="5574" y="10570"/>
                  </a:lnTo>
                  <a:lnTo>
                    <a:pt x="5574" y="80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883249" y="4578249"/>
              <a:ext cx="79375" cy="7620"/>
            </a:xfrm>
            <a:custGeom>
              <a:avLst/>
              <a:gdLst/>
              <a:ahLst/>
              <a:cxnLst/>
              <a:rect l="l" t="t" r="r" b="b"/>
              <a:pathLst>
                <a:path w="79375" h="7620">
                  <a:moveTo>
                    <a:pt x="41549" y="0"/>
                  </a:moveTo>
                  <a:lnTo>
                    <a:pt x="18581" y="0"/>
                  </a:lnTo>
                  <a:lnTo>
                    <a:pt x="13677" y="1241"/>
                  </a:lnTo>
                  <a:lnTo>
                    <a:pt x="10580" y="1241"/>
                  </a:lnTo>
                  <a:lnTo>
                    <a:pt x="8086" y="620"/>
                  </a:lnTo>
                  <a:lnTo>
                    <a:pt x="4989" y="1241"/>
                  </a:lnTo>
                  <a:lnTo>
                    <a:pt x="3096" y="1241"/>
                  </a:lnTo>
                  <a:lnTo>
                    <a:pt x="1290" y="2483"/>
                  </a:lnTo>
                  <a:lnTo>
                    <a:pt x="0" y="4974"/>
                  </a:lnTo>
                  <a:lnTo>
                    <a:pt x="1290" y="6216"/>
                  </a:lnTo>
                  <a:lnTo>
                    <a:pt x="2494" y="6837"/>
                  </a:lnTo>
                  <a:lnTo>
                    <a:pt x="3096" y="7457"/>
                  </a:lnTo>
                  <a:lnTo>
                    <a:pt x="13075" y="6216"/>
                  </a:lnTo>
                  <a:lnTo>
                    <a:pt x="32258" y="4974"/>
                  </a:lnTo>
                  <a:lnTo>
                    <a:pt x="42151" y="3733"/>
                  </a:lnTo>
                  <a:lnTo>
                    <a:pt x="51442" y="3733"/>
                  </a:lnTo>
                  <a:lnTo>
                    <a:pt x="70625" y="2483"/>
                  </a:lnTo>
                  <a:lnTo>
                    <a:pt x="79313" y="2483"/>
                  </a:lnTo>
                  <a:lnTo>
                    <a:pt x="56431" y="620"/>
                  </a:lnTo>
                  <a:lnTo>
                    <a:pt x="48947" y="620"/>
                  </a:lnTo>
                  <a:lnTo>
                    <a:pt x="4154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093356" y="4588295"/>
              <a:ext cx="749935" cy="173990"/>
            </a:xfrm>
            <a:custGeom>
              <a:avLst/>
              <a:gdLst/>
              <a:ahLst/>
              <a:cxnLst/>
              <a:rect l="l" t="t" r="r" b="b"/>
              <a:pathLst>
                <a:path w="749934" h="173989">
                  <a:moveTo>
                    <a:pt x="43373" y="78740"/>
                  </a:moveTo>
                  <a:lnTo>
                    <a:pt x="40895" y="78740"/>
                  </a:lnTo>
                  <a:lnTo>
                    <a:pt x="50186" y="86360"/>
                  </a:lnTo>
                  <a:lnTo>
                    <a:pt x="60096" y="92710"/>
                  </a:lnTo>
                  <a:lnTo>
                    <a:pt x="69395" y="100330"/>
                  </a:lnTo>
                  <a:lnTo>
                    <a:pt x="99133" y="119380"/>
                  </a:lnTo>
                  <a:lnTo>
                    <a:pt x="120192" y="129540"/>
                  </a:lnTo>
                  <a:lnTo>
                    <a:pt x="130729" y="135890"/>
                  </a:lnTo>
                  <a:lnTo>
                    <a:pt x="162326" y="148590"/>
                  </a:lnTo>
                  <a:lnTo>
                    <a:pt x="184623" y="156210"/>
                  </a:lnTo>
                  <a:lnTo>
                    <a:pt x="206929" y="162560"/>
                  </a:lnTo>
                  <a:lnTo>
                    <a:pt x="237287" y="166370"/>
                  </a:lnTo>
                  <a:lnTo>
                    <a:pt x="247197" y="168910"/>
                  </a:lnTo>
                  <a:lnTo>
                    <a:pt x="278174" y="172720"/>
                  </a:lnTo>
                  <a:lnTo>
                    <a:pt x="288712" y="172720"/>
                  </a:lnTo>
                  <a:lnTo>
                    <a:pt x="298621" y="173990"/>
                  </a:lnTo>
                  <a:lnTo>
                    <a:pt x="361195" y="173990"/>
                  </a:lnTo>
                  <a:lnTo>
                    <a:pt x="371724" y="172720"/>
                  </a:lnTo>
                  <a:lnTo>
                    <a:pt x="382262" y="170180"/>
                  </a:lnTo>
                  <a:lnTo>
                    <a:pt x="446074" y="162560"/>
                  </a:lnTo>
                  <a:lnTo>
                    <a:pt x="451029" y="161290"/>
                  </a:lnTo>
                  <a:lnTo>
                    <a:pt x="331457" y="161290"/>
                  </a:lnTo>
                  <a:lnTo>
                    <a:pt x="320927" y="160020"/>
                  </a:lnTo>
                  <a:lnTo>
                    <a:pt x="311009" y="160020"/>
                  </a:lnTo>
                  <a:lnTo>
                    <a:pt x="290570" y="157480"/>
                  </a:lnTo>
                  <a:lnTo>
                    <a:pt x="280032" y="157480"/>
                  </a:lnTo>
                  <a:lnTo>
                    <a:pt x="276316" y="154940"/>
                  </a:lnTo>
                  <a:lnTo>
                    <a:pt x="278174" y="152400"/>
                  </a:lnTo>
                  <a:lnTo>
                    <a:pt x="358717" y="152400"/>
                  </a:lnTo>
                  <a:lnTo>
                    <a:pt x="415358" y="146050"/>
                  </a:lnTo>
                  <a:lnTo>
                    <a:pt x="206929" y="146050"/>
                  </a:lnTo>
                  <a:lnTo>
                    <a:pt x="197019" y="144780"/>
                  </a:lnTo>
                  <a:lnTo>
                    <a:pt x="187101" y="142240"/>
                  </a:lnTo>
                  <a:lnTo>
                    <a:pt x="177810" y="139700"/>
                  </a:lnTo>
                  <a:lnTo>
                    <a:pt x="167900" y="137160"/>
                  </a:lnTo>
                  <a:lnTo>
                    <a:pt x="158601" y="134620"/>
                  </a:lnTo>
                  <a:lnTo>
                    <a:pt x="149311" y="130810"/>
                  </a:lnTo>
                  <a:lnTo>
                    <a:pt x="139401" y="127000"/>
                  </a:lnTo>
                  <a:lnTo>
                    <a:pt x="130729" y="124460"/>
                  </a:lnTo>
                  <a:lnTo>
                    <a:pt x="102849" y="113030"/>
                  </a:lnTo>
                  <a:lnTo>
                    <a:pt x="85498" y="104140"/>
                  </a:lnTo>
                  <a:lnTo>
                    <a:pt x="59476" y="88900"/>
                  </a:lnTo>
                  <a:lnTo>
                    <a:pt x="54521" y="86360"/>
                  </a:lnTo>
                  <a:lnTo>
                    <a:pt x="52663" y="85090"/>
                  </a:lnTo>
                  <a:lnTo>
                    <a:pt x="50186" y="82550"/>
                  </a:lnTo>
                  <a:lnTo>
                    <a:pt x="47708" y="81280"/>
                  </a:lnTo>
                  <a:lnTo>
                    <a:pt x="45850" y="80010"/>
                  </a:lnTo>
                  <a:lnTo>
                    <a:pt x="43373" y="78740"/>
                  </a:lnTo>
                  <a:close/>
                </a:path>
                <a:path w="749934" h="173989">
                  <a:moveTo>
                    <a:pt x="710472" y="76200"/>
                  </a:moveTo>
                  <a:lnTo>
                    <a:pt x="709977" y="76200"/>
                  </a:lnTo>
                  <a:lnTo>
                    <a:pt x="700686" y="82550"/>
                  </a:lnTo>
                  <a:lnTo>
                    <a:pt x="691998" y="87630"/>
                  </a:lnTo>
                  <a:lnTo>
                    <a:pt x="682708" y="92710"/>
                  </a:lnTo>
                  <a:lnTo>
                    <a:pt x="674062" y="97790"/>
                  </a:lnTo>
                  <a:lnTo>
                    <a:pt x="664772" y="102870"/>
                  </a:lnTo>
                  <a:lnTo>
                    <a:pt x="655473" y="106680"/>
                  </a:lnTo>
                  <a:lnTo>
                    <a:pt x="645563" y="110490"/>
                  </a:lnTo>
                  <a:lnTo>
                    <a:pt x="635653" y="113030"/>
                  </a:lnTo>
                  <a:lnTo>
                    <a:pt x="630078" y="114300"/>
                  </a:lnTo>
                  <a:lnTo>
                    <a:pt x="625115" y="115570"/>
                  </a:lnTo>
                  <a:lnTo>
                    <a:pt x="619541" y="118110"/>
                  </a:lnTo>
                  <a:lnTo>
                    <a:pt x="614586" y="119380"/>
                  </a:lnTo>
                  <a:lnTo>
                    <a:pt x="609631" y="121920"/>
                  </a:lnTo>
                  <a:lnTo>
                    <a:pt x="604056" y="124460"/>
                  </a:lnTo>
                  <a:lnTo>
                    <a:pt x="598482" y="125730"/>
                  </a:lnTo>
                  <a:lnTo>
                    <a:pt x="592280" y="125730"/>
                  </a:lnTo>
                  <a:lnTo>
                    <a:pt x="585467" y="127000"/>
                  </a:lnTo>
                  <a:lnTo>
                    <a:pt x="579273" y="128270"/>
                  </a:lnTo>
                  <a:lnTo>
                    <a:pt x="572460" y="129540"/>
                  </a:lnTo>
                  <a:lnTo>
                    <a:pt x="566258" y="130810"/>
                  </a:lnTo>
                  <a:lnTo>
                    <a:pt x="559445" y="133350"/>
                  </a:lnTo>
                  <a:lnTo>
                    <a:pt x="552631" y="134620"/>
                  </a:lnTo>
                  <a:lnTo>
                    <a:pt x="546438" y="135890"/>
                  </a:lnTo>
                  <a:lnTo>
                    <a:pt x="539625" y="137160"/>
                  </a:lnTo>
                  <a:lnTo>
                    <a:pt x="532803" y="139700"/>
                  </a:lnTo>
                  <a:lnTo>
                    <a:pt x="525990" y="140970"/>
                  </a:lnTo>
                  <a:lnTo>
                    <a:pt x="518558" y="142240"/>
                  </a:lnTo>
                  <a:lnTo>
                    <a:pt x="503684" y="143510"/>
                  </a:lnTo>
                  <a:lnTo>
                    <a:pt x="490058" y="143510"/>
                  </a:lnTo>
                  <a:lnTo>
                    <a:pt x="483245" y="144780"/>
                  </a:lnTo>
                  <a:lnTo>
                    <a:pt x="475813" y="144780"/>
                  </a:lnTo>
                  <a:lnTo>
                    <a:pt x="467752" y="146050"/>
                  </a:lnTo>
                  <a:lnTo>
                    <a:pt x="452887" y="148590"/>
                  </a:lnTo>
                  <a:lnTo>
                    <a:pt x="445455" y="148590"/>
                  </a:lnTo>
                  <a:lnTo>
                    <a:pt x="430581" y="151130"/>
                  </a:lnTo>
                  <a:lnTo>
                    <a:pt x="422530" y="151130"/>
                  </a:lnTo>
                  <a:lnTo>
                    <a:pt x="415097" y="152400"/>
                  </a:lnTo>
                  <a:lnTo>
                    <a:pt x="392791" y="154940"/>
                  </a:lnTo>
                  <a:lnTo>
                    <a:pt x="384740" y="156210"/>
                  </a:lnTo>
                  <a:lnTo>
                    <a:pt x="369866" y="157480"/>
                  </a:lnTo>
                  <a:lnTo>
                    <a:pt x="361814" y="157480"/>
                  </a:lnTo>
                  <a:lnTo>
                    <a:pt x="351904" y="160020"/>
                  </a:lnTo>
                  <a:lnTo>
                    <a:pt x="341367" y="161290"/>
                  </a:lnTo>
                  <a:lnTo>
                    <a:pt x="451029" y="161290"/>
                  </a:lnTo>
                  <a:lnTo>
                    <a:pt x="455984" y="160020"/>
                  </a:lnTo>
                  <a:lnTo>
                    <a:pt x="473335" y="158750"/>
                  </a:lnTo>
                  <a:lnTo>
                    <a:pt x="481387" y="156210"/>
                  </a:lnTo>
                  <a:lnTo>
                    <a:pt x="490058" y="154940"/>
                  </a:lnTo>
                  <a:lnTo>
                    <a:pt x="514222" y="149860"/>
                  </a:lnTo>
                  <a:lnTo>
                    <a:pt x="522274" y="148590"/>
                  </a:lnTo>
                  <a:lnTo>
                    <a:pt x="532803" y="146050"/>
                  </a:lnTo>
                  <a:lnTo>
                    <a:pt x="543960" y="143510"/>
                  </a:lnTo>
                  <a:lnTo>
                    <a:pt x="575557" y="135890"/>
                  </a:lnTo>
                  <a:lnTo>
                    <a:pt x="586086" y="132080"/>
                  </a:lnTo>
                  <a:lnTo>
                    <a:pt x="607153" y="127000"/>
                  </a:lnTo>
                  <a:lnTo>
                    <a:pt x="627592" y="119380"/>
                  </a:lnTo>
                  <a:lnTo>
                    <a:pt x="635033" y="116840"/>
                  </a:lnTo>
                  <a:lnTo>
                    <a:pt x="662294" y="106680"/>
                  </a:lnTo>
                  <a:lnTo>
                    <a:pt x="668488" y="102870"/>
                  </a:lnTo>
                  <a:lnTo>
                    <a:pt x="675301" y="99060"/>
                  </a:lnTo>
                  <a:lnTo>
                    <a:pt x="681495" y="96520"/>
                  </a:lnTo>
                  <a:lnTo>
                    <a:pt x="688299" y="92710"/>
                  </a:lnTo>
                  <a:lnTo>
                    <a:pt x="694493" y="87630"/>
                  </a:lnTo>
                  <a:lnTo>
                    <a:pt x="700084" y="83820"/>
                  </a:lnTo>
                  <a:lnTo>
                    <a:pt x="706278" y="80010"/>
                  </a:lnTo>
                  <a:lnTo>
                    <a:pt x="710472" y="76200"/>
                  </a:lnTo>
                  <a:close/>
                </a:path>
                <a:path w="749934" h="173989">
                  <a:moveTo>
                    <a:pt x="358717" y="152400"/>
                  </a:moveTo>
                  <a:lnTo>
                    <a:pt x="278174" y="152400"/>
                  </a:lnTo>
                  <a:lnTo>
                    <a:pt x="288712" y="153670"/>
                  </a:lnTo>
                  <a:lnTo>
                    <a:pt x="308531" y="154940"/>
                  </a:lnTo>
                  <a:lnTo>
                    <a:pt x="328979" y="154940"/>
                  </a:lnTo>
                  <a:lnTo>
                    <a:pt x="358717" y="152400"/>
                  </a:lnTo>
                  <a:close/>
                </a:path>
                <a:path w="749934" h="173989">
                  <a:moveTo>
                    <a:pt x="7441" y="31750"/>
                  </a:moveTo>
                  <a:lnTo>
                    <a:pt x="16731" y="43180"/>
                  </a:lnTo>
                  <a:lnTo>
                    <a:pt x="27260" y="53340"/>
                  </a:lnTo>
                  <a:lnTo>
                    <a:pt x="37798" y="62230"/>
                  </a:lnTo>
                  <a:lnTo>
                    <a:pt x="49566" y="69850"/>
                  </a:lnTo>
                  <a:lnTo>
                    <a:pt x="60715" y="77470"/>
                  </a:lnTo>
                  <a:lnTo>
                    <a:pt x="73111" y="85090"/>
                  </a:lnTo>
                  <a:lnTo>
                    <a:pt x="84879" y="91440"/>
                  </a:lnTo>
                  <a:lnTo>
                    <a:pt x="96647" y="99060"/>
                  </a:lnTo>
                  <a:lnTo>
                    <a:pt x="106565" y="102870"/>
                  </a:lnTo>
                  <a:lnTo>
                    <a:pt x="116475" y="107950"/>
                  </a:lnTo>
                  <a:lnTo>
                    <a:pt x="136304" y="116840"/>
                  </a:lnTo>
                  <a:lnTo>
                    <a:pt x="145594" y="121920"/>
                  </a:lnTo>
                  <a:lnTo>
                    <a:pt x="156124" y="125730"/>
                  </a:lnTo>
                  <a:lnTo>
                    <a:pt x="166042" y="128270"/>
                  </a:lnTo>
                  <a:lnTo>
                    <a:pt x="177191" y="130810"/>
                  </a:lnTo>
                  <a:lnTo>
                    <a:pt x="180907" y="132080"/>
                  </a:lnTo>
                  <a:lnTo>
                    <a:pt x="185243" y="134620"/>
                  </a:lnTo>
                  <a:lnTo>
                    <a:pt x="188959" y="135890"/>
                  </a:lnTo>
                  <a:lnTo>
                    <a:pt x="193303" y="137160"/>
                  </a:lnTo>
                  <a:lnTo>
                    <a:pt x="197019" y="138430"/>
                  </a:lnTo>
                  <a:lnTo>
                    <a:pt x="201355" y="139700"/>
                  </a:lnTo>
                  <a:lnTo>
                    <a:pt x="204452" y="142240"/>
                  </a:lnTo>
                  <a:lnTo>
                    <a:pt x="208168" y="144780"/>
                  </a:lnTo>
                  <a:lnTo>
                    <a:pt x="206929" y="146050"/>
                  </a:lnTo>
                  <a:lnTo>
                    <a:pt x="415358" y="146050"/>
                  </a:lnTo>
                  <a:lnTo>
                    <a:pt x="438014" y="143510"/>
                  </a:lnTo>
                  <a:lnTo>
                    <a:pt x="483245" y="137160"/>
                  </a:lnTo>
                  <a:lnTo>
                    <a:pt x="492536" y="134620"/>
                  </a:lnTo>
                  <a:lnTo>
                    <a:pt x="501211" y="133350"/>
                  </a:lnTo>
                  <a:lnTo>
                    <a:pt x="401462" y="133350"/>
                  </a:lnTo>
                  <a:lnTo>
                    <a:pt x="397746" y="132080"/>
                  </a:lnTo>
                  <a:lnTo>
                    <a:pt x="394030" y="129540"/>
                  </a:lnTo>
                  <a:lnTo>
                    <a:pt x="403940" y="127000"/>
                  </a:lnTo>
                  <a:lnTo>
                    <a:pt x="408895" y="127000"/>
                  </a:lnTo>
                  <a:lnTo>
                    <a:pt x="433678" y="124460"/>
                  </a:lnTo>
                  <a:lnTo>
                    <a:pt x="435330" y="121920"/>
                  </a:lnTo>
                  <a:lnTo>
                    <a:pt x="337650" y="121920"/>
                  </a:lnTo>
                  <a:lnTo>
                    <a:pt x="328979" y="120650"/>
                  </a:lnTo>
                  <a:lnTo>
                    <a:pt x="310389" y="119380"/>
                  </a:lnTo>
                  <a:lnTo>
                    <a:pt x="283129" y="115570"/>
                  </a:lnTo>
                  <a:lnTo>
                    <a:pt x="279412" y="115570"/>
                  </a:lnTo>
                  <a:lnTo>
                    <a:pt x="275696" y="114300"/>
                  </a:lnTo>
                  <a:lnTo>
                    <a:pt x="264548" y="113030"/>
                  </a:lnTo>
                  <a:lnTo>
                    <a:pt x="252771" y="113030"/>
                  </a:lnTo>
                  <a:lnTo>
                    <a:pt x="247816" y="111760"/>
                  </a:lnTo>
                  <a:lnTo>
                    <a:pt x="169139" y="111760"/>
                  </a:lnTo>
                  <a:lnTo>
                    <a:pt x="166042" y="110490"/>
                  </a:lnTo>
                  <a:lnTo>
                    <a:pt x="163565" y="109220"/>
                  </a:lnTo>
                  <a:lnTo>
                    <a:pt x="160468" y="107950"/>
                  </a:lnTo>
                  <a:lnTo>
                    <a:pt x="157982" y="107950"/>
                  </a:lnTo>
                  <a:lnTo>
                    <a:pt x="154885" y="106680"/>
                  </a:lnTo>
                  <a:lnTo>
                    <a:pt x="152407" y="106680"/>
                  </a:lnTo>
                  <a:lnTo>
                    <a:pt x="146214" y="105410"/>
                  </a:lnTo>
                  <a:lnTo>
                    <a:pt x="131349" y="100330"/>
                  </a:lnTo>
                  <a:lnTo>
                    <a:pt x="124527" y="97790"/>
                  </a:lnTo>
                  <a:lnTo>
                    <a:pt x="109662" y="91440"/>
                  </a:lnTo>
                  <a:lnTo>
                    <a:pt x="102230" y="88900"/>
                  </a:lnTo>
                  <a:lnTo>
                    <a:pt x="95408" y="85090"/>
                  </a:lnTo>
                  <a:lnTo>
                    <a:pt x="87976" y="82550"/>
                  </a:lnTo>
                  <a:lnTo>
                    <a:pt x="81163" y="80010"/>
                  </a:lnTo>
                  <a:lnTo>
                    <a:pt x="74350" y="76200"/>
                  </a:lnTo>
                  <a:lnTo>
                    <a:pt x="66917" y="72390"/>
                  </a:lnTo>
                  <a:lnTo>
                    <a:pt x="46469" y="60960"/>
                  </a:lnTo>
                  <a:lnTo>
                    <a:pt x="40276" y="55880"/>
                  </a:lnTo>
                  <a:lnTo>
                    <a:pt x="33454" y="52070"/>
                  </a:lnTo>
                  <a:lnTo>
                    <a:pt x="30357" y="49530"/>
                  </a:lnTo>
                  <a:lnTo>
                    <a:pt x="26641" y="46990"/>
                  </a:lnTo>
                  <a:lnTo>
                    <a:pt x="23544" y="44450"/>
                  </a:lnTo>
                  <a:lnTo>
                    <a:pt x="17350" y="38100"/>
                  </a:lnTo>
                  <a:lnTo>
                    <a:pt x="14254" y="35560"/>
                  </a:lnTo>
                  <a:lnTo>
                    <a:pt x="10537" y="33020"/>
                  </a:lnTo>
                  <a:lnTo>
                    <a:pt x="7441" y="31750"/>
                  </a:lnTo>
                  <a:close/>
                </a:path>
                <a:path w="749934" h="173989">
                  <a:moveTo>
                    <a:pt x="740945" y="34290"/>
                  </a:moveTo>
                  <a:lnTo>
                    <a:pt x="739139" y="35560"/>
                  </a:lnTo>
                  <a:lnTo>
                    <a:pt x="736644" y="38100"/>
                  </a:lnTo>
                  <a:lnTo>
                    <a:pt x="734752" y="39370"/>
                  </a:lnTo>
                  <a:lnTo>
                    <a:pt x="732257" y="40640"/>
                  </a:lnTo>
                  <a:lnTo>
                    <a:pt x="726063" y="45720"/>
                  </a:lnTo>
                  <a:lnTo>
                    <a:pt x="720558" y="50800"/>
                  </a:lnTo>
                  <a:lnTo>
                    <a:pt x="701977" y="62230"/>
                  </a:lnTo>
                  <a:lnTo>
                    <a:pt x="695095" y="66040"/>
                  </a:lnTo>
                  <a:lnTo>
                    <a:pt x="688901" y="71120"/>
                  </a:lnTo>
                  <a:lnTo>
                    <a:pt x="682707" y="74930"/>
                  </a:lnTo>
                  <a:lnTo>
                    <a:pt x="667868" y="80010"/>
                  </a:lnTo>
                  <a:lnTo>
                    <a:pt x="661055" y="82550"/>
                  </a:lnTo>
                  <a:lnTo>
                    <a:pt x="653614" y="85090"/>
                  </a:lnTo>
                  <a:lnTo>
                    <a:pt x="646801" y="87630"/>
                  </a:lnTo>
                  <a:lnTo>
                    <a:pt x="639369" y="91440"/>
                  </a:lnTo>
                  <a:lnTo>
                    <a:pt x="632556" y="93980"/>
                  </a:lnTo>
                  <a:lnTo>
                    <a:pt x="625115" y="96520"/>
                  </a:lnTo>
                  <a:lnTo>
                    <a:pt x="601579" y="101600"/>
                  </a:lnTo>
                  <a:lnTo>
                    <a:pt x="590422" y="104140"/>
                  </a:lnTo>
                  <a:lnTo>
                    <a:pt x="566886" y="109220"/>
                  </a:lnTo>
                  <a:lnTo>
                    <a:pt x="555728" y="111760"/>
                  </a:lnTo>
                  <a:lnTo>
                    <a:pt x="532184" y="115570"/>
                  </a:lnTo>
                  <a:lnTo>
                    <a:pt x="525990" y="118110"/>
                  </a:lnTo>
                  <a:lnTo>
                    <a:pt x="513603" y="120650"/>
                  </a:lnTo>
                  <a:lnTo>
                    <a:pt x="507409" y="120650"/>
                  </a:lnTo>
                  <a:lnTo>
                    <a:pt x="500587" y="121920"/>
                  </a:lnTo>
                  <a:lnTo>
                    <a:pt x="494394" y="121920"/>
                  </a:lnTo>
                  <a:lnTo>
                    <a:pt x="487581" y="123190"/>
                  </a:lnTo>
                  <a:lnTo>
                    <a:pt x="481387" y="124460"/>
                  </a:lnTo>
                  <a:lnTo>
                    <a:pt x="460320" y="124460"/>
                  </a:lnTo>
                  <a:lnTo>
                    <a:pt x="452887" y="125730"/>
                  </a:lnTo>
                  <a:lnTo>
                    <a:pt x="432440" y="129540"/>
                  </a:lnTo>
                  <a:lnTo>
                    <a:pt x="426246" y="130810"/>
                  </a:lnTo>
                  <a:lnTo>
                    <a:pt x="417575" y="130810"/>
                  </a:lnTo>
                  <a:lnTo>
                    <a:pt x="413239" y="132080"/>
                  </a:lnTo>
                  <a:lnTo>
                    <a:pt x="409514" y="133350"/>
                  </a:lnTo>
                  <a:lnTo>
                    <a:pt x="501211" y="133350"/>
                  </a:lnTo>
                  <a:lnTo>
                    <a:pt x="519177" y="130810"/>
                  </a:lnTo>
                  <a:lnTo>
                    <a:pt x="545199" y="124460"/>
                  </a:lnTo>
                  <a:lnTo>
                    <a:pt x="579892" y="115570"/>
                  </a:lnTo>
                  <a:lnTo>
                    <a:pt x="586705" y="113030"/>
                  </a:lnTo>
                  <a:lnTo>
                    <a:pt x="622637" y="102870"/>
                  </a:lnTo>
                  <a:lnTo>
                    <a:pt x="629459" y="100330"/>
                  </a:lnTo>
                  <a:lnTo>
                    <a:pt x="635653" y="95250"/>
                  </a:lnTo>
                  <a:lnTo>
                    <a:pt x="648040" y="92710"/>
                  </a:lnTo>
                  <a:lnTo>
                    <a:pt x="659808" y="87630"/>
                  </a:lnTo>
                  <a:lnTo>
                    <a:pt x="671585" y="83820"/>
                  </a:lnTo>
                  <a:lnTo>
                    <a:pt x="705074" y="64770"/>
                  </a:lnTo>
                  <a:lnTo>
                    <a:pt x="726063" y="50800"/>
                  </a:lnTo>
                  <a:lnTo>
                    <a:pt x="730450" y="48260"/>
                  </a:lnTo>
                  <a:lnTo>
                    <a:pt x="735354" y="43180"/>
                  </a:lnTo>
                  <a:lnTo>
                    <a:pt x="739139" y="39370"/>
                  </a:lnTo>
                  <a:lnTo>
                    <a:pt x="740945" y="34290"/>
                  </a:lnTo>
                  <a:close/>
                </a:path>
                <a:path w="749934" h="173989">
                  <a:moveTo>
                    <a:pt x="749634" y="0"/>
                  </a:moveTo>
                  <a:lnTo>
                    <a:pt x="743440" y="6350"/>
                  </a:lnTo>
                  <a:lnTo>
                    <a:pt x="737848" y="11430"/>
                  </a:lnTo>
                  <a:lnTo>
                    <a:pt x="719267" y="25400"/>
                  </a:lnTo>
                  <a:lnTo>
                    <a:pt x="706880" y="34290"/>
                  </a:lnTo>
                  <a:lnTo>
                    <a:pt x="700084" y="39370"/>
                  </a:lnTo>
                  <a:lnTo>
                    <a:pt x="693891" y="43180"/>
                  </a:lnTo>
                  <a:lnTo>
                    <a:pt x="680256" y="50800"/>
                  </a:lnTo>
                  <a:lnTo>
                    <a:pt x="674062" y="54610"/>
                  </a:lnTo>
                  <a:lnTo>
                    <a:pt x="667249" y="58420"/>
                  </a:lnTo>
                  <a:lnTo>
                    <a:pt x="660436" y="60960"/>
                  </a:lnTo>
                  <a:lnTo>
                    <a:pt x="652995" y="64770"/>
                  </a:lnTo>
                  <a:lnTo>
                    <a:pt x="646182" y="67310"/>
                  </a:lnTo>
                  <a:lnTo>
                    <a:pt x="640608" y="67310"/>
                  </a:lnTo>
                  <a:lnTo>
                    <a:pt x="638130" y="68580"/>
                  </a:lnTo>
                  <a:lnTo>
                    <a:pt x="635653" y="71120"/>
                  </a:lnTo>
                  <a:lnTo>
                    <a:pt x="629459" y="73660"/>
                  </a:lnTo>
                  <a:lnTo>
                    <a:pt x="615824" y="77470"/>
                  </a:lnTo>
                  <a:lnTo>
                    <a:pt x="588563" y="82550"/>
                  </a:lnTo>
                  <a:lnTo>
                    <a:pt x="581750" y="85090"/>
                  </a:lnTo>
                  <a:lnTo>
                    <a:pt x="574318" y="87630"/>
                  </a:lnTo>
                  <a:lnTo>
                    <a:pt x="571840" y="88900"/>
                  </a:lnTo>
                  <a:lnTo>
                    <a:pt x="568744" y="88900"/>
                  </a:lnTo>
                  <a:lnTo>
                    <a:pt x="566258" y="90170"/>
                  </a:lnTo>
                  <a:lnTo>
                    <a:pt x="563161" y="90170"/>
                  </a:lnTo>
                  <a:lnTo>
                    <a:pt x="560683" y="91440"/>
                  </a:lnTo>
                  <a:lnTo>
                    <a:pt x="552012" y="92710"/>
                  </a:lnTo>
                  <a:lnTo>
                    <a:pt x="547677" y="93980"/>
                  </a:lnTo>
                  <a:lnTo>
                    <a:pt x="543960" y="95250"/>
                  </a:lnTo>
                  <a:lnTo>
                    <a:pt x="539625" y="95250"/>
                  </a:lnTo>
                  <a:lnTo>
                    <a:pt x="530945" y="97790"/>
                  </a:lnTo>
                  <a:lnTo>
                    <a:pt x="526609" y="97790"/>
                  </a:lnTo>
                  <a:lnTo>
                    <a:pt x="524132" y="99060"/>
                  </a:lnTo>
                  <a:lnTo>
                    <a:pt x="517938" y="100330"/>
                  </a:lnTo>
                  <a:lnTo>
                    <a:pt x="515461" y="100330"/>
                  </a:lnTo>
                  <a:lnTo>
                    <a:pt x="506170" y="101600"/>
                  </a:lnTo>
                  <a:lnTo>
                    <a:pt x="503684" y="102870"/>
                  </a:lnTo>
                  <a:lnTo>
                    <a:pt x="459700" y="107950"/>
                  </a:lnTo>
                  <a:lnTo>
                    <a:pt x="415097" y="115570"/>
                  </a:lnTo>
                  <a:lnTo>
                    <a:pt x="401462" y="115570"/>
                  </a:lnTo>
                  <a:lnTo>
                    <a:pt x="394649" y="116840"/>
                  </a:lnTo>
                  <a:lnTo>
                    <a:pt x="387217" y="118110"/>
                  </a:lnTo>
                  <a:lnTo>
                    <a:pt x="379785" y="120650"/>
                  </a:lnTo>
                  <a:lnTo>
                    <a:pt x="357479" y="120650"/>
                  </a:lnTo>
                  <a:lnTo>
                    <a:pt x="356240" y="121920"/>
                  </a:lnTo>
                  <a:lnTo>
                    <a:pt x="435330" y="121920"/>
                  </a:lnTo>
                  <a:lnTo>
                    <a:pt x="436156" y="120650"/>
                  </a:lnTo>
                  <a:lnTo>
                    <a:pt x="475193" y="115570"/>
                  </a:lnTo>
                  <a:lnTo>
                    <a:pt x="495013" y="114300"/>
                  </a:lnTo>
                  <a:lnTo>
                    <a:pt x="504312" y="111760"/>
                  </a:lnTo>
                  <a:lnTo>
                    <a:pt x="524132" y="109220"/>
                  </a:lnTo>
                  <a:lnTo>
                    <a:pt x="542722" y="105410"/>
                  </a:lnTo>
                  <a:lnTo>
                    <a:pt x="552631" y="102870"/>
                  </a:lnTo>
                  <a:lnTo>
                    <a:pt x="561922" y="101600"/>
                  </a:lnTo>
                  <a:lnTo>
                    <a:pt x="571840" y="99060"/>
                  </a:lnTo>
                  <a:lnTo>
                    <a:pt x="581131" y="97790"/>
                  </a:lnTo>
                  <a:lnTo>
                    <a:pt x="590422" y="95250"/>
                  </a:lnTo>
                  <a:lnTo>
                    <a:pt x="602818" y="91440"/>
                  </a:lnTo>
                  <a:lnTo>
                    <a:pt x="609631" y="88900"/>
                  </a:lnTo>
                  <a:lnTo>
                    <a:pt x="615824" y="86360"/>
                  </a:lnTo>
                  <a:lnTo>
                    <a:pt x="622018" y="85090"/>
                  </a:lnTo>
                  <a:lnTo>
                    <a:pt x="628840" y="83820"/>
                  </a:lnTo>
                  <a:lnTo>
                    <a:pt x="641227" y="78740"/>
                  </a:lnTo>
                  <a:lnTo>
                    <a:pt x="648040" y="74930"/>
                  </a:lnTo>
                  <a:lnTo>
                    <a:pt x="655472" y="71120"/>
                  </a:lnTo>
                  <a:lnTo>
                    <a:pt x="662294" y="68580"/>
                  </a:lnTo>
                  <a:lnTo>
                    <a:pt x="669107" y="64770"/>
                  </a:lnTo>
                  <a:lnTo>
                    <a:pt x="676540" y="60960"/>
                  </a:lnTo>
                  <a:lnTo>
                    <a:pt x="683396" y="55880"/>
                  </a:lnTo>
                  <a:lnTo>
                    <a:pt x="690192" y="53340"/>
                  </a:lnTo>
                  <a:lnTo>
                    <a:pt x="696987" y="48260"/>
                  </a:lnTo>
                  <a:lnTo>
                    <a:pt x="703783" y="44450"/>
                  </a:lnTo>
                  <a:lnTo>
                    <a:pt x="710579" y="39370"/>
                  </a:lnTo>
                  <a:lnTo>
                    <a:pt x="716773" y="35560"/>
                  </a:lnTo>
                  <a:lnTo>
                    <a:pt x="722966" y="30480"/>
                  </a:lnTo>
                  <a:lnTo>
                    <a:pt x="729848" y="25400"/>
                  </a:lnTo>
                  <a:lnTo>
                    <a:pt x="735354" y="19050"/>
                  </a:lnTo>
                  <a:lnTo>
                    <a:pt x="741634" y="13970"/>
                  </a:lnTo>
                  <a:lnTo>
                    <a:pt x="747139" y="7620"/>
                  </a:lnTo>
                  <a:lnTo>
                    <a:pt x="749634" y="0"/>
                  </a:lnTo>
                  <a:close/>
                </a:path>
                <a:path w="749934" h="173989">
                  <a:moveTo>
                    <a:pt x="0" y="0"/>
                  </a:moveTo>
                  <a:lnTo>
                    <a:pt x="36560" y="38100"/>
                  </a:lnTo>
                  <a:lnTo>
                    <a:pt x="46469" y="45720"/>
                  </a:lnTo>
                  <a:lnTo>
                    <a:pt x="56999" y="54610"/>
                  </a:lnTo>
                  <a:lnTo>
                    <a:pt x="66917" y="62230"/>
                  </a:lnTo>
                  <a:lnTo>
                    <a:pt x="77446" y="68580"/>
                  </a:lnTo>
                  <a:lnTo>
                    <a:pt x="88595" y="74930"/>
                  </a:lnTo>
                  <a:lnTo>
                    <a:pt x="100372" y="78740"/>
                  </a:lnTo>
                  <a:lnTo>
                    <a:pt x="109043" y="83820"/>
                  </a:lnTo>
                  <a:lnTo>
                    <a:pt x="117714" y="86360"/>
                  </a:lnTo>
                  <a:lnTo>
                    <a:pt x="126385" y="90170"/>
                  </a:lnTo>
                  <a:lnTo>
                    <a:pt x="135684" y="92710"/>
                  </a:lnTo>
                  <a:lnTo>
                    <a:pt x="153027" y="99060"/>
                  </a:lnTo>
                  <a:lnTo>
                    <a:pt x="161706" y="102870"/>
                  </a:lnTo>
                  <a:lnTo>
                    <a:pt x="170378" y="107950"/>
                  </a:lnTo>
                  <a:lnTo>
                    <a:pt x="170378" y="109220"/>
                  </a:lnTo>
                  <a:lnTo>
                    <a:pt x="169139" y="111760"/>
                  </a:lnTo>
                  <a:lnTo>
                    <a:pt x="247816" y="111760"/>
                  </a:lnTo>
                  <a:lnTo>
                    <a:pt x="232951" y="107950"/>
                  </a:lnTo>
                  <a:lnTo>
                    <a:pt x="223041" y="106680"/>
                  </a:lnTo>
                  <a:lnTo>
                    <a:pt x="203213" y="102870"/>
                  </a:lnTo>
                  <a:lnTo>
                    <a:pt x="193303" y="100330"/>
                  </a:lnTo>
                  <a:lnTo>
                    <a:pt x="184004" y="97790"/>
                  </a:lnTo>
                  <a:lnTo>
                    <a:pt x="175333" y="92710"/>
                  </a:lnTo>
                  <a:lnTo>
                    <a:pt x="166042" y="88900"/>
                  </a:lnTo>
                  <a:lnTo>
                    <a:pt x="126385" y="78740"/>
                  </a:lnTo>
                  <a:lnTo>
                    <a:pt x="71253" y="55880"/>
                  </a:lnTo>
                  <a:lnTo>
                    <a:pt x="22925" y="20320"/>
                  </a:lnTo>
                  <a:lnTo>
                    <a:pt x="11776" y="10160"/>
                  </a:lnTo>
                  <a:lnTo>
                    <a:pt x="0" y="0"/>
                  </a:lnTo>
                  <a:close/>
                </a:path>
                <a:path w="749934" h="173989">
                  <a:moveTo>
                    <a:pt x="710683" y="76007"/>
                  </a:moveTo>
                  <a:lnTo>
                    <a:pt x="710472" y="76200"/>
                  </a:lnTo>
                  <a:lnTo>
                    <a:pt x="710683" y="76007"/>
                  </a:lnTo>
                  <a:close/>
                </a:path>
                <a:path w="749934" h="173989">
                  <a:moveTo>
                    <a:pt x="711869" y="74930"/>
                  </a:moveTo>
                  <a:lnTo>
                    <a:pt x="711267" y="74930"/>
                  </a:lnTo>
                  <a:lnTo>
                    <a:pt x="710683" y="76007"/>
                  </a:lnTo>
                  <a:lnTo>
                    <a:pt x="711869" y="749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870249" y="4595037"/>
              <a:ext cx="61594" cy="20955"/>
            </a:xfrm>
            <a:custGeom>
              <a:avLst/>
              <a:gdLst/>
              <a:ahLst/>
              <a:cxnLst/>
              <a:rect l="l" t="t" r="r" b="b"/>
              <a:pathLst>
                <a:path w="61595" h="20954">
                  <a:moveTo>
                    <a:pt x="45859" y="16789"/>
                  </a:moveTo>
                  <a:lnTo>
                    <a:pt x="40259" y="15544"/>
                  </a:lnTo>
                  <a:lnTo>
                    <a:pt x="29171" y="14300"/>
                  </a:lnTo>
                  <a:lnTo>
                    <a:pt x="23571" y="14300"/>
                  </a:lnTo>
                  <a:lnTo>
                    <a:pt x="17983" y="14935"/>
                  </a:lnTo>
                  <a:lnTo>
                    <a:pt x="12395" y="14935"/>
                  </a:lnTo>
                  <a:lnTo>
                    <a:pt x="6794" y="15544"/>
                  </a:lnTo>
                  <a:lnTo>
                    <a:pt x="1206" y="15544"/>
                  </a:lnTo>
                  <a:lnTo>
                    <a:pt x="0" y="18034"/>
                  </a:lnTo>
                  <a:lnTo>
                    <a:pt x="609" y="19900"/>
                  </a:lnTo>
                  <a:lnTo>
                    <a:pt x="1892" y="20523"/>
                  </a:lnTo>
                  <a:lnTo>
                    <a:pt x="11785" y="20523"/>
                  </a:lnTo>
                  <a:lnTo>
                    <a:pt x="16687" y="19900"/>
                  </a:lnTo>
                  <a:lnTo>
                    <a:pt x="21082" y="19900"/>
                  </a:lnTo>
                  <a:lnTo>
                    <a:pt x="26073" y="19278"/>
                  </a:lnTo>
                  <a:lnTo>
                    <a:pt x="40259" y="19278"/>
                  </a:lnTo>
                  <a:lnTo>
                    <a:pt x="41554" y="18656"/>
                  </a:lnTo>
                  <a:lnTo>
                    <a:pt x="43357" y="18656"/>
                  </a:lnTo>
                  <a:lnTo>
                    <a:pt x="45250" y="18034"/>
                  </a:lnTo>
                  <a:lnTo>
                    <a:pt x="45859" y="16789"/>
                  </a:lnTo>
                  <a:close/>
                </a:path>
                <a:path w="61595" h="20954">
                  <a:moveTo>
                    <a:pt x="61341" y="1866"/>
                  </a:moveTo>
                  <a:lnTo>
                    <a:pt x="55753" y="622"/>
                  </a:lnTo>
                  <a:lnTo>
                    <a:pt x="49555" y="0"/>
                  </a:lnTo>
                  <a:lnTo>
                    <a:pt x="11785" y="0"/>
                  </a:lnTo>
                  <a:lnTo>
                    <a:pt x="9893" y="4356"/>
                  </a:lnTo>
                  <a:lnTo>
                    <a:pt x="16090" y="5600"/>
                  </a:lnTo>
                  <a:lnTo>
                    <a:pt x="21678" y="6223"/>
                  </a:lnTo>
                  <a:lnTo>
                    <a:pt x="47053" y="3733"/>
                  </a:lnTo>
                  <a:lnTo>
                    <a:pt x="59448" y="4978"/>
                  </a:lnTo>
                  <a:lnTo>
                    <a:pt x="60134" y="4356"/>
                  </a:lnTo>
                  <a:lnTo>
                    <a:pt x="61341" y="3733"/>
                  </a:lnTo>
                  <a:lnTo>
                    <a:pt x="61341" y="186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839291" y="4614306"/>
              <a:ext cx="3175" cy="3810"/>
            </a:xfrm>
            <a:custGeom>
              <a:avLst/>
              <a:gdLst/>
              <a:ahLst/>
              <a:cxnLst/>
              <a:rect l="l" t="t" r="r" b="b"/>
              <a:pathLst>
                <a:path w="3175" h="3810">
                  <a:moveTo>
                    <a:pt x="2494" y="0"/>
                  </a:moveTo>
                  <a:lnTo>
                    <a:pt x="0" y="3733"/>
                  </a:lnTo>
                  <a:lnTo>
                    <a:pt x="1204" y="3733"/>
                  </a:lnTo>
                  <a:lnTo>
                    <a:pt x="1892" y="2491"/>
                  </a:lnTo>
                  <a:lnTo>
                    <a:pt x="3096" y="1250"/>
                  </a:lnTo>
                  <a:lnTo>
                    <a:pt x="3096" y="620"/>
                  </a:lnTo>
                  <a:lnTo>
                    <a:pt x="24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955811" y="4625505"/>
              <a:ext cx="940435" cy="58419"/>
            </a:xfrm>
            <a:custGeom>
              <a:avLst/>
              <a:gdLst/>
              <a:ahLst/>
              <a:cxnLst/>
              <a:rect l="l" t="t" r="r" b="b"/>
              <a:pathLst>
                <a:path w="940434" h="58420">
                  <a:moveTo>
                    <a:pt x="80543" y="31711"/>
                  </a:moveTo>
                  <a:lnTo>
                    <a:pt x="45224" y="16789"/>
                  </a:lnTo>
                  <a:lnTo>
                    <a:pt x="35941" y="17411"/>
                  </a:lnTo>
                  <a:lnTo>
                    <a:pt x="27266" y="18656"/>
                  </a:lnTo>
                  <a:lnTo>
                    <a:pt x="19215" y="21145"/>
                  </a:lnTo>
                  <a:lnTo>
                    <a:pt x="11150" y="24257"/>
                  </a:lnTo>
                  <a:lnTo>
                    <a:pt x="7442" y="26733"/>
                  </a:lnTo>
                  <a:lnTo>
                    <a:pt x="3098" y="29222"/>
                  </a:lnTo>
                  <a:lnTo>
                    <a:pt x="622" y="32334"/>
                  </a:lnTo>
                  <a:lnTo>
                    <a:pt x="0" y="36690"/>
                  </a:lnTo>
                  <a:lnTo>
                    <a:pt x="1244" y="37922"/>
                  </a:lnTo>
                  <a:lnTo>
                    <a:pt x="3721" y="39166"/>
                  </a:lnTo>
                  <a:lnTo>
                    <a:pt x="9918" y="46012"/>
                  </a:lnTo>
                  <a:lnTo>
                    <a:pt x="44615" y="57823"/>
                  </a:lnTo>
                  <a:lnTo>
                    <a:pt x="52666" y="57823"/>
                  </a:lnTo>
                  <a:lnTo>
                    <a:pt x="60096" y="57200"/>
                  </a:lnTo>
                  <a:lnTo>
                    <a:pt x="62572" y="56591"/>
                  </a:lnTo>
                  <a:lnTo>
                    <a:pt x="65049" y="54089"/>
                  </a:lnTo>
                  <a:lnTo>
                    <a:pt x="65671" y="50990"/>
                  </a:lnTo>
                  <a:lnTo>
                    <a:pt x="65671" y="47256"/>
                  </a:lnTo>
                  <a:lnTo>
                    <a:pt x="66294" y="46012"/>
                  </a:lnTo>
                  <a:lnTo>
                    <a:pt x="67538" y="46012"/>
                  </a:lnTo>
                  <a:lnTo>
                    <a:pt x="74345" y="42900"/>
                  </a:lnTo>
                  <a:lnTo>
                    <a:pt x="77444" y="39166"/>
                  </a:lnTo>
                  <a:lnTo>
                    <a:pt x="78676" y="35445"/>
                  </a:lnTo>
                  <a:lnTo>
                    <a:pt x="80543" y="31711"/>
                  </a:lnTo>
                  <a:close/>
                </a:path>
                <a:path w="940434" h="58420">
                  <a:moveTo>
                    <a:pt x="921232" y="14922"/>
                  </a:moveTo>
                  <a:lnTo>
                    <a:pt x="913244" y="13055"/>
                  </a:lnTo>
                  <a:lnTo>
                    <a:pt x="904544" y="13055"/>
                  </a:lnTo>
                  <a:lnTo>
                    <a:pt x="898956" y="14300"/>
                  </a:lnTo>
                  <a:lnTo>
                    <a:pt x="898956" y="18034"/>
                  </a:lnTo>
                  <a:lnTo>
                    <a:pt x="899566" y="19278"/>
                  </a:lnTo>
                  <a:lnTo>
                    <a:pt x="902055" y="18656"/>
                  </a:lnTo>
                  <a:lnTo>
                    <a:pt x="913244" y="18656"/>
                  </a:lnTo>
                  <a:lnTo>
                    <a:pt x="916330" y="18034"/>
                  </a:lnTo>
                  <a:lnTo>
                    <a:pt x="921232" y="16789"/>
                  </a:lnTo>
                  <a:lnTo>
                    <a:pt x="921232" y="14922"/>
                  </a:lnTo>
                  <a:close/>
                </a:path>
                <a:path w="940434" h="58420">
                  <a:moveTo>
                    <a:pt x="939825" y="4356"/>
                  </a:moveTo>
                  <a:lnTo>
                    <a:pt x="939215" y="1866"/>
                  </a:lnTo>
                  <a:lnTo>
                    <a:pt x="926833" y="0"/>
                  </a:lnTo>
                  <a:lnTo>
                    <a:pt x="910145" y="0"/>
                  </a:lnTo>
                  <a:lnTo>
                    <a:pt x="906360" y="622"/>
                  </a:lnTo>
                  <a:lnTo>
                    <a:pt x="905751" y="1866"/>
                  </a:lnTo>
                  <a:lnTo>
                    <a:pt x="905751" y="4978"/>
                  </a:lnTo>
                  <a:lnTo>
                    <a:pt x="907046" y="5600"/>
                  </a:lnTo>
                  <a:lnTo>
                    <a:pt x="931824" y="5600"/>
                  </a:lnTo>
                  <a:lnTo>
                    <a:pt x="939825" y="435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970691" y="4650993"/>
              <a:ext cx="52705" cy="7620"/>
            </a:xfrm>
            <a:custGeom>
              <a:avLst/>
              <a:gdLst/>
              <a:ahLst/>
              <a:cxnLst/>
              <a:rect l="l" t="t" r="r" b="b"/>
              <a:pathLst>
                <a:path w="52704" h="7620">
                  <a:moveTo>
                    <a:pt x="26020" y="0"/>
                  </a:moveTo>
                  <a:lnTo>
                    <a:pt x="19205" y="620"/>
                  </a:lnTo>
                  <a:lnTo>
                    <a:pt x="12390" y="1862"/>
                  </a:lnTo>
                  <a:lnTo>
                    <a:pt x="5575" y="4354"/>
                  </a:lnTo>
                  <a:lnTo>
                    <a:pt x="0" y="7457"/>
                  </a:lnTo>
                  <a:lnTo>
                    <a:pt x="6814" y="7457"/>
                  </a:lnTo>
                  <a:lnTo>
                    <a:pt x="13629" y="6837"/>
                  </a:lnTo>
                  <a:lnTo>
                    <a:pt x="26639" y="6837"/>
                  </a:lnTo>
                  <a:lnTo>
                    <a:pt x="33458" y="6216"/>
                  </a:lnTo>
                  <a:lnTo>
                    <a:pt x="39652" y="6216"/>
                  </a:lnTo>
                  <a:lnTo>
                    <a:pt x="52659" y="4974"/>
                  </a:lnTo>
                  <a:lnTo>
                    <a:pt x="40271" y="1241"/>
                  </a:lnTo>
                  <a:lnTo>
                    <a:pt x="260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709800" y="4659692"/>
              <a:ext cx="338455" cy="123825"/>
            </a:xfrm>
            <a:custGeom>
              <a:avLst/>
              <a:gdLst/>
              <a:ahLst/>
              <a:cxnLst/>
              <a:rect l="l" t="t" r="r" b="b"/>
              <a:pathLst>
                <a:path w="338454" h="123825">
                  <a:moveTo>
                    <a:pt x="137577" y="0"/>
                  </a:moveTo>
                  <a:lnTo>
                    <a:pt x="133190" y="1250"/>
                  </a:lnTo>
                  <a:lnTo>
                    <a:pt x="129491" y="1870"/>
                  </a:lnTo>
                  <a:lnTo>
                    <a:pt x="125189" y="3112"/>
                  </a:lnTo>
                  <a:lnTo>
                    <a:pt x="122695" y="6225"/>
                  </a:lnTo>
                  <a:lnTo>
                    <a:pt x="126996" y="8087"/>
                  </a:lnTo>
                  <a:lnTo>
                    <a:pt x="131383" y="8708"/>
                  </a:lnTo>
                  <a:lnTo>
                    <a:pt x="135082" y="8087"/>
                  </a:lnTo>
                  <a:lnTo>
                    <a:pt x="139383" y="6845"/>
                  </a:lnTo>
                  <a:lnTo>
                    <a:pt x="143082" y="5595"/>
                  </a:lnTo>
                  <a:lnTo>
                    <a:pt x="147469" y="4974"/>
                  </a:lnTo>
                  <a:lnTo>
                    <a:pt x="151771" y="4974"/>
                  </a:lnTo>
                  <a:lnTo>
                    <a:pt x="156760" y="6225"/>
                  </a:lnTo>
                  <a:lnTo>
                    <a:pt x="159857" y="8087"/>
                  </a:lnTo>
                  <a:lnTo>
                    <a:pt x="162954" y="8708"/>
                  </a:lnTo>
                  <a:lnTo>
                    <a:pt x="169750" y="7466"/>
                  </a:lnTo>
                  <a:lnTo>
                    <a:pt x="173449" y="7466"/>
                  </a:lnTo>
                  <a:lnTo>
                    <a:pt x="176545" y="8087"/>
                  </a:lnTo>
                  <a:lnTo>
                    <a:pt x="179040" y="9949"/>
                  </a:lnTo>
                  <a:lnTo>
                    <a:pt x="180933" y="13062"/>
                  </a:lnTo>
                  <a:lnTo>
                    <a:pt x="187126" y="14924"/>
                  </a:lnTo>
                  <a:lnTo>
                    <a:pt x="199514" y="17416"/>
                  </a:lnTo>
                  <a:lnTo>
                    <a:pt x="211901" y="18657"/>
                  </a:lnTo>
                  <a:lnTo>
                    <a:pt x="257752" y="18657"/>
                  </a:lnTo>
                  <a:lnTo>
                    <a:pt x="270139" y="19899"/>
                  </a:lnTo>
                  <a:lnTo>
                    <a:pt x="283128" y="22391"/>
                  </a:lnTo>
                  <a:lnTo>
                    <a:pt x="280032" y="23011"/>
                  </a:lnTo>
                  <a:lnTo>
                    <a:pt x="262053" y="23011"/>
                  </a:lnTo>
                  <a:lnTo>
                    <a:pt x="258956" y="23632"/>
                  </a:lnTo>
                  <a:lnTo>
                    <a:pt x="254053" y="24253"/>
                  </a:lnTo>
                  <a:lnTo>
                    <a:pt x="249665" y="24253"/>
                  </a:lnTo>
                  <a:lnTo>
                    <a:pt x="244676" y="24874"/>
                  </a:lnTo>
                  <a:lnTo>
                    <a:pt x="239773" y="24253"/>
                  </a:lnTo>
                  <a:lnTo>
                    <a:pt x="234783" y="24874"/>
                  </a:lnTo>
                  <a:lnTo>
                    <a:pt x="229880" y="24874"/>
                  </a:lnTo>
                  <a:lnTo>
                    <a:pt x="221192" y="27357"/>
                  </a:lnTo>
                  <a:lnTo>
                    <a:pt x="226095" y="27986"/>
                  </a:lnTo>
                  <a:lnTo>
                    <a:pt x="258354" y="27986"/>
                  </a:lnTo>
                  <a:lnTo>
                    <a:pt x="263945" y="28607"/>
                  </a:lnTo>
                  <a:lnTo>
                    <a:pt x="271945" y="29228"/>
                  </a:lnTo>
                  <a:lnTo>
                    <a:pt x="280634" y="28607"/>
                  </a:lnTo>
                  <a:lnTo>
                    <a:pt x="289924" y="28607"/>
                  </a:lnTo>
                  <a:lnTo>
                    <a:pt x="298613" y="27986"/>
                  </a:lnTo>
                  <a:lnTo>
                    <a:pt x="307301" y="27986"/>
                  </a:lnTo>
                  <a:lnTo>
                    <a:pt x="315989" y="28607"/>
                  </a:lnTo>
                  <a:lnTo>
                    <a:pt x="323990" y="30469"/>
                  </a:lnTo>
                  <a:lnTo>
                    <a:pt x="331474" y="33582"/>
                  </a:lnTo>
                  <a:lnTo>
                    <a:pt x="328979" y="35444"/>
                  </a:lnTo>
                  <a:lnTo>
                    <a:pt x="321581" y="35444"/>
                  </a:lnTo>
                  <a:lnTo>
                    <a:pt x="314699" y="34824"/>
                  </a:lnTo>
                  <a:lnTo>
                    <a:pt x="285623" y="34824"/>
                  </a:lnTo>
                  <a:lnTo>
                    <a:pt x="278827" y="35444"/>
                  </a:lnTo>
                  <a:lnTo>
                    <a:pt x="271343" y="35444"/>
                  </a:lnTo>
                  <a:lnTo>
                    <a:pt x="264547" y="36065"/>
                  </a:lnTo>
                  <a:lnTo>
                    <a:pt x="257149" y="36065"/>
                  </a:lnTo>
                  <a:lnTo>
                    <a:pt x="215600" y="39798"/>
                  </a:lnTo>
                  <a:lnTo>
                    <a:pt x="215600" y="40419"/>
                  </a:lnTo>
                  <a:lnTo>
                    <a:pt x="221794" y="41040"/>
                  </a:lnTo>
                  <a:lnTo>
                    <a:pt x="258956" y="41040"/>
                  </a:lnTo>
                  <a:lnTo>
                    <a:pt x="265150" y="40419"/>
                  </a:lnTo>
                  <a:lnTo>
                    <a:pt x="302312" y="40419"/>
                  </a:lnTo>
                  <a:lnTo>
                    <a:pt x="314699" y="41661"/>
                  </a:lnTo>
                  <a:lnTo>
                    <a:pt x="313495" y="43523"/>
                  </a:lnTo>
                  <a:lnTo>
                    <a:pt x="311602" y="44773"/>
                  </a:lnTo>
                  <a:lnTo>
                    <a:pt x="309108" y="45394"/>
                  </a:lnTo>
                  <a:lnTo>
                    <a:pt x="307301" y="46636"/>
                  </a:lnTo>
                  <a:lnTo>
                    <a:pt x="285623" y="48498"/>
                  </a:lnTo>
                  <a:lnTo>
                    <a:pt x="278827" y="48498"/>
                  </a:lnTo>
                  <a:lnTo>
                    <a:pt x="271343" y="49119"/>
                  </a:lnTo>
                  <a:lnTo>
                    <a:pt x="208202" y="49119"/>
                  </a:lnTo>
                  <a:lnTo>
                    <a:pt x="194524" y="50369"/>
                  </a:lnTo>
                  <a:lnTo>
                    <a:pt x="192030" y="52852"/>
                  </a:lnTo>
                  <a:lnTo>
                    <a:pt x="201320" y="53473"/>
                  </a:lnTo>
                  <a:lnTo>
                    <a:pt x="249063" y="53473"/>
                  </a:lnTo>
                  <a:lnTo>
                    <a:pt x="268246" y="54714"/>
                  </a:lnTo>
                  <a:lnTo>
                    <a:pt x="247859" y="62802"/>
                  </a:lnTo>
                  <a:lnTo>
                    <a:pt x="165448" y="62802"/>
                  </a:lnTo>
                  <a:lnTo>
                    <a:pt x="166051" y="63422"/>
                  </a:lnTo>
                  <a:lnTo>
                    <a:pt x="166653" y="64664"/>
                  </a:lnTo>
                  <a:lnTo>
                    <a:pt x="167857" y="65906"/>
                  </a:lnTo>
                  <a:lnTo>
                    <a:pt x="195815" y="65285"/>
                  </a:lnTo>
                  <a:lnTo>
                    <a:pt x="197621" y="66526"/>
                  </a:lnTo>
                  <a:lnTo>
                    <a:pt x="195126" y="68397"/>
                  </a:lnTo>
                  <a:lnTo>
                    <a:pt x="192030" y="69639"/>
                  </a:lnTo>
                  <a:lnTo>
                    <a:pt x="188933" y="70260"/>
                  </a:lnTo>
                  <a:lnTo>
                    <a:pt x="185836" y="71501"/>
                  </a:lnTo>
                  <a:lnTo>
                    <a:pt x="185234" y="74614"/>
                  </a:lnTo>
                  <a:lnTo>
                    <a:pt x="182739" y="75855"/>
                  </a:lnTo>
                  <a:lnTo>
                    <a:pt x="179642" y="76476"/>
                  </a:lnTo>
                  <a:lnTo>
                    <a:pt x="176545" y="75855"/>
                  </a:lnTo>
                  <a:lnTo>
                    <a:pt x="174051" y="75855"/>
                  </a:lnTo>
                  <a:lnTo>
                    <a:pt x="172846" y="77097"/>
                  </a:lnTo>
                  <a:lnTo>
                    <a:pt x="172846" y="78347"/>
                  </a:lnTo>
                  <a:lnTo>
                    <a:pt x="188933" y="80209"/>
                  </a:lnTo>
                  <a:lnTo>
                    <a:pt x="193922" y="80209"/>
                  </a:lnTo>
                  <a:lnTo>
                    <a:pt x="205105" y="81451"/>
                  </a:lnTo>
                  <a:lnTo>
                    <a:pt x="214998" y="83943"/>
                  </a:lnTo>
                  <a:lnTo>
                    <a:pt x="206310" y="86426"/>
                  </a:lnTo>
                  <a:lnTo>
                    <a:pt x="197019" y="87667"/>
                  </a:lnTo>
                  <a:lnTo>
                    <a:pt x="182137" y="87667"/>
                  </a:lnTo>
                  <a:lnTo>
                    <a:pt x="177148" y="87047"/>
                  </a:lnTo>
                  <a:lnTo>
                    <a:pt x="175943" y="88288"/>
                  </a:lnTo>
                  <a:lnTo>
                    <a:pt x="175943" y="89538"/>
                  </a:lnTo>
                  <a:lnTo>
                    <a:pt x="183341" y="90159"/>
                  </a:lnTo>
                  <a:lnTo>
                    <a:pt x="197621" y="90159"/>
                  </a:lnTo>
                  <a:lnTo>
                    <a:pt x="205105" y="90780"/>
                  </a:lnTo>
                  <a:lnTo>
                    <a:pt x="219901" y="90780"/>
                  </a:lnTo>
                  <a:lnTo>
                    <a:pt x="227385" y="90159"/>
                  </a:lnTo>
                  <a:lnTo>
                    <a:pt x="234783" y="90159"/>
                  </a:lnTo>
                  <a:lnTo>
                    <a:pt x="240375" y="92642"/>
                  </a:lnTo>
                  <a:lnTo>
                    <a:pt x="240375" y="93884"/>
                  </a:lnTo>
                  <a:lnTo>
                    <a:pt x="237880" y="96376"/>
                  </a:lnTo>
                  <a:lnTo>
                    <a:pt x="232289" y="96376"/>
                  </a:lnTo>
                  <a:lnTo>
                    <a:pt x="221192" y="97617"/>
                  </a:lnTo>
                  <a:lnTo>
                    <a:pt x="215600" y="97617"/>
                  </a:lnTo>
                  <a:lnTo>
                    <a:pt x="210009" y="98238"/>
                  </a:lnTo>
                  <a:lnTo>
                    <a:pt x="192030" y="98238"/>
                  </a:lnTo>
                  <a:lnTo>
                    <a:pt x="190223" y="99479"/>
                  </a:lnTo>
                  <a:lnTo>
                    <a:pt x="190223" y="100100"/>
                  </a:lnTo>
                  <a:lnTo>
                    <a:pt x="190825" y="101350"/>
                  </a:lnTo>
                  <a:lnTo>
                    <a:pt x="192030" y="102592"/>
                  </a:lnTo>
                  <a:lnTo>
                    <a:pt x="196417" y="102592"/>
                  </a:lnTo>
                  <a:lnTo>
                    <a:pt x="200116" y="101971"/>
                  </a:lnTo>
                  <a:lnTo>
                    <a:pt x="204417" y="101971"/>
                  </a:lnTo>
                  <a:lnTo>
                    <a:pt x="208804" y="101350"/>
                  </a:lnTo>
                  <a:lnTo>
                    <a:pt x="220589" y="101350"/>
                  </a:lnTo>
                  <a:lnTo>
                    <a:pt x="224891" y="101971"/>
                  </a:lnTo>
                  <a:lnTo>
                    <a:pt x="218697" y="105696"/>
                  </a:lnTo>
                  <a:lnTo>
                    <a:pt x="211299" y="108188"/>
                  </a:lnTo>
                  <a:lnTo>
                    <a:pt x="203815" y="109429"/>
                  </a:lnTo>
                  <a:lnTo>
                    <a:pt x="195815" y="110050"/>
                  </a:lnTo>
                  <a:lnTo>
                    <a:pt x="170954" y="110050"/>
                  </a:lnTo>
                  <a:lnTo>
                    <a:pt x="163556" y="110671"/>
                  </a:lnTo>
                  <a:lnTo>
                    <a:pt x="161663" y="108808"/>
                  </a:lnTo>
                  <a:lnTo>
                    <a:pt x="138179" y="107567"/>
                  </a:lnTo>
                  <a:lnTo>
                    <a:pt x="79941" y="107567"/>
                  </a:lnTo>
                  <a:lnTo>
                    <a:pt x="67554" y="106946"/>
                  </a:lnTo>
                  <a:lnTo>
                    <a:pt x="60096" y="103213"/>
                  </a:lnTo>
                  <a:lnTo>
                    <a:pt x="56999" y="101350"/>
                  </a:lnTo>
                  <a:lnTo>
                    <a:pt x="55141" y="98238"/>
                  </a:lnTo>
                  <a:lnTo>
                    <a:pt x="76844" y="98859"/>
                  </a:lnTo>
                  <a:lnTo>
                    <a:pt x="135684" y="98859"/>
                  </a:lnTo>
                  <a:lnTo>
                    <a:pt x="154868" y="100100"/>
                  </a:lnTo>
                  <a:lnTo>
                    <a:pt x="156760" y="99479"/>
                  </a:lnTo>
                  <a:lnTo>
                    <a:pt x="157964" y="97617"/>
                  </a:lnTo>
                  <a:lnTo>
                    <a:pt x="157964" y="95755"/>
                  </a:lnTo>
                  <a:lnTo>
                    <a:pt x="157362" y="93884"/>
                  </a:lnTo>
                  <a:lnTo>
                    <a:pt x="138179" y="93884"/>
                  </a:lnTo>
                  <a:lnTo>
                    <a:pt x="131383" y="93263"/>
                  </a:lnTo>
                  <a:lnTo>
                    <a:pt x="118308" y="93263"/>
                  </a:lnTo>
                  <a:lnTo>
                    <a:pt x="112114" y="92642"/>
                  </a:lnTo>
                  <a:lnTo>
                    <a:pt x="73145" y="92642"/>
                  </a:lnTo>
                  <a:lnTo>
                    <a:pt x="66952" y="93263"/>
                  </a:lnTo>
                  <a:lnTo>
                    <a:pt x="60095" y="93263"/>
                  </a:lnTo>
                  <a:lnTo>
                    <a:pt x="53902" y="93884"/>
                  </a:lnTo>
                  <a:lnTo>
                    <a:pt x="50805" y="92642"/>
                  </a:lnTo>
                  <a:lnTo>
                    <a:pt x="48947" y="90780"/>
                  </a:lnTo>
                  <a:lnTo>
                    <a:pt x="47708" y="88288"/>
                  </a:lnTo>
                  <a:lnTo>
                    <a:pt x="45850" y="85805"/>
                  </a:lnTo>
                  <a:lnTo>
                    <a:pt x="80543" y="83943"/>
                  </a:lnTo>
                  <a:lnTo>
                    <a:pt x="103426" y="83943"/>
                  </a:lnTo>
                  <a:lnTo>
                    <a:pt x="136889" y="85805"/>
                  </a:lnTo>
                  <a:lnTo>
                    <a:pt x="141276" y="85805"/>
                  </a:lnTo>
                  <a:lnTo>
                    <a:pt x="145577" y="87047"/>
                  </a:lnTo>
                  <a:lnTo>
                    <a:pt x="149964" y="87047"/>
                  </a:lnTo>
                  <a:lnTo>
                    <a:pt x="153663" y="84563"/>
                  </a:lnTo>
                  <a:lnTo>
                    <a:pt x="153663" y="80830"/>
                  </a:lnTo>
                  <a:lnTo>
                    <a:pt x="153061" y="80209"/>
                  </a:lnTo>
                  <a:lnTo>
                    <a:pt x="125189" y="78347"/>
                  </a:lnTo>
                  <a:lnTo>
                    <a:pt x="115211" y="78347"/>
                  </a:lnTo>
                  <a:lnTo>
                    <a:pt x="105318" y="77718"/>
                  </a:lnTo>
                  <a:lnTo>
                    <a:pt x="76844" y="77718"/>
                  </a:lnTo>
                  <a:lnTo>
                    <a:pt x="68156" y="78968"/>
                  </a:lnTo>
                  <a:lnTo>
                    <a:pt x="63812" y="78968"/>
                  </a:lnTo>
                  <a:lnTo>
                    <a:pt x="58857" y="79589"/>
                  </a:lnTo>
                  <a:lnTo>
                    <a:pt x="54521" y="79589"/>
                  </a:lnTo>
                  <a:lnTo>
                    <a:pt x="50186" y="80209"/>
                  </a:lnTo>
                  <a:lnTo>
                    <a:pt x="42745" y="83943"/>
                  </a:lnTo>
                  <a:lnTo>
                    <a:pt x="28499" y="80209"/>
                  </a:lnTo>
                  <a:lnTo>
                    <a:pt x="17970" y="78968"/>
                  </a:lnTo>
                  <a:lnTo>
                    <a:pt x="13015" y="78968"/>
                  </a:lnTo>
                  <a:lnTo>
                    <a:pt x="8051" y="78347"/>
                  </a:lnTo>
                  <a:lnTo>
                    <a:pt x="2477" y="78347"/>
                  </a:lnTo>
                  <a:lnTo>
                    <a:pt x="0" y="80209"/>
                  </a:lnTo>
                  <a:lnTo>
                    <a:pt x="4335" y="80830"/>
                  </a:lnTo>
                  <a:lnTo>
                    <a:pt x="9290" y="80830"/>
                  </a:lnTo>
                  <a:lnTo>
                    <a:pt x="13634" y="82072"/>
                  </a:lnTo>
                  <a:lnTo>
                    <a:pt x="47708" y="103213"/>
                  </a:lnTo>
                  <a:lnTo>
                    <a:pt x="52044" y="108188"/>
                  </a:lnTo>
                  <a:lnTo>
                    <a:pt x="93533" y="123733"/>
                  </a:lnTo>
                  <a:lnTo>
                    <a:pt x="102823" y="123733"/>
                  </a:lnTo>
                  <a:lnTo>
                    <a:pt x="111512" y="122491"/>
                  </a:lnTo>
                  <a:lnTo>
                    <a:pt x="120802" y="120000"/>
                  </a:lnTo>
                  <a:lnTo>
                    <a:pt x="128286" y="119379"/>
                  </a:lnTo>
                  <a:lnTo>
                    <a:pt x="142480" y="119379"/>
                  </a:lnTo>
                  <a:lnTo>
                    <a:pt x="149964" y="118758"/>
                  </a:lnTo>
                  <a:lnTo>
                    <a:pt x="179642" y="118758"/>
                  </a:lnTo>
                  <a:lnTo>
                    <a:pt x="186524" y="118137"/>
                  </a:lnTo>
                  <a:lnTo>
                    <a:pt x="193922" y="118137"/>
                  </a:lnTo>
                  <a:lnTo>
                    <a:pt x="200718" y="116896"/>
                  </a:lnTo>
                  <a:lnTo>
                    <a:pt x="237278" y="106325"/>
                  </a:lnTo>
                  <a:lnTo>
                    <a:pt x="239773" y="105075"/>
                  </a:lnTo>
                  <a:lnTo>
                    <a:pt x="242870" y="103213"/>
                  </a:lnTo>
                  <a:lnTo>
                    <a:pt x="245364" y="101350"/>
                  </a:lnTo>
                  <a:lnTo>
                    <a:pt x="249063" y="97617"/>
                  </a:lnTo>
                  <a:lnTo>
                    <a:pt x="249063" y="94505"/>
                  </a:lnTo>
                  <a:lnTo>
                    <a:pt x="226095" y="78347"/>
                  </a:lnTo>
                  <a:lnTo>
                    <a:pt x="221192" y="77097"/>
                  </a:lnTo>
                  <a:lnTo>
                    <a:pt x="210611" y="75855"/>
                  </a:lnTo>
                  <a:lnTo>
                    <a:pt x="210611" y="73993"/>
                  </a:lnTo>
                  <a:lnTo>
                    <a:pt x="219299" y="72122"/>
                  </a:lnTo>
                  <a:lnTo>
                    <a:pt x="227987" y="71501"/>
                  </a:lnTo>
                  <a:lnTo>
                    <a:pt x="245364" y="72751"/>
                  </a:lnTo>
                  <a:lnTo>
                    <a:pt x="254053" y="72751"/>
                  </a:lnTo>
                  <a:lnTo>
                    <a:pt x="262053" y="71501"/>
                  </a:lnTo>
                  <a:lnTo>
                    <a:pt x="268849" y="67777"/>
                  </a:lnTo>
                  <a:lnTo>
                    <a:pt x="275042" y="61560"/>
                  </a:lnTo>
                  <a:lnTo>
                    <a:pt x="306699" y="54094"/>
                  </a:lnTo>
                  <a:lnTo>
                    <a:pt x="338269" y="32953"/>
                  </a:lnTo>
                  <a:lnTo>
                    <a:pt x="337065" y="28607"/>
                  </a:lnTo>
                  <a:lnTo>
                    <a:pt x="335173" y="24874"/>
                  </a:lnTo>
                  <a:lnTo>
                    <a:pt x="312893" y="19278"/>
                  </a:lnTo>
                  <a:lnTo>
                    <a:pt x="259558" y="10570"/>
                  </a:lnTo>
                  <a:lnTo>
                    <a:pt x="245364" y="6845"/>
                  </a:lnTo>
                  <a:lnTo>
                    <a:pt x="237880" y="5595"/>
                  </a:lnTo>
                  <a:lnTo>
                    <a:pt x="230482" y="4974"/>
                  </a:lnTo>
                  <a:lnTo>
                    <a:pt x="223686" y="6845"/>
                  </a:lnTo>
                  <a:lnTo>
                    <a:pt x="216202" y="9949"/>
                  </a:lnTo>
                  <a:lnTo>
                    <a:pt x="211299" y="9328"/>
                  </a:lnTo>
                  <a:lnTo>
                    <a:pt x="182137" y="629"/>
                  </a:lnTo>
                  <a:lnTo>
                    <a:pt x="13757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971930" y="4660942"/>
              <a:ext cx="48260" cy="9525"/>
            </a:xfrm>
            <a:custGeom>
              <a:avLst/>
              <a:gdLst/>
              <a:ahLst/>
              <a:cxnLst/>
              <a:rect l="l" t="t" r="r" b="b"/>
              <a:pathLst>
                <a:path w="48259" h="9525">
                  <a:moveTo>
                    <a:pt x="39652" y="0"/>
                  </a:moveTo>
                  <a:lnTo>
                    <a:pt x="36555" y="0"/>
                  </a:lnTo>
                  <a:lnTo>
                    <a:pt x="9293" y="3724"/>
                  </a:lnTo>
                  <a:lnTo>
                    <a:pt x="0" y="6216"/>
                  </a:lnTo>
                  <a:lnTo>
                    <a:pt x="1238" y="7457"/>
                  </a:lnTo>
                  <a:lnTo>
                    <a:pt x="3097" y="8699"/>
                  </a:lnTo>
                  <a:lnTo>
                    <a:pt x="4956" y="9320"/>
                  </a:lnTo>
                  <a:lnTo>
                    <a:pt x="6814" y="9320"/>
                  </a:lnTo>
                  <a:lnTo>
                    <a:pt x="11152" y="7457"/>
                  </a:lnTo>
                  <a:lnTo>
                    <a:pt x="21064" y="6216"/>
                  </a:lnTo>
                  <a:lnTo>
                    <a:pt x="32220" y="6216"/>
                  </a:lnTo>
                  <a:lnTo>
                    <a:pt x="37794" y="5595"/>
                  </a:lnTo>
                  <a:lnTo>
                    <a:pt x="43368" y="4345"/>
                  </a:lnTo>
                  <a:lnTo>
                    <a:pt x="47704" y="1241"/>
                  </a:lnTo>
                  <a:lnTo>
                    <a:pt x="45226" y="1241"/>
                  </a:lnTo>
                  <a:lnTo>
                    <a:pt x="3965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821914" y="4672134"/>
              <a:ext cx="39370" cy="8890"/>
            </a:xfrm>
            <a:custGeom>
              <a:avLst/>
              <a:gdLst/>
              <a:ahLst/>
              <a:cxnLst/>
              <a:rect l="l" t="t" r="r" b="b"/>
              <a:pathLst>
                <a:path w="39370" h="8889">
                  <a:moveTo>
                    <a:pt x="19871" y="0"/>
                  </a:moveTo>
                  <a:lnTo>
                    <a:pt x="9978" y="1241"/>
                  </a:lnTo>
                  <a:lnTo>
                    <a:pt x="4989" y="2483"/>
                  </a:lnTo>
                  <a:lnTo>
                    <a:pt x="602" y="4354"/>
                  </a:lnTo>
                  <a:lnTo>
                    <a:pt x="0" y="5595"/>
                  </a:lnTo>
                  <a:lnTo>
                    <a:pt x="0" y="6837"/>
                  </a:lnTo>
                  <a:lnTo>
                    <a:pt x="1892" y="8699"/>
                  </a:lnTo>
                  <a:lnTo>
                    <a:pt x="4989" y="8078"/>
                  </a:lnTo>
                  <a:lnTo>
                    <a:pt x="8688" y="8078"/>
                  </a:lnTo>
                  <a:lnTo>
                    <a:pt x="11785" y="7457"/>
                  </a:lnTo>
                  <a:lnTo>
                    <a:pt x="30968" y="7457"/>
                  </a:lnTo>
                  <a:lnTo>
                    <a:pt x="33463" y="6837"/>
                  </a:lnTo>
                  <a:lnTo>
                    <a:pt x="35957" y="6837"/>
                  </a:lnTo>
                  <a:lnTo>
                    <a:pt x="38452" y="5595"/>
                  </a:lnTo>
                  <a:lnTo>
                    <a:pt x="39054" y="3103"/>
                  </a:lnTo>
                  <a:lnTo>
                    <a:pt x="34753" y="1862"/>
                  </a:lnTo>
                  <a:lnTo>
                    <a:pt x="1987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8992375" y="4672754"/>
              <a:ext cx="20320" cy="1905"/>
            </a:xfrm>
            <a:custGeom>
              <a:avLst/>
              <a:gdLst/>
              <a:ahLst/>
              <a:cxnLst/>
              <a:rect l="l" t="t" r="r" b="b"/>
              <a:pathLst>
                <a:path w="20320" h="1904">
                  <a:moveTo>
                    <a:pt x="19826" y="0"/>
                  </a:moveTo>
                  <a:lnTo>
                    <a:pt x="4336" y="0"/>
                  </a:lnTo>
                  <a:lnTo>
                    <a:pt x="0" y="1241"/>
                  </a:lnTo>
                  <a:lnTo>
                    <a:pt x="2477" y="1862"/>
                  </a:lnTo>
                  <a:lnTo>
                    <a:pt x="17349" y="1862"/>
                  </a:lnTo>
                  <a:lnTo>
                    <a:pt x="19826" y="1241"/>
                  </a:lnTo>
                  <a:lnTo>
                    <a:pt x="198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8922359" y="4684572"/>
              <a:ext cx="955040" cy="251460"/>
            </a:xfrm>
            <a:custGeom>
              <a:avLst/>
              <a:gdLst/>
              <a:ahLst/>
              <a:cxnLst/>
              <a:rect l="l" t="t" r="r" b="b"/>
              <a:pathLst>
                <a:path w="955040" h="251460">
                  <a:moveTo>
                    <a:pt x="465899" y="106311"/>
                  </a:moveTo>
                  <a:lnTo>
                    <a:pt x="464032" y="102590"/>
                  </a:lnTo>
                  <a:lnTo>
                    <a:pt x="457225" y="106934"/>
                  </a:lnTo>
                  <a:lnTo>
                    <a:pt x="442353" y="113157"/>
                  </a:lnTo>
                  <a:lnTo>
                    <a:pt x="434301" y="115646"/>
                  </a:lnTo>
                  <a:lnTo>
                    <a:pt x="418185" y="118135"/>
                  </a:lnTo>
                  <a:lnTo>
                    <a:pt x="409511" y="118745"/>
                  </a:lnTo>
                  <a:lnTo>
                    <a:pt x="400227" y="118135"/>
                  </a:lnTo>
                  <a:lnTo>
                    <a:pt x="393407" y="117513"/>
                  </a:lnTo>
                  <a:lnTo>
                    <a:pt x="387832" y="120002"/>
                  </a:lnTo>
                  <a:lnTo>
                    <a:pt x="382879" y="123723"/>
                  </a:lnTo>
                  <a:lnTo>
                    <a:pt x="378536" y="128079"/>
                  </a:lnTo>
                  <a:lnTo>
                    <a:pt x="373583" y="132435"/>
                  </a:lnTo>
                  <a:lnTo>
                    <a:pt x="368630" y="136156"/>
                  </a:lnTo>
                  <a:lnTo>
                    <a:pt x="363054" y="138023"/>
                  </a:lnTo>
                  <a:lnTo>
                    <a:pt x="356235" y="137414"/>
                  </a:lnTo>
                  <a:lnTo>
                    <a:pt x="355612" y="138023"/>
                  </a:lnTo>
                  <a:lnTo>
                    <a:pt x="354990" y="138023"/>
                  </a:lnTo>
                  <a:lnTo>
                    <a:pt x="354990" y="139268"/>
                  </a:lnTo>
                  <a:lnTo>
                    <a:pt x="366776" y="140512"/>
                  </a:lnTo>
                  <a:lnTo>
                    <a:pt x="367385" y="150456"/>
                  </a:lnTo>
                  <a:lnTo>
                    <a:pt x="371106" y="156057"/>
                  </a:lnTo>
                  <a:lnTo>
                    <a:pt x="384111" y="170980"/>
                  </a:lnTo>
                  <a:lnTo>
                    <a:pt x="388454" y="175336"/>
                  </a:lnTo>
                  <a:lnTo>
                    <a:pt x="401459" y="190258"/>
                  </a:lnTo>
                  <a:lnTo>
                    <a:pt x="401459" y="193979"/>
                  </a:lnTo>
                  <a:lnTo>
                    <a:pt x="400227" y="197713"/>
                  </a:lnTo>
                  <a:lnTo>
                    <a:pt x="398373" y="200825"/>
                  </a:lnTo>
                  <a:lnTo>
                    <a:pt x="395884" y="204558"/>
                  </a:lnTo>
                  <a:lnTo>
                    <a:pt x="392785" y="207035"/>
                  </a:lnTo>
                  <a:lnTo>
                    <a:pt x="389686" y="210146"/>
                  </a:lnTo>
                  <a:lnTo>
                    <a:pt x="383489" y="215125"/>
                  </a:lnTo>
                  <a:lnTo>
                    <a:pt x="377304" y="216369"/>
                  </a:lnTo>
                  <a:lnTo>
                    <a:pt x="371106" y="216992"/>
                  </a:lnTo>
                  <a:lnTo>
                    <a:pt x="358711" y="215747"/>
                  </a:lnTo>
                  <a:lnTo>
                    <a:pt x="352513" y="213880"/>
                  </a:lnTo>
                  <a:lnTo>
                    <a:pt x="341363" y="210146"/>
                  </a:lnTo>
                  <a:lnTo>
                    <a:pt x="336410" y="207657"/>
                  </a:lnTo>
                  <a:lnTo>
                    <a:pt x="351282" y="207657"/>
                  </a:lnTo>
                  <a:lnTo>
                    <a:pt x="356235" y="207035"/>
                  </a:lnTo>
                  <a:lnTo>
                    <a:pt x="361188" y="207035"/>
                  </a:lnTo>
                  <a:lnTo>
                    <a:pt x="376682" y="208902"/>
                  </a:lnTo>
                  <a:lnTo>
                    <a:pt x="377304" y="208280"/>
                  </a:lnTo>
                  <a:lnTo>
                    <a:pt x="378536" y="207657"/>
                  </a:lnTo>
                  <a:lnTo>
                    <a:pt x="378536" y="205181"/>
                  </a:lnTo>
                  <a:lnTo>
                    <a:pt x="368007" y="203936"/>
                  </a:lnTo>
                  <a:lnTo>
                    <a:pt x="346329" y="202692"/>
                  </a:lnTo>
                  <a:lnTo>
                    <a:pt x="335800" y="202692"/>
                  </a:lnTo>
                  <a:lnTo>
                    <a:pt x="314731" y="203936"/>
                  </a:lnTo>
                  <a:lnTo>
                    <a:pt x="303580" y="205181"/>
                  </a:lnTo>
                  <a:lnTo>
                    <a:pt x="293039" y="205803"/>
                  </a:lnTo>
                  <a:lnTo>
                    <a:pt x="289941" y="203936"/>
                  </a:lnTo>
                  <a:lnTo>
                    <a:pt x="284988" y="205181"/>
                  </a:lnTo>
                  <a:lnTo>
                    <a:pt x="280035" y="205803"/>
                  </a:lnTo>
                  <a:lnTo>
                    <a:pt x="265163" y="205803"/>
                  </a:lnTo>
                  <a:lnTo>
                    <a:pt x="255244" y="207035"/>
                  </a:lnTo>
                  <a:lnTo>
                    <a:pt x="250291" y="208902"/>
                  </a:lnTo>
                  <a:lnTo>
                    <a:pt x="163563" y="208902"/>
                  </a:lnTo>
                  <a:lnTo>
                    <a:pt x="156121" y="205181"/>
                  </a:lnTo>
                  <a:lnTo>
                    <a:pt x="152412" y="203936"/>
                  </a:lnTo>
                  <a:lnTo>
                    <a:pt x="148069" y="202692"/>
                  </a:lnTo>
                  <a:lnTo>
                    <a:pt x="149313" y="201447"/>
                  </a:lnTo>
                  <a:lnTo>
                    <a:pt x="164172" y="201447"/>
                  </a:lnTo>
                  <a:lnTo>
                    <a:pt x="191439" y="198958"/>
                  </a:lnTo>
                  <a:lnTo>
                    <a:pt x="198869" y="198958"/>
                  </a:lnTo>
                  <a:lnTo>
                    <a:pt x="206311" y="198335"/>
                  </a:lnTo>
                  <a:lnTo>
                    <a:pt x="210032" y="199580"/>
                  </a:lnTo>
                  <a:lnTo>
                    <a:pt x="214363" y="199580"/>
                  </a:lnTo>
                  <a:lnTo>
                    <a:pt x="221792" y="198335"/>
                  </a:lnTo>
                  <a:lnTo>
                    <a:pt x="226136" y="197091"/>
                  </a:lnTo>
                  <a:lnTo>
                    <a:pt x="229844" y="196469"/>
                  </a:lnTo>
                  <a:lnTo>
                    <a:pt x="241007" y="196469"/>
                  </a:lnTo>
                  <a:lnTo>
                    <a:pt x="245960" y="197713"/>
                  </a:lnTo>
                  <a:lnTo>
                    <a:pt x="249059" y="197713"/>
                  </a:lnTo>
                  <a:lnTo>
                    <a:pt x="251536" y="198335"/>
                  </a:lnTo>
                  <a:lnTo>
                    <a:pt x="254012" y="198335"/>
                  </a:lnTo>
                  <a:lnTo>
                    <a:pt x="256489" y="197713"/>
                  </a:lnTo>
                  <a:lnTo>
                    <a:pt x="258965" y="196469"/>
                  </a:lnTo>
                  <a:lnTo>
                    <a:pt x="269506" y="196469"/>
                  </a:lnTo>
                  <a:lnTo>
                    <a:pt x="291185" y="195224"/>
                  </a:lnTo>
                  <a:lnTo>
                    <a:pt x="301726" y="193979"/>
                  </a:lnTo>
                  <a:lnTo>
                    <a:pt x="323392" y="192735"/>
                  </a:lnTo>
                  <a:lnTo>
                    <a:pt x="344462" y="193979"/>
                  </a:lnTo>
                  <a:lnTo>
                    <a:pt x="344462" y="192112"/>
                  </a:lnTo>
                  <a:lnTo>
                    <a:pt x="338277" y="190881"/>
                  </a:lnTo>
                  <a:lnTo>
                    <a:pt x="320306" y="190881"/>
                  </a:lnTo>
                  <a:lnTo>
                    <a:pt x="317207" y="190258"/>
                  </a:lnTo>
                  <a:lnTo>
                    <a:pt x="236664" y="193357"/>
                  </a:lnTo>
                  <a:lnTo>
                    <a:pt x="203822" y="193357"/>
                  </a:lnTo>
                  <a:lnTo>
                    <a:pt x="187718" y="193979"/>
                  </a:lnTo>
                  <a:lnTo>
                    <a:pt x="170992" y="193979"/>
                  </a:lnTo>
                  <a:lnTo>
                    <a:pt x="154889" y="194602"/>
                  </a:lnTo>
                  <a:lnTo>
                    <a:pt x="138150" y="194602"/>
                  </a:lnTo>
                  <a:lnTo>
                    <a:pt x="73723" y="197091"/>
                  </a:lnTo>
                  <a:lnTo>
                    <a:pt x="57619" y="198335"/>
                  </a:lnTo>
                  <a:lnTo>
                    <a:pt x="57619" y="201447"/>
                  </a:lnTo>
                  <a:lnTo>
                    <a:pt x="70624" y="202692"/>
                  </a:lnTo>
                  <a:lnTo>
                    <a:pt x="110896" y="202692"/>
                  </a:lnTo>
                  <a:lnTo>
                    <a:pt x="112128" y="203936"/>
                  </a:lnTo>
                  <a:lnTo>
                    <a:pt x="104698" y="208902"/>
                  </a:lnTo>
                  <a:lnTo>
                    <a:pt x="80543" y="210769"/>
                  </a:lnTo>
                  <a:lnTo>
                    <a:pt x="73101" y="210769"/>
                  </a:lnTo>
                  <a:lnTo>
                    <a:pt x="41503" y="213258"/>
                  </a:lnTo>
                  <a:lnTo>
                    <a:pt x="34074" y="212013"/>
                  </a:lnTo>
                  <a:lnTo>
                    <a:pt x="29743" y="212013"/>
                  </a:lnTo>
                  <a:lnTo>
                    <a:pt x="26644" y="210769"/>
                  </a:lnTo>
                  <a:lnTo>
                    <a:pt x="22923" y="210146"/>
                  </a:lnTo>
                  <a:lnTo>
                    <a:pt x="16725" y="206413"/>
                  </a:lnTo>
                  <a:lnTo>
                    <a:pt x="14871" y="203314"/>
                  </a:lnTo>
                  <a:lnTo>
                    <a:pt x="17348" y="202692"/>
                  </a:lnTo>
                  <a:lnTo>
                    <a:pt x="34696" y="202692"/>
                  </a:lnTo>
                  <a:lnTo>
                    <a:pt x="37172" y="202069"/>
                  </a:lnTo>
                  <a:lnTo>
                    <a:pt x="37172" y="200202"/>
                  </a:lnTo>
                  <a:lnTo>
                    <a:pt x="27266" y="198335"/>
                  </a:lnTo>
                  <a:lnTo>
                    <a:pt x="23545" y="198335"/>
                  </a:lnTo>
                  <a:lnTo>
                    <a:pt x="19824" y="197713"/>
                  </a:lnTo>
                  <a:lnTo>
                    <a:pt x="13017" y="197713"/>
                  </a:lnTo>
                  <a:lnTo>
                    <a:pt x="9296" y="198335"/>
                  </a:lnTo>
                  <a:lnTo>
                    <a:pt x="8051" y="197091"/>
                  </a:lnTo>
                  <a:lnTo>
                    <a:pt x="7442" y="195224"/>
                  </a:lnTo>
                  <a:lnTo>
                    <a:pt x="7442" y="193357"/>
                  </a:lnTo>
                  <a:lnTo>
                    <a:pt x="8051" y="191503"/>
                  </a:lnTo>
                  <a:lnTo>
                    <a:pt x="9296" y="189636"/>
                  </a:lnTo>
                  <a:lnTo>
                    <a:pt x="17348" y="189636"/>
                  </a:lnTo>
                  <a:lnTo>
                    <a:pt x="29121" y="187769"/>
                  </a:lnTo>
                  <a:lnTo>
                    <a:pt x="42125" y="187769"/>
                  </a:lnTo>
                  <a:lnTo>
                    <a:pt x="40271" y="185902"/>
                  </a:lnTo>
                  <a:lnTo>
                    <a:pt x="34696" y="184658"/>
                  </a:lnTo>
                  <a:lnTo>
                    <a:pt x="25400" y="184658"/>
                  </a:lnTo>
                  <a:lnTo>
                    <a:pt x="22301" y="184035"/>
                  </a:lnTo>
                  <a:lnTo>
                    <a:pt x="19824" y="182791"/>
                  </a:lnTo>
                  <a:lnTo>
                    <a:pt x="19824" y="182168"/>
                  </a:lnTo>
                  <a:lnTo>
                    <a:pt x="23545" y="179057"/>
                  </a:lnTo>
                  <a:lnTo>
                    <a:pt x="27266" y="177190"/>
                  </a:lnTo>
                  <a:lnTo>
                    <a:pt x="32219" y="175958"/>
                  </a:lnTo>
                  <a:lnTo>
                    <a:pt x="37172" y="175336"/>
                  </a:lnTo>
                  <a:lnTo>
                    <a:pt x="52044" y="175336"/>
                  </a:lnTo>
                  <a:lnTo>
                    <a:pt x="56997" y="174713"/>
                  </a:lnTo>
                  <a:lnTo>
                    <a:pt x="53898" y="173469"/>
                  </a:lnTo>
                  <a:lnTo>
                    <a:pt x="50177" y="172224"/>
                  </a:lnTo>
                  <a:lnTo>
                    <a:pt x="38417" y="172224"/>
                  </a:lnTo>
                  <a:lnTo>
                    <a:pt x="34696" y="171602"/>
                  </a:lnTo>
                  <a:lnTo>
                    <a:pt x="30975" y="171602"/>
                  </a:lnTo>
                  <a:lnTo>
                    <a:pt x="27876" y="170357"/>
                  </a:lnTo>
                  <a:lnTo>
                    <a:pt x="32219" y="167868"/>
                  </a:lnTo>
                  <a:lnTo>
                    <a:pt x="36550" y="166001"/>
                  </a:lnTo>
                  <a:lnTo>
                    <a:pt x="42125" y="164769"/>
                  </a:lnTo>
                  <a:lnTo>
                    <a:pt x="47091" y="164769"/>
                  </a:lnTo>
                  <a:lnTo>
                    <a:pt x="52666" y="164134"/>
                  </a:lnTo>
                  <a:lnTo>
                    <a:pt x="57619" y="164134"/>
                  </a:lnTo>
                  <a:lnTo>
                    <a:pt x="68148" y="162890"/>
                  </a:lnTo>
                  <a:lnTo>
                    <a:pt x="70015" y="164769"/>
                  </a:lnTo>
                  <a:lnTo>
                    <a:pt x="73723" y="163512"/>
                  </a:lnTo>
                  <a:lnTo>
                    <a:pt x="78066" y="162890"/>
                  </a:lnTo>
                  <a:lnTo>
                    <a:pt x="81788" y="163512"/>
                  </a:lnTo>
                  <a:lnTo>
                    <a:pt x="89839" y="163512"/>
                  </a:lnTo>
                  <a:lnTo>
                    <a:pt x="93548" y="164134"/>
                  </a:lnTo>
                  <a:lnTo>
                    <a:pt x="97269" y="163512"/>
                  </a:lnTo>
                  <a:lnTo>
                    <a:pt x="100368" y="162267"/>
                  </a:lnTo>
                  <a:lnTo>
                    <a:pt x="100368" y="159791"/>
                  </a:lnTo>
                  <a:lnTo>
                    <a:pt x="95415" y="159169"/>
                  </a:lnTo>
                  <a:lnTo>
                    <a:pt x="63195" y="159169"/>
                  </a:lnTo>
                  <a:lnTo>
                    <a:pt x="57619" y="158546"/>
                  </a:lnTo>
                  <a:lnTo>
                    <a:pt x="60096" y="152323"/>
                  </a:lnTo>
                  <a:lnTo>
                    <a:pt x="63817" y="148602"/>
                  </a:lnTo>
                  <a:lnTo>
                    <a:pt x="68148" y="146723"/>
                  </a:lnTo>
                  <a:lnTo>
                    <a:pt x="73723" y="146113"/>
                  </a:lnTo>
                  <a:lnTo>
                    <a:pt x="79921" y="146113"/>
                  </a:lnTo>
                  <a:lnTo>
                    <a:pt x="86118" y="146723"/>
                  </a:lnTo>
                  <a:lnTo>
                    <a:pt x="91694" y="146113"/>
                  </a:lnTo>
                  <a:lnTo>
                    <a:pt x="97269" y="144868"/>
                  </a:lnTo>
                  <a:lnTo>
                    <a:pt x="93548" y="143624"/>
                  </a:lnTo>
                  <a:lnTo>
                    <a:pt x="86118" y="142379"/>
                  </a:lnTo>
                  <a:lnTo>
                    <a:pt x="81788" y="142379"/>
                  </a:lnTo>
                  <a:lnTo>
                    <a:pt x="77444" y="143002"/>
                  </a:lnTo>
                  <a:lnTo>
                    <a:pt x="65049" y="143002"/>
                  </a:lnTo>
                  <a:lnTo>
                    <a:pt x="62572" y="139268"/>
                  </a:lnTo>
                  <a:lnTo>
                    <a:pt x="61950" y="137414"/>
                  </a:lnTo>
                  <a:lnTo>
                    <a:pt x="62572" y="135534"/>
                  </a:lnTo>
                  <a:lnTo>
                    <a:pt x="67525" y="136156"/>
                  </a:lnTo>
                  <a:lnTo>
                    <a:pt x="71869" y="136156"/>
                  </a:lnTo>
                  <a:lnTo>
                    <a:pt x="95415" y="133057"/>
                  </a:lnTo>
                  <a:lnTo>
                    <a:pt x="100368" y="133057"/>
                  </a:lnTo>
                  <a:lnTo>
                    <a:pt x="100368" y="132435"/>
                  </a:lnTo>
                  <a:lnTo>
                    <a:pt x="92316" y="131191"/>
                  </a:lnTo>
                  <a:lnTo>
                    <a:pt x="77444" y="129946"/>
                  </a:lnTo>
                  <a:lnTo>
                    <a:pt x="70015" y="129946"/>
                  </a:lnTo>
                  <a:lnTo>
                    <a:pt x="61950" y="130568"/>
                  </a:lnTo>
                  <a:lnTo>
                    <a:pt x="54521" y="130568"/>
                  </a:lnTo>
                  <a:lnTo>
                    <a:pt x="46469" y="131191"/>
                  </a:lnTo>
                  <a:lnTo>
                    <a:pt x="35941" y="131191"/>
                  </a:lnTo>
                  <a:lnTo>
                    <a:pt x="33451" y="130568"/>
                  </a:lnTo>
                  <a:lnTo>
                    <a:pt x="30975" y="129324"/>
                  </a:lnTo>
                  <a:lnTo>
                    <a:pt x="29121" y="127457"/>
                  </a:lnTo>
                  <a:lnTo>
                    <a:pt x="35318" y="125590"/>
                  </a:lnTo>
                  <a:lnTo>
                    <a:pt x="42125" y="124345"/>
                  </a:lnTo>
                  <a:lnTo>
                    <a:pt x="63195" y="122478"/>
                  </a:lnTo>
                  <a:lnTo>
                    <a:pt x="84886" y="122478"/>
                  </a:lnTo>
                  <a:lnTo>
                    <a:pt x="86118" y="120624"/>
                  </a:lnTo>
                  <a:lnTo>
                    <a:pt x="84264" y="118135"/>
                  </a:lnTo>
                  <a:lnTo>
                    <a:pt x="62572" y="118135"/>
                  </a:lnTo>
                  <a:lnTo>
                    <a:pt x="56997" y="117513"/>
                  </a:lnTo>
                  <a:lnTo>
                    <a:pt x="51422" y="117513"/>
                  </a:lnTo>
                  <a:lnTo>
                    <a:pt x="46469" y="116890"/>
                  </a:lnTo>
                  <a:lnTo>
                    <a:pt x="40894" y="116890"/>
                  </a:lnTo>
                  <a:lnTo>
                    <a:pt x="46469" y="115023"/>
                  </a:lnTo>
                  <a:lnTo>
                    <a:pt x="52666" y="113157"/>
                  </a:lnTo>
                  <a:lnTo>
                    <a:pt x="65671" y="110667"/>
                  </a:lnTo>
                  <a:lnTo>
                    <a:pt x="79921" y="109435"/>
                  </a:lnTo>
                  <a:lnTo>
                    <a:pt x="86741" y="109435"/>
                  </a:lnTo>
                  <a:lnTo>
                    <a:pt x="94170" y="110045"/>
                  </a:lnTo>
                  <a:lnTo>
                    <a:pt x="97269" y="107556"/>
                  </a:lnTo>
                  <a:lnTo>
                    <a:pt x="93548" y="106934"/>
                  </a:lnTo>
                  <a:lnTo>
                    <a:pt x="89839" y="106934"/>
                  </a:lnTo>
                  <a:lnTo>
                    <a:pt x="85496" y="106311"/>
                  </a:lnTo>
                  <a:lnTo>
                    <a:pt x="82397" y="105079"/>
                  </a:lnTo>
                  <a:lnTo>
                    <a:pt x="88595" y="103212"/>
                  </a:lnTo>
                  <a:lnTo>
                    <a:pt x="102222" y="100723"/>
                  </a:lnTo>
                  <a:lnTo>
                    <a:pt x="115862" y="99479"/>
                  </a:lnTo>
                  <a:lnTo>
                    <a:pt x="122669" y="97612"/>
                  </a:lnTo>
                  <a:lnTo>
                    <a:pt x="128866" y="95745"/>
                  </a:lnTo>
                  <a:lnTo>
                    <a:pt x="134442" y="92024"/>
                  </a:lnTo>
                  <a:lnTo>
                    <a:pt x="142494" y="91389"/>
                  </a:lnTo>
                  <a:lnTo>
                    <a:pt x="149936" y="91389"/>
                  </a:lnTo>
                  <a:lnTo>
                    <a:pt x="157988" y="90766"/>
                  </a:lnTo>
                  <a:lnTo>
                    <a:pt x="165417" y="90766"/>
                  </a:lnTo>
                  <a:lnTo>
                    <a:pt x="173469" y="90157"/>
                  </a:lnTo>
                  <a:lnTo>
                    <a:pt x="180911" y="90157"/>
                  </a:lnTo>
                  <a:lnTo>
                    <a:pt x="196392" y="88912"/>
                  </a:lnTo>
                  <a:lnTo>
                    <a:pt x="203822" y="88912"/>
                  </a:lnTo>
                  <a:lnTo>
                    <a:pt x="241630" y="85801"/>
                  </a:lnTo>
                  <a:lnTo>
                    <a:pt x="249059" y="84556"/>
                  </a:lnTo>
                  <a:lnTo>
                    <a:pt x="256489" y="83934"/>
                  </a:lnTo>
                  <a:lnTo>
                    <a:pt x="250291" y="83934"/>
                  </a:lnTo>
                  <a:lnTo>
                    <a:pt x="244106" y="83312"/>
                  </a:lnTo>
                  <a:lnTo>
                    <a:pt x="212509" y="83312"/>
                  </a:lnTo>
                  <a:lnTo>
                    <a:pt x="206311" y="82689"/>
                  </a:lnTo>
                  <a:lnTo>
                    <a:pt x="200113" y="83312"/>
                  </a:lnTo>
                  <a:lnTo>
                    <a:pt x="167894" y="83312"/>
                  </a:lnTo>
                  <a:lnTo>
                    <a:pt x="161696" y="83934"/>
                  </a:lnTo>
                  <a:lnTo>
                    <a:pt x="154889" y="83934"/>
                  </a:lnTo>
                  <a:lnTo>
                    <a:pt x="153644" y="82689"/>
                  </a:lnTo>
                  <a:lnTo>
                    <a:pt x="154266" y="81457"/>
                  </a:lnTo>
                  <a:lnTo>
                    <a:pt x="154266" y="79578"/>
                  </a:lnTo>
                  <a:lnTo>
                    <a:pt x="156743" y="77101"/>
                  </a:lnTo>
                  <a:lnTo>
                    <a:pt x="167271" y="75857"/>
                  </a:lnTo>
                  <a:lnTo>
                    <a:pt x="188341" y="74599"/>
                  </a:lnTo>
                  <a:lnTo>
                    <a:pt x="198869" y="74599"/>
                  </a:lnTo>
                  <a:lnTo>
                    <a:pt x="231089" y="72745"/>
                  </a:lnTo>
                  <a:lnTo>
                    <a:pt x="241007" y="70878"/>
                  </a:lnTo>
                  <a:lnTo>
                    <a:pt x="232943" y="69634"/>
                  </a:lnTo>
                  <a:lnTo>
                    <a:pt x="224891" y="69634"/>
                  </a:lnTo>
                  <a:lnTo>
                    <a:pt x="216839" y="69011"/>
                  </a:lnTo>
                  <a:lnTo>
                    <a:pt x="174091" y="69011"/>
                  </a:lnTo>
                  <a:lnTo>
                    <a:pt x="168516" y="70256"/>
                  </a:lnTo>
                  <a:lnTo>
                    <a:pt x="166039" y="70256"/>
                  </a:lnTo>
                  <a:lnTo>
                    <a:pt x="163563" y="70878"/>
                  </a:lnTo>
                  <a:lnTo>
                    <a:pt x="161086" y="70878"/>
                  </a:lnTo>
                  <a:lnTo>
                    <a:pt x="159219" y="69634"/>
                  </a:lnTo>
                  <a:lnTo>
                    <a:pt x="156743" y="68389"/>
                  </a:lnTo>
                  <a:lnTo>
                    <a:pt x="156121" y="66522"/>
                  </a:lnTo>
                  <a:lnTo>
                    <a:pt x="154889" y="65290"/>
                  </a:lnTo>
                  <a:lnTo>
                    <a:pt x="154266" y="64033"/>
                  </a:lnTo>
                  <a:lnTo>
                    <a:pt x="155511" y="62179"/>
                  </a:lnTo>
                  <a:lnTo>
                    <a:pt x="163563" y="62788"/>
                  </a:lnTo>
                  <a:lnTo>
                    <a:pt x="170992" y="62788"/>
                  </a:lnTo>
                  <a:lnTo>
                    <a:pt x="186486" y="61556"/>
                  </a:lnTo>
                  <a:lnTo>
                    <a:pt x="201968" y="59067"/>
                  </a:lnTo>
                  <a:lnTo>
                    <a:pt x="217462" y="57823"/>
                  </a:lnTo>
                  <a:lnTo>
                    <a:pt x="218694" y="55956"/>
                  </a:lnTo>
                  <a:lnTo>
                    <a:pt x="165417" y="55956"/>
                  </a:lnTo>
                  <a:lnTo>
                    <a:pt x="147459" y="57200"/>
                  </a:lnTo>
                  <a:lnTo>
                    <a:pt x="141871" y="51600"/>
                  </a:lnTo>
                  <a:lnTo>
                    <a:pt x="143116" y="49745"/>
                  </a:lnTo>
                  <a:lnTo>
                    <a:pt x="153644" y="49745"/>
                  </a:lnTo>
                  <a:lnTo>
                    <a:pt x="174713" y="48501"/>
                  </a:lnTo>
                  <a:lnTo>
                    <a:pt x="185242" y="48501"/>
                  </a:lnTo>
                  <a:lnTo>
                    <a:pt x="205689" y="47244"/>
                  </a:lnTo>
                  <a:lnTo>
                    <a:pt x="216217" y="46012"/>
                  </a:lnTo>
                  <a:lnTo>
                    <a:pt x="226745" y="45389"/>
                  </a:lnTo>
                  <a:lnTo>
                    <a:pt x="203822" y="42900"/>
                  </a:lnTo>
                  <a:lnTo>
                    <a:pt x="181533" y="42900"/>
                  </a:lnTo>
                  <a:lnTo>
                    <a:pt x="158597" y="44145"/>
                  </a:lnTo>
                  <a:lnTo>
                    <a:pt x="136296" y="44145"/>
                  </a:lnTo>
                  <a:lnTo>
                    <a:pt x="133819" y="41656"/>
                  </a:lnTo>
                  <a:lnTo>
                    <a:pt x="133819" y="40411"/>
                  </a:lnTo>
                  <a:lnTo>
                    <a:pt x="154266" y="36690"/>
                  </a:lnTo>
                  <a:lnTo>
                    <a:pt x="175336" y="34201"/>
                  </a:lnTo>
                  <a:lnTo>
                    <a:pt x="218694" y="31711"/>
                  </a:lnTo>
                  <a:lnTo>
                    <a:pt x="219938" y="30467"/>
                  </a:lnTo>
                  <a:lnTo>
                    <a:pt x="214363" y="28600"/>
                  </a:lnTo>
                  <a:lnTo>
                    <a:pt x="208165" y="27355"/>
                  </a:lnTo>
                  <a:lnTo>
                    <a:pt x="195148" y="27355"/>
                  </a:lnTo>
                  <a:lnTo>
                    <a:pt x="188341" y="27978"/>
                  </a:lnTo>
                  <a:lnTo>
                    <a:pt x="181533" y="27978"/>
                  </a:lnTo>
                  <a:lnTo>
                    <a:pt x="174713" y="28600"/>
                  </a:lnTo>
                  <a:lnTo>
                    <a:pt x="168516" y="27978"/>
                  </a:lnTo>
                  <a:lnTo>
                    <a:pt x="165417" y="29222"/>
                  </a:lnTo>
                  <a:lnTo>
                    <a:pt x="157988" y="30467"/>
                  </a:lnTo>
                  <a:lnTo>
                    <a:pt x="146837" y="30467"/>
                  </a:lnTo>
                  <a:lnTo>
                    <a:pt x="143116" y="29845"/>
                  </a:lnTo>
                  <a:lnTo>
                    <a:pt x="140017" y="29845"/>
                  </a:lnTo>
                  <a:lnTo>
                    <a:pt x="140017" y="29222"/>
                  </a:lnTo>
                  <a:lnTo>
                    <a:pt x="141871" y="27355"/>
                  </a:lnTo>
                  <a:lnTo>
                    <a:pt x="149936" y="24866"/>
                  </a:lnTo>
                  <a:lnTo>
                    <a:pt x="158597" y="23622"/>
                  </a:lnTo>
                  <a:lnTo>
                    <a:pt x="176568" y="22377"/>
                  </a:lnTo>
                  <a:lnTo>
                    <a:pt x="185242" y="22377"/>
                  </a:lnTo>
                  <a:lnTo>
                    <a:pt x="203200" y="21145"/>
                  </a:lnTo>
                  <a:lnTo>
                    <a:pt x="211886" y="19265"/>
                  </a:lnTo>
                  <a:lnTo>
                    <a:pt x="213118" y="18643"/>
                  </a:lnTo>
                  <a:lnTo>
                    <a:pt x="214985" y="18034"/>
                  </a:lnTo>
                  <a:lnTo>
                    <a:pt x="215607" y="17411"/>
                  </a:lnTo>
                  <a:lnTo>
                    <a:pt x="215607" y="15544"/>
                  </a:lnTo>
                  <a:lnTo>
                    <a:pt x="193916" y="13055"/>
                  </a:lnTo>
                  <a:lnTo>
                    <a:pt x="203822" y="6223"/>
                  </a:lnTo>
                  <a:lnTo>
                    <a:pt x="203822" y="4356"/>
                  </a:lnTo>
                  <a:lnTo>
                    <a:pt x="201968" y="3733"/>
                  </a:lnTo>
                  <a:lnTo>
                    <a:pt x="198247" y="3733"/>
                  </a:lnTo>
                  <a:lnTo>
                    <a:pt x="189585" y="7454"/>
                  </a:lnTo>
                  <a:lnTo>
                    <a:pt x="180289" y="9944"/>
                  </a:lnTo>
                  <a:lnTo>
                    <a:pt x="170992" y="11811"/>
                  </a:lnTo>
                  <a:lnTo>
                    <a:pt x="161086" y="13055"/>
                  </a:lnTo>
                  <a:lnTo>
                    <a:pt x="151790" y="15544"/>
                  </a:lnTo>
                  <a:lnTo>
                    <a:pt x="143116" y="18643"/>
                  </a:lnTo>
                  <a:lnTo>
                    <a:pt x="134442" y="22377"/>
                  </a:lnTo>
                  <a:lnTo>
                    <a:pt x="127012" y="28600"/>
                  </a:lnTo>
                  <a:lnTo>
                    <a:pt x="125768" y="34810"/>
                  </a:lnTo>
                  <a:lnTo>
                    <a:pt x="127012" y="40411"/>
                  </a:lnTo>
                  <a:lnTo>
                    <a:pt x="131965" y="51600"/>
                  </a:lnTo>
                  <a:lnTo>
                    <a:pt x="136918" y="56578"/>
                  </a:lnTo>
                  <a:lnTo>
                    <a:pt x="143116" y="61556"/>
                  </a:lnTo>
                  <a:lnTo>
                    <a:pt x="147459" y="66522"/>
                  </a:lnTo>
                  <a:lnTo>
                    <a:pt x="115862" y="90766"/>
                  </a:lnTo>
                  <a:lnTo>
                    <a:pt x="88595" y="94500"/>
                  </a:lnTo>
                  <a:lnTo>
                    <a:pt x="79298" y="96367"/>
                  </a:lnTo>
                  <a:lnTo>
                    <a:pt x="71869" y="99479"/>
                  </a:lnTo>
                  <a:lnTo>
                    <a:pt x="64427" y="101968"/>
                  </a:lnTo>
                  <a:lnTo>
                    <a:pt x="40894" y="107556"/>
                  </a:lnTo>
                  <a:lnTo>
                    <a:pt x="32842" y="110045"/>
                  </a:lnTo>
                  <a:lnTo>
                    <a:pt x="25400" y="112534"/>
                  </a:lnTo>
                  <a:lnTo>
                    <a:pt x="18592" y="116890"/>
                  </a:lnTo>
                  <a:lnTo>
                    <a:pt x="17970" y="121246"/>
                  </a:lnTo>
                  <a:lnTo>
                    <a:pt x="19202" y="125590"/>
                  </a:lnTo>
                  <a:lnTo>
                    <a:pt x="41503" y="138023"/>
                  </a:lnTo>
                  <a:lnTo>
                    <a:pt x="45224" y="139268"/>
                  </a:lnTo>
                  <a:lnTo>
                    <a:pt x="53898" y="141757"/>
                  </a:lnTo>
                  <a:lnTo>
                    <a:pt x="57619" y="143624"/>
                  </a:lnTo>
                  <a:lnTo>
                    <a:pt x="55765" y="148602"/>
                  </a:lnTo>
                  <a:lnTo>
                    <a:pt x="34696" y="159169"/>
                  </a:lnTo>
                  <a:lnTo>
                    <a:pt x="26022" y="162890"/>
                  </a:lnTo>
                  <a:lnTo>
                    <a:pt x="21069" y="165392"/>
                  </a:lnTo>
                  <a:lnTo>
                    <a:pt x="19824" y="169735"/>
                  </a:lnTo>
                  <a:lnTo>
                    <a:pt x="17970" y="174091"/>
                  </a:lnTo>
                  <a:lnTo>
                    <a:pt x="13627" y="176580"/>
                  </a:lnTo>
                  <a:lnTo>
                    <a:pt x="8674" y="180301"/>
                  </a:lnTo>
                  <a:lnTo>
                    <a:pt x="3721" y="184658"/>
                  </a:lnTo>
                  <a:lnTo>
                    <a:pt x="0" y="189636"/>
                  </a:lnTo>
                  <a:lnTo>
                    <a:pt x="622" y="195846"/>
                  </a:lnTo>
                  <a:lnTo>
                    <a:pt x="39649" y="219481"/>
                  </a:lnTo>
                  <a:lnTo>
                    <a:pt x="65049" y="221957"/>
                  </a:lnTo>
                  <a:lnTo>
                    <a:pt x="78066" y="221957"/>
                  </a:lnTo>
                  <a:lnTo>
                    <a:pt x="90449" y="220713"/>
                  </a:lnTo>
                  <a:lnTo>
                    <a:pt x="102844" y="218236"/>
                  </a:lnTo>
                  <a:lnTo>
                    <a:pt x="113995" y="213880"/>
                  </a:lnTo>
                  <a:lnTo>
                    <a:pt x="123913" y="207657"/>
                  </a:lnTo>
                  <a:lnTo>
                    <a:pt x="128866" y="207657"/>
                  </a:lnTo>
                  <a:lnTo>
                    <a:pt x="133197" y="208280"/>
                  </a:lnTo>
                  <a:lnTo>
                    <a:pt x="138150" y="208280"/>
                  </a:lnTo>
                  <a:lnTo>
                    <a:pt x="146837" y="209524"/>
                  </a:lnTo>
                  <a:lnTo>
                    <a:pt x="155511" y="212013"/>
                  </a:lnTo>
                  <a:lnTo>
                    <a:pt x="159219" y="214503"/>
                  </a:lnTo>
                  <a:lnTo>
                    <a:pt x="157988" y="218236"/>
                  </a:lnTo>
                  <a:lnTo>
                    <a:pt x="155511" y="221335"/>
                  </a:lnTo>
                  <a:lnTo>
                    <a:pt x="151790" y="223824"/>
                  </a:lnTo>
                  <a:lnTo>
                    <a:pt x="148691" y="226314"/>
                  </a:lnTo>
                  <a:lnTo>
                    <a:pt x="144983" y="228180"/>
                  </a:lnTo>
                  <a:lnTo>
                    <a:pt x="142494" y="231292"/>
                  </a:lnTo>
                  <a:lnTo>
                    <a:pt x="140627" y="235013"/>
                  </a:lnTo>
                  <a:lnTo>
                    <a:pt x="141249" y="239991"/>
                  </a:lnTo>
                  <a:lnTo>
                    <a:pt x="144983" y="244348"/>
                  </a:lnTo>
                  <a:lnTo>
                    <a:pt x="149936" y="246837"/>
                  </a:lnTo>
                  <a:lnTo>
                    <a:pt x="154889" y="248081"/>
                  </a:lnTo>
                  <a:lnTo>
                    <a:pt x="161086" y="248691"/>
                  </a:lnTo>
                  <a:lnTo>
                    <a:pt x="172847" y="248691"/>
                  </a:lnTo>
                  <a:lnTo>
                    <a:pt x="178435" y="249313"/>
                  </a:lnTo>
                  <a:lnTo>
                    <a:pt x="184010" y="250558"/>
                  </a:lnTo>
                  <a:lnTo>
                    <a:pt x="190195" y="251180"/>
                  </a:lnTo>
                  <a:lnTo>
                    <a:pt x="195770" y="249936"/>
                  </a:lnTo>
                  <a:lnTo>
                    <a:pt x="201345" y="247459"/>
                  </a:lnTo>
                  <a:lnTo>
                    <a:pt x="205689" y="244970"/>
                  </a:lnTo>
                  <a:lnTo>
                    <a:pt x="210642" y="241858"/>
                  </a:lnTo>
                  <a:lnTo>
                    <a:pt x="215607" y="239991"/>
                  </a:lnTo>
                  <a:lnTo>
                    <a:pt x="221170" y="238747"/>
                  </a:lnTo>
                  <a:lnTo>
                    <a:pt x="227368" y="239991"/>
                  </a:lnTo>
                  <a:lnTo>
                    <a:pt x="230466" y="241858"/>
                  </a:lnTo>
                  <a:lnTo>
                    <a:pt x="233565" y="243103"/>
                  </a:lnTo>
                  <a:lnTo>
                    <a:pt x="237286" y="243103"/>
                  </a:lnTo>
                  <a:lnTo>
                    <a:pt x="247815" y="241236"/>
                  </a:lnTo>
                  <a:lnTo>
                    <a:pt x="250913" y="239991"/>
                  </a:lnTo>
                  <a:lnTo>
                    <a:pt x="254635" y="239991"/>
                  </a:lnTo>
                  <a:lnTo>
                    <a:pt x="255244" y="241236"/>
                  </a:lnTo>
                  <a:lnTo>
                    <a:pt x="256489" y="242481"/>
                  </a:lnTo>
                  <a:lnTo>
                    <a:pt x="257733" y="244970"/>
                  </a:lnTo>
                  <a:lnTo>
                    <a:pt x="260819" y="245592"/>
                  </a:lnTo>
                  <a:lnTo>
                    <a:pt x="266395" y="245592"/>
                  </a:lnTo>
                  <a:lnTo>
                    <a:pt x="270129" y="244970"/>
                  </a:lnTo>
                  <a:lnTo>
                    <a:pt x="273215" y="244970"/>
                  </a:lnTo>
                  <a:lnTo>
                    <a:pt x="281889" y="243103"/>
                  </a:lnTo>
                  <a:lnTo>
                    <a:pt x="288709" y="237502"/>
                  </a:lnTo>
                  <a:lnTo>
                    <a:pt x="289318" y="228803"/>
                  </a:lnTo>
                  <a:lnTo>
                    <a:pt x="289318" y="219481"/>
                  </a:lnTo>
                  <a:lnTo>
                    <a:pt x="294894" y="212636"/>
                  </a:lnTo>
                  <a:lnTo>
                    <a:pt x="303580" y="211391"/>
                  </a:lnTo>
                  <a:lnTo>
                    <a:pt x="312254" y="210769"/>
                  </a:lnTo>
                  <a:lnTo>
                    <a:pt x="328968" y="213258"/>
                  </a:lnTo>
                  <a:lnTo>
                    <a:pt x="337032" y="215125"/>
                  </a:lnTo>
                  <a:lnTo>
                    <a:pt x="345084" y="218236"/>
                  </a:lnTo>
                  <a:lnTo>
                    <a:pt x="359956" y="224447"/>
                  </a:lnTo>
                  <a:lnTo>
                    <a:pt x="379158" y="224447"/>
                  </a:lnTo>
                  <a:lnTo>
                    <a:pt x="385965" y="223202"/>
                  </a:lnTo>
                  <a:lnTo>
                    <a:pt x="389064" y="221957"/>
                  </a:lnTo>
                  <a:lnTo>
                    <a:pt x="399605" y="213258"/>
                  </a:lnTo>
                  <a:lnTo>
                    <a:pt x="402704" y="209524"/>
                  </a:lnTo>
                  <a:lnTo>
                    <a:pt x="405803" y="206413"/>
                  </a:lnTo>
                  <a:lnTo>
                    <a:pt x="408279" y="202069"/>
                  </a:lnTo>
                  <a:lnTo>
                    <a:pt x="410133" y="198335"/>
                  </a:lnTo>
                  <a:lnTo>
                    <a:pt x="410756" y="193979"/>
                  </a:lnTo>
                  <a:lnTo>
                    <a:pt x="408279" y="187769"/>
                  </a:lnTo>
                  <a:lnTo>
                    <a:pt x="404558" y="181546"/>
                  </a:lnTo>
                  <a:lnTo>
                    <a:pt x="394652" y="171602"/>
                  </a:lnTo>
                  <a:lnTo>
                    <a:pt x="389064" y="166624"/>
                  </a:lnTo>
                  <a:lnTo>
                    <a:pt x="384111" y="161658"/>
                  </a:lnTo>
                  <a:lnTo>
                    <a:pt x="378536" y="156679"/>
                  </a:lnTo>
                  <a:lnTo>
                    <a:pt x="374205" y="151079"/>
                  </a:lnTo>
                  <a:lnTo>
                    <a:pt x="374205" y="143624"/>
                  </a:lnTo>
                  <a:lnTo>
                    <a:pt x="379158" y="138645"/>
                  </a:lnTo>
                  <a:lnTo>
                    <a:pt x="381635" y="135534"/>
                  </a:lnTo>
                  <a:lnTo>
                    <a:pt x="423138" y="123101"/>
                  </a:lnTo>
                  <a:lnTo>
                    <a:pt x="432447" y="121869"/>
                  </a:lnTo>
                  <a:lnTo>
                    <a:pt x="441109" y="120002"/>
                  </a:lnTo>
                  <a:lnTo>
                    <a:pt x="449783" y="117513"/>
                  </a:lnTo>
                  <a:lnTo>
                    <a:pt x="457225" y="113157"/>
                  </a:lnTo>
                  <a:lnTo>
                    <a:pt x="464654" y="107556"/>
                  </a:lnTo>
                  <a:lnTo>
                    <a:pt x="465899" y="106311"/>
                  </a:lnTo>
                  <a:close/>
                </a:path>
                <a:path w="955040" h="251460">
                  <a:moveTo>
                    <a:pt x="940498" y="2489"/>
                  </a:moveTo>
                  <a:lnTo>
                    <a:pt x="936713" y="1244"/>
                  </a:lnTo>
                  <a:lnTo>
                    <a:pt x="926820" y="0"/>
                  </a:lnTo>
                  <a:lnTo>
                    <a:pt x="902042" y="0"/>
                  </a:lnTo>
                  <a:lnTo>
                    <a:pt x="898944" y="1244"/>
                  </a:lnTo>
                  <a:lnTo>
                    <a:pt x="896454" y="2489"/>
                  </a:lnTo>
                  <a:lnTo>
                    <a:pt x="893356" y="3111"/>
                  </a:lnTo>
                  <a:lnTo>
                    <a:pt x="890257" y="3111"/>
                  </a:lnTo>
                  <a:lnTo>
                    <a:pt x="887768" y="5600"/>
                  </a:lnTo>
                  <a:lnTo>
                    <a:pt x="887768" y="6223"/>
                  </a:lnTo>
                  <a:lnTo>
                    <a:pt x="893953" y="7454"/>
                  </a:lnTo>
                  <a:lnTo>
                    <a:pt x="907034" y="7454"/>
                  </a:lnTo>
                  <a:lnTo>
                    <a:pt x="927417" y="5600"/>
                  </a:lnTo>
                  <a:lnTo>
                    <a:pt x="933615" y="5600"/>
                  </a:lnTo>
                  <a:lnTo>
                    <a:pt x="939812" y="6223"/>
                  </a:lnTo>
                  <a:lnTo>
                    <a:pt x="940498" y="2489"/>
                  </a:lnTo>
                  <a:close/>
                </a:path>
                <a:path w="955040" h="251460">
                  <a:moveTo>
                    <a:pt x="948499" y="44030"/>
                  </a:moveTo>
                  <a:lnTo>
                    <a:pt x="948372" y="44030"/>
                  </a:lnTo>
                  <a:lnTo>
                    <a:pt x="948372" y="42760"/>
                  </a:lnTo>
                  <a:lnTo>
                    <a:pt x="947889" y="42760"/>
                  </a:lnTo>
                  <a:lnTo>
                    <a:pt x="947889" y="41490"/>
                  </a:lnTo>
                  <a:lnTo>
                    <a:pt x="939165" y="41490"/>
                  </a:lnTo>
                  <a:lnTo>
                    <a:pt x="939165" y="40220"/>
                  </a:lnTo>
                  <a:lnTo>
                    <a:pt x="911567" y="40220"/>
                  </a:lnTo>
                  <a:lnTo>
                    <a:pt x="911567" y="38950"/>
                  </a:lnTo>
                  <a:lnTo>
                    <a:pt x="881418" y="38950"/>
                  </a:lnTo>
                  <a:lnTo>
                    <a:pt x="881418" y="40220"/>
                  </a:lnTo>
                  <a:lnTo>
                    <a:pt x="853808" y="40220"/>
                  </a:lnTo>
                  <a:lnTo>
                    <a:pt x="853808" y="41490"/>
                  </a:lnTo>
                  <a:lnTo>
                    <a:pt x="845896" y="41490"/>
                  </a:lnTo>
                  <a:lnTo>
                    <a:pt x="845896" y="42760"/>
                  </a:lnTo>
                  <a:lnTo>
                    <a:pt x="833412" y="42760"/>
                  </a:lnTo>
                  <a:lnTo>
                    <a:pt x="833412" y="44030"/>
                  </a:lnTo>
                  <a:lnTo>
                    <a:pt x="830453" y="44030"/>
                  </a:lnTo>
                  <a:lnTo>
                    <a:pt x="830453" y="45300"/>
                  </a:lnTo>
                  <a:lnTo>
                    <a:pt x="829602" y="45300"/>
                  </a:lnTo>
                  <a:lnTo>
                    <a:pt x="829602" y="46583"/>
                  </a:lnTo>
                  <a:lnTo>
                    <a:pt x="853262" y="46583"/>
                  </a:lnTo>
                  <a:lnTo>
                    <a:pt x="853262" y="45300"/>
                  </a:lnTo>
                  <a:lnTo>
                    <a:pt x="876173" y="45300"/>
                  </a:lnTo>
                  <a:lnTo>
                    <a:pt x="876173" y="44030"/>
                  </a:lnTo>
                  <a:lnTo>
                    <a:pt x="893673" y="44030"/>
                  </a:lnTo>
                  <a:lnTo>
                    <a:pt x="893673" y="45300"/>
                  </a:lnTo>
                  <a:lnTo>
                    <a:pt x="900976" y="45300"/>
                  </a:lnTo>
                  <a:lnTo>
                    <a:pt x="900976" y="46583"/>
                  </a:lnTo>
                  <a:lnTo>
                    <a:pt x="920407" y="46583"/>
                  </a:lnTo>
                  <a:lnTo>
                    <a:pt x="920407" y="47853"/>
                  </a:lnTo>
                  <a:lnTo>
                    <a:pt x="941895" y="47853"/>
                  </a:lnTo>
                  <a:lnTo>
                    <a:pt x="941895" y="46583"/>
                  </a:lnTo>
                  <a:lnTo>
                    <a:pt x="948499" y="46583"/>
                  </a:lnTo>
                  <a:lnTo>
                    <a:pt x="948499" y="45300"/>
                  </a:lnTo>
                  <a:lnTo>
                    <a:pt x="948499" y="44030"/>
                  </a:lnTo>
                  <a:close/>
                </a:path>
                <a:path w="955040" h="251460">
                  <a:moveTo>
                    <a:pt x="954684" y="31089"/>
                  </a:moveTo>
                  <a:lnTo>
                    <a:pt x="949782" y="25501"/>
                  </a:lnTo>
                  <a:lnTo>
                    <a:pt x="939812" y="26111"/>
                  </a:lnTo>
                  <a:lnTo>
                    <a:pt x="870470" y="26111"/>
                  </a:lnTo>
                  <a:lnTo>
                    <a:pt x="868578" y="27978"/>
                  </a:lnTo>
                  <a:lnTo>
                    <a:pt x="860577" y="29845"/>
                  </a:lnTo>
                  <a:lnTo>
                    <a:pt x="857478" y="29845"/>
                  </a:lnTo>
                  <a:lnTo>
                    <a:pt x="849388" y="31711"/>
                  </a:lnTo>
                  <a:lnTo>
                    <a:pt x="850633" y="34201"/>
                  </a:lnTo>
                  <a:lnTo>
                    <a:pt x="875372" y="32334"/>
                  </a:lnTo>
                  <a:lnTo>
                    <a:pt x="883462" y="32334"/>
                  </a:lnTo>
                  <a:lnTo>
                    <a:pt x="892149" y="31711"/>
                  </a:lnTo>
                  <a:lnTo>
                    <a:pt x="916927" y="31711"/>
                  </a:lnTo>
                  <a:lnTo>
                    <a:pt x="921232" y="33578"/>
                  </a:lnTo>
                  <a:lnTo>
                    <a:pt x="925614" y="34810"/>
                  </a:lnTo>
                  <a:lnTo>
                    <a:pt x="934300" y="34810"/>
                  </a:lnTo>
                  <a:lnTo>
                    <a:pt x="939203" y="34201"/>
                  </a:lnTo>
                  <a:lnTo>
                    <a:pt x="943597" y="34201"/>
                  </a:lnTo>
                  <a:lnTo>
                    <a:pt x="948499" y="34810"/>
                  </a:lnTo>
                  <a:lnTo>
                    <a:pt x="952881" y="36055"/>
                  </a:lnTo>
                  <a:lnTo>
                    <a:pt x="954087" y="34810"/>
                  </a:lnTo>
                  <a:lnTo>
                    <a:pt x="954684" y="33578"/>
                  </a:lnTo>
                  <a:lnTo>
                    <a:pt x="954684" y="31089"/>
                  </a:lnTo>
                  <a:close/>
                </a:path>
                <a:path w="955040" h="251460">
                  <a:moveTo>
                    <a:pt x="954684" y="18643"/>
                  </a:moveTo>
                  <a:lnTo>
                    <a:pt x="953490" y="15544"/>
                  </a:lnTo>
                  <a:lnTo>
                    <a:pt x="952195" y="13055"/>
                  </a:lnTo>
                  <a:lnTo>
                    <a:pt x="930516" y="13055"/>
                  </a:lnTo>
                  <a:lnTo>
                    <a:pt x="916317" y="11811"/>
                  </a:lnTo>
                  <a:lnTo>
                    <a:pt x="900836" y="11811"/>
                  </a:lnTo>
                  <a:lnTo>
                    <a:pt x="886561" y="13055"/>
                  </a:lnTo>
                  <a:lnTo>
                    <a:pt x="872972" y="18034"/>
                  </a:lnTo>
                  <a:lnTo>
                    <a:pt x="874166" y="19900"/>
                  </a:lnTo>
                  <a:lnTo>
                    <a:pt x="880973" y="18643"/>
                  </a:lnTo>
                  <a:lnTo>
                    <a:pt x="899553" y="18643"/>
                  </a:lnTo>
                  <a:lnTo>
                    <a:pt x="902639" y="19265"/>
                  </a:lnTo>
                  <a:lnTo>
                    <a:pt x="914425" y="18034"/>
                  </a:lnTo>
                  <a:lnTo>
                    <a:pt x="920623" y="18034"/>
                  </a:lnTo>
                  <a:lnTo>
                    <a:pt x="939203" y="19900"/>
                  </a:lnTo>
                  <a:lnTo>
                    <a:pt x="944791" y="21145"/>
                  </a:lnTo>
                  <a:lnTo>
                    <a:pt x="950988" y="21767"/>
                  </a:lnTo>
                  <a:lnTo>
                    <a:pt x="954087" y="21145"/>
                  </a:lnTo>
                  <a:lnTo>
                    <a:pt x="954684" y="1864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802731" y="4773476"/>
              <a:ext cx="11430" cy="635"/>
            </a:xfrm>
            <a:custGeom>
              <a:avLst/>
              <a:gdLst/>
              <a:ahLst/>
              <a:cxnLst/>
              <a:rect l="l" t="t" r="r" b="b"/>
              <a:pathLst>
                <a:path w="11429" h="635">
                  <a:moveTo>
                    <a:pt x="0" y="0"/>
                  </a:moveTo>
                  <a:lnTo>
                    <a:pt x="0" y="620"/>
                  </a:lnTo>
                  <a:lnTo>
                    <a:pt x="11183" y="6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9054935" y="4780940"/>
              <a:ext cx="579120" cy="88900"/>
            </a:xfrm>
            <a:custGeom>
              <a:avLst/>
              <a:gdLst/>
              <a:ahLst/>
              <a:cxnLst/>
              <a:rect l="l" t="t" r="r" b="b"/>
              <a:pathLst>
                <a:path w="579120" h="88900">
                  <a:moveTo>
                    <a:pt x="86118" y="22999"/>
                  </a:moveTo>
                  <a:lnTo>
                    <a:pt x="76212" y="22377"/>
                  </a:lnTo>
                  <a:lnTo>
                    <a:pt x="65671" y="21145"/>
                  </a:lnTo>
                  <a:lnTo>
                    <a:pt x="55765" y="20523"/>
                  </a:lnTo>
                  <a:lnTo>
                    <a:pt x="45237" y="19278"/>
                  </a:lnTo>
                  <a:lnTo>
                    <a:pt x="24790" y="19278"/>
                  </a:lnTo>
                  <a:lnTo>
                    <a:pt x="14262" y="19900"/>
                  </a:lnTo>
                  <a:lnTo>
                    <a:pt x="4343" y="21145"/>
                  </a:lnTo>
                  <a:lnTo>
                    <a:pt x="3721" y="22377"/>
                  </a:lnTo>
                  <a:lnTo>
                    <a:pt x="3721" y="22999"/>
                  </a:lnTo>
                  <a:lnTo>
                    <a:pt x="4965" y="25501"/>
                  </a:lnTo>
                  <a:lnTo>
                    <a:pt x="15494" y="26111"/>
                  </a:lnTo>
                  <a:lnTo>
                    <a:pt x="35941" y="26111"/>
                  </a:lnTo>
                  <a:lnTo>
                    <a:pt x="46482" y="24879"/>
                  </a:lnTo>
                  <a:lnTo>
                    <a:pt x="56388" y="24257"/>
                  </a:lnTo>
                  <a:lnTo>
                    <a:pt x="66294" y="22999"/>
                  </a:lnTo>
                  <a:lnTo>
                    <a:pt x="86118" y="22999"/>
                  </a:lnTo>
                  <a:close/>
                </a:path>
                <a:path w="579120" h="88900">
                  <a:moveTo>
                    <a:pt x="102844" y="36690"/>
                  </a:moveTo>
                  <a:lnTo>
                    <a:pt x="61963" y="34823"/>
                  </a:lnTo>
                  <a:lnTo>
                    <a:pt x="55143" y="35445"/>
                  </a:lnTo>
                  <a:lnTo>
                    <a:pt x="42138" y="35445"/>
                  </a:lnTo>
                  <a:lnTo>
                    <a:pt x="35941" y="34823"/>
                  </a:lnTo>
                  <a:lnTo>
                    <a:pt x="16116" y="34823"/>
                  </a:lnTo>
                  <a:lnTo>
                    <a:pt x="9296" y="36068"/>
                  </a:lnTo>
                  <a:lnTo>
                    <a:pt x="9296" y="40424"/>
                  </a:lnTo>
                  <a:lnTo>
                    <a:pt x="20459" y="41656"/>
                  </a:lnTo>
                  <a:lnTo>
                    <a:pt x="32219" y="42278"/>
                  </a:lnTo>
                  <a:lnTo>
                    <a:pt x="67538" y="40424"/>
                  </a:lnTo>
                  <a:lnTo>
                    <a:pt x="79311" y="39166"/>
                  </a:lnTo>
                  <a:lnTo>
                    <a:pt x="91084" y="38544"/>
                  </a:lnTo>
                  <a:lnTo>
                    <a:pt x="102844" y="38544"/>
                  </a:lnTo>
                  <a:lnTo>
                    <a:pt x="102844" y="36690"/>
                  </a:lnTo>
                  <a:close/>
                </a:path>
                <a:path w="579120" h="88900">
                  <a:moveTo>
                    <a:pt x="177812" y="1866"/>
                  </a:moveTo>
                  <a:lnTo>
                    <a:pt x="157365" y="0"/>
                  </a:lnTo>
                  <a:lnTo>
                    <a:pt x="128866" y="1866"/>
                  </a:lnTo>
                  <a:lnTo>
                    <a:pt x="119583" y="1866"/>
                  </a:lnTo>
                  <a:lnTo>
                    <a:pt x="100990" y="3111"/>
                  </a:lnTo>
                  <a:lnTo>
                    <a:pt x="72491" y="3111"/>
                  </a:lnTo>
                  <a:lnTo>
                    <a:pt x="62585" y="3733"/>
                  </a:lnTo>
                  <a:lnTo>
                    <a:pt x="6197" y="3733"/>
                  </a:lnTo>
                  <a:lnTo>
                    <a:pt x="1866" y="4978"/>
                  </a:lnTo>
                  <a:lnTo>
                    <a:pt x="0" y="6845"/>
                  </a:lnTo>
                  <a:lnTo>
                    <a:pt x="622" y="9334"/>
                  </a:lnTo>
                  <a:lnTo>
                    <a:pt x="24790" y="10566"/>
                  </a:lnTo>
                  <a:lnTo>
                    <a:pt x="60718" y="8712"/>
                  </a:lnTo>
                  <a:lnTo>
                    <a:pt x="72491" y="8712"/>
                  </a:lnTo>
                  <a:lnTo>
                    <a:pt x="83642" y="8089"/>
                  </a:lnTo>
                  <a:lnTo>
                    <a:pt x="95415" y="8712"/>
                  </a:lnTo>
                  <a:lnTo>
                    <a:pt x="105956" y="9944"/>
                  </a:lnTo>
                  <a:lnTo>
                    <a:pt x="126390" y="8712"/>
                  </a:lnTo>
                  <a:lnTo>
                    <a:pt x="136931" y="6845"/>
                  </a:lnTo>
                  <a:lnTo>
                    <a:pt x="146837" y="5600"/>
                  </a:lnTo>
                  <a:lnTo>
                    <a:pt x="156743" y="3733"/>
                  </a:lnTo>
                  <a:lnTo>
                    <a:pt x="167284" y="2489"/>
                  </a:lnTo>
                  <a:lnTo>
                    <a:pt x="177812" y="2489"/>
                  </a:lnTo>
                  <a:lnTo>
                    <a:pt x="177812" y="1866"/>
                  </a:lnTo>
                  <a:close/>
                </a:path>
                <a:path w="579120" h="88900">
                  <a:moveTo>
                    <a:pt x="208788" y="13068"/>
                  </a:moveTo>
                  <a:lnTo>
                    <a:pt x="195160" y="13068"/>
                  </a:lnTo>
                  <a:lnTo>
                    <a:pt x="180911" y="14300"/>
                  </a:lnTo>
                  <a:lnTo>
                    <a:pt x="174104" y="14300"/>
                  </a:lnTo>
                  <a:lnTo>
                    <a:pt x="159842" y="15544"/>
                  </a:lnTo>
                  <a:lnTo>
                    <a:pt x="153035" y="15544"/>
                  </a:lnTo>
                  <a:lnTo>
                    <a:pt x="151180" y="17411"/>
                  </a:lnTo>
                  <a:lnTo>
                    <a:pt x="151180" y="18656"/>
                  </a:lnTo>
                  <a:lnTo>
                    <a:pt x="151790" y="19278"/>
                  </a:lnTo>
                  <a:lnTo>
                    <a:pt x="153035" y="19900"/>
                  </a:lnTo>
                  <a:lnTo>
                    <a:pt x="153657" y="20523"/>
                  </a:lnTo>
                  <a:lnTo>
                    <a:pt x="208788" y="13677"/>
                  </a:lnTo>
                  <a:lnTo>
                    <a:pt x="208788" y="13068"/>
                  </a:lnTo>
                  <a:close/>
                </a:path>
                <a:path w="579120" h="88900">
                  <a:moveTo>
                    <a:pt x="245338" y="24257"/>
                  </a:moveTo>
                  <a:lnTo>
                    <a:pt x="244106" y="22999"/>
                  </a:lnTo>
                  <a:lnTo>
                    <a:pt x="231724" y="24257"/>
                  </a:lnTo>
                  <a:lnTo>
                    <a:pt x="206311" y="24257"/>
                  </a:lnTo>
                  <a:lnTo>
                    <a:pt x="193306" y="25501"/>
                  </a:lnTo>
                  <a:lnTo>
                    <a:pt x="189585" y="28600"/>
                  </a:lnTo>
                  <a:lnTo>
                    <a:pt x="195783" y="29845"/>
                  </a:lnTo>
                  <a:lnTo>
                    <a:pt x="208178" y="29845"/>
                  </a:lnTo>
                  <a:lnTo>
                    <a:pt x="233578" y="27355"/>
                  </a:lnTo>
                  <a:lnTo>
                    <a:pt x="239776" y="27355"/>
                  </a:lnTo>
                  <a:lnTo>
                    <a:pt x="241630" y="26733"/>
                  </a:lnTo>
                  <a:lnTo>
                    <a:pt x="243484" y="26733"/>
                  </a:lnTo>
                  <a:lnTo>
                    <a:pt x="244729" y="26111"/>
                  </a:lnTo>
                  <a:lnTo>
                    <a:pt x="245338" y="24257"/>
                  </a:lnTo>
                  <a:close/>
                </a:path>
                <a:path w="579120" h="88900">
                  <a:moveTo>
                    <a:pt x="459092" y="47256"/>
                  </a:moveTo>
                  <a:lnTo>
                    <a:pt x="458470" y="42278"/>
                  </a:lnTo>
                  <a:lnTo>
                    <a:pt x="455371" y="40424"/>
                  </a:lnTo>
                  <a:lnTo>
                    <a:pt x="452894" y="38544"/>
                  </a:lnTo>
                  <a:lnTo>
                    <a:pt x="449795" y="37312"/>
                  </a:lnTo>
                  <a:lnTo>
                    <a:pt x="446074" y="37312"/>
                  </a:lnTo>
                  <a:lnTo>
                    <a:pt x="438645" y="33578"/>
                  </a:lnTo>
                  <a:lnTo>
                    <a:pt x="436156" y="32956"/>
                  </a:lnTo>
                  <a:lnTo>
                    <a:pt x="433070" y="31711"/>
                  </a:lnTo>
                  <a:lnTo>
                    <a:pt x="430593" y="31089"/>
                  </a:lnTo>
                  <a:lnTo>
                    <a:pt x="428104" y="29845"/>
                  </a:lnTo>
                  <a:lnTo>
                    <a:pt x="425627" y="29222"/>
                  </a:lnTo>
                  <a:lnTo>
                    <a:pt x="410756" y="27355"/>
                  </a:lnTo>
                  <a:lnTo>
                    <a:pt x="405803" y="27355"/>
                  </a:lnTo>
                  <a:lnTo>
                    <a:pt x="387845" y="44767"/>
                  </a:lnTo>
                  <a:lnTo>
                    <a:pt x="384111" y="49745"/>
                  </a:lnTo>
                  <a:lnTo>
                    <a:pt x="377304" y="51612"/>
                  </a:lnTo>
                  <a:lnTo>
                    <a:pt x="369252" y="51612"/>
                  </a:lnTo>
                  <a:lnTo>
                    <a:pt x="360578" y="50977"/>
                  </a:lnTo>
                  <a:lnTo>
                    <a:pt x="351904" y="51612"/>
                  </a:lnTo>
                  <a:lnTo>
                    <a:pt x="344474" y="54089"/>
                  </a:lnTo>
                  <a:lnTo>
                    <a:pt x="338899" y="60312"/>
                  </a:lnTo>
                  <a:lnTo>
                    <a:pt x="337654" y="62801"/>
                  </a:lnTo>
                  <a:lnTo>
                    <a:pt x="337032" y="65290"/>
                  </a:lnTo>
                  <a:lnTo>
                    <a:pt x="337654" y="68402"/>
                  </a:lnTo>
                  <a:lnTo>
                    <a:pt x="338899" y="70256"/>
                  </a:lnTo>
                  <a:lnTo>
                    <a:pt x="342607" y="71501"/>
                  </a:lnTo>
                  <a:lnTo>
                    <a:pt x="345706" y="73367"/>
                  </a:lnTo>
                  <a:lnTo>
                    <a:pt x="349427" y="74612"/>
                  </a:lnTo>
                  <a:lnTo>
                    <a:pt x="352526" y="76479"/>
                  </a:lnTo>
                  <a:lnTo>
                    <a:pt x="355625" y="77724"/>
                  </a:lnTo>
                  <a:lnTo>
                    <a:pt x="359346" y="79590"/>
                  </a:lnTo>
                  <a:lnTo>
                    <a:pt x="362445" y="80835"/>
                  </a:lnTo>
                  <a:lnTo>
                    <a:pt x="366153" y="82067"/>
                  </a:lnTo>
                  <a:lnTo>
                    <a:pt x="373583" y="85178"/>
                  </a:lnTo>
                  <a:lnTo>
                    <a:pt x="381635" y="87045"/>
                  </a:lnTo>
                  <a:lnTo>
                    <a:pt x="389699" y="88290"/>
                  </a:lnTo>
                  <a:lnTo>
                    <a:pt x="413854" y="88290"/>
                  </a:lnTo>
                  <a:lnTo>
                    <a:pt x="430593" y="85801"/>
                  </a:lnTo>
                  <a:lnTo>
                    <a:pt x="433070" y="85178"/>
                  </a:lnTo>
                  <a:lnTo>
                    <a:pt x="435546" y="83934"/>
                  </a:lnTo>
                  <a:lnTo>
                    <a:pt x="437400" y="83312"/>
                  </a:lnTo>
                  <a:lnTo>
                    <a:pt x="444830" y="79590"/>
                  </a:lnTo>
                  <a:lnTo>
                    <a:pt x="446697" y="78968"/>
                  </a:lnTo>
                  <a:lnTo>
                    <a:pt x="449173" y="77724"/>
                  </a:lnTo>
                  <a:lnTo>
                    <a:pt x="450418" y="72745"/>
                  </a:lnTo>
                  <a:lnTo>
                    <a:pt x="450418" y="67767"/>
                  </a:lnTo>
                  <a:lnTo>
                    <a:pt x="449173" y="58445"/>
                  </a:lnTo>
                  <a:lnTo>
                    <a:pt x="451650" y="54089"/>
                  </a:lnTo>
                  <a:lnTo>
                    <a:pt x="455993" y="50977"/>
                  </a:lnTo>
                  <a:lnTo>
                    <a:pt x="459092" y="47256"/>
                  </a:lnTo>
                  <a:close/>
                </a:path>
                <a:path w="579120" h="88900">
                  <a:moveTo>
                    <a:pt x="578662" y="42900"/>
                  </a:moveTo>
                  <a:lnTo>
                    <a:pt x="576186" y="38544"/>
                  </a:lnTo>
                  <a:lnTo>
                    <a:pt x="569366" y="36690"/>
                  </a:lnTo>
                  <a:lnTo>
                    <a:pt x="554494" y="34201"/>
                  </a:lnTo>
                  <a:lnTo>
                    <a:pt x="540245" y="34201"/>
                  </a:lnTo>
                  <a:lnTo>
                    <a:pt x="514223" y="48501"/>
                  </a:lnTo>
                  <a:lnTo>
                    <a:pt x="514223" y="52235"/>
                  </a:lnTo>
                  <a:lnTo>
                    <a:pt x="515467" y="55333"/>
                  </a:lnTo>
                  <a:lnTo>
                    <a:pt x="520420" y="59067"/>
                  </a:lnTo>
                  <a:lnTo>
                    <a:pt x="526618" y="61556"/>
                  </a:lnTo>
                  <a:lnTo>
                    <a:pt x="529717" y="62179"/>
                  </a:lnTo>
                  <a:lnTo>
                    <a:pt x="532803" y="64046"/>
                  </a:lnTo>
                  <a:lnTo>
                    <a:pt x="535292" y="65900"/>
                  </a:lnTo>
                  <a:lnTo>
                    <a:pt x="540245" y="67767"/>
                  </a:lnTo>
                  <a:lnTo>
                    <a:pt x="544588" y="68402"/>
                  </a:lnTo>
                  <a:lnTo>
                    <a:pt x="548919" y="67767"/>
                  </a:lnTo>
                  <a:lnTo>
                    <a:pt x="553262" y="66522"/>
                  </a:lnTo>
                  <a:lnTo>
                    <a:pt x="561924" y="62801"/>
                  </a:lnTo>
                  <a:lnTo>
                    <a:pt x="566267" y="61556"/>
                  </a:lnTo>
                  <a:lnTo>
                    <a:pt x="570598" y="60934"/>
                  </a:lnTo>
                  <a:lnTo>
                    <a:pt x="573709" y="57200"/>
                  </a:lnTo>
                  <a:lnTo>
                    <a:pt x="576795" y="52857"/>
                  </a:lnTo>
                  <a:lnTo>
                    <a:pt x="578040" y="47879"/>
                  </a:lnTo>
                  <a:lnTo>
                    <a:pt x="578662" y="429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9400641" y="4815141"/>
              <a:ext cx="217804" cy="38735"/>
            </a:xfrm>
            <a:custGeom>
              <a:avLst/>
              <a:gdLst/>
              <a:ahLst/>
              <a:cxnLst/>
              <a:rect l="l" t="t" r="r" b="b"/>
              <a:pathLst>
                <a:path w="217804" h="38735">
                  <a:moveTo>
                    <a:pt x="103466" y="13055"/>
                  </a:moveTo>
                  <a:lnTo>
                    <a:pt x="102857" y="11188"/>
                  </a:lnTo>
                  <a:lnTo>
                    <a:pt x="101600" y="10566"/>
                  </a:lnTo>
                  <a:lnTo>
                    <a:pt x="99123" y="10566"/>
                  </a:lnTo>
                  <a:lnTo>
                    <a:pt x="97891" y="9944"/>
                  </a:lnTo>
                  <a:lnTo>
                    <a:pt x="93548" y="9321"/>
                  </a:lnTo>
                  <a:lnTo>
                    <a:pt x="75590" y="9321"/>
                  </a:lnTo>
                  <a:lnTo>
                    <a:pt x="66916" y="8077"/>
                  </a:lnTo>
                  <a:lnTo>
                    <a:pt x="63195" y="6223"/>
                  </a:lnTo>
                  <a:lnTo>
                    <a:pt x="66916" y="3721"/>
                  </a:lnTo>
                  <a:lnTo>
                    <a:pt x="71247" y="3111"/>
                  </a:lnTo>
                  <a:lnTo>
                    <a:pt x="79311" y="3111"/>
                  </a:lnTo>
                  <a:lnTo>
                    <a:pt x="81165" y="1866"/>
                  </a:lnTo>
                  <a:lnTo>
                    <a:pt x="75590" y="622"/>
                  </a:lnTo>
                  <a:lnTo>
                    <a:pt x="71869" y="622"/>
                  </a:lnTo>
                  <a:lnTo>
                    <a:pt x="68770" y="0"/>
                  </a:lnTo>
                  <a:lnTo>
                    <a:pt x="65671" y="622"/>
                  </a:lnTo>
                  <a:lnTo>
                    <a:pt x="55765" y="622"/>
                  </a:lnTo>
                  <a:lnTo>
                    <a:pt x="53898" y="1866"/>
                  </a:lnTo>
                  <a:lnTo>
                    <a:pt x="50812" y="2489"/>
                  </a:lnTo>
                  <a:lnTo>
                    <a:pt x="48945" y="3721"/>
                  </a:lnTo>
                  <a:lnTo>
                    <a:pt x="48945" y="6845"/>
                  </a:lnTo>
                  <a:lnTo>
                    <a:pt x="52666" y="6845"/>
                  </a:lnTo>
                  <a:lnTo>
                    <a:pt x="53289" y="7454"/>
                  </a:lnTo>
                  <a:lnTo>
                    <a:pt x="54521" y="8077"/>
                  </a:lnTo>
                  <a:lnTo>
                    <a:pt x="55143" y="8699"/>
                  </a:lnTo>
                  <a:lnTo>
                    <a:pt x="55143" y="9944"/>
                  </a:lnTo>
                  <a:lnTo>
                    <a:pt x="54521" y="11188"/>
                  </a:lnTo>
                  <a:lnTo>
                    <a:pt x="53898" y="11811"/>
                  </a:lnTo>
                  <a:lnTo>
                    <a:pt x="51422" y="13055"/>
                  </a:lnTo>
                  <a:lnTo>
                    <a:pt x="47091" y="19278"/>
                  </a:lnTo>
                  <a:lnTo>
                    <a:pt x="40894" y="22999"/>
                  </a:lnTo>
                  <a:lnTo>
                    <a:pt x="34074" y="24244"/>
                  </a:lnTo>
                  <a:lnTo>
                    <a:pt x="26644" y="24244"/>
                  </a:lnTo>
                  <a:lnTo>
                    <a:pt x="11772" y="25488"/>
                  </a:lnTo>
                  <a:lnTo>
                    <a:pt x="4953" y="27355"/>
                  </a:lnTo>
                  <a:lnTo>
                    <a:pt x="0" y="32321"/>
                  </a:lnTo>
                  <a:lnTo>
                    <a:pt x="6819" y="36055"/>
                  </a:lnTo>
                  <a:lnTo>
                    <a:pt x="17970" y="36677"/>
                  </a:lnTo>
                  <a:lnTo>
                    <a:pt x="61341" y="36677"/>
                  </a:lnTo>
                  <a:lnTo>
                    <a:pt x="94792" y="38544"/>
                  </a:lnTo>
                  <a:lnTo>
                    <a:pt x="96647" y="37922"/>
                  </a:lnTo>
                  <a:lnTo>
                    <a:pt x="97891" y="36677"/>
                  </a:lnTo>
                  <a:lnTo>
                    <a:pt x="98501" y="34823"/>
                  </a:lnTo>
                  <a:lnTo>
                    <a:pt x="97891" y="32943"/>
                  </a:lnTo>
                  <a:lnTo>
                    <a:pt x="88595" y="31699"/>
                  </a:lnTo>
                  <a:lnTo>
                    <a:pt x="83642" y="31699"/>
                  </a:lnTo>
                  <a:lnTo>
                    <a:pt x="78689" y="31089"/>
                  </a:lnTo>
                  <a:lnTo>
                    <a:pt x="73736" y="31699"/>
                  </a:lnTo>
                  <a:lnTo>
                    <a:pt x="59474" y="31699"/>
                  </a:lnTo>
                  <a:lnTo>
                    <a:pt x="57619" y="29845"/>
                  </a:lnTo>
                  <a:lnTo>
                    <a:pt x="56997" y="28600"/>
                  </a:lnTo>
                  <a:lnTo>
                    <a:pt x="56997" y="27978"/>
                  </a:lnTo>
                  <a:lnTo>
                    <a:pt x="58242" y="26733"/>
                  </a:lnTo>
                  <a:lnTo>
                    <a:pt x="59474" y="26111"/>
                  </a:lnTo>
                  <a:lnTo>
                    <a:pt x="97269" y="24244"/>
                  </a:lnTo>
                  <a:lnTo>
                    <a:pt x="97269" y="20510"/>
                  </a:lnTo>
                  <a:lnTo>
                    <a:pt x="71247" y="20510"/>
                  </a:lnTo>
                  <a:lnTo>
                    <a:pt x="70624" y="19888"/>
                  </a:lnTo>
                  <a:lnTo>
                    <a:pt x="70002" y="18656"/>
                  </a:lnTo>
                  <a:lnTo>
                    <a:pt x="70002" y="16776"/>
                  </a:lnTo>
                  <a:lnTo>
                    <a:pt x="73736" y="15544"/>
                  </a:lnTo>
                  <a:lnTo>
                    <a:pt x="82397" y="14300"/>
                  </a:lnTo>
                  <a:lnTo>
                    <a:pt x="94792" y="14300"/>
                  </a:lnTo>
                  <a:lnTo>
                    <a:pt x="103466" y="13055"/>
                  </a:lnTo>
                  <a:close/>
                </a:path>
                <a:path w="217804" h="38735">
                  <a:moveTo>
                    <a:pt x="204457" y="17411"/>
                  </a:moveTo>
                  <a:lnTo>
                    <a:pt x="198882" y="16154"/>
                  </a:lnTo>
                  <a:lnTo>
                    <a:pt x="195770" y="16776"/>
                  </a:lnTo>
                  <a:lnTo>
                    <a:pt x="193294" y="18034"/>
                  </a:lnTo>
                  <a:lnTo>
                    <a:pt x="188341" y="19278"/>
                  </a:lnTo>
                  <a:lnTo>
                    <a:pt x="185242" y="19278"/>
                  </a:lnTo>
                  <a:lnTo>
                    <a:pt x="182765" y="18656"/>
                  </a:lnTo>
                  <a:lnTo>
                    <a:pt x="186486" y="20510"/>
                  </a:lnTo>
                  <a:lnTo>
                    <a:pt x="190195" y="20510"/>
                  </a:lnTo>
                  <a:lnTo>
                    <a:pt x="194538" y="19888"/>
                  </a:lnTo>
                  <a:lnTo>
                    <a:pt x="198882" y="19888"/>
                  </a:lnTo>
                  <a:lnTo>
                    <a:pt x="200113" y="19278"/>
                  </a:lnTo>
                  <a:lnTo>
                    <a:pt x="201980" y="19278"/>
                  </a:lnTo>
                  <a:lnTo>
                    <a:pt x="203835" y="18656"/>
                  </a:lnTo>
                  <a:lnTo>
                    <a:pt x="204457" y="17411"/>
                  </a:lnTo>
                  <a:close/>
                </a:path>
                <a:path w="217804" h="38735">
                  <a:moveTo>
                    <a:pt x="217462" y="8699"/>
                  </a:moveTo>
                  <a:lnTo>
                    <a:pt x="210032" y="7454"/>
                  </a:lnTo>
                  <a:lnTo>
                    <a:pt x="202590" y="7454"/>
                  </a:lnTo>
                  <a:lnTo>
                    <a:pt x="188341" y="9944"/>
                  </a:lnTo>
                  <a:lnTo>
                    <a:pt x="217462" y="86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9074156" y="4832545"/>
              <a:ext cx="76200" cy="6350"/>
            </a:xfrm>
            <a:custGeom>
              <a:avLst/>
              <a:gdLst/>
              <a:ahLst/>
              <a:cxnLst/>
              <a:rect l="l" t="t" r="r" b="b"/>
              <a:pathLst>
                <a:path w="76200" h="6350">
                  <a:moveTo>
                    <a:pt x="35312" y="0"/>
                  </a:moveTo>
                  <a:lnTo>
                    <a:pt x="9909" y="0"/>
                  </a:lnTo>
                  <a:lnTo>
                    <a:pt x="7432" y="620"/>
                  </a:lnTo>
                  <a:lnTo>
                    <a:pt x="4954" y="620"/>
                  </a:lnTo>
                  <a:lnTo>
                    <a:pt x="1858" y="1241"/>
                  </a:lnTo>
                  <a:lnTo>
                    <a:pt x="0" y="3103"/>
                  </a:lnTo>
                  <a:lnTo>
                    <a:pt x="0" y="4966"/>
                  </a:lnTo>
                  <a:lnTo>
                    <a:pt x="1238" y="5595"/>
                  </a:lnTo>
                  <a:lnTo>
                    <a:pt x="1858" y="6216"/>
                  </a:lnTo>
                  <a:lnTo>
                    <a:pt x="11148" y="6216"/>
                  </a:lnTo>
                  <a:lnTo>
                    <a:pt x="39028" y="4345"/>
                  </a:lnTo>
                  <a:lnTo>
                    <a:pt x="47700" y="4345"/>
                  </a:lnTo>
                  <a:lnTo>
                    <a:pt x="66289" y="3103"/>
                  </a:lnTo>
                  <a:lnTo>
                    <a:pt x="76199" y="3103"/>
                  </a:lnTo>
                  <a:lnTo>
                    <a:pt x="68147" y="2483"/>
                  </a:lnTo>
                  <a:lnTo>
                    <a:pt x="59476" y="2483"/>
                  </a:lnTo>
                  <a:lnTo>
                    <a:pt x="51416" y="1241"/>
                  </a:lnTo>
                  <a:lnTo>
                    <a:pt x="3531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9607578" y="4832545"/>
              <a:ext cx="12700" cy="3175"/>
            </a:xfrm>
            <a:custGeom>
              <a:avLst/>
              <a:gdLst/>
              <a:ahLst/>
              <a:cxnLst/>
              <a:rect l="l" t="t" r="r" b="b"/>
              <a:pathLst>
                <a:path w="12700" h="3175">
                  <a:moveTo>
                    <a:pt x="9290" y="0"/>
                  </a:moveTo>
                  <a:lnTo>
                    <a:pt x="0" y="0"/>
                  </a:lnTo>
                  <a:lnTo>
                    <a:pt x="1238" y="2483"/>
                  </a:lnTo>
                  <a:lnTo>
                    <a:pt x="4335" y="3103"/>
                  </a:lnTo>
                  <a:lnTo>
                    <a:pt x="6813" y="3103"/>
                  </a:lnTo>
                  <a:lnTo>
                    <a:pt x="9909" y="1862"/>
                  </a:lnTo>
                  <a:lnTo>
                    <a:pt x="12387" y="620"/>
                  </a:lnTo>
                  <a:lnTo>
                    <a:pt x="92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9054325" y="4849393"/>
              <a:ext cx="99060" cy="8255"/>
            </a:xfrm>
            <a:custGeom>
              <a:avLst/>
              <a:gdLst/>
              <a:ahLst/>
              <a:cxnLst/>
              <a:rect l="l" t="t" r="r" b="b"/>
              <a:pathLst>
                <a:path w="99059" h="8254">
                  <a:moveTo>
                    <a:pt x="98501" y="2540"/>
                  </a:moveTo>
                  <a:lnTo>
                    <a:pt x="91236" y="2540"/>
                  </a:lnTo>
                  <a:lnTo>
                    <a:pt x="91236" y="1270"/>
                  </a:lnTo>
                  <a:lnTo>
                    <a:pt x="29489" y="1270"/>
                  </a:lnTo>
                  <a:lnTo>
                    <a:pt x="29489" y="0"/>
                  </a:lnTo>
                  <a:lnTo>
                    <a:pt x="28067" y="0"/>
                  </a:lnTo>
                  <a:lnTo>
                    <a:pt x="28067" y="1270"/>
                  </a:lnTo>
                  <a:lnTo>
                    <a:pt x="4648" y="1270"/>
                  </a:lnTo>
                  <a:lnTo>
                    <a:pt x="4648" y="2540"/>
                  </a:lnTo>
                  <a:lnTo>
                    <a:pt x="1219" y="2540"/>
                  </a:lnTo>
                  <a:lnTo>
                    <a:pt x="1219" y="3810"/>
                  </a:lnTo>
                  <a:lnTo>
                    <a:pt x="0" y="3810"/>
                  </a:lnTo>
                  <a:lnTo>
                    <a:pt x="0" y="5092"/>
                  </a:lnTo>
                  <a:lnTo>
                    <a:pt x="0" y="6362"/>
                  </a:lnTo>
                  <a:lnTo>
                    <a:pt x="1041" y="6362"/>
                  </a:lnTo>
                  <a:lnTo>
                    <a:pt x="1041" y="7632"/>
                  </a:lnTo>
                  <a:lnTo>
                    <a:pt x="42291" y="7632"/>
                  </a:lnTo>
                  <a:lnTo>
                    <a:pt x="42291" y="6362"/>
                  </a:lnTo>
                  <a:lnTo>
                    <a:pt x="58940" y="6362"/>
                  </a:lnTo>
                  <a:lnTo>
                    <a:pt x="58940" y="5092"/>
                  </a:lnTo>
                  <a:lnTo>
                    <a:pt x="72834" y="5092"/>
                  </a:lnTo>
                  <a:lnTo>
                    <a:pt x="72834" y="3810"/>
                  </a:lnTo>
                  <a:lnTo>
                    <a:pt x="98501" y="3810"/>
                  </a:lnTo>
                  <a:lnTo>
                    <a:pt x="98501" y="25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429149" y="4858033"/>
              <a:ext cx="37465" cy="4445"/>
            </a:xfrm>
            <a:custGeom>
              <a:avLst/>
              <a:gdLst/>
              <a:ahLst/>
              <a:cxnLst/>
              <a:rect l="l" t="t" r="r" b="b"/>
              <a:pathLst>
                <a:path w="37465" h="4445">
                  <a:moveTo>
                    <a:pt x="9290" y="0"/>
                  </a:moveTo>
                  <a:lnTo>
                    <a:pt x="0" y="1243"/>
                  </a:lnTo>
                  <a:lnTo>
                    <a:pt x="9290" y="3729"/>
                  </a:lnTo>
                  <a:lnTo>
                    <a:pt x="14254" y="4351"/>
                  </a:lnTo>
                  <a:lnTo>
                    <a:pt x="23544" y="4351"/>
                  </a:lnTo>
                  <a:lnTo>
                    <a:pt x="32835" y="3108"/>
                  </a:lnTo>
                  <a:lnTo>
                    <a:pt x="37170" y="1864"/>
                  </a:lnTo>
                  <a:lnTo>
                    <a:pt x="32835" y="2486"/>
                  </a:lnTo>
                  <a:lnTo>
                    <a:pt x="27880" y="1864"/>
                  </a:lnTo>
                  <a:lnTo>
                    <a:pt x="23544" y="1864"/>
                  </a:lnTo>
                  <a:lnTo>
                    <a:pt x="929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9009724" y="4863007"/>
              <a:ext cx="226060" cy="8890"/>
            </a:xfrm>
            <a:custGeom>
              <a:avLst/>
              <a:gdLst/>
              <a:ahLst/>
              <a:cxnLst/>
              <a:rect l="l" t="t" r="r" b="b"/>
              <a:pathLst>
                <a:path w="226059" h="8889">
                  <a:moveTo>
                    <a:pt x="171608" y="0"/>
                  </a:moveTo>
                  <a:lnTo>
                    <a:pt x="161078" y="621"/>
                  </a:lnTo>
                  <a:lnTo>
                    <a:pt x="149930" y="621"/>
                  </a:lnTo>
                  <a:lnTo>
                    <a:pt x="139392" y="1243"/>
                  </a:lnTo>
                  <a:lnTo>
                    <a:pt x="43364" y="1243"/>
                  </a:lnTo>
                  <a:lnTo>
                    <a:pt x="32835" y="1864"/>
                  </a:lnTo>
                  <a:lnTo>
                    <a:pt x="22297" y="1864"/>
                  </a:lnTo>
                  <a:lnTo>
                    <a:pt x="1238" y="3108"/>
                  </a:lnTo>
                  <a:lnTo>
                    <a:pt x="0" y="4351"/>
                  </a:lnTo>
                  <a:lnTo>
                    <a:pt x="0" y="5595"/>
                  </a:lnTo>
                  <a:lnTo>
                    <a:pt x="6813" y="7460"/>
                  </a:lnTo>
                  <a:lnTo>
                    <a:pt x="9290" y="7460"/>
                  </a:lnTo>
                  <a:lnTo>
                    <a:pt x="11768" y="8082"/>
                  </a:lnTo>
                  <a:lnTo>
                    <a:pt x="16722" y="8082"/>
                  </a:lnTo>
                  <a:lnTo>
                    <a:pt x="19200" y="7460"/>
                  </a:lnTo>
                  <a:lnTo>
                    <a:pt x="21677" y="8703"/>
                  </a:lnTo>
                  <a:lnTo>
                    <a:pt x="80535" y="8703"/>
                  </a:lnTo>
                  <a:lnTo>
                    <a:pt x="104699" y="7460"/>
                  </a:lnTo>
                  <a:lnTo>
                    <a:pt x="116467" y="6217"/>
                  </a:lnTo>
                  <a:lnTo>
                    <a:pt x="122669" y="4973"/>
                  </a:lnTo>
                  <a:lnTo>
                    <a:pt x="125766" y="4973"/>
                  </a:lnTo>
                  <a:lnTo>
                    <a:pt x="128863" y="4351"/>
                  </a:lnTo>
                  <a:lnTo>
                    <a:pt x="131959" y="4973"/>
                  </a:lnTo>
                  <a:lnTo>
                    <a:pt x="135056" y="4973"/>
                  </a:lnTo>
                  <a:lnTo>
                    <a:pt x="137534" y="6217"/>
                  </a:lnTo>
                  <a:lnTo>
                    <a:pt x="140631" y="8082"/>
                  </a:lnTo>
                  <a:lnTo>
                    <a:pt x="172227" y="6217"/>
                  </a:lnTo>
                  <a:lnTo>
                    <a:pt x="182765" y="4973"/>
                  </a:lnTo>
                  <a:lnTo>
                    <a:pt x="193294" y="4351"/>
                  </a:lnTo>
                  <a:lnTo>
                    <a:pt x="224891" y="4351"/>
                  </a:lnTo>
                  <a:lnTo>
                    <a:pt x="225510" y="3729"/>
                  </a:lnTo>
                  <a:lnTo>
                    <a:pt x="225510" y="3108"/>
                  </a:lnTo>
                  <a:lnTo>
                    <a:pt x="224891" y="1864"/>
                  </a:lnTo>
                  <a:lnTo>
                    <a:pt x="224891" y="621"/>
                  </a:lnTo>
                  <a:lnTo>
                    <a:pt x="17160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9071673" y="4895964"/>
              <a:ext cx="137160" cy="27940"/>
            </a:xfrm>
            <a:custGeom>
              <a:avLst/>
              <a:gdLst/>
              <a:ahLst/>
              <a:cxnLst/>
              <a:rect l="l" t="t" r="r" b="b"/>
              <a:pathLst>
                <a:path w="137159" h="27939">
                  <a:moveTo>
                    <a:pt x="135674" y="8089"/>
                  </a:moveTo>
                  <a:lnTo>
                    <a:pt x="134442" y="3733"/>
                  </a:lnTo>
                  <a:lnTo>
                    <a:pt x="134442" y="0"/>
                  </a:lnTo>
                  <a:lnTo>
                    <a:pt x="127000" y="1244"/>
                  </a:lnTo>
                  <a:lnTo>
                    <a:pt x="111506" y="2489"/>
                  </a:lnTo>
                  <a:lnTo>
                    <a:pt x="103454" y="2489"/>
                  </a:lnTo>
                  <a:lnTo>
                    <a:pt x="95402" y="3111"/>
                  </a:lnTo>
                  <a:lnTo>
                    <a:pt x="87972" y="3111"/>
                  </a:lnTo>
                  <a:lnTo>
                    <a:pt x="72478" y="4356"/>
                  </a:lnTo>
                  <a:lnTo>
                    <a:pt x="62572" y="5600"/>
                  </a:lnTo>
                  <a:lnTo>
                    <a:pt x="58242" y="5600"/>
                  </a:lnTo>
                  <a:lnTo>
                    <a:pt x="54508" y="3111"/>
                  </a:lnTo>
                  <a:lnTo>
                    <a:pt x="45224" y="3111"/>
                  </a:lnTo>
                  <a:lnTo>
                    <a:pt x="41503" y="3733"/>
                  </a:lnTo>
                  <a:lnTo>
                    <a:pt x="37172" y="3733"/>
                  </a:lnTo>
                  <a:lnTo>
                    <a:pt x="29121" y="4978"/>
                  </a:lnTo>
                  <a:lnTo>
                    <a:pt x="24777" y="4978"/>
                  </a:lnTo>
                  <a:lnTo>
                    <a:pt x="19824" y="5600"/>
                  </a:lnTo>
                  <a:lnTo>
                    <a:pt x="17957" y="11811"/>
                  </a:lnTo>
                  <a:lnTo>
                    <a:pt x="97878" y="11811"/>
                  </a:lnTo>
                  <a:lnTo>
                    <a:pt x="109029" y="12433"/>
                  </a:lnTo>
                  <a:lnTo>
                    <a:pt x="111506" y="10566"/>
                  </a:lnTo>
                  <a:lnTo>
                    <a:pt x="114604" y="9321"/>
                  </a:lnTo>
                  <a:lnTo>
                    <a:pt x="128866" y="9321"/>
                  </a:lnTo>
                  <a:lnTo>
                    <a:pt x="135674" y="8089"/>
                  </a:lnTo>
                  <a:close/>
                </a:path>
                <a:path w="137159" h="27939">
                  <a:moveTo>
                    <a:pt x="136918" y="16167"/>
                  </a:moveTo>
                  <a:lnTo>
                    <a:pt x="136296" y="14300"/>
                  </a:lnTo>
                  <a:lnTo>
                    <a:pt x="128244" y="14300"/>
                  </a:lnTo>
                  <a:lnTo>
                    <a:pt x="120192" y="14922"/>
                  </a:lnTo>
                  <a:lnTo>
                    <a:pt x="112128" y="14922"/>
                  </a:lnTo>
                  <a:lnTo>
                    <a:pt x="104076" y="15544"/>
                  </a:lnTo>
                  <a:lnTo>
                    <a:pt x="96024" y="15544"/>
                  </a:lnTo>
                  <a:lnTo>
                    <a:pt x="79908" y="16789"/>
                  </a:lnTo>
                  <a:lnTo>
                    <a:pt x="71856" y="16789"/>
                  </a:lnTo>
                  <a:lnTo>
                    <a:pt x="47701" y="18656"/>
                  </a:lnTo>
                  <a:lnTo>
                    <a:pt x="39649" y="18656"/>
                  </a:lnTo>
                  <a:lnTo>
                    <a:pt x="31597" y="19278"/>
                  </a:lnTo>
                  <a:lnTo>
                    <a:pt x="24155" y="19278"/>
                  </a:lnTo>
                  <a:lnTo>
                    <a:pt x="16103" y="19900"/>
                  </a:lnTo>
                  <a:lnTo>
                    <a:pt x="8051" y="19900"/>
                  </a:lnTo>
                  <a:lnTo>
                    <a:pt x="3098" y="22390"/>
                  </a:lnTo>
                  <a:lnTo>
                    <a:pt x="1231" y="23622"/>
                  </a:lnTo>
                  <a:lnTo>
                    <a:pt x="0" y="26111"/>
                  </a:lnTo>
                  <a:lnTo>
                    <a:pt x="7429" y="26733"/>
                  </a:lnTo>
                  <a:lnTo>
                    <a:pt x="14859" y="26733"/>
                  </a:lnTo>
                  <a:lnTo>
                    <a:pt x="50177" y="23622"/>
                  </a:lnTo>
                  <a:lnTo>
                    <a:pt x="57619" y="23622"/>
                  </a:lnTo>
                  <a:lnTo>
                    <a:pt x="61950" y="21145"/>
                  </a:lnTo>
                  <a:lnTo>
                    <a:pt x="66903" y="20523"/>
                  </a:lnTo>
                  <a:lnTo>
                    <a:pt x="76200" y="21767"/>
                  </a:lnTo>
                  <a:lnTo>
                    <a:pt x="81153" y="22999"/>
                  </a:lnTo>
                  <a:lnTo>
                    <a:pt x="85483" y="23622"/>
                  </a:lnTo>
                  <a:lnTo>
                    <a:pt x="90449" y="22999"/>
                  </a:lnTo>
                  <a:lnTo>
                    <a:pt x="99123" y="20523"/>
                  </a:lnTo>
                  <a:lnTo>
                    <a:pt x="103454" y="21145"/>
                  </a:lnTo>
                  <a:lnTo>
                    <a:pt x="110896" y="23622"/>
                  </a:lnTo>
                  <a:lnTo>
                    <a:pt x="113982" y="25488"/>
                  </a:lnTo>
                  <a:lnTo>
                    <a:pt x="117703" y="26733"/>
                  </a:lnTo>
                  <a:lnTo>
                    <a:pt x="122047" y="27355"/>
                  </a:lnTo>
                  <a:lnTo>
                    <a:pt x="126390" y="26111"/>
                  </a:lnTo>
                  <a:lnTo>
                    <a:pt x="129476" y="24244"/>
                  </a:lnTo>
                  <a:lnTo>
                    <a:pt x="133197" y="22390"/>
                  </a:lnTo>
                  <a:lnTo>
                    <a:pt x="135674" y="19900"/>
                  </a:lnTo>
                  <a:lnTo>
                    <a:pt x="136918" y="1616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2819458" y="2819458"/>
            <a:ext cx="4048134" cy="34384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909191" y="5288597"/>
            <a:ext cx="751840" cy="56769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ts val="2100"/>
              </a:lnSpc>
              <a:spcBef>
                <a:spcPts val="220"/>
              </a:spcBef>
            </a:pPr>
            <a:r>
              <a:rPr sz="1800" spc="-35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25" dirty="0">
                <a:latin typeface="Arial"/>
                <a:cs typeface="Arial"/>
              </a:rPr>
              <a:t>a</a:t>
            </a:r>
            <a:r>
              <a:rPr sz="1800" spc="-30" dirty="0">
                <a:latin typeface="Arial"/>
                <a:cs typeface="Arial"/>
              </a:rPr>
              <a:t>i</a:t>
            </a:r>
            <a:r>
              <a:rPr sz="1800" spc="-185" dirty="0">
                <a:latin typeface="Arial"/>
                <a:cs typeface="Arial"/>
              </a:rPr>
              <a:t>n</a:t>
            </a:r>
            <a:r>
              <a:rPr sz="1800" spc="-30" dirty="0">
                <a:latin typeface="Arial"/>
                <a:cs typeface="Arial"/>
              </a:rPr>
              <a:t>i</a:t>
            </a:r>
            <a:r>
              <a:rPr sz="1800" spc="-185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g  </a:t>
            </a:r>
            <a:r>
              <a:rPr sz="1800" spc="-180" dirty="0">
                <a:latin typeface="Arial"/>
                <a:cs typeface="Arial"/>
              </a:rPr>
              <a:t>Records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858884" y="3304603"/>
            <a:ext cx="104711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15" dirty="0">
                <a:latin typeface="Arial"/>
                <a:cs typeface="Arial"/>
              </a:rPr>
              <a:t>Test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55" dirty="0">
                <a:latin typeface="Arial"/>
                <a:cs typeface="Arial"/>
              </a:rPr>
              <a:t>Record</a:t>
            </a:r>
            <a:endParaRPr sz="18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866001" y="3075622"/>
            <a:ext cx="844550" cy="56769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ts val="2100"/>
              </a:lnSpc>
              <a:spcBef>
                <a:spcPts val="220"/>
              </a:spcBef>
            </a:pPr>
            <a:r>
              <a:rPr sz="1800" spc="-185" dirty="0">
                <a:latin typeface="Arial"/>
                <a:cs typeface="Arial"/>
              </a:rPr>
              <a:t>C</a:t>
            </a:r>
            <a:r>
              <a:rPr sz="1800" spc="-145" dirty="0">
                <a:latin typeface="Arial"/>
                <a:cs typeface="Arial"/>
              </a:rPr>
              <a:t>omp</a:t>
            </a:r>
            <a:r>
              <a:rPr sz="1800" spc="-185" dirty="0">
                <a:latin typeface="Arial"/>
                <a:cs typeface="Arial"/>
              </a:rPr>
              <a:t>u</a:t>
            </a:r>
            <a:r>
              <a:rPr sz="1800" spc="15" dirty="0">
                <a:latin typeface="Arial"/>
                <a:cs typeface="Arial"/>
              </a:rPr>
              <a:t>t</a:t>
            </a:r>
            <a:r>
              <a:rPr sz="1800" spc="-70" dirty="0">
                <a:latin typeface="Arial"/>
                <a:cs typeface="Arial"/>
              </a:rPr>
              <a:t>e  </a:t>
            </a:r>
            <a:r>
              <a:rPr sz="1800" spc="-130" dirty="0">
                <a:latin typeface="Arial"/>
                <a:cs typeface="Arial"/>
              </a:rPr>
              <a:t>Distance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189730" y="3563365"/>
            <a:ext cx="4573270" cy="1789430"/>
          </a:xfrm>
          <a:custGeom>
            <a:avLst/>
            <a:gdLst/>
            <a:ahLst/>
            <a:cxnLst/>
            <a:rect l="l" t="t" r="r" b="b"/>
            <a:pathLst>
              <a:path w="4573270" h="1789429">
                <a:moveTo>
                  <a:pt x="4420870" y="1008634"/>
                </a:moveTo>
                <a:lnTo>
                  <a:pt x="4419905" y="1007872"/>
                </a:lnTo>
                <a:lnTo>
                  <a:pt x="4320540" y="929386"/>
                </a:lnTo>
                <a:lnTo>
                  <a:pt x="4312780" y="966787"/>
                </a:lnTo>
                <a:lnTo>
                  <a:pt x="386080" y="151765"/>
                </a:lnTo>
                <a:lnTo>
                  <a:pt x="378460" y="189103"/>
                </a:lnTo>
                <a:lnTo>
                  <a:pt x="4305058" y="1004011"/>
                </a:lnTo>
                <a:lnTo>
                  <a:pt x="4297299" y="1041400"/>
                </a:lnTo>
                <a:lnTo>
                  <a:pt x="4420870" y="1008634"/>
                </a:lnTo>
                <a:close/>
              </a:path>
              <a:path w="4573270" h="1789429">
                <a:moveTo>
                  <a:pt x="4497070" y="1237234"/>
                </a:moveTo>
                <a:lnTo>
                  <a:pt x="4466996" y="1224661"/>
                </a:lnTo>
                <a:lnTo>
                  <a:pt x="4379214" y="1187958"/>
                </a:lnTo>
                <a:lnTo>
                  <a:pt x="4381741" y="1225956"/>
                </a:lnTo>
                <a:lnTo>
                  <a:pt x="0" y="1522984"/>
                </a:lnTo>
                <a:lnTo>
                  <a:pt x="2540" y="1561084"/>
                </a:lnTo>
                <a:lnTo>
                  <a:pt x="4384281" y="1263929"/>
                </a:lnTo>
                <a:lnTo>
                  <a:pt x="4385411" y="1280845"/>
                </a:lnTo>
                <a:lnTo>
                  <a:pt x="4374388" y="1277620"/>
                </a:lnTo>
                <a:lnTo>
                  <a:pt x="4381208" y="1315186"/>
                </a:lnTo>
                <a:lnTo>
                  <a:pt x="1979041" y="1751838"/>
                </a:lnTo>
                <a:lnTo>
                  <a:pt x="1985899" y="1789430"/>
                </a:lnTo>
                <a:lnTo>
                  <a:pt x="4388015" y="1352664"/>
                </a:lnTo>
                <a:lnTo>
                  <a:pt x="4394835" y="1390142"/>
                </a:lnTo>
                <a:lnTo>
                  <a:pt x="4497070" y="1313434"/>
                </a:lnTo>
                <a:lnTo>
                  <a:pt x="4491406" y="1311783"/>
                </a:lnTo>
                <a:lnTo>
                  <a:pt x="4410418" y="1288148"/>
                </a:lnTo>
                <a:lnTo>
                  <a:pt x="4497070" y="1237234"/>
                </a:lnTo>
                <a:close/>
              </a:path>
              <a:path w="4573270" h="1789429">
                <a:moveTo>
                  <a:pt x="4497070" y="932434"/>
                </a:moveTo>
                <a:lnTo>
                  <a:pt x="4484471" y="919607"/>
                </a:lnTo>
                <a:lnTo>
                  <a:pt x="4407535" y="841248"/>
                </a:lnTo>
                <a:lnTo>
                  <a:pt x="4395152" y="877379"/>
                </a:lnTo>
                <a:lnTo>
                  <a:pt x="1836293" y="0"/>
                </a:lnTo>
                <a:lnTo>
                  <a:pt x="1823847" y="36080"/>
                </a:lnTo>
                <a:lnTo>
                  <a:pt x="4382795" y="913434"/>
                </a:lnTo>
                <a:lnTo>
                  <a:pt x="4370451" y="949452"/>
                </a:lnTo>
                <a:lnTo>
                  <a:pt x="4497070" y="932434"/>
                </a:lnTo>
                <a:close/>
              </a:path>
              <a:path w="4573270" h="1789429">
                <a:moveTo>
                  <a:pt x="4537621" y="1101598"/>
                </a:moveTo>
                <a:lnTo>
                  <a:pt x="4477639" y="1101598"/>
                </a:lnTo>
                <a:lnTo>
                  <a:pt x="4458576" y="1101598"/>
                </a:lnTo>
                <a:lnTo>
                  <a:pt x="4457700" y="1139190"/>
                </a:lnTo>
                <a:lnTo>
                  <a:pt x="4537621" y="1101598"/>
                </a:lnTo>
                <a:close/>
              </a:path>
              <a:path w="4573270" h="1789429">
                <a:moveTo>
                  <a:pt x="4573270" y="1084834"/>
                </a:moveTo>
                <a:lnTo>
                  <a:pt x="4460367" y="1025017"/>
                </a:lnTo>
                <a:lnTo>
                  <a:pt x="4459478" y="1063053"/>
                </a:lnTo>
                <a:lnTo>
                  <a:pt x="1373378" y="989584"/>
                </a:lnTo>
                <a:lnTo>
                  <a:pt x="1372362" y="1027684"/>
                </a:lnTo>
                <a:lnTo>
                  <a:pt x="4458576" y="1101153"/>
                </a:lnTo>
                <a:lnTo>
                  <a:pt x="4477639" y="1101153"/>
                </a:lnTo>
                <a:lnTo>
                  <a:pt x="4538586" y="1101153"/>
                </a:lnTo>
                <a:lnTo>
                  <a:pt x="4573270" y="108483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6789801" y="5288597"/>
            <a:ext cx="1596390" cy="567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30"/>
              </a:lnSpc>
              <a:spcBef>
                <a:spcPts val="100"/>
              </a:spcBef>
            </a:pPr>
            <a:r>
              <a:rPr sz="1800" spc="-165" dirty="0">
                <a:latin typeface="Arial"/>
                <a:cs typeface="Arial"/>
              </a:rPr>
              <a:t>Choose </a:t>
            </a:r>
            <a:r>
              <a:rPr sz="1800" spc="-114" dirty="0">
                <a:latin typeface="Arial"/>
                <a:cs typeface="Arial"/>
              </a:rPr>
              <a:t>k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190" dirty="0">
                <a:latin typeface="Arial"/>
                <a:cs typeface="Arial"/>
              </a:rPr>
              <a:t> </a:t>
            </a:r>
            <a:r>
              <a:rPr sz="1800" spc="-90" dirty="0">
                <a:latin typeface="Arial"/>
                <a:cs typeface="Arial"/>
              </a:rPr>
              <a:t>the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ts val="2130"/>
              </a:lnSpc>
            </a:pPr>
            <a:r>
              <a:rPr sz="1800" spc="-60" dirty="0">
                <a:latin typeface="Arial"/>
                <a:cs typeface="Arial"/>
              </a:rPr>
              <a:t>“nearest”</a:t>
            </a:r>
            <a:r>
              <a:rPr sz="1800" spc="-130" dirty="0">
                <a:latin typeface="Arial"/>
                <a:cs typeface="Arial"/>
              </a:rPr>
              <a:t> </a:t>
            </a:r>
            <a:r>
              <a:rPr sz="1800" spc="-110" dirty="0">
                <a:latin typeface="Arial"/>
                <a:cs typeface="Arial"/>
              </a:rPr>
              <a:t>records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5566791" y="4552950"/>
            <a:ext cx="3201035" cy="809625"/>
          </a:xfrm>
          <a:custGeom>
            <a:avLst/>
            <a:gdLst/>
            <a:ahLst/>
            <a:cxnLst/>
            <a:rect l="l" t="t" r="r" b="b"/>
            <a:pathLst>
              <a:path w="3201034" h="809625">
                <a:moveTo>
                  <a:pt x="3124708" y="328676"/>
                </a:moveTo>
                <a:lnTo>
                  <a:pt x="3117316" y="326517"/>
                </a:lnTo>
                <a:lnTo>
                  <a:pt x="2971419" y="283845"/>
                </a:lnTo>
                <a:lnTo>
                  <a:pt x="2979940" y="330796"/>
                </a:lnTo>
                <a:lnTo>
                  <a:pt x="605917" y="762381"/>
                </a:lnTo>
                <a:lnTo>
                  <a:pt x="614426" y="809244"/>
                </a:lnTo>
                <a:lnTo>
                  <a:pt x="2988449" y="377659"/>
                </a:lnTo>
                <a:lnTo>
                  <a:pt x="2996946" y="424434"/>
                </a:lnTo>
                <a:lnTo>
                  <a:pt x="3124708" y="328676"/>
                </a:lnTo>
                <a:close/>
              </a:path>
              <a:path w="3201034" h="809625">
                <a:moveTo>
                  <a:pt x="3156140" y="121031"/>
                </a:moveTo>
                <a:lnTo>
                  <a:pt x="3081401" y="121031"/>
                </a:lnTo>
                <a:lnTo>
                  <a:pt x="3057499" y="121031"/>
                </a:lnTo>
                <a:lnTo>
                  <a:pt x="3056382" y="168021"/>
                </a:lnTo>
                <a:lnTo>
                  <a:pt x="3156140" y="121031"/>
                </a:lnTo>
                <a:close/>
              </a:path>
              <a:path w="3201034" h="809625">
                <a:moveTo>
                  <a:pt x="3200908" y="99949"/>
                </a:moveTo>
                <a:lnTo>
                  <a:pt x="3059811" y="25146"/>
                </a:lnTo>
                <a:lnTo>
                  <a:pt x="3058655" y="72847"/>
                </a:lnTo>
                <a:lnTo>
                  <a:pt x="1143" y="0"/>
                </a:lnTo>
                <a:lnTo>
                  <a:pt x="0" y="47625"/>
                </a:lnTo>
                <a:lnTo>
                  <a:pt x="3057512" y="120472"/>
                </a:lnTo>
                <a:lnTo>
                  <a:pt x="3081413" y="120472"/>
                </a:lnTo>
                <a:lnTo>
                  <a:pt x="3157347" y="120472"/>
                </a:lnTo>
                <a:lnTo>
                  <a:pt x="3200908" y="99949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26</a:t>
            </a:fld>
            <a:endParaRPr spc="5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2175" y="338455"/>
            <a:ext cx="648017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70" dirty="0"/>
              <a:t>Nearest-Neighbor</a:t>
            </a:r>
            <a:r>
              <a:rPr spc="-275" dirty="0"/>
              <a:t> </a:t>
            </a:r>
            <a:r>
              <a:rPr spc="-235" dirty="0"/>
              <a:t>Classifiers</a:t>
            </a:r>
          </a:p>
        </p:txBody>
      </p:sp>
      <p:sp>
        <p:nvSpPr>
          <p:cNvPr id="3" name="object 3"/>
          <p:cNvSpPr/>
          <p:nvPr/>
        </p:nvSpPr>
        <p:spPr>
          <a:xfrm>
            <a:off x="6649719" y="1676717"/>
            <a:ext cx="229234" cy="2289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980301" y="1625917"/>
            <a:ext cx="191008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55" dirty="0">
                <a:latin typeface="Arial"/>
                <a:cs typeface="Arial"/>
              </a:rPr>
              <a:t>Requires </a:t>
            </a:r>
            <a:r>
              <a:rPr sz="1800" spc="-75" dirty="0">
                <a:latin typeface="Arial"/>
                <a:cs typeface="Arial"/>
              </a:rPr>
              <a:t>three</a:t>
            </a:r>
            <a:r>
              <a:rPr sz="1800" spc="-270" dirty="0">
                <a:latin typeface="Arial"/>
                <a:cs typeface="Arial"/>
              </a:rPr>
              <a:t> </a:t>
            </a:r>
            <a:r>
              <a:rPr sz="1800" spc="-120" dirty="0">
                <a:latin typeface="Arial"/>
                <a:cs typeface="Arial"/>
              </a:rPr>
              <a:t>things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80301" y="1900999"/>
            <a:ext cx="3433445" cy="4498975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412750" indent="-286385">
              <a:lnSpc>
                <a:spcPct val="100000"/>
              </a:lnSpc>
              <a:spcBef>
                <a:spcPts val="715"/>
              </a:spcBef>
              <a:buClr>
                <a:srgbClr val="0C7A9C"/>
              </a:buClr>
              <a:buChar char="–"/>
              <a:tabLst>
                <a:tab pos="412750" algn="l"/>
                <a:tab pos="413384" algn="l"/>
              </a:tabLst>
            </a:pPr>
            <a:r>
              <a:rPr sz="1800" spc="-190" dirty="0">
                <a:latin typeface="Arial"/>
                <a:cs typeface="Arial"/>
              </a:rPr>
              <a:t>The </a:t>
            </a:r>
            <a:r>
              <a:rPr sz="1800" spc="-140" dirty="0">
                <a:latin typeface="Arial"/>
                <a:cs typeface="Arial"/>
              </a:rPr>
              <a:t>set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85" dirty="0">
                <a:latin typeface="Arial"/>
                <a:cs typeface="Arial"/>
              </a:rPr>
              <a:t>stored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110" dirty="0">
                <a:latin typeface="Arial"/>
                <a:cs typeface="Arial"/>
              </a:rPr>
              <a:t>records</a:t>
            </a:r>
            <a:endParaRPr sz="1800">
              <a:latin typeface="Arial"/>
              <a:cs typeface="Arial"/>
            </a:endParaRPr>
          </a:p>
          <a:p>
            <a:pPr marL="412750" marR="563880" indent="-286385">
              <a:lnSpc>
                <a:spcPts val="2100"/>
              </a:lnSpc>
              <a:spcBef>
                <a:spcPts val="735"/>
              </a:spcBef>
              <a:buClr>
                <a:srgbClr val="0C7A9C"/>
              </a:buClr>
              <a:buChar char="–"/>
              <a:tabLst>
                <a:tab pos="412750" algn="l"/>
                <a:tab pos="413384" algn="l"/>
              </a:tabLst>
            </a:pPr>
            <a:r>
              <a:rPr sz="1800" spc="-130" dirty="0">
                <a:solidFill>
                  <a:srgbClr val="FF0000"/>
                </a:solidFill>
                <a:latin typeface="Arial"/>
                <a:cs typeface="Arial"/>
              </a:rPr>
              <a:t>Distance </a:t>
            </a:r>
            <a:r>
              <a:rPr sz="1800" spc="-65" dirty="0">
                <a:solidFill>
                  <a:srgbClr val="FF0000"/>
                </a:solidFill>
                <a:latin typeface="Arial"/>
                <a:cs typeface="Arial"/>
              </a:rPr>
              <a:t>Metric </a:t>
            </a:r>
            <a:r>
              <a:rPr sz="1800" spc="-45" dirty="0">
                <a:latin typeface="Arial"/>
                <a:cs typeface="Arial"/>
              </a:rPr>
              <a:t>to </a:t>
            </a:r>
            <a:r>
              <a:rPr sz="1800" spc="-135" dirty="0">
                <a:latin typeface="Arial"/>
                <a:cs typeface="Arial"/>
              </a:rPr>
              <a:t>compute  </a:t>
            </a:r>
            <a:r>
              <a:rPr sz="1800" spc="-110" dirty="0">
                <a:latin typeface="Arial"/>
                <a:cs typeface="Arial"/>
              </a:rPr>
              <a:t>distance </a:t>
            </a:r>
            <a:r>
              <a:rPr sz="1800" spc="-90" dirty="0">
                <a:latin typeface="Arial"/>
                <a:cs typeface="Arial"/>
              </a:rPr>
              <a:t>between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10" dirty="0">
                <a:latin typeface="Arial"/>
                <a:cs typeface="Arial"/>
              </a:rPr>
              <a:t>records</a:t>
            </a:r>
            <a:endParaRPr sz="1800">
              <a:latin typeface="Arial"/>
              <a:cs typeface="Arial"/>
            </a:endParaRPr>
          </a:p>
          <a:p>
            <a:pPr marL="412750" marR="344805" indent="-286385">
              <a:lnSpc>
                <a:spcPct val="100800"/>
              </a:lnSpc>
              <a:spcBef>
                <a:spcPts val="550"/>
              </a:spcBef>
              <a:buClr>
                <a:srgbClr val="0C7A9C"/>
              </a:buClr>
              <a:buChar char="–"/>
              <a:tabLst>
                <a:tab pos="412750" algn="l"/>
                <a:tab pos="413384" algn="l"/>
              </a:tabLst>
            </a:pPr>
            <a:r>
              <a:rPr sz="1800" spc="-190" dirty="0">
                <a:latin typeface="Arial"/>
                <a:cs typeface="Arial"/>
              </a:rPr>
              <a:t>The </a:t>
            </a:r>
            <a:r>
              <a:rPr sz="1800" spc="-85" dirty="0">
                <a:latin typeface="Arial"/>
                <a:cs typeface="Arial"/>
              </a:rPr>
              <a:t>value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i="1" spc="-95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sz="1800" spc="-95" dirty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sz="1800" spc="-90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sz="1800" spc="-135" dirty="0">
                <a:solidFill>
                  <a:srgbClr val="FF0000"/>
                </a:solidFill>
                <a:latin typeface="Arial"/>
                <a:cs typeface="Arial"/>
              </a:rPr>
              <a:t>number </a:t>
            </a:r>
            <a:r>
              <a:rPr sz="1800" dirty="0">
                <a:solidFill>
                  <a:srgbClr val="FF0000"/>
                </a:solidFill>
                <a:latin typeface="Arial"/>
                <a:cs typeface="Arial"/>
              </a:rPr>
              <a:t>of  </a:t>
            </a:r>
            <a:r>
              <a:rPr sz="1800" spc="-105" dirty="0">
                <a:solidFill>
                  <a:srgbClr val="FF0000"/>
                </a:solidFill>
                <a:latin typeface="Arial"/>
                <a:cs typeface="Arial"/>
              </a:rPr>
              <a:t>nearest neighbors </a:t>
            </a:r>
            <a:r>
              <a:rPr sz="1800" spc="-45" dirty="0">
                <a:latin typeface="Arial"/>
                <a:cs typeface="Arial"/>
              </a:rPr>
              <a:t>to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retrieve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0C7A9C"/>
              </a:buClr>
              <a:buFont typeface="Arial"/>
              <a:buChar char="–"/>
            </a:pPr>
            <a:endParaRPr sz="1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1800" spc="-265" dirty="0">
                <a:latin typeface="Arial"/>
                <a:cs typeface="Arial"/>
              </a:rPr>
              <a:t>To </a:t>
            </a:r>
            <a:r>
              <a:rPr sz="1800" spc="-105" dirty="0">
                <a:latin typeface="Arial"/>
                <a:cs typeface="Arial"/>
              </a:rPr>
              <a:t>classify </a:t>
            </a:r>
            <a:r>
              <a:rPr sz="1800" spc="-120" dirty="0">
                <a:latin typeface="Arial"/>
                <a:cs typeface="Arial"/>
              </a:rPr>
              <a:t>an </a:t>
            </a:r>
            <a:r>
              <a:rPr sz="1800" spc="-160" dirty="0">
                <a:latin typeface="Arial"/>
                <a:cs typeface="Arial"/>
              </a:rPr>
              <a:t>unknown</a:t>
            </a:r>
            <a:r>
              <a:rPr sz="1800" spc="-225" dirty="0">
                <a:latin typeface="Arial"/>
                <a:cs typeface="Arial"/>
              </a:rPr>
              <a:t> </a:t>
            </a:r>
            <a:r>
              <a:rPr sz="1800" spc="-85" dirty="0">
                <a:latin typeface="Arial"/>
                <a:cs typeface="Arial"/>
              </a:rPr>
              <a:t>record:</a:t>
            </a:r>
            <a:endParaRPr sz="1800">
              <a:latin typeface="Arial"/>
              <a:cs typeface="Arial"/>
            </a:endParaRPr>
          </a:p>
          <a:p>
            <a:pPr marL="412750" marR="621030" indent="-286385">
              <a:lnSpc>
                <a:spcPct val="100800"/>
              </a:lnSpc>
              <a:spcBef>
                <a:spcPts val="605"/>
              </a:spcBef>
              <a:buClr>
                <a:srgbClr val="0C7A9C"/>
              </a:buClr>
              <a:buChar char="–"/>
              <a:tabLst>
                <a:tab pos="412750" algn="l"/>
                <a:tab pos="413384" algn="l"/>
              </a:tabLst>
            </a:pPr>
            <a:r>
              <a:rPr sz="1800" spc="-125" dirty="0">
                <a:solidFill>
                  <a:srgbClr val="006FC0"/>
                </a:solidFill>
                <a:latin typeface="Arial"/>
                <a:cs typeface="Arial"/>
              </a:rPr>
              <a:t>Compute </a:t>
            </a:r>
            <a:r>
              <a:rPr sz="1800" spc="-110" dirty="0">
                <a:solidFill>
                  <a:srgbClr val="006FC0"/>
                </a:solidFill>
                <a:latin typeface="Arial"/>
                <a:cs typeface="Arial"/>
              </a:rPr>
              <a:t>distance </a:t>
            </a:r>
            <a:r>
              <a:rPr sz="1800" spc="-45" dirty="0">
                <a:latin typeface="Arial"/>
                <a:cs typeface="Arial"/>
              </a:rPr>
              <a:t>to </a:t>
            </a:r>
            <a:r>
              <a:rPr sz="1800" spc="-75" dirty="0">
                <a:latin typeface="Arial"/>
                <a:cs typeface="Arial"/>
              </a:rPr>
              <a:t>other  </a:t>
            </a:r>
            <a:r>
              <a:rPr sz="1800" spc="-55" dirty="0">
                <a:latin typeface="Arial"/>
                <a:cs typeface="Arial"/>
              </a:rPr>
              <a:t>training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110" dirty="0">
                <a:latin typeface="Arial"/>
                <a:cs typeface="Arial"/>
              </a:rPr>
              <a:t>records</a:t>
            </a:r>
            <a:endParaRPr sz="1800">
              <a:latin typeface="Arial"/>
              <a:cs typeface="Arial"/>
            </a:endParaRPr>
          </a:p>
          <a:p>
            <a:pPr marL="412750" indent="-286385">
              <a:lnSpc>
                <a:spcPct val="100000"/>
              </a:lnSpc>
              <a:spcBef>
                <a:spcPts val="615"/>
              </a:spcBef>
              <a:buClr>
                <a:srgbClr val="0C7A9C"/>
              </a:buClr>
              <a:buChar char="–"/>
              <a:tabLst>
                <a:tab pos="412750" algn="l"/>
                <a:tab pos="413384" algn="l"/>
              </a:tabLst>
            </a:pPr>
            <a:r>
              <a:rPr sz="1800" spc="-45" dirty="0">
                <a:latin typeface="Arial"/>
                <a:cs typeface="Arial"/>
              </a:rPr>
              <a:t>Identify </a:t>
            </a:r>
            <a:r>
              <a:rPr sz="1800" i="1" spc="-114" dirty="0">
                <a:solidFill>
                  <a:srgbClr val="006FC0"/>
                </a:solidFill>
                <a:latin typeface="Arial"/>
                <a:cs typeface="Arial"/>
              </a:rPr>
              <a:t>k </a:t>
            </a:r>
            <a:r>
              <a:rPr sz="1800" spc="-105" dirty="0">
                <a:latin typeface="Arial"/>
                <a:cs typeface="Arial"/>
              </a:rPr>
              <a:t>nearest</a:t>
            </a:r>
            <a:r>
              <a:rPr sz="1800" spc="-315" dirty="0">
                <a:latin typeface="Arial"/>
                <a:cs typeface="Arial"/>
              </a:rPr>
              <a:t> </a:t>
            </a:r>
            <a:r>
              <a:rPr sz="1800" spc="-105" dirty="0">
                <a:latin typeface="Arial"/>
                <a:cs typeface="Arial"/>
              </a:rPr>
              <a:t>neighbors</a:t>
            </a:r>
            <a:endParaRPr sz="1800">
              <a:latin typeface="Arial"/>
              <a:cs typeface="Arial"/>
            </a:endParaRPr>
          </a:p>
          <a:p>
            <a:pPr marL="412750" marR="5080" indent="-286385">
              <a:lnSpc>
                <a:spcPct val="100800"/>
              </a:lnSpc>
              <a:spcBef>
                <a:spcPts val="605"/>
              </a:spcBef>
              <a:buClr>
                <a:srgbClr val="0C7A9C"/>
              </a:buClr>
              <a:buChar char="–"/>
              <a:tabLst>
                <a:tab pos="412750" algn="l"/>
                <a:tab pos="413384" algn="l"/>
              </a:tabLst>
            </a:pPr>
            <a:r>
              <a:rPr sz="1800" spc="-195" dirty="0">
                <a:latin typeface="Arial"/>
                <a:cs typeface="Arial"/>
              </a:rPr>
              <a:t>Use </a:t>
            </a:r>
            <a:r>
              <a:rPr sz="1800" spc="-180" dirty="0">
                <a:latin typeface="Arial"/>
                <a:cs typeface="Arial"/>
              </a:rPr>
              <a:t>class </a:t>
            </a:r>
            <a:r>
              <a:rPr sz="1800" spc="-90" dirty="0">
                <a:latin typeface="Arial"/>
                <a:cs typeface="Arial"/>
              </a:rPr>
              <a:t>labels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105" dirty="0">
                <a:latin typeface="Arial"/>
                <a:cs typeface="Arial"/>
              </a:rPr>
              <a:t>nearest  neighbors </a:t>
            </a:r>
            <a:r>
              <a:rPr sz="1800" spc="-45" dirty="0">
                <a:latin typeface="Arial"/>
                <a:cs typeface="Arial"/>
              </a:rPr>
              <a:t>to </a:t>
            </a:r>
            <a:r>
              <a:rPr sz="1800" spc="-95" dirty="0">
                <a:latin typeface="Arial"/>
                <a:cs typeface="Arial"/>
              </a:rPr>
              <a:t>determine </a:t>
            </a:r>
            <a:r>
              <a:rPr sz="1800" spc="-90" dirty="0">
                <a:latin typeface="Arial"/>
                <a:cs typeface="Arial"/>
              </a:rPr>
              <a:t>the </a:t>
            </a:r>
            <a:r>
              <a:rPr sz="1800" spc="-180" dirty="0">
                <a:latin typeface="Arial"/>
                <a:cs typeface="Arial"/>
              </a:rPr>
              <a:t>class  </a:t>
            </a:r>
            <a:r>
              <a:rPr sz="1800" spc="-40" dirty="0">
                <a:latin typeface="Arial"/>
                <a:cs typeface="Arial"/>
              </a:rPr>
              <a:t>label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160" dirty="0">
                <a:latin typeface="Arial"/>
                <a:cs typeface="Arial"/>
              </a:rPr>
              <a:t>unknown </a:t>
            </a:r>
            <a:r>
              <a:rPr sz="1800" spc="-75" dirty="0">
                <a:latin typeface="Arial"/>
                <a:cs typeface="Arial"/>
              </a:rPr>
              <a:t>record </a:t>
            </a:r>
            <a:r>
              <a:rPr sz="1800" spc="-100" dirty="0">
                <a:latin typeface="Arial"/>
                <a:cs typeface="Arial"/>
              </a:rPr>
              <a:t>(e.g., </a:t>
            </a:r>
            <a:r>
              <a:rPr sz="1800" spc="-55" dirty="0">
                <a:latin typeface="Arial"/>
                <a:cs typeface="Arial"/>
              </a:rPr>
              <a:t>by  taking </a:t>
            </a:r>
            <a:r>
              <a:rPr sz="1800" spc="-60" dirty="0">
                <a:latin typeface="Arial"/>
                <a:cs typeface="Arial"/>
              </a:rPr>
              <a:t>majority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spc="-75" dirty="0">
                <a:latin typeface="Arial"/>
                <a:cs typeface="Arial"/>
              </a:rPr>
              <a:t>vote)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49719" y="3984942"/>
            <a:ext cx="229234" cy="2289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990670" y="1888866"/>
            <a:ext cx="4291330" cy="4312285"/>
            <a:chOff x="990670" y="1888866"/>
            <a:chExt cx="4291330" cy="4312285"/>
          </a:xfrm>
        </p:grpSpPr>
        <p:sp>
          <p:nvSpPr>
            <p:cNvPr id="8" name="object 8"/>
            <p:cNvSpPr/>
            <p:nvPr/>
          </p:nvSpPr>
          <p:spPr>
            <a:xfrm>
              <a:off x="991607" y="2127080"/>
              <a:ext cx="4289425" cy="4073525"/>
            </a:xfrm>
            <a:custGeom>
              <a:avLst/>
              <a:gdLst/>
              <a:ahLst/>
              <a:cxnLst/>
              <a:rect l="l" t="t" r="r" b="b"/>
              <a:pathLst>
                <a:path w="4289425" h="4073525">
                  <a:moveTo>
                    <a:pt x="0" y="4073050"/>
                  </a:moveTo>
                  <a:lnTo>
                    <a:pt x="4289008" y="4073050"/>
                  </a:lnTo>
                  <a:lnTo>
                    <a:pt x="4289008" y="0"/>
                  </a:lnTo>
                  <a:lnTo>
                    <a:pt x="0" y="0"/>
                  </a:lnTo>
                  <a:lnTo>
                    <a:pt x="0" y="407305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68164" y="2504961"/>
              <a:ext cx="3634104" cy="3456940"/>
            </a:xfrm>
            <a:custGeom>
              <a:avLst/>
              <a:gdLst/>
              <a:ahLst/>
              <a:cxnLst/>
              <a:rect l="l" t="t" r="r" b="b"/>
              <a:pathLst>
                <a:path w="3634104" h="3456940">
                  <a:moveTo>
                    <a:pt x="833999" y="595993"/>
                  </a:moveTo>
                  <a:lnTo>
                    <a:pt x="595669" y="595993"/>
                  </a:lnTo>
                </a:path>
                <a:path w="3634104" h="3456940">
                  <a:moveTo>
                    <a:pt x="714873" y="715192"/>
                  </a:moveTo>
                  <a:lnTo>
                    <a:pt x="714873" y="476795"/>
                  </a:lnTo>
                </a:path>
                <a:path w="3634104" h="3456940">
                  <a:moveTo>
                    <a:pt x="1310504" y="715192"/>
                  </a:moveTo>
                  <a:lnTo>
                    <a:pt x="1072252" y="715192"/>
                  </a:lnTo>
                </a:path>
                <a:path w="3634104" h="3456940">
                  <a:moveTo>
                    <a:pt x="1191378" y="834391"/>
                  </a:moveTo>
                  <a:lnTo>
                    <a:pt x="1191378" y="595993"/>
                  </a:lnTo>
                </a:path>
                <a:path w="3634104" h="3456940">
                  <a:moveTo>
                    <a:pt x="953126" y="1072788"/>
                  </a:moveTo>
                  <a:lnTo>
                    <a:pt x="714873" y="1072788"/>
                  </a:lnTo>
                </a:path>
                <a:path w="3634104" h="3456940">
                  <a:moveTo>
                    <a:pt x="833999" y="1191987"/>
                  </a:moveTo>
                  <a:lnTo>
                    <a:pt x="833999" y="953590"/>
                  </a:lnTo>
                </a:path>
                <a:path w="3634104" h="3456940">
                  <a:moveTo>
                    <a:pt x="1548834" y="119198"/>
                  </a:moveTo>
                  <a:lnTo>
                    <a:pt x="1310504" y="119198"/>
                  </a:lnTo>
                </a:path>
                <a:path w="3634104" h="3456940">
                  <a:moveTo>
                    <a:pt x="1429708" y="238397"/>
                  </a:moveTo>
                  <a:lnTo>
                    <a:pt x="1429708" y="0"/>
                  </a:lnTo>
                </a:path>
                <a:path w="3634104" h="3456940">
                  <a:moveTo>
                    <a:pt x="1667960" y="1191987"/>
                  </a:moveTo>
                  <a:lnTo>
                    <a:pt x="1429708" y="1191987"/>
                  </a:lnTo>
                </a:path>
                <a:path w="3634104" h="3456940">
                  <a:moveTo>
                    <a:pt x="1548834" y="1311186"/>
                  </a:moveTo>
                  <a:lnTo>
                    <a:pt x="1548834" y="1072788"/>
                  </a:lnTo>
                </a:path>
                <a:path w="3634104" h="3456940">
                  <a:moveTo>
                    <a:pt x="238283" y="3099168"/>
                  </a:moveTo>
                  <a:lnTo>
                    <a:pt x="0" y="3099168"/>
                  </a:lnTo>
                </a:path>
                <a:path w="3634104" h="3456940">
                  <a:moveTo>
                    <a:pt x="119141" y="3218366"/>
                  </a:moveTo>
                  <a:lnTo>
                    <a:pt x="119141" y="2979969"/>
                  </a:lnTo>
                </a:path>
                <a:path w="3634104" h="3456940">
                  <a:moveTo>
                    <a:pt x="1072252" y="3099168"/>
                  </a:moveTo>
                  <a:lnTo>
                    <a:pt x="833999" y="3099168"/>
                  </a:lnTo>
                </a:path>
                <a:path w="3634104" h="3456940">
                  <a:moveTo>
                    <a:pt x="953126" y="3218366"/>
                  </a:moveTo>
                  <a:lnTo>
                    <a:pt x="953126" y="2979969"/>
                  </a:lnTo>
                </a:path>
                <a:path w="3634104" h="3456940">
                  <a:moveTo>
                    <a:pt x="714873" y="3337565"/>
                  </a:moveTo>
                  <a:lnTo>
                    <a:pt x="476543" y="3337565"/>
                  </a:lnTo>
                </a:path>
                <a:path w="3634104" h="3456940">
                  <a:moveTo>
                    <a:pt x="595669" y="3456772"/>
                  </a:moveTo>
                  <a:lnTo>
                    <a:pt x="595669" y="3218366"/>
                  </a:lnTo>
                </a:path>
                <a:path w="3634104" h="3456940">
                  <a:moveTo>
                    <a:pt x="595669" y="2801171"/>
                  </a:moveTo>
                  <a:lnTo>
                    <a:pt x="357417" y="2801171"/>
                  </a:lnTo>
                </a:path>
                <a:path w="3634104" h="3456940">
                  <a:moveTo>
                    <a:pt x="476543" y="2920370"/>
                  </a:moveTo>
                  <a:lnTo>
                    <a:pt x="476543" y="2681972"/>
                  </a:lnTo>
                </a:path>
                <a:path w="3634104" h="3456940">
                  <a:moveTo>
                    <a:pt x="3455086" y="2860770"/>
                  </a:moveTo>
                  <a:lnTo>
                    <a:pt x="3216756" y="2860770"/>
                  </a:lnTo>
                </a:path>
                <a:path w="3634104" h="3456940">
                  <a:moveTo>
                    <a:pt x="3335882" y="2979969"/>
                  </a:moveTo>
                  <a:lnTo>
                    <a:pt x="3335882" y="2741571"/>
                  </a:lnTo>
                </a:path>
                <a:path w="3634104" h="3456940">
                  <a:moveTo>
                    <a:pt x="3633736" y="3337565"/>
                  </a:moveTo>
                  <a:lnTo>
                    <a:pt x="3395484" y="3337565"/>
                  </a:lnTo>
                </a:path>
                <a:path w="3634104" h="3456940">
                  <a:moveTo>
                    <a:pt x="3514610" y="3456772"/>
                  </a:moveTo>
                  <a:lnTo>
                    <a:pt x="3514610" y="3218366"/>
                  </a:lnTo>
                </a:path>
                <a:path w="3634104" h="3456940">
                  <a:moveTo>
                    <a:pt x="3097630" y="3218366"/>
                  </a:moveTo>
                  <a:lnTo>
                    <a:pt x="2859378" y="3218366"/>
                  </a:lnTo>
                </a:path>
                <a:path w="3634104" h="3456940">
                  <a:moveTo>
                    <a:pt x="2978504" y="3337565"/>
                  </a:moveTo>
                  <a:lnTo>
                    <a:pt x="2978504" y="3099168"/>
                  </a:lnTo>
                </a:path>
                <a:path w="3634104" h="3456940">
                  <a:moveTo>
                    <a:pt x="2978504" y="2622373"/>
                  </a:moveTo>
                  <a:lnTo>
                    <a:pt x="2740251" y="2622373"/>
                  </a:lnTo>
                </a:path>
                <a:path w="3634104" h="3456940">
                  <a:moveTo>
                    <a:pt x="2859378" y="2741571"/>
                  </a:moveTo>
                  <a:lnTo>
                    <a:pt x="2859378" y="2503174"/>
                  </a:lnTo>
                </a:path>
              </a:pathLst>
            </a:custGeom>
            <a:ln w="16856">
              <a:solidFill>
                <a:srgbClr val="8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229888" y="2445282"/>
              <a:ext cx="3931920" cy="3576320"/>
            </a:xfrm>
            <a:custGeom>
              <a:avLst/>
              <a:gdLst/>
              <a:ahLst/>
              <a:cxnLst/>
              <a:rect l="l" t="t" r="r" b="b"/>
              <a:pathLst>
                <a:path w="3931920" h="3576320">
                  <a:moveTo>
                    <a:pt x="476559" y="1370865"/>
                  </a:moveTo>
                  <a:lnTo>
                    <a:pt x="238275" y="1370865"/>
                  </a:lnTo>
                </a:path>
                <a:path w="3931920" h="3576320">
                  <a:moveTo>
                    <a:pt x="2680673" y="2711852"/>
                  </a:moveTo>
                  <a:lnTo>
                    <a:pt x="2442342" y="2711852"/>
                  </a:lnTo>
                </a:path>
                <a:path w="3931920" h="3576320">
                  <a:moveTo>
                    <a:pt x="3752886" y="2205257"/>
                  </a:moveTo>
                  <a:lnTo>
                    <a:pt x="3514634" y="2205257"/>
                  </a:lnTo>
                </a:path>
                <a:path w="3931920" h="3576320">
                  <a:moveTo>
                    <a:pt x="2114726" y="3456844"/>
                  </a:moveTo>
                  <a:lnTo>
                    <a:pt x="1876474" y="3456844"/>
                  </a:lnTo>
                </a:path>
                <a:path w="3931920" h="3576320">
                  <a:moveTo>
                    <a:pt x="2146988" y="2041318"/>
                  </a:moveTo>
                  <a:lnTo>
                    <a:pt x="1908736" y="2041318"/>
                  </a:lnTo>
                </a:path>
                <a:path w="3931920" h="3576320">
                  <a:moveTo>
                    <a:pt x="2978527" y="774871"/>
                  </a:moveTo>
                  <a:lnTo>
                    <a:pt x="2740197" y="774871"/>
                  </a:lnTo>
                </a:path>
                <a:path w="3931920" h="3576320">
                  <a:moveTo>
                    <a:pt x="1012673" y="1966859"/>
                  </a:moveTo>
                  <a:lnTo>
                    <a:pt x="774421" y="1966859"/>
                  </a:lnTo>
                </a:path>
                <a:path w="3931920" h="3576320">
                  <a:moveTo>
                    <a:pt x="2501945" y="119278"/>
                  </a:moveTo>
                  <a:lnTo>
                    <a:pt x="2263692" y="119278"/>
                  </a:lnTo>
                </a:path>
                <a:path w="3931920" h="3576320">
                  <a:moveTo>
                    <a:pt x="238275" y="2443654"/>
                  </a:moveTo>
                  <a:lnTo>
                    <a:pt x="0" y="2443654"/>
                  </a:lnTo>
                </a:path>
                <a:path w="3931920" h="3576320">
                  <a:moveTo>
                    <a:pt x="536090" y="0"/>
                  </a:moveTo>
                  <a:lnTo>
                    <a:pt x="297846" y="0"/>
                  </a:lnTo>
                </a:path>
                <a:path w="3931920" h="3576320">
                  <a:moveTo>
                    <a:pt x="3455031" y="1639063"/>
                  </a:moveTo>
                  <a:lnTo>
                    <a:pt x="3216779" y="1639063"/>
                  </a:lnTo>
                </a:path>
                <a:path w="3931920" h="3576320">
                  <a:moveTo>
                    <a:pt x="2531707" y="1370865"/>
                  </a:moveTo>
                  <a:lnTo>
                    <a:pt x="2293454" y="1370865"/>
                  </a:lnTo>
                </a:path>
                <a:path w="3931920" h="3576320">
                  <a:moveTo>
                    <a:pt x="1548779" y="2562853"/>
                  </a:moveTo>
                  <a:lnTo>
                    <a:pt x="1310527" y="2562853"/>
                  </a:lnTo>
                </a:path>
                <a:path w="3931920" h="3576320">
                  <a:moveTo>
                    <a:pt x="268061" y="2801251"/>
                  </a:moveTo>
                  <a:lnTo>
                    <a:pt x="29785" y="2801251"/>
                  </a:lnTo>
                </a:path>
                <a:path w="3931920" h="3576320">
                  <a:moveTo>
                    <a:pt x="3693362" y="178878"/>
                  </a:moveTo>
                  <a:lnTo>
                    <a:pt x="3455031" y="178878"/>
                  </a:lnTo>
                </a:path>
                <a:path w="3931920" h="3576320">
                  <a:moveTo>
                    <a:pt x="1548779" y="1668862"/>
                  </a:moveTo>
                  <a:lnTo>
                    <a:pt x="1310527" y="1668862"/>
                  </a:lnTo>
                </a:path>
                <a:path w="3931920" h="3576320">
                  <a:moveTo>
                    <a:pt x="1906236" y="2980049"/>
                  </a:moveTo>
                  <a:lnTo>
                    <a:pt x="1667984" y="2980049"/>
                  </a:lnTo>
                </a:path>
                <a:path w="3931920" h="3576320">
                  <a:moveTo>
                    <a:pt x="1459493" y="3576051"/>
                  </a:moveTo>
                  <a:lnTo>
                    <a:pt x="1221163" y="3576051"/>
                  </a:lnTo>
                </a:path>
                <a:path w="3931920" h="3576320">
                  <a:moveTo>
                    <a:pt x="3931614" y="2622452"/>
                  </a:moveTo>
                  <a:lnTo>
                    <a:pt x="3693362" y="2622452"/>
                  </a:lnTo>
                </a:path>
              </a:pathLst>
            </a:custGeom>
            <a:ln w="24348">
              <a:solidFill>
                <a:srgbClr val="000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894401" y="2239800"/>
              <a:ext cx="1250315" cy="1250950"/>
            </a:xfrm>
            <a:custGeom>
              <a:avLst/>
              <a:gdLst/>
              <a:ahLst/>
              <a:cxnLst/>
              <a:rect l="l" t="t" r="r" b="b"/>
              <a:pathLst>
                <a:path w="1250314" h="1250950">
                  <a:moveTo>
                    <a:pt x="0" y="625314"/>
                  </a:moveTo>
                  <a:lnTo>
                    <a:pt x="1880" y="576443"/>
                  </a:lnTo>
                  <a:lnTo>
                    <a:pt x="7428" y="528602"/>
                  </a:lnTo>
                  <a:lnTo>
                    <a:pt x="16506" y="481928"/>
                  </a:lnTo>
                  <a:lnTo>
                    <a:pt x="28973" y="436562"/>
                  </a:lnTo>
                  <a:lnTo>
                    <a:pt x="44692" y="392642"/>
                  </a:lnTo>
                  <a:lnTo>
                    <a:pt x="63523" y="350307"/>
                  </a:lnTo>
                  <a:lnTo>
                    <a:pt x="85328" y="309696"/>
                  </a:lnTo>
                  <a:lnTo>
                    <a:pt x="109967" y="270948"/>
                  </a:lnTo>
                  <a:lnTo>
                    <a:pt x="137301" y="234203"/>
                  </a:lnTo>
                  <a:lnTo>
                    <a:pt x="167192" y="199598"/>
                  </a:lnTo>
                  <a:lnTo>
                    <a:pt x="199501" y="167273"/>
                  </a:lnTo>
                  <a:lnTo>
                    <a:pt x="234089" y="137367"/>
                  </a:lnTo>
                  <a:lnTo>
                    <a:pt x="270817" y="110019"/>
                  </a:lnTo>
                  <a:lnTo>
                    <a:pt x="309545" y="85368"/>
                  </a:lnTo>
                  <a:lnTo>
                    <a:pt x="350136" y="63553"/>
                  </a:lnTo>
                  <a:lnTo>
                    <a:pt x="392449" y="44713"/>
                  </a:lnTo>
                  <a:lnTo>
                    <a:pt x="436347" y="28987"/>
                  </a:lnTo>
                  <a:lnTo>
                    <a:pt x="481690" y="16513"/>
                  </a:lnTo>
                  <a:lnTo>
                    <a:pt x="528339" y="7432"/>
                  </a:lnTo>
                  <a:lnTo>
                    <a:pt x="576156" y="1881"/>
                  </a:lnTo>
                  <a:lnTo>
                    <a:pt x="625001" y="0"/>
                  </a:lnTo>
                  <a:lnTo>
                    <a:pt x="673847" y="1881"/>
                  </a:lnTo>
                  <a:lnTo>
                    <a:pt x="721663" y="7432"/>
                  </a:lnTo>
                  <a:lnTo>
                    <a:pt x="768313" y="16513"/>
                  </a:lnTo>
                  <a:lnTo>
                    <a:pt x="813656" y="28987"/>
                  </a:lnTo>
                  <a:lnTo>
                    <a:pt x="857554" y="44713"/>
                  </a:lnTo>
                  <a:lnTo>
                    <a:pt x="899867" y="63553"/>
                  </a:lnTo>
                  <a:lnTo>
                    <a:pt x="940458" y="85368"/>
                  </a:lnTo>
                  <a:lnTo>
                    <a:pt x="979186" y="110019"/>
                  </a:lnTo>
                  <a:lnTo>
                    <a:pt x="1015914" y="137367"/>
                  </a:lnTo>
                  <a:lnTo>
                    <a:pt x="1050502" y="167273"/>
                  </a:lnTo>
                  <a:lnTo>
                    <a:pt x="1082810" y="199598"/>
                  </a:lnTo>
                  <a:lnTo>
                    <a:pt x="1112702" y="234203"/>
                  </a:lnTo>
                  <a:lnTo>
                    <a:pt x="1140036" y="270948"/>
                  </a:lnTo>
                  <a:lnTo>
                    <a:pt x="1164675" y="309696"/>
                  </a:lnTo>
                  <a:lnTo>
                    <a:pt x="1186480" y="350307"/>
                  </a:lnTo>
                  <a:lnTo>
                    <a:pt x="1205311" y="392642"/>
                  </a:lnTo>
                  <a:lnTo>
                    <a:pt x="1221030" y="436562"/>
                  </a:lnTo>
                  <a:lnTo>
                    <a:pt x="1233497" y="481928"/>
                  </a:lnTo>
                  <a:lnTo>
                    <a:pt x="1242575" y="528602"/>
                  </a:lnTo>
                  <a:lnTo>
                    <a:pt x="1248123" y="576443"/>
                  </a:lnTo>
                  <a:lnTo>
                    <a:pt x="1250003" y="625314"/>
                  </a:lnTo>
                  <a:lnTo>
                    <a:pt x="1248123" y="674184"/>
                  </a:lnTo>
                  <a:lnTo>
                    <a:pt x="1242575" y="722026"/>
                  </a:lnTo>
                  <a:lnTo>
                    <a:pt x="1233497" y="768699"/>
                  </a:lnTo>
                  <a:lnTo>
                    <a:pt x="1221030" y="814065"/>
                  </a:lnTo>
                  <a:lnTo>
                    <a:pt x="1205311" y="857985"/>
                  </a:lnTo>
                  <a:lnTo>
                    <a:pt x="1186480" y="900320"/>
                  </a:lnTo>
                  <a:lnTo>
                    <a:pt x="1164675" y="940931"/>
                  </a:lnTo>
                  <a:lnTo>
                    <a:pt x="1140036" y="979679"/>
                  </a:lnTo>
                  <a:lnTo>
                    <a:pt x="1112702" y="1016425"/>
                  </a:lnTo>
                  <a:lnTo>
                    <a:pt x="1082810" y="1051030"/>
                  </a:lnTo>
                  <a:lnTo>
                    <a:pt x="1050502" y="1083354"/>
                  </a:lnTo>
                  <a:lnTo>
                    <a:pt x="1015914" y="1113260"/>
                  </a:lnTo>
                  <a:lnTo>
                    <a:pt x="979186" y="1140608"/>
                  </a:lnTo>
                  <a:lnTo>
                    <a:pt x="940458" y="1165259"/>
                  </a:lnTo>
                  <a:lnTo>
                    <a:pt x="899867" y="1187074"/>
                  </a:lnTo>
                  <a:lnTo>
                    <a:pt x="857554" y="1205914"/>
                  </a:lnTo>
                  <a:lnTo>
                    <a:pt x="813656" y="1221641"/>
                  </a:lnTo>
                  <a:lnTo>
                    <a:pt x="768313" y="1234114"/>
                  </a:lnTo>
                  <a:lnTo>
                    <a:pt x="721663" y="1243196"/>
                  </a:lnTo>
                  <a:lnTo>
                    <a:pt x="673847" y="1248747"/>
                  </a:lnTo>
                  <a:lnTo>
                    <a:pt x="625001" y="1250628"/>
                  </a:lnTo>
                  <a:lnTo>
                    <a:pt x="576156" y="1248747"/>
                  </a:lnTo>
                  <a:lnTo>
                    <a:pt x="528339" y="1243196"/>
                  </a:lnTo>
                  <a:lnTo>
                    <a:pt x="481690" y="1234114"/>
                  </a:lnTo>
                  <a:lnTo>
                    <a:pt x="436347" y="1221641"/>
                  </a:lnTo>
                  <a:lnTo>
                    <a:pt x="392449" y="1205914"/>
                  </a:lnTo>
                  <a:lnTo>
                    <a:pt x="350136" y="1187074"/>
                  </a:lnTo>
                  <a:lnTo>
                    <a:pt x="309545" y="1165259"/>
                  </a:lnTo>
                  <a:lnTo>
                    <a:pt x="270817" y="1140608"/>
                  </a:lnTo>
                  <a:lnTo>
                    <a:pt x="234089" y="1113260"/>
                  </a:lnTo>
                  <a:lnTo>
                    <a:pt x="199501" y="1083354"/>
                  </a:lnTo>
                  <a:lnTo>
                    <a:pt x="167192" y="1051030"/>
                  </a:lnTo>
                  <a:lnTo>
                    <a:pt x="137301" y="1016425"/>
                  </a:lnTo>
                  <a:lnTo>
                    <a:pt x="109967" y="979679"/>
                  </a:lnTo>
                  <a:lnTo>
                    <a:pt x="85328" y="940931"/>
                  </a:lnTo>
                  <a:lnTo>
                    <a:pt x="63523" y="900320"/>
                  </a:lnTo>
                  <a:lnTo>
                    <a:pt x="44692" y="857985"/>
                  </a:lnTo>
                  <a:lnTo>
                    <a:pt x="28973" y="814065"/>
                  </a:lnTo>
                  <a:lnTo>
                    <a:pt x="16506" y="768699"/>
                  </a:lnTo>
                  <a:lnTo>
                    <a:pt x="7428" y="722026"/>
                  </a:lnTo>
                  <a:lnTo>
                    <a:pt x="1880" y="674184"/>
                  </a:lnTo>
                  <a:lnTo>
                    <a:pt x="0" y="625314"/>
                  </a:lnTo>
                </a:path>
              </a:pathLst>
            </a:custGeom>
            <a:ln w="31839">
              <a:solidFill>
                <a:srgbClr val="FF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443086" y="2770348"/>
              <a:ext cx="189425" cy="18953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89484" y="1889793"/>
              <a:ext cx="187960" cy="883919"/>
            </a:xfrm>
            <a:custGeom>
              <a:avLst/>
              <a:gdLst/>
              <a:ahLst/>
              <a:cxnLst/>
              <a:rect l="l" t="t" r="r" b="b"/>
              <a:pathLst>
                <a:path w="187960" h="883919">
                  <a:moveTo>
                    <a:pt x="149747" y="0"/>
                  </a:moveTo>
                  <a:lnTo>
                    <a:pt x="36948" y="824724"/>
                  </a:lnTo>
                  <a:lnTo>
                    <a:pt x="0" y="819691"/>
                  </a:lnTo>
                  <a:lnTo>
                    <a:pt x="48275" y="883365"/>
                  </a:lnTo>
                  <a:lnTo>
                    <a:pt x="111939" y="835030"/>
                  </a:lnTo>
                  <a:lnTo>
                    <a:pt x="74990" y="829917"/>
                  </a:lnTo>
                  <a:lnTo>
                    <a:pt x="187867" y="5192"/>
                  </a:lnTo>
                  <a:lnTo>
                    <a:pt x="14974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489484" y="1889793"/>
              <a:ext cx="187960" cy="883919"/>
            </a:xfrm>
            <a:custGeom>
              <a:avLst/>
              <a:gdLst/>
              <a:ahLst/>
              <a:cxnLst/>
              <a:rect l="l" t="t" r="r" b="b"/>
              <a:pathLst>
                <a:path w="187960" h="883919">
                  <a:moveTo>
                    <a:pt x="48275" y="883365"/>
                  </a:moveTo>
                  <a:lnTo>
                    <a:pt x="111939" y="835030"/>
                  </a:lnTo>
                  <a:lnTo>
                    <a:pt x="74990" y="829917"/>
                  </a:lnTo>
                  <a:lnTo>
                    <a:pt x="187867" y="5192"/>
                  </a:lnTo>
                  <a:lnTo>
                    <a:pt x="149747" y="0"/>
                  </a:lnTo>
                  <a:lnTo>
                    <a:pt x="36948" y="824724"/>
                  </a:lnTo>
                  <a:lnTo>
                    <a:pt x="0" y="819691"/>
                  </a:lnTo>
                  <a:lnTo>
                    <a:pt x="48275" y="883365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382890" y="1611044"/>
            <a:ext cx="1486535" cy="2482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50" b="1" dirty="0">
                <a:latin typeface="Arial"/>
                <a:cs typeface="Arial"/>
              </a:rPr>
              <a:t>Unknown</a:t>
            </a:r>
            <a:r>
              <a:rPr sz="1450" b="1" spc="-50" dirty="0">
                <a:latin typeface="Arial"/>
                <a:cs typeface="Arial"/>
              </a:rPr>
              <a:t> </a:t>
            </a:r>
            <a:r>
              <a:rPr sz="1450" b="1" dirty="0">
                <a:latin typeface="Arial"/>
                <a:cs typeface="Arial"/>
              </a:rPr>
              <a:t>record</a:t>
            </a:r>
            <a:endParaRPr sz="1450">
              <a:latin typeface="Arial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27</a:t>
            </a:fld>
            <a:endParaRPr spc="5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2175" y="338455"/>
            <a:ext cx="694309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70" dirty="0"/>
              <a:t>Definition </a:t>
            </a:r>
            <a:r>
              <a:rPr spc="25" dirty="0"/>
              <a:t>of </a:t>
            </a:r>
            <a:r>
              <a:rPr spc="-195" dirty="0"/>
              <a:t>Nearest</a:t>
            </a:r>
            <a:r>
              <a:rPr spc="-355" dirty="0"/>
              <a:t> </a:t>
            </a:r>
            <a:r>
              <a:rPr spc="-140" dirty="0"/>
              <a:t>Neighbor</a:t>
            </a:r>
          </a:p>
        </p:txBody>
      </p:sp>
      <p:sp>
        <p:nvSpPr>
          <p:cNvPr id="3" name="object 3"/>
          <p:cNvSpPr/>
          <p:nvPr/>
        </p:nvSpPr>
        <p:spPr>
          <a:xfrm>
            <a:off x="3139533" y="3121388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177631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2962938" y="2894267"/>
            <a:ext cx="751840" cy="754380"/>
            <a:chOff x="2962938" y="2894267"/>
            <a:chExt cx="751840" cy="754380"/>
          </a:xfrm>
        </p:grpSpPr>
        <p:sp>
          <p:nvSpPr>
            <p:cNvPr id="5" name="object 5"/>
            <p:cNvSpPr/>
            <p:nvPr/>
          </p:nvSpPr>
          <p:spPr>
            <a:xfrm>
              <a:off x="2983893" y="2915222"/>
              <a:ext cx="709930" cy="712470"/>
            </a:xfrm>
            <a:custGeom>
              <a:avLst/>
              <a:gdLst/>
              <a:ahLst/>
              <a:cxnLst/>
              <a:rect l="l" t="t" r="r" b="b"/>
              <a:pathLst>
                <a:path w="709929" h="712470">
                  <a:moveTo>
                    <a:pt x="0" y="355862"/>
                  </a:moveTo>
                  <a:lnTo>
                    <a:pt x="2441" y="314098"/>
                  </a:lnTo>
                  <a:lnTo>
                    <a:pt x="9795" y="273662"/>
                  </a:lnTo>
                </a:path>
                <a:path w="709929" h="712470">
                  <a:moveTo>
                    <a:pt x="37977" y="195035"/>
                  </a:moveTo>
                  <a:lnTo>
                    <a:pt x="58805" y="159500"/>
                  </a:lnTo>
                  <a:lnTo>
                    <a:pt x="83310" y="126313"/>
                  </a:lnTo>
                  <a:lnTo>
                    <a:pt x="84535" y="125088"/>
                  </a:lnTo>
                </a:path>
                <a:path w="709929" h="712470">
                  <a:moveTo>
                    <a:pt x="145833" y="68721"/>
                  </a:moveTo>
                  <a:lnTo>
                    <a:pt x="177601" y="46563"/>
                  </a:lnTo>
                  <a:lnTo>
                    <a:pt x="215599" y="28183"/>
                  </a:lnTo>
                  <a:lnTo>
                    <a:pt x="218050" y="26957"/>
                  </a:lnTo>
                </a:path>
                <a:path w="709929" h="712470">
                  <a:moveTo>
                    <a:pt x="297724" y="4901"/>
                  </a:moveTo>
                  <a:lnTo>
                    <a:pt x="335722" y="0"/>
                  </a:lnTo>
                  <a:lnTo>
                    <a:pt x="377398" y="0"/>
                  </a:lnTo>
                  <a:lnTo>
                    <a:pt x="381075" y="0"/>
                  </a:lnTo>
                </a:path>
                <a:path w="709929" h="712470">
                  <a:moveTo>
                    <a:pt x="463098" y="15929"/>
                  </a:moveTo>
                  <a:lnTo>
                    <a:pt x="497419" y="28183"/>
                  </a:lnTo>
                  <a:lnTo>
                    <a:pt x="534192" y="46563"/>
                  </a:lnTo>
                  <a:lnTo>
                    <a:pt x="539095" y="50239"/>
                  </a:lnTo>
                </a:path>
                <a:path w="709929" h="712470">
                  <a:moveTo>
                    <a:pt x="605285" y="101806"/>
                  </a:moveTo>
                  <a:lnTo>
                    <a:pt x="628472" y="126313"/>
                  </a:lnTo>
                  <a:lnTo>
                    <a:pt x="652987" y="159500"/>
                  </a:lnTo>
                  <a:lnTo>
                    <a:pt x="656665" y="166852"/>
                  </a:lnTo>
                </a:path>
                <a:path w="709929" h="712470">
                  <a:moveTo>
                    <a:pt x="693437" y="241700"/>
                  </a:moveTo>
                  <a:lnTo>
                    <a:pt x="702017" y="273662"/>
                  </a:lnTo>
                  <a:lnTo>
                    <a:pt x="709372" y="314098"/>
                  </a:lnTo>
                  <a:lnTo>
                    <a:pt x="709372" y="323901"/>
                  </a:lnTo>
                </a:path>
                <a:path w="709929" h="712470">
                  <a:moveTo>
                    <a:pt x="708146" y="407327"/>
                  </a:moveTo>
                  <a:lnTo>
                    <a:pt x="702017" y="438063"/>
                  </a:lnTo>
                  <a:lnTo>
                    <a:pt x="690986" y="478602"/>
                  </a:lnTo>
                  <a:lnTo>
                    <a:pt x="687308" y="488405"/>
                  </a:lnTo>
                </a:path>
                <a:path w="709929" h="712470">
                  <a:moveTo>
                    <a:pt x="646859" y="561007"/>
                  </a:moveTo>
                  <a:lnTo>
                    <a:pt x="628472" y="585616"/>
                  </a:lnTo>
                  <a:lnTo>
                    <a:pt x="600382" y="616250"/>
                  </a:lnTo>
                  <a:lnTo>
                    <a:pt x="591802" y="623602"/>
                  </a:lnTo>
                </a:path>
                <a:path w="709929" h="712470">
                  <a:moveTo>
                    <a:pt x="523160" y="670267"/>
                  </a:moveTo>
                  <a:lnTo>
                    <a:pt x="497419" y="683746"/>
                  </a:lnTo>
                  <a:lnTo>
                    <a:pt x="458195" y="698450"/>
                  </a:lnTo>
                  <a:lnTo>
                    <a:pt x="445938" y="700901"/>
                  </a:lnTo>
                </a:path>
                <a:path w="709929" h="712470">
                  <a:moveTo>
                    <a:pt x="363915" y="711929"/>
                  </a:moveTo>
                  <a:lnTo>
                    <a:pt x="335722" y="711929"/>
                  </a:lnTo>
                  <a:lnTo>
                    <a:pt x="294047" y="707028"/>
                  </a:lnTo>
                  <a:lnTo>
                    <a:pt x="280564" y="704577"/>
                  </a:lnTo>
                </a:path>
              </a:pathLst>
            </a:custGeom>
            <a:ln w="4164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994916" y="3396484"/>
              <a:ext cx="211916" cy="21718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983893" y="3271085"/>
              <a:ext cx="7620" cy="66675"/>
            </a:xfrm>
            <a:custGeom>
              <a:avLst/>
              <a:gdLst/>
              <a:ahLst/>
              <a:cxnLst/>
              <a:rect l="l" t="t" r="r" b="b"/>
              <a:pathLst>
                <a:path w="7619" h="66675">
                  <a:moveTo>
                    <a:pt x="7344" y="66271"/>
                  </a:moveTo>
                  <a:lnTo>
                    <a:pt x="2441" y="41661"/>
                  </a:lnTo>
                  <a:lnTo>
                    <a:pt x="0" y="0"/>
                  </a:lnTo>
                </a:path>
              </a:pathLst>
            </a:custGeom>
            <a:ln w="41655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075778" y="1775890"/>
            <a:ext cx="2481580" cy="2783205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50">
              <a:latin typeface="Times New Roman"/>
              <a:cs typeface="Times New Roman"/>
            </a:endParaRPr>
          </a:p>
          <a:p>
            <a:pPr marL="45085" algn="ctr">
              <a:lnSpc>
                <a:spcPct val="100000"/>
              </a:lnSpc>
            </a:pPr>
            <a:r>
              <a:rPr sz="1100" spc="15" dirty="0">
                <a:latin typeface="Arial"/>
                <a:cs typeface="Arial"/>
              </a:rPr>
              <a:t>X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46278" y="3904491"/>
            <a:ext cx="184150" cy="184785"/>
          </a:xfrm>
          <a:custGeom>
            <a:avLst/>
            <a:gdLst/>
            <a:ahLst/>
            <a:cxnLst/>
            <a:rect l="l" t="t" r="r" b="b"/>
            <a:pathLst>
              <a:path w="184150" h="184785">
                <a:moveTo>
                  <a:pt x="183760" y="92105"/>
                </a:moveTo>
                <a:lnTo>
                  <a:pt x="0" y="92105"/>
                </a:lnTo>
              </a:path>
              <a:path w="184150" h="184785">
                <a:moveTo>
                  <a:pt x="91829" y="184415"/>
                </a:moveTo>
                <a:lnTo>
                  <a:pt x="91829" y="0"/>
                </a:lnTo>
              </a:path>
            </a:pathLst>
          </a:custGeom>
          <a:ln w="41649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03024" y="4272913"/>
            <a:ext cx="184150" cy="184150"/>
          </a:xfrm>
          <a:custGeom>
            <a:avLst/>
            <a:gdLst/>
            <a:ahLst/>
            <a:cxnLst/>
            <a:rect l="l" t="t" r="r" b="b"/>
            <a:pathLst>
              <a:path w="184150" h="184150">
                <a:moveTo>
                  <a:pt x="183801" y="92105"/>
                </a:moveTo>
                <a:lnTo>
                  <a:pt x="0" y="92105"/>
                </a:lnTo>
              </a:path>
              <a:path w="184150" h="184150">
                <a:moveTo>
                  <a:pt x="91890" y="184099"/>
                </a:moveTo>
                <a:lnTo>
                  <a:pt x="91890" y="0"/>
                </a:lnTo>
              </a:path>
            </a:pathLst>
          </a:custGeom>
          <a:ln w="41649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60581" y="4272913"/>
            <a:ext cx="184150" cy="184150"/>
          </a:xfrm>
          <a:custGeom>
            <a:avLst/>
            <a:gdLst/>
            <a:ahLst/>
            <a:cxnLst/>
            <a:rect l="l" t="t" r="r" b="b"/>
            <a:pathLst>
              <a:path w="184150" h="184150">
                <a:moveTo>
                  <a:pt x="183760" y="92105"/>
                </a:moveTo>
                <a:lnTo>
                  <a:pt x="0" y="92105"/>
                </a:lnTo>
              </a:path>
              <a:path w="184150" h="184150">
                <a:moveTo>
                  <a:pt x="91931" y="184099"/>
                </a:moveTo>
                <a:lnTo>
                  <a:pt x="91931" y="0"/>
                </a:lnTo>
              </a:path>
            </a:pathLst>
          </a:custGeom>
          <a:ln w="41649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81626" y="3720483"/>
            <a:ext cx="184150" cy="184150"/>
          </a:xfrm>
          <a:custGeom>
            <a:avLst/>
            <a:gdLst/>
            <a:ahLst/>
            <a:cxnLst/>
            <a:rect l="l" t="t" r="r" b="b"/>
            <a:pathLst>
              <a:path w="184150" h="184150">
                <a:moveTo>
                  <a:pt x="183760" y="92003"/>
                </a:moveTo>
                <a:lnTo>
                  <a:pt x="0" y="92003"/>
                </a:lnTo>
              </a:path>
              <a:path w="184150" h="184150">
                <a:moveTo>
                  <a:pt x="91829" y="184007"/>
                </a:moveTo>
                <a:lnTo>
                  <a:pt x="91829" y="0"/>
                </a:lnTo>
              </a:path>
            </a:pathLst>
          </a:custGeom>
          <a:ln w="41649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92856" y="2753170"/>
            <a:ext cx="184150" cy="184150"/>
          </a:xfrm>
          <a:custGeom>
            <a:avLst/>
            <a:gdLst/>
            <a:ahLst/>
            <a:cxnLst/>
            <a:rect l="l" t="t" r="r" b="b"/>
            <a:pathLst>
              <a:path w="184150" h="184150">
                <a:moveTo>
                  <a:pt x="183760" y="92105"/>
                </a:moveTo>
                <a:lnTo>
                  <a:pt x="0" y="92105"/>
                </a:lnTo>
              </a:path>
              <a:path w="184150" h="184150">
                <a:moveTo>
                  <a:pt x="91829" y="184109"/>
                </a:moveTo>
                <a:lnTo>
                  <a:pt x="91829" y="0"/>
                </a:lnTo>
              </a:path>
            </a:pathLst>
          </a:custGeom>
          <a:ln w="41649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197049" y="2062990"/>
            <a:ext cx="176530" cy="0"/>
          </a:xfrm>
          <a:custGeom>
            <a:avLst/>
            <a:gdLst/>
            <a:ahLst/>
            <a:cxnLst/>
            <a:rect l="l" t="t" r="r" b="b"/>
            <a:pathLst>
              <a:path w="176529">
                <a:moveTo>
                  <a:pt x="176405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002269" y="2292743"/>
            <a:ext cx="176530" cy="0"/>
          </a:xfrm>
          <a:custGeom>
            <a:avLst/>
            <a:gdLst/>
            <a:ahLst/>
            <a:cxnLst/>
            <a:rect l="l" t="t" r="r" b="b"/>
            <a:pathLst>
              <a:path w="176530">
                <a:moveTo>
                  <a:pt x="176385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404123" y="3904491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177662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243632" y="2891839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177652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335522" y="2339409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177652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66911" y="1878982"/>
            <a:ext cx="176530" cy="0"/>
          </a:xfrm>
          <a:custGeom>
            <a:avLst/>
            <a:gdLst/>
            <a:ahLst/>
            <a:cxnLst/>
            <a:rect l="l" t="t" r="r" b="b"/>
            <a:pathLst>
              <a:path w="176530">
                <a:moveTo>
                  <a:pt x="176426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281626" y="2523416"/>
            <a:ext cx="184150" cy="184150"/>
          </a:xfrm>
          <a:custGeom>
            <a:avLst/>
            <a:gdLst/>
            <a:ahLst/>
            <a:cxnLst/>
            <a:rect l="l" t="t" r="r" b="b"/>
            <a:pathLst>
              <a:path w="184150" h="184150">
                <a:moveTo>
                  <a:pt x="183760" y="92105"/>
                </a:moveTo>
                <a:lnTo>
                  <a:pt x="0" y="92105"/>
                </a:lnTo>
              </a:path>
              <a:path w="184150" h="184150">
                <a:moveTo>
                  <a:pt x="91829" y="184109"/>
                </a:moveTo>
                <a:lnTo>
                  <a:pt x="91829" y="0"/>
                </a:lnTo>
              </a:path>
            </a:pathLst>
          </a:custGeom>
          <a:ln w="41649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690814" y="2339409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177631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438411" y="1970986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177631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804722" y="3111483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177733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342819" y="2592138"/>
            <a:ext cx="1332230" cy="1334770"/>
          </a:xfrm>
          <a:custGeom>
            <a:avLst/>
            <a:gdLst/>
            <a:ahLst/>
            <a:cxnLst/>
            <a:rect l="l" t="t" r="r" b="b"/>
            <a:pathLst>
              <a:path w="1332229" h="1334770">
                <a:moveTo>
                  <a:pt x="0" y="667919"/>
                </a:moveTo>
                <a:lnTo>
                  <a:pt x="2451" y="611450"/>
                </a:lnTo>
                <a:lnTo>
                  <a:pt x="4903" y="584391"/>
                </a:lnTo>
              </a:path>
              <a:path w="1332229" h="1334770">
                <a:moveTo>
                  <a:pt x="20837" y="502190"/>
                </a:moveTo>
                <a:lnTo>
                  <a:pt x="20837" y="499739"/>
                </a:lnTo>
                <a:lnTo>
                  <a:pt x="37998" y="445722"/>
                </a:lnTo>
                <a:lnTo>
                  <a:pt x="46578" y="423665"/>
                </a:lnTo>
              </a:path>
              <a:path w="1332229" h="1334770">
                <a:moveTo>
                  <a:pt x="82125" y="347591"/>
                </a:moveTo>
                <a:lnTo>
                  <a:pt x="84576" y="342690"/>
                </a:lnTo>
                <a:lnTo>
                  <a:pt x="113994" y="293574"/>
                </a:lnTo>
                <a:lnTo>
                  <a:pt x="126252" y="276419"/>
                </a:lnTo>
              </a:path>
              <a:path w="1332229" h="1334770">
                <a:moveTo>
                  <a:pt x="178959" y="212598"/>
                </a:moveTo>
                <a:lnTo>
                  <a:pt x="185088" y="205246"/>
                </a:lnTo>
                <a:lnTo>
                  <a:pt x="225435" y="167158"/>
                </a:lnTo>
                <a:lnTo>
                  <a:pt x="240144" y="155926"/>
                </a:lnTo>
              </a:path>
              <a:path w="1332229" h="1334770">
                <a:moveTo>
                  <a:pt x="306335" y="105584"/>
                </a:moveTo>
                <a:lnTo>
                  <a:pt x="316141" y="99457"/>
                </a:lnTo>
                <a:lnTo>
                  <a:pt x="366397" y="71172"/>
                </a:lnTo>
                <a:lnTo>
                  <a:pt x="379880" y="65045"/>
                </a:lnTo>
              </a:path>
              <a:path w="1332229" h="1334770">
                <a:moveTo>
                  <a:pt x="457000" y="34411"/>
                </a:moveTo>
                <a:lnTo>
                  <a:pt x="470483" y="29510"/>
                </a:lnTo>
                <a:lnTo>
                  <a:pt x="525642" y="14806"/>
                </a:lnTo>
                <a:lnTo>
                  <a:pt x="537900" y="12355"/>
                </a:lnTo>
              </a:path>
              <a:path w="1332229" h="1334770">
                <a:moveTo>
                  <a:pt x="620025" y="1225"/>
                </a:moveTo>
                <a:lnTo>
                  <a:pt x="637185" y="0"/>
                </a:lnTo>
                <a:lnTo>
                  <a:pt x="693468" y="0"/>
                </a:lnTo>
                <a:lnTo>
                  <a:pt x="703274" y="1225"/>
                </a:lnTo>
              </a:path>
              <a:path w="1332229" h="1334770">
                <a:moveTo>
                  <a:pt x="785399" y="11130"/>
                </a:moveTo>
                <a:lnTo>
                  <a:pt x="806237" y="14806"/>
                </a:lnTo>
                <a:lnTo>
                  <a:pt x="861396" y="29510"/>
                </a:lnTo>
                <a:lnTo>
                  <a:pt x="866299" y="30735"/>
                </a:lnTo>
              </a:path>
              <a:path w="1332229" h="1334770">
                <a:moveTo>
                  <a:pt x="943419" y="61369"/>
                </a:moveTo>
                <a:lnTo>
                  <a:pt x="965482" y="71172"/>
                </a:lnTo>
                <a:lnTo>
                  <a:pt x="1014512" y="99457"/>
                </a:lnTo>
                <a:lnTo>
                  <a:pt x="1016964" y="100683"/>
                </a:lnTo>
              </a:path>
              <a:path w="1332229" h="1334770">
                <a:moveTo>
                  <a:pt x="1084584" y="149799"/>
                </a:moveTo>
                <a:lnTo>
                  <a:pt x="1106648" y="167158"/>
                </a:lnTo>
                <a:lnTo>
                  <a:pt x="1147097" y="205246"/>
                </a:lnTo>
              </a:path>
              <a:path w="1332229" h="1334770">
                <a:moveTo>
                  <a:pt x="1106648" y="167158"/>
                </a:moveTo>
                <a:lnTo>
                  <a:pt x="1147097" y="205246"/>
                </a:lnTo>
              </a:path>
              <a:path w="1332229" h="1334770">
                <a:moveTo>
                  <a:pt x="1199805" y="269067"/>
                </a:moveTo>
                <a:lnTo>
                  <a:pt x="1218089" y="293574"/>
                </a:lnTo>
                <a:lnTo>
                  <a:pt x="1245055" y="339014"/>
                </a:lnTo>
              </a:path>
              <a:path w="1332229" h="1334770">
                <a:moveTo>
                  <a:pt x="1281828" y="413862"/>
                </a:moveTo>
                <a:lnTo>
                  <a:pt x="1294085" y="445722"/>
                </a:lnTo>
                <a:lnTo>
                  <a:pt x="1308794" y="492387"/>
                </a:lnTo>
              </a:path>
              <a:path w="1332229" h="1334770">
                <a:moveTo>
                  <a:pt x="1324729" y="574588"/>
                </a:moveTo>
                <a:lnTo>
                  <a:pt x="1329632" y="611450"/>
                </a:lnTo>
                <a:lnTo>
                  <a:pt x="1332084" y="658014"/>
                </a:lnTo>
              </a:path>
              <a:path w="1332229" h="1334770">
                <a:moveTo>
                  <a:pt x="1327181" y="741542"/>
                </a:moveTo>
                <a:lnTo>
                  <a:pt x="1322278" y="780753"/>
                </a:lnTo>
                <a:lnTo>
                  <a:pt x="1313697" y="823743"/>
                </a:lnTo>
              </a:path>
              <a:path w="1332229" h="1334770">
                <a:moveTo>
                  <a:pt x="1289182" y="903697"/>
                </a:moveTo>
                <a:lnTo>
                  <a:pt x="1273248" y="943010"/>
                </a:lnTo>
                <a:lnTo>
                  <a:pt x="1254861" y="979873"/>
                </a:lnTo>
              </a:path>
              <a:path w="1332229" h="1334770">
                <a:moveTo>
                  <a:pt x="1210734" y="1051046"/>
                </a:moveTo>
                <a:lnTo>
                  <a:pt x="1183870" y="1086581"/>
                </a:lnTo>
                <a:lnTo>
                  <a:pt x="1158129" y="1116092"/>
                </a:lnTo>
              </a:path>
              <a:path w="1332229" h="1334770">
                <a:moveTo>
                  <a:pt x="1099293" y="1174908"/>
                </a:moveTo>
                <a:lnTo>
                  <a:pt x="1062316" y="1204419"/>
                </a:lnTo>
                <a:lnTo>
                  <a:pt x="1031673" y="1224025"/>
                </a:lnTo>
              </a:path>
              <a:path w="1332229" h="1334770">
                <a:moveTo>
                  <a:pt x="959353" y="1265789"/>
                </a:moveTo>
                <a:lnTo>
                  <a:pt x="914001" y="1286620"/>
                </a:lnTo>
                <a:lnTo>
                  <a:pt x="882233" y="1298873"/>
                </a:lnTo>
              </a:path>
              <a:path w="1332229" h="1334770">
                <a:moveTo>
                  <a:pt x="801334" y="1321032"/>
                </a:moveTo>
                <a:lnTo>
                  <a:pt x="749852" y="1329609"/>
                </a:lnTo>
                <a:lnTo>
                  <a:pt x="719208" y="1332060"/>
                </a:lnTo>
              </a:path>
              <a:path w="1332229" h="1334770">
                <a:moveTo>
                  <a:pt x="635960" y="1334511"/>
                </a:moveTo>
                <a:lnTo>
                  <a:pt x="580801" y="1329609"/>
                </a:lnTo>
                <a:lnTo>
                  <a:pt x="553834" y="1324708"/>
                </a:lnTo>
              </a:path>
              <a:path w="1332229" h="1334770">
                <a:moveTo>
                  <a:pt x="472935" y="1306225"/>
                </a:moveTo>
                <a:lnTo>
                  <a:pt x="470483" y="1306225"/>
                </a:lnTo>
                <a:lnTo>
                  <a:pt x="417878" y="1286620"/>
                </a:lnTo>
                <a:lnTo>
                  <a:pt x="395815" y="1276817"/>
                </a:lnTo>
              </a:path>
              <a:path w="1332229" h="1334770">
                <a:moveTo>
                  <a:pt x="321044" y="1238729"/>
                </a:moveTo>
                <a:lnTo>
                  <a:pt x="316141" y="1236278"/>
                </a:lnTo>
                <a:lnTo>
                  <a:pt x="269562" y="1204419"/>
                </a:lnTo>
                <a:lnTo>
                  <a:pt x="252402" y="1190940"/>
                </a:lnTo>
              </a:path>
              <a:path w="1332229" h="1334770">
                <a:moveTo>
                  <a:pt x="191217" y="1134472"/>
                </a:moveTo>
                <a:lnTo>
                  <a:pt x="185088" y="1129570"/>
                </a:lnTo>
                <a:lnTo>
                  <a:pt x="147090" y="1086581"/>
                </a:lnTo>
                <a:lnTo>
                  <a:pt x="136058" y="1071877"/>
                </a:lnTo>
              </a:path>
              <a:path w="1332229" h="1334770">
                <a:moveTo>
                  <a:pt x="90705" y="1001929"/>
                </a:moveTo>
                <a:lnTo>
                  <a:pt x="84576" y="993352"/>
                </a:lnTo>
                <a:lnTo>
                  <a:pt x="58836" y="943010"/>
                </a:lnTo>
                <a:lnTo>
                  <a:pt x="52707" y="928306"/>
                </a:lnTo>
              </a:path>
              <a:path w="1332229" h="1334770">
                <a:moveTo>
                  <a:pt x="24515" y="849782"/>
                </a:moveTo>
                <a:lnTo>
                  <a:pt x="20837" y="836201"/>
                </a:lnTo>
                <a:lnTo>
                  <a:pt x="8580" y="780753"/>
                </a:lnTo>
                <a:lnTo>
                  <a:pt x="7354" y="768500"/>
                </a:lnTo>
              </a:path>
              <a:path w="1332229" h="1334770">
                <a:moveTo>
                  <a:pt x="1225" y="685074"/>
                </a:moveTo>
                <a:lnTo>
                  <a:pt x="0" y="667919"/>
                </a:lnTo>
              </a:path>
            </a:pathLst>
          </a:custGeom>
          <a:ln w="416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741078" y="1766077"/>
            <a:ext cx="2482850" cy="2783205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50">
              <a:latin typeface="Times New Roman"/>
              <a:cs typeface="Times New Roman"/>
            </a:endParaRPr>
          </a:p>
          <a:p>
            <a:pPr marL="43815" algn="ctr">
              <a:lnSpc>
                <a:spcPct val="100000"/>
              </a:lnSpc>
            </a:pPr>
            <a:r>
              <a:rPr sz="1100" spc="15" dirty="0">
                <a:latin typeface="Arial"/>
                <a:cs typeface="Arial"/>
              </a:rPr>
              <a:t>X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568255" y="4263110"/>
            <a:ext cx="184150" cy="184150"/>
          </a:xfrm>
          <a:custGeom>
            <a:avLst/>
            <a:gdLst/>
            <a:ahLst/>
            <a:cxnLst/>
            <a:rect l="l" t="t" r="r" b="b"/>
            <a:pathLst>
              <a:path w="184150" h="184150">
                <a:moveTo>
                  <a:pt x="183862" y="92003"/>
                </a:moveTo>
                <a:lnTo>
                  <a:pt x="0" y="92003"/>
                </a:lnTo>
              </a:path>
              <a:path w="184150" h="184150">
                <a:moveTo>
                  <a:pt x="91931" y="184088"/>
                </a:moveTo>
                <a:lnTo>
                  <a:pt x="91931" y="0"/>
                </a:lnTo>
              </a:path>
            </a:pathLst>
          </a:custGeom>
          <a:ln w="41649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625873" y="4263110"/>
            <a:ext cx="184150" cy="184150"/>
          </a:xfrm>
          <a:custGeom>
            <a:avLst/>
            <a:gdLst/>
            <a:ahLst/>
            <a:cxnLst/>
            <a:rect l="l" t="t" r="r" b="b"/>
            <a:pathLst>
              <a:path w="184150" h="184150">
                <a:moveTo>
                  <a:pt x="183760" y="92003"/>
                </a:moveTo>
                <a:lnTo>
                  <a:pt x="0" y="92003"/>
                </a:lnTo>
              </a:path>
              <a:path w="184150" h="184150">
                <a:moveTo>
                  <a:pt x="91931" y="184088"/>
                </a:moveTo>
                <a:lnTo>
                  <a:pt x="91931" y="0"/>
                </a:lnTo>
              </a:path>
            </a:pathLst>
          </a:custGeom>
          <a:ln w="41649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948144" y="3710681"/>
            <a:ext cx="184150" cy="184150"/>
          </a:xfrm>
          <a:custGeom>
            <a:avLst/>
            <a:gdLst/>
            <a:ahLst/>
            <a:cxnLst/>
            <a:rect l="l" t="t" r="r" b="b"/>
            <a:pathLst>
              <a:path w="184150" h="184150">
                <a:moveTo>
                  <a:pt x="183760" y="92003"/>
                </a:moveTo>
                <a:lnTo>
                  <a:pt x="0" y="92003"/>
                </a:lnTo>
              </a:path>
              <a:path w="184150" h="184150">
                <a:moveTo>
                  <a:pt x="91829" y="184007"/>
                </a:moveTo>
                <a:lnTo>
                  <a:pt x="91829" y="0"/>
                </a:lnTo>
              </a:path>
            </a:pathLst>
          </a:custGeom>
          <a:ln w="41649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12795" y="2743162"/>
            <a:ext cx="229870" cy="1336040"/>
          </a:xfrm>
          <a:custGeom>
            <a:avLst/>
            <a:gdLst/>
            <a:ahLst/>
            <a:cxnLst/>
            <a:rect l="l" t="t" r="r" b="b"/>
            <a:pathLst>
              <a:path w="229870" h="1336039">
                <a:moveTo>
                  <a:pt x="183760" y="1243630"/>
                </a:moveTo>
                <a:lnTo>
                  <a:pt x="0" y="1243630"/>
                </a:lnTo>
              </a:path>
              <a:path w="229870" h="1336039">
                <a:moveTo>
                  <a:pt x="91829" y="1335634"/>
                </a:moveTo>
                <a:lnTo>
                  <a:pt x="91829" y="1151525"/>
                </a:lnTo>
              </a:path>
              <a:path w="229870" h="1336039">
                <a:moveTo>
                  <a:pt x="229317" y="92207"/>
                </a:moveTo>
                <a:lnTo>
                  <a:pt x="45250" y="92207"/>
                </a:lnTo>
              </a:path>
              <a:path w="229870" h="1336039">
                <a:moveTo>
                  <a:pt x="137181" y="184313"/>
                </a:moveTo>
                <a:lnTo>
                  <a:pt x="137181" y="0"/>
                </a:lnTo>
              </a:path>
            </a:pathLst>
          </a:custGeom>
          <a:ln w="41649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862341" y="2051962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177631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667541" y="2282941"/>
            <a:ext cx="176530" cy="0"/>
          </a:xfrm>
          <a:custGeom>
            <a:avLst/>
            <a:gdLst/>
            <a:ahLst/>
            <a:cxnLst/>
            <a:rect l="l" t="t" r="r" b="b"/>
            <a:pathLst>
              <a:path w="176529">
                <a:moveTo>
                  <a:pt x="176405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069375" y="3894688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5">
                <a:moveTo>
                  <a:pt x="177938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908903" y="2880810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177631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000835" y="2328381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5">
                <a:moveTo>
                  <a:pt x="177835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932193" y="1867852"/>
            <a:ext cx="176530" cy="0"/>
          </a:xfrm>
          <a:custGeom>
            <a:avLst/>
            <a:gdLst/>
            <a:ahLst/>
            <a:cxnLst/>
            <a:rect l="l" t="t" r="r" b="b"/>
            <a:pathLst>
              <a:path w="176529">
                <a:moveTo>
                  <a:pt x="176405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948144" y="2512388"/>
            <a:ext cx="184150" cy="184150"/>
          </a:xfrm>
          <a:custGeom>
            <a:avLst/>
            <a:gdLst/>
            <a:ahLst/>
            <a:cxnLst/>
            <a:rect l="l" t="t" r="r" b="b"/>
            <a:pathLst>
              <a:path w="184150" h="184150">
                <a:moveTo>
                  <a:pt x="183760" y="92105"/>
                </a:moveTo>
                <a:lnTo>
                  <a:pt x="0" y="92105"/>
                </a:lnTo>
              </a:path>
              <a:path w="184150" h="184150">
                <a:moveTo>
                  <a:pt x="91829" y="184109"/>
                </a:moveTo>
                <a:lnTo>
                  <a:pt x="91829" y="0"/>
                </a:lnTo>
              </a:path>
            </a:pathLst>
          </a:custGeom>
          <a:ln w="41649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356106" y="2328381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4">
                <a:moveTo>
                  <a:pt x="177938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6103703" y="1959958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177631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470014" y="3121388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177733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797384" y="2408131"/>
            <a:ext cx="1741805" cy="1742439"/>
          </a:xfrm>
          <a:custGeom>
            <a:avLst/>
            <a:gdLst/>
            <a:ahLst/>
            <a:cxnLst/>
            <a:rect l="l" t="t" r="r" b="b"/>
            <a:pathLst>
              <a:path w="1741804" h="1742439">
                <a:moveTo>
                  <a:pt x="0" y="871532"/>
                </a:moveTo>
                <a:lnTo>
                  <a:pt x="2451" y="806486"/>
                </a:lnTo>
                <a:lnTo>
                  <a:pt x="4903" y="788105"/>
                </a:lnTo>
              </a:path>
              <a:path w="1741804" h="1742439">
                <a:moveTo>
                  <a:pt x="17160" y="705803"/>
                </a:moveTo>
                <a:lnTo>
                  <a:pt x="22063" y="677619"/>
                </a:lnTo>
                <a:lnTo>
                  <a:pt x="36772" y="624827"/>
                </a:lnTo>
              </a:path>
              <a:path w="1741804" h="1742439">
                <a:moveTo>
                  <a:pt x="63739" y="546303"/>
                </a:moveTo>
                <a:lnTo>
                  <a:pt x="87028" y="493510"/>
                </a:lnTo>
                <a:lnTo>
                  <a:pt x="99285" y="470229"/>
                </a:lnTo>
              </a:path>
              <a:path w="1741804" h="1742439">
                <a:moveTo>
                  <a:pt x="140961" y="397831"/>
                </a:moveTo>
                <a:lnTo>
                  <a:pt x="151993" y="380676"/>
                </a:lnTo>
                <a:lnTo>
                  <a:pt x="188663" y="328905"/>
                </a:lnTo>
              </a:path>
              <a:path w="1741804" h="1742439">
                <a:moveTo>
                  <a:pt x="245047" y="266309"/>
                </a:moveTo>
                <a:lnTo>
                  <a:pt x="278143" y="233123"/>
                </a:lnTo>
                <a:lnTo>
                  <a:pt x="306335" y="209841"/>
                </a:lnTo>
              </a:path>
              <a:path w="1741804" h="1742439">
                <a:moveTo>
                  <a:pt x="371300" y="157049"/>
                </a:moveTo>
                <a:lnTo>
                  <a:pt x="379880" y="150922"/>
                </a:lnTo>
                <a:lnTo>
                  <a:pt x="434937" y="116510"/>
                </a:lnTo>
                <a:lnTo>
                  <a:pt x="442291" y="112834"/>
                </a:lnTo>
              </a:path>
              <a:path w="1741804" h="1742439">
                <a:moveTo>
                  <a:pt x="517062" y="76073"/>
                </a:moveTo>
                <a:lnTo>
                  <a:pt x="552609" y="60144"/>
                </a:lnTo>
                <a:lnTo>
                  <a:pt x="594284" y="45338"/>
                </a:lnTo>
              </a:path>
              <a:path w="1741804" h="1742439">
                <a:moveTo>
                  <a:pt x="673856" y="22056"/>
                </a:moveTo>
                <a:lnTo>
                  <a:pt x="676307" y="22056"/>
                </a:lnTo>
                <a:lnTo>
                  <a:pt x="741272" y="9802"/>
                </a:lnTo>
                <a:lnTo>
                  <a:pt x="755981" y="8577"/>
                </a:lnTo>
              </a:path>
              <a:path w="1741804" h="1742439">
                <a:moveTo>
                  <a:pt x="839332" y="1225"/>
                </a:moveTo>
                <a:lnTo>
                  <a:pt x="869874" y="0"/>
                </a:lnTo>
                <a:lnTo>
                  <a:pt x="922581" y="2450"/>
                </a:lnTo>
              </a:path>
              <a:path w="1741804" h="1742439">
                <a:moveTo>
                  <a:pt x="1005932" y="11028"/>
                </a:moveTo>
                <a:lnTo>
                  <a:pt x="1064768" y="22056"/>
                </a:lnTo>
                <a:lnTo>
                  <a:pt x="1086729" y="28183"/>
                </a:lnTo>
              </a:path>
              <a:path w="1741804" h="1742439">
                <a:moveTo>
                  <a:pt x="1166607" y="52690"/>
                </a:moveTo>
                <a:lnTo>
                  <a:pt x="1188671" y="60144"/>
                </a:lnTo>
                <a:lnTo>
                  <a:pt x="1243830" y="83426"/>
                </a:lnTo>
              </a:path>
              <a:path w="1741804" h="1742439">
                <a:moveTo>
                  <a:pt x="1317375" y="122739"/>
                </a:moveTo>
                <a:lnTo>
                  <a:pt x="1361502" y="150922"/>
                </a:lnTo>
                <a:lnTo>
                  <a:pt x="1386017" y="169302"/>
                </a:lnTo>
              </a:path>
              <a:path w="1741804" h="1742439">
                <a:moveTo>
                  <a:pt x="1450879" y="222095"/>
                </a:moveTo>
                <a:lnTo>
                  <a:pt x="1463137" y="233123"/>
                </a:lnTo>
                <a:lnTo>
                  <a:pt x="1508490" y="278563"/>
                </a:lnTo>
                <a:lnTo>
                  <a:pt x="1509715" y="281014"/>
                </a:lnTo>
              </a:path>
              <a:path w="1741804" h="1742439">
                <a:moveTo>
                  <a:pt x="1563648" y="345038"/>
                </a:moveTo>
                <a:lnTo>
                  <a:pt x="1589389" y="380676"/>
                </a:lnTo>
                <a:lnTo>
                  <a:pt x="1610227" y="413760"/>
                </a:lnTo>
              </a:path>
              <a:path w="1741804" h="1742439">
                <a:moveTo>
                  <a:pt x="1650574" y="486158"/>
                </a:moveTo>
                <a:lnTo>
                  <a:pt x="1654252" y="493510"/>
                </a:lnTo>
                <a:lnTo>
                  <a:pt x="1681218" y="553655"/>
                </a:lnTo>
                <a:lnTo>
                  <a:pt x="1683670" y="562232"/>
                </a:lnTo>
              </a:path>
              <a:path w="1741804" h="1742439">
                <a:moveTo>
                  <a:pt x="1709410" y="642084"/>
                </a:moveTo>
                <a:lnTo>
                  <a:pt x="1719216" y="677620"/>
                </a:lnTo>
                <a:lnTo>
                  <a:pt x="1727797" y="723060"/>
                </a:lnTo>
              </a:path>
              <a:path w="1741804" h="1742439">
                <a:moveTo>
                  <a:pt x="1738828" y="805260"/>
                </a:moveTo>
                <a:lnTo>
                  <a:pt x="1738828" y="806486"/>
                </a:lnTo>
                <a:lnTo>
                  <a:pt x="1741280" y="871532"/>
                </a:lnTo>
                <a:lnTo>
                  <a:pt x="1740054" y="888687"/>
                </a:lnTo>
              </a:path>
              <a:path w="1741804" h="1742439">
                <a:moveTo>
                  <a:pt x="1735151" y="972113"/>
                </a:moveTo>
                <a:lnTo>
                  <a:pt x="1731474" y="1001623"/>
                </a:lnTo>
                <a:lnTo>
                  <a:pt x="1721668" y="1054620"/>
                </a:lnTo>
              </a:path>
              <a:path w="1741804" h="1742439">
                <a:moveTo>
                  <a:pt x="1699604" y="1135595"/>
                </a:moveTo>
                <a:lnTo>
                  <a:pt x="1681218" y="1190838"/>
                </a:lnTo>
                <a:lnTo>
                  <a:pt x="1670186" y="1214120"/>
                </a:lnTo>
              </a:path>
              <a:path w="1741804" h="1742439">
                <a:moveTo>
                  <a:pt x="1634640" y="1288968"/>
                </a:moveTo>
                <a:lnTo>
                  <a:pt x="1624834" y="1307451"/>
                </a:lnTo>
                <a:lnTo>
                  <a:pt x="1590615" y="1360141"/>
                </a:lnTo>
              </a:path>
              <a:path w="1741804" h="1742439">
                <a:moveTo>
                  <a:pt x="1541585" y="1427637"/>
                </a:moveTo>
                <a:lnTo>
                  <a:pt x="1508490" y="1464500"/>
                </a:lnTo>
                <a:lnTo>
                  <a:pt x="1485200" y="1489007"/>
                </a:lnTo>
              </a:path>
              <a:path w="1741804" h="1742439">
                <a:moveTo>
                  <a:pt x="1422687" y="1544250"/>
                </a:moveTo>
                <a:lnTo>
                  <a:pt x="1412881" y="1552828"/>
                </a:lnTo>
                <a:lnTo>
                  <a:pt x="1361502" y="1592141"/>
                </a:lnTo>
                <a:lnTo>
                  <a:pt x="1356599" y="1594592"/>
                </a:lnTo>
              </a:path>
              <a:path w="1741804" h="1742439">
                <a:moveTo>
                  <a:pt x="1285505" y="1637479"/>
                </a:moveTo>
                <a:lnTo>
                  <a:pt x="1248733" y="1657187"/>
                </a:lnTo>
                <a:lnTo>
                  <a:pt x="1210734" y="1673116"/>
                </a:lnTo>
              </a:path>
              <a:path w="1741804" h="1742439">
                <a:moveTo>
                  <a:pt x="1133614" y="1702831"/>
                </a:moveTo>
                <a:lnTo>
                  <a:pt x="1127485" y="1705282"/>
                </a:lnTo>
                <a:lnTo>
                  <a:pt x="1064768" y="1722437"/>
                </a:lnTo>
                <a:lnTo>
                  <a:pt x="1052510" y="1724888"/>
                </a:lnTo>
              </a:path>
              <a:path w="1741804" h="1742439">
                <a:moveTo>
                  <a:pt x="970385" y="1737141"/>
                </a:moveTo>
                <a:lnTo>
                  <a:pt x="936064" y="1740817"/>
                </a:lnTo>
                <a:lnTo>
                  <a:pt x="887034" y="1742042"/>
                </a:lnTo>
              </a:path>
              <a:path w="1741804" h="1742439">
                <a:moveTo>
                  <a:pt x="803785" y="1740817"/>
                </a:moveTo>
                <a:lnTo>
                  <a:pt x="741272" y="1733465"/>
                </a:lnTo>
                <a:lnTo>
                  <a:pt x="721660" y="1729789"/>
                </a:lnTo>
              </a:path>
              <a:path w="1741804" h="1742439">
                <a:moveTo>
                  <a:pt x="640760" y="1712634"/>
                </a:moveTo>
                <a:lnTo>
                  <a:pt x="613896" y="1705282"/>
                </a:lnTo>
                <a:lnTo>
                  <a:pt x="561189" y="1686902"/>
                </a:lnTo>
              </a:path>
              <a:path w="1741804" h="1742439">
                <a:moveTo>
                  <a:pt x="485192" y="1653511"/>
                </a:moveTo>
                <a:lnTo>
                  <a:pt x="434937" y="1626451"/>
                </a:lnTo>
                <a:lnTo>
                  <a:pt x="412873" y="1612972"/>
                </a:lnTo>
              </a:path>
              <a:path w="1741804" h="1742439">
                <a:moveTo>
                  <a:pt x="344333" y="1565081"/>
                </a:moveTo>
                <a:lnTo>
                  <a:pt x="328398" y="1552828"/>
                </a:lnTo>
                <a:lnTo>
                  <a:pt x="279368" y="1512391"/>
                </a:lnTo>
              </a:path>
              <a:path w="1741804" h="1742439">
                <a:moveTo>
                  <a:pt x="221758" y="1452247"/>
                </a:moveTo>
                <a:lnTo>
                  <a:pt x="189889" y="1415384"/>
                </a:lnTo>
                <a:lnTo>
                  <a:pt x="169153" y="1387201"/>
                </a:lnTo>
              </a:path>
              <a:path w="1741804" h="1742439">
                <a:moveTo>
                  <a:pt x="122575" y="1317254"/>
                </a:moveTo>
                <a:lnTo>
                  <a:pt x="116446" y="1307451"/>
                </a:lnTo>
                <a:lnTo>
                  <a:pt x="87028" y="1249757"/>
                </a:lnTo>
                <a:lnTo>
                  <a:pt x="84576" y="1243630"/>
                </a:lnTo>
              </a:path>
              <a:path w="1741804" h="1742439">
                <a:moveTo>
                  <a:pt x="51481" y="1166331"/>
                </a:moveTo>
                <a:lnTo>
                  <a:pt x="39224" y="1128243"/>
                </a:lnTo>
                <a:lnTo>
                  <a:pt x="28192" y="1086479"/>
                </a:lnTo>
              </a:path>
              <a:path w="1741804" h="1742439">
                <a:moveTo>
                  <a:pt x="11031" y="1005299"/>
                </a:moveTo>
                <a:lnTo>
                  <a:pt x="9806" y="1001623"/>
                </a:lnTo>
                <a:lnTo>
                  <a:pt x="2451" y="936577"/>
                </a:lnTo>
                <a:lnTo>
                  <a:pt x="2451" y="923098"/>
                </a:lnTo>
              </a:path>
            </a:pathLst>
          </a:custGeom>
          <a:ln w="41649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7407595" y="1775890"/>
            <a:ext cx="2481580" cy="2783205"/>
          </a:xfrm>
          <a:prstGeom prst="rect">
            <a:avLst/>
          </a:prstGeom>
          <a:ln w="317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50">
              <a:latin typeface="Times New Roman"/>
              <a:cs typeface="Times New Roman"/>
            </a:endParaRPr>
          </a:p>
          <a:p>
            <a:pPr marL="42545" algn="ctr">
              <a:lnSpc>
                <a:spcPct val="100000"/>
              </a:lnSpc>
            </a:pPr>
            <a:r>
              <a:rPr sz="1100" spc="15" dirty="0">
                <a:latin typeface="Arial"/>
                <a:cs typeface="Arial"/>
              </a:rPr>
              <a:t>X</a:t>
            </a:r>
            <a:endParaRPr sz="11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8234773" y="4272913"/>
            <a:ext cx="184150" cy="184150"/>
          </a:xfrm>
          <a:custGeom>
            <a:avLst/>
            <a:gdLst/>
            <a:ahLst/>
            <a:cxnLst/>
            <a:rect l="l" t="t" r="r" b="b"/>
            <a:pathLst>
              <a:path w="184150" h="184150">
                <a:moveTo>
                  <a:pt x="183862" y="92105"/>
                </a:moveTo>
                <a:lnTo>
                  <a:pt x="0" y="92105"/>
                </a:lnTo>
              </a:path>
              <a:path w="184150" h="184150">
                <a:moveTo>
                  <a:pt x="91931" y="184099"/>
                </a:moveTo>
                <a:lnTo>
                  <a:pt x="91931" y="0"/>
                </a:lnTo>
              </a:path>
            </a:pathLst>
          </a:custGeom>
          <a:ln w="41649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291165" y="4272913"/>
            <a:ext cx="184150" cy="184150"/>
          </a:xfrm>
          <a:custGeom>
            <a:avLst/>
            <a:gdLst/>
            <a:ahLst/>
            <a:cxnLst/>
            <a:rect l="l" t="t" r="r" b="b"/>
            <a:pathLst>
              <a:path w="184150" h="184150">
                <a:moveTo>
                  <a:pt x="183760" y="92105"/>
                </a:moveTo>
                <a:lnTo>
                  <a:pt x="0" y="92105"/>
                </a:lnTo>
              </a:path>
              <a:path w="184150" h="184150">
                <a:moveTo>
                  <a:pt x="91931" y="184099"/>
                </a:moveTo>
                <a:lnTo>
                  <a:pt x="91931" y="0"/>
                </a:lnTo>
              </a:path>
            </a:pathLst>
          </a:custGeom>
          <a:ln w="41649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9613435" y="3720484"/>
            <a:ext cx="184150" cy="184150"/>
          </a:xfrm>
          <a:custGeom>
            <a:avLst/>
            <a:gdLst/>
            <a:ahLst/>
            <a:cxnLst/>
            <a:rect l="l" t="t" r="r" b="b"/>
            <a:pathLst>
              <a:path w="184150" h="184150">
                <a:moveTo>
                  <a:pt x="183760" y="92003"/>
                </a:moveTo>
                <a:lnTo>
                  <a:pt x="0" y="92003"/>
                </a:lnTo>
              </a:path>
              <a:path w="184150" h="184150">
                <a:moveTo>
                  <a:pt x="91829" y="184007"/>
                </a:moveTo>
                <a:lnTo>
                  <a:pt x="91829" y="0"/>
                </a:lnTo>
              </a:path>
            </a:pathLst>
          </a:custGeom>
          <a:ln w="41649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527633" y="2062990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177631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332833" y="2292743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>
                <a:moveTo>
                  <a:pt x="177631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597485" y="1878983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4">
                <a:moveTo>
                  <a:pt x="177835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9613435" y="2523416"/>
            <a:ext cx="184150" cy="184150"/>
          </a:xfrm>
          <a:custGeom>
            <a:avLst/>
            <a:gdLst/>
            <a:ahLst/>
            <a:cxnLst/>
            <a:rect l="l" t="t" r="r" b="b"/>
            <a:pathLst>
              <a:path w="184150" h="184150">
                <a:moveTo>
                  <a:pt x="183760" y="92105"/>
                </a:moveTo>
                <a:lnTo>
                  <a:pt x="0" y="92105"/>
                </a:lnTo>
              </a:path>
              <a:path w="184150" h="184150">
                <a:moveTo>
                  <a:pt x="91829" y="184109"/>
                </a:moveTo>
                <a:lnTo>
                  <a:pt x="91829" y="0"/>
                </a:lnTo>
              </a:path>
            </a:pathLst>
          </a:custGeom>
          <a:ln w="41649">
            <a:solidFill>
              <a:srgbClr val="8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9" name="object 49"/>
          <p:cNvGrpSpPr/>
          <p:nvPr/>
        </p:nvGrpSpPr>
        <p:grpSpPr>
          <a:xfrm>
            <a:off x="7574195" y="2318588"/>
            <a:ext cx="1625600" cy="1770380"/>
            <a:chOff x="7574195" y="2318588"/>
            <a:chExt cx="1625600" cy="1770380"/>
          </a:xfrm>
        </p:grpSpPr>
        <p:sp>
          <p:nvSpPr>
            <p:cNvPr id="50" name="object 50"/>
            <p:cNvSpPr/>
            <p:nvPr/>
          </p:nvSpPr>
          <p:spPr>
            <a:xfrm>
              <a:off x="8877985" y="2753170"/>
              <a:ext cx="229870" cy="1336040"/>
            </a:xfrm>
            <a:custGeom>
              <a:avLst/>
              <a:gdLst/>
              <a:ahLst/>
              <a:cxnLst/>
              <a:rect l="l" t="t" r="r" b="b"/>
              <a:pathLst>
                <a:path w="229870" h="1336039">
                  <a:moveTo>
                    <a:pt x="184066" y="1243426"/>
                  </a:moveTo>
                  <a:lnTo>
                    <a:pt x="0" y="1243426"/>
                  </a:lnTo>
                </a:path>
                <a:path w="229870" h="1336039">
                  <a:moveTo>
                    <a:pt x="92135" y="1335736"/>
                  </a:moveTo>
                  <a:lnTo>
                    <a:pt x="92135" y="1151320"/>
                  </a:lnTo>
                </a:path>
                <a:path w="229870" h="1336039">
                  <a:moveTo>
                    <a:pt x="229419" y="92105"/>
                  </a:moveTo>
                  <a:lnTo>
                    <a:pt x="45659" y="92105"/>
                  </a:lnTo>
                </a:path>
                <a:path w="229870" h="1336039">
                  <a:moveTo>
                    <a:pt x="137488" y="184109"/>
                  </a:moveTo>
                  <a:lnTo>
                    <a:pt x="137488" y="0"/>
                  </a:lnTo>
                </a:path>
              </a:pathLst>
            </a:custGeom>
            <a:ln w="41649">
              <a:solidFill>
                <a:srgbClr val="8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574195" y="2339409"/>
              <a:ext cx="1625600" cy="1565275"/>
            </a:xfrm>
            <a:custGeom>
              <a:avLst/>
              <a:gdLst/>
              <a:ahLst/>
              <a:cxnLst/>
              <a:rect l="l" t="t" r="r" b="b"/>
              <a:pathLst>
                <a:path w="1625600" h="1565275">
                  <a:moveTo>
                    <a:pt x="338409" y="1565081"/>
                  </a:moveTo>
                  <a:lnTo>
                    <a:pt x="160777" y="1565081"/>
                  </a:lnTo>
                </a:path>
                <a:path w="1625600" h="1565275">
                  <a:moveTo>
                    <a:pt x="177938" y="552429"/>
                  </a:moveTo>
                  <a:lnTo>
                    <a:pt x="0" y="552429"/>
                  </a:lnTo>
                </a:path>
                <a:path w="1625600" h="1565275">
                  <a:moveTo>
                    <a:pt x="269767" y="0"/>
                  </a:moveTo>
                  <a:lnTo>
                    <a:pt x="92135" y="0"/>
                  </a:lnTo>
                </a:path>
                <a:path w="1625600" h="1565275">
                  <a:moveTo>
                    <a:pt x="1625038" y="0"/>
                  </a:moveTo>
                  <a:lnTo>
                    <a:pt x="1447406" y="0"/>
                  </a:lnTo>
                </a:path>
              </a:pathLst>
            </a:custGeom>
            <a:ln w="41649">
              <a:solidFill>
                <a:srgbClr val="0000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object 52"/>
          <p:cNvSpPr/>
          <p:nvPr/>
        </p:nvSpPr>
        <p:spPr>
          <a:xfrm>
            <a:off x="8768995" y="1970986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4">
                <a:moveTo>
                  <a:pt x="177938" y="0"/>
                </a:moveTo>
                <a:lnTo>
                  <a:pt x="0" y="0"/>
                </a:lnTo>
              </a:path>
            </a:pathLst>
          </a:custGeom>
          <a:ln w="41642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2146390" y="4840152"/>
            <a:ext cx="7617459" cy="135572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  <a:tabLst>
                <a:tab pos="2722880" algn="l"/>
                <a:tab pos="5394325" algn="l"/>
              </a:tabLst>
            </a:pPr>
            <a:r>
              <a:rPr sz="1750" spc="5" dirty="0">
                <a:latin typeface="Arial"/>
                <a:cs typeface="Arial"/>
              </a:rPr>
              <a:t>(a)</a:t>
            </a:r>
            <a:r>
              <a:rPr sz="1750" spc="10" dirty="0">
                <a:latin typeface="Arial"/>
                <a:cs typeface="Arial"/>
              </a:rPr>
              <a:t> </a:t>
            </a:r>
            <a:r>
              <a:rPr sz="1750" spc="5" dirty="0">
                <a:latin typeface="Arial"/>
                <a:cs typeface="Arial"/>
              </a:rPr>
              <a:t>1-nearest</a:t>
            </a:r>
            <a:r>
              <a:rPr sz="1750" spc="15" dirty="0">
                <a:latin typeface="Arial"/>
                <a:cs typeface="Arial"/>
              </a:rPr>
              <a:t> </a:t>
            </a:r>
            <a:r>
              <a:rPr sz="1750" spc="5" dirty="0">
                <a:latin typeface="Arial"/>
                <a:cs typeface="Arial"/>
              </a:rPr>
              <a:t>neighbor	(b)</a:t>
            </a:r>
            <a:r>
              <a:rPr sz="1750" spc="15" dirty="0">
                <a:latin typeface="Arial"/>
                <a:cs typeface="Arial"/>
              </a:rPr>
              <a:t> </a:t>
            </a:r>
            <a:r>
              <a:rPr sz="1750" spc="5" dirty="0">
                <a:latin typeface="Arial"/>
                <a:cs typeface="Arial"/>
              </a:rPr>
              <a:t>2-nearest</a:t>
            </a:r>
            <a:r>
              <a:rPr sz="1750" spc="15" dirty="0">
                <a:latin typeface="Arial"/>
                <a:cs typeface="Arial"/>
              </a:rPr>
              <a:t> </a:t>
            </a:r>
            <a:r>
              <a:rPr sz="1750" spc="5" dirty="0">
                <a:latin typeface="Arial"/>
                <a:cs typeface="Arial"/>
              </a:rPr>
              <a:t>neighbor	(c) 3-nearest</a:t>
            </a:r>
            <a:r>
              <a:rPr sz="1750" spc="-40" dirty="0">
                <a:latin typeface="Arial"/>
                <a:cs typeface="Arial"/>
              </a:rPr>
              <a:t> </a:t>
            </a:r>
            <a:r>
              <a:rPr sz="1750" spc="5" dirty="0">
                <a:latin typeface="Arial"/>
                <a:cs typeface="Arial"/>
              </a:rPr>
              <a:t>neighbor</a:t>
            </a:r>
            <a:endParaRPr sz="17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150">
              <a:latin typeface="Arial"/>
              <a:cs typeface="Arial"/>
            </a:endParaRPr>
          </a:p>
          <a:p>
            <a:pPr marL="575945" marR="372745" indent="-9525">
              <a:lnSpc>
                <a:spcPct val="101699"/>
              </a:lnSpc>
              <a:spcBef>
                <a:spcPts val="5"/>
              </a:spcBef>
            </a:pPr>
            <a:r>
              <a:rPr sz="2400" spc="-130" dirty="0">
                <a:latin typeface="Arial"/>
                <a:cs typeface="Arial"/>
              </a:rPr>
              <a:t>K-nearest </a:t>
            </a:r>
            <a:r>
              <a:rPr sz="2400" spc="-135" dirty="0">
                <a:latin typeface="Arial"/>
                <a:cs typeface="Arial"/>
              </a:rPr>
              <a:t>neighbors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10" dirty="0">
                <a:latin typeface="Arial"/>
                <a:cs typeface="Arial"/>
              </a:rPr>
              <a:t>a </a:t>
            </a:r>
            <a:r>
              <a:rPr sz="2400" spc="-90" dirty="0">
                <a:latin typeface="Arial"/>
                <a:cs typeface="Arial"/>
              </a:rPr>
              <a:t>record </a:t>
            </a:r>
            <a:r>
              <a:rPr sz="2400" dirty="0">
                <a:latin typeface="Arial"/>
                <a:cs typeface="Arial"/>
              </a:rPr>
              <a:t>x </a:t>
            </a:r>
            <a:r>
              <a:rPr sz="2400" spc="-35" dirty="0">
                <a:latin typeface="Arial"/>
                <a:cs typeface="Arial"/>
              </a:rPr>
              <a:t>are </a:t>
            </a:r>
            <a:r>
              <a:rPr sz="2400" dirty="0">
                <a:latin typeface="Arial"/>
                <a:cs typeface="Arial"/>
              </a:rPr>
              <a:t>data </a:t>
            </a:r>
            <a:r>
              <a:rPr sz="2400" spc="-135" dirty="0">
                <a:latin typeface="Arial"/>
                <a:cs typeface="Arial"/>
              </a:rPr>
              <a:t>points </a:t>
            </a:r>
            <a:r>
              <a:rPr sz="2400" spc="-75" dirty="0">
                <a:latin typeface="Arial"/>
                <a:cs typeface="Arial"/>
              </a:rPr>
              <a:t>that  </a:t>
            </a:r>
            <a:r>
              <a:rPr sz="2400" spc="-160" dirty="0">
                <a:latin typeface="Arial"/>
                <a:cs typeface="Arial"/>
              </a:rPr>
              <a:t>have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150" dirty="0">
                <a:latin typeface="Arial"/>
                <a:cs typeface="Arial"/>
              </a:rPr>
              <a:t>k </a:t>
            </a:r>
            <a:r>
              <a:rPr sz="2400" spc="-170" dirty="0">
                <a:latin typeface="Arial"/>
                <a:cs typeface="Arial"/>
              </a:rPr>
              <a:t>smallest </a:t>
            </a:r>
            <a:r>
              <a:rPr sz="2400" spc="-140" dirty="0">
                <a:latin typeface="Arial"/>
                <a:cs typeface="Arial"/>
              </a:rPr>
              <a:t>distance </a:t>
            </a:r>
            <a:r>
              <a:rPr sz="2400" spc="-65" dirty="0">
                <a:latin typeface="Arial"/>
                <a:cs typeface="Arial"/>
              </a:rPr>
              <a:t>to</a:t>
            </a:r>
            <a:r>
              <a:rPr sz="2400" spc="49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x</a:t>
            </a:r>
            <a:endParaRPr sz="2400">
              <a:latin typeface="Arial"/>
              <a:cs typeface="Arial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28</a:t>
            </a:fld>
            <a:endParaRPr spc="5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6302" y="338455"/>
            <a:ext cx="196342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560" dirty="0"/>
              <a:t>E</a:t>
            </a:r>
            <a:r>
              <a:rPr spc="-380" dirty="0"/>
              <a:t>x</a:t>
            </a:r>
            <a:r>
              <a:rPr spc="20" dirty="0"/>
              <a:t>a</a:t>
            </a:r>
            <a:r>
              <a:rPr spc="-745" dirty="0"/>
              <a:t>m</a:t>
            </a:r>
            <a:r>
              <a:rPr spc="20" dirty="0"/>
              <a:t>p</a:t>
            </a:r>
            <a:r>
              <a:rPr spc="-125" dirty="0"/>
              <a:t>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96302" y="1559242"/>
            <a:ext cx="8058150" cy="48025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125"/>
              </a:spcBef>
              <a:buClr>
                <a:srgbClr val="DD8046"/>
              </a:buClr>
              <a:buSzPct val="6279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150" spc="-65" dirty="0">
                <a:latin typeface="Arial"/>
                <a:cs typeface="Arial"/>
              </a:rPr>
              <a:t>Data.</a:t>
            </a:r>
            <a:endParaRPr sz="215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125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000" spc="-225" dirty="0">
                <a:latin typeface="Arial"/>
                <a:cs typeface="Arial"/>
              </a:rPr>
              <a:t>Two </a:t>
            </a:r>
            <a:r>
              <a:rPr sz="2000" spc="-75" dirty="0">
                <a:latin typeface="Arial"/>
                <a:cs typeface="Arial"/>
              </a:rPr>
              <a:t>attributes: </a:t>
            </a:r>
            <a:r>
              <a:rPr sz="2000" spc="-60" dirty="0">
                <a:latin typeface="Arial"/>
                <a:cs typeface="Arial"/>
              </a:rPr>
              <a:t>acid </a:t>
            </a:r>
            <a:r>
              <a:rPr sz="2000" spc="-20" dirty="0">
                <a:latin typeface="Arial"/>
                <a:cs typeface="Arial"/>
              </a:rPr>
              <a:t>durability </a:t>
            </a:r>
            <a:r>
              <a:rPr sz="2000" spc="-70" dirty="0">
                <a:latin typeface="Arial"/>
                <a:cs typeface="Arial"/>
              </a:rPr>
              <a:t>and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110" dirty="0">
                <a:latin typeface="Arial"/>
                <a:cs typeface="Arial"/>
              </a:rPr>
              <a:t>strength</a:t>
            </a:r>
            <a:endParaRPr sz="200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155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000" spc="-90" dirty="0">
                <a:latin typeface="Arial"/>
                <a:cs typeface="Arial"/>
              </a:rPr>
              <a:t>Label: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spc="-90" dirty="0">
                <a:latin typeface="Arial"/>
                <a:cs typeface="Arial"/>
              </a:rPr>
              <a:t>special </a:t>
            </a:r>
            <a:r>
              <a:rPr sz="2000" spc="-5" dirty="0">
                <a:latin typeface="Arial"/>
                <a:cs typeface="Arial"/>
              </a:rPr>
              <a:t>paper </a:t>
            </a:r>
            <a:r>
              <a:rPr sz="2000" spc="-170" dirty="0">
                <a:latin typeface="Arial"/>
                <a:cs typeface="Arial"/>
              </a:rPr>
              <a:t>tissue </a:t>
            </a:r>
            <a:r>
              <a:rPr sz="2000" spc="-165" dirty="0">
                <a:latin typeface="Arial"/>
                <a:cs typeface="Arial"/>
              </a:rPr>
              <a:t>is </a:t>
            </a:r>
            <a:r>
              <a:rPr sz="2000" spc="-30" dirty="0">
                <a:latin typeface="Arial"/>
                <a:cs typeface="Arial"/>
              </a:rPr>
              <a:t>good or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00" dirty="0">
                <a:latin typeface="Arial"/>
                <a:cs typeface="Arial"/>
              </a:rPr>
              <a:t>not</a:t>
            </a:r>
            <a:endParaRPr sz="200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75"/>
              </a:spcBef>
              <a:buClr>
                <a:srgbClr val="93B6D2"/>
              </a:buClr>
              <a:buSzPct val="72093"/>
              <a:buChar char=""/>
              <a:tabLst>
                <a:tab pos="651510" algn="l"/>
                <a:tab pos="3153410" algn="l"/>
              </a:tabLst>
            </a:pPr>
            <a:r>
              <a:rPr sz="2150" spc="-114" dirty="0">
                <a:latin typeface="Arial"/>
                <a:cs typeface="Arial"/>
              </a:rPr>
              <a:t>X1 </a:t>
            </a:r>
            <a:r>
              <a:rPr sz="2150" spc="195" dirty="0">
                <a:latin typeface="Arial"/>
                <a:cs typeface="Arial"/>
              </a:rPr>
              <a:t>=</a:t>
            </a:r>
            <a:r>
              <a:rPr sz="2150" spc="204" dirty="0">
                <a:latin typeface="Arial"/>
                <a:cs typeface="Arial"/>
              </a:rPr>
              <a:t> </a:t>
            </a:r>
            <a:r>
              <a:rPr sz="2150" spc="-95" dirty="0">
                <a:latin typeface="Arial"/>
                <a:cs typeface="Arial"/>
              </a:rPr>
              <a:t>Acid</a:t>
            </a:r>
            <a:r>
              <a:rPr sz="2150" spc="100" dirty="0">
                <a:latin typeface="Arial"/>
                <a:cs typeface="Arial"/>
              </a:rPr>
              <a:t> </a:t>
            </a:r>
            <a:r>
              <a:rPr sz="2150" spc="-65" dirty="0">
                <a:latin typeface="Arial"/>
                <a:cs typeface="Arial"/>
              </a:rPr>
              <a:t>Durability,	</a:t>
            </a:r>
            <a:r>
              <a:rPr sz="2150" spc="-15" dirty="0">
                <a:latin typeface="Arial"/>
                <a:cs typeface="Arial"/>
              </a:rPr>
              <a:t>X2= </a:t>
            </a:r>
            <a:r>
              <a:rPr sz="2150" spc="-105" dirty="0">
                <a:latin typeface="Arial"/>
                <a:cs typeface="Arial"/>
              </a:rPr>
              <a:t>Strength, </a:t>
            </a:r>
            <a:r>
              <a:rPr sz="2150" spc="-235" dirty="0">
                <a:latin typeface="Arial"/>
                <a:cs typeface="Arial"/>
              </a:rPr>
              <a:t>Y</a:t>
            </a:r>
            <a:r>
              <a:rPr sz="2150" spc="125" dirty="0">
                <a:latin typeface="Arial"/>
                <a:cs typeface="Arial"/>
              </a:rPr>
              <a:t> </a:t>
            </a:r>
            <a:r>
              <a:rPr sz="2150" spc="-85" dirty="0">
                <a:latin typeface="Arial"/>
                <a:cs typeface="Arial"/>
              </a:rPr>
              <a:t>=classification</a:t>
            </a:r>
            <a:endParaRPr sz="2150">
              <a:latin typeface="Arial"/>
              <a:cs typeface="Arial"/>
            </a:endParaRPr>
          </a:p>
          <a:p>
            <a:pPr marL="650875">
              <a:lnSpc>
                <a:spcPct val="100000"/>
              </a:lnSpc>
              <a:spcBef>
                <a:spcPts val="200"/>
              </a:spcBef>
            </a:pPr>
            <a:r>
              <a:rPr sz="2000" spc="-50" dirty="0">
                <a:latin typeface="Arial"/>
                <a:cs typeface="Arial"/>
              </a:rPr>
              <a:t>D1=(7, </a:t>
            </a:r>
            <a:r>
              <a:rPr sz="2000" spc="-55" dirty="0">
                <a:latin typeface="Arial"/>
                <a:cs typeface="Arial"/>
              </a:rPr>
              <a:t>7, </a:t>
            </a:r>
            <a:r>
              <a:rPr sz="2000" spc="-105" dirty="0">
                <a:latin typeface="Arial"/>
                <a:cs typeface="Arial"/>
              </a:rPr>
              <a:t>Bad), </a:t>
            </a:r>
            <a:r>
              <a:rPr sz="2000" spc="-20" dirty="0">
                <a:latin typeface="Arial"/>
                <a:cs typeface="Arial"/>
              </a:rPr>
              <a:t>D2= </a:t>
            </a:r>
            <a:r>
              <a:rPr sz="2000" spc="-85" dirty="0">
                <a:latin typeface="Arial"/>
                <a:cs typeface="Arial"/>
              </a:rPr>
              <a:t>(7, </a:t>
            </a:r>
            <a:r>
              <a:rPr sz="2000" spc="-55" dirty="0">
                <a:latin typeface="Arial"/>
                <a:cs typeface="Arial"/>
              </a:rPr>
              <a:t>4, </a:t>
            </a:r>
            <a:r>
              <a:rPr sz="2000" spc="-105" dirty="0">
                <a:latin typeface="Arial"/>
                <a:cs typeface="Arial"/>
              </a:rPr>
              <a:t>Bad), </a:t>
            </a:r>
            <a:r>
              <a:rPr sz="2000" spc="-20" dirty="0">
                <a:latin typeface="Arial"/>
                <a:cs typeface="Arial"/>
              </a:rPr>
              <a:t>D3= </a:t>
            </a:r>
            <a:r>
              <a:rPr sz="2000" spc="-85" dirty="0">
                <a:latin typeface="Arial"/>
                <a:cs typeface="Arial"/>
              </a:rPr>
              <a:t>(3, </a:t>
            </a:r>
            <a:r>
              <a:rPr sz="2000" spc="-55" dirty="0">
                <a:latin typeface="Arial"/>
                <a:cs typeface="Arial"/>
              </a:rPr>
              <a:t>4, </a:t>
            </a:r>
            <a:r>
              <a:rPr sz="2000" spc="-65" dirty="0">
                <a:latin typeface="Arial"/>
                <a:cs typeface="Arial"/>
              </a:rPr>
              <a:t>Good), </a:t>
            </a:r>
            <a:r>
              <a:rPr sz="2000" spc="-50" dirty="0">
                <a:latin typeface="Arial"/>
                <a:cs typeface="Arial"/>
              </a:rPr>
              <a:t>D4=(1, </a:t>
            </a:r>
            <a:r>
              <a:rPr sz="2000" spc="-55" dirty="0">
                <a:latin typeface="Arial"/>
                <a:cs typeface="Arial"/>
              </a:rPr>
              <a:t>4,</a:t>
            </a:r>
            <a:r>
              <a:rPr sz="2000" spc="7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Good)</a:t>
            </a:r>
            <a:endParaRPr sz="200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229"/>
              </a:spcBef>
              <a:buClr>
                <a:srgbClr val="DD8046"/>
              </a:buClr>
              <a:buSzPct val="6279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150" spc="-60" dirty="0">
                <a:latin typeface="Arial"/>
                <a:cs typeface="Arial"/>
              </a:rPr>
              <a:t>Query </a:t>
            </a:r>
            <a:r>
              <a:rPr sz="2150" spc="-140" dirty="0">
                <a:latin typeface="Arial"/>
                <a:cs typeface="Arial"/>
              </a:rPr>
              <a:t>instance: </a:t>
            </a:r>
            <a:r>
              <a:rPr sz="2150" spc="-114" dirty="0">
                <a:latin typeface="Arial"/>
                <a:cs typeface="Arial"/>
              </a:rPr>
              <a:t>X1 </a:t>
            </a:r>
            <a:r>
              <a:rPr sz="2150" spc="195" dirty="0">
                <a:latin typeface="Arial"/>
                <a:cs typeface="Arial"/>
              </a:rPr>
              <a:t>= </a:t>
            </a:r>
            <a:r>
              <a:rPr sz="2150" spc="-60" dirty="0">
                <a:latin typeface="Arial"/>
                <a:cs typeface="Arial"/>
              </a:rPr>
              <a:t>3, </a:t>
            </a:r>
            <a:r>
              <a:rPr sz="2150" spc="-75" dirty="0">
                <a:latin typeface="Arial"/>
                <a:cs typeface="Arial"/>
              </a:rPr>
              <a:t>and </a:t>
            </a:r>
            <a:r>
              <a:rPr sz="2150" spc="-114" dirty="0">
                <a:latin typeface="Arial"/>
                <a:cs typeface="Arial"/>
              </a:rPr>
              <a:t>X2 </a:t>
            </a:r>
            <a:r>
              <a:rPr sz="2150" spc="195" dirty="0">
                <a:latin typeface="Arial"/>
                <a:cs typeface="Arial"/>
              </a:rPr>
              <a:t>= </a:t>
            </a:r>
            <a:r>
              <a:rPr sz="2150" spc="-60" dirty="0">
                <a:latin typeface="Arial"/>
                <a:cs typeface="Arial"/>
              </a:rPr>
              <a:t>7. </a:t>
            </a:r>
            <a:r>
              <a:rPr sz="2150" spc="-155" dirty="0">
                <a:latin typeface="Arial"/>
                <a:cs typeface="Arial"/>
              </a:rPr>
              <a:t>Let </a:t>
            </a:r>
            <a:r>
              <a:rPr sz="2150" spc="-290" dirty="0">
                <a:latin typeface="Arial"/>
                <a:cs typeface="Arial"/>
              </a:rPr>
              <a:t>us </a:t>
            </a:r>
            <a:r>
              <a:rPr sz="2150" spc="-140" dirty="0">
                <a:latin typeface="Arial"/>
                <a:cs typeface="Arial"/>
              </a:rPr>
              <a:t>set </a:t>
            </a:r>
            <a:r>
              <a:rPr sz="2150" spc="-235" dirty="0">
                <a:latin typeface="Arial"/>
                <a:cs typeface="Arial"/>
              </a:rPr>
              <a:t>K </a:t>
            </a:r>
            <a:r>
              <a:rPr sz="2150" spc="195" dirty="0">
                <a:latin typeface="Arial"/>
                <a:cs typeface="Arial"/>
              </a:rPr>
              <a:t>=</a:t>
            </a:r>
            <a:r>
              <a:rPr sz="2150" spc="-185" dirty="0">
                <a:latin typeface="Arial"/>
                <a:cs typeface="Arial"/>
              </a:rPr>
              <a:t> </a:t>
            </a:r>
            <a:r>
              <a:rPr sz="2150" spc="-60" dirty="0">
                <a:latin typeface="Arial"/>
                <a:cs typeface="Arial"/>
              </a:rPr>
              <a:t>3.</a:t>
            </a:r>
            <a:endParaRPr sz="2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DD8046"/>
              </a:buClr>
              <a:buFont typeface="Wingdings"/>
              <a:buChar char=""/>
            </a:pPr>
            <a:endParaRPr sz="2400">
              <a:latin typeface="Arial"/>
              <a:cs typeface="Arial"/>
            </a:endParaRPr>
          </a:p>
          <a:p>
            <a:pPr marL="336550" marR="725170" indent="-336550">
              <a:lnSpc>
                <a:spcPct val="109700"/>
              </a:lnSpc>
              <a:buClr>
                <a:srgbClr val="DD8046"/>
              </a:buClr>
              <a:buSzPct val="62790"/>
              <a:buFont typeface="Wingdings"/>
              <a:buChar char=""/>
              <a:tabLst>
                <a:tab pos="336550" algn="l"/>
                <a:tab pos="337185" algn="l"/>
                <a:tab pos="5006975" algn="l"/>
              </a:tabLst>
            </a:pPr>
            <a:r>
              <a:rPr sz="2150" spc="-145" dirty="0">
                <a:latin typeface="Arial"/>
                <a:cs typeface="Arial"/>
              </a:rPr>
              <a:t>Distance </a:t>
            </a:r>
            <a:r>
              <a:rPr sz="2150" spc="-100" dirty="0">
                <a:latin typeface="Arial"/>
                <a:cs typeface="Arial"/>
              </a:rPr>
              <a:t>between </a:t>
            </a:r>
            <a:r>
              <a:rPr sz="2150" spc="-95" dirty="0">
                <a:latin typeface="Arial"/>
                <a:cs typeface="Arial"/>
              </a:rPr>
              <a:t>query-instance </a:t>
            </a:r>
            <a:r>
              <a:rPr sz="2150" spc="-75" dirty="0">
                <a:latin typeface="Arial"/>
                <a:cs typeface="Arial"/>
              </a:rPr>
              <a:t>and </a:t>
            </a:r>
            <a:r>
              <a:rPr sz="2150" spc="-15" dirty="0">
                <a:latin typeface="Arial"/>
                <a:cs typeface="Arial"/>
              </a:rPr>
              <a:t>all </a:t>
            </a:r>
            <a:r>
              <a:rPr sz="2150" spc="-60" dirty="0">
                <a:latin typeface="Arial"/>
                <a:cs typeface="Arial"/>
              </a:rPr>
              <a:t>training </a:t>
            </a:r>
            <a:r>
              <a:rPr sz="2150" spc="-114" dirty="0">
                <a:latin typeface="Arial"/>
                <a:cs typeface="Arial"/>
              </a:rPr>
              <a:t>examples.  </a:t>
            </a:r>
            <a:r>
              <a:rPr sz="1850" spc="-155" dirty="0">
                <a:latin typeface="Arial"/>
                <a:cs typeface="Arial"/>
              </a:rPr>
              <a:t>D1’s  </a:t>
            </a:r>
            <a:r>
              <a:rPr sz="1850" spc="-75" dirty="0">
                <a:latin typeface="Arial"/>
                <a:cs typeface="Arial"/>
              </a:rPr>
              <a:t>Squared </a:t>
            </a:r>
            <a:r>
              <a:rPr sz="1850" spc="-130" dirty="0">
                <a:latin typeface="Arial"/>
                <a:cs typeface="Arial"/>
              </a:rPr>
              <a:t>Distance  </a:t>
            </a:r>
            <a:r>
              <a:rPr sz="1850" spc="-45" dirty="0">
                <a:latin typeface="Arial"/>
                <a:cs typeface="Arial"/>
              </a:rPr>
              <a:t>to </a:t>
            </a:r>
            <a:r>
              <a:rPr sz="1850" spc="-50" dirty="0">
                <a:latin typeface="Arial"/>
                <a:cs typeface="Arial"/>
              </a:rPr>
              <a:t>query </a:t>
            </a:r>
            <a:r>
              <a:rPr sz="1850" spc="-130" dirty="0">
                <a:latin typeface="Arial"/>
                <a:cs typeface="Arial"/>
              </a:rPr>
              <a:t>instance</a:t>
            </a:r>
            <a:r>
              <a:rPr sz="1850" spc="85" dirty="0">
                <a:latin typeface="Arial"/>
                <a:cs typeface="Arial"/>
              </a:rPr>
              <a:t> </a:t>
            </a:r>
            <a:r>
              <a:rPr sz="1850" spc="-60" dirty="0">
                <a:latin typeface="Arial"/>
                <a:cs typeface="Arial"/>
              </a:rPr>
              <a:t>(3,</a:t>
            </a:r>
            <a:r>
              <a:rPr sz="1850" spc="55" dirty="0">
                <a:latin typeface="Arial"/>
                <a:cs typeface="Arial"/>
              </a:rPr>
              <a:t> </a:t>
            </a:r>
            <a:r>
              <a:rPr sz="1850" spc="-60" dirty="0">
                <a:latin typeface="Arial"/>
                <a:cs typeface="Arial"/>
              </a:rPr>
              <a:t>7):	</a:t>
            </a:r>
            <a:r>
              <a:rPr sz="1850" spc="-10" dirty="0">
                <a:latin typeface="Arial"/>
                <a:cs typeface="Arial"/>
              </a:rPr>
              <a:t>(7-3)^2 </a:t>
            </a:r>
            <a:r>
              <a:rPr sz="1850" spc="170" dirty="0">
                <a:latin typeface="Arial"/>
                <a:cs typeface="Arial"/>
              </a:rPr>
              <a:t>+ </a:t>
            </a:r>
            <a:r>
              <a:rPr sz="1850" spc="-20" dirty="0">
                <a:latin typeface="Arial"/>
                <a:cs typeface="Arial"/>
              </a:rPr>
              <a:t>(7-7)^2 </a:t>
            </a:r>
            <a:r>
              <a:rPr sz="1850" spc="170" dirty="0">
                <a:latin typeface="Arial"/>
                <a:cs typeface="Arial"/>
              </a:rPr>
              <a:t>=</a:t>
            </a:r>
            <a:r>
              <a:rPr sz="1850" spc="-75" dirty="0">
                <a:latin typeface="Arial"/>
                <a:cs typeface="Arial"/>
              </a:rPr>
              <a:t> </a:t>
            </a:r>
            <a:r>
              <a:rPr sz="1850" spc="20" dirty="0">
                <a:solidFill>
                  <a:srgbClr val="FF0000"/>
                </a:solidFill>
                <a:latin typeface="Arial"/>
                <a:cs typeface="Arial"/>
              </a:rPr>
              <a:t>16 </a:t>
            </a:r>
            <a:r>
              <a:rPr sz="1850" spc="20" dirty="0">
                <a:latin typeface="Arial"/>
                <a:cs typeface="Arial"/>
              </a:rPr>
              <a:t> </a:t>
            </a:r>
            <a:r>
              <a:rPr sz="1850" spc="-150" dirty="0">
                <a:latin typeface="Arial"/>
                <a:cs typeface="Arial"/>
              </a:rPr>
              <a:t>D2’s: </a:t>
            </a:r>
            <a:r>
              <a:rPr sz="1850" spc="-25" dirty="0">
                <a:latin typeface="Arial"/>
                <a:cs typeface="Arial"/>
              </a:rPr>
              <a:t>25, </a:t>
            </a:r>
            <a:r>
              <a:rPr sz="1850" spc="-150" dirty="0">
                <a:latin typeface="Arial"/>
                <a:cs typeface="Arial"/>
              </a:rPr>
              <a:t>D3’s: </a:t>
            </a:r>
            <a:r>
              <a:rPr sz="1850" spc="-45" dirty="0">
                <a:solidFill>
                  <a:srgbClr val="FF0000"/>
                </a:solidFill>
                <a:latin typeface="Arial"/>
                <a:cs typeface="Arial"/>
              </a:rPr>
              <a:t>9</a:t>
            </a:r>
            <a:r>
              <a:rPr sz="1850" spc="-45" dirty="0">
                <a:latin typeface="Arial"/>
                <a:cs typeface="Arial"/>
              </a:rPr>
              <a:t>, </a:t>
            </a:r>
            <a:r>
              <a:rPr sz="1850" spc="-150" dirty="0">
                <a:latin typeface="Arial"/>
                <a:cs typeface="Arial"/>
              </a:rPr>
              <a:t>D4’s:</a:t>
            </a:r>
            <a:r>
              <a:rPr sz="1850" spc="105" dirty="0">
                <a:latin typeface="Arial"/>
                <a:cs typeface="Arial"/>
              </a:rPr>
              <a:t> </a:t>
            </a:r>
            <a:r>
              <a:rPr sz="1850" spc="20" dirty="0">
                <a:solidFill>
                  <a:srgbClr val="FF0000"/>
                </a:solidFill>
                <a:latin typeface="Arial"/>
                <a:cs typeface="Arial"/>
              </a:rPr>
              <a:t>13</a:t>
            </a:r>
            <a:endParaRPr sz="18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DD8046"/>
              </a:buClr>
              <a:buFont typeface="Wingdings"/>
              <a:buChar char=""/>
            </a:pPr>
            <a:endParaRPr sz="270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buClr>
                <a:srgbClr val="DD8046"/>
              </a:buClr>
              <a:buSzPct val="6279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150" spc="-55" dirty="0">
                <a:latin typeface="Arial"/>
                <a:cs typeface="Arial"/>
              </a:rPr>
              <a:t>Gather </a:t>
            </a:r>
            <a:r>
              <a:rPr sz="2150" spc="-114" dirty="0">
                <a:latin typeface="Arial"/>
                <a:cs typeface="Arial"/>
              </a:rPr>
              <a:t>the </a:t>
            </a:r>
            <a:r>
              <a:rPr sz="2150" spc="-45" dirty="0">
                <a:latin typeface="Arial"/>
                <a:cs typeface="Arial"/>
              </a:rPr>
              <a:t>category </a:t>
            </a:r>
            <a:r>
              <a:rPr sz="2150" spc="-235" dirty="0">
                <a:latin typeface="Arial"/>
                <a:cs typeface="Arial"/>
              </a:rPr>
              <a:t>Y </a:t>
            </a:r>
            <a:r>
              <a:rPr sz="2150" spc="25" dirty="0">
                <a:latin typeface="Arial"/>
                <a:cs typeface="Arial"/>
              </a:rPr>
              <a:t>of </a:t>
            </a:r>
            <a:r>
              <a:rPr sz="2150" spc="-114" dirty="0">
                <a:latin typeface="Arial"/>
                <a:cs typeface="Arial"/>
              </a:rPr>
              <a:t>the </a:t>
            </a:r>
            <a:r>
              <a:rPr sz="2150" spc="5" dirty="0">
                <a:latin typeface="Arial"/>
                <a:cs typeface="Arial"/>
              </a:rPr>
              <a:t>3 </a:t>
            </a:r>
            <a:r>
              <a:rPr sz="2150" spc="-100" dirty="0">
                <a:latin typeface="Arial"/>
                <a:cs typeface="Arial"/>
              </a:rPr>
              <a:t>nearest </a:t>
            </a:r>
            <a:r>
              <a:rPr sz="2150" spc="-105" dirty="0">
                <a:latin typeface="Arial"/>
                <a:cs typeface="Arial"/>
              </a:rPr>
              <a:t>neighbors: </a:t>
            </a:r>
            <a:r>
              <a:rPr sz="2150" spc="-110" dirty="0">
                <a:latin typeface="Arial"/>
                <a:cs typeface="Arial"/>
              </a:rPr>
              <a:t>Bad,</a:t>
            </a:r>
            <a:r>
              <a:rPr sz="2150" spc="95" dirty="0">
                <a:latin typeface="Arial"/>
                <a:cs typeface="Arial"/>
              </a:rPr>
              <a:t> </a:t>
            </a:r>
            <a:r>
              <a:rPr sz="2150" spc="-60" dirty="0">
                <a:latin typeface="Arial"/>
                <a:cs typeface="Arial"/>
              </a:rPr>
              <a:t>Good, </a:t>
            </a:r>
            <a:r>
              <a:rPr sz="2150" spc="-45" dirty="0">
                <a:latin typeface="Arial"/>
                <a:cs typeface="Arial"/>
              </a:rPr>
              <a:t>Good</a:t>
            </a:r>
            <a:endParaRPr sz="21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DD8046"/>
              </a:buClr>
              <a:buFont typeface="Wingdings"/>
              <a:buChar char=""/>
            </a:pPr>
            <a:endParaRPr sz="265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buClr>
                <a:srgbClr val="DD8046"/>
              </a:buClr>
              <a:buSzPct val="6279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150" spc="-30" dirty="0">
                <a:latin typeface="Arial"/>
                <a:cs typeface="Arial"/>
              </a:rPr>
              <a:t>Majority </a:t>
            </a:r>
            <a:r>
              <a:rPr sz="2150" spc="-85" dirty="0">
                <a:latin typeface="Arial"/>
                <a:cs typeface="Arial"/>
              </a:rPr>
              <a:t>voting </a:t>
            </a:r>
            <a:r>
              <a:rPr sz="2150" dirty="0">
                <a:latin typeface="Arial"/>
                <a:cs typeface="Arial"/>
              </a:rPr>
              <a:t>for </a:t>
            </a:r>
            <a:r>
              <a:rPr sz="2150" spc="-114" dirty="0">
                <a:latin typeface="Arial"/>
                <a:cs typeface="Arial"/>
              </a:rPr>
              <a:t>the </a:t>
            </a:r>
            <a:r>
              <a:rPr sz="2150" spc="-45" dirty="0">
                <a:latin typeface="Arial"/>
                <a:cs typeface="Arial"/>
              </a:rPr>
              <a:t>predicted label:</a:t>
            </a:r>
            <a:r>
              <a:rPr sz="2150" spc="65" dirty="0">
                <a:latin typeface="Arial"/>
                <a:cs typeface="Arial"/>
              </a:rPr>
              <a:t> </a:t>
            </a:r>
            <a:r>
              <a:rPr sz="2150" spc="-45" dirty="0">
                <a:latin typeface="Arial"/>
                <a:cs typeface="Arial"/>
              </a:rPr>
              <a:t>Good</a:t>
            </a:r>
            <a:endParaRPr sz="2150">
              <a:latin typeface="Arial"/>
              <a:cs typeface="Arial"/>
            </a:endParaRPr>
          </a:p>
        </p:txBody>
      </p:sp>
      <p:sp>
        <p:nvSpPr>
          <p:cNvPr id="6" name="object 55">
            <a:extLst>
              <a:ext uri="{FF2B5EF4-FFF2-40B4-BE49-F238E27FC236}">
                <a16:creationId xmlns:a16="http://schemas.microsoft.com/office/drawing/2014/main" id="{4D384167-DC89-4D4E-ACA1-FE67FA0417F2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9387840" y="6515100"/>
            <a:ext cx="2804160" cy="342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29</a:t>
            </a:fld>
            <a:endParaRPr spc="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3444" y="468630"/>
            <a:ext cx="508381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95" dirty="0"/>
              <a:t>Bayes’ </a:t>
            </a:r>
            <a:r>
              <a:rPr spc="-355" dirty="0"/>
              <a:t>Theorem:</a:t>
            </a:r>
            <a:r>
              <a:rPr spc="-235" dirty="0"/>
              <a:t> </a:t>
            </a:r>
            <a:r>
              <a:rPr spc="-434" dirty="0"/>
              <a:t>Basics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3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811212" y="1402439"/>
            <a:ext cx="10712450" cy="226344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87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800" spc="-180" dirty="0">
                <a:latin typeface="Arial"/>
                <a:cs typeface="Arial"/>
              </a:rPr>
              <a:t>Bayes’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210" dirty="0">
                <a:latin typeface="Arial"/>
                <a:cs typeface="Arial"/>
              </a:rPr>
              <a:t>Theorem:</a:t>
            </a:r>
            <a:endParaRPr sz="2800" dirty="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675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400" spc="-145" dirty="0">
                <a:latin typeface="Arial"/>
                <a:cs typeface="Arial"/>
              </a:rPr>
              <a:t>Let </a:t>
            </a:r>
            <a:r>
              <a:rPr sz="2400" b="1" spc="85" dirty="0">
                <a:latin typeface="Trebuchet MS"/>
                <a:cs typeface="Times New Roman" panose="02020603050405020304" pitchFamily="18" charset="0"/>
              </a:rPr>
              <a:t>X </a:t>
            </a:r>
            <a:r>
              <a:rPr sz="2400" spc="-50" dirty="0">
                <a:latin typeface="Arial"/>
                <a:cs typeface="Arial"/>
              </a:rPr>
              <a:t>be </a:t>
            </a:r>
            <a:r>
              <a:rPr sz="2400" spc="5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data </a:t>
            </a:r>
            <a:r>
              <a:rPr sz="2400" spc="-125" dirty="0">
                <a:latin typeface="Arial"/>
                <a:cs typeface="Arial"/>
              </a:rPr>
              <a:t>sample </a:t>
            </a:r>
            <a:r>
              <a:rPr sz="2400" spc="-114" dirty="0">
                <a:latin typeface="Arial"/>
                <a:cs typeface="Arial"/>
              </a:rPr>
              <a:t>(“</a:t>
            </a:r>
            <a:r>
              <a:rPr sz="2400" i="1" spc="-114" dirty="0">
                <a:latin typeface="Arial"/>
                <a:cs typeface="Arial"/>
              </a:rPr>
              <a:t>evidence</a:t>
            </a:r>
            <a:r>
              <a:rPr sz="2400" spc="-114" dirty="0">
                <a:latin typeface="Arial"/>
                <a:cs typeface="Arial"/>
              </a:rPr>
              <a:t>”): </a:t>
            </a:r>
            <a:r>
              <a:rPr sz="2400" spc="-180" dirty="0">
                <a:latin typeface="Arial"/>
                <a:cs typeface="Arial"/>
              </a:rPr>
              <a:t>class </a:t>
            </a:r>
            <a:r>
              <a:rPr sz="2400" spc="-10" dirty="0">
                <a:latin typeface="Arial"/>
                <a:cs typeface="Arial"/>
              </a:rPr>
              <a:t>label </a:t>
            </a:r>
            <a:r>
              <a:rPr sz="2400" spc="-165" dirty="0">
                <a:latin typeface="Arial"/>
                <a:cs typeface="Arial"/>
              </a:rPr>
              <a:t>is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-175" dirty="0">
                <a:latin typeface="Arial"/>
                <a:cs typeface="Arial"/>
              </a:rPr>
              <a:t>unknown</a:t>
            </a:r>
            <a:endParaRPr sz="2400" dirty="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600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400" spc="-145" dirty="0">
                <a:latin typeface="Arial"/>
                <a:cs typeface="Arial"/>
              </a:rPr>
              <a:t>Let </a:t>
            </a:r>
            <a:r>
              <a:rPr sz="2400" spc="-220" dirty="0">
                <a:latin typeface="Arial"/>
                <a:cs typeface="Arial"/>
              </a:rPr>
              <a:t>H </a:t>
            </a:r>
            <a:r>
              <a:rPr sz="2400" spc="-45" dirty="0">
                <a:latin typeface="Arial"/>
                <a:cs typeface="Arial"/>
              </a:rPr>
              <a:t>be </a:t>
            </a:r>
            <a:r>
              <a:rPr sz="2400" spc="5" dirty="0">
                <a:latin typeface="Arial"/>
                <a:cs typeface="Arial"/>
              </a:rPr>
              <a:t>a </a:t>
            </a:r>
            <a:r>
              <a:rPr sz="2400" i="1" spc="-160" dirty="0">
                <a:latin typeface="Arial"/>
                <a:cs typeface="Arial"/>
              </a:rPr>
              <a:t>hypothesis </a:t>
            </a:r>
            <a:r>
              <a:rPr sz="2400" spc="-65" dirty="0">
                <a:latin typeface="Arial"/>
                <a:cs typeface="Arial"/>
              </a:rPr>
              <a:t>that </a:t>
            </a:r>
            <a:r>
              <a:rPr sz="2400" spc="-220" dirty="0">
                <a:latin typeface="Arial"/>
                <a:cs typeface="Arial"/>
              </a:rPr>
              <a:t>X </a:t>
            </a:r>
            <a:r>
              <a:rPr sz="2400" spc="-95" dirty="0">
                <a:latin typeface="Arial"/>
                <a:cs typeface="Arial"/>
              </a:rPr>
              <a:t>belongs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180" dirty="0">
                <a:latin typeface="Arial"/>
                <a:cs typeface="Arial"/>
              </a:rPr>
              <a:t>class</a:t>
            </a:r>
            <a:r>
              <a:rPr sz="2400" spc="-315" dirty="0">
                <a:latin typeface="Arial"/>
                <a:cs typeface="Arial"/>
              </a:rPr>
              <a:t> </a:t>
            </a:r>
            <a:r>
              <a:rPr sz="2400" spc="-220" dirty="0">
                <a:latin typeface="Arial"/>
                <a:cs typeface="Arial"/>
              </a:rPr>
              <a:t>C</a:t>
            </a:r>
            <a:endParaRPr sz="2400" dirty="0">
              <a:latin typeface="Arial"/>
              <a:cs typeface="Arial"/>
            </a:endParaRPr>
          </a:p>
          <a:p>
            <a:pPr marL="650875" marR="5080" lvl="1" indent="-276225">
              <a:lnSpc>
                <a:spcPct val="100000"/>
              </a:lnSpc>
              <a:spcBef>
                <a:spcPts val="605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400" spc="-95" dirty="0">
                <a:latin typeface="Arial"/>
                <a:cs typeface="Arial"/>
              </a:rPr>
              <a:t>Classification </a:t>
            </a:r>
            <a:r>
              <a:rPr sz="2400" spc="-165" dirty="0">
                <a:latin typeface="Arial"/>
                <a:cs typeface="Arial"/>
              </a:rPr>
              <a:t>is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80" dirty="0">
                <a:latin typeface="Arial"/>
                <a:cs typeface="Arial"/>
              </a:rPr>
              <a:t>determine </a:t>
            </a:r>
            <a:r>
              <a:rPr sz="2400" spc="-45" dirty="0">
                <a:latin typeface="Arial"/>
                <a:cs typeface="Arial"/>
              </a:rPr>
              <a:t>P(H|</a:t>
            </a:r>
            <a:r>
              <a:rPr sz="2400" b="1" spc="-45" dirty="0">
                <a:latin typeface="Trebuchet MS"/>
                <a:cs typeface="Times New Roman" panose="02020603050405020304" pitchFamily="18" charset="0"/>
              </a:rPr>
              <a:t>X</a:t>
            </a:r>
            <a:r>
              <a:rPr sz="2400" spc="-45" dirty="0">
                <a:latin typeface="Arial"/>
                <a:cs typeface="Arial"/>
              </a:rPr>
              <a:t>), </a:t>
            </a:r>
            <a:r>
              <a:rPr sz="2400" spc="-95" dirty="0">
                <a:latin typeface="Arial"/>
                <a:cs typeface="Arial"/>
              </a:rPr>
              <a:t>(i.e., </a:t>
            </a:r>
            <a:r>
              <a:rPr sz="2400" b="1" i="1" spc="-210" dirty="0">
                <a:latin typeface="Arial"/>
                <a:cs typeface="Arial"/>
              </a:rPr>
              <a:t>posteriori </a:t>
            </a:r>
            <a:r>
              <a:rPr sz="2400" b="1" i="1" spc="-140" dirty="0">
                <a:latin typeface="Arial"/>
                <a:cs typeface="Arial"/>
              </a:rPr>
              <a:t>probability</a:t>
            </a:r>
            <a:r>
              <a:rPr sz="2400" i="1" spc="-140" dirty="0">
                <a:latin typeface="Arial"/>
                <a:cs typeface="Arial"/>
              </a:rPr>
              <a:t>): </a:t>
            </a:r>
            <a:r>
              <a:rPr sz="2400" spc="-114" dirty="0">
                <a:latin typeface="Arial"/>
                <a:cs typeface="Arial"/>
              </a:rPr>
              <a:t>the </a:t>
            </a:r>
            <a:r>
              <a:rPr sz="2400" spc="-10" dirty="0">
                <a:latin typeface="Arial"/>
                <a:cs typeface="Arial"/>
              </a:rPr>
              <a:t>probability </a:t>
            </a:r>
            <a:r>
              <a:rPr sz="2400" spc="-65" dirty="0">
                <a:latin typeface="Arial"/>
                <a:cs typeface="Arial"/>
              </a:rPr>
              <a:t>that </a:t>
            </a:r>
            <a:r>
              <a:rPr sz="2400" spc="-114" dirty="0">
                <a:latin typeface="Arial"/>
                <a:cs typeface="Arial"/>
              </a:rPr>
              <a:t>the </a:t>
            </a:r>
            <a:r>
              <a:rPr sz="2400" spc="-155" dirty="0">
                <a:latin typeface="Arial"/>
                <a:cs typeface="Arial"/>
              </a:rPr>
              <a:t>hypothesis  </a:t>
            </a:r>
            <a:r>
              <a:rPr sz="2400" spc="-120" dirty="0">
                <a:latin typeface="Arial"/>
                <a:cs typeface="Arial"/>
              </a:rPr>
              <a:t>holds </a:t>
            </a:r>
            <a:r>
              <a:rPr sz="2400" spc="-95" dirty="0">
                <a:latin typeface="Arial"/>
                <a:cs typeface="Arial"/>
              </a:rPr>
              <a:t>given </a:t>
            </a:r>
            <a:r>
              <a:rPr sz="2400" spc="-114" dirty="0">
                <a:latin typeface="Arial"/>
                <a:cs typeface="Arial"/>
              </a:rPr>
              <a:t>the </a:t>
            </a:r>
            <a:r>
              <a:rPr sz="2400" spc="-75" dirty="0">
                <a:latin typeface="Arial"/>
                <a:cs typeface="Arial"/>
              </a:rPr>
              <a:t>observed </a:t>
            </a:r>
            <a:r>
              <a:rPr sz="2400" spc="-5" dirty="0">
                <a:latin typeface="Arial"/>
                <a:cs typeface="Arial"/>
              </a:rPr>
              <a:t>data </a:t>
            </a:r>
            <a:r>
              <a:rPr sz="2400" spc="-120" dirty="0">
                <a:latin typeface="Arial"/>
                <a:cs typeface="Arial"/>
              </a:rPr>
              <a:t>sample</a:t>
            </a:r>
            <a:r>
              <a:rPr sz="2400" spc="-195" dirty="0">
                <a:latin typeface="Arial"/>
                <a:cs typeface="Arial"/>
              </a:rPr>
              <a:t> </a:t>
            </a:r>
            <a:r>
              <a:rPr sz="2400" b="1" spc="85" dirty="0">
                <a:latin typeface="Trebuchet MS"/>
                <a:cs typeface="Times New Roman" panose="02020603050405020304" pitchFamily="18" charset="0"/>
              </a:rPr>
              <a:t>X</a:t>
            </a:r>
            <a:endParaRPr sz="2400" dirty="0">
              <a:latin typeface="Trebuchet MS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13249" y="4846735"/>
            <a:ext cx="666750" cy="365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00" i="1" spc="195" dirty="0">
                <a:latin typeface="Times New Roman"/>
                <a:cs typeface="Times New Roman"/>
              </a:rPr>
              <a:t>P</a:t>
            </a:r>
            <a:r>
              <a:rPr sz="2200" spc="130" dirty="0">
                <a:latin typeface="Times New Roman"/>
                <a:cs typeface="Times New Roman"/>
              </a:rPr>
              <a:t>(</a:t>
            </a:r>
            <a:r>
              <a:rPr sz="2200" b="1" spc="185" dirty="0">
                <a:latin typeface="Times New Roman"/>
                <a:cs typeface="Times New Roman"/>
              </a:rPr>
              <a:t>X</a:t>
            </a:r>
            <a:r>
              <a:rPr sz="2200" spc="130" dirty="0"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42086" y="4668683"/>
            <a:ext cx="6094095" cy="365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2200" i="1" spc="220" dirty="0">
                <a:latin typeface="Times New Roman"/>
                <a:cs typeface="Times New Roman"/>
              </a:rPr>
              <a:t>P</a:t>
            </a:r>
            <a:r>
              <a:rPr sz="2200" spc="220" dirty="0">
                <a:latin typeface="Times New Roman"/>
                <a:cs typeface="Times New Roman"/>
              </a:rPr>
              <a:t>(</a:t>
            </a:r>
            <a:r>
              <a:rPr sz="2200" i="1" spc="220" dirty="0">
                <a:latin typeface="Times New Roman"/>
                <a:cs typeface="Times New Roman"/>
              </a:rPr>
              <a:t>H</a:t>
            </a:r>
            <a:r>
              <a:rPr sz="2200" i="1" spc="-155" dirty="0">
                <a:latin typeface="Times New Roman"/>
                <a:cs typeface="Times New Roman"/>
              </a:rPr>
              <a:t> </a:t>
            </a:r>
            <a:r>
              <a:rPr sz="2200" spc="80" dirty="0">
                <a:latin typeface="Times New Roman"/>
                <a:cs typeface="Times New Roman"/>
              </a:rPr>
              <a:t>|</a:t>
            </a:r>
            <a:r>
              <a:rPr sz="2200" spc="-330" dirty="0">
                <a:latin typeface="Times New Roman"/>
                <a:cs typeface="Times New Roman"/>
              </a:rPr>
              <a:t> </a:t>
            </a:r>
            <a:r>
              <a:rPr sz="2200" b="1" spc="155" dirty="0">
                <a:latin typeface="Times New Roman"/>
                <a:cs typeface="Times New Roman"/>
              </a:rPr>
              <a:t>X</a:t>
            </a:r>
            <a:r>
              <a:rPr sz="2200" spc="155" dirty="0">
                <a:latin typeface="Times New Roman"/>
                <a:cs typeface="Times New Roman"/>
              </a:rPr>
              <a:t>)</a:t>
            </a:r>
            <a:r>
              <a:rPr sz="2200" spc="-280" dirty="0">
                <a:latin typeface="Times New Roman"/>
                <a:cs typeface="Times New Roman"/>
              </a:rPr>
              <a:t> </a:t>
            </a:r>
            <a:r>
              <a:rPr sz="2200" spc="220" dirty="0">
                <a:latin typeface="Symbol"/>
                <a:cs typeface="Times New Roman" panose="02020603050405020304" pitchFamily="18" charset="0"/>
              </a:rPr>
              <a:t></a:t>
            </a:r>
            <a:r>
              <a:rPr sz="2200" spc="-95" dirty="0">
                <a:latin typeface="Times New Roman"/>
                <a:cs typeface="Times New Roman"/>
              </a:rPr>
              <a:t> </a:t>
            </a:r>
            <a:r>
              <a:rPr sz="3300" i="1" u="sng" spc="29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3300" u="sng" spc="29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3300" b="1" u="sng" spc="29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sz="3300" u="sng" spc="29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|</a:t>
            </a:r>
            <a:r>
              <a:rPr sz="3300" u="sng" spc="-434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300" i="1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sz="3300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3300" i="1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3300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3300" i="1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sz="3300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3300" spc="-232" baseline="25252" dirty="0">
                <a:latin typeface="Times New Roman"/>
                <a:cs typeface="Times New Roman"/>
              </a:rPr>
              <a:t> </a:t>
            </a:r>
            <a:r>
              <a:rPr sz="2200" spc="220" dirty="0">
                <a:latin typeface="Symbol"/>
                <a:cs typeface="Times New Roman" panose="02020603050405020304" pitchFamily="18" charset="0"/>
              </a:rPr>
              <a:t></a:t>
            </a:r>
            <a:r>
              <a:rPr sz="2200" spc="-215" dirty="0">
                <a:latin typeface="Times New Roman"/>
                <a:cs typeface="Times New Roman"/>
              </a:rPr>
              <a:t> </a:t>
            </a:r>
            <a:r>
              <a:rPr sz="2200" i="1" spc="195" dirty="0">
                <a:latin typeface="Times New Roman"/>
                <a:cs typeface="Times New Roman"/>
              </a:rPr>
              <a:t>P</a:t>
            </a:r>
            <a:r>
              <a:rPr sz="2200" spc="195" dirty="0">
                <a:latin typeface="Times New Roman"/>
                <a:cs typeface="Times New Roman"/>
              </a:rPr>
              <a:t>(</a:t>
            </a:r>
            <a:r>
              <a:rPr sz="2200" b="1" spc="195" dirty="0">
                <a:latin typeface="Times New Roman"/>
                <a:cs typeface="Times New Roman"/>
              </a:rPr>
              <a:t>X</a:t>
            </a:r>
            <a:r>
              <a:rPr sz="2200" spc="195" dirty="0">
                <a:latin typeface="Times New Roman"/>
                <a:cs typeface="Times New Roman"/>
              </a:rPr>
              <a:t>|</a:t>
            </a:r>
            <a:r>
              <a:rPr sz="2200" spc="-290" dirty="0">
                <a:latin typeface="Times New Roman"/>
                <a:cs typeface="Times New Roman"/>
              </a:rPr>
              <a:t> </a:t>
            </a:r>
            <a:r>
              <a:rPr sz="2200" i="1" spc="285" dirty="0">
                <a:latin typeface="Times New Roman"/>
                <a:cs typeface="Times New Roman"/>
              </a:rPr>
              <a:t>H</a:t>
            </a:r>
            <a:r>
              <a:rPr sz="2200" spc="285" dirty="0">
                <a:latin typeface="Times New Roman"/>
                <a:cs typeface="Times New Roman"/>
              </a:rPr>
              <a:t>)</a:t>
            </a:r>
            <a:r>
              <a:rPr sz="2200" spc="285" dirty="0">
                <a:latin typeface="Symbol"/>
                <a:cs typeface="Times New Roman" panose="02020603050405020304" pitchFamily="18" charset="0"/>
              </a:rPr>
              <a:t></a:t>
            </a:r>
            <a:r>
              <a:rPr sz="2200" i="1" spc="285" dirty="0">
                <a:latin typeface="Times New Roman"/>
                <a:cs typeface="Times New Roman"/>
              </a:rPr>
              <a:t>P</a:t>
            </a:r>
            <a:r>
              <a:rPr sz="2200" spc="285" dirty="0">
                <a:latin typeface="Times New Roman"/>
                <a:cs typeface="Times New Roman"/>
              </a:rPr>
              <a:t>(</a:t>
            </a:r>
            <a:r>
              <a:rPr sz="2200" i="1" spc="285" dirty="0">
                <a:latin typeface="Times New Roman"/>
                <a:cs typeface="Times New Roman"/>
              </a:rPr>
              <a:t>H</a:t>
            </a:r>
            <a:r>
              <a:rPr sz="2200" spc="285" dirty="0">
                <a:latin typeface="Times New Roman"/>
                <a:cs typeface="Times New Roman"/>
              </a:rPr>
              <a:t>)/</a:t>
            </a:r>
            <a:r>
              <a:rPr sz="2200" spc="-240" dirty="0">
                <a:latin typeface="Times New Roman"/>
                <a:cs typeface="Times New Roman"/>
              </a:rPr>
              <a:t> </a:t>
            </a:r>
            <a:r>
              <a:rPr sz="2200" i="1" spc="160" dirty="0">
                <a:latin typeface="Times New Roman"/>
                <a:cs typeface="Times New Roman"/>
              </a:rPr>
              <a:t>P</a:t>
            </a:r>
            <a:r>
              <a:rPr sz="2200" spc="160" dirty="0">
                <a:latin typeface="Times New Roman"/>
                <a:cs typeface="Times New Roman"/>
              </a:rPr>
              <a:t>(</a:t>
            </a:r>
            <a:r>
              <a:rPr sz="2200" b="1" spc="160" dirty="0">
                <a:latin typeface="Times New Roman"/>
                <a:cs typeface="Times New Roman"/>
              </a:rPr>
              <a:t>X</a:t>
            </a:r>
            <a:r>
              <a:rPr sz="2200" spc="160" dirty="0">
                <a:latin typeface="Times New Roman"/>
                <a:cs typeface="Times New Roman"/>
              </a:rPr>
              <a:t>)</a:t>
            </a:r>
            <a:endParaRPr sz="2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6598284"/>
            <a:ext cx="25400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spc="30" dirty="0">
                <a:latin typeface="Arial"/>
                <a:cs typeface="Arial"/>
              </a:rPr>
              <a:t>36</a:t>
            </a:r>
            <a:endParaRPr sz="15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9312" y="624840"/>
            <a:ext cx="7855584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-145" dirty="0">
                <a:latin typeface="Carlito"/>
                <a:cs typeface="Carlito"/>
              </a:rPr>
              <a:t>K</a:t>
            </a:r>
            <a:r>
              <a:rPr sz="3950" spc="-145" dirty="0"/>
              <a:t>-Nearest-Neighbour </a:t>
            </a:r>
            <a:r>
              <a:rPr sz="3950" spc="-200" dirty="0"/>
              <a:t>(</a:t>
            </a:r>
            <a:r>
              <a:rPr sz="3950" i="1" spc="-200" dirty="0">
                <a:latin typeface="Arial"/>
                <a:cs typeface="Arial"/>
              </a:rPr>
              <a:t>k-</a:t>
            </a:r>
            <a:r>
              <a:rPr sz="3950" spc="-200" dirty="0"/>
              <a:t>NN)</a:t>
            </a:r>
            <a:r>
              <a:rPr sz="3950" spc="370" dirty="0"/>
              <a:t> </a:t>
            </a:r>
            <a:r>
              <a:rPr sz="3950" spc="-160" dirty="0"/>
              <a:t>Classifier</a:t>
            </a:r>
            <a:endParaRPr sz="395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202685" y="2742945"/>
            <a:ext cx="5998845" cy="3362960"/>
            <a:chOff x="3202685" y="2742945"/>
            <a:chExt cx="5998845" cy="3362960"/>
          </a:xfrm>
        </p:grpSpPr>
        <p:sp>
          <p:nvSpPr>
            <p:cNvPr id="5" name="object 5"/>
            <p:cNvSpPr/>
            <p:nvPr/>
          </p:nvSpPr>
          <p:spPr>
            <a:xfrm>
              <a:off x="5796025" y="43482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357625" y="3052825"/>
              <a:ext cx="5638800" cy="3048000"/>
            </a:xfrm>
            <a:custGeom>
              <a:avLst/>
              <a:gdLst/>
              <a:ahLst/>
              <a:cxnLst/>
              <a:rect l="l" t="t" r="r" b="b"/>
              <a:pathLst>
                <a:path w="5638800" h="3048000">
                  <a:moveTo>
                    <a:pt x="0" y="1524000"/>
                  </a:moveTo>
                  <a:lnTo>
                    <a:pt x="2674" y="1457009"/>
                  </a:lnTo>
                  <a:lnTo>
                    <a:pt x="10624" y="1390759"/>
                  </a:lnTo>
                  <a:lnTo>
                    <a:pt x="23739" y="1325308"/>
                  </a:lnTo>
                  <a:lnTo>
                    <a:pt x="41910" y="1260717"/>
                  </a:lnTo>
                  <a:lnTo>
                    <a:pt x="65027" y="1197043"/>
                  </a:lnTo>
                  <a:lnTo>
                    <a:pt x="92978" y="1134348"/>
                  </a:lnTo>
                  <a:lnTo>
                    <a:pt x="125655" y="1072690"/>
                  </a:lnTo>
                  <a:lnTo>
                    <a:pt x="162947" y="1012130"/>
                  </a:lnTo>
                  <a:lnTo>
                    <a:pt x="204744" y="952725"/>
                  </a:lnTo>
                  <a:lnTo>
                    <a:pt x="250936" y="894536"/>
                  </a:lnTo>
                  <a:lnTo>
                    <a:pt x="301413" y="837623"/>
                  </a:lnTo>
                  <a:lnTo>
                    <a:pt x="328224" y="809663"/>
                  </a:lnTo>
                  <a:lnTo>
                    <a:pt x="356065" y="782045"/>
                  </a:lnTo>
                  <a:lnTo>
                    <a:pt x="384922" y="754775"/>
                  </a:lnTo>
                  <a:lnTo>
                    <a:pt x="414782" y="727861"/>
                  </a:lnTo>
                  <a:lnTo>
                    <a:pt x="445630" y="701310"/>
                  </a:lnTo>
                  <a:lnTo>
                    <a:pt x="477454" y="675130"/>
                  </a:lnTo>
                  <a:lnTo>
                    <a:pt x="510238" y="649329"/>
                  </a:lnTo>
                  <a:lnTo>
                    <a:pt x="543970" y="623913"/>
                  </a:lnTo>
                  <a:lnTo>
                    <a:pt x="578636" y="598890"/>
                  </a:lnTo>
                  <a:lnTo>
                    <a:pt x="614221" y="574268"/>
                  </a:lnTo>
                  <a:lnTo>
                    <a:pt x="650713" y="550055"/>
                  </a:lnTo>
                  <a:lnTo>
                    <a:pt x="688097" y="526256"/>
                  </a:lnTo>
                  <a:lnTo>
                    <a:pt x="726359" y="502881"/>
                  </a:lnTo>
                  <a:lnTo>
                    <a:pt x="765487" y="479936"/>
                  </a:lnTo>
                  <a:lnTo>
                    <a:pt x="805465" y="457428"/>
                  </a:lnTo>
                  <a:lnTo>
                    <a:pt x="846281" y="435366"/>
                  </a:lnTo>
                  <a:lnTo>
                    <a:pt x="887921" y="413757"/>
                  </a:lnTo>
                  <a:lnTo>
                    <a:pt x="930370" y="392607"/>
                  </a:lnTo>
                  <a:lnTo>
                    <a:pt x="973616" y="371925"/>
                  </a:lnTo>
                  <a:lnTo>
                    <a:pt x="1017643" y="351718"/>
                  </a:lnTo>
                  <a:lnTo>
                    <a:pt x="1062440" y="331994"/>
                  </a:lnTo>
                  <a:lnTo>
                    <a:pt x="1107991" y="312759"/>
                  </a:lnTo>
                  <a:lnTo>
                    <a:pt x="1154283" y="294022"/>
                  </a:lnTo>
                  <a:lnTo>
                    <a:pt x="1201303" y="275789"/>
                  </a:lnTo>
                  <a:lnTo>
                    <a:pt x="1249036" y="258068"/>
                  </a:lnTo>
                  <a:lnTo>
                    <a:pt x="1297469" y="240867"/>
                  </a:lnTo>
                  <a:lnTo>
                    <a:pt x="1346587" y="224193"/>
                  </a:lnTo>
                  <a:lnTo>
                    <a:pt x="1396379" y="208054"/>
                  </a:lnTo>
                  <a:lnTo>
                    <a:pt x="1446828" y="192456"/>
                  </a:lnTo>
                  <a:lnTo>
                    <a:pt x="1497923" y="177408"/>
                  </a:lnTo>
                  <a:lnTo>
                    <a:pt x="1549648" y="162916"/>
                  </a:lnTo>
                  <a:lnTo>
                    <a:pt x="1601991" y="148988"/>
                  </a:lnTo>
                  <a:lnTo>
                    <a:pt x="1654937" y="135632"/>
                  </a:lnTo>
                  <a:lnTo>
                    <a:pt x="1708472" y="122855"/>
                  </a:lnTo>
                  <a:lnTo>
                    <a:pt x="1762584" y="110665"/>
                  </a:lnTo>
                  <a:lnTo>
                    <a:pt x="1817258" y="99068"/>
                  </a:lnTo>
                  <a:lnTo>
                    <a:pt x="1872480" y="88073"/>
                  </a:lnTo>
                  <a:lnTo>
                    <a:pt x="1928237" y="77687"/>
                  </a:lnTo>
                  <a:lnTo>
                    <a:pt x="1984515" y="67917"/>
                  </a:lnTo>
                  <a:lnTo>
                    <a:pt x="2041301" y="58770"/>
                  </a:lnTo>
                  <a:lnTo>
                    <a:pt x="2098579" y="50255"/>
                  </a:lnTo>
                  <a:lnTo>
                    <a:pt x="2156337" y="42378"/>
                  </a:lnTo>
                  <a:lnTo>
                    <a:pt x="2214561" y="35147"/>
                  </a:lnTo>
                  <a:lnTo>
                    <a:pt x="2273238" y="28569"/>
                  </a:lnTo>
                  <a:lnTo>
                    <a:pt x="2332352" y="22652"/>
                  </a:lnTo>
                  <a:lnTo>
                    <a:pt x="2391891" y="17404"/>
                  </a:lnTo>
                  <a:lnTo>
                    <a:pt x="2451841" y="12831"/>
                  </a:lnTo>
                  <a:lnTo>
                    <a:pt x="2512189" y="8941"/>
                  </a:lnTo>
                  <a:lnTo>
                    <a:pt x="2572919" y="5742"/>
                  </a:lnTo>
                  <a:lnTo>
                    <a:pt x="2634019" y="3241"/>
                  </a:lnTo>
                  <a:lnTo>
                    <a:pt x="2695475" y="1445"/>
                  </a:lnTo>
                  <a:lnTo>
                    <a:pt x="2757273" y="362"/>
                  </a:lnTo>
                  <a:lnTo>
                    <a:pt x="2819400" y="0"/>
                  </a:lnTo>
                  <a:lnTo>
                    <a:pt x="2881521" y="362"/>
                  </a:lnTo>
                  <a:lnTo>
                    <a:pt x="2943314" y="1445"/>
                  </a:lnTo>
                  <a:lnTo>
                    <a:pt x="3004766" y="3241"/>
                  </a:lnTo>
                  <a:lnTo>
                    <a:pt x="3065862" y="5742"/>
                  </a:lnTo>
                  <a:lnTo>
                    <a:pt x="3126588" y="8941"/>
                  </a:lnTo>
                  <a:lnTo>
                    <a:pt x="3186932" y="12831"/>
                  </a:lnTo>
                  <a:lnTo>
                    <a:pt x="3246878" y="17404"/>
                  </a:lnTo>
                  <a:lnTo>
                    <a:pt x="3306414" y="22652"/>
                  </a:lnTo>
                  <a:lnTo>
                    <a:pt x="3365526" y="28569"/>
                  </a:lnTo>
                  <a:lnTo>
                    <a:pt x="3424199" y="35147"/>
                  </a:lnTo>
                  <a:lnTo>
                    <a:pt x="3482421" y="42378"/>
                  </a:lnTo>
                  <a:lnTo>
                    <a:pt x="3540177" y="50255"/>
                  </a:lnTo>
                  <a:lnTo>
                    <a:pt x="3597453" y="58770"/>
                  </a:lnTo>
                  <a:lnTo>
                    <a:pt x="3654237" y="67917"/>
                  </a:lnTo>
                  <a:lnTo>
                    <a:pt x="3710513" y="77687"/>
                  </a:lnTo>
                  <a:lnTo>
                    <a:pt x="3766268" y="88073"/>
                  </a:lnTo>
                  <a:lnTo>
                    <a:pt x="3821489" y="99068"/>
                  </a:lnTo>
                  <a:lnTo>
                    <a:pt x="3876162" y="110665"/>
                  </a:lnTo>
                  <a:lnTo>
                    <a:pt x="3930273" y="122855"/>
                  </a:lnTo>
                  <a:lnTo>
                    <a:pt x="3983808" y="135632"/>
                  </a:lnTo>
                  <a:lnTo>
                    <a:pt x="4036753" y="148988"/>
                  </a:lnTo>
                  <a:lnTo>
                    <a:pt x="4089095" y="162916"/>
                  </a:lnTo>
                  <a:lnTo>
                    <a:pt x="4140820" y="177408"/>
                  </a:lnTo>
                  <a:lnTo>
                    <a:pt x="4191914" y="192456"/>
                  </a:lnTo>
                  <a:lnTo>
                    <a:pt x="4242364" y="208054"/>
                  </a:lnTo>
                  <a:lnTo>
                    <a:pt x="4292155" y="224193"/>
                  </a:lnTo>
                  <a:lnTo>
                    <a:pt x="4341274" y="240867"/>
                  </a:lnTo>
                  <a:lnTo>
                    <a:pt x="4389707" y="258068"/>
                  </a:lnTo>
                  <a:lnTo>
                    <a:pt x="4437441" y="275789"/>
                  </a:lnTo>
                  <a:lnTo>
                    <a:pt x="4484461" y="294022"/>
                  </a:lnTo>
                  <a:lnTo>
                    <a:pt x="4530754" y="312759"/>
                  </a:lnTo>
                  <a:lnTo>
                    <a:pt x="4576306" y="331994"/>
                  </a:lnTo>
                  <a:lnTo>
                    <a:pt x="4621103" y="351718"/>
                  </a:lnTo>
                  <a:lnTo>
                    <a:pt x="4665132" y="371925"/>
                  </a:lnTo>
                  <a:lnTo>
                    <a:pt x="4708378" y="392607"/>
                  </a:lnTo>
                  <a:lnTo>
                    <a:pt x="4750829" y="413757"/>
                  </a:lnTo>
                  <a:lnTo>
                    <a:pt x="4792470" y="435366"/>
                  </a:lnTo>
                  <a:lnTo>
                    <a:pt x="4833287" y="457428"/>
                  </a:lnTo>
                  <a:lnTo>
                    <a:pt x="4873267" y="479936"/>
                  </a:lnTo>
                  <a:lnTo>
                    <a:pt x="4912396" y="502881"/>
                  </a:lnTo>
                  <a:lnTo>
                    <a:pt x="4950660" y="526256"/>
                  </a:lnTo>
                  <a:lnTo>
                    <a:pt x="4988045" y="550055"/>
                  </a:lnTo>
                  <a:lnTo>
                    <a:pt x="5024538" y="574268"/>
                  </a:lnTo>
                  <a:lnTo>
                    <a:pt x="5060125" y="598890"/>
                  </a:lnTo>
                  <a:lnTo>
                    <a:pt x="5094792" y="623913"/>
                  </a:lnTo>
                  <a:lnTo>
                    <a:pt x="5128526" y="649329"/>
                  </a:lnTo>
                  <a:lnTo>
                    <a:pt x="5161312" y="675130"/>
                  </a:lnTo>
                  <a:lnTo>
                    <a:pt x="5193137" y="701310"/>
                  </a:lnTo>
                  <a:lnTo>
                    <a:pt x="5223987" y="727861"/>
                  </a:lnTo>
                  <a:lnTo>
                    <a:pt x="5253848" y="754775"/>
                  </a:lnTo>
                  <a:lnTo>
                    <a:pt x="5282707" y="782045"/>
                  </a:lnTo>
                  <a:lnTo>
                    <a:pt x="5310550" y="809663"/>
                  </a:lnTo>
                  <a:lnTo>
                    <a:pt x="5337363" y="837623"/>
                  </a:lnTo>
                  <a:lnTo>
                    <a:pt x="5363132" y="865917"/>
                  </a:lnTo>
                  <a:lnTo>
                    <a:pt x="5411483" y="923475"/>
                  </a:lnTo>
                  <a:lnTo>
                    <a:pt x="5455495" y="982279"/>
                  </a:lnTo>
                  <a:lnTo>
                    <a:pt x="5495056" y="1042269"/>
                  </a:lnTo>
                  <a:lnTo>
                    <a:pt x="5530057" y="1103386"/>
                  </a:lnTo>
                  <a:lnTo>
                    <a:pt x="5560387" y="1165570"/>
                  </a:lnTo>
                  <a:lnTo>
                    <a:pt x="5585937" y="1228762"/>
                  </a:lnTo>
                  <a:lnTo>
                    <a:pt x="5606596" y="1292901"/>
                  </a:lnTo>
                  <a:lnTo>
                    <a:pt x="5622255" y="1357930"/>
                  </a:lnTo>
                  <a:lnTo>
                    <a:pt x="5632802" y="1423788"/>
                  </a:lnTo>
                  <a:lnTo>
                    <a:pt x="5638129" y="1490416"/>
                  </a:lnTo>
                  <a:lnTo>
                    <a:pt x="5638800" y="1524000"/>
                  </a:lnTo>
                  <a:lnTo>
                    <a:pt x="5638129" y="1557578"/>
                  </a:lnTo>
                  <a:lnTo>
                    <a:pt x="5632802" y="1624197"/>
                  </a:lnTo>
                  <a:lnTo>
                    <a:pt x="5622255" y="1690046"/>
                  </a:lnTo>
                  <a:lnTo>
                    <a:pt x="5606596" y="1755067"/>
                  </a:lnTo>
                  <a:lnTo>
                    <a:pt x="5585937" y="1819200"/>
                  </a:lnTo>
                  <a:lnTo>
                    <a:pt x="5560387" y="1882385"/>
                  </a:lnTo>
                  <a:lnTo>
                    <a:pt x="5530057" y="1944563"/>
                  </a:lnTo>
                  <a:lnTo>
                    <a:pt x="5495056" y="2005674"/>
                  </a:lnTo>
                  <a:lnTo>
                    <a:pt x="5455495" y="2065660"/>
                  </a:lnTo>
                  <a:lnTo>
                    <a:pt x="5411483" y="2124460"/>
                  </a:lnTo>
                  <a:lnTo>
                    <a:pt x="5363132" y="2182015"/>
                  </a:lnTo>
                  <a:lnTo>
                    <a:pt x="5337363" y="2210307"/>
                  </a:lnTo>
                  <a:lnTo>
                    <a:pt x="5310550" y="2238265"/>
                  </a:lnTo>
                  <a:lnTo>
                    <a:pt x="5282707" y="2265883"/>
                  </a:lnTo>
                  <a:lnTo>
                    <a:pt x="5253848" y="2293151"/>
                  </a:lnTo>
                  <a:lnTo>
                    <a:pt x="5223987" y="2320064"/>
                  </a:lnTo>
                  <a:lnTo>
                    <a:pt x="5193137" y="2346614"/>
                  </a:lnTo>
                  <a:lnTo>
                    <a:pt x="5161312" y="2372793"/>
                  </a:lnTo>
                  <a:lnTo>
                    <a:pt x="5128526" y="2398594"/>
                  </a:lnTo>
                  <a:lnTo>
                    <a:pt x="5094792" y="2424009"/>
                  </a:lnTo>
                  <a:lnTo>
                    <a:pt x="5060125" y="2449031"/>
                  </a:lnTo>
                  <a:lnTo>
                    <a:pt x="5024538" y="2473652"/>
                  </a:lnTo>
                  <a:lnTo>
                    <a:pt x="4988045" y="2497866"/>
                  </a:lnTo>
                  <a:lnTo>
                    <a:pt x="4950660" y="2521664"/>
                  </a:lnTo>
                  <a:lnTo>
                    <a:pt x="4912396" y="2545039"/>
                  </a:lnTo>
                  <a:lnTo>
                    <a:pt x="4873267" y="2567984"/>
                  </a:lnTo>
                  <a:lnTo>
                    <a:pt x="4833287" y="2590491"/>
                  </a:lnTo>
                  <a:lnTo>
                    <a:pt x="4792470" y="2612554"/>
                  </a:lnTo>
                  <a:lnTo>
                    <a:pt x="4750829" y="2634163"/>
                  </a:lnTo>
                  <a:lnTo>
                    <a:pt x="4708378" y="2655313"/>
                  </a:lnTo>
                  <a:lnTo>
                    <a:pt x="4665132" y="2675995"/>
                  </a:lnTo>
                  <a:lnTo>
                    <a:pt x="4621103" y="2696202"/>
                  </a:lnTo>
                  <a:lnTo>
                    <a:pt x="4576306" y="2715927"/>
                  </a:lnTo>
                  <a:lnTo>
                    <a:pt x="4530754" y="2735162"/>
                  </a:lnTo>
                  <a:lnTo>
                    <a:pt x="4484461" y="2753900"/>
                  </a:lnTo>
                  <a:lnTo>
                    <a:pt x="4437441" y="2772133"/>
                  </a:lnTo>
                  <a:lnTo>
                    <a:pt x="4389707" y="2789854"/>
                  </a:lnTo>
                  <a:lnTo>
                    <a:pt x="4341274" y="2807055"/>
                  </a:lnTo>
                  <a:lnTo>
                    <a:pt x="4292155" y="2823730"/>
                  </a:lnTo>
                  <a:lnTo>
                    <a:pt x="4242364" y="2839870"/>
                  </a:lnTo>
                  <a:lnTo>
                    <a:pt x="4191914" y="2855468"/>
                  </a:lnTo>
                  <a:lnTo>
                    <a:pt x="4140820" y="2870517"/>
                  </a:lnTo>
                  <a:lnTo>
                    <a:pt x="4089095" y="2885010"/>
                  </a:lnTo>
                  <a:lnTo>
                    <a:pt x="4036753" y="2898938"/>
                  </a:lnTo>
                  <a:lnTo>
                    <a:pt x="3983808" y="2912294"/>
                  </a:lnTo>
                  <a:lnTo>
                    <a:pt x="3930273" y="2925072"/>
                  </a:lnTo>
                  <a:lnTo>
                    <a:pt x="3876162" y="2937263"/>
                  </a:lnTo>
                  <a:lnTo>
                    <a:pt x="3821489" y="2948860"/>
                  </a:lnTo>
                  <a:lnTo>
                    <a:pt x="3766268" y="2959856"/>
                  </a:lnTo>
                  <a:lnTo>
                    <a:pt x="3710513" y="2970243"/>
                  </a:lnTo>
                  <a:lnTo>
                    <a:pt x="3654237" y="2980014"/>
                  </a:lnTo>
                  <a:lnTo>
                    <a:pt x="3597453" y="2989161"/>
                  </a:lnTo>
                  <a:lnTo>
                    <a:pt x="3540177" y="2997677"/>
                  </a:lnTo>
                  <a:lnTo>
                    <a:pt x="3482421" y="3005554"/>
                  </a:lnTo>
                  <a:lnTo>
                    <a:pt x="3424199" y="3012786"/>
                  </a:lnTo>
                  <a:lnTo>
                    <a:pt x="3365526" y="3019364"/>
                  </a:lnTo>
                  <a:lnTo>
                    <a:pt x="3306414" y="3025281"/>
                  </a:lnTo>
                  <a:lnTo>
                    <a:pt x="3246878" y="3030530"/>
                  </a:lnTo>
                  <a:lnTo>
                    <a:pt x="3186932" y="3035103"/>
                  </a:lnTo>
                  <a:lnTo>
                    <a:pt x="3126588" y="3038994"/>
                  </a:lnTo>
                  <a:lnTo>
                    <a:pt x="3065862" y="3042193"/>
                  </a:lnTo>
                  <a:lnTo>
                    <a:pt x="3004766" y="3044694"/>
                  </a:lnTo>
                  <a:lnTo>
                    <a:pt x="2943314" y="3046490"/>
                  </a:lnTo>
                  <a:lnTo>
                    <a:pt x="2881521" y="3047573"/>
                  </a:lnTo>
                  <a:lnTo>
                    <a:pt x="2819400" y="3047936"/>
                  </a:lnTo>
                  <a:lnTo>
                    <a:pt x="2757273" y="3047573"/>
                  </a:lnTo>
                  <a:lnTo>
                    <a:pt x="2695475" y="3046490"/>
                  </a:lnTo>
                  <a:lnTo>
                    <a:pt x="2634019" y="3044694"/>
                  </a:lnTo>
                  <a:lnTo>
                    <a:pt x="2572919" y="3042193"/>
                  </a:lnTo>
                  <a:lnTo>
                    <a:pt x="2512189" y="3038994"/>
                  </a:lnTo>
                  <a:lnTo>
                    <a:pt x="2451841" y="3035103"/>
                  </a:lnTo>
                  <a:lnTo>
                    <a:pt x="2391891" y="3030530"/>
                  </a:lnTo>
                  <a:lnTo>
                    <a:pt x="2332352" y="3025281"/>
                  </a:lnTo>
                  <a:lnTo>
                    <a:pt x="2273238" y="3019364"/>
                  </a:lnTo>
                  <a:lnTo>
                    <a:pt x="2214561" y="3012786"/>
                  </a:lnTo>
                  <a:lnTo>
                    <a:pt x="2156337" y="3005554"/>
                  </a:lnTo>
                  <a:lnTo>
                    <a:pt x="2098579" y="2997677"/>
                  </a:lnTo>
                  <a:lnTo>
                    <a:pt x="2041301" y="2989161"/>
                  </a:lnTo>
                  <a:lnTo>
                    <a:pt x="1984515" y="2980014"/>
                  </a:lnTo>
                  <a:lnTo>
                    <a:pt x="1928237" y="2970243"/>
                  </a:lnTo>
                  <a:lnTo>
                    <a:pt x="1872480" y="2959856"/>
                  </a:lnTo>
                  <a:lnTo>
                    <a:pt x="1817258" y="2948860"/>
                  </a:lnTo>
                  <a:lnTo>
                    <a:pt x="1762584" y="2937263"/>
                  </a:lnTo>
                  <a:lnTo>
                    <a:pt x="1708472" y="2925072"/>
                  </a:lnTo>
                  <a:lnTo>
                    <a:pt x="1654937" y="2912294"/>
                  </a:lnTo>
                  <a:lnTo>
                    <a:pt x="1601991" y="2898938"/>
                  </a:lnTo>
                  <a:lnTo>
                    <a:pt x="1549648" y="2885010"/>
                  </a:lnTo>
                  <a:lnTo>
                    <a:pt x="1497923" y="2870517"/>
                  </a:lnTo>
                  <a:lnTo>
                    <a:pt x="1446828" y="2855468"/>
                  </a:lnTo>
                  <a:lnTo>
                    <a:pt x="1396379" y="2839870"/>
                  </a:lnTo>
                  <a:lnTo>
                    <a:pt x="1346587" y="2823730"/>
                  </a:lnTo>
                  <a:lnTo>
                    <a:pt x="1297469" y="2807055"/>
                  </a:lnTo>
                  <a:lnTo>
                    <a:pt x="1249036" y="2789854"/>
                  </a:lnTo>
                  <a:lnTo>
                    <a:pt x="1201303" y="2772133"/>
                  </a:lnTo>
                  <a:lnTo>
                    <a:pt x="1154283" y="2753900"/>
                  </a:lnTo>
                  <a:lnTo>
                    <a:pt x="1107991" y="2735162"/>
                  </a:lnTo>
                  <a:lnTo>
                    <a:pt x="1062440" y="2715927"/>
                  </a:lnTo>
                  <a:lnTo>
                    <a:pt x="1017643" y="2696202"/>
                  </a:lnTo>
                  <a:lnTo>
                    <a:pt x="973616" y="2675995"/>
                  </a:lnTo>
                  <a:lnTo>
                    <a:pt x="930370" y="2655313"/>
                  </a:lnTo>
                  <a:lnTo>
                    <a:pt x="887921" y="2634163"/>
                  </a:lnTo>
                  <a:lnTo>
                    <a:pt x="846281" y="2612554"/>
                  </a:lnTo>
                  <a:lnTo>
                    <a:pt x="805465" y="2590491"/>
                  </a:lnTo>
                  <a:lnTo>
                    <a:pt x="765487" y="2567984"/>
                  </a:lnTo>
                  <a:lnTo>
                    <a:pt x="726359" y="2545039"/>
                  </a:lnTo>
                  <a:lnTo>
                    <a:pt x="688097" y="2521664"/>
                  </a:lnTo>
                  <a:lnTo>
                    <a:pt x="650713" y="2497866"/>
                  </a:lnTo>
                  <a:lnTo>
                    <a:pt x="614221" y="2473652"/>
                  </a:lnTo>
                  <a:lnTo>
                    <a:pt x="578636" y="2449031"/>
                  </a:lnTo>
                  <a:lnTo>
                    <a:pt x="543970" y="2424009"/>
                  </a:lnTo>
                  <a:lnTo>
                    <a:pt x="510238" y="2398594"/>
                  </a:lnTo>
                  <a:lnTo>
                    <a:pt x="477454" y="2372793"/>
                  </a:lnTo>
                  <a:lnTo>
                    <a:pt x="445630" y="2346614"/>
                  </a:lnTo>
                  <a:lnTo>
                    <a:pt x="414782" y="2320064"/>
                  </a:lnTo>
                  <a:lnTo>
                    <a:pt x="384922" y="2293151"/>
                  </a:lnTo>
                  <a:lnTo>
                    <a:pt x="356065" y="2265883"/>
                  </a:lnTo>
                  <a:lnTo>
                    <a:pt x="328224" y="2238265"/>
                  </a:lnTo>
                  <a:lnTo>
                    <a:pt x="301413" y="2210307"/>
                  </a:lnTo>
                  <a:lnTo>
                    <a:pt x="275646" y="2182015"/>
                  </a:lnTo>
                  <a:lnTo>
                    <a:pt x="227298" y="2124460"/>
                  </a:lnTo>
                  <a:lnTo>
                    <a:pt x="183289" y="2065660"/>
                  </a:lnTo>
                  <a:lnTo>
                    <a:pt x="143731" y="2005674"/>
                  </a:lnTo>
                  <a:lnTo>
                    <a:pt x="108733" y="1944563"/>
                  </a:lnTo>
                  <a:lnTo>
                    <a:pt x="78405" y="1882385"/>
                  </a:lnTo>
                  <a:lnTo>
                    <a:pt x="52857" y="1819200"/>
                  </a:lnTo>
                  <a:lnTo>
                    <a:pt x="32200" y="1755067"/>
                  </a:lnTo>
                  <a:lnTo>
                    <a:pt x="16543" y="1690046"/>
                  </a:lnTo>
                  <a:lnTo>
                    <a:pt x="5996" y="1624197"/>
                  </a:lnTo>
                  <a:lnTo>
                    <a:pt x="670" y="1557578"/>
                  </a:lnTo>
                  <a:lnTo>
                    <a:pt x="0" y="152400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043425" y="46530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93B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043425" y="46530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253225" y="37386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DD8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253225" y="37386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119625" y="50340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93B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119625" y="50340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729225" y="49578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93B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729225" y="49578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186425" y="33576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DD8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186425" y="33576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424425" y="46530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93B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424425" y="46530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567425" y="31290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DD8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272025" y="3129025"/>
              <a:ext cx="1495425" cy="2276475"/>
            </a:xfrm>
            <a:custGeom>
              <a:avLst/>
              <a:gdLst/>
              <a:ahLst/>
              <a:cxnLst/>
              <a:rect l="l" t="t" r="r" b="b"/>
              <a:pathLst>
                <a:path w="1495425" h="2276475">
                  <a:moveTo>
                    <a:pt x="1295400" y="219075"/>
                  </a:moveTo>
                  <a:lnTo>
                    <a:pt x="1495425" y="219075"/>
                  </a:lnTo>
                  <a:lnTo>
                    <a:pt x="1495425" y="0"/>
                  </a:lnTo>
                  <a:lnTo>
                    <a:pt x="1295400" y="0"/>
                  </a:lnTo>
                  <a:lnTo>
                    <a:pt x="1295400" y="219075"/>
                  </a:lnTo>
                  <a:close/>
                </a:path>
                <a:path w="1495425" h="2276475">
                  <a:moveTo>
                    <a:pt x="0" y="2276475"/>
                  </a:moveTo>
                  <a:lnTo>
                    <a:pt x="200025" y="2276475"/>
                  </a:lnTo>
                  <a:lnTo>
                    <a:pt x="200025" y="2057400"/>
                  </a:lnTo>
                  <a:lnTo>
                    <a:pt x="0" y="2057400"/>
                  </a:lnTo>
                  <a:lnTo>
                    <a:pt x="0" y="22764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415025" y="3662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DD8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415025" y="3662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634226" y="43482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634226" y="43482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329425" y="48816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329425" y="48816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939026" y="46530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939026" y="46530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939026" y="43482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939026" y="43482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405625" y="51102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405625" y="4805425"/>
              <a:ext cx="885825" cy="523875"/>
            </a:xfrm>
            <a:custGeom>
              <a:avLst/>
              <a:gdLst/>
              <a:ahLst/>
              <a:cxnLst/>
              <a:rect l="l" t="t" r="r" b="b"/>
              <a:pathLst>
                <a:path w="885825" h="523875">
                  <a:moveTo>
                    <a:pt x="0" y="523875"/>
                  </a:moveTo>
                  <a:lnTo>
                    <a:pt x="200025" y="523875"/>
                  </a:lnTo>
                  <a:lnTo>
                    <a:pt x="200025" y="304800"/>
                  </a:lnTo>
                  <a:lnTo>
                    <a:pt x="0" y="304800"/>
                  </a:lnTo>
                  <a:lnTo>
                    <a:pt x="0" y="523875"/>
                  </a:lnTo>
                  <a:close/>
                </a:path>
                <a:path w="885825" h="523875">
                  <a:moveTo>
                    <a:pt x="685800" y="219075"/>
                  </a:moveTo>
                  <a:lnTo>
                    <a:pt x="885825" y="219075"/>
                  </a:lnTo>
                  <a:lnTo>
                    <a:pt x="885825" y="0"/>
                  </a:lnTo>
                  <a:lnTo>
                    <a:pt x="685800" y="0"/>
                  </a:lnTo>
                  <a:lnTo>
                    <a:pt x="68580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195825" y="4805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93B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195825" y="4805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272025" y="5186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93B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272025" y="5186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881625" y="51102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93B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881625" y="51102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729225" y="45006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93B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424425" y="4500625"/>
              <a:ext cx="504825" cy="1057275"/>
            </a:xfrm>
            <a:custGeom>
              <a:avLst/>
              <a:gdLst/>
              <a:ahLst/>
              <a:cxnLst/>
              <a:rect l="l" t="t" r="r" b="b"/>
              <a:pathLst>
                <a:path w="504825" h="1057275">
                  <a:moveTo>
                    <a:pt x="304800" y="219075"/>
                  </a:moveTo>
                  <a:lnTo>
                    <a:pt x="504825" y="219075"/>
                  </a:lnTo>
                  <a:lnTo>
                    <a:pt x="504825" y="0"/>
                  </a:lnTo>
                  <a:lnTo>
                    <a:pt x="304800" y="0"/>
                  </a:lnTo>
                  <a:lnTo>
                    <a:pt x="304800" y="219075"/>
                  </a:lnTo>
                  <a:close/>
                </a:path>
                <a:path w="504825" h="1057275">
                  <a:moveTo>
                    <a:pt x="0" y="1057275"/>
                  </a:moveTo>
                  <a:lnTo>
                    <a:pt x="200025" y="1057275"/>
                  </a:lnTo>
                  <a:lnTo>
                    <a:pt x="200025" y="838200"/>
                  </a:lnTo>
                  <a:lnTo>
                    <a:pt x="0" y="838200"/>
                  </a:lnTo>
                  <a:lnTo>
                    <a:pt x="0" y="10572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348225" y="49578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93B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4348225" y="49578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424425" y="53388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93B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424425" y="53388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034025" y="52626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93B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5034025" y="52626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872225" y="50340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93B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872225" y="50340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576825" y="5491162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93B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4576825" y="5491162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338825" y="35100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DD8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338825" y="35100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100825" y="3281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DD8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6100825" y="3281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491225" y="4043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DD8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491225" y="4043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481826" y="34338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DD8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481826" y="34338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024625" y="37386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DD8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024625" y="37386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5719825" y="34338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DD8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719825" y="34338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796025" y="37386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DD8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796025" y="37386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5491225" y="43482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5491225" y="43482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786626" y="4805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786626" y="4805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091426" y="4805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091426" y="4805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091426" y="45006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091426" y="45006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6558026" y="52626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558026" y="52626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243826" y="49578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43826" y="49578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719825" y="47292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DD8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5719825" y="47292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6634226" y="50340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6634226" y="50340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167626" y="5186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167626" y="5186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7243826" y="46530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7243826" y="46530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6710426" y="5414962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6710426" y="5110225"/>
              <a:ext cx="885825" cy="523875"/>
            </a:xfrm>
            <a:custGeom>
              <a:avLst/>
              <a:gdLst/>
              <a:ahLst/>
              <a:cxnLst/>
              <a:rect l="l" t="t" r="r" b="b"/>
              <a:pathLst>
                <a:path w="885825" h="523875">
                  <a:moveTo>
                    <a:pt x="0" y="523811"/>
                  </a:moveTo>
                  <a:lnTo>
                    <a:pt x="200025" y="523811"/>
                  </a:lnTo>
                  <a:lnTo>
                    <a:pt x="200025" y="304736"/>
                  </a:lnTo>
                  <a:lnTo>
                    <a:pt x="0" y="304736"/>
                  </a:lnTo>
                  <a:lnTo>
                    <a:pt x="0" y="523811"/>
                  </a:lnTo>
                  <a:close/>
                </a:path>
                <a:path w="885825" h="523875">
                  <a:moveTo>
                    <a:pt x="685800" y="219075"/>
                  </a:moveTo>
                  <a:lnTo>
                    <a:pt x="885825" y="219075"/>
                  </a:lnTo>
                  <a:lnTo>
                    <a:pt x="885825" y="0"/>
                  </a:lnTo>
                  <a:lnTo>
                    <a:pt x="685800" y="0"/>
                  </a:lnTo>
                  <a:lnTo>
                    <a:pt x="68580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6100825" y="4043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DD8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6100825" y="4043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6786626" y="5186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786626" y="5186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396226" y="51102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396226" y="51102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7396226" y="4805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7396226" y="48054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7091426" y="5491162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091426" y="5491162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548626" y="52626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7548626" y="52626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6558026" y="45768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DD8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6558026" y="45768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3281425" y="2976625"/>
              <a:ext cx="228600" cy="219075"/>
            </a:xfrm>
            <a:custGeom>
              <a:avLst/>
              <a:gdLst/>
              <a:ahLst/>
              <a:cxnLst/>
              <a:rect l="l" t="t" r="r" b="b"/>
              <a:pathLst>
                <a:path w="228600" h="219075">
                  <a:moveTo>
                    <a:pt x="228600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28600" y="219075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3281425" y="2976625"/>
              <a:ext cx="228600" cy="219075"/>
            </a:xfrm>
            <a:custGeom>
              <a:avLst/>
              <a:gdLst/>
              <a:ahLst/>
              <a:cxnLst/>
              <a:rect l="l" t="t" r="r" b="b"/>
              <a:pathLst>
                <a:path w="228600" h="219075">
                  <a:moveTo>
                    <a:pt x="0" y="219075"/>
                  </a:moveTo>
                  <a:lnTo>
                    <a:pt x="228600" y="219075"/>
                  </a:lnTo>
                  <a:lnTo>
                    <a:pt x="228600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996426" y="27480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200025" y="0"/>
                  </a:moveTo>
                  <a:lnTo>
                    <a:pt x="0" y="0"/>
                  </a:lnTo>
                  <a:lnTo>
                    <a:pt x="0" y="219075"/>
                  </a:lnTo>
                  <a:lnTo>
                    <a:pt x="200025" y="219075"/>
                  </a:lnTo>
                  <a:lnTo>
                    <a:pt x="200025" y="0"/>
                  </a:lnTo>
                  <a:close/>
                </a:path>
              </a:pathLst>
            </a:custGeom>
            <a:solidFill>
              <a:srgbClr val="DD8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8996426" y="2748025"/>
              <a:ext cx="200025" cy="219075"/>
            </a:xfrm>
            <a:custGeom>
              <a:avLst/>
              <a:gdLst/>
              <a:ahLst/>
              <a:cxnLst/>
              <a:rect l="l" t="t" r="r" b="b"/>
              <a:pathLst>
                <a:path w="200025" h="219075">
                  <a:moveTo>
                    <a:pt x="0" y="219075"/>
                  </a:moveTo>
                  <a:lnTo>
                    <a:pt x="200025" y="219075"/>
                  </a:lnTo>
                  <a:lnTo>
                    <a:pt x="200025" y="0"/>
                  </a:lnTo>
                  <a:lnTo>
                    <a:pt x="0" y="0"/>
                  </a:lnTo>
                  <a:lnTo>
                    <a:pt x="0" y="2190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5186425" y="4195825"/>
              <a:ext cx="990600" cy="533400"/>
            </a:xfrm>
            <a:custGeom>
              <a:avLst/>
              <a:gdLst/>
              <a:ahLst/>
              <a:cxnLst/>
              <a:rect l="l" t="t" r="r" b="b"/>
              <a:pathLst>
                <a:path w="990600" h="533400">
                  <a:moveTo>
                    <a:pt x="0" y="266700"/>
                  </a:moveTo>
                  <a:lnTo>
                    <a:pt x="15126" y="201023"/>
                  </a:lnTo>
                  <a:lnTo>
                    <a:pt x="58029" y="141311"/>
                  </a:lnTo>
                  <a:lnTo>
                    <a:pt x="88738" y="114317"/>
                  </a:lnTo>
                  <a:lnTo>
                    <a:pt x="124998" y="89563"/>
                  </a:lnTo>
                  <a:lnTo>
                    <a:pt x="166346" y="67300"/>
                  </a:lnTo>
                  <a:lnTo>
                    <a:pt x="212319" y="47776"/>
                  </a:lnTo>
                  <a:lnTo>
                    <a:pt x="262451" y="31243"/>
                  </a:lnTo>
                  <a:lnTo>
                    <a:pt x="316280" y="17948"/>
                  </a:lnTo>
                  <a:lnTo>
                    <a:pt x="373340" y="8143"/>
                  </a:lnTo>
                  <a:lnTo>
                    <a:pt x="433168" y="2077"/>
                  </a:lnTo>
                  <a:lnTo>
                    <a:pt x="495300" y="0"/>
                  </a:lnTo>
                  <a:lnTo>
                    <a:pt x="557406" y="2077"/>
                  </a:lnTo>
                  <a:lnTo>
                    <a:pt x="617217" y="8143"/>
                  </a:lnTo>
                  <a:lnTo>
                    <a:pt x="674267" y="17948"/>
                  </a:lnTo>
                  <a:lnTo>
                    <a:pt x="728091" y="31243"/>
                  </a:lnTo>
                  <a:lnTo>
                    <a:pt x="778225" y="47776"/>
                  </a:lnTo>
                  <a:lnTo>
                    <a:pt x="824202" y="67300"/>
                  </a:lnTo>
                  <a:lnTo>
                    <a:pt x="865557" y="89563"/>
                  </a:lnTo>
                  <a:lnTo>
                    <a:pt x="901827" y="114317"/>
                  </a:lnTo>
                  <a:lnTo>
                    <a:pt x="932545" y="141311"/>
                  </a:lnTo>
                  <a:lnTo>
                    <a:pt x="975466" y="201023"/>
                  </a:lnTo>
                  <a:lnTo>
                    <a:pt x="990600" y="266700"/>
                  </a:lnTo>
                  <a:lnTo>
                    <a:pt x="986739" y="300134"/>
                  </a:lnTo>
                  <a:lnTo>
                    <a:pt x="957246" y="363051"/>
                  </a:lnTo>
                  <a:lnTo>
                    <a:pt x="901827" y="419027"/>
                  </a:lnTo>
                  <a:lnTo>
                    <a:pt x="865557" y="443785"/>
                  </a:lnTo>
                  <a:lnTo>
                    <a:pt x="824202" y="466056"/>
                  </a:lnTo>
                  <a:lnTo>
                    <a:pt x="778225" y="485588"/>
                  </a:lnTo>
                  <a:lnTo>
                    <a:pt x="728091" y="502131"/>
                  </a:lnTo>
                  <a:lnTo>
                    <a:pt x="674267" y="515435"/>
                  </a:lnTo>
                  <a:lnTo>
                    <a:pt x="617217" y="525248"/>
                  </a:lnTo>
                  <a:lnTo>
                    <a:pt x="557406" y="531320"/>
                  </a:lnTo>
                  <a:lnTo>
                    <a:pt x="495300" y="533400"/>
                  </a:lnTo>
                  <a:lnTo>
                    <a:pt x="433168" y="531320"/>
                  </a:lnTo>
                  <a:lnTo>
                    <a:pt x="373340" y="525248"/>
                  </a:lnTo>
                  <a:lnTo>
                    <a:pt x="316280" y="515435"/>
                  </a:lnTo>
                  <a:lnTo>
                    <a:pt x="262451" y="502131"/>
                  </a:lnTo>
                  <a:lnTo>
                    <a:pt x="212319" y="485588"/>
                  </a:lnTo>
                  <a:lnTo>
                    <a:pt x="166346" y="466056"/>
                  </a:lnTo>
                  <a:lnTo>
                    <a:pt x="124998" y="443785"/>
                  </a:lnTo>
                  <a:lnTo>
                    <a:pt x="88738" y="419027"/>
                  </a:lnTo>
                  <a:lnTo>
                    <a:pt x="58029" y="392032"/>
                  </a:lnTo>
                  <a:lnTo>
                    <a:pt x="15126" y="332335"/>
                  </a:lnTo>
                  <a:lnTo>
                    <a:pt x="0" y="26670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3202685" y="3201034"/>
              <a:ext cx="2059939" cy="1223645"/>
            </a:xfrm>
            <a:custGeom>
              <a:avLst/>
              <a:gdLst/>
              <a:ahLst/>
              <a:cxnLst/>
              <a:rect l="l" t="t" r="r" b="b"/>
              <a:pathLst>
                <a:path w="2059939" h="1223645">
                  <a:moveTo>
                    <a:pt x="1991868" y="1188597"/>
                  </a:moveTo>
                  <a:lnTo>
                    <a:pt x="1974850" y="1217295"/>
                  </a:lnTo>
                  <a:lnTo>
                    <a:pt x="2059813" y="1223264"/>
                  </a:lnTo>
                  <a:lnTo>
                    <a:pt x="2041634" y="1195070"/>
                  </a:lnTo>
                  <a:lnTo>
                    <a:pt x="2002789" y="1195070"/>
                  </a:lnTo>
                  <a:lnTo>
                    <a:pt x="1991868" y="1188597"/>
                  </a:lnTo>
                  <a:close/>
                </a:path>
                <a:path w="2059939" h="1223645">
                  <a:moveTo>
                    <a:pt x="1996778" y="1180317"/>
                  </a:moveTo>
                  <a:lnTo>
                    <a:pt x="1991868" y="1188597"/>
                  </a:lnTo>
                  <a:lnTo>
                    <a:pt x="2002789" y="1195070"/>
                  </a:lnTo>
                  <a:lnTo>
                    <a:pt x="2007742" y="1186814"/>
                  </a:lnTo>
                  <a:lnTo>
                    <a:pt x="1996778" y="1180317"/>
                  </a:lnTo>
                  <a:close/>
                </a:path>
                <a:path w="2059939" h="1223645">
                  <a:moveTo>
                    <a:pt x="2013712" y="1151763"/>
                  </a:moveTo>
                  <a:lnTo>
                    <a:pt x="1996778" y="1180317"/>
                  </a:lnTo>
                  <a:lnTo>
                    <a:pt x="2007742" y="1186814"/>
                  </a:lnTo>
                  <a:lnTo>
                    <a:pt x="2002789" y="1195070"/>
                  </a:lnTo>
                  <a:lnTo>
                    <a:pt x="2041634" y="1195070"/>
                  </a:lnTo>
                  <a:lnTo>
                    <a:pt x="2013712" y="1151763"/>
                  </a:lnTo>
                  <a:close/>
                </a:path>
                <a:path w="2059939" h="1223645">
                  <a:moveTo>
                    <a:pt x="4952" y="0"/>
                  </a:moveTo>
                  <a:lnTo>
                    <a:pt x="0" y="8254"/>
                  </a:lnTo>
                  <a:lnTo>
                    <a:pt x="1991868" y="1188597"/>
                  </a:lnTo>
                  <a:lnTo>
                    <a:pt x="1996778" y="1180317"/>
                  </a:lnTo>
                  <a:lnTo>
                    <a:pt x="495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5262625" y="3891025"/>
              <a:ext cx="1219200" cy="1066800"/>
            </a:xfrm>
            <a:custGeom>
              <a:avLst/>
              <a:gdLst/>
              <a:ahLst/>
              <a:cxnLst/>
              <a:rect l="l" t="t" r="r" b="b"/>
              <a:pathLst>
                <a:path w="1219200" h="1066800">
                  <a:moveTo>
                    <a:pt x="0" y="533400"/>
                  </a:moveTo>
                  <a:lnTo>
                    <a:pt x="2020" y="489645"/>
                  </a:lnTo>
                  <a:lnTo>
                    <a:pt x="7978" y="446867"/>
                  </a:lnTo>
                  <a:lnTo>
                    <a:pt x="17716" y="405201"/>
                  </a:lnTo>
                  <a:lnTo>
                    <a:pt x="31077" y="364784"/>
                  </a:lnTo>
                  <a:lnTo>
                    <a:pt x="47904" y="325754"/>
                  </a:lnTo>
                  <a:lnTo>
                    <a:pt x="68041" y="288249"/>
                  </a:lnTo>
                  <a:lnTo>
                    <a:pt x="91331" y="252404"/>
                  </a:lnTo>
                  <a:lnTo>
                    <a:pt x="117616" y="218358"/>
                  </a:lnTo>
                  <a:lnTo>
                    <a:pt x="146740" y="186248"/>
                  </a:lnTo>
                  <a:lnTo>
                    <a:pt x="178546" y="156209"/>
                  </a:lnTo>
                  <a:lnTo>
                    <a:pt x="212877" y="128381"/>
                  </a:lnTo>
                  <a:lnTo>
                    <a:pt x="249576" y="102900"/>
                  </a:lnTo>
                  <a:lnTo>
                    <a:pt x="288486" y="79903"/>
                  </a:lnTo>
                  <a:lnTo>
                    <a:pt x="329451" y="59527"/>
                  </a:lnTo>
                  <a:lnTo>
                    <a:pt x="372314" y="41909"/>
                  </a:lnTo>
                  <a:lnTo>
                    <a:pt x="416917" y="27188"/>
                  </a:lnTo>
                  <a:lnTo>
                    <a:pt x="463104" y="15499"/>
                  </a:lnTo>
                  <a:lnTo>
                    <a:pt x="510718" y="6979"/>
                  </a:lnTo>
                  <a:lnTo>
                    <a:pt x="559602" y="1767"/>
                  </a:lnTo>
                  <a:lnTo>
                    <a:pt x="609600" y="0"/>
                  </a:lnTo>
                  <a:lnTo>
                    <a:pt x="659580" y="1767"/>
                  </a:lnTo>
                  <a:lnTo>
                    <a:pt x="708450" y="6979"/>
                  </a:lnTo>
                  <a:lnTo>
                    <a:pt x="756054" y="15499"/>
                  </a:lnTo>
                  <a:lnTo>
                    <a:pt x="802233" y="27188"/>
                  </a:lnTo>
                  <a:lnTo>
                    <a:pt x="846832" y="41910"/>
                  </a:lnTo>
                  <a:lnTo>
                    <a:pt x="889692" y="59527"/>
                  </a:lnTo>
                  <a:lnTo>
                    <a:pt x="930656" y="79903"/>
                  </a:lnTo>
                  <a:lnTo>
                    <a:pt x="969568" y="102900"/>
                  </a:lnTo>
                  <a:lnTo>
                    <a:pt x="1006271" y="128381"/>
                  </a:lnTo>
                  <a:lnTo>
                    <a:pt x="1040606" y="156210"/>
                  </a:lnTo>
                  <a:lnTo>
                    <a:pt x="1072417" y="186248"/>
                  </a:lnTo>
                  <a:lnTo>
                    <a:pt x="1101547" y="218358"/>
                  </a:lnTo>
                  <a:lnTo>
                    <a:pt x="1127838" y="252404"/>
                  </a:lnTo>
                  <a:lnTo>
                    <a:pt x="1151134" y="288249"/>
                  </a:lnTo>
                  <a:lnTo>
                    <a:pt x="1171277" y="325755"/>
                  </a:lnTo>
                  <a:lnTo>
                    <a:pt x="1188110" y="364784"/>
                  </a:lnTo>
                  <a:lnTo>
                    <a:pt x="1201476" y="405201"/>
                  </a:lnTo>
                  <a:lnTo>
                    <a:pt x="1211218" y="446867"/>
                  </a:lnTo>
                  <a:lnTo>
                    <a:pt x="1217178" y="489645"/>
                  </a:lnTo>
                  <a:lnTo>
                    <a:pt x="1219200" y="533400"/>
                  </a:lnTo>
                  <a:lnTo>
                    <a:pt x="1217178" y="577136"/>
                  </a:lnTo>
                  <a:lnTo>
                    <a:pt x="1211218" y="619901"/>
                  </a:lnTo>
                  <a:lnTo>
                    <a:pt x="1201476" y="661557"/>
                  </a:lnTo>
                  <a:lnTo>
                    <a:pt x="1188110" y="701966"/>
                  </a:lnTo>
                  <a:lnTo>
                    <a:pt x="1171277" y="740991"/>
                  </a:lnTo>
                  <a:lnTo>
                    <a:pt x="1151134" y="778494"/>
                  </a:lnTo>
                  <a:lnTo>
                    <a:pt x="1127838" y="814338"/>
                  </a:lnTo>
                  <a:lnTo>
                    <a:pt x="1101547" y="848386"/>
                  </a:lnTo>
                  <a:lnTo>
                    <a:pt x="1072417" y="880500"/>
                  </a:lnTo>
                  <a:lnTo>
                    <a:pt x="1040606" y="910542"/>
                  </a:lnTo>
                  <a:lnTo>
                    <a:pt x="1006271" y="938375"/>
                  </a:lnTo>
                  <a:lnTo>
                    <a:pt x="969568" y="963862"/>
                  </a:lnTo>
                  <a:lnTo>
                    <a:pt x="930656" y="986866"/>
                  </a:lnTo>
                  <a:lnTo>
                    <a:pt x="889692" y="1007248"/>
                  </a:lnTo>
                  <a:lnTo>
                    <a:pt x="846832" y="1024872"/>
                  </a:lnTo>
                  <a:lnTo>
                    <a:pt x="802233" y="1039599"/>
                  </a:lnTo>
                  <a:lnTo>
                    <a:pt x="756054" y="1051293"/>
                  </a:lnTo>
                  <a:lnTo>
                    <a:pt x="708450" y="1059816"/>
                  </a:lnTo>
                  <a:lnTo>
                    <a:pt x="659580" y="1065031"/>
                  </a:lnTo>
                  <a:lnTo>
                    <a:pt x="609600" y="1066800"/>
                  </a:lnTo>
                  <a:lnTo>
                    <a:pt x="559602" y="1065031"/>
                  </a:lnTo>
                  <a:lnTo>
                    <a:pt x="510718" y="1059816"/>
                  </a:lnTo>
                  <a:lnTo>
                    <a:pt x="463104" y="1051293"/>
                  </a:lnTo>
                  <a:lnTo>
                    <a:pt x="416917" y="1039599"/>
                  </a:lnTo>
                  <a:lnTo>
                    <a:pt x="372314" y="1024872"/>
                  </a:lnTo>
                  <a:lnTo>
                    <a:pt x="329451" y="1007248"/>
                  </a:lnTo>
                  <a:lnTo>
                    <a:pt x="288486" y="986866"/>
                  </a:lnTo>
                  <a:lnTo>
                    <a:pt x="249576" y="963862"/>
                  </a:lnTo>
                  <a:lnTo>
                    <a:pt x="212877" y="938375"/>
                  </a:lnTo>
                  <a:lnTo>
                    <a:pt x="178546" y="910542"/>
                  </a:lnTo>
                  <a:lnTo>
                    <a:pt x="146740" y="880500"/>
                  </a:lnTo>
                  <a:lnTo>
                    <a:pt x="117616" y="848386"/>
                  </a:lnTo>
                  <a:lnTo>
                    <a:pt x="91331" y="814338"/>
                  </a:lnTo>
                  <a:lnTo>
                    <a:pt x="68041" y="778494"/>
                  </a:lnTo>
                  <a:lnTo>
                    <a:pt x="47904" y="740991"/>
                  </a:lnTo>
                  <a:lnTo>
                    <a:pt x="31077" y="701966"/>
                  </a:lnTo>
                  <a:lnTo>
                    <a:pt x="17716" y="661557"/>
                  </a:lnTo>
                  <a:lnTo>
                    <a:pt x="7978" y="619901"/>
                  </a:lnTo>
                  <a:lnTo>
                    <a:pt x="2020" y="577136"/>
                  </a:lnTo>
                  <a:lnTo>
                    <a:pt x="0" y="53340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8" name="object 108"/>
          <p:cNvSpPr txBox="1"/>
          <p:nvPr/>
        </p:nvSpPr>
        <p:spPr>
          <a:xfrm>
            <a:off x="2503170" y="2848673"/>
            <a:ext cx="6991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30" dirty="0">
                <a:latin typeface="Arial"/>
                <a:cs typeface="Arial"/>
              </a:rPr>
              <a:t>(</a:t>
            </a:r>
            <a:r>
              <a:rPr sz="2400" spc="20" dirty="0">
                <a:latin typeface="Arial"/>
                <a:cs typeface="Arial"/>
              </a:rPr>
              <a:t>k</a:t>
            </a:r>
            <a:r>
              <a:rPr sz="2400" spc="-5" dirty="0">
                <a:latin typeface="Arial"/>
                <a:cs typeface="Arial"/>
              </a:rPr>
              <a:t>=</a:t>
            </a:r>
            <a:r>
              <a:rPr sz="2400" spc="10" dirty="0">
                <a:latin typeface="Arial"/>
                <a:cs typeface="Arial"/>
              </a:rPr>
              <a:t>1</a:t>
            </a:r>
            <a:r>
              <a:rPr sz="2400" spc="-150" dirty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8086090" y="2654617"/>
            <a:ext cx="6985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30" dirty="0">
                <a:latin typeface="Arial"/>
                <a:cs typeface="Arial"/>
              </a:rPr>
              <a:t>(</a:t>
            </a:r>
            <a:r>
              <a:rPr sz="2400" spc="20" dirty="0">
                <a:latin typeface="Arial"/>
                <a:cs typeface="Arial"/>
              </a:rPr>
              <a:t>k</a:t>
            </a:r>
            <a:r>
              <a:rPr sz="2400" spc="-5" dirty="0">
                <a:latin typeface="Arial"/>
                <a:cs typeface="Arial"/>
              </a:rPr>
              <a:t>=</a:t>
            </a:r>
            <a:r>
              <a:rPr sz="2400" spc="10" dirty="0">
                <a:latin typeface="Arial"/>
                <a:cs typeface="Arial"/>
              </a:rPr>
              <a:t>4</a:t>
            </a:r>
            <a:r>
              <a:rPr sz="2400" spc="-150" dirty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481826" y="3124961"/>
            <a:ext cx="1983739" cy="1223645"/>
          </a:xfrm>
          <a:custGeom>
            <a:avLst/>
            <a:gdLst/>
            <a:ahLst/>
            <a:cxnLst/>
            <a:rect l="l" t="t" r="r" b="b"/>
            <a:pathLst>
              <a:path w="1983740" h="1223645">
                <a:moveTo>
                  <a:pt x="44830" y="1150874"/>
                </a:moveTo>
                <a:lnTo>
                  <a:pt x="0" y="1223137"/>
                </a:lnTo>
                <a:lnTo>
                  <a:pt x="84835" y="1215770"/>
                </a:lnTo>
                <a:lnTo>
                  <a:pt x="71370" y="1193927"/>
                </a:lnTo>
                <a:lnTo>
                  <a:pt x="56515" y="1193927"/>
                </a:lnTo>
                <a:lnTo>
                  <a:pt x="51562" y="1185799"/>
                </a:lnTo>
                <a:lnTo>
                  <a:pt x="62290" y="1179197"/>
                </a:lnTo>
                <a:lnTo>
                  <a:pt x="44830" y="1150874"/>
                </a:lnTo>
                <a:close/>
              </a:path>
              <a:path w="1983740" h="1223645">
                <a:moveTo>
                  <a:pt x="62290" y="1179197"/>
                </a:moveTo>
                <a:lnTo>
                  <a:pt x="51562" y="1185799"/>
                </a:lnTo>
                <a:lnTo>
                  <a:pt x="56515" y="1193927"/>
                </a:lnTo>
                <a:lnTo>
                  <a:pt x="67284" y="1187299"/>
                </a:lnTo>
                <a:lnTo>
                  <a:pt x="62290" y="1179197"/>
                </a:lnTo>
                <a:close/>
              </a:path>
              <a:path w="1983740" h="1223645">
                <a:moveTo>
                  <a:pt x="67284" y="1187299"/>
                </a:moveTo>
                <a:lnTo>
                  <a:pt x="56515" y="1193927"/>
                </a:lnTo>
                <a:lnTo>
                  <a:pt x="71370" y="1193927"/>
                </a:lnTo>
                <a:lnTo>
                  <a:pt x="67284" y="1187299"/>
                </a:lnTo>
                <a:close/>
              </a:path>
              <a:path w="1983740" h="1223645">
                <a:moveTo>
                  <a:pt x="1978659" y="0"/>
                </a:moveTo>
                <a:lnTo>
                  <a:pt x="62290" y="1179197"/>
                </a:lnTo>
                <a:lnTo>
                  <a:pt x="67284" y="1187299"/>
                </a:lnTo>
                <a:lnTo>
                  <a:pt x="1983613" y="8000"/>
                </a:lnTo>
                <a:lnTo>
                  <a:pt x="19786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 txBox="1"/>
          <p:nvPr/>
        </p:nvSpPr>
        <p:spPr>
          <a:xfrm>
            <a:off x="3625596" y="2073910"/>
            <a:ext cx="4721225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spc="-220" dirty="0">
                <a:latin typeface="Arial"/>
                <a:cs typeface="Arial"/>
              </a:rPr>
              <a:t>How </a:t>
            </a:r>
            <a:r>
              <a:rPr sz="2400" spc="-195" dirty="0">
                <a:latin typeface="Arial"/>
                <a:cs typeface="Arial"/>
              </a:rPr>
              <a:t>many </a:t>
            </a:r>
            <a:r>
              <a:rPr sz="2400" spc="-135" dirty="0">
                <a:latin typeface="Arial"/>
                <a:cs typeface="Arial"/>
              </a:rPr>
              <a:t>neighbors </a:t>
            </a:r>
            <a:r>
              <a:rPr sz="2400" spc="-185" dirty="0">
                <a:latin typeface="Arial"/>
                <a:cs typeface="Arial"/>
              </a:rPr>
              <a:t>should we </a:t>
            </a:r>
            <a:r>
              <a:rPr sz="2400" spc="-204" dirty="0">
                <a:latin typeface="Arial"/>
                <a:cs typeface="Arial"/>
              </a:rPr>
              <a:t>count</a:t>
            </a:r>
            <a:r>
              <a:rPr sz="2400" spc="-180" dirty="0">
                <a:latin typeface="Arial"/>
                <a:cs typeface="Arial"/>
              </a:rPr>
              <a:t> </a:t>
            </a:r>
            <a:r>
              <a:rPr sz="2400" spc="-409" dirty="0">
                <a:latin typeface="Arial"/>
                <a:cs typeface="Arial"/>
              </a:rPr>
              <a:t>?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3" name="object 55">
            <a:extLst>
              <a:ext uri="{FF2B5EF4-FFF2-40B4-BE49-F238E27FC236}">
                <a16:creationId xmlns:a16="http://schemas.microsoft.com/office/drawing/2014/main" id="{74A7A6C4-DF50-4492-A98A-7DD88085BBD0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9387840" y="6515100"/>
            <a:ext cx="2804160" cy="342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30</a:t>
            </a:fld>
            <a:endParaRPr spc="5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6302" y="338455"/>
            <a:ext cx="864425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70" dirty="0">
                <a:latin typeface="Carlito"/>
                <a:cs typeface="Carlito"/>
              </a:rPr>
              <a:t>K</a:t>
            </a:r>
            <a:r>
              <a:rPr spc="-170" dirty="0"/>
              <a:t>-Nearest-Neighbour </a:t>
            </a:r>
            <a:r>
              <a:rPr spc="-215" dirty="0"/>
              <a:t>(</a:t>
            </a:r>
            <a:r>
              <a:rPr i="1" spc="-215" dirty="0">
                <a:latin typeface="Arial"/>
                <a:cs typeface="Arial"/>
              </a:rPr>
              <a:t>k-</a:t>
            </a:r>
            <a:r>
              <a:rPr spc="-215" dirty="0"/>
              <a:t>NN)</a:t>
            </a:r>
            <a:r>
              <a:rPr spc="-150" dirty="0"/>
              <a:t> </a:t>
            </a:r>
            <a:r>
              <a:rPr spc="-190" dirty="0"/>
              <a:t>Classifier</a:t>
            </a:r>
          </a:p>
        </p:txBody>
      </p:sp>
      <p:sp>
        <p:nvSpPr>
          <p:cNvPr id="4" name="object 4"/>
          <p:cNvSpPr/>
          <p:nvPr/>
        </p:nvSpPr>
        <p:spPr>
          <a:xfrm>
            <a:off x="1952625" y="2476285"/>
            <a:ext cx="2705100" cy="27735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05350" y="2476285"/>
            <a:ext cx="2705100" cy="27735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458075" y="2476285"/>
            <a:ext cx="2714625" cy="277359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91869" y="5867717"/>
            <a:ext cx="3077845" cy="4489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22250" indent="-209550">
              <a:lnSpc>
                <a:spcPct val="100000"/>
              </a:lnSpc>
              <a:spcBef>
                <a:spcPts val="125"/>
              </a:spcBef>
              <a:buFont typeface="Arial"/>
              <a:buChar char="•"/>
              <a:tabLst>
                <a:tab pos="222250" algn="l"/>
              </a:tabLst>
            </a:pPr>
            <a:r>
              <a:rPr sz="2750" spc="10" dirty="0">
                <a:latin typeface="Carlito"/>
                <a:cs typeface="Carlito"/>
              </a:rPr>
              <a:t>K </a:t>
            </a:r>
            <a:r>
              <a:rPr sz="2750" spc="-15" dirty="0">
                <a:latin typeface="Times New Roman"/>
                <a:cs typeface="Times New Roman"/>
              </a:rPr>
              <a:t>acts </a:t>
            </a:r>
            <a:r>
              <a:rPr sz="2750" spc="-10" dirty="0">
                <a:latin typeface="Times New Roman"/>
                <a:cs typeface="Times New Roman"/>
              </a:rPr>
              <a:t>as </a:t>
            </a:r>
            <a:r>
              <a:rPr sz="2750" spc="10" dirty="0">
                <a:latin typeface="Times New Roman"/>
                <a:cs typeface="Times New Roman"/>
              </a:rPr>
              <a:t>a</a:t>
            </a:r>
            <a:r>
              <a:rPr sz="2750" spc="220" dirty="0">
                <a:latin typeface="Times New Roman"/>
                <a:cs typeface="Times New Roman"/>
              </a:rPr>
              <a:t> </a:t>
            </a:r>
            <a:r>
              <a:rPr sz="2750" spc="-5" dirty="0">
                <a:latin typeface="Times New Roman"/>
                <a:cs typeface="Times New Roman"/>
              </a:rPr>
              <a:t>smoother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9" name="object 55">
            <a:extLst>
              <a:ext uri="{FF2B5EF4-FFF2-40B4-BE49-F238E27FC236}">
                <a16:creationId xmlns:a16="http://schemas.microsoft.com/office/drawing/2014/main" id="{9D381292-6CD2-445C-A3B4-D55EA7D8EAEC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9376056" y="6515100"/>
            <a:ext cx="2804160" cy="342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31</a:t>
            </a:fld>
            <a:endParaRPr spc="5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6302" y="381380"/>
            <a:ext cx="769556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355" dirty="0"/>
              <a:t>How </a:t>
            </a:r>
            <a:r>
              <a:rPr spc="-130" dirty="0"/>
              <a:t>to </a:t>
            </a:r>
            <a:r>
              <a:rPr spc="-390" dirty="0"/>
              <a:t>Choose </a:t>
            </a:r>
            <a:r>
              <a:rPr spc="-360" dirty="0"/>
              <a:t>K: </a:t>
            </a:r>
            <a:r>
              <a:rPr spc="-434" dirty="0"/>
              <a:t>Cross</a:t>
            </a:r>
            <a:r>
              <a:rPr spc="-229" dirty="0"/>
              <a:t> </a:t>
            </a:r>
            <a:r>
              <a:rPr spc="-130" dirty="0"/>
              <a:t>Validation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96302" y="1520083"/>
            <a:ext cx="10128885" cy="2981325"/>
          </a:xfrm>
          <a:prstGeom prst="rect">
            <a:avLst/>
          </a:prstGeom>
        </p:spPr>
        <p:txBody>
          <a:bodyPr vert="horz" wrap="square" lIns="0" tIns="102870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810"/>
              </a:spcBef>
              <a:buClr>
                <a:srgbClr val="DD8046"/>
              </a:buClr>
              <a:buSzPct val="58620"/>
              <a:buFont typeface="Wingdings"/>
              <a:buChar char=""/>
              <a:tabLst>
                <a:tab pos="336550" algn="l"/>
                <a:tab pos="337185" algn="l"/>
              </a:tabLst>
            </a:pPr>
            <a:r>
              <a:rPr sz="2900" spc="-95" dirty="0">
                <a:latin typeface="Arial"/>
                <a:cs typeface="Arial"/>
              </a:rPr>
              <a:t>Divide </a:t>
            </a:r>
            <a:r>
              <a:rPr sz="2900" spc="-70" dirty="0">
                <a:latin typeface="Arial"/>
                <a:cs typeface="Arial"/>
              </a:rPr>
              <a:t>training </a:t>
            </a:r>
            <a:r>
              <a:rPr sz="2900" spc="-150" dirty="0">
                <a:latin typeface="Arial"/>
                <a:cs typeface="Arial"/>
              </a:rPr>
              <a:t>examples </a:t>
            </a:r>
            <a:r>
              <a:rPr sz="2900" spc="-114" dirty="0">
                <a:latin typeface="Arial"/>
                <a:cs typeface="Arial"/>
              </a:rPr>
              <a:t>into </a:t>
            </a:r>
            <a:r>
              <a:rPr sz="2900" spc="-120" dirty="0">
                <a:latin typeface="Arial"/>
                <a:cs typeface="Arial"/>
              </a:rPr>
              <a:t>two</a:t>
            </a:r>
            <a:r>
              <a:rPr sz="2900" spc="-415" dirty="0">
                <a:latin typeface="Arial"/>
                <a:cs typeface="Arial"/>
              </a:rPr>
              <a:t> </a:t>
            </a:r>
            <a:r>
              <a:rPr sz="2900" spc="-265" dirty="0">
                <a:latin typeface="Arial"/>
                <a:cs typeface="Arial"/>
              </a:rPr>
              <a:t>sets</a:t>
            </a:r>
            <a:endParaRPr sz="290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650"/>
              </a:spcBef>
              <a:buClr>
                <a:srgbClr val="93B6D2"/>
              </a:buClr>
              <a:buSzPct val="69230"/>
              <a:buFont typeface="Wingdings"/>
              <a:buChar char=""/>
              <a:tabLst>
                <a:tab pos="651510" algn="l"/>
              </a:tabLst>
            </a:pPr>
            <a:r>
              <a:rPr sz="2600" spc="-150" dirty="0">
                <a:latin typeface="Arial"/>
                <a:cs typeface="Arial"/>
              </a:rPr>
              <a:t>A </a:t>
            </a:r>
            <a:r>
              <a:rPr sz="2600" spc="-85" dirty="0">
                <a:latin typeface="Arial"/>
                <a:cs typeface="Arial"/>
              </a:rPr>
              <a:t>training </a:t>
            </a:r>
            <a:r>
              <a:rPr sz="2600" spc="-175" dirty="0">
                <a:latin typeface="Arial"/>
                <a:cs typeface="Arial"/>
              </a:rPr>
              <a:t>set </a:t>
            </a:r>
            <a:r>
              <a:rPr sz="2600" spc="-110" dirty="0">
                <a:latin typeface="Arial"/>
                <a:cs typeface="Arial"/>
              </a:rPr>
              <a:t>(80%) </a:t>
            </a:r>
            <a:r>
              <a:rPr sz="2600" spc="-120" dirty="0">
                <a:latin typeface="Arial"/>
                <a:cs typeface="Arial"/>
              </a:rPr>
              <a:t>and </a:t>
            </a:r>
            <a:r>
              <a:rPr sz="2600" dirty="0">
                <a:latin typeface="Arial"/>
                <a:cs typeface="Arial"/>
              </a:rPr>
              <a:t>a </a:t>
            </a:r>
            <a:r>
              <a:rPr sz="2600" spc="-75" dirty="0">
                <a:latin typeface="Arial"/>
                <a:cs typeface="Arial"/>
              </a:rPr>
              <a:t>validation </a:t>
            </a:r>
            <a:r>
              <a:rPr sz="2600" spc="-175" dirty="0">
                <a:latin typeface="Arial"/>
                <a:cs typeface="Arial"/>
              </a:rPr>
              <a:t>set</a:t>
            </a:r>
            <a:r>
              <a:rPr sz="2600" spc="305" dirty="0">
                <a:latin typeface="Arial"/>
                <a:cs typeface="Arial"/>
              </a:rPr>
              <a:t> </a:t>
            </a:r>
            <a:r>
              <a:rPr sz="2600" spc="-110" dirty="0">
                <a:latin typeface="Arial"/>
                <a:cs typeface="Arial"/>
              </a:rPr>
              <a:t>(20%)</a:t>
            </a:r>
            <a:endParaRPr sz="2600">
              <a:latin typeface="Arial"/>
              <a:cs typeface="Arial"/>
            </a:endParaRPr>
          </a:p>
          <a:p>
            <a:pPr marL="336550" marR="204470" indent="-324485">
              <a:lnSpc>
                <a:spcPts val="3460"/>
              </a:lnSpc>
              <a:spcBef>
                <a:spcPts val="845"/>
              </a:spcBef>
              <a:buClr>
                <a:srgbClr val="DD8046"/>
              </a:buClr>
              <a:buSzPct val="58620"/>
              <a:buFont typeface="Wingdings"/>
              <a:buChar char=""/>
              <a:tabLst>
                <a:tab pos="336550" algn="l"/>
                <a:tab pos="337185" algn="l"/>
              </a:tabLst>
            </a:pPr>
            <a:r>
              <a:rPr sz="2900" spc="-120" dirty="0">
                <a:latin typeface="Arial"/>
                <a:cs typeface="Arial"/>
              </a:rPr>
              <a:t>Predict </a:t>
            </a:r>
            <a:r>
              <a:rPr sz="2900" spc="-155" dirty="0">
                <a:latin typeface="Arial"/>
                <a:cs typeface="Arial"/>
              </a:rPr>
              <a:t>the </a:t>
            </a:r>
            <a:r>
              <a:rPr sz="2900" spc="-245" dirty="0">
                <a:latin typeface="Arial"/>
                <a:cs typeface="Arial"/>
              </a:rPr>
              <a:t>class </a:t>
            </a:r>
            <a:r>
              <a:rPr sz="2900" spc="-80" dirty="0">
                <a:latin typeface="Arial"/>
                <a:cs typeface="Arial"/>
              </a:rPr>
              <a:t>labels </a:t>
            </a:r>
            <a:r>
              <a:rPr sz="2900" spc="-10" dirty="0">
                <a:latin typeface="Arial"/>
                <a:cs typeface="Arial"/>
              </a:rPr>
              <a:t>for </a:t>
            </a:r>
            <a:r>
              <a:rPr sz="2900" spc="-60" dirty="0">
                <a:latin typeface="Arial"/>
                <a:cs typeface="Arial"/>
              </a:rPr>
              <a:t>validation </a:t>
            </a:r>
            <a:r>
              <a:rPr sz="2900" spc="-204" dirty="0">
                <a:latin typeface="Arial"/>
                <a:cs typeface="Arial"/>
              </a:rPr>
              <a:t>set </a:t>
            </a:r>
            <a:r>
              <a:rPr sz="2900" spc="-55" dirty="0">
                <a:latin typeface="Arial"/>
                <a:cs typeface="Arial"/>
              </a:rPr>
              <a:t>by </a:t>
            </a:r>
            <a:r>
              <a:rPr sz="2900" spc="-225" dirty="0">
                <a:latin typeface="Arial"/>
                <a:cs typeface="Arial"/>
              </a:rPr>
              <a:t>using </a:t>
            </a:r>
            <a:r>
              <a:rPr sz="2900" spc="-155" dirty="0">
                <a:latin typeface="Arial"/>
                <a:cs typeface="Arial"/>
              </a:rPr>
              <a:t>the </a:t>
            </a:r>
            <a:r>
              <a:rPr sz="2900" spc="-150" dirty="0">
                <a:latin typeface="Arial"/>
                <a:cs typeface="Arial"/>
              </a:rPr>
              <a:t>examples</a:t>
            </a:r>
            <a:r>
              <a:rPr sz="2900" spc="-320" dirty="0">
                <a:latin typeface="Arial"/>
                <a:cs typeface="Arial"/>
              </a:rPr>
              <a:t> </a:t>
            </a:r>
            <a:r>
              <a:rPr sz="2900" spc="-155" dirty="0">
                <a:latin typeface="Arial"/>
                <a:cs typeface="Arial"/>
              </a:rPr>
              <a:t>in  </a:t>
            </a:r>
            <a:r>
              <a:rPr sz="2900" spc="-75" dirty="0">
                <a:latin typeface="Arial"/>
                <a:cs typeface="Arial"/>
              </a:rPr>
              <a:t>training</a:t>
            </a:r>
            <a:r>
              <a:rPr sz="2900" spc="-270" dirty="0">
                <a:latin typeface="Arial"/>
                <a:cs typeface="Arial"/>
              </a:rPr>
              <a:t> </a:t>
            </a:r>
            <a:r>
              <a:rPr sz="2900" spc="-204" dirty="0">
                <a:latin typeface="Arial"/>
                <a:cs typeface="Arial"/>
              </a:rPr>
              <a:t>set</a:t>
            </a:r>
            <a:endParaRPr sz="2900">
              <a:latin typeface="Arial"/>
              <a:cs typeface="Arial"/>
            </a:endParaRPr>
          </a:p>
          <a:p>
            <a:pPr marL="336550" marR="5080" indent="-324485">
              <a:lnSpc>
                <a:spcPts val="3460"/>
              </a:lnSpc>
              <a:spcBef>
                <a:spcPts val="740"/>
              </a:spcBef>
              <a:buClr>
                <a:srgbClr val="DD8046"/>
              </a:buClr>
              <a:buSzPct val="58620"/>
              <a:buFont typeface="Wingdings"/>
              <a:buChar char=""/>
              <a:tabLst>
                <a:tab pos="336550" algn="l"/>
                <a:tab pos="337185" algn="l"/>
              </a:tabLst>
            </a:pPr>
            <a:r>
              <a:rPr sz="2900" spc="-250" dirty="0">
                <a:latin typeface="Arial"/>
                <a:cs typeface="Arial"/>
              </a:rPr>
              <a:t>Choose </a:t>
            </a:r>
            <a:r>
              <a:rPr sz="2900" spc="-155" dirty="0">
                <a:latin typeface="Arial"/>
                <a:cs typeface="Arial"/>
              </a:rPr>
              <a:t>the </a:t>
            </a:r>
            <a:r>
              <a:rPr sz="2900" spc="-204" dirty="0">
                <a:latin typeface="Arial"/>
                <a:cs typeface="Arial"/>
              </a:rPr>
              <a:t>number </a:t>
            </a:r>
            <a:r>
              <a:rPr sz="2900" spc="25" dirty="0">
                <a:latin typeface="Arial"/>
                <a:cs typeface="Arial"/>
              </a:rPr>
              <a:t>of </a:t>
            </a:r>
            <a:r>
              <a:rPr sz="2900" spc="-145" dirty="0">
                <a:latin typeface="Arial"/>
                <a:cs typeface="Arial"/>
              </a:rPr>
              <a:t>neighbors </a:t>
            </a:r>
            <a:r>
              <a:rPr sz="2900" i="1" spc="-170" dirty="0">
                <a:latin typeface="Arial"/>
                <a:cs typeface="Arial"/>
              </a:rPr>
              <a:t>k </a:t>
            </a:r>
            <a:r>
              <a:rPr sz="2900" spc="-75" dirty="0">
                <a:latin typeface="Arial"/>
                <a:cs typeface="Arial"/>
              </a:rPr>
              <a:t>that </a:t>
            </a:r>
            <a:r>
              <a:rPr sz="2900" spc="-175" dirty="0">
                <a:latin typeface="Arial"/>
                <a:cs typeface="Arial"/>
              </a:rPr>
              <a:t>maximizes </a:t>
            </a:r>
            <a:r>
              <a:rPr sz="2900" spc="-155" dirty="0">
                <a:latin typeface="Arial"/>
                <a:cs typeface="Arial"/>
              </a:rPr>
              <a:t>the </a:t>
            </a:r>
            <a:r>
              <a:rPr sz="2900" spc="-140" dirty="0">
                <a:latin typeface="Arial"/>
                <a:cs typeface="Arial"/>
              </a:rPr>
              <a:t>classification  </a:t>
            </a:r>
            <a:r>
              <a:rPr sz="2900" spc="-155" dirty="0">
                <a:latin typeface="Arial"/>
                <a:cs typeface="Arial"/>
              </a:rPr>
              <a:t>accuracy</a:t>
            </a:r>
            <a:endParaRPr sz="2900">
              <a:latin typeface="Arial"/>
              <a:cs typeface="Arial"/>
            </a:endParaRPr>
          </a:p>
        </p:txBody>
      </p:sp>
      <p:sp>
        <p:nvSpPr>
          <p:cNvPr id="6" name="object 55">
            <a:extLst>
              <a:ext uri="{FF2B5EF4-FFF2-40B4-BE49-F238E27FC236}">
                <a16:creationId xmlns:a16="http://schemas.microsoft.com/office/drawing/2014/main" id="{CBFF5E4E-EAD6-49EE-ABE4-163B7184525A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9311640" y="6377940"/>
            <a:ext cx="2804160" cy="342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32</a:t>
            </a:fld>
            <a:endParaRPr spc="5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1367" y="490474"/>
            <a:ext cx="660273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-390" dirty="0"/>
              <a:t>Discussion </a:t>
            </a:r>
            <a:r>
              <a:rPr sz="3950" spc="-320" dirty="0"/>
              <a:t>on </a:t>
            </a:r>
            <a:r>
              <a:rPr sz="3950" spc="-245" dirty="0"/>
              <a:t>the </a:t>
            </a:r>
            <a:r>
              <a:rPr sz="3950" i="1" spc="-165" dirty="0">
                <a:latin typeface="Arial"/>
                <a:cs typeface="Arial"/>
              </a:rPr>
              <a:t>k</a:t>
            </a:r>
            <a:r>
              <a:rPr sz="3950" spc="-165" dirty="0"/>
              <a:t>-NN</a:t>
            </a:r>
            <a:r>
              <a:rPr sz="3950" spc="320" dirty="0"/>
              <a:t> </a:t>
            </a:r>
            <a:r>
              <a:rPr sz="3950" spc="-175" dirty="0"/>
              <a:t>Algorithm</a:t>
            </a:r>
            <a:endParaRPr sz="395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33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781367" y="1425787"/>
            <a:ext cx="10835640" cy="181800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74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i="1" spc="-105" dirty="0">
                <a:latin typeface="Arial"/>
                <a:cs typeface="Arial"/>
              </a:rPr>
              <a:t>k</a:t>
            </a:r>
            <a:r>
              <a:rPr sz="2400" spc="-105" dirty="0">
                <a:latin typeface="Arial"/>
                <a:cs typeface="Arial"/>
              </a:rPr>
              <a:t>-NN </a:t>
            </a:r>
            <a:r>
              <a:rPr sz="2400" spc="-20" dirty="0">
                <a:latin typeface="Arial"/>
                <a:cs typeface="Arial"/>
              </a:rPr>
              <a:t>for </a:t>
            </a:r>
            <a:r>
              <a:rPr sz="2400" u="heavy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real-valued </a:t>
            </a:r>
            <a:r>
              <a:rPr sz="2400" u="heavy" spc="-8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prediction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for </a:t>
            </a:r>
            <a:r>
              <a:rPr sz="2400" spc="-10" dirty="0">
                <a:latin typeface="Arial"/>
                <a:cs typeface="Arial"/>
              </a:rPr>
              <a:t>a </a:t>
            </a:r>
            <a:r>
              <a:rPr sz="2400" spc="-130" dirty="0">
                <a:latin typeface="Arial"/>
                <a:cs typeface="Arial"/>
              </a:rPr>
              <a:t>given </a:t>
            </a:r>
            <a:r>
              <a:rPr sz="2400" spc="-240" dirty="0">
                <a:latin typeface="Arial"/>
                <a:cs typeface="Arial"/>
              </a:rPr>
              <a:t>unknown</a:t>
            </a:r>
            <a:r>
              <a:rPr sz="2400" spc="-190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tuple</a:t>
            </a:r>
            <a:endParaRPr sz="240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650"/>
              </a:spcBef>
              <a:buClr>
                <a:srgbClr val="93B6D2"/>
              </a:buClr>
              <a:buSzPct val="68750"/>
              <a:buChar char=""/>
              <a:tabLst>
                <a:tab pos="651510" algn="l"/>
              </a:tabLst>
            </a:pPr>
            <a:r>
              <a:rPr sz="2400" spc="-235" dirty="0">
                <a:latin typeface="Arial"/>
                <a:cs typeface="Arial"/>
              </a:rPr>
              <a:t>Returns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210" dirty="0">
                <a:latin typeface="Arial"/>
                <a:cs typeface="Arial"/>
              </a:rPr>
              <a:t>mean </a:t>
            </a:r>
            <a:r>
              <a:rPr sz="2400" spc="-180" dirty="0">
                <a:latin typeface="Arial"/>
                <a:cs typeface="Arial"/>
              </a:rPr>
              <a:t>values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i="1" spc="-150" dirty="0">
                <a:latin typeface="Arial"/>
                <a:cs typeface="Arial"/>
              </a:rPr>
              <a:t>k </a:t>
            </a:r>
            <a:r>
              <a:rPr sz="2400" spc="-135" dirty="0">
                <a:latin typeface="Arial"/>
                <a:cs typeface="Arial"/>
              </a:rPr>
              <a:t>nearest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135" dirty="0">
                <a:latin typeface="Arial"/>
                <a:cs typeface="Arial"/>
              </a:rPr>
              <a:t>neighbors</a:t>
            </a:r>
            <a:endParaRPr sz="240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65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u="heavy" spc="-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Distance-weighted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135" dirty="0">
                <a:latin typeface="Arial"/>
                <a:cs typeface="Arial"/>
              </a:rPr>
              <a:t>nearest </a:t>
            </a:r>
            <a:r>
              <a:rPr sz="2400" spc="-105" dirty="0">
                <a:latin typeface="Arial"/>
                <a:cs typeface="Arial"/>
              </a:rPr>
              <a:t>neighbor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90" dirty="0">
                <a:latin typeface="Arial"/>
                <a:cs typeface="Arial"/>
              </a:rPr>
              <a:t>algorithm</a:t>
            </a:r>
            <a:endParaRPr sz="240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650"/>
              </a:spcBef>
              <a:buClr>
                <a:srgbClr val="93B6D2"/>
              </a:buClr>
              <a:buSzPct val="68750"/>
              <a:buChar char=""/>
              <a:tabLst>
                <a:tab pos="651510" algn="l"/>
              </a:tabLst>
            </a:pPr>
            <a:r>
              <a:rPr sz="2400" spc="-90" dirty="0">
                <a:latin typeface="Arial"/>
                <a:cs typeface="Arial"/>
              </a:rPr>
              <a:t>Weight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120" dirty="0">
                <a:latin typeface="Arial"/>
                <a:cs typeface="Arial"/>
              </a:rPr>
              <a:t>contribution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160" dirty="0">
                <a:latin typeface="Arial"/>
                <a:cs typeface="Arial"/>
              </a:rPr>
              <a:t>each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i="1" spc="-150" dirty="0">
                <a:latin typeface="Arial"/>
                <a:cs typeface="Arial"/>
              </a:rPr>
              <a:t>k </a:t>
            </a:r>
            <a:r>
              <a:rPr sz="2400" spc="-135" dirty="0">
                <a:latin typeface="Arial"/>
                <a:cs typeface="Arial"/>
              </a:rPr>
              <a:t>neighbors </a:t>
            </a:r>
            <a:r>
              <a:rPr sz="2400" spc="-114" dirty="0">
                <a:latin typeface="Arial"/>
                <a:cs typeface="Arial"/>
              </a:rPr>
              <a:t>according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85" dirty="0">
                <a:latin typeface="Arial"/>
                <a:cs typeface="Arial"/>
              </a:rPr>
              <a:t>their </a:t>
            </a:r>
            <a:r>
              <a:rPr sz="2400" spc="-140" dirty="0">
                <a:latin typeface="Arial"/>
                <a:cs typeface="Arial"/>
              </a:rPr>
              <a:t>distance </a:t>
            </a:r>
            <a:r>
              <a:rPr sz="2400" spc="-65" dirty="0">
                <a:latin typeface="Arial"/>
                <a:cs typeface="Arial"/>
              </a:rPr>
              <a:t>to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240" dirty="0">
                <a:latin typeface="Arial"/>
                <a:cs typeface="Arial"/>
              </a:rPr>
              <a:t>the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94713" y="3151187"/>
            <a:ext cx="5192395" cy="883919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0"/>
              </a:spcBef>
            </a:pPr>
            <a:r>
              <a:rPr sz="2400" spc="-80" dirty="0">
                <a:latin typeface="Arial"/>
                <a:cs typeface="Arial"/>
              </a:rPr>
              <a:t>query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i="1" spc="-40" dirty="0">
                <a:latin typeface="Arial"/>
                <a:cs typeface="Arial"/>
              </a:rPr>
              <a:t>x</a:t>
            </a:r>
            <a:r>
              <a:rPr sz="2325" i="1" spc="-60" baseline="-19713" dirty="0">
                <a:latin typeface="Arial"/>
                <a:cs typeface="Arial"/>
              </a:rPr>
              <a:t>q</a:t>
            </a:r>
            <a:endParaRPr sz="2325" baseline="-19713">
              <a:latin typeface="Arial"/>
              <a:cs typeface="Arial"/>
            </a:endParaRPr>
          </a:p>
          <a:p>
            <a:pPr marL="85725">
              <a:lnSpc>
                <a:spcPct val="100000"/>
              </a:lnSpc>
              <a:spcBef>
                <a:spcPts val="500"/>
              </a:spcBef>
            </a:pPr>
            <a:r>
              <a:rPr sz="1800" spc="1880" dirty="0">
                <a:solidFill>
                  <a:srgbClr val="DD8046"/>
                </a:solidFill>
                <a:latin typeface="Wingdings"/>
                <a:cs typeface="Wingdings"/>
              </a:rPr>
              <a:t>◼</a:t>
            </a:r>
            <a:r>
              <a:rPr sz="1800" spc="-140" dirty="0">
                <a:solidFill>
                  <a:srgbClr val="DD8046"/>
                </a:solidFill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Arial"/>
                <a:cs typeface="Arial"/>
              </a:rPr>
              <a:t>Give </a:t>
            </a:r>
            <a:r>
              <a:rPr sz="2400" spc="-35" dirty="0">
                <a:latin typeface="Arial"/>
                <a:cs typeface="Arial"/>
              </a:rPr>
              <a:t>greater </a:t>
            </a:r>
            <a:r>
              <a:rPr sz="2400" spc="-114" dirty="0">
                <a:latin typeface="Arial"/>
                <a:cs typeface="Arial"/>
              </a:rPr>
              <a:t>weight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165" dirty="0">
                <a:latin typeface="Arial"/>
                <a:cs typeface="Arial"/>
              </a:rPr>
              <a:t>closer </a:t>
            </a:r>
            <a:r>
              <a:rPr sz="2400" spc="-365" dirty="0">
                <a:latin typeface="Arial"/>
                <a:cs typeface="Arial"/>
              </a:rPr>
              <a:t>neighbors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1367" y="4438967"/>
            <a:ext cx="10828655" cy="1751964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82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u="heavy" spc="-2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Robust</a:t>
            </a:r>
            <a:r>
              <a:rPr sz="2400" spc="-240" dirty="0">
                <a:latin typeface="Arial"/>
                <a:cs typeface="Arial"/>
              </a:rPr>
              <a:t>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165" dirty="0">
                <a:latin typeface="Arial"/>
                <a:cs typeface="Arial"/>
              </a:rPr>
              <a:t>noisy </a:t>
            </a:r>
            <a:r>
              <a:rPr sz="2400" dirty="0">
                <a:latin typeface="Arial"/>
                <a:cs typeface="Arial"/>
              </a:rPr>
              <a:t>data </a:t>
            </a:r>
            <a:r>
              <a:rPr sz="2400" spc="-70" dirty="0">
                <a:latin typeface="Arial"/>
                <a:cs typeface="Arial"/>
              </a:rPr>
              <a:t>by averaging </a:t>
            </a:r>
            <a:r>
              <a:rPr sz="2400" i="1" spc="-120" dirty="0">
                <a:latin typeface="Arial"/>
                <a:cs typeface="Arial"/>
              </a:rPr>
              <a:t>k</a:t>
            </a:r>
            <a:r>
              <a:rPr sz="2400" spc="-120" dirty="0">
                <a:latin typeface="Arial"/>
                <a:cs typeface="Arial"/>
              </a:rPr>
              <a:t>-nearest</a:t>
            </a:r>
            <a:r>
              <a:rPr sz="2400" spc="-175" dirty="0">
                <a:latin typeface="Arial"/>
                <a:cs typeface="Arial"/>
              </a:rPr>
              <a:t> </a:t>
            </a:r>
            <a:r>
              <a:rPr sz="2400" spc="-135" dirty="0">
                <a:latin typeface="Arial"/>
                <a:cs typeface="Arial"/>
              </a:rPr>
              <a:t>neighbors</a:t>
            </a:r>
            <a:endParaRPr sz="2400">
              <a:latin typeface="Arial"/>
              <a:cs typeface="Arial"/>
            </a:endParaRPr>
          </a:p>
          <a:p>
            <a:pPr marL="336550" indent="-324485">
              <a:lnSpc>
                <a:spcPts val="2865"/>
              </a:lnSpc>
              <a:spcBef>
                <a:spcPts val="72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u="heavy" spc="-2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Curse 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2400" u="heavy" spc="-1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dimensionality</a:t>
            </a:r>
            <a:r>
              <a:rPr sz="2400" spc="-120" dirty="0">
                <a:latin typeface="Arial"/>
                <a:cs typeface="Arial"/>
              </a:rPr>
              <a:t>: </a:t>
            </a:r>
            <a:r>
              <a:rPr sz="2400" spc="-140" dirty="0">
                <a:latin typeface="Arial"/>
                <a:cs typeface="Arial"/>
              </a:rPr>
              <a:t>distance </a:t>
            </a:r>
            <a:r>
              <a:rPr sz="2400" spc="-130" dirty="0">
                <a:latin typeface="Arial"/>
                <a:cs typeface="Arial"/>
              </a:rPr>
              <a:t>between </a:t>
            </a:r>
            <a:r>
              <a:rPr sz="2400" spc="-135" dirty="0">
                <a:latin typeface="Arial"/>
                <a:cs typeface="Arial"/>
              </a:rPr>
              <a:t>neighbors </a:t>
            </a:r>
            <a:r>
              <a:rPr sz="2400" spc="-150" dirty="0">
                <a:latin typeface="Arial"/>
                <a:cs typeface="Arial"/>
              </a:rPr>
              <a:t>could </a:t>
            </a:r>
            <a:r>
              <a:rPr sz="2400" spc="-65" dirty="0">
                <a:latin typeface="Arial"/>
                <a:cs typeface="Arial"/>
              </a:rPr>
              <a:t>be </a:t>
            </a:r>
            <a:r>
              <a:rPr sz="2400" spc="-110" dirty="0">
                <a:latin typeface="Arial"/>
                <a:cs typeface="Arial"/>
              </a:rPr>
              <a:t>dominated </a:t>
            </a:r>
            <a:r>
              <a:rPr sz="2400" spc="-70" dirty="0">
                <a:latin typeface="Arial"/>
                <a:cs typeface="Arial"/>
              </a:rPr>
              <a:t>by</a:t>
            </a:r>
            <a:r>
              <a:rPr sz="2400" spc="345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irrelevant</a:t>
            </a:r>
            <a:endParaRPr sz="2400">
              <a:latin typeface="Arial"/>
              <a:cs typeface="Arial"/>
            </a:endParaRPr>
          </a:p>
          <a:p>
            <a:pPr marL="336550">
              <a:lnSpc>
                <a:spcPts val="2865"/>
              </a:lnSpc>
            </a:pPr>
            <a:r>
              <a:rPr sz="2400" spc="-80" dirty="0">
                <a:latin typeface="Arial"/>
                <a:cs typeface="Arial"/>
              </a:rPr>
              <a:t>attributes</a:t>
            </a:r>
            <a:endParaRPr sz="2400">
              <a:latin typeface="Arial"/>
              <a:cs typeface="Arial"/>
            </a:endParaRPr>
          </a:p>
          <a:p>
            <a:pPr marL="374650">
              <a:lnSpc>
                <a:spcPct val="100000"/>
              </a:lnSpc>
              <a:spcBef>
                <a:spcPts val="650"/>
              </a:spcBef>
            </a:pPr>
            <a:r>
              <a:rPr sz="1650" spc="310" dirty="0">
                <a:solidFill>
                  <a:srgbClr val="93B6D2"/>
                </a:solidFill>
                <a:latin typeface="Arial"/>
                <a:cs typeface="Arial"/>
              </a:rPr>
              <a:t> </a:t>
            </a:r>
            <a:r>
              <a:rPr sz="2400" spc="-390" dirty="0">
                <a:latin typeface="Arial"/>
                <a:cs typeface="Arial"/>
              </a:rPr>
              <a:t>To </a:t>
            </a:r>
            <a:r>
              <a:rPr sz="2400" spc="-185" dirty="0">
                <a:latin typeface="Arial"/>
                <a:cs typeface="Arial"/>
              </a:rPr>
              <a:t>overcome </a:t>
            </a:r>
            <a:r>
              <a:rPr sz="2400" spc="-55" dirty="0">
                <a:latin typeface="Arial"/>
                <a:cs typeface="Arial"/>
              </a:rPr>
              <a:t>it, </a:t>
            </a:r>
            <a:r>
              <a:rPr sz="2400" spc="-155" dirty="0">
                <a:latin typeface="Arial"/>
                <a:cs typeface="Arial"/>
              </a:rPr>
              <a:t>axes </a:t>
            </a:r>
            <a:r>
              <a:rPr sz="2400" spc="-145" dirty="0">
                <a:latin typeface="Arial"/>
                <a:cs typeface="Arial"/>
              </a:rPr>
              <a:t>stretch </a:t>
            </a:r>
            <a:r>
              <a:rPr sz="2400" spc="-70" dirty="0">
                <a:latin typeface="Arial"/>
                <a:cs typeface="Arial"/>
              </a:rPr>
              <a:t>or </a:t>
            </a:r>
            <a:r>
              <a:rPr sz="2400" spc="-120" dirty="0">
                <a:latin typeface="Arial"/>
                <a:cs typeface="Arial"/>
              </a:rPr>
              <a:t>elimination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110" dirty="0">
                <a:latin typeface="Arial"/>
                <a:cs typeface="Arial"/>
              </a:rPr>
              <a:t>least </a:t>
            </a:r>
            <a:r>
              <a:rPr sz="2400" spc="-100" dirty="0">
                <a:latin typeface="Arial"/>
                <a:cs typeface="Arial"/>
              </a:rPr>
              <a:t>relevant</a:t>
            </a:r>
            <a:r>
              <a:rPr sz="2400" spc="-365" dirty="0">
                <a:latin typeface="Arial"/>
                <a:cs typeface="Arial"/>
              </a:rPr>
              <a:t> </a:t>
            </a:r>
            <a:r>
              <a:rPr sz="2400" spc="-80" dirty="0">
                <a:latin typeface="Arial"/>
                <a:cs typeface="Arial"/>
              </a:rPr>
              <a:t>attributes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710360" y="3557366"/>
            <a:ext cx="1367790" cy="4921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</a:pPr>
            <a:r>
              <a:rPr sz="3050" i="1" spc="85" dirty="0">
                <a:latin typeface="Times New Roman"/>
                <a:cs typeface="Times New Roman"/>
              </a:rPr>
              <a:t>d</a:t>
            </a:r>
            <a:r>
              <a:rPr sz="3050" spc="85" dirty="0">
                <a:latin typeface="Times New Roman"/>
                <a:cs typeface="Times New Roman"/>
              </a:rPr>
              <a:t>(</a:t>
            </a:r>
            <a:r>
              <a:rPr sz="3050" i="1" spc="85" dirty="0">
                <a:latin typeface="Times New Roman"/>
                <a:cs typeface="Times New Roman"/>
              </a:rPr>
              <a:t>x</a:t>
            </a:r>
            <a:r>
              <a:rPr sz="2700" i="1" spc="127" baseline="-32407" dirty="0">
                <a:latin typeface="Times New Roman"/>
                <a:cs typeface="Times New Roman"/>
              </a:rPr>
              <a:t>q</a:t>
            </a:r>
            <a:r>
              <a:rPr sz="3050" spc="85" dirty="0">
                <a:latin typeface="Times New Roman"/>
                <a:cs typeface="Times New Roman"/>
              </a:rPr>
              <a:t>,</a:t>
            </a:r>
            <a:r>
              <a:rPr sz="3050" spc="-505" dirty="0">
                <a:latin typeface="Times New Roman"/>
                <a:cs typeface="Times New Roman"/>
              </a:rPr>
              <a:t> </a:t>
            </a:r>
            <a:r>
              <a:rPr sz="3050" i="1" spc="-75" dirty="0">
                <a:latin typeface="Times New Roman"/>
                <a:cs typeface="Times New Roman"/>
              </a:rPr>
              <a:t>x</a:t>
            </a:r>
            <a:r>
              <a:rPr sz="2700" i="1" spc="-112" baseline="-32407" dirty="0">
                <a:latin typeface="Times New Roman"/>
                <a:cs typeface="Times New Roman"/>
              </a:rPr>
              <a:t>i</a:t>
            </a:r>
            <a:r>
              <a:rPr sz="2700" i="1" spc="-419" baseline="-32407" dirty="0">
                <a:latin typeface="Times New Roman"/>
                <a:cs typeface="Times New Roman"/>
              </a:rPr>
              <a:t> </a:t>
            </a:r>
            <a:r>
              <a:rPr sz="3050" spc="25" dirty="0">
                <a:latin typeface="Times New Roman"/>
                <a:cs typeface="Times New Roman"/>
              </a:rPr>
              <a:t>)</a:t>
            </a:r>
            <a:r>
              <a:rPr sz="2700" spc="37" baseline="24691" dirty="0">
                <a:latin typeface="Times New Roman"/>
                <a:cs typeface="Times New Roman"/>
              </a:rPr>
              <a:t>2</a:t>
            </a:r>
            <a:endParaRPr sz="2700" baseline="24691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34965" y="3156548"/>
            <a:ext cx="1973580" cy="4921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0"/>
              </a:spcBef>
              <a:tabLst>
                <a:tab pos="1170305" algn="l"/>
                <a:tab pos="1934845" algn="l"/>
              </a:tabLst>
            </a:pPr>
            <a:r>
              <a:rPr sz="4575" i="1" spc="7" baseline="-20947" dirty="0">
                <a:latin typeface="Times New Roman"/>
                <a:cs typeface="Times New Roman"/>
              </a:rPr>
              <a:t>w</a:t>
            </a:r>
            <a:r>
              <a:rPr sz="4575" i="1" spc="-712" baseline="-20947" dirty="0">
                <a:latin typeface="Times New Roman"/>
                <a:cs typeface="Times New Roman"/>
              </a:rPr>
              <a:t> </a:t>
            </a:r>
            <a:r>
              <a:rPr sz="4575" baseline="-20947" dirty="0">
                <a:latin typeface="Symbol"/>
                <a:cs typeface="Symbol"/>
              </a:rPr>
              <a:t></a:t>
            </a:r>
            <a:r>
              <a:rPr sz="3050" u="sng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</a:t>
            </a:r>
            <a:r>
              <a:rPr sz="305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	</a:t>
            </a:r>
            <a:endParaRPr sz="30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6937" y="1714942"/>
            <a:ext cx="9925685" cy="313547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13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lang="en-US" sz="3200" spc="-254" dirty="0"/>
              <a:t>Bayesian </a:t>
            </a:r>
            <a:r>
              <a:rPr lang="en-US" sz="3200" spc="-195" dirty="0"/>
              <a:t>Classification</a:t>
            </a:r>
            <a:endParaRPr lang="en-US" sz="2900" spc="-155" dirty="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13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endParaRPr lang="en-US" sz="2900" spc="-155" dirty="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13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900" spc="-155" dirty="0">
                <a:latin typeface="Arial"/>
                <a:cs typeface="Arial"/>
              </a:rPr>
              <a:t>Lazy </a:t>
            </a:r>
            <a:r>
              <a:rPr sz="2900" spc="-180" dirty="0">
                <a:latin typeface="Arial"/>
                <a:cs typeface="Arial"/>
              </a:rPr>
              <a:t>Learners </a:t>
            </a:r>
            <a:r>
              <a:rPr sz="2900" spc="-100" dirty="0">
                <a:latin typeface="Arial"/>
                <a:cs typeface="Arial"/>
              </a:rPr>
              <a:t>and </a:t>
            </a:r>
            <a:r>
              <a:rPr sz="2900" spc="-120" dirty="0">
                <a:latin typeface="Arial"/>
                <a:cs typeface="Arial"/>
              </a:rPr>
              <a:t>K-Nearest</a:t>
            </a:r>
            <a:r>
              <a:rPr sz="2900" spc="-245" dirty="0">
                <a:latin typeface="Arial"/>
                <a:cs typeface="Arial"/>
              </a:rPr>
              <a:t> </a:t>
            </a:r>
            <a:r>
              <a:rPr sz="2900" spc="-125" dirty="0">
                <a:latin typeface="Arial"/>
                <a:cs typeface="Arial"/>
              </a:rPr>
              <a:t>Neighbors</a:t>
            </a:r>
            <a:endParaRPr sz="2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DD8046"/>
              </a:buClr>
              <a:buFont typeface="Wingdings"/>
              <a:buChar char=""/>
            </a:pPr>
            <a:endParaRPr sz="2650" dirty="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900" spc="-95" dirty="0">
                <a:latin typeface="Arial"/>
                <a:cs typeface="Arial"/>
              </a:rPr>
              <a:t>Neural</a:t>
            </a:r>
            <a:r>
              <a:rPr sz="2900" spc="-180" dirty="0">
                <a:latin typeface="Arial"/>
                <a:cs typeface="Arial"/>
              </a:rPr>
              <a:t> </a:t>
            </a:r>
            <a:r>
              <a:rPr sz="2900" spc="-145" dirty="0">
                <a:latin typeface="Arial"/>
                <a:cs typeface="Arial"/>
              </a:rPr>
              <a:t>Networks</a:t>
            </a:r>
            <a:endParaRPr sz="2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DD8046"/>
              </a:buClr>
              <a:buFont typeface="Wingdings"/>
              <a:buChar char=""/>
            </a:pPr>
            <a:endParaRPr sz="2650" dirty="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5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900" spc="-110" dirty="0">
                <a:latin typeface="Arial"/>
                <a:cs typeface="Arial"/>
              </a:rPr>
              <a:t>Support </a:t>
            </a:r>
            <a:r>
              <a:rPr sz="2900" spc="-140" dirty="0">
                <a:latin typeface="Arial"/>
                <a:cs typeface="Arial"/>
              </a:rPr>
              <a:t>Vector</a:t>
            </a:r>
            <a:r>
              <a:rPr sz="2900" spc="-355" dirty="0">
                <a:latin typeface="Arial"/>
                <a:cs typeface="Arial"/>
              </a:rPr>
              <a:t> </a:t>
            </a:r>
            <a:r>
              <a:rPr sz="2900" spc="-195" dirty="0">
                <a:latin typeface="Arial"/>
                <a:cs typeface="Arial"/>
              </a:rPr>
              <a:t>Machines</a:t>
            </a:r>
            <a:endParaRPr sz="29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6937" y="440626"/>
            <a:ext cx="748220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20" dirty="0"/>
              <a:t>Classification: </a:t>
            </a:r>
            <a:r>
              <a:rPr spc="-225" dirty="0"/>
              <a:t>Advanced</a:t>
            </a:r>
            <a:r>
              <a:rPr spc="-240" dirty="0"/>
              <a:t> </a:t>
            </a:r>
            <a:r>
              <a:rPr spc="-275" dirty="0"/>
              <a:t>Methods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3794659" y="3585561"/>
            <a:ext cx="554355" cy="453390"/>
            <a:chOff x="7147999" y="1701604"/>
            <a:chExt cx="554355" cy="453390"/>
          </a:xfrm>
        </p:grpSpPr>
        <p:sp>
          <p:nvSpPr>
            <p:cNvPr id="5" name="object 5"/>
            <p:cNvSpPr/>
            <p:nvPr/>
          </p:nvSpPr>
          <p:spPr>
            <a:xfrm>
              <a:off x="7152766" y="1706371"/>
              <a:ext cx="544830" cy="443865"/>
            </a:xfrm>
            <a:custGeom>
              <a:avLst/>
              <a:gdLst/>
              <a:ahLst/>
              <a:cxnLst/>
              <a:rect l="l" t="t" r="r" b="b"/>
              <a:pathLst>
                <a:path w="544829" h="443864">
                  <a:moveTo>
                    <a:pt x="89153" y="0"/>
                  </a:moveTo>
                  <a:lnTo>
                    <a:pt x="0" y="268097"/>
                  </a:lnTo>
                  <a:lnTo>
                    <a:pt x="221487" y="443611"/>
                  </a:lnTo>
                  <a:lnTo>
                    <a:pt x="188467" y="332739"/>
                  </a:lnTo>
                  <a:lnTo>
                    <a:pt x="544322" y="226567"/>
                  </a:lnTo>
                  <a:lnTo>
                    <a:pt x="433577" y="138811"/>
                  </a:lnTo>
                  <a:lnTo>
                    <a:pt x="478154" y="4699"/>
                  </a:lnTo>
                  <a:lnTo>
                    <a:pt x="122300" y="110870"/>
                  </a:lnTo>
                  <a:lnTo>
                    <a:pt x="89153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152766" y="1706371"/>
              <a:ext cx="544830" cy="443865"/>
            </a:xfrm>
            <a:custGeom>
              <a:avLst/>
              <a:gdLst/>
              <a:ahLst/>
              <a:cxnLst/>
              <a:rect l="l" t="t" r="r" b="b"/>
              <a:pathLst>
                <a:path w="544829" h="443864">
                  <a:moveTo>
                    <a:pt x="544322" y="226567"/>
                  </a:moveTo>
                  <a:lnTo>
                    <a:pt x="188467" y="332739"/>
                  </a:lnTo>
                  <a:lnTo>
                    <a:pt x="221487" y="443611"/>
                  </a:lnTo>
                  <a:lnTo>
                    <a:pt x="0" y="268097"/>
                  </a:lnTo>
                  <a:lnTo>
                    <a:pt x="89153" y="0"/>
                  </a:lnTo>
                  <a:lnTo>
                    <a:pt x="122300" y="110870"/>
                  </a:lnTo>
                  <a:lnTo>
                    <a:pt x="478154" y="4699"/>
                  </a:lnTo>
                  <a:lnTo>
                    <a:pt x="433577" y="138811"/>
                  </a:lnTo>
                  <a:lnTo>
                    <a:pt x="544322" y="226567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34</a:t>
            </a:fld>
            <a:endParaRPr spc="5" dirty="0"/>
          </a:p>
        </p:txBody>
      </p:sp>
    </p:spTree>
    <p:extLst>
      <p:ext uri="{BB962C8B-B14F-4D97-AF65-F5344CB8AC3E}">
        <p14:creationId xmlns:p14="http://schemas.microsoft.com/office/powerpoint/2010/main" val="8036719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6302" y="338455"/>
            <a:ext cx="744029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65" dirty="0"/>
              <a:t>Neural </a:t>
            </a:r>
            <a:r>
              <a:rPr spc="-170" dirty="0"/>
              <a:t>Network </a:t>
            </a:r>
            <a:r>
              <a:rPr dirty="0"/>
              <a:t>for</a:t>
            </a:r>
            <a:r>
              <a:rPr spc="-80" dirty="0"/>
              <a:t> </a:t>
            </a:r>
            <a:r>
              <a:rPr spc="-215" dirty="0"/>
              <a:t>Classification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35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801052" y="1438973"/>
            <a:ext cx="10538460" cy="38792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36550" marR="560070" indent="-324485">
              <a:lnSpc>
                <a:spcPct val="120000"/>
              </a:lnSpc>
              <a:spcBef>
                <a:spcPts val="9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spc="-65" dirty="0">
                <a:latin typeface="Arial"/>
                <a:cs typeface="Arial"/>
              </a:rPr>
              <a:t>Started </a:t>
            </a:r>
            <a:r>
              <a:rPr sz="2400" spc="-70" dirty="0">
                <a:latin typeface="Arial"/>
                <a:cs typeface="Arial"/>
              </a:rPr>
              <a:t>by </a:t>
            </a:r>
            <a:r>
              <a:rPr sz="2400" spc="-155" dirty="0">
                <a:latin typeface="Arial"/>
                <a:cs typeface="Arial"/>
              </a:rPr>
              <a:t>psychologists </a:t>
            </a:r>
            <a:r>
              <a:rPr sz="2400" spc="-95" dirty="0">
                <a:latin typeface="Arial"/>
                <a:cs typeface="Arial"/>
              </a:rPr>
              <a:t>and </a:t>
            </a:r>
            <a:r>
              <a:rPr sz="2400" spc="-130" dirty="0">
                <a:latin typeface="Arial"/>
                <a:cs typeface="Arial"/>
              </a:rPr>
              <a:t>neurobiologists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95" dirty="0">
                <a:latin typeface="Arial"/>
                <a:cs typeface="Arial"/>
              </a:rPr>
              <a:t>develop and </a:t>
            </a:r>
            <a:r>
              <a:rPr sz="2400" spc="-135" dirty="0">
                <a:latin typeface="Arial"/>
                <a:cs typeface="Arial"/>
              </a:rPr>
              <a:t>test </a:t>
            </a:r>
            <a:r>
              <a:rPr sz="2400" spc="-120" dirty="0">
                <a:latin typeface="Arial"/>
                <a:cs typeface="Arial"/>
              </a:rPr>
              <a:t>computational  </a:t>
            </a:r>
            <a:r>
              <a:rPr sz="2400" spc="-140" dirty="0">
                <a:latin typeface="Arial"/>
                <a:cs typeface="Arial"/>
              </a:rPr>
              <a:t>analogues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110" dirty="0">
                <a:latin typeface="Arial"/>
                <a:cs typeface="Arial"/>
              </a:rPr>
              <a:t> </a:t>
            </a:r>
            <a:r>
              <a:rPr sz="2400" spc="-225" dirty="0">
                <a:latin typeface="Arial"/>
                <a:cs typeface="Arial"/>
              </a:rPr>
              <a:t>neurons</a:t>
            </a:r>
            <a:endParaRPr sz="240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125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spc="-150" dirty="0">
                <a:latin typeface="Arial"/>
                <a:cs typeface="Arial"/>
              </a:rPr>
              <a:t>A </a:t>
            </a:r>
            <a:r>
              <a:rPr sz="2400" spc="-114" dirty="0">
                <a:latin typeface="Arial"/>
                <a:cs typeface="Arial"/>
              </a:rPr>
              <a:t>neural </a:t>
            </a:r>
            <a:r>
              <a:rPr sz="2400" spc="-125" dirty="0">
                <a:latin typeface="Arial"/>
                <a:cs typeface="Arial"/>
              </a:rPr>
              <a:t>network: </a:t>
            </a:r>
            <a:r>
              <a:rPr sz="2400" spc="-150" dirty="0">
                <a:latin typeface="Arial"/>
                <a:cs typeface="Arial"/>
              </a:rPr>
              <a:t>A </a:t>
            </a:r>
            <a:r>
              <a:rPr sz="2400" spc="-180" dirty="0">
                <a:latin typeface="Arial"/>
                <a:cs typeface="Arial"/>
              </a:rPr>
              <a:t>set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180" dirty="0">
                <a:latin typeface="Arial"/>
                <a:cs typeface="Arial"/>
              </a:rPr>
              <a:t>connected </a:t>
            </a:r>
            <a:r>
              <a:rPr sz="2400" spc="-65" dirty="0">
                <a:latin typeface="Arial"/>
                <a:cs typeface="Arial"/>
              </a:rPr>
              <a:t>input/output </a:t>
            </a:r>
            <a:r>
              <a:rPr sz="2400" spc="-195" dirty="0">
                <a:latin typeface="Arial"/>
                <a:cs typeface="Arial"/>
              </a:rPr>
              <a:t>units </a:t>
            </a:r>
            <a:r>
              <a:rPr sz="2400" spc="-140" dirty="0">
                <a:latin typeface="Arial"/>
                <a:cs typeface="Arial"/>
              </a:rPr>
              <a:t>where </a:t>
            </a:r>
            <a:r>
              <a:rPr sz="2400" spc="-165" dirty="0">
                <a:latin typeface="Arial"/>
                <a:cs typeface="Arial"/>
              </a:rPr>
              <a:t>each </a:t>
            </a:r>
            <a:r>
              <a:rPr sz="2400" spc="-190" dirty="0">
                <a:latin typeface="Arial"/>
                <a:cs typeface="Arial"/>
              </a:rPr>
              <a:t>connection </a:t>
            </a:r>
            <a:r>
              <a:rPr sz="2400" spc="-229" dirty="0">
                <a:latin typeface="Arial"/>
                <a:cs typeface="Arial"/>
              </a:rPr>
              <a:t>has</a:t>
            </a:r>
            <a:r>
              <a:rPr sz="2400" spc="8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  <a:p>
            <a:pPr marL="336550">
              <a:lnSpc>
                <a:spcPct val="100000"/>
              </a:lnSpc>
              <a:spcBef>
                <a:spcPts val="575"/>
              </a:spcBef>
            </a:pPr>
            <a:r>
              <a:rPr sz="2400" b="1" spc="-135" dirty="0">
                <a:latin typeface="Trebuchet MS"/>
                <a:cs typeface="Trebuchet MS"/>
              </a:rPr>
              <a:t>weight </a:t>
            </a:r>
            <a:r>
              <a:rPr sz="2400" spc="-135" dirty="0">
                <a:latin typeface="Arial"/>
                <a:cs typeface="Arial"/>
              </a:rPr>
              <a:t>associated </a:t>
            </a:r>
            <a:r>
              <a:rPr sz="2400" spc="-114" dirty="0">
                <a:latin typeface="Arial"/>
                <a:cs typeface="Arial"/>
              </a:rPr>
              <a:t>with</a:t>
            </a:r>
            <a:r>
              <a:rPr sz="2400" spc="155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it</a:t>
            </a:r>
            <a:endParaRPr sz="2400">
              <a:latin typeface="Arial"/>
              <a:cs typeface="Arial"/>
            </a:endParaRPr>
          </a:p>
          <a:p>
            <a:pPr marL="650875" marR="41910" indent="-276860">
              <a:lnSpc>
                <a:spcPct val="120000"/>
              </a:lnSpc>
              <a:spcBef>
                <a:spcPts val="600"/>
              </a:spcBef>
            </a:pPr>
            <a:r>
              <a:rPr sz="1650" spc="310" dirty="0">
                <a:solidFill>
                  <a:srgbClr val="93B6D2"/>
                </a:solidFill>
                <a:latin typeface="Arial"/>
                <a:cs typeface="Arial"/>
              </a:rPr>
              <a:t> </a:t>
            </a:r>
            <a:r>
              <a:rPr sz="2400" spc="-150" dirty="0">
                <a:latin typeface="Arial"/>
                <a:cs typeface="Arial"/>
              </a:rPr>
              <a:t>During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80" dirty="0">
                <a:latin typeface="Arial"/>
                <a:cs typeface="Arial"/>
              </a:rPr>
              <a:t>learning </a:t>
            </a:r>
            <a:r>
              <a:rPr sz="2400" spc="-170" dirty="0">
                <a:latin typeface="Arial"/>
                <a:cs typeface="Arial"/>
              </a:rPr>
              <a:t>phase,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b="1" spc="-185" dirty="0">
                <a:latin typeface="Trebuchet MS"/>
                <a:cs typeface="Trebuchet MS"/>
              </a:rPr>
              <a:t>network </a:t>
            </a:r>
            <a:r>
              <a:rPr sz="2400" b="1" spc="-135" dirty="0">
                <a:latin typeface="Trebuchet MS"/>
                <a:cs typeface="Trebuchet MS"/>
              </a:rPr>
              <a:t>learns </a:t>
            </a:r>
            <a:r>
              <a:rPr sz="2400" b="1" spc="-105" dirty="0">
                <a:latin typeface="Trebuchet MS"/>
                <a:cs typeface="Trebuchet MS"/>
              </a:rPr>
              <a:t>by </a:t>
            </a:r>
            <a:r>
              <a:rPr sz="2400" b="1" spc="-125" dirty="0">
                <a:latin typeface="Trebuchet MS"/>
                <a:cs typeface="Trebuchet MS"/>
              </a:rPr>
              <a:t>adjusting </a:t>
            </a:r>
            <a:r>
              <a:rPr sz="2400" b="1" spc="-245" dirty="0">
                <a:latin typeface="Trebuchet MS"/>
                <a:cs typeface="Trebuchet MS"/>
              </a:rPr>
              <a:t>the </a:t>
            </a:r>
            <a:r>
              <a:rPr sz="2400" b="1" spc="-120" dirty="0">
                <a:latin typeface="Trebuchet MS"/>
                <a:cs typeface="Trebuchet MS"/>
              </a:rPr>
              <a:t>weights </a:t>
            </a:r>
            <a:r>
              <a:rPr sz="2400" spc="-260" dirty="0">
                <a:latin typeface="Arial"/>
                <a:cs typeface="Arial"/>
              </a:rPr>
              <a:t>so </a:t>
            </a:r>
            <a:r>
              <a:rPr sz="2400" spc="-195" dirty="0">
                <a:latin typeface="Arial"/>
                <a:cs typeface="Arial"/>
              </a:rPr>
              <a:t>as </a:t>
            </a:r>
            <a:r>
              <a:rPr sz="2400" spc="-260" dirty="0">
                <a:latin typeface="Arial"/>
                <a:cs typeface="Arial"/>
              </a:rPr>
              <a:t>to  </a:t>
            </a:r>
            <a:r>
              <a:rPr sz="2400" spc="-65" dirty="0">
                <a:latin typeface="Arial"/>
                <a:cs typeface="Arial"/>
              </a:rPr>
              <a:t>be </a:t>
            </a:r>
            <a:r>
              <a:rPr sz="2400" spc="-35" dirty="0">
                <a:latin typeface="Arial"/>
                <a:cs typeface="Arial"/>
              </a:rPr>
              <a:t>able </a:t>
            </a:r>
            <a:r>
              <a:rPr sz="2400" spc="-65" dirty="0">
                <a:latin typeface="Arial"/>
                <a:cs typeface="Arial"/>
              </a:rPr>
              <a:t>to predict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125" dirty="0">
                <a:latin typeface="Arial"/>
                <a:cs typeface="Arial"/>
              </a:rPr>
              <a:t>correct </a:t>
            </a:r>
            <a:r>
              <a:rPr sz="2400" spc="-220" dirty="0">
                <a:latin typeface="Arial"/>
                <a:cs typeface="Arial"/>
              </a:rPr>
              <a:t>class </a:t>
            </a:r>
            <a:r>
              <a:rPr sz="2400" spc="-30" dirty="0">
                <a:latin typeface="Arial"/>
                <a:cs typeface="Arial"/>
              </a:rPr>
              <a:t>label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120" dirty="0">
                <a:latin typeface="Arial"/>
                <a:cs typeface="Arial"/>
              </a:rPr>
              <a:t>input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tuples</a:t>
            </a:r>
            <a:endParaRPr sz="240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133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spc="-180" dirty="0">
                <a:latin typeface="Arial"/>
                <a:cs typeface="Arial"/>
              </a:rPr>
              <a:t>Also </a:t>
            </a:r>
            <a:r>
              <a:rPr sz="2400" spc="-25" dirty="0">
                <a:latin typeface="Arial"/>
                <a:cs typeface="Arial"/>
              </a:rPr>
              <a:t>referred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195" dirty="0">
                <a:latin typeface="Arial"/>
                <a:cs typeface="Arial"/>
              </a:rPr>
              <a:t>as </a:t>
            </a:r>
            <a:r>
              <a:rPr sz="2400" b="1" spc="-175" dirty="0">
                <a:latin typeface="Trebuchet MS"/>
                <a:cs typeface="Trebuchet MS"/>
              </a:rPr>
              <a:t>connectionist </a:t>
            </a:r>
            <a:r>
              <a:rPr sz="2400" b="1" spc="-125" dirty="0">
                <a:latin typeface="Trebuchet MS"/>
                <a:cs typeface="Trebuchet MS"/>
              </a:rPr>
              <a:t>learning </a:t>
            </a:r>
            <a:r>
              <a:rPr sz="2400" spc="-140" dirty="0">
                <a:latin typeface="Arial"/>
                <a:cs typeface="Arial"/>
              </a:rPr>
              <a:t>due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210" dirty="0">
                <a:latin typeface="Arial"/>
                <a:cs typeface="Arial"/>
              </a:rPr>
              <a:t>connections </a:t>
            </a:r>
            <a:r>
              <a:rPr sz="2400" spc="-130" dirty="0">
                <a:latin typeface="Arial"/>
                <a:cs typeface="Arial"/>
              </a:rPr>
              <a:t>between</a:t>
            </a:r>
            <a:r>
              <a:rPr sz="2400" spc="-240" dirty="0">
                <a:latin typeface="Arial"/>
                <a:cs typeface="Arial"/>
              </a:rPr>
              <a:t> </a:t>
            </a:r>
            <a:r>
              <a:rPr sz="2400" spc="-195" dirty="0">
                <a:latin typeface="Arial"/>
                <a:cs typeface="Arial"/>
              </a:rPr>
              <a:t>units</a:t>
            </a:r>
            <a:endParaRPr sz="240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125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spc="-100" dirty="0">
                <a:latin typeface="Arial"/>
                <a:cs typeface="Arial"/>
              </a:rPr>
              <a:t>Backpropagation: </a:t>
            </a:r>
            <a:r>
              <a:rPr sz="2400" spc="-150" dirty="0">
                <a:latin typeface="Arial"/>
                <a:cs typeface="Arial"/>
              </a:rPr>
              <a:t>A </a:t>
            </a:r>
            <a:r>
              <a:rPr sz="2400" b="1" spc="-155" dirty="0">
                <a:latin typeface="Trebuchet MS"/>
                <a:cs typeface="Trebuchet MS"/>
              </a:rPr>
              <a:t>neural </a:t>
            </a:r>
            <a:r>
              <a:rPr sz="2400" b="1" spc="-185" dirty="0">
                <a:latin typeface="Trebuchet MS"/>
                <a:cs typeface="Trebuchet MS"/>
              </a:rPr>
              <a:t>network </a:t>
            </a:r>
            <a:r>
              <a:rPr sz="2400" spc="-80" dirty="0">
                <a:latin typeface="Arial"/>
                <a:cs typeface="Arial"/>
              </a:rPr>
              <a:t>learning</a:t>
            </a:r>
            <a:r>
              <a:rPr sz="2400" spc="-204" dirty="0">
                <a:latin typeface="Arial"/>
                <a:cs typeface="Arial"/>
              </a:rPr>
              <a:t> </a:t>
            </a:r>
            <a:r>
              <a:rPr sz="2400" spc="-90" dirty="0">
                <a:latin typeface="Arial"/>
                <a:cs typeface="Arial"/>
              </a:rPr>
              <a:t>algorithm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5467" y="221551"/>
            <a:ext cx="8220709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80" dirty="0"/>
              <a:t>Neuron: </a:t>
            </a:r>
            <a:r>
              <a:rPr spc="-260" dirty="0"/>
              <a:t>A </a:t>
            </a:r>
            <a:r>
              <a:rPr spc="-105" dirty="0"/>
              <a:t>Hidden/Output </a:t>
            </a:r>
            <a:r>
              <a:rPr spc="-200" dirty="0"/>
              <a:t>Layer</a:t>
            </a:r>
            <a:r>
              <a:rPr spc="-55" dirty="0"/>
              <a:t> </a:t>
            </a:r>
            <a:r>
              <a:rPr spc="-254" dirty="0"/>
              <a:t>Unit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1984" y="4813617"/>
            <a:ext cx="10181590" cy="161290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336550" marR="137795" indent="-323850">
              <a:lnSpc>
                <a:spcPts val="2180"/>
              </a:lnSpc>
              <a:spcBef>
                <a:spcPts val="380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000" spc="-180" dirty="0">
                <a:latin typeface="Arial"/>
                <a:cs typeface="Arial"/>
              </a:rPr>
              <a:t>An </a:t>
            </a:r>
            <a:r>
              <a:rPr sz="2000" i="1" spc="-114" dirty="0">
                <a:latin typeface="Arial"/>
                <a:cs typeface="Arial"/>
              </a:rPr>
              <a:t>n</a:t>
            </a:r>
            <a:r>
              <a:rPr sz="2000" spc="-114" dirty="0">
                <a:latin typeface="Arial"/>
                <a:cs typeface="Arial"/>
              </a:rPr>
              <a:t>-dimensional </a:t>
            </a:r>
            <a:r>
              <a:rPr sz="2000" spc="-85" dirty="0">
                <a:latin typeface="Arial"/>
                <a:cs typeface="Arial"/>
              </a:rPr>
              <a:t>input </a:t>
            </a:r>
            <a:r>
              <a:rPr sz="2000" spc="-100" dirty="0">
                <a:latin typeface="Arial"/>
                <a:cs typeface="Arial"/>
              </a:rPr>
              <a:t>vector </a:t>
            </a:r>
            <a:r>
              <a:rPr sz="2000" b="1" spc="-30" dirty="0">
                <a:latin typeface="Trebuchet MS"/>
                <a:cs typeface="Trebuchet MS"/>
              </a:rPr>
              <a:t>x </a:t>
            </a:r>
            <a:r>
              <a:rPr sz="2000" spc="-165" dirty="0">
                <a:latin typeface="Arial"/>
                <a:cs typeface="Arial"/>
              </a:rPr>
              <a:t>is </a:t>
            </a:r>
            <a:r>
              <a:rPr sz="2000" spc="-60" dirty="0">
                <a:latin typeface="Arial"/>
                <a:cs typeface="Arial"/>
              </a:rPr>
              <a:t>mapped </a:t>
            </a:r>
            <a:r>
              <a:rPr sz="2000" spc="-90" dirty="0">
                <a:latin typeface="Arial"/>
                <a:cs typeface="Arial"/>
              </a:rPr>
              <a:t>into </a:t>
            </a:r>
            <a:r>
              <a:rPr sz="2000" spc="-30" dirty="0">
                <a:latin typeface="Arial"/>
                <a:cs typeface="Arial"/>
              </a:rPr>
              <a:t>variable </a:t>
            </a:r>
            <a:r>
              <a:rPr sz="2000" spc="10" dirty="0">
                <a:latin typeface="Arial"/>
                <a:cs typeface="Arial"/>
              </a:rPr>
              <a:t>y </a:t>
            </a:r>
            <a:r>
              <a:rPr sz="2000" spc="-25" dirty="0">
                <a:latin typeface="Arial"/>
                <a:cs typeface="Arial"/>
              </a:rPr>
              <a:t>by </a:t>
            </a:r>
            <a:r>
              <a:rPr sz="2000" spc="-185" dirty="0">
                <a:latin typeface="Arial"/>
                <a:cs typeface="Arial"/>
              </a:rPr>
              <a:t>means </a:t>
            </a:r>
            <a:r>
              <a:rPr sz="2000" spc="25" dirty="0">
                <a:latin typeface="Arial"/>
                <a:cs typeface="Arial"/>
              </a:rPr>
              <a:t>of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95" dirty="0">
                <a:latin typeface="Arial"/>
                <a:cs typeface="Arial"/>
              </a:rPr>
              <a:t>scalar </a:t>
            </a:r>
            <a:r>
              <a:rPr sz="2000" spc="-85" dirty="0">
                <a:latin typeface="Arial"/>
                <a:cs typeface="Arial"/>
              </a:rPr>
              <a:t>product </a:t>
            </a:r>
            <a:r>
              <a:rPr sz="2000" spc="-70" dirty="0">
                <a:latin typeface="Arial"/>
                <a:cs typeface="Arial"/>
              </a:rPr>
              <a:t>and </a:t>
            </a:r>
            <a:r>
              <a:rPr sz="2000" spc="5" dirty="0">
                <a:latin typeface="Arial"/>
                <a:cs typeface="Arial"/>
              </a:rPr>
              <a:t>a  </a:t>
            </a:r>
            <a:r>
              <a:rPr sz="2000" spc="-85" dirty="0">
                <a:latin typeface="Arial"/>
                <a:cs typeface="Arial"/>
              </a:rPr>
              <a:t>nonlinear </a:t>
            </a:r>
            <a:r>
              <a:rPr sz="2000" spc="-110" dirty="0">
                <a:latin typeface="Arial"/>
                <a:cs typeface="Arial"/>
              </a:rPr>
              <a:t>function</a:t>
            </a:r>
            <a:r>
              <a:rPr sz="2000" spc="-270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mapping</a:t>
            </a:r>
            <a:endParaRPr sz="2000">
              <a:latin typeface="Arial"/>
              <a:cs typeface="Arial"/>
            </a:endParaRPr>
          </a:p>
          <a:p>
            <a:pPr marL="336550" marR="5080" indent="-323850">
              <a:lnSpc>
                <a:spcPct val="100000"/>
              </a:lnSpc>
              <a:spcBef>
                <a:spcPts val="64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000" spc="-215" dirty="0">
                <a:latin typeface="Arial"/>
                <a:cs typeface="Arial"/>
              </a:rPr>
              <a:t>The </a:t>
            </a:r>
            <a:r>
              <a:rPr sz="2000" spc="-130" dirty="0">
                <a:latin typeface="Arial"/>
                <a:cs typeface="Arial"/>
              </a:rPr>
              <a:t>inputs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spc="-110" dirty="0">
                <a:latin typeface="Arial"/>
                <a:cs typeface="Arial"/>
              </a:rPr>
              <a:t>unit </a:t>
            </a:r>
            <a:r>
              <a:rPr sz="2000" spc="-30" dirty="0">
                <a:latin typeface="Arial"/>
                <a:cs typeface="Arial"/>
              </a:rPr>
              <a:t>are </a:t>
            </a:r>
            <a:r>
              <a:rPr sz="2000" spc="-125" dirty="0">
                <a:latin typeface="Arial"/>
                <a:cs typeface="Arial"/>
              </a:rPr>
              <a:t>outputs </a:t>
            </a:r>
            <a:r>
              <a:rPr sz="2000" spc="-85" dirty="0">
                <a:latin typeface="Arial"/>
                <a:cs typeface="Arial"/>
              </a:rPr>
              <a:t>from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95" dirty="0">
                <a:latin typeface="Arial"/>
                <a:cs typeface="Arial"/>
              </a:rPr>
              <a:t>previous </a:t>
            </a:r>
            <a:r>
              <a:rPr sz="2000" spc="-70" dirty="0">
                <a:latin typeface="Arial"/>
                <a:cs typeface="Arial"/>
              </a:rPr>
              <a:t>layer. </a:t>
            </a:r>
            <a:r>
              <a:rPr sz="2000" spc="-170" dirty="0">
                <a:latin typeface="Arial"/>
                <a:cs typeface="Arial"/>
              </a:rPr>
              <a:t>They </a:t>
            </a:r>
            <a:r>
              <a:rPr sz="2000" spc="-30" dirty="0">
                <a:latin typeface="Arial"/>
                <a:cs typeface="Arial"/>
              </a:rPr>
              <a:t>are </a:t>
            </a:r>
            <a:r>
              <a:rPr sz="2000" spc="-55" dirty="0">
                <a:latin typeface="Arial"/>
                <a:cs typeface="Arial"/>
              </a:rPr>
              <a:t>multiplied </a:t>
            </a:r>
            <a:r>
              <a:rPr sz="2000" spc="-25" dirty="0">
                <a:latin typeface="Arial"/>
                <a:cs typeface="Arial"/>
              </a:rPr>
              <a:t>by </a:t>
            </a:r>
            <a:r>
              <a:rPr sz="2000" spc="-60" dirty="0">
                <a:latin typeface="Arial"/>
                <a:cs typeface="Arial"/>
              </a:rPr>
              <a:t>their </a:t>
            </a:r>
            <a:r>
              <a:rPr sz="2000" spc="-95" dirty="0">
                <a:latin typeface="Arial"/>
                <a:cs typeface="Arial"/>
              </a:rPr>
              <a:t>corresponding  </a:t>
            </a:r>
            <a:r>
              <a:rPr sz="2000" spc="-114" dirty="0">
                <a:latin typeface="Arial"/>
                <a:cs typeface="Arial"/>
              </a:rPr>
              <a:t>weights </a:t>
            </a:r>
            <a:r>
              <a:rPr sz="2000" spc="-65" dirty="0">
                <a:latin typeface="Arial"/>
                <a:cs typeface="Arial"/>
              </a:rPr>
              <a:t>to form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spc="-65" dirty="0">
                <a:latin typeface="Arial"/>
                <a:cs typeface="Arial"/>
              </a:rPr>
              <a:t>weighted </a:t>
            </a:r>
            <a:r>
              <a:rPr sz="2000" spc="-245" dirty="0">
                <a:latin typeface="Arial"/>
                <a:cs typeface="Arial"/>
              </a:rPr>
              <a:t>sum, </a:t>
            </a:r>
            <a:r>
              <a:rPr sz="2000" spc="-145" dirty="0">
                <a:latin typeface="Arial"/>
                <a:cs typeface="Arial"/>
              </a:rPr>
              <a:t>which </a:t>
            </a:r>
            <a:r>
              <a:rPr sz="2000" spc="-160" dirty="0">
                <a:latin typeface="Arial"/>
                <a:cs typeface="Arial"/>
              </a:rPr>
              <a:t>is </a:t>
            </a:r>
            <a:r>
              <a:rPr sz="2000" spc="-5" dirty="0">
                <a:latin typeface="Arial"/>
                <a:cs typeface="Arial"/>
              </a:rPr>
              <a:t>added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75" dirty="0">
                <a:latin typeface="Arial"/>
                <a:cs typeface="Arial"/>
              </a:rPr>
              <a:t>bias </a:t>
            </a:r>
            <a:r>
              <a:rPr sz="2000" spc="-105" dirty="0">
                <a:latin typeface="Arial"/>
                <a:cs typeface="Arial"/>
              </a:rPr>
              <a:t>associated </a:t>
            </a:r>
            <a:r>
              <a:rPr sz="2000" spc="-90" dirty="0">
                <a:latin typeface="Arial"/>
                <a:cs typeface="Arial"/>
              </a:rPr>
              <a:t>with </a:t>
            </a:r>
            <a:r>
              <a:rPr sz="2000" spc="-114" dirty="0">
                <a:latin typeface="Arial"/>
                <a:cs typeface="Arial"/>
              </a:rPr>
              <a:t>unit. </a:t>
            </a:r>
            <a:r>
              <a:rPr sz="2000" spc="-210" dirty="0">
                <a:latin typeface="Arial"/>
                <a:cs typeface="Arial"/>
              </a:rPr>
              <a:t>Then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spc="-85" dirty="0">
                <a:latin typeface="Arial"/>
                <a:cs typeface="Arial"/>
              </a:rPr>
              <a:t>nonlinear  </a:t>
            </a:r>
            <a:r>
              <a:rPr sz="2000" spc="-75" dirty="0">
                <a:latin typeface="Arial"/>
                <a:cs typeface="Arial"/>
              </a:rPr>
              <a:t>activation </a:t>
            </a:r>
            <a:r>
              <a:rPr sz="2000" spc="-110" dirty="0">
                <a:latin typeface="Arial"/>
                <a:cs typeface="Arial"/>
              </a:rPr>
              <a:t>function </a:t>
            </a:r>
            <a:r>
              <a:rPr sz="2000" spc="-160" dirty="0">
                <a:latin typeface="Arial"/>
                <a:cs typeface="Arial"/>
              </a:rPr>
              <a:t>is </a:t>
            </a:r>
            <a:r>
              <a:rPr sz="2000" spc="-5" dirty="0">
                <a:latin typeface="Arial"/>
                <a:cs typeface="Arial"/>
              </a:rPr>
              <a:t>applied </a:t>
            </a:r>
            <a:r>
              <a:rPr sz="2000" spc="-65" dirty="0">
                <a:latin typeface="Arial"/>
                <a:cs typeface="Arial"/>
              </a:rPr>
              <a:t>to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it.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799970" y="1266571"/>
            <a:ext cx="4881880" cy="2524760"/>
            <a:chOff x="1799970" y="1266571"/>
            <a:chExt cx="4881880" cy="2524760"/>
          </a:xfrm>
        </p:grpSpPr>
        <p:sp>
          <p:nvSpPr>
            <p:cNvPr id="5" name="object 5"/>
            <p:cNvSpPr/>
            <p:nvPr/>
          </p:nvSpPr>
          <p:spPr>
            <a:xfrm>
              <a:off x="3143249" y="1276350"/>
              <a:ext cx="790575" cy="2514600"/>
            </a:xfrm>
            <a:custGeom>
              <a:avLst/>
              <a:gdLst/>
              <a:ahLst/>
              <a:cxnLst/>
              <a:rect l="l" t="t" r="r" b="b"/>
              <a:pathLst>
                <a:path w="790575" h="2514600">
                  <a:moveTo>
                    <a:pt x="395350" y="0"/>
                  </a:moveTo>
                  <a:lnTo>
                    <a:pt x="352278" y="7377"/>
                  </a:lnTo>
                  <a:lnTo>
                    <a:pt x="310548" y="28997"/>
                  </a:lnTo>
                  <a:lnTo>
                    <a:pt x="270402" y="64093"/>
                  </a:lnTo>
                  <a:lnTo>
                    <a:pt x="232080" y="111899"/>
                  </a:lnTo>
                  <a:lnTo>
                    <a:pt x="195824" y="171647"/>
                  </a:lnTo>
                  <a:lnTo>
                    <a:pt x="178546" y="205760"/>
                  </a:lnTo>
                  <a:lnTo>
                    <a:pt x="161876" y="242572"/>
                  </a:lnTo>
                  <a:lnTo>
                    <a:pt x="145842" y="281985"/>
                  </a:lnTo>
                  <a:lnTo>
                    <a:pt x="130476" y="323905"/>
                  </a:lnTo>
                  <a:lnTo>
                    <a:pt x="115808" y="368236"/>
                  </a:lnTo>
                  <a:lnTo>
                    <a:pt x="101867" y="414882"/>
                  </a:lnTo>
                  <a:lnTo>
                    <a:pt x="88684" y="463746"/>
                  </a:lnTo>
                  <a:lnTo>
                    <a:pt x="76289" y="514734"/>
                  </a:lnTo>
                  <a:lnTo>
                    <a:pt x="64712" y="567748"/>
                  </a:lnTo>
                  <a:lnTo>
                    <a:pt x="53984" y="622695"/>
                  </a:lnTo>
                  <a:lnTo>
                    <a:pt x="44134" y="679476"/>
                  </a:lnTo>
                  <a:lnTo>
                    <a:pt x="35193" y="737998"/>
                  </a:lnTo>
                  <a:lnTo>
                    <a:pt x="27191" y="798163"/>
                  </a:lnTo>
                  <a:lnTo>
                    <a:pt x="20158" y="859877"/>
                  </a:lnTo>
                  <a:lnTo>
                    <a:pt x="14124" y="923043"/>
                  </a:lnTo>
                  <a:lnTo>
                    <a:pt x="9120" y="987565"/>
                  </a:lnTo>
                  <a:lnTo>
                    <a:pt x="5175" y="1053347"/>
                  </a:lnTo>
                  <a:lnTo>
                    <a:pt x="2320" y="1120294"/>
                  </a:lnTo>
                  <a:lnTo>
                    <a:pt x="585" y="1188310"/>
                  </a:lnTo>
                  <a:lnTo>
                    <a:pt x="0" y="1257300"/>
                  </a:lnTo>
                  <a:lnTo>
                    <a:pt x="585" y="1326289"/>
                  </a:lnTo>
                  <a:lnTo>
                    <a:pt x="2320" y="1394305"/>
                  </a:lnTo>
                  <a:lnTo>
                    <a:pt x="5175" y="1461252"/>
                  </a:lnTo>
                  <a:lnTo>
                    <a:pt x="9120" y="1527034"/>
                  </a:lnTo>
                  <a:lnTo>
                    <a:pt x="14124" y="1591556"/>
                  </a:lnTo>
                  <a:lnTo>
                    <a:pt x="20158" y="1654722"/>
                  </a:lnTo>
                  <a:lnTo>
                    <a:pt x="27191" y="1716436"/>
                  </a:lnTo>
                  <a:lnTo>
                    <a:pt x="35193" y="1776601"/>
                  </a:lnTo>
                  <a:lnTo>
                    <a:pt x="44134" y="1835123"/>
                  </a:lnTo>
                  <a:lnTo>
                    <a:pt x="53984" y="1891904"/>
                  </a:lnTo>
                  <a:lnTo>
                    <a:pt x="64712" y="1946851"/>
                  </a:lnTo>
                  <a:lnTo>
                    <a:pt x="76289" y="1999865"/>
                  </a:lnTo>
                  <a:lnTo>
                    <a:pt x="88684" y="2050853"/>
                  </a:lnTo>
                  <a:lnTo>
                    <a:pt x="101867" y="2099717"/>
                  </a:lnTo>
                  <a:lnTo>
                    <a:pt x="115808" y="2146363"/>
                  </a:lnTo>
                  <a:lnTo>
                    <a:pt x="130476" y="2190694"/>
                  </a:lnTo>
                  <a:lnTo>
                    <a:pt x="145842" y="2232614"/>
                  </a:lnTo>
                  <a:lnTo>
                    <a:pt x="161876" y="2272027"/>
                  </a:lnTo>
                  <a:lnTo>
                    <a:pt x="178546" y="2308839"/>
                  </a:lnTo>
                  <a:lnTo>
                    <a:pt x="195824" y="2342952"/>
                  </a:lnTo>
                  <a:lnTo>
                    <a:pt x="232080" y="2402700"/>
                  </a:lnTo>
                  <a:lnTo>
                    <a:pt x="270402" y="2450506"/>
                  </a:lnTo>
                  <a:lnTo>
                    <a:pt x="310548" y="2485602"/>
                  </a:lnTo>
                  <a:lnTo>
                    <a:pt x="352278" y="2507222"/>
                  </a:lnTo>
                  <a:lnTo>
                    <a:pt x="395350" y="2514600"/>
                  </a:lnTo>
                  <a:lnTo>
                    <a:pt x="417027" y="2512739"/>
                  </a:lnTo>
                  <a:lnTo>
                    <a:pt x="459436" y="2498145"/>
                  </a:lnTo>
                  <a:lnTo>
                    <a:pt x="500385" y="2469691"/>
                  </a:lnTo>
                  <a:lnTo>
                    <a:pt x="539634" y="2428144"/>
                  </a:lnTo>
                  <a:lnTo>
                    <a:pt x="576939" y="2374271"/>
                  </a:lnTo>
                  <a:lnTo>
                    <a:pt x="612060" y="2308839"/>
                  </a:lnTo>
                  <a:lnTo>
                    <a:pt x="628726" y="2272027"/>
                  </a:lnTo>
                  <a:lnTo>
                    <a:pt x="644755" y="2232614"/>
                  </a:lnTo>
                  <a:lnTo>
                    <a:pt x="660117" y="2190694"/>
                  </a:lnTo>
                  <a:lnTo>
                    <a:pt x="674782" y="2146363"/>
                  </a:lnTo>
                  <a:lnTo>
                    <a:pt x="688720" y="2099717"/>
                  </a:lnTo>
                  <a:lnTo>
                    <a:pt x="701901" y="2050853"/>
                  </a:lnTo>
                  <a:lnTo>
                    <a:pt x="714293" y="1999865"/>
                  </a:lnTo>
                  <a:lnTo>
                    <a:pt x="725868" y="1946851"/>
                  </a:lnTo>
                  <a:lnTo>
                    <a:pt x="736595" y="1891904"/>
                  </a:lnTo>
                  <a:lnTo>
                    <a:pt x="746443" y="1835123"/>
                  </a:lnTo>
                  <a:lnTo>
                    <a:pt x="755383" y="1776601"/>
                  </a:lnTo>
                  <a:lnTo>
                    <a:pt x="763385" y="1716436"/>
                  </a:lnTo>
                  <a:lnTo>
                    <a:pt x="770417" y="1654722"/>
                  </a:lnTo>
                  <a:lnTo>
                    <a:pt x="776450" y="1591556"/>
                  </a:lnTo>
                  <a:lnTo>
                    <a:pt x="781455" y="1527034"/>
                  </a:lnTo>
                  <a:lnTo>
                    <a:pt x="785399" y="1461252"/>
                  </a:lnTo>
                  <a:lnTo>
                    <a:pt x="788254" y="1394305"/>
                  </a:lnTo>
                  <a:lnTo>
                    <a:pt x="789989" y="1326289"/>
                  </a:lnTo>
                  <a:lnTo>
                    <a:pt x="790575" y="1257300"/>
                  </a:lnTo>
                  <a:lnTo>
                    <a:pt x="789989" y="1188310"/>
                  </a:lnTo>
                  <a:lnTo>
                    <a:pt x="788254" y="1120294"/>
                  </a:lnTo>
                  <a:lnTo>
                    <a:pt x="785399" y="1053347"/>
                  </a:lnTo>
                  <a:lnTo>
                    <a:pt x="781455" y="987565"/>
                  </a:lnTo>
                  <a:lnTo>
                    <a:pt x="776450" y="923043"/>
                  </a:lnTo>
                  <a:lnTo>
                    <a:pt x="770417" y="859877"/>
                  </a:lnTo>
                  <a:lnTo>
                    <a:pt x="763385" y="798163"/>
                  </a:lnTo>
                  <a:lnTo>
                    <a:pt x="755383" y="737998"/>
                  </a:lnTo>
                  <a:lnTo>
                    <a:pt x="746443" y="679476"/>
                  </a:lnTo>
                  <a:lnTo>
                    <a:pt x="736595" y="622695"/>
                  </a:lnTo>
                  <a:lnTo>
                    <a:pt x="725868" y="567748"/>
                  </a:lnTo>
                  <a:lnTo>
                    <a:pt x="714293" y="514734"/>
                  </a:lnTo>
                  <a:lnTo>
                    <a:pt x="701901" y="463746"/>
                  </a:lnTo>
                  <a:lnTo>
                    <a:pt x="688720" y="414882"/>
                  </a:lnTo>
                  <a:lnTo>
                    <a:pt x="674782" y="368236"/>
                  </a:lnTo>
                  <a:lnTo>
                    <a:pt x="660117" y="323905"/>
                  </a:lnTo>
                  <a:lnTo>
                    <a:pt x="644755" y="281985"/>
                  </a:lnTo>
                  <a:lnTo>
                    <a:pt x="628726" y="242572"/>
                  </a:lnTo>
                  <a:lnTo>
                    <a:pt x="612060" y="205760"/>
                  </a:lnTo>
                  <a:lnTo>
                    <a:pt x="594788" y="171647"/>
                  </a:lnTo>
                  <a:lnTo>
                    <a:pt x="558544" y="111899"/>
                  </a:lnTo>
                  <a:lnTo>
                    <a:pt x="520237" y="64093"/>
                  </a:lnTo>
                  <a:lnTo>
                    <a:pt x="480108" y="28997"/>
                  </a:lnTo>
                  <a:lnTo>
                    <a:pt x="438399" y="7377"/>
                  </a:lnTo>
                  <a:lnTo>
                    <a:pt x="395350" y="0"/>
                  </a:lnTo>
                  <a:close/>
                </a:path>
              </a:pathLst>
            </a:custGeom>
            <a:solidFill>
              <a:srgbClr val="00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576824" y="2528188"/>
              <a:ext cx="1104900" cy="76200"/>
            </a:xfrm>
            <a:custGeom>
              <a:avLst/>
              <a:gdLst/>
              <a:ahLst/>
              <a:cxnLst/>
              <a:rect l="l" t="t" r="r" b="b"/>
              <a:pathLst>
                <a:path w="1104900" h="76200">
                  <a:moveTo>
                    <a:pt x="1029080" y="0"/>
                  </a:moveTo>
                  <a:lnTo>
                    <a:pt x="1051128" y="33628"/>
                  </a:lnTo>
                  <a:lnTo>
                    <a:pt x="1054227" y="33655"/>
                  </a:lnTo>
                  <a:lnTo>
                    <a:pt x="1054100" y="43180"/>
                  </a:lnTo>
                  <a:lnTo>
                    <a:pt x="1050939" y="43180"/>
                  </a:lnTo>
                  <a:lnTo>
                    <a:pt x="1028446" y="76200"/>
                  </a:lnTo>
                  <a:lnTo>
                    <a:pt x="1095829" y="43180"/>
                  </a:lnTo>
                  <a:lnTo>
                    <a:pt x="1054100" y="43180"/>
                  </a:lnTo>
                  <a:lnTo>
                    <a:pt x="1095884" y="43152"/>
                  </a:lnTo>
                  <a:lnTo>
                    <a:pt x="1104900" y="38735"/>
                  </a:lnTo>
                  <a:lnTo>
                    <a:pt x="1029080" y="0"/>
                  </a:lnTo>
                  <a:close/>
                </a:path>
                <a:path w="1104900" h="76200">
                  <a:moveTo>
                    <a:pt x="1054163" y="38447"/>
                  </a:moveTo>
                  <a:lnTo>
                    <a:pt x="1050958" y="43152"/>
                  </a:lnTo>
                  <a:lnTo>
                    <a:pt x="1054100" y="43180"/>
                  </a:lnTo>
                  <a:lnTo>
                    <a:pt x="1054163" y="38447"/>
                  </a:lnTo>
                  <a:close/>
                </a:path>
                <a:path w="1104900" h="76200">
                  <a:moveTo>
                    <a:pt x="126" y="24511"/>
                  </a:moveTo>
                  <a:lnTo>
                    <a:pt x="0" y="34036"/>
                  </a:lnTo>
                  <a:lnTo>
                    <a:pt x="1050958" y="43152"/>
                  </a:lnTo>
                  <a:lnTo>
                    <a:pt x="1054163" y="38447"/>
                  </a:lnTo>
                  <a:lnTo>
                    <a:pt x="1054165" y="38260"/>
                  </a:lnTo>
                  <a:lnTo>
                    <a:pt x="1051128" y="33628"/>
                  </a:lnTo>
                  <a:lnTo>
                    <a:pt x="126" y="24511"/>
                  </a:lnTo>
                  <a:close/>
                </a:path>
                <a:path w="1104900" h="76200">
                  <a:moveTo>
                    <a:pt x="1051128" y="33628"/>
                  </a:moveTo>
                  <a:lnTo>
                    <a:pt x="1054165" y="38260"/>
                  </a:lnTo>
                  <a:lnTo>
                    <a:pt x="1054227" y="33655"/>
                  </a:lnTo>
                  <a:lnTo>
                    <a:pt x="1051128" y="336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05050" y="1271651"/>
              <a:ext cx="781050" cy="2505075"/>
            </a:xfrm>
            <a:custGeom>
              <a:avLst/>
              <a:gdLst/>
              <a:ahLst/>
              <a:cxnLst/>
              <a:rect l="l" t="t" r="r" b="b"/>
              <a:pathLst>
                <a:path w="781050" h="2505075">
                  <a:moveTo>
                    <a:pt x="390525" y="0"/>
                  </a:moveTo>
                  <a:lnTo>
                    <a:pt x="346511" y="7859"/>
                  </a:lnTo>
                  <a:lnTo>
                    <a:pt x="303931" y="30874"/>
                  </a:lnTo>
                  <a:lnTo>
                    <a:pt x="263049" y="68199"/>
                  </a:lnTo>
                  <a:lnTo>
                    <a:pt x="224126" y="118989"/>
                  </a:lnTo>
                  <a:lnTo>
                    <a:pt x="187427" y="182397"/>
                  </a:lnTo>
                  <a:lnTo>
                    <a:pt x="169994" y="218569"/>
                  </a:lnTo>
                  <a:lnTo>
                    <a:pt x="153215" y="257578"/>
                  </a:lnTo>
                  <a:lnTo>
                    <a:pt x="137123" y="299320"/>
                  </a:lnTo>
                  <a:lnTo>
                    <a:pt x="121752" y="343688"/>
                  </a:lnTo>
                  <a:lnTo>
                    <a:pt x="107134" y="390576"/>
                  </a:lnTo>
                  <a:lnTo>
                    <a:pt x="93303" y="439879"/>
                  </a:lnTo>
                  <a:lnTo>
                    <a:pt x="80290" y="491491"/>
                  </a:lnTo>
                  <a:lnTo>
                    <a:pt x="68129" y="545306"/>
                  </a:lnTo>
                  <a:lnTo>
                    <a:pt x="56853" y="601219"/>
                  </a:lnTo>
                  <a:lnTo>
                    <a:pt x="46495" y="659125"/>
                  </a:lnTo>
                  <a:lnTo>
                    <a:pt x="37088" y="718916"/>
                  </a:lnTo>
                  <a:lnTo>
                    <a:pt x="28664" y="780489"/>
                  </a:lnTo>
                  <a:lnTo>
                    <a:pt x="21257" y="843736"/>
                  </a:lnTo>
                  <a:lnTo>
                    <a:pt x="14898" y="908552"/>
                  </a:lnTo>
                  <a:lnTo>
                    <a:pt x="9623" y="974832"/>
                  </a:lnTo>
                  <a:lnTo>
                    <a:pt x="5462" y="1042470"/>
                  </a:lnTo>
                  <a:lnTo>
                    <a:pt x="2449" y="1111360"/>
                  </a:lnTo>
                  <a:lnTo>
                    <a:pt x="617" y="1181396"/>
                  </a:lnTo>
                  <a:lnTo>
                    <a:pt x="0" y="1252474"/>
                  </a:lnTo>
                  <a:lnTo>
                    <a:pt x="617" y="1323551"/>
                  </a:lnTo>
                  <a:lnTo>
                    <a:pt x="2449" y="1393587"/>
                  </a:lnTo>
                  <a:lnTo>
                    <a:pt x="5462" y="1462477"/>
                  </a:lnTo>
                  <a:lnTo>
                    <a:pt x="9623" y="1530115"/>
                  </a:lnTo>
                  <a:lnTo>
                    <a:pt x="14898" y="1596395"/>
                  </a:lnTo>
                  <a:lnTo>
                    <a:pt x="21257" y="1661211"/>
                  </a:lnTo>
                  <a:lnTo>
                    <a:pt x="28664" y="1724458"/>
                  </a:lnTo>
                  <a:lnTo>
                    <a:pt x="37088" y="1786031"/>
                  </a:lnTo>
                  <a:lnTo>
                    <a:pt x="46495" y="1845822"/>
                  </a:lnTo>
                  <a:lnTo>
                    <a:pt x="56853" y="1903728"/>
                  </a:lnTo>
                  <a:lnTo>
                    <a:pt x="68129" y="1959641"/>
                  </a:lnTo>
                  <a:lnTo>
                    <a:pt x="80290" y="2013456"/>
                  </a:lnTo>
                  <a:lnTo>
                    <a:pt x="93303" y="2065068"/>
                  </a:lnTo>
                  <a:lnTo>
                    <a:pt x="107134" y="2114371"/>
                  </a:lnTo>
                  <a:lnTo>
                    <a:pt x="121752" y="2161259"/>
                  </a:lnTo>
                  <a:lnTo>
                    <a:pt x="137123" y="2205627"/>
                  </a:lnTo>
                  <a:lnTo>
                    <a:pt x="153215" y="2247369"/>
                  </a:lnTo>
                  <a:lnTo>
                    <a:pt x="169994" y="2286378"/>
                  </a:lnTo>
                  <a:lnTo>
                    <a:pt x="187427" y="2322550"/>
                  </a:lnTo>
                  <a:lnTo>
                    <a:pt x="224126" y="2385958"/>
                  </a:lnTo>
                  <a:lnTo>
                    <a:pt x="263049" y="2436748"/>
                  </a:lnTo>
                  <a:lnTo>
                    <a:pt x="303931" y="2474073"/>
                  </a:lnTo>
                  <a:lnTo>
                    <a:pt x="346511" y="2497088"/>
                  </a:lnTo>
                  <a:lnTo>
                    <a:pt x="390525" y="2504948"/>
                  </a:lnTo>
                  <a:lnTo>
                    <a:pt x="412682" y="2502965"/>
                  </a:lnTo>
                  <a:lnTo>
                    <a:pt x="455992" y="2487422"/>
                  </a:lnTo>
                  <a:lnTo>
                    <a:pt x="497743" y="2457146"/>
                  </a:lnTo>
                  <a:lnTo>
                    <a:pt x="537670" y="2412983"/>
                  </a:lnTo>
                  <a:lnTo>
                    <a:pt x="575510" y="2355779"/>
                  </a:lnTo>
                  <a:lnTo>
                    <a:pt x="611000" y="2286378"/>
                  </a:lnTo>
                  <a:lnTo>
                    <a:pt x="627780" y="2247369"/>
                  </a:lnTo>
                  <a:lnTo>
                    <a:pt x="643874" y="2205627"/>
                  </a:lnTo>
                  <a:lnTo>
                    <a:pt x="659248" y="2161259"/>
                  </a:lnTo>
                  <a:lnTo>
                    <a:pt x="673869" y="2114371"/>
                  </a:lnTo>
                  <a:lnTo>
                    <a:pt x="687704" y="2065068"/>
                  </a:lnTo>
                  <a:lnTo>
                    <a:pt x="700721" y="2013456"/>
                  </a:lnTo>
                  <a:lnTo>
                    <a:pt x="712886" y="1959641"/>
                  </a:lnTo>
                  <a:lnTo>
                    <a:pt x="724166" y="1903728"/>
                  </a:lnTo>
                  <a:lnTo>
                    <a:pt x="734528" y="1845822"/>
                  </a:lnTo>
                  <a:lnTo>
                    <a:pt x="743940" y="1786031"/>
                  </a:lnTo>
                  <a:lnTo>
                    <a:pt x="752368" y="1724458"/>
                  </a:lnTo>
                  <a:lnTo>
                    <a:pt x="759780" y="1661211"/>
                  </a:lnTo>
                  <a:lnTo>
                    <a:pt x="766141" y="1596395"/>
                  </a:lnTo>
                  <a:lnTo>
                    <a:pt x="771420" y="1530115"/>
                  </a:lnTo>
                  <a:lnTo>
                    <a:pt x="775584" y="1462477"/>
                  </a:lnTo>
                  <a:lnTo>
                    <a:pt x="778598" y="1393587"/>
                  </a:lnTo>
                  <a:lnTo>
                    <a:pt x="780431" y="1323551"/>
                  </a:lnTo>
                  <a:lnTo>
                    <a:pt x="781050" y="1252474"/>
                  </a:lnTo>
                  <a:lnTo>
                    <a:pt x="780431" y="1181396"/>
                  </a:lnTo>
                  <a:lnTo>
                    <a:pt x="778598" y="1111360"/>
                  </a:lnTo>
                  <a:lnTo>
                    <a:pt x="775584" y="1042470"/>
                  </a:lnTo>
                  <a:lnTo>
                    <a:pt x="771420" y="974832"/>
                  </a:lnTo>
                  <a:lnTo>
                    <a:pt x="766141" y="908552"/>
                  </a:lnTo>
                  <a:lnTo>
                    <a:pt x="759780" y="843736"/>
                  </a:lnTo>
                  <a:lnTo>
                    <a:pt x="752368" y="780489"/>
                  </a:lnTo>
                  <a:lnTo>
                    <a:pt x="743940" y="718916"/>
                  </a:lnTo>
                  <a:lnTo>
                    <a:pt x="734528" y="659125"/>
                  </a:lnTo>
                  <a:lnTo>
                    <a:pt x="724166" y="601219"/>
                  </a:lnTo>
                  <a:lnTo>
                    <a:pt x="712886" y="545306"/>
                  </a:lnTo>
                  <a:lnTo>
                    <a:pt x="700721" y="491491"/>
                  </a:lnTo>
                  <a:lnTo>
                    <a:pt x="687704" y="439879"/>
                  </a:lnTo>
                  <a:lnTo>
                    <a:pt x="673869" y="390576"/>
                  </a:lnTo>
                  <a:lnTo>
                    <a:pt x="659248" y="343688"/>
                  </a:lnTo>
                  <a:lnTo>
                    <a:pt x="643874" y="299320"/>
                  </a:lnTo>
                  <a:lnTo>
                    <a:pt x="627780" y="257578"/>
                  </a:lnTo>
                  <a:lnTo>
                    <a:pt x="611000" y="218569"/>
                  </a:lnTo>
                  <a:lnTo>
                    <a:pt x="593565" y="182397"/>
                  </a:lnTo>
                  <a:lnTo>
                    <a:pt x="556868" y="118989"/>
                  </a:lnTo>
                  <a:lnTo>
                    <a:pt x="517951" y="68199"/>
                  </a:lnTo>
                  <a:lnTo>
                    <a:pt x="477079" y="30874"/>
                  </a:lnTo>
                  <a:lnTo>
                    <a:pt x="434515" y="7859"/>
                  </a:lnTo>
                  <a:lnTo>
                    <a:pt x="390525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805050" y="1271651"/>
              <a:ext cx="781050" cy="2505075"/>
            </a:xfrm>
            <a:custGeom>
              <a:avLst/>
              <a:gdLst/>
              <a:ahLst/>
              <a:cxnLst/>
              <a:rect l="l" t="t" r="r" b="b"/>
              <a:pathLst>
                <a:path w="781050" h="2505075">
                  <a:moveTo>
                    <a:pt x="0" y="1252474"/>
                  </a:moveTo>
                  <a:lnTo>
                    <a:pt x="617" y="1181396"/>
                  </a:lnTo>
                  <a:lnTo>
                    <a:pt x="2449" y="1111360"/>
                  </a:lnTo>
                  <a:lnTo>
                    <a:pt x="5462" y="1042470"/>
                  </a:lnTo>
                  <a:lnTo>
                    <a:pt x="9623" y="974832"/>
                  </a:lnTo>
                  <a:lnTo>
                    <a:pt x="14898" y="908552"/>
                  </a:lnTo>
                  <a:lnTo>
                    <a:pt x="21257" y="843736"/>
                  </a:lnTo>
                  <a:lnTo>
                    <a:pt x="28664" y="780489"/>
                  </a:lnTo>
                  <a:lnTo>
                    <a:pt x="37088" y="718916"/>
                  </a:lnTo>
                  <a:lnTo>
                    <a:pt x="46495" y="659125"/>
                  </a:lnTo>
                  <a:lnTo>
                    <a:pt x="56853" y="601219"/>
                  </a:lnTo>
                  <a:lnTo>
                    <a:pt x="68129" y="545306"/>
                  </a:lnTo>
                  <a:lnTo>
                    <a:pt x="80290" y="491491"/>
                  </a:lnTo>
                  <a:lnTo>
                    <a:pt x="93303" y="439879"/>
                  </a:lnTo>
                  <a:lnTo>
                    <a:pt x="107134" y="390576"/>
                  </a:lnTo>
                  <a:lnTo>
                    <a:pt x="121752" y="343688"/>
                  </a:lnTo>
                  <a:lnTo>
                    <a:pt x="137123" y="299320"/>
                  </a:lnTo>
                  <a:lnTo>
                    <a:pt x="153215" y="257578"/>
                  </a:lnTo>
                  <a:lnTo>
                    <a:pt x="169994" y="218569"/>
                  </a:lnTo>
                  <a:lnTo>
                    <a:pt x="187427" y="182397"/>
                  </a:lnTo>
                  <a:lnTo>
                    <a:pt x="224126" y="118989"/>
                  </a:lnTo>
                  <a:lnTo>
                    <a:pt x="263049" y="68199"/>
                  </a:lnTo>
                  <a:lnTo>
                    <a:pt x="303931" y="30874"/>
                  </a:lnTo>
                  <a:lnTo>
                    <a:pt x="346511" y="7859"/>
                  </a:lnTo>
                  <a:lnTo>
                    <a:pt x="390525" y="0"/>
                  </a:lnTo>
                  <a:lnTo>
                    <a:pt x="412682" y="1982"/>
                  </a:lnTo>
                  <a:lnTo>
                    <a:pt x="455992" y="17525"/>
                  </a:lnTo>
                  <a:lnTo>
                    <a:pt x="497743" y="47801"/>
                  </a:lnTo>
                  <a:lnTo>
                    <a:pt x="537670" y="91964"/>
                  </a:lnTo>
                  <a:lnTo>
                    <a:pt x="575510" y="149168"/>
                  </a:lnTo>
                  <a:lnTo>
                    <a:pt x="611000" y="218569"/>
                  </a:lnTo>
                  <a:lnTo>
                    <a:pt x="627780" y="257578"/>
                  </a:lnTo>
                  <a:lnTo>
                    <a:pt x="643874" y="299320"/>
                  </a:lnTo>
                  <a:lnTo>
                    <a:pt x="659248" y="343688"/>
                  </a:lnTo>
                  <a:lnTo>
                    <a:pt x="673869" y="390576"/>
                  </a:lnTo>
                  <a:lnTo>
                    <a:pt x="687704" y="439879"/>
                  </a:lnTo>
                  <a:lnTo>
                    <a:pt x="700721" y="491491"/>
                  </a:lnTo>
                  <a:lnTo>
                    <a:pt x="712886" y="545306"/>
                  </a:lnTo>
                  <a:lnTo>
                    <a:pt x="724166" y="601219"/>
                  </a:lnTo>
                  <a:lnTo>
                    <a:pt x="734528" y="659125"/>
                  </a:lnTo>
                  <a:lnTo>
                    <a:pt x="743940" y="718916"/>
                  </a:lnTo>
                  <a:lnTo>
                    <a:pt x="752368" y="780489"/>
                  </a:lnTo>
                  <a:lnTo>
                    <a:pt x="759780" y="843736"/>
                  </a:lnTo>
                  <a:lnTo>
                    <a:pt x="766141" y="908552"/>
                  </a:lnTo>
                  <a:lnTo>
                    <a:pt x="771420" y="974832"/>
                  </a:lnTo>
                  <a:lnTo>
                    <a:pt x="775584" y="1042470"/>
                  </a:lnTo>
                  <a:lnTo>
                    <a:pt x="778598" y="1111360"/>
                  </a:lnTo>
                  <a:lnTo>
                    <a:pt x="780431" y="1181396"/>
                  </a:lnTo>
                  <a:lnTo>
                    <a:pt x="781050" y="1252474"/>
                  </a:lnTo>
                  <a:lnTo>
                    <a:pt x="780431" y="1323551"/>
                  </a:lnTo>
                  <a:lnTo>
                    <a:pt x="778598" y="1393587"/>
                  </a:lnTo>
                  <a:lnTo>
                    <a:pt x="775584" y="1462477"/>
                  </a:lnTo>
                  <a:lnTo>
                    <a:pt x="771420" y="1530115"/>
                  </a:lnTo>
                  <a:lnTo>
                    <a:pt x="766141" y="1596395"/>
                  </a:lnTo>
                  <a:lnTo>
                    <a:pt x="759780" y="1661211"/>
                  </a:lnTo>
                  <a:lnTo>
                    <a:pt x="752368" y="1724458"/>
                  </a:lnTo>
                  <a:lnTo>
                    <a:pt x="743940" y="1786031"/>
                  </a:lnTo>
                  <a:lnTo>
                    <a:pt x="734528" y="1845822"/>
                  </a:lnTo>
                  <a:lnTo>
                    <a:pt x="724166" y="1903728"/>
                  </a:lnTo>
                  <a:lnTo>
                    <a:pt x="712886" y="1959641"/>
                  </a:lnTo>
                  <a:lnTo>
                    <a:pt x="700721" y="2013456"/>
                  </a:lnTo>
                  <a:lnTo>
                    <a:pt x="687704" y="2065068"/>
                  </a:lnTo>
                  <a:lnTo>
                    <a:pt x="673869" y="2114371"/>
                  </a:lnTo>
                  <a:lnTo>
                    <a:pt x="659248" y="2161259"/>
                  </a:lnTo>
                  <a:lnTo>
                    <a:pt x="643874" y="2205627"/>
                  </a:lnTo>
                  <a:lnTo>
                    <a:pt x="627780" y="2247369"/>
                  </a:lnTo>
                  <a:lnTo>
                    <a:pt x="611000" y="2286378"/>
                  </a:lnTo>
                  <a:lnTo>
                    <a:pt x="593565" y="2322550"/>
                  </a:lnTo>
                  <a:lnTo>
                    <a:pt x="556868" y="2385958"/>
                  </a:lnTo>
                  <a:lnTo>
                    <a:pt x="517951" y="2436748"/>
                  </a:lnTo>
                  <a:lnTo>
                    <a:pt x="477079" y="2474073"/>
                  </a:lnTo>
                  <a:lnTo>
                    <a:pt x="434515" y="2497088"/>
                  </a:lnTo>
                  <a:lnTo>
                    <a:pt x="390525" y="2504948"/>
                  </a:lnTo>
                  <a:lnTo>
                    <a:pt x="368355" y="2502965"/>
                  </a:lnTo>
                  <a:lnTo>
                    <a:pt x="325025" y="2487422"/>
                  </a:lnTo>
                  <a:lnTo>
                    <a:pt x="283261" y="2457146"/>
                  </a:lnTo>
                  <a:lnTo>
                    <a:pt x="243326" y="2412983"/>
                  </a:lnTo>
                  <a:lnTo>
                    <a:pt x="205482" y="2355779"/>
                  </a:lnTo>
                  <a:lnTo>
                    <a:pt x="169994" y="2286378"/>
                  </a:lnTo>
                  <a:lnTo>
                    <a:pt x="153215" y="2247369"/>
                  </a:lnTo>
                  <a:lnTo>
                    <a:pt x="137123" y="2205627"/>
                  </a:lnTo>
                  <a:lnTo>
                    <a:pt x="121752" y="2161259"/>
                  </a:lnTo>
                  <a:lnTo>
                    <a:pt x="107134" y="2114371"/>
                  </a:lnTo>
                  <a:lnTo>
                    <a:pt x="93303" y="2065068"/>
                  </a:lnTo>
                  <a:lnTo>
                    <a:pt x="80290" y="2013456"/>
                  </a:lnTo>
                  <a:lnTo>
                    <a:pt x="68129" y="1959641"/>
                  </a:lnTo>
                  <a:lnTo>
                    <a:pt x="56853" y="1903728"/>
                  </a:lnTo>
                  <a:lnTo>
                    <a:pt x="46495" y="1845822"/>
                  </a:lnTo>
                  <a:lnTo>
                    <a:pt x="37088" y="1786031"/>
                  </a:lnTo>
                  <a:lnTo>
                    <a:pt x="28664" y="1724458"/>
                  </a:lnTo>
                  <a:lnTo>
                    <a:pt x="21257" y="1661211"/>
                  </a:lnTo>
                  <a:lnTo>
                    <a:pt x="14898" y="1596395"/>
                  </a:lnTo>
                  <a:lnTo>
                    <a:pt x="9623" y="1530115"/>
                  </a:lnTo>
                  <a:lnTo>
                    <a:pt x="5462" y="1462477"/>
                  </a:lnTo>
                  <a:lnTo>
                    <a:pt x="2449" y="1393587"/>
                  </a:lnTo>
                  <a:lnTo>
                    <a:pt x="617" y="1323551"/>
                  </a:lnTo>
                  <a:lnTo>
                    <a:pt x="0" y="1252474"/>
                  </a:lnTo>
                  <a:close/>
                </a:path>
              </a:pathLst>
            </a:custGeom>
            <a:ln w="9534">
              <a:solidFill>
                <a:srgbClr val="66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658033" y="2171758"/>
            <a:ext cx="848360" cy="781685"/>
          </a:xfrm>
          <a:prstGeom prst="rect">
            <a:avLst/>
          </a:prstGeom>
          <a:solidFill>
            <a:srgbClr val="00FF99"/>
          </a:solidFill>
        </p:spPr>
        <p:txBody>
          <a:bodyPr vert="horz" wrap="square" lIns="0" tIns="3238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54"/>
              </a:spcBef>
            </a:pPr>
            <a:r>
              <a:rPr sz="4400" i="1" spc="5" dirty="0">
                <a:latin typeface="Times New Roman"/>
                <a:cs typeface="Times New Roman"/>
              </a:rPr>
              <a:t>f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519923" y="2538476"/>
            <a:ext cx="1485900" cy="76200"/>
          </a:xfrm>
          <a:custGeom>
            <a:avLst/>
            <a:gdLst/>
            <a:ahLst/>
            <a:cxnLst/>
            <a:rect l="l" t="t" r="r" b="b"/>
            <a:pathLst>
              <a:path w="1485900" h="76200">
                <a:moveTo>
                  <a:pt x="1435100" y="38100"/>
                </a:moveTo>
                <a:lnTo>
                  <a:pt x="1409700" y="76200"/>
                </a:lnTo>
                <a:lnTo>
                  <a:pt x="1476502" y="42799"/>
                </a:lnTo>
                <a:lnTo>
                  <a:pt x="1435100" y="42799"/>
                </a:lnTo>
                <a:lnTo>
                  <a:pt x="1435100" y="38100"/>
                </a:lnTo>
                <a:close/>
              </a:path>
              <a:path w="1485900" h="76200">
                <a:moveTo>
                  <a:pt x="1431882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1431967" y="42799"/>
                </a:lnTo>
                <a:lnTo>
                  <a:pt x="1435100" y="38100"/>
                </a:lnTo>
                <a:lnTo>
                  <a:pt x="1431882" y="33274"/>
                </a:lnTo>
                <a:close/>
              </a:path>
              <a:path w="1485900" h="76200">
                <a:moveTo>
                  <a:pt x="1476248" y="33274"/>
                </a:moveTo>
                <a:lnTo>
                  <a:pt x="1435100" y="33274"/>
                </a:lnTo>
                <a:lnTo>
                  <a:pt x="1435100" y="42799"/>
                </a:lnTo>
                <a:lnTo>
                  <a:pt x="1476502" y="42799"/>
                </a:lnTo>
                <a:lnTo>
                  <a:pt x="1485900" y="38100"/>
                </a:lnTo>
                <a:lnTo>
                  <a:pt x="1476248" y="33274"/>
                </a:lnTo>
                <a:close/>
              </a:path>
              <a:path w="1485900" h="76200">
                <a:moveTo>
                  <a:pt x="1409700" y="0"/>
                </a:moveTo>
                <a:lnTo>
                  <a:pt x="1435100" y="38100"/>
                </a:lnTo>
                <a:lnTo>
                  <a:pt x="1435100" y="33274"/>
                </a:lnTo>
                <a:lnTo>
                  <a:pt x="1476248" y="33274"/>
                </a:lnTo>
                <a:lnTo>
                  <a:pt x="14097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4501515" y="3988752"/>
            <a:ext cx="1207770" cy="754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865"/>
              </a:lnSpc>
              <a:spcBef>
                <a:spcPts val="100"/>
              </a:spcBef>
            </a:pPr>
            <a:r>
              <a:rPr sz="2400" b="1" spc="-10" dirty="0">
                <a:latin typeface="Carlito"/>
                <a:cs typeface="Carlito"/>
              </a:rPr>
              <a:t>weighted</a:t>
            </a:r>
            <a:endParaRPr sz="2400">
              <a:latin typeface="Carlito"/>
              <a:cs typeface="Carlito"/>
            </a:endParaRPr>
          </a:p>
          <a:p>
            <a:pPr marL="57150" algn="ctr">
              <a:lnSpc>
                <a:spcPts val="2865"/>
              </a:lnSpc>
            </a:pPr>
            <a:r>
              <a:rPr sz="2400" b="1" spc="-5" dirty="0">
                <a:latin typeface="Carlito"/>
                <a:cs typeface="Carlito"/>
              </a:rPr>
              <a:t>sum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62176" y="3988752"/>
            <a:ext cx="1033144" cy="754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0">
              <a:lnSpc>
                <a:spcPts val="2865"/>
              </a:lnSpc>
              <a:spcBef>
                <a:spcPts val="100"/>
              </a:spcBef>
            </a:pPr>
            <a:r>
              <a:rPr sz="2400" b="1" spc="-5" dirty="0">
                <a:latin typeface="Carlito"/>
                <a:cs typeface="Carlito"/>
              </a:rPr>
              <a:t>Input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ts val="2865"/>
              </a:lnSpc>
            </a:pPr>
            <a:r>
              <a:rPr sz="2400" b="1" spc="-15" dirty="0">
                <a:latin typeface="Carlito"/>
                <a:cs typeface="Carlito"/>
              </a:rPr>
              <a:t>vector</a:t>
            </a:r>
            <a:r>
              <a:rPr sz="2400" b="1" spc="-45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x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95084" y="3988752"/>
            <a:ext cx="1313815" cy="754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65"/>
              </a:lnSpc>
              <a:spcBef>
                <a:spcPts val="100"/>
              </a:spcBef>
            </a:pPr>
            <a:r>
              <a:rPr sz="2400" b="1" spc="-10" dirty="0">
                <a:latin typeface="Carlito"/>
                <a:cs typeface="Carlito"/>
              </a:rPr>
              <a:t>Activation</a:t>
            </a:r>
            <a:endParaRPr sz="2400">
              <a:latin typeface="Carlito"/>
              <a:cs typeface="Carlito"/>
            </a:endParaRPr>
          </a:p>
          <a:p>
            <a:pPr marL="127000">
              <a:lnSpc>
                <a:spcPts val="2865"/>
              </a:lnSpc>
            </a:pPr>
            <a:r>
              <a:rPr sz="2400" b="1" spc="-15" dirty="0">
                <a:latin typeface="Carlito"/>
                <a:cs typeface="Carlito"/>
              </a:rPr>
              <a:t>function</a:t>
            </a:r>
            <a:endParaRPr sz="2400">
              <a:latin typeface="Carlito"/>
              <a:cs typeface="Carlito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590796" y="1257046"/>
            <a:ext cx="1734185" cy="2256790"/>
            <a:chOff x="4590796" y="1257046"/>
            <a:chExt cx="1734185" cy="2256790"/>
          </a:xfrm>
        </p:grpSpPr>
        <p:sp>
          <p:nvSpPr>
            <p:cNvPr id="15" name="object 15"/>
            <p:cNvSpPr/>
            <p:nvPr/>
          </p:nvSpPr>
          <p:spPr>
            <a:xfrm>
              <a:off x="5662676" y="1262126"/>
              <a:ext cx="657225" cy="638175"/>
            </a:xfrm>
            <a:custGeom>
              <a:avLst/>
              <a:gdLst/>
              <a:ahLst/>
              <a:cxnLst/>
              <a:rect l="l" t="t" r="r" b="b"/>
              <a:pathLst>
                <a:path w="657225" h="638175">
                  <a:moveTo>
                    <a:pt x="328549" y="0"/>
                  </a:moveTo>
                  <a:lnTo>
                    <a:pt x="279991" y="3457"/>
                  </a:lnTo>
                  <a:lnTo>
                    <a:pt x="233648" y="13500"/>
                  </a:lnTo>
                  <a:lnTo>
                    <a:pt x="190027" y="29637"/>
                  </a:lnTo>
                  <a:lnTo>
                    <a:pt x="149637" y="51375"/>
                  </a:lnTo>
                  <a:lnTo>
                    <a:pt x="112984" y="78222"/>
                  </a:lnTo>
                  <a:lnTo>
                    <a:pt x="80577" y="109686"/>
                  </a:lnTo>
                  <a:lnTo>
                    <a:pt x="52923" y="145275"/>
                  </a:lnTo>
                  <a:lnTo>
                    <a:pt x="30531" y="184495"/>
                  </a:lnTo>
                  <a:lnTo>
                    <a:pt x="13907" y="226855"/>
                  </a:lnTo>
                  <a:lnTo>
                    <a:pt x="3561" y="271862"/>
                  </a:lnTo>
                  <a:lnTo>
                    <a:pt x="0" y="319024"/>
                  </a:lnTo>
                  <a:lnTo>
                    <a:pt x="3561" y="366188"/>
                  </a:lnTo>
                  <a:lnTo>
                    <a:pt x="13907" y="411204"/>
                  </a:lnTo>
                  <a:lnTo>
                    <a:pt x="30531" y="453575"/>
                  </a:lnTo>
                  <a:lnTo>
                    <a:pt x="52923" y="492811"/>
                  </a:lnTo>
                  <a:lnTo>
                    <a:pt x="80577" y="528416"/>
                  </a:lnTo>
                  <a:lnTo>
                    <a:pt x="112984" y="559897"/>
                  </a:lnTo>
                  <a:lnTo>
                    <a:pt x="149637" y="586761"/>
                  </a:lnTo>
                  <a:lnTo>
                    <a:pt x="190027" y="608514"/>
                  </a:lnTo>
                  <a:lnTo>
                    <a:pt x="233648" y="624663"/>
                  </a:lnTo>
                  <a:lnTo>
                    <a:pt x="279991" y="634714"/>
                  </a:lnTo>
                  <a:lnTo>
                    <a:pt x="328549" y="638175"/>
                  </a:lnTo>
                  <a:lnTo>
                    <a:pt x="377109" y="634714"/>
                  </a:lnTo>
                  <a:lnTo>
                    <a:pt x="423460" y="624663"/>
                  </a:lnTo>
                  <a:lnTo>
                    <a:pt x="467093" y="608514"/>
                  </a:lnTo>
                  <a:lnTo>
                    <a:pt x="507498" y="586761"/>
                  </a:lnTo>
                  <a:lnTo>
                    <a:pt x="544168" y="559897"/>
                  </a:lnTo>
                  <a:lnTo>
                    <a:pt x="576592" y="528416"/>
                  </a:lnTo>
                  <a:lnTo>
                    <a:pt x="604263" y="492811"/>
                  </a:lnTo>
                  <a:lnTo>
                    <a:pt x="626670" y="453575"/>
                  </a:lnTo>
                  <a:lnTo>
                    <a:pt x="643305" y="411204"/>
                  </a:lnTo>
                  <a:lnTo>
                    <a:pt x="653660" y="366188"/>
                  </a:lnTo>
                  <a:lnTo>
                    <a:pt x="657225" y="319024"/>
                  </a:lnTo>
                  <a:lnTo>
                    <a:pt x="653660" y="271862"/>
                  </a:lnTo>
                  <a:lnTo>
                    <a:pt x="643305" y="226855"/>
                  </a:lnTo>
                  <a:lnTo>
                    <a:pt x="626670" y="184495"/>
                  </a:lnTo>
                  <a:lnTo>
                    <a:pt x="604263" y="145275"/>
                  </a:lnTo>
                  <a:lnTo>
                    <a:pt x="576592" y="109686"/>
                  </a:lnTo>
                  <a:lnTo>
                    <a:pt x="544168" y="78222"/>
                  </a:lnTo>
                  <a:lnTo>
                    <a:pt x="507498" y="51375"/>
                  </a:lnTo>
                  <a:lnTo>
                    <a:pt x="467093" y="29637"/>
                  </a:lnTo>
                  <a:lnTo>
                    <a:pt x="423460" y="13500"/>
                  </a:lnTo>
                  <a:lnTo>
                    <a:pt x="377109" y="3457"/>
                  </a:lnTo>
                  <a:lnTo>
                    <a:pt x="328549" y="0"/>
                  </a:lnTo>
                  <a:close/>
                </a:path>
              </a:pathLst>
            </a:custGeom>
            <a:solidFill>
              <a:srgbClr val="00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662676" y="1262126"/>
              <a:ext cx="657225" cy="638175"/>
            </a:xfrm>
            <a:custGeom>
              <a:avLst/>
              <a:gdLst/>
              <a:ahLst/>
              <a:cxnLst/>
              <a:rect l="l" t="t" r="r" b="b"/>
              <a:pathLst>
                <a:path w="657225" h="638175">
                  <a:moveTo>
                    <a:pt x="0" y="319024"/>
                  </a:moveTo>
                  <a:lnTo>
                    <a:pt x="3561" y="271862"/>
                  </a:lnTo>
                  <a:lnTo>
                    <a:pt x="13907" y="226855"/>
                  </a:lnTo>
                  <a:lnTo>
                    <a:pt x="30531" y="184495"/>
                  </a:lnTo>
                  <a:lnTo>
                    <a:pt x="52923" y="145275"/>
                  </a:lnTo>
                  <a:lnTo>
                    <a:pt x="80577" y="109686"/>
                  </a:lnTo>
                  <a:lnTo>
                    <a:pt x="112984" y="78222"/>
                  </a:lnTo>
                  <a:lnTo>
                    <a:pt x="149637" y="51375"/>
                  </a:lnTo>
                  <a:lnTo>
                    <a:pt x="190027" y="29637"/>
                  </a:lnTo>
                  <a:lnTo>
                    <a:pt x="233648" y="13500"/>
                  </a:lnTo>
                  <a:lnTo>
                    <a:pt x="279991" y="3457"/>
                  </a:lnTo>
                  <a:lnTo>
                    <a:pt x="328549" y="0"/>
                  </a:lnTo>
                  <a:lnTo>
                    <a:pt x="377109" y="3457"/>
                  </a:lnTo>
                  <a:lnTo>
                    <a:pt x="423460" y="13500"/>
                  </a:lnTo>
                  <a:lnTo>
                    <a:pt x="467093" y="29637"/>
                  </a:lnTo>
                  <a:lnTo>
                    <a:pt x="507498" y="51375"/>
                  </a:lnTo>
                  <a:lnTo>
                    <a:pt x="544168" y="78222"/>
                  </a:lnTo>
                  <a:lnTo>
                    <a:pt x="576592" y="109686"/>
                  </a:lnTo>
                  <a:lnTo>
                    <a:pt x="604263" y="145275"/>
                  </a:lnTo>
                  <a:lnTo>
                    <a:pt x="626670" y="184495"/>
                  </a:lnTo>
                  <a:lnTo>
                    <a:pt x="643305" y="226855"/>
                  </a:lnTo>
                  <a:lnTo>
                    <a:pt x="653660" y="271862"/>
                  </a:lnTo>
                  <a:lnTo>
                    <a:pt x="657225" y="319024"/>
                  </a:lnTo>
                  <a:lnTo>
                    <a:pt x="653660" y="366188"/>
                  </a:lnTo>
                  <a:lnTo>
                    <a:pt x="643305" y="411204"/>
                  </a:lnTo>
                  <a:lnTo>
                    <a:pt x="626670" y="453575"/>
                  </a:lnTo>
                  <a:lnTo>
                    <a:pt x="604263" y="492811"/>
                  </a:lnTo>
                  <a:lnTo>
                    <a:pt x="576592" y="528416"/>
                  </a:lnTo>
                  <a:lnTo>
                    <a:pt x="544168" y="559897"/>
                  </a:lnTo>
                  <a:lnTo>
                    <a:pt x="507498" y="586761"/>
                  </a:lnTo>
                  <a:lnTo>
                    <a:pt x="467093" y="608514"/>
                  </a:lnTo>
                  <a:lnTo>
                    <a:pt x="423460" y="624663"/>
                  </a:lnTo>
                  <a:lnTo>
                    <a:pt x="377109" y="634714"/>
                  </a:lnTo>
                  <a:lnTo>
                    <a:pt x="328549" y="638175"/>
                  </a:lnTo>
                  <a:lnTo>
                    <a:pt x="279991" y="634714"/>
                  </a:lnTo>
                  <a:lnTo>
                    <a:pt x="233648" y="624663"/>
                  </a:lnTo>
                  <a:lnTo>
                    <a:pt x="190027" y="608514"/>
                  </a:lnTo>
                  <a:lnTo>
                    <a:pt x="149637" y="586761"/>
                  </a:lnTo>
                  <a:lnTo>
                    <a:pt x="112984" y="559897"/>
                  </a:lnTo>
                  <a:lnTo>
                    <a:pt x="80577" y="528416"/>
                  </a:lnTo>
                  <a:lnTo>
                    <a:pt x="52923" y="492811"/>
                  </a:lnTo>
                  <a:lnTo>
                    <a:pt x="30531" y="453575"/>
                  </a:lnTo>
                  <a:lnTo>
                    <a:pt x="13907" y="411204"/>
                  </a:lnTo>
                  <a:lnTo>
                    <a:pt x="3561" y="366188"/>
                  </a:lnTo>
                  <a:lnTo>
                    <a:pt x="0" y="319024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958967" y="1900174"/>
              <a:ext cx="76200" cy="695325"/>
            </a:xfrm>
            <a:custGeom>
              <a:avLst/>
              <a:gdLst/>
              <a:ahLst/>
              <a:cxnLst/>
              <a:rect l="l" t="t" r="r" b="b"/>
              <a:pathLst>
                <a:path w="76200" h="695325">
                  <a:moveTo>
                    <a:pt x="0" y="618616"/>
                  </a:moveTo>
                  <a:lnTo>
                    <a:pt x="37084" y="695325"/>
                  </a:lnTo>
                  <a:lnTo>
                    <a:pt x="63314" y="644651"/>
                  </a:lnTo>
                  <a:lnTo>
                    <a:pt x="37719" y="644651"/>
                  </a:lnTo>
                  <a:lnTo>
                    <a:pt x="32893" y="644525"/>
                  </a:lnTo>
                  <a:lnTo>
                    <a:pt x="32936" y="641351"/>
                  </a:lnTo>
                  <a:lnTo>
                    <a:pt x="0" y="618616"/>
                  </a:lnTo>
                  <a:close/>
                </a:path>
                <a:path w="76200" h="695325">
                  <a:moveTo>
                    <a:pt x="37815" y="644589"/>
                  </a:moveTo>
                  <a:lnTo>
                    <a:pt x="42545" y="644651"/>
                  </a:lnTo>
                  <a:lnTo>
                    <a:pt x="37815" y="644589"/>
                  </a:lnTo>
                  <a:close/>
                </a:path>
                <a:path w="76200" h="695325">
                  <a:moveTo>
                    <a:pt x="42587" y="641502"/>
                  </a:moveTo>
                  <a:lnTo>
                    <a:pt x="37815" y="644589"/>
                  </a:lnTo>
                  <a:lnTo>
                    <a:pt x="42545" y="644651"/>
                  </a:lnTo>
                  <a:lnTo>
                    <a:pt x="42587" y="641502"/>
                  </a:lnTo>
                  <a:close/>
                </a:path>
                <a:path w="76200" h="695325">
                  <a:moveTo>
                    <a:pt x="76200" y="619760"/>
                  </a:moveTo>
                  <a:lnTo>
                    <a:pt x="42587" y="641502"/>
                  </a:lnTo>
                  <a:lnTo>
                    <a:pt x="42545" y="644651"/>
                  </a:lnTo>
                  <a:lnTo>
                    <a:pt x="63314" y="644651"/>
                  </a:lnTo>
                  <a:lnTo>
                    <a:pt x="76200" y="619760"/>
                  </a:lnTo>
                  <a:close/>
                </a:path>
                <a:path w="76200" h="695325">
                  <a:moveTo>
                    <a:pt x="41783" y="0"/>
                  </a:moveTo>
                  <a:lnTo>
                    <a:pt x="32936" y="641351"/>
                  </a:lnTo>
                  <a:lnTo>
                    <a:pt x="37625" y="644587"/>
                  </a:lnTo>
                  <a:lnTo>
                    <a:pt x="37815" y="644589"/>
                  </a:lnTo>
                  <a:lnTo>
                    <a:pt x="42587" y="641502"/>
                  </a:lnTo>
                  <a:lnTo>
                    <a:pt x="51308" y="126"/>
                  </a:lnTo>
                  <a:lnTo>
                    <a:pt x="41783" y="0"/>
                  </a:lnTo>
                  <a:close/>
                </a:path>
                <a:path w="76200" h="695325">
                  <a:moveTo>
                    <a:pt x="32936" y="641351"/>
                  </a:moveTo>
                  <a:lnTo>
                    <a:pt x="32893" y="644525"/>
                  </a:lnTo>
                  <a:lnTo>
                    <a:pt x="37625" y="644587"/>
                  </a:lnTo>
                  <a:lnTo>
                    <a:pt x="32936" y="6413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595876" y="1566926"/>
              <a:ext cx="932180" cy="1941830"/>
            </a:xfrm>
            <a:custGeom>
              <a:avLst/>
              <a:gdLst/>
              <a:ahLst/>
              <a:cxnLst/>
              <a:rect l="l" t="t" r="r" b="b"/>
              <a:pathLst>
                <a:path w="932179" h="1941829">
                  <a:moveTo>
                    <a:pt x="0" y="0"/>
                  </a:moveTo>
                  <a:lnTo>
                    <a:pt x="0" y="1941449"/>
                  </a:lnTo>
                  <a:lnTo>
                    <a:pt x="417322" y="1941449"/>
                  </a:lnTo>
                  <a:lnTo>
                    <a:pt x="931799" y="1006475"/>
                  </a:lnTo>
                  <a:lnTo>
                    <a:pt x="417322" y="222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595876" y="1566926"/>
              <a:ext cx="932180" cy="1941830"/>
            </a:xfrm>
            <a:custGeom>
              <a:avLst/>
              <a:gdLst/>
              <a:ahLst/>
              <a:cxnLst/>
              <a:rect l="l" t="t" r="r" b="b"/>
              <a:pathLst>
                <a:path w="932179" h="1941829">
                  <a:moveTo>
                    <a:pt x="0" y="0"/>
                  </a:moveTo>
                  <a:lnTo>
                    <a:pt x="0" y="1941449"/>
                  </a:lnTo>
                  <a:lnTo>
                    <a:pt x="417322" y="1941449"/>
                  </a:lnTo>
                  <a:lnTo>
                    <a:pt x="931799" y="1006475"/>
                  </a:lnTo>
                  <a:lnTo>
                    <a:pt x="417322" y="22225"/>
                  </a:lnTo>
                  <a:lnTo>
                    <a:pt x="0" y="0"/>
                  </a:lnTo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2938145" y="3988752"/>
            <a:ext cx="1120775" cy="754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>
              <a:lnSpc>
                <a:spcPts val="2865"/>
              </a:lnSpc>
              <a:spcBef>
                <a:spcPts val="100"/>
              </a:spcBef>
            </a:pPr>
            <a:r>
              <a:rPr sz="2400" b="1" spc="-5" dirty="0">
                <a:latin typeface="Carlito"/>
                <a:cs typeface="Carlito"/>
              </a:rPr>
              <a:t>weight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ts val="2865"/>
              </a:lnSpc>
            </a:pPr>
            <a:r>
              <a:rPr sz="2400" b="1" spc="-15" dirty="0">
                <a:latin typeface="Carlito"/>
                <a:cs typeface="Carlito"/>
              </a:rPr>
              <a:t>vector</a:t>
            </a:r>
            <a:r>
              <a:rPr sz="2400" b="1" spc="-40" dirty="0">
                <a:latin typeface="Carlito"/>
                <a:cs typeface="Carlito"/>
              </a:rPr>
              <a:t> </a:t>
            </a:r>
            <a:r>
              <a:rPr sz="2400" b="1" dirty="0">
                <a:latin typeface="Carlito"/>
                <a:cs typeface="Carlito"/>
              </a:rPr>
              <a:t>w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70120" y="2219324"/>
            <a:ext cx="351790" cy="57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600" dirty="0">
                <a:latin typeface="Symbol"/>
                <a:cs typeface="Symbol"/>
              </a:rPr>
              <a:t></a:t>
            </a:r>
            <a:endParaRPr sz="3600">
              <a:latin typeface="Symbol"/>
              <a:cs typeface="Symbo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538476" y="1747901"/>
            <a:ext cx="5043805" cy="2072005"/>
            <a:chOff x="2538476" y="1747901"/>
            <a:chExt cx="5043805" cy="2072005"/>
          </a:xfrm>
        </p:grpSpPr>
        <p:sp>
          <p:nvSpPr>
            <p:cNvPr id="23" name="object 23"/>
            <p:cNvSpPr/>
            <p:nvPr/>
          </p:nvSpPr>
          <p:spPr>
            <a:xfrm>
              <a:off x="2538476" y="1747900"/>
              <a:ext cx="2076450" cy="1562100"/>
            </a:xfrm>
            <a:custGeom>
              <a:avLst/>
              <a:gdLst/>
              <a:ahLst/>
              <a:cxnLst/>
              <a:rect l="l" t="t" r="r" b="b"/>
              <a:pathLst>
                <a:path w="2076450" h="1562100">
                  <a:moveTo>
                    <a:pt x="704723" y="1524000"/>
                  </a:moveTo>
                  <a:lnTo>
                    <a:pt x="695071" y="1519174"/>
                  </a:lnTo>
                  <a:lnTo>
                    <a:pt x="628523" y="1485900"/>
                  </a:lnTo>
                  <a:lnTo>
                    <a:pt x="650697" y="1519174"/>
                  </a:lnTo>
                  <a:lnTo>
                    <a:pt x="0" y="1519174"/>
                  </a:lnTo>
                  <a:lnTo>
                    <a:pt x="0" y="1528699"/>
                  </a:lnTo>
                  <a:lnTo>
                    <a:pt x="650786" y="1528699"/>
                  </a:lnTo>
                  <a:lnTo>
                    <a:pt x="628523" y="1562100"/>
                  </a:lnTo>
                  <a:lnTo>
                    <a:pt x="695325" y="1528699"/>
                  </a:lnTo>
                  <a:lnTo>
                    <a:pt x="704723" y="1524000"/>
                  </a:lnTo>
                  <a:close/>
                </a:path>
                <a:path w="2076450" h="1562100">
                  <a:moveTo>
                    <a:pt x="714248" y="600075"/>
                  </a:moveTo>
                  <a:lnTo>
                    <a:pt x="704596" y="595249"/>
                  </a:lnTo>
                  <a:lnTo>
                    <a:pt x="638048" y="561975"/>
                  </a:lnTo>
                  <a:lnTo>
                    <a:pt x="660222" y="595249"/>
                  </a:lnTo>
                  <a:lnTo>
                    <a:pt x="9525" y="595249"/>
                  </a:lnTo>
                  <a:lnTo>
                    <a:pt x="9525" y="604774"/>
                  </a:lnTo>
                  <a:lnTo>
                    <a:pt x="660311" y="604774"/>
                  </a:lnTo>
                  <a:lnTo>
                    <a:pt x="638048" y="638175"/>
                  </a:lnTo>
                  <a:lnTo>
                    <a:pt x="704850" y="604774"/>
                  </a:lnTo>
                  <a:lnTo>
                    <a:pt x="714248" y="600075"/>
                  </a:lnTo>
                  <a:close/>
                </a:path>
                <a:path w="2076450" h="1562100">
                  <a:moveTo>
                    <a:pt x="723773" y="38100"/>
                  </a:moveTo>
                  <a:lnTo>
                    <a:pt x="714121" y="33274"/>
                  </a:lnTo>
                  <a:lnTo>
                    <a:pt x="647573" y="0"/>
                  </a:lnTo>
                  <a:lnTo>
                    <a:pt x="669747" y="33274"/>
                  </a:lnTo>
                  <a:lnTo>
                    <a:pt x="19050" y="33274"/>
                  </a:lnTo>
                  <a:lnTo>
                    <a:pt x="19050" y="42799"/>
                  </a:lnTo>
                  <a:lnTo>
                    <a:pt x="669836" y="42799"/>
                  </a:lnTo>
                  <a:lnTo>
                    <a:pt x="647573" y="76200"/>
                  </a:lnTo>
                  <a:lnTo>
                    <a:pt x="714375" y="42799"/>
                  </a:lnTo>
                  <a:lnTo>
                    <a:pt x="723773" y="38100"/>
                  </a:lnTo>
                  <a:close/>
                </a:path>
                <a:path w="2076450" h="1562100">
                  <a:moveTo>
                    <a:pt x="2057273" y="1524000"/>
                  </a:moveTo>
                  <a:lnTo>
                    <a:pt x="2047621" y="1519174"/>
                  </a:lnTo>
                  <a:lnTo>
                    <a:pt x="1981073" y="1485900"/>
                  </a:lnTo>
                  <a:lnTo>
                    <a:pt x="2003247" y="1519174"/>
                  </a:lnTo>
                  <a:lnTo>
                    <a:pt x="1352423" y="1519174"/>
                  </a:lnTo>
                  <a:lnTo>
                    <a:pt x="1352423" y="1528699"/>
                  </a:lnTo>
                  <a:lnTo>
                    <a:pt x="2003336" y="1528699"/>
                  </a:lnTo>
                  <a:lnTo>
                    <a:pt x="1981073" y="1562100"/>
                  </a:lnTo>
                  <a:lnTo>
                    <a:pt x="2047875" y="1528699"/>
                  </a:lnTo>
                  <a:lnTo>
                    <a:pt x="2057273" y="1524000"/>
                  </a:lnTo>
                  <a:close/>
                </a:path>
                <a:path w="2076450" h="1562100">
                  <a:moveTo>
                    <a:pt x="2057273" y="600075"/>
                  </a:moveTo>
                  <a:lnTo>
                    <a:pt x="2047621" y="595249"/>
                  </a:lnTo>
                  <a:lnTo>
                    <a:pt x="1981073" y="561975"/>
                  </a:lnTo>
                  <a:lnTo>
                    <a:pt x="2003247" y="595249"/>
                  </a:lnTo>
                  <a:lnTo>
                    <a:pt x="1352423" y="595249"/>
                  </a:lnTo>
                  <a:lnTo>
                    <a:pt x="1352423" y="604774"/>
                  </a:lnTo>
                  <a:lnTo>
                    <a:pt x="2003336" y="604774"/>
                  </a:lnTo>
                  <a:lnTo>
                    <a:pt x="1981073" y="638175"/>
                  </a:lnTo>
                  <a:lnTo>
                    <a:pt x="2047875" y="604774"/>
                  </a:lnTo>
                  <a:lnTo>
                    <a:pt x="2057273" y="600075"/>
                  </a:lnTo>
                  <a:close/>
                </a:path>
                <a:path w="2076450" h="1562100">
                  <a:moveTo>
                    <a:pt x="2076323" y="38100"/>
                  </a:moveTo>
                  <a:lnTo>
                    <a:pt x="2066671" y="33274"/>
                  </a:lnTo>
                  <a:lnTo>
                    <a:pt x="2000123" y="0"/>
                  </a:lnTo>
                  <a:lnTo>
                    <a:pt x="2022297" y="33274"/>
                  </a:lnTo>
                  <a:lnTo>
                    <a:pt x="1371473" y="33274"/>
                  </a:lnTo>
                  <a:lnTo>
                    <a:pt x="1371473" y="42799"/>
                  </a:lnTo>
                  <a:lnTo>
                    <a:pt x="2022386" y="42799"/>
                  </a:lnTo>
                  <a:lnTo>
                    <a:pt x="2000123" y="76200"/>
                  </a:lnTo>
                  <a:lnTo>
                    <a:pt x="2066925" y="42799"/>
                  </a:lnTo>
                  <a:lnTo>
                    <a:pt x="2076323" y="381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710426" y="3195701"/>
              <a:ext cx="866775" cy="609600"/>
            </a:xfrm>
            <a:custGeom>
              <a:avLst/>
              <a:gdLst/>
              <a:ahLst/>
              <a:cxnLst/>
              <a:rect l="l" t="t" r="r" b="b"/>
              <a:pathLst>
                <a:path w="866775" h="609600">
                  <a:moveTo>
                    <a:pt x="866775" y="0"/>
                  </a:moveTo>
                  <a:lnTo>
                    <a:pt x="0" y="0"/>
                  </a:lnTo>
                  <a:lnTo>
                    <a:pt x="0" y="609600"/>
                  </a:lnTo>
                  <a:lnTo>
                    <a:pt x="866775" y="609600"/>
                  </a:lnTo>
                  <a:lnTo>
                    <a:pt x="866775" y="0"/>
                  </a:lnTo>
                  <a:close/>
                </a:path>
              </a:pathLst>
            </a:custGeom>
            <a:solidFill>
              <a:srgbClr val="93B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710426" y="3195701"/>
              <a:ext cx="866775" cy="609600"/>
            </a:xfrm>
            <a:custGeom>
              <a:avLst/>
              <a:gdLst/>
              <a:ahLst/>
              <a:cxnLst/>
              <a:rect l="l" t="t" r="r" b="b"/>
              <a:pathLst>
                <a:path w="866775" h="609600">
                  <a:moveTo>
                    <a:pt x="0" y="609600"/>
                  </a:moveTo>
                  <a:lnTo>
                    <a:pt x="866775" y="609600"/>
                  </a:lnTo>
                  <a:lnTo>
                    <a:pt x="866775" y="0"/>
                  </a:lnTo>
                  <a:lnTo>
                    <a:pt x="0" y="0"/>
                  </a:lnTo>
                  <a:lnTo>
                    <a:pt x="0" y="60960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705600" y="3190875"/>
              <a:ext cx="790575" cy="609600"/>
            </a:xfrm>
            <a:custGeom>
              <a:avLst/>
              <a:gdLst/>
              <a:ahLst/>
              <a:cxnLst/>
              <a:rect l="l" t="t" r="r" b="b"/>
              <a:pathLst>
                <a:path w="790575" h="609600">
                  <a:moveTo>
                    <a:pt x="0" y="609600"/>
                  </a:moveTo>
                  <a:lnTo>
                    <a:pt x="400050" y="609600"/>
                  </a:lnTo>
                </a:path>
                <a:path w="790575" h="609600">
                  <a:moveTo>
                    <a:pt x="400050" y="609600"/>
                  </a:moveTo>
                  <a:lnTo>
                    <a:pt x="400050" y="0"/>
                  </a:lnTo>
                </a:path>
                <a:path w="790575" h="609600">
                  <a:moveTo>
                    <a:pt x="400050" y="0"/>
                  </a:moveTo>
                  <a:lnTo>
                    <a:pt x="790575" y="0"/>
                  </a:lnTo>
                </a:path>
              </a:pathLst>
            </a:custGeom>
            <a:ln w="38100">
              <a:solidFill>
                <a:srgbClr val="F7B6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3354070" y="1370185"/>
            <a:ext cx="381635" cy="1158240"/>
          </a:xfrm>
          <a:prstGeom prst="rect">
            <a:avLst/>
          </a:prstGeom>
        </p:spPr>
        <p:txBody>
          <a:bodyPr vert="horz" wrap="square" lIns="0" tIns="213360" rIns="0" bIns="0" rtlCol="0">
            <a:spAutoFit/>
          </a:bodyPr>
          <a:lstStyle/>
          <a:p>
            <a:pPr marL="52705">
              <a:lnSpc>
                <a:spcPct val="100000"/>
              </a:lnSpc>
              <a:spcBef>
                <a:spcPts val="1680"/>
              </a:spcBef>
            </a:pPr>
            <a:r>
              <a:rPr sz="2400" i="1" spc="-45" dirty="0">
                <a:latin typeface="Times New Roman"/>
                <a:cs typeface="Times New Roman"/>
              </a:rPr>
              <a:t>w</a:t>
            </a:r>
            <a:r>
              <a:rPr sz="2325" i="1" spc="-67" baseline="-19713" dirty="0">
                <a:latin typeface="Times New Roman"/>
                <a:cs typeface="Times New Roman"/>
              </a:rPr>
              <a:t>0</a:t>
            </a:r>
            <a:endParaRPr sz="2325" baseline="-19713">
              <a:latin typeface="Times New Roman"/>
              <a:cs typeface="Times New Roman"/>
            </a:endParaRPr>
          </a:p>
          <a:p>
            <a:pPr marL="38100">
              <a:lnSpc>
                <a:spcPct val="100000"/>
              </a:lnSpc>
              <a:spcBef>
                <a:spcPts val="1580"/>
              </a:spcBef>
            </a:pPr>
            <a:r>
              <a:rPr sz="2400" i="1" spc="-45" dirty="0">
                <a:latin typeface="Times New Roman"/>
                <a:cs typeface="Times New Roman"/>
              </a:rPr>
              <a:t>w</a:t>
            </a:r>
            <a:r>
              <a:rPr sz="2325" i="1" spc="-67" baseline="-17921" dirty="0">
                <a:latin typeface="Times New Roman"/>
                <a:cs typeface="Times New Roman"/>
              </a:rPr>
              <a:t>1</a:t>
            </a:r>
            <a:endParaRPr sz="2325" baseline="-17921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52546" y="3065081"/>
            <a:ext cx="3670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i="1" spc="-45" dirty="0">
                <a:latin typeface="Times New Roman"/>
                <a:cs typeface="Times New Roman"/>
              </a:rPr>
              <a:t>w</a:t>
            </a:r>
            <a:r>
              <a:rPr sz="2325" i="1" spc="-67" baseline="-19713" dirty="0">
                <a:latin typeface="Times New Roman"/>
                <a:cs typeface="Times New Roman"/>
              </a:rPr>
              <a:t>n</a:t>
            </a:r>
            <a:endParaRPr sz="2325" baseline="-19713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992376" y="1526222"/>
            <a:ext cx="340995" cy="988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400" i="1" spc="-5" dirty="0">
                <a:latin typeface="Times New Roman"/>
                <a:cs typeface="Times New Roman"/>
              </a:rPr>
              <a:t>x</a:t>
            </a:r>
            <a:r>
              <a:rPr sz="2325" i="1" spc="-7" baseline="-19713" dirty="0">
                <a:latin typeface="Times New Roman"/>
                <a:cs typeface="Times New Roman"/>
              </a:rPr>
              <a:t>0</a:t>
            </a:r>
            <a:endParaRPr sz="2325" baseline="-19713">
              <a:latin typeface="Times New Roman"/>
              <a:cs typeface="Times New Roman"/>
            </a:endParaRPr>
          </a:p>
          <a:p>
            <a:pPr marL="69215">
              <a:lnSpc>
                <a:spcPct val="100000"/>
              </a:lnSpc>
              <a:spcBef>
                <a:spcPts val="1814"/>
              </a:spcBef>
            </a:pPr>
            <a:r>
              <a:rPr sz="2400" i="1" spc="-5" dirty="0">
                <a:latin typeface="Times New Roman"/>
                <a:cs typeface="Times New Roman"/>
              </a:rPr>
              <a:t>x</a:t>
            </a:r>
            <a:r>
              <a:rPr sz="2325" i="1" spc="-7" baseline="-19713" dirty="0">
                <a:latin typeface="Times New Roman"/>
                <a:cs typeface="Times New Roman"/>
              </a:rPr>
              <a:t>1</a:t>
            </a:r>
            <a:endParaRPr sz="2325" baseline="-19713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054479" y="3007360"/>
            <a:ext cx="309880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2400" i="1" spc="-5" dirty="0">
                <a:latin typeface="Times New Roman"/>
                <a:cs typeface="Times New Roman"/>
              </a:rPr>
              <a:t>x</a:t>
            </a:r>
            <a:r>
              <a:rPr sz="2325" i="1" spc="-7" baseline="-19713" dirty="0">
                <a:latin typeface="Times New Roman"/>
                <a:cs typeface="Times New Roman"/>
              </a:rPr>
              <a:t>n</a:t>
            </a:r>
            <a:endParaRPr sz="2325" baseline="-19713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152889" y="2522474"/>
            <a:ext cx="1704339" cy="1266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13410">
              <a:lnSpc>
                <a:spcPct val="100000"/>
              </a:lnSpc>
              <a:spcBef>
                <a:spcPts val="105"/>
              </a:spcBef>
            </a:pPr>
            <a:r>
              <a:rPr sz="2400" b="1" spc="-15" dirty="0">
                <a:latin typeface="Carlito"/>
                <a:cs typeface="Carlito"/>
              </a:rPr>
              <a:t>output </a:t>
            </a:r>
            <a:r>
              <a:rPr sz="2400" b="1" i="1" dirty="0">
                <a:latin typeface="Carlito"/>
                <a:cs typeface="Carlito"/>
              </a:rPr>
              <a:t>y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165"/>
              </a:spcBef>
            </a:pPr>
            <a:r>
              <a:rPr sz="2050" spc="35" dirty="0">
                <a:latin typeface="Times New Roman"/>
                <a:cs typeface="Times New Roman"/>
              </a:rPr>
              <a:t>For</a:t>
            </a:r>
            <a:r>
              <a:rPr sz="2050" spc="-95" dirty="0">
                <a:latin typeface="Times New Roman"/>
                <a:cs typeface="Times New Roman"/>
              </a:rPr>
              <a:t> </a:t>
            </a:r>
            <a:r>
              <a:rPr sz="2050" spc="35" dirty="0">
                <a:latin typeface="Times New Roman"/>
                <a:cs typeface="Times New Roman"/>
              </a:rPr>
              <a:t>example</a:t>
            </a:r>
            <a:endParaRPr sz="2050">
              <a:latin typeface="Times New Roman"/>
              <a:cs typeface="Times New Roman"/>
            </a:endParaRPr>
          </a:p>
          <a:p>
            <a:pPr marL="1069340">
              <a:lnSpc>
                <a:spcPct val="100000"/>
              </a:lnSpc>
              <a:spcBef>
                <a:spcPts val="820"/>
              </a:spcBef>
            </a:pPr>
            <a:r>
              <a:rPr sz="1200" spc="20" dirty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123229" y="3557271"/>
            <a:ext cx="2427605" cy="74739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470"/>
              </a:spcBef>
            </a:pPr>
            <a:r>
              <a:rPr sz="2050" spc="35" dirty="0">
                <a:latin typeface="Times New Roman"/>
                <a:cs typeface="Times New Roman"/>
              </a:rPr>
              <a:t>y</a:t>
            </a:r>
            <a:r>
              <a:rPr sz="2050" spc="-30" dirty="0">
                <a:latin typeface="Times New Roman"/>
                <a:cs typeface="Times New Roman"/>
              </a:rPr>
              <a:t> </a:t>
            </a:r>
            <a:r>
              <a:rPr sz="2050" spc="40" dirty="0">
                <a:latin typeface="Symbol"/>
                <a:cs typeface="Symbol"/>
              </a:rPr>
              <a:t></a:t>
            </a:r>
            <a:r>
              <a:rPr sz="2050" spc="-95" dirty="0">
                <a:latin typeface="Times New Roman"/>
                <a:cs typeface="Times New Roman"/>
              </a:rPr>
              <a:t> </a:t>
            </a:r>
            <a:r>
              <a:rPr sz="2050" spc="40" dirty="0">
                <a:latin typeface="Times New Roman"/>
                <a:cs typeface="Times New Roman"/>
              </a:rPr>
              <a:t>sign(</a:t>
            </a:r>
            <a:r>
              <a:rPr sz="4650" spc="60" baseline="-8960" dirty="0">
                <a:latin typeface="Symbol"/>
                <a:cs typeface="Symbol"/>
              </a:rPr>
              <a:t></a:t>
            </a:r>
            <a:r>
              <a:rPr sz="4650" spc="-697" baseline="-8960" dirty="0">
                <a:latin typeface="Times New Roman"/>
                <a:cs typeface="Times New Roman"/>
              </a:rPr>
              <a:t> </a:t>
            </a:r>
            <a:r>
              <a:rPr sz="2050" i="1" spc="-25" dirty="0">
                <a:latin typeface="Times New Roman"/>
                <a:cs typeface="Times New Roman"/>
              </a:rPr>
              <a:t>w</a:t>
            </a:r>
            <a:r>
              <a:rPr sz="1800" i="1" spc="-37" baseline="-23148" dirty="0">
                <a:latin typeface="Times New Roman"/>
                <a:cs typeface="Times New Roman"/>
              </a:rPr>
              <a:t>i</a:t>
            </a:r>
            <a:r>
              <a:rPr sz="1800" i="1" spc="-89" baseline="-23148" dirty="0">
                <a:latin typeface="Times New Roman"/>
                <a:cs typeface="Times New Roman"/>
              </a:rPr>
              <a:t> </a:t>
            </a:r>
            <a:r>
              <a:rPr sz="2050" i="1" spc="10" dirty="0">
                <a:latin typeface="Times New Roman"/>
                <a:cs typeface="Times New Roman"/>
              </a:rPr>
              <a:t>x</a:t>
            </a:r>
            <a:r>
              <a:rPr sz="1800" i="1" spc="15" baseline="-23148" dirty="0">
                <a:latin typeface="Times New Roman"/>
                <a:cs typeface="Times New Roman"/>
              </a:rPr>
              <a:t>i</a:t>
            </a:r>
            <a:r>
              <a:rPr sz="1800" i="1" spc="457" baseline="-23148" dirty="0">
                <a:latin typeface="Times New Roman"/>
                <a:cs typeface="Times New Roman"/>
              </a:rPr>
              <a:t> </a:t>
            </a:r>
            <a:r>
              <a:rPr sz="2050" spc="40" dirty="0">
                <a:latin typeface="Symbol"/>
                <a:cs typeface="Symbol"/>
              </a:rPr>
              <a:t></a:t>
            </a:r>
            <a:r>
              <a:rPr sz="2050" spc="-280" dirty="0">
                <a:latin typeface="Times New Roman"/>
                <a:cs typeface="Times New Roman"/>
              </a:rPr>
              <a:t> </a:t>
            </a:r>
            <a:r>
              <a:rPr sz="2150" i="1" spc="-315" dirty="0">
                <a:latin typeface="Symbol"/>
                <a:cs typeface="Symbol"/>
              </a:rPr>
              <a:t></a:t>
            </a:r>
            <a:r>
              <a:rPr sz="1800" i="1" spc="-472" baseline="-23148" dirty="0">
                <a:latin typeface="Times New Roman"/>
                <a:cs typeface="Times New Roman"/>
              </a:rPr>
              <a:t>k</a:t>
            </a:r>
            <a:r>
              <a:rPr sz="1800" i="1" spc="60" baseline="-23148" dirty="0">
                <a:latin typeface="Times New Roman"/>
                <a:cs typeface="Times New Roman"/>
              </a:rPr>
              <a:t> </a:t>
            </a:r>
            <a:r>
              <a:rPr sz="2050" spc="25" dirty="0">
                <a:latin typeface="Times New Roman"/>
                <a:cs typeface="Times New Roman"/>
              </a:rPr>
              <a:t>)</a:t>
            </a:r>
            <a:endParaRPr sz="2050">
              <a:latin typeface="Times New Roman"/>
              <a:cs typeface="Times New Roman"/>
            </a:endParaRPr>
          </a:p>
          <a:p>
            <a:pPr marR="139700" algn="ctr">
              <a:lnSpc>
                <a:spcPct val="100000"/>
              </a:lnSpc>
              <a:spcBef>
                <a:spcPts val="150"/>
              </a:spcBef>
            </a:pPr>
            <a:r>
              <a:rPr sz="1200" spc="55" dirty="0">
                <a:latin typeface="Times New Roman"/>
                <a:cs typeface="Times New Roman"/>
              </a:rPr>
              <a:t>i</a:t>
            </a:r>
            <a:r>
              <a:rPr sz="1200" spc="55" dirty="0">
                <a:latin typeface="Symbol"/>
                <a:cs typeface="Symbol"/>
              </a:rPr>
              <a:t></a:t>
            </a:r>
            <a:r>
              <a:rPr sz="1200" spc="55" dirty="0">
                <a:latin typeface="Times New Roman"/>
                <a:cs typeface="Times New Roman"/>
              </a:rPr>
              <a:t>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376034" y="1262316"/>
            <a:ext cx="85471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000" spc="35" dirty="0">
                <a:latin typeface="Carlito"/>
                <a:cs typeface="Carlito"/>
              </a:rPr>
              <a:t>bias:</a:t>
            </a:r>
            <a:r>
              <a:rPr sz="2400" spc="35" dirty="0">
                <a:latin typeface="Symbol"/>
                <a:cs typeface="Symbol"/>
              </a:rPr>
              <a:t></a:t>
            </a:r>
            <a:r>
              <a:rPr sz="2325" i="1" spc="52" baseline="-19713" dirty="0">
                <a:latin typeface="Times New Roman"/>
                <a:cs typeface="Times New Roman"/>
              </a:rPr>
              <a:t>k</a:t>
            </a:r>
            <a:endParaRPr sz="2325" baseline="-19713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6139" y="491172"/>
            <a:ext cx="1006094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60" dirty="0"/>
              <a:t>A </a:t>
            </a:r>
            <a:r>
              <a:rPr spc="-170" dirty="0"/>
              <a:t>Multi-Layer </a:t>
            </a:r>
            <a:r>
              <a:rPr spc="-204" dirty="0"/>
              <a:t>Feed-Forward </a:t>
            </a:r>
            <a:r>
              <a:rPr spc="-165" dirty="0"/>
              <a:t>Neural</a:t>
            </a:r>
            <a:r>
              <a:rPr spc="-75" dirty="0"/>
              <a:t> </a:t>
            </a:r>
            <a:r>
              <a:rPr spc="-170" dirty="0"/>
              <a:t>Network</a:t>
            </a:r>
          </a:p>
        </p:txBody>
      </p:sp>
      <p:sp>
        <p:nvSpPr>
          <p:cNvPr id="3" name="object 3"/>
          <p:cNvSpPr/>
          <p:nvPr/>
        </p:nvSpPr>
        <p:spPr>
          <a:xfrm>
            <a:off x="1714500" y="1847850"/>
            <a:ext cx="8077200" cy="4419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37</a:t>
            </a:fld>
            <a:endParaRPr spc="5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9312" y="532511"/>
            <a:ext cx="940244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355" dirty="0"/>
              <a:t>How </a:t>
            </a:r>
            <a:r>
              <a:rPr spc="-5" dirty="0"/>
              <a:t>a </a:t>
            </a:r>
            <a:r>
              <a:rPr spc="-170" dirty="0"/>
              <a:t>Multi-Layer </a:t>
            </a:r>
            <a:r>
              <a:rPr spc="-180" dirty="0"/>
              <a:t>Neural </a:t>
            </a:r>
            <a:r>
              <a:rPr spc="-170" dirty="0"/>
              <a:t>Network</a:t>
            </a:r>
            <a:r>
              <a:rPr spc="105" dirty="0"/>
              <a:t> </a:t>
            </a:r>
            <a:r>
              <a:rPr spc="-240" dirty="0"/>
              <a:t>Works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9312" y="1563687"/>
            <a:ext cx="8593455" cy="14312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36550" marR="5080" indent="-323850">
              <a:lnSpc>
                <a:spcPct val="100000"/>
              </a:lnSpc>
              <a:spcBef>
                <a:spcPts val="12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000" spc="-215" dirty="0">
                <a:latin typeface="Arial"/>
                <a:cs typeface="Arial"/>
              </a:rPr>
              <a:t>The </a:t>
            </a:r>
            <a:r>
              <a:rPr sz="2000" b="1" spc="-120" dirty="0">
                <a:latin typeface="Trebuchet MS"/>
                <a:cs typeface="Trebuchet MS"/>
              </a:rPr>
              <a:t>inputs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85" dirty="0">
                <a:latin typeface="Arial"/>
                <a:cs typeface="Arial"/>
              </a:rPr>
              <a:t>network </a:t>
            </a:r>
            <a:r>
              <a:rPr sz="2000" spc="-100" dirty="0">
                <a:latin typeface="Arial"/>
                <a:cs typeface="Arial"/>
              </a:rPr>
              <a:t>correspond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70" dirty="0">
                <a:latin typeface="Arial"/>
                <a:cs typeface="Arial"/>
              </a:rPr>
              <a:t>attributes </a:t>
            </a:r>
            <a:r>
              <a:rPr sz="2000" spc="-125" dirty="0">
                <a:latin typeface="Arial"/>
                <a:cs typeface="Arial"/>
              </a:rPr>
              <a:t>measured </a:t>
            </a:r>
            <a:r>
              <a:rPr sz="2000" spc="-5" dirty="0">
                <a:latin typeface="Arial"/>
                <a:cs typeface="Arial"/>
              </a:rPr>
              <a:t>for </a:t>
            </a:r>
            <a:r>
              <a:rPr sz="2000" spc="-120" dirty="0">
                <a:latin typeface="Arial"/>
                <a:cs typeface="Arial"/>
              </a:rPr>
              <a:t>each </a:t>
            </a:r>
            <a:r>
              <a:rPr sz="2000" spc="-55" dirty="0">
                <a:latin typeface="Arial"/>
                <a:cs typeface="Arial"/>
              </a:rPr>
              <a:t>training  </a:t>
            </a:r>
            <a:r>
              <a:rPr sz="2000" spc="-70" dirty="0">
                <a:latin typeface="Arial"/>
                <a:cs typeface="Arial"/>
              </a:rPr>
              <a:t>tuple</a:t>
            </a:r>
            <a:endParaRPr sz="2000">
              <a:latin typeface="Arial"/>
              <a:cs typeface="Arial"/>
            </a:endParaRPr>
          </a:p>
          <a:p>
            <a:pPr marL="336550" indent="-323850">
              <a:lnSpc>
                <a:spcPct val="100000"/>
              </a:lnSpc>
              <a:spcBef>
                <a:spcPts val="68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000" spc="-150" dirty="0">
                <a:latin typeface="Arial"/>
                <a:cs typeface="Arial"/>
              </a:rPr>
              <a:t>Inputs </a:t>
            </a:r>
            <a:r>
              <a:rPr sz="2000" spc="-30" dirty="0">
                <a:latin typeface="Arial"/>
                <a:cs typeface="Arial"/>
              </a:rPr>
              <a:t>are </a:t>
            </a:r>
            <a:r>
              <a:rPr sz="2000" spc="20" dirty="0">
                <a:latin typeface="Arial"/>
                <a:cs typeface="Arial"/>
              </a:rPr>
              <a:t>fed </a:t>
            </a:r>
            <a:r>
              <a:rPr sz="2000" spc="-120" dirty="0">
                <a:latin typeface="Arial"/>
                <a:cs typeface="Arial"/>
              </a:rPr>
              <a:t>simultaneously </a:t>
            </a:r>
            <a:r>
              <a:rPr sz="2000" spc="-90" dirty="0">
                <a:latin typeface="Arial"/>
                <a:cs typeface="Arial"/>
              </a:rPr>
              <a:t>into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160" dirty="0">
                <a:latin typeface="Arial"/>
                <a:cs typeface="Arial"/>
              </a:rPr>
              <a:t>units </a:t>
            </a:r>
            <a:r>
              <a:rPr sz="2000" spc="-105" dirty="0">
                <a:latin typeface="Arial"/>
                <a:cs typeface="Arial"/>
              </a:rPr>
              <a:t>making up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b="1" spc="-145" dirty="0">
                <a:latin typeface="Trebuchet MS"/>
                <a:cs typeface="Trebuchet MS"/>
              </a:rPr>
              <a:t>input</a:t>
            </a:r>
            <a:r>
              <a:rPr sz="2000" b="1" spc="45" dirty="0">
                <a:latin typeface="Trebuchet MS"/>
                <a:cs typeface="Trebuchet MS"/>
              </a:rPr>
              <a:t> </a:t>
            </a:r>
            <a:r>
              <a:rPr sz="2000" b="1" spc="-100" dirty="0">
                <a:latin typeface="Trebuchet MS"/>
                <a:cs typeface="Trebuchet MS"/>
              </a:rPr>
              <a:t>layer</a:t>
            </a:r>
            <a:endParaRPr sz="2000">
              <a:latin typeface="Trebuchet MS"/>
              <a:cs typeface="Trebuchet MS"/>
            </a:endParaRPr>
          </a:p>
          <a:p>
            <a:pPr marL="336550" indent="-323850">
              <a:lnSpc>
                <a:spcPct val="100000"/>
              </a:lnSpc>
              <a:spcBef>
                <a:spcPts val="75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000" spc="-170" dirty="0">
                <a:latin typeface="Arial"/>
                <a:cs typeface="Arial"/>
              </a:rPr>
              <a:t>They </a:t>
            </a:r>
            <a:r>
              <a:rPr sz="2000" spc="-30" dirty="0">
                <a:latin typeface="Arial"/>
                <a:cs typeface="Arial"/>
              </a:rPr>
              <a:t>are </a:t>
            </a:r>
            <a:r>
              <a:rPr sz="2000" spc="-135" dirty="0">
                <a:latin typeface="Arial"/>
                <a:cs typeface="Arial"/>
              </a:rPr>
              <a:t>then </a:t>
            </a:r>
            <a:r>
              <a:rPr sz="2000" spc="-70" dirty="0">
                <a:latin typeface="Arial"/>
                <a:cs typeface="Arial"/>
              </a:rPr>
              <a:t>weighted and </a:t>
            </a:r>
            <a:r>
              <a:rPr sz="2000" spc="20" dirty="0">
                <a:latin typeface="Arial"/>
                <a:cs typeface="Arial"/>
              </a:rPr>
              <a:t>fed </a:t>
            </a:r>
            <a:r>
              <a:rPr sz="2000" spc="-125" dirty="0">
                <a:latin typeface="Arial"/>
                <a:cs typeface="Arial"/>
              </a:rPr>
              <a:t>simultaneously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b="1" spc="-120" dirty="0">
                <a:latin typeface="Trebuchet MS"/>
                <a:cs typeface="Trebuchet MS"/>
              </a:rPr>
              <a:t>hidden</a:t>
            </a:r>
            <a:r>
              <a:rPr sz="2000" b="1" spc="-229" dirty="0">
                <a:latin typeface="Trebuchet MS"/>
                <a:cs typeface="Trebuchet MS"/>
              </a:rPr>
              <a:t> </a:t>
            </a:r>
            <a:r>
              <a:rPr sz="2000" b="1" spc="-100" dirty="0">
                <a:latin typeface="Trebuchet MS"/>
                <a:cs typeface="Trebuchet MS"/>
              </a:rPr>
              <a:t>layer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63050" y="1771650"/>
            <a:ext cx="3028949" cy="2686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38</a:t>
            </a:fld>
            <a:endParaRPr spc="5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9312" y="532511"/>
            <a:ext cx="940244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355" dirty="0"/>
              <a:t>How </a:t>
            </a:r>
            <a:r>
              <a:rPr spc="-5" dirty="0"/>
              <a:t>a </a:t>
            </a:r>
            <a:r>
              <a:rPr spc="-170" dirty="0"/>
              <a:t>Multi-Layer </a:t>
            </a:r>
            <a:r>
              <a:rPr spc="-180" dirty="0"/>
              <a:t>Neural </a:t>
            </a:r>
            <a:r>
              <a:rPr spc="-170" dirty="0"/>
              <a:t>Network</a:t>
            </a:r>
            <a:r>
              <a:rPr spc="105" dirty="0"/>
              <a:t> </a:t>
            </a:r>
            <a:r>
              <a:rPr spc="-240" dirty="0"/>
              <a:t>Works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9312" y="1563687"/>
            <a:ext cx="8593455" cy="2519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36550" marR="5080" indent="-323850">
              <a:lnSpc>
                <a:spcPct val="100000"/>
              </a:lnSpc>
              <a:spcBef>
                <a:spcPts val="12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000" spc="-215" dirty="0">
                <a:solidFill>
                  <a:srgbClr val="A6A6A6"/>
                </a:solidFill>
                <a:latin typeface="Arial"/>
                <a:cs typeface="Arial"/>
              </a:rPr>
              <a:t>The </a:t>
            </a:r>
            <a:r>
              <a:rPr sz="2000" b="1" spc="-120" dirty="0">
                <a:solidFill>
                  <a:srgbClr val="A6A6A6"/>
                </a:solidFill>
                <a:latin typeface="Trebuchet MS"/>
                <a:cs typeface="Trebuchet MS"/>
              </a:rPr>
              <a:t>inputs </a:t>
            </a:r>
            <a:r>
              <a:rPr sz="2000" spc="-65" dirty="0">
                <a:solidFill>
                  <a:srgbClr val="A6A6A6"/>
                </a:solidFill>
                <a:latin typeface="Arial"/>
                <a:cs typeface="Arial"/>
              </a:rPr>
              <a:t>to </a:t>
            </a:r>
            <a:r>
              <a:rPr sz="2000" spc="-114" dirty="0">
                <a:solidFill>
                  <a:srgbClr val="A6A6A6"/>
                </a:solidFill>
                <a:latin typeface="Arial"/>
                <a:cs typeface="Arial"/>
              </a:rPr>
              <a:t>the </a:t>
            </a:r>
            <a:r>
              <a:rPr sz="2000" spc="-85" dirty="0">
                <a:solidFill>
                  <a:srgbClr val="A6A6A6"/>
                </a:solidFill>
                <a:latin typeface="Arial"/>
                <a:cs typeface="Arial"/>
              </a:rPr>
              <a:t>network </a:t>
            </a:r>
            <a:r>
              <a:rPr sz="2000" spc="-100" dirty="0">
                <a:solidFill>
                  <a:srgbClr val="A6A6A6"/>
                </a:solidFill>
                <a:latin typeface="Arial"/>
                <a:cs typeface="Arial"/>
              </a:rPr>
              <a:t>correspond </a:t>
            </a:r>
            <a:r>
              <a:rPr sz="2000" spc="-65" dirty="0">
                <a:solidFill>
                  <a:srgbClr val="A6A6A6"/>
                </a:solidFill>
                <a:latin typeface="Arial"/>
                <a:cs typeface="Arial"/>
              </a:rPr>
              <a:t>to </a:t>
            </a:r>
            <a:r>
              <a:rPr sz="2000" spc="-114" dirty="0">
                <a:solidFill>
                  <a:srgbClr val="A6A6A6"/>
                </a:solidFill>
                <a:latin typeface="Arial"/>
                <a:cs typeface="Arial"/>
              </a:rPr>
              <a:t>the </a:t>
            </a:r>
            <a:r>
              <a:rPr sz="2000" spc="-70" dirty="0">
                <a:solidFill>
                  <a:srgbClr val="A6A6A6"/>
                </a:solidFill>
                <a:latin typeface="Arial"/>
                <a:cs typeface="Arial"/>
              </a:rPr>
              <a:t>attributes </a:t>
            </a:r>
            <a:r>
              <a:rPr sz="2000" spc="-125" dirty="0">
                <a:solidFill>
                  <a:srgbClr val="A6A6A6"/>
                </a:solidFill>
                <a:latin typeface="Arial"/>
                <a:cs typeface="Arial"/>
              </a:rPr>
              <a:t>measured </a:t>
            </a:r>
            <a:r>
              <a:rPr sz="2000" spc="-5" dirty="0">
                <a:solidFill>
                  <a:srgbClr val="A6A6A6"/>
                </a:solidFill>
                <a:latin typeface="Arial"/>
                <a:cs typeface="Arial"/>
              </a:rPr>
              <a:t>for </a:t>
            </a:r>
            <a:r>
              <a:rPr sz="2000" spc="-120" dirty="0">
                <a:solidFill>
                  <a:srgbClr val="A6A6A6"/>
                </a:solidFill>
                <a:latin typeface="Arial"/>
                <a:cs typeface="Arial"/>
              </a:rPr>
              <a:t>each </a:t>
            </a:r>
            <a:r>
              <a:rPr sz="2000" spc="-55" dirty="0">
                <a:solidFill>
                  <a:srgbClr val="A6A6A6"/>
                </a:solidFill>
                <a:latin typeface="Arial"/>
                <a:cs typeface="Arial"/>
              </a:rPr>
              <a:t>training  </a:t>
            </a:r>
            <a:r>
              <a:rPr sz="2000" spc="-70" dirty="0">
                <a:solidFill>
                  <a:srgbClr val="A6A6A6"/>
                </a:solidFill>
                <a:latin typeface="Arial"/>
                <a:cs typeface="Arial"/>
              </a:rPr>
              <a:t>tuple</a:t>
            </a:r>
            <a:endParaRPr sz="2000">
              <a:latin typeface="Arial"/>
              <a:cs typeface="Arial"/>
            </a:endParaRPr>
          </a:p>
          <a:p>
            <a:pPr marL="336550" indent="-323850">
              <a:lnSpc>
                <a:spcPct val="100000"/>
              </a:lnSpc>
              <a:spcBef>
                <a:spcPts val="68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000" spc="-150" dirty="0">
                <a:solidFill>
                  <a:srgbClr val="A6A6A6"/>
                </a:solidFill>
                <a:latin typeface="Arial"/>
                <a:cs typeface="Arial"/>
              </a:rPr>
              <a:t>Inputs </a:t>
            </a:r>
            <a:r>
              <a:rPr sz="2000" spc="-30" dirty="0">
                <a:solidFill>
                  <a:srgbClr val="A6A6A6"/>
                </a:solidFill>
                <a:latin typeface="Arial"/>
                <a:cs typeface="Arial"/>
              </a:rPr>
              <a:t>are </a:t>
            </a:r>
            <a:r>
              <a:rPr sz="2000" spc="20" dirty="0">
                <a:solidFill>
                  <a:srgbClr val="A6A6A6"/>
                </a:solidFill>
                <a:latin typeface="Arial"/>
                <a:cs typeface="Arial"/>
              </a:rPr>
              <a:t>fed </a:t>
            </a:r>
            <a:r>
              <a:rPr sz="2000" spc="-120" dirty="0">
                <a:solidFill>
                  <a:srgbClr val="A6A6A6"/>
                </a:solidFill>
                <a:latin typeface="Arial"/>
                <a:cs typeface="Arial"/>
              </a:rPr>
              <a:t>simultaneously </a:t>
            </a:r>
            <a:r>
              <a:rPr sz="2000" spc="-90" dirty="0">
                <a:solidFill>
                  <a:srgbClr val="A6A6A6"/>
                </a:solidFill>
                <a:latin typeface="Arial"/>
                <a:cs typeface="Arial"/>
              </a:rPr>
              <a:t>into </a:t>
            </a:r>
            <a:r>
              <a:rPr sz="2000" spc="-114" dirty="0">
                <a:solidFill>
                  <a:srgbClr val="A6A6A6"/>
                </a:solidFill>
                <a:latin typeface="Arial"/>
                <a:cs typeface="Arial"/>
              </a:rPr>
              <a:t>the </a:t>
            </a:r>
            <a:r>
              <a:rPr sz="2000" spc="-160" dirty="0">
                <a:solidFill>
                  <a:srgbClr val="A6A6A6"/>
                </a:solidFill>
                <a:latin typeface="Arial"/>
                <a:cs typeface="Arial"/>
              </a:rPr>
              <a:t>units </a:t>
            </a:r>
            <a:r>
              <a:rPr sz="2000" spc="-105" dirty="0">
                <a:solidFill>
                  <a:srgbClr val="A6A6A6"/>
                </a:solidFill>
                <a:latin typeface="Arial"/>
                <a:cs typeface="Arial"/>
              </a:rPr>
              <a:t>making up </a:t>
            </a:r>
            <a:r>
              <a:rPr sz="2000" spc="-114" dirty="0">
                <a:solidFill>
                  <a:srgbClr val="A6A6A6"/>
                </a:solidFill>
                <a:latin typeface="Arial"/>
                <a:cs typeface="Arial"/>
              </a:rPr>
              <a:t>the </a:t>
            </a:r>
            <a:r>
              <a:rPr sz="2000" b="1" spc="-145" dirty="0">
                <a:solidFill>
                  <a:srgbClr val="A6A6A6"/>
                </a:solidFill>
                <a:latin typeface="Trebuchet MS"/>
                <a:cs typeface="Trebuchet MS"/>
              </a:rPr>
              <a:t>input</a:t>
            </a:r>
            <a:r>
              <a:rPr sz="2000" b="1" spc="4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2000" b="1" spc="-100" dirty="0">
                <a:solidFill>
                  <a:srgbClr val="A6A6A6"/>
                </a:solidFill>
                <a:latin typeface="Trebuchet MS"/>
                <a:cs typeface="Trebuchet MS"/>
              </a:rPr>
              <a:t>layer</a:t>
            </a:r>
            <a:endParaRPr sz="2000">
              <a:latin typeface="Trebuchet MS"/>
              <a:cs typeface="Trebuchet MS"/>
            </a:endParaRPr>
          </a:p>
          <a:p>
            <a:pPr marL="336550" indent="-323850">
              <a:lnSpc>
                <a:spcPct val="100000"/>
              </a:lnSpc>
              <a:spcBef>
                <a:spcPts val="75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000" spc="-170" dirty="0">
                <a:solidFill>
                  <a:srgbClr val="A6A6A6"/>
                </a:solidFill>
                <a:latin typeface="Arial"/>
                <a:cs typeface="Arial"/>
              </a:rPr>
              <a:t>They </a:t>
            </a:r>
            <a:r>
              <a:rPr sz="2000" spc="-30" dirty="0">
                <a:solidFill>
                  <a:srgbClr val="A6A6A6"/>
                </a:solidFill>
                <a:latin typeface="Arial"/>
                <a:cs typeface="Arial"/>
              </a:rPr>
              <a:t>are </a:t>
            </a:r>
            <a:r>
              <a:rPr sz="2000" spc="-135" dirty="0">
                <a:solidFill>
                  <a:srgbClr val="A6A6A6"/>
                </a:solidFill>
                <a:latin typeface="Arial"/>
                <a:cs typeface="Arial"/>
              </a:rPr>
              <a:t>then </a:t>
            </a:r>
            <a:r>
              <a:rPr sz="2000" spc="-70" dirty="0">
                <a:solidFill>
                  <a:srgbClr val="A6A6A6"/>
                </a:solidFill>
                <a:latin typeface="Arial"/>
                <a:cs typeface="Arial"/>
              </a:rPr>
              <a:t>weighted and </a:t>
            </a:r>
            <a:r>
              <a:rPr sz="2000" spc="20" dirty="0">
                <a:solidFill>
                  <a:srgbClr val="A6A6A6"/>
                </a:solidFill>
                <a:latin typeface="Arial"/>
                <a:cs typeface="Arial"/>
              </a:rPr>
              <a:t>fed </a:t>
            </a:r>
            <a:r>
              <a:rPr sz="2000" spc="-125" dirty="0">
                <a:solidFill>
                  <a:srgbClr val="A6A6A6"/>
                </a:solidFill>
                <a:latin typeface="Arial"/>
                <a:cs typeface="Arial"/>
              </a:rPr>
              <a:t>simultaneously </a:t>
            </a:r>
            <a:r>
              <a:rPr sz="2000" spc="-65" dirty="0">
                <a:solidFill>
                  <a:srgbClr val="A6A6A6"/>
                </a:solidFill>
                <a:latin typeface="Arial"/>
                <a:cs typeface="Arial"/>
              </a:rPr>
              <a:t>to </a:t>
            </a:r>
            <a:r>
              <a:rPr sz="2000" spc="5" dirty="0">
                <a:solidFill>
                  <a:srgbClr val="A6A6A6"/>
                </a:solidFill>
                <a:latin typeface="Arial"/>
                <a:cs typeface="Arial"/>
              </a:rPr>
              <a:t>a </a:t>
            </a:r>
            <a:r>
              <a:rPr sz="2000" b="1" spc="-120" dirty="0">
                <a:solidFill>
                  <a:srgbClr val="A6A6A6"/>
                </a:solidFill>
                <a:latin typeface="Trebuchet MS"/>
                <a:cs typeface="Trebuchet MS"/>
              </a:rPr>
              <a:t>hidden</a:t>
            </a:r>
            <a:r>
              <a:rPr sz="2000" b="1" spc="-22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2000" b="1" spc="-100" dirty="0">
                <a:solidFill>
                  <a:srgbClr val="A6A6A6"/>
                </a:solidFill>
                <a:latin typeface="Trebuchet MS"/>
                <a:cs typeface="Trebuchet MS"/>
              </a:rPr>
              <a:t>layer</a:t>
            </a:r>
            <a:endParaRPr sz="2000">
              <a:latin typeface="Trebuchet MS"/>
              <a:cs typeface="Trebuchet MS"/>
            </a:endParaRPr>
          </a:p>
          <a:p>
            <a:pPr marL="336550" indent="-323850">
              <a:lnSpc>
                <a:spcPct val="100000"/>
              </a:lnSpc>
              <a:spcBef>
                <a:spcPts val="67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000" spc="-215" dirty="0">
                <a:latin typeface="Arial"/>
                <a:cs typeface="Arial"/>
              </a:rPr>
              <a:t>The </a:t>
            </a:r>
            <a:r>
              <a:rPr sz="2000" spc="-130" dirty="0">
                <a:latin typeface="Arial"/>
                <a:cs typeface="Arial"/>
              </a:rPr>
              <a:t>number </a:t>
            </a:r>
            <a:r>
              <a:rPr sz="2000" spc="25" dirty="0">
                <a:latin typeface="Arial"/>
                <a:cs typeface="Arial"/>
              </a:rPr>
              <a:t>of </a:t>
            </a:r>
            <a:r>
              <a:rPr sz="2000" spc="-85" dirty="0">
                <a:latin typeface="Arial"/>
                <a:cs typeface="Arial"/>
              </a:rPr>
              <a:t>hidden </a:t>
            </a:r>
            <a:r>
              <a:rPr sz="2000" spc="-80" dirty="0">
                <a:latin typeface="Arial"/>
                <a:cs typeface="Arial"/>
              </a:rPr>
              <a:t>layers </a:t>
            </a:r>
            <a:r>
              <a:rPr sz="2000" spc="-165" dirty="0">
                <a:latin typeface="Arial"/>
                <a:cs typeface="Arial"/>
              </a:rPr>
              <a:t>is</a:t>
            </a:r>
            <a:r>
              <a:rPr sz="2000" spc="-3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arbitrary</a:t>
            </a:r>
            <a:endParaRPr sz="2000">
              <a:latin typeface="Arial"/>
              <a:cs typeface="Arial"/>
            </a:endParaRPr>
          </a:p>
          <a:p>
            <a:pPr marL="336550" indent="-323850">
              <a:lnSpc>
                <a:spcPct val="100000"/>
              </a:lnSpc>
              <a:spcBef>
                <a:spcPts val="680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000" spc="-215" dirty="0">
                <a:latin typeface="Arial"/>
                <a:cs typeface="Arial"/>
              </a:rPr>
              <a:t>The </a:t>
            </a:r>
            <a:r>
              <a:rPr sz="2000" spc="-70" dirty="0">
                <a:latin typeface="Arial"/>
                <a:cs typeface="Arial"/>
              </a:rPr>
              <a:t>weighted </a:t>
            </a:r>
            <a:r>
              <a:rPr sz="2000" spc="-125" dirty="0">
                <a:latin typeface="Arial"/>
                <a:cs typeface="Arial"/>
              </a:rPr>
              <a:t>outputs </a:t>
            </a:r>
            <a:r>
              <a:rPr sz="2000" spc="25" dirty="0">
                <a:latin typeface="Arial"/>
                <a:cs typeface="Arial"/>
              </a:rPr>
              <a:t>of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80" dirty="0">
                <a:latin typeface="Arial"/>
                <a:cs typeface="Arial"/>
              </a:rPr>
              <a:t>last hidden </a:t>
            </a:r>
            <a:r>
              <a:rPr sz="2000" spc="-30" dirty="0">
                <a:latin typeface="Arial"/>
                <a:cs typeface="Arial"/>
              </a:rPr>
              <a:t>layer are </a:t>
            </a:r>
            <a:r>
              <a:rPr sz="2000" spc="-85" dirty="0">
                <a:latin typeface="Arial"/>
                <a:cs typeface="Arial"/>
              </a:rPr>
              <a:t>input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spc="-160" dirty="0">
                <a:latin typeface="Arial"/>
                <a:cs typeface="Arial"/>
              </a:rPr>
              <a:t>units </a:t>
            </a:r>
            <a:r>
              <a:rPr sz="2000" spc="-105" dirty="0">
                <a:latin typeface="Arial"/>
                <a:cs typeface="Arial"/>
              </a:rPr>
              <a:t>making up</a:t>
            </a:r>
            <a:r>
              <a:rPr sz="2000" spc="-330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the</a:t>
            </a:r>
            <a:endParaRPr sz="2000">
              <a:latin typeface="Arial"/>
              <a:cs typeface="Arial"/>
            </a:endParaRPr>
          </a:p>
          <a:p>
            <a:pPr marL="336550">
              <a:lnSpc>
                <a:spcPct val="100000"/>
              </a:lnSpc>
              <a:spcBef>
                <a:spcPts val="5"/>
              </a:spcBef>
            </a:pPr>
            <a:r>
              <a:rPr sz="2000" b="1" spc="-170" dirty="0">
                <a:latin typeface="Trebuchet MS"/>
                <a:cs typeface="Trebuchet MS"/>
              </a:rPr>
              <a:t>output </a:t>
            </a:r>
            <a:r>
              <a:rPr sz="2000" b="1" spc="-110" dirty="0">
                <a:latin typeface="Trebuchet MS"/>
                <a:cs typeface="Trebuchet MS"/>
              </a:rPr>
              <a:t>layer</a:t>
            </a:r>
            <a:r>
              <a:rPr sz="2000" spc="-110" dirty="0">
                <a:latin typeface="Arial"/>
                <a:cs typeface="Arial"/>
              </a:rPr>
              <a:t>, </a:t>
            </a:r>
            <a:r>
              <a:rPr sz="2000" spc="-140" dirty="0">
                <a:latin typeface="Arial"/>
                <a:cs typeface="Arial"/>
              </a:rPr>
              <a:t>which </a:t>
            </a:r>
            <a:r>
              <a:rPr sz="2000" spc="-150" dirty="0">
                <a:latin typeface="Arial"/>
                <a:cs typeface="Arial"/>
              </a:rPr>
              <a:t>emits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100" dirty="0">
                <a:latin typeface="Arial"/>
                <a:cs typeface="Arial"/>
              </a:rPr>
              <a:t>network's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prediction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63050" y="1771650"/>
            <a:ext cx="3028949" cy="2686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39</a:t>
            </a:fld>
            <a:endParaRPr spc="5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3444" y="468630"/>
            <a:ext cx="508381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95" dirty="0"/>
              <a:t>Bayes’ </a:t>
            </a:r>
            <a:r>
              <a:rPr spc="-355" dirty="0"/>
              <a:t>Theorem:</a:t>
            </a:r>
            <a:r>
              <a:rPr spc="-235" dirty="0"/>
              <a:t> </a:t>
            </a:r>
            <a:r>
              <a:rPr spc="-434" dirty="0"/>
              <a:t>Basics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4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811212" y="1402439"/>
            <a:ext cx="10743565" cy="194818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87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spc="-180" dirty="0">
                <a:latin typeface="Arial"/>
                <a:cs typeface="Arial"/>
              </a:rPr>
              <a:t>Bayes’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210" dirty="0">
                <a:latin typeface="Arial"/>
                <a:cs typeface="Arial"/>
              </a:rPr>
              <a:t>Theorem:</a:t>
            </a:r>
            <a:endParaRPr sz="240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675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000" spc="-145" dirty="0">
                <a:latin typeface="Arial"/>
                <a:cs typeface="Arial"/>
              </a:rPr>
              <a:t>Let </a:t>
            </a:r>
            <a:r>
              <a:rPr sz="2000" b="1" spc="85" dirty="0">
                <a:latin typeface="Trebuchet MS"/>
                <a:cs typeface="Times New Roman" panose="02020603050405020304" pitchFamily="18" charset="0"/>
              </a:rPr>
              <a:t>X </a:t>
            </a:r>
            <a:r>
              <a:rPr sz="2000" spc="-50" dirty="0">
                <a:latin typeface="Arial"/>
                <a:cs typeface="Arial"/>
              </a:rPr>
              <a:t>be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data </a:t>
            </a:r>
            <a:r>
              <a:rPr sz="2000" spc="-125" dirty="0">
                <a:latin typeface="Arial"/>
                <a:cs typeface="Arial"/>
              </a:rPr>
              <a:t>sample </a:t>
            </a:r>
            <a:r>
              <a:rPr sz="2000" spc="-114" dirty="0">
                <a:latin typeface="Arial"/>
                <a:cs typeface="Arial"/>
              </a:rPr>
              <a:t>(“</a:t>
            </a:r>
            <a:r>
              <a:rPr sz="2000" i="1" spc="-114" dirty="0">
                <a:latin typeface="Arial"/>
                <a:cs typeface="Arial"/>
              </a:rPr>
              <a:t>evidence</a:t>
            </a:r>
            <a:r>
              <a:rPr sz="2000" spc="-114" dirty="0">
                <a:latin typeface="Arial"/>
                <a:cs typeface="Arial"/>
              </a:rPr>
              <a:t>”): </a:t>
            </a:r>
            <a:r>
              <a:rPr sz="2000" spc="-180" dirty="0">
                <a:latin typeface="Arial"/>
                <a:cs typeface="Arial"/>
              </a:rPr>
              <a:t>class </a:t>
            </a:r>
            <a:r>
              <a:rPr sz="2000" spc="-10" dirty="0">
                <a:latin typeface="Arial"/>
                <a:cs typeface="Arial"/>
              </a:rPr>
              <a:t>label </a:t>
            </a:r>
            <a:r>
              <a:rPr sz="2000" spc="-165" dirty="0">
                <a:latin typeface="Arial"/>
                <a:cs typeface="Arial"/>
              </a:rPr>
              <a:t>is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75" dirty="0">
                <a:latin typeface="Arial"/>
                <a:cs typeface="Arial"/>
              </a:rPr>
              <a:t>unknown</a:t>
            </a:r>
            <a:endParaRPr sz="200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600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000" spc="-145" dirty="0">
                <a:latin typeface="Arial"/>
                <a:cs typeface="Arial"/>
              </a:rPr>
              <a:t>Let </a:t>
            </a:r>
            <a:r>
              <a:rPr sz="2000" spc="-220" dirty="0">
                <a:latin typeface="Arial"/>
                <a:cs typeface="Arial"/>
              </a:rPr>
              <a:t>H </a:t>
            </a:r>
            <a:r>
              <a:rPr sz="2000" spc="-45" dirty="0">
                <a:latin typeface="Arial"/>
                <a:cs typeface="Arial"/>
              </a:rPr>
              <a:t>be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i="1" spc="-160" dirty="0">
                <a:latin typeface="Arial"/>
                <a:cs typeface="Arial"/>
              </a:rPr>
              <a:t>hypothesis </a:t>
            </a:r>
            <a:r>
              <a:rPr sz="2000" spc="-65" dirty="0">
                <a:latin typeface="Arial"/>
                <a:cs typeface="Arial"/>
              </a:rPr>
              <a:t>that </a:t>
            </a:r>
            <a:r>
              <a:rPr sz="2000" spc="-220" dirty="0">
                <a:latin typeface="Arial"/>
                <a:cs typeface="Arial"/>
              </a:rPr>
              <a:t>X </a:t>
            </a:r>
            <a:r>
              <a:rPr sz="2000" spc="-95" dirty="0">
                <a:latin typeface="Arial"/>
                <a:cs typeface="Arial"/>
              </a:rPr>
              <a:t>belongs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spc="-180" dirty="0">
                <a:latin typeface="Arial"/>
                <a:cs typeface="Arial"/>
              </a:rPr>
              <a:t>class</a:t>
            </a:r>
            <a:r>
              <a:rPr sz="2000" spc="-315" dirty="0">
                <a:latin typeface="Arial"/>
                <a:cs typeface="Arial"/>
              </a:rPr>
              <a:t> </a:t>
            </a:r>
            <a:r>
              <a:rPr sz="2000" spc="-220" dirty="0"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  <a:p>
            <a:pPr marL="650875" marR="5080" lvl="1" indent="-276225">
              <a:lnSpc>
                <a:spcPct val="100000"/>
              </a:lnSpc>
              <a:spcBef>
                <a:spcPts val="605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000" spc="-95" dirty="0">
                <a:latin typeface="Arial"/>
                <a:cs typeface="Arial"/>
              </a:rPr>
              <a:t>Classification </a:t>
            </a:r>
            <a:r>
              <a:rPr sz="2000" spc="-165" dirty="0">
                <a:latin typeface="Arial"/>
                <a:cs typeface="Arial"/>
              </a:rPr>
              <a:t>is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spc="-80" dirty="0">
                <a:latin typeface="Arial"/>
                <a:cs typeface="Arial"/>
              </a:rPr>
              <a:t>determine </a:t>
            </a:r>
            <a:r>
              <a:rPr sz="2000" spc="-45" dirty="0">
                <a:latin typeface="Arial"/>
                <a:cs typeface="Arial"/>
              </a:rPr>
              <a:t>P(H|</a:t>
            </a:r>
            <a:r>
              <a:rPr sz="2000" b="1" spc="-45" dirty="0">
                <a:latin typeface="Trebuchet MS"/>
                <a:cs typeface="Times New Roman" panose="02020603050405020304" pitchFamily="18" charset="0"/>
              </a:rPr>
              <a:t>X</a:t>
            </a:r>
            <a:r>
              <a:rPr sz="2000" spc="-45" dirty="0">
                <a:latin typeface="Arial"/>
                <a:cs typeface="Arial"/>
              </a:rPr>
              <a:t>), </a:t>
            </a:r>
            <a:r>
              <a:rPr sz="2000" spc="-95" dirty="0">
                <a:latin typeface="Arial"/>
                <a:cs typeface="Arial"/>
              </a:rPr>
              <a:t>(i.e., </a:t>
            </a:r>
            <a:r>
              <a:rPr sz="2000" i="1" spc="-75" dirty="0">
                <a:latin typeface="Arial"/>
                <a:cs typeface="Arial"/>
              </a:rPr>
              <a:t>posteriori </a:t>
            </a:r>
            <a:r>
              <a:rPr sz="2000" i="1" spc="-45" dirty="0">
                <a:latin typeface="Arial"/>
                <a:cs typeface="Arial"/>
              </a:rPr>
              <a:t>probability):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10" dirty="0">
                <a:latin typeface="Arial"/>
                <a:cs typeface="Arial"/>
              </a:rPr>
              <a:t>probability </a:t>
            </a:r>
            <a:r>
              <a:rPr sz="2000" spc="-65" dirty="0">
                <a:latin typeface="Arial"/>
                <a:cs typeface="Arial"/>
              </a:rPr>
              <a:t>that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160" dirty="0">
                <a:latin typeface="Arial"/>
                <a:cs typeface="Arial"/>
              </a:rPr>
              <a:t>hypothesis  </a:t>
            </a:r>
            <a:r>
              <a:rPr sz="2000" spc="-120" dirty="0">
                <a:latin typeface="Arial"/>
                <a:cs typeface="Arial"/>
              </a:rPr>
              <a:t>holds </a:t>
            </a:r>
            <a:r>
              <a:rPr sz="2000" spc="-95" dirty="0">
                <a:latin typeface="Arial"/>
                <a:cs typeface="Arial"/>
              </a:rPr>
              <a:t>given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75" dirty="0">
                <a:latin typeface="Arial"/>
                <a:cs typeface="Arial"/>
              </a:rPr>
              <a:t>observed </a:t>
            </a:r>
            <a:r>
              <a:rPr sz="2000" spc="-5" dirty="0">
                <a:latin typeface="Arial"/>
                <a:cs typeface="Arial"/>
              </a:rPr>
              <a:t>data </a:t>
            </a:r>
            <a:r>
              <a:rPr sz="2000" spc="-120" dirty="0">
                <a:latin typeface="Arial"/>
                <a:cs typeface="Arial"/>
              </a:rPr>
              <a:t>sample</a:t>
            </a:r>
            <a:r>
              <a:rPr sz="2000" spc="-195" dirty="0">
                <a:latin typeface="Arial"/>
                <a:cs typeface="Arial"/>
              </a:rPr>
              <a:t> </a:t>
            </a:r>
            <a:r>
              <a:rPr sz="2000" b="1" spc="85" dirty="0">
                <a:latin typeface="Trebuchet MS"/>
                <a:cs typeface="Times New Roman" panose="02020603050405020304" pitchFamily="18" charset="0"/>
              </a:rPr>
              <a:t>X</a:t>
            </a:r>
            <a:endParaRPr sz="2000">
              <a:latin typeface="Trebuchet MS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3480" y="4488878"/>
            <a:ext cx="6183630" cy="75057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400" spc="295" dirty="0">
                <a:solidFill>
                  <a:srgbClr val="93B6D2"/>
                </a:solidFill>
                <a:latin typeface="Arial"/>
                <a:cs typeface="Arial"/>
              </a:rPr>
              <a:t> </a:t>
            </a:r>
            <a:r>
              <a:rPr sz="2000" spc="-200" dirty="0">
                <a:latin typeface="Arial"/>
                <a:cs typeface="Arial"/>
              </a:rPr>
              <a:t>P(H) </a:t>
            </a:r>
            <a:r>
              <a:rPr sz="2000" spc="-45" dirty="0">
                <a:latin typeface="Arial"/>
                <a:cs typeface="Arial"/>
              </a:rPr>
              <a:t>(</a:t>
            </a:r>
            <a:r>
              <a:rPr sz="2000" i="1" spc="-45" dirty="0">
                <a:latin typeface="Arial"/>
                <a:cs typeface="Arial"/>
              </a:rPr>
              <a:t>prior </a:t>
            </a:r>
            <a:r>
              <a:rPr sz="2000" i="1" spc="-60" dirty="0">
                <a:latin typeface="Arial"/>
                <a:cs typeface="Arial"/>
              </a:rPr>
              <a:t>probability</a:t>
            </a:r>
            <a:r>
              <a:rPr sz="2000" spc="-60" dirty="0">
                <a:latin typeface="Arial"/>
                <a:cs typeface="Arial"/>
              </a:rPr>
              <a:t>):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35" dirty="0">
                <a:latin typeface="Arial"/>
                <a:cs typeface="Arial"/>
              </a:rPr>
              <a:t>initial</a:t>
            </a:r>
            <a:r>
              <a:rPr sz="2000" spc="-254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probability</a:t>
            </a:r>
            <a:endParaRPr sz="2000">
              <a:latin typeface="Arial"/>
              <a:cs typeface="Arial"/>
            </a:endParaRPr>
          </a:p>
          <a:p>
            <a:pPr marL="336550">
              <a:lnSpc>
                <a:spcPct val="100000"/>
              </a:lnSpc>
              <a:spcBef>
                <a:spcPts val="455"/>
              </a:spcBef>
            </a:pPr>
            <a:r>
              <a:rPr sz="1500" spc="1565" dirty="0">
                <a:solidFill>
                  <a:srgbClr val="DD8046"/>
                </a:solidFill>
                <a:latin typeface="Wingdings"/>
                <a:cs typeface="Times New Roman" panose="02020603050405020304" pitchFamily="18" charset="0"/>
              </a:rPr>
              <a:t>◼</a:t>
            </a:r>
            <a:r>
              <a:rPr sz="1500" spc="180" dirty="0">
                <a:solidFill>
                  <a:srgbClr val="DD8046"/>
                </a:solidFill>
                <a:latin typeface="Times New Roman"/>
                <a:cs typeface="Times New Roman"/>
              </a:rPr>
              <a:t> </a:t>
            </a:r>
            <a:r>
              <a:rPr sz="2000" spc="-170" dirty="0">
                <a:latin typeface="Arial"/>
                <a:cs typeface="Arial"/>
              </a:rPr>
              <a:t>E.g., </a:t>
            </a:r>
            <a:r>
              <a:rPr sz="2000" b="1" spc="85" dirty="0">
                <a:latin typeface="Trebuchet MS"/>
                <a:cs typeface="Times New Roman" panose="02020603050405020304" pitchFamily="18" charset="0"/>
              </a:rPr>
              <a:t>X </a:t>
            </a:r>
            <a:r>
              <a:rPr sz="2000" spc="-25" dirty="0">
                <a:latin typeface="Arial"/>
                <a:cs typeface="Arial"/>
              </a:rPr>
              <a:t>will </a:t>
            </a:r>
            <a:r>
              <a:rPr sz="2000" spc="-65" dirty="0">
                <a:latin typeface="Arial"/>
                <a:cs typeface="Arial"/>
              </a:rPr>
              <a:t>buy </a:t>
            </a:r>
            <a:r>
              <a:rPr sz="2000" spc="-135" dirty="0">
                <a:latin typeface="Arial"/>
                <a:cs typeface="Arial"/>
              </a:rPr>
              <a:t>computer, </a:t>
            </a:r>
            <a:r>
              <a:rPr sz="2000" spc="-85" dirty="0">
                <a:latin typeface="Arial"/>
                <a:cs typeface="Arial"/>
              </a:rPr>
              <a:t>regardless </a:t>
            </a:r>
            <a:r>
              <a:rPr sz="2000" spc="25" dirty="0">
                <a:latin typeface="Arial"/>
                <a:cs typeface="Arial"/>
              </a:rPr>
              <a:t>of </a:t>
            </a:r>
            <a:r>
              <a:rPr sz="2000" spc="-80" dirty="0">
                <a:latin typeface="Arial"/>
                <a:cs typeface="Arial"/>
              </a:rPr>
              <a:t>age, </a:t>
            </a:r>
            <a:r>
              <a:rPr sz="2000" spc="-160" dirty="0">
                <a:latin typeface="Arial"/>
                <a:cs typeface="Arial"/>
              </a:rPr>
              <a:t>income, </a:t>
            </a:r>
            <a:r>
              <a:rPr sz="2000" spc="-1770" dirty="0">
                <a:latin typeface="Arial"/>
                <a:cs typeface="Arial"/>
              </a:rPr>
              <a:t>…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13249" y="3808051"/>
            <a:ext cx="666750" cy="365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00" i="1" spc="195" dirty="0">
                <a:latin typeface="Times New Roman"/>
                <a:cs typeface="Times New Roman"/>
              </a:rPr>
              <a:t>P</a:t>
            </a:r>
            <a:r>
              <a:rPr sz="2200" spc="130" dirty="0">
                <a:latin typeface="Times New Roman"/>
                <a:cs typeface="Times New Roman"/>
              </a:rPr>
              <a:t>(</a:t>
            </a:r>
            <a:r>
              <a:rPr sz="2200" b="1" spc="185" dirty="0">
                <a:latin typeface="Times New Roman"/>
                <a:cs typeface="Times New Roman"/>
              </a:rPr>
              <a:t>X</a:t>
            </a:r>
            <a:r>
              <a:rPr sz="2200" spc="130" dirty="0"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42086" y="3629999"/>
            <a:ext cx="6094095" cy="365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2200" i="1" spc="220" dirty="0">
                <a:latin typeface="Times New Roman"/>
                <a:cs typeface="Times New Roman"/>
              </a:rPr>
              <a:t>P</a:t>
            </a:r>
            <a:r>
              <a:rPr sz="2200" spc="220" dirty="0">
                <a:latin typeface="Times New Roman"/>
                <a:cs typeface="Times New Roman"/>
              </a:rPr>
              <a:t>(</a:t>
            </a:r>
            <a:r>
              <a:rPr sz="2200" i="1" spc="220" dirty="0">
                <a:latin typeface="Times New Roman"/>
                <a:cs typeface="Times New Roman"/>
              </a:rPr>
              <a:t>H</a:t>
            </a:r>
            <a:r>
              <a:rPr sz="2200" i="1" spc="-155" dirty="0">
                <a:latin typeface="Times New Roman"/>
                <a:cs typeface="Times New Roman"/>
              </a:rPr>
              <a:t> </a:t>
            </a:r>
            <a:r>
              <a:rPr sz="2200" spc="80" dirty="0">
                <a:latin typeface="Times New Roman"/>
                <a:cs typeface="Times New Roman"/>
              </a:rPr>
              <a:t>|</a:t>
            </a:r>
            <a:r>
              <a:rPr sz="2200" spc="-330" dirty="0">
                <a:latin typeface="Times New Roman"/>
                <a:cs typeface="Times New Roman"/>
              </a:rPr>
              <a:t> </a:t>
            </a:r>
            <a:r>
              <a:rPr sz="2200" b="1" spc="155" dirty="0">
                <a:latin typeface="Times New Roman"/>
                <a:cs typeface="Times New Roman"/>
              </a:rPr>
              <a:t>X</a:t>
            </a:r>
            <a:r>
              <a:rPr sz="2200" spc="155" dirty="0">
                <a:latin typeface="Times New Roman"/>
                <a:cs typeface="Times New Roman"/>
              </a:rPr>
              <a:t>)</a:t>
            </a:r>
            <a:r>
              <a:rPr sz="2200" spc="-280" dirty="0">
                <a:latin typeface="Times New Roman"/>
                <a:cs typeface="Times New Roman"/>
              </a:rPr>
              <a:t> </a:t>
            </a:r>
            <a:r>
              <a:rPr sz="2200" spc="220" dirty="0">
                <a:latin typeface="Symbol"/>
                <a:cs typeface="Times New Roman" panose="02020603050405020304" pitchFamily="18" charset="0"/>
              </a:rPr>
              <a:t></a:t>
            </a:r>
            <a:r>
              <a:rPr sz="2200" spc="-95" dirty="0">
                <a:latin typeface="Times New Roman"/>
                <a:cs typeface="Times New Roman"/>
              </a:rPr>
              <a:t> </a:t>
            </a:r>
            <a:r>
              <a:rPr sz="3300" i="1" u="sng" spc="29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3300" u="sng" spc="29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3300" b="1" u="sng" spc="29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sz="3300" u="sng" spc="29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|</a:t>
            </a:r>
            <a:r>
              <a:rPr sz="3300" u="sng" spc="-434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300" i="1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sz="3300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3300" i="1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3300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3300" i="1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sz="3300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3300" spc="-232" baseline="25252" dirty="0">
                <a:latin typeface="Times New Roman"/>
                <a:cs typeface="Times New Roman"/>
              </a:rPr>
              <a:t> </a:t>
            </a:r>
            <a:r>
              <a:rPr sz="2200" spc="220" dirty="0">
                <a:latin typeface="Symbol"/>
                <a:cs typeface="Times New Roman" panose="02020603050405020304" pitchFamily="18" charset="0"/>
              </a:rPr>
              <a:t></a:t>
            </a:r>
            <a:r>
              <a:rPr sz="2200" spc="-215" dirty="0">
                <a:latin typeface="Times New Roman"/>
                <a:cs typeface="Times New Roman"/>
              </a:rPr>
              <a:t> </a:t>
            </a:r>
            <a:r>
              <a:rPr sz="2200" i="1" spc="195" dirty="0">
                <a:latin typeface="Times New Roman"/>
                <a:cs typeface="Times New Roman"/>
              </a:rPr>
              <a:t>P</a:t>
            </a:r>
            <a:r>
              <a:rPr sz="2200" spc="195" dirty="0">
                <a:latin typeface="Times New Roman"/>
                <a:cs typeface="Times New Roman"/>
              </a:rPr>
              <a:t>(</a:t>
            </a:r>
            <a:r>
              <a:rPr sz="2200" b="1" spc="195" dirty="0">
                <a:latin typeface="Times New Roman"/>
                <a:cs typeface="Times New Roman"/>
              </a:rPr>
              <a:t>X</a:t>
            </a:r>
            <a:r>
              <a:rPr sz="2200" spc="195" dirty="0">
                <a:latin typeface="Times New Roman"/>
                <a:cs typeface="Times New Roman"/>
              </a:rPr>
              <a:t>|</a:t>
            </a:r>
            <a:r>
              <a:rPr sz="2200" spc="-290" dirty="0">
                <a:latin typeface="Times New Roman"/>
                <a:cs typeface="Times New Roman"/>
              </a:rPr>
              <a:t> </a:t>
            </a:r>
            <a:r>
              <a:rPr sz="2200" i="1" spc="285" dirty="0">
                <a:latin typeface="Times New Roman"/>
                <a:cs typeface="Times New Roman"/>
              </a:rPr>
              <a:t>H</a:t>
            </a:r>
            <a:r>
              <a:rPr sz="2200" spc="285" dirty="0">
                <a:latin typeface="Times New Roman"/>
                <a:cs typeface="Times New Roman"/>
              </a:rPr>
              <a:t>)</a:t>
            </a:r>
            <a:r>
              <a:rPr sz="2200" spc="285" dirty="0">
                <a:latin typeface="Symbol"/>
                <a:cs typeface="Times New Roman" panose="02020603050405020304" pitchFamily="18" charset="0"/>
              </a:rPr>
              <a:t></a:t>
            </a:r>
            <a:r>
              <a:rPr sz="2200" i="1" spc="285" dirty="0">
                <a:latin typeface="Times New Roman"/>
                <a:cs typeface="Times New Roman"/>
              </a:rPr>
              <a:t>P</a:t>
            </a:r>
            <a:r>
              <a:rPr sz="2200" spc="285" dirty="0">
                <a:latin typeface="Times New Roman"/>
                <a:cs typeface="Times New Roman"/>
              </a:rPr>
              <a:t>(</a:t>
            </a:r>
            <a:r>
              <a:rPr sz="2200" i="1" spc="285" dirty="0">
                <a:latin typeface="Times New Roman"/>
                <a:cs typeface="Times New Roman"/>
              </a:rPr>
              <a:t>H</a:t>
            </a:r>
            <a:r>
              <a:rPr sz="2200" spc="285" dirty="0">
                <a:latin typeface="Times New Roman"/>
                <a:cs typeface="Times New Roman"/>
              </a:rPr>
              <a:t>)/</a:t>
            </a:r>
            <a:r>
              <a:rPr sz="2200" spc="-240" dirty="0">
                <a:latin typeface="Times New Roman"/>
                <a:cs typeface="Times New Roman"/>
              </a:rPr>
              <a:t> </a:t>
            </a:r>
            <a:r>
              <a:rPr sz="2200" i="1" spc="160" dirty="0">
                <a:latin typeface="Times New Roman"/>
                <a:cs typeface="Times New Roman"/>
              </a:rPr>
              <a:t>P</a:t>
            </a:r>
            <a:r>
              <a:rPr sz="2200" spc="160" dirty="0">
                <a:latin typeface="Times New Roman"/>
                <a:cs typeface="Times New Roman"/>
              </a:rPr>
              <a:t>(</a:t>
            </a:r>
            <a:r>
              <a:rPr sz="2200" b="1" spc="160" dirty="0">
                <a:latin typeface="Times New Roman"/>
                <a:cs typeface="Times New Roman"/>
              </a:rPr>
              <a:t>X</a:t>
            </a:r>
            <a:r>
              <a:rPr sz="2200" spc="160" dirty="0">
                <a:latin typeface="Times New Roman"/>
                <a:cs typeface="Times New Roman"/>
              </a:rPr>
              <a:t>)</a:t>
            </a:r>
            <a:endParaRPr sz="2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9312" y="532511"/>
            <a:ext cx="940244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355" dirty="0"/>
              <a:t>How </a:t>
            </a:r>
            <a:r>
              <a:rPr spc="-5" dirty="0"/>
              <a:t>a </a:t>
            </a:r>
            <a:r>
              <a:rPr spc="-170" dirty="0"/>
              <a:t>Multi-Layer </a:t>
            </a:r>
            <a:r>
              <a:rPr spc="-180" dirty="0"/>
              <a:t>Neural </a:t>
            </a:r>
            <a:r>
              <a:rPr spc="-170" dirty="0"/>
              <a:t>Network</a:t>
            </a:r>
            <a:r>
              <a:rPr spc="105" dirty="0"/>
              <a:t> </a:t>
            </a:r>
            <a:r>
              <a:rPr spc="-240" dirty="0"/>
              <a:t>Works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9312" y="1563687"/>
            <a:ext cx="8703310" cy="430276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36550" marR="114935" indent="-323850">
              <a:lnSpc>
                <a:spcPct val="100000"/>
              </a:lnSpc>
              <a:spcBef>
                <a:spcPts val="12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000" spc="-215" dirty="0">
                <a:solidFill>
                  <a:srgbClr val="A6A6A6"/>
                </a:solidFill>
                <a:latin typeface="Arial"/>
                <a:cs typeface="Arial"/>
              </a:rPr>
              <a:t>The </a:t>
            </a:r>
            <a:r>
              <a:rPr sz="2000" b="1" spc="-120" dirty="0">
                <a:solidFill>
                  <a:srgbClr val="A6A6A6"/>
                </a:solidFill>
                <a:latin typeface="Trebuchet MS"/>
                <a:cs typeface="Trebuchet MS"/>
              </a:rPr>
              <a:t>inputs </a:t>
            </a:r>
            <a:r>
              <a:rPr sz="2000" spc="-65" dirty="0">
                <a:solidFill>
                  <a:srgbClr val="A6A6A6"/>
                </a:solidFill>
                <a:latin typeface="Arial"/>
                <a:cs typeface="Arial"/>
              </a:rPr>
              <a:t>to </a:t>
            </a:r>
            <a:r>
              <a:rPr sz="2000" spc="-114" dirty="0">
                <a:solidFill>
                  <a:srgbClr val="A6A6A6"/>
                </a:solidFill>
                <a:latin typeface="Arial"/>
                <a:cs typeface="Arial"/>
              </a:rPr>
              <a:t>the </a:t>
            </a:r>
            <a:r>
              <a:rPr sz="2000" spc="-85" dirty="0">
                <a:solidFill>
                  <a:srgbClr val="A6A6A6"/>
                </a:solidFill>
                <a:latin typeface="Arial"/>
                <a:cs typeface="Arial"/>
              </a:rPr>
              <a:t>network </a:t>
            </a:r>
            <a:r>
              <a:rPr sz="2000" spc="-100" dirty="0">
                <a:solidFill>
                  <a:srgbClr val="A6A6A6"/>
                </a:solidFill>
                <a:latin typeface="Arial"/>
                <a:cs typeface="Arial"/>
              </a:rPr>
              <a:t>correspond </a:t>
            </a:r>
            <a:r>
              <a:rPr sz="2000" spc="-65" dirty="0">
                <a:solidFill>
                  <a:srgbClr val="A6A6A6"/>
                </a:solidFill>
                <a:latin typeface="Arial"/>
                <a:cs typeface="Arial"/>
              </a:rPr>
              <a:t>to </a:t>
            </a:r>
            <a:r>
              <a:rPr sz="2000" spc="-114" dirty="0">
                <a:solidFill>
                  <a:srgbClr val="A6A6A6"/>
                </a:solidFill>
                <a:latin typeface="Arial"/>
                <a:cs typeface="Arial"/>
              </a:rPr>
              <a:t>the </a:t>
            </a:r>
            <a:r>
              <a:rPr sz="2000" spc="-70" dirty="0">
                <a:solidFill>
                  <a:srgbClr val="A6A6A6"/>
                </a:solidFill>
                <a:latin typeface="Arial"/>
                <a:cs typeface="Arial"/>
              </a:rPr>
              <a:t>attributes </a:t>
            </a:r>
            <a:r>
              <a:rPr sz="2000" spc="-125" dirty="0">
                <a:solidFill>
                  <a:srgbClr val="A6A6A6"/>
                </a:solidFill>
                <a:latin typeface="Arial"/>
                <a:cs typeface="Arial"/>
              </a:rPr>
              <a:t>measured </a:t>
            </a:r>
            <a:r>
              <a:rPr sz="2000" spc="-5" dirty="0">
                <a:solidFill>
                  <a:srgbClr val="A6A6A6"/>
                </a:solidFill>
                <a:latin typeface="Arial"/>
                <a:cs typeface="Arial"/>
              </a:rPr>
              <a:t>for </a:t>
            </a:r>
            <a:r>
              <a:rPr sz="2000" spc="-120" dirty="0">
                <a:solidFill>
                  <a:srgbClr val="A6A6A6"/>
                </a:solidFill>
                <a:latin typeface="Arial"/>
                <a:cs typeface="Arial"/>
              </a:rPr>
              <a:t>each </a:t>
            </a:r>
            <a:r>
              <a:rPr sz="2000" spc="-55" dirty="0">
                <a:solidFill>
                  <a:srgbClr val="A6A6A6"/>
                </a:solidFill>
                <a:latin typeface="Arial"/>
                <a:cs typeface="Arial"/>
              </a:rPr>
              <a:t>training  </a:t>
            </a:r>
            <a:r>
              <a:rPr sz="2000" spc="-70" dirty="0">
                <a:solidFill>
                  <a:srgbClr val="A6A6A6"/>
                </a:solidFill>
                <a:latin typeface="Arial"/>
                <a:cs typeface="Arial"/>
              </a:rPr>
              <a:t>tuple</a:t>
            </a:r>
            <a:endParaRPr sz="2000">
              <a:latin typeface="Arial"/>
              <a:cs typeface="Arial"/>
            </a:endParaRPr>
          </a:p>
          <a:p>
            <a:pPr marL="336550" indent="-323850">
              <a:lnSpc>
                <a:spcPct val="100000"/>
              </a:lnSpc>
              <a:spcBef>
                <a:spcPts val="68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000" spc="-150" dirty="0">
                <a:solidFill>
                  <a:srgbClr val="A6A6A6"/>
                </a:solidFill>
                <a:latin typeface="Arial"/>
                <a:cs typeface="Arial"/>
              </a:rPr>
              <a:t>Inputs </a:t>
            </a:r>
            <a:r>
              <a:rPr sz="2000" spc="-30" dirty="0">
                <a:solidFill>
                  <a:srgbClr val="A6A6A6"/>
                </a:solidFill>
                <a:latin typeface="Arial"/>
                <a:cs typeface="Arial"/>
              </a:rPr>
              <a:t>are </a:t>
            </a:r>
            <a:r>
              <a:rPr sz="2000" spc="20" dirty="0">
                <a:solidFill>
                  <a:srgbClr val="A6A6A6"/>
                </a:solidFill>
                <a:latin typeface="Arial"/>
                <a:cs typeface="Arial"/>
              </a:rPr>
              <a:t>fed </a:t>
            </a:r>
            <a:r>
              <a:rPr sz="2000" spc="-120" dirty="0">
                <a:solidFill>
                  <a:srgbClr val="A6A6A6"/>
                </a:solidFill>
                <a:latin typeface="Arial"/>
                <a:cs typeface="Arial"/>
              </a:rPr>
              <a:t>simultaneously </a:t>
            </a:r>
            <a:r>
              <a:rPr sz="2000" spc="-90" dirty="0">
                <a:solidFill>
                  <a:srgbClr val="A6A6A6"/>
                </a:solidFill>
                <a:latin typeface="Arial"/>
                <a:cs typeface="Arial"/>
              </a:rPr>
              <a:t>into </a:t>
            </a:r>
            <a:r>
              <a:rPr sz="2000" spc="-114" dirty="0">
                <a:solidFill>
                  <a:srgbClr val="A6A6A6"/>
                </a:solidFill>
                <a:latin typeface="Arial"/>
                <a:cs typeface="Arial"/>
              </a:rPr>
              <a:t>the </a:t>
            </a:r>
            <a:r>
              <a:rPr sz="2000" spc="-160" dirty="0">
                <a:solidFill>
                  <a:srgbClr val="A6A6A6"/>
                </a:solidFill>
                <a:latin typeface="Arial"/>
                <a:cs typeface="Arial"/>
              </a:rPr>
              <a:t>units </a:t>
            </a:r>
            <a:r>
              <a:rPr sz="2000" spc="-105" dirty="0">
                <a:solidFill>
                  <a:srgbClr val="A6A6A6"/>
                </a:solidFill>
                <a:latin typeface="Arial"/>
                <a:cs typeface="Arial"/>
              </a:rPr>
              <a:t>making up </a:t>
            </a:r>
            <a:r>
              <a:rPr sz="2000" spc="-114" dirty="0">
                <a:solidFill>
                  <a:srgbClr val="A6A6A6"/>
                </a:solidFill>
                <a:latin typeface="Arial"/>
                <a:cs typeface="Arial"/>
              </a:rPr>
              <a:t>the </a:t>
            </a:r>
            <a:r>
              <a:rPr sz="2000" b="1" spc="-145" dirty="0">
                <a:solidFill>
                  <a:srgbClr val="A6A6A6"/>
                </a:solidFill>
                <a:latin typeface="Trebuchet MS"/>
                <a:cs typeface="Trebuchet MS"/>
              </a:rPr>
              <a:t>input</a:t>
            </a:r>
            <a:r>
              <a:rPr sz="2000" b="1" spc="4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2000" b="1" spc="-100" dirty="0">
                <a:solidFill>
                  <a:srgbClr val="A6A6A6"/>
                </a:solidFill>
                <a:latin typeface="Trebuchet MS"/>
                <a:cs typeface="Trebuchet MS"/>
              </a:rPr>
              <a:t>layer</a:t>
            </a:r>
            <a:endParaRPr sz="2000">
              <a:latin typeface="Trebuchet MS"/>
              <a:cs typeface="Trebuchet MS"/>
            </a:endParaRPr>
          </a:p>
          <a:p>
            <a:pPr marL="336550" indent="-323850">
              <a:lnSpc>
                <a:spcPct val="100000"/>
              </a:lnSpc>
              <a:spcBef>
                <a:spcPts val="75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000" spc="-170" dirty="0">
                <a:solidFill>
                  <a:srgbClr val="A6A6A6"/>
                </a:solidFill>
                <a:latin typeface="Arial"/>
                <a:cs typeface="Arial"/>
              </a:rPr>
              <a:t>They </a:t>
            </a:r>
            <a:r>
              <a:rPr sz="2000" spc="-30" dirty="0">
                <a:solidFill>
                  <a:srgbClr val="A6A6A6"/>
                </a:solidFill>
                <a:latin typeface="Arial"/>
                <a:cs typeface="Arial"/>
              </a:rPr>
              <a:t>are </a:t>
            </a:r>
            <a:r>
              <a:rPr sz="2000" spc="-135" dirty="0">
                <a:solidFill>
                  <a:srgbClr val="A6A6A6"/>
                </a:solidFill>
                <a:latin typeface="Arial"/>
                <a:cs typeface="Arial"/>
              </a:rPr>
              <a:t>then </a:t>
            </a:r>
            <a:r>
              <a:rPr sz="2000" spc="-70" dirty="0">
                <a:solidFill>
                  <a:srgbClr val="A6A6A6"/>
                </a:solidFill>
                <a:latin typeface="Arial"/>
                <a:cs typeface="Arial"/>
              </a:rPr>
              <a:t>weighted and </a:t>
            </a:r>
            <a:r>
              <a:rPr sz="2000" spc="20" dirty="0">
                <a:solidFill>
                  <a:srgbClr val="A6A6A6"/>
                </a:solidFill>
                <a:latin typeface="Arial"/>
                <a:cs typeface="Arial"/>
              </a:rPr>
              <a:t>fed </a:t>
            </a:r>
            <a:r>
              <a:rPr sz="2000" spc="-125" dirty="0">
                <a:solidFill>
                  <a:srgbClr val="A6A6A6"/>
                </a:solidFill>
                <a:latin typeface="Arial"/>
                <a:cs typeface="Arial"/>
              </a:rPr>
              <a:t>simultaneously </a:t>
            </a:r>
            <a:r>
              <a:rPr sz="2000" spc="-65" dirty="0">
                <a:solidFill>
                  <a:srgbClr val="A6A6A6"/>
                </a:solidFill>
                <a:latin typeface="Arial"/>
                <a:cs typeface="Arial"/>
              </a:rPr>
              <a:t>to </a:t>
            </a:r>
            <a:r>
              <a:rPr sz="2000" spc="5" dirty="0">
                <a:solidFill>
                  <a:srgbClr val="A6A6A6"/>
                </a:solidFill>
                <a:latin typeface="Arial"/>
                <a:cs typeface="Arial"/>
              </a:rPr>
              <a:t>a </a:t>
            </a:r>
            <a:r>
              <a:rPr sz="2000" b="1" spc="-120" dirty="0">
                <a:solidFill>
                  <a:srgbClr val="A6A6A6"/>
                </a:solidFill>
                <a:latin typeface="Trebuchet MS"/>
                <a:cs typeface="Trebuchet MS"/>
              </a:rPr>
              <a:t>hidden</a:t>
            </a:r>
            <a:r>
              <a:rPr sz="2000" b="1" spc="-225" dirty="0">
                <a:solidFill>
                  <a:srgbClr val="A6A6A6"/>
                </a:solidFill>
                <a:latin typeface="Trebuchet MS"/>
                <a:cs typeface="Trebuchet MS"/>
              </a:rPr>
              <a:t> </a:t>
            </a:r>
            <a:r>
              <a:rPr sz="2000" b="1" spc="-100" dirty="0">
                <a:solidFill>
                  <a:srgbClr val="A6A6A6"/>
                </a:solidFill>
                <a:latin typeface="Trebuchet MS"/>
                <a:cs typeface="Trebuchet MS"/>
              </a:rPr>
              <a:t>layer</a:t>
            </a:r>
            <a:endParaRPr sz="2000">
              <a:latin typeface="Trebuchet MS"/>
              <a:cs typeface="Trebuchet MS"/>
            </a:endParaRPr>
          </a:p>
          <a:p>
            <a:pPr marL="336550" indent="-323850">
              <a:lnSpc>
                <a:spcPct val="100000"/>
              </a:lnSpc>
              <a:spcBef>
                <a:spcPts val="67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000" spc="-215" dirty="0">
                <a:solidFill>
                  <a:srgbClr val="A6A6A6"/>
                </a:solidFill>
                <a:latin typeface="Arial"/>
                <a:cs typeface="Arial"/>
              </a:rPr>
              <a:t>The </a:t>
            </a:r>
            <a:r>
              <a:rPr sz="2000" spc="-130" dirty="0">
                <a:solidFill>
                  <a:srgbClr val="A6A6A6"/>
                </a:solidFill>
                <a:latin typeface="Arial"/>
                <a:cs typeface="Arial"/>
              </a:rPr>
              <a:t>number </a:t>
            </a:r>
            <a:r>
              <a:rPr sz="2000" spc="25" dirty="0">
                <a:solidFill>
                  <a:srgbClr val="A6A6A6"/>
                </a:solidFill>
                <a:latin typeface="Arial"/>
                <a:cs typeface="Arial"/>
              </a:rPr>
              <a:t>of </a:t>
            </a:r>
            <a:r>
              <a:rPr sz="2000" spc="-85" dirty="0">
                <a:solidFill>
                  <a:srgbClr val="A6A6A6"/>
                </a:solidFill>
                <a:latin typeface="Arial"/>
                <a:cs typeface="Arial"/>
              </a:rPr>
              <a:t>hidden </a:t>
            </a:r>
            <a:r>
              <a:rPr sz="2000" spc="-80" dirty="0">
                <a:solidFill>
                  <a:srgbClr val="A6A6A6"/>
                </a:solidFill>
                <a:latin typeface="Arial"/>
                <a:cs typeface="Arial"/>
              </a:rPr>
              <a:t>layers </a:t>
            </a:r>
            <a:r>
              <a:rPr sz="2000" spc="-165" dirty="0">
                <a:solidFill>
                  <a:srgbClr val="A6A6A6"/>
                </a:solidFill>
                <a:latin typeface="Arial"/>
                <a:cs typeface="Arial"/>
              </a:rPr>
              <a:t>is</a:t>
            </a:r>
            <a:r>
              <a:rPr sz="2000" spc="-38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A6A6A6"/>
                </a:solidFill>
                <a:latin typeface="Arial"/>
                <a:cs typeface="Arial"/>
              </a:rPr>
              <a:t>arbitrary</a:t>
            </a:r>
            <a:endParaRPr sz="2000">
              <a:latin typeface="Arial"/>
              <a:cs typeface="Arial"/>
            </a:endParaRPr>
          </a:p>
          <a:p>
            <a:pPr marL="336550" indent="-323850">
              <a:lnSpc>
                <a:spcPct val="100000"/>
              </a:lnSpc>
              <a:spcBef>
                <a:spcPts val="680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000" spc="-215" dirty="0">
                <a:solidFill>
                  <a:srgbClr val="A6A6A6"/>
                </a:solidFill>
                <a:latin typeface="Arial"/>
                <a:cs typeface="Arial"/>
              </a:rPr>
              <a:t>The </a:t>
            </a:r>
            <a:r>
              <a:rPr sz="2000" spc="-70" dirty="0">
                <a:solidFill>
                  <a:srgbClr val="A6A6A6"/>
                </a:solidFill>
                <a:latin typeface="Arial"/>
                <a:cs typeface="Arial"/>
              </a:rPr>
              <a:t>weighted </a:t>
            </a:r>
            <a:r>
              <a:rPr sz="2000" spc="-125" dirty="0">
                <a:solidFill>
                  <a:srgbClr val="A6A6A6"/>
                </a:solidFill>
                <a:latin typeface="Arial"/>
                <a:cs typeface="Arial"/>
              </a:rPr>
              <a:t>outputs </a:t>
            </a:r>
            <a:r>
              <a:rPr sz="2000" spc="25" dirty="0">
                <a:solidFill>
                  <a:srgbClr val="A6A6A6"/>
                </a:solidFill>
                <a:latin typeface="Arial"/>
                <a:cs typeface="Arial"/>
              </a:rPr>
              <a:t>of </a:t>
            </a:r>
            <a:r>
              <a:rPr sz="2000" spc="-114" dirty="0">
                <a:solidFill>
                  <a:srgbClr val="A6A6A6"/>
                </a:solidFill>
                <a:latin typeface="Arial"/>
                <a:cs typeface="Arial"/>
              </a:rPr>
              <a:t>the </a:t>
            </a:r>
            <a:r>
              <a:rPr sz="2000" spc="-80" dirty="0">
                <a:solidFill>
                  <a:srgbClr val="A6A6A6"/>
                </a:solidFill>
                <a:latin typeface="Arial"/>
                <a:cs typeface="Arial"/>
              </a:rPr>
              <a:t>last hidden </a:t>
            </a:r>
            <a:r>
              <a:rPr sz="2000" spc="-30" dirty="0">
                <a:solidFill>
                  <a:srgbClr val="A6A6A6"/>
                </a:solidFill>
                <a:latin typeface="Arial"/>
                <a:cs typeface="Arial"/>
              </a:rPr>
              <a:t>layer are </a:t>
            </a:r>
            <a:r>
              <a:rPr sz="2000" spc="-85" dirty="0">
                <a:solidFill>
                  <a:srgbClr val="A6A6A6"/>
                </a:solidFill>
                <a:latin typeface="Arial"/>
                <a:cs typeface="Arial"/>
              </a:rPr>
              <a:t>input </a:t>
            </a:r>
            <a:r>
              <a:rPr sz="2000" spc="-65" dirty="0">
                <a:solidFill>
                  <a:srgbClr val="A6A6A6"/>
                </a:solidFill>
                <a:latin typeface="Arial"/>
                <a:cs typeface="Arial"/>
              </a:rPr>
              <a:t>to </a:t>
            </a:r>
            <a:r>
              <a:rPr sz="2000" spc="-160" dirty="0">
                <a:solidFill>
                  <a:srgbClr val="A6A6A6"/>
                </a:solidFill>
                <a:latin typeface="Arial"/>
                <a:cs typeface="Arial"/>
              </a:rPr>
              <a:t>units </a:t>
            </a:r>
            <a:r>
              <a:rPr sz="2000" spc="-105" dirty="0">
                <a:solidFill>
                  <a:srgbClr val="A6A6A6"/>
                </a:solidFill>
                <a:latin typeface="Arial"/>
                <a:cs typeface="Arial"/>
              </a:rPr>
              <a:t>making up</a:t>
            </a:r>
            <a:r>
              <a:rPr sz="2000" spc="-33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2000" spc="-114" dirty="0">
                <a:solidFill>
                  <a:srgbClr val="A6A6A6"/>
                </a:solidFill>
                <a:latin typeface="Arial"/>
                <a:cs typeface="Arial"/>
              </a:rPr>
              <a:t>the</a:t>
            </a:r>
            <a:endParaRPr sz="2000">
              <a:latin typeface="Arial"/>
              <a:cs typeface="Arial"/>
            </a:endParaRPr>
          </a:p>
          <a:p>
            <a:pPr marL="336550">
              <a:lnSpc>
                <a:spcPct val="100000"/>
              </a:lnSpc>
              <a:spcBef>
                <a:spcPts val="5"/>
              </a:spcBef>
            </a:pPr>
            <a:r>
              <a:rPr sz="2000" b="1" spc="-170" dirty="0">
                <a:solidFill>
                  <a:srgbClr val="A6A6A6"/>
                </a:solidFill>
                <a:latin typeface="Trebuchet MS"/>
                <a:cs typeface="Trebuchet MS"/>
              </a:rPr>
              <a:t>output </a:t>
            </a:r>
            <a:r>
              <a:rPr sz="2000" b="1" spc="-110" dirty="0">
                <a:solidFill>
                  <a:srgbClr val="A6A6A6"/>
                </a:solidFill>
                <a:latin typeface="Trebuchet MS"/>
                <a:cs typeface="Trebuchet MS"/>
              </a:rPr>
              <a:t>layer</a:t>
            </a:r>
            <a:r>
              <a:rPr sz="2000" spc="-110" dirty="0">
                <a:solidFill>
                  <a:srgbClr val="A6A6A6"/>
                </a:solidFill>
                <a:latin typeface="Arial"/>
                <a:cs typeface="Arial"/>
              </a:rPr>
              <a:t>, </a:t>
            </a:r>
            <a:r>
              <a:rPr sz="2000" spc="-140" dirty="0">
                <a:solidFill>
                  <a:srgbClr val="A6A6A6"/>
                </a:solidFill>
                <a:latin typeface="Arial"/>
                <a:cs typeface="Arial"/>
              </a:rPr>
              <a:t>which </a:t>
            </a:r>
            <a:r>
              <a:rPr sz="2000" spc="-150" dirty="0">
                <a:solidFill>
                  <a:srgbClr val="A6A6A6"/>
                </a:solidFill>
                <a:latin typeface="Arial"/>
                <a:cs typeface="Arial"/>
              </a:rPr>
              <a:t>emits </a:t>
            </a:r>
            <a:r>
              <a:rPr sz="2000" spc="-114" dirty="0">
                <a:solidFill>
                  <a:srgbClr val="A6A6A6"/>
                </a:solidFill>
                <a:latin typeface="Arial"/>
                <a:cs typeface="Arial"/>
              </a:rPr>
              <a:t>the </a:t>
            </a:r>
            <a:r>
              <a:rPr sz="2000" spc="-100" dirty="0">
                <a:solidFill>
                  <a:srgbClr val="A6A6A6"/>
                </a:solidFill>
                <a:latin typeface="Arial"/>
                <a:cs typeface="Arial"/>
              </a:rPr>
              <a:t>network's</a:t>
            </a:r>
            <a:r>
              <a:rPr sz="2000" spc="-90" dirty="0">
                <a:solidFill>
                  <a:srgbClr val="A6A6A6"/>
                </a:solidFill>
                <a:latin typeface="Arial"/>
                <a:cs typeface="Arial"/>
              </a:rPr>
              <a:t> </a:t>
            </a:r>
            <a:r>
              <a:rPr sz="2000" spc="-60" dirty="0">
                <a:solidFill>
                  <a:srgbClr val="A6A6A6"/>
                </a:solidFill>
                <a:latin typeface="Arial"/>
                <a:cs typeface="Arial"/>
              </a:rPr>
              <a:t>prediction</a:t>
            </a:r>
            <a:endParaRPr sz="2000">
              <a:latin typeface="Arial"/>
              <a:cs typeface="Arial"/>
            </a:endParaRPr>
          </a:p>
          <a:p>
            <a:pPr marL="336550" marR="5080" indent="-323850">
              <a:lnSpc>
                <a:spcPct val="100000"/>
              </a:lnSpc>
              <a:spcBef>
                <a:spcPts val="75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000" spc="-215" dirty="0">
                <a:latin typeface="Arial"/>
                <a:cs typeface="Arial"/>
              </a:rPr>
              <a:t>The </a:t>
            </a:r>
            <a:r>
              <a:rPr sz="2000" spc="-85" dirty="0">
                <a:latin typeface="Arial"/>
                <a:cs typeface="Arial"/>
              </a:rPr>
              <a:t>network </a:t>
            </a:r>
            <a:r>
              <a:rPr sz="2000" spc="-165" dirty="0">
                <a:latin typeface="Arial"/>
                <a:cs typeface="Arial"/>
              </a:rPr>
              <a:t>is </a:t>
            </a:r>
            <a:r>
              <a:rPr sz="2000" b="1" spc="-135" dirty="0">
                <a:latin typeface="Trebuchet MS"/>
                <a:cs typeface="Trebuchet MS"/>
              </a:rPr>
              <a:t>feed-forward</a:t>
            </a:r>
            <a:r>
              <a:rPr sz="2000" spc="-135" dirty="0">
                <a:latin typeface="Arial"/>
                <a:cs typeface="Arial"/>
              </a:rPr>
              <a:t>: </a:t>
            </a:r>
            <a:r>
              <a:rPr sz="2000" spc="-120" dirty="0">
                <a:latin typeface="Arial"/>
                <a:cs typeface="Arial"/>
              </a:rPr>
              <a:t>None </a:t>
            </a:r>
            <a:r>
              <a:rPr sz="2000" spc="25" dirty="0">
                <a:latin typeface="Arial"/>
                <a:cs typeface="Arial"/>
              </a:rPr>
              <a:t>of </a:t>
            </a:r>
            <a:r>
              <a:rPr sz="2000" spc="-114" dirty="0">
                <a:latin typeface="Arial"/>
                <a:cs typeface="Arial"/>
              </a:rPr>
              <a:t>the weights </a:t>
            </a:r>
            <a:r>
              <a:rPr sz="2000" spc="-155" dirty="0">
                <a:latin typeface="Arial"/>
                <a:cs typeface="Arial"/>
              </a:rPr>
              <a:t>cycles </a:t>
            </a:r>
            <a:r>
              <a:rPr sz="2000" spc="-70" dirty="0">
                <a:latin typeface="Arial"/>
                <a:cs typeface="Arial"/>
              </a:rPr>
              <a:t>back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spc="-110" dirty="0">
                <a:latin typeface="Arial"/>
                <a:cs typeface="Arial"/>
              </a:rPr>
              <a:t>an </a:t>
            </a:r>
            <a:r>
              <a:rPr sz="2000" spc="-85" dirty="0">
                <a:latin typeface="Arial"/>
                <a:cs typeface="Arial"/>
              </a:rPr>
              <a:t>input </a:t>
            </a:r>
            <a:r>
              <a:rPr sz="2000" spc="-110" dirty="0">
                <a:latin typeface="Arial"/>
                <a:cs typeface="Arial"/>
              </a:rPr>
              <a:t>unit </a:t>
            </a:r>
            <a:r>
              <a:rPr sz="2000" spc="-30" dirty="0">
                <a:latin typeface="Arial"/>
                <a:cs typeface="Arial"/>
              </a:rPr>
              <a:t>or </a:t>
            </a:r>
            <a:r>
              <a:rPr sz="2000" spc="-65" dirty="0">
                <a:latin typeface="Arial"/>
                <a:cs typeface="Arial"/>
              </a:rPr>
              <a:t>to  </a:t>
            </a:r>
            <a:r>
              <a:rPr sz="2000" spc="-110" dirty="0">
                <a:latin typeface="Arial"/>
                <a:cs typeface="Arial"/>
              </a:rPr>
              <a:t>an </a:t>
            </a:r>
            <a:r>
              <a:rPr sz="2000" spc="-90" dirty="0">
                <a:latin typeface="Arial"/>
                <a:cs typeface="Arial"/>
              </a:rPr>
              <a:t>output </a:t>
            </a:r>
            <a:r>
              <a:rPr sz="2000" spc="-110" dirty="0">
                <a:latin typeface="Arial"/>
                <a:cs typeface="Arial"/>
              </a:rPr>
              <a:t>unit </a:t>
            </a:r>
            <a:r>
              <a:rPr sz="2000" spc="25" dirty="0">
                <a:latin typeface="Arial"/>
                <a:cs typeface="Arial"/>
              </a:rPr>
              <a:t>of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spc="-95" dirty="0">
                <a:latin typeface="Arial"/>
                <a:cs typeface="Arial"/>
              </a:rPr>
              <a:t>previous</a:t>
            </a:r>
            <a:r>
              <a:rPr sz="2000" spc="-24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layer</a:t>
            </a:r>
            <a:endParaRPr sz="2000">
              <a:latin typeface="Arial"/>
              <a:cs typeface="Arial"/>
            </a:endParaRPr>
          </a:p>
          <a:p>
            <a:pPr marL="336550" indent="-323850">
              <a:lnSpc>
                <a:spcPct val="100000"/>
              </a:lnSpc>
              <a:spcBef>
                <a:spcPts val="680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000" spc="-195" dirty="0">
                <a:latin typeface="Arial"/>
                <a:cs typeface="Arial"/>
              </a:rPr>
              <a:t>From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spc="-90" dirty="0">
                <a:latin typeface="Arial"/>
                <a:cs typeface="Arial"/>
              </a:rPr>
              <a:t>statistical </a:t>
            </a:r>
            <a:r>
              <a:rPr sz="2000" spc="-55" dirty="0">
                <a:latin typeface="Arial"/>
                <a:cs typeface="Arial"/>
              </a:rPr>
              <a:t>point </a:t>
            </a:r>
            <a:r>
              <a:rPr sz="2000" spc="25" dirty="0">
                <a:latin typeface="Arial"/>
                <a:cs typeface="Arial"/>
              </a:rPr>
              <a:t>of </a:t>
            </a:r>
            <a:r>
              <a:rPr sz="2000" spc="-120" dirty="0">
                <a:latin typeface="Arial"/>
                <a:cs typeface="Arial"/>
              </a:rPr>
              <a:t>view, </a:t>
            </a:r>
            <a:r>
              <a:rPr sz="2000" spc="-114" dirty="0">
                <a:latin typeface="Arial"/>
                <a:cs typeface="Arial"/>
              </a:rPr>
              <a:t>networks </a:t>
            </a:r>
            <a:r>
              <a:rPr sz="2000" spc="-45" dirty="0">
                <a:latin typeface="Arial"/>
                <a:cs typeface="Arial"/>
              </a:rPr>
              <a:t>perform </a:t>
            </a:r>
            <a:r>
              <a:rPr sz="2000" b="1" spc="-120" dirty="0">
                <a:latin typeface="Trebuchet MS"/>
                <a:cs typeface="Trebuchet MS"/>
              </a:rPr>
              <a:t>nonlinear</a:t>
            </a:r>
            <a:r>
              <a:rPr sz="2000" b="1" spc="-215" dirty="0">
                <a:latin typeface="Trebuchet MS"/>
                <a:cs typeface="Trebuchet MS"/>
              </a:rPr>
              <a:t> </a:t>
            </a:r>
            <a:r>
              <a:rPr sz="2000" b="1" spc="-80" dirty="0">
                <a:latin typeface="Trebuchet MS"/>
                <a:cs typeface="Trebuchet MS"/>
              </a:rPr>
              <a:t>regression</a:t>
            </a:r>
            <a:endParaRPr sz="2000">
              <a:latin typeface="Trebuchet MS"/>
              <a:cs typeface="Trebuchet MS"/>
            </a:endParaRPr>
          </a:p>
          <a:p>
            <a:pPr marL="650875" marR="720090" indent="-276860">
              <a:lnSpc>
                <a:spcPct val="100000"/>
              </a:lnSpc>
              <a:spcBef>
                <a:spcPts val="605"/>
              </a:spcBef>
            </a:pPr>
            <a:r>
              <a:rPr sz="1400" spc="295" dirty="0">
                <a:solidFill>
                  <a:srgbClr val="93B6D2"/>
                </a:solidFill>
                <a:latin typeface="Arial"/>
                <a:cs typeface="Arial"/>
              </a:rPr>
              <a:t> </a:t>
            </a:r>
            <a:r>
              <a:rPr sz="2000" spc="-95" dirty="0">
                <a:latin typeface="Arial"/>
                <a:cs typeface="Arial"/>
              </a:rPr>
              <a:t>Given </a:t>
            </a:r>
            <a:r>
              <a:rPr sz="2000" spc="-135" dirty="0">
                <a:latin typeface="Arial"/>
                <a:cs typeface="Arial"/>
              </a:rPr>
              <a:t>enough </a:t>
            </a:r>
            <a:r>
              <a:rPr sz="2000" spc="-85" dirty="0">
                <a:latin typeface="Arial"/>
                <a:cs typeface="Arial"/>
              </a:rPr>
              <a:t>hidden </a:t>
            </a:r>
            <a:r>
              <a:rPr sz="2000" spc="-160" dirty="0">
                <a:latin typeface="Arial"/>
                <a:cs typeface="Arial"/>
              </a:rPr>
              <a:t>units </a:t>
            </a:r>
            <a:r>
              <a:rPr sz="2000" spc="-70" dirty="0">
                <a:latin typeface="Arial"/>
                <a:cs typeface="Arial"/>
              </a:rPr>
              <a:t>and </a:t>
            </a:r>
            <a:r>
              <a:rPr sz="2000" spc="-135" dirty="0">
                <a:latin typeface="Arial"/>
                <a:cs typeface="Arial"/>
              </a:rPr>
              <a:t>enough </a:t>
            </a:r>
            <a:r>
              <a:rPr sz="2000" spc="-55" dirty="0">
                <a:latin typeface="Arial"/>
                <a:cs typeface="Arial"/>
              </a:rPr>
              <a:t>training </a:t>
            </a:r>
            <a:r>
              <a:rPr sz="2000" spc="-150" dirty="0">
                <a:latin typeface="Arial"/>
                <a:cs typeface="Arial"/>
              </a:rPr>
              <a:t>samples, </a:t>
            </a:r>
            <a:r>
              <a:rPr sz="2000" spc="-95" dirty="0">
                <a:latin typeface="Arial"/>
                <a:cs typeface="Arial"/>
              </a:rPr>
              <a:t>they </a:t>
            </a:r>
            <a:r>
              <a:rPr sz="2000" spc="-160" dirty="0">
                <a:latin typeface="Arial"/>
                <a:cs typeface="Arial"/>
              </a:rPr>
              <a:t>can </a:t>
            </a:r>
            <a:r>
              <a:rPr sz="2000" spc="-155" dirty="0">
                <a:latin typeface="Arial"/>
                <a:cs typeface="Arial"/>
              </a:rPr>
              <a:t>closely  </a:t>
            </a:r>
            <a:r>
              <a:rPr sz="2000" spc="-55" dirty="0">
                <a:latin typeface="Arial"/>
                <a:cs typeface="Arial"/>
              </a:rPr>
              <a:t>approximate </a:t>
            </a:r>
            <a:r>
              <a:rPr sz="2000" spc="-90" dirty="0">
                <a:latin typeface="Arial"/>
                <a:cs typeface="Arial"/>
              </a:rPr>
              <a:t>any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spc="-110" dirty="0">
                <a:latin typeface="Arial"/>
                <a:cs typeface="Arial"/>
              </a:rPr>
              <a:t>function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63050" y="1771650"/>
            <a:ext cx="3028949" cy="26860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40</a:t>
            </a:fld>
            <a:endParaRPr spc="5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5655" y="573468"/>
            <a:ext cx="660336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180" dirty="0"/>
              <a:t>Defining </a:t>
            </a:r>
            <a:r>
              <a:rPr spc="-5" dirty="0"/>
              <a:t>a </a:t>
            </a:r>
            <a:r>
              <a:rPr spc="-170" dirty="0"/>
              <a:t>Network</a:t>
            </a:r>
            <a:r>
              <a:rPr spc="-280" dirty="0"/>
              <a:t> </a:t>
            </a:r>
            <a:r>
              <a:rPr spc="-220" dirty="0"/>
              <a:t>Topology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41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804227" y="1367218"/>
            <a:ext cx="10471785" cy="5052060"/>
          </a:xfrm>
          <a:prstGeom prst="rect">
            <a:avLst/>
          </a:prstGeom>
        </p:spPr>
        <p:txBody>
          <a:bodyPr vert="horz" wrap="square" lIns="0" tIns="123825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97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spc="-150" dirty="0">
                <a:latin typeface="Arial"/>
                <a:cs typeface="Arial"/>
              </a:rPr>
              <a:t>Decide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b="1" spc="-185" dirty="0">
                <a:latin typeface="Trebuchet MS"/>
                <a:cs typeface="Trebuchet MS"/>
              </a:rPr>
              <a:t>network</a:t>
            </a:r>
            <a:r>
              <a:rPr sz="2400" b="1" spc="229" dirty="0">
                <a:latin typeface="Trebuchet MS"/>
                <a:cs typeface="Trebuchet MS"/>
              </a:rPr>
              <a:t> </a:t>
            </a:r>
            <a:r>
              <a:rPr sz="2400" b="1" spc="-100" dirty="0">
                <a:latin typeface="Trebuchet MS"/>
                <a:cs typeface="Trebuchet MS"/>
              </a:rPr>
              <a:t>topology</a:t>
            </a:r>
            <a:endParaRPr sz="2400">
              <a:latin typeface="Trebuchet MS"/>
              <a:cs typeface="Trebuchet MS"/>
            </a:endParaRPr>
          </a:p>
          <a:p>
            <a:pPr marL="650875" marR="99060" indent="-276860">
              <a:lnSpc>
                <a:spcPct val="109500"/>
              </a:lnSpc>
              <a:spcBef>
                <a:spcPts val="600"/>
              </a:spcBef>
            </a:pPr>
            <a:r>
              <a:rPr sz="1650" spc="310" dirty="0">
                <a:solidFill>
                  <a:srgbClr val="93B6D2"/>
                </a:solidFill>
                <a:latin typeface="Arial"/>
                <a:cs typeface="Arial"/>
              </a:rPr>
              <a:t> </a:t>
            </a:r>
            <a:r>
              <a:rPr sz="2400" spc="-100" dirty="0">
                <a:latin typeface="Arial"/>
                <a:cs typeface="Arial"/>
              </a:rPr>
              <a:t>Specify </a:t>
            </a:r>
            <a:r>
              <a:rPr sz="2400" spc="270" dirty="0">
                <a:latin typeface="Arial"/>
                <a:cs typeface="Arial"/>
              </a:rPr>
              <a:t>#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195" dirty="0">
                <a:latin typeface="Arial"/>
                <a:cs typeface="Arial"/>
              </a:rPr>
              <a:t>units </a:t>
            </a:r>
            <a:r>
              <a:rPr sz="2400" spc="-150" dirty="0">
                <a:latin typeface="Arial"/>
                <a:cs typeface="Arial"/>
              </a:rPr>
              <a:t>in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i="1" spc="-150" dirty="0">
                <a:latin typeface="Arial"/>
                <a:cs typeface="Arial"/>
              </a:rPr>
              <a:t>input </a:t>
            </a:r>
            <a:r>
              <a:rPr sz="2400" i="1" spc="-120" dirty="0">
                <a:latin typeface="Arial"/>
                <a:cs typeface="Arial"/>
              </a:rPr>
              <a:t>layer</a:t>
            </a:r>
            <a:r>
              <a:rPr sz="2400" spc="-120" dirty="0">
                <a:latin typeface="Arial"/>
                <a:cs typeface="Arial"/>
              </a:rPr>
              <a:t>, </a:t>
            </a:r>
            <a:r>
              <a:rPr sz="2400" spc="270" dirty="0">
                <a:latin typeface="Arial"/>
                <a:cs typeface="Arial"/>
              </a:rPr>
              <a:t>#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i="1" spc="-195" dirty="0">
                <a:latin typeface="Arial"/>
                <a:cs typeface="Arial"/>
              </a:rPr>
              <a:t>hidden </a:t>
            </a:r>
            <a:r>
              <a:rPr sz="2400" i="1" spc="-175" dirty="0">
                <a:latin typeface="Arial"/>
                <a:cs typeface="Arial"/>
              </a:rPr>
              <a:t>layers </a:t>
            </a:r>
            <a:r>
              <a:rPr sz="2400" spc="-5" dirty="0">
                <a:latin typeface="Arial"/>
                <a:cs typeface="Arial"/>
              </a:rPr>
              <a:t>(if </a:t>
            </a:r>
            <a:r>
              <a:rPr sz="2400" spc="200" dirty="0">
                <a:latin typeface="Arial"/>
                <a:cs typeface="Arial"/>
              </a:rPr>
              <a:t>&gt; </a:t>
            </a:r>
            <a:r>
              <a:rPr sz="2400" spc="-90" dirty="0">
                <a:latin typeface="Arial"/>
                <a:cs typeface="Arial"/>
              </a:rPr>
              <a:t>1), </a:t>
            </a:r>
            <a:r>
              <a:rPr sz="2400" spc="270" dirty="0">
                <a:latin typeface="Arial"/>
                <a:cs typeface="Arial"/>
              </a:rPr>
              <a:t>#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195" dirty="0">
                <a:latin typeface="Arial"/>
                <a:cs typeface="Arial"/>
              </a:rPr>
              <a:t>units </a:t>
            </a:r>
            <a:r>
              <a:rPr sz="2400" spc="-150" dirty="0">
                <a:latin typeface="Arial"/>
                <a:cs typeface="Arial"/>
              </a:rPr>
              <a:t>in </a:t>
            </a:r>
            <a:r>
              <a:rPr sz="2400" i="1" spc="-320" dirty="0">
                <a:latin typeface="Arial"/>
                <a:cs typeface="Arial"/>
              </a:rPr>
              <a:t>each  </a:t>
            </a:r>
            <a:r>
              <a:rPr sz="2400" i="1" spc="-195" dirty="0">
                <a:latin typeface="Arial"/>
                <a:cs typeface="Arial"/>
              </a:rPr>
              <a:t>hidden </a:t>
            </a:r>
            <a:r>
              <a:rPr sz="2400" i="1" spc="-120" dirty="0">
                <a:latin typeface="Arial"/>
                <a:cs typeface="Arial"/>
              </a:rPr>
              <a:t>layer</a:t>
            </a:r>
            <a:r>
              <a:rPr sz="2400" spc="-120" dirty="0">
                <a:latin typeface="Arial"/>
                <a:cs typeface="Arial"/>
              </a:rPr>
              <a:t>, </a:t>
            </a:r>
            <a:r>
              <a:rPr sz="2400" spc="-95" dirty="0">
                <a:latin typeface="Arial"/>
                <a:cs typeface="Arial"/>
              </a:rPr>
              <a:t>and </a:t>
            </a:r>
            <a:r>
              <a:rPr sz="2400" spc="270" dirty="0">
                <a:latin typeface="Arial"/>
                <a:cs typeface="Arial"/>
              </a:rPr>
              <a:t>#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195" dirty="0">
                <a:latin typeface="Arial"/>
                <a:cs typeface="Arial"/>
              </a:rPr>
              <a:t>units </a:t>
            </a:r>
            <a:r>
              <a:rPr sz="2400" spc="-150" dirty="0">
                <a:latin typeface="Arial"/>
                <a:cs typeface="Arial"/>
              </a:rPr>
              <a:t>in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i="1" spc="-145" dirty="0">
                <a:latin typeface="Arial"/>
                <a:cs typeface="Arial"/>
              </a:rPr>
              <a:t>output</a:t>
            </a:r>
            <a:r>
              <a:rPr sz="2400" i="1" spc="-420" dirty="0">
                <a:latin typeface="Arial"/>
                <a:cs typeface="Arial"/>
              </a:rPr>
              <a:t> </a:t>
            </a:r>
            <a:r>
              <a:rPr sz="2400" i="1" spc="-120" dirty="0">
                <a:latin typeface="Arial"/>
                <a:cs typeface="Arial"/>
              </a:rPr>
              <a:t>layer</a:t>
            </a:r>
            <a:endParaRPr sz="240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102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spc="-105" dirty="0">
                <a:latin typeface="Arial"/>
                <a:cs typeface="Arial"/>
              </a:rPr>
              <a:t>Normalize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120" dirty="0">
                <a:latin typeface="Arial"/>
                <a:cs typeface="Arial"/>
              </a:rPr>
              <a:t>input </a:t>
            </a:r>
            <a:r>
              <a:rPr sz="2400" spc="-180" dirty="0">
                <a:latin typeface="Arial"/>
                <a:cs typeface="Arial"/>
              </a:rPr>
              <a:t>values </a:t>
            </a:r>
            <a:r>
              <a:rPr sz="2400" spc="-20" dirty="0">
                <a:latin typeface="Arial"/>
                <a:cs typeface="Arial"/>
              </a:rPr>
              <a:t>for </a:t>
            </a:r>
            <a:r>
              <a:rPr sz="2400" spc="-160" dirty="0">
                <a:latin typeface="Arial"/>
                <a:cs typeface="Arial"/>
              </a:rPr>
              <a:t>each </a:t>
            </a:r>
            <a:r>
              <a:rPr sz="2400" spc="-45" dirty="0">
                <a:latin typeface="Arial"/>
                <a:cs typeface="Arial"/>
              </a:rPr>
              <a:t>attribute </a:t>
            </a:r>
            <a:r>
              <a:rPr sz="2400" spc="-170" dirty="0">
                <a:latin typeface="Arial"/>
                <a:cs typeface="Arial"/>
              </a:rPr>
              <a:t>measured </a:t>
            </a:r>
            <a:r>
              <a:rPr sz="2400" spc="-150" dirty="0">
                <a:latin typeface="Arial"/>
                <a:cs typeface="Arial"/>
              </a:rPr>
              <a:t>in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75" dirty="0">
                <a:latin typeface="Arial"/>
                <a:cs typeface="Arial"/>
              </a:rPr>
              <a:t>training </a:t>
            </a:r>
            <a:r>
              <a:rPr sz="2400" spc="-140" dirty="0">
                <a:latin typeface="Arial"/>
                <a:cs typeface="Arial"/>
              </a:rPr>
              <a:t>tuples</a:t>
            </a:r>
            <a:r>
              <a:rPr sz="2400" spc="335" dirty="0">
                <a:latin typeface="Arial"/>
                <a:cs typeface="Arial"/>
              </a:rPr>
              <a:t> </a:t>
            </a:r>
            <a:r>
              <a:rPr sz="2400" spc="-65" dirty="0"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  <a:p>
            <a:pPr marL="336550">
              <a:lnSpc>
                <a:spcPct val="100000"/>
              </a:lnSpc>
              <a:spcBef>
                <a:spcPts val="270"/>
              </a:spcBef>
            </a:pPr>
            <a:r>
              <a:rPr sz="2400" spc="-30" dirty="0">
                <a:latin typeface="Arial"/>
                <a:cs typeface="Arial"/>
              </a:rPr>
              <a:t>[0.0—1.0]</a:t>
            </a:r>
            <a:endParaRPr sz="240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103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spc="-140" dirty="0">
                <a:latin typeface="Arial"/>
                <a:cs typeface="Arial"/>
              </a:rPr>
              <a:t>One </a:t>
            </a:r>
            <a:r>
              <a:rPr sz="2400" b="1" spc="-175" dirty="0">
                <a:latin typeface="Trebuchet MS"/>
                <a:cs typeface="Trebuchet MS"/>
              </a:rPr>
              <a:t>input </a:t>
            </a:r>
            <a:r>
              <a:rPr sz="2400" spc="-150" dirty="0">
                <a:latin typeface="Arial"/>
                <a:cs typeface="Arial"/>
              </a:rPr>
              <a:t>unit </a:t>
            </a:r>
            <a:r>
              <a:rPr sz="2400" spc="-45" dirty="0">
                <a:latin typeface="Arial"/>
                <a:cs typeface="Arial"/>
              </a:rPr>
              <a:t>per</a:t>
            </a:r>
            <a:r>
              <a:rPr sz="2400" spc="385" dirty="0">
                <a:latin typeface="Arial"/>
                <a:cs typeface="Arial"/>
              </a:rPr>
              <a:t> </a:t>
            </a:r>
            <a:r>
              <a:rPr sz="2400" spc="-45" dirty="0">
                <a:latin typeface="Arial"/>
                <a:cs typeface="Arial"/>
              </a:rPr>
              <a:t>attribute</a:t>
            </a:r>
            <a:endParaRPr sz="240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95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b="1" spc="-165" dirty="0">
                <a:latin typeface="Trebuchet MS"/>
                <a:cs typeface="Trebuchet MS"/>
              </a:rPr>
              <a:t>Output</a:t>
            </a:r>
            <a:r>
              <a:rPr sz="2400" spc="-165" dirty="0">
                <a:latin typeface="Arial"/>
                <a:cs typeface="Arial"/>
              </a:rPr>
              <a:t>, </a:t>
            </a:r>
            <a:r>
              <a:rPr sz="2400" spc="60" dirty="0">
                <a:latin typeface="Arial"/>
                <a:cs typeface="Arial"/>
              </a:rPr>
              <a:t>if </a:t>
            </a:r>
            <a:r>
              <a:rPr sz="2400" spc="-20" dirty="0">
                <a:latin typeface="Arial"/>
                <a:cs typeface="Arial"/>
              </a:rPr>
              <a:t>for</a:t>
            </a:r>
            <a:r>
              <a:rPr sz="2400" spc="380" dirty="0">
                <a:latin typeface="Arial"/>
                <a:cs typeface="Arial"/>
              </a:rPr>
              <a:t> </a:t>
            </a:r>
            <a:r>
              <a:rPr sz="2400" spc="-120" dirty="0">
                <a:latin typeface="Arial"/>
                <a:cs typeface="Arial"/>
              </a:rPr>
              <a:t>classification </a:t>
            </a:r>
            <a:r>
              <a:rPr sz="2400" spc="-95" dirty="0">
                <a:latin typeface="Arial"/>
                <a:cs typeface="Arial"/>
              </a:rPr>
              <a:t>and </a:t>
            </a:r>
            <a:r>
              <a:rPr sz="2400" spc="-170" dirty="0">
                <a:latin typeface="Arial"/>
                <a:cs typeface="Arial"/>
              </a:rPr>
              <a:t>more </a:t>
            </a:r>
            <a:r>
              <a:rPr sz="2400" spc="-140" dirty="0">
                <a:latin typeface="Arial"/>
                <a:cs typeface="Arial"/>
              </a:rPr>
              <a:t>than </a:t>
            </a:r>
            <a:r>
              <a:rPr sz="2400" spc="-125" dirty="0">
                <a:latin typeface="Arial"/>
                <a:cs typeface="Arial"/>
              </a:rPr>
              <a:t>two </a:t>
            </a:r>
            <a:r>
              <a:rPr sz="2400" spc="-225" dirty="0">
                <a:latin typeface="Arial"/>
                <a:cs typeface="Arial"/>
              </a:rPr>
              <a:t>classes, </a:t>
            </a:r>
            <a:r>
              <a:rPr sz="2400" spc="-185" dirty="0">
                <a:latin typeface="Arial"/>
                <a:cs typeface="Arial"/>
              </a:rPr>
              <a:t>one </a:t>
            </a:r>
            <a:r>
              <a:rPr sz="2400" spc="-120" dirty="0">
                <a:latin typeface="Arial"/>
                <a:cs typeface="Arial"/>
              </a:rPr>
              <a:t>output </a:t>
            </a:r>
            <a:r>
              <a:rPr sz="2400" spc="-150" dirty="0">
                <a:latin typeface="Arial"/>
                <a:cs typeface="Arial"/>
              </a:rPr>
              <a:t>unit </a:t>
            </a:r>
            <a:r>
              <a:rPr sz="2400" spc="-45" dirty="0">
                <a:latin typeface="Arial"/>
                <a:cs typeface="Arial"/>
              </a:rPr>
              <a:t>per </a:t>
            </a:r>
            <a:r>
              <a:rPr sz="2400" spc="-220" dirty="0">
                <a:latin typeface="Arial"/>
                <a:cs typeface="Arial"/>
              </a:rPr>
              <a:t>class </a:t>
            </a:r>
            <a:r>
              <a:rPr sz="2400" spc="-210" dirty="0">
                <a:latin typeface="Arial"/>
                <a:cs typeface="Arial"/>
              </a:rPr>
              <a:t>is</a:t>
            </a:r>
            <a:endParaRPr sz="2400">
              <a:latin typeface="Arial"/>
              <a:cs typeface="Arial"/>
            </a:endParaRPr>
          </a:p>
          <a:p>
            <a:pPr marL="336550">
              <a:lnSpc>
                <a:spcPct val="100000"/>
              </a:lnSpc>
              <a:spcBef>
                <a:spcPts val="270"/>
              </a:spcBef>
            </a:pPr>
            <a:r>
              <a:rPr sz="2400" spc="-204" dirty="0">
                <a:latin typeface="Arial"/>
                <a:cs typeface="Arial"/>
              </a:rPr>
              <a:t>used</a:t>
            </a:r>
            <a:endParaRPr sz="240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103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spc="-180" dirty="0">
                <a:latin typeface="Arial"/>
                <a:cs typeface="Arial"/>
              </a:rPr>
              <a:t>Once </a:t>
            </a:r>
            <a:r>
              <a:rPr sz="2400" spc="-10" dirty="0">
                <a:latin typeface="Arial"/>
                <a:cs typeface="Arial"/>
              </a:rPr>
              <a:t>a </a:t>
            </a:r>
            <a:r>
              <a:rPr sz="2400" spc="-120" dirty="0">
                <a:latin typeface="Arial"/>
                <a:cs typeface="Arial"/>
              </a:rPr>
              <a:t>network </a:t>
            </a:r>
            <a:r>
              <a:rPr sz="2400" spc="-225" dirty="0">
                <a:latin typeface="Arial"/>
                <a:cs typeface="Arial"/>
              </a:rPr>
              <a:t>has </a:t>
            </a:r>
            <a:r>
              <a:rPr sz="2400" spc="-135" dirty="0">
                <a:latin typeface="Arial"/>
                <a:cs typeface="Arial"/>
              </a:rPr>
              <a:t>been </a:t>
            </a:r>
            <a:r>
              <a:rPr sz="2400" spc="-60" dirty="0">
                <a:latin typeface="Arial"/>
                <a:cs typeface="Arial"/>
              </a:rPr>
              <a:t>trained </a:t>
            </a:r>
            <a:r>
              <a:rPr sz="2400" spc="-95" dirty="0">
                <a:latin typeface="Arial"/>
                <a:cs typeface="Arial"/>
              </a:rPr>
              <a:t>and </a:t>
            </a:r>
            <a:r>
              <a:rPr sz="2400" spc="-140" dirty="0">
                <a:latin typeface="Arial"/>
                <a:cs typeface="Arial"/>
              </a:rPr>
              <a:t>its </a:t>
            </a:r>
            <a:r>
              <a:rPr sz="2400" spc="-145" dirty="0">
                <a:latin typeface="Arial"/>
                <a:cs typeface="Arial"/>
              </a:rPr>
              <a:t>accuracy </a:t>
            </a:r>
            <a:r>
              <a:rPr sz="2400" spc="-210" dirty="0">
                <a:latin typeface="Arial"/>
                <a:cs typeface="Arial"/>
              </a:rPr>
              <a:t>is </a:t>
            </a:r>
            <a:r>
              <a:rPr sz="2400" b="1" spc="-170" dirty="0">
                <a:latin typeface="Trebuchet MS"/>
                <a:cs typeface="Trebuchet MS"/>
              </a:rPr>
              <a:t>unacceptable</a:t>
            </a:r>
            <a:r>
              <a:rPr sz="2400" spc="-170" dirty="0">
                <a:latin typeface="Arial"/>
                <a:cs typeface="Arial"/>
              </a:rPr>
              <a:t>, </a:t>
            </a:r>
            <a:r>
              <a:rPr sz="2400" spc="-45" dirty="0">
                <a:latin typeface="Arial"/>
                <a:cs typeface="Arial"/>
              </a:rPr>
              <a:t>repeat</a:t>
            </a:r>
            <a:r>
              <a:rPr sz="2400" spc="305" dirty="0"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the</a:t>
            </a:r>
            <a:endParaRPr sz="2400">
              <a:latin typeface="Arial"/>
              <a:cs typeface="Arial"/>
            </a:endParaRPr>
          </a:p>
          <a:p>
            <a:pPr marR="41275" algn="r">
              <a:lnSpc>
                <a:spcPct val="100000"/>
              </a:lnSpc>
              <a:spcBef>
                <a:spcPts val="270"/>
              </a:spcBef>
            </a:pPr>
            <a:r>
              <a:rPr sz="2400" spc="-75" dirty="0">
                <a:latin typeface="Arial"/>
                <a:cs typeface="Arial"/>
              </a:rPr>
              <a:t>training </a:t>
            </a:r>
            <a:r>
              <a:rPr sz="2400" spc="-200" dirty="0">
                <a:latin typeface="Arial"/>
                <a:cs typeface="Arial"/>
              </a:rPr>
              <a:t>process </a:t>
            </a:r>
            <a:r>
              <a:rPr sz="2400" spc="-114" dirty="0">
                <a:latin typeface="Arial"/>
                <a:cs typeface="Arial"/>
              </a:rPr>
              <a:t>with </a:t>
            </a:r>
            <a:r>
              <a:rPr sz="2400" spc="-10" dirty="0">
                <a:latin typeface="Arial"/>
                <a:cs typeface="Arial"/>
              </a:rPr>
              <a:t>a </a:t>
            </a:r>
            <a:r>
              <a:rPr sz="2400" i="1" spc="-85" dirty="0">
                <a:latin typeface="Arial"/>
                <a:cs typeface="Arial"/>
              </a:rPr>
              <a:t>different </a:t>
            </a:r>
            <a:r>
              <a:rPr sz="2400" i="1" spc="-165" dirty="0">
                <a:latin typeface="Arial"/>
                <a:cs typeface="Arial"/>
              </a:rPr>
              <a:t>network </a:t>
            </a:r>
            <a:r>
              <a:rPr sz="2400" i="1" spc="-90" dirty="0">
                <a:latin typeface="Arial"/>
                <a:cs typeface="Arial"/>
              </a:rPr>
              <a:t>topology </a:t>
            </a:r>
            <a:r>
              <a:rPr sz="2400" spc="-70" dirty="0">
                <a:latin typeface="Arial"/>
                <a:cs typeface="Arial"/>
              </a:rPr>
              <a:t>or </a:t>
            </a:r>
            <a:r>
              <a:rPr sz="2400" spc="-10" dirty="0">
                <a:latin typeface="Arial"/>
                <a:cs typeface="Arial"/>
              </a:rPr>
              <a:t>a </a:t>
            </a:r>
            <a:r>
              <a:rPr sz="2400" i="1" spc="-85" dirty="0">
                <a:latin typeface="Arial"/>
                <a:cs typeface="Arial"/>
              </a:rPr>
              <a:t>different </a:t>
            </a:r>
            <a:r>
              <a:rPr sz="2400" i="1" spc="-229" dirty="0">
                <a:latin typeface="Arial"/>
                <a:cs typeface="Arial"/>
              </a:rPr>
              <a:t>set </a:t>
            </a:r>
            <a:r>
              <a:rPr sz="2400" i="1" dirty="0">
                <a:latin typeface="Arial"/>
                <a:cs typeface="Arial"/>
              </a:rPr>
              <a:t>of </a:t>
            </a:r>
            <a:r>
              <a:rPr sz="2400" i="1" spc="-70" dirty="0">
                <a:latin typeface="Arial"/>
                <a:cs typeface="Arial"/>
              </a:rPr>
              <a:t>initial</a:t>
            </a:r>
            <a:r>
              <a:rPr sz="2400" i="1" spc="25" dirty="0">
                <a:latin typeface="Arial"/>
                <a:cs typeface="Arial"/>
              </a:rPr>
              <a:t> </a:t>
            </a:r>
            <a:r>
              <a:rPr sz="2400" i="1" spc="-175" dirty="0">
                <a:latin typeface="Arial"/>
                <a:cs typeface="Arial"/>
              </a:rPr>
              <a:t>weights</a:t>
            </a:r>
            <a:endParaRPr sz="2400">
              <a:latin typeface="Arial"/>
              <a:cs typeface="Arial"/>
            </a:endParaRPr>
          </a:p>
          <a:p>
            <a:pPr marL="323850" marR="5080" indent="-323850" algn="r">
              <a:lnSpc>
                <a:spcPct val="100000"/>
              </a:lnSpc>
              <a:spcBef>
                <a:spcPts val="102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23850" algn="l"/>
                <a:tab pos="337185" algn="l"/>
              </a:tabLst>
            </a:pPr>
            <a:r>
              <a:rPr sz="2400" spc="-114" dirty="0">
                <a:latin typeface="Arial"/>
                <a:cs typeface="Arial"/>
              </a:rPr>
              <a:t>Tutorial:</a:t>
            </a:r>
            <a:r>
              <a:rPr sz="2400" spc="90" dirty="0">
                <a:solidFill>
                  <a:srgbClr val="F7B615"/>
                </a:solidFill>
                <a:latin typeface="Arial"/>
                <a:cs typeface="Arial"/>
              </a:rPr>
              <a:t> </a:t>
            </a:r>
            <a:r>
              <a:rPr sz="2400" u="heavy" spc="-85" dirty="0">
                <a:solidFill>
                  <a:srgbClr val="F7B615"/>
                </a:solidFill>
                <a:uFill>
                  <a:solidFill>
                    <a:srgbClr val="F7B615"/>
                  </a:solidFill>
                </a:uFill>
                <a:latin typeface="Arial"/>
                <a:cs typeface="Arial"/>
                <a:hlinkClick r:id="rId2"/>
              </a:rPr>
              <a:t>https://web.stanford.edu/class/cs294a/sparseAutoencoder_2011new.pdf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5175" y="519430"/>
            <a:ext cx="401447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335" dirty="0"/>
              <a:t>Back</a:t>
            </a:r>
            <a:r>
              <a:rPr spc="-235" dirty="0"/>
              <a:t> </a:t>
            </a:r>
            <a:r>
              <a:rPr spc="-170" dirty="0"/>
              <a:t>Propagation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5175" y="1493138"/>
            <a:ext cx="10438130" cy="45034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130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000" b="1" spc="-125" dirty="0">
                <a:latin typeface="Trebuchet MS"/>
                <a:cs typeface="Trebuchet MS"/>
              </a:rPr>
              <a:t>Back </a:t>
            </a:r>
            <a:r>
              <a:rPr sz="2000" b="1" spc="-90" dirty="0">
                <a:latin typeface="Trebuchet MS"/>
                <a:cs typeface="Trebuchet MS"/>
              </a:rPr>
              <a:t>propagation</a:t>
            </a:r>
            <a:r>
              <a:rPr sz="2000" spc="-90" dirty="0">
                <a:latin typeface="Arial"/>
                <a:cs typeface="Arial"/>
              </a:rPr>
              <a:t>: </a:t>
            </a:r>
            <a:r>
              <a:rPr sz="2000" spc="-190" dirty="0">
                <a:latin typeface="Arial"/>
                <a:cs typeface="Arial"/>
              </a:rPr>
              <a:t>Reset </a:t>
            </a:r>
            <a:r>
              <a:rPr sz="2000" spc="-114" dirty="0">
                <a:latin typeface="Arial"/>
                <a:cs typeface="Arial"/>
              </a:rPr>
              <a:t>weights </a:t>
            </a:r>
            <a:r>
              <a:rPr sz="2000" spc="-150" dirty="0">
                <a:latin typeface="Arial"/>
                <a:cs typeface="Arial"/>
              </a:rPr>
              <a:t>on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30" dirty="0">
                <a:latin typeface="Arial"/>
                <a:cs typeface="Arial"/>
              </a:rPr>
              <a:t>"front" </a:t>
            </a:r>
            <a:r>
              <a:rPr sz="2000" spc="-80" dirty="0">
                <a:latin typeface="Arial"/>
                <a:cs typeface="Arial"/>
              </a:rPr>
              <a:t>neural </a:t>
            </a:r>
            <a:r>
              <a:rPr sz="2000" spc="-160" dirty="0">
                <a:latin typeface="Arial"/>
                <a:cs typeface="Arial"/>
              </a:rPr>
              <a:t>units </a:t>
            </a:r>
            <a:r>
              <a:rPr sz="2000" spc="-70" dirty="0">
                <a:latin typeface="Arial"/>
                <a:cs typeface="Arial"/>
              </a:rPr>
              <a:t>and </a:t>
            </a:r>
            <a:r>
              <a:rPr sz="2000" spc="-145" dirty="0">
                <a:latin typeface="Arial"/>
                <a:cs typeface="Arial"/>
              </a:rPr>
              <a:t>this </a:t>
            </a:r>
            <a:r>
              <a:rPr sz="2000" spc="-165" dirty="0">
                <a:latin typeface="Arial"/>
                <a:cs typeface="Arial"/>
              </a:rPr>
              <a:t>is </a:t>
            </a:r>
            <a:r>
              <a:rPr sz="2000" spc="-170" dirty="0">
                <a:latin typeface="Arial"/>
                <a:cs typeface="Arial"/>
              </a:rPr>
              <a:t>sometimes </a:t>
            </a:r>
            <a:r>
              <a:rPr sz="2000" spc="-95" dirty="0">
                <a:latin typeface="Arial"/>
                <a:cs typeface="Arial"/>
              </a:rPr>
              <a:t>done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in</a:t>
            </a:r>
            <a:endParaRPr sz="2000">
              <a:latin typeface="Arial"/>
              <a:cs typeface="Arial"/>
            </a:endParaRPr>
          </a:p>
          <a:p>
            <a:pPr marL="336550">
              <a:lnSpc>
                <a:spcPct val="100000"/>
              </a:lnSpc>
              <a:spcBef>
                <a:spcPts val="5"/>
              </a:spcBef>
            </a:pPr>
            <a:r>
              <a:rPr sz="2000" spc="-105" dirty="0">
                <a:latin typeface="Arial"/>
                <a:cs typeface="Arial"/>
              </a:rPr>
              <a:t>combination </a:t>
            </a:r>
            <a:r>
              <a:rPr sz="2000" spc="-90" dirty="0">
                <a:latin typeface="Arial"/>
                <a:cs typeface="Arial"/>
              </a:rPr>
              <a:t>with </a:t>
            </a:r>
            <a:r>
              <a:rPr sz="2000" spc="-55" dirty="0">
                <a:latin typeface="Arial"/>
                <a:cs typeface="Arial"/>
              </a:rPr>
              <a:t>training </a:t>
            </a:r>
            <a:r>
              <a:rPr sz="2000" spc="-95" dirty="0">
                <a:latin typeface="Arial"/>
                <a:cs typeface="Arial"/>
              </a:rPr>
              <a:t>where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90" dirty="0">
                <a:latin typeface="Arial"/>
                <a:cs typeface="Arial"/>
              </a:rPr>
              <a:t>correct </a:t>
            </a:r>
            <a:r>
              <a:rPr sz="2000" spc="-105" dirty="0">
                <a:latin typeface="Arial"/>
                <a:cs typeface="Arial"/>
              </a:rPr>
              <a:t>result </a:t>
            </a:r>
            <a:r>
              <a:rPr sz="2000" spc="-165" dirty="0">
                <a:latin typeface="Arial"/>
                <a:cs typeface="Arial"/>
              </a:rPr>
              <a:t>is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155" dirty="0">
                <a:latin typeface="Arial"/>
                <a:cs typeface="Arial"/>
              </a:rPr>
              <a:t>known</a:t>
            </a:r>
            <a:endParaRPr sz="2000">
              <a:latin typeface="Arial"/>
              <a:cs typeface="Arial"/>
            </a:endParaRPr>
          </a:p>
          <a:p>
            <a:pPr marL="336550" marR="50165" indent="-324485">
              <a:lnSpc>
                <a:spcPct val="100000"/>
              </a:lnSpc>
              <a:spcBef>
                <a:spcPts val="52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000" spc="-45" dirty="0">
                <a:latin typeface="Arial"/>
                <a:cs typeface="Arial"/>
              </a:rPr>
              <a:t>Iteratively </a:t>
            </a:r>
            <a:r>
              <a:rPr sz="2000" spc="-160" dirty="0">
                <a:latin typeface="Arial"/>
                <a:cs typeface="Arial"/>
              </a:rPr>
              <a:t>process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spc="-135" dirty="0">
                <a:latin typeface="Arial"/>
                <a:cs typeface="Arial"/>
              </a:rPr>
              <a:t>set </a:t>
            </a:r>
            <a:r>
              <a:rPr sz="2000" spc="25" dirty="0">
                <a:latin typeface="Arial"/>
                <a:cs typeface="Arial"/>
              </a:rPr>
              <a:t>of </a:t>
            </a:r>
            <a:r>
              <a:rPr sz="2000" spc="-55" dirty="0">
                <a:latin typeface="Arial"/>
                <a:cs typeface="Arial"/>
              </a:rPr>
              <a:t>training </a:t>
            </a:r>
            <a:r>
              <a:rPr sz="2000" spc="-105" dirty="0">
                <a:latin typeface="Arial"/>
                <a:cs typeface="Arial"/>
              </a:rPr>
              <a:t>tuples </a:t>
            </a:r>
            <a:r>
              <a:rPr sz="2000" spc="15" dirty="0">
                <a:latin typeface="Arial"/>
                <a:cs typeface="Arial"/>
              </a:rPr>
              <a:t>&amp; </a:t>
            </a:r>
            <a:r>
              <a:rPr sz="2000" spc="-105" dirty="0">
                <a:latin typeface="Arial"/>
                <a:cs typeface="Arial"/>
              </a:rPr>
              <a:t>compare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105" dirty="0">
                <a:latin typeface="Arial"/>
                <a:cs typeface="Arial"/>
              </a:rPr>
              <a:t>network's </a:t>
            </a:r>
            <a:r>
              <a:rPr sz="2000" spc="-60" dirty="0">
                <a:latin typeface="Arial"/>
                <a:cs typeface="Arial"/>
              </a:rPr>
              <a:t>prediction </a:t>
            </a:r>
            <a:r>
              <a:rPr sz="2000" spc="-90" dirty="0">
                <a:latin typeface="Arial"/>
                <a:cs typeface="Arial"/>
              </a:rPr>
              <a:t>with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80" dirty="0">
                <a:latin typeface="Arial"/>
                <a:cs typeface="Arial"/>
              </a:rPr>
              <a:t>actual </a:t>
            </a:r>
            <a:r>
              <a:rPr sz="2000" spc="-155" dirty="0">
                <a:latin typeface="Arial"/>
                <a:cs typeface="Arial"/>
              </a:rPr>
              <a:t>known  </a:t>
            </a:r>
            <a:r>
              <a:rPr sz="2000" spc="-25" dirty="0">
                <a:latin typeface="Arial"/>
                <a:cs typeface="Arial"/>
              </a:rPr>
              <a:t>target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95" dirty="0">
                <a:latin typeface="Arial"/>
                <a:cs typeface="Arial"/>
              </a:rPr>
              <a:t>value</a:t>
            </a:r>
            <a:endParaRPr sz="2000">
              <a:latin typeface="Arial"/>
              <a:cs typeface="Arial"/>
            </a:endParaRPr>
          </a:p>
          <a:p>
            <a:pPr marL="336550" marR="5080" indent="-324485">
              <a:lnSpc>
                <a:spcPct val="100000"/>
              </a:lnSpc>
              <a:spcBef>
                <a:spcPts val="459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000" spc="-130" dirty="0">
                <a:solidFill>
                  <a:srgbClr val="FF0000"/>
                </a:solidFill>
                <a:latin typeface="Arial"/>
                <a:cs typeface="Arial"/>
              </a:rPr>
              <a:t>For </a:t>
            </a:r>
            <a:r>
              <a:rPr sz="2000" spc="-120" dirty="0">
                <a:solidFill>
                  <a:srgbClr val="FF0000"/>
                </a:solidFill>
                <a:latin typeface="Arial"/>
                <a:cs typeface="Arial"/>
              </a:rPr>
              <a:t>each </a:t>
            </a:r>
            <a:r>
              <a:rPr sz="2000" spc="-55" dirty="0">
                <a:solidFill>
                  <a:srgbClr val="FF0000"/>
                </a:solidFill>
                <a:latin typeface="Arial"/>
                <a:cs typeface="Arial"/>
              </a:rPr>
              <a:t>training </a:t>
            </a:r>
            <a:r>
              <a:rPr sz="2000" spc="-80" dirty="0">
                <a:solidFill>
                  <a:srgbClr val="FF0000"/>
                </a:solidFill>
                <a:latin typeface="Arial"/>
                <a:cs typeface="Arial"/>
              </a:rPr>
              <a:t>tuple, </a:t>
            </a:r>
            <a:r>
              <a:rPr sz="2000" spc="-114" dirty="0">
                <a:solidFill>
                  <a:srgbClr val="FF0000"/>
                </a:solidFill>
                <a:latin typeface="Arial"/>
                <a:cs typeface="Arial"/>
              </a:rPr>
              <a:t>the weights </a:t>
            </a:r>
            <a:r>
              <a:rPr sz="2000" spc="-30" dirty="0">
                <a:solidFill>
                  <a:srgbClr val="FF0000"/>
                </a:solidFill>
                <a:latin typeface="Arial"/>
                <a:cs typeface="Arial"/>
              </a:rPr>
              <a:t>are </a:t>
            </a:r>
            <a:r>
              <a:rPr sz="2000" spc="-40" dirty="0">
                <a:solidFill>
                  <a:srgbClr val="FF0000"/>
                </a:solidFill>
                <a:latin typeface="Arial"/>
                <a:cs typeface="Arial"/>
              </a:rPr>
              <a:t>modified </a:t>
            </a:r>
            <a:r>
              <a:rPr sz="2000" spc="-65" dirty="0">
                <a:solidFill>
                  <a:srgbClr val="FF0000"/>
                </a:solidFill>
                <a:latin typeface="Arial"/>
                <a:cs typeface="Arial"/>
              </a:rPr>
              <a:t>to </a:t>
            </a:r>
            <a:r>
              <a:rPr sz="2000" b="1" spc="-114" dirty="0">
                <a:solidFill>
                  <a:srgbClr val="FF0000"/>
                </a:solidFill>
                <a:latin typeface="Trebuchet MS"/>
                <a:cs typeface="Trebuchet MS"/>
              </a:rPr>
              <a:t>minimize </a:t>
            </a:r>
            <a:r>
              <a:rPr sz="2000" b="1" spc="-195" dirty="0">
                <a:solidFill>
                  <a:srgbClr val="FF0000"/>
                </a:solidFill>
                <a:latin typeface="Trebuchet MS"/>
                <a:cs typeface="Trebuchet MS"/>
              </a:rPr>
              <a:t>the </a:t>
            </a:r>
            <a:r>
              <a:rPr sz="2000" b="1" spc="-114" dirty="0">
                <a:solidFill>
                  <a:srgbClr val="FF0000"/>
                </a:solidFill>
                <a:latin typeface="Trebuchet MS"/>
                <a:cs typeface="Trebuchet MS"/>
              </a:rPr>
              <a:t>mean </a:t>
            </a:r>
            <a:r>
              <a:rPr sz="2000" b="1" spc="-100" dirty="0">
                <a:solidFill>
                  <a:srgbClr val="FF0000"/>
                </a:solidFill>
                <a:latin typeface="Trebuchet MS"/>
                <a:cs typeface="Trebuchet MS"/>
              </a:rPr>
              <a:t>squared </a:t>
            </a:r>
            <a:r>
              <a:rPr sz="2000" b="1" spc="-185" dirty="0">
                <a:solidFill>
                  <a:srgbClr val="FF0000"/>
                </a:solidFill>
                <a:latin typeface="Trebuchet MS"/>
                <a:cs typeface="Trebuchet MS"/>
              </a:rPr>
              <a:t>error </a:t>
            </a:r>
            <a:r>
              <a:rPr sz="2000" spc="-90" dirty="0">
                <a:solidFill>
                  <a:srgbClr val="FF0000"/>
                </a:solidFill>
                <a:latin typeface="Arial"/>
                <a:cs typeface="Arial"/>
              </a:rPr>
              <a:t>between </a:t>
            </a:r>
            <a:r>
              <a:rPr sz="2000" spc="-114" dirty="0">
                <a:solidFill>
                  <a:srgbClr val="FF0000"/>
                </a:solidFill>
                <a:latin typeface="Arial"/>
                <a:cs typeface="Arial"/>
              </a:rPr>
              <a:t>the  </a:t>
            </a:r>
            <a:r>
              <a:rPr sz="2000" spc="-105" dirty="0">
                <a:solidFill>
                  <a:srgbClr val="FF0000"/>
                </a:solidFill>
                <a:latin typeface="Arial"/>
                <a:cs typeface="Arial"/>
              </a:rPr>
              <a:t>network's </a:t>
            </a:r>
            <a:r>
              <a:rPr sz="2000" spc="-60" dirty="0">
                <a:solidFill>
                  <a:srgbClr val="FF0000"/>
                </a:solidFill>
                <a:latin typeface="Arial"/>
                <a:cs typeface="Arial"/>
              </a:rPr>
              <a:t>prediction </a:t>
            </a:r>
            <a:r>
              <a:rPr sz="2000" spc="-70" dirty="0">
                <a:solidFill>
                  <a:srgbClr val="FF0000"/>
                </a:solidFill>
                <a:latin typeface="Arial"/>
                <a:cs typeface="Arial"/>
              </a:rPr>
              <a:t>and </a:t>
            </a:r>
            <a:r>
              <a:rPr sz="2000" spc="-114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sz="2000" spc="-80" dirty="0">
                <a:solidFill>
                  <a:srgbClr val="FF0000"/>
                </a:solidFill>
                <a:latin typeface="Arial"/>
                <a:cs typeface="Arial"/>
              </a:rPr>
              <a:t>actual </a:t>
            </a:r>
            <a:r>
              <a:rPr sz="2000" spc="-25" dirty="0">
                <a:solidFill>
                  <a:srgbClr val="FF0000"/>
                </a:solidFill>
                <a:latin typeface="Arial"/>
                <a:cs typeface="Arial"/>
              </a:rPr>
              <a:t>target</a:t>
            </a:r>
            <a:r>
              <a:rPr sz="2000" spc="-1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95" dirty="0">
                <a:solidFill>
                  <a:srgbClr val="FF0000"/>
                </a:solidFill>
                <a:latin typeface="Arial"/>
                <a:cs typeface="Arial"/>
              </a:rPr>
              <a:t>value</a:t>
            </a:r>
            <a:endParaRPr sz="2000">
              <a:latin typeface="Arial"/>
              <a:cs typeface="Arial"/>
            </a:endParaRPr>
          </a:p>
          <a:p>
            <a:pPr marL="336550" marR="285115" indent="-324485">
              <a:lnSpc>
                <a:spcPct val="100000"/>
              </a:lnSpc>
              <a:spcBef>
                <a:spcPts val="530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000" spc="-70" dirty="0">
                <a:solidFill>
                  <a:srgbClr val="FF0000"/>
                </a:solidFill>
                <a:latin typeface="Arial"/>
                <a:cs typeface="Arial"/>
              </a:rPr>
              <a:t>Modifications </a:t>
            </a:r>
            <a:r>
              <a:rPr sz="2000" spc="-30" dirty="0">
                <a:solidFill>
                  <a:srgbClr val="FF0000"/>
                </a:solidFill>
                <a:latin typeface="Arial"/>
                <a:cs typeface="Arial"/>
              </a:rPr>
              <a:t>are </a:t>
            </a:r>
            <a:r>
              <a:rPr sz="2000" spc="-100" dirty="0">
                <a:solidFill>
                  <a:srgbClr val="FF0000"/>
                </a:solidFill>
                <a:latin typeface="Arial"/>
                <a:cs typeface="Arial"/>
              </a:rPr>
              <a:t>made </a:t>
            </a:r>
            <a:r>
              <a:rPr sz="2000" spc="-114" dirty="0">
                <a:solidFill>
                  <a:srgbClr val="FF0000"/>
                </a:solidFill>
                <a:latin typeface="Arial"/>
                <a:cs typeface="Arial"/>
              </a:rPr>
              <a:t>in the </a:t>
            </a:r>
            <a:r>
              <a:rPr sz="2000" spc="-55" dirty="0">
                <a:solidFill>
                  <a:srgbClr val="FF0000"/>
                </a:solidFill>
                <a:latin typeface="Arial"/>
                <a:cs typeface="Arial"/>
              </a:rPr>
              <a:t>“</a:t>
            </a:r>
            <a:r>
              <a:rPr sz="2000" b="1" spc="-55" dirty="0">
                <a:solidFill>
                  <a:srgbClr val="FF0000"/>
                </a:solidFill>
                <a:latin typeface="Trebuchet MS"/>
                <a:cs typeface="Trebuchet MS"/>
              </a:rPr>
              <a:t>backwards</a:t>
            </a:r>
            <a:r>
              <a:rPr sz="2000" spc="-55" dirty="0">
                <a:solidFill>
                  <a:srgbClr val="FF0000"/>
                </a:solidFill>
                <a:latin typeface="Arial"/>
                <a:cs typeface="Arial"/>
              </a:rPr>
              <a:t>” </a:t>
            </a:r>
            <a:r>
              <a:rPr sz="2000" spc="-75" dirty="0">
                <a:solidFill>
                  <a:srgbClr val="FF0000"/>
                </a:solidFill>
                <a:latin typeface="Arial"/>
                <a:cs typeface="Arial"/>
              </a:rPr>
              <a:t>direction: </a:t>
            </a:r>
            <a:r>
              <a:rPr sz="2000" spc="-85" dirty="0">
                <a:solidFill>
                  <a:srgbClr val="FF0000"/>
                </a:solidFill>
                <a:latin typeface="Arial"/>
                <a:cs typeface="Arial"/>
              </a:rPr>
              <a:t>from </a:t>
            </a:r>
            <a:r>
              <a:rPr sz="2000" spc="-114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sz="2000" spc="-90" dirty="0">
                <a:solidFill>
                  <a:srgbClr val="FF0000"/>
                </a:solidFill>
                <a:latin typeface="Arial"/>
                <a:cs typeface="Arial"/>
              </a:rPr>
              <a:t>output </a:t>
            </a:r>
            <a:r>
              <a:rPr sz="2000" spc="-70" dirty="0">
                <a:solidFill>
                  <a:srgbClr val="FF0000"/>
                </a:solidFill>
                <a:latin typeface="Arial"/>
                <a:cs typeface="Arial"/>
              </a:rPr>
              <a:t>layer, </a:t>
            </a:r>
            <a:r>
              <a:rPr sz="2000" spc="-120" dirty="0">
                <a:solidFill>
                  <a:srgbClr val="FF0000"/>
                </a:solidFill>
                <a:latin typeface="Arial"/>
                <a:cs typeface="Arial"/>
              </a:rPr>
              <a:t>through each </a:t>
            </a:r>
            <a:r>
              <a:rPr sz="2000" spc="-85" dirty="0">
                <a:solidFill>
                  <a:srgbClr val="FF0000"/>
                </a:solidFill>
                <a:latin typeface="Arial"/>
                <a:cs typeface="Arial"/>
              </a:rPr>
              <a:t>hidden  </a:t>
            </a:r>
            <a:r>
              <a:rPr sz="2000" spc="-30" dirty="0">
                <a:solidFill>
                  <a:srgbClr val="FF0000"/>
                </a:solidFill>
                <a:latin typeface="Arial"/>
                <a:cs typeface="Arial"/>
              </a:rPr>
              <a:t>layer </a:t>
            </a:r>
            <a:r>
              <a:rPr sz="2000" spc="-114" dirty="0">
                <a:solidFill>
                  <a:srgbClr val="FF0000"/>
                </a:solidFill>
                <a:latin typeface="Arial"/>
                <a:cs typeface="Arial"/>
              </a:rPr>
              <a:t>down </a:t>
            </a:r>
            <a:r>
              <a:rPr sz="2000" spc="-65" dirty="0">
                <a:solidFill>
                  <a:srgbClr val="FF0000"/>
                </a:solidFill>
                <a:latin typeface="Arial"/>
                <a:cs typeface="Arial"/>
              </a:rPr>
              <a:t>to </a:t>
            </a:r>
            <a:r>
              <a:rPr sz="2000" spc="-114" dirty="0">
                <a:solidFill>
                  <a:srgbClr val="FF0000"/>
                </a:solidFill>
                <a:latin typeface="Arial"/>
                <a:cs typeface="Arial"/>
              </a:rPr>
              <a:t>the </a:t>
            </a:r>
            <a:r>
              <a:rPr sz="2000" spc="-45" dirty="0">
                <a:solidFill>
                  <a:srgbClr val="FF0000"/>
                </a:solidFill>
                <a:latin typeface="Arial"/>
                <a:cs typeface="Arial"/>
              </a:rPr>
              <a:t>first </a:t>
            </a:r>
            <a:r>
              <a:rPr sz="2000" spc="-85" dirty="0">
                <a:solidFill>
                  <a:srgbClr val="FF0000"/>
                </a:solidFill>
                <a:latin typeface="Arial"/>
                <a:cs typeface="Arial"/>
              </a:rPr>
              <a:t>hidden </a:t>
            </a:r>
            <a:r>
              <a:rPr sz="2000" spc="-70" dirty="0">
                <a:solidFill>
                  <a:srgbClr val="FF0000"/>
                </a:solidFill>
                <a:latin typeface="Arial"/>
                <a:cs typeface="Arial"/>
              </a:rPr>
              <a:t>layer, </a:t>
            </a:r>
            <a:r>
              <a:rPr sz="2000" spc="-170" dirty="0">
                <a:solidFill>
                  <a:srgbClr val="FF0000"/>
                </a:solidFill>
                <a:latin typeface="Arial"/>
                <a:cs typeface="Arial"/>
              </a:rPr>
              <a:t>hence</a:t>
            </a:r>
            <a:r>
              <a:rPr sz="2000" spc="-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70" dirty="0">
                <a:solidFill>
                  <a:srgbClr val="FF0000"/>
                </a:solidFill>
                <a:latin typeface="Arial"/>
                <a:cs typeface="Arial"/>
              </a:rPr>
              <a:t>“</a:t>
            </a:r>
            <a:r>
              <a:rPr sz="2000" b="1" spc="-70" dirty="0">
                <a:solidFill>
                  <a:srgbClr val="FF0000"/>
                </a:solidFill>
                <a:latin typeface="Trebuchet MS"/>
                <a:cs typeface="Trebuchet MS"/>
              </a:rPr>
              <a:t>backpropagation</a:t>
            </a:r>
            <a:r>
              <a:rPr sz="2000" spc="-70" dirty="0">
                <a:solidFill>
                  <a:srgbClr val="FF0000"/>
                </a:solidFill>
                <a:latin typeface="Arial"/>
                <a:cs typeface="Arial"/>
              </a:rPr>
              <a:t>”</a:t>
            </a:r>
            <a:endParaRPr sz="200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53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000" spc="-145" dirty="0">
                <a:solidFill>
                  <a:srgbClr val="0033CC"/>
                </a:solidFill>
                <a:latin typeface="Arial"/>
                <a:cs typeface="Arial"/>
              </a:rPr>
              <a:t>Steps</a:t>
            </a:r>
            <a:endParaRPr sz="2000">
              <a:latin typeface="Arial"/>
              <a:cs typeface="Arial"/>
            </a:endParaRPr>
          </a:p>
          <a:p>
            <a:pPr marL="651510" lvl="1" indent="-276860">
              <a:lnSpc>
                <a:spcPct val="100000"/>
              </a:lnSpc>
              <a:spcBef>
                <a:spcPts val="455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000" spc="-55" dirty="0">
                <a:latin typeface="Arial"/>
                <a:cs typeface="Arial"/>
              </a:rPr>
              <a:t>Initialize </a:t>
            </a:r>
            <a:r>
              <a:rPr sz="2000" spc="-114" dirty="0">
                <a:latin typeface="Arial"/>
                <a:cs typeface="Arial"/>
              </a:rPr>
              <a:t>weights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spc="-130" dirty="0">
                <a:latin typeface="Arial"/>
                <a:cs typeface="Arial"/>
              </a:rPr>
              <a:t>small </a:t>
            </a:r>
            <a:r>
              <a:rPr sz="2000" spc="-95" dirty="0">
                <a:latin typeface="Arial"/>
                <a:cs typeface="Arial"/>
              </a:rPr>
              <a:t>random </a:t>
            </a:r>
            <a:r>
              <a:rPr sz="2000" spc="-165" dirty="0">
                <a:latin typeface="Arial"/>
                <a:cs typeface="Arial"/>
              </a:rPr>
              <a:t>numbers, </a:t>
            </a:r>
            <a:r>
              <a:rPr sz="2000" spc="-105" dirty="0">
                <a:latin typeface="Arial"/>
                <a:cs typeface="Arial"/>
              </a:rPr>
              <a:t>associated </a:t>
            </a:r>
            <a:r>
              <a:rPr sz="2000" spc="-90" dirty="0">
                <a:latin typeface="Arial"/>
                <a:cs typeface="Arial"/>
              </a:rPr>
              <a:t>with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biases</a:t>
            </a:r>
            <a:endParaRPr sz="2000">
              <a:latin typeface="Arial"/>
              <a:cs typeface="Arial"/>
            </a:endParaRPr>
          </a:p>
          <a:p>
            <a:pPr marL="651510" lvl="1" indent="-276860">
              <a:lnSpc>
                <a:spcPct val="100000"/>
              </a:lnSpc>
              <a:spcBef>
                <a:spcPts val="525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000" spc="-65" dirty="0">
                <a:latin typeface="Arial"/>
                <a:cs typeface="Arial"/>
              </a:rPr>
              <a:t>Propagate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130" dirty="0">
                <a:latin typeface="Arial"/>
                <a:cs typeface="Arial"/>
              </a:rPr>
              <a:t>inputs </a:t>
            </a:r>
            <a:r>
              <a:rPr sz="2000" spc="-25" dirty="0">
                <a:latin typeface="Arial"/>
                <a:cs typeface="Arial"/>
              </a:rPr>
              <a:t>forward </a:t>
            </a:r>
            <a:r>
              <a:rPr sz="2000" spc="-65" dirty="0">
                <a:latin typeface="Arial"/>
                <a:cs typeface="Arial"/>
              </a:rPr>
              <a:t>(by </a:t>
            </a:r>
            <a:r>
              <a:rPr sz="2000" spc="-20" dirty="0">
                <a:latin typeface="Arial"/>
                <a:cs typeface="Arial"/>
              </a:rPr>
              <a:t>applying </a:t>
            </a:r>
            <a:r>
              <a:rPr sz="2000" spc="-80" dirty="0">
                <a:latin typeface="Arial"/>
                <a:cs typeface="Arial"/>
              </a:rPr>
              <a:t>activation</a:t>
            </a:r>
            <a:r>
              <a:rPr sz="2000" spc="-360" dirty="0">
                <a:latin typeface="Arial"/>
                <a:cs typeface="Arial"/>
              </a:rPr>
              <a:t> </a:t>
            </a:r>
            <a:r>
              <a:rPr sz="2000" spc="-110" dirty="0">
                <a:latin typeface="Arial"/>
                <a:cs typeface="Arial"/>
              </a:rPr>
              <a:t>function)</a:t>
            </a:r>
            <a:endParaRPr sz="2000">
              <a:latin typeface="Arial"/>
              <a:cs typeface="Arial"/>
            </a:endParaRPr>
          </a:p>
          <a:p>
            <a:pPr marL="651510" lvl="1" indent="-276860">
              <a:lnSpc>
                <a:spcPct val="100000"/>
              </a:lnSpc>
              <a:spcBef>
                <a:spcPts val="530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000" spc="-65" dirty="0">
                <a:latin typeface="Arial"/>
                <a:cs typeface="Arial"/>
              </a:rPr>
              <a:t>Backpropagate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40" dirty="0">
                <a:latin typeface="Arial"/>
                <a:cs typeface="Arial"/>
              </a:rPr>
              <a:t>error </a:t>
            </a:r>
            <a:r>
              <a:rPr sz="2000" spc="-65" dirty="0">
                <a:latin typeface="Arial"/>
                <a:cs typeface="Arial"/>
              </a:rPr>
              <a:t>(by </a:t>
            </a:r>
            <a:r>
              <a:rPr sz="2000" spc="-55" dirty="0">
                <a:latin typeface="Arial"/>
                <a:cs typeface="Arial"/>
              </a:rPr>
              <a:t>updating </a:t>
            </a:r>
            <a:r>
              <a:rPr sz="2000" spc="-114" dirty="0">
                <a:latin typeface="Arial"/>
                <a:cs typeface="Arial"/>
              </a:rPr>
              <a:t>weights </a:t>
            </a:r>
            <a:r>
              <a:rPr sz="2000" spc="-70" dirty="0">
                <a:latin typeface="Arial"/>
                <a:cs typeface="Arial"/>
              </a:rPr>
              <a:t>and</a:t>
            </a:r>
            <a:r>
              <a:rPr sz="2000" spc="-325" dirty="0">
                <a:latin typeface="Arial"/>
                <a:cs typeface="Arial"/>
              </a:rPr>
              <a:t> </a:t>
            </a:r>
            <a:r>
              <a:rPr sz="2000" spc="-114" dirty="0">
                <a:latin typeface="Arial"/>
                <a:cs typeface="Arial"/>
              </a:rPr>
              <a:t>biases)</a:t>
            </a:r>
            <a:endParaRPr sz="2000">
              <a:latin typeface="Arial"/>
              <a:cs typeface="Arial"/>
            </a:endParaRPr>
          </a:p>
          <a:p>
            <a:pPr marL="651510" lvl="1" indent="-276860">
              <a:lnSpc>
                <a:spcPct val="100000"/>
              </a:lnSpc>
              <a:spcBef>
                <a:spcPts val="455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000" spc="-114" dirty="0">
                <a:latin typeface="Arial"/>
                <a:cs typeface="Arial"/>
              </a:rPr>
              <a:t>Terminating </a:t>
            </a:r>
            <a:r>
              <a:rPr sz="2000" spc="-95" dirty="0">
                <a:latin typeface="Arial"/>
                <a:cs typeface="Arial"/>
              </a:rPr>
              <a:t>condition </a:t>
            </a:r>
            <a:r>
              <a:rPr sz="2000" spc="-150" dirty="0">
                <a:latin typeface="Arial"/>
                <a:cs typeface="Arial"/>
              </a:rPr>
              <a:t>(when </a:t>
            </a:r>
            <a:r>
              <a:rPr sz="2000" spc="-40" dirty="0">
                <a:latin typeface="Arial"/>
                <a:cs typeface="Arial"/>
              </a:rPr>
              <a:t>error </a:t>
            </a:r>
            <a:r>
              <a:rPr sz="2000" spc="-165" dirty="0">
                <a:latin typeface="Arial"/>
                <a:cs typeface="Arial"/>
              </a:rPr>
              <a:t>is </a:t>
            </a:r>
            <a:r>
              <a:rPr sz="2000" spc="-60" dirty="0">
                <a:latin typeface="Arial"/>
                <a:cs typeface="Arial"/>
              </a:rPr>
              <a:t>very </a:t>
            </a:r>
            <a:r>
              <a:rPr sz="2000" spc="-125" dirty="0">
                <a:latin typeface="Arial"/>
                <a:cs typeface="Arial"/>
              </a:rPr>
              <a:t>small,</a:t>
            </a:r>
            <a:r>
              <a:rPr sz="2000" spc="-215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etc.)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267700" y="3959751"/>
            <a:ext cx="2771775" cy="23379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42</a:t>
            </a:fld>
            <a:endParaRPr spc="5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5177" y="571817"/>
            <a:ext cx="901636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445" dirty="0"/>
              <a:t>From </a:t>
            </a:r>
            <a:r>
              <a:rPr spc="-165" dirty="0"/>
              <a:t>Neural </a:t>
            </a:r>
            <a:r>
              <a:rPr spc="-240" dirty="0"/>
              <a:t>Networks </a:t>
            </a:r>
            <a:r>
              <a:rPr spc="-130" dirty="0"/>
              <a:t>to </a:t>
            </a:r>
            <a:r>
              <a:rPr spc="-225" dirty="0"/>
              <a:t>Deep</a:t>
            </a:r>
            <a:r>
              <a:rPr spc="-465" dirty="0"/>
              <a:t> </a:t>
            </a:r>
            <a:r>
              <a:rPr spc="-229" dirty="0"/>
              <a:t>Learning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43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740409" y="1370075"/>
            <a:ext cx="10767060" cy="534543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61950" indent="-324485">
              <a:lnSpc>
                <a:spcPct val="100000"/>
              </a:lnSpc>
              <a:spcBef>
                <a:spcPts val="58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61950" algn="l"/>
                <a:tab pos="362585" algn="l"/>
              </a:tabLst>
            </a:pPr>
            <a:r>
              <a:rPr sz="2400" spc="-170" dirty="0">
                <a:solidFill>
                  <a:srgbClr val="FF0000"/>
                </a:solidFill>
                <a:latin typeface="Arial"/>
                <a:cs typeface="Arial"/>
              </a:rPr>
              <a:t>Train </a:t>
            </a:r>
            <a:r>
              <a:rPr sz="2400" spc="-155" dirty="0">
                <a:solidFill>
                  <a:srgbClr val="FF0000"/>
                </a:solidFill>
                <a:latin typeface="Arial"/>
                <a:cs typeface="Arial"/>
              </a:rPr>
              <a:t>networks </a:t>
            </a:r>
            <a:r>
              <a:rPr sz="2400" spc="-114" dirty="0">
                <a:solidFill>
                  <a:srgbClr val="FF0000"/>
                </a:solidFill>
                <a:latin typeface="Arial"/>
                <a:cs typeface="Arial"/>
              </a:rPr>
              <a:t>with </a:t>
            </a:r>
            <a:r>
              <a:rPr sz="2400" spc="-195" dirty="0">
                <a:solidFill>
                  <a:srgbClr val="FF0000"/>
                </a:solidFill>
                <a:latin typeface="Arial"/>
                <a:cs typeface="Arial"/>
              </a:rPr>
              <a:t>many</a:t>
            </a:r>
            <a:r>
              <a:rPr sz="2400" spc="-1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114" dirty="0">
                <a:solidFill>
                  <a:srgbClr val="FF0000"/>
                </a:solidFill>
                <a:latin typeface="Arial"/>
                <a:cs typeface="Arial"/>
              </a:rPr>
              <a:t>layers</a:t>
            </a:r>
            <a:endParaRPr sz="2400" dirty="0">
              <a:latin typeface="Arial"/>
              <a:cs typeface="Arial"/>
            </a:endParaRPr>
          </a:p>
          <a:p>
            <a:pPr marL="676910" lvl="1" indent="-276860">
              <a:lnSpc>
                <a:spcPct val="100000"/>
              </a:lnSpc>
              <a:spcBef>
                <a:spcPts val="420"/>
              </a:spcBef>
              <a:buClr>
                <a:srgbClr val="93B6D2"/>
              </a:buClr>
              <a:buSzPct val="71428"/>
              <a:buChar char=""/>
              <a:tabLst>
                <a:tab pos="676910" algn="l"/>
              </a:tabLst>
            </a:pPr>
            <a:r>
              <a:rPr sz="2100" spc="-155" dirty="0">
                <a:solidFill>
                  <a:srgbClr val="FF0000"/>
                </a:solidFill>
                <a:latin typeface="Arial"/>
                <a:cs typeface="Arial"/>
              </a:rPr>
              <a:t>CNN </a:t>
            </a:r>
            <a:r>
              <a:rPr sz="2100" spc="-125" dirty="0">
                <a:solidFill>
                  <a:srgbClr val="FF0000"/>
                </a:solidFill>
                <a:latin typeface="Arial"/>
                <a:cs typeface="Arial"/>
              </a:rPr>
              <a:t>model</a:t>
            </a:r>
            <a:r>
              <a:rPr sz="2100" spc="1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100" spc="-125" dirty="0">
                <a:solidFill>
                  <a:srgbClr val="FF0000"/>
                </a:solidFill>
                <a:latin typeface="Arial"/>
                <a:cs typeface="Arial"/>
              </a:rPr>
              <a:t>introduction:</a:t>
            </a:r>
            <a:endParaRPr sz="2100" dirty="0">
              <a:latin typeface="Arial"/>
              <a:cs typeface="Arial"/>
            </a:endParaRPr>
          </a:p>
          <a:p>
            <a:pPr marL="400050">
              <a:lnSpc>
                <a:spcPct val="100000"/>
              </a:lnSpc>
              <a:spcBef>
                <a:spcPts val="335"/>
              </a:spcBef>
            </a:pPr>
            <a:r>
              <a:rPr sz="2100" u="heavy" spc="-95" dirty="0">
                <a:solidFill>
                  <a:srgbClr val="F7B615"/>
                </a:solidFill>
                <a:uFill>
                  <a:solidFill>
                    <a:srgbClr val="F7B615"/>
                  </a:solidFill>
                </a:uFill>
                <a:latin typeface="Arial"/>
                <a:cs typeface="Arial"/>
                <a:hlinkClick r:id="rId2"/>
              </a:rPr>
              <a:t>http://brohrer.github.io/how_convolutional_neural_networks_work.html</a:t>
            </a:r>
            <a:endParaRPr sz="2100" dirty="0">
              <a:latin typeface="Arial"/>
              <a:cs typeface="Arial"/>
            </a:endParaRPr>
          </a:p>
          <a:p>
            <a:pPr marL="361950" indent="-324485">
              <a:lnSpc>
                <a:spcPct val="100000"/>
              </a:lnSpc>
              <a:spcBef>
                <a:spcPts val="409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61950" algn="l"/>
                <a:tab pos="362585" algn="l"/>
              </a:tabLst>
            </a:pPr>
            <a:r>
              <a:rPr sz="2400" spc="-75" dirty="0">
                <a:latin typeface="Arial"/>
                <a:cs typeface="Arial"/>
              </a:rPr>
              <a:t>Multiple </a:t>
            </a:r>
            <a:r>
              <a:rPr sz="2400" spc="-114" dirty="0">
                <a:latin typeface="Arial"/>
                <a:cs typeface="Arial"/>
              </a:rPr>
              <a:t>layers </a:t>
            </a:r>
            <a:r>
              <a:rPr sz="2400" spc="-110" dirty="0">
                <a:latin typeface="Arial"/>
                <a:cs typeface="Arial"/>
              </a:rPr>
              <a:t>work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60" dirty="0">
                <a:latin typeface="Arial"/>
                <a:cs typeface="Arial"/>
              </a:rPr>
              <a:t>build </a:t>
            </a:r>
            <a:r>
              <a:rPr sz="2400" spc="-140" dirty="0">
                <a:latin typeface="Arial"/>
                <a:cs typeface="Arial"/>
              </a:rPr>
              <a:t>an </a:t>
            </a:r>
            <a:r>
              <a:rPr sz="2400" spc="-125" dirty="0">
                <a:latin typeface="Arial"/>
                <a:cs typeface="Arial"/>
              </a:rPr>
              <a:t>improved </a:t>
            </a:r>
            <a:r>
              <a:rPr sz="2400" spc="-55" dirty="0">
                <a:latin typeface="Arial"/>
                <a:cs typeface="Arial"/>
              </a:rPr>
              <a:t>feature</a:t>
            </a:r>
            <a:r>
              <a:rPr sz="2400" spc="409" dirty="0">
                <a:latin typeface="Arial"/>
                <a:cs typeface="Arial"/>
              </a:rPr>
              <a:t> </a:t>
            </a:r>
            <a:r>
              <a:rPr sz="2400" spc="-160" dirty="0">
                <a:latin typeface="Arial"/>
                <a:cs typeface="Arial"/>
              </a:rPr>
              <a:t>space</a:t>
            </a:r>
            <a:endParaRPr sz="2400" dirty="0">
              <a:latin typeface="Arial"/>
              <a:cs typeface="Arial"/>
            </a:endParaRPr>
          </a:p>
          <a:p>
            <a:pPr marL="676910" lvl="1" indent="-276860">
              <a:lnSpc>
                <a:spcPct val="100000"/>
              </a:lnSpc>
              <a:spcBef>
                <a:spcPts val="275"/>
              </a:spcBef>
              <a:buClr>
                <a:srgbClr val="93B6D2"/>
              </a:buClr>
              <a:buSzPct val="68750"/>
              <a:buChar char=""/>
              <a:tabLst>
                <a:tab pos="676910" algn="l"/>
              </a:tabLst>
            </a:pPr>
            <a:r>
              <a:rPr sz="2400" spc="-160" dirty="0">
                <a:latin typeface="Arial"/>
                <a:cs typeface="Arial"/>
              </a:rPr>
              <a:t>First </a:t>
            </a:r>
            <a:r>
              <a:rPr sz="2400" spc="-60" dirty="0">
                <a:latin typeface="Arial"/>
                <a:cs typeface="Arial"/>
              </a:rPr>
              <a:t>layer </a:t>
            </a:r>
            <a:r>
              <a:rPr sz="2400" spc="-125" dirty="0">
                <a:latin typeface="Arial"/>
                <a:cs typeface="Arial"/>
              </a:rPr>
              <a:t>learns </a:t>
            </a:r>
            <a:r>
              <a:rPr sz="2400" spc="-75" dirty="0">
                <a:latin typeface="Arial"/>
                <a:cs typeface="Arial"/>
              </a:rPr>
              <a:t>1</a:t>
            </a:r>
            <a:r>
              <a:rPr sz="2325" spc="-112" baseline="26881" dirty="0">
                <a:latin typeface="Arial"/>
                <a:cs typeface="Arial"/>
              </a:rPr>
              <a:t>st </a:t>
            </a:r>
            <a:r>
              <a:rPr sz="2400" spc="-50" dirty="0">
                <a:latin typeface="Arial"/>
                <a:cs typeface="Arial"/>
              </a:rPr>
              <a:t>order </a:t>
            </a:r>
            <a:r>
              <a:rPr sz="2400" spc="-100" dirty="0">
                <a:latin typeface="Arial"/>
                <a:cs typeface="Arial"/>
              </a:rPr>
              <a:t>features </a:t>
            </a:r>
            <a:r>
              <a:rPr sz="2400" spc="-120" dirty="0">
                <a:latin typeface="Arial"/>
                <a:cs typeface="Arial"/>
              </a:rPr>
              <a:t>(e.g., </a:t>
            </a:r>
            <a:r>
              <a:rPr sz="2400" spc="-155" dirty="0">
                <a:latin typeface="Arial"/>
                <a:cs typeface="Arial"/>
              </a:rPr>
              <a:t>edges,</a:t>
            </a:r>
            <a:r>
              <a:rPr sz="2400" spc="160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…)</a:t>
            </a:r>
            <a:endParaRPr sz="2400" dirty="0">
              <a:latin typeface="Arial"/>
              <a:cs typeface="Arial"/>
            </a:endParaRPr>
          </a:p>
          <a:p>
            <a:pPr marL="676910" lvl="1" indent="-276860">
              <a:lnSpc>
                <a:spcPts val="2720"/>
              </a:lnSpc>
              <a:spcBef>
                <a:spcPts val="350"/>
              </a:spcBef>
              <a:buClr>
                <a:srgbClr val="93B6D2"/>
              </a:buClr>
              <a:buSzPct val="68750"/>
              <a:buChar char=""/>
              <a:tabLst>
                <a:tab pos="676910" algn="l"/>
              </a:tabLst>
            </a:pPr>
            <a:r>
              <a:rPr sz="2400" spc="-60" dirty="0">
                <a:latin typeface="Arial"/>
                <a:cs typeface="Arial"/>
              </a:rPr>
              <a:t>2</a:t>
            </a:r>
            <a:r>
              <a:rPr sz="2325" spc="-89" baseline="26881" dirty="0">
                <a:latin typeface="Arial"/>
                <a:cs typeface="Arial"/>
              </a:rPr>
              <a:t>nd </a:t>
            </a:r>
            <a:r>
              <a:rPr sz="2400" spc="-60" dirty="0">
                <a:latin typeface="Arial"/>
                <a:cs typeface="Arial"/>
              </a:rPr>
              <a:t>layer </a:t>
            </a:r>
            <a:r>
              <a:rPr sz="2400" spc="-125" dirty="0">
                <a:latin typeface="Arial"/>
                <a:cs typeface="Arial"/>
              </a:rPr>
              <a:t>learns </a:t>
            </a:r>
            <a:r>
              <a:rPr sz="2400" spc="-120" dirty="0">
                <a:latin typeface="Arial"/>
                <a:cs typeface="Arial"/>
              </a:rPr>
              <a:t>higher </a:t>
            </a:r>
            <a:r>
              <a:rPr sz="2400" spc="-50" dirty="0">
                <a:latin typeface="Arial"/>
                <a:cs typeface="Arial"/>
              </a:rPr>
              <a:t>order </a:t>
            </a:r>
            <a:r>
              <a:rPr sz="2400" spc="-100" dirty="0">
                <a:latin typeface="Arial"/>
                <a:cs typeface="Arial"/>
              </a:rPr>
              <a:t>features </a:t>
            </a:r>
            <a:r>
              <a:rPr sz="2400" spc="-165" dirty="0">
                <a:latin typeface="Arial"/>
                <a:cs typeface="Arial"/>
              </a:rPr>
              <a:t>(combinations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0" dirty="0">
                <a:latin typeface="Arial"/>
                <a:cs typeface="Arial"/>
              </a:rPr>
              <a:t>first </a:t>
            </a:r>
            <a:r>
              <a:rPr sz="2400" spc="-60" dirty="0">
                <a:latin typeface="Arial"/>
                <a:cs typeface="Arial"/>
              </a:rPr>
              <a:t>layer</a:t>
            </a:r>
            <a:r>
              <a:rPr sz="2400" spc="300" dirty="0">
                <a:latin typeface="Arial"/>
                <a:cs typeface="Arial"/>
              </a:rPr>
              <a:t> </a:t>
            </a:r>
            <a:r>
              <a:rPr sz="2400" spc="-110" dirty="0">
                <a:latin typeface="Arial"/>
                <a:cs typeface="Arial"/>
              </a:rPr>
              <a:t>features,</a:t>
            </a:r>
            <a:endParaRPr sz="2400" dirty="0">
              <a:latin typeface="Arial"/>
              <a:cs typeface="Arial"/>
            </a:endParaRPr>
          </a:p>
          <a:p>
            <a:pPr marL="676910">
              <a:lnSpc>
                <a:spcPts val="2720"/>
              </a:lnSpc>
            </a:pPr>
            <a:r>
              <a:rPr sz="2400" spc="-165" dirty="0">
                <a:latin typeface="Arial"/>
                <a:cs typeface="Arial"/>
              </a:rPr>
              <a:t>combinations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155" dirty="0">
                <a:latin typeface="Arial"/>
                <a:cs typeface="Arial"/>
              </a:rPr>
              <a:t>edges,</a:t>
            </a:r>
            <a:r>
              <a:rPr sz="2400" spc="145" dirty="0">
                <a:latin typeface="Arial"/>
                <a:cs typeface="Arial"/>
              </a:rPr>
              <a:t> </a:t>
            </a:r>
            <a:r>
              <a:rPr sz="2400" spc="-150" dirty="0">
                <a:latin typeface="Arial"/>
                <a:cs typeface="Arial"/>
              </a:rPr>
              <a:t>etc.)</a:t>
            </a:r>
            <a:endParaRPr sz="2400" dirty="0">
              <a:latin typeface="Arial"/>
              <a:cs typeface="Arial"/>
            </a:endParaRPr>
          </a:p>
          <a:p>
            <a:pPr marL="676910" marR="30480" lvl="1" indent="-276860">
              <a:lnSpc>
                <a:spcPct val="90000"/>
              </a:lnSpc>
              <a:spcBef>
                <a:spcPts val="635"/>
              </a:spcBef>
              <a:buClr>
                <a:srgbClr val="93B6D2"/>
              </a:buClr>
              <a:buSzPct val="68750"/>
              <a:buChar char=""/>
              <a:tabLst>
                <a:tab pos="676910" algn="l"/>
              </a:tabLst>
            </a:pPr>
            <a:r>
              <a:rPr sz="2400" spc="-215" dirty="0">
                <a:latin typeface="Arial"/>
                <a:cs typeface="Arial"/>
              </a:rPr>
              <a:t>In </a:t>
            </a:r>
            <a:r>
              <a:rPr sz="2400" spc="-140" dirty="0">
                <a:latin typeface="Arial"/>
                <a:cs typeface="Arial"/>
              </a:rPr>
              <a:t>current </a:t>
            </a:r>
            <a:r>
              <a:rPr sz="2400" spc="-185" dirty="0">
                <a:latin typeface="Arial"/>
                <a:cs typeface="Arial"/>
              </a:rPr>
              <a:t>models, </a:t>
            </a:r>
            <a:r>
              <a:rPr sz="2400" spc="-114" dirty="0">
                <a:latin typeface="Arial"/>
                <a:cs typeface="Arial"/>
              </a:rPr>
              <a:t>layers </a:t>
            </a:r>
            <a:r>
              <a:rPr sz="2400" spc="-80" dirty="0">
                <a:latin typeface="Arial"/>
                <a:cs typeface="Arial"/>
              </a:rPr>
              <a:t>often </a:t>
            </a:r>
            <a:r>
              <a:rPr sz="2400" spc="-65" dirty="0">
                <a:latin typeface="Arial"/>
                <a:cs typeface="Arial"/>
              </a:rPr>
              <a:t>learn </a:t>
            </a:r>
            <a:r>
              <a:rPr sz="2400" spc="-150" dirty="0">
                <a:latin typeface="Arial"/>
                <a:cs typeface="Arial"/>
              </a:rPr>
              <a:t>in </a:t>
            </a:r>
            <a:r>
              <a:rPr sz="2400" spc="-135" dirty="0">
                <a:latin typeface="Arial"/>
                <a:cs typeface="Arial"/>
              </a:rPr>
              <a:t>an </a:t>
            </a:r>
            <a:r>
              <a:rPr sz="2400" spc="-165" dirty="0">
                <a:latin typeface="Arial"/>
                <a:cs typeface="Arial"/>
              </a:rPr>
              <a:t>unsupervised </a:t>
            </a:r>
            <a:r>
              <a:rPr sz="2400" spc="-175" dirty="0">
                <a:latin typeface="Arial"/>
                <a:cs typeface="Arial"/>
              </a:rPr>
              <a:t>mode </a:t>
            </a:r>
            <a:r>
              <a:rPr sz="2400" spc="-95" dirty="0">
                <a:latin typeface="Arial"/>
                <a:cs typeface="Arial"/>
              </a:rPr>
              <a:t>and </a:t>
            </a:r>
            <a:r>
              <a:rPr sz="2400" spc="-150" dirty="0">
                <a:latin typeface="Arial"/>
                <a:cs typeface="Arial"/>
              </a:rPr>
              <a:t>discover </a:t>
            </a:r>
            <a:r>
              <a:rPr sz="2400" spc="-145" dirty="0">
                <a:latin typeface="Arial"/>
                <a:cs typeface="Arial"/>
              </a:rPr>
              <a:t>general  </a:t>
            </a:r>
            <a:r>
              <a:rPr sz="2400" spc="-100" dirty="0">
                <a:latin typeface="Arial"/>
                <a:cs typeface="Arial"/>
              </a:rPr>
              <a:t>features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120" dirty="0">
                <a:latin typeface="Arial"/>
                <a:cs typeface="Arial"/>
              </a:rPr>
              <a:t>input </a:t>
            </a:r>
            <a:r>
              <a:rPr sz="2400" spc="-130" dirty="0">
                <a:latin typeface="Arial"/>
                <a:cs typeface="Arial"/>
              </a:rPr>
              <a:t>space—serving </a:t>
            </a:r>
            <a:r>
              <a:rPr sz="2400" spc="-100" dirty="0">
                <a:latin typeface="Arial"/>
                <a:cs typeface="Arial"/>
              </a:rPr>
              <a:t>multiple </a:t>
            </a:r>
            <a:r>
              <a:rPr sz="2400" spc="-185" dirty="0">
                <a:latin typeface="Arial"/>
                <a:cs typeface="Arial"/>
              </a:rPr>
              <a:t>tasks </a:t>
            </a:r>
            <a:r>
              <a:rPr sz="2400" spc="-40" dirty="0">
                <a:latin typeface="Arial"/>
                <a:cs typeface="Arial"/>
              </a:rPr>
              <a:t>related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165" dirty="0">
                <a:latin typeface="Arial"/>
                <a:cs typeface="Arial"/>
              </a:rPr>
              <a:t>unsupervised  </a:t>
            </a:r>
            <a:r>
              <a:rPr sz="2400" spc="-200" dirty="0">
                <a:latin typeface="Arial"/>
                <a:cs typeface="Arial"/>
              </a:rPr>
              <a:t>instances </a:t>
            </a:r>
            <a:r>
              <a:rPr sz="2400" spc="-130" dirty="0">
                <a:latin typeface="Arial"/>
                <a:cs typeface="Arial"/>
              </a:rPr>
              <a:t>(image </a:t>
            </a:r>
            <a:r>
              <a:rPr sz="2400" spc="-120" dirty="0">
                <a:latin typeface="Arial"/>
                <a:cs typeface="Arial"/>
              </a:rPr>
              <a:t>recognition,</a:t>
            </a:r>
            <a:r>
              <a:rPr sz="2400" spc="200" dirty="0">
                <a:latin typeface="Arial"/>
                <a:cs typeface="Arial"/>
              </a:rPr>
              <a:t> </a:t>
            </a:r>
            <a:r>
              <a:rPr sz="2400" spc="-150" dirty="0">
                <a:latin typeface="Arial"/>
                <a:cs typeface="Arial"/>
              </a:rPr>
              <a:t>etc.)</a:t>
            </a:r>
            <a:endParaRPr sz="2400" dirty="0">
              <a:latin typeface="Arial"/>
              <a:cs typeface="Arial"/>
            </a:endParaRPr>
          </a:p>
          <a:p>
            <a:pPr marL="676910" lvl="1" indent="-276860">
              <a:lnSpc>
                <a:spcPct val="100000"/>
              </a:lnSpc>
              <a:spcBef>
                <a:spcPts val="350"/>
              </a:spcBef>
              <a:buClr>
                <a:srgbClr val="93B6D2"/>
              </a:buClr>
              <a:buSzPct val="68750"/>
              <a:buChar char=""/>
              <a:tabLst>
                <a:tab pos="676910" algn="l"/>
              </a:tabLst>
            </a:pPr>
            <a:r>
              <a:rPr sz="2400" spc="-280" dirty="0">
                <a:latin typeface="Arial"/>
                <a:cs typeface="Arial"/>
              </a:rPr>
              <a:t>Then </a:t>
            </a:r>
            <a:r>
              <a:rPr sz="2400" spc="-30" dirty="0">
                <a:latin typeface="Arial"/>
                <a:cs typeface="Arial"/>
              </a:rPr>
              <a:t>final </a:t>
            </a:r>
            <a:r>
              <a:rPr sz="2400" spc="-60" dirty="0">
                <a:latin typeface="Arial"/>
                <a:cs typeface="Arial"/>
              </a:rPr>
              <a:t>layer </a:t>
            </a:r>
            <a:r>
              <a:rPr sz="2400" spc="-100" dirty="0">
                <a:latin typeface="Arial"/>
                <a:cs typeface="Arial"/>
              </a:rPr>
              <a:t>features </a:t>
            </a:r>
            <a:r>
              <a:rPr sz="2400" spc="-35" dirty="0">
                <a:latin typeface="Arial"/>
                <a:cs typeface="Arial"/>
              </a:rPr>
              <a:t>are </a:t>
            </a:r>
            <a:r>
              <a:rPr sz="2400" dirty="0">
                <a:latin typeface="Arial"/>
                <a:cs typeface="Arial"/>
              </a:rPr>
              <a:t>fed </a:t>
            </a:r>
            <a:r>
              <a:rPr sz="2400" spc="-110" dirty="0">
                <a:latin typeface="Arial"/>
                <a:cs typeface="Arial"/>
              </a:rPr>
              <a:t>into </a:t>
            </a:r>
            <a:r>
              <a:rPr sz="2400" spc="-140" dirty="0">
                <a:latin typeface="Arial"/>
                <a:cs typeface="Arial"/>
              </a:rPr>
              <a:t>supervised</a:t>
            </a:r>
            <a:r>
              <a:rPr sz="2400" spc="-185" dirty="0">
                <a:latin typeface="Arial"/>
                <a:cs typeface="Arial"/>
              </a:rPr>
              <a:t> </a:t>
            </a:r>
            <a:r>
              <a:rPr sz="2400" spc="-120" dirty="0">
                <a:latin typeface="Arial"/>
                <a:cs typeface="Arial"/>
              </a:rPr>
              <a:t>layer(s)</a:t>
            </a:r>
            <a:endParaRPr sz="2400" dirty="0">
              <a:latin typeface="Arial"/>
              <a:cs typeface="Arial"/>
            </a:endParaRPr>
          </a:p>
          <a:p>
            <a:pPr marL="724535">
              <a:lnSpc>
                <a:spcPts val="2715"/>
              </a:lnSpc>
              <a:spcBef>
                <a:spcPts val="200"/>
              </a:spcBef>
            </a:pPr>
            <a:r>
              <a:rPr sz="1800" spc="1880" dirty="0">
                <a:solidFill>
                  <a:srgbClr val="DD8046"/>
                </a:solidFill>
                <a:latin typeface="Wingdings"/>
                <a:cs typeface="Wingdings"/>
              </a:rPr>
              <a:t>◼</a:t>
            </a:r>
            <a:r>
              <a:rPr sz="1800" spc="130" dirty="0">
                <a:solidFill>
                  <a:srgbClr val="DD8046"/>
                </a:solidFill>
                <a:latin typeface="Times New Roman"/>
                <a:cs typeface="Times New Roman"/>
              </a:rPr>
              <a:t> </a:t>
            </a:r>
            <a:r>
              <a:rPr sz="2400" spc="-160" dirty="0">
                <a:latin typeface="Arial"/>
                <a:cs typeface="Arial"/>
              </a:rPr>
              <a:t>And </a:t>
            </a:r>
            <a:r>
              <a:rPr sz="2400" spc="-90" dirty="0">
                <a:latin typeface="Arial"/>
                <a:cs typeface="Arial"/>
              </a:rPr>
              <a:t>entire </a:t>
            </a:r>
            <a:r>
              <a:rPr sz="2400" spc="-120" dirty="0">
                <a:latin typeface="Arial"/>
                <a:cs typeface="Arial"/>
              </a:rPr>
              <a:t>network </a:t>
            </a:r>
            <a:r>
              <a:rPr sz="2400" spc="-210" dirty="0">
                <a:latin typeface="Arial"/>
                <a:cs typeface="Arial"/>
              </a:rPr>
              <a:t>is </a:t>
            </a:r>
            <a:r>
              <a:rPr sz="2400" spc="-80" dirty="0">
                <a:latin typeface="Arial"/>
                <a:cs typeface="Arial"/>
              </a:rPr>
              <a:t>often </a:t>
            </a:r>
            <a:r>
              <a:rPr sz="2400" spc="-155" dirty="0">
                <a:latin typeface="Arial"/>
                <a:cs typeface="Arial"/>
              </a:rPr>
              <a:t>subsequently </a:t>
            </a:r>
            <a:r>
              <a:rPr sz="2400" spc="-145" dirty="0">
                <a:latin typeface="Arial"/>
                <a:cs typeface="Arial"/>
              </a:rPr>
              <a:t>tuned </a:t>
            </a:r>
            <a:r>
              <a:rPr sz="2400" spc="-195" dirty="0">
                <a:latin typeface="Arial"/>
                <a:cs typeface="Arial"/>
              </a:rPr>
              <a:t>using </a:t>
            </a:r>
            <a:r>
              <a:rPr sz="2400" spc="-140" dirty="0">
                <a:latin typeface="Arial"/>
                <a:cs typeface="Arial"/>
              </a:rPr>
              <a:t>supervised </a:t>
            </a:r>
            <a:r>
              <a:rPr sz="2400" spc="-75" dirty="0">
                <a:latin typeface="Arial"/>
                <a:cs typeface="Arial"/>
              </a:rPr>
              <a:t>training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140" dirty="0">
                <a:latin typeface="Arial"/>
                <a:cs typeface="Arial"/>
              </a:rPr>
              <a:t>the</a:t>
            </a:r>
            <a:endParaRPr sz="2400" dirty="0">
              <a:latin typeface="Arial"/>
              <a:cs typeface="Arial"/>
            </a:endParaRPr>
          </a:p>
          <a:p>
            <a:pPr marL="953135">
              <a:lnSpc>
                <a:spcPts val="2715"/>
              </a:lnSpc>
            </a:pPr>
            <a:r>
              <a:rPr sz="2400" spc="-90" dirty="0">
                <a:latin typeface="Arial"/>
                <a:cs typeface="Arial"/>
              </a:rPr>
              <a:t>entire </a:t>
            </a:r>
            <a:r>
              <a:rPr sz="2400" spc="-140" dirty="0">
                <a:latin typeface="Arial"/>
                <a:cs typeface="Arial"/>
              </a:rPr>
              <a:t>net, </a:t>
            </a:r>
            <a:r>
              <a:rPr sz="2400" spc="-195" dirty="0">
                <a:latin typeface="Arial"/>
                <a:cs typeface="Arial"/>
              </a:rPr>
              <a:t>using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45" dirty="0">
                <a:latin typeface="Arial"/>
                <a:cs typeface="Arial"/>
              </a:rPr>
              <a:t>initial </a:t>
            </a:r>
            <a:r>
              <a:rPr sz="2400" spc="-135" dirty="0">
                <a:latin typeface="Arial"/>
                <a:cs typeface="Arial"/>
              </a:rPr>
              <a:t>weightings </a:t>
            </a:r>
            <a:r>
              <a:rPr sz="2400" spc="-70" dirty="0">
                <a:latin typeface="Arial"/>
                <a:cs typeface="Arial"/>
              </a:rPr>
              <a:t>learned</a:t>
            </a:r>
            <a:r>
              <a:rPr sz="2400" spc="170" dirty="0">
                <a:latin typeface="Arial"/>
                <a:cs typeface="Arial"/>
              </a:rPr>
              <a:t> </a:t>
            </a:r>
            <a:r>
              <a:rPr sz="2400" spc="-150" dirty="0">
                <a:latin typeface="Arial"/>
                <a:cs typeface="Arial"/>
              </a:rPr>
              <a:t>in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160" dirty="0">
                <a:latin typeface="Arial"/>
                <a:cs typeface="Arial"/>
              </a:rPr>
              <a:t>unsupervised </a:t>
            </a:r>
            <a:r>
              <a:rPr sz="2400" spc="-155" dirty="0">
                <a:latin typeface="Arial"/>
                <a:cs typeface="Arial"/>
              </a:rPr>
              <a:t>phase</a:t>
            </a:r>
            <a:endParaRPr sz="2400" dirty="0">
              <a:latin typeface="Arial"/>
              <a:cs typeface="Arial"/>
            </a:endParaRPr>
          </a:p>
          <a:p>
            <a:pPr marL="676910" lvl="1" indent="-276860">
              <a:lnSpc>
                <a:spcPct val="100000"/>
              </a:lnSpc>
              <a:spcBef>
                <a:spcPts val="350"/>
              </a:spcBef>
              <a:buClr>
                <a:srgbClr val="93B6D2"/>
              </a:buClr>
              <a:buSzPct val="68750"/>
              <a:buChar char=""/>
              <a:tabLst>
                <a:tab pos="676910" algn="l"/>
              </a:tabLst>
            </a:pPr>
            <a:r>
              <a:rPr sz="2400" spc="-150" dirty="0">
                <a:latin typeface="Arial"/>
                <a:cs typeface="Arial"/>
              </a:rPr>
              <a:t>Could </a:t>
            </a:r>
            <a:r>
              <a:rPr sz="2400" spc="-130" dirty="0">
                <a:latin typeface="Arial"/>
                <a:cs typeface="Arial"/>
              </a:rPr>
              <a:t>also </a:t>
            </a:r>
            <a:r>
              <a:rPr sz="2400" spc="-65" dirty="0">
                <a:latin typeface="Arial"/>
                <a:cs typeface="Arial"/>
              </a:rPr>
              <a:t>do </a:t>
            </a:r>
            <a:r>
              <a:rPr sz="2400" spc="-30" dirty="0">
                <a:latin typeface="Arial"/>
                <a:cs typeface="Arial"/>
              </a:rPr>
              <a:t>fully </a:t>
            </a:r>
            <a:r>
              <a:rPr sz="2400" spc="-140" dirty="0">
                <a:latin typeface="Arial"/>
                <a:cs typeface="Arial"/>
              </a:rPr>
              <a:t>supervised </a:t>
            </a:r>
            <a:r>
              <a:rPr sz="2400" spc="-195" dirty="0">
                <a:latin typeface="Arial"/>
                <a:cs typeface="Arial"/>
              </a:rPr>
              <a:t>versions</a:t>
            </a:r>
            <a:r>
              <a:rPr sz="2400" spc="-140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(back-propagation)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6937" y="1714942"/>
            <a:ext cx="9925685" cy="313547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13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lang="en-US" sz="3200" spc="-254" dirty="0"/>
              <a:t>Bayesian </a:t>
            </a:r>
            <a:r>
              <a:rPr lang="en-US" sz="3200" spc="-195" dirty="0"/>
              <a:t>Classification</a:t>
            </a:r>
            <a:endParaRPr lang="en-US" sz="2900" spc="-155" dirty="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13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endParaRPr lang="en-US" sz="2900" spc="-155" dirty="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130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900" spc="-155" dirty="0">
                <a:latin typeface="Arial"/>
                <a:cs typeface="Arial"/>
              </a:rPr>
              <a:t>Lazy </a:t>
            </a:r>
            <a:r>
              <a:rPr sz="2900" spc="-180" dirty="0">
                <a:latin typeface="Arial"/>
                <a:cs typeface="Arial"/>
              </a:rPr>
              <a:t>Learners </a:t>
            </a:r>
            <a:r>
              <a:rPr sz="2900" spc="-100" dirty="0">
                <a:latin typeface="Arial"/>
                <a:cs typeface="Arial"/>
              </a:rPr>
              <a:t>and </a:t>
            </a:r>
            <a:r>
              <a:rPr sz="2900" spc="-120" dirty="0">
                <a:latin typeface="Arial"/>
                <a:cs typeface="Arial"/>
              </a:rPr>
              <a:t>K-Nearest</a:t>
            </a:r>
            <a:r>
              <a:rPr sz="2900" spc="-245" dirty="0">
                <a:latin typeface="Arial"/>
                <a:cs typeface="Arial"/>
              </a:rPr>
              <a:t> </a:t>
            </a:r>
            <a:r>
              <a:rPr sz="2900" spc="-125" dirty="0">
                <a:latin typeface="Arial"/>
                <a:cs typeface="Arial"/>
              </a:rPr>
              <a:t>Neighbors</a:t>
            </a:r>
            <a:endParaRPr sz="2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DD8046"/>
              </a:buClr>
              <a:buFont typeface="Wingdings"/>
              <a:buChar char=""/>
            </a:pPr>
            <a:endParaRPr sz="2650" dirty="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900" spc="-95" dirty="0">
                <a:latin typeface="Arial"/>
                <a:cs typeface="Arial"/>
              </a:rPr>
              <a:t>Neural</a:t>
            </a:r>
            <a:r>
              <a:rPr sz="2900" spc="-180" dirty="0">
                <a:latin typeface="Arial"/>
                <a:cs typeface="Arial"/>
              </a:rPr>
              <a:t> </a:t>
            </a:r>
            <a:r>
              <a:rPr sz="2900" spc="-145" dirty="0">
                <a:latin typeface="Arial"/>
                <a:cs typeface="Arial"/>
              </a:rPr>
              <a:t>Networks</a:t>
            </a:r>
            <a:endParaRPr sz="29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DD8046"/>
              </a:buClr>
              <a:buFont typeface="Wingdings"/>
              <a:buChar char=""/>
            </a:pPr>
            <a:endParaRPr sz="2650" dirty="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5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900" spc="-110" dirty="0">
                <a:latin typeface="Arial"/>
                <a:cs typeface="Arial"/>
              </a:rPr>
              <a:t>Support </a:t>
            </a:r>
            <a:r>
              <a:rPr sz="2900" spc="-140" dirty="0">
                <a:latin typeface="Arial"/>
                <a:cs typeface="Arial"/>
              </a:rPr>
              <a:t>Vector</a:t>
            </a:r>
            <a:r>
              <a:rPr sz="2900" spc="-355" dirty="0">
                <a:latin typeface="Arial"/>
                <a:cs typeface="Arial"/>
              </a:rPr>
              <a:t> </a:t>
            </a:r>
            <a:r>
              <a:rPr sz="2900" spc="-195" dirty="0">
                <a:latin typeface="Arial"/>
                <a:cs typeface="Arial"/>
              </a:rPr>
              <a:t>Machines</a:t>
            </a:r>
            <a:endParaRPr sz="29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6937" y="440626"/>
            <a:ext cx="748220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20" dirty="0"/>
              <a:t>Classification: </a:t>
            </a:r>
            <a:r>
              <a:rPr spc="-225" dirty="0"/>
              <a:t>Advanced</a:t>
            </a:r>
            <a:r>
              <a:rPr spc="-240" dirty="0"/>
              <a:t> </a:t>
            </a:r>
            <a:r>
              <a:rPr spc="-275" dirty="0"/>
              <a:t>Methods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5073045" y="4397026"/>
            <a:ext cx="554355" cy="453390"/>
            <a:chOff x="7147999" y="1701604"/>
            <a:chExt cx="554355" cy="453390"/>
          </a:xfrm>
        </p:grpSpPr>
        <p:sp>
          <p:nvSpPr>
            <p:cNvPr id="5" name="object 5"/>
            <p:cNvSpPr/>
            <p:nvPr/>
          </p:nvSpPr>
          <p:spPr>
            <a:xfrm>
              <a:off x="7152766" y="1706371"/>
              <a:ext cx="544830" cy="443865"/>
            </a:xfrm>
            <a:custGeom>
              <a:avLst/>
              <a:gdLst/>
              <a:ahLst/>
              <a:cxnLst/>
              <a:rect l="l" t="t" r="r" b="b"/>
              <a:pathLst>
                <a:path w="544829" h="443864">
                  <a:moveTo>
                    <a:pt x="89153" y="0"/>
                  </a:moveTo>
                  <a:lnTo>
                    <a:pt x="0" y="268097"/>
                  </a:lnTo>
                  <a:lnTo>
                    <a:pt x="221487" y="443611"/>
                  </a:lnTo>
                  <a:lnTo>
                    <a:pt x="188467" y="332739"/>
                  </a:lnTo>
                  <a:lnTo>
                    <a:pt x="544322" y="226567"/>
                  </a:lnTo>
                  <a:lnTo>
                    <a:pt x="433577" y="138811"/>
                  </a:lnTo>
                  <a:lnTo>
                    <a:pt x="478154" y="4699"/>
                  </a:lnTo>
                  <a:lnTo>
                    <a:pt x="122300" y="110870"/>
                  </a:lnTo>
                  <a:lnTo>
                    <a:pt x="89153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152766" y="1706371"/>
              <a:ext cx="544830" cy="443865"/>
            </a:xfrm>
            <a:custGeom>
              <a:avLst/>
              <a:gdLst/>
              <a:ahLst/>
              <a:cxnLst/>
              <a:rect l="l" t="t" r="r" b="b"/>
              <a:pathLst>
                <a:path w="544829" h="443864">
                  <a:moveTo>
                    <a:pt x="544322" y="226567"/>
                  </a:moveTo>
                  <a:lnTo>
                    <a:pt x="188467" y="332739"/>
                  </a:lnTo>
                  <a:lnTo>
                    <a:pt x="221487" y="443611"/>
                  </a:lnTo>
                  <a:lnTo>
                    <a:pt x="0" y="268097"/>
                  </a:lnTo>
                  <a:lnTo>
                    <a:pt x="89153" y="0"/>
                  </a:lnTo>
                  <a:lnTo>
                    <a:pt x="122300" y="110870"/>
                  </a:lnTo>
                  <a:lnTo>
                    <a:pt x="478154" y="4699"/>
                  </a:lnTo>
                  <a:lnTo>
                    <a:pt x="433577" y="138811"/>
                  </a:lnTo>
                  <a:lnTo>
                    <a:pt x="544322" y="226567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44</a:t>
            </a:fld>
            <a:endParaRPr spc="5" dirty="0"/>
          </a:p>
        </p:txBody>
      </p:sp>
    </p:spTree>
    <p:extLst>
      <p:ext uri="{BB962C8B-B14F-4D97-AF65-F5344CB8AC3E}">
        <p14:creationId xmlns:p14="http://schemas.microsoft.com/office/powerpoint/2010/main" val="22396053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6302" y="389890"/>
            <a:ext cx="889444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20" dirty="0"/>
              <a:t>Classification: </a:t>
            </a:r>
            <a:r>
              <a:rPr spc="-260" dirty="0"/>
              <a:t>A </a:t>
            </a:r>
            <a:r>
              <a:rPr spc="-190" dirty="0"/>
              <a:t>Mathematical</a:t>
            </a:r>
            <a:r>
              <a:rPr spc="-80" dirty="0"/>
              <a:t> </a:t>
            </a:r>
            <a:r>
              <a:rPr spc="-105" dirty="0"/>
              <a:t>Mapping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70902" y="1559242"/>
            <a:ext cx="5645150" cy="153035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61950" indent="-324485">
              <a:lnSpc>
                <a:spcPct val="100000"/>
              </a:lnSpc>
              <a:spcBef>
                <a:spcPts val="125"/>
              </a:spcBef>
              <a:buClr>
                <a:srgbClr val="DD8046"/>
              </a:buClr>
              <a:buSzPct val="62790"/>
              <a:buFont typeface="Wingdings"/>
              <a:buChar char=""/>
              <a:tabLst>
                <a:tab pos="361950" algn="l"/>
                <a:tab pos="362585" algn="l"/>
              </a:tabLst>
            </a:pPr>
            <a:r>
              <a:rPr sz="2150" b="1" spc="-90" dirty="0">
                <a:latin typeface="Trebuchet MS"/>
                <a:cs typeface="Trebuchet MS"/>
              </a:rPr>
              <a:t>Classification: </a:t>
            </a:r>
            <a:r>
              <a:rPr sz="2150" spc="-85" dirty="0">
                <a:latin typeface="Arial"/>
                <a:cs typeface="Arial"/>
              </a:rPr>
              <a:t>predicts </a:t>
            </a:r>
            <a:r>
              <a:rPr sz="2150" spc="-60" dirty="0">
                <a:latin typeface="Arial"/>
                <a:cs typeface="Arial"/>
              </a:rPr>
              <a:t>categorical </a:t>
            </a:r>
            <a:r>
              <a:rPr sz="2150" spc="-195" dirty="0">
                <a:latin typeface="Arial"/>
                <a:cs typeface="Arial"/>
              </a:rPr>
              <a:t>class</a:t>
            </a:r>
            <a:r>
              <a:rPr sz="2150" spc="160" dirty="0">
                <a:latin typeface="Arial"/>
                <a:cs typeface="Arial"/>
              </a:rPr>
              <a:t> </a:t>
            </a:r>
            <a:r>
              <a:rPr sz="2150" spc="-80" dirty="0">
                <a:latin typeface="Arial"/>
                <a:cs typeface="Arial"/>
              </a:rPr>
              <a:t>labels</a:t>
            </a:r>
            <a:endParaRPr sz="2150">
              <a:latin typeface="Arial"/>
              <a:cs typeface="Arial"/>
            </a:endParaRPr>
          </a:p>
          <a:p>
            <a:pPr marL="676275" lvl="1" indent="-276860">
              <a:lnSpc>
                <a:spcPct val="100000"/>
              </a:lnSpc>
              <a:spcBef>
                <a:spcPts val="125"/>
              </a:spcBef>
              <a:buClr>
                <a:srgbClr val="93B6D2"/>
              </a:buClr>
              <a:buSzPct val="70000"/>
              <a:buChar char=""/>
              <a:tabLst>
                <a:tab pos="676910" algn="l"/>
              </a:tabLst>
            </a:pPr>
            <a:r>
              <a:rPr sz="2000" spc="-170" dirty="0">
                <a:latin typeface="Arial"/>
                <a:cs typeface="Arial"/>
              </a:rPr>
              <a:t>E.g., </a:t>
            </a:r>
            <a:r>
              <a:rPr sz="2000" spc="-140" dirty="0">
                <a:latin typeface="Arial"/>
                <a:cs typeface="Arial"/>
              </a:rPr>
              <a:t>Personal </a:t>
            </a:r>
            <a:r>
              <a:rPr sz="2000" spc="-105" dirty="0">
                <a:latin typeface="Arial"/>
                <a:cs typeface="Arial"/>
              </a:rPr>
              <a:t>homepage</a:t>
            </a:r>
            <a:r>
              <a:rPr sz="2000" spc="-195" dirty="0">
                <a:latin typeface="Arial"/>
                <a:cs typeface="Arial"/>
              </a:rPr>
              <a:t> </a:t>
            </a:r>
            <a:r>
              <a:rPr sz="2000" spc="-95" dirty="0">
                <a:latin typeface="Arial"/>
                <a:cs typeface="Arial"/>
              </a:rPr>
              <a:t>classification</a:t>
            </a:r>
            <a:endParaRPr sz="2000">
              <a:latin typeface="Arial"/>
              <a:cs typeface="Arial"/>
            </a:endParaRPr>
          </a:p>
          <a:p>
            <a:pPr marL="723900">
              <a:lnSpc>
                <a:spcPct val="100000"/>
              </a:lnSpc>
              <a:spcBef>
                <a:spcPts val="130"/>
              </a:spcBef>
            </a:pPr>
            <a:r>
              <a:rPr sz="1350" spc="1405" dirty="0">
                <a:solidFill>
                  <a:srgbClr val="DD8046"/>
                </a:solidFill>
                <a:latin typeface="Wingdings"/>
                <a:cs typeface="Wingdings"/>
              </a:rPr>
              <a:t>◼</a:t>
            </a:r>
            <a:r>
              <a:rPr sz="1350" spc="525" dirty="0">
                <a:solidFill>
                  <a:srgbClr val="DD8046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Arial"/>
                <a:cs typeface="Arial"/>
              </a:rPr>
              <a:t>x</a:t>
            </a:r>
            <a:r>
              <a:rPr sz="1800" spc="-7" baseline="-18518" dirty="0">
                <a:latin typeface="Arial"/>
                <a:cs typeface="Arial"/>
              </a:rPr>
              <a:t>i </a:t>
            </a:r>
            <a:r>
              <a:rPr sz="1800" spc="150" dirty="0">
                <a:latin typeface="Arial"/>
                <a:cs typeface="Arial"/>
              </a:rPr>
              <a:t>= </a:t>
            </a:r>
            <a:r>
              <a:rPr sz="1800" spc="-45" dirty="0">
                <a:latin typeface="Arial"/>
                <a:cs typeface="Arial"/>
              </a:rPr>
              <a:t>(x</a:t>
            </a:r>
            <a:r>
              <a:rPr sz="1800" spc="-67" baseline="-18518" dirty="0">
                <a:latin typeface="Arial"/>
                <a:cs typeface="Arial"/>
              </a:rPr>
              <a:t>1</a:t>
            </a:r>
            <a:r>
              <a:rPr sz="1800" spc="-45" dirty="0">
                <a:latin typeface="Arial"/>
                <a:cs typeface="Arial"/>
              </a:rPr>
              <a:t>, </a:t>
            </a:r>
            <a:r>
              <a:rPr sz="1800" spc="-35" dirty="0">
                <a:latin typeface="Arial"/>
                <a:cs typeface="Arial"/>
              </a:rPr>
              <a:t>x</a:t>
            </a:r>
            <a:r>
              <a:rPr sz="1800" spc="-52" baseline="-18518" dirty="0">
                <a:latin typeface="Arial"/>
                <a:cs typeface="Arial"/>
              </a:rPr>
              <a:t>2</a:t>
            </a:r>
            <a:r>
              <a:rPr sz="1800" spc="-35" dirty="0">
                <a:latin typeface="Arial"/>
                <a:cs typeface="Arial"/>
              </a:rPr>
              <a:t>, x</a:t>
            </a:r>
            <a:r>
              <a:rPr sz="1800" spc="-52" baseline="-18518" dirty="0">
                <a:latin typeface="Arial"/>
                <a:cs typeface="Arial"/>
              </a:rPr>
              <a:t>3</a:t>
            </a:r>
            <a:r>
              <a:rPr sz="1800" spc="-35" dirty="0">
                <a:latin typeface="Arial"/>
                <a:cs typeface="Arial"/>
              </a:rPr>
              <a:t>, </a:t>
            </a:r>
            <a:r>
              <a:rPr sz="1800" spc="-60" dirty="0">
                <a:latin typeface="Arial"/>
                <a:cs typeface="Arial"/>
              </a:rPr>
              <a:t>…), </a:t>
            </a:r>
            <a:r>
              <a:rPr sz="1800" spc="-5" dirty="0">
                <a:latin typeface="Arial"/>
                <a:cs typeface="Arial"/>
              </a:rPr>
              <a:t>y</a:t>
            </a:r>
            <a:r>
              <a:rPr sz="1800" spc="-7" baseline="-18518" dirty="0">
                <a:latin typeface="Arial"/>
                <a:cs typeface="Arial"/>
              </a:rPr>
              <a:t>i </a:t>
            </a:r>
            <a:r>
              <a:rPr sz="1800" spc="150" dirty="0">
                <a:latin typeface="Arial"/>
                <a:cs typeface="Arial"/>
              </a:rPr>
              <a:t>= </a:t>
            </a:r>
            <a:r>
              <a:rPr sz="1800" spc="70" dirty="0">
                <a:latin typeface="Arial"/>
                <a:cs typeface="Arial"/>
              </a:rPr>
              <a:t>+1 </a:t>
            </a:r>
            <a:r>
              <a:rPr sz="1800" spc="-50" dirty="0">
                <a:latin typeface="Arial"/>
                <a:cs typeface="Arial"/>
              </a:rPr>
              <a:t>or </a:t>
            </a:r>
            <a:r>
              <a:rPr sz="1800" spc="-55" dirty="0">
                <a:latin typeface="Arial"/>
                <a:cs typeface="Arial"/>
              </a:rPr>
              <a:t>–1</a:t>
            </a:r>
            <a:endParaRPr sz="1800">
              <a:latin typeface="Arial"/>
              <a:cs typeface="Arial"/>
            </a:endParaRPr>
          </a:p>
          <a:p>
            <a:pPr marL="953135" lvl="2" indent="-229870">
              <a:lnSpc>
                <a:spcPct val="100000"/>
              </a:lnSpc>
              <a:spcBef>
                <a:spcPts val="15"/>
              </a:spcBef>
              <a:buClr>
                <a:srgbClr val="DD8046"/>
              </a:buClr>
              <a:buSzPct val="75000"/>
              <a:buFont typeface="Wingdings"/>
              <a:buChar char="◼"/>
              <a:tabLst>
                <a:tab pos="953769" algn="l"/>
              </a:tabLst>
            </a:pPr>
            <a:r>
              <a:rPr sz="1800" spc="-5" dirty="0">
                <a:latin typeface="Arial"/>
                <a:cs typeface="Arial"/>
              </a:rPr>
              <a:t>x</a:t>
            </a:r>
            <a:r>
              <a:rPr sz="1800" spc="-7" baseline="-18518" dirty="0">
                <a:latin typeface="Arial"/>
                <a:cs typeface="Arial"/>
              </a:rPr>
              <a:t>1 </a:t>
            </a:r>
            <a:r>
              <a:rPr sz="1800" spc="-105" dirty="0">
                <a:latin typeface="Arial"/>
                <a:cs typeface="Arial"/>
              </a:rPr>
              <a:t>: </a:t>
            </a:r>
            <a:r>
              <a:rPr sz="1800" spc="200" dirty="0">
                <a:latin typeface="Arial"/>
                <a:cs typeface="Arial"/>
              </a:rPr>
              <a:t>#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5" dirty="0">
                <a:latin typeface="Arial"/>
                <a:cs typeface="Arial"/>
              </a:rPr>
              <a:t>word</a:t>
            </a:r>
            <a:r>
              <a:rPr sz="1800" spc="-275" dirty="0">
                <a:latin typeface="Arial"/>
                <a:cs typeface="Arial"/>
              </a:rPr>
              <a:t> </a:t>
            </a:r>
            <a:r>
              <a:rPr sz="1800" spc="-70" dirty="0">
                <a:latin typeface="Arial"/>
                <a:cs typeface="Arial"/>
              </a:rPr>
              <a:t>“homepage”</a:t>
            </a:r>
            <a:endParaRPr sz="1800">
              <a:latin typeface="Arial"/>
              <a:cs typeface="Arial"/>
            </a:endParaRPr>
          </a:p>
          <a:p>
            <a:pPr marL="953135" lvl="2" indent="-229870">
              <a:lnSpc>
                <a:spcPct val="100000"/>
              </a:lnSpc>
              <a:spcBef>
                <a:spcPts val="95"/>
              </a:spcBef>
              <a:buClr>
                <a:srgbClr val="DD8046"/>
              </a:buClr>
              <a:buSzPct val="75000"/>
              <a:buFont typeface="Wingdings"/>
              <a:buChar char="◼"/>
              <a:tabLst>
                <a:tab pos="953769" algn="l"/>
              </a:tabLst>
            </a:pPr>
            <a:r>
              <a:rPr sz="1800" spc="-5" dirty="0">
                <a:latin typeface="Arial"/>
                <a:cs typeface="Arial"/>
              </a:rPr>
              <a:t>x</a:t>
            </a:r>
            <a:r>
              <a:rPr sz="1800" spc="-7" baseline="-18518" dirty="0">
                <a:latin typeface="Arial"/>
                <a:cs typeface="Arial"/>
              </a:rPr>
              <a:t>2 </a:t>
            </a:r>
            <a:r>
              <a:rPr sz="1800" spc="-105" dirty="0">
                <a:latin typeface="Arial"/>
                <a:cs typeface="Arial"/>
              </a:rPr>
              <a:t>: </a:t>
            </a:r>
            <a:r>
              <a:rPr sz="1800" spc="200" dirty="0">
                <a:latin typeface="Arial"/>
                <a:cs typeface="Arial"/>
              </a:rPr>
              <a:t>#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5" dirty="0">
                <a:latin typeface="Arial"/>
                <a:cs typeface="Arial"/>
              </a:rPr>
              <a:t>word</a:t>
            </a:r>
            <a:r>
              <a:rPr sz="1800" spc="-270" dirty="0">
                <a:latin typeface="Arial"/>
                <a:cs typeface="Arial"/>
              </a:rPr>
              <a:t> </a:t>
            </a:r>
            <a:r>
              <a:rPr sz="1800" spc="-90" dirty="0">
                <a:latin typeface="Arial"/>
                <a:cs typeface="Arial"/>
              </a:rPr>
              <a:t>“welcome”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70902" y="3371532"/>
            <a:ext cx="5684520" cy="6775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61950" indent="-324485">
              <a:lnSpc>
                <a:spcPct val="100000"/>
              </a:lnSpc>
              <a:spcBef>
                <a:spcPts val="125"/>
              </a:spcBef>
              <a:buClr>
                <a:srgbClr val="DD8046"/>
              </a:buClr>
              <a:buSzPct val="62790"/>
              <a:buFont typeface="Wingdings"/>
              <a:buChar char=""/>
              <a:tabLst>
                <a:tab pos="361950" algn="l"/>
                <a:tab pos="362585" algn="l"/>
              </a:tabLst>
            </a:pPr>
            <a:r>
              <a:rPr sz="2150" spc="-95" dirty="0">
                <a:latin typeface="Arial"/>
                <a:cs typeface="Arial"/>
              </a:rPr>
              <a:t>Mathematically, </a:t>
            </a:r>
            <a:r>
              <a:rPr sz="2150" spc="10" dirty="0">
                <a:latin typeface="Arial"/>
                <a:cs typeface="Arial"/>
              </a:rPr>
              <a:t>x </a:t>
            </a:r>
            <a:r>
              <a:rPr sz="2150" spc="15" dirty="0">
                <a:latin typeface="Symbol"/>
                <a:cs typeface="Symbol"/>
              </a:rPr>
              <a:t></a:t>
            </a:r>
            <a:r>
              <a:rPr sz="2150" spc="15" dirty="0">
                <a:latin typeface="Times New Roman"/>
                <a:cs typeface="Times New Roman"/>
              </a:rPr>
              <a:t> </a:t>
            </a:r>
            <a:r>
              <a:rPr sz="2150" spc="-235" dirty="0">
                <a:latin typeface="Arial"/>
                <a:cs typeface="Arial"/>
              </a:rPr>
              <a:t>X </a:t>
            </a:r>
            <a:r>
              <a:rPr sz="2150" spc="195" dirty="0">
                <a:latin typeface="Arial"/>
                <a:cs typeface="Arial"/>
              </a:rPr>
              <a:t>= </a:t>
            </a:r>
            <a:r>
              <a:rPr sz="2150" spc="-95" dirty="0">
                <a:latin typeface="Symbol"/>
                <a:cs typeface="Symbol"/>
              </a:rPr>
              <a:t></a:t>
            </a:r>
            <a:r>
              <a:rPr sz="2250" spc="-142" baseline="24074" dirty="0">
                <a:latin typeface="Arial"/>
                <a:cs typeface="Arial"/>
              </a:rPr>
              <a:t>n</a:t>
            </a:r>
            <a:r>
              <a:rPr sz="2150" spc="-95" dirty="0">
                <a:latin typeface="Arial"/>
                <a:cs typeface="Arial"/>
              </a:rPr>
              <a:t>, </a:t>
            </a:r>
            <a:r>
              <a:rPr sz="2150" spc="10" dirty="0">
                <a:latin typeface="Arial"/>
                <a:cs typeface="Arial"/>
              </a:rPr>
              <a:t>y </a:t>
            </a:r>
            <a:r>
              <a:rPr sz="2150" spc="15" dirty="0">
                <a:latin typeface="Symbol"/>
                <a:cs typeface="Symbol"/>
              </a:rPr>
              <a:t></a:t>
            </a:r>
            <a:r>
              <a:rPr sz="2150" spc="15" dirty="0">
                <a:latin typeface="Times New Roman"/>
                <a:cs typeface="Times New Roman"/>
              </a:rPr>
              <a:t> </a:t>
            </a:r>
            <a:r>
              <a:rPr sz="2150" spc="-235" dirty="0">
                <a:latin typeface="Arial"/>
                <a:cs typeface="Arial"/>
              </a:rPr>
              <a:t>Y </a:t>
            </a:r>
            <a:r>
              <a:rPr sz="2150" spc="195" dirty="0">
                <a:latin typeface="Arial"/>
                <a:cs typeface="Arial"/>
              </a:rPr>
              <a:t>= </a:t>
            </a:r>
            <a:r>
              <a:rPr sz="2150" spc="15" dirty="0">
                <a:latin typeface="Arial"/>
                <a:cs typeface="Arial"/>
              </a:rPr>
              <a:t>{+1,</a:t>
            </a:r>
            <a:r>
              <a:rPr sz="2150" spc="-335" dirty="0">
                <a:latin typeface="Arial"/>
                <a:cs typeface="Arial"/>
              </a:rPr>
              <a:t> </a:t>
            </a:r>
            <a:r>
              <a:rPr sz="2150" spc="-40" dirty="0">
                <a:latin typeface="Arial"/>
                <a:cs typeface="Arial"/>
              </a:rPr>
              <a:t>–1},</a:t>
            </a:r>
            <a:endParaRPr sz="2150">
              <a:latin typeface="Arial"/>
              <a:cs typeface="Arial"/>
            </a:endParaRPr>
          </a:p>
          <a:p>
            <a:pPr marL="400050">
              <a:lnSpc>
                <a:spcPct val="100000"/>
              </a:lnSpc>
              <a:spcBef>
                <a:spcPts val="125"/>
              </a:spcBef>
            </a:pPr>
            <a:r>
              <a:rPr sz="1400" spc="295" dirty="0">
                <a:solidFill>
                  <a:srgbClr val="93B6D2"/>
                </a:solidFill>
                <a:latin typeface="Arial"/>
                <a:cs typeface="Arial"/>
              </a:rPr>
              <a:t> </a:t>
            </a:r>
            <a:r>
              <a:rPr sz="2000" spc="-60" dirty="0">
                <a:latin typeface="Arial"/>
                <a:cs typeface="Arial"/>
              </a:rPr>
              <a:t>We </a:t>
            </a:r>
            <a:r>
              <a:rPr sz="2000" spc="-100" dirty="0">
                <a:latin typeface="Arial"/>
                <a:cs typeface="Arial"/>
              </a:rPr>
              <a:t>want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spc="-55" dirty="0">
                <a:latin typeface="Arial"/>
                <a:cs typeface="Arial"/>
              </a:rPr>
              <a:t>derive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spc="-110" dirty="0">
                <a:latin typeface="Arial"/>
                <a:cs typeface="Arial"/>
              </a:rPr>
              <a:t>function </a:t>
            </a:r>
            <a:r>
              <a:rPr sz="2000" dirty="0">
                <a:latin typeface="Arial"/>
                <a:cs typeface="Arial"/>
              </a:rPr>
              <a:t>f: </a:t>
            </a:r>
            <a:r>
              <a:rPr sz="2000" spc="-220" dirty="0">
                <a:latin typeface="Arial"/>
                <a:cs typeface="Arial"/>
              </a:rPr>
              <a:t>X </a:t>
            </a:r>
            <a:r>
              <a:rPr sz="2000" spc="3435" dirty="0">
                <a:latin typeface="Wingdings"/>
                <a:cs typeface="Wingdings"/>
              </a:rPr>
              <a:t>→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220" dirty="0">
                <a:latin typeface="Arial"/>
                <a:cs typeface="Arial"/>
              </a:rPr>
              <a:t>Y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96302" y="4372927"/>
            <a:ext cx="5861685" cy="164147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125"/>
              </a:spcBef>
              <a:buClr>
                <a:srgbClr val="DD8046"/>
              </a:buClr>
              <a:buSzPct val="62790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150" spc="-120" dirty="0">
                <a:latin typeface="Arial"/>
                <a:cs typeface="Arial"/>
              </a:rPr>
              <a:t>Linear</a:t>
            </a:r>
            <a:r>
              <a:rPr sz="2150" spc="20" dirty="0">
                <a:latin typeface="Arial"/>
                <a:cs typeface="Arial"/>
              </a:rPr>
              <a:t> </a:t>
            </a:r>
            <a:r>
              <a:rPr sz="2150" spc="-105" dirty="0">
                <a:latin typeface="Arial"/>
                <a:cs typeface="Arial"/>
              </a:rPr>
              <a:t>Classification</a:t>
            </a:r>
            <a:endParaRPr sz="215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125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000" spc="-80" dirty="0">
                <a:latin typeface="Arial"/>
                <a:cs typeface="Arial"/>
              </a:rPr>
              <a:t>Binary </a:t>
            </a:r>
            <a:r>
              <a:rPr sz="2000" spc="-95" dirty="0">
                <a:latin typeface="Arial"/>
                <a:cs typeface="Arial"/>
              </a:rPr>
              <a:t>classification</a:t>
            </a:r>
            <a:r>
              <a:rPr sz="2000" spc="-229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problem</a:t>
            </a:r>
            <a:endParaRPr sz="200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155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000" spc="-65" dirty="0">
                <a:latin typeface="Arial"/>
                <a:cs typeface="Arial"/>
              </a:rPr>
              <a:t>Data above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20" dirty="0">
                <a:latin typeface="Arial"/>
                <a:cs typeface="Arial"/>
              </a:rPr>
              <a:t>red </a:t>
            </a:r>
            <a:r>
              <a:rPr sz="2000" spc="-80" dirty="0">
                <a:latin typeface="Arial"/>
                <a:cs typeface="Arial"/>
              </a:rPr>
              <a:t>line </a:t>
            </a:r>
            <a:r>
              <a:rPr sz="2000" spc="-95" dirty="0">
                <a:latin typeface="Arial"/>
                <a:cs typeface="Arial"/>
              </a:rPr>
              <a:t>belongs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spc="-180" dirty="0">
                <a:latin typeface="Arial"/>
                <a:cs typeface="Arial"/>
              </a:rPr>
              <a:t>class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spc="15" dirty="0">
                <a:latin typeface="Arial"/>
                <a:cs typeface="Arial"/>
              </a:rPr>
              <a:t>‘x’</a:t>
            </a:r>
            <a:endParaRPr sz="200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75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000" spc="-65" dirty="0">
                <a:latin typeface="Arial"/>
                <a:cs typeface="Arial"/>
              </a:rPr>
              <a:t>Data </a:t>
            </a:r>
            <a:r>
              <a:rPr sz="2000" spc="-60" dirty="0">
                <a:latin typeface="Arial"/>
                <a:cs typeface="Arial"/>
              </a:rPr>
              <a:t>below </a:t>
            </a:r>
            <a:r>
              <a:rPr sz="2000" spc="-20" dirty="0">
                <a:latin typeface="Arial"/>
                <a:cs typeface="Arial"/>
              </a:rPr>
              <a:t>red </a:t>
            </a:r>
            <a:r>
              <a:rPr sz="2000" spc="-80" dirty="0">
                <a:latin typeface="Arial"/>
                <a:cs typeface="Arial"/>
              </a:rPr>
              <a:t>line </a:t>
            </a:r>
            <a:r>
              <a:rPr sz="2000" spc="-95" dirty="0">
                <a:latin typeface="Arial"/>
                <a:cs typeface="Arial"/>
              </a:rPr>
              <a:t>belongs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spc="-180" dirty="0">
                <a:latin typeface="Arial"/>
                <a:cs typeface="Arial"/>
              </a:rPr>
              <a:t>class</a:t>
            </a:r>
            <a:r>
              <a:rPr sz="2000" spc="-225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‘o’</a:t>
            </a:r>
            <a:endParaRPr sz="200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155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000" spc="-135" dirty="0">
                <a:latin typeface="Arial"/>
                <a:cs typeface="Arial"/>
              </a:rPr>
              <a:t>Examples: </a:t>
            </a:r>
            <a:r>
              <a:rPr sz="2000" spc="-160" dirty="0">
                <a:latin typeface="Arial"/>
                <a:cs typeface="Arial"/>
              </a:rPr>
              <a:t>SVM, </a:t>
            </a:r>
            <a:r>
              <a:rPr sz="2000" spc="-120" dirty="0">
                <a:latin typeface="Arial"/>
                <a:cs typeface="Arial"/>
              </a:rPr>
              <a:t>Perceptron, </a:t>
            </a:r>
            <a:r>
              <a:rPr sz="2000" spc="-75" dirty="0">
                <a:latin typeface="Arial"/>
                <a:cs typeface="Arial"/>
              </a:rPr>
              <a:t>Probabilistic</a:t>
            </a:r>
            <a:r>
              <a:rPr sz="2000" spc="-345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Classifiers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8382063" y="2123820"/>
            <a:ext cx="3315335" cy="3315335"/>
            <a:chOff x="8382063" y="2123820"/>
            <a:chExt cx="3315335" cy="3315335"/>
          </a:xfrm>
        </p:grpSpPr>
        <p:sp>
          <p:nvSpPr>
            <p:cNvPr id="7" name="object 7"/>
            <p:cNvSpPr/>
            <p:nvPr/>
          </p:nvSpPr>
          <p:spPr>
            <a:xfrm>
              <a:off x="8405876" y="2128900"/>
              <a:ext cx="3286125" cy="3305175"/>
            </a:xfrm>
            <a:custGeom>
              <a:avLst/>
              <a:gdLst/>
              <a:ahLst/>
              <a:cxnLst/>
              <a:rect l="l" t="t" r="r" b="b"/>
              <a:pathLst>
                <a:path w="3286125" h="3305175">
                  <a:moveTo>
                    <a:pt x="3286125" y="0"/>
                  </a:moveTo>
                  <a:lnTo>
                    <a:pt x="0" y="0"/>
                  </a:lnTo>
                  <a:lnTo>
                    <a:pt x="0" y="3305175"/>
                  </a:lnTo>
                  <a:lnTo>
                    <a:pt x="3286125" y="3305175"/>
                  </a:lnTo>
                  <a:lnTo>
                    <a:pt x="3286125" y="0"/>
                  </a:lnTo>
                  <a:close/>
                </a:path>
              </a:pathLst>
            </a:custGeom>
            <a:solidFill>
              <a:srgbClr val="93B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405876" y="2128900"/>
              <a:ext cx="3286125" cy="3305175"/>
            </a:xfrm>
            <a:custGeom>
              <a:avLst/>
              <a:gdLst/>
              <a:ahLst/>
              <a:cxnLst/>
              <a:rect l="l" t="t" r="r" b="b"/>
              <a:pathLst>
                <a:path w="3286125" h="3305175">
                  <a:moveTo>
                    <a:pt x="0" y="3305175"/>
                  </a:moveTo>
                  <a:lnTo>
                    <a:pt x="3286125" y="3305175"/>
                  </a:lnTo>
                  <a:lnTo>
                    <a:pt x="3286125" y="0"/>
                  </a:lnTo>
                  <a:lnTo>
                    <a:pt x="0" y="0"/>
                  </a:lnTo>
                  <a:lnTo>
                    <a:pt x="0" y="33051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396351" y="2548000"/>
              <a:ext cx="3286125" cy="2466975"/>
            </a:xfrm>
            <a:custGeom>
              <a:avLst/>
              <a:gdLst/>
              <a:ahLst/>
              <a:cxnLst/>
              <a:rect l="l" t="t" r="r" b="b"/>
              <a:pathLst>
                <a:path w="3286125" h="2466975">
                  <a:moveTo>
                    <a:pt x="0" y="2466975"/>
                  </a:moveTo>
                  <a:lnTo>
                    <a:pt x="3286125" y="0"/>
                  </a:lnTo>
                </a:path>
              </a:pathLst>
            </a:custGeom>
            <a:ln w="28575">
              <a:solidFill>
                <a:srgbClr val="F7B61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8489315" y="3321430"/>
            <a:ext cx="177165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dirty="0">
                <a:latin typeface="Tahoma"/>
                <a:cs typeface="Tahoma"/>
              </a:rPr>
              <a:t>x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889868" y="2399601"/>
            <a:ext cx="1765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ahoma"/>
                <a:cs typeface="Tahoma"/>
              </a:rPr>
              <a:t>x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254490" y="2559049"/>
            <a:ext cx="177165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dirty="0">
                <a:latin typeface="Tahoma"/>
                <a:cs typeface="Tahoma"/>
              </a:rPr>
              <a:t>x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593960" y="3286442"/>
            <a:ext cx="1765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ahoma"/>
                <a:cs typeface="Tahoma"/>
              </a:rPr>
              <a:t>x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140315" y="2640266"/>
            <a:ext cx="1765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ahoma"/>
                <a:cs typeface="Tahoma"/>
              </a:rPr>
              <a:t>x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09406" y="2640266"/>
            <a:ext cx="1765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ahoma"/>
                <a:cs typeface="Tahoma"/>
              </a:rPr>
              <a:t>x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982075" y="3449637"/>
            <a:ext cx="1765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ahoma"/>
                <a:cs typeface="Tahoma"/>
              </a:rPr>
              <a:t>x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801225" y="2159063"/>
            <a:ext cx="1765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ahoma"/>
                <a:cs typeface="Tahoma"/>
              </a:rPr>
              <a:t>x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391015" y="3044253"/>
            <a:ext cx="1765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ahoma"/>
                <a:cs typeface="Tahoma"/>
              </a:rPr>
              <a:t>x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573134" y="4016692"/>
            <a:ext cx="1765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ahoma"/>
                <a:cs typeface="Tahoma"/>
              </a:rPr>
              <a:t>x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882251" y="4016375"/>
            <a:ext cx="516255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5"/>
              </a:spcBef>
            </a:pPr>
            <a:r>
              <a:rPr sz="3600" baseline="-28935" dirty="0">
                <a:latin typeface="Tahoma"/>
                <a:cs typeface="Tahoma"/>
              </a:rPr>
              <a:t>o</a:t>
            </a:r>
            <a:r>
              <a:rPr sz="3600" spc="37" baseline="-28935" dirty="0">
                <a:latin typeface="Tahoma"/>
                <a:cs typeface="Tahoma"/>
              </a:rPr>
              <a:t> </a:t>
            </a:r>
            <a:r>
              <a:rPr sz="2400" dirty="0">
                <a:latin typeface="Tahoma"/>
                <a:cs typeface="Tahoma"/>
              </a:rPr>
              <a:t>o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458959" y="4498022"/>
            <a:ext cx="1911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ahoma"/>
                <a:cs typeface="Tahoma"/>
              </a:rPr>
              <a:t>o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931143" y="4498022"/>
            <a:ext cx="1657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ahoma"/>
                <a:cs typeface="Tahoma"/>
              </a:rPr>
              <a:t>o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123041" y="3286442"/>
            <a:ext cx="1911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ahoma"/>
                <a:cs typeface="Tahoma"/>
              </a:rPr>
              <a:t>o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050019" y="4298886"/>
            <a:ext cx="1322705" cy="833119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007744">
              <a:lnSpc>
                <a:spcPct val="100000"/>
              </a:lnSpc>
              <a:spcBef>
                <a:spcPts val="395"/>
              </a:spcBef>
            </a:pPr>
            <a:r>
              <a:rPr sz="2400" dirty="0">
                <a:latin typeface="Tahoma"/>
                <a:cs typeface="Tahoma"/>
              </a:rPr>
              <a:t>o</a:t>
            </a:r>
            <a:endParaRPr sz="24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  <a:tabLst>
                <a:tab pos="625475" algn="l"/>
                <a:tab pos="1143635" algn="l"/>
              </a:tabLst>
            </a:pPr>
            <a:r>
              <a:rPr sz="2400" dirty="0">
                <a:latin typeface="Tahoma"/>
                <a:cs typeface="Tahoma"/>
              </a:rPr>
              <a:t>o	o	o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190985" y="4094162"/>
            <a:ext cx="1911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ahoma"/>
                <a:cs typeface="Tahoma"/>
              </a:rPr>
              <a:t>o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633075" y="3691635"/>
            <a:ext cx="557530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  <a:tabLst>
                <a:tab pos="365760" algn="l"/>
              </a:tabLst>
            </a:pPr>
            <a:r>
              <a:rPr sz="3600" baseline="-43981" dirty="0">
                <a:latin typeface="Tahoma"/>
                <a:cs typeface="Tahoma"/>
              </a:rPr>
              <a:t>o	</a:t>
            </a:r>
            <a:r>
              <a:rPr sz="2400" dirty="0">
                <a:latin typeface="Tahoma"/>
                <a:cs typeface="Tahoma"/>
              </a:rPr>
              <a:t>o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259184" y="4819015"/>
            <a:ext cx="191770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dirty="0">
                <a:latin typeface="Tahoma"/>
                <a:cs typeface="Tahoma"/>
              </a:rPr>
              <a:t>o</a:t>
            </a:r>
            <a:endParaRPr sz="24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9974961" y="3176523"/>
            <a:ext cx="395605" cy="1019175"/>
          </a:xfrm>
          <a:custGeom>
            <a:avLst/>
            <a:gdLst/>
            <a:ahLst/>
            <a:cxnLst/>
            <a:rect l="l" t="t" r="r" b="b"/>
            <a:pathLst>
              <a:path w="395604" h="1019175">
                <a:moveTo>
                  <a:pt x="221488" y="1019175"/>
                </a:moveTo>
                <a:lnTo>
                  <a:pt x="215709" y="966978"/>
                </a:lnTo>
                <a:lnTo>
                  <a:pt x="210947" y="923925"/>
                </a:lnTo>
                <a:lnTo>
                  <a:pt x="186918" y="939482"/>
                </a:lnTo>
                <a:lnTo>
                  <a:pt x="24003" y="687578"/>
                </a:lnTo>
                <a:lnTo>
                  <a:pt x="0" y="703199"/>
                </a:lnTo>
                <a:lnTo>
                  <a:pt x="162928" y="955001"/>
                </a:lnTo>
                <a:lnTo>
                  <a:pt x="138938" y="970534"/>
                </a:lnTo>
                <a:lnTo>
                  <a:pt x="221488" y="1019175"/>
                </a:lnTo>
                <a:close/>
              </a:path>
              <a:path w="395604" h="1019175">
                <a:moveTo>
                  <a:pt x="395351" y="306451"/>
                </a:moveTo>
                <a:lnTo>
                  <a:pt x="233362" y="63474"/>
                </a:lnTo>
                <a:lnTo>
                  <a:pt x="251256" y="51562"/>
                </a:lnTo>
                <a:lnTo>
                  <a:pt x="257175" y="47625"/>
                </a:lnTo>
                <a:lnTo>
                  <a:pt x="173990" y="0"/>
                </a:lnTo>
                <a:lnTo>
                  <a:pt x="185801" y="95123"/>
                </a:lnTo>
                <a:lnTo>
                  <a:pt x="209575" y="79298"/>
                </a:lnTo>
                <a:lnTo>
                  <a:pt x="371602" y="322326"/>
                </a:lnTo>
                <a:lnTo>
                  <a:pt x="395351" y="306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45</a:t>
            </a:fld>
            <a:endParaRPr spc="5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0585" y="398399"/>
            <a:ext cx="542988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54" dirty="0"/>
              <a:t>Discriminative</a:t>
            </a:r>
            <a:r>
              <a:rPr spc="-340" dirty="0"/>
              <a:t> </a:t>
            </a:r>
            <a:r>
              <a:rPr spc="-235" dirty="0"/>
              <a:t>Classifiers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46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896302" y="1549717"/>
            <a:ext cx="6948170" cy="440753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125"/>
              </a:spcBef>
              <a:buClr>
                <a:srgbClr val="DD8046"/>
              </a:buClr>
              <a:buSzPct val="61224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50" spc="-135" dirty="0">
                <a:latin typeface="Arial"/>
                <a:cs typeface="Arial"/>
              </a:rPr>
              <a:t>Advantages</a:t>
            </a:r>
            <a:endParaRPr sz="2450">
              <a:latin typeface="Arial"/>
              <a:cs typeface="Arial"/>
            </a:endParaRPr>
          </a:p>
          <a:p>
            <a:pPr marL="650875" marR="1852295" lvl="1" indent="-651510">
              <a:lnSpc>
                <a:spcPct val="100000"/>
              </a:lnSpc>
              <a:spcBef>
                <a:spcPts val="140"/>
              </a:spcBef>
              <a:buClr>
                <a:srgbClr val="93B6D2"/>
              </a:buClr>
              <a:buSzPct val="72093"/>
              <a:buChar char=""/>
              <a:tabLst>
                <a:tab pos="651510" algn="l"/>
              </a:tabLst>
            </a:pPr>
            <a:r>
              <a:rPr sz="2150" spc="-100" dirty="0">
                <a:latin typeface="Arial"/>
                <a:cs typeface="Arial"/>
              </a:rPr>
              <a:t>Prediction </a:t>
            </a:r>
            <a:r>
              <a:rPr sz="2150" spc="-120" dirty="0">
                <a:latin typeface="Arial"/>
                <a:cs typeface="Arial"/>
              </a:rPr>
              <a:t>accuracy </a:t>
            </a:r>
            <a:r>
              <a:rPr sz="2150" spc="-195" dirty="0">
                <a:latin typeface="Arial"/>
                <a:cs typeface="Arial"/>
              </a:rPr>
              <a:t>is </a:t>
            </a:r>
            <a:r>
              <a:rPr sz="2150" spc="-55" dirty="0">
                <a:latin typeface="Arial"/>
                <a:cs typeface="Arial"/>
              </a:rPr>
              <a:t>generally</a:t>
            </a:r>
            <a:r>
              <a:rPr sz="2150" spc="-215" dirty="0">
                <a:latin typeface="Arial"/>
                <a:cs typeface="Arial"/>
              </a:rPr>
              <a:t> </a:t>
            </a:r>
            <a:r>
              <a:rPr sz="2150" spc="-125" dirty="0">
                <a:latin typeface="Arial"/>
                <a:cs typeface="Arial"/>
              </a:rPr>
              <a:t>high</a:t>
            </a:r>
            <a:endParaRPr sz="2150">
              <a:latin typeface="Arial"/>
              <a:cs typeface="Arial"/>
            </a:endParaRPr>
          </a:p>
          <a:p>
            <a:pPr marL="927735" marR="1824989" lvl="2" indent="-928369">
              <a:lnSpc>
                <a:spcPct val="100000"/>
              </a:lnSpc>
              <a:spcBef>
                <a:spcPts val="50"/>
              </a:spcBef>
              <a:buClr>
                <a:srgbClr val="DD8046"/>
              </a:buClr>
              <a:buSzPct val="75000"/>
              <a:buFont typeface="Wingdings"/>
              <a:buChar char="◼"/>
              <a:tabLst>
                <a:tab pos="928369" algn="l"/>
              </a:tabLst>
            </a:pPr>
            <a:r>
              <a:rPr sz="2000" spc="-229" dirty="0">
                <a:latin typeface="Arial"/>
                <a:cs typeface="Arial"/>
              </a:rPr>
              <a:t>As </a:t>
            </a:r>
            <a:r>
              <a:rPr sz="2000" spc="-85" dirty="0">
                <a:latin typeface="Arial"/>
                <a:cs typeface="Arial"/>
              </a:rPr>
              <a:t>compared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spc="-125" dirty="0">
                <a:latin typeface="Arial"/>
                <a:cs typeface="Arial"/>
              </a:rPr>
              <a:t>Bayesian</a:t>
            </a:r>
            <a:r>
              <a:rPr sz="2000" spc="-330" dirty="0">
                <a:latin typeface="Arial"/>
                <a:cs typeface="Arial"/>
              </a:rPr>
              <a:t> </a:t>
            </a:r>
            <a:r>
              <a:rPr sz="2000" spc="-145" dirty="0">
                <a:latin typeface="Arial"/>
                <a:cs typeface="Arial"/>
              </a:rPr>
              <a:t>methods</a:t>
            </a:r>
            <a:endParaRPr sz="200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155"/>
              </a:spcBef>
              <a:buClr>
                <a:srgbClr val="93B6D2"/>
              </a:buClr>
              <a:buSzPct val="72093"/>
              <a:buChar char=""/>
              <a:tabLst>
                <a:tab pos="651510" algn="l"/>
              </a:tabLst>
            </a:pPr>
            <a:r>
              <a:rPr sz="2150" spc="-180" dirty="0">
                <a:latin typeface="Arial"/>
                <a:cs typeface="Arial"/>
              </a:rPr>
              <a:t>Robust, </a:t>
            </a:r>
            <a:r>
              <a:rPr sz="2150" spc="-130" dirty="0">
                <a:latin typeface="Arial"/>
                <a:cs typeface="Arial"/>
              </a:rPr>
              <a:t>works </a:t>
            </a:r>
            <a:r>
              <a:rPr sz="2150" spc="-170" dirty="0">
                <a:latin typeface="Arial"/>
                <a:cs typeface="Arial"/>
              </a:rPr>
              <a:t>when </a:t>
            </a:r>
            <a:r>
              <a:rPr sz="2150" spc="-60" dirty="0">
                <a:latin typeface="Arial"/>
                <a:cs typeface="Arial"/>
              </a:rPr>
              <a:t>training </a:t>
            </a:r>
            <a:r>
              <a:rPr sz="2150" spc="-114" dirty="0">
                <a:latin typeface="Arial"/>
                <a:cs typeface="Arial"/>
              </a:rPr>
              <a:t>examples </a:t>
            </a:r>
            <a:r>
              <a:rPr sz="2150" spc="-120" dirty="0">
                <a:latin typeface="Arial"/>
                <a:cs typeface="Arial"/>
              </a:rPr>
              <a:t>contain</a:t>
            </a:r>
            <a:r>
              <a:rPr sz="2150" spc="-75" dirty="0">
                <a:latin typeface="Arial"/>
                <a:cs typeface="Arial"/>
              </a:rPr>
              <a:t> </a:t>
            </a:r>
            <a:r>
              <a:rPr sz="2150" spc="-85" dirty="0">
                <a:latin typeface="Arial"/>
                <a:cs typeface="Arial"/>
              </a:rPr>
              <a:t>errors</a:t>
            </a:r>
            <a:endParaRPr sz="215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120"/>
              </a:spcBef>
              <a:buClr>
                <a:srgbClr val="93B6D2"/>
              </a:buClr>
              <a:buSzPct val="72093"/>
              <a:buChar char=""/>
              <a:tabLst>
                <a:tab pos="651510" algn="l"/>
              </a:tabLst>
            </a:pPr>
            <a:r>
              <a:rPr sz="2150" spc="-170" dirty="0">
                <a:latin typeface="Arial"/>
                <a:cs typeface="Arial"/>
              </a:rPr>
              <a:t>Fast </a:t>
            </a:r>
            <a:r>
              <a:rPr sz="2150" spc="-90" dirty="0">
                <a:latin typeface="Arial"/>
                <a:cs typeface="Arial"/>
              </a:rPr>
              <a:t>evaluation </a:t>
            </a:r>
            <a:r>
              <a:rPr sz="2150" spc="25" dirty="0">
                <a:latin typeface="Arial"/>
                <a:cs typeface="Arial"/>
              </a:rPr>
              <a:t>of </a:t>
            </a:r>
            <a:r>
              <a:rPr sz="2150" spc="-114" dirty="0">
                <a:latin typeface="Arial"/>
                <a:cs typeface="Arial"/>
              </a:rPr>
              <a:t>the </a:t>
            </a:r>
            <a:r>
              <a:rPr sz="2150" spc="-45" dirty="0">
                <a:latin typeface="Arial"/>
                <a:cs typeface="Arial"/>
              </a:rPr>
              <a:t>learned </a:t>
            </a:r>
            <a:r>
              <a:rPr sz="2150" spc="-25" dirty="0">
                <a:latin typeface="Arial"/>
                <a:cs typeface="Arial"/>
              </a:rPr>
              <a:t>target</a:t>
            </a:r>
            <a:r>
              <a:rPr sz="2150" spc="140" dirty="0">
                <a:latin typeface="Arial"/>
                <a:cs typeface="Arial"/>
              </a:rPr>
              <a:t> </a:t>
            </a:r>
            <a:r>
              <a:rPr sz="2150" spc="-114" dirty="0">
                <a:latin typeface="Arial"/>
                <a:cs typeface="Arial"/>
              </a:rPr>
              <a:t>function</a:t>
            </a:r>
            <a:endParaRPr sz="2150">
              <a:latin typeface="Arial"/>
              <a:cs typeface="Arial"/>
            </a:endParaRPr>
          </a:p>
          <a:p>
            <a:pPr marL="927735" lvl="2" indent="-229870">
              <a:lnSpc>
                <a:spcPct val="100000"/>
              </a:lnSpc>
              <a:spcBef>
                <a:spcPts val="50"/>
              </a:spcBef>
              <a:buClr>
                <a:srgbClr val="DD8046"/>
              </a:buClr>
              <a:buSzPct val="75000"/>
              <a:buFont typeface="Wingdings"/>
              <a:buChar char="◼"/>
              <a:tabLst>
                <a:tab pos="928369" algn="l"/>
              </a:tabLst>
            </a:pPr>
            <a:r>
              <a:rPr sz="2000" spc="-125" dirty="0">
                <a:latin typeface="Arial"/>
                <a:cs typeface="Arial"/>
              </a:rPr>
              <a:t>Bayesian </a:t>
            </a:r>
            <a:r>
              <a:rPr sz="2000" spc="-114" dirty="0">
                <a:latin typeface="Arial"/>
                <a:cs typeface="Arial"/>
              </a:rPr>
              <a:t>networks </a:t>
            </a:r>
            <a:r>
              <a:rPr sz="2000" spc="-30" dirty="0">
                <a:latin typeface="Arial"/>
                <a:cs typeface="Arial"/>
              </a:rPr>
              <a:t>are </a:t>
            </a:r>
            <a:r>
              <a:rPr sz="2000" spc="-65" dirty="0">
                <a:latin typeface="Arial"/>
                <a:cs typeface="Arial"/>
              </a:rPr>
              <a:t>normally</a:t>
            </a:r>
            <a:r>
              <a:rPr sz="2000" spc="-375" dirty="0">
                <a:latin typeface="Arial"/>
                <a:cs typeface="Arial"/>
              </a:rPr>
              <a:t> </a:t>
            </a:r>
            <a:r>
              <a:rPr sz="2000" spc="-140" dirty="0">
                <a:latin typeface="Arial"/>
                <a:cs typeface="Arial"/>
              </a:rPr>
              <a:t>slow</a:t>
            </a:r>
            <a:endParaRPr sz="200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25"/>
              </a:spcBef>
              <a:buClr>
                <a:srgbClr val="DD8046"/>
              </a:buClr>
              <a:buFont typeface="Wingdings"/>
              <a:buChar char="◼"/>
            </a:pPr>
            <a:endParaRPr sz="220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buClr>
                <a:srgbClr val="DD8046"/>
              </a:buClr>
              <a:buSzPct val="61224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50" spc="-155" dirty="0">
                <a:latin typeface="Arial"/>
                <a:cs typeface="Arial"/>
              </a:rPr>
              <a:t>Criticism</a:t>
            </a:r>
            <a:endParaRPr sz="245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140"/>
              </a:spcBef>
              <a:buClr>
                <a:srgbClr val="93B6D2"/>
              </a:buClr>
              <a:buSzPct val="72093"/>
              <a:buChar char=""/>
              <a:tabLst>
                <a:tab pos="651510" algn="l"/>
              </a:tabLst>
            </a:pPr>
            <a:r>
              <a:rPr sz="2150" spc="-170" dirty="0">
                <a:latin typeface="Arial"/>
                <a:cs typeface="Arial"/>
              </a:rPr>
              <a:t>Long </a:t>
            </a:r>
            <a:r>
              <a:rPr sz="2150" spc="-65" dirty="0">
                <a:latin typeface="Arial"/>
                <a:cs typeface="Arial"/>
              </a:rPr>
              <a:t>training</a:t>
            </a:r>
            <a:r>
              <a:rPr sz="2150" spc="-190" dirty="0">
                <a:latin typeface="Arial"/>
                <a:cs typeface="Arial"/>
              </a:rPr>
              <a:t> </a:t>
            </a:r>
            <a:r>
              <a:rPr sz="2150" spc="-130" dirty="0">
                <a:latin typeface="Arial"/>
                <a:cs typeface="Arial"/>
              </a:rPr>
              <a:t>time</a:t>
            </a:r>
            <a:endParaRPr sz="215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125"/>
              </a:spcBef>
              <a:buClr>
                <a:srgbClr val="93B6D2"/>
              </a:buClr>
              <a:buSzPct val="72093"/>
              <a:buChar char=""/>
              <a:tabLst>
                <a:tab pos="651510" algn="l"/>
              </a:tabLst>
            </a:pPr>
            <a:r>
              <a:rPr sz="2150" spc="-55" dirty="0">
                <a:latin typeface="Arial"/>
                <a:cs typeface="Arial"/>
              </a:rPr>
              <a:t>Difficult to </a:t>
            </a:r>
            <a:r>
              <a:rPr sz="2150" spc="-105" dirty="0">
                <a:latin typeface="Arial"/>
                <a:cs typeface="Arial"/>
              </a:rPr>
              <a:t>understand </a:t>
            </a:r>
            <a:r>
              <a:rPr sz="2150" spc="-114" dirty="0">
                <a:latin typeface="Arial"/>
                <a:cs typeface="Arial"/>
              </a:rPr>
              <a:t>the </a:t>
            </a:r>
            <a:r>
              <a:rPr sz="2150" spc="-45" dirty="0">
                <a:latin typeface="Arial"/>
                <a:cs typeface="Arial"/>
              </a:rPr>
              <a:t>learned </a:t>
            </a:r>
            <a:r>
              <a:rPr sz="2150" spc="-114" dirty="0">
                <a:latin typeface="Arial"/>
                <a:cs typeface="Arial"/>
              </a:rPr>
              <a:t>function</a:t>
            </a:r>
            <a:r>
              <a:rPr sz="2150" spc="-15" dirty="0">
                <a:latin typeface="Arial"/>
                <a:cs typeface="Arial"/>
              </a:rPr>
              <a:t> </a:t>
            </a:r>
            <a:r>
              <a:rPr sz="2150" spc="-125" dirty="0">
                <a:latin typeface="Arial"/>
                <a:cs typeface="Arial"/>
              </a:rPr>
              <a:t>(weights)</a:t>
            </a:r>
            <a:endParaRPr sz="2150">
              <a:latin typeface="Arial"/>
              <a:cs typeface="Arial"/>
            </a:endParaRPr>
          </a:p>
          <a:p>
            <a:pPr marL="927735" lvl="2" indent="-229870">
              <a:lnSpc>
                <a:spcPct val="100000"/>
              </a:lnSpc>
              <a:spcBef>
                <a:spcPts val="50"/>
              </a:spcBef>
              <a:buClr>
                <a:srgbClr val="DD8046"/>
              </a:buClr>
              <a:buSzPct val="75000"/>
              <a:buFont typeface="Wingdings"/>
              <a:buChar char="◼"/>
              <a:tabLst>
                <a:tab pos="928369" algn="l"/>
              </a:tabLst>
            </a:pPr>
            <a:r>
              <a:rPr sz="2000" spc="-125" dirty="0">
                <a:latin typeface="Arial"/>
                <a:cs typeface="Arial"/>
              </a:rPr>
              <a:t>Bayesian </a:t>
            </a:r>
            <a:r>
              <a:rPr sz="2000" spc="-114" dirty="0">
                <a:latin typeface="Arial"/>
                <a:cs typeface="Arial"/>
              </a:rPr>
              <a:t>networks </a:t>
            </a:r>
            <a:r>
              <a:rPr sz="2000" spc="-155" dirty="0">
                <a:latin typeface="Arial"/>
                <a:cs typeface="Arial"/>
              </a:rPr>
              <a:t>can </a:t>
            </a:r>
            <a:r>
              <a:rPr sz="2000" spc="-45" dirty="0">
                <a:latin typeface="Arial"/>
                <a:cs typeface="Arial"/>
              </a:rPr>
              <a:t>be </a:t>
            </a:r>
            <a:r>
              <a:rPr sz="2000" spc="-150" dirty="0">
                <a:latin typeface="Arial"/>
                <a:cs typeface="Arial"/>
              </a:rPr>
              <a:t>used </a:t>
            </a:r>
            <a:r>
              <a:rPr sz="2000" spc="-60" dirty="0">
                <a:latin typeface="Arial"/>
                <a:cs typeface="Arial"/>
              </a:rPr>
              <a:t>easily </a:t>
            </a:r>
            <a:r>
              <a:rPr sz="2000" spc="-5" dirty="0">
                <a:latin typeface="Arial"/>
                <a:cs typeface="Arial"/>
              </a:rPr>
              <a:t>for </a:t>
            </a:r>
            <a:r>
              <a:rPr sz="2000" spc="-40" dirty="0">
                <a:latin typeface="Arial"/>
                <a:cs typeface="Arial"/>
              </a:rPr>
              <a:t>pattern</a:t>
            </a:r>
            <a:r>
              <a:rPr sz="2000" spc="-210" dirty="0">
                <a:latin typeface="Arial"/>
                <a:cs typeface="Arial"/>
              </a:rPr>
              <a:t> </a:t>
            </a:r>
            <a:r>
              <a:rPr sz="2000" spc="-300" dirty="0">
                <a:latin typeface="Arial"/>
                <a:cs typeface="Arial"/>
              </a:rPr>
              <a:t>discovery</a:t>
            </a:r>
            <a:endParaRPr sz="200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75"/>
              </a:spcBef>
              <a:buClr>
                <a:srgbClr val="93B6D2"/>
              </a:buClr>
              <a:buSzPct val="72093"/>
              <a:buChar char=""/>
              <a:tabLst>
                <a:tab pos="651510" algn="l"/>
              </a:tabLst>
            </a:pPr>
            <a:r>
              <a:rPr sz="2150" spc="-75" dirty="0">
                <a:latin typeface="Arial"/>
                <a:cs typeface="Arial"/>
              </a:rPr>
              <a:t>Not </a:t>
            </a:r>
            <a:r>
              <a:rPr sz="2150" spc="-100" dirty="0">
                <a:latin typeface="Arial"/>
                <a:cs typeface="Arial"/>
              </a:rPr>
              <a:t>easy </a:t>
            </a:r>
            <a:r>
              <a:rPr sz="2150" spc="-55" dirty="0">
                <a:latin typeface="Arial"/>
                <a:cs typeface="Arial"/>
              </a:rPr>
              <a:t>to </a:t>
            </a:r>
            <a:r>
              <a:rPr sz="2150" spc="-65" dirty="0">
                <a:latin typeface="Arial"/>
                <a:cs typeface="Arial"/>
              </a:rPr>
              <a:t>incorporate </a:t>
            </a:r>
            <a:r>
              <a:rPr sz="2150" spc="-120" dirty="0">
                <a:latin typeface="Arial"/>
                <a:cs typeface="Arial"/>
              </a:rPr>
              <a:t>domain</a:t>
            </a:r>
            <a:r>
              <a:rPr sz="2150" spc="-60" dirty="0">
                <a:latin typeface="Arial"/>
                <a:cs typeface="Arial"/>
              </a:rPr>
              <a:t> </a:t>
            </a:r>
            <a:r>
              <a:rPr sz="2150" spc="-100" dirty="0">
                <a:latin typeface="Arial"/>
                <a:cs typeface="Arial"/>
              </a:rPr>
              <a:t>knowledge</a:t>
            </a:r>
            <a:endParaRPr sz="2150">
              <a:latin typeface="Arial"/>
              <a:cs typeface="Arial"/>
            </a:endParaRPr>
          </a:p>
          <a:p>
            <a:pPr marL="927735" lvl="2" indent="-229870">
              <a:lnSpc>
                <a:spcPct val="100000"/>
              </a:lnSpc>
              <a:spcBef>
                <a:spcPts val="50"/>
              </a:spcBef>
              <a:buClr>
                <a:srgbClr val="DD8046"/>
              </a:buClr>
              <a:buSzPct val="75000"/>
              <a:buFont typeface="Wingdings"/>
              <a:buChar char="◼"/>
              <a:tabLst>
                <a:tab pos="928369" algn="l"/>
              </a:tabLst>
            </a:pPr>
            <a:r>
              <a:rPr sz="2000" spc="-185" dirty="0">
                <a:latin typeface="Arial"/>
                <a:cs typeface="Arial"/>
              </a:rPr>
              <a:t>Easy </a:t>
            </a:r>
            <a:r>
              <a:rPr sz="2000" spc="-114" dirty="0">
                <a:latin typeface="Arial"/>
                <a:cs typeface="Arial"/>
              </a:rPr>
              <a:t>in the </a:t>
            </a:r>
            <a:r>
              <a:rPr sz="2000" spc="-65" dirty="0">
                <a:latin typeface="Arial"/>
                <a:cs typeface="Arial"/>
              </a:rPr>
              <a:t>form </a:t>
            </a:r>
            <a:r>
              <a:rPr sz="2000" spc="25" dirty="0">
                <a:latin typeface="Arial"/>
                <a:cs typeface="Arial"/>
              </a:rPr>
              <a:t>of </a:t>
            </a:r>
            <a:r>
              <a:rPr sz="2000" spc="-60" dirty="0">
                <a:latin typeface="Arial"/>
                <a:cs typeface="Arial"/>
              </a:rPr>
              <a:t>priors </a:t>
            </a:r>
            <a:r>
              <a:rPr sz="2000" spc="-145" dirty="0">
                <a:latin typeface="Arial"/>
                <a:cs typeface="Arial"/>
              </a:rPr>
              <a:t>on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data </a:t>
            </a:r>
            <a:r>
              <a:rPr sz="2000" spc="-30" dirty="0">
                <a:latin typeface="Arial"/>
                <a:cs typeface="Arial"/>
              </a:rPr>
              <a:t>or</a:t>
            </a:r>
            <a:r>
              <a:rPr sz="2000" spc="150" dirty="0">
                <a:latin typeface="Arial"/>
                <a:cs typeface="Arial"/>
              </a:rPr>
              <a:t> </a:t>
            </a:r>
            <a:r>
              <a:rPr sz="2000" spc="-95" dirty="0">
                <a:latin typeface="Arial"/>
                <a:cs typeface="Arial"/>
              </a:rPr>
              <a:t>distributions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7887" y="422274"/>
            <a:ext cx="719010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35" dirty="0"/>
              <a:t>SVM—Support </a:t>
            </a:r>
            <a:r>
              <a:rPr spc="-240" dirty="0"/>
              <a:t>Vector</a:t>
            </a:r>
            <a:r>
              <a:rPr spc="-245" dirty="0"/>
              <a:t> </a:t>
            </a:r>
            <a:r>
              <a:rPr spc="-320" dirty="0"/>
              <a:t>Machines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47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877887" y="1441386"/>
            <a:ext cx="10425430" cy="4088765"/>
          </a:xfrm>
          <a:prstGeom prst="rect">
            <a:avLst/>
          </a:prstGeom>
        </p:spPr>
        <p:txBody>
          <a:bodyPr vert="horz" wrap="square" lIns="0" tIns="132715" rIns="0" bIns="0" rtlCol="0">
            <a:spAutoFit/>
          </a:bodyPr>
          <a:lstStyle/>
          <a:p>
            <a:pPr marL="336550" indent="-323850">
              <a:lnSpc>
                <a:spcPct val="100000"/>
              </a:lnSpc>
              <a:spcBef>
                <a:spcPts val="104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400" spc="-150" dirty="0">
                <a:latin typeface="Arial"/>
                <a:cs typeface="Arial"/>
              </a:rPr>
              <a:t>A </a:t>
            </a:r>
            <a:r>
              <a:rPr sz="2400" spc="-50" dirty="0">
                <a:latin typeface="Arial"/>
                <a:cs typeface="Arial"/>
              </a:rPr>
              <a:t>relatively </a:t>
            </a:r>
            <a:r>
              <a:rPr sz="2400" spc="-210" dirty="0">
                <a:latin typeface="Arial"/>
                <a:cs typeface="Arial"/>
              </a:rPr>
              <a:t>new </a:t>
            </a:r>
            <a:r>
              <a:rPr sz="2400" spc="-120" dirty="0">
                <a:latin typeface="Arial"/>
                <a:cs typeface="Arial"/>
              </a:rPr>
              <a:t>classification </a:t>
            </a:r>
            <a:r>
              <a:rPr sz="2400" spc="-165" dirty="0">
                <a:latin typeface="Arial"/>
                <a:cs typeface="Arial"/>
              </a:rPr>
              <a:t>method </a:t>
            </a:r>
            <a:r>
              <a:rPr sz="2400" spc="-20" dirty="0">
                <a:latin typeface="Arial"/>
                <a:cs typeface="Arial"/>
              </a:rPr>
              <a:t>for </a:t>
            </a:r>
            <a:r>
              <a:rPr sz="2400" spc="-100" dirty="0">
                <a:latin typeface="Arial"/>
                <a:cs typeface="Arial"/>
              </a:rPr>
              <a:t>both </a:t>
            </a:r>
            <a:r>
              <a:rPr sz="2400" u="heavy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linear </a:t>
            </a:r>
            <a:r>
              <a:rPr sz="2400" u="heavy" spc="-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and </a:t>
            </a:r>
            <a:r>
              <a:rPr sz="2400" u="heavy" spc="-1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nonlinear</a:t>
            </a:r>
            <a:r>
              <a:rPr sz="2400" spc="-300" dirty="0">
                <a:latin typeface="Arial"/>
                <a:cs typeface="Arial"/>
              </a:rPr>
              <a:t> </a:t>
            </a:r>
            <a:r>
              <a:rPr sz="2400" spc="10" dirty="0">
                <a:latin typeface="Arial"/>
                <a:cs typeface="Arial"/>
              </a:rPr>
              <a:t>data</a:t>
            </a:r>
            <a:endParaRPr sz="2400">
              <a:latin typeface="Arial"/>
              <a:cs typeface="Arial"/>
            </a:endParaRPr>
          </a:p>
          <a:p>
            <a:pPr marL="336550" marR="459105" indent="-323850">
              <a:lnSpc>
                <a:spcPct val="109600"/>
              </a:lnSpc>
              <a:spcBef>
                <a:spcPts val="67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400" spc="-85" dirty="0">
                <a:latin typeface="Arial"/>
                <a:cs typeface="Arial"/>
              </a:rPr>
              <a:t>It </a:t>
            </a:r>
            <a:r>
              <a:rPr sz="2400" spc="-300" dirty="0">
                <a:latin typeface="Arial"/>
                <a:cs typeface="Arial"/>
              </a:rPr>
              <a:t>uses </a:t>
            </a:r>
            <a:r>
              <a:rPr sz="2400" spc="-10" dirty="0">
                <a:latin typeface="Arial"/>
                <a:cs typeface="Arial"/>
              </a:rPr>
              <a:t>a </a:t>
            </a:r>
            <a:r>
              <a:rPr sz="2400" u="heavy" spc="-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nonlinear </a:t>
            </a:r>
            <a:r>
              <a:rPr sz="2400" u="heavy" spc="-10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mapping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110" dirty="0">
                <a:latin typeface="Arial"/>
                <a:cs typeface="Arial"/>
              </a:rPr>
              <a:t>transform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55" dirty="0">
                <a:latin typeface="Arial"/>
                <a:cs typeface="Arial"/>
              </a:rPr>
              <a:t>original </a:t>
            </a:r>
            <a:r>
              <a:rPr sz="2400" spc="-75" dirty="0">
                <a:latin typeface="Arial"/>
                <a:cs typeface="Arial"/>
              </a:rPr>
              <a:t>training </a:t>
            </a:r>
            <a:r>
              <a:rPr sz="2400" dirty="0">
                <a:latin typeface="Arial"/>
                <a:cs typeface="Arial"/>
              </a:rPr>
              <a:t>data </a:t>
            </a:r>
            <a:r>
              <a:rPr sz="2400" spc="-110" dirty="0">
                <a:latin typeface="Arial"/>
                <a:cs typeface="Arial"/>
              </a:rPr>
              <a:t>into </a:t>
            </a:r>
            <a:r>
              <a:rPr sz="2400" spc="-10" dirty="0">
                <a:latin typeface="Arial"/>
                <a:cs typeface="Arial"/>
              </a:rPr>
              <a:t>a </a:t>
            </a:r>
            <a:r>
              <a:rPr sz="2400" spc="-120" dirty="0">
                <a:latin typeface="Arial"/>
                <a:cs typeface="Arial"/>
              </a:rPr>
              <a:t>higher  </a:t>
            </a:r>
            <a:r>
              <a:rPr sz="2400" spc="-185" dirty="0">
                <a:latin typeface="Arial"/>
                <a:cs typeface="Arial"/>
              </a:rPr>
              <a:t>dimension</a:t>
            </a:r>
            <a:endParaRPr sz="2400">
              <a:latin typeface="Arial"/>
              <a:cs typeface="Arial"/>
            </a:endParaRPr>
          </a:p>
          <a:p>
            <a:pPr marL="336550" indent="-323850">
              <a:lnSpc>
                <a:spcPct val="100000"/>
              </a:lnSpc>
              <a:spcBef>
                <a:spcPts val="102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400" spc="-40" dirty="0">
                <a:latin typeface="Arial"/>
                <a:cs typeface="Arial"/>
              </a:rPr>
              <a:t>With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210" dirty="0">
                <a:latin typeface="Arial"/>
                <a:cs typeface="Arial"/>
              </a:rPr>
              <a:t>new </a:t>
            </a:r>
            <a:r>
              <a:rPr sz="2400" spc="-180" dirty="0">
                <a:latin typeface="Arial"/>
                <a:cs typeface="Arial"/>
              </a:rPr>
              <a:t>dimension, </a:t>
            </a:r>
            <a:r>
              <a:rPr sz="2400" spc="-15" dirty="0">
                <a:latin typeface="Arial"/>
                <a:cs typeface="Arial"/>
              </a:rPr>
              <a:t>it </a:t>
            </a:r>
            <a:r>
              <a:rPr sz="2400" spc="-195" dirty="0">
                <a:latin typeface="Arial"/>
                <a:cs typeface="Arial"/>
              </a:rPr>
              <a:t>searches </a:t>
            </a:r>
            <a:r>
              <a:rPr sz="2400" spc="-20" dirty="0">
                <a:latin typeface="Arial"/>
                <a:cs typeface="Arial"/>
              </a:rPr>
              <a:t>for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75" dirty="0">
                <a:latin typeface="Arial"/>
                <a:cs typeface="Arial"/>
              </a:rPr>
              <a:t>linear </a:t>
            </a:r>
            <a:r>
              <a:rPr sz="2400" spc="-80" dirty="0">
                <a:latin typeface="Arial"/>
                <a:cs typeface="Arial"/>
              </a:rPr>
              <a:t>optimal separating</a:t>
            </a:r>
            <a:r>
              <a:rPr sz="2400" spc="-195" dirty="0">
                <a:latin typeface="Arial"/>
                <a:cs typeface="Arial"/>
              </a:rPr>
              <a:t> </a:t>
            </a:r>
            <a:r>
              <a:rPr sz="2400" b="1" spc="-155" dirty="0">
                <a:latin typeface="Trebuchet MS"/>
                <a:cs typeface="Trebuchet MS"/>
              </a:rPr>
              <a:t>hyperplane</a:t>
            </a:r>
            <a:endParaRPr sz="2400">
              <a:latin typeface="Trebuchet MS"/>
              <a:cs typeface="Trebuchet MS"/>
            </a:endParaRPr>
          </a:p>
          <a:p>
            <a:pPr marL="336550">
              <a:lnSpc>
                <a:spcPct val="100000"/>
              </a:lnSpc>
              <a:spcBef>
                <a:spcPts val="275"/>
              </a:spcBef>
            </a:pPr>
            <a:r>
              <a:rPr sz="2400" spc="-120" dirty="0">
                <a:latin typeface="Arial"/>
                <a:cs typeface="Arial"/>
              </a:rPr>
              <a:t>(i.e., </a:t>
            </a:r>
            <a:r>
              <a:rPr sz="2400" spc="-130" dirty="0">
                <a:latin typeface="Arial"/>
                <a:cs typeface="Arial"/>
              </a:rPr>
              <a:t>“decision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boundary”)</a:t>
            </a:r>
            <a:endParaRPr sz="2400">
              <a:latin typeface="Arial"/>
              <a:cs typeface="Arial"/>
            </a:endParaRPr>
          </a:p>
          <a:p>
            <a:pPr marL="336550" marR="5080" indent="-323850">
              <a:lnSpc>
                <a:spcPct val="109500"/>
              </a:lnSpc>
              <a:spcBef>
                <a:spcPts val="75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400" spc="-40" dirty="0">
                <a:latin typeface="Arial"/>
                <a:cs typeface="Arial"/>
              </a:rPr>
              <a:t>With </a:t>
            </a:r>
            <a:r>
              <a:rPr sz="2400" spc="-140" dirty="0">
                <a:latin typeface="Arial"/>
                <a:cs typeface="Arial"/>
              </a:rPr>
              <a:t>an </a:t>
            </a:r>
            <a:r>
              <a:rPr sz="2400" spc="-25" dirty="0">
                <a:latin typeface="Arial"/>
                <a:cs typeface="Arial"/>
              </a:rPr>
              <a:t>appropriate </a:t>
            </a:r>
            <a:r>
              <a:rPr sz="2400" spc="-125" dirty="0">
                <a:latin typeface="Arial"/>
                <a:cs typeface="Arial"/>
              </a:rPr>
              <a:t>nonlinear </a:t>
            </a:r>
            <a:r>
              <a:rPr sz="2400" spc="-100" dirty="0">
                <a:latin typeface="Arial"/>
                <a:cs typeface="Arial"/>
              </a:rPr>
              <a:t>mapping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10" dirty="0">
                <a:latin typeface="Arial"/>
                <a:cs typeface="Arial"/>
              </a:rPr>
              <a:t>a </a:t>
            </a:r>
            <a:r>
              <a:rPr sz="2400" spc="-95" dirty="0">
                <a:latin typeface="Arial"/>
                <a:cs typeface="Arial"/>
              </a:rPr>
              <a:t>sufficiently </a:t>
            </a:r>
            <a:r>
              <a:rPr sz="2400" spc="-140" dirty="0">
                <a:latin typeface="Arial"/>
                <a:cs typeface="Arial"/>
              </a:rPr>
              <a:t>high </a:t>
            </a:r>
            <a:r>
              <a:rPr sz="2400" spc="-180" dirty="0">
                <a:latin typeface="Arial"/>
                <a:cs typeface="Arial"/>
              </a:rPr>
              <a:t>dimension, </a:t>
            </a:r>
            <a:r>
              <a:rPr sz="2400" dirty="0">
                <a:latin typeface="Arial"/>
                <a:cs typeface="Arial"/>
              </a:rPr>
              <a:t>data </a:t>
            </a:r>
            <a:r>
              <a:rPr sz="2400" spc="-110" dirty="0">
                <a:latin typeface="Arial"/>
                <a:cs typeface="Arial"/>
              </a:rPr>
              <a:t>from  </a:t>
            </a:r>
            <a:r>
              <a:rPr sz="2400" spc="-125" dirty="0">
                <a:latin typeface="Arial"/>
                <a:cs typeface="Arial"/>
              </a:rPr>
              <a:t>two </a:t>
            </a:r>
            <a:r>
              <a:rPr sz="2400" spc="-229" dirty="0">
                <a:latin typeface="Arial"/>
                <a:cs typeface="Arial"/>
              </a:rPr>
              <a:t>classes </a:t>
            </a:r>
            <a:r>
              <a:rPr sz="2400" spc="-195" dirty="0">
                <a:latin typeface="Arial"/>
                <a:cs typeface="Arial"/>
              </a:rPr>
              <a:t>can </a:t>
            </a:r>
            <a:r>
              <a:rPr sz="2400" spc="-114" dirty="0">
                <a:latin typeface="Arial"/>
                <a:cs typeface="Arial"/>
              </a:rPr>
              <a:t>always </a:t>
            </a:r>
            <a:r>
              <a:rPr sz="2400" spc="-65" dirty="0">
                <a:latin typeface="Arial"/>
                <a:cs typeface="Arial"/>
              </a:rPr>
              <a:t>be </a:t>
            </a:r>
            <a:r>
              <a:rPr sz="2400" spc="-70" dirty="0">
                <a:latin typeface="Arial"/>
                <a:cs typeface="Arial"/>
              </a:rPr>
              <a:t>separated by 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-315" dirty="0">
                <a:latin typeface="Arial"/>
                <a:cs typeface="Arial"/>
              </a:rPr>
              <a:t> </a:t>
            </a:r>
            <a:r>
              <a:rPr sz="2400" spc="-90" dirty="0">
                <a:latin typeface="Arial"/>
                <a:cs typeface="Arial"/>
              </a:rPr>
              <a:t>hyperplane</a:t>
            </a:r>
            <a:endParaRPr sz="2400">
              <a:latin typeface="Arial"/>
              <a:cs typeface="Arial"/>
            </a:endParaRPr>
          </a:p>
          <a:p>
            <a:pPr marL="336550" indent="-323850">
              <a:lnSpc>
                <a:spcPct val="100000"/>
              </a:lnSpc>
              <a:spcBef>
                <a:spcPts val="102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400" spc="-245" dirty="0">
                <a:latin typeface="Arial"/>
                <a:cs typeface="Arial"/>
              </a:rPr>
              <a:t>SVM </a:t>
            </a:r>
            <a:r>
              <a:rPr sz="2400" spc="-110" dirty="0">
                <a:latin typeface="Arial"/>
                <a:cs typeface="Arial"/>
              </a:rPr>
              <a:t>finds </a:t>
            </a:r>
            <a:r>
              <a:rPr sz="2400" spc="-175" dirty="0">
                <a:latin typeface="Arial"/>
                <a:cs typeface="Arial"/>
              </a:rPr>
              <a:t>this </a:t>
            </a:r>
            <a:r>
              <a:rPr sz="2400" spc="-90" dirty="0">
                <a:latin typeface="Arial"/>
                <a:cs typeface="Arial"/>
              </a:rPr>
              <a:t>hyperplane </a:t>
            </a:r>
            <a:r>
              <a:rPr sz="2400" spc="-195" dirty="0">
                <a:latin typeface="Arial"/>
                <a:cs typeface="Arial"/>
              </a:rPr>
              <a:t>using </a:t>
            </a:r>
            <a:r>
              <a:rPr sz="2400" b="1" spc="-135" dirty="0">
                <a:latin typeface="Trebuchet MS"/>
                <a:cs typeface="Trebuchet MS"/>
              </a:rPr>
              <a:t>support </a:t>
            </a:r>
            <a:r>
              <a:rPr sz="2400" b="1" spc="-175" dirty="0">
                <a:latin typeface="Trebuchet MS"/>
                <a:cs typeface="Trebuchet MS"/>
              </a:rPr>
              <a:t>vectors </a:t>
            </a:r>
            <a:r>
              <a:rPr sz="2400" spc="-105" dirty="0">
                <a:latin typeface="Arial"/>
                <a:cs typeface="Arial"/>
              </a:rPr>
              <a:t>(“essential” </a:t>
            </a:r>
            <a:r>
              <a:rPr sz="2400" spc="-75" dirty="0">
                <a:latin typeface="Arial"/>
                <a:cs typeface="Arial"/>
              </a:rPr>
              <a:t>training </a:t>
            </a:r>
            <a:r>
              <a:rPr sz="2400" spc="-140" dirty="0">
                <a:latin typeface="Arial"/>
                <a:cs typeface="Arial"/>
              </a:rPr>
              <a:t>tuples)</a:t>
            </a:r>
            <a:r>
              <a:rPr sz="2400" spc="275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and</a:t>
            </a:r>
            <a:endParaRPr sz="2400">
              <a:latin typeface="Arial"/>
              <a:cs typeface="Arial"/>
            </a:endParaRPr>
          </a:p>
          <a:p>
            <a:pPr marL="336550">
              <a:lnSpc>
                <a:spcPct val="100000"/>
              </a:lnSpc>
              <a:spcBef>
                <a:spcPts val="275"/>
              </a:spcBef>
            </a:pPr>
            <a:r>
              <a:rPr sz="2400" b="1" spc="-85" dirty="0">
                <a:latin typeface="Trebuchet MS"/>
                <a:cs typeface="Trebuchet MS"/>
              </a:rPr>
              <a:t>margins </a:t>
            </a:r>
            <a:r>
              <a:rPr sz="2400" spc="-70" dirty="0">
                <a:latin typeface="Arial"/>
                <a:cs typeface="Arial"/>
              </a:rPr>
              <a:t>(defined by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100" dirty="0">
                <a:latin typeface="Arial"/>
                <a:cs typeface="Arial"/>
              </a:rPr>
              <a:t>support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65" dirty="0">
                <a:latin typeface="Arial"/>
                <a:cs typeface="Arial"/>
              </a:rPr>
              <a:t>vectors)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6302" y="338455"/>
            <a:ext cx="707009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40" dirty="0"/>
              <a:t>SVM—History </a:t>
            </a:r>
            <a:r>
              <a:rPr spc="-165" dirty="0"/>
              <a:t>and </a:t>
            </a:r>
            <a:r>
              <a:rPr spc="-190" dirty="0"/>
              <a:t>Applications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48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801052" y="1390713"/>
            <a:ext cx="10555605" cy="4184015"/>
          </a:xfrm>
          <a:prstGeom prst="rect">
            <a:avLst/>
          </a:prstGeom>
        </p:spPr>
        <p:txBody>
          <a:bodyPr vert="horz" wrap="square" lIns="0" tIns="123825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97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spc="-125" dirty="0">
                <a:latin typeface="Arial"/>
                <a:cs typeface="Arial"/>
              </a:rPr>
              <a:t>Vapnik </a:t>
            </a:r>
            <a:r>
              <a:rPr sz="2400" spc="-95" dirty="0">
                <a:latin typeface="Arial"/>
                <a:cs typeface="Arial"/>
              </a:rPr>
              <a:t>and </a:t>
            </a:r>
            <a:r>
              <a:rPr sz="2400" spc="-140" dirty="0">
                <a:latin typeface="Arial"/>
                <a:cs typeface="Arial"/>
              </a:rPr>
              <a:t>colleagues </a:t>
            </a:r>
            <a:r>
              <a:rPr sz="2400" spc="-85" dirty="0">
                <a:latin typeface="Arial"/>
                <a:cs typeface="Arial"/>
              </a:rPr>
              <a:t>(1992)—groundwork </a:t>
            </a:r>
            <a:r>
              <a:rPr sz="2400" spc="-110" dirty="0">
                <a:latin typeface="Arial"/>
                <a:cs typeface="Arial"/>
              </a:rPr>
              <a:t>from </a:t>
            </a:r>
            <a:r>
              <a:rPr sz="2400" spc="-125" dirty="0">
                <a:latin typeface="Arial"/>
                <a:cs typeface="Arial"/>
              </a:rPr>
              <a:t>Vapnik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175" dirty="0">
                <a:latin typeface="Arial"/>
                <a:cs typeface="Arial"/>
              </a:rPr>
              <a:t>Chervonenkis’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statistical</a:t>
            </a:r>
            <a:endParaRPr sz="2400">
              <a:latin typeface="Arial"/>
              <a:cs typeface="Arial"/>
            </a:endParaRPr>
          </a:p>
          <a:p>
            <a:pPr marL="336550">
              <a:lnSpc>
                <a:spcPct val="100000"/>
              </a:lnSpc>
              <a:spcBef>
                <a:spcPts val="875"/>
              </a:spcBef>
            </a:pPr>
            <a:r>
              <a:rPr sz="2400" spc="-80" dirty="0">
                <a:latin typeface="Arial"/>
                <a:cs typeface="Arial"/>
              </a:rPr>
              <a:t>learning </a:t>
            </a:r>
            <a:r>
              <a:rPr sz="2400" spc="-90" dirty="0">
                <a:latin typeface="Arial"/>
                <a:cs typeface="Arial"/>
              </a:rPr>
              <a:t>theory </a:t>
            </a:r>
            <a:r>
              <a:rPr sz="2400" spc="-150" dirty="0">
                <a:latin typeface="Arial"/>
                <a:cs typeface="Arial"/>
              </a:rPr>
              <a:t>in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75" dirty="0">
                <a:latin typeface="Arial"/>
                <a:cs typeface="Arial"/>
              </a:rPr>
              <a:t>1960s</a:t>
            </a:r>
            <a:endParaRPr sz="2400">
              <a:latin typeface="Arial"/>
              <a:cs typeface="Arial"/>
            </a:endParaRPr>
          </a:p>
          <a:p>
            <a:pPr marL="336550" marR="389890" indent="-324485">
              <a:lnSpc>
                <a:spcPct val="130400"/>
              </a:lnSpc>
              <a:spcBef>
                <a:spcPts val="75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u="heavy" spc="-1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Features</a:t>
            </a:r>
            <a:r>
              <a:rPr sz="2400" spc="-165" dirty="0">
                <a:latin typeface="Arial"/>
                <a:cs typeface="Arial"/>
              </a:rPr>
              <a:t>: </a:t>
            </a:r>
            <a:r>
              <a:rPr sz="2400" spc="-75" dirty="0">
                <a:latin typeface="Arial"/>
                <a:cs typeface="Arial"/>
              </a:rPr>
              <a:t>training </a:t>
            </a:r>
            <a:r>
              <a:rPr sz="2400" spc="-195" dirty="0">
                <a:latin typeface="Arial"/>
                <a:cs typeface="Arial"/>
              </a:rPr>
              <a:t>can </a:t>
            </a:r>
            <a:r>
              <a:rPr sz="2400" spc="-65" dirty="0">
                <a:latin typeface="Arial"/>
                <a:cs typeface="Arial"/>
              </a:rPr>
              <a:t>be </a:t>
            </a:r>
            <a:r>
              <a:rPr sz="2400" spc="-185" dirty="0">
                <a:latin typeface="Arial"/>
                <a:cs typeface="Arial"/>
              </a:rPr>
              <a:t>slow </a:t>
            </a:r>
            <a:r>
              <a:rPr sz="2400" spc="-100" dirty="0">
                <a:latin typeface="Arial"/>
                <a:cs typeface="Arial"/>
              </a:rPr>
              <a:t>but </a:t>
            </a:r>
            <a:r>
              <a:rPr sz="2400" spc="-145" dirty="0">
                <a:latin typeface="Arial"/>
                <a:cs typeface="Arial"/>
              </a:rPr>
              <a:t>accuracy </a:t>
            </a:r>
            <a:r>
              <a:rPr sz="2400" spc="-210" dirty="0">
                <a:latin typeface="Arial"/>
                <a:cs typeface="Arial"/>
              </a:rPr>
              <a:t>is </a:t>
            </a:r>
            <a:r>
              <a:rPr sz="2400" spc="-145" dirty="0">
                <a:latin typeface="Arial"/>
                <a:cs typeface="Arial"/>
              </a:rPr>
              <a:t>high </a:t>
            </a:r>
            <a:r>
              <a:rPr sz="2400" spc="-135" dirty="0">
                <a:latin typeface="Arial"/>
                <a:cs typeface="Arial"/>
              </a:rPr>
              <a:t>owing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85" dirty="0">
                <a:latin typeface="Arial"/>
                <a:cs typeface="Arial"/>
              </a:rPr>
              <a:t>their </a:t>
            </a:r>
            <a:r>
              <a:rPr sz="2400" spc="-5" dirty="0">
                <a:latin typeface="Arial"/>
                <a:cs typeface="Arial"/>
              </a:rPr>
              <a:t>ability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140" dirty="0">
                <a:latin typeface="Arial"/>
                <a:cs typeface="Arial"/>
              </a:rPr>
              <a:t>model  </a:t>
            </a:r>
            <a:r>
              <a:rPr sz="2400" spc="-155" dirty="0">
                <a:latin typeface="Arial"/>
                <a:cs typeface="Arial"/>
              </a:rPr>
              <a:t>complex </a:t>
            </a:r>
            <a:r>
              <a:rPr sz="2400" spc="-130" dirty="0">
                <a:latin typeface="Arial"/>
                <a:cs typeface="Arial"/>
              </a:rPr>
              <a:t>nonlinear </a:t>
            </a:r>
            <a:r>
              <a:rPr sz="2400" spc="-160" dirty="0">
                <a:latin typeface="Arial"/>
                <a:cs typeface="Arial"/>
              </a:rPr>
              <a:t>decision </a:t>
            </a:r>
            <a:r>
              <a:rPr sz="2400" spc="-125" dirty="0">
                <a:latin typeface="Arial"/>
                <a:cs typeface="Arial"/>
              </a:rPr>
              <a:t>boundaries </a:t>
            </a:r>
            <a:r>
              <a:rPr sz="2400" spc="-120" dirty="0">
                <a:latin typeface="Arial"/>
                <a:cs typeface="Arial"/>
              </a:rPr>
              <a:t>(margin</a:t>
            </a:r>
            <a:r>
              <a:rPr sz="2400" spc="335" dirty="0">
                <a:latin typeface="Arial"/>
                <a:cs typeface="Arial"/>
              </a:rPr>
              <a:t> </a:t>
            </a:r>
            <a:r>
              <a:rPr sz="2400" spc="-114" dirty="0">
                <a:latin typeface="Arial"/>
                <a:cs typeface="Arial"/>
              </a:rPr>
              <a:t>maximization</a:t>
            </a:r>
            <a:r>
              <a:rPr sz="2000" spc="-114" dirty="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155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u="heavy" spc="-2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Used </a:t>
            </a:r>
            <a:r>
              <a:rPr sz="2400" u="heavy" spc="-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for</a:t>
            </a:r>
            <a:r>
              <a:rPr sz="2400" spc="-40" dirty="0">
                <a:latin typeface="Arial"/>
                <a:cs typeface="Arial"/>
              </a:rPr>
              <a:t>: </a:t>
            </a:r>
            <a:r>
              <a:rPr sz="2400" spc="-120" dirty="0">
                <a:latin typeface="Arial"/>
                <a:cs typeface="Arial"/>
              </a:rPr>
              <a:t>classification </a:t>
            </a:r>
            <a:r>
              <a:rPr sz="2400" spc="-95" dirty="0">
                <a:latin typeface="Arial"/>
                <a:cs typeface="Arial"/>
              </a:rPr>
              <a:t>and </a:t>
            </a:r>
            <a:r>
              <a:rPr sz="2400" spc="-200" dirty="0">
                <a:latin typeface="Arial"/>
                <a:cs typeface="Arial"/>
              </a:rPr>
              <a:t>numeric</a:t>
            </a:r>
            <a:r>
              <a:rPr sz="2400" spc="-175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prediction</a:t>
            </a:r>
            <a:endParaRPr sz="2400">
              <a:latin typeface="Arial"/>
              <a:cs typeface="Arial"/>
            </a:endParaRPr>
          </a:p>
          <a:p>
            <a:pPr marL="336550" indent="-324485">
              <a:lnSpc>
                <a:spcPct val="100000"/>
              </a:lnSpc>
              <a:spcBef>
                <a:spcPts val="155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u="heavy" spc="-1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Applications</a:t>
            </a:r>
            <a:r>
              <a:rPr sz="2400" spc="-11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650875" marR="1295400" indent="-276860">
              <a:lnSpc>
                <a:spcPct val="130400"/>
              </a:lnSpc>
              <a:spcBef>
                <a:spcPts val="600"/>
              </a:spcBef>
            </a:pPr>
            <a:r>
              <a:rPr sz="1650" spc="310" dirty="0">
                <a:solidFill>
                  <a:srgbClr val="93B6D2"/>
                </a:solidFill>
                <a:latin typeface="Arial"/>
                <a:cs typeface="Arial"/>
              </a:rPr>
              <a:t> </a:t>
            </a:r>
            <a:r>
              <a:rPr sz="2400" spc="-110" dirty="0">
                <a:latin typeface="Arial"/>
                <a:cs typeface="Arial"/>
              </a:rPr>
              <a:t>handwritten </a:t>
            </a:r>
            <a:r>
              <a:rPr sz="2400" spc="-5" dirty="0">
                <a:latin typeface="Arial"/>
                <a:cs typeface="Arial"/>
              </a:rPr>
              <a:t>digit </a:t>
            </a:r>
            <a:r>
              <a:rPr sz="2400" spc="-120" dirty="0">
                <a:latin typeface="Arial"/>
                <a:cs typeface="Arial"/>
              </a:rPr>
              <a:t>recognition, </a:t>
            </a:r>
            <a:r>
              <a:rPr sz="2400" spc="-100" dirty="0">
                <a:latin typeface="Arial"/>
                <a:cs typeface="Arial"/>
              </a:rPr>
              <a:t>object </a:t>
            </a:r>
            <a:r>
              <a:rPr sz="2400" spc="-120" dirty="0">
                <a:latin typeface="Arial"/>
                <a:cs typeface="Arial"/>
              </a:rPr>
              <a:t>recognition, </a:t>
            </a:r>
            <a:r>
              <a:rPr sz="2400" spc="-125" dirty="0">
                <a:latin typeface="Arial"/>
                <a:cs typeface="Arial"/>
              </a:rPr>
              <a:t>speaker </a:t>
            </a:r>
            <a:r>
              <a:rPr sz="2400" spc="-105" dirty="0">
                <a:latin typeface="Arial"/>
                <a:cs typeface="Arial"/>
              </a:rPr>
              <a:t>identification,  </a:t>
            </a:r>
            <a:r>
              <a:rPr sz="2400" spc="-145" dirty="0">
                <a:latin typeface="Arial"/>
                <a:cs typeface="Arial"/>
              </a:rPr>
              <a:t>benchmarking time-series </a:t>
            </a:r>
            <a:r>
              <a:rPr sz="2400" spc="-85" dirty="0">
                <a:latin typeface="Arial"/>
                <a:cs typeface="Arial"/>
              </a:rPr>
              <a:t>prediction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180" dirty="0">
                <a:latin typeface="Arial"/>
                <a:cs typeface="Arial"/>
              </a:rPr>
              <a:t>tests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8034" y="606107"/>
            <a:ext cx="5426075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-180" dirty="0"/>
              <a:t>SVM—General</a:t>
            </a:r>
            <a:r>
              <a:rPr sz="3950" spc="25" dirty="0"/>
              <a:t> </a:t>
            </a:r>
            <a:r>
              <a:rPr sz="3950" spc="-265" dirty="0"/>
              <a:t>Philosophy</a:t>
            </a:r>
            <a:endParaRPr sz="3950"/>
          </a:p>
        </p:txBody>
      </p:sp>
      <p:grpSp>
        <p:nvGrpSpPr>
          <p:cNvPr id="3" name="object 3"/>
          <p:cNvGrpSpPr/>
          <p:nvPr/>
        </p:nvGrpSpPr>
        <p:grpSpPr>
          <a:xfrm>
            <a:off x="2057145" y="2057019"/>
            <a:ext cx="8239759" cy="3438525"/>
            <a:chOff x="2057145" y="2057019"/>
            <a:chExt cx="8239759" cy="3438525"/>
          </a:xfrm>
        </p:grpSpPr>
        <p:sp>
          <p:nvSpPr>
            <p:cNvPr id="4" name="object 4"/>
            <p:cNvSpPr/>
            <p:nvPr/>
          </p:nvSpPr>
          <p:spPr>
            <a:xfrm>
              <a:off x="2733733" y="4162483"/>
              <a:ext cx="95259" cy="1524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819458" y="3676708"/>
              <a:ext cx="85734" cy="14288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352733" y="3886258"/>
              <a:ext cx="95259" cy="14288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609908" y="3533833"/>
              <a:ext cx="85734" cy="15240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029008" y="4019608"/>
              <a:ext cx="85734" cy="15240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857558" y="3248083"/>
              <a:ext cx="95259" cy="1524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067108" y="3600508"/>
              <a:ext cx="95259" cy="1524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105208" y="3181408"/>
              <a:ext cx="95259" cy="1524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276658" y="3457633"/>
              <a:ext cx="95259" cy="1524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400483" y="3886258"/>
              <a:ext cx="95259" cy="14288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190933" y="4305358"/>
              <a:ext cx="95259" cy="1524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695758" y="4095808"/>
              <a:ext cx="95259" cy="1524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152833" y="2762308"/>
              <a:ext cx="95259" cy="1524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500625" y="3119501"/>
              <a:ext cx="85725" cy="133350"/>
            </a:xfrm>
            <a:custGeom>
              <a:avLst/>
              <a:gdLst/>
              <a:ahLst/>
              <a:cxnLst/>
              <a:rect l="l" t="t" r="r" b="b"/>
              <a:pathLst>
                <a:path w="85725" h="133350">
                  <a:moveTo>
                    <a:pt x="85725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85725" y="133350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500625" y="3119501"/>
              <a:ext cx="85725" cy="133350"/>
            </a:xfrm>
            <a:custGeom>
              <a:avLst/>
              <a:gdLst/>
              <a:ahLst/>
              <a:cxnLst/>
              <a:rect l="l" t="t" r="r" b="b"/>
              <a:pathLst>
                <a:path w="85725" h="133350">
                  <a:moveTo>
                    <a:pt x="0" y="133350"/>
                  </a:moveTo>
                  <a:lnTo>
                    <a:pt x="85725" y="133350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3335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243450" y="2557526"/>
              <a:ext cx="85725" cy="133350"/>
            </a:xfrm>
            <a:custGeom>
              <a:avLst/>
              <a:gdLst/>
              <a:ahLst/>
              <a:cxnLst/>
              <a:rect l="l" t="t" r="r" b="b"/>
              <a:pathLst>
                <a:path w="85725" h="133350">
                  <a:moveTo>
                    <a:pt x="85725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85725" y="133350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243450" y="2557526"/>
              <a:ext cx="85725" cy="133350"/>
            </a:xfrm>
            <a:custGeom>
              <a:avLst/>
              <a:gdLst/>
              <a:ahLst/>
              <a:cxnLst/>
              <a:rect l="l" t="t" r="r" b="b"/>
              <a:pathLst>
                <a:path w="85725" h="133350">
                  <a:moveTo>
                    <a:pt x="0" y="133350"/>
                  </a:moveTo>
                  <a:lnTo>
                    <a:pt x="85725" y="133350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3335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86350" y="2347976"/>
              <a:ext cx="85725" cy="133350"/>
            </a:xfrm>
            <a:custGeom>
              <a:avLst/>
              <a:gdLst/>
              <a:ahLst/>
              <a:cxnLst/>
              <a:rect l="l" t="t" r="r" b="b"/>
              <a:pathLst>
                <a:path w="85725" h="133350">
                  <a:moveTo>
                    <a:pt x="85725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85725" y="133350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586350" y="2347976"/>
              <a:ext cx="85725" cy="133350"/>
            </a:xfrm>
            <a:custGeom>
              <a:avLst/>
              <a:gdLst/>
              <a:ahLst/>
              <a:cxnLst/>
              <a:rect l="l" t="t" r="r" b="b"/>
              <a:pathLst>
                <a:path w="85725" h="133350">
                  <a:moveTo>
                    <a:pt x="0" y="133350"/>
                  </a:moveTo>
                  <a:lnTo>
                    <a:pt x="85725" y="133350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3335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710175" y="3538601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85725" y="0"/>
                  </a:moveTo>
                  <a:lnTo>
                    <a:pt x="0" y="0"/>
                  </a:lnTo>
                  <a:lnTo>
                    <a:pt x="0" y="142875"/>
                  </a:lnTo>
                  <a:lnTo>
                    <a:pt x="85725" y="14287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710175" y="3538601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0" y="142875"/>
                  </a:moveTo>
                  <a:lnTo>
                    <a:pt x="85725" y="142875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428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672075" y="2690876"/>
              <a:ext cx="76200" cy="142875"/>
            </a:xfrm>
            <a:custGeom>
              <a:avLst/>
              <a:gdLst/>
              <a:ahLst/>
              <a:cxnLst/>
              <a:rect l="l" t="t" r="r" b="b"/>
              <a:pathLst>
                <a:path w="76200" h="142875">
                  <a:moveTo>
                    <a:pt x="76200" y="0"/>
                  </a:moveTo>
                  <a:lnTo>
                    <a:pt x="0" y="0"/>
                  </a:lnTo>
                  <a:lnTo>
                    <a:pt x="0" y="142875"/>
                  </a:lnTo>
                  <a:lnTo>
                    <a:pt x="76200" y="14287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672075" y="2690876"/>
              <a:ext cx="76200" cy="142875"/>
            </a:xfrm>
            <a:custGeom>
              <a:avLst/>
              <a:gdLst/>
              <a:ahLst/>
              <a:cxnLst/>
              <a:rect l="l" t="t" r="r" b="b"/>
              <a:pathLst>
                <a:path w="76200" h="142875">
                  <a:moveTo>
                    <a:pt x="0" y="142875"/>
                  </a:moveTo>
                  <a:lnTo>
                    <a:pt x="76200" y="142875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428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834000" y="3043301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85725" y="0"/>
                  </a:moveTo>
                  <a:lnTo>
                    <a:pt x="0" y="0"/>
                  </a:lnTo>
                  <a:lnTo>
                    <a:pt x="0" y="142875"/>
                  </a:lnTo>
                  <a:lnTo>
                    <a:pt x="85725" y="14287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834000" y="3043301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0" y="142875"/>
                  </a:moveTo>
                  <a:lnTo>
                    <a:pt x="85725" y="142875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428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795900" y="2347976"/>
              <a:ext cx="85725" cy="133350"/>
            </a:xfrm>
            <a:custGeom>
              <a:avLst/>
              <a:gdLst/>
              <a:ahLst/>
              <a:cxnLst/>
              <a:rect l="l" t="t" r="r" b="b"/>
              <a:pathLst>
                <a:path w="85725" h="133350">
                  <a:moveTo>
                    <a:pt x="85725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85725" y="133350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795900" y="2347976"/>
              <a:ext cx="85725" cy="133350"/>
            </a:xfrm>
            <a:custGeom>
              <a:avLst/>
              <a:gdLst/>
              <a:ahLst/>
              <a:cxnLst/>
              <a:rect l="l" t="t" r="r" b="b"/>
              <a:pathLst>
                <a:path w="85725" h="133350">
                  <a:moveTo>
                    <a:pt x="0" y="133350"/>
                  </a:moveTo>
                  <a:lnTo>
                    <a:pt x="85725" y="133350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3335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043550" y="2481326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85725" y="0"/>
                  </a:moveTo>
                  <a:lnTo>
                    <a:pt x="0" y="0"/>
                  </a:lnTo>
                  <a:lnTo>
                    <a:pt x="0" y="142875"/>
                  </a:lnTo>
                  <a:lnTo>
                    <a:pt x="85725" y="14287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043550" y="2481326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0" y="142875"/>
                  </a:moveTo>
                  <a:lnTo>
                    <a:pt x="85725" y="142875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428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4957825" y="3252851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85725" y="0"/>
                  </a:moveTo>
                  <a:lnTo>
                    <a:pt x="0" y="0"/>
                  </a:lnTo>
                  <a:lnTo>
                    <a:pt x="0" y="142875"/>
                  </a:lnTo>
                  <a:lnTo>
                    <a:pt x="85725" y="14287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957825" y="3252851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0" y="142875"/>
                  </a:moveTo>
                  <a:lnTo>
                    <a:pt x="85725" y="142875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428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091175" y="2909951"/>
              <a:ext cx="76200" cy="133350"/>
            </a:xfrm>
            <a:custGeom>
              <a:avLst/>
              <a:gdLst/>
              <a:ahLst/>
              <a:cxnLst/>
              <a:rect l="l" t="t" r="r" b="b"/>
              <a:pathLst>
                <a:path w="76200" h="133350">
                  <a:moveTo>
                    <a:pt x="76200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76200" y="13335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091175" y="2909951"/>
              <a:ext cx="76200" cy="133350"/>
            </a:xfrm>
            <a:custGeom>
              <a:avLst/>
              <a:gdLst/>
              <a:ahLst/>
              <a:cxnLst/>
              <a:rect l="l" t="t" r="r" b="b"/>
              <a:pathLst>
                <a:path w="76200" h="133350">
                  <a:moveTo>
                    <a:pt x="0" y="133350"/>
                  </a:moveTo>
                  <a:lnTo>
                    <a:pt x="76200" y="13335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3335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043550" y="3814826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85725" y="0"/>
                  </a:moveTo>
                  <a:lnTo>
                    <a:pt x="0" y="0"/>
                  </a:lnTo>
                  <a:lnTo>
                    <a:pt x="0" y="142875"/>
                  </a:lnTo>
                  <a:lnTo>
                    <a:pt x="85725" y="14287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043550" y="3814826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0" y="142875"/>
                  </a:moveTo>
                  <a:lnTo>
                    <a:pt x="85725" y="142875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428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300725" y="3119501"/>
              <a:ext cx="76200" cy="133350"/>
            </a:xfrm>
            <a:custGeom>
              <a:avLst/>
              <a:gdLst/>
              <a:ahLst/>
              <a:cxnLst/>
              <a:rect l="l" t="t" r="r" b="b"/>
              <a:pathLst>
                <a:path w="76200" h="133350">
                  <a:moveTo>
                    <a:pt x="76200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76200" y="13335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300725" y="3119501"/>
              <a:ext cx="76200" cy="133350"/>
            </a:xfrm>
            <a:custGeom>
              <a:avLst/>
              <a:gdLst/>
              <a:ahLst/>
              <a:cxnLst/>
              <a:rect l="l" t="t" r="r" b="b"/>
              <a:pathLst>
                <a:path w="76200" h="133350">
                  <a:moveTo>
                    <a:pt x="0" y="133350"/>
                  </a:moveTo>
                  <a:lnTo>
                    <a:pt x="76200" y="13335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3335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300725" y="3605276"/>
              <a:ext cx="76200" cy="142875"/>
            </a:xfrm>
            <a:custGeom>
              <a:avLst/>
              <a:gdLst/>
              <a:ahLst/>
              <a:cxnLst/>
              <a:rect l="l" t="t" r="r" b="b"/>
              <a:pathLst>
                <a:path w="76200" h="142875">
                  <a:moveTo>
                    <a:pt x="76200" y="0"/>
                  </a:moveTo>
                  <a:lnTo>
                    <a:pt x="0" y="0"/>
                  </a:lnTo>
                  <a:lnTo>
                    <a:pt x="0" y="142875"/>
                  </a:lnTo>
                  <a:lnTo>
                    <a:pt x="76200" y="14287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5300725" y="3605276"/>
              <a:ext cx="76200" cy="142875"/>
            </a:xfrm>
            <a:custGeom>
              <a:avLst/>
              <a:gdLst/>
              <a:ahLst/>
              <a:cxnLst/>
              <a:rect l="l" t="t" r="r" b="b"/>
              <a:pathLst>
                <a:path w="76200" h="142875">
                  <a:moveTo>
                    <a:pt x="0" y="142875"/>
                  </a:moveTo>
                  <a:lnTo>
                    <a:pt x="76200" y="142875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428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338825" y="3891026"/>
              <a:ext cx="85725" cy="133350"/>
            </a:xfrm>
            <a:custGeom>
              <a:avLst/>
              <a:gdLst/>
              <a:ahLst/>
              <a:cxnLst/>
              <a:rect l="l" t="t" r="r" b="b"/>
              <a:pathLst>
                <a:path w="85725" h="133350">
                  <a:moveTo>
                    <a:pt x="85725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85725" y="133350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062225" y="2062099"/>
              <a:ext cx="4114800" cy="2667000"/>
            </a:xfrm>
            <a:custGeom>
              <a:avLst/>
              <a:gdLst/>
              <a:ahLst/>
              <a:cxnLst/>
              <a:rect l="l" t="t" r="r" b="b"/>
              <a:pathLst>
                <a:path w="4114800" h="2667000">
                  <a:moveTo>
                    <a:pt x="3276600" y="1962277"/>
                  </a:moveTo>
                  <a:lnTo>
                    <a:pt x="3362325" y="1962277"/>
                  </a:lnTo>
                  <a:lnTo>
                    <a:pt x="3362325" y="1828927"/>
                  </a:lnTo>
                  <a:lnTo>
                    <a:pt x="3276600" y="1828927"/>
                  </a:lnTo>
                  <a:lnTo>
                    <a:pt x="3276600" y="1962277"/>
                  </a:lnTo>
                  <a:close/>
                </a:path>
                <a:path w="4114800" h="2667000">
                  <a:moveTo>
                    <a:pt x="0" y="2667000"/>
                  </a:moveTo>
                  <a:lnTo>
                    <a:pt x="4114800" y="2667000"/>
                  </a:lnTo>
                  <a:lnTo>
                    <a:pt x="4114800" y="0"/>
                  </a:lnTo>
                  <a:lnTo>
                    <a:pt x="0" y="0"/>
                  </a:lnTo>
                  <a:lnTo>
                    <a:pt x="0" y="266700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3748150" y="2205101"/>
              <a:ext cx="581025" cy="2457450"/>
            </a:xfrm>
            <a:custGeom>
              <a:avLst/>
              <a:gdLst/>
              <a:ahLst/>
              <a:cxnLst/>
              <a:rect l="l" t="t" r="r" b="b"/>
              <a:pathLst>
                <a:path w="581025" h="2457450">
                  <a:moveTo>
                    <a:pt x="457200" y="0"/>
                  </a:moveTo>
                  <a:lnTo>
                    <a:pt x="581025" y="2381123"/>
                  </a:lnTo>
                </a:path>
                <a:path w="581025" h="2457450">
                  <a:moveTo>
                    <a:pt x="0" y="66675"/>
                  </a:moveTo>
                  <a:lnTo>
                    <a:pt x="123825" y="2457323"/>
                  </a:lnTo>
                </a:path>
              </a:pathLst>
            </a:custGeom>
            <a:ln w="953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995800" y="2271776"/>
              <a:ext cx="123825" cy="2390775"/>
            </a:xfrm>
            <a:custGeom>
              <a:avLst/>
              <a:gdLst/>
              <a:ahLst/>
              <a:cxnLst/>
              <a:rect l="l" t="t" r="r" b="b"/>
              <a:pathLst>
                <a:path w="123825" h="2390775">
                  <a:moveTo>
                    <a:pt x="0" y="0"/>
                  </a:moveTo>
                  <a:lnTo>
                    <a:pt x="123825" y="2390648"/>
                  </a:lnTo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848533" y="4162483"/>
              <a:ext cx="85734" cy="15240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924733" y="3676708"/>
              <a:ext cx="95259" cy="14288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467533" y="3886258"/>
              <a:ext cx="95259" cy="14288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715183" y="3533833"/>
              <a:ext cx="95259" cy="1524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134283" y="4019608"/>
              <a:ext cx="95259" cy="1524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972358" y="3248083"/>
              <a:ext cx="95259" cy="1524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7181908" y="3600508"/>
              <a:ext cx="95259" cy="1524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220008" y="3181408"/>
              <a:ext cx="95259" cy="1524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391458" y="3457633"/>
              <a:ext cx="95259" cy="1524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515283" y="3886258"/>
              <a:ext cx="95259" cy="14288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305733" y="4305358"/>
              <a:ext cx="95259" cy="1524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810558" y="4095808"/>
              <a:ext cx="95259" cy="15240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267633" y="2762308"/>
              <a:ext cx="85734" cy="15240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8615426" y="3119501"/>
              <a:ext cx="76200" cy="133350"/>
            </a:xfrm>
            <a:custGeom>
              <a:avLst/>
              <a:gdLst/>
              <a:ahLst/>
              <a:cxnLst/>
              <a:rect l="l" t="t" r="r" b="b"/>
              <a:pathLst>
                <a:path w="76200" h="133350">
                  <a:moveTo>
                    <a:pt x="76200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76200" y="13335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8615426" y="3119501"/>
              <a:ext cx="76200" cy="133350"/>
            </a:xfrm>
            <a:custGeom>
              <a:avLst/>
              <a:gdLst/>
              <a:ahLst/>
              <a:cxnLst/>
              <a:rect l="l" t="t" r="r" b="b"/>
              <a:pathLst>
                <a:path w="76200" h="133350">
                  <a:moveTo>
                    <a:pt x="0" y="133350"/>
                  </a:moveTo>
                  <a:lnTo>
                    <a:pt x="76200" y="13335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3335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8358250" y="2557526"/>
              <a:ext cx="85725" cy="133350"/>
            </a:xfrm>
            <a:custGeom>
              <a:avLst/>
              <a:gdLst/>
              <a:ahLst/>
              <a:cxnLst/>
              <a:rect l="l" t="t" r="r" b="b"/>
              <a:pathLst>
                <a:path w="85725" h="133350">
                  <a:moveTo>
                    <a:pt x="85725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85725" y="133350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8358250" y="2557526"/>
              <a:ext cx="85725" cy="133350"/>
            </a:xfrm>
            <a:custGeom>
              <a:avLst/>
              <a:gdLst/>
              <a:ahLst/>
              <a:cxnLst/>
              <a:rect l="l" t="t" r="r" b="b"/>
              <a:pathLst>
                <a:path w="85725" h="133350">
                  <a:moveTo>
                    <a:pt x="0" y="133350"/>
                  </a:moveTo>
                  <a:lnTo>
                    <a:pt x="85725" y="133350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3335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8691626" y="2347976"/>
              <a:ext cx="85725" cy="133350"/>
            </a:xfrm>
            <a:custGeom>
              <a:avLst/>
              <a:gdLst/>
              <a:ahLst/>
              <a:cxnLst/>
              <a:rect l="l" t="t" r="r" b="b"/>
              <a:pathLst>
                <a:path w="85725" h="133350">
                  <a:moveTo>
                    <a:pt x="85725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85725" y="133350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8691626" y="2347976"/>
              <a:ext cx="85725" cy="133350"/>
            </a:xfrm>
            <a:custGeom>
              <a:avLst/>
              <a:gdLst/>
              <a:ahLst/>
              <a:cxnLst/>
              <a:rect l="l" t="t" r="r" b="b"/>
              <a:pathLst>
                <a:path w="85725" h="133350">
                  <a:moveTo>
                    <a:pt x="0" y="133350"/>
                  </a:moveTo>
                  <a:lnTo>
                    <a:pt x="85725" y="133350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3335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8824976" y="3538601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85725" y="0"/>
                  </a:moveTo>
                  <a:lnTo>
                    <a:pt x="0" y="0"/>
                  </a:lnTo>
                  <a:lnTo>
                    <a:pt x="0" y="142875"/>
                  </a:lnTo>
                  <a:lnTo>
                    <a:pt x="85725" y="14287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8824976" y="3538601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0" y="142875"/>
                  </a:moveTo>
                  <a:lnTo>
                    <a:pt x="85725" y="142875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428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8777351" y="2690876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85725" y="0"/>
                  </a:moveTo>
                  <a:lnTo>
                    <a:pt x="0" y="0"/>
                  </a:lnTo>
                  <a:lnTo>
                    <a:pt x="0" y="142875"/>
                  </a:lnTo>
                  <a:lnTo>
                    <a:pt x="85725" y="14287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8777351" y="2690876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0" y="142875"/>
                  </a:moveTo>
                  <a:lnTo>
                    <a:pt x="85725" y="142875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428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8948801" y="3043301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85725" y="0"/>
                  </a:moveTo>
                  <a:lnTo>
                    <a:pt x="0" y="0"/>
                  </a:lnTo>
                  <a:lnTo>
                    <a:pt x="0" y="142875"/>
                  </a:lnTo>
                  <a:lnTo>
                    <a:pt x="85725" y="14287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8948801" y="3043301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0" y="142875"/>
                  </a:moveTo>
                  <a:lnTo>
                    <a:pt x="85725" y="142875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428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8910701" y="2347976"/>
              <a:ext cx="76200" cy="133350"/>
            </a:xfrm>
            <a:custGeom>
              <a:avLst/>
              <a:gdLst/>
              <a:ahLst/>
              <a:cxnLst/>
              <a:rect l="l" t="t" r="r" b="b"/>
              <a:pathLst>
                <a:path w="76200" h="133350">
                  <a:moveTo>
                    <a:pt x="76200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76200" y="13335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8910701" y="2347976"/>
              <a:ext cx="76200" cy="133350"/>
            </a:xfrm>
            <a:custGeom>
              <a:avLst/>
              <a:gdLst/>
              <a:ahLst/>
              <a:cxnLst/>
              <a:rect l="l" t="t" r="r" b="b"/>
              <a:pathLst>
                <a:path w="76200" h="133350">
                  <a:moveTo>
                    <a:pt x="0" y="133350"/>
                  </a:moveTo>
                  <a:lnTo>
                    <a:pt x="76200" y="13335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3335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9158351" y="2481326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85725" y="0"/>
                  </a:moveTo>
                  <a:lnTo>
                    <a:pt x="0" y="0"/>
                  </a:lnTo>
                  <a:lnTo>
                    <a:pt x="0" y="142875"/>
                  </a:lnTo>
                  <a:lnTo>
                    <a:pt x="85725" y="14287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9158351" y="2481326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0" y="142875"/>
                  </a:moveTo>
                  <a:lnTo>
                    <a:pt x="85725" y="142875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428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9072626" y="3252851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85725" y="0"/>
                  </a:moveTo>
                  <a:lnTo>
                    <a:pt x="0" y="0"/>
                  </a:lnTo>
                  <a:lnTo>
                    <a:pt x="0" y="142875"/>
                  </a:lnTo>
                  <a:lnTo>
                    <a:pt x="85725" y="14287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9072626" y="3252851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0" y="142875"/>
                  </a:moveTo>
                  <a:lnTo>
                    <a:pt x="85725" y="142875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428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9196451" y="2909951"/>
              <a:ext cx="85725" cy="133350"/>
            </a:xfrm>
            <a:custGeom>
              <a:avLst/>
              <a:gdLst/>
              <a:ahLst/>
              <a:cxnLst/>
              <a:rect l="l" t="t" r="r" b="b"/>
              <a:pathLst>
                <a:path w="85725" h="133350">
                  <a:moveTo>
                    <a:pt x="85725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85725" y="133350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9196451" y="2909951"/>
              <a:ext cx="85725" cy="133350"/>
            </a:xfrm>
            <a:custGeom>
              <a:avLst/>
              <a:gdLst/>
              <a:ahLst/>
              <a:cxnLst/>
              <a:rect l="l" t="t" r="r" b="b"/>
              <a:pathLst>
                <a:path w="85725" h="133350">
                  <a:moveTo>
                    <a:pt x="0" y="133350"/>
                  </a:moveTo>
                  <a:lnTo>
                    <a:pt x="85725" y="133350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3335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9158351" y="3814826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85725" y="0"/>
                  </a:moveTo>
                  <a:lnTo>
                    <a:pt x="0" y="0"/>
                  </a:lnTo>
                  <a:lnTo>
                    <a:pt x="0" y="142875"/>
                  </a:lnTo>
                  <a:lnTo>
                    <a:pt x="85725" y="14287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9158351" y="3814826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0" y="142875"/>
                  </a:moveTo>
                  <a:lnTo>
                    <a:pt x="85725" y="142875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428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9406001" y="3119501"/>
              <a:ext cx="85725" cy="133350"/>
            </a:xfrm>
            <a:custGeom>
              <a:avLst/>
              <a:gdLst/>
              <a:ahLst/>
              <a:cxnLst/>
              <a:rect l="l" t="t" r="r" b="b"/>
              <a:pathLst>
                <a:path w="85725" h="133350">
                  <a:moveTo>
                    <a:pt x="85725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85725" y="133350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9406001" y="3119501"/>
              <a:ext cx="85725" cy="133350"/>
            </a:xfrm>
            <a:custGeom>
              <a:avLst/>
              <a:gdLst/>
              <a:ahLst/>
              <a:cxnLst/>
              <a:rect l="l" t="t" r="r" b="b"/>
              <a:pathLst>
                <a:path w="85725" h="133350">
                  <a:moveTo>
                    <a:pt x="0" y="133350"/>
                  </a:moveTo>
                  <a:lnTo>
                    <a:pt x="85725" y="133350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3335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9406001" y="3605276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85725" y="0"/>
                  </a:moveTo>
                  <a:lnTo>
                    <a:pt x="0" y="0"/>
                  </a:lnTo>
                  <a:lnTo>
                    <a:pt x="0" y="142875"/>
                  </a:lnTo>
                  <a:lnTo>
                    <a:pt x="85725" y="14287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9406001" y="3605276"/>
              <a:ext cx="85725" cy="142875"/>
            </a:xfrm>
            <a:custGeom>
              <a:avLst/>
              <a:gdLst/>
              <a:ahLst/>
              <a:cxnLst/>
              <a:rect l="l" t="t" r="r" b="b"/>
              <a:pathLst>
                <a:path w="85725" h="142875">
                  <a:moveTo>
                    <a:pt x="0" y="142875"/>
                  </a:moveTo>
                  <a:lnTo>
                    <a:pt x="85725" y="142875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4287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9453626" y="3891026"/>
              <a:ext cx="85725" cy="133350"/>
            </a:xfrm>
            <a:custGeom>
              <a:avLst/>
              <a:gdLst/>
              <a:ahLst/>
              <a:cxnLst/>
              <a:rect l="l" t="t" r="r" b="b"/>
              <a:pathLst>
                <a:path w="85725" h="133350">
                  <a:moveTo>
                    <a:pt x="85725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85725" y="133350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6177025" y="2062099"/>
              <a:ext cx="4114800" cy="2667000"/>
            </a:xfrm>
            <a:custGeom>
              <a:avLst/>
              <a:gdLst/>
              <a:ahLst/>
              <a:cxnLst/>
              <a:rect l="l" t="t" r="r" b="b"/>
              <a:pathLst>
                <a:path w="4114800" h="2667000">
                  <a:moveTo>
                    <a:pt x="3276600" y="1962277"/>
                  </a:moveTo>
                  <a:lnTo>
                    <a:pt x="3362325" y="1962277"/>
                  </a:lnTo>
                  <a:lnTo>
                    <a:pt x="3362325" y="1828927"/>
                  </a:lnTo>
                  <a:lnTo>
                    <a:pt x="3276600" y="1828927"/>
                  </a:lnTo>
                  <a:lnTo>
                    <a:pt x="3276600" y="1962277"/>
                  </a:lnTo>
                  <a:close/>
                </a:path>
                <a:path w="4114800" h="2667000">
                  <a:moveTo>
                    <a:pt x="0" y="2667000"/>
                  </a:moveTo>
                  <a:lnTo>
                    <a:pt x="4114800" y="2667000"/>
                  </a:lnTo>
                  <a:lnTo>
                    <a:pt x="4114800" y="0"/>
                  </a:lnTo>
                  <a:lnTo>
                    <a:pt x="0" y="0"/>
                  </a:lnTo>
                  <a:lnTo>
                    <a:pt x="0" y="266700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167625" y="2138426"/>
              <a:ext cx="1905000" cy="2438400"/>
            </a:xfrm>
            <a:custGeom>
              <a:avLst/>
              <a:gdLst/>
              <a:ahLst/>
              <a:cxnLst/>
              <a:rect l="l" t="t" r="r" b="b"/>
              <a:pathLst>
                <a:path w="1905000" h="2438400">
                  <a:moveTo>
                    <a:pt x="0" y="76200"/>
                  </a:moveTo>
                  <a:lnTo>
                    <a:pt x="914400" y="2438273"/>
                  </a:lnTo>
                </a:path>
                <a:path w="1905000" h="2438400">
                  <a:moveTo>
                    <a:pt x="990600" y="0"/>
                  </a:moveTo>
                  <a:lnTo>
                    <a:pt x="1905000" y="2362073"/>
                  </a:lnTo>
                </a:path>
              </a:pathLst>
            </a:custGeom>
            <a:ln w="953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701025" y="2214626"/>
              <a:ext cx="914400" cy="2362200"/>
            </a:xfrm>
            <a:custGeom>
              <a:avLst/>
              <a:gdLst/>
              <a:ahLst/>
              <a:cxnLst/>
              <a:rect l="l" t="t" r="r" b="b"/>
              <a:pathLst>
                <a:path w="914400" h="2362200">
                  <a:moveTo>
                    <a:pt x="0" y="0"/>
                  </a:moveTo>
                  <a:lnTo>
                    <a:pt x="914400" y="2362073"/>
                  </a:lnTo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173216" y="2671825"/>
              <a:ext cx="2594610" cy="2823210"/>
            </a:xfrm>
            <a:custGeom>
              <a:avLst/>
              <a:gdLst/>
              <a:ahLst/>
              <a:cxnLst/>
              <a:rect l="l" t="t" r="r" b="b"/>
              <a:pathLst>
                <a:path w="2594609" h="2823210">
                  <a:moveTo>
                    <a:pt x="2594483" y="990600"/>
                  </a:moveTo>
                  <a:lnTo>
                    <a:pt x="2510536" y="1004570"/>
                  </a:lnTo>
                  <a:lnTo>
                    <a:pt x="2530106" y="1031468"/>
                  </a:lnTo>
                  <a:lnTo>
                    <a:pt x="179476" y="2741003"/>
                  </a:lnTo>
                  <a:lnTo>
                    <a:pt x="1548968" y="1576946"/>
                  </a:lnTo>
                  <a:lnTo>
                    <a:pt x="1570609" y="1602359"/>
                  </a:lnTo>
                  <a:lnTo>
                    <a:pt x="1587969" y="1561465"/>
                  </a:lnTo>
                  <a:lnTo>
                    <a:pt x="1603883" y="1524000"/>
                  </a:lnTo>
                  <a:lnTo>
                    <a:pt x="1521206" y="1544320"/>
                  </a:lnTo>
                  <a:lnTo>
                    <a:pt x="1542783" y="1569681"/>
                  </a:lnTo>
                  <a:lnTo>
                    <a:pt x="91135" y="2803563"/>
                  </a:lnTo>
                  <a:lnTo>
                    <a:pt x="126669" y="2710624"/>
                  </a:lnTo>
                  <a:lnTo>
                    <a:pt x="2389797" y="588911"/>
                  </a:lnTo>
                  <a:lnTo>
                    <a:pt x="2412619" y="613283"/>
                  </a:lnTo>
                  <a:lnTo>
                    <a:pt x="2427363" y="573278"/>
                  </a:lnTo>
                  <a:lnTo>
                    <a:pt x="2442083" y="533400"/>
                  </a:lnTo>
                  <a:lnTo>
                    <a:pt x="2360549" y="557657"/>
                  </a:lnTo>
                  <a:lnTo>
                    <a:pt x="2383294" y="581964"/>
                  </a:lnTo>
                  <a:lnTo>
                    <a:pt x="134454" y="2690279"/>
                  </a:lnTo>
                  <a:lnTo>
                    <a:pt x="156794" y="2631833"/>
                  </a:lnTo>
                  <a:lnTo>
                    <a:pt x="2170265" y="62915"/>
                  </a:lnTo>
                  <a:lnTo>
                    <a:pt x="2196465" y="83439"/>
                  </a:lnTo>
                  <a:lnTo>
                    <a:pt x="2203894" y="46990"/>
                  </a:lnTo>
                  <a:lnTo>
                    <a:pt x="2213483" y="0"/>
                  </a:lnTo>
                  <a:lnTo>
                    <a:pt x="2136521" y="36449"/>
                  </a:lnTo>
                  <a:lnTo>
                    <a:pt x="2162797" y="57061"/>
                  </a:lnTo>
                  <a:lnTo>
                    <a:pt x="168376" y="2601531"/>
                  </a:lnTo>
                  <a:lnTo>
                    <a:pt x="1047775" y="301434"/>
                  </a:lnTo>
                  <a:lnTo>
                    <a:pt x="1078865" y="313309"/>
                  </a:lnTo>
                  <a:lnTo>
                    <a:pt x="1076172" y="286131"/>
                  </a:lnTo>
                  <a:lnTo>
                    <a:pt x="1070483" y="228600"/>
                  </a:lnTo>
                  <a:lnTo>
                    <a:pt x="1007745" y="286131"/>
                  </a:lnTo>
                  <a:lnTo>
                    <a:pt x="1038872" y="298030"/>
                  </a:lnTo>
                  <a:lnTo>
                    <a:pt x="148234" y="2627236"/>
                  </a:lnTo>
                  <a:lnTo>
                    <a:pt x="136652" y="2642019"/>
                  </a:lnTo>
                  <a:lnTo>
                    <a:pt x="136652" y="2657538"/>
                  </a:lnTo>
                  <a:lnTo>
                    <a:pt x="118364" y="2705354"/>
                  </a:lnTo>
                  <a:lnTo>
                    <a:pt x="45986" y="2773210"/>
                  </a:lnTo>
                  <a:lnTo>
                    <a:pt x="136652" y="2657538"/>
                  </a:lnTo>
                  <a:lnTo>
                    <a:pt x="136652" y="2642019"/>
                  </a:lnTo>
                  <a:lnTo>
                    <a:pt x="0" y="2816352"/>
                  </a:lnTo>
                  <a:lnTo>
                    <a:pt x="3746" y="2819336"/>
                  </a:lnTo>
                  <a:lnTo>
                    <a:pt x="6985" y="2822829"/>
                  </a:lnTo>
                  <a:lnTo>
                    <a:pt x="110578" y="2725712"/>
                  </a:lnTo>
                  <a:lnTo>
                    <a:pt x="75438" y="2817622"/>
                  </a:lnTo>
                  <a:lnTo>
                    <a:pt x="79946" y="2819336"/>
                  </a:lnTo>
                  <a:lnTo>
                    <a:pt x="82804" y="2823210"/>
                  </a:lnTo>
                  <a:lnTo>
                    <a:pt x="2535732" y="1039202"/>
                  </a:lnTo>
                  <a:lnTo>
                    <a:pt x="2555367" y="1066165"/>
                  </a:lnTo>
                  <a:lnTo>
                    <a:pt x="2577185" y="1024001"/>
                  </a:lnTo>
                  <a:lnTo>
                    <a:pt x="2594483" y="9906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1" name="object 91"/>
          <p:cNvSpPr txBox="1"/>
          <p:nvPr/>
        </p:nvSpPr>
        <p:spPr>
          <a:xfrm>
            <a:off x="5096255" y="5617845"/>
            <a:ext cx="19939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0" dirty="0">
                <a:solidFill>
                  <a:srgbClr val="FF0000"/>
                </a:solidFill>
                <a:latin typeface="Trebuchet MS"/>
                <a:cs typeface="Trebuchet MS"/>
              </a:rPr>
              <a:t>Support</a:t>
            </a:r>
            <a:r>
              <a:rPr sz="2400" b="1" spc="-125" dirty="0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sz="2400" b="1" spc="-200" dirty="0">
                <a:solidFill>
                  <a:srgbClr val="FF0000"/>
                </a:solidFill>
                <a:latin typeface="Trebuchet MS"/>
                <a:cs typeface="Trebuchet MS"/>
              </a:rPr>
              <a:t>Vectors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2671826" y="5049901"/>
            <a:ext cx="1652905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400" spc="-170" dirty="0">
                <a:latin typeface="Arial"/>
                <a:cs typeface="Arial"/>
              </a:rPr>
              <a:t>Small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Margin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3638677" y="3332479"/>
            <a:ext cx="614680" cy="1779270"/>
          </a:xfrm>
          <a:custGeom>
            <a:avLst/>
            <a:gdLst/>
            <a:ahLst/>
            <a:cxnLst/>
            <a:rect l="l" t="t" r="r" b="b"/>
            <a:pathLst>
              <a:path w="614679" h="1779270">
                <a:moveTo>
                  <a:pt x="405892" y="184023"/>
                </a:moveTo>
                <a:lnTo>
                  <a:pt x="400519" y="162179"/>
                </a:lnTo>
                <a:lnTo>
                  <a:pt x="385572" y="101346"/>
                </a:lnTo>
                <a:lnTo>
                  <a:pt x="331597" y="167132"/>
                </a:lnTo>
                <a:lnTo>
                  <a:pt x="364096" y="174523"/>
                </a:lnTo>
                <a:lnTo>
                  <a:pt x="0" y="1776603"/>
                </a:lnTo>
                <a:lnTo>
                  <a:pt x="9271" y="1778762"/>
                </a:lnTo>
                <a:lnTo>
                  <a:pt x="373341" y="176631"/>
                </a:lnTo>
                <a:lnTo>
                  <a:pt x="405892" y="184023"/>
                </a:lnTo>
                <a:close/>
              </a:path>
              <a:path w="614679" h="1779270">
                <a:moveTo>
                  <a:pt x="614172" y="25146"/>
                </a:moveTo>
                <a:lnTo>
                  <a:pt x="532765" y="0"/>
                </a:lnTo>
                <a:lnTo>
                  <a:pt x="538264" y="32956"/>
                </a:lnTo>
                <a:lnTo>
                  <a:pt x="231419" y="84035"/>
                </a:lnTo>
                <a:lnTo>
                  <a:pt x="225933" y="51181"/>
                </a:lnTo>
                <a:lnTo>
                  <a:pt x="156972" y="101346"/>
                </a:lnTo>
                <a:lnTo>
                  <a:pt x="238506" y="126365"/>
                </a:lnTo>
                <a:lnTo>
                  <a:pt x="233337" y="95504"/>
                </a:lnTo>
                <a:lnTo>
                  <a:pt x="232994" y="93421"/>
                </a:lnTo>
                <a:lnTo>
                  <a:pt x="539838" y="42341"/>
                </a:lnTo>
                <a:lnTo>
                  <a:pt x="545338" y="75184"/>
                </a:lnTo>
                <a:lnTo>
                  <a:pt x="606298" y="30861"/>
                </a:lnTo>
                <a:lnTo>
                  <a:pt x="614172" y="25146"/>
                </a:lnTo>
                <a:close/>
              </a:path>
            </a:pathLst>
          </a:custGeom>
          <a:solidFill>
            <a:srgbClr val="6F4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7339330" y="5047932"/>
            <a:ext cx="17005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20" dirty="0">
                <a:latin typeface="Arial"/>
                <a:cs typeface="Arial"/>
              </a:rPr>
              <a:t>Large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65" dirty="0">
                <a:latin typeface="Arial"/>
                <a:cs typeface="Arial"/>
              </a:rPr>
              <a:t>Margin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7472299" y="2621025"/>
            <a:ext cx="838200" cy="2499360"/>
          </a:xfrm>
          <a:custGeom>
            <a:avLst/>
            <a:gdLst/>
            <a:ahLst/>
            <a:cxnLst/>
            <a:rect l="l" t="t" r="r" b="b"/>
            <a:pathLst>
              <a:path w="838200" h="2499360">
                <a:moveTo>
                  <a:pt x="625221" y="223774"/>
                </a:moveTo>
                <a:lnTo>
                  <a:pt x="618705" y="209169"/>
                </a:lnTo>
                <a:lnTo>
                  <a:pt x="590550" y="146050"/>
                </a:lnTo>
                <a:lnTo>
                  <a:pt x="549148" y="220472"/>
                </a:lnTo>
                <a:lnTo>
                  <a:pt x="582485" y="221919"/>
                </a:lnTo>
                <a:lnTo>
                  <a:pt x="481076" y="2498471"/>
                </a:lnTo>
                <a:lnTo>
                  <a:pt x="490601" y="2498852"/>
                </a:lnTo>
                <a:lnTo>
                  <a:pt x="592010" y="222338"/>
                </a:lnTo>
                <a:lnTo>
                  <a:pt x="625221" y="223774"/>
                </a:lnTo>
                <a:close/>
              </a:path>
              <a:path w="838200" h="2499360">
                <a:moveTo>
                  <a:pt x="838200" y="3175"/>
                </a:moveTo>
                <a:lnTo>
                  <a:pt x="753110" y="0"/>
                </a:lnTo>
                <a:lnTo>
                  <a:pt x="766864" y="30314"/>
                </a:lnTo>
                <a:lnTo>
                  <a:pt x="67475" y="348170"/>
                </a:lnTo>
                <a:lnTo>
                  <a:pt x="53721" y="317881"/>
                </a:lnTo>
                <a:lnTo>
                  <a:pt x="0" y="384175"/>
                </a:lnTo>
                <a:lnTo>
                  <a:pt x="85217" y="387223"/>
                </a:lnTo>
                <a:lnTo>
                  <a:pt x="73850" y="362204"/>
                </a:lnTo>
                <a:lnTo>
                  <a:pt x="71450" y="356920"/>
                </a:lnTo>
                <a:lnTo>
                  <a:pt x="770839" y="39065"/>
                </a:lnTo>
                <a:lnTo>
                  <a:pt x="784606" y="69342"/>
                </a:lnTo>
                <a:lnTo>
                  <a:pt x="820496" y="25019"/>
                </a:lnTo>
                <a:lnTo>
                  <a:pt x="838200" y="3175"/>
                </a:lnTo>
                <a:close/>
              </a:path>
            </a:pathLst>
          </a:custGeom>
          <a:solidFill>
            <a:srgbClr val="6F440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49</a:t>
            </a:fld>
            <a:endParaRPr spc="5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3444" y="468630"/>
            <a:ext cx="508381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95" dirty="0"/>
              <a:t>Bayes’ </a:t>
            </a:r>
            <a:r>
              <a:rPr spc="-355" dirty="0"/>
              <a:t>Theorem:</a:t>
            </a:r>
            <a:r>
              <a:rPr spc="-235" dirty="0"/>
              <a:t> </a:t>
            </a:r>
            <a:r>
              <a:rPr spc="-434" dirty="0"/>
              <a:t>Basics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5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811212" y="1402439"/>
            <a:ext cx="10743565" cy="194818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87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spc="-180" dirty="0">
                <a:latin typeface="Arial"/>
                <a:cs typeface="Arial"/>
              </a:rPr>
              <a:t>Bayes’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210" dirty="0">
                <a:latin typeface="Arial"/>
                <a:cs typeface="Arial"/>
              </a:rPr>
              <a:t>Theorem:</a:t>
            </a:r>
            <a:endParaRPr sz="2400" dirty="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675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000" spc="-145" dirty="0">
                <a:latin typeface="Arial"/>
                <a:cs typeface="Arial"/>
              </a:rPr>
              <a:t>Let </a:t>
            </a:r>
            <a:r>
              <a:rPr sz="2000" b="1" spc="85" dirty="0">
                <a:latin typeface="Trebuchet MS"/>
                <a:cs typeface="Trebuchet MS"/>
              </a:rPr>
              <a:t>X </a:t>
            </a:r>
            <a:r>
              <a:rPr sz="2000" spc="-50" dirty="0">
                <a:latin typeface="Arial"/>
                <a:cs typeface="Arial"/>
              </a:rPr>
              <a:t>be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data </a:t>
            </a:r>
            <a:r>
              <a:rPr sz="2000" spc="-125" dirty="0">
                <a:latin typeface="Arial"/>
                <a:cs typeface="Arial"/>
              </a:rPr>
              <a:t>sample </a:t>
            </a:r>
            <a:r>
              <a:rPr sz="2000" spc="-114" dirty="0">
                <a:latin typeface="Arial"/>
                <a:cs typeface="Arial"/>
              </a:rPr>
              <a:t>(“</a:t>
            </a:r>
            <a:r>
              <a:rPr sz="2000" i="1" spc="-114" dirty="0">
                <a:latin typeface="Arial"/>
                <a:cs typeface="Arial"/>
              </a:rPr>
              <a:t>evidence</a:t>
            </a:r>
            <a:r>
              <a:rPr sz="2000" spc="-114" dirty="0">
                <a:latin typeface="Arial"/>
                <a:cs typeface="Arial"/>
              </a:rPr>
              <a:t>”): </a:t>
            </a:r>
            <a:r>
              <a:rPr sz="2000" spc="-180" dirty="0">
                <a:latin typeface="Arial"/>
                <a:cs typeface="Arial"/>
              </a:rPr>
              <a:t>class </a:t>
            </a:r>
            <a:r>
              <a:rPr sz="2000" spc="-10" dirty="0">
                <a:latin typeface="Arial"/>
                <a:cs typeface="Arial"/>
              </a:rPr>
              <a:t>label </a:t>
            </a:r>
            <a:r>
              <a:rPr sz="2000" spc="-165" dirty="0">
                <a:latin typeface="Arial"/>
                <a:cs typeface="Arial"/>
              </a:rPr>
              <a:t>is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75" dirty="0">
                <a:latin typeface="Arial"/>
                <a:cs typeface="Arial"/>
              </a:rPr>
              <a:t>unknown</a:t>
            </a:r>
            <a:endParaRPr sz="2000" dirty="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600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000" spc="-145" dirty="0">
                <a:latin typeface="Arial"/>
                <a:cs typeface="Arial"/>
              </a:rPr>
              <a:t>Let </a:t>
            </a:r>
            <a:r>
              <a:rPr sz="2000" spc="-220" dirty="0">
                <a:latin typeface="Arial"/>
                <a:cs typeface="Arial"/>
              </a:rPr>
              <a:t>H </a:t>
            </a:r>
            <a:r>
              <a:rPr sz="2000" spc="-45" dirty="0">
                <a:latin typeface="Arial"/>
                <a:cs typeface="Arial"/>
              </a:rPr>
              <a:t>be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i="1" spc="-160" dirty="0">
                <a:latin typeface="Arial"/>
                <a:cs typeface="Arial"/>
              </a:rPr>
              <a:t>hypothesis </a:t>
            </a:r>
            <a:r>
              <a:rPr sz="2000" spc="-65" dirty="0">
                <a:latin typeface="Arial"/>
                <a:cs typeface="Arial"/>
              </a:rPr>
              <a:t>that </a:t>
            </a:r>
            <a:r>
              <a:rPr sz="2000" spc="-220" dirty="0">
                <a:latin typeface="Arial"/>
                <a:cs typeface="Arial"/>
              </a:rPr>
              <a:t>X </a:t>
            </a:r>
            <a:r>
              <a:rPr sz="2000" spc="-95" dirty="0">
                <a:latin typeface="Arial"/>
                <a:cs typeface="Arial"/>
              </a:rPr>
              <a:t>belongs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spc="-180" dirty="0">
                <a:latin typeface="Arial"/>
                <a:cs typeface="Arial"/>
              </a:rPr>
              <a:t>class</a:t>
            </a:r>
            <a:r>
              <a:rPr sz="2000" spc="-315" dirty="0">
                <a:latin typeface="Arial"/>
                <a:cs typeface="Arial"/>
              </a:rPr>
              <a:t> </a:t>
            </a:r>
            <a:r>
              <a:rPr sz="2000" spc="-220" dirty="0">
                <a:latin typeface="Arial"/>
                <a:cs typeface="Arial"/>
              </a:rPr>
              <a:t>C</a:t>
            </a:r>
            <a:endParaRPr sz="2000" dirty="0">
              <a:latin typeface="Arial"/>
              <a:cs typeface="Arial"/>
            </a:endParaRPr>
          </a:p>
          <a:p>
            <a:pPr marL="650875" marR="5080" lvl="1" indent="-276225">
              <a:lnSpc>
                <a:spcPct val="100000"/>
              </a:lnSpc>
              <a:spcBef>
                <a:spcPts val="605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000" spc="-95" dirty="0">
                <a:latin typeface="Arial"/>
                <a:cs typeface="Arial"/>
              </a:rPr>
              <a:t>Classification </a:t>
            </a:r>
            <a:r>
              <a:rPr sz="2000" spc="-165" dirty="0">
                <a:latin typeface="Arial"/>
                <a:cs typeface="Arial"/>
              </a:rPr>
              <a:t>is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spc="-80" dirty="0">
                <a:latin typeface="Arial"/>
                <a:cs typeface="Arial"/>
              </a:rPr>
              <a:t>determine </a:t>
            </a:r>
            <a:r>
              <a:rPr sz="2000" spc="-45" dirty="0">
                <a:latin typeface="Arial"/>
                <a:cs typeface="Arial"/>
              </a:rPr>
              <a:t>P(H|</a:t>
            </a:r>
            <a:r>
              <a:rPr sz="2000" b="1" spc="-45" dirty="0">
                <a:latin typeface="Trebuchet MS"/>
                <a:cs typeface="Trebuchet MS"/>
              </a:rPr>
              <a:t>X</a:t>
            </a:r>
            <a:r>
              <a:rPr sz="2000" spc="-45" dirty="0">
                <a:latin typeface="Arial"/>
                <a:cs typeface="Arial"/>
              </a:rPr>
              <a:t>), </a:t>
            </a:r>
            <a:r>
              <a:rPr sz="2000" spc="-95" dirty="0">
                <a:latin typeface="Arial"/>
                <a:cs typeface="Arial"/>
              </a:rPr>
              <a:t>(i.e., </a:t>
            </a:r>
            <a:r>
              <a:rPr sz="2000" i="1" spc="-75" dirty="0">
                <a:latin typeface="Arial"/>
                <a:cs typeface="Arial"/>
              </a:rPr>
              <a:t>posteriori </a:t>
            </a:r>
            <a:r>
              <a:rPr sz="2000" i="1" spc="-45" dirty="0">
                <a:latin typeface="Arial"/>
                <a:cs typeface="Arial"/>
              </a:rPr>
              <a:t>probability):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10" dirty="0">
                <a:latin typeface="Arial"/>
                <a:cs typeface="Arial"/>
              </a:rPr>
              <a:t>probability </a:t>
            </a:r>
            <a:r>
              <a:rPr sz="2000" spc="-65" dirty="0">
                <a:latin typeface="Arial"/>
                <a:cs typeface="Arial"/>
              </a:rPr>
              <a:t>that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160" dirty="0">
                <a:latin typeface="Arial"/>
                <a:cs typeface="Arial"/>
              </a:rPr>
              <a:t>hypothesis  </a:t>
            </a:r>
            <a:r>
              <a:rPr sz="2000" spc="-120" dirty="0">
                <a:latin typeface="Arial"/>
                <a:cs typeface="Arial"/>
              </a:rPr>
              <a:t>holds </a:t>
            </a:r>
            <a:r>
              <a:rPr sz="2000" spc="-95" dirty="0">
                <a:latin typeface="Arial"/>
                <a:cs typeface="Arial"/>
              </a:rPr>
              <a:t>given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75" dirty="0">
                <a:latin typeface="Arial"/>
                <a:cs typeface="Arial"/>
              </a:rPr>
              <a:t>observed </a:t>
            </a:r>
            <a:r>
              <a:rPr sz="2000" spc="-5" dirty="0">
                <a:latin typeface="Arial"/>
                <a:cs typeface="Arial"/>
              </a:rPr>
              <a:t>data </a:t>
            </a:r>
            <a:r>
              <a:rPr sz="2000" spc="-120" dirty="0">
                <a:latin typeface="Arial"/>
                <a:cs typeface="Arial"/>
              </a:rPr>
              <a:t>sample</a:t>
            </a:r>
            <a:r>
              <a:rPr sz="2000" spc="-195" dirty="0">
                <a:latin typeface="Arial"/>
                <a:cs typeface="Arial"/>
              </a:rPr>
              <a:t> </a:t>
            </a:r>
            <a:r>
              <a:rPr sz="2000" b="1" spc="85" dirty="0">
                <a:latin typeface="Trebuchet MS"/>
                <a:cs typeface="Trebuchet MS"/>
              </a:rPr>
              <a:t>X</a:t>
            </a:r>
            <a:endParaRPr sz="20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3480" y="4488878"/>
            <a:ext cx="6177915" cy="1132205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288925" indent="-276225">
              <a:lnSpc>
                <a:spcPct val="100000"/>
              </a:lnSpc>
              <a:spcBef>
                <a:spcPts val="550"/>
              </a:spcBef>
              <a:buClr>
                <a:srgbClr val="93B6D2"/>
              </a:buClr>
              <a:buSzPct val="70000"/>
              <a:buChar char=""/>
              <a:tabLst>
                <a:tab pos="288925" algn="l"/>
              </a:tabLst>
            </a:pPr>
            <a:r>
              <a:rPr sz="2000" spc="-200" dirty="0">
                <a:latin typeface="Arial"/>
                <a:cs typeface="Arial"/>
              </a:rPr>
              <a:t>P(H) </a:t>
            </a:r>
            <a:r>
              <a:rPr sz="2000" spc="-45" dirty="0">
                <a:latin typeface="Arial"/>
                <a:cs typeface="Arial"/>
              </a:rPr>
              <a:t>(</a:t>
            </a:r>
            <a:r>
              <a:rPr sz="2000" i="1" spc="-45" dirty="0">
                <a:latin typeface="Arial"/>
                <a:cs typeface="Arial"/>
              </a:rPr>
              <a:t>prior </a:t>
            </a:r>
            <a:r>
              <a:rPr sz="2000" i="1" spc="-60" dirty="0">
                <a:latin typeface="Arial"/>
                <a:cs typeface="Arial"/>
              </a:rPr>
              <a:t>probability</a:t>
            </a:r>
            <a:r>
              <a:rPr sz="2000" spc="-60" dirty="0">
                <a:latin typeface="Arial"/>
                <a:cs typeface="Arial"/>
              </a:rPr>
              <a:t>):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35" dirty="0">
                <a:latin typeface="Arial"/>
                <a:cs typeface="Arial"/>
              </a:rPr>
              <a:t>initial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probability</a:t>
            </a:r>
            <a:endParaRPr sz="2000" dirty="0">
              <a:latin typeface="Arial"/>
              <a:cs typeface="Arial"/>
            </a:endParaRPr>
          </a:p>
          <a:p>
            <a:pPr marL="336550">
              <a:lnSpc>
                <a:spcPct val="100000"/>
              </a:lnSpc>
              <a:spcBef>
                <a:spcPts val="455"/>
              </a:spcBef>
            </a:pPr>
            <a:r>
              <a:rPr sz="1500" spc="1565" dirty="0">
                <a:solidFill>
                  <a:srgbClr val="DD8046"/>
                </a:solidFill>
                <a:latin typeface="Wingdings"/>
                <a:cs typeface="Wingdings"/>
              </a:rPr>
              <a:t>◼</a:t>
            </a:r>
            <a:r>
              <a:rPr sz="1500" spc="130" dirty="0">
                <a:solidFill>
                  <a:srgbClr val="DD8046"/>
                </a:solidFill>
                <a:latin typeface="Times New Roman"/>
                <a:cs typeface="Times New Roman"/>
              </a:rPr>
              <a:t> </a:t>
            </a:r>
            <a:r>
              <a:rPr sz="2000" spc="-170" dirty="0">
                <a:latin typeface="Arial"/>
                <a:cs typeface="Arial"/>
              </a:rPr>
              <a:t>E.g., </a:t>
            </a:r>
            <a:r>
              <a:rPr sz="2000" b="1" spc="85" dirty="0">
                <a:latin typeface="Trebuchet MS"/>
                <a:cs typeface="Trebuchet MS"/>
              </a:rPr>
              <a:t>X </a:t>
            </a:r>
            <a:r>
              <a:rPr sz="2000" spc="-25" dirty="0">
                <a:latin typeface="Arial"/>
                <a:cs typeface="Arial"/>
              </a:rPr>
              <a:t>will </a:t>
            </a:r>
            <a:r>
              <a:rPr sz="2000" spc="-65" dirty="0">
                <a:latin typeface="Arial"/>
                <a:cs typeface="Arial"/>
              </a:rPr>
              <a:t>buy </a:t>
            </a:r>
            <a:r>
              <a:rPr sz="2000" spc="-135" dirty="0">
                <a:latin typeface="Arial"/>
                <a:cs typeface="Arial"/>
              </a:rPr>
              <a:t>computer, </a:t>
            </a:r>
            <a:r>
              <a:rPr sz="2000" spc="-85" dirty="0">
                <a:latin typeface="Arial"/>
                <a:cs typeface="Arial"/>
              </a:rPr>
              <a:t>regardless </a:t>
            </a:r>
            <a:r>
              <a:rPr sz="2000" spc="25" dirty="0">
                <a:latin typeface="Arial"/>
                <a:cs typeface="Arial"/>
              </a:rPr>
              <a:t>of </a:t>
            </a:r>
            <a:r>
              <a:rPr sz="2000" spc="-80" dirty="0">
                <a:latin typeface="Arial"/>
                <a:cs typeface="Arial"/>
              </a:rPr>
              <a:t>age, </a:t>
            </a:r>
            <a:r>
              <a:rPr sz="2000" spc="-160" dirty="0">
                <a:latin typeface="Arial"/>
                <a:cs typeface="Arial"/>
              </a:rPr>
              <a:t>income, </a:t>
            </a:r>
            <a:r>
              <a:rPr sz="2000" spc="-1764" dirty="0">
                <a:latin typeface="Arial"/>
                <a:cs typeface="Arial"/>
              </a:rPr>
              <a:t>…</a:t>
            </a:r>
            <a:endParaRPr sz="2000" dirty="0">
              <a:latin typeface="Arial"/>
              <a:cs typeface="Arial"/>
            </a:endParaRPr>
          </a:p>
          <a:p>
            <a:pPr marL="288925" indent="-276225">
              <a:lnSpc>
                <a:spcPct val="100000"/>
              </a:lnSpc>
              <a:spcBef>
                <a:spcPts val="600"/>
              </a:spcBef>
              <a:buClr>
                <a:srgbClr val="93B6D2"/>
              </a:buClr>
              <a:buSzPct val="70000"/>
              <a:buChar char=""/>
              <a:tabLst>
                <a:tab pos="288925" algn="l"/>
              </a:tabLst>
            </a:pPr>
            <a:r>
              <a:rPr sz="2000" spc="-125" dirty="0">
                <a:latin typeface="Arial"/>
                <a:cs typeface="Arial"/>
              </a:rPr>
              <a:t>P(</a:t>
            </a:r>
            <a:r>
              <a:rPr sz="2000" b="1" spc="-125" dirty="0">
                <a:latin typeface="Trebuchet MS"/>
                <a:cs typeface="Trebuchet MS"/>
              </a:rPr>
              <a:t>X</a:t>
            </a:r>
            <a:r>
              <a:rPr sz="2000" spc="-125" dirty="0">
                <a:latin typeface="Arial"/>
                <a:cs typeface="Arial"/>
              </a:rPr>
              <a:t>): </a:t>
            </a:r>
            <a:r>
              <a:rPr sz="2000" spc="-10" dirty="0">
                <a:latin typeface="Arial"/>
                <a:cs typeface="Arial"/>
              </a:rPr>
              <a:t>probability </a:t>
            </a:r>
            <a:r>
              <a:rPr sz="2000" spc="-65" dirty="0">
                <a:latin typeface="Arial"/>
                <a:cs typeface="Arial"/>
              </a:rPr>
              <a:t>that </a:t>
            </a:r>
            <a:r>
              <a:rPr sz="2000" spc="-120" dirty="0">
                <a:latin typeface="Arial"/>
                <a:cs typeface="Arial"/>
              </a:rPr>
              <a:t>sample </a:t>
            </a:r>
            <a:r>
              <a:rPr sz="2000" spc="-5" dirty="0">
                <a:latin typeface="Arial"/>
                <a:cs typeface="Arial"/>
              </a:rPr>
              <a:t>data </a:t>
            </a:r>
            <a:r>
              <a:rPr sz="2000" spc="-165" dirty="0">
                <a:latin typeface="Arial"/>
                <a:cs typeface="Arial"/>
              </a:rPr>
              <a:t>is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observed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13249" y="3808051"/>
            <a:ext cx="666750" cy="365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00" i="1" spc="195" dirty="0">
                <a:latin typeface="Times New Roman"/>
                <a:cs typeface="Times New Roman"/>
              </a:rPr>
              <a:t>P</a:t>
            </a:r>
            <a:r>
              <a:rPr sz="2200" spc="130" dirty="0">
                <a:latin typeface="Times New Roman"/>
                <a:cs typeface="Times New Roman"/>
              </a:rPr>
              <a:t>(</a:t>
            </a:r>
            <a:r>
              <a:rPr sz="2200" b="1" spc="185" dirty="0">
                <a:latin typeface="Times New Roman"/>
                <a:cs typeface="Times New Roman"/>
              </a:rPr>
              <a:t>X</a:t>
            </a:r>
            <a:r>
              <a:rPr sz="2200" spc="130" dirty="0"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42086" y="3629999"/>
            <a:ext cx="6094095" cy="365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2200" i="1" spc="220" dirty="0">
                <a:latin typeface="Times New Roman"/>
                <a:cs typeface="Times New Roman"/>
              </a:rPr>
              <a:t>P</a:t>
            </a:r>
            <a:r>
              <a:rPr sz="2200" spc="220" dirty="0">
                <a:latin typeface="Times New Roman"/>
                <a:cs typeface="Times New Roman"/>
              </a:rPr>
              <a:t>(</a:t>
            </a:r>
            <a:r>
              <a:rPr sz="2200" i="1" spc="220" dirty="0">
                <a:latin typeface="Times New Roman"/>
                <a:cs typeface="Times New Roman"/>
              </a:rPr>
              <a:t>H</a:t>
            </a:r>
            <a:r>
              <a:rPr sz="2200" i="1" spc="-155" dirty="0">
                <a:latin typeface="Times New Roman"/>
                <a:cs typeface="Times New Roman"/>
              </a:rPr>
              <a:t> </a:t>
            </a:r>
            <a:r>
              <a:rPr sz="2200" spc="80" dirty="0">
                <a:latin typeface="Times New Roman"/>
                <a:cs typeface="Times New Roman"/>
              </a:rPr>
              <a:t>|</a:t>
            </a:r>
            <a:r>
              <a:rPr sz="2200" spc="-330" dirty="0">
                <a:latin typeface="Times New Roman"/>
                <a:cs typeface="Times New Roman"/>
              </a:rPr>
              <a:t> </a:t>
            </a:r>
            <a:r>
              <a:rPr sz="2200" b="1" spc="155" dirty="0">
                <a:latin typeface="Times New Roman"/>
                <a:cs typeface="Times New Roman"/>
              </a:rPr>
              <a:t>X</a:t>
            </a:r>
            <a:r>
              <a:rPr sz="2200" spc="155" dirty="0">
                <a:latin typeface="Times New Roman"/>
                <a:cs typeface="Times New Roman"/>
              </a:rPr>
              <a:t>)</a:t>
            </a:r>
            <a:r>
              <a:rPr sz="2200" spc="-280" dirty="0">
                <a:latin typeface="Times New Roman"/>
                <a:cs typeface="Times New Roman"/>
              </a:rPr>
              <a:t> </a:t>
            </a:r>
            <a:r>
              <a:rPr sz="2200" spc="220" dirty="0">
                <a:latin typeface="Symbol"/>
                <a:cs typeface="Symbol"/>
              </a:rPr>
              <a:t></a:t>
            </a:r>
            <a:r>
              <a:rPr sz="2200" spc="-95" dirty="0">
                <a:latin typeface="Times New Roman"/>
                <a:cs typeface="Times New Roman"/>
              </a:rPr>
              <a:t> </a:t>
            </a:r>
            <a:r>
              <a:rPr sz="3300" i="1" u="sng" spc="29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3300" u="sng" spc="29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3300" b="1" u="sng" spc="29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sz="3300" u="sng" spc="29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|</a:t>
            </a:r>
            <a:r>
              <a:rPr sz="3300" u="sng" spc="-434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300" i="1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sz="3300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3300" i="1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3300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3300" i="1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sz="3300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3300" spc="-232" baseline="25252" dirty="0">
                <a:latin typeface="Times New Roman"/>
                <a:cs typeface="Times New Roman"/>
              </a:rPr>
              <a:t> </a:t>
            </a:r>
            <a:r>
              <a:rPr sz="2200" spc="220" dirty="0">
                <a:latin typeface="Symbol"/>
                <a:cs typeface="Symbol"/>
              </a:rPr>
              <a:t></a:t>
            </a:r>
            <a:r>
              <a:rPr sz="2200" spc="-215" dirty="0">
                <a:latin typeface="Times New Roman"/>
                <a:cs typeface="Times New Roman"/>
              </a:rPr>
              <a:t> </a:t>
            </a:r>
            <a:r>
              <a:rPr sz="2200" i="1" spc="195" dirty="0">
                <a:latin typeface="Times New Roman"/>
                <a:cs typeface="Times New Roman"/>
              </a:rPr>
              <a:t>P</a:t>
            </a:r>
            <a:r>
              <a:rPr sz="2200" spc="195" dirty="0">
                <a:latin typeface="Times New Roman"/>
                <a:cs typeface="Times New Roman"/>
              </a:rPr>
              <a:t>(</a:t>
            </a:r>
            <a:r>
              <a:rPr sz="2200" b="1" spc="195" dirty="0">
                <a:latin typeface="Times New Roman"/>
                <a:cs typeface="Times New Roman"/>
              </a:rPr>
              <a:t>X</a:t>
            </a:r>
            <a:r>
              <a:rPr sz="2200" spc="195" dirty="0">
                <a:latin typeface="Times New Roman"/>
                <a:cs typeface="Times New Roman"/>
              </a:rPr>
              <a:t>|</a:t>
            </a:r>
            <a:r>
              <a:rPr sz="2200" spc="-290" dirty="0">
                <a:latin typeface="Times New Roman"/>
                <a:cs typeface="Times New Roman"/>
              </a:rPr>
              <a:t> </a:t>
            </a:r>
            <a:r>
              <a:rPr sz="2200" i="1" spc="285" dirty="0">
                <a:latin typeface="Times New Roman"/>
                <a:cs typeface="Times New Roman"/>
              </a:rPr>
              <a:t>H</a:t>
            </a:r>
            <a:r>
              <a:rPr sz="2200" spc="285" dirty="0">
                <a:latin typeface="Times New Roman"/>
                <a:cs typeface="Times New Roman"/>
              </a:rPr>
              <a:t>)</a:t>
            </a:r>
            <a:r>
              <a:rPr sz="2200" spc="285" dirty="0">
                <a:latin typeface="Symbol"/>
                <a:cs typeface="Symbol"/>
              </a:rPr>
              <a:t></a:t>
            </a:r>
            <a:r>
              <a:rPr sz="2200" i="1" spc="285" dirty="0">
                <a:latin typeface="Times New Roman"/>
                <a:cs typeface="Times New Roman"/>
              </a:rPr>
              <a:t>P</a:t>
            </a:r>
            <a:r>
              <a:rPr sz="2200" spc="285" dirty="0">
                <a:latin typeface="Times New Roman"/>
                <a:cs typeface="Times New Roman"/>
              </a:rPr>
              <a:t>(</a:t>
            </a:r>
            <a:r>
              <a:rPr sz="2200" i="1" spc="285" dirty="0">
                <a:latin typeface="Times New Roman"/>
                <a:cs typeface="Times New Roman"/>
              </a:rPr>
              <a:t>H</a:t>
            </a:r>
            <a:r>
              <a:rPr sz="2200" spc="285" dirty="0">
                <a:latin typeface="Times New Roman"/>
                <a:cs typeface="Times New Roman"/>
              </a:rPr>
              <a:t>)/</a:t>
            </a:r>
            <a:r>
              <a:rPr sz="2200" spc="-240" dirty="0">
                <a:latin typeface="Times New Roman"/>
                <a:cs typeface="Times New Roman"/>
              </a:rPr>
              <a:t> </a:t>
            </a:r>
            <a:r>
              <a:rPr sz="2200" i="1" spc="160" dirty="0">
                <a:latin typeface="Times New Roman"/>
                <a:cs typeface="Times New Roman"/>
              </a:rPr>
              <a:t>P</a:t>
            </a:r>
            <a:r>
              <a:rPr sz="2200" spc="160" dirty="0">
                <a:latin typeface="Times New Roman"/>
                <a:cs typeface="Times New Roman"/>
              </a:rPr>
              <a:t>(</a:t>
            </a:r>
            <a:r>
              <a:rPr sz="2200" b="1" spc="160" dirty="0">
                <a:latin typeface="Times New Roman"/>
                <a:cs typeface="Times New Roman"/>
              </a:rPr>
              <a:t>X</a:t>
            </a:r>
            <a:r>
              <a:rPr sz="2200" spc="160" dirty="0"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0585" y="494411"/>
            <a:ext cx="812673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50" dirty="0"/>
              <a:t>SVM—Margins </a:t>
            </a:r>
            <a:r>
              <a:rPr spc="-165" dirty="0"/>
              <a:t>and </a:t>
            </a:r>
            <a:r>
              <a:rPr spc="-195" dirty="0"/>
              <a:t>Support</a:t>
            </a:r>
            <a:r>
              <a:rPr spc="-125" dirty="0"/>
              <a:t> </a:t>
            </a:r>
            <a:r>
              <a:rPr spc="-305" dirty="0"/>
              <a:t>Vectors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897457" y="1769994"/>
            <a:ext cx="6281420" cy="4582160"/>
            <a:chOff x="897457" y="1769994"/>
            <a:chExt cx="6281420" cy="4582160"/>
          </a:xfrm>
        </p:grpSpPr>
        <p:sp>
          <p:nvSpPr>
            <p:cNvPr id="4" name="object 4"/>
            <p:cNvSpPr/>
            <p:nvPr/>
          </p:nvSpPr>
          <p:spPr>
            <a:xfrm>
              <a:off x="897457" y="1769994"/>
              <a:ext cx="6281384" cy="458154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905500" y="5295899"/>
              <a:ext cx="1157287" cy="47148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957951" y="5329300"/>
              <a:ext cx="1057275" cy="352425"/>
            </a:xfrm>
            <a:custGeom>
              <a:avLst/>
              <a:gdLst/>
              <a:ahLst/>
              <a:cxnLst/>
              <a:rect l="l" t="t" r="r" b="b"/>
              <a:pathLst>
                <a:path w="1057275" h="352425">
                  <a:moveTo>
                    <a:pt x="880999" y="0"/>
                  </a:moveTo>
                  <a:lnTo>
                    <a:pt x="880999" y="88011"/>
                  </a:lnTo>
                  <a:lnTo>
                    <a:pt x="0" y="88011"/>
                  </a:lnTo>
                  <a:lnTo>
                    <a:pt x="0" y="264261"/>
                  </a:lnTo>
                  <a:lnTo>
                    <a:pt x="880999" y="264261"/>
                  </a:lnTo>
                  <a:lnTo>
                    <a:pt x="880999" y="352361"/>
                  </a:lnTo>
                  <a:lnTo>
                    <a:pt x="1057275" y="176149"/>
                  </a:lnTo>
                  <a:lnTo>
                    <a:pt x="880999" y="0"/>
                  </a:lnTo>
                  <a:close/>
                </a:path>
              </a:pathLst>
            </a:custGeom>
            <a:solidFill>
              <a:srgbClr val="93B6D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957951" y="5329300"/>
              <a:ext cx="1057275" cy="352425"/>
            </a:xfrm>
            <a:custGeom>
              <a:avLst/>
              <a:gdLst/>
              <a:ahLst/>
              <a:cxnLst/>
              <a:rect l="l" t="t" r="r" b="b"/>
              <a:pathLst>
                <a:path w="1057275" h="352425">
                  <a:moveTo>
                    <a:pt x="0" y="88011"/>
                  </a:moveTo>
                  <a:lnTo>
                    <a:pt x="880999" y="88011"/>
                  </a:lnTo>
                  <a:lnTo>
                    <a:pt x="880999" y="0"/>
                  </a:lnTo>
                  <a:lnTo>
                    <a:pt x="1057275" y="176149"/>
                  </a:lnTo>
                  <a:lnTo>
                    <a:pt x="880999" y="352361"/>
                  </a:lnTo>
                  <a:lnTo>
                    <a:pt x="880999" y="264261"/>
                  </a:lnTo>
                  <a:lnTo>
                    <a:pt x="0" y="264261"/>
                  </a:lnTo>
                  <a:lnTo>
                    <a:pt x="0" y="88011"/>
                  </a:lnTo>
                  <a:close/>
                </a:path>
              </a:pathLst>
            </a:custGeom>
            <a:ln w="9534">
              <a:solidFill>
                <a:srgbClr val="93B6D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7496175" y="3369957"/>
            <a:ext cx="3819525" cy="310704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50</a:t>
            </a:fld>
            <a:endParaRPr spc="5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2014" y="499110"/>
            <a:ext cx="915670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65" dirty="0"/>
              <a:t>SVM—When </a:t>
            </a:r>
            <a:r>
              <a:rPr spc="-125" dirty="0"/>
              <a:t>Data </a:t>
            </a:r>
            <a:r>
              <a:rPr spc="-495" dirty="0"/>
              <a:t>Is </a:t>
            </a:r>
            <a:r>
              <a:rPr spc="-165" dirty="0"/>
              <a:t>Linearly</a:t>
            </a:r>
            <a:r>
              <a:rPr spc="-300" dirty="0"/>
              <a:t> </a:t>
            </a:r>
            <a:r>
              <a:rPr spc="-155" dirty="0"/>
              <a:t>Separable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800095" y="1600131"/>
            <a:ext cx="3877310" cy="2267585"/>
            <a:chOff x="800095" y="1600131"/>
            <a:chExt cx="3877310" cy="2267585"/>
          </a:xfrm>
        </p:grpSpPr>
        <p:sp>
          <p:nvSpPr>
            <p:cNvPr id="4" name="object 4"/>
            <p:cNvSpPr/>
            <p:nvPr/>
          </p:nvSpPr>
          <p:spPr>
            <a:xfrm>
              <a:off x="1428808" y="3381433"/>
              <a:ext cx="95259" cy="13335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14533" y="2971858"/>
              <a:ext cx="85734" cy="12383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76320" y="3143308"/>
              <a:ext cx="85734" cy="13335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14508" y="2848033"/>
              <a:ext cx="85734" cy="13335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705033" y="3267133"/>
              <a:ext cx="95259" cy="12383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52633" y="2609908"/>
              <a:ext cx="85734" cy="13335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52658" y="2905183"/>
              <a:ext cx="85734" cy="13335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90758" y="2552758"/>
              <a:ext cx="85734" cy="12383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943158" y="2790883"/>
              <a:ext cx="95259" cy="12383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066983" y="3143308"/>
              <a:ext cx="85734" cy="13335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866958" y="3505258"/>
              <a:ext cx="85734" cy="12383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343208" y="3324283"/>
              <a:ext cx="85734" cy="13335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828858" y="2190808"/>
              <a:ext cx="85734" cy="13335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090925" y="2490850"/>
              <a:ext cx="85725" cy="123825"/>
            </a:xfrm>
            <a:custGeom>
              <a:avLst/>
              <a:gdLst/>
              <a:ahLst/>
              <a:cxnLst/>
              <a:rect l="l" t="t" r="r" b="b"/>
              <a:pathLst>
                <a:path w="85725" h="123825">
                  <a:moveTo>
                    <a:pt x="85725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85725" y="12382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090925" y="2490850"/>
              <a:ext cx="85725" cy="123825"/>
            </a:xfrm>
            <a:custGeom>
              <a:avLst/>
              <a:gdLst/>
              <a:ahLst/>
              <a:cxnLst/>
              <a:rect l="l" t="t" r="r" b="b"/>
              <a:pathLst>
                <a:path w="85725" h="123825">
                  <a:moveTo>
                    <a:pt x="0" y="123825"/>
                  </a:moveTo>
                  <a:lnTo>
                    <a:pt x="85725" y="123825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852800" y="2014600"/>
              <a:ext cx="85725" cy="123825"/>
            </a:xfrm>
            <a:custGeom>
              <a:avLst/>
              <a:gdLst/>
              <a:ahLst/>
              <a:cxnLst/>
              <a:rect l="l" t="t" r="r" b="b"/>
              <a:pathLst>
                <a:path w="85725" h="123825">
                  <a:moveTo>
                    <a:pt x="85725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85725" y="12382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852800" y="2014600"/>
              <a:ext cx="85725" cy="123825"/>
            </a:xfrm>
            <a:custGeom>
              <a:avLst/>
              <a:gdLst/>
              <a:ahLst/>
              <a:cxnLst/>
              <a:rect l="l" t="t" r="r" b="b"/>
              <a:pathLst>
                <a:path w="85725" h="123825">
                  <a:moveTo>
                    <a:pt x="0" y="123825"/>
                  </a:moveTo>
                  <a:lnTo>
                    <a:pt x="85725" y="123825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176650" y="1843150"/>
              <a:ext cx="76200" cy="114300"/>
            </a:xfrm>
            <a:custGeom>
              <a:avLst/>
              <a:gdLst/>
              <a:ahLst/>
              <a:cxnLst/>
              <a:rect l="l" t="t" r="r" b="b"/>
              <a:pathLst>
                <a:path w="76200" h="114300">
                  <a:moveTo>
                    <a:pt x="762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76200" y="1143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176650" y="1843150"/>
              <a:ext cx="76200" cy="114300"/>
            </a:xfrm>
            <a:custGeom>
              <a:avLst/>
              <a:gdLst/>
              <a:ahLst/>
              <a:cxnLst/>
              <a:rect l="l" t="t" r="r" b="b"/>
              <a:pathLst>
                <a:path w="76200" h="114300">
                  <a:moveTo>
                    <a:pt x="0" y="114300"/>
                  </a:moveTo>
                  <a:lnTo>
                    <a:pt x="76200" y="11430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290950" y="285280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76200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76200" y="12382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290950" y="285280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0" y="123825"/>
                  </a:moveTo>
                  <a:lnTo>
                    <a:pt x="76200" y="123825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252850" y="2138425"/>
              <a:ext cx="76200" cy="114300"/>
            </a:xfrm>
            <a:custGeom>
              <a:avLst/>
              <a:gdLst/>
              <a:ahLst/>
              <a:cxnLst/>
              <a:rect l="l" t="t" r="r" b="b"/>
              <a:pathLst>
                <a:path w="76200" h="114300">
                  <a:moveTo>
                    <a:pt x="762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76200" y="1143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252850" y="2138425"/>
              <a:ext cx="76200" cy="114300"/>
            </a:xfrm>
            <a:custGeom>
              <a:avLst/>
              <a:gdLst/>
              <a:ahLst/>
              <a:cxnLst/>
              <a:rect l="l" t="t" r="r" b="b"/>
              <a:pathLst>
                <a:path w="76200" h="114300">
                  <a:moveTo>
                    <a:pt x="0" y="114300"/>
                  </a:moveTo>
                  <a:lnTo>
                    <a:pt x="76200" y="11430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405250" y="2433700"/>
              <a:ext cx="85725" cy="123825"/>
            </a:xfrm>
            <a:custGeom>
              <a:avLst/>
              <a:gdLst/>
              <a:ahLst/>
              <a:cxnLst/>
              <a:rect l="l" t="t" r="r" b="b"/>
              <a:pathLst>
                <a:path w="85725" h="123825">
                  <a:moveTo>
                    <a:pt x="85725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85725" y="12382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405250" y="2433700"/>
              <a:ext cx="85725" cy="123825"/>
            </a:xfrm>
            <a:custGeom>
              <a:avLst/>
              <a:gdLst/>
              <a:ahLst/>
              <a:cxnLst/>
              <a:rect l="l" t="t" r="r" b="b"/>
              <a:pathLst>
                <a:path w="85725" h="123825">
                  <a:moveTo>
                    <a:pt x="0" y="123825"/>
                  </a:moveTo>
                  <a:lnTo>
                    <a:pt x="85725" y="123825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367150" y="1843150"/>
              <a:ext cx="85725" cy="114300"/>
            </a:xfrm>
            <a:custGeom>
              <a:avLst/>
              <a:gdLst/>
              <a:ahLst/>
              <a:cxnLst/>
              <a:rect l="l" t="t" r="r" b="b"/>
              <a:pathLst>
                <a:path w="85725" h="114300">
                  <a:moveTo>
                    <a:pt x="85725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85725" y="114300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367150" y="1843150"/>
              <a:ext cx="85725" cy="114300"/>
            </a:xfrm>
            <a:custGeom>
              <a:avLst/>
              <a:gdLst/>
              <a:ahLst/>
              <a:cxnLst/>
              <a:rect l="l" t="t" r="r" b="b"/>
              <a:pathLst>
                <a:path w="85725" h="114300">
                  <a:moveTo>
                    <a:pt x="0" y="114300"/>
                  </a:moveTo>
                  <a:lnTo>
                    <a:pt x="85725" y="114300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605275" y="195745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76200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76200" y="12382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605275" y="195745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0" y="123825"/>
                  </a:moveTo>
                  <a:lnTo>
                    <a:pt x="76200" y="123825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529075" y="2614675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76200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76200" y="12382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529075" y="2614675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0" y="123825"/>
                  </a:moveTo>
                  <a:lnTo>
                    <a:pt x="76200" y="123825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643375" y="2319400"/>
              <a:ext cx="76200" cy="114300"/>
            </a:xfrm>
            <a:custGeom>
              <a:avLst/>
              <a:gdLst/>
              <a:ahLst/>
              <a:cxnLst/>
              <a:rect l="l" t="t" r="r" b="b"/>
              <a:pathLst>
                <a:path w="76200" h="114300">
                  <a:moveTo>
                    <a:pt x="76200" y="0"/>
                  </a:moveTo>
                  <a:lnTo>
                    <a:pt x="0" y="0"/>
                  </a:lnTo>
                  <a:lnTo>
                    <a:pt x="0" y="114300"/>
                  </a:lnTo>
                  <a:lnTo>
                    <a:pt x="76200" y="1143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643375" y="2319400"/>
              <a:ext cx="76200" cy="114300"/>
            </a:xfrm>
            <a:custGeom>
              <a:avLst/>
              <a:gdLst/>
              <a:ahLst/>
              <a:cxnLst/>
              <a:rect l="l" t="t" r="r" b="b"/>
              <a:pathLst>
                <a:path w="76200" h="114300">
                  <a:moveTo>
                    <a:pt x="0" y="114300"/>
                  </a:moveTo>
                  <a:lnTo>
                    <a:pt x="76200" y="11430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1430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605275" y="3090925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76200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76200" y="12382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605275" y="3090925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0" y="123825"/>
                  </a:moveTo>
                  <a:lnTo>
                    <a:pt x="76200" y="123825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3843400" y="249085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76200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76200" y="12382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843400" y="249085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0" y="123825"/>
                  </a:moveTo>
                  <a:lnTo>
                    <a:pt x="76200" y="123825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843400" y="290995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76200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76200" y="12382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843400" y="290995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0" y="123825"/>
                  </a:moveTo>
                  <a:lnTo>
                    <a:pt x="76200" y="123825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881500" y="3148075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76200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76200" y="12382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804862" y="1604898"/>
              <a:ext cx="3867150" cy="2257425"/>
            </a:xfrm>
            <a:custGeom>
              <a:avLst/>
              <a:gdLst/>
              <a:ahLst/>
              <a:cxnLst/>
              <a:rect l="l" t="t" r="r" b="b"/>
              <a:pathLst>
                <a:path w="3867150" h="2257425">
                  <a:moveTo>
                    <a:pt x="3076638" y="1667002"/>
                  </a:moveTo>
                  <a:lnTo>
                    <a:pt x="3152838" y="1667002"/>
                  </a:lnTo>
                  <a:lnTo>
                    <a:pt x="3152838" y="1543177"/>
                  </a:lnTo>
                  <a:lnTo>
                    <a:pt x="3076638" y="1543177"/>
                  </a:lnTo>
                  <a:lnTo>
                    <a:pt x="3076638" y="1667002"/>
                  </a:lnTo>
                  <a:close/>
                </a:path>
                <a:path w="3867150" h="2257425">
                  <a:moveTo>
                    <a:pt x="0" y="2257425"/>
                  </a:moveTo>
                  <a:lnTo>
                    <a:pt x="3867150" y="2257425"/>
                  </a:lnTo>
                  <a:lnTo>
                    <a:pt x="3867150" y="0"/>
                  </a:lnTo>
                  <a:lnTo>
                    <a:pt x="0" y="0"/>
                  </a:lnTo>
                  <a:lnTo>
                    <a:pt x="0" y="22574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386076" y="1719325"/>
              <a:ext cx="552450" cy="2085975"/>
            </a:xfrm>
            <a:custGeom>
              <a:avLst/>
              <a:gdLst/>
              <a:ahLst/>
              <a:cxnLst/>
              <a:rect l="l" t="t" r="r" b="b"/>
              <a:pathLst>
                <a:path w="552450" h="2085975">
                  <a:moveTo>
                    <a:pt x="428625" y="0"/>
                  </a:moveTo>
                  <a:lnTo>
                    <a:pt x="552450" y="2028698"/>
                  </a:lnTo>
                </a:path>
                <a:path w="552450" h="2085975">
                  <a:moveTo>
                    <a:pt x="0" y="57150"/>
                  </a:moveTo>
                  <a:lnTo>
                    <a:pt x="114300" y="2085848"/>
                  </a:lnTo>
                </a:path>
              </a:pathLst>
            </a:custGeom>
            <a:ln w="953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624200" y="1776475"/>
              <a:ext cx="114300" cy="2028825"/>
            </a:xfrm>
            <a:custGeom>
              <a:avLst/>
              <a:gdLst/>
              <a:ahLst/>
              <a:cxnLst/>
              <a:rect l="l" t="t" r="r" b="b"/>
              <a:pathLst>
                <a:path w="114300" h="2028825">
                  <a:moveTo>
                    <a:pt x="0" y="0"/>
                  </a:moveTo>
                  <a:lnTo>
                    <a:pt x="114300" y="2028698"/>
                  </a:lnTo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/>
          <p:nvPr/>
        </p:nvSpPr>
        <p:spPr>
          <a:xfrm>
            <a:off x="6829483" y="3400483"/>
            <a:ext cx="85734" cy="1333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905683" y="2962333"/>
            <a:ext cx="85734" cy="1333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477058" y="3143308"/>
            <a:ext cx="85734" cy="1428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715183" y="2838508"/>
            <a:ext cx="85734" cy="1333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1" name="object 51"/>
          <p:cNvGrpSpPr/>
          <p:nvPr/>
        </p:nvGrpSpPr>
        <p:grpSpPr>
          <a:xfrm>
            <a:off x="7096183" y="1600258"/>
            <a:ext cx="1858010" cy="2172335"/>
            <a:chOff x="7096183" y="1600258"/>
            <a:chExt cx="1858010" cy="2172335"/>
          </a:xfrm>
        </p:grpSpPr>
        <p:sp>
          <p:nvSpPr>
            <p:cNvPr id="52" name="object 52"/>
            <p:cNvSpPr/>
            <p:nvPr/>
          </p:nvSpPr>
          <p:spPr>
            <a:xfrm>
              <a:off x="7096183" y="3276658"/>
              <a:ext cx="85734" cy="13335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7134283" y="2895658"/>
              <a:ext cx="85734" cy="13335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172383" y="2524183"/>
              <a:ext cx="85734" cy="13335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324783" y="2771833"/>
              <a:ext cx="95259" cy="13335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448608" y="3143308"/>
              <a:ext cx="85734" cy="14288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248583" y="3524308"/>
              <a:ext cx="85734" cy="13335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7715308" y="3333808"/>
              <a:ext cx="85734" cy="13335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210483" y="2152708"/>
              <a:ext cx="85734" cy="13335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120001" y="1671700"/>
              <a:ext cx="847725" cy="2095500"/>
            </a:xfrm>
            <a:custGeom>
              <a:avLst/>
              <a:gdLst/>
              <a:ahLst/>
              <a:cxnLst/>
              <a:rect l="l" t="t" r="r" b="b"/>
              <a:pathLst>
                <a:path w="847725" h="2095500">
                  <a:moveTo>
                    <a:pt x="0" y="0"/>
                  </a:moveTo>
                  <a:lnTo>
                    <a:pt x="847725" y="2095500"/>
                  </a:lnTo>
                </a:path>
              </a:pathLst>
            </a:custGeom>
            <a:ln w="953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8453501" y="247180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76200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76200" y="12382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8453501" y="247180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0" y="123825"/>
                  </a:moveTo>
                  <a:lnTo>
                    <a:pt x="76200" y="123825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8224901" y="1966975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76200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76200" y="12382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8224901" y="1966975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0" y="123825"/>
                  </a:moveTo>
                  <a:lnTo>
                    <a:pt x="76200" y="123825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8529701" y="178600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76200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76200" y="12382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8529701" y="178600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0" y="123825"/>
                  </a:moveTo>
                  <a:lnTo>
                    <a:pt x="76200" y="123825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8644001" y="2843275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76200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76200" y="12382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8644001" y="2843275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0" y="123825"/>
                  </a:moveTo>
                  <a:lnTo>
                    <a:pt x="76200" y="123825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8605901" y="209080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76200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76200" y="12382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8605901" y="209080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0" y="123825"/>
                  </a:moveTo>
                  <a:lnTo>
                    <a:pt x="76200" y="123825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8758301" y="2405125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76200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76200" y="12382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8758301" y="2405125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0" y="123825"/>
                  </a:moveTo>
                  <a:lnTo>
                    <a:pt x="76200" y="123825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8720201" y="178600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76200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76200" y="12382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8720201" y="178600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0" y="123825"/>
                  </a:moveTo>
                  <a:lnTo>
                    <a:pt x="76200" y="123825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8872601" y="2595625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76200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76200" y="12382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8872601" y="2595625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0" y="123825"/>
                  </a:moveTo>
                  <a:lnTo>
                    <a:pt x="76200" y="123825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8034401" y="1605025"/>
              <a:ext cx="838200" cy="2095500"/>
            </a:xfrm>
            <a:custGeom>
              <a:avLst/>
              <a:gdLst/>
              <a:ahLst/>
              <a:cxnLst/>
              <a:rect l="l" t="t" r="r" b="b"/>
              <a:pathLst>
                <a:path w="838200" h="2095500">
                  <a:moveTo>
                    <a:pt x="0" y="0"/>
                  </a:moveTo>
                  <a:lnTo>
                    <a:pt x="838200" y="2095500"/>
                  </a:lnTo>
                </a:path>
              </a:pathLst>
            </a:custGeom>
            <a:ln w="9534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615301" y="1671700"/>
              <a:ext cx="838200" cy="2095500"/>
            </a:xfrm>
            <a:custGeom>
              <a:avLst/>
              <a:gdLst/>
              <a:ahLst/>
              <a:cxnLst/>
              <a:rect l="l" t="t" r="r" b="b"/>
              <a:pathLst>
                <a:path w="838200" h="2095500">
                  <a:moveTo>
                    <a:pt x="0" y="0"/>
                  </a:moveTo>
                  <a:lnTo>
                    <a:pt x="838200" y="2095500"/>
                  </a:lnTo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634224" y="2534792"/>
              <a:ext cx="742950" cy="340995"/>
            </a:xfrm>
            <a:custGeom>
              <a:avLst/>
              <a:gdLst/>
              <a:ahLst/>
              <a:cxnLst/>
              <a:rect l="l" t="t" r="r" b="b"/>
              <a:pathLst>
                <a:path w="742950" h="340994">
                  <a:moveTo>
                    <a:pt x="53975" y="271018"/>
                  </a:moveTo>
                  <a:lnTo>
                    <a:pt x="0" y="337058"/>
                  </a:lnTo>
                  <a:lnTo>
                    <a:pt x="85217" y="340614"/>
                  </a:lnTo>
                  <a:lnTo>
                    <a:pt x="73871" y="315341"/>
                  </a:lnTo>
                  <a:lnTo>
                    <a:pt x="59944" y="315341"/>
                  </a:lnTo>
                  <a:lnTo>
                    <a:pt x="56006" y="306705"/>
                  </a:lnTo>
                  <a:lnTo>
                    <a:pt x="67649" y="301480"/>
                  </a:lnTo>
                  <a:lnTo>
                    <a:pt x="53975" y="271018"/>
                  </a:lnTo>
                  <a:close/>
                </a:path>
                <a:path w="742950" h="340994">
                  <a:moveTo>
                    <a:pt x="67649" y="301480"/>
                  </a:moveTo>
                  <a:lnTo>
                    <a:pt x="56006" y="306705"/>
                  </a:lnTo>
                  <a:lnTo>
                    <a:pt x="59944" y="315341"/>
                  </a:lnTo>
                  <a:lnTo>
                    <a:pt x="71536" y="310138"/>
                  </a:lnTo>
                  <a:lnTo>
                    <a:pt x="67649" y="301480"/>
                  </a:lnTo>
                  <a:close/>
                </a:path>
                <a:path w="742950" h="340994">
                  <a:moveTo>
                    <a:pt x="71536" y="310138"/>
                  </a:moveTo>
                  <a:lnTo>
                    <a:pt x="59944" y="315341"/>
                  </a:lnTo>
                  <a:lnTo>
                    <a:pt x="73871" y="315341"/>
                  </a:lnTo>
                  <a:lnTo>
                    <a:pt x="71536" y="310138"/>
                  </a:lnTo>
                  <a:close/>
                </a:path>
                <a:path w="742950" h="340994">
                  <a:moveTo>
                    <a:pt x="671540" y="30475"/>
                  </a:moveTo>
                  <a:lnTo>
                    <a:pt x="67649" y="301480"/>
                  </a:lnTo>
                  <a:lnTo>
                    <a:pt x="71536" y="310138"/>
                  </a:lnTo>
                  <a:lnTo>
                    <a:pt x="675427" y="39133"/>
                  </a:lnTo>
                  <a:lnTo>
                    <a:pt x="671540" y="30475"/>
                  </a:lnTo>
                  <a:close/>
                </a:path>
                <a:path w="742950" h="340994">
                  <a:moveTo>
                    <a:pt x="725311" y="25273"/>
                  </a:moveTo>
                  <a:lnTo>
                    <a:pt x="683132" y="25273"/>
                  </a:lnTo>
                  <a:lnTo>
                    <a:pt x="687070" y="33909"/>
                  </a:lnTo>
                  <a:lnTo>
                    <a:pt x="675427" y="39133"/>
                  </a:lnTo>
                  <a:lnTo>
                    <a:pt x="689101" y="69596"/>
                  </a:lnTo>
                  <a:lnTo>
                    <a:pt x="725311" y="25273"/>
                  </a:lnTo>
                  <a:close/>
                </a:path>
                <a:path w="742950" h="340994">
                  <a:moveTo>
                    <a:pt x="683132" y="25273"/>
                  </a:moveTo>
                  <a:lnTo>
                    <a:pt x="671540" y="30475"/>
                  </a:lnTo>
                  <a:lnTo>
                    <a:pt x="675427" y="39133"/>
                  </a:lnTo>
                  <a:lnTo>
                    <a:pt x="687070" y="33909"/>
                  </a:lnTo>
                  <a:lnTo>
                    <a:pt x="683132" y="25273"/>
                  </a:lnTo>
                  <a:close/>
                </a:path>
                <a:path w="742950" h="340994">
                  <a:moveTo>
                    <a:pt x="657859" y="0"/>
                  </a:moveTo>
                  <a:lnTo>
                    <a:pt x="671540" y="30475"/>
                  </a:lnTo>
                  <a:lnTo>
                    <a:pt x="683132" y="25273"/>
                  </a:lnTo>
                  <a:lnTo>
                    <a:pt x="725311" y="25273"/>
                  </a:lnTo>
                  <a:lnTo>
                    <a:pt x="742950" y="3683"/>
                  </a:lnTo>
                  <a:lnTo>
                    <a:pt x="65785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0" name="object 80"/>
          <p:cNvSpPr/>
          <p:nvPr/>
        </p:nvSpPr>
        <p:spPr>
          <a:xfrm>
            <a:off x="6943783" y="2590858"/>
            <a:ext cx="85734" cy="1333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1" name="object 81"/>
          <p:cNvGrpSpPr/>
          <p:nvPr/>
        </p:nvGrpSpPr>
        <p:grpSpPr>
          <a:xfrm>
            <a:off x="8944033" y="1905058"/>
            <a:ext cx="95885" cy="133985"/>
            <a:chOff x="8944033" y="1905058"/>
            <a:chExt cx="95885" cy="133985"/>
          </a:xfrm>
        </p:grpSpPr>
        <p:sp>
          <p:nvSpPr>
            <p:cNvPr id="82" name="object 82"/>
            <p:cNvSpPr/>
            <p:nvPr/>
          </p:nvSpPr>
          <p:spPr>
            <a:xfrm>
              <a:off x="8948801" y="1909825"/>
              <a:ext cx="85725" cy="123825"/>
            </a:xfrm>
            <a:custGeom>
              <a:avLst/>
              <a:gdLst/>
              <a:ahLst/>
              <a:cxnLst/>
              <a:rect l="l" t="t" r="r" b="b"/>
              <a:pathLst>
                <a:path w="85725" h="123825">
                  <a:moveTo>
                    <a:pt x="85725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85725" y="12382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8948801" y="1909825"/>
              <a:ext cx="85725" cy="123825"/>
            </a:xfrm>
            <a:custGeom>
              <a:avLst/>
              <a:gdLst/>
              <a:ahLst/>
              <a:cxnLst/>
              <a:rect l="l" t="t" r="r" b="b"/>
              <a:pathLst>
                <a:path w="85725" h="123825">
                  <a:moveTo>
                    <a:pt x="0" y="123825"/>
                  </a:moveTo>
                  <a:lnTo>
                    <a:pt x="85725" y="123825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4" name="object 84"/>
          <p:cNvGrpSpPr/>
          <p:nvPr/>
        </p:nvGrpSpPr>
        <p:grpSpPr>
          <a:xfrm>
            <a:off x="8991658" y="2276533"/>
            <a:ext cx="86360" cy="133985"/>
            <a:chOff x="8991658" y="2276533"/>
            <a:chExt cx="86360" cy="133985"/>
          </a:xfrm>
        </p:grpSpPr>
        <p:sp>
          <p:nvSpPr>
            <p:cNvPr id="85" name="object 85"/>
            <p:cNvSpPr/>
            <p:nvPr/>
          </p:nvSpPr>
          <p:spPr>
            <a:xfrm>
              <a:off x="8996426" y="228130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76200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76200" y="12382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8996426" y="228130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0" y="123825"/>
                  </a:moveTo>
                  <a:lnTo>
                    <a:pt x="76200" y="123825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7" name="object 87"/>
          <p:cNvGrpSpPr/>
          <p:nvPr/>
        </p:nvGrpSpPr>
        <p:grpSpPr>
          <a:xfrm>
            <a:off x="8944033" y="3086158"/>
            <a:ext cx="95885" cy="133985"/>
            <a:chOff x="8944033" y="3086158"/>
            <a:chExt cx="95885" cy="133985"/>
          </a:xfrm>
        </p:grpSpPr>
        <p:sp>
          <p:nvSpPr>
            <p:cNvPr id="88" name="object 88"/>
            <p:cNvSpPr/>
            <p:nvPr/>
          </p:nvSpPr>
          <p:spPr>
            <a:xfrm>
              <a:off x="8948801" y="3090925"/>
              <a:ext cx="85725" cy="123825"/>
            </a:xfrm>
            <a:custGeom>
              <a:avLst/>
              <a:gdLst/>
              <a:ahLst/>
              <a:cxnLst/>
              <a:rect l="l" t="t" r="r" b="b"/>
              <a:pathLst>
                <a:path w="85725" h="123825">
                  <a:moveTo>
                    <a:pt x="85725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85725" y="123825"/>
                  </a:lnTo>
                  <a:lnTo>
                    <a:pt x="85725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8948801" y="3090925"/>
              <a:ext cx="85725" cy="123825"/>
            </a:xfrm>
            <a:custGeom>
              <a:avLst/>
              <a:gdLst/>
              <a:ahLst/>
              <a:cxnLst/>
              <a:rect l="l" t="t" r="r" b="b"/>
              <a:pathLst>
                <a:path w="85725" h="123825">
                  <a:moveTo>
                    <a:pt x="0" y="123825"/>
                  </a:moveTo>
                  <a:lnTo>
                    <a:pt x="85725" y="123825"/>
                  </a:lnTo>
                  <a:lnTo>
                    <a:pt x="85725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0" name="object 90"/>
          <p:cNvGrpSpPr/>
          <p:nvPr/>
        </p:nvGrpSpPr>
        <p:grpSpPr>
          <a:xfrm>
            <a:off x="9182158" y="2467033"/>
            <a:ext cx="86360" cy="133985"/>
            <a:chOff x="9182158" y="2467033"/>
            <a:chExt cx="86360" cy="133985"/>
          </a:xfrm>
        </p:grpSpPr>
        <p:sp>
          <p:nvSpPr>
            <p:cNvPr id="91" name="object 91"/>
            <p:cNvSpPr/>
            <p:nvPr/>
          </p:nvSpPr>
          <p:spPr>
            <a:xfrm>
              <a:off x="9186926" y="247180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76200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76200" y="12382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9186926" y="2471800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0" y="123825"/>
                  </a:moveTo>
                  <a:lnTo>
                    <a:pt x="76200" y="123825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3" name="object 93"/>
          <p:cNvGrpSpPr/>
          <p:nvPr/>
        </p:nvGrpSpPr>
        <p:grpSpPr>
          <a:xfrm>
            <a:off x="9182158" y="2895658"/>
            <a:ext cx="86360" cy="133985"/>
            <a:chOff x="9182158" y="2895658"/>
            <a:chExt cx="86360" cy="133985"/>
          </a:xfrm>
        </p:grpSpPr>
        <p:sp>
          <p:nvSpPr>
            <p:cNvPr id="94" name="object 94"/>
            <p:cNvSpPr/>
            <p:nvPr/>
          </p:nvSpPr>
          <p:spPr>
            <a:xfrm>
              <a:off x="9186926" y="2900425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76200" y="0"/>
                  </a:moveTo>
                  <a:lnTo>
                    <a:pt x="0" y="0"/>
                  </a:lnTo>
                  <a:lnTo>
                    <a:pt x="0" y="123825"/>
                  </a:lnTo>
                  <a:lnTo>
                    <a:pt x="76200" y="123825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9186926" y="2900425"/>
              <a:ext cx="76200" cy="123825"/>
            </a:xfrm>
            <a:custGeom>
              <a:avLst/>
              <a:gdLst/>
              <a:ahLst/>
              <a:cxnLst/>
              <a:rect l="l" t="t" r="r" b="b"/>
              <a:pathLst>
                <a:path w="76200" h="123825">
                  <a:moveTo>
                    <a:pt x="0" y="123825"/>
                  </a:moveTo>
                  <a:lnTo>
                    <a:pt x="76200" y="123825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23825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6" name="object 96"/>
          <p:cNvGrpSpPr/>
          <p:nvPr/>
        </p:nvGrpSpPr>
        <p:grpSpPr>
          <a:xfrm>
            <a:off x="9220258" y="3143308"/>
            <a:ext cx="86360" cy="143510"/>
            <a:chOff x="9220258" y="3143308"/>
            <a:chExt cx="86360" cy="143510"/>
          </a:xfrm>
        </p:grpSpPr>
        <p:sp>
          <p:nvSpPr>
            <p:cNvPr id="97" name="object 97"/>
            <p:cNvSpPr/>
            <p:nvPr/>
          </p:nvSpPr>
          <p:spPr>
            <a:xfrm>
              <a:off x="9225026" y="3148075"/>
              <a:ext cx="76200" cy="133350"/>
            </a:xfrm>
            <a:custGeom>
              <a:avLst/>
              <a:gdLst/>
              <a:ahLst/>
              <a:cxnLst/>
              <a:rect l="l" t="t" r="r" b="b"/>
              <a:pathLst>
                <a:path w="76200" h="133350">
                  <a:moveTo>
                    <a:pt x="76200" y="0"/>
                  </a:moveTo>
                  <a:lnTo>
                    <a:pt x="0" y="0"/>
                  </a:lnTo>
                  <a:lnTo>
                    <a:pt x="0" y="133350"/>
                  </a:lnTo>
                  <a:lnTo>
                    <a:pt x="76200" y="13335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9225026" y="3148075"/>
              <a:ext cx="76200" cy="133350"/>
            </a:xfrm>
            <a:custGeom>
              <a:avLst/>
              <a:gdLst/>
              <a:ahLst/>
              <a:cxnLst/>
              <a:rect l="l" t="t" r="r" b="b"/>
              <a:pathLst>
                <a:path w="76200" h="133350">
                  <a:moveTo>
                    <a:pt x="0" y="133350"/>
                  </a:moveTo>
                  <a:lnTo>
                    <a:pt x="76200" y="133350"/>
                  </a:lnTo>
                  <a:lnTo>
                    <a:pt x="76200" y="0"/>
                  </a:lnTo>
                  <a:lnTo>
                    <a:pt x="0" y="0"/>
                  </a:lnTo>
                  <a:lnTo>
                    <a:pt x="0" y="133350"/>
                  </a:lnTo>
                  <a:close/>
                </a:path>
              </a:pathLst>
            </a:custGeom>
            <a:ln w="95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9" name="object 99"/>
          <p:cNvSpPr txBox="1"/>
          <p:nvPr/>
        </p:nvSpPr>
        <p:spPr>
          <a:xfrm>
            <a:off x="6215126" y="1538224"/>
            <a:ext cx="3781425" cy="2362200"/>
          </a:xfrm>
          <a:prstGeom prst="rect">
            <a:avLst/>
          </a:prstGeom>
          <a:ln w="953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900">
              <a:latin typeface="Times New Roman"/>
              <a:cs typeface="Times New Roman"/>
            </a:endParaRPr>
          </a:p>
          <a:p>
            <a:pPr marL="457834" algn="ctr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1" name="object 10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51</a:t>
            </a:fld>
            <a:endParaRPr spc="5" dirty="0"/>
          </a:p>
        </p:txBody>
      </p:sp>
      <p:sp>
        <p:nvSpPr>
          <p:cNvPr id="100" name="object 100"/>
          <p:cNvSpPr txBox="1"/>
          <p:nvPr/>
        </p:nvSpPr>
        <p:spPr>
          <a:xfrm>
            <a:off x="785812" y="4357687"/>
            <a:ext cx="11191875" cy="1638300"/>
          </a:xfrm>
          <a:prstGeom prst="rect">
            <a:avLst/>
          </a:prstGeom>
          <a:ln w="9534">
            <a:solidFill>
              <a:srgbClr val="000000"/>
            </a:solidFill>
          </a:ln>
        </p:spPr>
        <p:txBody>
          <a:bodyPr vert="horz" wrap="square" lIns="0" tIns="34925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275"/>
              </a:spcBef>
            </a:pPr>
            <a:r>
              <a:rPr sz="2000" spc="-150" dirty="0">
                <a:latin typeface="Arial"/>
                <a:cs typeface="Arial"/>
              </a:rPr>
              <a:t>Let </a:t>
            </a:r>
            <a:r>
              <a:rPr sz="2000" spc="-5" dirty="0">
                <a:latin typeface="Arial"/>
                <a:cs typeface="Arial"/>
              </a:rPr>
              <a:t>data </a:t>
            </a:r>
            <a:r>
              <a:rPr sz="2000" spc="-220" dirty="0">
                <a:latin typeface="Arial"/>
                <a:cs typeface="Arial"/>
              </a:rPr>
              <a:t>D </a:t>
            </a:r>
            <a:r>
              <a:rPr sz="2000" spc="-50" dirty="0">
                <a:latin typeface="Arial"/>
                <a:cs typeface="Arial"/>
              </a:rPr>
              <a:t>be </a:t>
            </a:r>
            <a:r>
              <a:rPr sz="2000" spc="-45" dirty="0">
                <a:latin typeface="Arial"/>
                <a:cs typeface="Arial"/>
              </a:rPr>
              <a:t>(</a:t>
            </a:r>
            <a:r>
              <a:rPr sz="2000" b="1" spc="-45" dirty="0">
                <a:latin typeface="Trebuchet MS"/>
                <a:cs typeface="Trebuchet MS"/>
              </a:rPr>
              <a:t>X</a:t>
            </a:r>
            <a:r>
              <a:rPr sz="2025" spc="-67" baseline="-18518" dirty="0">
                <a:latin typeface="Arial"/>
                <a:cs typeface="Arial"/>
              </a:rPr>
              <a:t>1</a:t>
            </a:r>
            <a:r>
              <a:rPr sz="2000" spc="-45" dirty="0">
                <a:latin typeface="Arial"/>
                <a:cs typeface="Arial"/>
              </a:rPr>
              <a:t>, </a:t>
            </a:r>
            <a:r>
              <a:rPr sz="2000" spc="-50" dirty="0">
                <a:latin typeface="Arial"/>
                <a:cs typeface="Arial"/>
              </a:rPr>
              <a:t>y</a:t>
            </a:r>
            <a:r>
              <a:rPr sz="2025" spc="-75" baseline="-18518" dirty="0">
                <a:latin typeface="Arial"/>
                <a:cs typeface="Arial"/>
              </a:rPr>
              <a:t>1</a:t>
            </a:r>
            <a:r>
              <a:rPr sz="2000" spc="-50" dirty="0">
                <a:latin typeface="Arial"/>
                <a:cs typeface="Arial"/>
              </a:rPr>
              <a:t>), </a:t>
            </a:r>
            <a:r>
              <a:rPr sz="2000" spc="-45" dirty="0">
                <a:latin typeface="Arial"/>
                <a:cs typeface="Arial"/>
              </a:rPr>
              <a:t>…, </a:t>
            </a:r>
            <a:r>
              <a:rPr sz="2000" spc="50" dirty="0">
                <a:latin typeface="Arial"/>
                <a:cs typeface="Arial"/>
              </a:rPr>
              <a:t>(</a:t>
            </a:r>
            <a:r>
              <a:rPr sz="2000" b="1" spc="50" dirty="0">
                <a:latin typeface="Trebuchet MS"/>
                <a:cs typeface="Trebuchet MS"/>
              </a:rPr>
              <a:t>X</a:t>
            </a:r>
            <a:r>
              <a:rPr sz="2025" spc="75" baseline="-18518" dirty="0">
                <a:latin typeface="Arial"/>
                <a:cs typeface="Arial"/>
              </a:rPr>
              <a:t>|D|</a:t>
            </a:r>
            <a:r>
              <a:rPr sz="2000" spc="50" dirty="0">
                <a:latin typeface="Arial"/>
                <a:cs typeface="Arial"/>
              </a:rPr>
              <a:t>, </a:t>
            </a:r>
            <a:r>
              <a:rPr sz="2000" spc="45" dirty="0">
                <a:latin typeface="Arial"/>
                <a:cs typeface="Arial"/>
              </a:rPr>
              <a:t>y</a:t>
            </a:r>
            <a:r>
              <a:rPr sz="2025" spc="67" baseline="-18518" dirty="0">
                <a:latin typeface="Arial"/>
                <a:cs typeface="Arial"/>
              </a:rPr>
              <a:t>|D|</a:t>
            </a:r>
            <a:r>
              <a:rPr sz="2000" spc="45" dirty="0">
                <a:latin typeface="Arial"/>
                <a:cs typeface="Arial"/>
              </a:rPr>
              <a:t>), </a:t>
            </a:r>
            <a:r>
              <a:rPr sz="2000" spc="-95" dirty="0">
                <a:latin typeface="Arial"/>
                <a:cs typeface="Arial"/>
              </a:rPr>
              <a:t>where </a:t>
            </a:r>
            <a:r>
              <a:rPr sz="2000" b="1" spc="30" dirty="0">
                <a:latin typeface="Trebuchet MS"/>
                <a:cs typeface="Trebuchet MS"/>
              </a:rPr>
              <a:t>X</a:t>
            </a:r>
            <a:r>
              <a:rPr sz="2025" spc="44" baseline="-18518" dirty="0">
                <a:latin typeface="Arial"/>
                <a:cs typeface="Arial"/>
              </a:rPr>
              <a:t>i </a:t>
            </a:r>
            <a:r>
              <a:rPr sz="2000" spc="-165" dirty="0">
                <a:latin typeface="Arial"/>
                <a:cs typeface="Arial"/>
              </a:rPr>
              <a:t>is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135" dirty="0">
                <a:latin typeface="Arial"/>
                <a:cs typeface="Arial"/>
              </a:rPr>
              <a:t>set </a:t>
            </a:r>
            <a:r>
              <a:rPr sz="2000" spc="25" dirty="0">
                <a:latin typeface="Arial"/>
                <a:cs typeface="Arial"/>
              </a:rPr>
              <a:t>of </a:t>
            </a:r>
            <a:r>
              <a:rPr sz="2000" spc="-55" dirty="0">
                <a:latin typeface="Arial"/>
                <a:cs typeface="Arial"/>
              </a:rPr>
              <a:t>training </a:t>
            </a:r>
            <a:r>
              <a:rPr sz="2000" spc="-105" dirty="0">
                <a:latin typeface="Arial"/>
                <a:cs typeface="Arial"/>
              </a:rPr>
              <a:t>tuples associated </a:t>
            </a:r>
            <a:r>
              <a:rPr sz="2000" spc="-90" dirty="0">
                <a:latin typeface="Arial"/>
                <a:cs typeface="Arial"/>
              </a:rPr>
              <a:t>with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180" dirty="0">
                <a:latin typeface="Arial"/>
                <a:cs typeface="Arial"/>
              </a:rPr>
              <a:t>class </a:t>
            </a:r>
            <a:r>
              <a:rPr sz="2000" spc="-65" dirty="0">
                <a:latin typeface="Arial"/>
                <a:cs typeface="Arial"/>
              </a:rPr>
              <a:t>labels</a:t>
            </a:r>
            <a:r>
              <a:rPr sz="2000" spc="305" dirty="0">
                <a:latin typeface="Arial"/>
                <a:cs typeface="Arial"/>
              </a:rPr>
              <a:t> </a:t>
            </a:r>
            <a:r>
              <a:rPr sz="2000" spc="20" dirty="0">
                <a:latin typeface="Arial"/>
                <a:cs typeface="Arial"/>
              </a:rPr>
              <a:t>y</a:t>
            </a:r>
            <a:r>
              <a:rPr sz="2025" spc="30" baseline="-18518" dirty="0">
                <a:latin typeface="Arial"/>
                <a:cs typeface="Arial"/>
              </a:rPr>
              <a:t>i</a:t>
            </a:r>
            <a:endParaRPr sz="2025" baseline="-18518">
              <a:latin typeface="Arial"/>
              <a:cs typeface="Arial"/>
            </a:endParaRPr>
          </a:p>
          <a:p>
            <a:pPr marL="82550" marR="505459">
              <a:lnSpc>
                <a:spcPct val="100000"/>
              </a:lnSpc>
              <a:spcBef>
                <a:spcPts val="1205"/>
              </a:spcBef>
            </a:pPr>
            <a:r>
              <a:rPr sz="2000" spc="-140" dirty="0">
                <a:latin typeface="Arial"/>
                <a:cs typeface="Arial"/>
              </a:rPr>
              <a:t>There </a:t>
            </a:r>
            <a:r>
              <a:rPr sz="2000" spc="-30" dirty="0">
                <a:latin typeface="Arial"/>
                <a:cs typeface="Arial"/>
              </a:rPr>
              <a:t>are </a:t>
            </a:r>
            <a:r>
              <a:rPr sz="2000" spc="-55" dirty="0">
                <a:latin typeface="Arial"/>
                <a:cs typeface="Arial"/>
              </a:rPr>
              <a:t>infinite </a:t>
            </a:r>
            <a:r>
              <a:rPr sz="2000" spc="-125" dirty="0">
                <a:latin typeface="Arial"/>
                <a:cs typeface="Arial"/>
              </a:rPr>
              <a:t>lines </a:t>
            </a:r>
            <a:r>
              <a:rPr sz="2000" spc="-90" dirty="0">
                <a:latin typeface="Arial"/>
                <a:cs typeface="Arial"/>
              </a:rPr>
              <a:t>(</a:t>
            </a:r>
            <a:r>
              <a:rPr sz="2000" u="heavy" spc="-9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hyperplanes</a:t>
            </a:r>
            <a:r>
              <a:rPr sz="2000" spc="-90" dirty="0">
                <a:latin typeface="Arial"/>
                <a:cs typeface="Arial"/>
              </a:rPr>
              <a:t>) </a:t>
            </a:r>
            <a:r>
              <a:rPr sz="2000" spc="-60" dirty="0">
                <a:latin typeface="Arial"/>
                <a:cs typeface="Arial"/>
              </a:rPr>
              <a:t>separating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100" dirty="0">
                <a:latin typeface="Arial"/>
                <a:cs typeface="Arial"/>
              </a:rPr>
              <a:t>two </a:t>
            </a:r>
            <a:r>
              <a:rPr sz="2000" spc="-185" dirty="0">
                <a:latin typeface="Arial"/>
                <a:cs typeface="Arial"/>
              </a:rPr>
              <a:t>classes </a:t>
            </a:r>
            <a:r>
              <a:rPr sz="2000" spc="-70" dirty="0">
                <a:latin typeface="Arial"/>
                <a:cs typeface="Arial"/>
              </a:rPr>
              <a:t>but </a:t>
            </a:r>
            <a:r>
              <a:rPr sz="2000" spc="-135" dirty="0">
                <a:latin typeface="Arial"/>
                <a:cs typeface="Arial"/>
              </a:rPr>
              <a:t>we </a:t>
            </a:r>
            <a:r>
              <a:rPr sz="2000" spc="-95" dirty="0">
                <a:latin typeface="Arial"/>
                <a:cs typeface="Arial"/>
              </a:rPr>
              <a:t>want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u="heavy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find </a:t>
            </a:r>
            <a:r>
              <a:rPr sz="2000" u="heavy" spc="-114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 </a:t>
            </a:r>
            <a:r>
              <a:rPr sz="2000" u="heavy" spc="-1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best </a:t>
            </a:r>
            <a:r>
              <a:rPr sz="2000" u="heavy" spc="-1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one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spc="-125" dirty="0">
                <a:latin typeface="Arial"/>
                <a:cs typeface="Arial"/>
              </a:rPr>
              <a:t>(the </a:t>
            </a:r>
            <a:r>
              <a:rPr sz="2000" spc="-130" dirty="0">
                <a:latin typeface="Arial"/>
                <a:cs typeface="Arial"/>
              </a:rPr>
              <a:t>one  </a:t>
            </a:r>
            <a:r>
              <a:rPr sz="2000" spc="-65" dirty="0">
                <a:latin typeface="Arial"/>
                <a:cs typeface="Arial"/>
              </a:rPr>
              <a:t>that </a:t>
            </a:r>
            <a:r>
              <a:rPr sz="2000" spc="-150" dirty="0">
                <a:latin typeface="Arial"/>
                <a:cs typeface="Arial"/>
              </a:rPr>
              <a:t>minimizes </a:t>
            </a:r>
            <a:r>
              <a:rPr sz="2000" spc="-95" dirty="0">
                <a:latin typeface="Arial"/>
                <a:cs typeface="Arial"/>
              </a:rPr>
              <a:t>classification </a:t>
            </a:r>
            <a:r>
              <a:rPr sz="2000" spc="-40" dirty="0">
                <a:latin typeface="Arial"/>
                <a:cs typeface="Arial"/>
              </a:rPr>
              <a:t>error </a:t>
            </a:r>
            <a:r>
              <a:rPr sz="2000" spc="-150" dirty="0">
                <a:latin typeface="Arial"/>
                <a:cs typeface="Arial"/>
              </a:rPr>
              <a:t>on </a:t>
            </a:r>
            <a:r>
              <a:rPr sz="2000" spc="-190" dirty="0">
                <a:latin typeface="Arial"/>
                <a:cs typeface="Arial"/>
              </a:rPr>
              <a:t>unseen</a:t>
            </a:r>
            <a:r>
              <a:rPr sz="2000" spc="-30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data)</a:t>
            </a:r>
            <a:endParaRPr sz="2000">
              <a:latin typeface="Arial"/>
              <a:cs typeface="Arial"/>
            </a:endParaRPr>
          </a:p>
          <a:p>
            <a:pPr marL="82550">
              <a:lnSpc>
                <a:spcPct val="100000"/>
              </a:lnSpc>
              <a:spcBef>
                <a:spcPts val="1205"/>
              </a:spcBef>
            </a:pPr>
            <a:r>
              <a:rPr sz="2000" i="1" spc="-180" dirty="0">
                <a:latin typeface="Arial"/>
                <a:cs typeface="Arial"/>
              </a:rPr>
              <a:t>SVM </a:t>
            </a:r>
            <a:r>
              <a:rPr sz="2000" i="1" spc="-195" dirty="0">
                <a:latin typeface="Arial"/>
                <a:cs typeface="Arial"/>
              </a:rPr>
              <a:t>searches </a:t>
            </a:r>
            <a:r>
              <a:rPr sz="2000" i="1" spc="20" dirty="0">
                <a:latin typeface="Arial"/>
                <a:cs typeface="Arial"/>
              </a:rPr>
              <a:t>for </a:t>
            </a:r>
            <a:r>
              <a:rPr sz="2000" i="1" spc="-160" dirty="0">
                <a:latin typeface="Arial"/>
                <a:cs typeface="Arial"/>
              </a:rPr>
              <a:t>the </a:t>
            </a:r>
            <a:r>
              <a:rPr sz="2000" i="1" spc="-125" dirty="0">
                <a:latin typeface="Arial"/>
                <a:cs typeface="Arial"/>
              </a:rPr>
              <a:t>hyperplane </a:t>
            </a:r>
            <a:r>
              <a:rPr sz="2000" i="1" spc="-130" dirty="0">
                <a:latin typeface="Arial"/>
                <a:cs typeface="Arial"/>
              </a:rPr>
              <a:t>with </a:t>
            </a:r>
            <a:r>
              <a:rPr sz="2000" i="1" spc="-160" dirty="0">
                <a:latin typeface="Arial"/>
                <a:cs typeface="Arial"/>
              </a:rPr>
              <a:t>the </a:t>
            </a:r>
            <a:r>
              <a:rPr sz="2000" i="1" spc="-95" dirty="0">
                <a:latin typeface="Arial"/>
                <a:cs typeface="Arial"/>
              </a:rPr>
              <a:t>largest </a:t>
            </a:r>
            <a:r>
              <a:rPr sz="2000" i="1" spc="-100" dirty="0">
                <a:latin typeface="Arial"/>
                <a:cs typeface="Arial"/>
              </a:rPr>
              <a:t>margin</a:t>
            </a:r>
            <a:r>
              <a:rPr sz="2000" spc="-100" dirty="0">
                <a:latin typeface="Arial"/>
                <a:cs typeface="Arial"/>
              </a:rPr>
              <a:t>, </a:t>
            </a:r>
            <a:r>
              <a:rPr sz="2000" spc="-85" dirty="0">
                <a:latin typeface="Arial"/>
                <a:cs typeface="Arial"/>
              </a:rPr>
              <a:t>i.e., </a:t>
            </a:r>
            <a:r>
              <a:rPr sz="2000" b="1" spc="-100" dirty="0">
                <a:latin typeface="Trebuchet MS"/>
                <a:cs typeface="Trebuchet MS"/>
              </a:rPr>
              <a:t>maximum </a:t>
            </a:r>
            <a:r>
              <a:rPr sz="2000" b="1" spc="-75" dirty="0">
                <a:latin typeface="Trebuchet MS"/>
                <a:cs typeface="Trebuchet MS"/>
              </a:rPr>
              <a:t>marginal </a:t>
            </a:r>
            <a:r>
              <a:rPr sz="2000" b="1" spc="-130" dirty="0">
                <a:latin typeface="Trebuchet MS"/>
                <a:cs typeface="Trebuchet MS"/>
              </a:rPr>
              <a:t>hyperplane</a:t>
            </a:r>
            <a:r>
              <a:rPr sz="2000" b="1" spc="-165" dirty="0">
                <a:latin typeface="Trebuchet MS"/>
                <a:cs typeface="Trebuchet MS"/>
              </a:rPr>
              <a:t> </a:t>
            </a:r>
            <a:r>
              <a:rPr sz="2000" spc="-140" dirty="0">
                <a:latin typeface="Arial"/>
                <a:cs typeface="Arial"/>
              </a:rPr>
              <a:t>(MMH)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6302" y="398399"/>
            <a:ext cx="595312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15" dirty="0"/>
              <a:t>SVM—Linearly</a:t>
            </a:r>
            <a:r>
              <a:rPr spc="-345" dirty="0"/>
              <a:t> </a:t>
            </a:r>
            <a:r>
              <a:rPr spc="-130" dirty="0"/>
              <a:t>Separable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52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717550" y="1378812"/>
            <a:ext cx="10746105" cy="4746625"/>
          </a:xfrm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400050" indent="-323850">
              <a:lnSpc>
                <a:spcPct val="100000"/>
              </a:lnSpc>
              <a:spcBef>
                <a:spcPts val="76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99415" algn="l"/>
                <a:tab pos="400050" algn="l"/>
              </a:tabLst>
            </a:pPr>
            <a:r>
              <a:rPr sz="2000" spc="-110" dirty="0">
                <a:latin typeface="Arial"/>
                <a:cs typeface="Arial"/>
              </a:rPr>
              <a:t>A </a:t>
            </a:r>
            <a:r>
              <a:rPr sz="2000" spc="-60" dirty="0">
                <a:latin typeface="Arial"/>
                <a:cs typeface="Arial"/>
              </a:rPr>
              <a:t>separating hyperplane </a:t>
            </a:r>
            <a:r>
              <a:rPr sz="2000" spc="-160" dirty="0">
                <a:latin typeface="Arial"/>
                <a:cs typeface="Arial"/>
              </a:rPr>
              <a:t>can </a:t>
            </a:r>
            <a:r>
              <a:rPr sz="2000" spc="-50" dirty="0">
                <a:latin typeface="Arial"/>
                <a:cs typeface="Arial"/>
              </a:rPr>
              <a:t>be </a:t>
            </a:r>
            <a:r>
              <a:rPr sz="2000" spc="-65" dirty="0">
                <a:latin typeface="Arial"/>
                <a:cs typeface="Arial"/>
              </a:rPr>
              <a:t>written</a:t>
            </a:r>
            <a:r>
              <a:rPr sz="2000" spc="-195" dirty="0">
                <a:latin typeface="Arial"/>
                <a:cs typeface="Arial"/>
              </a:rPr>
              <a:t> </a:t>
            </a:r>
            <a:r>
              <a:rPr sz="2000" spc="-160" dirty="0">
                <a:latin typeface="Arial"/>
                <a:cs typeface="Arial"/>
              </a:rPr>
              <a:t>as</a:t>
            </a:r>
            <a:endParaRPr sz="2000">
              <a:latin typeface="Arial"/>
              <a:cs typeface="Arial"/>
            </a:endParaRPr>
          </a:p>
          <a:p>
            <a:pPr marL="1677035">
              <a:lnSpc>
                <a:spcPct val="100000"/>
              </a:lnSpc>
              <a:spcBef>
                <a:spcPts val="680"/>
              </a:spcBef>
            </a:pPr>
            <a:r>
              <a:rPr sz="2000" b="1" spc="-160" dirty="0">
                <a:latin typeface="Trebuchet MS"/>
                <a:cs typeface="Trebuchet MS"/>
              </a:rPr>
              <a:t>W </a:t>
            </a:r>
            <a:r>
              <a:rPr sz="2000" spc="15" dirty="0">
                <a:latin typeface="Arial"/>
                <a:cs typeface="Arial"/>
              </a:rPr>
              <a:t>● </a:t>
            </a:r>
            <a:r>
              <a:rPr sz="2000" b="1" spc="85" dirty="0">
                <a:latin typeface="Trebuchet MS"/>
                <a:cs typeface="Trebuchet MS"/>
              </a:rPr>
              <a:t>X </a:t>
            </a:r>
            <a:r>
              <a:rPr sz="2000" spc="185" dirty="0">
                <a:latin typeface="Arial"/>
                <a:cs typeface="Arial"/>
              </a:rPr>
              <a:t>+ </a:t>
            </a:r>
            <a:r>
              <a:rPr sz="2000" spc="5" dirty="0">
                <a:latin typeface="Arial"/>
                <a:cs typeface="Arial"/>
              </a:rPr>
              <a:t>b </a:t>
            </a:r>
            <a:r>
              <a:rPr sz="2000" spc="185" dirty="0">
                <a:latin typeface="Arial"/>
                <a:cs typeface="Arial"/>
              </a:rPr>
              <a:t>=</a:t>
            </a:r>
            <a:r>
              <a:rPr sz="2000" spc="-34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  <a:p>
            <a:pPr marL="1219835">
              <a:lnSpc>
                <a:spcPct val="100000"/>
              </a:lnSpc>
              <a:spcBef>
                <a:spcPts val="605"/>
              </a:spcBef>
            </a:pPr>
            <a:r>
              <a:rPr sz="2000" spc="-95" dirty="0">
                <a:latin typeface="Arial"/>
                <a:cs typeface="Arial"/>
              </a:rPr>
              <a:t>where </a:t>
            </a:r>
            <a:r>
              <a:rPr sz="2000" b="1" spc="-40" dirty="0">
                <a:latin typeface="Trebuchet MS"/>
                <a:cs typeface="Trebuchet MS"/>
              </a:rPr>
              <a:t>W</a:t>
            </a:r>
            <a:r>
              <a:rPr sz="2000" spc="-40" dirty="0">
                <a:latin typeface="Arial"/>
                <a:cs typeface="Arial"/>
              </a:rPr>
              <a:t>={w</a:t>
            </a:r>
            <a:r>
              <a:rPr sz="2025" spc="-60" baseline="-18518" dirty="0">
                <a:latin typeface="Arial"/>
                <a:cs typeface="Arial"/>
              </a:rPr>
              <a:t>1</a:t>
            </a:r>
            <a:r>
              <a:rPr sz="2000" spc="-40" dirty="0">
                <a:latin typeface="Arial"/>
                <a:cs typeface="Arial"/>
              </a:rPr>
              <a:t>, </a:t>
            </a:r>
            <a:r>
              <a:rPr sz="2000" spc="-70" dirty="0">
                <a:latin typeface="Arial"/>
                <a:cs typeface="Arial"/>
              </a:rPr>
              <a:t>w</a:t>
            </a:r>
            <a:r>
              <a:rPr sz="2025" spc="-104" baseline="-18518" dirty="0">
                <a:latin typeface="Arial"/>
                <a:cs typeface="Arial"/>
              </a:rPr>
              <a:t>2</a:t>
            </a:r>
            <a:r>
              <a:rPr sz="2000" spc="-70" dirty="0">
                <a:latin typeface="Arial"/>
                <a:cs typeface="Arial"/>
              </a:rPr>
              <a:t>, </a:t>
            </a:r>
            <a:r>
              <a:rPr sz="2000" spc="-45" dirty="0">
                <a:latin typeface="Arial"/>
                <a:cs typeface="Arial"/>
              </a:rPr>
              <a:t>…, </a:t>
            </a:r>
            <a:r>
              <a:rPr sz="2000" spc="-85" dirty="0">
                <a:latin typeface="Arial"/>
                <a:cs typeface="Arial"/>
              </a:rPr>
              <a:t>w</a:t>
            </a:r>
            <a:r>
              <a:rPr sz="2025" spc="-127" baseline="-18518" dirty="0">
                <a:latin typeface="Arial"/>
                <a:cs typeface="Arial"/>
              </a:rPr>
              <a:t>n</a:t>
            </a:r>
            <a:r>
              <a:rPr sz="2000" spc="-85" dirty="0">
                <a:latin typeface="Arial"/>
                <a:cs typeface="Arial"/>
              </a:rPr>
              <a:t>} </a:t>
            </a:r>
            <a:r>
              <a:rPr sz="2000" spc="-165" dirty="0">
                <a:latin typeface="Arial"/>
                <a:cs typeface="Arial"/>
              </a:rPr>
              <a:t>is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spc="-80" dirty="0">
                <a:latin typeface="Arial"/>
                <a:cs typeface="Arial"/>
              </a:rPr>
              <a:t>weight </a:t>
            </a:r>
            <a:r>
              <a:rPr sz="2000" spc="-100" dirty="0">
                <a:latin typeface="Arial"/>
                <a:cs typeface="Arial"/>
              </a:rPr>
              <a:t>vector </a:t>
            </a:r>
            <a:r>
              <a:rPr sz="2000" spc="-70" dirty="0">
                <a:latin typeface="Arial"/>
                <a:cs typeface="Arial"/>
              </a:rPr>
              <a:t>and </a:t>
            </a:r>
            <a:r>
              <a:rPr sz="2000" spc="5" dirty="0">
                <a:latin typeface="Arial"/>
                <a:cs typeface="Arial"/>
              </a:rPr>
              <a:t>b a </a:t>
            </a:r>
            <a:r>
              <a:rPr sz="2000" spc="-95" dirty="0">
                <a:latin typeface="Arial"/>
                <a:cs typeface="Arial"/>
              </a:rPr>
              <a:t>scalar</a:t>
            </a:r>
            <a:r>
              <a:rPr sz="2000" spc="-390" dirty="0">
                <a:latin typeface="Arial"/>
                <a:cs typeface="Arial"/>
              </a:rPr>
              <a:t> </a:t>
            </a:r>
            <a:r>
              <a:rPr sz="2000" spc="-95" dirty="0">
                <a:latin typeface="Arial"/>
                <a:cs typeface="Arial"/>
              </a:rPr>
              <a:t>(bias)</a:t>
            </a:r>
            <a:endParaRPr sz="2000">
              <a:latin typeface="Arial"/>
              <a:cs typeface="Arial"/>
            </a:endParaRPr>
          </a:p>
          <a:p>
            <a:pPr marL="400050" indent="-323850">
              <a:lnSpc>
                <a:spcPct val="100000"/>
              </a:lnSpc>
              <a:spcBef>
                <a:spcPts val="980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99415" algn="l"/>
                <a:tab pos="400050" algn="l"/>
                <a:tab pos="3430270" algn="l"/>
              </a:tabLst>
            </a:pPr>
            <a:r>
              <a:rPr sz="2000" spc="-130" dirty="0">
                <a:latin typeface="Arial"/>
                <a:cs typeface="Arial"/>
              </a:rPr>
              <a:t>For </a:t>
            </a:r>
            <a:r>
              <a:rPr sz="2000" spc="-70" dirty="0">
                <a:latin typeface="Arial"/>
                <a:cs typeface="Arial"/>
              </a:rPr>
              <a:t>2-D </a:t>
            </a:r>
            <a:r>
              <a:rPr sz="2000" spc="-10" dirty="0">
                <a:latin typeface="Arial"/>
                <a:cs typeface="Arial"/>
              </a:rPr>
              <a:t>it </a:t>
            </a:r>
            <a:r>
              <a:rPr sz="2000" spc="-160" dirty="0">
                <a:latin typeface="Arial"/>
                <a:cs typeface="Arial"/>
              </a:rPr>
              <a:t>can  </a:t>
            </a:r>
            <a:r>
              <a:rPr sz="2000" spc="-50" dirty="0">
                <a:latin typeface="Arial"/>
                <a:cs typeface="Arial"/>
              </a:rPr>
              <a:t>be</a:t>
            </a:r>
            <a:r>
              <a:rPr sz="2000" spc="-200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written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145" dirty="0">
                <a:latin typeface="Arial"/>
                <a:cs typeface="Arial"/>
              </a:rPr>
              <a:t>as:	</a:t>
            </a:r>
            <a:r>
              <a:rPr sz="2000" spc="-50" dirty="0">
                <a:latin typeface="Arial"/>
                <a:cs typeface="Arial"/>
              </a:rPr>
              <a:t>w</a:t>
            </a:r>
            <a:r>
              <a:rPr sz="2025" spc="-75" baseline="-18518" dirty="0">
                <a:latin typeface="Arial"/>
                <a:cs typeface="Arial"/>
              </a:rPr>
              <a:t>0 </a:t>
            </a:r>
            <a:r>
              <a:rPr sz="2000" spc="180" dirty="0">
                <a:latin typeface="Arial"/>
                <a:cs typeface="Arial"/>
              </a:rPr>
              <a:t>+ </a:t>
            </a:r>
            <a:r>
              <a:rPr sz="2000" spc="-55" dirty="0">
                <a:latin typeface="Arial"/>
                <a:cs typeface="Arial"/>
              </a:rPr>
              <a:t>w</a:t>
            </a:r>
            <a:r>
              <a:rPr sz="2025" spc="-82" baseline="-18518" dirty="0">
                <a:latin typeface="Arial"/>
                <a:cs typeface="Arial"/>
              </a:rPr>
              <a:t>1 </a:t>
            </a:r>
            <a:r>
              <a:rPr sz="2000" spc="20" dirty="0">
                <a:latin typeface="Arial"/>
                <a:cs typeface="Arial"/>
              </a:rPr>
              <a:t>x</a:t>
            </a:r>
            <a:r>
              <a:rPr sz="2025" spc="30" baseline="-18518" dirty="0">
                <a:latin typeface="Arial"/>
                <a:cs typeface="Arial"/>
              </a:rPr>
              <a:t>1 </a:t>
            </a:r>
            <a:r>
              <a:rPr sz="2000" spc="180" dirty="0">
                <a:latin typeface="Arial"/>
                <a:cs typeface="Arial"/>
              </a:rPr>
              <a:t>+ </a:t>
            </a:r>
            <a:r>
              <a:rPr sz="2000" spc="-55" dirty="0">
                <a:latin typeface="Arial"/>
                <a:cs typeface="Arial"/>
              </a:rPr>
              <a:t>w</a:t>
            </a:r>
            <a:r>
              <a:rPr sz="2025" spc="-82" baseline="-18518" dirty="0">
                <a:latin typeface="Arial"/>
                <a:cs typeface="Arial"/>
              </a:rPr>
              <a:t>2 </a:t>
            </a:r>
            <a:r>
              <a:rPr sz="2000" spc="20" dirty="0">
                <a:latin typeface="Arial"/>
                <a:cs typeface="Arial"/>
              </a:rPr>
              <a:t>x</a:t>
            </a:r>
            <a:r>
              <a:rPr sz="2025" spc="30" baseline="-18518" dirty="0">
                <a:latin typeface="Arial"/>
                <a:cs typeface="Arial"/>
              </a:rPr>
              <a:t>2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41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  <a:p>
            <a:pPr marL="400050" indent="-323850">
              <a:lnSpc>
                <a:spcPct val="100000"/>
              </a:lnSpc>
              <a:spcBef>
                <a:spcPts val="980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99415" algn="l"/>
                <a:tab pos="400050" algn="l"/>
              </a:tabLst>
            </a:pPr>
            <a:r>
              <a:rPr sz="2000" spc="-215" dirty="0">
                <a:latin typeface="Arial"/>
                <a:cs typeface="Arial"/>
              </a:rPr>
              <a:t>The </a:t>
            </a:r>
            <a:r>
              <a:rPr sz="2000" spc="-60" dirty="0">
                <a:latin typeface="Arial"/>
                <a:cs typeface="Arial"/>
              </a:rPr>
              <a:t>hyperplane </a:t>
            </a:r>
            <a:r>
              <a:rPr sz="2000" spc="-55" dirty="0">
                <a:latin typeface="Arial"/>
                <a:cs typeface="Arial"/>
              </a:rPr>
              <a:t>defining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140" dirty="0">
                <a:latin typeface="Arial"/>
                <a:cs typeface="Arial"/>
              </a:rPr>
              <a:t>sides </a:t>
            </a:r>
            <a:r>
              <a:rPr sz="2000" spc="25" dirty="0">
                <a:latin typeface="Arial"/>
                <a:cs typeface="Arial"/>
              </a:rPr>
              <a:t>of </a:t>
            </a:r>
            <a:r>
              <a:rPr sz="2000" spc="-114" dirty="0">
                <a:latin typeface="Arial"/>
                <a:cs typeface="Arial"/>
              </a:rPr>
              <a:t>the</a:t>
            </a:r>
            <a:r>
              <a:rPr sz="2000" spc="-380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margin:</a:t>
            </a:r>
            <a:endParaRPr sz="2000">
              <a:latin typeface="Arial"/>
              <a:cs typeface="Arial"/>
            </a:endParaRPr>
          </a:p>
          <a:p>
            <a:pPr marL="1677035">
              <a:lnSpc>
                <a:spcPct val="100000"/>
              </a:lnSpc>
              <a:spcBef>
                <a:spcPts val="600"/>
              </a:spcBef>
              <a:tabLst>
                <a:tab pos="4775835" algn="l"/>
              </a:tabLst>
            </a:pPr>
            <a:r>
              <a:rPr sz="2000" spc="-120" dirty="0">
                <a:latin typeface="Arial"/>
                <a:cs typeface="Arial"/>
              </a:rPr>
              <a:t>H</a:t>
            </a:r>
            <a:r>
              <a:rPr sz="2025" spc="-179" baseline="-18518" dirty="0">
                <a:latin typeface="Arial"/>
                <a:cs typeface="Arial"/>
              </a:rPr>
              <a:t>1</a:t>
            </a:r>
            <a:r>
              <a:rPr sz="2000" spc="-120" dirty="0">
                <a:latin typeface="Arial"/>
                <a:cs typeface="Arial"/>
              </a:rPr>
              <a:t>: </a:t>
            </a:r>
            <a:r>
              <a:rPr sz="2000" spc="-50" dirty="0">
                <a:latin typeface="Arial"/>
                <a:cs typeface="Arial"/>
              </a:rPr>
              <a:t>w</a:t>
            </a:r>
            <a:r>
              <a:rPr sz="2025" spc="-75" baseline="-18518" dirty="0">
                <a:latin typeface="Arial"/>
                <a:cs typeface="Arial"/>
              </a:rPr>
              <a:t>0 </a:t>
            </a:r>
            <a:r>
              <a:rPr sz="2000" spc="185" dirty="0">
                <a:latin typeface="Arial"/>
                <a:cs typeface="Arial"/>
              </a:rPr>
              <a:t>+ </a:t>
            </a:r>
            <a:r>
              <a:rPr sz="2000" spc="-55" dirty="0">
                <a:latin typeface="Arial"/>
                <a:cs typeface="Arial"/>
              </a:rPr>
              <a:t>w</a:t>
            </a:r>
            <a:r>
              <a:rPr sz="2025" spc="-82" baseline="-18518" dirty="0">
                <a:latin typeface="Arial"/>
                <a:cs typeface="Arial"/>
              </a:rPr>
              <a:t>1 </a:t>
            </a:r>
            <a:r>
              <a:rPr sz="2000" spc="20" dirty="0">
                <a:latin typeface="Arial"/>
                <a:cs typeface="Arial"/>
              </a:rPr>
              <a:t>x</a:t>
            </a:r>
            <a:r>
              <a:rPr sz="2025" spc="30" baseline="-18518" dirty="0">
                <a:latin typeface="Arial"/>
                <a:cs typeface="Arial"/>
              </a:rPr>
              <a:t>1 </a:t>
            </a:r>
            <a:r>
              <a:rPr sz="2000" spc="185" dirty="0">
                <a:latin typeface="Arial"/>
                <a:cs typeface="Arial"/>
              </a:rPr>
              <a:t>+ </a:t>
            </a:r>
            <a:r>
              <a:rPr sz="2000" spc="-55" dirty="0">
                <a:latin typeface="Arial"/>
                <a:cs typeface="Arial"/>
              </a:rPr>
              <a:t>w</a:t>
            </a:r>
            <a:r>
              <a:rPr sz="2025" spc="-82" baseline="-18518" dirty="0">
                <a:latin typeface="Arial"/>
                <a:cs typeface="Arial"/>
              </a:rPr>
              <a:t>2 </a:t>
            </a:r>
            <a:r>
              <a:rPr sz="2000" spc="20" dirty="0">
                <a:latin typeface="Arial"/>
                <a:cs typeface="Arial"/>
              </a:rPr>
              <a:t>x</a:t>
            </a:r>
            <a:r>
              <a:rPr sz="2025" spc="30" baseline="-18518" dirty="0">
                <a:latin typeface="Arial"/>
                <a:cs typeface="Arial"/>
              </a:rPr>
              <a:t>2 </a:t>
            </a:r>
            <a:r>
              <a:rPr sz="2025" spc="179" baseline="-18518" dirty="0">
                <a:latin typeface="Arial"/>
                <a:cs typeface="Arial"/>
              </a:rPr>
              <a:t> </a:t>
            </a:r>
            <a:r>
              <a:rPr sz="2000" spc="254" dirty="0">
                <a:latin typeface="Arial"/>
                <a:cs typeface="Arial"/>
              </a:rPr>
              <a:t>≥</a:t>
            </a:r>
            <a:r>
              <a:rPr sz="2000" spc="4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1	</a:t>
            </a:r>
            <a:r>
              <a:rPr sz="2000" spc="-5" dirty="0">
                <a:latin typeface="Arial"/>
                <a:cs typeface="Arial"/>
              </a:rPr>
              <a:t>for </a:t>
            </a:r>
            <a:r>
              <a:rPr sz="2000" spc="20" dirty="0">
                <a:latin typeface="Arial"/>
                <a:cs typeface="Arial"/>
              </a:rPr>
              <a:t>y</a:t>
            </a:r>
            <a:r>
              <a:rPr sz="2025" spc="30" baseline="-18518" dirty="0">
                <a:latin typeface="Arial"/>
                <a:cs typeface="Arial"/>
              </a:rPr>
              <a:t>i </a:t>
            </a:r>
            <a:r>
              <a:rPr sz="2000" spc="185" dirty="0">
                <a:latin typeface="Arial"/>
                <a:cs typeface="Arial"/>
              </a:rPr>
              <a:t>=</a:t>
            </a:r>
            <a:r>
              <a:rPr sz="2000" spc="-290" dirty="0">
                <a:latin typeface="Arial"/>
                <a:cs typeface="Arial"/>
              </a:rPr>
              <a:t> </a:t>
            </a:r>
            <a:r>
              <a:rPr sz="2000" spc="25" dirty="0">
                <a:latin typeface="Arial"/>
                <a:cs typeface="Arial"/>
              </a:rPr>
              <a:t>+1, </a:t>
            </a:r>
            <a:r>
              <a:rPr sz="2000" spc="-70" dirty="0">
                <a:latin typeface="Arial"/>
                <a:cs typeface="Arial"/>
              </a:rPr>
              <a:t>and</a:t>
            </a:r>
            <a:endParaRPr sz="2000">
              <a:latin typeface="Arial"/>
              <a:cs typeface="Arial"/>
            </a:endParaRPr>
          </a:p>
          <a:p>
            <a:pPr marL="1677035">
              <a:lnSpc>
                <a:spcPct val="100000"/>
              </a:lnSpc>
              <a:spcBef>
                <a:spcPts val="680"/>
              </a:spcBef>
            </a:pPr>
            <a:r>
              <a:rPr sz="2000" spc="-125" dirty="0">
                <a:latin typeface="Arial"/>
                <a:cs typeface="Arial"/>
              </a:rPr>
              <a:t>H</a:t>
            </a:r>
            <a:r>
              <a:rPr sz="2025" spc="-187" baseline="-18518" dirty="0">
                <a:latin typeface="Arial"/>
                <a:cs typeface="Arial"/>
              </a:rPr>
              <a:t>2</a:t>
            </a:r>
            <a:r>
              <a:rPr sz="2000" spc="-125" dirty="0">
                <a:latin typeface="Arial"/>
                <a:cs typeface="Arial"/>
              </a:rPr>
              <a:t>: </a:t>
            </a:r>
            <a:r>
              <a:rPr sz="2000" spc="-50" dirty="0">
                <a:latin typeface="Arial"/>
                <a:cs typeface="Arial"/>
              </a:rPr>
              <a:t>w</a:t>
            </a:r>
            <a:r>
              <a:rPr sz="2025" spc="-75" baseline="-18518" dirty="0">
                <a:latin typeface="Arial"/>
                <a:cs typeface="Arial"/>
              </a:rPr>
              <a:t>0 </a:t>
            </a:r>
            <a:r>
              <a:rPr sz="2000" spc="180" dirty="0">
                <a:latin typeface="Arial"/>
                <a:cs typeface="Arial"/>
              </a:rPr>
              <a:t>+ </a:t>
            </a:r>
            <a:r>
              <a:rPr sz="2000" spc="-55" dirty="0">
                <a:latin typeface="Arial"/>
                <a:cs typeface="Arial"/>
              </a:rPr>
              <a:t>w</a:t>
            </a:r>
            <a:r>
              <a:rPr sz="2025" spc="-82" baseline="-18518" dirty="0">
                <a:latin typeface="Arial"/>
                <a:cs typeface="Arial"/>
              </a:rPr>
              <a:t>1 </a:t>
            </a:r>
            <a:r>
              <a:rPr sz="2000" spc="20" dirty="0">
                <a:latin typeface="Arial"/>
                <a:cs typeface="Arial"/>
              </a:rPr>
              <a:t>x</a:t>
            </a:r>
            <a:r>
              <a:rPr sz="2025" spc="30" baseline="-18518" dirty="0">
                <a:latin typeface="Arial"/>
                <a:cs typeface="Arial"/>
              </a:rPr>
              <a:t>1 </a:t>
            </a:r>
            <a:r>
              <a:rPr sz="2000" spc="180" dirty="0">
                <a:latin typeface="Arial"/>
                <a:cs typeface="Arial"/>
              </a:rPr>
              <a:t>+ </a:t>
            </a:r>
            <a:r>
              <a:rPr sz="2000" spc="-55" dirty="0">
                <a:latin typeface="Arial"/>
                <a:cs typeface="Arial"/>
              </a:rPr>
              <a:t>w</a:t>
            </a:r>
            <a:r>
              <a:rPr sz="2025" spc="-82" baseline="-18518" dirty="0">
                <a:latin typeface="Arial"/>
                <a:cs typeface="Arial"/>
              </a:rPr>
              <a:t>2 </a:t>
            </a:r>
            <a:r>
              <a:rPr sz="2000" spc="20" dirty="0">
                <a:latin typeface="Arial"/>
                <a:cs typeface="Arial"/>
              </a:rPr>
              <a:t>x</a:t>
            </a:r>
            <a:r>
              <a:rPr sz="2025" spc="30" baseline="-18518" dirty="0">
                <a:latin typeface="Arial"/>
                <a:cs typeface="Arial"/>
              </a:rPr>
              <a:t>2 </a:t>
            </a:r>
            <a:r>
              <a:rPr sz="2000" spc="250" dirty="0">
                <a:latin typeface="Arial"/>
                <a:cs typeface="Arial"/>
              </a:rPr>
              <a:t>≤ </a:t>
            </a:r>
            <a:r>
              <a:rPr sz="2000" spc="-100" dirty="0">
                <a:latin typeface="Arial"/>
                <a:cs typeface="Arial"/>
              </a:rPr>
              <a:t>– </a:t>
            </a:r>
            <a:r>
              <a:rPr sz="2000" spc="5" dirty="0">
                <a:latin typeface="Arial"/>
                <a:cs typeface="Arial"/>
              </a:rPr>
              <a:t>1 </a:t>
            </a:r>
            <a:r>
              <a:rPr sz="2000" spc="-5" dirty="0">
                <a:latin typeface="Arial"/>
                <a:cs typeface="Arial"/>
              </a:rPr>
              <a:t>for </a:t>
            </a:r>
            <a:r>
              <a:rPr sz="2000" spc="20" dirty="0">
                <a:latin typeface="Arial"/>
                <a:cs typeface="Arial"/>
              </a:rPr>
              <a:t>y</a:t>
            </a:r>
            <a:r>
              <a:rPr sz="2025" spc="30" baseline="-18518" dirty="0">
                <a:latin typeface="Arial"/>
                <a:cs typeface="Arial"/>
              </a:rPr>
              <a:t>i </a:t>
            </a:r>
            <a:r>
              <a:rPr sz="2000" spc="180" dirty="0">
                <a:latin typeface="Arial"/>
                <a:cs typeface="Arial"/>
              </a:rPr>
              <a:t>=</a:t>
            </a:r>
            <a:r>
              <a:rPr sz="2000" spc="10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–1</a:t>
            </a:r>
            <a:endParaRPr sz="2000">
              <a:latin typeface="Arial"/>
              <a:cs typeface="Arial"/>
            </a:endParaRPr>
          </a:p>
          <a:p>
            <a:pPr marL="400050" indent="-323850">
              <a:lnSpc>
                <a:spcPct val="100000"/>
              </a:lnSpc>
              <a:spcBef>
                <a:spcPts val="905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99415" algn="l"/>
                <a:tab pos="400050" algn="l"/>
              </a:tabLst>
            </a:pPr>
            <a:r>
              <a:rPr sz="2000" spc="-140" dirty="0">
                <a:latin typeface="Arial"/>
                <a:cs typeface="Arial"/>
              </a:rPr>
              <a:t>Any </a:t>
            </a:r>
            <a:r>
              <a:rPr sz="2000" spc="-55" dirty="0">
                <a:latin typeface="Arial"/>
                <a:cs typeface="Arial"/>
              </a:rPr>
              <a:t>training </a:t>
            </a:r>
            <a:r>
              <a:rPr sz="2000" spc="-105" dirty="0">
                <a:latin typeface="Arial"/>
                <a:cs typeface="Arial"/>
              </a:rPr>
              <a:t>tuples </a:t>
            </a:r>
            <a:r>
              <a:rPr sz="2000" spc="-65" dirty="0">
                <a:latin typeface="Arial"/>
                <a:cs typeface="Arial"/>
              </a:rPr>
              <a:t>that </a:t>
            </a:r>
            <a:r>
              <a:rPr sz="2000" spc="30" dirty="0">
                <a:latin typeface="Arial"/>
                <a:cs typeface="Arial"/>
              </a:rPr>
              <a:t>fall </a:t>
            </a:r>
            <a:r>
              <a:rPr sz="2000" spc="-145" dirty="0">
                <a:latin typeface="Arial"/>
                <a:cs typeface="Arial"/>
              </a:rPr>
              <a:t>on </a:t>
            </a:r>
            <a:r>
              <a:rPr sz="2000" spc="-90" dirty="0">
                <a:latin typeface="Arial"/>
                <a:cs typeface="Arial"/>
              </a:rPr>
              <a:t>hyperplanes </a:t>
            </a:r>
            <a:r>
              <a:rPr sz="2000" spc="-120" dirty="0">
                <a:latin typeface="Arial"/>
                <a:cs typeface="Arial"/>
              </a:rPr>
              <a:t>H</a:t>
            </a:r>
            <a:r>
              <a:rPr sz="2025" spc="-179" baseline="-18518" dirty="0">
                <a:latin typeface="Arial"/>
                <a:cs typeface="Arial"/>
              </a:rPr>
              <a:t>1 </a:t>
            </a:r>
            <a:r>
              <a:rPr sz="2000" spc="-30" dirty="0">
                <a:latin typeface="Arial"/>
                <a:cs typeface="Arial"/>
              </a:rPr>
              <a:t>or </a:t>
            </a:r>
            <a:r>
              <a:rPr sz="2000" spc="-125" dirty="0">
                <a:latin typeface="Arial"/>
                <a:cs typeface="Arial"/>
              </a:rPr>
              <a:t>H</a:t>
            </a:r>
            <a:r>
              <a:rPr sz="2025" spc="-187" baseline="-18518" dirty="0">
                <a:latin typeface="Arial"/>
                <a:cs typeface="Arial"/>
              </a:rPr>
              <a:t>2 </a:t>
            </a:r>
            <a:r>
              <a:rPr sz="2000" spc="-90" dirty="0">
                <a:latin typeface="Arial"/>
                <a:cs typeface="Arial"/>
              </a:rPr>
              <a:t>(i.e.,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145" dirty="0">
                <a:latin typeface="Arial"/>
                <a:cs typeface="Arial"/>
              </a:rPr>
              <a:t>sides </a:t>
            </a:r>
            <a:r>
              <a:rPr sz="2000" spc="-45" dirty="0">
                <a:latin typeface="Arial"/>
                <a:cs typeface="Arial"/>
              </a:rPr>
              <a:t>defining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90" dirty="0">
                <a:latin typeface="Arial"/>
                <a:cs typeface="Arial"/>
              </a:rPr>
              <a:t>margin) </a:t>
            </a:r>
            <a:r>
              <a:rPr sz="2000" spc="-30" dirty="0">
                <a:latin typeface="Arial"/>
                <a:cs typeface="Arial"/>
              </a:rPr>
              <a:t>are</a:t>
            </a:r>
            <a:r>
              <a:rPr sz="2000" spc="-280" dirty="0">
                <a:latin typeface="Arial"/>
                <a:cs typeface="Arial"/>
              </a:rPr>
              <a:t> </a:t>
            </a:r>
            <a:r>
              <a:rPr sz="2000" b="1" spc="-130" dirty="0">
                <a:latin typeface="Trebuchet MS"/>
                <a:cs typeface="Trebuchet MS"/>
              </a:rPr>
              <a:t>support</a:t>
            </a:r>
            <a:endParaRPr sz="2000">
              <a:latin typeface="Trebuchet MS"/>
              <a:cs typeface="Trebuchet MS"/>
            </a:endParaRPr>
          </a:p>
          <a:p>
            <a:pPr marL="400050">
              <a:lnSpc>
                <a:spcPct val="100000"/>
              </a:lnSpc>
              <a:spcBef>
                <a:spcPts val="229"/>
              </a:spcBef>
            </a:pPr>
            <a:r>
              <a:rPr sz="2000" b="1" spc="-140" dirty="0">
                <a:latin typeface="Trebuchet MS"/>
                <a:cs typeface="Trebuchet MS"/>
              </a:rPr>
              <a:t>vectors</a:t>
            </a:r>
            <a:endParaRPr sz="2000">
              <a:latin typeface="Trebuchet MS"/>
              <a:cs typeface="Trebuchet MS"/>
            </a:endParaRPr>
          </a:p>
          <a:p>
            <a:pPr marL="400050" indent="-323850">
              <a:lnSpc>
                <a:spcPct val="100000"/>
              </a:lnSpc>
              <a:spcBef>
                <a:spcPts val="980"/>
              </a:spcBef>
              <a:buClr>
                <a:srgbClr val="DD8046"/>
              </a:buClr>
              <a:buSzPct val="60000"/>
              <a:buFont typeface="Wingdings"/>
              <a:buChar char=""/>
              <a:tabLst>
                <a:tab pos="399415" algn="l"/>
                <a:tab pos="400050" algn="l"/>
              </a:tabLst>
            </a:pPr>
            <a:r>
              <a:rPr sz="2000" spc="-220" dirty="0">
                <a:latin typeface="Arial"/>
                <a:cs typeface="Arial"/>
              </a:rPr>
              <a:t>This </a:t>
            </a:r>
            <a:r>
              <a:rPr sz="2000" spc="-155" dirty="0">
                <a:latin typeface="Arial"/>
                <a:cs typeface="Arial"/>
              </a:rPr>
              <a:t>becomes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b="1" spc="-130" dirty="0">
                <a:latin typeface="Trebuchet MS"/>
                <a:cs typeface="Trebuchet MS"/>
              </a:rPr>
              <a:t>constrained </a:t>
            </a:r>
            <a:r>
              <a:rPr sz="2000" b="1" spc="-120" dirty="0">
                <a:latin typeface="Trebuchet MS"/>
                <a:cs typeface="Trebuchet MS"/>
              </a:rPr>
              <a:t>(convex) </a:t>
            </a:r>
            <a:r>
              <a:rPr sz="2000" b="1" spc="-125" dirty="0">
                <a:latin typeface="Trebuchet MS"/>
                <a:cs typeface="Trebuchet MS"/>
              </a:rPr>
              <a:t>quadratic </a:t>
            </a:r>
            <a:r>
              <a:rPr sz="2000" b="1" spc="-110" dirty="0">
                <a:latin typeface="Trebuchet MS"/>
                <a:cs typeface="Trebuchet MS"/>
              </a:rPr>
              <a:t>optimization</a:t>
            </a:r>
            <a:r>
              <a:rPr sz="2000" b="1" spc="-80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Arial"/>
                <a:cs typeface="Arial"/>
              </a:rPr>
              <a:t>problem:</a:t>
            </a:r>
            <a:endParaRPr sz="2000">
              <a:latin typeface="Arial"/>
              <a:cs typeface="Arial"/>
            </a:endParaRPr>
          </a:p>
          <a:p>
            <a:pPr marL="714375" marR="55880" indent="-276860">
              <a:lnSpc>
                <a:spcPct val="109600"/>
              </a:lnSpc>
              <a:spcBef>
                <a:spcPts val="600"/>
              </a:spcBef>
            </a:pPr>
            <a:r>
              <a:rPr sz="1400" spc="295" dirty="0">
                <a:solidFill>
                  <a:srgbClr val="93B6D2"/>
                </a:solidFill>
                <a:latin typeface="Arial"/>
                <a:cs typeface="Arial"/>
              </a:rPr>
              <a:t> </a:t>
            </a:r>
            <a:r>
              <a:rPr sz="2000" spc="-50" dirty="0">
                <a:latin typeface="Arial"/>
                <a:cs typeface="Arial"/>
              </a:rPr>
              <a:t>Quadratic </a:t>
            </a:r>
            <a:r>
              <a:rPr sz="2000" spc="-80" dirty="0">
                <a:latin typeface="Arial"/>
                <a:cs typeface="Arial"/>
              </a:rPr>
              <a:t>objective </a:t>
            </a:r>
            <a:r>
              <a:rPr sz="2000" spc="-110" dirty="0">
                <a:latin typeface="Arial"/>
                <a:cs typeface="Arial"/>
              </a:rPr>
              <a:t>function </a:t>
            </a:r>
            <a:r>
              <a:rPr sz="2000" spc="-70" dirty="0">
                <a:latin typeface="Arial"/>
                <a:cs typeface="Arial"/>
              </a:rPr>
              <a:t>and </a:t>
            </a:r>
            <a:r>
              <a:rPr sz="2000" spc="-45" dirty="0">
                <a:latin typeface="Arial"/>
                <a:cs typeface="Arial"/>
              </a:rPr>
              <a:t>linear </a:t>
            </a:r>
            <a:r>
              <a:rPr sz="2000" spc="-135" dirty="0">
                <a:latin typeface="Arial"/>
                <a:cs typeface="Arial"/>
              </a:rPr>
              <a:t>constraints </a:t>
            </a:r>
            <a:r>
              <a:rPr sz="2000" spc="3435" dirty="0">
                <a:latin typeface="Wingdings"/>
                <a:cs typeface="Wingdings"/>
              </a:rPr>
              <a:t>→</a:t>
            </a:r>
            <a:r>
              <a:rPr sz="2000" spc="-210" dirty="0">
                <a:latin typeface="Times New Roman"/>
                <a:cs typeface="Times New Roman"/>
              </a:rPr>
              <a:t> </a:t>
            </a:r>
            <a:r>
              <a:rPr sz="2000" i="1" spc="-65" dirty="0">
                <a:latin typeface="Arial"/>
                <a:cs typeface="Arial"/>
              </a:rPr>
              <a:t>Quadratic </a:t>
            </a:r>
            <a:r>
              <a:rPr sz="2000" i="1" spc="-114" dirty="0">
                <a:latin typeface="Arial"/>
                <a:cs typeface="Arial"/>
              </a:rPr>
              <a:t>Programming </a:t>
            </a:r>
            <a:r>
              <a:rPr sz="2000" i="1" spc="-85" dirty="0">
                <a:latin typeface="Arial"/>
                <a:cs typeface="Arial"/>
              </a:rPr>
              <a:t>(QP) </a:t>
            </a:r>
            <a:r>
              <a:rPr sz="2000" spc="3435" dirty="0">
                <a:latin typeface="Wingdings"/>
                <a:cs typeface="Wingdings"/>
              </a:rPr>
              <a:t>→</a:t>
            </a:r>
            <a:r>
              <a:rPr sz="2000" spc="3435" dirty="0">
                <a:latin typeface="Times New Roman"/>
                <a:cs typeface="Times New Roman"/>
              </a:rPr>
              <a:t> </a:t>
            </a:r>
            <a:r>
              <a:rPr sz="2000" spc="-765" dirty="0">
                <a:latin typeface="Arial"/>
                <a:cs typeface="Arial"/>
              </a:rPr>
              <a:t>Lagrangian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multipliers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6302" y="338455"/>
            <a:ext cx="622935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15" dirty="0"/>
              <a:t>SVM—Linearly</a:t>
            </a:r>
            <a:r>
              <a:rPr spc="-310" dirty="0"/>
              <a:t> </a:t>
            </a:r>
            <a:r>
              <a:rPr spc="-180" dirty="0"/>
              <a:t>Inseparable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3432" y="1452816"/>
            <a:ext cx="82423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10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spc="-175" dirty="0">
                <a:latin typeface="Arial"/>
                <a:cs typeface="Arial"/>
              </a:rPr>
              <a:t>Transform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55" dirty="0">
                <a:latin typeface="Arial"/>
                <a:cs typeface="Arial"/>
              </a:rPr>
              <a:t>original </a:t>
            </a:r>
            <a:r>
              <a:rPr sz="2400" spc="-120" dirty="0">
                <a:latin typeface="Arial"/>
                <a:cs typeface="Arial"/>
              </a:rPr>
              <a:t>input </a:t>
            </a:r>
            <a:r>
              <a:rPr sz="2400" dirty="0">
                <a:latin typeface="Arial"/>
                <a:cs typeface="Arial"/>
              </a:rPr>
              <a:t>data </a:t>
            </a:r>
            <a:r>
              <a:rPr sz="2400" spc="-110" dirty="0">
                <a:latin typeface="Arial"/>
                <a:cs typeface="Arial"/>
              </a:rPr>
              <a:t>into </a:t>
            </a:r>
            <a:r>
              <a:rPr sz="2400" spc="-10" dirty="0">
                <a:latin typeface="Arial"/>
                <a:cs typeface="Arial"/>
              </a:rPr>
              <a:t>a </a:t>
            </a:r>
            <a:r>
              <a:rPr sz="2400" spc="-120" dirty="0">
                <a:latin typeface="Arial"/>
                <a:cs typeface="Arial"/>
              </a:rPr>
              <a:t>higher </a:t>
            </a:r>
            <a:r>
              <a:rPr sz="2400" spc="-155" dirty="0">
                <a:latin typeface="Arial"/>
                <a:cs typeface="Arial"/>
              </a:rPr>
              <a:t>dimensional </a:t>
            </a:r>
            <a:r>
              <a:rPr sz="2400" spc="-160" dirty="0">
                <a:latin typeface="Arial"/>
                <a:cs typeface="Arial"/>
              </a:rPr>
              <a:t>space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3432" y="5382577"/>
            <a:ext cx="7620634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10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spc="-170" dirty="0">
                <a:latin typeface="Arial"/>
                <a:cs typeface="Arial"/>
              </a:rPr>
              <a:t>Search </a:t>
            </a:r>
            <a:r>
              <a:rPr sz="2400" spc="-20" dirty="0">
                <a:latin typeface="Arial"/>
                <a:cs typeface="Arial"/>
              </a:rPr>
              <a:t>for </a:t>
            </a:r>
            <a:r>
              <a:rPr sz="2400" spc="-10" dirty="0">
                <a:latin typeface="Arial"/>
                <a:cs typeface="Arial"/>
              </a:rPr>
              <a:t>a </a:t>
            </a:r>
            <a:r>
              <a:rPr sz="2400" spc="-75" dirty="0">
                <a:latin typeface="Arial"/>
                <a:cs typeface="Arial"/>
              </a:rPr>
              <a:t>linear </a:t>
            </a:r>
            <a:r>
              <a:rPr sz="2400" spc="-80" dirty="0">
                <a:latin typeface="Arial"/>
                <a:cs typeface="Arial"/>
              </a:rPr>
              <a:t>separating </a:t>
            </a:r>
            <a:r>
              <a:rPr sz="2400" spc="-90" dirty="0">
                <a:latin typeface="Arial"/>
                <a:cs typeface="Arial"/>
              </a:rPr>
              <a:t>hyperplane </a:t>
            </a:r>
            <a:r>
              <a:rPr sz="2400" spc="-150" dirty="0">
                <a:latin typeface="Arial"/>
                <a:cs typeface="Arial"/>
              </a:rPr>
              <a:t>in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210" dirty="0">
                <a:latin typeface="Arial"/>
                <a:cs typeface="Arial"/>
              </a:rPr>
              <a:t>new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160" dirty="0">
                <a:latin typeface="Arial"/>
                <a:cs typeface="Arial"/>
              </a:rPr>
              <a:t>space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055265" y="2127436"/>
            <a:ext cx="10133965" cy="4008754"/>
            <a:chOff x="1055265" y="2127436"/>
            <a:chExt cx="10133965" cy="4008754"/>
          </a:xfrm>
        </p:grpSpPr>
        <p:sp>
          <p:nvSpPr>
            <p:cNvPr id="6" name="object 6"/>
            <p:cNvSpPr/>
            <p:nvPr/>
          </p:nvSpPr>
          <p:spPr>
            <a:xfrm>
              <a:off x="1055265" y="2127436"/>
              <a:ext cx="8996957" cy="276411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006915" y="4142794"/>
              <a:ext cx="2176145" cy="1987550"/>
            </a:xfrm>
            <a:custGeom>
              <a:avLst/>
              <a:gdLst/>
              <a:ahLst/>
              <a:cxnLst/>
              <a:rect l="l" t="t" r="r" b="b"/>
              <a:pathLst>
                <a:path w="2176145" h="1987550">
                  <a:moveTo>
                    <a:pt x="0" y="1653696"/>
                  </a:moveTo>
                  <a:lnTo>
                    <a:pt x="2175930" y="1653696"/>
                  </a:lnTo>
                </a:path>
                <a:path w="2176145" h="1987550">
                  <a:moveTo>
                    <a:pt x="386799" y="0"/>
                  </a:moveTo>
                  <a:lnTo>
                    <a:pt x="386800" y="1987316"/>
                  </a:lnTo>
                </a:path>
              </a:pathLst>
            </a:custGeom>
            <a:ln w="121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1349786" y="5701005"/>
            <a:ext cx="235585" cy="231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350" i="1" spc="-25" dirty="0">
                <a:latin typeface="Times New Roman"/>
                <a:cs typeface="Times New Roman"/>
              </a:rPr>
              <a:t>A</a:t>
            </a:r>
            <a:r>
              <a:rPr sz="1425" i="1" spc="-37" baseline="-17543" dirty="0">
                <a:latin typeface="Times New Roman"/>
                <a:cs typeface="Times New Roman"/>
              </a:rPr>
              <a:t>1</a:t>
            </a:r>
            <a:endParaRPr sz="1425" baseline="-17543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266444" y="3748642"/>
            <a:ext cx="236220" cy="231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350" i="1" spc="-25" dirty="0">
                <a:latin typeface="Times New Roman"/>
                <a:cs typeface="Times New Roman"/>
              </a:rPr>
              <a:t>A</a:t>
            </a:r>
            <a:r>
              <a:rPr sz="1425" i="1" spc="-37" baseline="-17543" dirty="0">
                <a:latin typeface="Times New Roman"/>
                <a:cs typeface="Times New Roman"/>
              </a:rPr>
              <a:t>2</a:t>
            </a:r>
            <a:endParaRPr sz="1425" baseline="-17543">
              <a:latin typeface="Times New Roman"/>
              <a:cs typeface="Times New Roman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9586497" y="4574763"/>
            <a:ext cx="1347470" cy="1118870"/>
            <a:chOff x="9586497" y="4574763"/>
            <a:chExt cx="1347470" cy="1118870"/>
          </a:xfrm>
        </p:grpSpPr>
        <p:sp>
          <p:nvSpPr>
            <p:cNvPr id="11" name="object 11"/>
            <p:cNvSpPr/>
            <p:nvPr/>
          </p:nvSpPr>
          <p:spPr>
            <a:xfrm>
              <a:off x="9609261" y="5518651"/>
              <a:ext cx="125155" cy="1211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893761" y="5419828"/>
              <a:ext cx="125139" cy="12110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586497" y="5141534"/>
              <a:ext cx="125139" cy="12110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986801" y="5248812"/>
              <a:ext cx="123204" cy="12108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884518" y="4692622"/>
              <a:ext cx="122792" cy="12107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178656" y="5518653"/>
              <a:ext cx="124743" cy="121099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760043" y="4760549"/>
              <a:ext cx="1047750" cy="927100"/>
            </a:xfrm>
            <a:custGeom>
              <a:avLst/>
              <a:gdLst/>
              <a:ahLst/>
              <a:cxnLst/>
              <a:rect l="l" t="t" r="r" b="b"/>
              <a:pathLst>
                <a:path w="1047750" h="927100">
                  <a:moveTo>
                    <a:pt x="0" y="0"/>
                  </a:moveTo>
                  <a:lnTo>
                    <a:pt x="1047232" y="926563"/>
                  </a:lnTo>
                </a:path>
              </a:pathLst>
            </a:custGeom>
            <a:ln w="121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0099081" y="4834057"/>
              <a:ext cx="105551" cy="10172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430915" y="5225191"/>
              <a:ext cx="103915" cy="102437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452141" y="4871241"/>
              <a:ext cx="103145" cy="10170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292467" y="4574763"/>
              <a:ext cx="105565" cy="101723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827075" y="5130188"/>
              <a:ext cx="106299" cy="10282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705974" y="4795656"/>
              <a:ext cx="124790" cy="12110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53</a:t>
            </a:fld>
            <a:endParaRPr spc="5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8032" y="585724"/>
            <a:ext cx="9886950" cy="6324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3950" spc="-100" dirty="0"/>
              <a:t>Why </a:t>
            </a:r>
            <a:r>
              <a:rPr sz="3950" spc="-430" dirty="0"/>
              <a:t>Is </a:t>
            </a:r>
            <a:r>
              <a:rPr sz="3950" spc="-360" dirty="0"/>
              <a:t>SVM </a:t>
            </a:r>
            <a:r>
              <a:rPr sz="3950" spc="-185" dirty="0"/>
              <a:t>Effective </a:t>
            </a:r>
            <a:r>
              <a:rPr sz="3950" spc="-320" dirty="0"/>
              <a:t>on </a:t>
            </a:r>
            <a:r>
              <a:rPr sz="3950" spc="-229" dirty="0"/>
              <a:t>High </a:t>
            </a:r>
            <a:r>
              <a:rPr sz="3950" spc="-280" dirty="0"/>
              <a:t>Dimensional</a:t>
            </a:r>
            <a:r>
              <a:rPr sz="3950" spc="-570" dirty="0"/>
              <a:t> </a:t>
            </a:r>
            <a:r>
              <a:rPr sz="3950" spc="-245" dirty="0"/>
              <a:t>Data?</a:t>
            </a:r>
            <a:endParaRPr sz="395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54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768032" y="1442402"/>
            <a:ext cx="10774045" cy="4722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6550" indent="-323850">
              <a:lnSpc>
                <a:spcPct val="100000"/>
              </a:lnSpc>
              <a:spcBef>
                <a:spcPts val="10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400" spc="-280" dirty="0">
                <a:latin typeface="Arial"/>
                <a:cs typeface="Arial"/>
              </a:rPr>
              <a:t>The </a:t>
            </a:r>
            <a:r>
              <a:rPr sz="2400" b="1" spc="-165" dirty="0">
                <a:latin typeface="Trebuchet MS"/>
                <a:cs typeface="Trebuchet MS"/>
              </a:rPr>
              <a:t>complexity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60" dirty="0">
                <a:latin typeface="Arial"/>
                <a:cs typeface="Arial"/>
              </a:rPr>
              <a:t>trained </a:t>
            </a:r>
            <a:r>
              <a:rPr sz="2400" spc="-110" dirty="0">
                <a:latin typeface="Arial"/>
                <a:cs typeface="Arial"/>
              </a:rPr>
              <a:t>classifier </a:t>
            </a:r>
            <a:r>
              <a:rPr sz="2400" spc="-210" dirty="0">
                <a:latin typeface="Arial"/>
                <a:cs typeface="Arial"/>
              </a:rPr>
              <a:t>is </a:t>
            </a:r>
            <a:r>
              <a:rPr sz="2400" spc="-95" dirty="0">
                <a:latin typeface="Arial"/>
                <a:cs typeface="Arial"/>
              </a:rPr>
              <a:t>characterized </a:t>
            </a:r>
            <a:r>
              <a:rPr sz="2400" spc="-70" dirty="0">
                <a:latin typeface="Arial"/>
                <a:cs typeface="Arial"/>
              </a:rPr>
              <a:t>by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u="heavy" spc="2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#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2400" u="heavy" spc="-1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support</a:t>
            </a:r>
            <a:r>
              <a:rPr sz="2400" u="heavy" spc="-229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1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vectors</a:t>
            </a:r>
            <a:endParaRPr sz="2400">
              <a:latin typeface="Arial"/>
              <a:cs typeface="Arial"/>
            </a:endParaRPr>
          </a:p>
          <a:p>
            <a:pPr marL="335915">
              <a:lnSpc>
                <a:spcPct val="100000"/>
              </a:lnSpc>
              <a:spcBef>
                <a:spcPts val="50"/>
              </a:spcBef>
            </a:pPr>
            <a:r>
              <a:rPr sz="2400" spc="-65" dirty="0">
                <a:latin typeface="Arial"/>
                <a:cs typeface="Arial"/>
              </a:rPr>
              <a:t>rather </a:t>
            </a:r>
            <a:r>
              <a:rPr sz="2400" spc="-140" dirty="0">
                <a:latin typeface="Arial"/>
                <a:cs typeface="Arial"/>
              </a:rPr>
              <a:t>than the </a:t>
            </a:r>
            <a:r>
              <a:rPr sz="2400" spc="-120" dirty="0">
                <a:latin typeface="Arial"/>
                <a:cs typeface="Arial"/>
              </a:rPr>
              <a:t>dimensionality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140" dirty="0">
                <a:latin typeface="Arial"/>
                <a:cs typeface="Arial"/>
              </a:rPr>
              <a:t>the</a:t>
            </a:r>
            <a:r>
              <a:rPr sz="2400" spc="250" dirty="0">
                <a:latin typeface="Arial"/>
                <a:cs typeface="Arial"/>
              </a:rPr>
              <a:t> </a:t>
            </a:r>
            <a:r>
              <a:rPr sz="2400" spc="5" dirty="0">
                <a:latin typeface="Arial"/>
                <a:cs typeface="Arial"/>
              </a:rPr>
              <a:t>data</a:t>
            </a:r>
            <a:endParaRPr sz="2400">
              <a:latin typeface="Arial"/>
              <a:cs typeface="Arial"/>
            </a:endParaRPr>
          </a:p>
          <a:p>
            <a:pPr marL="336550" indent="-323850">
              <a:lnSpc>
                <a:spcPct val="100000"/>
              </a:lnSpc>
              <a:spcBef>
                <a:spcPts val="125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400" spc="-280" dirty="0">
                <a:latin typeface="Arial"/>
                <a:cs typeface="Arial"/>
              </a:rPr>
              <a:t>The </a:t>
            </a:r>
            <a:r>
              <a:rPr sz="2400" b="1" spc="-135" dirty="0">
                <a:latin typeface="Trebuchet MS"/>
                <a:cs typeface="Trebuchet MS"/>
              </a:rPr>
              <a:t>support </a:t>
            </a:r>
            <a:r>
              <a:rPr sz="2400" b="1" spc="-175" dirty="0">
                <a:latin typeface="Trebuchet MS"/>
                <a:cs typeface="Trebuchet MS"/>
              </a:rPr>
              <a:t>vectors </a:t>
            </a:r>
            <a:r>
              <a:rPr sz="2400" spc="-35" dirty="0">
                <a:latin typeface="Arial"/>
                <a:cs typeface="Arial"/>
              </a:rPr>
              <a:t>are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u="heavy" spc="-1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essential </a:t>
            </a:r>
            <a:r>
              <a:rPr sz="2400" u="heavy" spc="-7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or </a:t>
            </a:r>
            <a:r>
              <a:rPr sz="2400" u="heavy" spc="-8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critical </a:t>
            </a:r>
            <a:r>
              <a:rPr sz="2400" u="heavy" spc="-7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training </a:t>
            </a:r>
            <a:r>
              <a:rPr sz="2400" u="heavy" spc="-15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examples</a:t>
            </a:r>
            <a:r>
              <a:rPr sz="2400" spc="-150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—they </a:t>
            </a:r>
            <a:r>
              <a:rPr sz="2400" spc="-55" dirty="0">
                <a:latin typeface="Arial"/>
                <a:cs typeface="Arial"/>
              </a:rPr>
              <a:t>lie </a:t>
            </a:r>
            <a:r>
              <a:rPr sz="2400" spc="-195" dirty="0">
                <a:latin typeface="Arial"/>
                <a:cs typeface="Arial"/>
              </a:rPr>
              <a:t>closest</a:t>
            </a:r>
            <a:r>
              <a:rPr sz="2400" spc="80" dirty="0">
                <a:latin typeface="Arial"/>
                <a:cs typeface="Arial"/>
              </a:rPr>
              <a:t> </a:t>
            </a:r>
            <a:r>
              <a:rPr sz="2400" spc="-65" dirty="0"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  <a:p>
            <a:pPr marL="335915">
              <a:lnSpc>
                <a:spcPct val="100000"/>
              </a:lnSpc>
              <a:spcBef>
                <a:spcPts val="50"/>
              </a:spcBef>
            </a:pP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155" dirty="0">
                <a:latin typeface="Arial"/>
                <a:cs typeface="Arial"/>
              </a:rPr>
              <a:t>decision </a:t>
            </a:r>
            <a:r>
              <a:rPr sz="2400" spc="-80" dirty="0">
                <a:latin typeface="Arial"/>
                <a:cs typeface="Arial"/>
              </a:rPr>
              <a:t>boundary</a:t>
            </a:r>
            <a:r>
              <a:rPr sz="2400" spc="80" dirty="0">
                <a:latin typeface="Arial"/>
                <a:cs typeface="Arial"/>
              </a:rPr>
              <a:t> </a:t>
            </a:r>
            <a:r>
              <a:rPr sz="2400" spc="-170" dirty="0">
                <a:latin typeface="Arial"/>
                <a:cs typeface="Arial"/>
              </a:rPr>
              <a:t>(MMH)</a:t>
            </a:r>
            <a:endParaRPr sz="2400">
              <a:latin typeface="Arial"/>
              <a:cs typeface="Arial"/>
            </a:endParaRPr>
          </a:p>
          <a:p>
            <a:pPr marL="336550" indent="-323850">
              <a:lnSpc>
                <a:spcPct val="100000"/>
              </a:lnSpc>
              <a:spcBef>
                <a:spcPts val="125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400" spc="-10" dirty="0">
                <a:latin typeface="Arial"/>
                <a:cs typeface="Arial"/>
              </a:rPr>
              <a:t>If </a:t>
            </a:r>
            <a:r>
              <a:rPr sz="2400" spc="-5" dirty="0">
                <a:latin typeface="Arial"/>
                <a:cs typeface="Arial"/>
              </a:rPr>
              <a:t>all </a:t>
            </a:r>
            <a:r>
              <a:rPr sz="2400" spc="-110" dirty="0">
                <a:latin typeface="Arial"/>
                <a:cs typeface="Arial"/>
              </a:rPr>
              <a:t>other </a:t>
            </a:r>
            <a:r>
              <a:rPr sz="2400" spc="-75" dirty="0">
                <a:latin typeface="Arial"/>
                <a:cs typeface="Arial"/>
              </a:rPr>
              <a:t>training </a:t>
            </a:r>
            <a:r>
              <a:rPr sz="2400" spc="-145" dirty="0">
                <a:latin typeface="Arial"/>
                <a:cs typeface="Arial"/>
              </a:rPr>
              <a:t>examples </a:t>
            </a:r>
            <a:r>
              <a:rPr sz="2400" spc="-35" dirty="0">
                <a:latin typeface="Arial"/>
                <a:cs typeface="Arial"/>
              </a:rPr>
              <a:t>are </a:t>
            </a:r>
            <a:r>
              <a:rPr sz="2400" spc="-150" dirty="0">
                <a:latin typeface="Arial"/>
                <a:cs typeface="Arial"/>
              </a:rPr>
              <a:t>removed </a:t>
            </a:r>
            <a:r>
              <a:rPr sz="2400" spc="-95" dirty="0">
                <a:latin typeface="Arial"/>
                <a:cs typeface="Arial"/>
              </a:rPr>
              <a:t>and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75" dirty="0">
                <a:latin typeface="Arial"/>
                <a:cs typeface="Arial"/>
              </a:rPr>
              <a:t>training </a:t>
            </a:r>
            <a:r>
              <a:rPr sz="2400" spc="-210" dirty="0">
                <a:latin typeface="Arial"/>
                <a:cs typeface="Arial"/>
              </a:rPr>
              <a:t>is </a:t>
            </a:r>
            <a:r>
              <a:rPr sz="2400" spc="-55" dirty="0">
                <a:latin typeface="Arial"/>
                <a:cs typeface="Arial"/>
              </a:rPr>
              <a:t>repeated, </a:t>
            </a:r>
            <a:r>
              <a:rPr sz="2400" spc="-140" dirty="0">
                <a:latin typeface="Arial"/>
                <a:cs typeface="Arial"/>
              </a:rPr>
              <a:t>the</a:t>
            </a:r>
            <a:r>
              <a:rPr sz="2400" spc="250" dirty="0">
                <a:latin typeface="Arial"/>
                <a:cs typeface="Arial"/>
              </a:rPr>
              <a:t> </a:t>
            </a:r>
            <a:r>
              <a:rPr sz="2400" spc="-235" dirty="0">
                <a:latin typeface="Arial"/>
                <a:cs typeface="Arial"/>
              </a:rPr>
              <a:t>same</a:t>
            </a:r>
            <a:endParaRPr sz="2400">
              <a:latin typeface="Arial"/>
              <a:cs typeface="Arial"/>
            </a:endParaRPr>
          </a:p>
          <a:p>
            <a:pPr marL="335915">
              <a:lnSpc>
                <a:spcPct val="100000"/>
              </a:lnSpc>
              <a:spcBef>
                <a:spcPts val="50"/>
              </a:spcBef>
            </a:pPr>
            <a:r>
              <a:rPr sz="2400" spc="-80" dirty="0">
                <a:latin typeface="Arial"/>
                <a:cs typeface="Arial"/>
              </a:rPr>
              <a:t>separating </a:t>
            </a:r>
            <a:r>
              <a:rPr sz="2400" spc="-90" dirty="0">
                <a:latin typeface="Arial"/>
                <a:cs typeface="Arial"/>
              </a:rPr>
              <a:t>hyperplane </a:t>
            </a:r>
            <a:r>
              <a:rPr sz="2400" spc="-135" dirty="0">
                <a:latin typeface="Arial"/>
                <a:cs typeface="Arial"/>
              </a:rPr>
              <a:t>would </a:t>
            </a:r>
            <a:r>
              <a:rPr sz="2400" spc="-60" dirty="0">
                <a:latin typeface="Arial"/>
                <a:cs typeface="Arial"/>
              </a:rPr>
              <a:t>be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spc="-125" dirty="0">
                <a:latin typeface="Arial"/>
                <a:cs typeface="Arial"/>
              </a:rPr>
              <a:t>found</a:t>
            </a:r>
            <a:endParaRPr sz="2400">
              <a:latin typeface="Arial"/>
              <a:cs typeface="Arial"/>
            </a:endParaRPr>
          </a:p>
          <a:p>
            <a:pPr marL="335915" marR="14604" indent="-323850">
              <a:lnSpc>
                <a:spcPct val="99100"/>
              </a:lnSpc>
              <a:spcBef>
                <a:spcPts val="135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400" spc="-280" dirty="0">
                <a:latin typeface="Arial"/>
                <a:cs typeface="Arial"/>
              </a:rPr>
              <a:t>The </a:t>
            </a:r>
            <a:r>
              <a:rPr sz="2400" spc="-185" dirty="0">
                <a:latin typeface="Arial"/>
                <a:cs typeface="Arial"/>
              </a:rPr>
              <a:t>number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100" dirty="0">
                <a:latin typeface="Arial"/>
                <a:cs typeface="Arial"/>
              </a:rPr>
              <a:t>support </a:t>
            </a:r>
            <a:r>
              <a:rPr sz="2400" spc="-170" dirty="0">
                <a:latin typeface="Arial"/>
                <a:cs typeface="Arial"/>
              </a:rPr>
              <a:t>vectors </a:t>
            </a:r>
            <a:r>
              <a:rPr sz="2400" spc="-125" dirty="0">
                <a:latin typeface="Arial"/>
                <a:cs typeface="Arial"/>
              </a:rPr>
              <a:t>found </a:t>
            </a:r>
            <a:r>
              <a:rPr sz="2400" spc="-195" dirty="0">
                <a:latin typeface="Arial"/>
                <a:cs typeface="Arial"/>
              </a:rPr>
              <a:t>can </a:t>
            </a:r>
            <a:r>
              <a:rPr sz="2400" spc="-65" dirty="0">
                <a:latin typeface="Arial"/>
                <a:cs typeface="Arial"/>
              </a:rPr>
              <a:t>be </a:t>
            </a:r>
            <a:r>
              <a:rPr sz="2400" spc="-200" dirty="0">
                <a:latin typeface="Arial"/>
                <a:cs typeface="Arial"/>
              </a:rPr>
              <a:t>used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180" dirty="0">
                <a:latin typeface="Arial"/>
                <a:cs typeface="Arial"/>
              </a:rPr>
              <a:t>compute </a:t>
            </a:r>
            <a:r>
              <a:rPr sz="2400" spc="-140" dirty="0">
                <a:latin typeface="Arial"/>
                <a:cs typeface="Arial"/>
              </a:rPr>
              <a:t>an </a:t>
            </a:r>
            <a:r>
              <a:rPr sz="2400" u="heavy" spc="-9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(upper) </a:t>
            </a:r>
            <a:r>
              <a:rPr sz="2400" u="heavy" spc="-1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bound </a:t>
            </a:r>
            <a:r>
              <a:rPr sz="2400" u="heavy" spc="-2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on </a:t>
            </a:r>
            <a:r>
              <a:rPr sz="2400" u="heavy" spc="-14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  </a:t>
            </a:r>
            <a:r>
              <a:rPr sz="2400" u="heavy" spc="-1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expected </a:t>
            </a:r>
            <a:r>
              <a:rPr sz="2400" u="heavy" spc="-6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error 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rate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245" dirty="0">
                <a:latin typeface="Arial"/>
                <a:cs typeface="Arial"/>
              </a:rPr>
              <a:t>SVM </a:t>
            </a:r>
            <a:r>
              <a:rPr sz="2400" spc="-125" dirty="0">
                <a:latin typeface="Arial"/>
                <a:cs typeface="Arial"/>
              </a:rPr>
              <a:t>classifier, </a:t>
            </a:r>
            <a:r>
              <a:rPr sz="2400" spc="-195" dirty="0">
                <a:latin typeface="Arial"/>
                <a:cs typeface="Arial"/>
              </a:rPr>
              <a:t>which </a:t>
            </a:r>
            <a:r>
              <a:rPr sz="2400" spc="-210" dirty="0">
                <a:latin typeface="Arial"/>
                <a:cs typeface="Arial"/>
              </a:rPr>
              <a:t>is </a:t>
            </a:r>
            <a:r>
              <a:rPr sz="2400" spc="-114" dirty="0">
                <a:latin typeface="Arial"/>
                <a:cs typeface="Arial"/>
              </a:rPr>
              <a:t>independent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data  </a:t>
            </a:r>
            <a:r>
              <a:rPr sz="2400" spc="-120" dirty="0">
                <a:latin typeface="Arial"/>
                <a:cs typeface="Arial"/>
              </a:rPr>
              <a:t>dimensionality</a:t>
            </a:r>
            <a:endParaRPr sz="2400">
              <a:latin typeface="Arial"/>
              <a:cs typeface="Arial"/>
            </a:endParaRPr>
          </a:p>
          <a:p>
            <a:pPr marL="335915" marR="260350" indent="-323850">
              <a:lnSpc>
                <a:spcPct val="101699"/>
              </a:lnSpc>
              <a:spcBef>
                <a:spcPts val="127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400" spc="-315" dirty="0">
                <a:latin typeface="Arial"/>
                <a:cs typeface="Arial"/>
              </a:rPr>
              <a:t>Thus, </a:t>
            </a:r>
            <a:r>
              <a:rPr sz="2400" spc="-140" dirty="0">
                <a:latin typeface="Arial"/>
                <a:cs typeface="Arial"/>
              </a:rPr>
              <a:t>an </a:t>
            </a:r>
            <a:r>
              <a:rPr sz="2400" spc="-245" dirty="0">
                <a:latin typeface="Arial"/>
                <a:cs typeface="Arial"/>
              </a:rPr>
              <a:t>SVM </a:t>
            </a:r>
            <a:r>
              <a:rPr sz="2400" spc="-114" dirty="0">
                <a:latin typeface="Arial"/>
                <a:cs typeface="Arial"/>
              </a:rPr>
              <a:t>with </a:t>
            </a:r>
            <a:r>
              <a:rPr sz="2400" spc="-10" dirty="0">
                <a:latin typeface="Arial"/>
                <a:cs typeface="Arial"/>
              </a:rPr>
              <a:t>a </a:t>
            </a:r>
            <a:r>
              <a:rPr sz="2400" spc="-165" dirty="0">
                <a:latin typeface="Arial"/>
                <a:cs typeface="Arial"/>
              </a:rPr>
              <a:t>small </a:t>
            </a:r>
            <a:r>
              <a:rPr sz="2400" spc="-185" dirty="0">
                <a:latin typeface="Arial"/>
                <a:cs typeface="Arial"/>
              </a:rPr>
              <a:t>number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100" dirty="0">
                <a:latin typeface="Arial"/>
                <a:cs typeface="Arial"/>
              </a:rPr>
              <a:t>support </a:t>
            </a:r>
            <a:r>
              <a:rPr sz="2400" spc="-170" dirty="0">
                <a:latin typeface="Arial"/>
                <a:cs typeface="Arial"/>
              </a:rPr>
              <a:t>vectors </a:t>
            </a:r>
            <a:r>
              <a:rPr sz="2400" spc="-195" dirty="0">
                <a:latin typeface="Arial"/>
                <a:cs typeface="Arial"/>
              </a:rPr>
              <a:t>can </a:t>
            </a:r>
            <a:r>
              <a:rPr sz="2400" spc="-160" dirty="0">
                <a:latin typeface="Arial"/>
                <a:cs typeface="Arial"/>
              </a:rPr>
              <a:t>have </a:t>
            </a:r>
            <a:r>
              <a:rPr sz="2400" spc="-70" dirty="0">
                <a:latin typeface="Arial"/>
                <a:cs typeface="Arial"/>
              </a:rPr>
              <a:t>good </a:t>
            </a:r>
            <a:r>
              <a:rPr sz="2400" spc="-90" dirty="0">
                <a:latin typeface="Arial"/>
                <a:cs typeface="Arial"/>
              </a:rPr>
              <a:t>generalization,  </a:t>
            </a:r>
            <a:r>
              <a:rPr sz="2400" spc="-195" dirty="0">
                <a:latin typeface="Arial"/>
                <a:cs typeface="Arial"/>
              </a:rPr>
              <a:t>even </a:t>
            </a:r>
            <a:r>
              <a:rPr sz="2400" spc="-215" dirty="0">
                <a:latin typeface="Arial"/>
                <a:cs typeface="Arial"/>
              </a:rPr>
              <a:t>when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120" dirty="0">
                <a:latin typeface="Arial"/>
                <a:cs typeface="Arial"/>
              </a:rPr>
              <a:t>dimensionality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data </a:t>
            </a:r>
            <a:r>
              <a:rPr sz="2400" spc="-210" dirty="0">
                <a:latin typeface="Arial"/>
                <a:cs typeface="Arial"/>
              </a:rPr>
              <a:t>is</a:t>
            </a:r>
            <a:r>
              <a:rPr sz="2400" spc="-185" dirty="0"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high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4397" y="472376"/>
            <a:ext cx="970788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25" dirty="0"/>
              <a:t>Kernel </a:t>
            </a:r>
            <a:r>
              <a:rPr spc="-409" dirty="0"/>
              <a:t>Functions </a:t>
            </a:r>
            <a:r>
              <a:rPr spc="-25" dirty="0"/>
              <a:t>for </a:t>
            </a:r>
            <a:r>
              <a:rPr spc="-185" dirty="0"/>
              <a:t>Nonlinear</a:t>
            </a:r>
            <a:r>
              <a:rPr spc="-795" dirty="0"/>
              <a:t> </a:t>
            </a:r>
            <a:r>
              <a:rPr spc="-220" dirty="0"/>
              <a:t>Classification</a:t>
            </a:r>
          </a:p>
        </p:txBody>
      </p:sp>
      <p:sp>
        <p:nvSpPr>
          <p:cNvPr id="3" name="object 3"/>
          <p:cNvSpPr/>
          <p:nvPr/>
        </p:nvSpPr>
        <p:spPr>
          <a:xfrm>
            <a:off x="1066263" y="3712953"/>
            <a:ext cx="9051432" cy="15174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28344" y="1419923"/>
            <a:ext cx="10532745" cy="19335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95300" marR="30480" indent="-457834">
              <a:lnSpc>
                <a:spcPct val="120000"/>
              </a:lnSpc>
              <a:spcBef>
                <a:spcPts val="95"/>
              </a:spcBef>
              <a:buClr>
                <a:srgbClr val="0000CC"/>
              </a:buClr>
              <a:buSzPct val="81250"/>
              <a:buFont typeface="Wingdings"/>
              <a:buChar char=""/>
              <a:tabLst>
                <a:tab pos="495300" algn="l"/>
                <a:tab pos="495934" algn="l"/>
              </a:tabLst>
            </a:pPr>
            <a:r>
              <a:rPr sz="2400" spc="-135" dirty="0">
                <a:latin typeface="Arial"/>
                <a:cs typeface="Arial"/>
              </a:rPr>
              <a:t>Instead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165" dirty="0">
                <a:latin typeface="Arial"/>
                <a:cs typeface="Arial"/>
              </a:rPr>
              <a:t>computing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50" dirty="0">
                <a:latin typeface="Arial"/>
                <a:cs typeface="Arial"/>
              </a:rPr>
              <a:t>dot </a:t>
            </a:r>
            <a:r>
              <a:rPr sz="2400" spc="-114" dirty="0">
                <a:latin typeface="Arial"/>
                <a:cs typeface="Arial"/>
              </a:rPr>
              <a:t>product </a:t>
            </a:r>
            <a:r>
              <a:rPr sz="2400" spc="-210" dirty="0">
                <a:latin typeface="Arial"/>
                <a:cs typeface="Arial"/>
              </a:rPr>
              <a:t>on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110" dirty="0">
                <a:latin typeface="Arial"/>
                <a:cs typeface="Arial"/>
              </a:rPr>
              <a:t>transformed </a:t>
            </a:r>
            <a:r>
              <a:rPr sz="2400" spc="-25" dirty="0">
                <a:latin typeface="Arial"/>
                <a:cs typeface="Arial"/>
              </a:rPr>
              <a:t>data, </a:t>
            </a:r>
            <a:r>
              <a:rPr sz="2400" spc="-15" dirty="0">
                <a:latin typeface="Arial"/>
                <a:cs typeface="Arial"/>
              </a:rPr>
              <a:t>it </a:t>
            </a:r>
            <a:r>
              <a:rPr sz="2400" spc="-210" dirty="0">
                <a:latin typeface="Arial"/>
                <a:cs typeface="Arial"/>
              </a:rPr>
              <a:t>is </a:t>
            </a:r>
            <a:r>
              <a:rPr sz="2400" spc="-114" dirty="0">
                <a:latin typeface="Arial"/>
                <a:cs typeface="Arial"/>
              </a:rPr>
              <a:t>mathematically  </a:t>
            </a:r>
            <a:r>
              <a:rPr sz="2400" spc="-110" dirty="0">
                <a:latin typeface="Arial"/>
                <a:cs typeface="Arial"/>
              </a:rPr>
              <a:t>equivalent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40" dirty="0">
                <a:latin typeface="Arial"/>
                <a:cs typeface="Arial"/>
              </a:rPr>
              <a:t>applying </a:t>
            </a:r>
            <a:r>
              <a:rPr sz="2400" spc="-10" dirty="0">
                <a:latin typeface="Arial"/>
                <a:cs typeface="Arial"/>
              </a:rPr>
              <a:t>a </a:t>
            </a:r>
            <a:r>
              <a:rPr sz="2400" spc="-114" dirty="0">
                <a:latin typeface="Arial"/>
                <a:cs typeface="Arial"/>
              </a:rPr>
              <a:t>kernel </a:t>
            </a:r>
            <a:r>
              <a:rPr sz="2400" spc="-145" dirty="0">
                <a:latin typeface="Arial"/>
                <a:cs typeface="Arial"/>
              </a:rPr>
              <a:t>function </a:t>
            </a:r>
            <a:r>
              <a:rPr sz="2400" spc="-114" dirty="0">
                <a:latin typeface="Arial"/>
                <a:cs typeface="Arial"/>
              </a:rPr>
              <a:t>K(</a:t>
            </a:r>
            <a:r>
              <a:rPr sz="2400" b="1" spc="-114" dirty="0">
                <a:latin typeface="Trebuchet MS"/>
                <a:cs typeface="Trebuchet MS"/>
              </a:rPr>
              <a:t>X</a:t>
            </a:r>
            <a:r>
              <a:rPr sz="2325" b="1" spc="-172" baseline="-19713" dirty="0">
                <a:latin typeface="Trebuchet MS"/>
                <a:cs typeface="Trebuchet MS"/>
              </a:rPr>
              <a:t>i</a:t>
            </a:r>
            <a:r>
              <a:rPr sz="2400" spc="-114" dirty="0">
                <a:latin typeface="Arial"/>
                <a:cs typeface="Arial"/>
              </a:rPr>
              <a:t>, </a:t>
            </a:r>
            <a:r>
              <a:rPr sz="2400" b="1" spc="-95" dirty="0">
                <a:latin typeface="Trebuchet MS"/>
                <a:cs typeface="Trebuchet MS"/>
              </a:rPr>
              <a:t>X</a:t>
            </a:r>
            <a:r>
              <a:rPr sz="2325" b="1" spc="-142" baseline="-19713" dirty="0">
                <a:latin typeface="Trebuchet MS"/>
                <a:cs typeface="Trebuchet MS"/>
              </a:rPr>
              <a:t>j</a:t>
            </a:r>
            <a:r>
              <a:rPr sz="2400" spc="-95" dirty="0">
                <a:latin typeface="Arial"/>
                <a:cs typeface="Arial"/>
              </a:rPr>
              <a:t>)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50" dirty="0">
                <a:latin typeface="Arial"/>
                <a:cs typeface="Arial"/>
              </a:rPr>
              <a:t>original </a:t>
            </a:r>
            <a:r>
              <a:rPr sz="2400" spc="-25" dirty="0">
                <a:latin typeface="Arial"/>
                <a:cs typeface="Arial"/>
              </a:rPr>
              <a:t>data,</a:t>
            </a:r>
            <a:r>
              <a:rPr sz="2400" spc="555" dirty="0">
                <a:latin typeface="Arial"/>
                <a:cs typeface="Arial"/>
              </a:rPr>
              <a:t> </a:t>
            </a:r>
            <a:r>
              <a:rPr sz="2400" spc="-120" dirty="0">
                <a:latin typeface="Arial"/>
                <a:cs typeface="Arial"/>
              </a:rPr>
              <a:t>i.e.,</a:t>
            </a:r>
            <a:endParaRPr sz="2400">
              <a:latin typeface="Arial"/>
              <a:cs typeface="Arial"/>
            </a:endParaRPr>
          </a:p>
          <a:p>
            <a:pPr marL="1181735" lvl="1" indent="-524510">
              <a:lnSpc>
                <a:spcPct val="100000"/>
              </a:lnSpc>
              <a:spcBef>
                <a:spcPts val="1175"/>
              </a:spcBef>
              <a:buClr>
                <a:srgbClr val="FF0000"/>
              </a:buClr>
              <a:buSzPct val="81250"/>
              <a:buFont typeface="Wingdings"/>
              <a:buChar char=""/>
              <a:tabLst>
                <a:tab pos="1181735" algn="l"/>
                <a:tab pos="1182370" algn="l"/>
              </a:tabLst>
            </a:pPr>
            <a:r>
              <a:rPr sz="2400" spc="-110" dirty="0">
                <a:latin typeface="Arial"/>
                <a:cs typeface="Arial"/>
              </a:rPr>
              <a:t>K(</a:t>
            </a:r>
            <a:r>
              <a:rPr sz="2400" b="1" spc="-110" dirty="0">
                <a:latin typeface="Trebuchet MS"/>
                <a:cs typeface="Trebuchet MS"/>
              </a:rPr>
              <a:t>X</a:t>
            </a:r>
            <a:r>
              <a:rPr sz="2325" b="1" spc="-165" baseline="-19713" dirty="0">
                <a:latin typeface="Trebuchet MS"/>
                <a:cs typeface="Trebuchet MS"/>
              </a:rPr>
              <a:t>i</a:t>
            </a:r>
            <a:r>
              <a:rPr sz="2400" spc="-110" dirty="0">
                <a:latin typeface="Arial"/>
                <a:cs typeface="Arial"/>
              </a:rPr>
              <a:t>, </a:t>
            </a:r>
            <a:r>
              <a:rPr sz="2400" b="1" spc="-95" dirty="0">
                <a:latin typeface="Trebuchet MS"/>
                <a:cs typeface="Trebuchet MS"/>
              </a:rPr>
              <a:t>X</a:t>
            </a:r>
            <a:r>
              <a:rPr sz="2325" b="1" spc="-142" baseline="-19713" dirty="0">
                <a:latin typeface="Trebuchet MS"/>
                <a:cs typeface="Trebuchet MS"/>
              </a:rPr>
              <a:t>j</a:t>
            </a:r>
            <a:r>
              <a:rPr sz="2400" spc="-95" dirty="0">
                <a:latin typeface="Arial"/>
                <a:cs typeface="Arial"/>
              </a:rPr>
              <a:t>) </a:t>
            </a:r>
            <a:r>
              <a:rPr sz="2400" spc="200" dirty="0">
                <a:latin typeface="Arial"/>
                <a:cs typeface="Arial"/>
              </a:rPr>
              <a:t>= </a:t>
            </a:r>
            <a:r>
              <a:rPr sz="2400" spc="-70" dirty="0">
                <a:latin typeface="Carlito"/>
                <a:cs typeface="Carlito"/>
              </a:rPr>
              <a:t>Φ</a:t>
            </a:r>
            <a:r>
              <a:rPr sz="2400" spc="-70" dirty="0">
                <a:latin typeface="Arial"/>
                <a:cs typeface="Arial"/>
              </a:rPr>
              <a:t>(</a:t>
            </a:r>
            <a:r>
              <a:rPr sz="2400" b="1" spc="-70" dirty="0">
                <a:latin typeface="Trebuchet MS"/>
                <a:cs typeface="Trebuchet MS"/>
              </a:rPr>
              <a:t>X</a:t>
            </a:r>
            <a:r>
              <a:rPr sz="2325" b="1" spc="-104" baseline="-19713" dirty="0">
                <a:latin typeface="Trebuchet MS"/>
                <a:cs typeface="Trebuchet MS"/>
              </a:rPr>
              <a:t>i</a:t>
            </a:r>
            <a:r>
              <a:rPr sz="2400" spc="-70" dirty="0">
                <a:latin typeface="Arial"/>
                <a:cs typeface="Arial"/>
              </a:rPr>
              <a:t>)</a:t>
            </a:r>
            <a:r>
              <a:rPr sz="2400" spc="120" dirty="0">
                <a:latin typeface="Arial"/>
                <a:cs typeface="Arial"/>
              </a:rPr>
              <a:t> </a:t>
            </a:r>
            <a:r>
              <a:rPr sz="2400" spc="-90" dirty="0">
                <a:latin typeface="Carlito"/>
                <a:cs typeface="Carlito"/>
              </a:rPr>
              <a:t>Φ</a:t>
            </a:r>
            <a:r>
              <a:rPr sz="2400" spc="-90" dirty="0">
                <a:latin typeface="Arial"/>
                <a:cs typeface="Arial"/>
              </a:rPr>
              <a:t>(</a:t>
            </a:r>
            <a:r>
              <a:rPr sz="2400" b="1" spc="-90" dirty="0">
                <a:latin typeface="Trebuchet MS"/>
                <a:cs typeface="Trebuchet MS"/>
              </a:rPr>
              <a:t>X</a:t>
            </a:r>
            <a:r>
              <a:rPr sz="2325" b="1" spc="-135" baseline="-19713" dirty="0">
                <a:latin typeface="Trebuchet MS"/>
                <a:cs typeface="Trebuchet MS"/>
              </a:rPr>
              <a:t>j</a:t>
            </a:r>
            <a:r>
              <a:rPr sz="2400" spc="-90" dirty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L="495300" indent="-457834">
              <a:lnSpc>
                <a:spcPct val="100000"/>
              </a:lnSpc>
              <a:spcBef>
                <a:spcPts val="1175"/>
              </a:spcBef>
              <a:buClr>
                <a:srgbClr val="0000CC"/>
              </a:buClr>
              <a:buSzPct val="81250"/>
              <a:buFont typeface="Wingdings"/>
              <a:buChar char=""/>
              <a:tabLst>
                <a:tab pos="495300" algn="l"/>
                <a:tab pos="495934" algn="l"/>
              </a:tabLst>
            </a:pPr>
            <a:r>
              <a:rPr sz="2400" spc="-114" dirty="0">
                <a:latin typeface="Arial"/>
                <a:cs typeface="Arial"/>
              </a:rPr>
              <a:t>Typical </a:t>
            </a:r>
            <a:r>
              <a:rPr sz="2400" spc="-120" dirty="0">
                <a:latin typeface="Arial"/>
                <a:cs typeface="Arial"/>
              </a:rPr>
              <a:t>Kernel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240" dirty="0">
                <a:latin typeface="Arial"/>
                <a:cs typeface="Arial"/>
              </a:rPr>
              <a:t>Functions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55</a:t>
            </a:fld>
            <a:endParaRPr spc="5" dirty="0"/>
          </a:p>
        </p:txBody>
      </p:sp>
      <p:sp>
        <p:nvSpPr>
          <p:cNvPr id="5" name="object 5"/>
          <p:cNvSpPr txBox="1"/>
          <p:nvPr/>
        </p:nvSpPr>
        <p:spPr>
          <a:xfrm>
            <a:off x="824864" y="5305170"/>
            <a:ext cx="9887585" cy="9029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080" indent="-457834">
              <a:lnSpc>
                <a:spcPct val="120000"/>
              </a:lnSpc>
              <a:spcBef>
                <a:spcPts val="95"/>
              </a:spcBef>
              <a:buClr>
                <a:srgbClr val="0000CC"/>
              </a:buClr>
              <a:buSzPct val="81250"/>
              <a:buFont typeface="Wingdings"/>
              <a:buChar char=""/>
              <a:tabLst>
                <a:tab pos="469900" algn="l"/>
                <a:tab pos="470534" algn="l"/>
              </a:tabLst>
            </a:pPr>
            <a:r>
              <a:rPr sz="2400" spc="-245" dirty="0">
                <a:latin typeface="Arial"/>
                <a:cs typeface="Arial"/>
              </a:rPr>
              <a:t>SVM </a:t>
            </a:r>
            <a:r>
              <a:rPr sz="2400" spc="-195" dirty="0">
                <a:latin typeface="Arial"/>
                <a:cs typeface="Arial"/>
              </a:rPr>
              <a:t>can </a:t>
            </a:r>
            <a:r>
              <a:rPr sz="2400" spc="-130" dirty="0">
                <a:latin typeface="Arial"/>
                <a:cs typeface="Arial"/>
              </a:rPr>
              <a:t>also </a:t>
            </a:r>
            <a:r>
              <a:rPr sz="2400" spc="-65" dirty="0">
                <a:latin typeface="Arial"/>
                <a:cs typeface="Arial"/>
              </a:rPr>
              <a:t>be </a:t>
            </a:r>
            <a:r>
              <a:rPr sz="2400" spc="-200" dirty="0">
                <a:latin typeface="Arial"/>
                <a:cs typeface="Arial"/>
              </a:rPr>
              <a:t>used </a:t>
            </a:r>
            <a:r>
              <a:rPr sz="2400" spc="-20" dirty="0">
                <a:latin typeface="Arial"/>
                <a:cs typeface="Arial"/>
              </a:rPr>
              <a:t>for </a:t>
            </a:r>
            <a:r>
              <a:rPr sz="2400" spc="-114" dirty="0">
                <a:latin typeface="Arial"/>
                <a:cs typeface="Arial"/>
              </a:rPr>
              <a:t>classifying </a:t>
            </a:r>
            <a:r>
              <a:rPr sz="2400" spc="-100" dirty="0">
                <a:latin typeface="Arial"/>
                <a:cs typeface="Arial"/>
              </a:rPr>
              <a:t>multiple </a:t>
            </a:r>
            <a:r>
              <a:rPr sz="2400" spc="35" dirty="0">
                <a:latin typeface="Arial"/>
                <a:cs typeface="Arial"/>
              </a:rPr>
              <a:t>(&gt; </a:t>
            </a:r>
            <a:r>
              <a:rPr sz="2400" spc="-70" dirty="0">
                <a:latin typeface="Arial"/>
                <a:cs typeface="Arial"/>
              </a:rPr>
              <a:t>2) </a:t>
            </a:r>
            <a:r>
              <a:rPr sz="2400" spc="-229" dirty="0">
                <a:latin typeface="Arial"/>
                <a:cs typeface="Arial"/>
              </a:rPr>
              <a:t>classes </a:t>
            </a:r>
            <a:r>
              <a:rPr sz="2400" spc="-95" dirty="0">
                <a:latin typeface="Arial"/>
                <a:cs typeface="Arial"/>
              </a:rPr>
              <a:t>and </a:t>
            </a:r>
            <a:r>
              <a:rPr sz="2400" spc="-20" dirty="0">
                <a:latin typeface="Arial"/>
                <a:cs typeface="Arial"/>
              </a:rPr>
              <a:t>for </a:t>
            </a:r>
            <a:r>
              <a:rPr sz="2400" spc="-145" dirty="0">
                <a:latin typeface="Arial"/>
                <a:cs typeface="Arial"/>
              </a:rPr>
              <a:t>regression  </a:t>
            </a:r>
            <a:r>
              <a:rPr sz="2400" spc="-135" dirty="0">
                <a:latin typeface="Arial"/>
                <a:cs typeface="Arial"/>
              </a:rPr>
              <a:t>analysis </a:t>
            </a:r>
            <a:r>
              <a:rPr sz="2400" spc="-120" dirty="0">
                <a:latin typeface="Arial"/>
                <a:cs typeface="Arial"/>
              </a:rPr>
              <a:t>(with </a:t>
            </a:r>
            <a:r>
              <a:rPr sz="2400" spc="-45" dirty="0">
                <a:latin typeface="Arial"/>
                <a:cs typeface="Arial"/>
              </a:rPr>
              <a:t>additional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parameters)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6302" y="338455"/>
            <a:ext cx="411416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395" dirty="0"/>
              <a:t>SVM </a:t>
            </a:r>
            <a:r>
              <a:rPr spc="-215" dirty="0"/>
              <a:t>Related</a:t>
            </a:r>
            <a:r>
              <a:rPr spc="-40" dirty="0"/>
              <a:t> </a:t>
            </a:r>
            <a:r>
              <a:rPr spc="-445" dirty="0"/>
              <a:t>Links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56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631825" y="1324419"/>
            <a:ext cx="10272395" cy="3774440"/>
          </a:xfrm>
          <a:prstGeom prst="rect">
            <a:avLst/>
          </a:prstGeom>
        </p:spPr>
        <p:txBody>
          <a:bodyPr vert="horz" wrap="square" lIns="0" tIns="219075" rIns="0" bIns="0" rtlCol="0">
            <a:spAutoFit/>
          </a:bodyPr>
          <a:lstStyle/>
          <a:p>
            <a:pPr marL="336550" indent="-323850">
              <a:lnSpc>
                <a:spcPct val="100000"/>
              </a:lnSpc>
              <a:spcBef>
                <a:spcPts val="172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400" spc="-245" dirty="0">
                <a:latin typeface="Arial"/>
                <a:cs typeface="Arial"/>
              </a:rPr>
              <a:t>SVM </a:t>
            </a:r>
            <a:r>
              <a:rPr sz="2400" spc="-120" dirty="0">
                <a:latin typeface="Arial"/>
                <a:cs typeface="Arial"/>
              </a:rPr>
              <a:t>Website:</a:t>
            </a:r>
            <a:r>
              <a:rPr sz="2400" spc="-225" dirty="0">
                <a:solidFill>
                  <a:srgbClr val="F7B615"/>
                </a:solidFill>
                <a:latin typeface="Arial"/>
                <a:cs typeface="Arial"/>
              </a:rPr>
              <a:t> </a:t>
            </a:r>
            <a:r>
              <a:rPr sz="2400" u="heavy" spc="-75" dirty="0">
                <a:solidFill>
                  <a:srgbClr val="F7B615"/>
                </a:solidFill>
                <a:uFill>
                  <a:solidFill>
                    <a:srgbClr val="F7B615"/>
                  </a:solidFill>
                </a:uFill>
                <a:latin typeface="Arial"/>
                <a:cs typeface="Arial"/>
                <a:hlinkClick r:id="rId2"/>
              </a:rPr>
              <a:t>http://www.kernel-machines.org/</a:t>
            </a:r>
            <a:endParaRPr sz="2400">
              <a:latin typeface="Arial"/>
              <a:cs typeface="Arial"/>
            </a:endParaRPr>
          </a:p>
          <a:p>
            <a:pPr marL="336550" indent="-323850">
              <a:lnSpc>
                <a:spcPct val="100000"/>
              </a:lnSpc>
              <a:spcBef>
                <a:spcPts val="162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400" spc="-145" dirty="0">
                <a:latin typeface="Arial"/>
                <a:cs typeface="Arial"/>
              </a:rPr>
              <a:t>Representative </a:t>
            </a:r>
            <a:r>
              <a:rPr sz="2400" spc="-150" dirty="0">
                <a:latin typeface="Arial"/>
                <a:cs typeface="Arial"/>
              </a:rPr>
              <a:t>implementations</a:t>
            </a:r>
            <a:endParaRPr sz="2400">
              <a:latin typeface="Arial"/>
              <a:cs typeface="Arial"/>
            </a:endParaRPr>
          </a:p>
          <a:p>
            <a:pPr marL="650875" marR="5080" lvl="1" indent="-276860">
              <a:lnSpc>
                <a:spcPct val="130400"/>
              </a:lnSpc>
              <a:spcBef>
                <a:spcPts val="600"/>
              </a:spcBef>
              <a:buClr>
                <a:srgbClr val="93B6D2"/>
              </a:buClr>
              <a:buSzPct val="68750"/>
              <a:buFont typeface="Arial"/>
              <a:buChar char=""/>
              <a:tabLst>
                <a:tab pos="651510" algn="l"/>
              </a:tabLst>
            </a:pPr>
            <a:r>
              <a:rPr sz="2400" b="1" spc="-95" dirty="0">
                <a:latin typeface="Trebuchet MS"/>
                <a:cs typeface="Trebuchet MS"/>
              </a:rPr>
              <a:t>LIBSVM</a:t>
            </a:r>
            <a:r>
              <a:rPr sz="2400" spc="-95" dirty="0">
                <a:latin typeface="Arial"/>
                <a:cs typeface="Arial"/>
              </a:rPr>
              <a:t>: </a:t>
            </a:r>
            <a:r>
              <a:rPr sz="2400" spc="-140" dirty="0">
                <a:latin typeface="Arial"/>
                <a:cs typeface="Arial"/>
              </a:rPr>
              <a:t>an </a:t>
            </a:r>
            <a:r>
              <a:rPr sz="2400" spc="-70" dirty="0">
                <a:latin typeface="Arial"/>
                <a:cs typeface="Arial"/>
              </a:rPr>
              <a:t>efficient </a:t>
            </a:r>
            <a:r>
              <a:rPr sz="2400" spc="-130" dirty="0">
                <a:latin typeface="Arial"/>
                <a:cs typeface="Arial"/>
              </a:rPr>
              <a:t>implementation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215" dirty="0">
                <a:latin typeface="Arial"/>
                <a:cs typeface="Arial"/>
              </a:rPr>
              <a:t>SVM, </a:t>
            </a:r>
            <a:r>
              <a:rPr sz="2400" spc="-160" dirty="0">
                <a:latin typeface="Arial"/>
                <a:cs typeface="Arial"/>
              </a:rPr>
              <a:t>multi-class </a:t>
            </a:r>
            <a:r>
              <a:rPr sz="2400" spc="-145" dirty="0">
                <a:latin typeface="Arial"/>
                <a:cs typeface="Arial"/>
              </a:rPr>
              <a:t>classifications, </a:t>
            </a:r>
            <a:r>
              <a:rPr sz="2400" spc="-250" dirty="0">
                <a:latin typeface="Arial"/>
                <a:cs typeface="Arial"/>
              </a:rPr>
              <a:t>nu-SVM,  </a:t>
            </a:r>
            <a:r>
              <a:rPr sz="2400" spc="-180" dirty="0">
                <a:latin typeface="Arial"/>
                <a:cs typeface="Arial"/>
              </a:rPr>
              <a:t>one-class </a:t>
            </a:r>
            <a:r>
              <a:rPr sz="2400" spc="-215" dirty="0">
                <a:latin typeface="Arial"/>
                <a:cs typeface="Arial"/>
              </a:rPr>
              <a:t>SVM, </a:t>
            </a:r>
            <a:r>
              <a:rPr sz="2400" spc="-135" dirty="0">
                <a:latin typeface="Arial"/>
                <a:cs typeface="Arial"/>
              </a:rPr>
              <a:t>including </a:t>
            </a:r>
            <a:r>
              <a:rPr sz="2400" spc="-130" dirty="0">
                <a:latin typeface="Arial"/>
                <a:cs typeface="Arial"/>
              </a:rPr>
              <a:t>also </a:t>
            </a:r>
            <a:r>
              <a:rPr sz="2400" spc="-150" dirty="0">
                <a:latin typeface="Arial"/>
                <a:cs typeface="Arial"/>
              </a:rPr>
              <a:t>various </a:t>
            </a:r>
            <a:r>
              <a:rPr sz="2400" spc="-110" dirty="0">
                <a:latin typeface="Arial"/>
                <a:cs typeface="Arial"/>
              </a:rPr>
              <a:t>interfaces </a:t>
            </a:r>
            <a:r>
              <a:rPr sz="2400" spc="-114" dirty="0">
                <a:latin typeface="Arial"/>
                <a:cs typeface="Arial"/>
              </a:rPr>
              <a:t>with </a:t>
            </a:r>
            <a:r>
              <a:rPr sz="2400" spc="-70" dirty="0">
                <a:latin typeface="Arial"/>
                <a:cs typeface="Arial"/>
              </a:rPr>
              <a:t>java, </a:t>
            </a:r>
            <a:r>
              <a:rPr sz="2400" spc="-130" dirty="0">
                <a:latin typeface="Arial"/>
                <a:cs typeface="Arial"/>
              </a:rPr>
              <a:t>python,</a:t>
            </a:r>
            <a:r>
              <a:rPr sz="2400" spc="-180" dirty="0">
                <a:latin typeface="Arial"/>
                <a:cs typeface="Arial"/>
              </a:rPr>
              <a:t> </a:t>
            </a:r>
            <a:r>
              <a:rPr sz="2400" spc="-145" dirty="0">
                <a:latin typeface="Arial"/>
                <a:cs typeface="Arial"/>
              </a:rPr>
              <a:t>etc.</a:t>
            </a:r>
            <a:endParaRPr sz="2400">
              <a:latin typeface="Arial"/>
              <a:cs typeface="Arial"/>
            </a:endParaRPr>
          </a:p>
          <a:p>
            <a:pPr marL="650875" marR="492759" lvl="1" indent="-276860">
              <a:lnSpc>
                <a:spcPct val="130400"/>
              </a:lnSpc>
              <a:spcBef>
                <a:spcPts val="525"/>
              </a:spcBef>
              <a:buClr>
                <a:srgbClr val="93B6D2"/>
              </a:buClr>
              <a:buSzPct val="68750"/>
              <a:buFont typeface="Arial"/>
              <a:buChar char=""/>
              <a:tabLst>
                <a:tab pos="651510" algn="l"/>
              </a:tabLst>
            </a:pPr>
            <a:r>
              <a:rPr sz="2400" b="1" spc="-95" dirty="0">
                <a:latin typeface="Trebuchet MS"/>
                <a:cs typeface="Trebuchet MS"/>
              </a:rPr>
              <a:t>SVM-light</a:t>
            </a:r>
            <a:r>
              <a:rPr sz="2400" spc="-95" dirty="0">
                <a:latin typeface="Arial"/>
                <a:cs typeface="Arial"/>
              </a:rPr>
              <a:t>: </a:t>
            </a:r>
            <a:r>
              <a:rPr sz="2400" spc="-140" dirty="0">
                <a:latin typeface="Arial"/>
                <a:cs typeface="Arial"/>
              </a:rPr>
              <a:t>simpler </a:t>
            </a:r>
            <a:r>
              <a:rPr sz="2400" spc="-95" dirty="0">
                <a:latin typeface="Arial"/>
                <a:cs typeface="Arial"/>
              </a:rPr>
              <a:t>but </a:t>
            </a:r>
            <a:r>
              <a:rPr sz="2400" spc="-110" dirty="0">
                <a:latin typeface="Arial"/>
                <a:cs typeface="Arial"/>
              </a:rPr>
              <a:t>performance </a:t>
            </a:r>
            <a:r>
              <a:rPr sz="2400" spc="-204" dirty="0">
                <a:latin typeface="Arial"/>
                <a:cs typeface="Arial"/>
              </a:rPr>
              <a:t>is </a:t>
            </a:r>
            <a:r>
              <a:rPr sz="2400" spc="-145" dirty="0">
                <a:latin typeface="Arial"/>
                <a:cs typeface="Arial"/>
              </a:rPr>
              <a:t>not </a:t>
            </a:r>
            <a:r>
              <a:rPr sz="2400" spc="-45" dirty="0">
                <a:latin typeface="Arial"/>
                <a:cs typeface="Arial"/>
              </a:rPr>
              <a:t>better </a:t>
            </a:r>
            <a:r>
              <a:rPr sz="2400" spc="-140" dirty="0">
                <a:latin typeface="Arial"/>
                <a:cs typeface="Arial"/>
              </a:rPr>
              <a:t>than </a:t>
            </a:r>
            <a:r>
              <a:rPr sz="2400" spc="-265" dirty="0">
                <a:latin typeface="Arial"/>
                <a:cs typeface="Arial"/>
              </a:rPr>
              <a:t>LIBSVM, </a:t>
            </a:r>
            <a:r>
              <a:rPr sz="2400" spc="-100" dirty="0">
                <a:latin typeface="Arial"/>
                <a:cs typeface="Arial"/>
              </a:rPr>
              <a:t>support </a:t>
            </a:r>
            <a:r>
              <a:rPr sz="2400" spc="-204" dirty="0">
                <a:latin typeface="Arial"/>
                <a:cs typeface="Arial"/>
              </a:rPr>
              <a:t>only  </a:t>
            </a:r>
            <a:r>
              <a:rPr sz="2400" spc="-45" dirty="0">
                <a:latin typeface="Arial"/>
                <a:cs typeface="Arial"/>
              </a:rPr>
              <a:t>binary </a:t>
            </a:r>
            <a:r>
              <a:rPr sz="2400" spc="-120" dirty="0">
                <a:latin typeface="Arial"/>
                <a:cs typeface="Arial"/>
              </a:rPr>
              <a:t>classification </a:t>
            </a:r>
            <a:r>
              <a:rPr sz="2400" spc="-95" dirty="0">
                <a:latin typeface="Arial"/>
                <a:cs typeface="Arial"/>
              </a:rPr>
              <a:t>and </a:t>
            </a:r>
            <a:r>
              <a:rPr sz="2400" spc="-110" dirty="0">
                <a:latin typeface="Arial"/>
                <a:cs typeface="Arial"/>
              </a:rPr>
              <a:t>only </a:t>
            </a:r>
            <a:r>
              <a:rPr sz="2400" spc="-150" dirty="0">
                <a:latin typeface="Arial"/>
                <a:cs typeface="Arial"/>
              </a:rPr>
              <a:t>in</a:t>
            </a:r>
            <a:r>
              <a:rPr sz="2400" spc="80" dirty="0">
                <a:latin typeface="Arial"/>
                <a:cs typeface="Arial"/>
              </a:rPr>
              <a:t> </a:t>
            </a:r>
            <a:r>
              <a:rPr sz="2400" spc="-285" dirty="0"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1480"/>
              </a:spcBef>
              <a:buClr>
                <a:srgbClr val="93B6D2"/>
              </a:buClr>
              <a:buSzPct val="68750"/>
              <a:buFont typeface="Arial"/>
              <a:buChar char=""/>
              <a:tabLst>
                <a:tab pos="651510" algn="l"/>
              </a:tabLst>
            </a:pPr>
            <a:r>
              <a:rPr sz="2400" b="1" spc="-140" dirty="0">
                <a:latin typeface="Trebuchet MS"/>
                <a:cs typeface="Trebuchet MS"/>
              </a:rPr>
              <a:t>SVM-torch</a:t>
            </a:r>
            <a:r>
              <a:rPr sz="2400" spc="-140" dirty="0">
                <a:latin typeface="Arial"/>
                <a:cs typeface="Arial"/>
              </a:rPr>
              <a:t>: </a:t>
            </a:r>
            <a:r>
              <a:rPr sz="2400" spc="-120" dirty="0">
                <a:latin typeface="Arial"/>
                <a:cs typeface="Arial"/>
              </a:rPr>
              <a:t>another </a:t>
            </a:r>
            <a:r>
              <a:rPr sz="2400" spc="-145" dirty="0">
                <a:latin typeface="Arial"/>
                <a:cs typeface="Arial"/>
              </a:rPr>
              <a:t>recent </a:t>
            </a:r>
            <a:r>
              <a:rPr sz="2400" spc="-135" dirty="0">
                <a:latin typeface="Arial"/>
                <a:cs typeface="Arial"/>
              </a:rPr>
              <a:t>implementation </a:t>
            </a:r>
            <a:r>
              <a:rPr sz="2400" spc="-130" dirty="0">
                <a:latin typeface="Arial"/>
                <a:cs typeface="Arial"/>
              </a:rPr>
              <a:t>also </a:t>
            </a:r>
            <a:r>
              <a:rPr sz="2400" spc="-80" dirty="0">
                <a:latin typeface="Arial"/>
                <a:cs typeface="Arial"/>
              </a:rPr>
              <a:t>written </a:t>
            </a:r>
            <a:r>
              <a:rPr sz="2400" spc="-150" dirty="0">
                <a:latin typeface="Arial"/>
                <a:cs typeface="Arial"/>
              </a:rPr>
              <a:t>in</a:t>
            </a:r>
            <a:r>
              <a:rPr sz="2400" spc="80" dirty="0">
                <a:latin typeface="Arial"/>
                <a:cs typeface="Arial"/>
              </a:rPr>
              <a:t> </a:t>
            </a:r>
            <a:r>
              <a:rPr sz="2400" spc="-285" dirty="0"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3444" y="468630"/>
            <a:ext cx="5083810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95" dirty="0"/>
              <a:t>Bayes’ </a:t>
            </a:r>
            <a:r>
              <a:rPr spc="-355" dirty="0"/>
              <a:t>Theorem:</a:t>
            </a:r>
            <a:r>
              <a:rPr spc="-235" dirty="0"/>
              <a:t> </a:t>
            </a:r>
            <a:r>
              <a:rPr spc="-434" dirty="0"/>
              <a:t>Basics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6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811212" y="1402439"/>
            <a:ext cx="10712450" cy="194818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87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6550" algn="l"/>
                <a:tab pos="337185" algn="l"/>
              </a:tabLst>
            </a:pPr>
            <a:r>
              <a:rPr sz="2400" spc="-180" dirty="0">
                <a:latin typeface="Arial"/>
                <a:cs typeface="Arial"/>
              </a:rPr>
              <a:t>Bayes’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210" dirty="0">
                <a:latin typeface="Arial"/>
                <a:cs typeface="Arial"/>
              </a:rPr>
              <a:t>Theorem:</a:t>
            </a:r>
            <a:endParaRPr sz="240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675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000" spc="-145" dirty="0">
                <a:latin typeface="Arial"/>
                <a:cs typeface="Arial"/>
              </a:rPr>
              <a:t>Let </a:t>
            </a:r>
            <a:r>
              <a:rPr sz="2000" b="1" spc="85" dirty="0">
                <a:latin typeface="Trebuchet MS"/>
                <a:cs typeface="Times New Roman" panose="02020603050405020304" pitchFamily="18" charset="0"/>
              </a:rPr>
              <a:t>X </a:t>
            </a:r>
            <a:r>
              <a:rPr sz="2000" spc="-50" dirty="0">
                <a:latin typeface="Arial"/>
                <a:cs typeface="Arial"/>
              </a:rPr>
              <a:t>be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data </a:t>
            </a:r>
            <a:r>
              <a:rPr sz="2000" spc="-125" dirty="0">
                <a:latin typeface="Arial"/>
                <a:cs typeface="Arial"/>
              </a:rPr>
              <a:t>sample </a:t>
            </a:r>
            <a:r>
              <a:rPr sz="2000" spc="-114" dirty="0">
                <a:latin typeface="Arial"/>
                <a:cs typeface="Arial"/>
              </a:rPr>
              <a:t>(“</a:t>
            </a:r>
            <a:r>
              <a:rPr sz="2000" i="1" spc="-114" dirty="0">
                <a:latin typeface="Arial"/>
                <a:cs typeface="Arial"/>
              </a:rPr>
              <a:t>evidence</a:t>
            </a:r>
            <a:r>
              <a:rPr sz="2000" spc="-114" dirty="0">
                <a:latin typeface="Arial"/>
                <a:cs typeface="Arial"/>
              </a:rPr>
              <a:t>”): </a:t>
            </a:r>
            <a:r>
              <a:rPr sz="2000" spc="-180" dirty="0">
                <a:latin typeface="Arial"/>
                <a:cs typeface="Arial"/>
              </a:rPr>
              <a:t>class </a:t>
            </a:r>
            <a:r>
              <a:rPr sz="2000" spc="-10" dirty="0">
                <a:latin typeface="Arial"/>
                <a:cs typeface="Arial"/>
              </a:rPr>
              <a:t>label </a:t>
            </a:r>
            <a:r>
              <a:rPr sz="2000" spc="-165" dirty="0">
                <a:latin typeface="Arial"/>
                <a:cs typeface="Arial"/>
              </a:rPr>
              <a:t>is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spc="-175" dirty="0">
                <a:latin typeface="Arial"/>
                <a:cs typeface="Arial"/>
              </a:rPr>
              <a:t>unknown</a:t>
            </a:r>
            <a:endParaRPr sz="2000">
              <a:latin typeface="Arial"/>
              <a:cs typeface="Arial"/>
            </a:endParaRPr>
          </a:p>
          <a:p>
            <a:pPr marL="650875" lvl="1" indent="-276860">
              <a:lnSpc>
                <a:spcPct val="100000"/>
              </a:lnSpc>
              <a:spcBef>
                <a:spcPts val="600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000" spc="-145" dirty="0">
                <a:latin typeface="Arial"/>
                <a:cs typeface="Arial"/>
              </a:rPr>
              <a:t>Let </a:t>
            </a:r>
            <a:r>
              <a:rPr sz="2000" spc="-220" dirty="0">
                <a:latin typeface="Arial"/>
                <a:cs typeface="Arial"/>
              </a:rPr>
              <a:t>H </a:t>
            </a:r>
            <a:r>
              <a:rPr sz="2000" spc="-45" dirty="0">
                <a:latin typeface="Arial"/>
                <a:cs typeface="Arial"/>
              </a:rPr>
              <a:t>be </a:t>
            </a:r>
            <a:r>
              <a:rPr sz="2000" spc="5" dirty="0">
                <a:latin typeface="Arial"/>
                <a:cs typeface="Arial"/>
              </a:rPr>
              <a:t>a </a:t>
            </a:r>
            <a:r>
              <a:rPr sz="2000" i="1" spc="-160" dirty="0">
                <a:latin typeface="Arial"/>
                <a:cs typeface="Arial"/>
              </a:rPr>
              <a:t>hypothesis </a:t>
            </a:r>
            <a:r>
              <a:rPr sz="2000" spc="-65" dirty="0">
                <a:latin typeface="Arial"/>
                <a:cs typeface="Arial"/>
              </a:rPr>
              <a:t>that </a:t>
            </a:r>
            <a:r>
              <a:rPr sz="2000" spc="-220" dirty="0">
                <a:latin typeface="Arial"/>
                <a:cs typeface="Arial"/>
              </a:rPr>
              <a:t>X </a:t>
            </a:r>
            <a:r>
              <a:rPr sz="2000" spc="-95" dirty="0">
                <a:latin typeface="Arial"/>
                <a:cs typeface="Arial"/>
              </a:rPr>
              <a:t>belongs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spc="-180" dirty="0">
                <a:latin typeface="Arial"/>
                <a:cs typeface="Arial"/>
              </a:rPr>
              <a:t>class</a:t>
            </a:r>
            <a:r>
              <a:rPr sz="2000" spc="-315" dirty="0">
                <a:latin typeface="Arial"/>
                <a:cs typeface="Arial"/>
              </a:rPr>
              <a:t> </a:t>
            </a:r>
            <a:r>
              <a:rPr sz="2000" spc="-220" dirty="0">
                <a:latin typeface="Arial"/>
                <a:cs typeface="Arial"/>
              </a:rPr>
              <a:t>C</a:t>
            </a:r>
            <a:endParaRPr sz="2000">
              <a:latin typeface="Arial"/>
              <a:cs typeface="Arial"/>
            </a:endParaRPr>
          </a:p>
          <a:p>
            <a:pPr marL="650875" marR="5080" lvl="1" indent="-276225">
              <a:lnSpc>
                <a:spcPct val="100000"/>
              </a:lnSpc>
              <a:spcBef>
                <a:spcPts val="605"/>
              </a:spcBef>
              <a:buClr>
                <a:srgbClr val="93B6D2"/>
              </a:buClr>
              <a:buSzPct val="70000"/>
              <a:buChar char=""/>
              <a:tabLst>
                <a:tab pos="651510" algn="l"/>
              </a:tabLst>
            </a:pPr>
            <a:r>
              <a:rPr sz="2000" spc="-95" dirty="0">
                <a:latin typeface="Arial"/>
                <a:cs typeface="Arial"/>
              </a:rPr>
              <a:t>Classification </a:t>
            </a:r>
            <a:r>
              <a:rPr sz="2000" spc="-165" dirty="0">
                <a:latin typeface="Arial"/>
                <a:cs typeface="Arial"/>
              </a:rPr>
              <a:t>is </a:t>
            </a:r>
            <a:r>
              <a:rPr sz="2000" spc="-65" dirty="0">
                <a:latin typeface="Arial"/>
                <a:cs typeface="Arial"/>
              </a:rPr>
              <a:t>to </a:t>
            </a:r>
            <a:r>
              <a:rPr sz="2000" spc="-80" dirty="0">
                <a:latin typeface="Arial"/>
                <a:cs typeface="Arial"/>
              </a:rPr>
              <a:t>determine </a:t>
            </a:r>
            <a:r>
              <a:rPr sz="2000" spc="-45" dirty="0">
                <a:latin typeface="Arial"/>
                <a:cs typeface="Arial"/>
              </a:rPr>
              <a:t>P(H|</a:t>
            </a:r>
            <a:r>
              <a:rPr sz="2000" b="1" spc="-45" dirty="0">
                <a:latin typeface="Trebuchet MS"/>
                <a:cs typeface="Times New Roman" panose="02020603050405020304" pitchFamily="18" charset="0"/>
              </a:rPr>
              <a:t>X</a:t>
            </a:r>
            <a:r>
              <a:rPr sz="2000" spc="-45" dirty="0">
                <a:latin typeface="Arial"/>
                <a:cs typeface="Arial"/>
              </a:rPr>
              <a:t>), </a:t>
            </a:r>
            <a:r>
              <a:rPr sz="2000" spc="-95" dirty="0">
                <a:latin typeface="Arial"/>
                <a:cs typeface="Arial"/>
              </a:rPr>
              <a:t>(i.e., </a:t>
            </a:r>
            <a:r>
              <a:rPr sz="2000" b="1" i="1" spc="-210" dirty="0">
                <a:latin typeface="Arial"/>
                <a:cs typeface="Arial"/>
              </a:rPr>
              <a:t>posteriori </a:t>
            </a:r>
            <a:r>
              <a:rPr sz="2000" b="1" i="1" spc="-140" dirty="0">
                <a:latin typeface="Arial"/>
                <a:cs typeface="Arial"/>
              </a:rPr>
              <a:t>probability</a:t>
            </a:r>
            <a:r>
              <a:rPr sz="2000" i="1" spc="-140" dirty="0">
                <a:latin typeface="Arial"/>
                <a:cs typeface="Arial"/>
              </a:rPr>
              <a:t>):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10" dirty="0">
                <a:latin typeface="Arial"/>
                <a:cs typeface="Arial"/>
              </a:rPr>
              <a:t>probability </a:t>
            </a:r>
            <a:r>
              <a:rPr sz="2000" spc="-65" dirty="0">
                <a:latin typeface="Arial"/>
                <a:cs typeface="Arial"/>
              </a:rPr>
              <a:t>that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155" dirty="0">
                <a:latin typeface="Arial"/>
                <a:cs typeface="Arial"/>
              </a:rPr>
              <a:t>hypothesis  </a:t>
            </a:r>
            <a:r>
              <a:rPr sz="2000" spc="-120" dirty="0">
                <a:latin typeface="Arial"/>
                <a:cs typeface="Arial"/>
              </a:rPr>
              <a:t>holds </a:t>
            </a:r>
            <a:r>
              <a:rPr sz="2000" spc="-95" dirty="0">
                <a:latin typeface="Arial"/>
                <a:cs typeface="Arial"/>
              </a:rPr>
              <a:t>given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75" dirty="0">
                <a:latin typeface="Arial"/>
                <a:cs typeface="Arial"/>
              </a:rPr>
              <a:t>observed </a:t>
            </a:r>
            <a:r>
              <a:rPr sz="2000" spc="-5" dirty="0">
                <a:latin typeface="Arial"/>
                <a:cs typeface="Arial"/>
              </a:rPr>
              <a:t>data </a:t>
            </a:r>
            <a:r>
              <a:rPr sz="2000" spc="-120" dirty="0">
                <a:latin typeface="Arial"/>
                <a:cs typeface="Arial"/>
              </a:rPr>
              <a:t>sample</a:t>
            </a:r>
            <a:r>
              <a:rPr sz="2000" spc="-195" dirty="0">
                <a:latin typeface="Arial"/>
                <a:cs typeface="Arial"/>
              </a:rPr>
              <a:t> </a:t>
            </a:r>
            <a:r>
              <a:rPr sz="2000" b="1" spc="85" dirty="0">
                <a:latin typeface="Trebuchet MS"/>
                <a:cs typeface="Times New Roman" panose="02020603050405020304" pitchFamily="18" charset="0"/>
              </a:rPr>
              <a:t>X</a:t>
            </a:r>
            <a:endParaRPr sz="2000">
              <a:latin typeface="Trebuchet MS"/>
              <a:cs typeface="Times New Roman" panose="02020603050405020304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3480" y="4488878"/>
            <a:ext cx="9753600" cy="1885950"/>
          </a:xfrm>
          <a:prstGeom prst="rect">
            <a:avLst/>
          </a:prstGeom>
        </p:spPr>
        <p:txBody>
          <a:bodyPr vert="horz" wrap="square" lIns="0" tIns="69850" rIns="0" bIns="0" rtlCol="0">
            <a:spAutoFit/>
          </a:bodyPr>
          <a:lstStyle/>
          <a:p>
            <a:pPr marL="288925" indent="-276225">
              <a:lnSpc>
                <a:spcPct val="100000"/>
              </a:lnSpc>
              <a:spcBef>
                <a:spcPts val="550"/>
              </a:spcBef>
              <a:buClr>
                <a:srgbClr val="93B6D2"/>
              </a:buClr>
              <a:buSzPct val="70000"/>
              <a:buChar char=""/>
              <a:tabLst>
                <a:tab pos="288925" algn="l"/>
              </a:tabLst>
            </a:pPr>
            <a:r>
              <a:rPr sz="2000" spc="-200" dirty="0">
                <a:latin typeface="Arial"/>
                <a:cs typeface="Arial"/>
              </a:rPr>
              <a:t>P(H) </a:t>
            </a:r>
            <a:r>
              <a:rPr sz="2000" spc="-45" dirty="0">
                <a:latin typeface="Arial"/>
                <a:cs typeface="Arial"/>
              </a:rPr>
              <a:t>(</a:t>
            </a:r>
            <a:r>
              <a:rPr sz="2000" i="1" spc="-45" dirty="0">
                <a:latin typeface="Arial"/>
                <a:cs typeface="Arial"/>
              </a:rPr>
              <a:t>prior </a:t>
            </a:r>
            <a:r>
              <a:rPr sz="2000" i="1" spc="-60" dirty="0">
                <a:latin typeface="Arial"/>
                <a:cs typeface="Arial"/>
              </a:rPr>
              <a:t>probability</a:t>
            </a:r>
            <a:r>
              <a:rPr sz="2000" spc="-60" dirty="0">
                <a:latin typeface="Arial"/>
                <a:cs typeface="Arial"/>
              </a:rPr>
              <a:t>):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35" dirty="0">
                <a:latin typeface="Arial"/>
                <a:cs typeface="Arial"/>
              </a:rPr>
              <a:t>initial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probability</a:t>
            </a:r>
            <a:endParaRPr sz="2000">
              <a:latin typeface="Arial"/>
              <a:cs typeface="Arial"/>
            </a:endParaRPr>
          </a:p>
          <a:p>
            <a:pPr marL="565150" lvl="1" indent="-229235">
              <a:lnSpc>
                <a:spcPct val="100000"/>
              </a:lnSpc>
              <a:spcBef>
                <a:spcPts val="455"/>
              </a:spcBef>
              <a:buClr>
                <a:srgbClr val="DD8046"/>
              </a:buClr>
              <a:buSzPct val="75000"/>
              <a:buFont typeface="Wingdings"/>
              <a:buChar char="◼"/>
              <a:tabLst>
                <a:tab pos="565785" algn="l"/>
              </a:tabLst>
            </a:pPr>
            <a:r>
              <a:rPr sz="2000" spc="-170" dirty="0">
                <a:latin typeface="Arial"/>
                <a:cs typeface="Arial"/>
              </a:rPr>
              <a:t>E.g., </a:t>
            </a:r>
            <a:r>
              <a:rPr sz="2000" b="1" spc="85" dirty="0">
                <a:latin typeface="Trebuchet MS"/>
                <a:cs typeface="Times New Roman" panose="02020603050405020304" pitchFamily="18" charset="0"/>
              </a:rPr>
              <a:t>X </a:t>
            </a:r>
            <a:r>
              <a:rPr sz="2000" spc="-25" dirty="0">
                <a:latin typeface="Arial"/>
                <a:cs typeface="Arial"/>
              </a:rPr>
              <a:t>will </a:t>
            </a:r>
            <a:r>
              <a:rPr sz="2000" spc="-65" dirty="0">
                <a:latin typeface="Arial"/>
                <a:cs typeface="Arial"/>
              </a:rPr>
              <a:t>buy </a:t>
            </a:r>
            <a:r>
              <a:rPr sz="2000" spc="-135" dirty="0">
                <a:latin typeface="Arial"/>
                <a:cs typeface="Arial"/>
              </a:rPr>
              <a:t>computer, </a:t>
            </a:r>
            <a:r>
              <a:rPr sz="2000" spc="-85" dirty="0">
                <a:latin typeface="Arial"/>
                <a:cs typeface="Arial"/>
              </a:rPr>
              <a:t>regardless </a:t>
            </a:r>
            <a:r>
              <a:rPr sz="2000" spc="25" dirty="0">
                <a:latin typeface="Arial"/>
                <a:cs typeface="Arial"/>
              </a:rPr>
              <a:t>of </a:t>
            </a:r>
            <a:r>
              <a:rPr sz="2000" spc="-80" dirty="0">
                <a:latin typeface="Arial"/>
                <a:cs typeface="Arial"/>
              </a:rPr>
              <a:t>age, </a:t>
            </a:r>
            <a:r>
              <a:rPr sz="2000" spc="-160" dirty="0">
                <a:latin typeface="Arial"/>
                <a:cs typeface="Arial"/>
              </a:rPr>
              <a:t>income,</a:t>
            </a:r>
            <a:r>
              <a:rPr sz="2000" spc="-370" dirty="0">
                <a:latin typeface="Arial"/>
                <a:cs typeface="Arial"/>
              </a:rPr>
              <a:t> </a:t>
            </a:r>
            <a:r>
              <a:rPr sz="2000" spc="25" dirty="0">
                <a:latin typeface="Arial"/>
                <a:cs typeface="Arial"/>
              </a:rPr>
              <a:t>…</a:t>
            </a:r>
            <a:endParaRPr sz="2000">
              <a:latin typeface="Arial"/>
              <a:cs typeface="Arial"/>
            </a:endParaRPr>
          </a:p>
          <a:p>
            <a:pPr marL="288925" indent="-276225">
              <a:lnSpc>
                <a:spcPct val="100000"/>
              </a:lnSpc>
              <a:spcBef>
                <a:spcPts val="600"/>
              </a:spcBef>
              <a:buClr>
                <a:srgbClr val="93B6D2"/>
              </a:buClr>
              <a:buSzPct val="70000"/>
              <a:buChar char=""/>
              <a:tabLst>
                <a:tab pos="288925" algn="l"/>
              </a:tabLst>
            </a:pPr>
            <a:r>
              <a:rPr sz="2000" spc="-125" dirty="0">
                <a:latin typeface="Arial"/>
                <a:cs typeface="Arial"/>
              </a:rPr>
              <a:t>P(</a:t>
            </a:r>
            <a:r>
              <a:rPr sz="2000" b="1" spc="-125" dirty="0">
                <a:latin typeface="Trebuchet MS"/>
                <a:cs typeface="Times New Roman" panose="02020603050405020304" pitchFamily="18" charset="0"/>
              </a:rPr>
              <a:t>X</a:t>
            </a:r>
            <a:r>
              <a:rPr sz="2000" spc="-125" dirty="0">
                <a:latin typeface="Arial"/>
                <a:cs typeface="Arial"/>
              </a:rPr>
              <a:t>): </a:t>
            </a:r>
            <a:r>
              <a:rPr sz="2000" spc="-10" dirty="0">
                <a:latin typeface="Arial"/>
                <a:cs typeface="Arial"/>
              </a:rPr>
              <a:t>probability </a:t>
            </a:r>
            <a:r>
              <a:rPr sz="2000" spc="-65" dirty="0">
                <a:latin typeface="Arial"/>
                <a:cs typeface="Arial"/>
              </a:rPr>
              <a:t>that </a:t>
            </a:r>
            <a:r>
              <a:rPr sz="2000" spc="-120" dirty="0">
                <a:latin typeface="Arial"/>
                <a:cs typeface="Arial"/>
              </a:rPr>
              <a:t>sample </a:t>
            </a:r>
            <a:r>
              <a:rPr sz="2000" spc="-5" dirty="0">
                <a:latin typeface="Arial"/>
                <a:cs typeface="Arial"/>
              </a:rPr>
              <a:t>data </a:t>
            </a:r>
            <a:r>
              <a:rPr sz="2000" spc="-165" dirty="0">
                <a:latin typeface="Arial"/>
                <a:cs typeface="Arial"/>
              </a:rPr>
              <a:t>is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spc="-75" dirty="0">
                <a:latin typeface="Arial"/>
                <a:cs typeface="Arial"/>
              </a:rPr>
              <a:t>observed</a:t>
            </a:r>
            <a:endParaRPr sz="2000">
              <a:latin typeface="Arial"/>
              <a:cs typeface="Arial"/>
            </a:endParaRPr>
          </a:p>
          <a:p>
            <a:pPr marL="288925" indent="-276225">
              <a:lnSpc>
                <a:spcPct val="100000"/>
              </a:lnSpc>
              <a:spcBef>
                <a:spcPts val="605"/>
              </a:spcBef>
              <a:buClr>
                <a:srgbClr val="93B6D2"/>
              </a:buClr>
              <a:buSzPct val="70000"/>
              <a:buChar char=""/>
              <a:tabLst>
                <a:tab pos="288925" algn="l"/>
              </a:tabLst>
            </a:pPr>
            <a:r>
              <a:rPr sz="2000" spc="-35" dirty="0">
                <a:latin typeface="Arial"/>
                <a:cs typeface="Arial"/>
              </a:rPr>
              <a:t>P(</a:t>
            </a:r>
            <a:r>
              <a:rPr sz="2000" b="1" spc="-35" dirty="0">
                <a:latin typeface="Trebuchet MS"/>
                <a:cs typeface="Times New Roman" panose="02020603050405020304" pitchFamily="18" charset="0"/>
              </a:rPr>
              <a:t>X</a:t>
            </a:r>
            <a:r>
              <a:rPr sz="2000" spc="-35" dirty="0">
                <a:latin typeface="Arial"/>
                <a:cs typeface="Arial"/>
              </a:rPr>
              <a:t>|H) </a:t>
            </a:r>
            <a:r>
              <a:rPr sz="2000" spc="-75" dirty="0">
                <a:latin typeface="Arial"/>
                <a:cs typeface="Arial"/>
              </a:rPr>
              <a:t>(likelihood):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10" dirty="0">
                <a:latin typeface="Arial"/>
                <a:cs typeface="Arial"/>
              </a:rPr>
              <a:t>probability </a:t>
            </a:r>
            <a:r>
              <a:rPr sz="2000" spc="25" dirty="0">
                <a:latin typeface="Arial"/>
                <a:cs typeface="Arial"/>
              </a:rPr>
              <a:t>of </a:t>
            </a:r>
            <a:r>
              <a:rPr sz="2000" spc="-75" dirty="0">
                <a:latin typeface="Arial"/>
                <a:cs typeface="Arial"/>
              </a:rPr>
              <a:t>observing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120" dirty="0">
                <a:latin typeface="Arial"/>
                <a:cs typeface="Arial"/>
              </a:rPr>
              <a:t>sample </a:t>
            </a:r>
            <a:r>
              <a:rPr sz="2000" b="1" spc="-20" dirty="0">
                <a:latin typeface="Trebuchet MS"/>
                <a:cs typeface="Times New Roman" panose="02020603050405020304" pitchFamily="18" charset="0"/>
              </a:rPr>
              <a:t>X</a:t>
            </a:r>
            <a:r>
              <a:rPr sz="2000" spc="-20" dirty="0">
                <a:latin typeface="Arial"/>
                <a:cs typeface="Arial"/>
              </a:rPr>
              <a:t>, </a:t>
            </a:r>
            <a:r>
              <a:rPr sz="2000" spc="-95" dirty="0">
                <a:latin typeface="Arial"/>
                <a:cs typeface="Arial"/>
              </a:rPr>
              <a:t>given </a:t>
            </a:r>
            <a:r>
              <a:rPr sz="2000" spc="-65" dirty="0">
                <a:latin typeface="Arial"/>
                <a:cs typeface="Arial"/>
              </a:rPr>
              <a:t>that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130" dirty="0">
                <a:latin typeface="Arial"/>
                <a:cs typeface="Arial"/>
              </a:rPr>
              <a:t>hypothesis</a:t>
            </a:r>
            <a:r>
              <a:rPr sz="2000" spc="-390" dirty="0">
                <a:latin typeface="Arial"/>
                <a:cs typeface="Arial"/>
              </a:rPr>
              <a:t> </a:t>
            </a:r>
            <a:r>
              <a:rPr sz="2000" spc="-170" dirty="0">
                <a:latin typeface="Arial"/>
                <a:cs typeface="Arial"/>
              </a:rPr>
              <a:t>holds</a:t>
            </a:r>
            <a:endParaRPr sz="2000">
              <a:latin typeface="Arial"/>
              <a:cs typeface="Arial"/>
            </a:endParaRPr>
          </a:p>
          <a:p>
            <a:pPr marL="565150" lvl="1" indent="-229235">
              <a:lnSpc>
                <a:spcPct val="100000"/>
              </a:lnSpc>
              <a:spcBef>
                <a:spcPts val="530"/>
              </a:spcBef>
              <a:buClr>
                <a:srgbClr val="DD8046"/>
              </a:buClr>
              <a:buSzPct val="75000"/>
              <a:buFont typeface="Wingdings"/>
              <a:buChar char="◼"/>
              <a:tabLst>
                <a:tab pos="565785" algn="l"/>
              </a:tabLst>
            </a:pPr>
            <a:r>
              <a:rPr sz="2000" spc="-170" dirty="0">
                <a:latin typeface="Arial"/>
                <a:cs typeface="Arial"/>
              </a:rPr>
              <a:t>E.g., </a:t>
            </a:r>
            <a:r>
              <a:rPr sz="2000" spc="-90" dirty="0">
                <a:latin typeface="Arial"/>
                <a:cs typeface="Arial"/>
              </a:rPr>
              <a:t>Given </a:t>
            </a:r>
            <a:r>
              <a:rPr sz="2000" spc="-65" dirty="0">
                <a:latin typeface="Arial"/>
                <a:cs typeface="Arial"/>
              </a:rPr>
              <a:t>that </a:t>
            </a:r>
            <a:r>
              <a:rPr sz="2000" b="1" spc="85" dirty="0">
                <a:latin typeface="Trebuchet MS"/>
                <a:cs typeface="Times New Roman" panose="02020603050405020304" pitchFamily="18" charset="0"/>
              </a:rPr>
              <a:t>X </a:t>
            </a:r>
            <a:r>
              <a:rPr sz="2000" spc="-25" dirty="0">
                <a:latin typeface="Arial"/>
                <a:cs typeface="Arial"/>
              </a:rPr>
              <a:t>will </a:t>
            </a:r>
            <a:r>
              <a:rPr sz="2000" spc="-65" dirty="0">
                <a:latin typeface="Arial"/>
                <a:cs typeface="Arial"/>
              </a:rPr>
              <a:t>buy </a:t>
            </a:r>
            <a:r>
              <a:rPr sz="2000" spc="-135" dirty="0">
                <a:latin typeface="Arial"/>
                <a:cs typeface="Arial"/>
              </a:rPr>
              <a:t>computer, </a:t>
            </a:r>
            <a:r>
              <a:rPr sz="2000" spc="-114" dirty="0">
                <a:latin typeface="Arial"/>
                <a:cs typeface="Arial"/>
              </a:rPr>
              <a:t>the </a:t>
            </a:r>
            <a:r>
              <a:rPr sz="2000" spc="-60" dirty="0">
                <a:latin typeface="Arial"/>
                <a:cs typeface="Arial"/>
              </a:rPr>
              <a:t>prob. </a:t>
            </a:r>
            <a:r>
              <a:rPr sz="2000" spc="-65" dirty="0">
                <a:latin typeface="Arial"/>
                <a:cs typeface="Arial"/>
              </a:rPr>
              <a:t>that </a:t>
            </a:r>
            <a:r>
              <a:rPr sz="2000" spc="-215" dirty="0">
                <a:latin typeface="Arial"/>
                <a:cs typeface="Arial"/>
              </a:rPr>
              <a:t>X </a:t>
            </a:r>
            <a:r>
              <a:rPr sz="2000" spc="-160" dirty="0">
                <a:latin typeface="Arial"/>
                <a:cs typeface="Arial"/>
              </a:rPr>
              <a:t>is </a:t>
            </a:r>
            <a:r>
              <a:rPr sz="2000" spc="-45" dirty="0">
                <a:latin typeface="Arial"/>
                <a:cs typeface="Arial"/>
              </a:rPr>
              <a:t>31..40, </a:t>
            </a:r>
            <a:r>
              <a:rPr sz="2000" spc="-150" dirty="0">
                <a:latin typeface="Arial"/>
                <a:cs typeface="Arial"/>
              </a:rPr>
              <a:t>medium</a:t>
            </a:r>
            <a:r>
              <a:rPr sz="2000" spc="-195" dirty="0">
                <a:latin typeface="Arial"/>
                <a:cs typeface="Arial"/>
              </a:rPr>
              <a:t> </a:t>
            </a:r>
            <a:r>
              <a:rPr sz="2000" spc="-160" dirty="0">
                <a:latin typeface="Arial"/>
                <a:cs typeface="Arial"/>
              </a:rPr>
              <a:t>income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13249" y="3808051"/>
            <a:ext cx="666750" cy="365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200" i="1" spc="195" dirty="0">
                <a:latin typeface="Times New Roman"/>
                <a:cs typeface="Times New Roman"/>
              </a:rPr>
              <a:t>P</a:t>
            </a:r>
            <a:r>
              <a:rPr sz="2200" spc="130" dirty="0">
                <a:latin typeface="Times New Roman"/>
                <a:cs typeface="Times New Roman"/>
              </a:rPr>
              <a:t>(</a:t>
            </a:r>
            <a:r>
              <a:rPr sz="2200" b="1" spc="185" dirty="0">
                <a:latin typeface="Times New Roman"/>
                <a:cs typeface="Times New Roman"/>
              </a:rPr>
              <a:t>X</a:t>
            </a:r>
            <a:r>
              <a:rPr sz="2200" spc="130" dirty="0"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742086" y="3629999"/>
            <a:ext cx="6094095" cy="3657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2200" i="1" spc="220" dirty="0">
                <a:latin typeface="Times New Roman"/>
                <a:cs typeface="Times New Roman"/>
              </a:rPr>
              <a:t>P</a:t>
            </a:r>
            <a:r>
              <a:rPr sz="2200" spc="220" dirty="0">
                <a:latin typeface="Times New Roman"/>
                <a:cs typeface="Times New Roman"/>
              </a:rPr>
              <a:t>(</a:t>
            </a:r>
            <a:r>
              <a:rPr sz="2200" i="1" spc="220" dirty="0">
                <a:latin typeface="Times New Roman"/>
                <a:cs typeface="Times New Roman"/>
              </a:rPr>
              <a:t>H</a:t>
            </a:r>
            <a:r>
              <a:rPr sz="2200" i="1" spc="-155" dirty="0">
                <a:latin typeface="Times New Roman"/>
                <a:cs typeface="Times New Roman"/>
              </a:rPr>
              <a:t> </a:t>
            </a:r>
            <a:r>
              <a:rPr sz="2200" spc="80" dirty="0">
                <a:latin typeface="Times New Roman"/>
                <a:cs typeface="Times New Roman"/>
              </a:rPr>
              <a:t>|</a:t>
            </a:r>
            <a:r>
              <a:rPr sz="2200" spc="-330" dirty="0">
                <a:latin typeface="Times New Roman"/>
                <a:cs typeface="Times New Roman"/>
              </a:rPr>
              <a:t> </a:t>
            </a:r>
            <a:r>
              <a:rPr sz="2200" b="1" spc="155" dirty="0">
                <a:latin typeface="Times New Roman"/>
                <a:cs typeface="Times New Roman"/>
              </a:rPr>
              <a:t>X</a:t>
            </a:r>
            <a:r>
              <a:rPr sz="2200" spc="155" dirty="0">
                <a:latin typeface="Times New Roman"/>
                <a:cs typeface="Times New Roman"/>
              </a:rPr>
              <a:t>)</a:t>
            </a:r>
            <a:r>
              <a:rPr sz="2200" spc="-280" dirty="0">
                <a:latin typeface="Times New Roman"/>
                <a:cs typeface="Times New Roman"/>
              </a:rPr>
              <a:t> </a:t>
            </a:r>
            <a:r>
              <a:rPr sz="2200" spc="220" dirty="0">
                <a:latin typeface="Symbol"/>
                <a:cs typeface="Times New Roman" panose="02020603050405020304" pitchFamily="18" charset="0"/>
              </a:rPr>
              <a:t></a:t>
            </a:r>
            <a:r>
              <a:rPr sz="2200" spc="-95" dirty="0">
                <a:latin typeface="Times New Roman"/>
                <a:cs typeface="Times New Roman"/>
              </a:rPr>
              <a:t> </a:t>
            </a:r>
            <a:r>
              <a:rPr sz="3300" i="1" u="sng" spc="29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3300" u="sng" spc="29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3300" b="1" u="sng" spc="29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sz="3300" u="sng" spc="29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|</a:t>
            </a:r>
            <a:r>
              <a:rPr sz="3300" u="sng" spc="-434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300" i="1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sz="3300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3300" i="1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3300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3300" i="1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sz="3300" u="sng" spc="412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3300" spc="-232" baseline="25252" dirty="0">
                <a:latin typeface="Times New Roman"/>
                <a:cs typeface="Times New Roman"/>
              </a:rPr>
              <a:t> </a:t>
            </a:r>
            <a:r>
              <a:rPr sz="2200" spc="220" dirty="0">
                <a:latin typeface="Symbol"/>
                <a:cs typeface="Times New Roman" panose="02020603050405020304" pitchFamily="18" charset="0"/>
              </a:rPr>
              <a:t></a:t>
            </a:r>
            <a:r>
              <a:rPr sz="2200" spc="-215" dirty="0">
                <a:latin typeface="Times New Roman"/>
                <a:cs typeface="Times New Roman"/>
              </a:rPr>
              <a:t> </a:t>
            </a:r>
            <a:r>
              <a:rPr sz="2200" i="1" spc="195" dirty="0">
                <a:latin typeface="Times New Roman"/>
                <a:cs typeface="Times New Roman"/>
              </a:rPr>
              <a:t>P</a:t>
            </a:r>
            <a:r>
              <a:rPr sz="2200" spc="195" dirty="0">
                <a:latin typeface="Times New Roman"/>
                <a:cs typeface="Times New Roman"/>
              </a:rPr>
              <a:t>(</a:t>
            </a:r>
            <a:r>
              <a:rPr sz="2200" b="1" spc="195" dirty="0">
                <a:latin typeface="Times New Roman"/>
                <a:cs typeface="Times New Roman"/>
              </a:rPr>
              <a:t>X</a:t>
            </a:r>
            <a:r>
              <a:rPr sz="2200" spc="195" dirty="0">
                <a:latin typeface="Times New Roman"/>
                <a:cs typeface="Times New Roman"/>
              </a:rPr>
              <a:t>|</a:t>
            </a:r>
            <a:r>
              <a:rPr sz="2200" spc="-290" dirty="0">
                <a:latin typeface="Times New Roman"/>
                <a:cs typeface="Times New Roman"/>
              </a:rPr>
              <a:t> </a:t>
            </a:r>
            <a:r>
              <a:rPr sz="2200" i="1" spc="285" dirty="0">
                <a:latin typeface="Times New Roman"/>
                <a:cs typeface="Times New Roman"/>
              </a:rPr>
              <a:t>H</a:t>
            </a:r>
            <a:r>
              <a:rPr sz="2200" spc="285" dirty="0">
                <a:latin typeface="Times New Roman"/>
                <a:cs typeface="Times New Roman"/>
              </a:rPr>
              <a:t>)</a:t>
            </a:r>
            <a:r>
              <a:rPr sz="2200" spc="285" dirty="0">
                <a:latin typeface="Symbol"/>
                <a:cs typeface="Times New Roman" panose="02020603050405020304" pitchFamily="18" charset="0"/>
              </a:rPr>
              <a:t></a:t>
            </a:r>
            <a:r>
              <a:rPr sz="2200" i="1" spc="285" dirty="0">
                <a:latin typeface="Times New Roman"/>
                <a:cs typeface="Times New Roman"/>
              </a:rPr>
              <a:t>P</a:t>
            </a:r>
            <a:r>
              <a:rPr sz="2200" spc="285" dirty="0">
                <a:latin typeface="Times New Roman"/>
                <a:cs typeface="Times New Roman"/>
              </a:rPr>
              <a:t>(</a:t>
            </a:r>
            <a:r>
              <a:rPr sz="2200" i="1" spc="285" dirty="0">
                <a:latin typeface="Times New Roman"/>
                <a:cs typeface="Times New Roman"/>
              </a:rPr>
              <a:t>H</a:t>
            </a:r>
            <a:r>
              <a:rPr sz="2200" spc="285" dirty="0">
                <a:latin typeface="Times New Roman"/>
                <a:cs typeface="Times New Roman"/>
              </a:rPr>
              <a:t>)/</a:t>
            </a:r>
            <a:r>
              <a:rPr sz="2200" spc="-240" dirty="0">
                <a:latin typeface="Times New Roman"/>
                <a:cs typeface="Times New Roman"/>
              </a:rPr>
              <a:t> </a:t>
            </a:r>
            <a:r>
              <a:rPr sz="2200" i="1" spc="160" dirty="0">
                <a:latin typeface="Times New Roman"/>
                <a:cs typeface="Times New Roman"/>
              </a:rPr>
              <a:t>P</a:t>
            </a:r>
            <a:r>
              <a:rPr sz="2200" spc="160" dirty="0">
                <a:latin typeface="Times New Roman"/>
                <a:cs typeface="Times New Roman"/>
              </a:rPr>
              <a:t>(</a:t>
            </a:r>
            <a:r>
              <a:rPr sz="2200" b="1" spc="160" dirty="0">
                <a:latin typeface="Times New Roman"/>
                <a:cs typeface="Times New Roman"/>
              </a:rPr>
              <a:t>X</a:t>
            </a:r>
            <a:r>
              <a:rPr sz="2200" spc="160" dirty="0">
                <a:latin typeface="Times New Roman"/>
                <a:cs typeface="Times New Roman"/>
              </a:rPr>
              <a:t>)</a:t>
            </a:r>
            <a:endParaRPr sz="2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6617" y="437451"/>
            <a:ext cx="8057515" cy="701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-215" dirty="0"/>
              <a:t>Prediction </a:t>
            </a:r>
            <a:r>
              <a:rPr spc="-345" dirty="0"/>
              <a:t>Based </a:t>
            </a:r>
            <a:r>
              <a:rPr spc="-355" dirty="0"/>
              <a:t>on </a:t>
            </a:r>
            <a:r>
              <a:rPr spc="-290" dirty="0"/>
              <a:t>Bayes’</a:t>
            </a:r>
            <a:r>
              <a:rPr spc="220" dirty="0"/>
              <a:t> </a:t>
            </a:r>
            <a:r>
              <a:rPr spc="-360" dirty="0"/>
              <a:t>Theorem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7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829627" y="1452816"/>
            <a:ext cx="10217150" cy="763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6550" indent="-323850">
              <a:lnSpc>
                <a:spcPct val="100000"/>
              </a:lnSpc>
              <a:spcBef>
                <a:spcPts val="10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35915" algn="l"/>
                <a:tab pos="336550" algn="l"/>
              </a:tabLst>
            </a:pPr>
            <a:r>
              <a:rPr sz="2400" spc="-130" dirty="0">
                <a:latin typeface="Arial"/>
                <a:cs typeface="Arial"/>
              </a:rPr>
              <a:t>Given </a:t>
            </a:r>
            <a:r>
              <a:rPr sz="2400" spc="-75" dirty="0">
                <a:latin typeface="Arial"/>
                <a:cs typeface="Arial"/>
              </a:rPr>
              <a:t>training </a:t>
            </a:r>
            <a:r>
              <a:rPr sz="2400" dirty="0">
                <a:latin typeface="Arial"/>
                <a:cs typeface="Arial"/>
              </a:rPr>
              <a:t>data </a:t>
            </a:r>
            <a:r>
              <a:rPr sz="2400" b="1" spc="20" dirty="0">
                <a:latin typeface="Trebuchet MS"/>
                <a:cs typeface="Times New Roman" panose="02020603050405020304" pitchFamily="18" charset="0"/>
              </a:rPr>
              <a:t>X</a:t>
            </a:r>
            <a:r>
              <a:rPr sz="2400" i="1" spc="20" dirty="0">
                <a:latin typeface="Arial"/>
                <a:cs typeface="Arial"/>
              </a:rPr>
              <a:t>, </a:t>
            </a:r>
            <a:r>
              <a:rPr sz="2400" b="1" i="1" spc="-265" dirty="0">
                <a:latin typeface="Arial"/>
                <a:cs typeface="Arial"/>
              </a:rPr>
              <a:t>posteriori </a:t>
            </a:r>
            <a:r>
              <a:rPr sz="2400" b="1" i="1" spc="-229" dirty="0">
                <a:latin typeface="Arial"/>
                <a:cs typeface="Arial"/>
              </a:rPr>
              <a:t>probability </a:t>
            </a:r>
            <a:r>
              <a:rPr sz="2400" i="1" spc="-5" dirty="0">
                <a:latin typeface="Arial"/>
                <a:cs typeface="Arial"/>
              </a:rPr>
              <a:t>of </a:t>
            </a:r>
            <a:r>
              <a:rPr sz="2400" i="1" spc="-135" dirty="0">
                <a:latin typeface="Arial"/>
                <a:cs typeface="Arial"/>
              </a:rPr>
              <a:t>a </a:t>
            </a:r>
            <a:r>
              <a:rPr sz="2400" i="1" spc="-210" dirty="0">
                <a:latin typeface="Arial"/>
                <a:cs typeface="Arial"/>
              </a:rPr>
              <a:t>hypothesis </a:t>
            </a:r>
            <a:r>
              <a:rPr sz="2400" spc="-165" dirty="0">
                <a:latin typeface="Arial"/>
                <a:cs typeface="Arial"/>
              </a:rPr>
              <a:t>H</a:t>
            </a:r>
            <a:r>
              <a:rPr sz="2400" i="1" spc="-165" dirty="0">
                <a:latin typeface="Arial"/>
                <a:cs typeface="Arial"/>
              </a:rPr>
              <a:t>, </a:t>
            </a:r>
            <a:r>
              <a:rPr sz="2400" spc="-40" dirty="0">
                <a:latin typeface="Arial"/>
                <a:cs typeface="Arial"/>
              </a:rPr>
              <a:t>P(H|</a:t>
            </a:r>
            <a:r>
              <a:rPr sz="2400" b="1" spc="-40" dirty="0">
                <a:latin typeface="Trebuchet MS"/>
                <a:cs typeface="Times New Roman" panose="02020603050405020304" pitchFamily="18" charset="0"/>
              </a:rPr>
              <a:t>X</a:t>
            </a:r>
            <a:r>
              <a:rPr sz="2400" spc="-40" dirty="0">
                <a:latin typeface="Arial"/>
                <a:cs typeface="Arial"/>
              </a:rPr>
              <a:t>)</a:t>
            </a:r>
            <a:r>
              <a:rPr sz="2400" i="1" spc="-40" dirty="0">
                <a:latin typeface="Arial"/>
                <a:cs typeface="Arial"/>
              </a:rPr>
              <a:t>, </a:t>
            </a:r>
            <a:r>
              <a:rPr sz="2400" spc="-120" dirty="0">
                <a:latin typeface="Arial"/>
                <a:cs typeface="Arial"/>
              </a:rPr>
              <a:t>follows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the</a:t>
            </a:r>
            <a:endParaRPr sz="2400">
              <a:latin typeface="Arial"/>
              <a:cs typeface="Arial"/>
            </a:endParaRPr>
          </a:p>
          <a:p>
            <a:pPr marL="336550">
              <a:lnSpc>
                <a:spcPct val="100000"/>
              </a:lnSpc>
              <a:spcBef>
                <a:spcPts val="50"/>
              </a:spcBef>
            </a:pPr>
            <a:r>
              <a:rPr sz="2400" spc="-175" dirty="0">
                <a:latin typeface="Arial"/>
                <a:cs typeface="Arial"/>
              </a:rPr>
              <a:t>Bayes’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150" dirty="0">
                <a:latin typeface="Arial"/>
                <a:cs typeface="Arial"/>
              </a:rPr>
              <a:t>theorem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4227" y="3269043"/>
            <a:ext cx="10053955" cy="2848610"/>
          </a:xfrm>
          <a:prstGeom prst="rect">
            <a:avLst/>
          </a:prstGeom>
        </p:spPr>
        <p:txBody>
          <a:bodyPr vert="horz" wrap="square" lIns="0" tIns="161925" rIns="0" bIns="0" rtlCol="0">
            <a:spAutoFit/>
          </a:bodyPr>
          <a:lstStyle/>
          <a:p>
            <a:pPr marL="361950" indent="-323850">
              <a:lnSpc>
                <a:spcPct val="100000"/>
              </a:lnSpc>
              <a:spcBef>
                <a:spcPts val="127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61315" algn="l"/>
                <a:tab pos="361950" algn="l"/>
              </a:tabLst>
            </a:pPr>
            <a:r>
              <a:rPr sz="2400" spc="-105" dirty="0">
                <a:latin typeface="Arial"/>
                <a:cs typeface="Arial"/>
              </a:rPr>
              <a:t>Informally, </a:t>
            </a:r>
            <a:r>
              <a:rPr sz="2400" spc="-175" dirty="0">
                <a:latin typeface="Arial"/>
                <a:cs typeface="Arial"/>
              </a:rPr>
              <a:t>this </a:t>
            </a:r>
            <a:r>
              <a:rPr sz="2400" spc="-195" dirty="0">
                <a:latin typeface="Arial"/>
                <a:cs typeface="Arial"/>
              </a:rPr>
              <a:t>can </a:t>
            </a:r>
            <a:r>
              <a:rPr sz="2400" spc="-65" dirty="0">
                <a:latin typeface="Arial"/>
                <a:cs typeface="Arial"/>
              </a:rPr>
              <a:t>be </a:t>
            </a:r>
            <a:r>
              <a:rPr sz="2400" spc="-125" dirty="0">
                <a:latin typeface="Arial"/>
                <a:cs typeface="Arial"/>
              </a:rPr>
              <a:t>viewed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195" dirty="0">
                <a:latin typeface="Arial"/>
                <a:cs typeface="Arial"/>
              </a:rPr>
              <a:t>as</a:t>
            </a:r>
            <a:endParaRPr sz="2400">
              <a:latin typeface="Arial"/>
              <a:cs typeface="Arial"/>
            </a:endParaRPr>
          </a:p>
          <a:p>
            <a:pPr marL="953135">
              <a:lnSpc>
                <a:spcPct val="100000"/>
              </a:lnSpc>
              <a:spcBef>
                <a:spcPts val="1175"/>
              </a:spcBef>
            </a:pPr>
            <a:r>
              <a:rPr sz="2400" spc="-80" dirty="0">
                <a:latin typeface="Arial"/>
                <a:cs typeface="Arial"/>
              </a:rPr>
              <a:t>posteriori </a:t>
            </a:r>
            <a:r>
              <a:rPr sz="2400" spc="200" dirty="0">
                <a:latin typeface="Arial"/>
                <a:cs typeface="Arial"/>
              </a:rPr>
              <a:t>= </a:t>
            </a:r>
            <a:r>
              <a:rPr sz="2400" spc="-100" dirty="0">
                <a:latin typeface="Arial"/>
                <a:cs typeface="Arial"/>
              </a:rPr>
              <a:t>likelihood </a:t>
            </a:r>
            <a:r>
              <a:rPr sz="2400" dirty="0">
                <a:latin typeface="Arial"/>
                <a:cs typeface="Arial"/>
              </a:rPr>
              <a:t>x</a:t>
            </a:r>
            <a:r>
              <a:rPr sz="2400" spc="-165" dirty="0">
                <a:latin typeface="Arial"/>
                <a:cs typeface="Arial"/>
              </a:rPr>
              <a:t> </a:t>
            </a:r>
            <a:r>
              <a:rPr sz="2400" spc="-55" dirty="0">
                <a:latin typeface="Arial"/>
                <a:cs typeface="Arial"/>
              </a:rPr>
              <a:t>prior/evidence</a:t>
            </a:r>
            <a:endParaRPr sz="2400">
              <a:latin typeface="Arial"/>
              <a:cs typeface="Arial"/>
            </a:endParaRPr>
          </a:p>
          <a:p>
            <a:pPr marL="361950" marR="181610" indent="-323850">
              <a:lnSpc>
                <a:spcPts val="2860"/>
              </a:lnSpc>
              <a:spcBef>
                <a:spcPts val="1435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61315" algn="l"/>
                <a:tab pos="361950" algn="l"/>
              </a:tabLst>
            </a:pPr>
            <a:r>
              <a:rPr sz="2400" spc="-155" dirty="0">
                <a:latin typeface="Arial"/>
                <a:cs typeface="Arial"/>
              </a:rPr>
              <a:t>Predicts </a:t>
            </a:r>
            <a:r>
              <a:rPr sz="2400" b="1" spc="80" dirty="0">
                <a:latin typeface="Trebuchet MS"/>
                <a:cs typeface="Times New Roman" panose="02020603050405020304" pitchFamily="18" charset="0"/>
              </a:rPr>
              <a:t>X </a:t>
            </a:r>
            <a:r>
              <a:rPr sz="2400" spc="-135" dirty="0">
                <a:latin typeface="Arial"/>
                <a:cs typeface="Arial"/>
              </a:rPr>
              <a:t>belongs </a:t>
            </a:r>
            <a:r>
              <a:rPr sz="2400" spc="-65" dirty="0">
                <a:latin typeface="Arial"/>
                <a:cs typeface="Arial"/>
              </a:rPr>
              <a:t>to </a:t>
            </a:r>
            <a:r>
              <a:rPr sz="2400" spc="-150" dirty="0">
                <a:latin typeface="Arial"/>
                <a:cs typeface="Arial"/>
              </a:rPr>
              <a:t>C</a:t>
            </a:r>
            <a:r>
              <a:rPr sz="2325" spc="-225" baseline="-19713" dirty="0">
                <a:latin typeface="Arial"/>
                <a:cs typeface="Arial"/>
              </a:rPr>
              <a:t>i </a:t>
            </a:r>
            <a:r>
              <a:rPr sz="2400" spc="90" dirty="0">
                <a:latin typeface="Arial"/>
                <a:cs typeface="Arial"/>
              </a:rPr>
              <a:t>iff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20" dirty="0">
                <a:latin typeface="Arial"/>
                <a:cs typeface="Arial"/>
              </a:rPr>
              <a:t>probability </a:t>
            </a:r>
            <a:r>
              <a:rPr sz="2400" spc="-35" dirty="0">
                <a:latin typeface="Arial"/>
                <a:cs typeface="Arial"/>
              </a:rPr>
              <a:t>P(C</a:t>
            </a:r>
            <a:r>
              <a:rPr sz="2325" spc="-52" baseline="-19713" dirty="0">
                <a:latin typeface="Arial"/>
                <a:cs typeface="Arial"/>
              </a:rPr>
              <a:t>i</a:t>
            </a:r>
            <a:r>
              <a:rPr sz="2400" spc="-35" dirty="0">
                <a:latin typeface="Arial"/>
                <a:cs typeface="Arial"/>
              </a:rPr>
              <a:t>|</a:t>
            </a:r>
            <a:r>
              <a:rPr sz="2400" b="1" spc="-35" dirty="0">
                <a:latin typeface="Trebuchet MS"/>
                <a:cs typeface="Times New Roman" panose="02020603050405020304" pitchFamily="18" charset="0"/>
              </a:rPr>
              <a:t>X</a:t>
            </a:r>
            <a:r>
              <a:rPr sz="2400" spc="-35" dirty="0">
                <a:latin typeface="Arial"/>
                <a:cs typeface="Arial"/>
              </a:rPr>
              <a:t>) </a:t>
            </a:r>
            <a:r>
              <a:rPr sz="2400" spc="-210" dirty="0">
                <a:latin typeface="Arial"/>
                <a:cs typeface="Arial"/>
              </a:rPr>
              <a:t>is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spc="-160" dirty="0">
                <a:latin typeface="Arial"/>
                <a:cs typeface="Arial"/>
              </a:rPr>
              <a:t>highest </a:t>
            </a:r>
            <a:r>
              <a:rPr sz="2400" spc="-170" dirty="0">
                <a:latin typeface="Arial"/>
                <a:cs typeface="Arial"/>
              </a:rPr>
              <a:t>among </a:t>
            </a:r>
            <a:r>
              <a:rPr sz="2400" spc="-5" dirty="0">
                <a:latin typeface="Arial"/>
                <a:cs typeface="Arial"/>
              </a:rPr>
              <a:t>all </a:t>
            </a:r>
            <a:r>
              <a:rPr sz="2400" spc="-140" dirty="0">
                <a:latin typeface="Arial"/>
                <a:cs typeface="Arial"/>
              </a:rPr>
              <a:t>the  </a:t>
            </a:r>
            <a:r>
              <a:rPr sz="2400" spc="-100" dirty="0">
                <a:latin typeface="Arial"/>
                <a:cs typeface="Arial"/>
              </a:rPr>
              <a:t>P(C</a:t>
            </a:r>
            <a:r>
              <a:rPr sz="2325" spc="-150" baseline="-19713" dirty="0">
                <a:latin typeface="Arial"/>
                <a:cs typeface="Arial"/>
              </a:rPr>
              <a:t>k</a:t>
            </a:r>
            <a:r>
              <a:rPr sz="2400" spc="-100" dirty="0">
                <a:latin typeface="Arial"/>
                <a:cs typeface="Arial"/>
              </a:rPr>
              <a:t>|X) </a:t>
            </a:r>
            <a:r>
              <a:rPr sz="2400" spc="-2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all </a:t>
            </a:r>
            <a:r>
              <a:rPr sz="2400" spc="-140" dirty="0">
                <a:latin typeface="Arial"/>
                <a:cs typeface="Arial"/>
              </a:rPr>
              <a:t>the </a:t>
            </a:r>
            <a:r>
              <a:rPr sz="2400" i="1" spc="-150" dirty="0">
                <a:latin typeface="Arial"/>
                <a:cs typeface="Arial"/>
              </a:rPr>
              <a:t>k</a:t>
            </a:r>
            <a:r>
              <a:rPr sz="2400" i="1" spc="195" dirty="0">
                <a:latin typeface="Arial"/>
                <a:cs typeface="Arial"/>
              </a:rPr>
              <a:t> </a:t>
            </a:r>
            <a:r>
              <a:rPr sz="2400" spc="-229" dirty="0">
                <a:latin typeface="Arial"/>
                <a:cs typeface="Arial"/>
              </a:rPr>
              <a:t>classes</a:t>
            </a:r>
            <a:endParaRPr sz="2400">
              <a:latin typeface="Arial"/>
              <a:cs typeface="Arial"/>
            </a:endParaRPr>
          </a:p>
          <a:p>
            <a:pPr marL="361950" marR="30480" indent="-323850">
              <a:lnSpc>
                <a:spcPts val="2860"/>
              </a:lnSpc>
              <a:spcBef>
                <a:spcPts val="1340"/>
              </a:spcBef>
              <a:buClr>
                <a:srgbClr val="DD8046"/>
              </a:buClr>
              <a:buSzPct val="58333"/>
              <a:buFont typeface="Wingdings"/>
              <a:buChar char=""/>
              <a:tabLst>
                <a:tab pos="361315" algn="l"/>
                <a:tab pos="361950" algn="l"/>
                <a:tab pos="2785110" algn="l"/>
              </a:tabLst>
            </a:pPr>
            <a:r>
              <a:rPr sz="2400" spc="-110" dirty="0">
                <a:latin typeface="Arial"/>
                <a:cs typeface="Arial"/>
              </a:rPr>
              <a:t>Practical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difficulty:	</a:t>
            </a:r>
            <a:r>
              <a:rPr sz="2400" spc="-85" dirty="0">
                <a:latin typeface="Arial"/>
                <a:cs typeface="Arial"/>
              </a:rPr>
              <a:t>It </a:t>
            </a:r>
            <a:r>
              <a:rPr sz="2400" spc="-114" dirty="0">
                <a:latin typeface="Arial"/>
                <a:cs typeface="Arial"/>
              </a:rPr>
              <a:t>requires </a:t>
            </a:r>
            <a:r>
              <a:rPr sz="2400" spc="-45" dirty="0">
                <a:latin typeface="Arial"/>
                <a:cs typeface="Arial"/>
              </a:rPr>
              <a:t>initial </a:t>
            </a:r>
            <a:r>
              <a:rPr sz="2400" spc="-125" dirty="0">
                <a:latin typeface="Arial"/>
                <a:cs typeface="Arial"/>
              </a:rPr>
              <a:t>knowledge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spc="-195" dirty="0">
                <a:latin typeface="Arial"/>
                <a:cs typeface="Arial"/>
              </a:rPr>
              <a:t>many </a:t>
            </a:r>
            <a:r>
              <a:rPr sz="2400" spc="-65" dirty="0">
                <a:latin typeface="Arial"/>
                <a:cs typeface="Arial"/>
              </a:rPr>
              <a:t>probabilities, </a:t>
            </a:r>
            <a:r>
              <a:rPr sz="2400" spc="-125" dirty="0">
                <a:latin typeface="Arial"/>
                <a:cs typeface="Arial"/>
              </a:rPr>
              <a:t>involving  </a:t>
            </a:r>
            <a:r>
              <a:rPr sz="2400" spc="-105" dirty="0">
                <a:latin typeface="Arial"/>
                <a:cs typeface="Arial"/>
              </a:rPr>
              <a:t>significant </a:t>
            </a:r>
            <a:r>
              <a:rPr sz="2400" spc="-120" dirty="0">
                <a:latin typeface="Arial"/>
                <a:cs typeface="Arial"/>
              </a:rPr>
              <a:t>computational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210" dirty="0">
                <a:latin typeface="Arial"/>
                <a:cs typeface="Arial"/>
              </a:rPr>
              <a:t>cost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27131" y="2640585"/>
            <a:ext cx="825500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750" i="1" spc="235" dirty="0">
                <a:latin typeface="Times New Roman"/>
                <a:cs typeface="Times New Roman"/>
              </a:rPr>
              <a:t>P</a:t>
            </a:r>
            <a:r>
              <a:rPr sz="2750" spc="165" dirty="0">
                <a:latin typeface="Times New Roman"/>
                <a:cs typeface="Times New Roman"/>
              </a:rPr>
              <a:t>(</a:t>
            </a:r>
            <a:r>
              <a:rPr sz="2750" b="1" spc="225" dirty="0">
                <a:latin typeface="Times New Roman"/>
                <a:cs typeface="Times New Roman"/>
              </a:rPr>
              <a:t>X</a:t>
            </a:r>
            <a:r>
              <a:rPr sz="2750" spc="165" dirty="0">
                <a:latin typeface="Times New Roman"/>
                <a:cs typeface="Times New Roman"/>
              </a:rPr>
              <a:t>)</a:t>
            </a:r>
            <a:endParaRPr sz="27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98846" y="2418704"/>
            <a:ext cx="7584440" cy="4495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</a:pPr>
            <a:r>
              <a:rPr sz="2750" i="1" spc="270" dirty="0">
                <a:latin typeface="Times New Roman"/>
                <a:cs typeface="Times New Roman"/>
              </a:rPr>
              <a:t>P</a:t>
            </a:r>
            <a:r>
              <a:rPr sz="2750" spc="270" dirty="0">
                <a:latin typeface="Times New Roman"/>
                <a:cs typeface="Times New Roman"/>
              </a:rPr>
              <a:t>(</a:t>
            </a:r>
            <a:r>
              <a:rPr sz="2750" i="1" spc="270" dirty="0">
                <a:latin typeface="Times New Roman"/>
                <a:cs typeface="Times New Roman"/>
              </a:rPr>
              <a:t>H</a:t>
            </a:r>
            <a:r>
              <a:rPr sz="2750" i="1" spc="-195" dirty="0">
                <a:latin typeface="Times New Roman"/>
                <a:cs typeface="Times New Roman"/>
              </a:rPr>
              <a:t> </a:t>
            </a:r>
            <a:r>
              <a:rPr sz="2750" spc="95" dirty="0">
                <a:latin typeface="Times New Roman"/>
                <a:cs typeface="Times New Roman"/>
              </a:rPr>
              <a:t>|</a:t>
            </a:r>
            <a:r>
              <a:rPr sz="2750" spc="-409" dirty="0">
                <a:latin typeface="Times New Roman"/>
                <a:cs typeface="Times New Roman"/>
              </a:rPr>
              <a:t> </a:t>
            </a:r>
            <a:r>
              <a:rPr sz="2750" b="1" spc="195" dirty="0">
                <a:latin typeface="Times New Roman"/>
                <a:cs typeface="Times New Roman"/>
              </a:rPr>
              <a:t>X</a:t>
            </a:r>
            <a:r>
              <a:rPr sz="2750" spc="195" dirty="0">
                <a:latin typeface="Times New Roman"/>
                <a:cs typeface="Times New Roman"/>
              </a:rPr>
              <a:t>)</a:t>
            </a:r>
            <a:r>
              <a:rPr sz="2750" spc="-355" dirty="0">
                <a:latin typeface="Times New Roman"/>
                <a:cs typeface="Times New Roman"/>
              </a:rPr>
              <a:t> </a:t>
            </a:r>
            <a:r>
              <a:rPr sz="2750" spc="270" dirty="0">
                <a:latin typeface="Symbol"/>
                <a:cs typeface="Times New Roman" panose="02020603050405020304" pitchFamily="18" charset="0"/>
              </a:rPr>
              <a:t></a:t>
            </a:r>
            <a:r>
              <a:rPr sz="2750" spc="-110" dirty="0">
                <a:latin typeface="Times New Roman"/>
                <a:cs typeface="Times New Roman"/>
              </a:rPr>
              <a:t> </a:t>
            </a:r>
            <a:r>
              <a:rPr sz="4125" i="1" u="sng" spc="359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4125" u="sng" spc="359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4125" b="1" u="sng" spc="359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X</a:t>
            </a:r>
            <a:r>
              <a:rPr sz="4125" u="sng" spc="359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|</a:t>
            </a:r>
            <a:r>
              <a:rPr sz="4125" u="sng" spc="-547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125" i="1" u="sng" spc="517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sz="4125" u="sng" spc="517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4125" i="1" u="sng" spc="517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</a:t>
            </a:r>
            <a:r>
              <a:rPr sz="4125" u="sng" spc="517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</a:t>
            </a:r>
            <a:r>
              <a:rPr sz="4125" i="1" u="sng" spc="517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</a:t>
            </a:r>
            <a:r>
              <a:rPr sz="4125" u="sng" spc="517" baseline="2525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</a:t>
            </a:r>
            <a:r>
              <a:rPr sz="4125" spc="-300" baseline="25252" dirty="0">
                <a:latin typeface="Times New Roman"/>
                <a:cs typeface="Times New Roman"/>
              </a:rPr>
              <a:t> </a:t>
            </a:r>
            <a:r>
              <a:rPr sz="2750" spc="270" dirty="0">
                <a:latin typeface="Symbol"/>
                <a:cs typeface="Times New Roman" panose="02020603050405020304" pitchFamily="18" charset="0"/>
              </a:rPr>
              <a:t></a:t>
            </a:r>
            <a:r>
              <a:rPr sz="2750" spc="-265" dirty="0">
                <a:latin typeface="Times New Roman"/>
                <a:cs typeface="Times New Roman"/>
              </a:rPr>
              <a:t> </a:t>
            </a:r>
            <a:r>
              <a:rPr sz="2750" i="1" spc="240" dirty="0">
                <a:latin typeface="Times New Roman"/>
                <a:cs typeface="Times New Roman"/>
              </a:rPr>
              <a:t>P</a:t>
            </a:r>
            <a:r>
              <a:rPr sz="2750" spc="240" dirty="0">
                <a:latin typeface="Times New Roman"/>
                <a:cs typeface="Times New Roman"/>
              </a:rPr>
              <a:t>(</a:t>
            </a:r>
            <a:r>
              <a:rPr sz="2750" b="1" spc="240" dirty="0">
                <a:latin typeface="Times New Roman"/>
                <a:cs typeface="Times New Roman"/>
              </a:rPr>
              <a:t>X</a:t>
            </a:r>
            <a:r>
              <a:rPr sz="2750" spc="240" dirty="0">
                <a:latin typeface="Times New Roman"/>
                <a:cs typeface="Times New Roman"/>
              </a:rPr>
              <a:t>|</a:t>
            </a:r>
            <a:r>
              <a:rPr sz="2750" spc="-370" dirty="0">
                <a:latin typeface="Times New Roman"/>
                <a:cs typeface="Times New Roman"/>
              </a:rPr>
              <a:t> </a:t>
            </a:r>
            <a:r>
              <a:rPr sz="2750" i="1" spc="355" dirty="0">
                <a:latin typeface="Times New Roman"/>
                <a:cs typeface="Times New Roman"/>
              </a:rPr>
              <a:t>H</a:t>
            </a:r>
            <a:r>
              <a:rPr sz="2750" spc="355" dirty="0">
                <a:latin typeface="Times New Roman"/>
                <a:cs typeface="Times New Roman"/>
              </a:rPr>
              <a:t>)</a:t>
            </a:r>
            <a:r>
              <a:rPr sz="2750" spc="355" dirty="0">
                <a:latin typeface="Symbol"/>
                <a:cs typeface="Times New Roman" panose="02020603050405020304" pitchFamily="18" charset="0"/>
              </a:rPr>
              <a:t></a:t>
            </a:r>
            <a:r>
              <a:rPr sz="2750" i="1" spc="355" dirty="0">
                <a:latin typeface="Times New Roman"/>
                <a:cs typeface="Times New Roman"/>
              </a:rPr>
              <a:t>P</a:t>
            </a:r>
            <a:r>
              <a:rPr sz="2750" spc="355" dirty="0">
                <a:latin typeface="Times New Roman"/>
                <a:cs typeface="Times New Roman"/>
              </a:rPr>
              <a:t>(</a:t>
            </a:r>
            <a:r>
              <a:rPr sz="2750" i="1" spc="355" dirty="0">
                <a:latin typeface="Times New Roman"/>
                <a:cs typeface="Times New Roman"/>
              </a:rPr>
              <a:t>H</a:t>
            </a:r>
            <a:r>
              <a:rPr sz="2750" spc="355" dirty="0">
                <a:latin typeface="Times New Roman"/>
                <a:cs typeface="Times New Roman"/>
              </a:rPr>
              <a:t>)/</a:t>
            </a:r>
            <a:r>
              <a:rPr sz="2750" spc="-300" dirty="0">
                <a:latin typeface="Times New Roman"/>
                <a:cs typeface="Times New Roman"/>
              </a:rPr>
              <a:t> </a:t>
            </a:r>
            <a:r>
              <a:rPr sz="2750" i="1" spc="195" dirty="0">
                <a:latin typeface="Times New Roman"/>
                <a:cs typeface="Times New Roman"/>
              </a:rPr>
              <a:t>P</a:t>
            </a:r>
            <a:r>
              <a:rPr sz="2750" spc="195" dirty="0">
                <a:latin typeface="Times New Roman"/>
                <a:cs typeface="Times New Roman"/>
              </a:rPr>
              <a:t>(</a:t>
            </a:r>
            <a:r>
              <a:rPr sz="2750" b="1" spc="195" dirty="0">
                <a:latin typeface="Times New Roman"/>
                <a:cs typeface="Times New Roman"/>
              </a:rPr>
              <a:t>X</a:t>
            </a:r>
            <a:r>
              <a:rPr sz="2750" spc="195" dirty="0">
                <a:latin typeface="Times New Roman"/>
                <a:cs typeface="Times New Roman"/>
              </a:rPr>
              <a:t>)</a:t>
            </a:r>
            <a:endParaRPr sz="27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00050">
              <a:lnSpc>
                <a:spcPct val="100000"/>
              </a:lnSpc>
              <a:spcBef>
                <a:spcPts val="130"/>
              </a:spcBef>
            </a:pPr>
            <a:r>
              <a:rPr spc="-215" dirty="0"/>
              <a:t>Classification </a:t>
            </a:r>
            <a:r>
              <a:rPr spc="-495" dirty="0"/>
              <a:t>Is </a:t>
            </a:r>
            <a:r>
              <a:rPr spc="-130" dirty="0"/>
              <a:t>to </a:t>
            </a:r>
            <a:r>
              <a:rPr spc="-204" dirty="0"/>
              <a:t>Derive </a:t>
            </a:r>
            <a:r>
              <a:rPr spc="-254" dirty="0"/>
              <a:t>the </a:t>
            </a:r>
            <a:r>
              <a:rPr spc="-305" dirty="0"/>
              <a:t>Maximum</a:t>
            </a:r>
            <a:r>
              <a:rPr spc="-165" dirty="0"/>
              <a:t> </a:t>
            </a:r>
            <a:r>
              <a:rPr spc="-229" dirty="0"/>
              <a:t>Posteriori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8</a:t>
            </a:fld>
            <a:endParaRPr spc="5" dirty="0"/>
          </a:p>
        </p:txBody>
      </p:sp>
      <p:sp>
        <p:nvSpPr>
          <p:cNvPr id="3" name="object 3"/>
          <p:cNvSpPr txBox="1"/>
          <p:nvPr/>
        </p:nvSpPr>
        <p:spPr>
          <a:xfrm>
            <a:off x="775969" y="2010410"/>
            <a:ext cx="10796270" cy="301879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61950" marR="30480" indent="-324485">
              <a:lnSpc>
                <a:spcPct val="100400"/>
              </a:lnSpc>
              <a:spcBef>
                <a:spcPts val="114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61950" algn="l"/>
                <a:tab pos="362585" algn="l"/>
              </a:tabLst>
            </a:pPr>
            <a:r>
              <a:rPr sz="2900" spc="-204" dirty="0">
                <a:latin typeface="Arial"/>
                <a:cs typeface="Arial"/>
              </a:rPr>
              <a:t>Let </a:t>
            </a:r>
            <a:r>
              <a:rPr sz="2900" spc="-325" dirty="0">
                <a:latin typeface="Arial"/>
                <a:cs typeface="Arial"/>
              </a:rPr>
              <a:t>D </a:t>
            </a:r>
            <a:r>
              <a:rPr sz="2900" spc="-60" dirty="0">
                <a:latin typeface="Arial"/>
                <a:cs typeface="Arial"/>
              </a:rPr>
              <a:t>be </a:t>
            </a:r>
            <a:r>
              <a:rPr sz="2900" dirty="0">
                <a:latin typeface="Arial"/>
                <a:cs typeface="Arial"/>
              </a:rPr>
              <a:t>a </a:t>
            </a:r>
            <a:r>
              <a:rPr sz="2900" spc="-75" dirty="0">
                <a:latin typeface="Arial"/>
                <a:cs typeface="Arial"/>
              </a:rPr>
              <a:t>training </a:t>
            </a:r>
            <a:r>
              <a:rPr sz="2900" spc="-204" dirty="0">
                <a:latin typeface="Arial"/>
                <a:cs typeface="Arial"/>
              </a:rPr>
              <a:t>set </a:t>
            </a:r>
            <a:r>
              <a:rPr sz="2900" spc="25" dirty="0">
                <a:latin typeface="Arial"/>
                <a:cs typeface="Arial"/>
              </a:rPr>
              <a:t>of </a:t>
            </a:r>
            <a:r>
              <a:rPr sz="2900" spc="-145" dirty="0">
                <a:latin typeface="Arial"/>
                <a:cs typeface="Arial"/>
              </a:rPr>
              <a:t>tuples </a:t>
            </a:r>
            <a:r>
              <a:rPr sz="2900" spc="-100" dirty="0">
                <a:latin typeface="Arial"/>
                <a:cs typeface="Arial"/>
              </a:rPr>
              <a:t>and </a:t>
            </a:r>
            <a:r>
              <a:rPr sz="2900" spc="-85" dirty="0">
                <a:latin typeface="Arial"/>
                <a:cs typeface="Arial"/>
              </a:rPr>
              <a:t>their </a:t>
            </a:r>
            <a:r>
              <a:rPr sz="2900" spc="-155" dirty="0">
                <a:latin typeface="Arial"/>
                <a:cs typeface="Arial"/>
              </a:rPr>
              <a:t>associated </a:t>
            </a:r>
            <a:r>
              <a:rPr sz="2900" spc="-245" dirty="0">
                <a:latin typeface="Arial"/>
                <a:cs typeface="Arial"/>
              </a:rPr>
              <a:t>class </a:t>
            </a:r>
            <a:r>
              <a:rPr sz="2900" spc="-105" dirty="0">
                <a:latin typeface="Arial"/>
                <a:cs typeface="Arial"/>
              </a:rPr>
              <a:t>labels, </a:t>
            </a:r>
            <a:r>
              <a:rPr sz="2900" spc="-100" dirty="0">
                <a:latin typeface="Arial"/>
                <a:cs typeface="Arial"/>
              </a:rPr>
              <a:t>and  </a:t>
            </a:r>
            <a:r>
              <a:rPr sz="2900" spc="-150" dirty="0">
                <a:latin typeface="Arial"/>
                <a:cs typeface="Arial"/>
              </a:rPr>
              <a:t>each </a:t>
            </a:r>
            <a:r>
              <a:rPr sz="2900" spc="-85" dirty="0">
                <a:latin typeface="Arial"/>
                <a:cs typeface="Arial"/>
              </a:rPr>
              <a:t>tuple </a:t>
            </a:r>
            <a:r>
              <a:rPr sz="2900" spc="-229" dirty="0">
                <a:latin typeface="Arial"/>
                <a:cs typeface="Arial"/>
              </a:rPr>
              <a:t>is </a:t>
            </a:r>
            <a:r>
              <a:rPr sz="2900" spc="-120" dirty="0">
                <a:latin typeface="Arial"/>
                <a:cs typeface="Arial"/>
              </a:rPr>
              <a:t>represented </a:t>
            </a:r>
            <a:r>
              <a:rPr sz="2900" spc="-55" dirty="0">
                <a:latin typeface="Arial"/>
                <a:cs typeface="Arial"/>
              </a:rPr>
              <a:t>by </a:t>
            </a:r>
            <a:r>
              <a:rPr sz="2900" spc="-150" dirty="0">
                <a:latin typeface="Arial"/>
                <a:cs typeface="Arial"/>
              </a:rPr>
              <a:t>an </a:t>
            </a:r>
            <a:r>
              <a:rPr sz="2900" spc="-165" dirty="0">
                <a:latin typeface="Arial"/>
                <a:cs typeface="Arial"/>
              </a:rPr>
              <a:t>n-dimensional </a:t>
            </a:r>
            <a:r>
              <a:rPr sz="2900" spc="-40" dirty="0">
                <a:latin typeface="Arial"/>
                <a:cs typeface="Arial"/>
              </a:rPr>
              <a:t>attribute </a:t>
            </a:r>
            <a:r>
              <a:rPr sz="2900" spc="-135" dirty="0">
                <a:latin typeface="Arial"/>
                <a:cs typeface="Arial"/>
              </a:rPr>
              <a:t>vector </a:t>
            </a:r>
            <a:r>
              <a:rPr sz="2900" b="1" spc="114" dirty="0">
                <a:latin typeface="Trebuchet MS"/>
                <a:cs typeface="Times New Roman" panose="02020603050405020304" pitchFamily="18" charset="0"/>
              </a:rPr>
              <a:t>X </a:t>
            </a:r>
            <a:r>
              <a:rPr sz="2900" spc="260" dirty="0">
                <a:latin typeface="Arial"/>
                <a:cs typeface="Arial"/>
              </a:rPr>
              <a:t>=</a:t>
            </a:r>
            <a:r>
              <a:rPr sz="2900" spc="-434" dirty="0">
                <a:latin typeface="Arial"/>
                <a:cs typeface="Arial"/>
              </a:rPr>
              <a:t> </a:t>
            </a:r>
            <a:r>
              <a:rPr sz="2900" spc="-75" dirty="0">
                <a:latin typeface="Arial"/>
                <a:cs typeface="Arial"/>
              </a:rPr>
              <a:t>(x</a:t>
            </a:r>
            <a:r>
              <a:rPr sz="2925" spc="-112" baseline="-19943" dirty="0">
                <a:latin typeface="Arial"/>
                <a:cs typeface="Arial"/>
              </a:rPr>
              <a:t>1</a:t>
            </a:r>
            <a:r>
              <a:rPr sz="2900" spc="-75" dirty="0">
                <a:latin typeface="Arial"/>
                <a:cs typeface="Arial"/>
              </a:rPr>
              <a:t>,  </a:t>
            </a:r>
            <a:r>
              <a:rPr sz="2900" spc="-55" dirty="0">
                <a:latin typeface="Arial"/>
                <a:cs typeface="Arial"/>
              </a:rPr>
              <a:t>x</a:t>
            </a:r>
            <a:r>
              <a:rPr sz="2925" spc="-82" baseline="-19943" dirty="0">
                <a:latin typeface="Arial"/>
                <a:cs typeface="Arial"/>
              </a:rPr>
              <a:t>2</a:t>
            </a:r>
            <a:r>
              <a:rPr sz="2900" spc="-55" dirty="0">
                <a:latin typeface="Arial"/>
                <a:cs typeface="Arial"/>
              </a:rPr>
              <a:t>, </a:t>
            </a:r>
            <a:r>
              <a:rPr sz="2900" spc="-70" dirty="0">
                <a:latin typeface="Arial"/>
                <a:cs typeface="Arial"/>
              </a:rPr>
              <a:t>…, </a:t>
            </a:r>
            <a:r>
              <a:rPr sz="2900" spc="-130" dirty="0">
                <a:latin typeface="Arial"/>
                <a:cs typeface="Arial"/>
              </a:rPr>
              <a:t>x</a:t>
            </a:r>
            <a:r>
              <a:rPr sz="2925" spc="-195" baseline="-19943" dirty="0">
                <a:latin typeface="Arial"/>
                <a:cs typeface="Arial"/>
              </a:rPr>
              <a:t>n</a:t>
            </a:r>
            <a:r>
              <a:rPr sz="2900" spc="-130" dirty="0">
                <a:latin typeface="Arial"/>
                <a:cs typeface="Arial"/>
              </a:rPr>
              <a:t>)</a:t>
            </a:r>
            <a:endParaRPr sz="2900" dirty="0">
              <a:latin typeface="Arial"/>
              <a:cs typeface="Arial"/>
            </a:endParaRPr>
          </a:p>
          <a:p>
            <a:pPr marL="361950" indent="-324485">
              <a:lnSpc>
                <a:spcPct val="100000"/>
              </a:lnSpc>
              <a:spcBef>
                <a:spcPts val="1325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61950" algn="l"/>
                <a:tab pos="362585" algn="l"/>
              </a:tabLst>
            </a:pPr>
            <a:r>
              <a:rPr sz="2900" spc="-210" dirty="0">
                <a:latin typeface="Arial"/>
                <a:cs typeface="Arial"/>
              </a:rPr>
              <a:t>Suppose </a:t>
            </a:r>
            <a:r>
              <a:rPr sz="2900" spc="-120" dirty="0">
                <a:latin typeface="Arial"/>
                <a:cs typeface="Arial"/>
              </a:rPr>
              <a:t>there </a:t>
            </a:r>
            <a:r>
              <a:rPr sz="2900" spc="-40" dirty="0">
                <a:latin typeface="Arial"/>
                <a:cs typeface="Arial"/>
              </a:rPr>
              <a:t>are </a:t>
            </a:r>
            <a:r>
              <a:rPr sz="2900" i="1" spc="-470" dirty="0">
                <a:latin typeface="Arial"/>
                <a:cs typeface="Arial"/>
              </a:rPr>
              <a:t>m </a:t>
            </a:r>
            <a:r>
              <a:rPr sz="2900" spc="-260" dirty="0">
                <a:latin typeface="Arial"/>
                <a:cs typeface="Arial"/>
              </a:rPr>
              <a:t>classes </a:t>
            </a:r>
            <a:r>
              <a:rPr sz="2900" spc="-170" dirty="0">
                <a:latin typeface="Arial"/>
                <a:cs typeface="Arial"/>
              </a:rPr>
              <a:t>C</a:t>
            </a:r>
            <a:r>
              <a:rPr sz="2925" spc="-254" baseline="-19943" dirty="0">
                <a:latin typeface="Arial"/>
                <a:cs typeface="Arial"/>
              </a:rPr>
              <a:t>1</a:t>
            </a:r>
            <a:r>
              <a:rPr sz="2900" spc="-170" dirty="0">
                <a:latin typeface="Arial"/>
                <a:cs typeface="Arial"/>
              </a:rPr>
              <a:t>, C</a:t>
            </a:r>
            <a:r>
              <a:rPr sz="2925" spc="-254" baseline="-19943" dirty="0">
                <a:latin typeface="Arial"/>
                <a:cs typeface="Arial"/>
              </a:rPr>
              <a:t>2</a:t>
            </a:r>
            <a:r>
              <a:rPr sz="2900" spc="-170" dirty="0">
                <a:latin typeface="Arial"/>
                <a:cs typeface="Arial"/>
              </a:rPr>
              <a:t>, </a:t>
            </a:r>
            <a:r>
              <a:rPr sz="2900" spc="-70" dirty="0">
                <a:latin typeface="Arial"/>
                <a:cs typeface="Arial"/>
              </a:rPr>
              <a:t>…,</a:t>
            </a:r>
            <a:r>
              <a:rPr sz="2900" spc="365" dirty="0">
                <a:latin typeface="Arial"/>
                <a:cs typeface="Arial"/>
              </a:rPr>
              <a:t> </a:t>
            </a:r>
            <a:r>
              <a:rPr sz="2900" spc="-270" dirty="0">
                <a:latin typeface="Arial"/>
                <a:cs typeface="Arial"/>
              </a:rPr>
              <a:t>C</a:t>
            </a:r>
            <a:r>
              <a:rPr sz="2925" spc="-405" baseline="-19943" dirty="0">
                <a:latin typeface="Arial"/>
                <a:cs typeface="Arial"/>
              </a:rPr>
              <a:t>m</a:t>
            </a:r>
            <a:r>
              <a:rPr sz="2900" spc="-270" dirty="0">
                <a:latin typeface="Arial"/>
                <a:cs typeface="Arial"/>
              </a:rPr>
              <a:t>.</a:t>
            </a:r>
            <a:endParaRPr sz="2900" dirty="0">
              <a:latin typeface="Arial"/>
              <a:cs typeface="Arial"/>
            </a:endParaRPr>
          </a:p>
          <a:p>
            <a:pPr marL="361950" marR="690880" indent="-324485">
              <a:lnSpc>
                <a:spcPts val="3450"/>
              </a:lnSpc>
              <a:spcBef>
                <a:spcPts val="1465"/>
              </a:spcBef>
              <a:buClr>
                <a:srgbClr val="DD8046"/>
              </a:buClr>
              <a:buSzPct val="58620"/>
              <a:buFont typeface="Wingdings"/>
              <a:buChar char=""/>
              <a:tabLst>
                <a:tab pos="361950" algn="l"/>
                <a:tab pos="362585" algn="l"/>
              </a:tabLst>
            </a:pPr>
            <a:r>
              <a:rPr sz="2900" spc="-140" dirty="0">
                <a:latin typeface="Arial"/>
                <a:cs typeface="Arial"/>
              </a:rPr>
              <a:t>Classification </a:t>
            </a:r>
            <a:r>
              <a:rPr sz="2900" spc="-229" dirty="0">
                <a:latin typeface="Arial"/>
                <a:cs typeface="Arial"/>
              </a:rPr>
              <a:t>is </a:t>
            </a:r>
            <a:r>
              <a:rPr sz="2900" spc="-70" dirty="0">
                <a:latin typeface="Arial"/>
                <a:cs typeface="Arial"/>
              </a:rPr>
              <a:t>to </a:t>
            </a:r>
            <a:r>
              <a:rPr sz="2900" spc="-80" dirty="0">
                <a:latin typeface="Arial"/>
                <a:cs typeface="Arial"/>
              </a:rPr>
              <a:t>derive </a:t>
            </a:r>
            <a:r>
              <a:rPr sz="2900" spc="-155" dirty="0">
                <a:latin typeface="Arial"/>
                <a:cs typeface="Arial"/>
              </a:rPr>
              <a:t>the </a:t>
            </a:r>
            <a:r>
              <a:rPr sz="2900" spc="-225" dirty="0">
                <a:latin typeface="Arial"/>
                <a:cs typeface="Arial"/>
              </a:rPr>
              <a:t>maximum </a:t>
            </a:r>
            <a:r>
              <a:rPr sz="2900" spc="-95" dirty="0">
                <a:latin typeface="Arial"/>
                <a:cs typeface="Arial"/>
              </a:rPr>
              <a:t>posteriori, </a:t>
            </a:r>
            <a:r>
              <a:rPr sz="2900" spc="-110" dirty="0">
                <a:latin typeface="Arial"/>
                <a:cs typeface="Arial"/>
              </a:rPr>
              <a:t>i.e., </a:t>
            </a:r>
            <a:r>
              <a:rPr sz="2900" spc="-155" dirty="0">
                <a:latin typeface="Arial"/>
                <a:cs typeface="Arial"/>
              </a:rPr>
              <a:t>the </a:t>
            </a:r>
            <a:r>
              <a:rPr sz="2900" spc="-114" dirty="0">
                <a:latin typeface="Arial"/>
                <a:cs typeface="Arial"/>
              </a:rPr>
              <a:t>maximal  </a:t>
            </a:r>
            <a:r>
              <a:rPr sz="2900" spc="-15" dirty="0">
                <a:latin typeface="Arial"/>
                <a:cs typeface="Arial"/>
              </a:rPr>
              <a:t>P(C</a:t>
            </a:r>
            <a:r>
              <a:rPr sz="2925" spc="-22" baseline="-19943" dirty="0">
                <a:latin typeface="Arial"/>
                <a:cs typeface="Arial"/>
              </a:rPr>
              <a:t>i</a:t>
            </a:r>
            <a:r>
              <a:rPr sz="2900" spc="-15" dirty="0">
                <a:latin typeface="Arial"/>
                <a:cs typeface="Arial"/>
              </a:rPr>
              <a:t>|</a:t>
            </a:r>
            <a:r>
              <a:rPr sz="2900" b="1" spc="-15" dirty="0">
                <a:latin typeface="Trebuchet MS"/>
                <a:cs typeface="Times New Roman" panose="02020603050405020304" pitchFamily="18" charset="0"/>
              </a:rPr>
              <a:t>X</a:t>
            </a:r>
            <a:r>
              <a:rPr sz="2900" spc="-15" dirty="0">
                <a:latin typeface="Arial"/>
                <a:cs typeface="Arial"/>
              </a:rPr>
              <a:t>)</a:t>
            </a:r>
            <a:endParaRPr sz="2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0412" y="512317"/>
            <a:ext cx="8368030" cy="50911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00050">
              <a:lnSpc>
                <a:spcPct val="100000"/>
              </a:lnSpc>
              <a:spcBef>
                <a:spcPts val="130"/>
              </a:spcBef>
            </a:pPr>
            <a:r>
              <a:rPr sz="3200" spc="-215" dirty="0"/>
              <a:t>Classification </a:t>
            </a:r>
            <a:r>
              <a:rPr sz="3200" spc="-495" dirty="0"/>
              <a:t>Is </a:t>
            </a:r>
            <a:r>
              <a:rPr sz="3200" spc="-130" dirty="0"/>
              <a:t>to </a:t>
            </a:r>
            <a:r>
              <a:rPr sz="3200" spc="-204" dirty="0"/>
              <a:t>Derive </a:t>
            </a:r>
            <a:r>
              <a:rPr sz="3200" spc="-254" dirty="0"/>
              <a:t>the </a:t>
            </a:r>
            <a:r>
              <a:rPr sz="3200" spc="-305" dirty="0"/>
              <a:t>Maximum</a:t>
            </a:r>
            <a:r>
              <a:rPr sz="3200" spc="-165" dirty="0"/>
              <a:t> </a:t>
            </a:r>
            <a:r>
              <a:rPr sz="3200" spc="-229" dirty="0"/>
              <a:t>Posteriori</a:t>
            </a:r>
          </a:p>
        </p:txBody>
      </p:sp>
      <p:sp>
        <p:nvSpPr>
          <p:cNvPr id="3" name="object 3"/>
          <p:cNvSpPr/>
          <p:nvPr/>
        </p:nvSpPr>
        <p:spPr>
          <a:xfrm>
            <a:off x="5885160" y="4556767"/>
            <a:ext cx="1543685" cy="0"/>
          </a:xfrm>
          <a:custGeom>
            <a:avLst/>
            <a:gdLst/>
            <a:ahLst/>
            <a:cxnLst/>
            <a:rect l="l" t="t" r="r" b="b"/>
            <a:pathLst>
              <a:path w="1543684">
                <a:moveTo>
                  <a:pt x="0" y="0"/>
                </a:moveTo>
                <a:lnTo>
                  <a:pt x="1543116" y="0"/>
                </a:lnTo>
              </a:path>
            </a:pathLst>
          </a:custGeom>
          <a:ln w="663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374769" y="4482342"/>
            <a:ext cx="581660" cy="3600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00" i="1" spc="-10" dirty="0">
                <a:latin typeface="Times New Roman"/>
                <a:cs typeface="Times New Roman"/>
              </a:rPr>
              <a:t>P</a:t>
            </a:r>
            <a:r>
              <a:rPr sz="2200" spc="10" dirty="0">
                <a:latin typeface="Times New Roman"/>
                <a:cs typeface="Times New Roman"/>
              </a:rPr>
              <a:t>(</a:t>
            </a:r>
            <a:r>
              <a:rPr sz="2200" b="1" spc="-55" dirty="0">
                <a:latin typeface="Times New Roman"/>
                <a:cs typeface="Times New Roman"/>
              </a:rPr>
              <a:t>X</a:t>
            </a:r>
            <a:r>
              <a:rPr sz="2200" spc="15" dirty="0">
                <a:latin typeface="Times New Roman"/>
                <a:cs typeface="Times New Roman"/>
              </a:rPr>
              <a:t>)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760"/>
              </a:lnSpc>
            </a:pPr>
            <a:fld id="{81D60167-4931-47E6-BA6A-407CBD079E47}" type="slidenum">
              <a:rPr spc="5" dirty="0"/>
              <a:t>9</a:t>
            </a:fld>
            <a:endParaRPr spc="5" dirty="0"/>
          </a:p>
        </p:txBody>
      </p:sp>
      <p:sp>
        <p:nvSpPr>
          <p:cNvPr id="5" name="object 5"/>
          <p:cNvSpPr txBox="1"/>
          <p:nvPr/>
        </p:nvSpPr>
        <p:spPr>
          <a:xfrm>
            <a:off x="5165142" y="4448826"/>
            <a:ext cx="105410" cy="3600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00" i="1" spc="15" dirty="0">
                <a:latin typeface="Times New Roman"/>
                <a:cs typeface="Times New Roman"/>
              </a:rPr>
              <a:t>i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3269" y="1524000"/>
            <a:ext cx="10795000" cy="301625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374650" marR="43180" indent="-324485">
              <a:lnSpc>
                <a:spcPts val="2930"/>
              </a:lnSpc>
              <a:spcBef>
                <a:spcPts val="455"/>
              </a:spcBef>
              <a:buClr>
                <a:srgbClr val="DD8046"/>
              </a:buClr>
              <a:buSzPct val="61111"/>
              <a:buFont typeface="Wingdings"/>
              <a:buChar char=""/>
              <a:tabLst>
                <a:tab pos="374650" algn="l"/>
                <a:tab pos="375285" algn="l"/>
              </a:tabLst>
            </a:pPr>
            <a:r>
              <a:rPr sz="2700" spc="-210" dirty="0">
                <a:latin typeface="Arial"/>
                <a:cs typeface="Arial"/>
              </a:rPr>
              <a:t>Let </a:t>
            </a:r>
            <a:r>
              <a:rPr sz="2700" spc="-320" dirty="0">
                <a:latin typeface="Arial"/>
                <a:cs typeface="Arial"/>
              </a:rPr>
              <a:t>D </a:t>
            </a:r>
            <a:r>
              <a:rPr sz="2700" spc="-80" dirty="0">
                <a:latin typeface="Arial"/>
                <a:cs typeface="Arial"/>
              </a:rPr>
              <a:t>be </a:t>
            </a:r>
            <a:r>
              <a:rPr sz="2700" spc="-15" dirty="0">
                <a:latin typeface="Arial"/>
                <a:cs typeface="Arial"/>
              </a:rPr>
              <a:t>a </a:t>
            </a:r>
            <a:r>
              <a:rPr sz="2700" spc="-85" dirty="0">
                <a:latin typeface="Arial"/>
                <a:cs typeface="Arial"/>
              </a:rPr>
              <a:t>training </a:t>
            </a:r>
            <a:r>
              <a:rPr sz="2700" spc="-210" dirty="0">
                <a:latin typeface="Arial"/>
                <a:cs typeface="Arial"/>
              </a:rPr>
              <a:t>set </a:t>
            </a:r>
            <a:r>
              <a:rPr sz="2700" spc="-5" dirty="0">
                <a:latin typeface="Arial"/>
                <a:cs typeface="Arial"/>
              </a:rPr>
              <a:t>of </a:t>
            </a:r>
            <a:r>
              <a:rPr sz="2700" spc="-155" dirty="0">
                <a:latin typeface="Arial"/>
                <a:cs typeface="Arial"/>
              </a:rPr>
              <a:t>tuples </a:t>
            </a:r>
            <a:r>
              <a:rPr sz="2700" spc="-110" dirty="0">
                <a:latin typeface="Arial"/>
                <a:cs typeface="Arial"/>
              </a:rPr>
              <a:t>and </a:t>
            </a:r>
            <a:r>
              <a:rPr sz="2700" spc="-95" dirty="0">
                <a:latin typeface="Arial"/>
                <a:cs typeface="Arial"/>
              </a:rPr>
              <a:t>their </a:t>
            </a:r>
            <a:r>
              <a:rPr sz="2700" spc="-155" dirty="0">
                <a:latin typeface="Arial"/>
                <a:cs typeface="Arial"/>
              </a:rPr>
              <a:t>associated </a:t>
            </a:r>
            <a:r>
              <a:rPr sz="2700" spc="-245" dirty="0">
                <a:latin typeface="Arial"/>
                <a:cs typeface="Arial"/>
              </a:rPr>
              <a:t>class </a:t>
            </a:r>
            <a:r>
              <a:rPr sz="2700" spc="-125" dirty="0">
                <a:latin typeface="Arial"/>
                <a:cs typeface="Arial"/>
              </a:rPr>
              <a:t>labels, </a:t>
            </a:r>
            <a:r>
              <a:rPr sz="2700" spc="-110" dirty="0">
                <a:latin typeface="Arial"/>
                <a:cs typeface="Arial"/>
              </a:rPr>
              <a:t>and </a:t>
            </a:r>
            <a:r>
              <a:rPr sz="2700" spc="-180" dirty="0">
                <a:latin typeface="Arial"/>
                <a:cs typeface="Arial"/>
              </a:rPr>
              <a:t>each  </a:t>
            </a:r>
            <a:r>
              <a:rPr sz="2700" spc="-95" dirty="0">
                <a:latin typeface="Arial"/>
                <a:cs typeface="Arial"/>
              </a:rPr>
              <a:t>tuple </a:t>
            </a:r>
            <a:r>
              <a:rPr sz="2700" spc="-235" dirty="0">
                <a:latin typeface="Arial"/>
                <a:cs typeface="Arial"/>
              </a:rPr>
              <a:t>is </a:t>
            </a:r>
            <a:r>
              <a:rPr sz="2700" spc="-125" dirty="0">
                <a:latin typeface="Arial"/>
                <a:cs typeface="Arial"/>
              </a:rPr>
              <a:t>represented </a:t>
            </a:r>
            <a:r>
              <a:rPr sz="2700" spc="-80" dirty="0">
                <a:latin typeface="Arial"/>
                <a:cs typeface="Arial"/>
              </a:rPr>
              <a:t>by </a:t>
            </a:r>
            <a:r>
              <a:rPr sz="2700" spc="-165" dirty="0">
                <a:latin typeface="Arial"/>
                <a:cs typeface="Arial"/>
              </a:rPr>
              <a:t>an n-dimensional </a:t>
            </a:r>
            <a:r>
              <a:rPr sz="2700" spc="-55" dirty="0">
                <a:latin typeface="Arial"/>
                <a:cs typeface="Arial"/>
              </a:rPr>
              <a:t>attribute </a:t>
            </a:r>
            <a:r>
              <a:rPr sz="2700" spc="-140" dirty="0">
                <a:latin typeface="Arial"/>
                <a:cs typeface="Arial"/>
              </a:rPr>
              <a:t>vector </a:t>
            </a:r>
            <a:r>
              <a:rPr sz="2700" b="1" spc="95" dirty="0">
                <a:latin typeface="Trebuchet MS"/>
                <a:cs typeface="Times New Roman" panose="02020603050405020304" pitchFamily="18" charset="0"/>
              </a:rPr>
              <a:t>X </a:t>
            </a:r>
            <a:r>
              <a:rPr sz="2700" spc="225" dirty="0">
                <a:latin typeface="Arial"/>
                <a:cs typeface="Arial"/>
              </a:rPr>
              <a:t>= </a:t>
            </a:r>
            <a:r>
              <a:rPr sz="2700" spc="-85" dirty="0">
                <a:latin typeface="Arial"/>
                <a:cs typeface="Arial"/>
              </a:rPr>
              <a:t>(x</a:t>
            </a:r>
            <a:r>
              <a:rPr sz="2700" spc="-127" baseline="-18518" dirty="0">
                <a:latin typeface="Arial"/>
                <a:cs typeface="Arial"/>
              </a:rPr>
              <a:t>1</a:t>
            </a:r>
            <a:r>
              <a:rPr sz="2700" spc="-85" dirty="0">
                <a:latin typeface="Arial"/>
                <a:cs typeface="Arial"/>
              </a:rPr>
              <a:t>, </a:t>
            </a:r>
            <a:r>
              <a:rPr sz="2700" spc="-65" dirty="0">
                <a:latin typeface="Arial"/>
                <a:cs typeface="Arial"/>
              </a:rPr>
              <a:t>x</a:t>
            </a:r>
            <a:r>
              <a:rPr sz="2700" spc="-97" baseline="-18518" dirty="0">
                <a:latin typeface="Arial"/>
                <a:cs typeface="Arial"/>
              </a:rPr>
              <a:t>2</a:t>
            </a:r>
            <a:r>
              <a:rPr sz="2700" spc="-65" dirty="0">
                <a:latin typeface="Arial"/>
                <a:cs typeface="Arial"/>
              </a:rPr>
              <a:t>, </a:t>
            </a:r>
            <a:r>
              <a:rPr sz="2700" spc="-80" dirty="0">
                <a:latin typeface="Arial"/>
                <a:cs typeface="Arial"/>
              </a:rPr>
              <a:t>…,</a:t>
            </a:r>
            <a:r>
              <a:rPr sz="2700" spc="25" dirty="0">
                <a:latin typeface="Arial"/>
                <a:cs typeface="Arial"/>
              </a:rPr>
              <a:t> </a:t>
            </a:r>
            <a:r>
              <a:rPr sz="2700" spc="-120" dirty="0">
                <a:latin typeface="Arial"/>
                <a:cs typeface="Arial"/>
              </a:rPr>
              <a:t>x</a:t>
            </a:r>
            <a:r>
              <a:rPr sz="2700" spc="-179" baseline="-18518" dirty="0">
                <a:latin typeface="Arial"/>
                <a:cs typeface="Arial"/>
              </a:rPr>
              <a:t>n</a:t>
            </a:r>
            <a:r>
              <a:rPr sz="2700" spc="-120" dirty="0">
                <a:latin typeface="Arial"/>
                <a:cs typeface="Arial"/>
              </a:rPr>
              <a:t>)</a:t>
            </a:r>
            <a:endParaRPr sz="2700" dirty="0">
              <a:latin typeface="Arial"/>
              <a:cs typeface="Arial"/>
            </a:endParaRPr>
          </a:p>
          <a:p>
            <a:pPr marL="374650" indent="-324485">
              <a:lnSpc>
                <a:spcPct val="100000"/>
              </a:lnSpc>
              <a:spcBef>
                <a:spcPts val="919"/>
              </a:spcBef>
              <a:buClr>
                <a:srgbClr val="DD8046"/>
              </a:buClr>
              <a:buSzPct val="61111"/>
              <a:buFont typeface="Wingdings"/>
              <a:buChar char=""/>
              <a:tabLst>
                <a:tab pos="374650" algn="l"/>
                <a:tab pos="375285" algn="l"/>
              </a:tabLst>
            </a:pPr>
            <a:r>
              <a:rPr sz="2700" spc="-220" dirty="0">
                <a:latin typeface="Arial"/>
                <a:cs typeface="Arial"/>
              </a:rPr>
              <a:t>Suppose </a:t>
            </a:r>
            <a:r>
              <a:rPr sz="2700" spc="-125" dirty="0">
                <a:latin typeface="Arial"/>
                <a:cs typeface="Arial"/>
              </a:rPr>
              <a:t>there </a:t>
            </a:r>
            <a:r>
              <a:rPr sz="2700" spc="-55" dirty="0">
                <a:latin typeface="Arial"/>
                <a:cs typeface="Arial"/>
              </a:rPr>
              <a:t>are </a:t>
            </a:r>
            <a:r>
              <a:rPr sz="2700" i="1" spc="-450" dirty="0">
                <a:latin typeface="Arial"/>
                <a:cs typeface="Arial"/>
              </a:rPr>
              <a:t>m </a:t>
            </a:r>
            <a:r>
              <a:rPr sz="2700" spc="-260" dirty="0">
                <a:latin typeface="Arial"/>
                <a:cs typeface="Arial"/>
              </a:rPr>
              <a:t>classes </a:t>
            </a:r>
            <a:r>
              <a:rPr sz="2700" spc="-160" dirty="0">
                <a:latin typeface="Arial"/>
                <a:cs typeface="Arial"/>
              </a:rPr>
              <a:t>C</a:t>
            </a:r>
            <a:r>
              <a:rPr sz="2700" spc="-240" baseline="-18518" dirty="0">
                <a:latin typeface="Arial"/>
                <a:cs typeface="Arial"/>
              </a:rPr>
              <a:t>1</a:t>
            </a:r>
            <a:r>
              <a:rPr sz="2700" spc="-160" dirty="0">
                <a:latin typeface="Arial"/>
                <a:cs typeface="Arial"/>
              </a:rPr>
              <a:t>, C</a:t>
            </a:r>
            <a:r>
              <a:rPr sz="2700" spc="-240" baseline="-18518" dirty="0">
                <a:latin typeface="Arial"/>
                <a:cs typeface="Arial"/>
              </a:rPr>
              <a:t>2</a:t>
            </a:r>
            <a:r>
              <a:rPr sz="2700" spc="-160" dirty="0">
                <a:latin typeface="Arial"/>
                <a:cs typeface="Arial"/>
              </a:rPr>
              <a:t>, </a:t>
            </a:r>
            <a:r>
              <a:rPr sz="2700" spc="-80" dirty="0">
                <a:latin typeface="Arial"/>
                <a:cs typeface="Arial"/>
              </a:rPr>
              <a:t>…,</a:t>
            </a:r>
            <a:r>
              <a:rPr sz="2700" spc="200" dirty="0">
                <a:latin typeface="Arial"/>
                <a:cs typeface="Arial"/>
              </a:rPr>
              <a:t> </a:t>
            </a:r>
            <a:r>
              <a:rPr sz="2700" spc="-254" dirty="0">
                <a:latin typeface="Arial"/>
                <a:cs typeface="Arial"/>
              </a:rPr>
              <a:t>C</a:t>
            </a:r>
            <a:r>
              <a:rPr sz="2700" spc="-382" baseline="-18518" dirty="0">
                <a:latin typeface="Arial"/>
                <a:cs typeface="Arial"/>
              </a:rPr>
              <a:t>m</a:t>
            </a:r>
            <a:r>
              <a:rPr sz="2700" spc="-254" dirty="0">
                <a:latin typeface="Arial"/>
                <a:cs typeface="Arial"/>
              </a:rPr>
              <a:t>.</a:t>
            </a:r>
            <a:endParaRPr sz="2700" dirty="0">
              <a:latin typeface="Arial"/>
              <a:cs typeface="Arial"/>
            </a:endParaRPr>
          </a:p>
          <a:p>
            <a:pPr marL="374650" indent="-324485">
              <a:lnSpc>
                <a:spcPct val="100000"/>
              </a:lnSpc>
              <a:spcBef>
                <a:spcPts val="965"/>
              </a:spcBef>
              <a:buClr>
                <a:srgbClr val="DD8046"/>
              </a:buClr>
              <a:buSzPct val="61111"/>
              <a:buFont typeface="Wingdings"/>
              <a:buChar char=""/>
              <a:tabLst>
                <a:tab pos="374650" algn="l"/>
                <a:tab pos="375285" algn="l"/>
              </a:tabLst>
            </a:pPr>
            <a:r>
              <a:rPr sz="2700" spc="-135" dirty="0">
                <a:latin typeface="Arial"/>
                <a:cs typeface="Arial"/>
              </a:rPr>
              <a:t>Classification </a:t>
            </a:r>
            <a:r>
              <a:rPr sz="2700" spc="-229" dirty="0">
                <a:latin typeface="Arial"/>
                <a:cs typeface="Arial"/>
              </a:rPr>
              <a:t>is </a:t>
            </a:r>
            <a:r>
              <a:rPr sz="2700" spc="-80" dirty="0">
                <a:latin typeface="Arial"/>
                <a:cs typeface="Arial"/>
              </a:rPr>
              <a:t>to </a:t>
            </a:r>
            <a:r>
              <a:rPr sz="2700" spc="-90" dirty="0">
                <a:latin typeface="Arial"/>
                <a:cs typeface="Arial"/>
              </a:rPr>
              <a:t>derive </a:t>
            </a:r>
            <a:r>
              <a:rPr sz="2700" spc="-155" dirty="0">
                <a:latin typeface="Arial"/>
                <a:cs typeface="Arial"/>
              </a:rPr>
              <a:t>the </a:t>
            </a:r>
            <a:r>
              <a:rPr sz="2700" spc="-229" dirty="0">
                <a:latin typeface="Arial"/>
                <a:cs typeface="Arial"/>
              </a:rPr>
              <a:t>maximum </a:t>
            </a:r>
            <a:r>
              <a:rPr sz="2700" spc="-100" dirty="0">
                <a:latin typeface="Arial"/>
                <a:cs typeface="Arial"/>
              </a:rPr>
              <a:t>posteriori, </a:t>
            </a:r>
            <a:r>
              <a:rPr sz="2700" spc="-125" dirty="0">
                <a:latin typeface="Arial"/>
                <a:cs typeface="Arial"/>
              </a:rPr>
              <a:t>i.e., </a:t>
            </a:r>
            <a:r>
              <a:rPr sz="2700" spc="-155" dirty="0">
                <a:latin typeface="Arial"/>
                <a:cs typeface="Arial"/>
              </a:rPr>
              <a:t>the </a:t>
            </a:r>
            <a:r>
              <a:rPr sz="2700" spc="-135" dirty="0">
                <a:latin typeface="Arial"/>
                <a:cs typeface="Arial"/>
              </a:rPr>
              <a:t>maximal</a:t>
            </a:r>
            <a:r>
              <a:rPr sz="2700" spc="365" dirty="0">
                <a:latin typeface="Arial"/>
                <a:cs typeface="Arial"/>
              </a:rPr>
              <a:t> </a:t>
            </a:r>
            <a:r>
              <a:rPr sz="2700" spc="-25" dirty="0">
                <a:latin typeface="Arial"/>
                <a:cs typeface="Arial"/>
              </a:rPr>
              <a:t>P(C</a:t>
            </a:r>
            <a:r>
              <a:rPr sz="2700" spc="-37" baseline="-18518" dirty="0">
                <a:latin typeface="Arial"/>
                <a:cs typeface="Arial"/>
              </a:rPr>
              <a:t>i</a:t>
            </a:r>
            <a:r>
              <a:rPr sz="2700" spc="-25" dirty="0">
                <a:latin typeface="Arial"/>
                <a:cs typeface="Arial"/>
              </a:rPr>
              <a:t>|</a:t>
            </a:r>
            <a:r>
              <a:rPr sz="2700" b="1" spc="-25" dirty="0">
                <a:latin typeface="Trebuchet MS"/>
                <a:cs typeface="Times New Roman" panose="02020603050405020304" pitchFamily="18" charset="0"/>
              </a:rPr>
              <a:t>X</a:t>
            </a:r>
            <a:r>
              <a:rPr sz="2700" spc="-25" dirty="0">
                <a:latin typeface="Arial"/>
                <a:cs typeface="Arial"/>
              </a:rPr>
              <a:t>)</a:t>
            </a:r>
            <a:endParaRPr sz="2700" dirty="0">
              <a:latin typeface="Arial"/>
              <a:cs typeface="Arial"/>
            </a:endParaRPr>
          </a:p>
          <a:p>
            <a:pPr marL="374650" indent="-324485">
              <a:lnSpc>
                <a:spcPct val="100000"/>
              </a:lnSpc>
              <a:spcBef>
                <a:spcPts val="965"/>
              </a:spcBef>
              <a:buClr>
                <a:srgbClr val="DD8046"/>
              </a:buClr>
              <a:buSzPct val="61111"/>
              <a:buFont typeface="Wingdings"/>
              <a:buChar char=""/>
              <a:tabLst>
                <a:tab pos="374650" algn="l"/>
                <a:tab pos="375285" algn="l"/>
              </a:tabLst>
            </a:pPr>
            <a:r>
              <a:rPr sz="2700" spc="-310" dirty="0">
                <a:latin typeface="Arial"/>
                <a:cs typeface="Arial"/>
              </a:rPr>
              <a:t>This </a:t>
            </a:r>
            <a:r>
              <a:rPr sz="2700" spc="-215" dirty="0">
                <a:latin typeface="Arial"/>
                <a:cs typeface="Arial"/>
              </a:rPr>
              <a:t>can </a:t>
            </a:r>
            <a:r>
              <a:rPr sz="2700" spc="-80" dirty="0">
                <a:latin typeface="Arial"/>
                <a:cs typeface="Arial"/>
              </a:rPr>
              <a:t>be derived </a:t>
            </a:r>
            <a:r>
              <a:rPr sz="2700" spc="-135" dirty="0">
                <a:latin typeface="Arial"/>
                <a:cs typeface="Arial"/>
              </a:rPr>
              <a:t>from </a:t>
            </a:r>
            <a:r>
              <a:rPr sz="2700" spc="-204" dirty="0">
                <a:latin typeface="Arial"/>
                <a:cs typeface="Arial"/>
              </a:rPr>
              <a:t>Bayes’</a:t>
            </a:r>
            <a:r>
              <a:rPr sz="2700" spc="-229" dirty="0">
                <a:latin typeface="Arial"/>
                <a:cs typeface="Arial"/>
              </a:rPr>
              <a:t> </a:t>
            </a:r>
            <a:r>
              <a:rPr sz="2700" spc="-175" dirty="0">
                <a:latin typeface="Arial"/>
                <a:cs typeface="Arial"/>
              </a:rPr>
              <a:t>theorem</a:t>
            </a:r>
            <a:endParaRPr sz="2700" dirty="0">
              <a:latin typeface="Arial"/>
              <a:cs typeface="Arial"/>
            </a:endParaRPr>
          </a:p>
          <a:p>
            <a:pPr marR="129539" algn="ctr">
              <a:lnSpc>
                <a:spcPct val="100000"/>
              </a:lnSpc>
              <a:spcBef>
                <a:spcPts val="2125"/>
              </a:spcBef>
            </a:pPr>
            <a:r>
              <a:rPr sz="3300" i="1" spc="-30" baseline="-41666" dirty="0">
                <a:latin typeface="Times New Roman"/>
                <a:cs typeface="Times New Roman"/>
              </a:rPr>
              <a:t>P</a:t>
            </a:r>
            <a:r>
              <a:rPr sz="3300" spc="-30" baseline="-41666" dirty="0">
                <a:latin typeface="Times New Roman"/>
                <a:cs typeface="Times New Roman"/>
              </a:rPr>
              <a:t>(</a:t>
            </a:r>
            <a:r>
              <a:rPr sz="3300" i="1" spc="-30" baseline="-41666" dirty="0">
                <a:latin typeface="Times New Roman"/>
                <a:cs typeface="Times New Roman"/>
              </a:rPr>
              <a:t>C </a:t>
            </a:r>
            <a:r>
              <a:rPr sz="3300" spc="82" baseline="-41666" dirty="0">
                <a:latin typeface="Times New Roman"/>
                <a:cs typeface="Times New Roman"/>
              </a:rPr>
              <a:t>|</a:t>
            </a:r>
            <a:r>
              <a:rPr sz="3300" b="1" spc="82" baseline="-41666" dirty="0">
                <a:latin typeface="Times New Roman"/>
                <a:cs typeface="Times New Roman"/>
              </a:rPr>
              <a:t>X</a:t>
            </a:r>
            <a:r>
              <a:rPr sz="3300" spc="82" baseline="-41666" dirty="0">
                <a:latin typeface="Times New Roman"/>
                <a:cs typeface="Times New Roman"/>
              </a:rPr>
              <a:t>) </a:t>
            </a:r>
            <a:r>
              <a:rPr sz="3300" spc="44" baseline="-41666" dirty="0">
                <a:latin typeface="Symbol"/>
                <a:cs typeface="Times New Roman" panose="02020603050405020304" pitchFamily="18" charset="0"/>
              </a:rPr>
              <a:t></a:t>
            </a:r>
            <a:r>
              <a:rPr sz="3300" spc="-494" baseline="-41666" dirty="0">
                <a:latin typeface="Times New Roman"/>
                <a:cs typeface="Times New Roman"/>
              </a:rPr>
              <a:t> </a:t>
            </a:r>
            <a:r>
              <a:rPr sz="2200" i="1" spc="10" dirty="0">
                <a:latin typeface="Times New Roman"/>
                <a:cs typeface="Times New Roman"/>
              </a:rPr>
              <a:t>P</a:t>
            </a:r>
            <a:r>
              <a:rPr sz="2200" spc="10" dirty="0">
                <a:latin typeface="Times New Roman"/>
                <a:cs typeface="Times New Roman"/>
              </a:rPr>
              <a:t>(</a:t>
            </a:r>
            <a:r>
              <a:rPr sz="2200" b="1" spc="10" dirty="0">
                <a:latin typeface="Times New Roman"/>
                <a:cs typeface="Times New Roman"/>
              </a:rPr>
              <a:t>X</a:t>
            </a:r>
            <a:r>
              <a:rPr sz="2200" spc="10" dirty="0">
                <a:latin typeface="Times New Roman"/>
                <a:cs typeface="Times New Roman"/>
              </a:rPr>
              <a:t>|</a:t>
            </a:r>
            <a:r>
              <a:rPr sz="2200" i="1" spc="10" dirty="0">
                <a:latin typeface="Times New Roman"/>
                <a:cs typeface="Times New Roman"/>
              </a:rPr>
              <a:t>C</a:t>
            </a:r>
            <a:r>
              <a:rPr sz="3300" i="1" spc="15" baseline="-27777" dirty="0">
                <a:latin typeface="Times New Roman"/>
                <a:cs typeface="Times New Roman"/>
              </a:rPr>
              <a:t>i</a:t>
            </a:r>
            <a:r>
              <a:rPr sz="2200" spc="10" dirty="0">
                <a:latin typeface="Times New Roman"/>
                <a:cs typeface="Times New Roman"/>
              </a:rPr>
              <a:t>)</a:t>
            </a:r>
            <a:r>
              <a:rPr sz="2200" i="1" spc="10" dirty="0">
                <a:latin typeface="Times New Roman"/>
                <a:cs typeface="Times New Roman"/>
              </a:rPr>
              <a:t>P</a:t>
            </a:r>
            <a:r>
              <a:rPr sz="2200" spc="10" dirty="0">
                <a:latin typeface="Times New Roman"/>
                <a:cs typeface="Times New Roman"/>
              </a:rPr>
              <a:t>(</a:t>
            </a:r>
            <a:r>
              <a:rPr sz="2200" i="1" spc="10" dirty="0">
                <a:latin typeface="Times New Roman"/>
                <a:cs typeface="Times New Roman"/>
              </a:rPr>
              <a:t>C</a:t>
            </a:r>
            <a:r>
              <a:rPr sz="3300" i="1" spc="15" baseline="-27777" dirty="0">
                <a:latin typeface="Times New Roman"/>
                <a:cs typeface="Times New Roman"/>
              </a:rPr>
              <a:t>i</a:t>
            </a:r>
            <a:r>
              <a:rPr sz="2200" spc="10" dirty="0">
                <a:latin typeface="Times New Roman"/>
                <a:cs typeface="Times New Roman"/>
              </a:rPr>
              <a:t>)</a:t>
            </a: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75969" y="4801972"/>
            <a:ext cx="6781800" cy="1722755"/>
          </a:xfrm>
          <a:prstGeom prst="rect">
            <a:avLst/>
          </a:prstGeom>
        </p:spPr>
        <p:txBody>
          <a:bodyPr vert="horz" wrap="square" lIns="0" tIns="239395" rIns="0" bIns="0" rtlCol="0">
            <a:spAutoFit/>
          </a:bodyPr>
          <a:lstStyle/>
          <a:p>
            <a:pPr marL="361950" indent="-324485">
              <a:lnSpc>
                <a:spcPct val="100000"/>
              </a:lnSpc>
              <a:spcBef>
                <a:spcPts val="1885"/>
              </a:spcBef>
              <a:buClr>
                <a:srgbClr val="DD8046"/>
              </a:buClr>
              <a:buSzPct val="61111"/>
              <a:buFont typeface="Wingdings"/>
              <a:buChar char=""/>
              <a:tabLst>
                <a:tab pos="361950" algn="l"/>
                <a:tab pos="362585" algn="l"/>
              </a:tabLst>
            </a:pPr>
            <a:r>
              <a:rPr sz="2700" spc="-245" dirty="0">
                <a:latin typeface="Arial"/>
                <a:cs typeface="Arial"/>
              </a:rPr>
              <a:t>Since </a:t>
            </a:r>
            <a:r>
              <a:rPr sz="2700" spc="-270" dirty="0">
                <a:latin typeface="Arial"/>
                <a:cs typeface="Arial"/>
              </a:rPr>
              <a:t>P(X) </a:t>
            </a:r>
            <a:r>
              <a:rPr sz="2700" spc="-229" dirty="0">
                <a:latin typeface="Arial"/>
                <a:cs typeface="Arial"/>
              </a:rPr>
              <a:t>is </a:t>
            </a:r>
            <a:r>
              <a:rPr sz="2700" spc="-195" dirty="0">
                <a:latin typeface="Arial"/>
                <a:cs typeface="Arial"/>
              </a:rPr>
              <a:t>constant </a:t>
            </a:r>
            <a:r>
              <a:rPr sz="2700" spc="-30" dirty="0">
                <a:latin typeface="Arial"/>
                <a:cs typeface="Arial"/>
              </a:rPr>
              <a:t>for </a:t>
            </a:r>
            <a:r>
              <a:rPr sz="2700" spc="-5" dirty="0">
                <a:latin typeface="Arial"/>
                <a:cs typeface="Arial"/>
              </a:rPr>
              <a:t>all </a:t>
            </a:r>
            <a:r>
              <a:rPr sz="2700" spc="-260" dirty="0">
                <a:latin typeface="Arial"/>
                <a:cs typeface="Arial"/>
              </a:rPr>
              <a:t>classes,</a:t>
            </a:r>
            <a:r>
              <a:rPr sz="2700" spc="-240" dirty="0">
                <a:latin typeface="Arial"/>
                <a:cs typeface="Arial"/>
              </a:rPr>
              <a:t> </a:t>
            </a:r>
            <a:r>
              <a:rPr sz="2700" spc="-120" dirty="0">
                <a:latin typeface="Arial"/>
                <a:cs typeface="Arial"/>
              </a:rPr>
              <a:t>only</a:t>
            </a:r>
            <a:endParaRPr sz="2700">
              <a:latin typeface="Arial"/>
              <a:cs typeface="Arial"/>
            </a:endParaRPr>
          </a:p>
          <a:p>
            <a:pPr marL="3905885">
              <a:lnSpc>
                <a:spcPct val="100000"/>
              </a:lnSpc>
              <a:spcBef>
                <a:spcPts val="1570"/>
              </a:spcBef>
            </a:pPr>
            <a:r>
              <a:rPr sz="2350" i="1" spc="-60" dirty="0">
                <a:latin typeface="Times New Roman"/>
                <a:cs typeface="Times New Roman"/>
              </a:rPr>
              <a:t>P</a:t>
            </a:r>
            <a:r>
              <a:rPr sz="2350" spc="-60" dirty="0">
                <a:latin typeface="Times New Roman"/>
                <a:cs typeface="Times New Roman"/>
              </a:rPr>
              <a:t>(</a:t>
            </a:r>
            <a:r>
              <a:rPr sz="2350" i="1" spc="-60" dirty="0">
                <a:latin typeface="Times New Roman"/>
                <a:cs typeface="Times New Roman"/>
              </a:rPr>
              <a:t>C</a:t>
            </a:r>
            <a:r>
              <a:rPr sz="3525" i="1" spc="-89" baseline="-28368" dirty="0">
                <a:latin typeface="Times New Roman"/>
                <a:cs typeface="Times New Roman"/>
              </a:rPr>
              <a:t>i</a:t>
            </a:r>
            <a:r>
              <a:rPr sz="3525" i="1" spc="-480" baseline="-28368" dirty="0">
                <a:latin typeface="Times New Roman"/>
                <a:cs typeface="Times New Roman"/>
              </a:rPr>
              <a:t> </a:t>
            </a:r>
            <a:r>
              <a:rPr sz="2350" spc="60" dirty="0">
                <a:latin typeface="Times New Roman"/>
                <a:cs typeface="Times New Roman"/>
              </a:rPr>
              <a:t>|</a:t>
            </a:r>
            <a:r>
              <a:rPr sz="2350" b="1" spc="60" dirty="0">
                <a:latin typeface="Times New Roman"/>
                <a:cs typeface="Times New Roman"/>
              </a:rPr>
              <a:t>X</a:t>
            </a:r>
            <a:r>
              <a:rPr sz="2350" spc="60" dirty="0">
                <a:latin typeface="Times New Roman"/>
                <a:cs typeface="Times New Roman"/>
              </a:rPr>
              <a:t>)</a:t>
            </a:r>
            <a:r>
              <a:rPr sz="2350" spc="-360" dirty="0">
                <a:latin typeface="Times New Roman"/>
                <a:cs typeface="Times New Roman"/>
              </a:rPr>
              <a:t> </a:t>
            </a:r>
            <a:r>
              <a:rPr sz="2350" spc="35" dirty="0">
                <a:latin typeface="Symbol"/>
                <a:cs typeface="Times New Roman" panose="02020603050405020304" pitchFamily="18" charset="0"/>
              </a:rPr>
              <a:t></a:t>
            </a:r>
            <a:r>
              <a:rPr sz="2350" spc="-300" dirty="0">
                <a:latin typeface="Times New Roman"/>
                <a:cs typeface="Times New Roman"/>
              </a:rPr>
              <a:t> </a:t>
            </a:r>
            <a:r>
              <a:rPr sz="2350" i="1" spc="15" dirty="0">
                <a:latin typeface="Times New Roman"/>
                <a:cs typeface="Times New Roman"/>
              </a:rPr>
              <a:t>P</a:t>
            </a:r>
            <a:r>
              <a:rPr sz="2350" spc="15" dirty="0">
                <a:latin typeface="Times New Roman"/>
                <a:cs typeface="Times New Roman"/>
              </a:rPr>
              <a:t>(</a:t>
            </a:r>
            <a:r>
              <a:rPr sz="2350" b="1" spc="15" dirty="0">
                <a:latin typeface="Times New Roman"/>
                <a:cs typeface="Times New Roman"/>
              </a:rPr>
              <a:t>X</a:t>
            </a:r>
            <a:r>
              <a:rPr sz="2350" spc="15" dirty="0">
                <a:latin typeface="Times New Roman"/>
                <a:cs typeface="Times New Roman"/>
              </a:rPr>
              <a:t>|</a:t>
            </a:r>
            <a:r>
              <a:rPr sz="2350" i="1" spc="15" dirty="0">
                <a:latin typeface="Times New Roman"/>
                <a:cs typeface="Times New Roman"/>
              </a:rPr>
              <a:t>C</a:t>
            </a:r>
            <a:r>
              <a:rPr sz="3525" i="1" spc="22" baseline="-28368" dirty="0">
                <a:latin typeface="Times New Roman"/>
                <a:cs typeface="Times New Roman"/>
              </a:rPr>
              <a:t>i</a:t>
            </a:r>
            <a:r>
              <a:rPr sz="2350" spc="15" dirty="0">
                <a:latin typeface="Times New Roman"/>
                <a:cs typeface="Times New Roman"/>
              </a:rPr>
              <a:t>)</a:t>
            </a:r>
            <a:r>
              <a:rPr sz="2350" i="1" spc="15" dirty="0">
                <a:latin typeface="Times New Roman"/>
                <a:cs typeface="Times New Roman"/>
              </a:rPr>
              <a:t>P</a:t>
            </a:r>
            <a:r>
              <a:rPr sz="2350" spc="15" dirty="0">
                <a:latin typeface="Times New Roman"/>
                <a:cs typeface="Times New Roman"/>
              </a:rPr>
              <a:t>(</a:t>
            </a:r>
            <a:r>
              <a:rPr sz="2350" i="1" spc="15" dirty="0">
                <a:latin typeface="Times New Roman"/>
                <a:cs typeface="Times New Roman"/>
              </a:rPr>
              <a:t>C</a:t>
            </a:r>
            <a:r>
              <a:rPr sz="3525" i="1" spc="22" baseline="-28368" dirty="0">
                <a:latin typeface="Times New Roman"/>
                <a:cs typeface="Times New Roman"/>
              </a:rPr>
              <a:t>i</a:t>
            </a:r>
            <a:r>
              <a:rPr sz="2350" spc="15" dirty="0">
                <a:latin typeface="Times New Roman"/>
                <a:cs typeface="Times New Roman"/>
              </a:rPr>
              <a:t>)</a:t>
            </a:r>
            <a:endParaRPr sz="2350">
              <a:latin typeface="Times New Roman"/>
              <a:cs typeface="Times New Roman"/>
            </a:endParaRPr>
          </a:p>
          <a:p>
            <a:pPr marL="400050">
              <a:lnSpc>
                <a:spcPct val="100000"/>
              </a:lnSpc>
              <a:spcBef>
                <a:spcPts val="710"/>
              </a:spcBef>
            </a:pPr>
            <a:r>
              <a:rPr sz="2700" spc="-215" dirty="0">
                <a:latin typeface="Arial"/>
                <a:cs typeface="Arial"/>
              </a:rPr>
              <a:t>needs </a:t>
            </a:r>
            <a:r>
              <a:rPr sz="2700" spc="-80" dirty="0">
                <a:latin typeface="Arial"/>
                <a:cs typeface="Arial"/>
              </a:rPr>
              <a:t>to be</a:t>
            </a:r>
            <a:r>
              <a:rPr sz="2700" spc="-330" dirty="0">
                <a:latin typeface="Arial"/>
                <a:cs typeface="Arial"/>
              </a:rPr>
              <a:t> </a:t>
            </a:r>
            <a:r>
              <a:rPr sz="2700" spc="-140" dirty="0">
                <a:latin typeface="Arial"/>
                <a:cs typeface="Arial"/>
              </a:rPr>
              <a:t>maximized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6254</Words>
  <Application>Microsoft Office PowerPoint</Application>
  <PresentationFormat>Widescreen</PresentationFormat>
  <Paragraphs>1121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6" baseType="lpstr">
      <vt:lpstr>Arial</vt:lpstr>
      <vt:lpstr>Calibri</vt:lpstr>
      <vt:lpstr>Calibri Light</vt:lpstr>
      <vt:lpstr>Carlito</vt:lpstr>
      <vt:lpstr>Symbol</vt:lpstr>
      <vt:lpstr>Tahoma</vt:lpstr>
      <vt:lpstr>Times New Roman</vt:lpstr>
      <vt:lpstr>Trebuchet MS</vt:lpstr>
      <vt:lpstr>Wingdings</vt:lpstr>
      <vt:lpstr>Office Theme</vt:lpstr>
      <vt:lpstr>Classification: Advanced Methods</vt:lpstr>
      <vt:lpstr>Bayesian Classification: Why?</vt:lpstr>
      <vt:lpstr>Bayes’ Theorem: Basics</vt:lpstr>
      <vt:lpstr>Bayes’ Theorem: Basics</vt:lpstr>
      <vt:lpstr>Bayes’ Theorem: Basics</vt:lpstr>
      <vt:lpstr>Bayes’ Theorem: Basics</vt:lpstr>
      <vt:lpstr>Prediction Based on Bayes’ Theorem</vt:lpstr>
      <vt:lpstr>Classification Is to Derive the Maximum Posteriori</vt:lpstr>
      <vt:lpstr>Classification Is to Derive the Maximum Posteriori</vt:lpstr>
      <vt:lpstr>Naïve Bayes Classifier</vt:lpstr>
      <vt:lpstr>Naïve Bayes Classifier</vt:lpstr>
      <vt:lpstr>Naïve Bayes Classifier</vt:lpstr>
      <vt:lpstr>Naïve Bayes Classifier: Training Dataset</vt:lpstr>
      <vt:lpstr>Naïve Bayes Classifier: An Example</vt:lpstr>
      <vt:lpstr>Naïve Bayes Classifier: An Example</vt:lpstr>
      <vt:lpstr>Naïve Bayes Classifier: An Example</vt:lpstr>
      <vt:lpstr>Naïve Bayes Classifier: An Example</vt:lpstr>
      <vt:lpstr>Naïve Bayes Classifier: An Example</vt:lpstr>
      <vt:lpstr>Naïve Bayes Classifier: An Example</vt:lpstr>
      <vt:lpstr>Avoiding the Zero-Probability Problem</vt:lpstr>
      <vt:lpstr>Naïve Bayes Classifier: Comments</vt:lpstr>
      <vt:lpstr>Classification: Advanced Methods</vt:lpstr>
      <vt:lpstr>Lazy vs. Eager Learning</vt:lpstr>
      <vt:lpstr>Lazy Learner: Instance-Based Methods</vt:lpstr>
      <vt:lpstr>k-Nearest Neighbor (k-NN):</vt:lpstr>
      <vt:lpstr>Nearest Neighbor Classifiers</vt:lpstr>
      <vt:lpstr>Nearest-Neighbor Classifiers</vt:lpstr>
      <vt:lpstr>Definition of Nearest Neighbor</vt:lpstr>
      <vt:lpstr>Example</vt:lpstr>
      <vt:lpstr>K-Nearest-Neighbour (k-NN) Classifier</vt:lpstr>
      <vt:lpstr>K-Nearest-Neighbour (k-NN) Classifier</vt:lpstr>
      <vt:lpstr>How to Choose K: Cross Validation</vt:lpstr>
      <vt:lpstr>Discussion on the k-NN Algorithm</vt:lpstr>
      <vt:lpstr>Classification: Advanced Methods</vt:lpstr>
      <vt:lpstr>Neural Network for Classification</vt:lpstr>
      <vt:lpstr>Neuron: A Hidden/Output Layer Unit</vt:lpstr>
      <vt:lpstr>A Multi-Layer Feed-Forward Neural Network</vt:lpstr>
      <vt:lpstr>How a Multi-Layer Neural Network Works</vt:lpstr>
      <vt:lpstr>How a Multi-Layer Neural Network Works</vt:lpstr>
      <vt:lpstr>How a Multi-Layer Neural Network Works</vt:lpstr>
      <vt:lpstr>Defining a Network Topology</vt:lpstr>
      <vt:lpstr>Back Propagation</vt:lpstr>
      <vt:lpstr>From Neural Networks to Deep Learning</vt:lpstr>
      <vt:lpstr>Classification: Advanced Methods</vt:lpstr>
      <vt:lpstr>Classification: A Mathematical Mapping</vt:lpstr>
      <vt:lpstr>Discriminative Classifiers</vt:lpstr>
      <vt:lpstr>SVM—Support Vector Machines</vt:lpstr>
      <vt:lpstr>SVM—History and Applications</vt:lpstr>
      <vt:lpstr>SVM—General Philosophy</vt:lpstr>
      <vt:lpstr>SVM—Margins and Support Vectors</vt:lpstr>
      <vt:lpstr>SVM—When Data Is Linearly Separable</vt:lpstr>
      <vt:lpstr>SVM—Linearly Separable</vt:lpstr>
      <vt:lpstr>SVM—Linearly Inseparable</vt:lpstr>
      <vt:lpstr>Why Is SVM Effective on High Dimensional Data?</vt:lpstr>
      <vt:lpstr>Kernel Functions for Nonlinear Classification</vt:lpstr>
      <vt:lpstr>SVM Related 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Classification: Advanced Methods</dc:title>
  <dc:creator>drfadi</dc:creator>
  <cp:lastModifiedBy>drfadi</cp:lastModifiedBy>
  <cp:revision>3</cp:revision>
  <dcterms:created xsi:type="dcterms:W3CDTF">2020-07-18T19:04:51Z</dcterms:created>
  <dcterms:modified xsi:type="dcterms:W3CDTF">2020-07-18T19:32:29Z</dcterms:modified>
</cp:coreProperties>
</file>