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50A4-C76F-4746-8674-2492A7AAFEB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62A65-3043-4752-86AB-9150DF6E1E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27EF-8CC1-466D-B87A-F7D3B9FFA7A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A03E1-2EEC-4622-BBFC-C7F201FADA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6022-6FF2-4FDA-91DA-94B389B2B4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C4B38-4321-41F6-9716-5DD2FFE0F2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8751D-07D8-4098-B9B7-F333A3E5A41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C7230-E868-4AF5-953D-70E590DF08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D45ED-5582-46EC-8F46-0643807771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ECB7F-807C-4073-8660-780FB9DF46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2DFEC-0A1D-41A3-A175-8267535A1F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0D5DBDF-2B88-409C-B3FD-9A6EC8593E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logo2 copy"/>
          <p:cNvPicPr>
            <a:picLocks noChangeAspect="1" noChangeArrowheads="1"/>
          </p:cNvPicPr>
          <p:nvPr/>
        </p:nvPicPr>
        <p:blipFill>
          <a:blip r:embed="rId2"/>
          <a:srcRect b="12593"/>
          <a:stretch>
            <a:fillRect/>
          </a:stretch>
        </p:blipFill>
        <p:spPr bwMode="auto">
          <a:xfrm>
            <a:off x="3797300" y="69850"/>
            <a:ext cx="15494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2244725" y="1682750"/>
            <a:ext cx="46275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/>
            <a:r>
              <a:rPr lang="en-US" sz="2800">
                <a:solidFill>
                  <a:srgbClr val="02519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lang="en-US" sz="1000">
              <a:solidFill>
                <a:srgbClr val="02519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sz="2400">
                <a:solidFill>
                  <a:srgbClr val="02519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lang="en-US" sz="10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40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Department of Physiology</a:t>
            </a:r>
            <a:endParaRPr lang="en-US" sz="10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Anatomy and Physiology 1</a:t>
            </a:r>
            <a:endParaRPr lang="en-US" sz="10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7102101</a:t>
            </a:r>
            <a:endParaRPr lang="en-US" sz="24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2501900" y="3884613"/>
            <a:ext cx="4000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1846263" y="4572000"/>
            <a:ext cx="56435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Chapter 5:</a:t>
            </a:r>
          </a:p>
          <a:p>
            <a:pPr algn="ctr"/>
            <a:r>
              <a:rPr lang="en-US" sz="2800" dirty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The Nervous </a:t>
            </a:r>
            <a:r>
              <a:rPr lang="en-US" sz="2800" dirty="0" smtClean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pPr algn="ctr"/>
            <a:r>
              <a:rPr lang="en-US" sz="2400" i="1" u="sng" dirty="0" smtClean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Part 7: Peripheral Nervous System</a:t>
            </a:r>
            <a:endParaRPr lang="en-US" sz="2800" dirty="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ar-SA" sz="2800" dirty="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33438" y="376238"/>
            <a:ext cx="83820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 dirty="0">
                <a:solidFill>
                  <a:schemeClr val="bg1"/>
                </a:solidFill>
                <a:latin typeface="+mj-lt"/>
              </a:rPr>
              <a:t>Peripheral Nervous System</a:t>
            </a:r>
          </a:p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7188" y="1782763"/>
            <a:ext cx="838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3600" dirty="0">
                <a:solidFill>
                  <a:srgbClr val="025198"/>
                </a:solidFill>
                <a:latin typeface="+mj-lt"/>
              </a:rPr>
              <a:t>Structure of a Nerve: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1000" y="2714625"/>
            <a:ext cx="4572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800" dirty="0" err="1">
                <a:solidFill>
                  <a:srgbClr val="025198"/>
                </a:solidFill>
                <a:latin typeface="+mj-lt"/>
              </a:rPr>
              <a:t>Endoneurium</a:t>
            </a:r>
            <a:r>
              <a:rPr lang="en-US" sz="2800" dirty="0">
                <a:solidFill>
                  <a:srgbClr val="025198"/>
                </a:solidFill>
                <a:latin typeface="+mj-lt"/>
              </a:rPr>
              <a:t> surrounds each fiber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Groups of fibers are bound into fascicles by </a:t>
            </a:r>
            <a:r>
              <a:rPr lang="en-US" sz="2800" dirty="0" err="1">
                <a:solidFill>
                  <a:srgbClr val="025198"/>
                </a:solidFill>
                <a:latin typeface="+mj-lt"/>
              </a:rPr>
              <a:t>perineurium</a:t>
            </a:r>
            <a:endParaRPr lang="en-US" sz="2800" dirty="0">
              <a:solidFill>
                <a:srgbClr val="025198"/>
              </a:solidFill>
              <a:latin typeface="+mj-lt"/>
            </a:endParaRP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Fascicles are bound together by </a:t>
            </a:r>
            <a:r>
              <a:rPr lang="en-US" sz="2800" dirty="0" err="1">
                <a:solidFill>
                  <a:srgbClr val="025198"/>
                </a:solidFill>
                <a:latin typeface="+mj-lt"/>
              </a:rPr>
              <a:t>epineurium</a:t>
            </a:r>
            <a:endParaRPr lang="en-US" sz="2400" dirty="0">
              <a:solidFill>
                <a:srgbClr val="025198"/>
              </a:solidFill>
              <a:latin typeface="+mj-lt"/>
            </a:endParaRPr>
          </a:p>
        </p:txBody>
      </p:sp>
      <p:pic>
        <p:nvPicPr>
          <p:cNvPr id="327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0363" y="1628775"/>
            <a:ext cx="3459162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build="p" autoUpdateAnimBg="0" advAuto="0"/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04875" y="419100"/>
            <a:ext cx="838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 dirty="0">
                <a:solidFill>
                  <a:schemeClr val="bg1"/>
                </a:solidFill>
                <a:latin typeface="+mj-lt"/>
              </a:rPr>
              <a:t>Classification of Nerves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66750" y="2508250"/>
            <a:ext cx="6619875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l" rtl="0">
              <a:lnSpc>
                <a:spcPct val="90000"/>
              </a:lnSpc>
              <a:spcAft>
                <a:spcPct val="50000"/>
              </a:spcAft>
              <a:buClr>
                <a:srgbClr val="025198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Mixed nerves – both sensory and motor fibers</a:t>
            </a:r>
          </a:p>
          <a:p>
            <a:pPr marL="514350" indent="-514350" algn="l" rtl="0">
              <a:lnSpc>
                <a:spcPct val="90000"/>
              </a:lnSpc>
              <a:spcAft>
                <a:spcPct val="50000"/>
              </a:spcAft>
              <a:buClr>
                <a:srgbClr val="025198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Afferent (sensory) nerves – carry impulses toward the CNS</a:t>
            </a:r>
          </a:p>
          <a:p>
            <a:pPr marL="514350" indent="-514350" algn="l" rtl="0">
              <a:lnSpc>
                <a:spcPct val="90000"/>
              </a:lnSpc>
              <a:spcAft>
                <a:spcPct val="50000"/>
              </a:spcAft>
              <a:buClr>
                <a:srgbClr val="025198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Efferent (motor) nerves – carry impulses away from the CNS</a:t>
            </a:r>
            <a:endParaRPr lang="en-US" sz="2400" dirty="0">
              <a:solidFill>
                <a:srgbClr val="025198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6313" y="357188"/>
            <a:ext cx="838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 dirty="0">
                <a:solidFill>
                  <a:schemeClr val="bg1"/>
                </a:solidFill>
                <a:latin typeface="+mj-lt"/>
              </a:rPr>
              <a:t>Spinal Nerves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14313" y="1643063"/>
            <a:ext cx="98345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There is a pair of spinal nerves at the level of each vertebrae</a:t>
            </a:r>
          </a:p>
        </p:txBody>
      </p:sp>
      <p:pic>
        <p:nvPicPr>
          <p:cNvPr id="34820" name="Picture 1"/>
          <p:cNvPicPr>
            <a:picLocks noChangeAspect="1" noChangeArrowheads="1"/>
          </p:cNvPicPr>
          <p:nvPr/>
        </p:nvPicPr>
        <p:blipFill>
          <a:blip r:embed="rId2"/>
          <a:srcRect b="32584"/>
          <a:stretch>
            <a:fillRect/>
          </a:stretch>
        </p:blipFill>
        <p:spPr bwMode="auto">
          <a:xfrm>
            <a:off x="531813" y="2200275"/>
            <a:ext cx="50403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"/>
          <p:cNvPicPr>
            <a:picLocks noChangeAspect="1" noChangeArrowheads="1"/>
          </p:cNvPicPr>
          <p:nvPr/>
        </p:nvPicPr>
        <p:blipFill>
          <a:blip r:embed="rId2"/>
          <a:srcRect l="56268" t="66425" b="2841"/>
          <a:stretch>
            <a:fillRect/>
          </a:stretch>
        </p:blipFill>
        <p:spPr bwMode="auto">
          <a:xfrm>
            <a:off x="5715000" y="3143250"/>
            <a:ext cx="24987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09538" y="3348038"/>
            <a:ext cx="3667126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 dirty="0">
                <a:solidFill>
                  <a:srgbClr val="025198"/>
                </a:solidFill>
                <a:latin typeface="+mj-lt"/>
              </a:rPr>
              <a:t>Cranial Nerves</a:t>
            </a:r>
          </a:p>
        </p:txBody>
      </p:sp>
      <p:pic>
        <p:nvPicPr>
          <p:cNvPr id="35843" name="Picture 1"/>
          <p:cNvPicPr>
            <a:picLocks noChangeAspect="1" noChangeArrowheads="1"/>
          </p:cNvPicPr>
          <p:nvPr/>
        </p:nvPicPr>
        <p:blipFill>
          <a:blip r:embed="rId2"/>
          <a:srcRect r="5923"/>
          <a:stretch>
            <a:fillRect/>
          </a:stretch>
        </p:blipFill>
        <p:spPr bwMode="auto">
          <a:xfrm>
            <a:off x="3400425" y="71438"/>
            <a:ext cx="5672138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Diseño predeterminado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1</cp:revision>
  <dcterms:created xsi:type="dcterms:W3CDTF">2012-08-06T13:07:31Z</dcterms:created>
  <dcterms:modified xsi:type="dcterms:W3CDTF">2012-08-06T13:08:42Z</dcterms:modified>
</cp:coreProperties>
</file>