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59" r:id="rId9"/>
    <p:sldId id="266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4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to </a:t>
            </a:r>
            <a:r>
              <a:rPr lang="en-US" b="1" dirty="0" smtClean="0">
                <a:solidFill>
                  <a:srgbClr val="FF0000"/>
                </a:solidFill>
              </a:rPr>
              <a:t>Organizations &amp; Management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Managerial levels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524000"/>
            <a:ext cx="6477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Management?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Management: t</a:t>
            </a:r>
            <a:r>
              <a:rPr lang="en-US" sz="2800" dirty="0" smtClean="0"/>
              <a:t>he </a:t>
            </a:r>
            <a:r>
              <a:rPr lang="en-US" sz="2800" dirty="0" smtClean="0"/>
              <a:t>process of coordinating and overseeing the work activities of others so that their activities are completed efficiently and effectively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b="1" dirty="0" smtClean="0"/>
              <a:t>Efficiency: </a:t>
            </a:r>
            <a:r>
              <a:rPr lang="en-US" sz="2800" dirty="0" smtClean="0"/>
              <a:t>doing </a:t>
            </a:r>
            <a:r>
              <a:rPr lang="en-US" sz="2800" dirty="0" smtClean="0"/>
              <a:t>things right, or getting the most output from the least amount of inputs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b="1" dirty="0" smtClean="0"/>
              <a:t>Effectiveness: </a:t>
            </a:r>
            <a:r>
              <a:rPr lang="en-US" sz="2800" dirty="0" smtClean="0"/>
              <a:t>doing </a:t>
            </a:r>
            <a:r>
              <a:rPr lang="en-US" sz="2800" dirty="0" smtClean="0"/>
              <a:t>the right things, or completing activities so that </a:t>
            </a:r>
            <a:r>
              <a:rPr lang="en-US" sz="2800" dirty="0" smtClean="0"/>
              <a:t>organizational </a:t>
            </a:r>
            <a:r>
              <a:rPr lang="en-US" sz="2800" dirty="0" smtClean="0"/>
              <a:t>goals are attained.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Efficiency and effectiveness in management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81200"/>
            <a:ext cx="68865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Management functions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32731"/>
            <a:ext cx="8610600" cy="509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Management roles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term management roles refers </a:t>
            </a:r>
            <a:r>
              <a:rPr lang="en-US" dirty="0" smtClean="0"/>
              <a:t>to: specific </a:t>
            </a:r>
            <a:r>
              <a:rPr lang="en-US" dirty="0" smtClean="0"/>
              <a:t>categories of managerial </a:t>
            </a:r>
            <a:r>
              <a:rPr lang="en-US" dirty="0" smtClean="0"/>
              <a:t>behavior </a:t>
            </a:r>
            <a:r>
              <a:rPr lang="en-US" dirty="0" smtClean="0"/>
              <a:t>expected of and exhibited by a manager.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Henry </a:t>
            </a:r>
            <a:r>
              <a:rPr lang="en-US" b="1" dirty="0" err="1" smtClean="0"/>
              <a:t>Mintzberg</a:t>
            </a:r>
            <a:r>
              <a:rPr lang="en-US" dirty="0" smtClean="0"/>
              <a:t>, a prominent management researcher, </a:t>
            </a:r>
            <a:r>
              <a:rPr lang="en-US" dirty="0" smtClean="0"/>
              <a:t>conclude </a:t>
            </a:r>
            <a:r>
              <a:rPr lang="en-US" dirty="0" smtClean="0"/>
              <a:t>that managers perform ten different but highly interrelated roles.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Mintzberg’s</a:t>
            </a:r>
            <a:r>
              <a:rPr lang="en-US" b="1" dirty="0" smtClean="0">
                <a:solidFill>
                  <a:srgbClr val="FF0000"/>
                </a:solidFill>
              </a:rPr>
              <a:t> managerial roles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Interpersonal roles (3 roles): </a:t>
            </a:r>
            <a:r>
              <a:rPr lang="en-US" dirty="0" smtClean="0"/>
              <a:t>managerial </a:t>
            </a:r>
            <a:r>
              <a:rPr lang="en-US" dirty="0" smtClean="0"/>
              <a:t>roles that involve people and other duties that are </a:t>
            </a:r>
            <a:r>
              <a:rPr lang="en-US" dirty="0" smtClean="0"/>
              <a:t>ceremonial </a:t>
            </a:r>
            <a:r>
              <a:rPr lang="en-US" dirty="0" smtClean="0"/>
              <a:t>and symbolic in nature.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Informational roles </a:t>
            </a:r>
            <a:r>
              <a:rPr lang="en-US" b="1" dirty="0" smtClean="0"/>
              <a:t>(3 roles)</a:t>
            </a:r>
            <a:r>
              <a:rPr lang="en-US" b="1" dirty="0" smtClean="0"/>
              <a:t>: </a:t>
            </a:r>
            <a:r>
              <a:rPr lang="en-US" dirty="0" smtClean="0"/>
              <a:t>managerial </a:t>
            </a:r>
            <a:r>
              <a:rPr lang="en-US" dirty="0" smtClean="0"/>
              <a:t>roles that involve receiving, collecting and disseminating information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Decisional roles (4 </a:t>
            </a:r>
            <a:r>
              <a:rPr lang="en-US" b="1" dirty="0" smtClean="0"/>
              <a:t>roles)</a:t>
            </a:r>
            <a:r>
              <a:rPr lang="en-US" b="1" dirty="0" smtClean="0"/>
              <a:t>: </a:t>
            </a:r>
            <a:r>
              <a:rPr lang="en-US" dirty="0" smtClean="0"/>
              <a:t>managerial </a:t>
            </a:r>
            <a:r>
              <a:rPr lang="en-US" dirty="0" smtClean="0"/>
              <a:t>roles that revolve around making decisions.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Katz’s 3 essential </a:t>
            </a:r>
            <a:r>
              <a:rPr lang="en-US" b="1" dirty="0" smtClean="0">
                <a:solidFill>
                  <a:srgbClr val="FF0000"/>
                </a:solidFill>
              </a:rPr>
              <a:t>managerial skills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Technical skills: </a:t>
            </a:r>
            <a:r>
              <a:rPr lang="en-US" dirty="0" smtClean="0"/>
              <a:t>Knowledge </a:t>
            </a:r>
            <a:r>
              <a:rPr lang="en-US" dirty="0" smtClean="0"/>
              <a:t>of and proficiency in a certain </a:t>
            </a:r>
            <a:r>
              <a:rPr lang="en-US" dirty="0" smtClean="0"/>
              <a:t>specialized </a:t>
            </a:r>
            <a:r>
              <a:rPr lang="en-US" dirty="0" smtClean="0"/>
              <a:t>field. </a:t>
            </a:r>
          </a:p>
          <a:p>
            <a:r>
              <a:rPr lang="en-US" b="1" dirty="0" smtClean="0"/>
              <a:t>Human skills: </a:t>
            </a:r>
            <a:r>
              <a:rPr lang="en-US" dirty="0" smtClean="0"/>
              <a:t>The </a:t>
            </a:r>
            <a:r>
              <a:rPr lang="en-US" dirty="0" smtClean="0"/>
              <a:t>ability to work well with other people individually and in a group. </a:t>
            </a:r>
          </a:p>
          <a:p>
            <a:r>
              <a:rPr lang="en-US" b="1" dirty="0" smtClean="0"/>
              <a:t>Conceptual skills: </a:t>
            </a:r>
            <a:r>
              <a:rPr lang="en-US" dirty="0" smtClean="0"/>
              <a:t>The </a:t>
            </a:r>
            <a:r>
              <a:rPr lang="en-US" dirty="0" smtClean="0"/>
              <a:t>ability to think and to </a:t>
            </a:r>
            <a:r>
              <a:rPr lang="en-US" dirty="0" smtClean="0"/>
              <a:t>conceptualize </a:t>
            </a:r>
            <a:r>
              <a:rPr lang="en-US" dirty="0" smtClean="0"/>
              <a:t>about abstract and complex situations.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343400"/>
            <a:ext cx="57531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Is </a:t>
            </a:r>
            <a:r>
              <a:rPr lang="en-US" b="1" dirty="0" smtClean="0">
                <a:solidFill>
                  <a:srgbClr val="FF0000"/>
                </a:solidFill>
              </a:rPr>
              <a:t>the manager’s job universal?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4983163"/>
          </a:xfrm>
        </p:spPr>
        <p:txBody>
          <a:bodyPr/>
          <a:lstStyle/>
          <a:p>
            <a:r>
              <a:rPr lang="en-US" dirty="0" smtClean="0"/>
              <a:t>As </a:t>
            </a:r>
            <a:r>
              <a:rPr lang="en-US" dirty="0" smtClean="0"/>
              <a:t>managers move up the </a:t>
            </a:r>
            <a:r>
              <a:rPr lang="en-US" dirty="0" smtClean="0"/>
              <a:t>organization </a:t>
            </a:r>
            <a:r>
              <a:rPr lang="en-US" dirty="0" smtClean="0"/>
              <a:t>they do more planning and </a:t>
            </a:r>
            <a:r>
              <a:rPr lang="en-US" dirty="0" smtClean="0"/>
              <a:t>less </a:t>
            </a:r>
            <a:r>
              <a:rPr lang="en-US" dirty="0" smtClean="0"/>
              <a:t>direct supervising. </a:t>
            </a:r>
            <a:endParaRPr lang="en-US" dirty="0" smtClean="0"/>
          </a:p>
          <a:p>
            <a:r>
              <a:rPr lang="en-US" u="sng" dirty="0" smtClean="0"/>
              <a:t>Distribution </a:t>
            </a:r>
            <a:r>
              <a:rPr lang="en-US" u="sng" dirty="0" smtClean="0"/>
              <a:t>of time per function by </a:t>
            </a:r>
            <a:r>
              <a:rPr lang="en-US" u="sng" dirty="0" smtClean="0"/>
              <a:t>organizational level: </a:t>
            </a:r>
            <a:endParaRPr lang="en-US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5" y="3314700"/>
            <a:ext cx="833437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Universality </a:t>
            </a:r>
            <a:r>
              <a:rPr lang="en-US" b="1" dirty="0" smtClean="0">
                <a:solidFill>
                  <a:srgbClr val="FF0000"/>
                </a:solidFill>
              </a:rPr>
              <a:t>of management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The management </a:t>
            </a:r>
            <a:r>
              <a:rPr lang="en-US" dirty="0" smtClean="0"/>
              <a:t>is needed in all types and sizes of </a:t>
            </a:r>
            <a:r>
              <a:rPr lang="en-US" dirty="0" smtClean="0"/>
              <a:t>organizations, </a:t>
            </a:r>
            <a:r>
              <a:rPr lang="en-US" dirty="0" smtClean="0"/>
              <a:t>at all </a:t>
            </a:r>
            <a:r>
              <a:rPr lang="en-US" dirty="0" smtClean="0"/>
              <a:t>organizational </a:t>
            </a:r>
            <a:r>
              <a:rPr lang="en-US" dirty="0" smtClean="0"/>
              <a:t>levels, in all </a:t>
            </a:r>
            <a:r>
              <a:rPr lang="en-US" dirty="0" smtClean="0"/>
              <a:t>organizational </a:t>
            </a:r>
            <a:r>
              <a:rPr lang="en-US" dirty="0" smtClean="0"/>
              <a:t>areas and in </a:t>
            </a:r>
            <a:r>
              <a:rPr lang="en-US" dirty="0" smtClean="0"/>
              <a:t>organizations </a:t>
            </a:r>
            <a:r>
              <a:rPr lang="en-US" dirty="0" smtClean="0"/>
              <a:t>in all countries around the globe.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Universal need for management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8229600" cy="480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Learning outcomes 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Describe the characteristics of an </a:t>
            </a:r>
            <a:r>
              <a:rPr lang="en-US" sz="2800" dirty="0" err="1" smtClean="0"/>
              <a:t>organisation</a:t>
            </a:r>
            <a:r>
              <a:rPr lang="en-US" sz="28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Explain why managers are important to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Classify managers and non-managerial employees.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terms: management, efficiency and effectiveness.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Describe the functions, roles and skills of managers.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Discuss whether the manager’s job is universal.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Outline the factors that are reshaping and redefining the manager’s job.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Explain the value of studying management.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Challenges </a:t>
            </a:r>
            <a:r>
              <a:rPr lang="en-US" b="1" dirty="0" smtClean="0">
                <a:solidFill>
                  <a:srgbClr val="FF0000"/>
                </a:solidFill>
              </a:rPr>
              <a:t>&amp; rewards </a:t>
            </a:r>
            <a:r>
              <a:rPr lang="en-US" b="1" dirty="0" smtClean="0">
                <a:solidFill>
                  <a:srgbClr val="FF0000"/>
                </a:solidFill>
              </a:rPr>
              <a:t>of being a manager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8305799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Challenges </a:t>
            </a:r>
            <a:r>
              <a:rPr lang="en-US" b="1" dirty="0" smtClean="0">
                <a:solidFill>
                  <a:srgbClr val="FF0000"/>
                </a:solidFill>
              </a:rPr>
              <a:t>&amp; rewards </a:t>
            </a:r>
            <a:r>
              <a:rPr lang="en-US" b="1" dirty="0" smtClean="0">
                <a:solidFill>
                  <a:srgbClr val="FF0000"/>
                </a:solidFill>
              </a:rPr>
              <a:t>of being a manager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83820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What is an </a:t>
            </a:r>
            <a:r>
              <a:rPr lang="en-US" b="1" dirty="0" err="1" smtClean="0">
                <a:solidFill>
                  <a:srgbClr val="FF0000"/>
                </a:solidFill>
              </a:rPr>
              <a:t>organisation</a:t>
            </a:r>
            <a:r>
              <a:rPr lang="en-US" b="1" dirty="0" smtClean="0">
                <a:solidFill>
                  <a:srgbClr val="FF0000"/>
                </a:solidFill>
              </a:rPr>
              <a:t>?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organization </a:t>
            </a:r>
            <a:r>
              <a:rPr lang="en-US" dirty="0" smtClean="0"/>
              <a:t>is a deliberate arrangement of people to accomplish some specific purpose. 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smtClean="0"/>
              <a:t>organizations </a:t>
            </a:r>
            <a:r>
              <a:rPr lang="en-US" dirty="0" smtClean="0"/>
              <a:t>share three common characteristics: 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organization </a:t>
            </a:r>
            <a:r>
              <a:rPr lang="en-US" dirty="0" smtClean="0"/>
              <a:t>has a </a:t>
            </a:r>
            <a:r>
              <a:rPr lang="en-US" i="1" dirty="0" smtClean="0"/>
              <a:t>distinct purpose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organization </a:t>
            </a:r>
            <a:r>
              <a:rPr lang="en-US" dirty="0" smtClean="0"/>
              <a:t>is composed of </a:t>
            </a:r>
            <a:r>
              <a:rPr lang="en-US" i="1" dirty="0" smtClean="0"/>
              <a:t>people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organizations </a:t>
            </a:r>
            <a:r>
              <a:rPr lang="en-US" dirty="0" smtClean="0"/>
              <a:t>develop some </a:t>
            </a:r>
            <a:r>
              <a:rPr lang="en-US" i="1" dirty="0" smtClean="0"/>
              <a:t>deliberate structure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Characteristics of organizations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76400"/>
            <a:ext cx="7067550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Traditional view &amp; a contemporary view of organizations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95399"/>
            <a:ext cx="6248400" cy="548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Traditional view &amp; a contemporary view of organizations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848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Why are managers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organizations need their managerial skills and abilities.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Managers are critical to getting things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Managers do matter to organizations!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Why </a:t>
            </a:r>
            <a:r>
              <a:rPr lang="en-US" b="1" dirty="0" smtClean="0">
                <a:solidFill>
                  <a:srgbClr val="FF0000"/>
                </a:solidFill>
              </a:rPr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managers?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62200"/>
            <a:ext cx="8991600" cy="3763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dirty="0" smtClean="0"/>
              <a:t>manager is someone who coordinates and oversees the work of other people so that </a:t>
            </a:r>
            <a:r>
              <a:rPr lang="en-US" sz="2800" dirty="0" smtClean="0"/>
              <a:t>organizational </a:t>
            </a:r>
            <a:r>
              <a:rPr lang="en-US" sz="2800" dirty="0" smtClean="0"/>
              <a:t>goals can be accomplished.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Managerial levels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First-line managers: </a:t>
            </a:r>
            <a:r>
              <a:rPr lang="en-US" sz="2800" dirty="0" smtClean="0"/>
              <a:t>managers </a:t>
            </a:r>
            <a:r>
              <a:rPr lang="en-US" sz="2800" dirty="0" smtClean="0"/>
              <a:t>at the lowest level of the </a:t>
            </a:r>
            <a:r>
              <a:rPr lang="en-US" sz="2800" dirty="0" smtClean="0"/>
              <a:t>organization </a:t>
            </a:r>
            <a:r>
              <a:rPr lang="en-US" sz="2800" dirty="0" smtClean="0"/>
              <a:t>who manage the work of non-managerial employees who are directly involved with the production or creation of the </a:t>
            </a:r>
            <a:r>
              <a:rPr lang="en-US" sz="2800" dirty="0" smtClean="0"/>
              <a:t>organization's </a:t>
            </a:r>
            <a:r>
              <a:rPr lang="en-US" sz="2800" dirty="0" smtClean="0"/>
              <a:t>products.</a:t>
            </a:r>
          </a:p>
          <a:p>
            <a:r>
              <a:rPr lang="en-US" sz="2800" b="1" dirty="0" smtClean="0"/>
              <a:t>Middle managers: </a:t>
            </a:r>
            <a:r>
              <a:rPr lang="en-US" sz="2800" dirty="0" smtClean="0"/>
              <a:t>managers </a:t>
            </a:r>
            <a:r>
              <a:rPr lang="en-US" sz="2800" dirty="0" smtClean="0"/>
              <a:t>between the first-line level and the top level of the </a:t>
            </a:r>
            <a:r>
              <a:rPr lang="en-US" sz="2800" dirty="0" smtClean="0"/>
              <a:t>organization </a:t>
            </a:r>
            <a:r>
              <a:rPr lang="en-US" sz="2800" dirty="0" smtClean="0"/>
              <a:t>who manage the work of first-line managers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Top managers: </a:t>
            </a:r>
            <a:r>
              <a:rPr lang="en-US" sz="2800" dirty="0" smtClean="0"/>
              <a:t>managers at or near the top level of the organization who are responsible for making organization-wide decisions and establishing the goals and plans that affect the entire organization. 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535</Words>
  <Application>Microsoft Office PowerPoint</Application>
  <PresentationFormat>On-screen Show (4:3)</PresentationFormat>
  <Paragraphs>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Introduction to Organizations &amp; Management</vt:lpstr>
      <vt:lpstr>Learning outcomes  </vt:lpstr>
      <vt:lpstr>What is an organisation?  </vt:lpstr>
      <vt:lpstr>Characteristics of organizations</vt:lpstr>
      <vt:lpstr> Traditional view &amp; a contemporary view of organizations</vt:lpstr>
      <vt:lpstr> Traditional view &amp; a contemporary view of organizations</vt:lpstr>
      <vt:lpstr>Why are managers important?</vt:lpstr>
      <vt:lpstr>Why are managers? </vt:lpstr>
      <vt:lpstr>Managerial levels </vt:lpstr>
      <vt:lpstr>Managerial levels </vt:lpstr>
      <vt:lpstr>What is Management?</vt:lpstr>
      <vt:lpstr> Efficiency and effectiveness in management </vt:lpstr>
      <vt:lpstr> Management functions </vt:lpstr>
      <vt:lpstr> Management roles</vt:lpstr>
      <vt:lpstr> Mintzberg’s managerial roles </vt:lpstr>
      <vt:lpstr>Katz’s 3 essential managerial skills </vt:lpstr>
      <vt:lpstr>Is the manager’s job universal? </vt:lpstr>
      <vt:lpstr>Universality of management </vt:lpstr>
      <vt:lpstr> Universal need for management</vt:lpstr>
      <vt:lpstr> Challenges &amp; rewards of being a manager </vt:lpstr>
      <vt:lpstr> Challenges &amp; rewards of being a manager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Nidal Eshah</dc:creator>
  <cp:lastModifiedBy>Home</cp:lastModifiedBy>
  <cp:revision>30</cp:revision>
  <dcterms:created xsi:type="dcterms:W3CDTF">2006-08-16T00:00:00Z</dcterms:created>
  <dcterms:modified xsi:type="dcterms:W3CDTF">2018-05-07T12:51:56Z</dcterms:modified>
</cp:coreProperties>
</file>