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67"/>
  </p:notesMasterIdLst>
  <p:sldIdLst>
    <p:sldId id="502" r:id="rId11"/>
    <p:sldId id="267" r:id="rId12"/>
    <p:sldId id="480" r:id="rId13"/>
    <p:sldId id="353" r:id="rId14"/>
    <p:sldId id="355" r:id="rId15"/>
    <p:sldId id="358" r:id="rId16"/>
    <p:sldId id="484" r:id="rId17"/>
    <p:sldId id="508" r:id="rId18"/>
    <p:sldId id="509" r:id="rId19"/>
    <p:sldId id="510" r:id="rId20"/>
    <p:sldId id="511" r:id="rId21"/>
    <p:sldId id="537" r:id="rId22"/>
    <p:sldId id="538" r:id="rId23"/>
    <p:sldId id="386" r:id="rId24"/>
    <p:sldId id="512" r:id="rId25"/>
    <p:sldId id="513" r:id="rId26"/>
    <p:sldId id="514" r:id="rId27"/>
    <p:sldId id="515" r:id="rId28"/>
    <p:sldId id="516" r:id="rId29"/>
    <p:sldId id="394" r:id="rId30"/>
    <p:sldId id="526" r:id="rId31"/>
    <p:sldId id="521" r:id="rId32"/>
    <p:sldId id="522" r:id="rId33"/>
    <p:sldId id="523" r:id="rId34"/>
    <p:sldId id="524" r:id="rId35"/>
    <p:sldId id="525" r:id="rId36"/>
    <p:sldId id="527" r:id="rId37"/>
    <p:sldId id="539" r:id="rId38"/>
    <p:sldId id="540" r:id="rId39"/>
    <p:sldId id="541" r:id="rId40"/>
    <p:sldId id="487" r:id="rId41"/>
    <p:sldId id="455" r:id="rId42"/>
    <p:sldId id="528" r:id="rId43"/>
    <p:sldId id="529" r:id="rId44"/>
    <p:sldId id="530" r:id="rId45"/>
    <p:sldId id="402" r:id="rId46"/>
    <p:sldId id="465" r:id="rId47"/>
    <p:sldId id="531" r:id="rId48"/>
    <p:sldId id="532" r:id="rId49"/>
    <p:sldId id="533" r:id="rId50"/>
    <p:sldId id="534" r:id="rId51"/>
    <p:sldId id="411" r:id="rId52"/>
    <p:sldId id="422" r:id="rId53"/>
    <p:sldId id="423" r:id="rId54"/>
    <p:sldId id="466" r:id="rId55"/>
    <p:sldId id="413" r:id="rId56"/>
    <p:sldId id="543" r:id="rId57"/>
    <p:sldId id="544" r:id="rId58"/>
    <p:sldId id="546" r:id="rId59"/>
    <p:sldId id="490" r:id="rId60"/>
    <p:sldId id="417" r:id="rId61"/>
    <p:sldId id="418" r:id="rId62"/>
    <p:sldId id="535" r:id="rId63"/>
    <p:sldId id="421" r:id="rId64"/>
    <p:sldId id="491" r:id="rId65"/>
    <p:sldId id="536" r:id="rId66"/>
  </p:sldIdLst>
  <p:sldSz cx="9144000" cy="6858000" type="screen4x3"/>
  <p:notesSz cx="7315200" cy="96012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594" userDrawn="1">
          <p15:clr>
            <a:srgbClr val="A4A3A4"/>
          </p15:clr>
        </p15:guide>
        <p15:guide id="4" orient="horz" pos="3840">
          <p15:clr>
            <a:srgbClr val="A4A3A4"/>
          </p15:clr>
        </p15:guide>
        <p15:guide id="5" pos="5568">
          <p15:clr>
            <a:srgbClr val="A4A3A4"/>
          </p15:clr>
        </p15:guide>
        <p15:guide id="6" pos="192">
          <p15:clr>
            <a:srgbClr val="A4A3A4"/>
          </p15:clr>
        </p15:guide>
        <p15:guide id="7" pos="4896">
          <p15:clr>
            <a:srgbClr val="A4A3A4"/>
          </p15:clr>
        </p15:guide>
        <p15:guide id="8" pos="4608">
          <p15:clr>
            <a:srgbClr val="A4A3A4"/>
          </p15:clr>
        </p15:guide>
        <p15:guide id="9" pos="144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6E78"/>
    <a:srgbClr val="990000"/>
    <a:srgbClr val="7F0000"/>
    <a:srgbClr val="000099"/>
    <a:srgbClr val="0000CC"/>
    <a:srgbClr val="003618"/>
    <a:srgbClr val="00007F"/>
    <a:srgbClr val="EAEAE9"/>
    <a:srgbClr val="E4E5E3"/>
    <a:srgbClr val="F2F2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75" autoAdjust="0"/>
    <p:restoredTop sz="94949" autoAdjust="0"/>
  </p:normalViewPr>
  <p:slideViewPr>
    <p:cSldViewPr>
      <p:cViewPr>
        <p:scale>
          <a:sx n="120" d="100"/>
          <a:sy n="120" d="100"/>
        </p:scale>
        <p:origin x="-72" y="-72"/>
      </p:cViewPr>
      <p:guideLst>
        <p:guide orient="horz" pos="2160"/>
        <p:guide orient="horz" pos="3594"/>
        <p:guide orient="horz" pos="3840"/>
        <p:guide pos="2880"/>
        <p:guide pos="5568"/>
        <p:guide pos="192"/>
        <p:guide pos="4896"/>
        <p:guide pos="4608"/>
        <p:guide pos="14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0" d="100"/>
        <a:sy n="120" d="100"/>
      </p:scale>
      <p:origin x="0" y="-22237"/>
    </p:cViewPr>
  </p:sorterViewPr>
  <p:notesViewPr>
    <p:cSldViewPr>
      <p:cViewPr varScale="1">
        <p:scale>
          <a:sx n="91" d="100"/>
          <a:sy n="91" d="100"/>
        </p:scale>
        <p:origin x="2472" y="1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9/4/2020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xmlns=""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a:t>
            </a:fld>
            <a:endParaRPr lang="en-US" dirty="0"/>
          </a:p>
        </p:txBody>
      </p:sp>
    </p:spTree>
    <p:extLst>
      <p:ext uri="{BB962C8B-B14F-4D97-AF65-F5344CB8AC3E}">
        <p14:creationId xmlns:p14="http://schemas.microsoft.com/office/powerpoint/2010/main" xmlns="" val="66872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21</a:t>
            </a:fld>
            <a:endParaRPr lang="en-US" dirty="0"/>
          </a:p>
        </p:txBody>
      </p:sp>
    </p:spTree>
    <p:extLst>
      <p:ext uri="{BB962C8B-B14F-4D97-AF65-F5344CB8AC3E}">
        <p14:creationId xmlns:p14="http://schemas.microsoft.com/office/powerpoint/2010/main" xmlns="" val="293654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27</a:t>
            </a:fld>
            <a:endParaRPr lang="en-US" dirty="0"/>
          </a:p>
        </p:txBody>
      </p:sp>
    </p:spTree>
    <p:extLst>
      <p:ext uri="{BB962C8B-B14F-4D97-AF65-F5344CB8AC3E}">
        <p14:creationId xmlns:p14="http://schemas.microsoft.com/office/powerpoint/2010/main" xmlns="" val="31301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28</a:t>
            </a:fld>
            <a:endParaRPr lang="en-US" dirty="0"/>
          </a:p>
        </p:txBody>
      </p:sp>
    </p:spTree>
    <p:extLst>
      <p:ext uri="{BB962C8B-B14F-4D97-AF65-F5344CB8AC3E}">
        <p14:creationId xmlns:p14="http://schemas.microsoft.com/office/powerpoint/2010/main" xmlns="" val="39581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29</a:t>
            </a:fld>
            <a:endParaRPr lang="en-US" dirty="0"/>
          </a:p>
        </p:txBody>
      </p:sp>
    </p:spTree>
    <p:extLst>
      <p:ext uri="{BB962C8B-B14F-4D97-AF65-F5344CB8AC3E}">
        <p14:creationId xmlns:p14="http://schemas.microsoft.com/office/powerpoint/2010/main" xmlns="" val="272350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30</a:t>
            </a:fld>
            <a:endParaRPr lang="en-US" dirty="0"/>
          </a:p>
        </p:txBody>
      </p:sp>
    </p:spTree>
    <p:extLst>
      <p:ext uri="{BB962C8B-B14F-4D97-AF65-F5344CB8AC3E}">
        <p14:creationId xmlns:p14="http://schemas.microsoft.com/office/powerpoint/2010/main" xmlns="" val="255937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33</a:t>
            </a:fld>
            <a:endParaRPr lang="en-US" dirty="0"/>
          </a:p>
        </p:txBody>
      </p:sp>
    </p:spTree>
    <p:extLst>
      <p:ext uri="{BB962C8B-B14F-4D97-AF65-F5344CB8AC3E}">
        <p14:creationId xmlns:p14="http://schemas.microsoft.com/office/powerpoint/2010/main" xmlns="" val="282332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34</a:t>
            </a:fld>
            <a:endParaRPr lang="en-US" dirty="0"/>
          </a:p>
        </p:txBody>
      </p:sp>
    </p:spTree>
    <p:extLst>
      <p:ext uri="{BB962C8B-B14F-4D97-AF65-F5344CB8AC3E}">
        <p14:creationId xmlns:p14="http://schemas.microsoft.com/office/powerpoint/2010/main" xmlns="" val="35852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35</a:t>
            </a:fld>
            <a:endParaRPr lang="en-US" dirty="0"/>
          </a:p>
        </p:txBody>
      </p:sp>
    </p:spTree>
    <p:extLst>
      <p:ext uri="{BB962C8B-B14F-4D97-AF65-F5344CB8AC3E}">
        <p14:creationId xmlns:p14="http://schemas.microsoft.com/office/powerpoint/2010/main" xmlns="" val="213408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38</a:t>
            </a:fld>
            <a:endParaRPr lang="en-US" dirty="0"/>
          </a:p>
        </p:txBody>
      </p:sp>
    </p:spTree>
    <p:extLst>
      <p:ext uri="{BB962C8B-B14F-4D97-AF65-F5344CB8AC3E}">
        <p14:creationId xmlns:p14="http://schemas.microsoft.com/office/powerpoint/2010/main" xmlns="" val="3641475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39</a:t>
            </a:fld>
            <a:endParaRPr lang="en-US" dirty="0"/>
          </a:p>
        </p:txBody>
      </p:sp>
    </p:spTree>
    <p:extLst>
      <p:ext uri="{BB962C8B-B14F-4D97-AF65-F5344CB8AC3E}">
        <p14:creationId xmlns:p14="http://schemas.microsoft.com/office/powerpoint/2010/main" xmlns="" val="29585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9</a:t>
            </a:fld>
            <a:endParaRPr lang="en-US" dirty="0"/>
          </a:p>
        </p:txBody>
      </p:sp>
    </p:spTree>
    <p:extLst>
      <p:ext uri="{BB962C8B-B14F-4D97-AF65-F5344CB8AC3E}">
        <p14:creationId xmlns:p14="http://schemas.microsoft.com/office/powerpoint/2010/main" xmlns="" val="114439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40</a:t>
            </a:fld>
            <a:endParaRPr lang="en-US" dirty="0"/>
          </a:p>
        </p:txBody>
      </p:sp>
    </p:spTree>
    <p:extLst>
      <p:ext uri="{BB962C8B-B14F-4D97-AF65-F5344CB8AC3E}">
        <p14:creationId xmlns:p14="http://schemas.microsoft.com/office/powerpoint/2010/main" xmlns="" val="47491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41</a:t>
            </a:fld>
            <a:endParaRPr lang="en-US" dirty="0"/>
          </a:p>
        </p:txBody>
      </p:sp>
    </p:spTree>
    <p:extLst>
      <p:ext uri="{BB962C8B-B14F-4D97-AF65-F5344CB8AC3E}">
        <p14:creationId xmlns:p14="http://schemas.microsoft.com/office/powerpoint/2010/main" xmlns="" val="4174860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53</a:t>
            </a:fld>
            <a:endParaRPr lang="en-US" dirty="0"/>
          </a:p>
        </p:txBody>
      </p:sp>
    </p:spTree>
    <p:extLst>
      <p:ext uri="{BB962C8B-B14F-4D97-AF65-F5344CB8AC3E}">
        <p14:creationId xmlns:p14="http://schemas.microsoft.com/office/powerpoint/2010/main" xmlns="" val="71921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56</a:t>
            </a:fld>
            <a:endParaRPr lang="en-US" dirty="0"/>
          </a:p>
        </p:txBody>
      </p:sp>
    </p:spTree>
    <p:extLst>
      <p:ext uri="{BB962C8B-B14F-4D97-AF65-F5344CB8AC3E}">
        <p14:creationId xmlns:p14="http://schemas.microsoft.com/office/powerpoint/2010/main" xmlns="" val="339036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10</a:t>
            </a:fld>
            <a:endParaRPr lang="en-US" dirty="0"/>
          </a:p>
        </p:txBody>
      </p:sp>
    </p:spTree>
    <p:extLst>
      <p:ext uri="{BB962C8B-B14F-4D97-AF65-F5344CB8AC3E}">
        <p14:creationId xmlns:p14="http://schemas.microsoft.com/office/powerpoint/2010/main" xmlns="" val="258055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11</a:t>
            </a:fld>
            <a:endParaRPr lang="en-US" dirty="0"/>
          </a:p>
        </p:txBody>
      </p:sp>
    </p:spTree>
    <p:extLst>
      <p:ext uri="{BB962C8B-B14F-4D97-AF65-F5344CB8AC3E}">
        <p14:creationId xmlns:p14="http://schemas.microsoft.com/office/powerpoint/2010/main" xmlns="" val="75106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15</a:t>
            </a:fld>
            <a:endParaRPr lang="en-US" dirty="0"/>
          </a:p>
        </p:txBody>
      </p:sp>
    </p:spTree>
    <p:extLst>
      <p:ext uri="{BB962C8B-B14F-4D97-AF65-F5344CB8AC3E}">
        <p14:creationId xmlns:p14="http://schemas.microsoft.com/office/powerpoint/2010/main" xmlns="" val="303697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16</a:t>
            </a:fld>
            <a:endParaRPr lang="en-US" dirty="0"/>
          </a:p>
        </p:txBody>
      </p:sp>
    </p:spTree>
    <p:extLst>
      <p:ext uri="{BB962C8B-B14F-4D97-AF65-F5344CB8AC3E}">
        <p14:creationId xmlns:p14="http://schemas.microsoft.com/office/powerpoint/2010/main" xmlns="" val="404516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17</a:t>
            </a:fld>
            <a:endParaRPr lang="en-US" dirty="0"/>
          </a:p>
        </p:txBody>
      </p:sp>
    </p:spTree>
    <p:extLst>
      <p:ext uri="{BB962C8B-B14F-4D97-AF65-F5344CB8AC3E}">
        <p14:creationId xmlns:p14="http://schemas.microsoft.com/office/powerpoint/2010/main" xmlns="" val="355848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18</a:t>
            </a:fld>
            <a:endParaRPr lang="en-US" dirty="0"/>
          </a:p>
        </p:txBody>
      </p:sp>
    </p:spTree>
    <p:extLst>
      <p:ext uri="{BB962C8B-B14F-4D97-AF65-F5344CB8AC3E}">
        <p14:creationId xmlns:p14="http://schemas.microsoft.com/office/powerpoint/2010/main" xmlns="" val="420531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19</a:t>
            </a:fld>
            <a:endParaRPr lang="en-US" dirty="0"/>
          </a:p>
        </p:txBody>
      </p:sp>
    </p:spTree>
    <p:extLst>
      <p:ext uri="{BB962C8B-B14F-4D97-AF65-F5344CB8AC3E}">
        <p14:creationId xmlns:p14="http://schemas.microsoft.com/office/powerpoint/2010/main" xmlns="" val="236336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xmlns=""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1143000" indent="-292608">
              <a:buClr>
                <a:schemeClr val="accent2"/>
              </a:buClr>
              <a:defRPr sz="2400" b="0" i="0" baseline="0">
                <a:latin typeface="Calibri" panose="020F0502020204030204" pitchFamily="34" charset="0"/>
                <a:ea typeface="Calibri" panose="020F0502020204030204" pitchFamily="34" charset="0"/>
                <a:cs typeface="Calibri" panose="020F0502020204030204" pitchFamily="34"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0426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4037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205187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4100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520700" indent="-508000">
              <a:spcBef>
                <a:spcPts val="2000"/>
              </a:spcBef>
              <a:buNone/>
              <a:tabLst/>
              <a:defRPr sz="2800" b="0" i="0" baseline="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9563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5083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242461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646331"/>
          </a:xfrm>
          <a:prstGeom prst="rect">
            <a:avLst/>
          </a:prstGeom>
        </p:spPr>
        <p:txBody>
          <a:bodyPr>
            <a:spAutoFit/>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©2019 John Wiley &amp; Sons, Inc. </a:t>
            </a:r>
          </a:p>
        </p:txBody>
      </p:sp>
    </p:spTree>
    <p:extLst>
      <p:ext uri="{BB962C8B-B14F-4D97-AF65-F5344CB8AC3E}">
        <p14:creationId xmlns:p14="http://schemas.microsoft.com/office/powerpoint/2010/main" xmlns="" val="188232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646331"/>
          </a:xfrm>
          <a:prstGeom prst="rect">
            <a:avLst/>
          </a:prstGeom>
        </p:spPr>
        <p:txBody>
          <a:bodyPr>
            <a:spAutoFit/>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46075">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1771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646331"/>
          </a:xfrm>
          <a:prstGeom prst="rect">
            <a:avLst/>
          </a:prstGeom>
        </p:spPr>
        <p:txBody>
          <a:bodyPr>
            <a:spAutoFit/>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p:nvPr>
        </p:nvSpPr>
        <p:spPr>
          <a:xfrm>
            <a:off x="304800" y="1752600"/>
            <a:ext cx="8534400" cy="1676400"/>
          </a:xfrm>
          <a:prstGeom prst="rect">
            <a:avLst/>
          </a:prstGeom>
        </p:spPr>
        <p:txBody>
          <a:bodyPr/>
          <a:lstStyle>
            <a:lvl1pPr marL="0" indent="0">
              <a:buClr>
                <a:schemeClr val="accent2"/>
              </a:buClr>
              <a:buFont typeface="Arial" charset="0"/>
              <a:buNone/>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9" name="Content Placeholder 8">
            <a:extLst>
              <a:ext uri="{FF2B5EF4-FFF2-40B4-BE49-F238E27FC236}">
                <a16:creationId xmlns:a16="http://schemas.microsoft.com/office/drawing/2014/main" xmlns="" id="{3A144F4D-8708-4C3A-8D28-A51ECE29AA05}"/>
              </a:ext>
            </a:extLst>
          </p:cNvPr>
          <p:cNvSpPr>
            <a:spLocks noGrp="1"/>
          </p:cNvSpPr>
          <p:nvPr>
            <p:ph sz="quarter" idx="17"/>
          </p:nvPr>
        </p:nvSpPr>
        <p:spPr>
          <a:xfrm>
            <a:off x="304800" y="3581400"/>
            <a:ext cx="8534400" cy="1447800"/>
          </a:xfrm>
          <a:prstGeom prst="rect">
            <a:avLst/>
          </a:prstGeom>
        </p:spPr>
        <p:txBody>
          <a:bodyPr/>
          <a:lstStyle>
            <a:lvl1pPr marL="0" indent="0">
              <a:buNone/>
              <a:defRPr/>
            </a:lvl1pPr>
          </a:lstStyle>
          <a:p>
            <a:pPr lvl="0"/>
            <a:endParaRPr lang="en-US" dirty="0"/>
          </a:p>
        </p:txBody>
      </p:sp>
      <p:sp>
        <p:nvSpPr>
          <p:cNvPr id="11" name="Content Placeholder 10">
            <a:extLst>
              <a:ext uri="{FF2B5EF4-FFF2-40B4-BE49-F238E27FC236}">
                <a16:creationId xmlns:a16="http://schemas.microsoft.com/office/drawing/2014/main" xmlns="" id="{928BC72E-D9C5-4188-ABD8-91D996842929}"/>
              </a:ext>
            </a:extLst>
          </p:cNvPr>
          <p:cNvSpPr>
            <a:spLocks noGrp="1"/>
          </p:cNvSpPr>
          <p:nvPr>
            <p:ph sz="quarter" idx="18"/>
          </p:nvPr>
        </p:nvSpPr>
        <p:spPr>
          <a:xfrm>
            <a:off x="304800" y="5181600"/>
            <a:ext cx="8534400" cy="9144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300364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cept Check Question (1of 2)">
    <p:spTree>
      <p:nvGrpSpPr>
        <p:cNvPr id="1" name=""/>
        <p:cNvGrpSpPr/>
        <p:nvPr/>
      </p:nvGrpSpPr>
      <p:grpSpPr>
        <a:xfrm>
          <a:off x="0" y="0"/>
          <a:ext cx="0" cy="0"/>
          <a:chOff x="0" y="0"/>
          <a:chExt cx="0" cy="0"/>
        </a:xfrm>
      </p:grpSpPr>
      <p:sp>
        <p:nvSpPr>
          <p:cNvPr id="8"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Clr>
                <a:schemeClr val="accent2"/>
              </a:buClr>
              <a:buFont typeface="+mj-lt"/>
              <a:buAutoNum type="alphaLcPeriod"/>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stStyle>
          <a:p>
            <a:pPr lvl="0"/>
            <a:r>
              <a:rPr lang="en-US" b="0" i="0" dirty="0">
                <a:latin typeface="Source Sans Pro" charset="0"/>
                <a:ea typeface="Source Sans Pro" charset="0"/>
                <a:cs typeface="Source Sans Pro" charset="0"/>
              </a:rPr>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4" name="Title 13"/>
          <p:cNvSpPr>
            <a:spLocks noGrp="1"/>
          </p:cNvSpPr>
          <p:nvPr>
            <p:ph type="title" hasCustomPrompt="1"/>
          </p:nvPr>
        </p:nvSpPr>
        <p:spPr>
          <a:xfrm>
            <a:off x="304800" y="762001"/>
            <a:ext cx="8534400" cy="646331"/>
          </a:xfrm>
          <a:prstGeom prst="rect">
            <a:avLst/>
          </a:prstGeom>
        </p:spPr>
        <p:txBody>
          <a:bodyPr>
            <a:spAutoFit/>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Tree>
    <p:extLst>
      <p:ext uri="{BB962C8B-B14F-4D97-AF65-F5344CB8AC3E}">
        <p14:creationId xmlns:p14="http://schemas.microsoft.com/office/powerpoint/2010/main" xmlns="" val="271873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xmlns=""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Calibri" panose="020F0502020204030204" pitchFamily="34" charset="0"/>
                <a:ea typeface="Calibri" panose="020F0502020204030204" pitchFamily="34" charset="0"/>
                <a:cs typeface="Calibri" panose="020F0502020204030204" pitchFamily="34" charset="0"/>
              </a:defRPr>
            </a:lvl1pPr>
            <a:lvl2pPr marL="804672" indent="-448056">
              <a:spcBef>
                <a:spcPts val="1000"/>
              </a:spcBef>
              <a:buClr>
                <a:schemeClr val="accent2"/>
              </a:buClr>
              <a:buFont typeface="+mj-lt"/>
              <a:buAutoNum type="alphaLcPeriod"/>
              <a:defRPr sz="2800" baseline="0">
                <a:latin typeface="Calibri" panose="020F0502020204030204" pitchFamily="34" charset="0"/>
                <a:ea typeface="Calibri" panose="020F0502020204030204" pitchFamily="34" charset="0"/>
                <a:cs typeface="Calibri" panose="020F0502020204030204" pitchFamily="34"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xmlns="" val="812438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646331"/>
          </a:xfrm>
        </p:spPr>
        <p:txBody>
          <a:bodyPr>
            <a:spAutoFit/>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852393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332506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646331"/>
          </a:xfrm>
        </p:spPr>
        <p:txBody>
          <a:bodyPr>
            <a:spAutoFit/>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panose="020F0502020204030204" pitchFamily="34" charset="0"/>
                <a:ea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700609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646331"/>
          </a:xfrm>
        </p:spPr>
        <p:txBody>
          <a:bodyPr>
            <a:spAutoFit/>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662271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97710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3979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892353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572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362200"/>
            <a:ext cx="8534400" cy="4572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2971800"/>
            <a:ext cx="8534400" cy="381000"/>
          </a:xfrm>
          <a:prstGeom prst="rect">
            <a:avLst/>
          </a:prstGeom>
        </p:spPr>
        <p:txBody>
          <a:bodyPr/>
          <a:lstStyle>
            <a:lvl1pPr marL="0" indent="0">
              <a:buNone/>
              <a:defRPr/>
            </a:lvl1pPr>
          </a:lstStyle>
          <a:p>
            <a:pPr lvl="0"/>
            <a:endParaRPr lang="en-US" dirty="0"/>
          </a:p>
        </p:txBody>
      </p:sp>
      <p:sp>
        <p:nvSpPr>
          <p:cNvPr id="8" name="Content Placeholder 7"/>
          <p:cNvSpPr>
            <a:spLocks noGrp="1"/>
          </p:cNvSpPr>
          <p:nvPr>
            <p:ph sz="quarter" idx="19"/>
          </p:nvPr>
        </p:nvSpPr>
        <p:spPr>
          <a:xfrm>
            <a:off x="381000" y="3505200"/>
            <a:ext cx="8458200" cy="533400"/>
          </a:xfrm>
          <a:prstGeom prst="rect">
            <a:avLst/>
          </a:prstGeom>
        </p:spPr>
        <p:txBody>
          <a:bodyPr/>
          <a:lstStyle>
            <a:lvl1pPr marL="0" indent="0">
              <a:buNone/>
              <a:defRPr/>
            </a:lvl1pPr>
          </a:lstStyle>
          <a:p>
            <a:pPr lvl="0"/>
            <a:endParaRPr lang="en-US" dirty="0"/>
          </a:p>
        </p:txBody>
      </p:sp>
      <p:sp>
        <p:nvSpPr>
          <p:cNvPr id="11" name="Content Placeholder 10"/>
          <p:cNvSpPr>
            <a:spLocks noGrp="1"/>
          </p:cNvSpPr>
          <p:nvPr>
            <p:ph sz="quarter" idx="20"/>
          </p:nvPr>
        </p:nvSpPr>
        <p:spPr>
          <a:xfrm>
            <a:off x="381000" y="4114800"/>
            <a:ext cx="8458200" cy="762000"/>
          </a:xfrm>
          <a:prstGeom prst="rect">
            <a:avLst/>
          </a:prstGeom>
        </p:spPr>
        <p:txBody>
          <a:bodyPr/>
          <a:lstStyle>
            <a:lvl1pPr marL="0" indent="0">
              <a:buNone/>
              <a:defRPr/>
            </a:lvl1pPr>
          </a:lstStyle>
          <a:p>
            <a:pPr lvl="0"/>
            <a:endParaRPr lang="en-US" dirty="0"/>
          </a:p>
        </p:txBody>
      </p:sp>
      <p:sp>
        <p:nvSpPr>
          <p:cNvPr id="13" name="Content Placeholder 12"/>
          <p:cNvSpPr>
            <a:spLocks noGrp="1"/>
          </p:cNvSpPr>
          <p:nvPr>
            <p:ph sz="quarter" idx="21"/>
          </p:nvPr>
        </p:nvSpPr>
        <p:spPr>
          <a:xfrm>
            <a:off x="381000" y="4953000"/>
            <a:ext cx="8458200" cy="762000"/>
          </a:xfrm>
          <a:prstGeom prst="rect">
            <a:avLst/>
          </a:prstGeom>
        </p:spPr>
        <p:txBody>
          <a:bodyPr/>
          <a:lstStyle>
            <a:lvl1pPr marL="0" indent="0">
              <a:buNone/>
              <a:defRPr/>
            </a:lvl1pPr>
          </a:lstStyle>
          <a:p>
            <a:pPr lvl="0"/>
            <a:endParaRPr lang="en-US" dirty="0"/>
          </a:p>
        </p:txBody>
      </p:sp>
      <p:sp>
        <p:nvSpPr>
          <p:cNvPr id="15" name="Content Placeholder 14"/>
          <p:cNvSpPr>
            <a:spLocks noGrp="1"/>
          </p:cNvSpPr>
          <p:nvPr>
            <p:ph sz="quarter" idx="22"/>
          </p:nvPr>
        </p:nvSpPr>
        <p:spPr>
          <a:xfrm>
            <a:off x="381000" y="5867400"/>
            <a:ext cx="8458200" cy="381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3501801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304800"/>
          </a:xfrm>
          <a:prstGeom prst="rect">
            <a:avLst/>
          </a:prstGeom>
        </p:spPr>
        <p:txBody>
          <a:bodyPr/>
          <a:lstStyle>
            <a:lvl1pPr marL="0" indent="0">
              <a:buNone/>
              <a:defRPr sz="1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362200"/>
            <a:ext cx="8534400" cy="304800"/>
          </a:xfrm>
          <a:prstGeom prst="rect">
            <a:avLst/>
          </a:prstGeom>
        </p:spPr>
        <p:txBody>
          <a:bodyPr/>
          <a:lstStyle>
            <a:lvl1pPr marL="0" indent="0">
              <a:buNone/>
              <a:defRPr sz="1800"/>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2971800"/>
            <a:ext cx="8534400" cy="228600"/>
          </a:xfrm>
          <a:prstGeom prst="rect">
            <a:avLst/>
          </a:prstGeom>
        </p:spPr>
        <p:txBody>
          <a:bodyPr/>
          <a:lstStyle>
            <a:lvl1pPr marL="0" indent="0">
              <a:buNone/>
              <a:defRPr sz="1800"/>
            </a:lvl1pPr>
          </a:lstStyle>
          <a:p>
            <a:pPr lvl="0"/>
            <a:endParaRPr lang="en-US" dirty="0"/>
          </a:p>
        </p:txBody>
      </p:sp>
      <p:sp>
        <p:nvSpPr>
          <p:cNvPr id="8" name="Content Placeholder 7"/>
          <p:cNvSpPr>
            <a:spLocks noGrp="1"/>
          </p:cNvSpPr>
          <p:nvPr>
            <p:ph sz="quarter" idx="19"/>
          </p:nvPr>
        </p:nvSpPr>
        <p:spPr>
          <a:xfrm>
            <a:off x="381000" y="3505200"/>
            <a:ext cx="8458200" cy="283029"/>
          </a:xfrm>
          <a:prstGeom prst="rect">
            <a:avLst/>
          </a:prstGeom>
        </p:spPr>
        <p:txBody>
          <a:bodyPr/>
          <a:lstStyle>
            <a:lvl1pPr marL="0" indent="0">
              <a:buNone/>
              <a:defRPr sz="1800"/>
            </a:lvl1pPr>
          </a:lstStyle>
          <a:p>
            <a:pPr lvl="0"/>
            <a:endParaRPr lang="en-US" dirty="0"/>
          </a:p>
        </p:txBody>
      </p:sp>
      <p:sp>
        <p:nvSpPr>
          <p:cNvPr id="11" name="Content Placeholder 10"/>
          <p:cNvSpPr>
            <a:spLocks noGrp="1"/>
          </p:cNvSpPr>
          <p:nvPr>
            <p:ph sz="quarter" idx="20"/>
          </p:nvPr>
        </p:nvSpPr>
        <p:spPr>
          <a:xfrm>
            <a:off x="381000" y="4114800"/>
            <a:ext cx="8458200" cy="384629"/>
          </a:xfrm>
          <a:prstGeom prst="rect">
            <a:avLst/>
          </a:prstGeom>
        </p:spPr>
        <p:txBody>
          <a:bodyPr/>
          <a:lstStyle>
            <a:lvl1pPr marL="0" indent="0">
              <a:buNone/>
              <a:defRPr sz="1800"/>
            </a:lvl1pPr>
          </a:lstStyle>
          <a:p>
            <a:pPr lvl="0"/>
            <a:endParaRPr lang="en-US" dirty="0"/>
          </a:p>
        </p:txBody>
      </p:sp>
      <p:sp>
        <p:nvSpPr>
          <p:cNvPr id="13" name="Content Placeholder 12"/>
          <p:cNvSpPr>
            <a:spLocks noGrp="1"/>
          </p:cNvSpPr>
          <p:nvPr>
            <p:ph sz="quarter" idx="21"/>
          </p:nvPr>
        </p:nvSpPr>
        <p:spPr>
          <a:xfrm>
            <a:off x="381000" y="4648200"/>
            <a:ext cx="4191000" cy="381000"/>
          </a:xfrm>
          <a:prstGeom prst="rect">
            <a:avLst/>
          </a:prstGeom>
        </p:spPr>
        <p:txBody>
          <a:bodyPr/>
          <a:lstStyle>
            <a:lvl1pPr marL="0" indent="0">
              <a:buNone/>
              <a:defRPr sz="1800"/>
            </a:lvl1pPr>
          </a:lstStyle>
          <a:p>
            <a:pPr lvl="0"/>
            <a:endParaRPr lang="en-US" dirty="0"/>
          </a:p>
        </p:txBody>
      </p:sp>
      <p:sp>
        <p:nvSpPr>
          <p:cNvPr id="15" name="Content Placeholder 14"/>
          <p:cNvSpPr>
            <a:spLocks noGrp="1"/>
          </p:cNvSpPr>
          <p:nvPr>
            <p:ph sz="quarter" idx="22"/>
          </p:nvPr>
        </p:nvSpPr>
        <p:spPr>
          <a:xfrm>
            <a:off x="4876800" y="4648200"/>
            <a:ext cx="3962400" cy="381000"/>
          </a:xfrm>
          <a:prstGeom prst="rect">
            <a:avLst/>
          </a:prstGeom>
        </p:spPr>
        <p:txBody>
          <a:bodyPr/>
          <a:lstStyle>
            <a:lvl1pPr marL="0" indent="0">
              <a:buNone/>
              <a:defRPr sz="1800"/>
            </a:lvl1pPr>
          </a:lstStyle>
          <a:p>
            <a:pPr lvl="0"/>
            <a:endParaRPr lang="en-US" dirty="0"/>
          </a:p>
        </p:txBody>
      </p:sp>
      <p:sp>
        <p:nvSpPr>
          <p:cNvPr id="10" name="Content Placeholder 9"/>
          <p:cNvSpPr>
            <a:spLocks noGrp="1"/>
          </p:cNvSpPr>
          <p:nvPr>
            <p:ph sz="quarter" idx="23"/>
          </p:nvPr>
        </p:nvSpPr>
        <p:spPr>
          <a:xfrm>
            <a:off x="333829" y="5181600"/>
            <a:ext cx="4267200" cy="402772"/>
          </a:xfrm>
          <a:prstGeom prst="rect">
            <a:avLst/>
          </a:prstGeom>
        </p:spPr>
        <p:txBody>
          <a:bodyPr/>
          <a:lstStyle>
            <a:lvl1pPr marL="0" indent="0">
              <a:buNone/>
              <a:defRPr/>
            </a:lvl1pPr>
          </a:lstStyle>
          <a:p>
            <a:pPr lvl="0"/>
            <a:endParaRPr lang="en-US" dirty="0"/>
          </a:p>
        </p:txBody>
      </p:sp>
      <p:sp>
        <p:nvSpPr>
          <p:cNvPr id="14" name="Content Placeholder 13"/>
          <p:cNvSpPr>
            <a:spLocks noGrp="1"/>
          </p:cNvSpPr>
          <p:nvPr>
            <p:ph sz="quarter" idx="24"/>
          </p:nvPr>
        </p:nvSpPr>
        <p:spPr>
          <a:xfrm>
            <a:off x="4800600" y="5257800"/>
            <a:ext cx="4038600" cy="381000"/>
          </a:xfrm>
          <a:prstGeom prst="rect">
            <a:avLst/>
          </a:prstGeom>
        </p:spPr>
        <p:txBody>
          <a:bodyPr/>
          <a:lstStyle>
            <a:lvl1pPr marL="0" indent="0">
              <a:buNone/>
              <a:defRPr/>
            </a:lvl1pPr>
          </a:lstStyle>
          <a:p>
            <a:pPr lvl="0"/>
            <a:endParaRPr lang="en-US" dirty="0"/>
          </a:p>
        </p:txBody>
      </p:sp>
      <p:sp>
        <p:nvSpPr>
          <p:cNvPr id="17" name="Content Placeholder 16"/>
          <p:cNvSpPr>
            <a:spLocks noGrp="1"/>
          </p:cNvSpPr>
          <p:nvPr>
            <p:ph sz="quarter" idx="25"/>
          </p:nvPr>
        </p:nvSpPr>
        <p:spPr>
          <a:xfrm>
            <a:off x="457200" y="5791200"/>
            <a:ext cx="3886200" cy="457200"/>
          </a:xfrm>
          <a:prstGeom prst="rect">
            <a:avLst/>
          </a:prstGeom>
        </p:spPr>
        <p:txBody>
          <a:bodyPr/>
          <a:lstStyle>
            <a:lvl1pPr marL="0" indent="0">
              <a:buNone/>
              <a:defRPr/>
            </a:lvl1pPr>
          </a:lstStyle>
          <a:p>
            <a:pPr lvl="0"/>
            <a:endParaRPr lang="en-US" dirty="0"/>
          </a:p>
        </p:txBody>
      </p:sp>
      <p:sp>
        <p:nvSpPr>
          <p:cNvPr id="19" name="Content Placeholder 18"/>
          <p:cNvSpPr>
            <a:spLocks noGrp="1"/>
          </p:cNvSpPr>
          <p:nvPr>
            <p:ph sz="quarter" idx="26"/>
          </p:nvPr>
        </p:nvSpPr>
        <p:spPr>
          <a:xfrm>
            <a:off x="4724400" y="5943600"/>
            <a:ext cx="3886200" cy="3048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72627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73443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1"/>
            <a:ext cx="8534400" cy="4572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304800" y="2284419"/>
            <a:ext cx="3048000" cy="237545"/>
          </a:xfrm>
          <a:prstGeom prst="rect">
            <a:avLst/>
          </a:prstGeom>
        </p:spPr>
        <p:txBody>
          <a:bodyPr/>
          <a:lstStyle>
            <a:lvl1pPr marL="0" indent="0">
              <a:buNone/>
              <a:defRPr cap="none" baseline="0">
                <a:latin typeface="Calibri" panose="020F0502020204030204" pitchFamily="34" charset="0"/>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886200" y="2245437"/>
            <a:ext cx="4953000" cy="273817"/>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8" name="Content Placeholder 7">
            <a:extLst>
              <a:ext uri="{FF2B5EF4-FFF2-40B4-BE49-F238E27FC236}">
                <a16:creationId xmlns:a16="http://schemas.microsoft.com/office/drawing/2014/main" xmlns="" id="{F0A155F3-33F1-4781-97F1-80E757E0C84B}"/>
              </a:ext>
            </a:extLst>
          </p:cNvPr>
          <p:cNvSpPr>
            <a:spLocks noGrp="1"/>
          </p:cNvSpPr>
          <p:nvPr>
            <p:ph sz="quarter" idx="19"/>
          </p:nvPr>
        </p:nvSpPr>
        <p:spPr>
          <a:xfrm>
            <a:off x="304800" y="264112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1" name="Content Placeholder 10">
            <a:extLst>
              <a:ext uri="{FF2B5EF4-FFF2-40B4-BE49-F238E27FC236}">
                <a16:creationId xmlns:a16="http://schemas.microsoft.com/office/drawing/2014/main" xmlns="" id="{ADF00982-AA85-4C31-81AE-628FABFB9D10}"/>
              </a:ext>
            </a:extLst>
          </p:cNvPr>
          <p:cNvSpPr>
            <a:spLocks noGrp="1"/>
          </p:cNvSpPr>
          <p:nvPr>
            <p:ph sz="quarter" idx="20"/>
          </p:nvPr>
        </p:nvSpPr>
        <p:spPr>
          <a:xfrm>
            <a:off x="3886200" y="2641122"/>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3" name="Content Placeholder 12">
            <a:extLst>
              <a:ext uri="{FF2B5EF4-FFF2-40B4-BE49-F238E27FC236}">
                <a16:creationId xmlns:a16="http://schemas.microsoft.com/office/drawing/2014/main" xmlns="" id="{CAB466B0-98C7-49FB-9AF4-EC4B1792DD91}"/>
              </a:ext>
            </a:extLst>
          </p:cNvPr>
          <p:cNvSpPr>
            <a:spLocks noGrp="1"/>
          </p:cNvSpPr>
          <p:nvPr>
            <p:ph sz="quarter" idx="21"/>
          </p:nvPr>
        </p:nvSpPr>
        <p:spPr>
          <a:xfrm>
            <a:off x="304800" y="3111354"/>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5" name="Content Placeholder 14">
            <a:extLst>
              <a:ext uri="{FF2B5EF4-FFF2-40B4-BE49-F238E27FC236}">
                <a16:creationId xmlns:a16="http://schemas.microsoft.com/office/drawing/2014/main" xmlns="" id="{FBA6C95E-6792-4992-86D3-306F25319E39}"/>
              </a:ext>
            </a:extLst>
          </p:cNvPr>
          <p:cNvSpPr>
            <a:spLocks noGrp="1"/>
          </p:cNvSpPr>
          <p:nvPr>
            <p:ph sz="quarter" idx="22"/>
          </p:nvPr>
        </p:nvSpPr>
        <p:spPr>
          <a:xfrm>
            <a:off x="3886200" y="3111354"/>
            <a:ext cx="4953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7" name="Content Placeholder 16">
            <a:extLst>
              <a:ext uri="{FF2B5EF4-FFF2-40B4-BE49-F238E27FC236}">
                <a16:creationId xmlns:a16="http://schemas.microsoft.com/office/drawing/2014/main" xmlns="" id="{8AE8A21D-17DD-4D0C-8D4E-1A8929A63ADA}"/>
              </a:ext>
            </a:extLst>
          </p:cNvPr>
          <p:cNvSpPr>
            <a:spLocks noGrp="1"/>
          </p:cNvSpPr>
          <p:nvPr>
            <p:ph sz="quarter" idx="23"/>
          </p:nvPr>
        </p:nvSpPr>
        <p:spPr>
          <a:xfrm>
            <a:off x="304800" y="3520042"/>
            <a:ext cx="3048000" cy="31764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9" name="Content Placeholder 18">
            <a:extLst>
              <a:ext uri="{FF2B5EF4-FFF2-40B4-BE49-F238E27FC236}">
                <a16:creationId xmlns:a16="http://schemas.microsoft.com/office/drawing/2014/main" xmlns="" id="{F71E3EEE-FE6F-4335-945A-F672C63C576C}"/>
              </a:ext>
            </a:extLst>
          </p:cNvPr>
          <p:cNvSpPr>
            <a:spLocks noGrp="1"/>
          </p:cNvSpPr>
          <p:nvPr>
            <p:ph sz="quarter" idx="24"/>
          </p:nvPr>
        </p:nvSpPr>
        <p:spPr>
          <a:xfrm>
            <a:off x="3886200" y="3505200"/>
            <a:ext cx="4953000" cy="331456"/>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0" name="Content Placeholder 9">
            <a:extLst>
              <a:ext uri="{FF2B5EF4-FFF2-40B4-BE49-F238E27FC236}">
                <a16:creationId xmlns:a16="http://schemas.microsoft.com/office/drawing/2014/main" xmlns="" id="{DA121FE3-95BA-4F61-AD67-9ADD76ECDB09}"/>
              </a:ext>
            </a:extLst>
          </p:cNvPr>
          <p:cNvSpPr>
            <a:spLocks noGrp="1"/>
          </p:cNvSpPr>
          <p:nvPr>
            <p:ph sz="quarter" idx="25"/>
          </p:nvPr>
        </p:nvSpPr>
        <p:spPr>
          <a:xfrm>
            <a:off x="304800" y="3989119"/>
            <a:ext cx="3048000" cy="292786"/>
          </a:xfrm>
          <a:prstGeom prst="rect">
            <a:avLst/>
          </a:prstGeom>
        </p:spPr>
        <p:txBody>
          <a:bodyPr/>
          <a:lstStyle>
            <a:lvl1pPr marL="0" indent="0">
              <a:buNone/>
              <a:defRPr/>
            </a:lvl1pPr>
          </a:lstStyle>
          <a:p>
            <a:pPr lvl="0"/>
            <a:endParaRPr lang="en-US" dirty="0"/>
          </a:p>
        </p:txBody>
      </p:sp>
      <p:sp>
        <p:nvSpPr>
          <p:cNvPr id="14" name="Content Placeholder 13">
            <a:extLst>
              <a:ext uri="{FF2B5EF4-FFF2-40B4-BE49-F238E27FC236}">
                <a16:creationId xmlns:a16="http://schemas.microsoft.com/office/drawing/2014/main" xmlns="" id="{81BF426A-6B4F-4B99-836C-DF7318CE6E3E}"/>
              </a:ext>
            </a:extLst>
          </p:cNvPr>
          <p:cNvSpPr>
            <a:spLocks noGrp="1"/>
          </p:cNvSpPr>
          <p:nvPr>
            <p:ph sz="quarter" idx="26"/>
          </p:nvPr>
        </p:nvSpPr>
        <p:spPr>
          <a:xfrm>
            <a:off x="3886200" y="3962400"/>
            <a:ext cx="4953000" cy="317646"/>
          </a:xfrm>
          <a:prstGeom prst="rect">
            <a:avLst/>
          </a:prstGeom>
        </p:spPr>
        <p:txBody>
          <a:bodyPr/>
          <a:lstStyle>
            <a:lvl1pPr marL="0" indent="0">
              <a:buNone/>
              <a:defRPr/>
            </a:lvl1pPr>
          </a:lstStyle>
          <a:p>
            <a:pPr lvl="0"/>
            <a:endParaRPr lang="en-US" dirty="0"/>
          </a:p>
        </p:txBody>
      </p:sp>
      <p:sp>
        <p:nvSpPr>
          <p:cNvPr id="18" name="Content Placeholder 17">
            <a:extLst>
              <a:ext uri="{FF2B5EF4-FFF2-40B4-BE49-F238E27FC236}">
                <a16:creationId xmlns:a16="http://schemas.microsoft.com/office/drawing/2014/main" xmlns="" id="{DFE71C36-3316-437F-BE13-7BBA20D7BA47}"/>
              </a:ext>
            </a:extLst>
          </p:cNvPr>
          <p:cNvSpPr>
            <a:spLocks noGrp="1"/>
          </p:cNvSpPr>
          <p:nvPr>
            <p:ph sz="quarter" idx="27"/>
          </p:nvPr>
        </p:nvSpPr>
        <p:spPr>
          <a:xfrm>
            <a:off x="304800" y="4419600"/>
            <a:ext cx="3048000" cy="317646"/>
          </a:xfrm>
          <a:prstGeom prst="rect">
            <a:avLst/>
          </a:prstGeom>
        </p:spPr>
        <p:txBody>
          <a:bodyPr/>
          <a:lstStyle>
            <a:lvl1pPr marL="0" indent="0">
              <a:buNone/>
              <a:defRPr/>
            </a:lvl1pPr>
          </a:lstStyle>
          <a:p>
            <a:pPr lvl="0"/>
            <a:endParaRPr lang="en-US" dirty="0"/>
          </a:p>
        </p:txBody>
      </p:sp>
      <p:sp>
        <p:nvSpPr>
          <p:cNvPr id="21" name="Content Placeholder 20">
            <a:extLst>
              <a:ext uri="{FF2B5EF4-FFF2-40B4-BE49-F238E27FC236}">
                <a16:creationId xmlns:a16="http://schemas.microsoft.com/office/drawing/2014/main" xmlns="" id="{6502F08F-EF99-4C26-B90B-52A294BF2ADF}"/>
              </a:ext>
            </a:extLst>
          </p:cNvPr>
          <p:cNvSpPr>
            <a:spLocks noGrp="1"/>
          </p:cNvSpPr>
          <p:nvPr>
            <p:ph sz="quarter" idx="28"/>
          </p:nvPr>
        </p:nvSpPr>
        <p:spPr>
          <a:xfrm>
            <a:off x="3886200" y="4419600"/>
            <a:ext cx="4953000" cy="317646"/>
          </a:xfrm>
          <a:prstGeom prst="rect">
            <a:avLst/>
          </a:prstGeom>
        </p:spPr>
        <p:txBody>
          <a:bodyPr/>
          <a:lstStyle>
            <a:lvl1pPr marL="0" indent="0">
              <a:buNone/>
              <a:defRPr/>
            </a:lvl1pPr>
          </a:lstStyle>
          <a:p>
            <a:pPr lvl="0"/>
            <a:endParaRPr lang="en-US" dirty="0"/>
          </a:p>
        </p:txBody>
      </p:sp>
      <p:sp>
        <p:nvSpPr>
          <p:cNvPr id="23" name="Content Placeholder 22">
            <a:extLst>
              <a:ext uri="{FF2B5EF4-FFF2-40B4-BE49-F238E27FC236}">
                <a16:creationId xmlns:a16="http://schemas.microsoft.com/office/drawing/2014/main" xmlns="" id="{EF341BE4-FEC7-48D6-AB00-E3E394D3A372}"/>
              </a:ext>
            </a:extLst>
          </p:cNvPr>
          <p:cNvSpPr>
            <a:spLocks noGrp="1"/>
          </p:cNvSpPr>
          <p:nvPr>
            <p:ph sz="quarter" idx="29"/>
          </p:nvPr>
        </p:nvSpPr>
        <p:spPr>
          <a:xfrm>
            <a:off x="304800" y="4876800"/>
            <a:ext cx="3048000" cy="238125"/>
          </a:xfrm>
          <a:prstGeom prst="rect">
            <a:avLst/>
          </a:prstGeom>
        </p:spPr>
        <p:txBody>
          <a:bodyPr/>
          <a:lstStyle>
            <a:lvl1pPr marL="0" indent="0">
              <a:buNone/>
              <a:defRPr/>
            </a:lvl1pPr>
          </a:lstStyle>
          <a:p>
            <a:pPr lvl="0"/>
            <a:endParaRPr lang="en-US" dirty="0"/>
          </a:p>
        </p:txBody>
      </p:sp>
      <p:sp>
        <p:nvSpPr>
          <p:cNvPr id="25" name="Content Placeholder 24">
            <a:extLst>
              <a:ext uri="{FF2B5EF4-FFF2-40B4-BE49-F238E27FC236}">
                <a16:creationId xmlns:a16="http://schemas.microsoft.com/office/drawing/2014/main" xmlns="" id="{64C78274-348D-4E2A-BAFB-00090142181C}"/>
              </a:ext>
            </a:extLst>
          </p:cNvPr>
          <p:cNvSpPr>
            <a:spLocks noGrp="1"/>
          </p:cNvSpPr>
          <p:nvPr>
            <p:ph sz="quarter" idx="30"/>
          </p:nvPr>
        </p:nvSpPr>
        <p:spPr>
          <a:xfrm>
            <a:off x="3886200" y="4876800"/>
            <a:ext cx="4953000" cy="260350"/>
          </a:xfrm>
          <a:prstGeom prst="rect">
            <a:avLst/>
          </a:prstGeom>
        </p:spPr>
        <p:txBody>
          <a:bodyPr/>
          <a:lstStyle>
            <a:lvl1pPr marL="0" indent="0">
              <a:buNone/>
              <a:defRPr/>
            </a:lvl1pPr>
          </a:lstStyle>
          <a:p>
            <a:pPr lvl="0"/>
            <a:endParaRPr lang="en-US" dirty="0"/>
          </a:p>
        </p:txBody>
      </p:sp>
      <p:sp>
        <p:nvSpPr>
          <p:cNvPr id="27" name="Content Placeholder 26">
            <a:extLst>
              <a:ext uri="{FF2B5EF4-FFF2-40B4-BE49-F238E27FC236}">
                <a16:creationId xmlns:a16="http://schemas.microsoft.com/office/drawing/2014/main" xmlns="" id="{548969A8-62EA-4D5F-9B2F-5FB467197D85}"/>
              </a:ext>
            </a:extLst>
          </p:cNvPr>
          <p:cNvSpPr>
            <a:spLocks noGrp="1"/>
          </p:cNvSpPr>
          <p:nvPr>
            <p:ph sz="quarter" idx="31"/>
          </p:nvPr>
        </p:nvSpPr>
        <p:spPr>
          <a:xfrm>
            <a:off x="304800" y="5257801"/>
            <a:ext cx="3048000" cy="265530"/>
          </a:xfrm>
          <a:prstGeom prst="rect">
            <a:avLst/>
          </a:prstGeom>
        </p:spPr>
        <p:txBody>
          <a:bodyPr/>
          <a:lstStyle>
            <a:lvl1pPr marL="0" indent="0">
              <a:buNone/>
              <a:defRPr/>
            </a:lvl1pPr>
          </a:lstStyle>
          <a:p>
            <a:pPr lvl="0"/>
            <a:endParaRPr lang="en-US" dirty="0"/>
          </a:p>
        </p:txBody>
      </p:sp>
      <p:sp>
        <p:nvSpPr>
          <p:cNvPr id="29" name="Content Placeholder 28">
            <a:extLst>
              <a:ext uri="{FF2B5EF4-FFF2-40B4-BE49-F238E27FC236}">
                <a16:creationId xmlns:a16="http://schemas.microsoft.com/office/drawing/2014/main" xmlns="" id="{683421B2-1469-466F-B756-76F9D4826E2B}"/>
              </a:ext>
            </a:extLst>
          </p:cNvPr>
          <p:cNvSpPr>
            <a:spLocks noGrp="1"/>
          </p:cNvSpPr>
          <p:nvPr>
            <p:ph sz="quarter" idx="32"/>
          </p:nvPr>
        </p:nvSpPr>
        <p:spPr>
          <a:xfrm>
            <a:off x="3886200" y="5257800"/>
            <a:ext cx="4953000" cy="312465"/>
          </a:xfrm>
          <a:prstGeom prst="rect">
            <a:avLst/>
          </a:prstGeom>
        </p:spPr>
        <p:txBody>
          <a:bodyPr/>
          <a:lstStyle>
            <a:lvl1pPr marL="0" indent="0">
              <a:buNone/>
              <a:defRPr/>
            </a:lvl1pPr>
          </a:lstStyle>
          <a:p>
            <a:pPr lvl="0"/>
            <a:endParaRPr lang="en-US" dirty="0"/>
          </a:p>
        </p:txBody>
      </p:sp>
      <p:sp>
        <p:nvSpPr>
          <p:cNvPr id="31" name="Content Placeholder 30">
            <a:extLst>
              <a:ext uri="{FF2B5EF4-FFF2-40B4-BE49-F238E27FC236}">
                <a16:creationId xmlns:a16="http://schemas.microsoft.com/office/drawing/2014/main" xmlns="" id="{72BEFF3C-1B77-4AE9-B29A-933BFEEBA22B}"/>
              </a:ext>
            </a:extLst>
          </p:cNvPr>
          <p:cNvSpPr>
            <a:spLocks noGrp="1"/>
          </p:cNvSpPr>
          <p:nvPr>
            <p:ph sz="quarter" idx="33"/>
          </p:nvPr>
        </p:nvSpPr>
        <p:spPr>
          <a:xfrm>
            <a:off x="304800" y="5570538"/>
            <a:ext cx="3048000" cy="407987"/>
          </a:xfrm>
          <a:prstGeom prst="rect">
            <a:avLst/>
          </a:prstGeom>
        </p:spPr>
        <p:txBody>
          <a:bodyPr/>
          <a:lstStyle>
            <a:lvl1pPr marL="0" indent="0">
              <a:buNone/>
              <a:defRPr/>
            </a:lvl1pPr>
          </a:lstStyle>
          <a:p>
            <a:pPr lvl="0"/>
            <a:endParaRPr lang="en-US" dirty="0"/>
          </a:p>
        </p:txBody>
      </p:sp>
      <p:sp>
        <p:nvSpPr>
          <p:cNvPr id="33" name="Content Placeholder 32">
            <a:extLst>
              <a:ext uri="{FF2B5EF4-FFF2-40B4-BE49-F238E27FC236}">
                <a16:creationId xmlns:a16="http://schemas.microsoft.com/office/drawing/2014/main" xmlns="" id="{57AAF697-A6FF-4943-9C88-CC368EDBB522}"/>
              </a:ext>
            </a:extLst>
          </p:cNvPr>
          <p:cNvSpPr>
            <a:spLocks noGrp="1"/>
          </p:cNvSpPr>
          <p:nvPr>
            <p:ph sz="quarter" idx="34"/>
          </p:nvPr>
        </p:nvSpPr>
        <p:spPr>
          <a:xfrm>
            <a:off x="3886200" y="5654675"/>
            <a:ext cx="4953000" cy="36512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517558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4038600" cy="183776"/>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7" name="Content Placeholder 6">
            <a:extLst>
              <a:ext uri="{FF2B5EF4-FFF2-40B4-BE49-F238E27FC236}">
                <a16:creationId xmlns:a16="http://schemas.microsoft.com/office/drawing/2014/main" xmlns="" id="{9C45D28D-E050-4820-AFD5-BCEEE93DFAD9}"/>
              </a:ext>
            </a:extLst>
          </p:cNvPr>
          <p:cNvSpPr>
            <a:spLocks noGrp="1"/>
          </p:cNvSpPr>
          <p:nvPr>
            <p:ph sz="quarter" idx="17"/>
          </p:nvPr>
        </p:nvSpPr>
        <p:spPr>
          <a:xfrm>
            <a:off x="5728446" y="1752601"/>
            <a:ext cx="3110753" cy="2286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xmlns="" id="{F641CCC3-3BAF-49BA-81A2-3696342DF5C5}"/>
              </a:ext>
            </a:extLst>
          </p:cNvPr>
          <p:cNvSpPr>
            <a:spLocks noGrp="1"/>
          </p:cNvSpPr>
          <p:nvPr>
            <p:ph sz="quarter" idx="18"/>
          </p:nvPr>
        </p:nvSpPr>
        <p:spPr>
          <a:xfrm>
            <a:off x="304800" y="2209800"/>
            <a:ext cx="4572000" cy="228600"/>
          </a:xfrm>
          <a:prstGeom prst="rect">
            <a:avLst/>
          </a:prstGeom>
        </p:spPr>
        <p:txBody>
          <a:bodyPr/>
          <a:lstStyle>
            <a:lvl1pPr marL="0" indent="0">
              <a:buNone/>
              <a:defRPr/>
            </a:lvl1pPr>
          </a:lstStyle>
          <a:p>
            <a:pPr lvl="0"/>
            <a:endParaRPr lang="en-US" dirty="0"/>
          </a:p>
        </p:txBody>
      </p:sp>
      <p:sp>
        <p:nvSpPr>
          <p:cNvPr id="8" name="Content Placeholder 7"/>
          <p:cNvSpPr>
            <a:spLocks noGrp="1"/>
          </p:cNvSpPr>
          <p:nvPr>
            <p:ph sz="quarter" idx="19"/>
          </p:nvPr>
        </p:nvSpPr>
        <p:spPr>
          <a:xfrm>
            <a:off x="5715000" y="2133600"/>
            <a:ext cx="3124200" cy="304800"/>
          </a:xfrm>
          <a:prstGeom prst="rect">
            <a:avLst/>
          </a:prstGeom>
        </p:spPr>
        <p:txBody>
          <a:bodyPr/>
          <a:lstStyle>
            <a:lvl1pPr marL="0" indent="0">
              <a:buNone/>
              <a:defRPr/>
            </a:lvl1pPr>
          </a:lstStyle>
          <a:p>
            <a:pPr lvl="0"/>
            <a:endParaRPr lang="en-US" dirty="0"/>
          </a:p>
        </p:txBody>
      </p:sp>
      <p:sp>
        <p:nvSpPr>
          <p:cNvPr id="11" name="Content Placeholder 10"/>
          <p:cNvSpPr>
            <a:spLocks noGrp="1"/>
          </p:cNvSpPr>
          <p:nvPr>
            <p:ph sz="quarter" idx="20"/>
          </p:nvPr>
        </p:nvSpPr>
        <p:spPr>
          <a:xfrm>
            <a:off x="381000" y="2667000"/>
            <a:ext cx="4648200" cy="224118"/>
          </a:xfrm>
          <a:prstGeom prst="rect">
            <a:avLst/>
          </a:prstGeom>
        </p:spPr>
        <p:txBody>
          <a:bodyPr/>
          <a:lstStyle>
            <a:lvl1pPr marL="0" indent="0">
              <a:buNone/>
              <a:defRPr/>
            </a:lvl1pPr>
          </a:lstStyle>
          <a:p>
            <a:pPr lvl="0"/>
            <a:endParaRPr lang="en-US" dirty="0"/>
          </a:p>
        </p:txBody>
      </p:sp>
      <p:sp>
        <p:nvSpPr>
          <p:cNvPr id="13" name="Content Placeholder 12"/>
          <p:cNvSpPr>
            <a:spLocks noGrp="1"/>
          </p:cNvSpPr>
          <p:nvPr>
            <p:ph sz="quarter" idx="21"/>
          </p:nvPr>
        </p:nvSpPr>
        <p:spPr>
          <a:xfrm>
            <a:off x="5715000" y="2590800"/>
            <a:ext cx="3124200" cy="228600"/>
          </a:xfrm>
          <a:prstGeom prst="rect">
            <a:avLst/>
          </a:prstGeom>
        </p:spPr>
        <p:txBody>
          <a:bodyPr/>
          <a:lstStyle>
            <a:lvl1pPr marL="0" indent="0">
              <a:buNone/>
              <a:defRPr/>
            </a:lvl1pPr>
          </a:lstStyle>
          <a:p>
            <a:pPr lvl="0"/>
            <a:endParaRPr lang="en-US" dirty="0"/>
          </a:p>
        </p:txBody>
      </p:sp>
      <p:sp>
        <p:nvSpPr>
          <p:cNvPr id="15" name="Content Placeholder 14"/>
          <p:cNvSpPr>
            <a:spLocks noGrp="1"/>
          </p:cNvSpPr>
          <p:nvPr>
            <p:ph sz="quarter" idx="22"/>
          </p:nvPr>
        </p:nvSpPr>
        <p:spPr>
          <a:xfrm>
            <a:off x="381000" y="3124200"/>
            <a:ext cx="4648200" cy="228600"/>
          </a:xfrm>
          <a:prstGeom prst="rect">
            <a:avLst/>
          </a:prstGeom>
        </p:spPr>
        <p:txBody>
          <a:bodyPr/>
          <a:lstStyle>
            <a:lvl1pPr marL="0" indent="0">
              <a:buNone/>
              <a:defRPr/>
            </a:lvl1pPr>
          </a:lstStyle>
          <a:p>
            <a:pPr lvl="0"/>
            <a:endParaRPr lang="en-US" dirty="0"/>
          </a:p>
        </p:txBody>
      </p:sp>
      <p:sp>
        <p:nvSpPr>
          <p:cNvPr id="10" name="Content Placeholder 9"/>
          <p:cNvSpPr>
            <a:spLocks noGrp="1"/>
          </p:cNvSpPr>
          <p:nvPr>
            <p:ph sz="quarter" idx="23"/>
          </p:nvPr>
        </p:nvSpPr>
        <p:spPr>
          <a:xfrm>
            <a:off x="5562600" y="2994212"/>
            <a:ext cx="3124200" cy="282388"/>
          </a:xfrm>
          <a:prstGeom prst="rect">
            <a:avLst/>
          </a:prstGeom>
        </p:spPr>
        <p:txBody>
          <a:bodyPr/>
          <a:lstStyle>
            <a:lvl1pPr marL="0" indent="0">
              <a:buNone/>
              <a:defRPr/>
            </a:lvl1pPr>
          </a:lstStyle>
          <a:p>
            <a:pPr lvl="0"/>
            <a:endParaRPr lang="en-US" dirty="0"/>
          </a:p>
        </p:txBody>
      </p:sp>
      <p:sp>
        <p:nvSpPr>
          <p:cNvPr id="14" name="Content Placeholder 13"/>
          <p:cNvSpPr>
            <a:spLocks noGrp="1"/>
          </p:cNvSpPr>
          <p:nvPr>
            <p:ph sz="quarter" idx="24"/>
          </p:nvPr>
        </p:nvSpPr>
        <p:spPr>
          <a:xfrm>
            <a:off x="304800" y="3581400"/>
            <a:ext cx="4419600" cy="197224"/>
          </a:xfrm>
          <a:prstGeom prst="rect">
            <a:avLst/>
          </a:prstGeom>
        </p:spPr>
        <p:txBody>
          <a:bodyPr/>
          <a:lstStyle>
            <a:lvl1pPr marL="0" indent="0">
              <a:buNone/>
              <a:defRPr/>
            </a:lvl1pPr>
          </a:lstStyle>
          <a:p>
            <a:pPr lvl="0"/>
            <a:endParaRPr lang="en-US" dirty="0"/>
          </a:p>
        </p:txBody>
      </p:sp>
      <p:sp>
        <p:nvSpPr>
          <p:cNvPr id="17" name="Content Placeholder 16"/>
          <p:cNvSpPr>
            <a:spLocks noGrp="1"/>
          </p:cNvSpPr>
          <p:nvPr>
            <p:ph sz="quarter" idx="25"/>
          </p:nvPr>
        </p:nvSpPr>
        <p:spPr>
          <a:xfrm>
            <a:off x="5257800" y="3429000"/>
            <a:ext cx="3505200" cy="228600"/>
          </a:xfrm>
          <a:prstGeom prst="rect">
            <a:avLst/>
          </a:prstGeom>
        </p:spPr>
        <p:txBody>
          <a:bodyPr/>
          <a:lstStyle>
            <a:lvl1pPr marL="0" indent="0">
              <a:buNone/>
              <a:defRPr/>
            </a:lvl1pPr>
          </a:lstStyle>
          <a:p>
            <a:pPr lvl="0"/>
            <a:endParaRPr lang="en-US" dirty="0"/>
          </a:p>
        </p:txBody>
      </p:sp>
      <p:sp>
        <p:nvSpPr>
          <p:cNvPr id="19" name="Content Placeholder 18"/>
          <p:cNvSpPr>
            <a:spLocks noGrp="1"/>
          </p:cNvSpPr>
          <p:nvPr>
            <p:ph sz="quarter" idx="26"/>
          </p:nvPr>
        </p:nvSpPr>
        <p:spPr>
          <a:xfrm>
            <a:off x="457200" y="3962400"/>
            <a:ext cx="4114800" cy="242047"/>
          </a:xfrm>
          <a:prstGeom prst="rect">
            <a:avLst/>
          </a:prstGeom>
        </p:spPr>
        <p:txBody>
          <a:bodyPr/>
          <a:lstStyle>
            <a:lvl1pPr marL="0" indent="0">
              <a:buNone/>
              <a:defRPr/>
            </a:lvl1pPr>
          </a:lstStyle>
          <a:p>
            <a:pPr lvl="0"/>
            <a:endParaRPr lang="en-US" dirty="0"/>
          </a:p>
        </p:txBody>
      </p:sp>
      <p:sp>
        <p:nvSpPr>
          <p:cNvPr id="21" name="Content Placeholder 20"/>
          <p:cNvSpPr>
            <a:spLocks noGrp="1"/>
          </p:cNvSpPr>
          <p:nvPr>
            <p:ph sz="quarter" idx="27"/>
          </p:nvPr>
        </p:nvSpPr>
        <p:spPr>
          <a:xfrm>
            <a:off x="5181600" y="3886200"/>
            <a:ext cx="3657600" cy="228600"/>
          </a:xfrm>
          <a:prstGeom prst="rect">
            <a:avLst/>
          </a:prstGeom>
        </p:spPr>
        <p:txBody>
          <a:bodyPr/>
          <a:lstStyle>
            <a:lvl1pPr marL="0" indent="0">
              <a:buNone/>
              <a:defRPr/>
            </a:lvl1pPr>
          </a:lstStyle>
          <a:p>
            <a:pPr lvl="0"/>
            <a:endParaRPr lang="en-US" dirty="0"/>
          </a:p>
        </p:txBody>
      </p:sp>
      <p:sp>
        <p:nvSpPr>
          <p:cNvPr id="23" name="Content Placeholder 22"/>
          <p:cNvSpPr>
            <a:spLocks noGrp="1"/>
          </p:cNvSpPr>
          <p:nvPr>
            <p:ph sz="quarter" idx="28"/>
          </p:nvPr>
        </p:nvSpPr>
        <p:spPr>
          <a:xfrm>
            <a:off x="457200" y="4343400"/>
            <a:ext cx="4114800" cy="152400"/>
          </a:xfrm>
          <a:prstGeom prst="rect">
            <a:avLst/>
          </a:prstGeom>
        </p:spPr>
        <p:txBody>
          <a:bodyPr/>
          <a:lstStyle>
            <a:lvl1pPr marL="0" indent="0">
              <a:buNone/>
              <a:defRPr/>
            </a:lvl1pPr>
          </a:lstStyle>
          <a:p>
            <a:pPr lvl="0"/>
            <a:endParaRPr lang="en-US" dirty="0"/>
          </a:p>
        </p:txBody>
      </p:sp>
      <p:sp>
        <p:nvSpPr>
          <p:cNvPr id="25" name="Content Placeholder 24"/>
          <p:cNvSpPr>
            <a:spLocks noGrp="1"/>
          </p:cNvSpPr>
          <p:nvPr>
            <p:ph sz="quarter" idx="29"/>
          </p:nvPr>
        </p:nvSpPr>
        <p:spPr>
          <a:xfrm>
            <a:off x="5105400" y="4267200"/>
            <a:ext cx="3733800" cy="237565"/>
          </a:xfrm>
          <a:prstGeom prst="rect">
            <a:avLst/>
          </a:prstGeom>
        </p:spPr>
        <p:txBody>
          <a:bodyPr/>
          <a:lstStyle>
            <a:lvl1pPr marL="0" indent="0">
              <a:buNone/>
              <a:defRPr/>
            </a:lvl1pPr>
          </a:lstStyle>
          <a:p>
            <a:pPr lvl="0"/>
            <a:endParaRPr lang="en-US" dirty="0"/>
          </a:p>
        </p:txBody>
      </p:sp>
      <p:sp>
        <p:nvSpPr>
          <p:cNvPr id="27" name="Content Placeholder 26"/>
          <p:cNvSpPr>
            <a:spLocks noGrp="1"/>
          </p:cNvSpPr>
          <p:nvPr>
            <p:ph sz="quarter" idx="30"/>
          </p:nvPr>
        </p:nvSpPr>
        <p:spPr>
          <a:xfrm>
            <a:off x="457200" y="4800600"/>
            <a:ext cx="4114800" cy="304800"/>
          </a:xfrm>
          <a:prstGeom prst="rect">
            <a:avLst/>
          </a:prstGeom>
        </p:spPr>
        <p:txBody>
          <a:bodyPr/>
          <a:lstStyle>
            <a:lvl1pPr marL="0" indent="0">
              <a:buNone/>
              <a:defRPr/>
            </a:lvl1pPr>
          </a:lstStyle>
          <a:p>
            <a:pPr lvl="0"/>
            <a:endParaRPr lang="en-US" dirty="0"/>
          </a:p>
        </p:txBody>
      </p:sp>
      <p:sp>
        <p:nvSpPr>
          <p:cNvPr id="29" name="Content Placeholder 28"/>
          <p:cNvSpPr>
            <a:spLocks noGrp="1"/>
          </p:cNvSpPr>
          <p:nvPr>
            <p:ph sz="quarter" idx="31"/>
          </p:nvPr>
        </p:nvSpPr>
        <p:spPr>
          <a:xfrm>
            <a:off x="5105400" y="4724400"/>
            <a:ext cx="3688976" cy="304800"/>
          </a:xfrm>
          <a:prstGeom prst="rect">
            <a:avLst/>
          </a:prstGeom>
        </p:spPr>
        <p:txBody>
          <a:bodyPr/>
          <a:lstStyle>
            <a:lvl1pPr marL="0" indent="0">
              <a:buNone/>
              <a:defRPr/>
            </a:lvl1pPr>
          </a:lstStyle>
          <a:p>
            <a:pPr lvl="0"/>
            <a:endParaRPr lang="en-US" dirty="0"/>
          </a:p>
        </p:txBody>
      </p:sp>
      <p:sp>
        <p:nvSpPr>
          <p:cNvPr id="31" name="Content Placeholder 30"/>
          <p:cNvSpPr>
            <a:spLocks noGrp="1"/>
          </p:cNvSpPr>
          <p:nvPr>
            <p:ph sz="quarter" idx="32"/>
          </p:nvPr>
        </p:nvSpPr>
        <p:spPr>
          <a:xfrm>
            <a:off x="457200" y="5257800"/>
            <a:ext cx="4114800" cy="201706"/>
          </a:xfrm>
          <a:prstGeom prst="rect">
            <a:avLst/>
          </a:prstGeom>
        </p:spPr>
        <p:txBody>
          <a:bodyPr/>
          <a:lstStyle>
            <a:lvl1pPr marL="0" indent="0">
              <a:buNone/>
              <a:defRPr/>
            </a:lvl1pPr>
          </a:lstStyle>
          <a:p>
            <a:pPr lvl="0"/>
            <a:endParaRPr lang="en-US" dirty="0"/>
          </a:p>
        </p:txBody>
      </p:sp>
      <p:sp>
        <p:nvSpPr>
          <p:cNvPr id="33" name="Content Placeholder 32"/>
          <p:cNvSpPr>
            <a:spLocks noGrp="1"/>
          </p:cNvSpPr>
          <p:nvPr>
            <p:ph sz="quarter" idx="33"/>
          </p:nvPr>
        </p:nvSpPr>
        <p:spPr>
          <a:xfrm>
            <a:off x="5078506" y="5257800"/>
            <a:ext cx="3760694" cy="242047"/>
          </a:xfrm>
          <a:prstGeom prst="rect">
            <a:avLst/>
          </a:prstGeom>
        </p:spPr>
        <p:txBody>
          <a:bodyPr/>
          <a:lstStyle>
            <a:lvl1pPr marL="0" indent="0">
              <a:buNone/>
              <a:defRPr/>
            </a:lvl1pPr>
          </a:lstStyle>
          <a:p>
            <a:pPr lvl="0"/>
            <a:endParaRPr lang="en-US" dirty="0"/>
          </a:p>
        </p:txBody>
      </p:sp>
      <p:sp>
        <p:nvSpPr>
          <p:cNvPr id="35" name="Content Placeholder 34"/>
          <p:cNvSpPr>
            <a:spLocks noGrp="1"/>
          </p:cNvSpPr>
          <p:nvPr>
            <p:ph sz="quarter" idx="34"/>
          </p:nvPr>
        </p:nvSpPr>
        <p:spPr>
          <a:xfrm>
            <a:off x="457199" y="5638800"/>
            <a:ext cx="4101353" cy="228600"/>
          </a:xfrm>
          <a:prstGeom prst="rect">
            <a:avLst/>
          </a:prstGeom>
        </p:spPr>
        <p:txBody>
          <a:bodyPr/>
          <a:lstStyle>
            <a:lvl1pPr marL="0" indent="0">
              <a:buNone/>
              <a:defRPr/>
            </a:lvl1pPr>
          </a:lstStyle>
          <a:p>
            <a:pPr lvl="0"/>
            <a:endParaRPr lang="en-US" dirty="0"/>
          </a:p>
        </p:txBody>
      </p:sp>
      <p:sp>
        <p:nvSpPr>
          <p:cNvPr id="37" name="Content Placeholder 36"/>
          <p:cNvSpPr>
            <a:spLocks noGrp="1"/>
          </p:cNvSpPr>
          <p:nvPr>
            <p:ph sz="quarter" idx="35"/>
          </p:nvPr>
        </p:nvSpPr>
        <p:spPr>
          <a:xfrm>
            <a:off x="5029200" y="5715000"/>
            <a:ext cx="3810000" cy="152400"/>
          </a:xfrm>
          <a:prstGeom prst="rect">
            <a:avLst/>
          </a:prstGeom>
        </p:spPr>
        <p:txBody>
          <a:bodyPr/>
          <a:lstStyle>
            <a:lvl1pPr marL="0" indent="0">
              <a:buNone/>
              <a:defRPr/>
            </a:lvl1pPr>
          </a:lstStyle>
          <a:p>
            <a:pPr lvl="0"/>
            <a:endParaRPr lang="en-US" dirty="0"/>
          </a:p>
        </p:txBody>
      </p:sp>
      <p:sp>
        <p:nvSpPr>
          <p:cNvPr id="39" name="Content Placeholder 38"/>
          <p:cNvSpPr>
            <a:spLocks noGrp="1"/>
          </p:cNvSpPr>
          <p:nvPr>
            <p:ph sz="quarter" idx="36"/>
          </p:nvPr>
        </p:nvSpPr>
        <p:spPr>
          <a:xfrm>
            <a:off x="533400" y="6019800"/>
            <a:ext cx="3886200" cy="228600"/>
          </a:xfrm>
          <a:prstGeom prst="rect">
            <a:avLst/>
          </a:prstGeom>
        </p:spPr>
        <p:txBody>
          <a:bodyPr/>
          <a:lstStyle>
            <a:lvl1pPr marL="0" indent="0">
              <a:buNone/>
              <a:defRPr/>
            </a:lvl1pPr>
          </a:lstStyle>
          <a:p>
            <a:pPr lvl="0"/>
            <a:endParaRPr lang="en-US" dirty="0"/>
          </a:p>
        </p:txBody>
      </p:sp>
      <p:sp>
        <p:nvSpPr>
          <p:cNvPr id="41" name="Content Placeholder 40"/>
          <p:cNvSpPr>
            <a:spLocks noGrp="1"/>
          </p:cNvSpPr>
          <p:nvPr>
            <p:ph sz="quarter" idx="37"/>
          </p:nvPr>
        </p:nvSpPr>
        <p:spPr>
          <a:xfrm>
            <a:off x="5029200" y="6019800"/>
            <a:ext cx="3810000" cy="273424"/>
          </a:xfrm>
          <a:prstGeom prst="rect">
            <a:avLst/>
          </a:prstGeom>
        </p:spPr>
        <p:txBody>
          <a:bodyPr/>
          <a:lstStyle>
            <a:lvl1pPr marL="0" indent="0">
              <a:buNone/>
              <a:defRPr/>
            </a:lvl1pPr>
          </a:lstStyle>
          <a:p>
            <a:pPr lvl="0"/>
            <a:endParaRPr lang="en-US" dirty="0"/>
          </a:p>
        </p:txBody>
      </p:sp>
      <p:sp>
        <p:nvSpPr>
          <p:cNvPr id="43" name="Content Placeholder 42"/>
          <p:cNvSpPr>
            <a:spLocks noGrp="1"/>
          </p:cNvSpPr>
          <p:nvPr>
            <p:ph sz="quarter" idx="38"/>
          </p:nvPr>
        </p:nvSpPr>
        <p:spPr>
          <a:xfrm>
            <a:off x="457200" y="6400800"/>
            <a:ext cx="2057400" cy="228600"/>
          </a:xfrm>
          <a:prstGeom prst="rect">
            <a:avLst/>
          </a:prstGeom>
        </p:spPr>
        <p:txBody>
          <a:bodyPr/>
          <a:lstStyle>
            <a:lvl1pPr marL="0" indent="0">
              <a:buNone/>
              <a:defRPr/>
            </a:lvl1pPr>
          </a:lstStyle>
          <a:p>
            <a:pPr lvl="0"/>
            <a:endParaRPr lang="en-US" dirty="0"/>
          </a:p>
        </p:txBody>
      </p:sp>
      <p:sp>
        <p:nvSpPr>
          <p:cNvPr id="45" name="Content Placeholder 44"/>
          <p:cNvSpPr>
            <a:spLocks noGrp="1"/>
          </p:cNvSpPr>
          <p:nvPr>
            <p:ph sz="quarter" idx="39"/>
          </p:nvPr>
        </p:nvSpPr>
        <p:spPr>
          <a:xfrm>
            <a:off x="6248400" y="6477000"/>
            <a:ext cx="1752600" cy="228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487884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264760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646331"/>
          </a:xfrm>
          <a:prstGeom prst="rect">
            <a:avLst/>
          </a:prstGeom>
        </p:spPr>
        <p:txBody>
          <a:bodyPr>
            <a:spAutoFit/>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613298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646331"/>
          </a:xfrm>
        </p:spPr>
        <p:txBody>
          <a:bodyPr>
            <a:spAutoFit/>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34989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646331"/>
          </a:xfrm>
        </p:spPr>
        <p:txBody>
          <a:bodyPr>
            <a:spAutoFit/>
          </a:bodyPr>
          <a:lstStyle/>
          <a:p>
            <a:r>
              <a:rPr lang="en-US" dirty="0"/>
              <a:t>1.1 Periodicity Assumption</a:t>
            </a:r>
          </a:p>
        </p:txBody>
      </p:sp>
      <p:sp>
        <p:nvSpPr>
          <p:cNvPr id="12" name="Question"/>
          <p:cNvSpPr>
            <a:spLocks noGrp="1"/>
          </p:cNvSpPr>
          <p:nvPr>
            <p:ph sz="quarter" idx="15" hasCustomPrompt="1"/>
          </p:nvPr>
        </p:nvSpPr>
        <p:spPr>
          <a:xfrm>
            <a:off x="304800" y="1752600"/>
            <a:ext cx="8534400" cy="1752295"/>
          </a:xfrm>
          <a:prstGeom prst="rect">
            <a:avLst/>
          </a:prstGeom>
        </p:spPr>
        <p:txBody>
          <a:bodyPr/>
          <a:lstStyle>
            <a:lvl1pPr marL="1270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
        <p:nvSpPr>
          <p:cNvPr id="6" name="Question"/>
          <p:cNvSpPr>
            <a:spLocks noGrp="1"/>
          </p:cNvSpPr>
          <p:nvPr>
            <p:ph sz="quarter" idx="16" hasCustomPrompt="1"/>
          </p:nvPr>
        </p:nvSpPr>
        <p:spPr>
          <a:xfrm>
            <a:off x="304800" y="3619346"/>
            <a:ext cx="8534400" cy="1752295"/>
          </a:xfrm>
          <a:prstGeom prst="rect">
            <a:avLst/>
          </a:prstGeom>
        </p:spPr>
        <p:txBody>
          <a:bodyPr/>
          <a:lstStyle>
            <a:lvl1pPr marL="1270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Tree>
    <p:extLst>
      <p:ext uri="{BB962C8B-B14F-4D97-AF65-F5344CB8AC3E}">
        <p14:creationId xmlns:p14="http://schemas.microsoft.com/office/powerpoint/2010/main" xmlns="" val="4266628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5083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478098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cept Check Question (1of 2)">
    <p:spTree>
      <p:nvGrpSpPr>
        <p:cNvPr id="1" name=""/>
        <p:cNvGrpSpPr/>
        <p:nvPr/>
      </p:nvGrpSpPr>
      <p:grpSpPr>
        <a:xfrm>
          <a:off x="0" y="0"/>
          <a:ext cx="0" cy="0"/>
          <a:chOff x="0" y="0"/>
          <a:chExt cx="0" cy="0"/>
        </a:xfrm>
      </p:grpSpPr>
      <p:sp>
        <p:nvSpPr>
          <p:cNvPr id="8"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Clr>
                <a:schemeClr val="accent2"/>
              </a:buClr>
              <a:buFont typeface="+mj-lt"/>
              <a:buAutoNum type="alphaLcPeriod"/>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stStyle>
          <a:p>
            <a:pPr lvl="0"/>
            <a:r>
              <a:rPr lang="en-US" b="0" i="0" dirty="0">
                <a:latin typeface="Source Sans Pro" charset="0"/>
                <a:ea typeface="Source Sans Pro" charset="0"/>
                <a:cs typeface="Source Sans Pro" charset="0"/>
              </a:rPr>
              <a:t>Which one of these statements about the accrual basis of accounting is false?</a:t>
            </a:r>
          </a:p>
          <a:p>
            <a:pPr lvl="1"/>
            <a:r>
              <a:rPr lang="en-US" dirty="0"/>
              <a:t>Companies record events that change their financial statements in the period in which events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 Inc. </a:t>
            </a:r>
          </a:p>
        </p:txBody>
      </p:sp>
      <p:sp>
        <p:nvSpPr>
          <p:cNvPr id="14" name="Title 13"/>
          <p:cNvSpPr>
            <a:spLocks noGrp="1"/>
          </p:cNvSpPr>
          <p:nvPr>
            <p:ph type="title" hasCustomPrompt="1"/>
          </p:nvPr>
        </p:nvSpPr>
        <p:spPr>
          <a:xfrm>
            <a:off x="304800" y="762001"/>
            <a:ext cx="8534400" cy="646331"/>
          </a:xfrm>
          <a:prstGeom prst="rect">
            <a:avLst/>
          </a:prstGeom>
        </p:spPr>
        <p:txBody>
          <a:bodyPr>
            <a:spAutoFit/>
          </a:bodyPr>
          <a:lstStyle>
            <a:lvl1pPr>
              <a:defRPr sz="4000" b="0"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Tree>
    <p:extLst>
      <p:ext uri="{BB962C8B-B14F-4D97-AF65-F5344CB8AC3E}">
        <p14:creationId xmlns:p14="http://schemas.microsoft.com/office/powerpoint/2010/main" xmlns="" val="30395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r>
              <a:rPr lang="en-US" dirty="0"/>
              <a:t>Copyright ©2019 John Wiley &amp; Sons, Inc. </a:t>
            </a:r>
          </a:p>
        </p:txBody>
      </p:sp>
    </p:spTree>
    <p:extLst>
      <p:ext uri="{BB962C8B-B14F-4D97-AF65-F5344CB8AC3E}">
        <p14:creationId xmlns:p14="http://schemas.microsoft.com/office/powerpoint/2010/main" xmlns="" val="1521057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5716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646331"/>
          </a:xfrm>
          <a:prstGeom prst="rect">
            <a:avLst/>
          </a:prstGeom>
        </p:spPr>
        <p:txBody>
          <a:bodyPr>
            <a:spAutoFit/>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3" name="COBBL"/>
          <p:cNvSpPr>
            <a:spLocks noGrp="1"/>
          </p:cNvSpPr>
          <p:nvPr>
            <p:ph sz="quarter" idx="10" hasCustomPrompt="1"/>
          </p:nvPr>
        </p:nvSpPr>
        <p:spPr>
          <a:xfrm>
            <a:off x="304800" y="1455730"/>
            <a:ext cx="8534400" cy="4495800"/>
          </a:xfrm>
          <a:prstGeom prst="rect">
            <a:avLst/>
          </a:prstGeom>
        </p:spPr>
        <p:txBody>
          <a:bodyPr/>
          <a:lstStyle>
            <a:lvl1pPr marL="574675" indent="-346075">
              <a:lnSpc>
                <a:spcPct val="100000"/>
              </a:lnSpc>
              <a:spcBef>
                <a:spcPts val="1200"/>
              </a:spcBef>
              <a:buClr>
                <a:schemeClr val="accent2"/>
              </a:buCl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86693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BL 2-col"/>
          <p:cNvSpPr>
            <a:spLocks noGrp="1"/>
          </p:cNvSpPr>
          <p:nvPr>
            <p:ph sz="quarter" idx="12" hasCustomPrompt="1"/>
          </p:nvPr>
        </p:nvSpPr>
        <p:spPr>
          <a:xfrm>
            <a:off x="304800" y="1455730"/>
            <a:ext cx="8534400" cy="4419600"/>
          </a:xfrm>
          <a:prstGeom prst="rect">
            <a:avLst/>
          </a:prstGeom>
        </p:spPr>
        <p:txBody>
          <a:bodyPr numCol="2" spcCol="548640"/>
          <a:lstStyle>
            <a:lvl1pPr marL="292608" marR="0" indent="-292608" algn="l" defTabSz="914400" rtl="0" eaLnBrk="1" fontAlgn="auto" latinLnBrk="0" hangingPunct="1">
              <a:lnSpc>
                <a:spcPct val="100000"/>
              </a:lnSpc>
              <a:spcBef>
                <a:spcPts val="12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99360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2" hasCustomPrompt="1"/>
          </p:nvPr>
        </p:nvSpPr>
        <p:spPr>
          <a:xfrm>
            <a:off x="304800" y="1455730"/>
            <a:ext cx="8534400" cy="4495800"/>
          </a:xfrm>
          <a:prstGeom prst="rect">
            <a:avLst/>
          </a:prstGeom>
        </p:spPr>
        <p:txBody>
          <a:bodyPr/>
          <a:lstStyle>
            <a:lvl1pPr marL="514350" indent="-514350">
              <a:lnSpc>
                <a:spcPct val="100000"/>
              </a:lnSpc>
              <a:spcBef>
                <a:spcPts val="1200"/>
              </a:spcBef>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78642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0" name="COBNL"/>
          <p:cNvSpPr>
            <a:spLocks noGrp="1"/>
          </p:cNvSpPr>
          <p:nvPr>
            <p:ph sz="quarter" idx="14" hasCustomPrompt="1"/>
          </p:nvPr>
        </p:nvSpPr>
        <p:spPr>
          <a:xfrm>
            <a:off x="304800" y="1455730"/>
            <a:ext cx="8534400" cy="4114800"/>
          </a:xfrm>
          <a:prstGeom prst="rect">
            <a:avLst/>
          </a:prstGeom>
        </p:spPr>
        <p:txBody>
          <a:bodyPr/>
          <a:lstStyle>
            <a:lvl1pPr marL="803275" indent="-803275">
              <a:lnSpc>
                <a:spcPct val="100000"/>
              </a:lnSpc>
              <a:spcBef>
                <a:spcPts val="1200"/>
              </a:spcBef>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12357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8" name="COBBL"/>
          <p:cNvSpPr>
            <a:spLocks noGrp="1"/>
          </p:cNvSpPr>
          <p:nvPr>
            <p:ph sz="quarter" idx="12" hasCustomPrompt="1"/>
          </p:nvPr>
        </p:nvSpPr>
        <p:spPr>
          <a:xfrm>
            <a:off x="304800" y="1455730"/>
            <a:ext cx="8534400" cy="4495800"/>
          </a:xfrm>
          <a:prstGeom prst="rect">
            <a:avLst/>
          </a:prstGeom>
        </p:spPr>
        <p:txBody>
          <a:bodyPr/>
          <a:lstStyle>
            <a:lvl1pPr marL="292608" marR="0" indent="-292608" algn="l" defTabSz="914400" rtl="0" eaLnBrk="1" fontAlgn="auto" latinLnBrk="0" hangingPunct="1">
              <a:lnSpc>
                <a:spcPct val="100000"/>
              </a:lnSpc>
              <a:spcBef>
                <a:spcPts val="12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621792" marR="0" indent="-320040" algn="l" defTabSz="914400" rtl="0" eaLnBrk="1" fontAlgn="auto" latinLnBrk="0" hangingPunct="1">
              <a:lnSpc>
                <a:spcPct val="100000"/>
              </a:lnSpc>
              <a:spcBef>
                <a:spcPts val="1200"/>
              </a:spcBef>
              <a:spcAft>
                <a:spcPts val="0"/>
              </a:spcAft>
              <a:buClr>
                <a:schemeClr val="accent2"/>
              </a:buClr>
              <a:buSzPct val="80000"/>
              <a:buFont typeface="Courier New" charset="0"/>
              <a:buChar char="o"/>
              <a:tabLst/>
              <a:defRPr sz="2400" b="0" i="0" baseline="0">
                <a:latin typeface="Calibri" panose="020F0502020204030204" pitchFamily="34" charset="0"/>
                <a:ea typeface="Calibri" panose="020F0502020204030204" pitchFamily="34" charset="0"/>
                <a:cs typeface="Calibri" panose="020F0502020204030204" pitchFamily="34"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8379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646331"/>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263432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4004" r:id="rId3"/>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646331"/>
          </a:xfrm>
          <a:prstGeom prst="rect">
            <a:avLst/>
          </a:prstGeom>
        </p:spPr>
        <p:txBody>
          <a:bodyPr vert="horz" lIns="91440" tIns="45720" rIns="91440" bIns="45720" rtlCol="0" anchor="t">
            <a:sp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 id="2147484007" r:id="rId12"/>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646331"/>
          </a:xfrm>
          <a:prstGeom prst="rect">
            <a:avLst/>
          </a:prstGeom>
        </p:spPr>
        <p:txBody>
          <a:bodyPr vert="horz" lIns="91440" tIns="45720" rIns="91440" bIns="45720" rtlCol="0" anchor="t">
            <a:sp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 id="2147484002" r:id="rId3"/>
    <p:sldLayoutId id="2147484011" r:id="rId4"/>
  </p:sldLayoutIdLst>
  <p:hf hdr="0" dt="0"/>
  <p:txStyles>
    <p:titleStyle>
      <a:lvl1pPr algn="l" defTabSz="914400" rtl="0" eaLnBrk="1" latinLnBrk="0" hangingPunct="1">
        <a:lnSpc>
          <a:spcPct val="90000"/>
        </a:lnSpc>
        <a:spcBef>
          <a:spcPct val="0"/>
        </a:spcBef>
        <a:buNone/>
        <a:defRPr sz="4000" b="1" i="0" kern="1200">
          <a:solidFill>
            <a:schemeClr val="accent2"/>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646331"/>
          </a:xfrm>
          <a:prstGeom prst="rect">
            <a:avLst/>
          </a:prstGeom>
        </p:spPr>
        <p:txBody>
          <a:bodyPr vert="horz" lIns="91440" tIns="45720" rIns="91440" bIns="45720" rtlCol="0" anchor="t">
            <a:sp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94" r:id="rId3"/>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646331"/>
          </a:xfrm>
          <a:prstGeom prst="rect">
            <a:avLst/>
          </a:prstGeom>
        </p:spPr>
        <p:txBody>
          <a:bodyPr vert="horz" lIns="91440" tIns="45720" rIns="91440" bIns="45720" rtlCol="0" anchor="t">
            <a:sp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646331"/>
          </a:xfrm>
          <a:prstGeom prst="rect">
            <a:avLst/>
          </a:prstGeom>
        </p:spPr>
        <p:txBody>
          <a:bodyPr vert="horz" lIns="91440" tIns="45720" rIns="91440" bIns="45720" rtlCol="0" anchor="t">
            <a:sp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Tree>
    <p:extLst>
      <p:ext uri="{BB962C8B-B14F-4D97-AF65-F5344CB8AC3E}">
        <p14:creationId xmlns:p14="http://schemas.microsoft.com/office/powerpoint/2010/main" xmlns=""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1" r:id="rId3"/>
    <p:sldLayoutId id="2147483997" r:id="rId4"/>
    <p:sldLayoutId id="2147483999" r:id="rId5"/>
    <p:sldLayoutId id="2147484003" r:id="rId6"/>
    <p:sldLayoutId id="2147483998" r:id="rId7"/>
    <p:sldLayoutId id="2147483974" r:id="rId8"/>
    <p:sldLayoutId id="2147483975" r:id="rId9"/>
    <p:sldLayoutId id="2147483996" r:id="rId10"/>
    <p:sldLayoutId id="2147484005" r:id="rId11"/>
    <p:sldLayoutId id="2147484008" r:id="rId12"/>
    <p:sldLayoutId id="2147484010" r:id="rId13"/>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Copyright ©2019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 y="381000"/>
            <a:ext cx="8839200" cy="1042431"/>
          </a:xfrm>
        </p:spPr>
        <p:txBody>
          <a:bodyPr anchor="ctr" anchorCtr="0"/>
          <a:lstStyle/>
          <a:p>
            <a:r>
              <a:rPr lang="en-US" dirty="0"/>
              <a:t>Financial Accounting</a:t>
            </a:r>
          </a:p>
        </p:txBody>
      </p:sp>
      <p:sp>
        <p:nvSpPr>
          <p:cNvPr id="3" name="Edition"/>
          <p:cNvSpPr>
            <a:spLocks noGrp="1"/>
          </p:cNvSpPr>
          <p:nvPr>
            <p:ph sz="quarter" idx="4294967295"/>
          </p:nvPr>
        </p:nvSpPr>
        <p:spPr>
          <a:xfrm>
            <a:off x="152400" y="1553598"/>
            <a:ext cx="8839200" cy="503802"/>
          </a:xfrm>
          <a:prstGeom prst="rect">
            <a:avLst/>
          </a:prstGeom>
        </p:spPr>
        <p:txBody>
          <a:bodyPr/>
          <a:lstStyle/>
          <a:p>
            <a:pPr marL="0" indent="0" algn="ctr">
              <a:buNone/>
            </a:pPr>
            <a:r>
              <a:rPr lang="en-US" sz="3200" b="1" dirty="0"/>
              <a:t>IFRS 4th Edition</a:t>
            </a:r>
          </a:p>
        </p:txBody>
      </p:sp>
      <p:sp>
        <p:nvSpPr>
          <p:cNvPr id="12" name="Author"/>
          <p:cNvSpPr>
            <a:spLocks noGrp="1"/>
          </p:cNvSpPr>
          <p:nvPr>
            <p:ph sz="quarter" idx="4294967295"/>
          </p:nvPr>
        </p:nvSpPr>
        <p:spPr>
          <a:xfrm>
            <a:off x="152400" y="2211324"/>
            <a:ext cx="8839200" cy="531876"/>
          </a:xfrm>
          <a:prstGeom prst="rect">
            <a:avLst/>
          </a:prstGeom>
        </p:spPr>
        <p:txBody>
          <a:bodyPr/>
          <a:lstStyle/>
          <a:p>
            <a:pPr marL="0" indent="0" algn="ctr">
              <a:buNone/>
            </a:pPr>
            <a:r>
              <a:rPr lang="en-US" b="1" dirty="0">
                <a:solidFill>
                  <a:schemeClr val="accent2"/>
                </a:solidFill>
                <a:latin typeface="Calibri" panose="020F0502020204030204" pitchFamily="34" charset="0"/>
                <a:ea typeface="STIX" charset="0"/>
                <a:cs typeface="STIX" charset="0"/>
              </a:rPr>
              <a:t>Weygandt </a:t>
            </a:r>
            <a:r>
              <a:rPr lang="en-US" b="1" dirty="0">
                <a:solidFill>
                  <a:srgbClr val="990000"/>
                </a:solidFill>
                <a:ea typeface="STIX" charset="0"/>
                <a:cs typeface="STIX" charset="0"/>
              </a:rPr>
              <a:t>● </a:t>
            </a:r>
            <a:r>
              <a:rPr lang="en-US" b="1" dirty="0">
                <a:solidFill>
                  <a:schemeClr val="accent2"/>
                </a:solidFill>
                <a:latin typeface="Calibri" panose="020F0502020204030204" pitchFamily="34" charset="0"/>
                <a:ea typeface="STIX" charset="0"/>
                <a:cs typeface="STIX" charset="0"/>
              </a:rPr>
              <a:t>Kimmel </a:t>
            </a:r>
            <a:r>
              <a:rPr lang="en-US" b="1" dirty="0">
                <a:solidFill>
                  <a:srgbClr val="990000"/>
                </a:solidFill>
                <a:ea typeface="STIX" charset="0"/>
                <a:cs typeface="STIX" charset="0"/>
              </a:rPr>
              <a:t>● Kieso</a:t>
            </a:r>
          </a:p>
        </p:txBody>
      </p:sp>
      <p:sp>
        <p:nvSpPr>
          <p:cNvPr id="9" name="CN"/>
          <p:cNvSpPr>
            <a:spLocks noGrp="1"/>
          </p:cNvSpPr>
          <p:nvPr>
            <p:ph sz="quarter" idx="19"/>
          </p:nvPr>
        </p:nvSpPr>
        <p:spPr>
          <a:xfrm>
            <a:off x="152400" y="3801460"/>
            <a:ext cx="8839200" cy="609600"/>
          </a:xfrm>
        </p:spPr>
        <p:txBody>
          <a:bodyPr/>
          <a:lstStyle/>
          <a:p>
            <a:r>
              <a:rPr lang="en-US" dirty="0">
                <a:ea typeface="STIX" charset="0"/>
                <a:cs typeface="STIX" charset="0"/>
              </a:rPr>
              <a:t>Chapter 7</a:t>
            </a:r>
          </a:p>
        </p:txBody>
      </p:sp>
      <p:sp>
        <p:nvSpPr>
          <p:cNvPr id="10" name="CT"/>
          <p:cNvSpPr>
            <a:spLocks noGrp="1"/>
          </p:cNvSpPr>
          <p:nvPr>
            <p:ph sz="quarter" idx="20"/>
          </p:nvPr>
        </p:nvSpPr>
        <p:spPr>
          <a:xfrm>
            <a:off x="152400" y="4487260"/>
            <a:ext cx="8839200" cy="1066800"/>
          </a:xfrm>
        </p:spPr>
        <p:txBody>
          <a:bodyPr/>
          <a:lstStyle/>
          <a:p>
            <a:pPr>
              <a:spcBef>
                <a:spcPct val="5000"/>
              </a:spcBef>
            </a:pPr>
            <a:r>
              <a:rPr lang="en-US" altLang="en-US" dirty="0"/>
              <a:t>Fraud, Internal Control, and Cash</a:t>
            </a:r>
          </a:p>
        </p:txBody>
      </p:sp>
    </p:spTree>
    <p:extLst>
      <p:ext uri="{BB962C8B-B14F-4D97-AF65-F5344CB8AC3E}">
        <p14:creationId xmlns:p14="http://schemas.microsoft.com/office/powerpoint/2010/main" xmlns="" val="40049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10</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ea typeface="Source Sans Pro" charset="0"/>
              </a:rPr>
              <a:t>Cash Receipt Controls</a:t>
            </a:r>
            <a:r>
              <a:rPr lang="en-US" dirty="0"/>
              <a:t> </a:t>
            </a:r>
            <a:r>
              <a:rPr lang="en-US" sz="2000" b="0" dirty="0"/>
              <a:t>(2 of 5)</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7" name="LOBL"/>
          <p:cNvSpPr>
            <a:spLocks noGrp="1"/>
          </p:cNvSpPr>
          <p:nvPr>
            <p:ph sz="quarter" idx="4294967295"/>
          </p:nvPr>
        </p:nvSpPr>
        <p:spPr>
          <a:xfrm>
            <a:off x="310776" y="1447800"/>
            <a:ext cx="8528424" cy="4724400"/>
          </a:xfrm>
          <a:prstGeom prst="rect">
            <a:avLst/>
          </a:prstGeom>
        </p:spPr>
        <p:txBody>
          <a:bodyPr/>
          <a:lstStyle/>
          <a:p>
            <a:pPr marL="574675" lvl="2" indent="-346075">
              <a:lnSpc>
                <a:spcPct val="100000"/>
              </a:lnSpc>
              <a:spcBef>
                <a:spcPts val="1200"/>
              </a:spcBef>
              <a:buClr>
                <a:srgbClr val="990000"/>
              </a:buClr>
              <a:buSzPct val="100000"/>
            </a:pPr>
            <a:r>
              <a:rPr lang="en-US" altLang="en-US" sz="2800" b="1" dirty="0"/>
              <a:t>Independent Internal Verification</a:t>
            </a:r>
            <a:endParaRPr lang="en-US" sz="2800" dirty="0"/>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Supervisors count cash receipts daily</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Assistant treasurer compares total receipts to bank deposits daily</a:t>
            </a:r>
          </a:p>
          <a:p>
            <a:pPr marL="574675" lvl="3" indent="-346075">
              <a:lnSpc>
                <a:spcPct val="100000"/>
              </a:lnSpc>
              <a:spcBef>
                <a:spcPts val="1200"/>
              </a:spcBef>
              <a:buClr>
                <a:srgbClr val="990000"/>
              </a:buClr>
              <a:buSzPct val="100000"/>
              <a:buFont typeface="Arial" panose="020B0604020202020204" pitchFamily="34" charset="0"/>
              <a:buChar char="•"/>
            </a:pPr>
            <a:r>
              <a:rPr lang="en-US" altLang="en-US" sz="2800" b="1" dirty="0"/>
              <a:t>Human Resource Controls</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Bond personnel who handle cash </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Require employees to take vacations </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Conduct background checks</a:t>
            </a:r>
            <a:endParaRPr lang="en-US" altLang="en-US" sz="2800" dirty="0"/>
          </a:p>
        </p:txBody>
      </p:sp>
    </p:spTree>
    <p:extLst>
      <p:ext uri="{BB962C8B-B14F-4D97-AF65-F5344CB8AC3E}">
        <p14:creationId xmlns:p14="http://schemas.microsoft.com/office/powerpoint/2010/main" xmlns="" val="252899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11</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599882"/>
            <a:ext cx="8682038" cy="646331"/>
          </a:xfrm>
          <a:prstGeom prst="rect">
            <a:avLst/>
          </a:prstGeom>
        </p:spPr>
        <p:txBody>
          <a:bodyPr wrap="square">
            <a:spAutoFit/>
          </a:bodyPr>
          <a:lstStyle/>
          <a:p>
            <a:r>
              <a:rPr lang="en-US" altLang="en-US" sz="4000" b="1" dirty="0">
                <a:solidFill>
                  <a:schemeClr val="accent1"/>
                </a:solidFill>
                <a:latin typeface="Calibri" panose="020F0502020204030204" pitchFamily="34" charset="0"/>
                <a:ea typeface="Source Sans Pro" charset="0"/>
                <a:cs typeface="Calibri" panose="020F0502020204030204" pitchFamily="34" charset="0"/>
              </a:rPr>
              <a:t>Over-the-Counter Receipts</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graphicFrame>
        <p:nvGraphicFramePr>
          <p:cNvPr id="2" name="Table 1" descr="Cash receipt controls. The clerk enters sales and counts cash, then sends cash and count to cashier. The cashier counts cash and prepares deposit slips. The cashier delivers cash and deposit slips to the bank. The cashier also sends the copy of the deposit slip to accounting. The supervisor removes locked cash register tape and sends it to the accounting department. The accounting department agrees the register tape to the deposit slip and records journal entry.&#10;"/>
          <p:cNvGraphicFramePr>
            <a:graphicFrameLocks noGrp="1"/>
          </p:cNvGraphicFramePr>
          <p:nvPr>
            <p:extLst>
              <p:ext uri="{D42A27DB-BD31-4B8C-83A1-F6EECF244321}">
                <p14:modId xmlns:p14="http://schemas.microsoft.com/office/powerpoint/2010/main" xmlns="" val="2594441705"/>
              </p:ext>
            </p:extLst>
          </p:nvPr>
        </p:nvGraphicFramePr>
        <p:xfrm>
          <a:off x="304800" y="1176240"/>
          <a:ext cx="8534400" cy="5270281"/>
        </p:xfrm>
        <a:graphic>
          <a:graphicData uri="http://schemas.openxmlformats.org/drawingml/2006/table">
            <a:tbl>
              <a:tblPr firstRow="1">
                <a:tableStyleId>{5C22544A-7EE6-4342-B048-85BDC9FD1C3A}</a:tableStyleId>
              </a:tblPr>
              <a:tblGrid>
                <a:gridCol w="3090451">
                  <a:extLst>
                    <a:ext uri="{9D8B030D-6E8A-4147-A177-3AD203B41FA5}">
                      <a16:colId xmlns:a16="http://schemas.microsoft.com/office/drawing/2014/main" xmlns="" val="20000"/>
                    </a:ext>
                  </a:extLst>
                </a:gridCol>
                <a:gridCol w="2163316">
                  <a:extLst>
                    <a:ext uri="{9D8B030D-6E8A-4147-A177-3AD203B41FA5}">
                      <a16:colId xmlns:a16="http://schemas.microsoft.com/office/drawing/2014/main" xmlns="" val="20001"/>
                    </a:ext>
                  </a:extLst>
                </a:gridCol>
                <a:gridCol w="3280633">
                  <a:extLst>
                    <a:ext uri="{9D8B030D-6E8A-4147-A177-3AD203B41FA5}">
                      <a16:colId xmlns:a16="http://schemas.microsoft.com/office/drawing/2014/main" xmlns="" val="20002"/>
                    </a:ext>
                  </a:extLst>
                </a:gridCol>
              </a:tblGrid>
              <a:tr h="439190">
                <a:tc gridSpan="3">
                  <a:txBody>
                    <a:bodyPr/>
                    <a:lstStyle/>
                    <a:p>
                      <a:pPr algn="ctr" fontAlgn="ctr"/>
                      <a:r>
                        <a:rPr lang="en-US" sz="2200" b="1" u="sng" strike="noStrike" kern="1200" dirty="0">
                          <a:solidFill>
                            <a:schemeClr val="dk1"/>
                          </a:solidFill>
                          <a:effectLst/>
                          <a:latin typeface="+mn-lt"/>
                          <a:ea typeface="+mn-ea"/>
                          <a:cs typeface="+mn-cs"/>
                        </a:rPr>
                        <a:t>Cash Receipts Controls</a:t>
                      </a:r>
                    </a:p>
                  </a:txBody>
                  <a:tcPr marT="91440" marB="0" anchor="ctr">
                    <a:noFill/>
                  </a:tcPr>
                </a:tc>
                <a:tc hMerge="1">
                  <a:txBody>
                    <a:bodyPr/>
                    <a:lstStyle/>
                    <a:p>
                      <a:pPr algn="ctr" fontAlgn="ctr"/>
                      <a:endParaRPr lang="en-US" sz="2200" b="0" i="0" u="none" strike="noStrike" dirty="0">
                        <a:solidFill>
                          <a:srgbClr val="000000"/>
                        </a:solidFill>
                        <a:effectLst/>
                        <a:latin typeface="Calibri" panose="020F0502020204030204" pitchFamily="34" charset="0"/>
                      </a:endParaRPr>
                    </a:p>
                  </a:txBody>
                  <a:tcPr marT="91440" marB="91440" anchor="ctr"/>
                </a:tc>
                <a:tc hMerge="1">
                  <a:txBody>
                    <a:bodyPr/>
                    <a:lstStyle/>
                    <a:p>
                      <a:pPr algn="ctr" fontAlgn="ctr"/>
                      <a:endParaRPr lang="en-US" sz="2200" b="0" i="0" u="none" strike="noStrike" dirty="0">
                        <a:solidFill>
                          <a:srgbClr val="000000"/>
                        </a:solidFill>
                        <a:effectLst/>
                        <a:latin typeface="Calibri" panose="020F0502020204030204" pitchFamily="34" charset="0"/>
                      </a:endParaRPr>
                    </a:p>
                  </a:txBody>
                  <a:tcPr marT="91440" marB="91440" anchor="ctr"/>
                </a:tc>
                <a:extLst>
                  <a:ext uri="{0D108BD9-81ED-4DB2-BD59-A6C34878D82A}">
                    <a16:rowId xmlns:a16="http://schemas.microsoft.com/office/drawing/2014/main" xmlns="" val="10000"/>
                  </a:ext>
                </a:extLst>
              </a:tr>
              <a:tr h="1473639">
                <a:tc>
                  <a:txBody>
                    <a:bodyPr/>
                    <a:lstStyle/>
                    <a:p>
                      <a:pPr algn="ctr" fontAlgn="ctr"/>
                      <a:r>
                        <a:rPr lang="en-US" sz="2200" b="1" u="none" strike="noStrike" dirty="0">
                          <a:effectLst/>
                        </a:rPr>
                        <a:t>Clerk</a:t>
                      </a:r>
                      <a:r>
                        <a:rPr lang="en-US" sz="2200" u="none" strike="noStrike" dirty="0">
                          <a:effectLst/>
                        </a:rPr>
                        <a:t> </a:t>
                      </a:r>
                    </a:p>
                    <a:p>
                      <a:pPr algn="ctr" fontAlgn="ctr">
                        <a:lnSpc>
                          <a:spcPct val="90000"/>
                        </a:lnSpc>
                      </a:pPr>
                      <a:r>
                        <a:rPr lang="en-US" sz="2200" u="none" strike="noStrike" dirty="0">
                          <a:effectLst/>
                        </a:rPr>
                        <a:t>Enters sales( visible to customer), </a:t>
                      </a:r>
                    </a:p>
                    <a:p>
                      <a:pPr algn="ctr" fontAlgn="ctr">
                        <a:lnSpc>
                          <a:spcPct val="90000"/>
                        </a:lnSpc>
                      </a:pPr>
                      <a:r>
                        <a:rPr lang="en-US" sz="2200" u="none" strike="noStrike" dirty="0">
                          <a:effectLst/>
                        </a:rPr>
                        <a:t>counts cash</a:t>
                      </a:r>
                      <a:endParaRPr lang="en-US" sz="2200" b="0" i="0" u="none" strike="noStrike" dirty="0">
                        <a:solidFill>
                          <a:srgbClr val="000000"/>
                        </a:solidFill>
                        <a:effectLst/>
                        <a:latin typeface="Calibri" panose="020F0502020204030204" pitchFamily="34" charset="0"/>
                      </a:endParaRPr>
                    </a:p>
                  </a:txBody>
                  <a:tcPr marL="0" marT="91440" marB="91440" anchor="ctr">
                    <a:noFill/>
                  </a:tcPr>
                </a:tc>
                <a:tc>
                  <a:txBody>
                    <a:bodyPr/>
                    <a:lstStyle/>
                    <a:p>
                      <a:pPr algn="ctr" fontAlgn="ctr"/>
                      <a:endParaRPr lang="en-US" sz="2200" b="0" i="0" u="none" strike="noStrike" dirty="0">
                        <a:solidFill>
                          <a:srgbClr val="000000"/>
                        </a:solidFill>
                        <a:effectLst/>
                        <a:latin typeface="Calibri" panose="020F0502020204030204" pitchFamily="34" charset="0"/>
                      </a:endParaRPr>
                    </a:p>
                  </a:txBody>
                  <a:tcPr marT="91440" marB="91440" anchor="ctr">
                    <a:noFill/>
                  </a:tcPr>
                </a:tc>
                <a:tc>
                  <a:txBody>
                    <a:bodyPr/>
                    <a:lstStyle/>
                    <a:p>
                      <a:pPr algn="ctr" fontAlgn="ctr"/>
                      <a:r>
                        <a:rPr lang="en-US" sz="2200" b="1" u="none" strike="noStrike" dirty="0">
                          <a:effectLst/>
                        </a:rPr>
                        <a:t>Supervisor</a:t>
                      </a:r>
                      <a:r>
                        <a:rPr lang="en-US" sz="2200" u="none" strike="noStrike" dirty="0">
                          <a:effectLst/>
                        </a:rPr>
                        <a:t> </a:t>
                      </a:r>
                    </a:p>
                    <a:p>
                      <a:pPr algn="ctr" fontAlgn="ctr">
                        <a:lnSpc>
                          <a:spcPct val="90000"/>
                        </a:lnSpc>
                      </a:pPr>
                      <a:r>
                        <a:rPr lang="en-US" sz="2200" u="none" strike="noStrike" dirty="0">
                          <a:effectLst/>
                        </a:rPr>
                        <a:t>Removes locked </a:t>
                      </a:r>
                    </a:p>
                    <a:p>
                      <a:pPr algn="ctr" fontAlgn="ctr">
                        <a:lnSpc>
                          <a:spcPct val="90000"/>
                        </a:lnSpc>
                      </a:pPr>
                      <a:r>
                        <a:rPr lang="en-US" sz="2200" u="none" strike="noStrike" dirty="0">
                          <a:effectLst/>
                        </a:rPr>
                        <a:t>cash register tape</a:t>
                      </a:r>
                      <a:endParaRPr lang="en-US" sz="2200" b="0" i="0" u="none" strike="noStrike" dirty="0">
                        <a:solidFill>
                          <a:srgbClr val="000000"/>
                        </a:solidFill>
                        <a:effectLst/>
                        <a:latin typeface="Calibri" panose="020F0502020204030204" pitchFamily="34" charset="0"/>
                      </a:endParaRPr>
                    </a:p>
                  </a:txBody>
                  <a:tcPr marL="274320" marT="91440" marB="91440" anchor="ctr">
                    <a:noFill/>
                  </a:tcPr>
                </a:tc>
                <a:extLst>
                  <a:ext uri="{0D108BD9-81ED-4DB2-BD59-A6C34878D82A}">
                    <a16:rowId xmlns:a16="http://schemas.microsoft.com/office/drawing/2014/main" xmlns="" val="10001"/>
                  </a:ext>
                </a:extLst>
              </a:tr>
              <a:tr h="912104">
                <a:tc>
                  <a:txBody>
                    <a:bodyPr/>
                    <a:lstStyle/>
                    <a:p>
                      <a:pPr algn="ctr" fontAlgn="ctr">
                        <a:lnSpc>
                          <a:spcPct val="90000"/>
                        </a:lnSpc>
                      </a:pPr>
                      <a:r>
                        <a:rPr lang="en-US" sz="2200" u="none" strike="noStrike" dirty="0">
                          <a:effectLst/>
                        </a:rPr>
                        <a:t>Sends cash and </a:t>
                      </a:r>
                    </a:p>
                    <a:p>
                      <a:pPr algn="ctr" fontAlgn="ctr">
                        <a:lnSpc>
                          <a:spcPct val="90000"/>
                        </a:lnSpc>
                      </a:pPr>
                      <a:r>
                        <a:rPr lang="en-US" sz="2200" u="none" strike="noStrike" dirty="0">
                          <a:effectLst/>
                        </a:rPr>
                        <a:t>count to cashier</a:t>
                      </a:r>
                      <a:endParaRPr lang="en-US" sz="2200" b="0" i="0" u="none" strike="noStrike" dirty="0">
                        <a:solidFill>
                          <a:srgbClr val="000000"/>
                        </a:solidFill>
                        <a:effectLst/>
                        <a:latin typeface="Calibri" panose="020F0502020204030204" pitchFamily="34" charset="0"/>
                      </a:endParaRPr>
                    </a:p>
                  </a:txBody>
                  <a:tcPr marL="0" marT="182880" marB="91440" anchor="ctr">
                    <a:noFill/>
                  </a:tcPr>
                </a:tc>
                <a:tc>
                  <a:txBody>
                    <a:bodyPr/>
                    <a:lstStyle/>
                    <a:p>
                      <a:pPr algn="ctr" fontAlgn="ctr"/>
                      <a:endParaRPr lang="en-US" sz="2200" b="0" i="0" u="none" strike="noStrike" dirty="0">
                        <a:solidFill>
                          <a:srgbClr val="000000"/>
                        </a:solidFill>
                        <a:effectLst/>
                        <a:latin typeface="Calibri" panose="020F0502020204030204" pitchFamily="34" charset="0"/>
                      </a:endParaRPr>
                    </a:p>
                  </a:txBody>
                  <a:tcPr marT="91440" marB="91440" anchor="ctr">
                    <a:noFill/>
                  </a:tcPr>
                </a:tc>
                <a:tc>
                  <a:txBody>
                    <a:bodyPr/>
                    <a:lstStyle/>
                    <a:p>
                      <a:pPr algn="ctr" fontAlgn="ctr"/>
                      <a:r>
                        <a:rPr lang="en-US" sz="2200" u="none" strike="noStrike" dirty="0">
                          <a:effectLst/>
                        </a:rPr>
                        <a:t>Sends cash register tape </a:t>
                      </a:r>
                    </a:p>
                    <a:p>
                      <a:pPr algn="ctr" fontAlgn="ctr">
                        <a:lnSpc>
                          <a:spcPct val="90000"/>
                        </a:lnSpc>
                      </a:pPr>
                      <a:r>
                        <a:rPr lang="en-US" sz="2200" u="none" strike="noStrike" dirty="0">
                          <a:effectLst/>
                        </a:rPr>
                        <a:t>to accounting dept.</a:t>
                      </a:r>
                      <a:endParaRPr lang="en-US" sz="2200" b="0" i="0" u="none" strike="noStrike" dirty="0">
                        <a:solidFill>
                          <a:srgbClr val="000000"/>
                        </a:solidFill>
                        <a:effectLst/>
                        <a:latin typeface="Calibri" panose="020F0502020204030204" pitchFamily="34" charset="0"/>
                      </a:endParaRPr>
                    </a:p>
                  </a:txBody>
                  <a:tcPr marL="274320" marT="91440" marB="91440" anchor="ctr">
                    <a:noFill/>
                  </a:tcPr>
                </a:tc>
                <a:extLst>
                  <a:ext uri="{0D108BD9-81ED-4DB2-BD59-A6C34878D82A}">
                    <a16:rowId xmlns:a16="http://schemas.microsoft.com/office/drawing/2014/main" xmlns="" val="10002"/>
                  </a:ext>
                </a:extLst>
              </a:tr>
              <a:tr h="1533244">
                <a:tc>
                  <a:txBody>
                    <a:bodyPr/>
                    <a:lstStyle/>
                    <a:p>
                      <a:pPr algn="ctr" fontAlgn="ctr"/>
                      <a:r>
                        <a:rPr lang="en-US" sz="2200" b="1" u="none" strike="noStrike" dirty="0">
                          <a:effectLst/>
                        </a:rPr>
                        <a:t>Cashier </a:t>
                      </a:r>
                    </a:p>
                    <a:p>
                      <a:pPr algn="ctr" fontAlgn="ctr">
                        <a:lnSpc>
                          <a:spcPct val="90000"/>
                        </a:lnSpc>
                      </a:pPr>
                      <a:r>
                        <a:rPr lang="en-US" sz="2200" u="none" strike="noStrike" dirty="0">
                          <a:effectLst/>
                        </a:rPr>
                        <a:t>Counts cash, </a:t>
                      </a:r>
                    </a:p>
                    <a:p>
                      <a:pPr algn="ctr" fontAlgn="ctr">
                        <a:lnSpc>
                          <a:spcPct val="90000"/>
                        </a:lnSpc>
                      </a:pPr>
                      <a:r>
                        <a:rPr lang="en-US" sz="2200" u="none" strike="noStrike" dirty="0">
                          <a:effectLst/>
                        </a:rPr>
                        <a:t>prepares deposit slips</a:t>
                      </a:r>
                      <a:endParaRPr lang="en-US" sz="2200" b="0" i="0" u="none" strike="noStrike" dirty="0">
                        <a:solidFill>
                          <a:srgbClr val="000000"/>
                        </a:solidFill>
                        <a:effectLst/>
                        <a:latin typeface="Calibri" panose="020F0502020204030204" pitchFamily="34" charset="0"/>
                      </a:endParaRPr>
                    </a:p>
                  </a:txBody>
                  <a:tcPr marL="0" marT="91440" marB="91440" anchor="ctr">
                    <a:noFill/>
                  </a:tcPr>
                </a:tc>
                <a:tc>
                  <a:txBody>
                    <a:bodyPr/>
                    <a:lstStyle/>
                    <a:p>
                      <a:pPr algn="ctr" fontAlgn="ctr">
                        <a:lnSpc>
                          <a:spcPct val="90000"/>
                        </a:lnSpc>
                      </a:pPr>
                      <a:r>
                        <a:rPr lang="en-US" sz="2200" u="none" strike="noStrike" dirty="0">
                          <a:effectLst/>
                        </a:rPr>
                        <a:t>Sends deposit slip copy to accounting dept.</a:t>
                      </a:r>
                      <a:endParaRPr lang="en-US" sz="2200" b="0" i="0" u="none" strike="noStrike" dirty="0">
                        <a:solidFill>
                          <a:srgbClr val="000000"/>
                        </a:solidFill>
                        <a:effectLst/>
                        <a:latin typeface="Calibri" panose="020F0502020204030204" pitchFamily="34" charset="0"/>
                      </a:endParaRPr>
                    </a:p>
                  </a:txBody>
                  <a:tcPr marT="91440" marB="91440" anchor="ctr">
                    <a:noFill/>
                  </a:tcPr>
                </a:tc>
                <a:tc>
                  <a:txBody>
                    <a:bodyPr/>
                    <a:lstStyle/>
                    <a:p>
                      <a:pPr algn="ctr" fontAlgn="ctr">
                        <a:lnSpc>
                          <a:spcPct val="90000"/>
                        </a:lnSpc>
                      </a:pPr>
                      <a:r>
                        <a:rPr lang="en-US" sz="2200" b="1" u="none" strike="noStrike" dirty="0">
                          <a:effectLst/>
                        </a:rPr>
                        <a:t>Accounting Department </a:t>
                      </a:r>
                      <a:r>
                        <a:rPr lang="en-US" sz="2200" u="none" strike="noStrike" dirty="0">
                          <a:effectLst/>
                        </a:rPr>
                        <a:t>Agrees register tape to deposit slip and </a:t>
                      </a:r>
                    </a:p>
                    <a:p>
                      <a:pPr algn="ctr" fontAlgn="ctr">
                        <a:lnSpc>
                          <a:spcPct val="90000"/>
                        </a:lnSpc>
                      </a:pPr>
                      <a:r>
                        <a:rPr lang="en-US" sz="2200" u="none" strike="noStrike" dirty="0">
                          <a:effectLst/>
                        </a:rPr>
                        <a:t>records journal entry</a:t>
                      </a:r>
                      <a:endParaRPr lang="en-US" sz="2200" b="0" i="0" u="none" strike="noStrike" dirty="0">
                        <a:solidFill>
                          <a:srgbClr val="000000"/>
                        </a:solidFill>
                        <a:effectLst/>
                        <a:latin typeface="Calibri" panose="020F0502020204030204" pitchFamily="34" charset="0"/>
                      </a:endParaRPr>
                    </a:p>
                  </a:txBody>
                  <a:tcPr marL="274320" marT="182880" marB="91440" anchor="ctr">
                    <a:noFill/>
                  </a:tcPr>
                </a:tc>
                <a:extLst>
                  <a:ext uri="{0D108BD9-81ED-4DB2-BD59-A6C34878D82A}">
                    <a16:rowId xmlns:a16="http://schemas.microsoft.com/office/drawing/2014/main" xmlns="" val="10003"/>
                  </a:ext>
                </a:extLst>
              </a:tr>
              <a:tr h="912104">
                <a:tc>
                  <a:txBody>
                    <a:bodyPr/>
                    <a:lstStyle/>
                    <a:p>
                      <a:pPr algn="ctr" fontAlgn="ctr">
                        <a:lnSpc>
                          <a:spcPct val="90000"/>
                        </a:lnSpc>
                      </a:pPr>
                      <a:r>
                        <a:rPr lang="en-US" sz="2200" u="none" strike="noStrike" dirty="0">
                          <a:effectLst/>
                        </a:rPr>
                        <a:t>Delivers cash and </a:t>
                      </a:r>
                    </a:p>
                    <a:p>
                      <a:pPr algn="ctr" fontAlgn="ctr">
                        <a:lnSpc>
                          <a:spcPct val="90000"/>
                        </a:lnSpc>
                      </a:pPr>
                      <a:r>
                        <a:rPr lang="en-US" sz="2200" u="none" strike="noStrike" dirty="0">
                          <a:effectLst/>
                        </a:rPr>
                        <a:t>deposit slip to bank</a:t>
                      </a:r>
                      <a:endParaRPr lang="en-US" sz="2200" b="0" i="0" u="none" strike="noStrike" dirty="0">
                        <a:solidFill>
                          <a:srgbClr val="000000"/>
                        </a:solidFill>
                        <a:effectLst/>
                        <a:latin typeface="Calibri" panose="020F0502020204030204" pitchFamily="34" charset="0"/>
                      </a:endParaRPr>
                    </a:p>
                  </a:txBody>
                  <a:tcPr marL="0" marT="182880" marB="91440" anchor="ctr">
                    <a:noFill/>
                  </a:tcPr>
                </a:tc>
                <a:tc>
                  <a:txBody>
                    <a:bodyPr/>
                    <a:lstStyle/>
                    <a:p>
                      <a:pPr algn="ctr" fontAlgn="ctr"/>
                      <a:endParaRPr lang="en-US" sz="2200" b="0" i="0" u="none" strike="noStrike" dirty="0">
                        <a:solidFill>
                          <a:srgbClr val="000000"/>
                        </a:solidFill>
                        <a:effectLst/>
                        <a:latin typeface="Calibri" panose="020F0502020204030204" pitchFamily="34" charset="0"/>
                      </a:endParaRPr>
                    </a:p>
                  </a:txBody>
                  <a:tcPr marT="91440" marB="91440" anchor="ctr">
                    <a:noFill/>
                  </a:tcPr>
                </a:tc>
                <a:tc>
                  <a:txBody>
                    <a:bodyPr/>
                    <a:lstStyle/>
                    <a:p>
                      <a:pPr algn="ctr" fontAlgn="ctr">
                        <a:lnSpc>
                          <a:spcPct val="90000"/>
                        </a:lnSpc>
                      </a:pPr>
                      <a:r>
                        <a:rPr lang="en-US" sz="2200" u="none" strike="noStrike" dirty="0">
                          <a:effectLst/>
                        </a:rPr>
                        <a:t>Bank</a:t>
                      </a:r>
                      <a:endParaRPr lang="en-US" sz="2200" b="0" i="0" u="none" strike="noStrike" dirty="0">
                        <a:solidFill>
                          <a:srgbClr val="000000"/>
                        </a:solidFill>
                        <a:effectLst/>
                        <a:latin typeface="Calibri" panose="020F0502020204030204" pitchFamily="34" charset="0"/>
                      </a:endParaRPr>
                    </a:p>
                  </a:txBody>
                  <a:tcPr marL="274320" marT="91440" marB="91440" anchor="ctr">
                    <a:noFill/>
                  </a:tcPr>
                </a:tc>
                <a:extLst>
                  <a:ext uri="{0D108BD9-81ED-4DB2-BD59-A6C34878D82A}">
                    <a16:rowId xmlns:a16="http://schemas.microsoft.com/office/drawing/2014/main" xmlns="" val="10004"/>
                  </a:ext>
                </a:extLst>
              </a:tr>
            </a:tbl>
          </a:graphicData>
        </a:graphic>
      </p:graphicFrame>
      <p:cxnSp>
        <p:nvCxnSpPr>
          <p:cNvPr id="9" name="Straight Arrow Connector 8" descr="Alt text provided for illustration."/>
          <p:cNvCxnSpPr/>
          <p:nvPr/>
        </p:nvCxnSpPr>
        <p:spPr>
          <a:xfrm>
            <a:off x="7290652" y="2933700"/>
            <a:ext cx="0" cy="22860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lt text provided for illustration."/>
          <p:cNvCxnSpPr/>
          <p:nvPr/>
        </p:nvCxnSpPr>
        <p:spPr>
          <a:xfrm>
            <a:off x="7290652" y="3962400"/>
            <a:ext cx="0" cy="22860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lt text provided for illustration."/>
          <p:cNvCxnSpPr/>
          <p:nvPr/>
        </p:nvCxnSpPr>
        <p:spPr>
          <a:xfrm>
            <a:off x="1828800" y="2933700"/>
            <a:ext cx="0" cy="22860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lt text provided for illustration."/>
          <p:cNvCxnSpPr/>
          <p:nvPr/>
        </p:nvCxnSpPr>
        <p:spPr>
          <a:xfrm>
            <a:off x="1828800" y="3962400"/>
            <a:ext cx="0" cy="22860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lt text provided for illustration."/>
          <p:cNvCxnSpPr/>
          <p:nvPr/>
        </p:nvCxnSpPr>
        <p:spPr>
          <a:xfrm>
            <a:off x="1862667" y="5338859"/>
            <a:ext cx="0" cy="22860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lt text provided for illustration."/>
          <p:cNvCxnSpPr/>
          <p:nvPr/>
        </p:nvCxnSpPr>
        <p:spPr>
          <a:xfrm>
            <a:off x="3112770" y="4495800"/>
            <a:ext cx="251460" cy="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lt text provided for illustration."/>
          <p:cNvCxnSpPr/>
          <p:nvPr/>
        </p:nvCxnSpPr>
        <p:spPr>
          <a:xfrm>
            <a:off x="5387340" y="4495800"/>
            <a:ext cx="251460" cy="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lt text provided for illustration."/>
          <p:cNvCxnSpPr/>
          <p:nvPr/>
        </p:nvCxnSpPr>
        <p:spPr>
          <a:xfrm>
            <a:off x="3314382" y="5681759"/>
            <a:ext cx="2476818" cy="0"/>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5219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B62CB51-23AB-436C-96B0-707646D74502}"/>
              </a:ext>
            </a:extLst>
          </p:cNvPr>
          <p:cNvSpPr>
            <a:spLocks noGrp="1"/>
          </p:cNvSpPr>
          <p:nvPr>
            <p:ph sz="quarter" idx="15"/>
          </p:nvPr>
        </p:nvSpPr>
        <p:spPr/>
        <p:txBody>
          <a:bodyPr/>
          <a:lstStyle/>
          <a:p>
            <a:r>
              <a:rPr lang="en-GB" dirty="0"/>
              <a:t>In some cases, the amount deposited at the bank will not agree with the cash recorded in the accounting record based on the cash register tape.</a:t>
            </a:r>
            <a:br>
              <a:rPr lang="en-GB" dirty="0"/>
            </a:br>
            <a:r>
              <a:rPr lang="en-GB" dirty="0"/>
              <a:t/>
            </a:r>
            <a:br>
              <a:rPr lang="en-GB" dirty="0"/>
            </a:br>
            <a:r>
              <a:rPr lang="en-GB" dirty="0">
                <a:solidFill>
                  <a:srgbClr val="C00000"/>
                </a:solidFill>
              </a:rPr>
              <a:t>Example</a:t>
            </a:r>
            <a:r>
              <a:rPr lang="en-GB" dirty="0"/>
              <a:t>: suppose that the cash register tape indicated </a:t>
            </a:r>
            <a:r>
              <a:rPr lang="en-GB" dirty="0">
                <a:solidFill>
                  <a:srgbClr val="FF0000"/>
                </a:solidFill>
              </a:rPr>
              <a:t>sales of $6,956 </a:t>
            </a:r>
            <a:r>
              <a:rPr lang="en-GB" dirty="0"/>
              <a:t>but the amount of cash was only </a:t>
            </a:r>
            <a:r>
              <a:rPr lang="en-GB" dirty="0">
                <a:solidFill>
                  <a:srgbClr val="FF0000"/>
                </a:solidFill>
              </a:rPr>
              <a:t>$6,946. </a:t>
            </a:r>
            <a:r>
              <a:rPr lang="en-GB" dirty="0"/>
              <a:t>what would the company record?</a:t>
            </a:r>
            <a:br>
              <a:rPr lang="en-GB" dirty="0"/>
            </a:br>
            <a:r>
              <a:rPr lang="en-GB" dirty="0"/>
              <a:t>Dr cash                                                      6,946</a:t>
            </a:r>
          </a:p>
          <a:p>
            <a:r>
              <a:rPr lang="en-GB" dirty="0"/>
              <a:t>Dr cash over and short  </a:t>
            </a:r>
            <a:r>
              <a:rPr lang="en-GB" dirty="0">
                <a:solidFill>
                  <a:srgbClr val="FF0000"/>
                </a:solidFill>
              </a:rPr>
              <a:t>( 6,956-6,946)     </a:t>
            </a:r>
            <a:r>
              <a:rPr lang="en-GB" dirty="0"/>
              <a:t>10    </a:t>
            </a:r>
            <a:r>
              <a:rPr lang="en-GB" dirty="0" err="1"/>
              <a:t>Misc</a:t>
            </a:r>
            <a:r>
              <a:rPr lang="en-GB" dirty="0"/>
              <a:t> exp</a:t>
            </a:r>
            <a:br>
              <a:rPr lang="en-GB" dirty="0"/>
            </a:br>
            <a:r>
              <a:rPr lang="en-GB" dirty="0"/>
              <a:t>     Cr sales rev                                                             6,956</a:t>
            </a:r>
          </a:p>
        </p:txBody>
      </p:sp>
      <p:sp>
        <p:nvSpPr>
          <p:cNvPr id="3" name="Slide Number Placeholder 2">
            <a:extLst>
              <a:ext uri="{FF2B5EF4-FFF2-40B4-BE49-F238E27FC236}">
                <a16:creationId xmlns:a16="http://schemas.microsoft.com/office/drawing/2014/main" xmlns="" id="{AD993781-756D-4079-88AD-D2C6C424AF2A}"/>
              </a:ext>
            </a:extLst>
          </p:cNvPr>
          <p:cNvSpPr>
            <a:spLocks noGrp="1"/>
          </p:cNvSpPr>
          <p:nvPr>
            <p:ph type="sldNum" sz="quarter" idx="10"/>
          </p:nvPr>
        </p:nvSpPr>
        <p:spPr/>
        <p:txBody>
          <a:bodyPr/>
          <a:lstStyle/>
          <a:p>
            <a:fld id="{67B19427-F580-D146-B60E-4CADEE75497F}" type="slidenum">
              <a:rPr lang="en-US" smtClean="0"/>
              <a:pPr/>
              <a:t>12</a:t>
            </a:fld>
            <a:endParaRPr lang="en-US" dirty="0"/>
          </a:p>
        </p:txBody>
      </p:sp>
      <p:sp>
        <p:nvSpPr>
          <p:cNvPr id="4" name="Footer Placeholder 3">
            <a:extLst>
              <a:ext uri="{FF2B5EF4-FFF2-40B4-BE49-F238E27FC236}">
                <a16:creationId xmlns:a16="http://schemas.microsoft.com/office/drawing/2014/main" xmlns="" id="{94EED3E4-C178-4292-91DD-B2D2A51A4D77}"/>
              </a:ext>
            </a:extLst>
          </p:cNvPr>
          <p:cNvSpPr>
            <a:spLocks noGrp="1"/>
          </p:cNvSpPr>
          <p:nvPr>
            <p:ph type="ftr" sz="quarter" idx="11"/>
          </p:nvPr>
        </p:nvSpPr>
        <p:spPr/>
        <p:txBody>
          <a:bodyPr/>
          <a:lstStyle/>
          <a:p>
            <a:r>
              <a:rPr lang="en-US"/>
              <a:t>Copyright ©2018 John Wiley &amp; Son, Inc. </a:t>
            </a:r>
            <a:endParaRPr lang="en-US" dirty="0"/>
          </a:p>
        </p:txBody>
      </p:sp>
      <p:sp>
        <p:nvSpPr>
          <p:cNvPr id="5" name="Title 4">
            <a:extLst>
              <a:ext uri="{FF2B5EF4-FFF2-40B4-BE49-F238E27FC236}">
                <a16:creationId xmlns:a16="http://schemas.microsoft.com/office/drawing/2014/main" xmlns="" id="{A70850A1-1220-455A-8F00-6A10E285B885}"/>
              </a:ext>
            </a:extLst>
          </p:cNvPr>
          <p:cNvSpPr>
            <a:spLocks noGrp="1"/>
          </p:cNvSpPr>
          <p:nvPr>
            <p:ph type="title"/>
          </p:nvPr>
        </p:nvSpPr>
        <p:spPr/>
        <p:txBody>
          <a:bodyPr/>
          <a:lstStyle/>
          <a:p>
            <a:r>
              <a:rPr lang="en-GB" b="1" dirty="0"/>
              <a:t>Over-the counter Receipts</a:t>
            </a:r>
          </a:p>
        </p:txBody>
      </p:sp>
    </p:spTree>
    <p:extLst>
      <p:ext uri="{BB962C8B-B14F-4D97-AF65-F5344CB8AC3E}">
        <p14:creationId xmlns:p14="http://schemas.microsoft.com/office/powerpoint/2010/main" xmlns="" val="411096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B62CB51-23AB-436C-96B0-707646D74502}"/>
              </a:ext>
            </a:extLst>
          </p:cNvPr>
          <p:cNvSpPr>
            <a:spLocks noGrp="1"/>
          </p:cNvSpPr>
          <p:nvPr>
            <p:ph sz="quarter" idx="15"/>
          </p:nvPr>
        </p:nvSpPr>
        <p:spPr/>
        <p:txBody>
          <a:bodyPr/>
          <a:lstStyle/>
          <a:p>
            <a:r>
              <a:rPr lang="en-GB" dirty="0"/>
              <a:t>In some cases, the amount deposited at the bank will not agree with the cash recorded in the accounting record based on the cash register tape.</a:t>
            </a:r>
            <a:br>
              <a:rPr lang="en-GB" dirty="0"/>
            </a:br>
            <a:r>
              <a:rPr lang="en-GB" dirty="0"/>
              <a:t/>
            </a:r>
            <a:br>
              <a:rPr lang="en-GB" dirty="0"/>
            </a:br>
            <a:r>
              <a:rPr lang="en-GB" dirty="0">
                <a:solidFill>
                  <a:srgbClr val="C00000"/>
                </a:solidFill>
              </a:rPr>
              <a:t>Example</a:t>
            </a:r>
            <a:r>
              <a:rPr lang="en-GB" dirty="0"/>
              <a:t>: suppose that the cash register tape indicated </a:t>
            </a:r>
            <a:r>
              <a:rPr lang="en-GB" dirty="0">
                <a:solidFill>
                  <a:srgbClr val="FF0000"/>
                </a:solidFill>
              </a:rPr>
              <a:t>sales of $6,946 </a:t>
            </a:r>
            <a:r>
              <a:rPr lang="en-GB" dirty="0"/>
              <a:t>but the amount of cash was only </a:t>
            </a:r>
            <a:r>
              <a:rPr lang="en-GB" dirty="0">
                <a:solidFill>
                  <a:srgbClr val="FF0000"/>
                </a:solidFill>
              </a:rPr>
              <a:t>$6,956. </a:t>
            </a:r>
            <a:r>
              <a:rPr lang="en-GB" dirty="0"/>
              <a:t>what would the company record?</a:t>
            </a:r>
            <a:br>
              <a:rPr lang="en-GB" dirty="0"/>
            </a:br>
            <a:r>
              <a:rPr lang="en-GB" dirty="0"/>
              <a:t>Dr cash                                   6,956</a:t>
            </a:r>
          </a:p>
          <a:p>
            <a:r>
              <a:rPr lang="en-GB" dirty="0"/>
              <a:t>    Cr cash over and short                  10    </a:t>
            </a:r>
            <a:r>
              <a:rPr lang="en-GB" dirty="0" err="1"/>
              <a:t>Misc</a:t>
            </a:r>
            <a:r>
              <a:rPr lang="en-GB" dirty="0"/>
              <a:t> rev </a:t>
            </a:r>
          </a:p>
          <a:p>
            <a:r>
              <a:rPr lang="en-GB" dirty="0"/>
              <a:t>    Cr sales rev                                  6,946</a:t>
            </a:r>
          </a:p>
        </p:txBody>
      </p:sp>
      <p:sp>
        <p:nvSpPr>
          <p:cNvPr id="3" name="Slide Number Placeholder 2">
            <a:extLst>
              <a:ext uri="{FF2B5EF4-FFF2-40B4-BE49-F238E27FC236}">
                <a16:creationId xmlns:a16="http://schemas.microsoft.com/office/drawing/2014/main" xmlns="" id="{AD993781-756D-4079-88AD-D2C6C424AF2A}"/>
              </a:ext>
            </a:extLst>
          </p:cNvPr>
          <p:cNvSpPr>
            <a:spLocks noGrp="1"/>
          </p:cNvSpPr>
          <p:nvPr>
            <p:ph type="sldNum" sz="quarter" idx="10"/>
          </p:nvPr>
        </p:nvSpPr>
        <p:spPr/>
        <p:txBody>
          <a:bodyPr/>
          <a:lstStyle/>
          <a:p>
            <a:fld id="{67B19427-F580-D146-B60E-4CADEE75497F}" type="slidenum">
              <a:rPr lang="en-US" smtClean="0"/>
              <a:pPr/>
              <a:t>13</a:t>
            </a:fld>
            <a:endParaRPr lang="en-US" dirty="0"/>
          </a:p>
        </p:txBody>
      </p:sp>
      <p:sp>
        <p:nvSpPr>
          <p:cNvPr id="4" name="Footer Placeholder 3">
            <a:extLst>
              <a:ext uri="{FF2B5EF4-FFF2-40B4-BE49-F238E27FC236}">
                <a16:creationId xmlns:a16="http://schemas.microsoft.com/office/drawing/2014/main" xmlns="" id="{94EED3E4-C178-4292-91DD-B2D2A51A4D77}"/>
              </a:ext>
            </a:extLst>
          </p:cNvPr>
          <p:cNvSpPr>
            <a:spLocks noGrp="1"/>
          </p:cNvSpPr>
          <p:nvPr>
            <p:ph type="ftr" sz="quarter" idx="11"/>
          </p:nvPr>
        </p:nvSpPr>
        <p:spPr/>
        <p:txBody>
          <a:bodyPr/>
          <a:lstStyle/>
          <a:p>
            <a:r>
              <a:rPr lang="en-US"/>
              <a:t>Copyright ©2018 John Wiley &amp; Son, Inc. </a:t>
            </a:r>
            <a:endParaRPr lang="en-US" dirty="0"/>
          </a:p>
        </p:txBody>
      </p:sp>
      <p:sp>
        <p:nvSpPr>
          <p:cNvPr id="5" name="Title 4">
            <a:extLst>
              <a:ext uri="{FF2B5EF4-FFF2-40B4-BE49-F238E27FC236}">
                <a16:creationId xmlns:a16="http://schemas.microsoft.com/office/drawing/2014/main" xmlns="" id="{A70850A1-1220-455A-8F00-6A10E285B885}"/>
              </a:ext>
            </a:extLst>
          </p:cNvPr>
          <p:cNvSpPr>
            <a:spLocks noGrp="1"/>
          </p:cNvSpPr>
          <p:nvPr>
            <p:ph type="title"/>
          </p:nvPr>
        </p:nvSpPr>
        <p:spPr/>
        <p:txBody>
          <a:bodyPr/>
          <a:lstStyle/>
          <a:p>
            <a:r>
              <a:rPr lang="en-GB" b="1" dirty="0"/>
              <a:t>Over-the counter Receipts</a:t>
            </a:r>
          </a:p>
        </p:txBody>
      </p:sp>
    </p:spTree>
    <p:extLst>
      <p:ext uri="{BB962C8B-B14F-4D97-AF65-F5344CB8AC3E}">
        <p14:creationId xmlns:p14="http://schemas.microsoft.com/office/powerpoint/2010/main" xmlns="" val="370197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Receipt Controls </a:t>
            </a:r>
            <a:r>
              <a:rPr lang="en-US" sz="2000" b="0" dirty="0"/>
              <a:t>(3 of 5)</a:t>
            </a:r>
          </a:p>
        </p:txBody>
      </p:sp>
      <p:sp>
        <p:nvSpPr>
          <p:cNvPr id="3" name="Content Placeholder 2"/>
          <p:cNvSpPr>
            <a:spLocks noGrp="1"/>
          </p:cNvSpPr>
          <p:nvPr>
            <p:ph sz="quarter" idx="16"/>
          </p:nvPr>
        </p:nvSpPr>
        <p:spPr>
          <a:xfrm>
            <a:off x="304800" y="1455729"/>
            <a:ext cx="8534400" cy="4781385"/>
          </a:xfrm>
        </p:spPr>
        <p:txBody>
          <a:bodyPr/>
          <a:lstStyle/>
          <a:p>
            <a:pPr>
              <a:lnSpc>
                <a:spcPct val="100000"/>
              </a:lnSpc>
              <a:spcBef>
                <a:spcPts val="1200"/>
              </a:spcBef>
            </a:pPr>
            <a:r>
              <a:rPr lang="en-US" sz="3200" b="1" dirty="0"/>
              <a:t>Mail Receipts</a:t>
            </a:r>
          </a:p>
          <a:p>
            <a:pPr marL="574675" indent="-350838">
              <a:lnSpc>
                <a:spcPct val="100000"/>
              </a:lnSpc>
              <a:spcBef>
                <a:spcPts val="1200"/>
              </a:spcBef>
              <a:buClr>
                <a:schemeClr val="accent2"/>
              </a:buClr>
              <a:buFont typeface="Arial" panose="020B0604020202020204" pitchFamily="34" charset="0"/>
              <a:buChar char="•"/>
            </a:pPr>
            <a:r>
              <a:rPr lang="en-US" dirty="0"/>
              <a:t>Should be </a:t>
            </a:r>
            <a:r>
              <a:rPr lang="en-US" b="1" dirty="0"/>
              <a:t>opened by two people</a:t>
            </a:r>
            <a:r>
              <a:rPr lang="en-US" dirty="0"/>
              <a:t>, a list prepared, and each check endorsed “For Deposit Only” </a:t>
            </a:r>
          </a:p>
          <a:p>
            <a:pPr marL="574675" indent="-350838">
              <a:lnSpc>
                <a:spcPct val="100000"/>
              </a:lnSpc>
              <a:spcBef>
                <a:spcPts val="1200"/>
              </a:spcBef>
              <a:buClr>
                <a:schemeClr val="accent2"/>
              </a:buClr>
              <a:buFont typeface="Arial" panose="020B0604020202020204" pitchFamily="34" charset="0"/>
              <a:buChar char="•"/>
            </a:pPr>
            <a:r>
              <a:rPr lang="en-US" dirty="0"/>
              <a:t>Each mail </a:t>
            </a:r>
            <a:r>
              <a:rPr lang="en-US" b="1" dirty="0"/>
              <a:t>clerk signs the list</a:t>
            </a:r>
            <a:r>
              <a:rPr lang="en-US" dirty="0"/>
              <a:t> to establish responsibility for the data </a:t>
            </a:r>
          </a:p>
          <a:p>
            <a:pPr marL="574675" indent="-350838">
              <a:lnSpc>
                <a:spcPct val="100000"/>
              </a:lnSpc>
              <a:spcBef>
                <a:spcPts val="1200"/>
              </a:spcBef>
              <a:buClr>
                <a:schemeClr val="accent2"/>
              </a:buClr>
              <a:buFont typeface="Arial" panose="020B0604020202020204" pitchFamily="34" charset="0"/>
              <a:buChar char="•"/>
            </a:pPr>
            <a:r>
              <a:rPr lang="en-US" b="1" dirty="0"/>
              <a:t>Original copy of the list</a:t>
            </a:r>
            <a:r>
              <a:rPr lang="en-US" dirty="0"/>
              <a:t>, along with checks, is sent to cashier’s department </a:t>
            </a:r>
          </a:p>
          <a:p>
            <a:pPr marL="574675" indent="-350838">
              <a:lnSpc>
                <a:spcPct val="100000"/>
              </a:lnSpc>
              <a:spcBef>
                <a:spcPts val="1200"/>
              </a:spcBef>
              <a:buClr>
                <a:schemeClr val="accent2"/>
              </a:buClr>
              <a:buFont typeface="Arial" panose="020B0604020202020204" pitchFamily="34" charset="0"/>
              <a:buChar char="•"/>
            </a:pPr>
            <a:r>
              <a:rPr lang="en-US" b="1" dirty="0"/>
              <a:t>Copy of list</a:t>
            </a:r>
            <a:r>
              <a:rPr lang="en-US" dirty="0"/>
              <a:t> is sent to accounting department for recording, clerks keep a copy.</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67613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15</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776" y="1447800"/>
            <a:ext cx="8223624" cy="4495800"/>
          </a:xfrm>
          <a:prstGeom prst="rect">
            <a:avLst/>
          </a:prstGeom>
        </p:spPr>
        <p:txBody>
          <a:bodyPr/>
          <a:lstStyle/>
          <a:p>
            <a:pPr marL="0" lvl="1" indent="0">
              <a:lnSpc>
                <a:spcPct val="100000"/>
              </a:lnSpc>
              <a:spcBef>
                <a:spcPts val="1200"/>
              </a:spcBef>
              <a:buClr>
                <a:schemeClr val="tx1"/>
              </a:buClr>
              <a:buNone/>
            </a:pPr>
            <a:r>
              <a:rPr lang="en-US" sz="2800" dirty="0">
                <a:cs typeface="Times New Roman" pitchFamily="18" charset="0"/>
              </a:rPr>
              <a:t>Companies disburse cash to pay expense and liabilities or purchase assets … etc.</a:t>
            </a:r>
            <a:r>
              <a:rPr lang="en-US" sz="2800" b="1" dirty="0">
                <a:cs typeface="Times New Roman" pitchFamily="18" charset="0"/>
              </a:rPr>
              <a:t/>
            </a:r>
            <a:br>
              <a:rPr lang="en-US" sz="2800" b="1" dirty="0">
                <a:cs typeface="Times New Roman" pitchFamily="18" charset="0"/>
              </a:rPr>
            </a:br>
            <a:r>
              <a:rPr lang="en-US" sz="2800" b="1" dirty="0">
                <a:cs typeface="Times New Roman" pitchFamily="18" charset="0"/>
              </a:rPr>
              <a:t>Generally</a:t>
            </a:r>
            <a:r>
              <a:rPr lang="en-US" sz="2800" dirty="0">
                <a:cs typeface="Times New Roman" pitchFamily="18" charset="0"/>
              </a:rPr>
              <a:t>, internal control over cash disbursements is more effective when companies </a:t>
            </a:r>
            <a:r>
              <a:rPr lang="en-US" sz="2800" b="1" dirty="0">
                <a:cs typeface="Times New Roman" pitchFamily="18" charset="0"/>
              </a:rPr>
              <a:t>pay by check or electronic funds transfer (EFT)</a:t>
            </a:r>
            <a:r>
              <a:rPr lang="en-US" sz="2800" dirty="0">
                <a:cs typeface="Times New Roman" pitchFamily="18" charset="0"/>
              </a:rPr>
              <a:t> rather than by cash. </a:t>
            </a:r>
          </a:p>
          <a:p>
            <a:pPr marL="0" lvl="1" indent="0">
              <a:lnSpc>
                <a:spcPct val="100000"/>
              </a:lnSpc>
              <a:spcBef>
                <a:spcPts val="1200"/>
              </a:spcBef>
              <a:buClr>
                <a:schemeClr val="tx1"/>
              </a:buClr>
              <a:buNone/>
            </a:pPr>
            <a:r>
              <a:rPr lang="en-US" sz="2800" dirty="0">
                <a:cs typeface="Times New Roman" pitchFamily="18" charset="0"/>
              </a:rPr>
              <a:t>One exception is </a:t>
            </a:r>
            <a:r>
              <a:rPr lang="en-US" sz="2800" b="1" dirty="0">
                <a:cs typeface="Times New Roman" pitchFamily="18" charset="0"/>
              </a:rPr>
              <a:t>payments for incidental amounts that are paid out of petty cash</a:t>
            </a:r>
            <a:r>
              <a:rPr lang="en-US" sz="2800" dirty="0">
                <a:cs typeface="Times New Roman" pitchFamily="18" charset="0"/>
              </a:rPr>
              <a:t>.</a:t>
            </a:r>
            <a:endParaRPr lang="en-US" altLang="en-US" sz="2800" dirty="0">
              <a:cs typeface="Times New Roman" pitchFamily="18" charset="0"/>
            </a:endParaRP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Cash Disbursement Controls</a:t>
            </a:r>
          </a:p>
        </p:txBody>
      </p:sp>
    </p:spTree>
    <p:extLst>
      <p:ext uri="{BB962C8B-B14F-4D97-AF65-F5344CB8AC3E}">
        <p14:creationId xmlns:p14="http://schemas.microsoft.com/office/powerpoint/2010/main" xmlns="" val="398584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16</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ea typeface="Source Sans Pro" charset="0"/>
              </a:rPr>
              <a:t>Cash Controls</a:t>
            </a:r>
            <a:r>
              <a:rPr lang="en-US" dirty="0"/>
              <a:t> </a:t>
            </a:r>
            <a:r>
              <a:rPr lang="en-US" sz="2000" b="0" dirty="0"/>
              <a:t>(2 of 2)</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7" name="LOBL"/>
          <p:cNvSpPr>
            <a:spLocks noGrp="1"/>
          </p:cNvSpPr>
          <p:nvPr>
            <p:ph sz="quarter" idx="4294967295"/>
          </p:nvPr>
        </p:nvSpPr>
        <p:spPr>
          <a:xfrm>
            <a:off x="310776" y="1447800"/>
            <a:ext cx="8528424" cy="4419600"/>
          </a:xfrm>
          <a:prstGeom prst="rect">
            <a:avLst/>
          </a:prstGeom>
        </p:spPr>
        <p:txBody>
          <a:bodyPr/>
          <a:lstStyle/>
          <a:p>
            <a:pPr marL="0" lvl="2" indent="0">
              <a:lnSpc>
                <a:spcPct val="100000"/>
              </a:lnSpc>
              <a:spcBef>
                <a:spcPts val="1200"/>
              </a:spcBef>
              <a:buClr>
                <a:srgbClr val="990000"/>
              </a:buClr>
              <a:buSzPct val="100000"/>
              <a:buNone/>
            </a:pPr>
            <a:r>
              <a:rPr lang="en-US" altLang="en-US" sz="3200" b="1" dirty="0">
                <a:solidFill>
                  <a:srgbClr val="990000"/>
                </a:solidFill>
              </a:rPr>
              <a:t>Cash Disbursements Controls</a:t>
            </a:r>
          </a:p>
          <a:p>
            <a:pPr marL="574675" lvl="2" indent="-346075">
              <a:lnSpc>
                <a:spcPct val="100000"/>
              </a:lnSpc>
              <a:spcBef>
                <a:spcPts val="1200"/>
              </a:spcBef>
              <a:buClr>
                <a:srgbClr val="990000"/>
              </a:buClr>
              <a:buSzPct val="100000"/>
            </a:pPr>
            <a:r>
              <a:rPr lang="en-US" altLang="en-US" sz="2800" b="1" dirty="0"/>
              <a:t>Establishment of Responsibility </a:t>
            </a:r>
          </a:p>
          <a:p>
            <a:pPr marL="1143000" lvl="3" indent="-339725">
              <a:lnSpc>
                <a:spcPct val="100000"/>
              </a:lnSpc>
              <a:spcBef>
                <a:spcPts val="1200"/>
              </a:spcBef>
              <a:buClr>
                <a:srgbClr val="990000"/>
              </a:buClr>
              <a:buSzPct val="80000"/>
              <a:buFont typeface="Wingdings" panose="05000000000000000000" pitchFamily="2" charset="2"/>
              <a:buChar char="§"/>
            </a:pPr>
            <a:r>
              <a:rPr lang="en-US" sz="2600" dirty="0"/>
              <a:t>Only designated personnel are authorized to sign checks (treasurer) and approve vendors</a:t>
            </a:r>
          </a:p>
          <a:p>
            <a:pPr marL="574675" lvl="2" indent="-346075">
              <a:lnSpc>
                <a:spcPct val="100000"/>
              </a:lnSpc>
              <a:spcBef>
                <a:spcPts val="1200"/>
              </a:spcBef>
              <a:buClr>
                <a:srgbClr val="990000"/>
              </a:buClr>
              <a:buSzPct val="100000"/>
            </a:pPr>
            <a:r>
              <a:rPr lang="en-US" altLang="en-US" sz="2800" b="1" dirty="0"/>
              <a:t>Segregation of Duties</a:t>
            </a:r>
            <a:endParaRPr lang="en-US" sz="2800" dirty="0"/>
          </a:p>
          <a:p>
            <a:pPr marL="1143000" lvl="3" indent="-339725">
              <a:lnSpc>
                <a:spcPct val="100000"/>
              </a:lnSpc>
              <a:spcBef>
                <a:spcPts val="600"/>
              </a:spcBef>
              <a:buClr>
                <a:srgbClr val="990000"/>
              </a:buClr>
              <a:buSzPct val="80000"/>
              <a:buFont typeface="Wingdings" panose="05000000000000000000" pitchFamily="2" charset="2"/>
              <a:buChar char="§"/>
            </a:pPr>
            <a:r>
              <a:rPr lang="en-US" altLang="en-US" sz="2800" dirty="0"/>
              <a:t>Different individuals approve </a:t>
            </a:r>
            <a:r>
              <a:rPr lang="en-US" sz="2800" dirty="0"/>
              <a:t>and make payments </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Check-signers do not record disbursements</a:t>
            </a:r>
            <a:endParaRPr lang="en-US" altLang="en-US" sz="2800" dirty="0"/>
          </a:p>
        </p:txBody>
      </p:sp>
    </p:spTree>
    <p:extLst>
      <p:ext uri="{BB962C8B-B14F-4D97-AF65-F5344CB8AC3E}">
        <p14:creationId xmlns:p14="http://schemas.microsoft.com/office/powerpoint/2010/main" xmlns="" val="313040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17</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Cash Disbursement Controls </a:t>
            </a:r>
            <a:r>
              <a:rPr lang="en-US" sz="2000" b="0" dirty="0">
                <a:solidFill>
                  <a:schemeClr val="accent1"/>
                </a:solidFill>
                <a:latin typeface="Calibri" panose="020F0502020204030204" pitchFamily="34" charset="0"/>
                <a:ea typeface="Source Sans Pro" charset="0"/>
                <a:cs typeface="Calibri" panose="020F0502020204030204" pitchFamily="34" charset="0"/>
              </a:rPr>
              <a:t>(1 of 6)</a:t>
            </a:r>
          </a:p>
        </p:txBody>
      </p:sp>
      <p:sp>
        <p:nvSpPr>
          <p:cNvPr id="7" name="LOBL"/>
          <p:cNvSpPr>
            <a:spLocks noGrp="1"/>
          </p:cNvSpPr>
          <p:nvPr>
            <p:ph sz="quarter" idx="4294967295"/>
          </p:nvPr>
        </p:nvSpPr>
        <p:spPr>
          <a:xfrm>
            <a:off x="310776" y="1447800"/>
            <a:ext cx="8528424" cy="4419600"/>
          </a:xfrm>
          <a:prstGeom prst="rect">
            <a:avLst/>
          </a:prstGeom>
        </p:spPr>
        <p:txBody>
          <a:bodyPr/>
          <a:lstStyle/>
          <a:p>
            <a:pPr marL="574675" lvl="2" indent="-346075">
              <a:lnSpc>
                <a:spcPct val="100000"/>
              </a:lnSpc>
              <a:spcBef>
                <a:spcPts val="1200"/>
              </a:spcBef>
              <a:buClr>
                <a:srgbClr val="990000"/>
              </a:buClr>
              <a:buSzPct val="100000"/>
            </a:pPr>
            <a:r>
              <a:rPr lang="en-US" altLang="en-US" sz="2800" b="1" dirty="0"/>
              <a:t>Documentation Procedures</a:t>
            </a:r>
            <a:r>
              <a:rPr lang="en-US" sz="2800" dirty="0"/>
              <a:t> </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Use prenumbered checks and account for sequence</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Each check must have an approved invoice </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Require employees to use corporate credit cards for reimbursable expenses</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Stamp invoices “paid”</a:t>
            </a:r>
          </a:p>
        </p:txBody>
      </p:sp>
    </p:spTree>
    <p:extLst>
      <p:ext uri="{BB962C8B-B14F-4D97-AF65-F5344CB8AC3E}">
        <p14:creationId xmlns:p14="http://schemas.microsoft.com/office/powerpoint/2010/main" xmlns="" val="84065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18</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ea typeface="Source Sans Pro" charset="0"/>
              </a:rPr>
              <a:t>Cash Disbursement Controls </a:t>
            </a:r>
            <a:r>
              <a:rPr lang="en-US" sz="2000" b="0" dirty="0">
                <a:ea typeface="Source Sans Pro" charset="0"/>
              </a:rPr>
              <a:t>(2 of 6)</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7" name="LOBL"/>
          <p:cNvSpPr>
            <a:spLocks noGrp="1"/>
          </p:cNvSpPr>
          <p:nvPr>
            <p:ph sz="quarter" idx="4294967295"/>
          </p:nvPr>
        </p:nvSpPr>
        <p:spPr>
          <a:xfrm>
            <a:off x="310776" y="1447800"/>
            <a:ext cx="8528424" cy="4419600"/>
          </a:xfrm>
          <a:prstGeom prst="rect">
            <a:avLst/>
          </a:prstGeom>
        </p:spPr>
        <p:txBody>
          <a:bodyPr/>
          <a:lstStyle/>
          <a:p>
            <a:pPr marL="574675" lvl="2" indent="-346075">
              <a:lnSpc>
                <a:spcPct val="100000"/>
              </a:lnSpc>
              <a:spcBef>
                <a:spcPts val="1200"/>
              </a:spcBef>
              <a:buClr>
                <a:srgbClr val="990000"/>
              </a:buClr>
              <a:buSzPct val="100000"/>
            </a:pPr>
            <a:r>
              <a:rPr lang="en-US" altLang="en-US" sz="2800" b="1" dirty="0"/>
              <a:t>Physical Controls </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Store blank checks in safes, with limited access</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Print check amounts by machine in indelible ink</a:t>
            </a:r>
          </a:p>
          <a:p>
            <a:pPr marL="574675" lvl="2" indent="-346075">
              <a:lnSpc>
                <a:spcPct val="100000"/>
              </a:lnSpc>
              <a:spcBef>
                <a:spcPts val="1200"/>
              </a:spcBef>
              <a:buClr>
                <a:srgbClr val="990000"/>
              </a:buClr>
              <a:buSzPct val="100000"/>
            </a:pPr>
            <a:r>
              <a:rPr lang="en-US" altLang="en-US" sz="2800" b="1" dirty="0"/>
              <a:t>Independent Internal Verification</a:t>
            </a:r>
            <a:endParaRPr lang="en-US" sz="2800" dirty="0"/>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Compare checks to invoices</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Reconcile bank statement monthly</a:t>
            </a:r>
          </a:p>
        </p:txBody>
      </p:sp>
    </p:spTree>
    <p:extLst>
      <p:ext uri="{BB962C8B-B14F-4D97-AF65-F5344CB8AC3E}">
        <p14:creationId xmlns:p14="http://schemas.microsoft.com/office/powerpoint/2010/main" xmlns="" val="100207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19</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ea typeface="Source Sans Pro" charset="0"/>
              </a:rPr>
              <a:t>Cash Disbursement Controls </a:t>
            </a:r>
            <a:r>
              <a:rPr lang="en-US" sz="2000" b="0" dirty="0">
                <a:ea typeface="Source Sans Pro" charset="0"/>
              </a:rPr>
              <a:t>(3 of 6)</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7" name="LOBL"/>
          <p:cNvSpPr>
            <a:spLocks noGrp="1"/>
          </p:cNvSpPr>
          <p:nvPr>
            <p:ph sz="quarter" idx="4294967295"/>
          </p:nvPr>
        </p:nvSpPr>
        <p:spPr>
          <a:xfrm>
            <a:off x="310776" y="1447800"/>
            <a:ext cx="8528424" cy="4724400"/>
          </a:xfrm>
          <a:prstGeom prst="rect">
            <a:avLst/>
          </a:prstGeom>
        </p:spPr>
        <p:txBody>
          <a:bodyPr/>
          <a:lstStyle/>
          <a:p>
            <a:pPr marL="574675" lvl="3" indent="-346075">
              <a:lnSpc>
                <a:spcPct val="100000"/>
              </a:lnSpc>
              <a:spcBef>
                <a:spcPts val="1200"/>
              </a:spcBef>
              <a:buClr>
                <a:srgbClr val="990000"/>
              </a:buClr>
              <a:buSzPct val="100000"/>
              <a:buFont typeface="Arial" panose="020B0604020202020204" pitchFamily="34" charset="0"/>
              <a:buChar char="•"/>
            </a:pPr>
            <a:r>
              <a:rPr lang="en-US" altLang="en-US" sz="2800" b="1" dirty="0"/>
              <a:t>Human Resource Controls: </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Bond personnel who handle cash</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Require employees to take vacations</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Conduct background checks</a:t>
            </a:r>
          </a:p>
          <a:p>
            <a:pPr marL="1143000" lvl="3" indent="-339725">
              <a:lnSpc>
                <a:spcPct val="100000"/>
              </a:lnSpc>
              <a:spcBef>
                <a:spcPts val="600"/>
              </a:spcBef>
              <a:buClr>
                <a:srgbClr val="990000"/>
              </a:buClr>
              <a:buSzPct val="80000"/>
              <a:buFont typeface="Wingdings" panose="05000000000000000000" pitchFamily="2" charset="2"/>
              <a:buChar char="§"/>
            </a:pPr>
            <a:endParaRPr lang="en-US" altLang="en-US" sz="2800" dirty="0"/>
          </a:p>
        </p:txBody>
      </p:sp>
    </p:spTree>
    <p:extLst>
      <p:ext uri="{BB962C8B-B14F-4D97-AF65-F5344CB8AC3E}">
        <p14:creationId xmlns:p14="http://schemas.microsoft.com/office/powerpoint/2010/main" xmlns="" val="44019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646331"/>
          </a:xfrm>
          <a:prstGeom prst="rect">
            <a:avLst/>
          </a:prstGeom>
        </p:spPr>
        <p:txBody>
          <a:bodyPr/>
          <a:lstStyle/>
          <a:p>
            <a:r>
              <a:rPr lang="en-US" b="1" dirty="0"/>
              <a:t>Chapter Outline</a:t>
            </a:r>
            <a:endParaRPr lang="en-US" sz="4000" b="1" dirty="0"/>
          </a:p>
        </p:txBody>
      </p:sp>
      <p:sp>
        <p:nvSpPr>
          <p:cNvPr id="4" name="COB/LO"/>
          <p:cNvSpPr>
            <a:spLocks noGrp="1"/>
          </p:cNvSpPr>
          <p:nvPr>
            <p:ph sz="quarter" idx="14"/>
          </p:nvPr>
        </p:nvSpPr>
        <p:spPr>
          <a:xfrm>
            <a:off x="304800" y="1455730"/>
            <a:ext cx="8534400" cy="4332725"/>
          </a:xfrm>
        </p:spPr>
        <p:txBody>
          <a:bodyPr/>
          <a:lstStyle/>
          <a:p>
            <a:pPr lvl="1" indent="-520700">
              <a:lnSpc>
                <a:spcPct val="100000"/>
              </a:lnSpc>
              <a:spcBef>
                <a:spcPts val="1200"/>
              </a:spcBef>
            </a:pPr>
            <a:r>
              <a:rPr lang="en-US" sz="3200" b="1" dirty="0">
                <a:solidFill>
                  <a:srgbClr val="7F0000"/>
                </a:solidFill>
              </a:rPr>
              <a:t>Learning Objectives</a:t>
            </a:r>
          </a:p>
          <a:p>
            <a:pPr marL="855663" lvl="2" indent="-855663">
              <a:lnSpc>
                <a:spcPct val="100000"/>
              </a:lnSpc>
              <a:spcBef>
                <a:spcPts val="1200"/>
              </a:spcBef>
              <a:buNone/>
            </a:pPr>
            <a:r>
              <a:rPr lang="en-US" b="1" dirty="0">
                <a:solidFill>
                  <a:srgbClr val="7F0000"/>
                </a:solidFill>
              </a:rPr>
              <a:t>LO 1 	</a:t>
            </a:r>
            <a:r>
              <a:rPr lang="en-US" dirty="0"/>
              <a:t>Define fraud and the principles of internal control.</a:t>
            </a:r>
          </a:p>
          <a:p>
            <a:pPr marL="855663" lvl="2" indent="-855663">
              <a:lnSpc>
                <a:spcPct val="100000"/>
              </a:lnSpc>
              <a:spcBef>
                <a:spcPts val="1200"/>
              </a:spcBef>
              <a:buNone/>
            </a:pPr>
            <a:r>
              <a:rPr lang="en-US" b="1" dirty="0">
                <a:solidFill>
                  <a:srgbClr val="7F0000"/>
                </a:solidFill>
              </a:rPr>
              <a:t>LO 2</a:t>
            </a:r>
            <a:r>
              <a:rPr lang="en-US" dirty="0"/>
              <a:t>	Apply internal control principles to cash.</a:t>
            </a:r>
          </a:p>
          <a:p>
            <a:pPr marL="855663" lvl="2" indent="-855663">
              <a:lnSpc>
                <a:spcPct val="100000"/>
              </a:lnSpc>
              <a:spcBef>
                <a:spcPts val="1200"/>
              </a:spcBef>
              <a:buNone/>
            </a:pPr>
            <a:r>
              <a:rPr lang="en-US" b="1" dirty="0">
                <a:solidFill>
                  <a:srgbClr val="7F0000"/>
                </a:solidFill>
              </a:rPr>
              <a:t>LO 3</a:t>
            </a:r>
            <a:r>
              <a:rPr lang="en-US" dirty="0"/>
              <a:t>	Identify the control features of a bank account.</a:t>
            </a:r>
          </a:p>
          <a:p>
            <a:pPr marL="855663" lvl="2" indent="-855663">
              <a:lnSpc>
                <a:spcPct val="100000"/>
              </a:lnSpc>
              <a:spcBef>
                <a:spcPts val="1200"/>
              </a:spcBef>
              <a:buNone/>
            </a:pPr>
            <a:r>
              <a:rPr lang="en-US" b="1" dirty="0">
                <a:solidFill>
                  <a:srgbClr val="7F0000"/>
                </a:solidFill>
              </a:rPr>
              <a:t>LO 4</a:t>
            </a:r>
            <a:r>
              <a:rPr lang="en-US" dirty="0"/>
              <a:t>	Explain the reporting of cash.</a:t>
            </a:r>
          </a:p>
        </p:txBody>
      </p:sp>
      <p:sp>
        <p:nvSpPr>
          <p:cNvPr id="6" name="Slide Number Placeholder "/>
          <p:cNvSpPr>
            <a:spLocks noGrp="1"/>
          </p:cNvSpPr>
          <p:nvPr>
            <p:ph type="sldNum" sz="quarter" idx="10"/>
          </p:nvPr>
        </p:nvSpPr>
        <p:spPr/>
        <p:txBody>
          <a:bodyPr/>
          <a:lstStyle/>
          <a:p>
            <a:fld id="{67B19427-F580-D146-B60E-4CADEE75497F}" type="slidenum">
              <a:rPr lang="en-US" smtClean="0"/>
              <a:pPr/>
              <a:t>2</a:t>
            </a:fld>
            <a:endParaRPr lang="en-US" dirty="0"/>
          </a:p>
        </p:txBody>
      </p:sp>
      <p:sp>
        <p:nvSpPr>
          <p:cNvPr id="7"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68731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Disbursement Controls </a:t>
            </a:r>
            <a:r>
              <a:rPr lang="en-US" sz="2000" b="0" dirty="0"/>
              <a:t>(6 of 6)</a:t>
            </a:r>
          </a:p>
        </p:txBody>
      </p:sp>
      <p:sp>
        <p:nvSpPr>
          <p:cNvPr id="3" name="Content Placeholder 2"/>
          <p:cNvSpPr>
            <a:spLocks noGrp="1"/>
          </p:cNvSpPr>
          <p:nvPr>
            <p:ph sz="quarter" idx="16"/>
          </p:nvPr>
        </p:nvSpPr>
        <p:spPr>
          <a:xfrm>
            <a:off x="304800" y="1455730"/>
            <a:ext cx="8534400" cy="4419600"/>
          </a:xfrm>
        </p:spPr>
        <p:txBody>
          <a:bodyPr/>
          <a:lstStyle/>
          <a:p>
            <a:pPr>
              <a:lnSpc>
                <a:spcPct val="100000"/>
              </a:lnSpc>
              <a:spcBef>
                <a:spcPts val="1200"/>
              </a:spcBef>
            </a:pPr>
            <a:r>
              <a:rPr lang="en-US" sz="3200" b="1" dirty="0"/>
              <a:t>Voucher System Controls</a:t>
            </a:r>
          </a:p>
          <a:p>
            <a:pPr marL="574675" indent="-346075">
              <a:lnSpc>
                <a:spcPct val="100000"/>
              </a:lnSpc>
              <a:spcBef>
                <a:spcPts val="1200"/>
              </a:spcBef>
              <a:buClr>
                <a:srgbClr val="7F0000"/>
              </a:buClr>
              <a:buFont typeface="Arial" panose="020B0604020202020204" pitchFamily="34" charset="0"/>
              <a:buChar char="•"/>
            </a:pPr>
            <a:r>
              <a:rPr lang="en-US" dirty="0"/>
              <a:t>A network of approvals by authorized individuals, acting independently, to ensure all disbursements by check are proper.</a:t>
            </a:r>
          </a:p>
          <a:p>
            <a:pPr marL="574675" indent="-346075">
              <a:lnSpc>
                <a:spcPct val="100000"/>
              </a:lnSpc>
              <a:spcBef>
                <a:spcPts val="1200"/>
              </a:spcBef>
              <a:buClr>
                <a:srgbClr val="7F0000"/>
              </a:buClr>
              <a:buFont typeface="Arial" panose="020B0604020202020204" pitchFamily="34" charset="0"/>
              <a:buChar char="•"/>
            </a:pPr>
            <a:r>
              <a:rPr lang="en-US" dirty="0"/>
              <a:t>A </a:t>
            </a:r>
            <a:r>
              <a:rPr lang="en-US" b="1" dirty="0">
                <a:solidFill>
                  <a:srgbClr val="00007F"/>
                </a:solidFill>
              </a:rPr>
              <a:t>voucher</a:t>
            </a:r>
            <a:r>
              <a:rPr lang="en-US" dirty="0">
                <a:solidFill>
                  <a:schemeClr val="accent1"/>
                </a:solidFill>
              </a:rPr>
              <a:t> </a:t>
            </a:r>
            <a:r>
              <a:rPr lang="en-US" dirty="0"/>
              <a:t>is an authorization form prepared for each expenditure in a voucher system.</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05755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21</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Petty Cash Fund</a:t>
            </a:r>
          </a:p>
        </p:txBody>
      </p:sp>
      <p:sp>
        <p:nvSpPr>
          <p:cNvPr id="7" name="LOBL"/>
          <p:cNvSpPr>
            <a:spLocks noGrp="1"/>
          </p:cNvSpPr>
          <p:nvPr>
            <p:ph sz="quarter" idx="4294967295"/>
          </p:nvPr>
        </p:nvSpPr>
        <p:spPr>
          <a:xfrm>
            <a:off x="310776" y="1447800"/>
            <a:ext cx="8528424" cy="4724400"/>
          </a:xfrm>
          <a:prstGeom prst="rect">
            <a:avLst/>
          </a:prstGeom>
        </p:spPr>
        <p:txBody>
          <a:bodyPr/>
          <a:lstStyle/>
          <a:p>
            <a:pPr marL="0" indent="0">
              <a:lnSpc>
                <a:spcPct val="100000"/>
              </a:lnSpc>
              <a:spcBef>
                <a:spcPts val="1200"/>
              </a:spcBef>
              <a:buClr>
                <a:srgbClr val="800000"/>
              </a:buClr>
              <a:buSzPct val="80000"/>
              <a:buNone/>
            </a:pPr>
            <a:r>
              <a:rPr lang="en-US" altLang="en-US" b="1" dirty="0"/>
              <a:t>Petty Cash Fund</a:t>
            </a:r>
            <a:r>
              <a:rPr lang="en-US" altLang="en-US" dirty="0"/>
              <a:t> - Used to pay small amounts.</a:t>
            </a:r>
          </a:p>
          <a:p>
            <a:pPr marL="0" indent="0">
              <a:lnSpc>
                <a:spcPct val="100000"/>
              </a:lnSpc>
              <a:spcBef>
                <a:spcPts val="1200"/>
              </a:spcBef>
              <a:buClr>
                <a:srgbClr val="800000"/>
              </a:buClr>
              <a:buSzPct val="80000"/>
              <a:buNone/>
            </a:pPr>
            <a:r>
              <a:rPr lang="en-US" altLang="en-US" b="1" dirty="0" err="1"/>
              <a:t>Imprest</a:t>
            </a:r>
            <a:r>
              <a:rPr lang="en-US" altLang="en-US" b="1" dirty="0"/>
              <a:t> system Involves:</a:t>
            </a:r>
          </a:p>
          <a:p>
            <a:pPr lvl="1" indent="-457200">
              <a:lnSpc>
                <a:spcPct val="100000"/>
              </a:lnSpc>
              <a:spcBef>
                <a:spcPts val="1200"/>
              </a:spcBef>
              <a:buSzPct val="100000"/>
              <a:buFontTx/>
              <a:buAutoNum type="arabicPeriod"/>
            </a:pPr>
            <a:r>
              <a:rPr lang="en-US" altLang="en-US" sz="2800" dirty="0"/>
              <a:t>establishing the fund</a:t>
            </a:r>
          </a:p>
          <a:p>
            <a:pPr lvl="1" indent="-457200">
              <a:lnSpc>
                <a:spcPct val="100000"/>
              </a:lnSpc>
              <a:spcBef>
                <a:spcPts val="1200"/>
              </a:spcBef>
              <a:buSzPct val="100000"/>
              <a:buFontTx/>
              <a:buAutoNum type="arabicPeriod"/>
            </a:pPr>
            <a:r>
              <a:rPr lang="en-US" altLang="en-US" sz="2800" dirty="0"/>
              <a:t>making payments from the fund</a:t>
            </a:r>
          </a:p>
          <a:p>
            <a:pPr lvl="1" indent="-457200">
              <a:lnSpc>
                <a:spcPct val="100000"/>
              </a:lnSpc>
              <a:spcBef>
                <a:spcPts val="1200"/>
              </a:spcBef>
              <a:buSzPct val="100000"/>
              <a:buFontTx/>
              <a:buAutoNum type="arabicPeriod"/>
            </a:pPr>
            <a:r>
              <a:rPr lang="en-US" altLang="en-US" sz="2800" dirty="0"/>
              <a:t>replenishing the fund</a:t>
            </a:r>
          </a:p>
        </p:txBody>
      </p:sp>
    </p:spTree>
    <p:extLst>
      <p:ext uri="{BB962C8B-B14F-4D97-AF65-F5344CB8AC3E}">
        <p14:creationId xmlns:p14="http://schemas.microsoft.com/office/powerpoint/2010/main" xmlns="" val="70662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the Petty Cash Fund</a:t>
            </a:r>
          </a:p>
        </p:txBody>
      </p:sp>
      <p:sp>
        <p:nvSpPr>
          <p:cNvPr id="35" name="Content Placeholder 34"/>
          <p:cNvSpPr>
            <a:spLocks noGrp="1"/>
          </p:cNvSpPr>
          <p:nvPr>
            <p:ph sz="quarter" idx="16"/>
          </p:nvPr>
        </p:nvSpPr>
        <p:spPr>
          <a:xfrm>
            <a:off x="304800" y="1455730"/>
            <a:ext cx="8534400" cy="917451"/>
          </a:xfrm>
        </p:spPr>
        <p:txBody>
          <a:bodyPr/>
          <a:lstStyle/>
          <a:p>
            <a:pPr>
              <a:lnSpc>
                <a:spcPct val="100000"/>
              </a:lnSpc>
              <a:spcBef>
                <a:spcPts val="1200"/>
              </a:spcBef>
            </a:pPr>
            <a:r>
              <a:rPr lang="en-US" sz="2600" b="1" dirty="0"/>
              <a:t>Two essential steps in establishing a petty cash fund are: </a:t>
            </a:r>
            <a:br>
              <a:rPr lang="en-US" sz="2600" b="1" dirty="0"/>
            </a:br>
            <a:r>
              <a:rPr lang="en-US" sz="2600" dirty="0"/>
              <a:t>1. appointing a petty cash custodian </a:t>
            </a:r>
            <a:br>
              <a:rPr lang="en-US" sz="2600" dirty="0"/>
            </a:br>
            <a:r>
              <a:rPr lang="en-US" sz="2600" dirty="0"/>
              <a:t>2. determining the size of the fund</a:t>
            </a:r>
          </a:p>
          <a:p>
            <a:pPr>
              <a:lnSpc>
                <a:spcPct val="100000"/>
              </a:lnSpc>
              <a:spcBef>
                <a:spcPts val="1200"/>
              </a:spcBef>
            </a:pPr>
            <a:r>
              <a:rPr lang="en-US" sz="2600" dirty="0"/>
              <a:t>To establish the fund, the company issues a check payable to the petty cash custodian and the custodian cashes the check and places the proceeds in a locked petty cash box. </a:t>
            </a:r>
          </a:p>
          <a:p>
            <a:pPr>
              <a:lnSpc>
                <a:spcPct val="100000"/>
              </a:lnSpc>
              <a:spcBef>
                <a:spcPts val="1200"/>
              </a:spcBef>
            </a:pPr>
            <a:r>
              <a:rPr lang="en-US" sz="2600" b="1" dirty="0"/>
              <a:t>Illustration:</a:t>
            </a:r>
            <a:r>
              <a:rPr lang="en-US" sz="2600" dirty="0"/>
              <a:t> </a:t>
            </a:r>
            <a:r>
              <a:rPr lang="en-US" altLang="en-US" sz="2600" dirty="0"/>
              <a:t>If Zhū Ltd. decides to establish a NT$3,000 fund on March 1, the general journal entry is </a:t>
            </a:r>
            <a:r>
              <a:rPr lang="en-US" sz="2600" dirty="0"/>
              <a:t>:</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16986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669110" cy="646331"/>
          </a:xfrm>
        </p:spPr>
        <p:txBody>
          <a:bodyPr/>
          <a:lstStyle/>
          <a:p>
            <a:r>
              <a:rPr lang="en-US" dirty="0"/>
              <a:t>Making Payments From Petty Cash </a:t>
            </a:r>
            <a:r>
              <a:rPr lang="en-US" sz="2000" b="0" dirty="0"/>
              <a:t>(1 of 2)</a:t>
            </a:r>
            <a:endParaRPr lang="en-US" sz="3600" b="0" dirty="0"/>
          </a:p>
        </p:txBody>
      </p:sp>
      <p:sp>
        <p:nvSpPr>
          <p:cNvPr id="3" name="Content Placeholder 2"/>
          <p:cNvSpPr>
            <a:spLocks noGrp="1"/>
          </p:cNvSpPr>
          <p:nvPr>
            <p:ph sz="quarter" idx="16"/>
          </p:nvPr>
        </p:nvSpPr>
        <p:spPr>
          <a:xfrm>
            <a:off x="304800" y="1455730"/>
            <a:ext cx="8534400" cy="4419600"/>
          </a:xfrm>
        </p:spPr>
        <p:txBody>
          <a:bodyPr/>
          <a:lstStyle/>
          <a:p>
            <a:pPr marL="574675" indent="-346075">
              <a:lnSpc>
                <a:spcPct val="100000"/>
              </a:lnSpc>
              <a:spcBef>
                <a:spcPts val="1200"/>
              </a:spcBef>
              <a:buClr>
                <a:srgbClr val="7F0000"/>
              </a:buClr>
              <a:buFont typeface="Arial" panose="020B0604020202020204" pitchFamily="34" charset="0"/>
              <a:buChar char="•"/>
            </a:pPr>
            <a:r>
              <a:rPr lang="en-US" dirty="0"/>
              <a:t>Management usually limits the size of expenditures</a:t>
            </a:r>
          </a:p>
          <a:p>
            <a:pPr marL="574675" indent="-346075">
              <a:lnSpc>
                <a:spcPct val="100000"/>
              </a:lnSpc>
              <a:spcBef>
                <a:spcPts val="1200"/>
              </a:spcBef>
              <a:buClr>
                <a:srgbClr val="7F0000"/>
              </a:buClr>
              <a:buFont typeface="Arial" panose="020B0604020202020204" pitchFamily="34" charset="0"/>
              <a:buChar char="•"/>
            </a:pPr>
            <a:r>
              <a:rPr lang="en-US" dirty="0"/>
              <a:t>Does not permit use of fund for certain types of transactions</a:t>
            </a:r>
          </a:p>
          <a:p>
            <a:pPr marL="574675" indent="-346075">
              <a:lnSpc>
                <a:spcPct val="100000"/>
              </a:lnSpc>
              <a:spcBef>
                <a:spcPts val="1200"/>
              </a:spcBef>
              <a:buClr>
                <a:srgbClr val="7F0000"/>
              </a:buClr>
              <a:buFont typeface="Arial" panose="020B0604020202020204" pitchFamily="34" charset="0"/>
              <a:buChar char="•"/>
            </a:pPr>
            <a:r>
              <a:rPr lang="en-US" dirty="0"/>
              <a:t>Payments are documented on a prenumbered receipt </a:t>
            </a:r>
          </a:p>
          <a:p>
            <a:pPr marL="574675" indent="-346075">
              <a:lnSpc>
                <a:spcPct val="100000"/>
              </a:lnSpc>
              <a:spcBef>
                <a:spcPts val="1200"/>
              </a:spcBef>
              <a:buClr>
                <a:srgbClr val="7F0000"/>
              </a:buClr>
              <a:buFont typeface="Arial" panose="020B0604020202020204" pitchFamily="34" charset="0"/>
              <a:buChar char="•"/>
            </a:pPr>
            <a:r>
              <a:rPr lang="en-US" dirty="0"/>
              <a:t>Signatures of both the custodian and the individual receiving payment are required on the receipt </a:t>
            </a:r>
          </a:p>
          <a:p>
            <a:pPr marL="574675" indent="-346075">
              <a:lnSpc>
                <a:spcPct val="100000"/>
              </a:lnSpc>
              <a:spcBef>
                <a:spcPts val="1200"/>
              </a:spcBef>
              <a:buClr>
                <a:srgbClr val="7F0000"/>
              </a:buClr>
              <a:buFont typeface="Arial" panose="020B0604020202020204" pitchFamily="34" charset="0"/>
              <a:buChar char="•"/>
            </a:pPr>
            <a:r>
              <a:rPr lang="en-US" dirty="0"/>
              <a:t>Supporting documents should be attached to receipt</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16984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304800" y="1455730"/>
            <a:ext cx="8534400" cy="4419600"/>
          </a:xfrm>
        </p:spPr>
        <p:txBody>
          <a:bodyPr/>
          <a:lstStyle/>
          <a:p>
            <a:pPr marL="574675" indent="-346075">
              <a:lnSpc>
                <a:spcPct val="100000"/>
              </a:lnSpc>
              <a:spcBef>
                <a:spcPts val="1200"/>
              </a:spcBef>
              <a:buClr>
                <a:srgbClr val="7F0000"/>
              </a:buClr>
              <a:buFont typeface="Arial" panose="020B0604020202020204" pitchFamily="34" charset="0"/>
              <a:buChar char="•"/>
            </a:pPr>
            <a:r>
              <a:rPr lang="en-US" dirty="0"/>
              <a:t>Custodian keeps receipts in petty cash box until fund is replenished </a:t>
            </a:r>
          </a:p>
          <a:p>
            <a:pPr marL="574675" indent="-346075">
              <a:lnSpc>
                <a:spcPct val="100000"/>
              </a:lnSpc>
              <a:spcBef>
                <a:spcPts val="1200"/>
              </a:spcBef>
              <a:buClr>
                <a:srgbClr val="7F0000"/>
              </a:buClr>
              <a:buFont typeface="Arial" panose="020B0604020202020204" pitchFamily="34" charset="0"/>
              <a:buChar char="•"/>
            </a:pPr>
            <a:r>
              <a:rPr lang="en-US" dirty="0"/>
              <a:t>Sum of receipts and money in fund should equal established total at all times</a:t>
            </a:r>
          </a:p>
          <a:p>
            <a:pPr marL="574675" indent="-346075">
              <a:lnSpc>
                <a:spcPct val="100000"/>
              </a:lnSpc>
              <a:spcBef>
                <a:spcPts val="1200"/>
              </a:spcBef>
              <a:buClr>
                <a:srgbClr val="7F0000"/>
              </a:buClr>
              <a:buFont typeface="Arial" panose="020B0604020202020204" pitchFamily="34" charset="0"/>
              <a:buChar char="•"/>
            </a:pPr>
            <a:r>
              <a:rPr lang="en-US" dirty="0"/>
              <a:t>The company doesn’t make an accounting entry to record a payment when it is made from petty cash.</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
        <p:nvSpPr>
          <p:cNvPr id="7" name="Title 1"/>
          <p:cNvSpPr>
            <a:spLocks noGrp="1"/>
          </p:cNvSpPr>
          <p:nvPr>
            <p:ph type="title"/>
          </p:nvPr>
        </p:nvSpPr>
        <p:spPr>
          <a:xfrm>
            <a:off x="304800" y="762001"/>
            <a:ext cx="8669110" cy="646331"/>
          </a:xfrm>
        </p:spPr>
        <p:txBody>
          <a:bodyPr/>
          <a:lstStyle/>
          <a:p>
            <a:r>
              <a:rPr lang="en-US" dirty="0"/>
              <a:t>Making Payments From Petty Cash </a:t>
            </a:r>
            <a:r>
              <a:rPr lang="en-US" sz="2000" b="0" dirty="0"/>
              <a:t>(2 of 2)</a:t>
            </a:r>
            <a:endParaRPr lang="en-US" b="0" dirty="0"/>
          </a:p>
        </p:txBody>
      </p:sp>
    </p:spTree>
    <p:extLst>
      <p:ext uri="{BB962C8B-B14F-4D97-AF65-F5344CB8AC3E}">
        <p14:creationId xmlns:p14="http://schemas.microsoft.com/office/powerpoint/2010/main" xmlns="" val="2801051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a:t>Replenishing the Petty Cash Fund </a:t>
            </a:r>
            <a:r>
              <a:rPr lang="en-US" sz="2200" b="0" dirty="0"/>
              <a:t>(1 of 2)</a:t>
            </a:r>
          </a:p>
        </p:txBody>
      </p:sp>
      <p:sp>
        <p:nvSpPr>
          <p:cNvPr id="3" name="Content Placeholder 2"/>
          <p:cNvSpPr>
            <a:spLocks noGrp="1"/>
          </p:cNvSpPr>
          <p:nvPr>
            <p:ph sz="quarter" idx="16"/>
          </p:nvPr>
        </p:nvSpPr>
        <p:spPr>
          <a:xfrm>
            <a:off x="304800" y="1455730"/>
            <a:ext cx="8534400" cy="2276850"/>
          </a:xfrm>
          <a:ln>
            <a:noFill/>
          </a:ln>
        </p:spPr>
        <p:txBody>
          <a:bodyPr/>
          <a:lstStyle/>
          <a:p>
            <a:pPr>
              <a:lnSpc>
                <a:spcPct val="100000"/>
              </a:lnSpc>
              <a:spcBef>
                <a:spcPts val="1200"/>
              </a:spcBef>
            </a:pPr>
            <a:r>
              <a:rPr lang="en-US" sz="2400" dirty="0"/>
              <a:t>When the money in the pretty cash fund reaches a minimum level or at the end of the accounting period, the custodian initiates a request for reimbursement. He prepares a schedule of the payment that have been made and send it with the receipts and supporting documents to the treasurer who approves the request. At the same time all documents are stamped (paid).</a:t>
            </a:r>
          </a:p>
          <a:p>
            <a:pPr>
              <a:lnSpc>
                <a:spcPct val="100000"/>
              </a:lnSpc>
              <a:spcBef>
                <a:spcPts val="1200"/>
              </a:spcBef>
            </a:pPr>
            <a:r>
              <a:rPr lang="en-US" sz="2600" b="1" dirty="0"/>
              <a:t>Illustration:</a:t>
            </a:r>
            <a:r>
              <a:rPr lang="en-US" sz="2600" dirty="0"/>
              <a:t> On </a:t>
            </a:r>
            <a:r>
              <a:rPr lang="en-US" altLang="en-US" sz="2600" dirty="0"/>
              <a:t>March 15, </a:t>
            </a:r>
            <a:r>
              <a:rPr lang="en-US" sz="2600" dirty="0"/>
              <a:t>the custodian had requested to replenish the fund.</a:t>
            </a:r>
            <a:r>
              <a:rPr lang="en-US" altLang="en-US" sz="2600" dirty="0"/>
              <a:t> the fund contains NT$390 cash and petty cash receipts for postage NT$1,320, freight-out NT$1,140, and miscellaneous expenses NT$150</a:t>
            </a:r>
            <a:r>
              <a:rPr lang="en-US" sz="2600" dirty="0"/>
              <a:t>. The entry is:</a:t>
            </a:r>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25</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322133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a:t>Replenishing the Petty Cash Fund </a:t>
            </a:r>
            <a:r>
              <a:rPr lang="en-US" sz="2200" b="0" dirty="0"/>
              <a:t>(2 of 2)</a:t>
            </a:r>
          </a:p>
        </p:txBody>
      </p:sp>
      <p:sp>
        <p:nvSpPr>
          <p:cNvPr id="3" name="Content Placeholder 2"/>
          <p:cNvSpPr>
            <a:spLocks noGrp="1"/>
          </p:cNvSpPr>
          <p:nvPr>
            <p:ph sz="quarter" idx="16"/>
          </p:nvPr>
        </p:nvSpPr>
        <p:spPr>
          <a:xfrm>
            <a:off x="304800" y="1455730"/>
            <a:ext cx="8534400" cy="2276850"/>
          </a:xfrm>
          <a:ln>
            <a:noFill/>
          </a:ln>
        </p:spPr>
        <p:txBody>
          <a:bodyPr/>
          <a:lstStyle/>
          <a:p>
            <a:pPr>
              <a:lnSpc>
                <a:spcPct val="100000"/>
              </a:lnSpc>
              <a:spcBef>
                <a:spcPts val="1200"/>
              </a:spcBef>
            </a:pPr>
            <a:r>
              <a:rPr lang="en-US" sz="2600" b="1" dirty="0"/>
              <a:t>Illustration:</a:t>
            </a:r>
            <a:r>
              <a:rPr lang="en-US" sz="2600" dirty="0"/>
              <a:t> Assume </a:t>
            </a:r>
            <a:r>
              <a:rPr lang="en-US" altLang="en-US" sz="2600" dirty="0"/>
              <a:t>in the preceding example that the custodian had </a:t>
            </a:r>
            <a:r>
              <a:rPr lang="en-US" altLang="en-US" sz="2600" b="1" dirty="0"/>
              <a:t>only NT$360 in cash </a:t>
            </a:r>
            <a:r>
              <a:rPr lang="en-US" altLang="en-US" sz="2600" dirty="0"/>
              <a:t>in the fund plus the receipts as listed.  The request for reimbursement would therefore be for NT$2,640 and </a:t>
            </a:r>
            <a:r>
              <a:rPr lang="en-GB" sz="2600" dirty="0"/>
              <a:t>Zhū</a:t>
            </a:r>
            <a:r>
              <a:rPr lang="en-US" altLang="en-US" sz="2600" dirty="0"/>
              <a:t> would make the following entry.</a:t>
            </a:r>
            <a:endParaRPr lang="en-US" sz="2600" dirty="0"/>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26</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3936843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xfrm>
            <a:off x="6457950" y="6356350"/>
            <a:ext cx="2381250" cy="365125"/>
          </a:xfrm>
          <a:ln>
            <a:noFill/>
          </a:ln>
        </p:spPr>
        <p:txBody>
          <a:bodyPr/>
          <a:lstStyle/>
          <a:p>
            <a:fld id="{67B19427-F580-D146-B60E-4CADEE75497F}" type="slidenum">
              <a:rPr lang="en-US" smtClean="0"/>
              <a:pPr/>
              <a:t>27</a:t>
            </a:fld>
            <a:endParaRPr lang="en-US" dirty="0"/>
          </a:p>
        </p:txBody>
      </p:sp>
      <p:sp>
        <p:nvSpPr>
          <p:cNvPr id="5" name="Footer Placeholder "/>
          <p:cNvSpPr>
            <a:spLocks noGrp="1"/>
          </p:cNvSpPr>
          <p:nvPr>
            <p:ph type="ftr" sz="quarter" idx="11"/>
          </p:nvPr>
        </p:nvSpPr>
        <p:spPr>
          <a:xfrm>
            <a:off x="3028950" y="6356350"/>
            <a:ext cx="3086100" cy="365125"/>
          </a:xfrm>
          <a:ln>
            <a:noFill/>
          </a:ln>
        </p:spPr>
        <p:txBody>
          <a:bodyPr/>
          <a:lstStyle/>
          <a:p>
            <a:r>
              <a:rPr lang="en-US" dirty="0"/>
              <a:t>Copyright ©2019 John Wiley &amp; Son, Inc. </a:t>
            </a:r>
          </a:p>
        </p:txBody>
      </p:sp>
      <p:sp>
        <p:nvSpPr>
          <p:cNvPr id="8" name="Title 2"/>
          <p:cNvSpPr>
            <a:spLocks noGrp="1"/>
          </p:cNvSpPr>
          <p:nvPr>
            <p:ph type="title"/>
          </p:nvPr>
        </p:nvSpPr>
        <p:spPr>
          <a:xfrm>
            <a:off x="304800" y="620885"/>
            <a:ext cx="8534400" cy="646331"/>
          </a:xfrm>
          <a:ln>
            <a:noFill/>
          </a:ln>
        </p:spPr>
        <p:txBody>
          <a:bodyPr>
            <a:spAutoFit/>
          </a:bodyPr>
          <a:lstStyle/>
          <a:p>
            <a:r>
              <a:rPr lang="en-US" b="1" dirty="0">
                <a:ea typeface="Source Sans Pro" charset="0"/>
              </a:rPr>
              <a:t>DO IT! 2b: </a:t>
            </a:r>
            <a:r>
              <a:rPr lang="en-US" b="1" dirty="0">
                <a:solidFill>
                  <a:srgbClr val="196E78"/>
                </a:solidFill>
                <a:ea typeface="Source Sans Pro" charset="0"/>
              </a:rPr>
              <a:t>Petty Cash Fund</a:t>
            </a:r>
            <a:endParaRPr lang="en-US" sz="2000" b="1" dirty="0"/>
          </a:p>
        </p:txBody>
      </p:sp>
      <p:sp>
        <p:nvSpPr>
          <p:cNvPr id="9" name="LOBL"/>
          <p:cNvSpPr>
            <a:spLocks noGrp="1"/>
          </p:cNvSpPr>
          <p:nvPr>
            <p:ph sz="quarter" idx="4294967295"/>
          </p:nvPr>
        </p:nvSpPr>
        <p:spPr>
          <a:xfrm>
            <a:off x="310776" y="1306684"/>
            <a:ext cx="8528424" cy="1601725"/>
          </a:xfrm>
          <a:prstGeom prst="rect">
            <a:avLst/>
          </a:prstGeom>
          <a:ln>
            <a:noFill/>
          </a:ln>
        </p:spPr>
        <p:txBody>
          <a:bodyPr/>
          <a:lstStyle/>
          <a:p>
            <a:pPr marL="0" indent="0">
              <a:lnSpc>
                <a:spcPct val="100000"/>
              </a:lnSpc>
              <a:spcBef>
                <a:spcPts val="1200"/>
              </a:spcBef>
              <a:buClr>
                <a:srgbClr val="800000"/>
              </a:buClr>
              <a:buSzPct val="80000"/>
              <a:buNone/>
            </a:pPr>
            <a:r>
              <a:rPr lang="en-US" sz="2300" dirty="0"/>
              <a:t>Bateer Company established a $50 petty cash fund on July 1. On July 30, the fund had $12 cash remaining and petty cash receipts for postage $14, office supplies $10, and delivery expense $15. Prepare journal entries on July 1 and on July 30.</a:t>
            </a:r>
          </a:p>
        </p:txBody>
      </p:sp>
      <p:sp>
        <p:nvSpPr>
          <p:cNvPr id="11" name="Content Placeholder 11"/>
          <p:cNvSpPr>
            <a:spLocks noGrp="1"/>
          </p:cNvSpPr>
          <p:nvPr>
            <p:ph sz="quarter" idx="4294967295"/>
          </p:nvPr>
        </p:nvSpPr>
        <p:spPr>
          <a:xfrm>
            <a:off x="7011127" y="5296098"/>
            <a:ext cx="1196207" cy="41439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1</a:t>
            </a:r>
          </a:p>
        </p:txBody>
      </p:sp>
      <p:sp>
        <p:nvSpPr>
          <p:cNvPr id="13" name="Content Placeholder 12"/>
          <p:cNvSpPr>
            <a:spLocks noGrp="1"/>
          </p:cNvSpPr>
          <p:nvPr>
            <p:ph sz="quarter" idx="4294967295"/>
          </p:nvPr>
        </p:nvSpPr>
        <p:spPr>
          <a:xfrm>
            <a:off x="2250112" y="5740953"/>
            <a:ext cx="3496641" cy="411480"/>
          </a:xfrm>
          <a:prstGeom prst="rect">
            <a:avLst/>
          </a:prstGeom>
          <a:ln>
            <a:noFill/>
          </a:ln>
        </p:spPr>
        <p:txBody>
          <a:bodyPr anchor="ctr" anchorCtr="0"/>
          <a:lstStyle/>
          <a:p>
            <a:pPr marL="0" indent="0">
              <a:buNone/>
            </a:pPr>
            <a:r>
              <a:rPr lang="en-US" sz="2300" dirty="0">
                <a:latin typeface="Calibri" panose="020F0502020204030204" pitchFamily="34" charset="0"/>
                <a:cs typeface="Calibri" panose="020F0502020204030204" pitchFamily="34" charset="0"/>
              </a:rPr>
              <a:t>Cash</a:t>
            </a:r>
          </a:p>
        </p:txBody>
      </p:sp>
      <p:sp>
        <p:nvSpPr>
          <p:cNvPr id="14" name="Content Placeholder 13"/>
          <p:cNvSpPr>
            <a:spLocks noGrp="1"/>
          </p:cNvSpPr>
          <p:nvPr>
            <p:ph sz="quarter" idx="4294967295"/>
          </p:nvPr>
        </p:nvSpPr>
        <p:spPr>
          <a:xfrm>
            <a:off x="7011127" y="5749740"/>
            <a:ext cx="1196207" cy="41148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38</a:t>
            </a:r>
          </a:p>
        </p:txBody>
      </p:sp>
      <p:sp>
        <p:nvSpPr>
          <p:cNvPr id="15" name="Content Placeholder 5"/>
          <p:cNvSpPr>
            <a:spLocks noGrp="1"/>
          </p:cNvSpPr>
          <p:nvPr>
            <p:ph sz="quarter" idx="4294967295"/>
          </p:nvPr>
        </p:nvSpPr>
        <p:spPr>
          <a:xfrm>
            <a:off x="321880" y="3960265"/>
            <a:ext cx="1214320" cy="41148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July 30</a:t>
            </a:r>
          </a:p>
        </p:txBody>
      </p:sp>
      <p:sp>
        <p:nvSpPr>
          <p:cNvPr id="16" name="Content Placeholder 6"/>
          <p:cNvSpPr>
            <a:spLocks noGrp="1"/>
          </p:cNvSpPr>
          <p:nvPr>
            <p:ph sz="quarter" idx="4294967295"/>
          </p:nvPr>
        </p:nvSpPr>
        <p:spPr>
          <a:xfrm>
            <a:off x="1763885" y="3960379"/>
            <a:ext cx="3982868" cy="411480"/>
          </a:xfrm>
          <a:prstGeom prst="rect">
            <a:avLst/>
          </a:prstGeom>
          <a:ln>
            <a:noFill/>
          </a:ln>
        </p:spPr>
        <p:txBody>
          <a:bodyPr anchor="ctr" anchorCtr="0"/>
          <a:lstStyle/>
          <a:p>
            <a:pPr marL="0" indent="0">
              <a:buNone/>
            </a:pPr>
            <a:r>
              <a:rPr lang="en-US" sz="2300" dirty="0">
                <a:latin typeface="Calibri" panose="020F0502020204030204" pitchFamily="34" charset="0"/>
                <a:cs typeface="Calibri" panose="020F0502020204030204" pitchFamily="34" charset="0"/>
              </a:rPr>
              <a:t>Postage Expense</a:t>
            </a:r>
          </a:p>
        </p:txBody>
      </p:sp>
      <p:sp>
        <p:nvSpPr>
          <p:cNvPr id="17" name="Content Placeholder 7"/>
          <p:cNvSpPr>
            <a:spLocks noGrp="1"/>
          </p:cNvSpPr>
          <p:nvPr>
            <p:ph sz="quarter" idx="4294967295"/>
          </p:nvPr>
        </p:nvSpPr>
        <p:spPr>
          <a:xfrm>
            <a:off x="5746753" y="3960379"/>
            <a:ext cx="1344601" cy="41148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14</a:t>
            </a:r>
          </a:p>
        </p:txBody>
      </p:sp>
      <p:sp>
        <p:nvSpPr>
          <p:cNvPr id="18" name="Content Placeholder 8"/>
          <p:cNvSpPr>
            <a:spLocks noGrp="1"/>
          </p:cNvSpPr>
          <p:nvPr>
            <p:ph sz="quarter" idx="4294967295"/>
          </p:nvPr>
        </p:nvSpPr>
        <p:spPr>
          <a:xfrm>
            <a:off x="1763885" y="4410859"/>
            <a:ext cx="3982868" cy="411480"/>
          </a:xfrm>
          <a:prstGeom prst="rect">
            <a:avLst/>
          </a:prstGeom>
          <a:ln>
            <a:noFill/>
          </a:ln>
        </p:spPr>
        <p:txBody>
          <a:bodyPr anchor="ctr" anchorCtr="0"/>
          <a:lstStyle/>
          <a:p>
            <a:pPr marL="0" indent="0">
              <a:buNone/>
            </a:pPr>
            <a:r>
              <a:rPr lang="en-US" sz="2300" dirty="0">
                <a:latin typeface="Calibri" panose="020F0502020204030204" pitchFamily="34" charset="0"/>
                <a:cs typeface="Calibri" panose="020F0502020204030204" pitchFamily="34" charset="0"/>
              </a:rPr>
              <a:t>Supplies</a:t>
            </a:r>
          </a:p>
        </p:txBody>
      </p:sp>
      <p:sp>
        <p:nvSpPr>
          <p:cNvPr id="19" name="Content Placeholder 9"/>
          <p:cNvSpPr>
            <a:spLocks noGrp="1"/>
          </p:cNvSpPr>
          <p:nvPr>
            <p:ph sz="quarter" idx="4294967295"/>
          </p:nvPr>
        </p:nvSpPr>
        <p:spPr>
          <a:xfrm>
            <a:off x="5746753" y="4408200"/>
            <a:ext cx="1344601" cy="411229"/>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10</a:t>
            </a:r>
          </a:p>
        </p:txBody>
      </p:sp>
      <p:sp>
        <p:nvSpPr>
          <p:cNvPr id="20" name="Content Placeholder 10"/>
          <p:cNvSpPr>
            <a:spLocks noGrp="1"/>
          </p:cNvSpPr>
          <p:nvPr>
            <p:ph sz="quarter" idx="4294967295"/>
          </p:nvPr>
        </p:nvSpPr>
        <p:spPr>
          <a:xfrm>
            <a:off x="1778399" y="4858680"/>
            <a:ext cx="3970509" cy="411480"/>
          </a:xfrm>
          <a:prstGeom prst="rect">
            <a:avLst/>
          </a:prstGeom>
          <a:ln>
            <a:noFill/>
          </a:ln>
        </p:spPr>
        <p:txBody>
          <a:bodyPr anchor="ctr" anchorCtr="0"/>
          <a:lstStyle/>
          <a:p>
            <a:pPr marL="0" indent="0">
              <a:buNone/>
            </a:pPr>
            <a:r>
              <a:rPr lang="en-US" sz="2300" dirty="0">
                <a:latin typeface="Calibri" panose="020F0502020204030204" pitchFamily="34" charset="0"/>
                <a:cs typeface="Calibri" panose="020F0502020204030204" pitchFamily="34" charset="0"/>
              </a:rPr>
              <a:t>Delivery Expense</a:t>
            </a:r>
          </a:p>
        </p:txBody>
      </p:sp>
      <p:sp>
        <p:nvSpPr>
          <p:cNvPr id="21" name="Content Placeholder 11"/>
          <p:cNvSpPr>
            <a:spLocks noGrp="1"/>
          </p:cNvSpPr>
          <p:nvPr>
            <p:ph sz="quarter" idx="4294967295"/>
          </p:nvPr>
        </p:nvSpPr>
        <p:spPr>
          <a:xfrm>
            <a:off x="5746753" y="4855771"/>
            <a:ext cx="1344601" cy="41439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15</a:t>
            </a:r>
          </a:p>
        </p:txBody>
      </p:sp>
      <p:sp>
        <p:nvSpPr>
          <p:cNvPr id="22" name="Content Placeholder 12"/>
          <p:cNvSpPr>
            <a:spLocks noGrp="1"/>
          </p:cNvSpPr>
          <p:nvPr>
            <p:ph sz="quarter" idx="4294967295"/>
          </p:nvPr>
        </p:nvSpPr>
        <p:spPr>
          <a:xfrm>
            <a:off x="2250112" y="5300626"/>
            <a:ext cx="3496642" cy="411480"/>
          </a:xfrm>
          <a:prstGeom prst="rect">
            <a:avLst/>
          </a:prstGeom>
          <a:ln>
            <a:noFill/>
          </a:ln>
        </p:spPr>
        <p:txBody>
          <a:bodyPr anchor="ctr" anchorCtr="0"/>
          <a:lstStyle/>
          <a:p>
            <a:pPr marL="0" indent="0">
              <a:buNone/>
            </a:pPr>
            <a:r>
              <a:rPr lang="en-US" sz="2300" dirty="0">
                <a:latin typeface="Calibri" panose="020F0502020204030204" pitchFamily="34" charset="0"/>
                <a:cs typeface="Calibri" panose="020F0502020204030204" pitchFamily="34" charset="0"/>
              </a:rPr>
              <a:t>Cash Over and Short</a:t>
            </a:r>
          </a:p>
        </p:txBody>
      </p:sp>
      <p:sp>
        <p:nvSpPr>
          <p:cNvPr id="23" name="Content Placeholder 5"/>
          <p:cNvSpPr>
            <a:spLocks noGrp="1"/>
          </p:cNvSpPr>
          <p:nvPr>
            <p:ph sz="quarter" idx="4294967295"/>
          </p:nvPr>
        </p:nvSpPr>
        <p:spPr>
          <a:xfrm>
            <a:off x="321880" y="2973630"/>
            <a:ext cx="1214320" cy="41148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July 1</a:t>
            </a:r>
          </a:p>
        </p:txBody>
      </p:sp>
      <p:sp>
        <p:nvSpPr>
          <p:cNvPr id="24" name="Content Placeholder 6"/>
          <p:cNvSpPr>
            <a:spLocks noGrp="1"/>
          </p:cNvSpPr>
          <p:nvPr>
            <p:ph sz="quarter" idx="4294967295"/>
          </p:nvPr>
        </p:nvSpPr>
        <p:spPr>
          <a:xfrm>
            <a:off x="1763885" y="2973744"/>
            <a:ext cx="3982868" cy="411480"/>
          </a:xfrm>
          <a:prstGeom prst="rect">
            <a:avLst/>
          </a:prstGeom>
          <a:ln>
            <a:noFill/>
          </a:ln>
        </p:spPr>
        <p:txBody>
          <a:bodyPr anchor="ctr" anchorCtr="0"/>
          <a:lstStyle/>
          <a:p>
            <a:pPr marL="0" indent="0">
              <a:buNone/>
            </a:pPr>
            <a:r>
              <a:rPr lang="en-US" sz="2300" dirty="0">
                <a:latin typeface="Calibri" panose="020F0502020204030204" pitchFamily="34" charset="0"/>
                <a:cs typeface="Calibri" panose="020F0502020204030204" pitchFamily="34" charset="0"/>
              </a:rPr>
              <a:t>Petty Cash</a:t>
            </a:r>
          </a:p>
        </p:txBody>
      </p:sp>
      <p:sp>
        <p:nvSpPr>
          <p:cNvPr id="25" name="Content Placeholder 7"/>
          <p:cNvSpPr>
            <a:spLocks noGrp="1"/>
          </p:cNvSpPr>
          <p:nvPr>
            <p:ph sz="quarter" idx="4294967295"/>
          </p:nvPr>
        </p:nvSpPr>
        <p:spPr>
          <a:xfrm>
            <a:off x="5746753" y="2973744"/>
            <a:ext cx="1344601" cy="41148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50</a:t>
            </a:r>
          </a:p>
        </p:txBody>
      </p:sp>
      <p:sp>
        <p:nvSpPr>
          <p:cNvPr id="26" name="Content Placeholder 12"/>
          <p:cNvSpPr>
            <a:spLocks noGrp="1"/>
          </p:cNvSpPr>
          <p:nvPr>
            <p:ph sz="quarter" idx="4294967295"/>
          </p:nvPr>
        </p:nvSpPr>
        <p:spPr>
          <a:xfrm>
            <a:off x="2257738" y="3429000"/>
            <a:ext cx="3496641" cy="411480"/>
          </a:xfrm>
          <a:prstGeom prst="rect">
            <a:avLst/>
          </a:prstGeom>
          <a:ln>
            <a:noFill/>
          </a:ln>
        </p:spPr>
        <p:txBody>
          <a:bodyPr anchor="ctr" anchorCtr="0"/>
          <a:lstStyle/>
          <a:p>
            <a:pPr marL="0" indent="0">
              <a:buNone/>
            </a:pPr>
            <a:r>
              <a:rPr lang="en-US" sz="2300" dirty="0">
                <a:latin typeface="Calibri" panose="020F0502020204030204" pitchFamily="34" charset="0"/>
                <a:cs typeface="Calibri" panose="020F0502020204030204" pitchFamily="34" charset="0"/>
              </a:rPr>
              <a:t>Cash</a:t>
            </a:r>
          </a:p>
        </p:txBody>
      </p:sp>
      <p:sp>
        <p:nvSpPr>
          <p:cNvPr id="27" name="Content Placeholder 13"/>
          <p:cNvSpPr>
            <a:spLocks noGrp="1"/>
          </p:cNvSpPr>
          <p:nvPr>
            <p:ph sz="quarter" idx="4294967295"/>
          </p:nvPr>
        </p:nvSpPr>
        <p:spPr>
          <a:xfrm>
            <a:off x="7018753" y="3437787"/>
            <a:ext cx="1196207" cy="411480"/>
          </a:xfrm>
          <a:prstGeom prst="rect">
            <a:avLst/>
          </a:prstGeom>
          <a:ln>
            <a:noFill/>
          </a:ln>
        </p:spPr>
        <p:txBody>
          <a:bodyPr anchor="ctr" anchorCtr="0"/>
          <a:lstStyle/>
          <a:p>
            <a:pPr marL="0" indent="0" algn="r">
              <a:buNone/>
            </a:pPr>
            <a:r>
              <a:rPr lang="en-US" sz="2300" dirty="0">
                <a:latin typeface="Calibri" panose="020F0502020204030204" pitchFamily="34" charset="0"/>
                <a:cs typeface="Calibri" panose="020F0502020204030204" pitchFamily="34" charset="0"/>
              </a:rPr>
              <a:t>50</a:t>
            </a:r>
          </a:p>
        </p:txBody>
      </p:sp>
    </p:spTree>
    <p:extLst>
      <p:ext uri="{BB962C8B-B14F-4D97-AF65-F5344CB8AC3E}">
        <p14:creationId xmlns:p14="http://schemas.microsoft.com/office/powerpoint/2010/main" xmlns="" val="206618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P spid="14" grpId="0" build="p"/>
      <p:bldP spid="16" grpId="0" build="p"/>
      <p:bldP spid="17" grpId="0" build="p"/>
      <p:bldP spid="18" grpId="0" build="p"/>
      <p:bldP spid="19" grpId="0" build="p"/>
      <p:bldP spid="20" grpId="0" build="p"/>
      <p:bldP spid="21" grpId="0" build="p"/>
      <p:bldP spid="22" grpId="0" build="p"/>
      <p:bldP spid="24" grpId="0" build="p"/>
      <p:bldP spid="25" grpId="0" build="p"/>
      <p:bldP spid="26" grpId="0" build="p"/>
      <p:bldP spid="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xfrm>
            <a:off x="6457950" y="6356350"/>
            <a:ext cx="2381250" cy="365125"/>
          </a:xfrm>
          <a:ln>
            <a:noFill/>
          </a:ln>
        </p:spPr>
        <p:txBody>
          <a:bodyPr/>
          <a:lstStyle/>
          <a:p>
            <a:fld id="{67B19427-F580-D146-B60E-4CADEE75497F}" type="slidenum">
              <a:rPr lang="en-US" smtClean="0"/>
              <a:pPr/>
              <a:t>28</a:t>
            </a:fld>
            <a:endParaRPr lang="en-US" dirty="0"/>
          </a:p>
        </p:txBody>
      </p:sp>
      <p:sp>
        <p:nvSpPr>
          <p:cNvPr id="5" name="Footer Placeholder "/>
          <p:cNvSpPr>
            <a:spLocks noGrp="1"/>
          </p:cNvSpPr>
          <p:nvPr>
            <p:ph type="ftr" sz="quarter" idx="11"/>
          </p:nvPr>
        </p:nvSpPr>
        <p:spPr>
          <a:xfrm>
            <a:off x="3028950" y="6356350"/>
            <a:ext cx="3086100" cy="365125"/>
          </a:xfrm>
          <a:ln>
            <a:noFill/>
          </a:ln>
        </p:spPr>
        <p:txBody>
          <a:bodyPr/>
          <a:lstStyle/>
          <a:p>
            <a:r>
              <a:rPr lang="en-US" dirty="0"/>
              <a:t>Copyright ©2019 John Wiley &amp; Son, Inc. </a:t>
            </a:r>
          </a:p>
        </p:txBody>
      </p:sp>
      <p:sp>
        <p:nvSpPr>
          <p:cNvPr id="8" name="Title 2"/>
          <p:cNvSpPr>
            <a:spLocks noGrp="1"/>
          </p:cNvSpPr>
          <p:nvPr>
            <p:ph type="title"/>
          </p:nvPr>
        </p:nvSpPr>
        <p:spPr>
          <a:xfrm>
            <a:off x="304800" y="620885"/>
            <a:ext cx="8534400" cy="646331"/>
          </a:xfrm>
          <a:ln>
            <a:noFill/>
          </a:ln>
        </p:spPr>
        <p:txBody>
          <a:bodyPr>
            <a:spAutoFit/>
          </a:bodyPr>
          <a:lstStyle/>
          <a:p>
            <a:r>
              <a:rPr lang="en-US" b="1" dirty="0">
                <a:solidFill>
                  <a:srgbClr val="196E78"/>
                </a:solidFill>
                <a:ea typeface="Source Sans Pro" charset="0"/>
              </a:rPr>
              <a:t>Petty Cash Fund</a:t>
            </a:r>
            <a:endParaRPr lang="en-US" sz="2000" b="1" dirty="0"/>
          </a:p>
        </p:txBody>
      </p:sp>
      <p:pic>
        <p:nvPicPr>
          <p:cNvPr id="2" name="Content Placeholder 1">
            <a:extLst>
              <a:ext uri="{FF2B5EF4-FFF2-40B4-BE49-F238E27FC236}">
                <a16:creationId xmlns:a16="http://schemas.microsoft.com/office/drawing/2014/main" xmlns="" id="{0E195381-2A84-46C6-B869-3ED3558C09AB}"/>
              </a:ext>
            </a:extLst>
          </p:cNvPr>
          <p:cNvPicPr>
            <a:picLocks noGrp="1" noChangeAspect="1"/>
          </p:cNvPicPr>
          <p:nvPr>
            <p:ph sz="quarter" idx="4294967295"/>
          </p:nvPr>
        </p:nvPicPr>
        <p:blipFill>
          <a:blip r:embed="rId3"/>
          <a:stretch>
            <a:fillRect/>
          </a:stretch>
        </p:blipFill>
        <p:spPr>
          <a:xfrm>
            <a:off x="172192" y="1267216"/>
            <a:ext cx="8799616" cy="3072524"/>
          </a:xfrm>
          <a:prstGeom prst="rect">
            <a:avLst/>
          </a:prstGeom>
        </p:spPr>
      </p:pic>
    </p:spTree>
    <p:extLst>
      <p:ext uri="{BB962C8B-B14F-4D97-AF65-F5344CB8AC3E}">
        <p14:creationId xmlns:p14="http://schemas.microsoft.com/office/powerpoint/2010/main" xmlns="" val="208620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xfrm>
            <a:off x="6457950" y="6356350"/>
            <a:ext cx="2381250" cy="365125"/>
          </a:xfrm>
          <a:ln>
            <a:noFill/>
          </a:ln>
        </p:spPr>
        <p:txBody>
          <a:bodyPr/>
          <a:lstStyle/>
          <a:p>
            <a:fld id="{67B19427-F580-D146-B60E-4CADEE75497F}" type="slidenum">
              <a:rPr lang="en-US" smtClean="0"/>
              <a:pPr/>
              <a:t>29</a:t>
            </a:fld>
            <a:endParaRPr lang="en-US" dirty="0"/>
          </a:p>
        </p:txBody>
      </p:sp>
      <p:sp>
        <p:nvSpPr>
          <p:cNvPr id="5" name="Footer Placeholder "/>
          <p:cNvSpPr>
            <a:spLocks noGrp="1"/>
          </p:cNvSpPr>
          <p:nvPr>
            <p:ph type="ftr" sz="quarter" idx="11"/>
          </p:nvPr>
        </p:nvSpPr>
        <p:spPr>
          <a:xfrm>
            <a:off x="3028950" y="6356350"/>
            <a:ext cx="3086100" cy="365125"/>
          </a:xfrm>
          <a:ln>
            <a:noFill/>
          </a:ln>
        </p:spPr>
        <p:txBody>
          <a:bodyPr/>
          <a:lstStyle/>
          <a:p>
            <a:r>
              <a:rPr lang="en-US" dirty="0"/>
              <a:t>Copyright ©2019 John Wiley &amp; Son, Inc. </a:t>
            </a:r>
          </a:p>
        </p:txBody>
      </p:sp>
      <p:sp>
        <p:nvSpPr>
          <p:cNvPr id="8" name="Title 2"/>
          <p:cNvSpPr>
            <a:spLocks noGrp="1"/>
          </p:cNvSpPr>
          <p:nvPr>
            <p:ph type="title"/>
          </p:nvPr>
        </p:nvSpPr>
        <p:spPr>
          <a:xfrm>
            <a:off x="304800" y="620885"/>
            <a:ext cx="8534400" cy="646331"/>
          </a:xfrm>
          <a:ln>
            <a:noFill/>
          </a:ln>
        </p:spPr>
        <p:txBody>
          <a:bodyPr>
            <a:spAutoFit/>
          </a:bodyPr>
          <a:lstStyle/>
          <a:p>
            <a:r>
              <a:rPr lang="en-US" b="1" dirty="0">
                <a:solidFill>
                  <a:srgbClr val="196E78"/>
                </a:solidFill>
                <a:ea typeface="Source Sans Pro" charset="0"/>
              </a:rPr>
              <a:t>Petty Cash Fund</a:t>
            </a:r>
            <a:endParaRPr lang="en-US" sz="2000" b="1" dirty="0"/>
          </a:p>
        </p:txBody>
      </p:sp>
      <p:pic>
        <p:nvPicPr>
          <p:cNvPr id="3" name="Picture 2">
            <a:extLst>
              <a:ext uri="{FF2B5EF4-FFF2-40B4-BE49-F238E27FC236}">
                <a16:creationId xmlns:a16="http://schemas.microsoft.com/office/drawing/2014/main" xmlns="" id="{9180682D-CC80-4E7B-9B74-4DDC4FB0BAAC}"/>
              </a:ext>
            </a:extLst>
          </p:cNvPr>
          <p:cNvPicPr>
            <a:picLocks noChangeAspect="1"/>
          </p:cNvPicPr>
          <p:nvPr/>
        </p:nvPicPr>
        <p:blipFill>
          <a:blip r:embed="rId3"/>
          <a:stretch>
            <a:fillRect/>
          </a:stretch>
        </p:blipFill>
        <p:spPr>
          <a:xfrm>
            <a:off x="304800" y="1267216"/>
            <a:ext cx="8780136" cy="3376104"/>
          </a:xfrm>
          <a:prstGeom prst="rect">
            <a:avLst/>
          </a:prstGeom>
        </p:spPr>
      </p:pic>
    </p:spTree>
    <p:extLst>
      <p:ext uri="{BB962C8B-B14F-4D97-AF65-F5344CB8AC3E}">
        <p14:creationId xmlns:p14="http://schemas.microsoft.com/office/powerpoint/2010/main" xmlns="" val="107379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1</a:t>
            </a:r>
            <a:br>
              <a:rPr lang="en-IN" dirty="0">
                <a:solidFill>
                  <a:srgbClr val="931B21"/>
                </a:solidFill>
              </a:rPr>
            </a:br>
            <a:r>
              <a:rPr lang="en-IN" dirty="0">
                <a:solidFill>
                  <a:schemeClr val="accent1"/>
                </a:solidFill>
              </a:rPr>
              <a:t>Define Fraud and the Principles of Internal Control</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3</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410596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xfrm>
            <a:off x="6457950" y="6356350"/>
            <a:ext cx="2381250" cy="365125"/>
          </a:xfrm>
          <a:ln>
            <a:noFill/>
          </a:ln>
        </p:spPr>
        <p:txBody>
          <a:bodyPr/>
          <a:lstStyle/>
          <a:p>
            <a:fld id="{67B19427-F580-D146-B60E-4CADEE75497F}" type="slidenum">
              <a:rPr lang="en-US" smtClean="0"/>
              <a:pPr/>
              <a:t>30</a:t>
            </a:fld>
            <a:endParaRPr lang="en-US" dirty="0"/>
          </a:p>
        </p:txBody>
      </p:sp>
      <p:sp>
        <p:nvSpPr>
          <p:cNvPr id="5" name="Footer Placeholder "/>
          <p:cNvSpPr>
            <a:spLocks noGrp="1"/>
          </p:cNvSpPr>
          <p:nvPr>
            <p:ph type="ftr" sz="quarter" idx="11"/>
          </p:nvPr>
        </p:nvSpPr>
        <p:spPr>
          <a:xfrm>
            <a:off x="3028950" y="6356350"/>
            <a:ext cx="3086100" cy="365125"/>
          </a:xfrm>
          <a:ln>
            <a:noFill/>
          </a:ln>
        </p:spPr>
        <p:txBody>
          <a:bodyPr/>
          <a:lstStyle/>
          <a:p>
            <a:r>
              <a:rPr lang="en-US" dirty="0"/>
              <a:t>Copyright ©2019 John Wiley &amp; Son, Inc. </a:t>
            </a:r>
          </a:p>
        </p:txBody>
      </p:sp>
      <p:sp>
        <p:nvSpPr>
          <p:cNvPr id="8" name="Title 2"/>
          <p:cNvSpPr>
            <a:spLocks noGrp="1"/>
          </p:cNvSpPr>
          <p:nvPr>
            <p:ph type="title"/>
          </p:nvPr>
        </p:nvSpPr>
        <p:spPr>
          <a:xfrm>
            <a:off x="304800" y="620885"/>
            <a:ext cx="8534400" cy="646331"/>
          </a:xfrm>
          <a:ln>
            <a:noFill/>
          </a:ln>
        </p:spPr>
        <p:txBody>
          <a:bodyPr>
            <a:spAutoFit/>
          </a:bodyPr>
          <a:lstStyle/>
          <a:p>
            <a:r>
              <a:rPr lang="en-US" b="1" dirty="0">
                <a:solidFill>
                  <a:srgbClr val="196E78"/>
                </a:solidFill>
                <a:ea typeface="Source Sans Pro" charset="0"/>
              </a:rPr>
              <a:t>Petty Cash Fund</a:t>
            </a:r>
            <a:endParaRPr lang="en-US" sz="2000" b="1" dirty="0"/>
          </a:p>
        </p:txBody>
      </p:sp>
      <p:pic>
        <p:nvPicPr>
          <p:cNvPr id="2" name="Picture 1">
            <a:extLst>
              <a:ext uri="{FF2B5EF4-FFF2-40B4-BE49-F238E27FC236}">
                <a16:creationId xmlns:a16="http://schemas.microsoft.com/office/drawing/2014/main" xmlns="" id="{7A454F28-9638-4351-81C2-13C60DC43FC7}"/>
              </a:ext>
            </a:extLst>
          </p:cNvPr>
          <p:cNvPicPr>
            <a:picLocks noChangeAspect="1"/>
          </p:cNvPicPr>
          <p:nvPr/>
        </p:nvPicPr>
        <p:blipFill>
          <a:blip r:embed="rId3"/>
          <a:stretch>
            <a:fillRect/>
          </a:stretch>
        </p:blipFill>
        <p:spPr>
          <a:xfrm>
            <a:off x="397775" y="1379835"/>
            <a:ext cx="8441425" cy="4313535"/>
          </a:xfrm>
          <a:prstGeom prst="rect">
            <a:avLst/>
          </a:prstGeom>
        </p:spPr>
      </p:pic>
    </p:spTree>
    <p:extLst>
      <p:ext uri="{BB962C8B-B14F-4D97-AF65-F5344CB8AC3E}">
        <p14:creationId xmlns:p14="http://schemas.microsoft.com/office/powerpoint/2010/main" xmlns="" val="92991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3</a:t>
            </a:r>
            <a:br>
              <a:rPr lang="en-IN" dirty="0">
                <a:solidFill>
                  <a:srgbClr val="931B21"/>
                </a:solidFill>
              </a:rPr>
            </a:br>
            <a:r>
              <a:rPr lang="en-IN" dirty="0">
                <a:solidFill>
                  <a:schemeClr val="accent1"/>
                </a:solidFill>
              </a:rPr>
              <a:t>Identify the Control Features of a Bank Account</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31</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000520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C667E-68C4-4E00-A130-EF8043D2A90A}"/>
              </a:ext>
            </a:extLst>
          </p:cNvPr>
          <p:cNvSpPr>
            <a:spLocks noGrp="1"/>
          </p:cNvSpPr>
          <p:nvPr>
            <p:ph type="title"/>
          </p:nvPr>
        </p:nvSpPr>
        <p:spPr>
          <a:xfrm>
            <a:off x="304800" y="762002"/>
            <a:ext cx="8534400" cy="617834"/>
          </a:xfrm>
        </p:spPr>
        <p:txBody>
          <a:bodyPr vert="horz" lIns="91440" tIns="45720" rIns="91440" bIns="45720" rtlCol="0" anchor="t">
            <a:noAutofit/>
          </a:bodyPr>
          <a:lstStyle/>
          <a:p>
            <a:r>
              <a:rPr lang="en-IN" dirty="0">
                <a:solidFill>
                  <a:schemeClr val="accent1"/>
                </a:solidFill>
              </a:rPr>
              <a:t>Control Features of a Bank Account</a:t>
            </a:r>
            <a:endParaRPr lang="en-US" dirty="0">
              <a:solidFill>
                <a:schemeClr val="accent1"/>
              </a:solidFill>
            </a:endParaRPr>
          </a:p>
        </p:txBody>
      </p:sp>
      <p:sp>
        <p:nvSpPr>
          <p:cNvPr id="3" name="Content Placeholder 2">
            <a:extLst>
              <a:ext uri="{FF2B5EF4-FFF2-40B4-BE49-F238E27FC236}">
                <a16:creationId xmlns:a16="http://schemas.microsoft.com/office/drawing/2014/main" xmlns="" id="{FDEA1E65-02C4-4CF1-9593-E7D6B5F70181}"/>
              </a:ext>
            </a:extLst>
          </p:cNvPr>
          <p:cNvSpPr>
            <a:spLocks noGrp="1"/>
          </p:cNvSpPr>
          <p:nvPr>
            <p:ph sz="quarter" idx="16"/>
          </p:nvPr>
        </p:nvSpPr>
        <p:spPr>
          <a:xfrm>
            <a:off x="304800" y="1455729"/>
            <a:ext cx="8534400" cy="2808115"/>
          </a:xfrm>
        </p:spPr>
        <p:txBody>
          <a:bodyPr/>
          <a:lstStyle/>
          <a:p>
            <a:pPr>
              <a:lnSpc>
                <a:spcPct val="100000"/>
              </a:lnSpc>
              <a:spcBef>
                <a:spcPts val="1200"/>
              </a:spcBef>
            </a:pPr>
            <a:r>
              <a:rPr lang="en-US" b="1" dirty="0"/>
              <a:t>Use of a bank contributes significantly to good internal control over cash.</a:t>
            </a:r>
          </a:p>
          <a:p>
            <a:pPr marL="574675" indent="-346075">
              <a:lnSpc>
                <a:spcPct val="100000"/>
              </a:lnSpc>
              <a:spcBef>
                <a:spcPts val="1200"/>
              </a:spcBef>
              <a:buFont typeface="Arial" panose="020B0604020202020204" pitchFamily="34" charset="0"/>
              <a:buChar char="•"/>
            </a:pPr>
            <a:r>
              <a:rPr lang="en-US" dirty="0"/>
              <a:t>Minimizes amount of currency on hand</a:t>
            </a:r>
          </a:p>
          <a:p>
            <a:pPr marL="574675" indent="-346075">
              <a:lnSpc>
                <a:spcPct val="100000"/>
              </a:lnSpc>
              <a:spcBef>
                <a:spcPts val="1200"/>
              </a:spcBef>
              <a:buFont typeface="Arial" panose="020B0604020202020204" pitchFamily="34" charset="0"/>
              <a:buChar char="•"/>
            </a:pPr>
            <a:r>
              <a:rPr lang="en-US" dirty="0"/>
              <a:t>Creates a double record of bank transactions</a:t>
            </a:r>
          </a:p>
          <a:p>
            <a:pPr marL="574675" indent="-346075">
              <a:lnSpc>
                <a:spcPct val="100000"/>
              </a:lnSpc>
              <a:spcBef>
                <a:spcPts val="1200"/>
              </a:spcBef>
              <a:buFont typeface="Arial" panose="020B0604020202020204" pitchFamily="34" charset="0"/>
              <a:buChar char="•"/>
            </a:pPr>
            <a:r>
              <a:rPr lang="en-US" b="1" dirty="0">
                <a:solidFill>
                  <a:srgbClr val="000099"/>
                </a:solidFill>
              </a:rPr>
              <a:t>Bank reconciliation </a:t>
            </a:r>
            <a:r>
              <a:rPr lang="ar-JO" b="1" dirty="0">
                <a:solidFill>
                  <a:srgbClr val="000099"/>
                </a:solidFill>
              </a:rPr>
              <a:t>تسوية البنك</a:t>
            </a:r>
            <a:r>
              <a:rPr lang="en-US" dirty="0"/>
              <a:t>is the process of comparing the bank’s balance with the company’s balance and explaining the differences to make them agree</a:t>
            </a:r>
          </a:p>
        </p:txBody>
      </p:sp>
      <p:sp>
        <p:nvSpPr>
          <p:cNvPr id="4" name="Slide Number Placeholder 3">
            <a:extLst>
              <a:ext uri="{FF2B5EF4-FFF2-40B4-BE49-F238E27FC236}">
                <a16:creationId xmlns:a16="http://schemas.microsoft.com/office/drawing/2014/main" xmlns="" id="{4A810425-53C4-4A02-88EC-1240CAE012EB}"/>
              </a:ext>
            </a:extLst>
          </p:cNvPr>
          <p:cNvSpPr>
            <a:spLocks noGrp="1"/>
          </p:cNvSpPr>
          <p:nvPr>
            <p:ph type="sldNum" sz="quarter" idx="10"/>
          </p:nvPr>
        </p:nvSpPr>
        <p:spPr/>
        <p:txBody>
          <a:bodyPr/>
          <a:lstStyle/>
          <a:p>
            <a:fld id="{67B19427-F580-D146-B60E-4CADEE75497F}" type="slidenum">
              <a:rPr lang="en-US" smtClean="0"/>
              <a:pPr/>
              <a:t>32</a:t>
            </a:fld>
            <a:endParaRPr lang="en-US" dirty="0"/>
          </a:p>
        </p:txBody>
      </p:sp>
      <p:sp>
        <p:nvSpPr>
          <p:cNvPr id="5" name="Footer Placeholder 4">
            <a:extLst>
              <a:ext uri="{FF2B5EF4-FFF2-40B4-BE49-F238E27FC236}">
                <a16:creationId xmlns:a16="http://schemas.microsoft.com/office/drawing/2014/main" xmlns="" id="{C0CA083A-9219-4C44-9008-C4D73D08F6EF}"/>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694496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authorized employee, such as the head cashier, should make a company’s bank deposits. Each deposit must be documented by a deposit slip (ticket), as shown in this Illustration. Deposit slips are prepared in duplicate. The bank retains the original; the depositor keeps the duplicate, machine-stamped by the bank to establish its authenticity."/>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4597" y="595253"/>
            <a:ext cx="8436703" cy="5667493"/>
          </a:xfrm>
          <a:prstGeom prst="rect">
            <a:avLst/>
          </a:prstGeom>
        </p:spPr>
      </p:pic>
      <p:sp>
        <p:nvSpPr>
          <p:cNvPr id="6" name="Slide Number Placeholder "/>
          <p:cNvSpPr>
            <a:spLocks noGrp="1"/>
          </p:cNvSpPr>
          <p:nvPr>
            <p:ph type="sldNum" sz="quarter" idx="10"/>
          </p:nvPr>
        </p:nvSpPr>
        <p:spPr/>
        <p:txBody>
          <a:bodyPr/>
          <a:lstStyle/>
          <a:p>
            <a:fld id="{67B19427-F580-D146-B60E-4CADEE75497F}" type="slidenum">
              <a:rPr lang="en-US" smtClean="0"/>
              <a:pPr/>
              <a:t>33</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775" y="1219200"/>
            <a:ext cx="3122799" cy="533400"/>
          </a:xfrm>
          <a:prstGeom prst="rect">
            <a:avLst/>
          </a:prstGeom>
        </p:spPr>
        <p:txBody>
          <a:bodyPr/>
          <a:lstStyle/>
          <a:p>
            <a:pPr marL="0" indent="0">
              <a:lnSpc>
                <a:spcPct val="100000"/>
              </a:lnSpc>
              <a:spcBef>
                <a:spcPts val="1200"/>
              </a:spcBef>
              <a:buNone/>
            </a:pPr>
            <a:r>
              <a:rPr lang="en-US" altLang="en-US" sz="2000" dirty="0"/>
              <a:t>Authorized employee should make deposit which must be documented by a deposit slip</a:t>
            </a:r>
            <a:r>
              <a:rPr lang="en-US" altLang="en-US" sz="2600" dirty="0"/>
              <a:t>.</a:t>
            </a:r>
          </a:p>
        </p:txBody>
      </p:sp>
      <p:sp>
        <p:nvSpPr>
          <p:cNvPr id="8" name="Title "/>
          <p:cNvSpPr>
            <a:spLocks noGrp="1"/>
          </p:cNvSpPr>
          <p:nvPr>
            <p:ph type="title" idx="4294967295"/>
          </p:nvPr>
        </p:nvSpPr>
        <p:spPr>
          <a:xfrm>
            <a:off x="309562" y="5334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Making Bank Deposits</a:t>
            </a:r>
          </a:p>
        </p:txBody>
      </p:sp>
    </p:spTree>
    <p:extLst>
      <p:ext uri="{BB962C8B-B14F-4D97-AF65-F5344CB8AC3E}">
        <p14:creationId xmlns:p14="http://schemas.microsoft.com/office/powerpoint/2010/main" xmlns="" val="4289305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eck is a written order signed by the depositor directing the bank to pay a specifi ed sum of money to a designated recipient. There are three parties to a check: (1) the maker (or drawer) who issues the check, (2) the bank (or payer) on which the check is drawn, and (3) the payee to whom the check is payable. A check is a negotiable instrument that one party can transfer to another party by endorsement. Each check should be accompanied by an explanation of its purpose. In many companies, a remittance advice attached to the check, as shown in this illustratio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3797" y="2531848"/>
            <a:ext cx="7211603" cy="3131756"/>
          </a:xfrm>
          <a:prstGeom prst="rect">
            <a:avLst/>
          </a:prstGeom>
        </p:spPr>
      </p:pic>
      <p:sp>
        <p:nvSpPr>
          <p:cNvPr id="6" name="Slide Number Placeholder "/>
          <p:cNvSpPr>
            <a:spLocks noGrp="1"/>
          </p:cNvSpPr>
          <p:nvPr>
            <p:ph type="sldNum" sz="quarter" idx="10"/>
          </p:nvPr>
        </p:nvSpPr>
        <p:spPr/>
        <p:txBody>
          <a:bodyPr/>
          <a:lstStyle/>
          <a:p>
            <a:fld id="{67B19427-F580-D146-B60E-4CADEE75497F}" type="slidenum">
              <a:rPr lang="en-US" smtClean="0"/>
              <a:pPr/>
              <a:t>34</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11" name="LOBL"/>
          <p:cNvSpPr>
            <a:spLocks noGrp="1"/>
          </p:cNvSpPr>
          <p:nvPr>
            <p:ph sz="quarter" idx="4294967295"/>
          </p:nvPr>
        </p:nvSpPr>
        <p:spPr>
          <a:xfrm>
            <a:off x="310776" y="1110095"/>
            <a:ext cx="8534400" cy="914400"/>
          </a:xfrm>
          <a:prstGeom prst="rect">
            <a:avLst/>
          </a:prstGeom>
        </p:spPr>
        <p:txBody>
          <a:bodyPr/>
          <a:lstStyle/>
          <a:p>
            <a:pPr marL="0" indent="0">
              <a:lnSpc>
                <a:spcPct val="100000"/>
              </a:lnSpc>
              <a:spcBef>
                <a:spcPts val="1200"/>
              </a:spcBef>
              <a:buClr>
                <a:srgbClr val="800000"/>
              </a:buClr>
              <a:buSzPct val="80000"/>
              <a:buNone/>
            </a:pPr>
            <a:r>
              <a:rPr lang="en-US" altLang="en-US" sz="2600" dirty="0">
                <a:solidFill>
                  <a:srgbClr val="000000"/>
                </a:solidFill>
              </a:rPr>
              <a:t>Written order signed by depositor directing bank to pay a specified sum of money to a designated recipient. It is a </a:t>
            </a:r>
            <a:r>
              <a:rPr lang="en-US" altLang="en-US" sz="2600" b="1" dirty="0">
                <a:solidFill>
                  <a:srgbClr val="000000"/>
                </a:solidFill>
              </a:rPr>
              <a:t>negotiable instrument</a:t>
            </a:r>
            <a:r>
              <a:rPr lang="en-US" altLang="en-US" sz="2600" dirty="0">
                <a:solidFill>
                  <a:srgbClr val="000000"/>
                </a:solidFill>
              </a:rPr>
              <a:t>.</a:t>
            </a:r>
          </a:p>
        </p:txBody>
      </p:sp>
      <p:sp>
        <p:nvSpPr>
          <p:cNvPr id="12" name="Title "/>
          <p:cNvSpPr>
            <a:spLocks noGrp="1"/>
          </p:cNvSpPr>
          <p:nvPr>
            <p:ph type="title" idx="4294967295"/>
          </p:nvPr>
        </p:nvSpPr>
        <p:spPr>
          <a:xfrm>
            <a:off x="310776" y="500087"/>
            <a:ext cx="8682038" cy="646331"/>
          </a:xfrm>
          <a:prstGeom prst="rect">
            <a:avLst/>
          </a:prstGeom>
        </p:spPr>
        <p:txBody>
          <a:bodyPr wrap="square">
            <a:spAutoFit/>
          </a:bodyPr>
          <a:lstStyle/>
          <a:p>
            <a:r>
              <a:rPr lang="en-US" sz="4000" b="1" dirty="0">
                <a:solidFill>
                  <a:schemeClr val="accent1"/>
                </a:solidFill>
                <a:latin typeface="+mn-lt"/>
                <a:ea typeface="Source Sans Pro" charset="0"/>
                <a:cs typeface="Calibri" panose="020F0502020204030204" pitchFamily="34" charset="0"/>
              </a:rPr>
              <a:t>Writing Checks</a:t>
            </a:r>
          </a:p>
        </p:txBody>
      </p:sp>
      <p:sp>
        <p:nvSpPr>
          <p:cNvPr id="13" name="Text Box 9"/>
          <p:cNvSpPr txBox="1">
            <a:spLocks noChangeArrowheads="1"/>
          </p:cNvSpPr>
          <p:nvPr/>
        </p:nvSpPr>
        <p:spPr bwMode="auto">
          <a:xfrm>
            <a:off x="381000" y="2744399"/>
            <a:ext cx="1219200" cy="427037"/>
          </a:xfrm>
          <a:prstGeom prst="rect">
            <a:avLst/>
          </a:prstGeom>
          <a:solidFill>
            <a:srgbClr val="8FD4FF"/>
          </a:solidFill>
          <a:ln>
            <a:noFill/>
          </a:ln>
          <a:extLs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2200" b="1" dirty="0">
                <a:latin typeface="+mn-lt"/>
              </a:rPr>
              <a:t>Maker</a:t>
            </a:r>
          </a:p>
        </p:txBody>
      </p:sp>
      <p:sp>
        <p:nvSpPr>
          <p:cNvPr id="14" name="Text Box 10"/>
          <p:cNvSpPr txBox="1">
            <a:spLocks noChangeArrowheads="1"/>
          </p:cNvSpPr>
          <p:nvPr/>
        </p:nvSpPr>
        <p:spPr bwMode="auto">
          <a:xfrm>
            <a:off x="381000" y="3602056"/>
            <a:ext cx="1219200" cy="427038"/>
          </a:xfrm>
          <a:prstGeom prst="rect">
            <a:avLst/>
          </a:prstGeom>
          <a:solidFill>
            <a:srgbClr val="8FD4FF"/>
          </a:solidFill>
          <a:ln>
            <a:noFill/>
          </a:ln>
          <a:extLs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2200" b="1" dirty="0">
                <a:latin typeface="+mn-lt"/>
              </a:rPr>
              <a:t>Payee</a:t>
            </a:r>
          </a:p>
        </p:txBody>
      </p:sp>
      <p:sp>
        <p:nvSpPr>
          <p:cNvPr id="15" name="Text Box 15"/>
          <p:cNvSpPr txBox="1">
            <a:spLocks noChangeArrowheads="1"/>
          </p:cNvSpPr>
          <p:nvPr/>
        </p:nvSpPr>
        <p:spPr bwMode="auto">
          <a:xfrm>
            <a:off x="381000" y="4541302"/>
            <a:ext cx="1219200" cy="427037"/>
          </a:xfrm>
          <a:prstGeom prst="rect">
            <a:avLst/>
          </a:prstGeom>
          <a:solidFill>
            <a:srgbClr val="8FD4FF"/>
          </a:solidFill>
          <a:ln>
            <a:noFill/>
          </a:ln>
          <a:extLs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2200" b="1" dirty="0">
                <a:latin typeface="+mn-lt"/>
              </a:rPr>
              <a:t>Payer</a:t>
            </a:r>
          </a:p>
        </p:txBody>
      </p:sp>
      <p:sp>
        <p:nvSpPr>
          <p:cNvPr id="16" name="Rectangle 15"/>
          <p:cNvSpPr/>
          <p:nvPr/>
        </p:nvSpPr>
        <p:spPr>
          <a:xfrm>
            <a:off x="1828800" y="5747468"/>
            <a:ext cx="4572000" cy="424732"/>
          </a:xfrm>
          <a:prstGeom prst="rect">
            <a:avLst/>
          </a:prstGeom>
          <a:solidFill>
            <a:schemeClr val="bg1"/>
          </a:solidFill>
          <a:ln>
            <a:noFill/>
          </a:ln>
          <a:effectLst/>
          <a:extLst>
            <a:ext uri="{91240B29-F687-4F45-9708-019B960494DF}">
              <a14:hiddenLine xmlns:a14="http://schemas.microsoft.com/office/drawing/2010/main" xmlns="" w="28575" cap="sq" algn="ctr">
                <a:solidFill>
                  <a:srgbClr val="8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pPr>
            <a:r>
              <a:rPr lang="en-US" sz="1200" b="1" dirty="0">
                <a:solidFill>
                  <a:srgbClr val="196E78"/>
                </a:solidFill>
              </a:rPr>
              <a:t>ILLUSTRATION 8.9</a:t>
            </a:r>
          </a:p>
          <a:p>
            <a:pPr algn="l">
              <a:lnSpc>
                <a:spcPct val="90000"/>
              </a:lnSpc>
            </a:pPr>
            <a:r>
              <a:rPr lang="en-US" sz="1200" dirty="0"/>
              <a:t>Check with remittance advice</a:t>
            </a:r>
          </a:p>
        </p:txBody>
      </p:sp>
    </p:spTree>
    <p:extLst>
      <p:ext uri="{BB962C8B-B14F-4D97-AF65-F5344CB8AC3E}">
        <p14:creationId xmlns:p14="http://schemas.microsoft.com/office/powerpoint/2010/main" xmlns="" val="3952975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35</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295995" y="1149349"/>
            <a:ext cx="8663134" cy="4724400"/>
          </a:xfrm>
          <a:prstGeom prst="rect">
            <a:avLst/>
          </a:prstGeom>
        </p:spPr>
        <p:txBody>
          <a:bodyPr/>
          <a:lstStyle/>
          <a:p>
            <a:pPr marL="574675" lvl="2" indent="-346075">
              <a:spcBef>
                <a:spcPts val="1000"/>
              </a:spcBef>
              <a:buClr>
                <a:srgbClr val="990000"/>
              </a:buClr>
              <a:buSzPct val="100000"/>
            </a:pPr>
            <a:r>
              <a:rPr lang="en-US" altLang="en-US" sz="2800" dirty="0">
                <a:solidFill>
                  <a:srgbClr val="000000"/>
                </a:solidFill>
              </a:rPr>
              <a:t>Prepared from bank’s perspective</a:t>
            </a:r>
          </a:p>
          <a:p>
            <a:pPr marL="574675" lvl="2" indent="-346075">
              <a:spcBef>
                <a:spcPts val="1000"/>
              </a:spcBef>
              <a:buClr>
                <a:srgbClr val="990000"/>
              </a:buClr>
              <a:buSzPct val="100000"/>
            </a:pPr>
            <a:r>
              <a:rPr lang="en-US" altLang="en-US" sz="2800" dirty="0">
                <a:solidFill>
                  <a:srgbClr val="000000"/>
                </a:solidFill>
              </a:rPr>
              <a:t>Every deposit bank receives is an increase in bank’s liabilities (an account payable to the depositor)</a:t>
            </a:r>
          </a:p>
          <a:p>
            <a:pPr marL="574675" lvl="2" indent="-346075">
              <a:spcBef>
                <a:spcPts val="1000"/>
              </a:spcBef>
              <a:buClr>
                <a:srgbClr val="990000"/>
              </a:buClr>
              <a:buSzPct val="100000"/>
            </a:pPr>
            <a:r>
              <a:rPr lang="en-US" altLang="en-US" sz="2800" dirty="0">
                <a:solidFill>
                  <a:srgbClr val="000000"/>
                </a:solidFill>
              </a:rPr>
              <a:t>Lists in numerical sequence all paid checks along with date check was paid and its amount and stamp the check as paid ( canceled )</a:t>
            </a:r>
          </a:p>
          <a:p>
            <a:pPr marL="574675" lvl="2" indent="-346075">
              <a:spcBef>
                <a:spcPts val="1000"/>
              </a:spcBef>
              <a:buClr>
                <a:srgbClr val="990000"/>
              </a:buClr>
              <a:buSzPct val="100000"/>
            </a:pPr>
            <a:r>
              <a:rPr lang="en-US" altLang="en-US" sz="2800" dirty="0">
                <a:solidFill>
                  <a:srgbClr val="000000"/>
                </a:solidFill>
              </a:rPr>
              <a:t>Bank includes with bank statement memoranda explaining other debits and credits it made to depositor’s account</a:t>
            </a:r>
          </a:p>
          <a:p>
            <a:pPr marL="574675" lvl="2" indent="-346075">
              <a:spcBef>
                <a:spcPts val="1000"/>
              </a:spcBef>
              <a:buClr>
                <a:srgbClr val="990000"/>
              </a:buClr>
              <a:buSzPct val="100000"/>
            </a:pPr>
            <a:r>
              <a:rPr lang="en-US" altLang="en-US" sz="2800" dirty="0">
                <a:solidFill>
                  <a:srgbClr val="000000"/>
                </a:solidFill>
              </a:rPr>
              <a:t>A check that is not paid by a bank because of insufficient funds in a bank account is called an NSF check (not sufficient funds)</a:t>
            </a:r>
          </a:p>
        </p:txBody>
      </p:sp>
      <p:sp>
        <p:nvSpPr>
          <p:cNvPr id="8" name="Title "/>
          <p:cNvSpPr>
            <a:spLocks noGrp="1"/>
          </p:cNvSpPr>
          <p:nvPr>
            <p:ph type="title" idx="4294967295"/>
          </p:nvPr>
        </p:nvSpPr>
        <p:spPr>
          <a:xfrm>
            <a:off x="295995" y="546763"/>
            <a:ext cx="8682038" cy="646331"/>
          </a:xfrm>
          <a:prstGeom prst="rect">
            <a:avLst/>
          </a:prstGeom>
        </p:spPr>
        <p:txBody>
          <a:bodyPr wrap="square">
            <a:spAutoFit/>
          </a:bodyPr>
          <a:lstStyle/>
          <a:p>
            <a:r>
              <a:rPr lang="en-US" dirty="0"/>
              <a:t>Bank Statements </a:t>
            </a:r>
            <a:r>
              <a:rPr lang="en-US" sz="2000" b="0" dirty="0"/>
              <a:t>(1 of 6)</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3045411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ccount statement from Blom Bank France, Paris, France 7 5 0 0 8. The statement is addressed to Cray Gourment, 15 Rue Duphot, Paris, France, 7 5 0 0 1. Statement date and credit line closing date, as well as account number are at the top right. The statement lists the balance in last statement, the number and total amount of deposits and credits, the number and total amount of checks and debits, and the balance in this statement. The table below lists the date, number, and amount for amounts deducted from account or debits; the date and amount for amounts added to account or credits; and date and amount for daily balance. The symbols used are explained at the bottom of the table. C M: credit memo. D M: debit memo. E C: error correction. I N T: interest earned. N S F: not sufficient funds. S C : service charge. E F T: electronic funds transf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2521" y="664225"/>
            <a:ext cx="5135807" cy="5692125"/>
          </a:xfrm>
          <a:prstGeom prst="rect">
            <a:avLst/>
          </a:prstGeom>
        </p:spPr>
      </p:pic>
      <p:sp>
        <p:nvSpPr>
          <p:cNvPr id="2" name="Title 1"/>
          <p:cNvSpPr>
            <a:spLocks noGrp="1"/>
          </p:cNvSpPr>
          <p:nvPr>
            <p:ph type="title"/>
          </p:nvPr>
        </p:nvSpPr>
        <p:spPr>
          <a:xfrm>
            <a:off x="304800" y="762001"/>
            <a:ext cx="2825195" cy="1477328"/>
          </a:xfrm>
        </p:spPr>
        <p:txBody>
          <a:bodyPr/>
          <a:lstStyle/>
          <a:p>
            <a:r>
              <a:rPr lang="en-US" dirty="0"/>
              <a:t>Bank Statements </a:t>
            </a:r>
            <a:r>
              <a:rPr lang="en-US" sz="2000" b="0" dirty="0"/>
              <a:t>(2 of 6)</a:t>
            </a:r>
          </a:p>
        </p:txBody>
      </p:sp>
      <p:sp>
        <p:nvSpPr>
          <p:cNvPr id="3" name="Content Placeholder 2"/>
          <p:cNvSpPr>
            <a:spLocks noGrp="1"/>
          </p:cNvSpPr>
          <p:nvPr>
            <p:ph sz="quarter" idx="16"/>
          </p:nvPr>
        </p:nvSpPr>
        <p:spPr>
          <a:xfrm>
            <a:off x="304800" y="2366470"/>
            <a:ext cx="2901090" cy="3187590"/>
          </a:xfrm>
        </p:spPr>
        <p:txBody>
          <a:bodyPr/>
          <a:lstStyle/>
          <a:p>
            <a:pPr>
              <a:lnSpc>
                <a:spcPct val="100000"/>
              </a:lnSpc>
              <a:spcBef>
                <a:spcPts val="1200"/>
              </a:spcBef>
              <a:buClr>
                <a:schemeClr val="accent2"/>
              </a:buClr>
              <a:buFont typeface="Arial" charset="0"/>
            </a:pPr>
            <a:r>
              <a:rPr lang="en-US" dirty="0"/>
              <a:t>Each month, the company receives from the bank a </a:t>
            </a:r>
            <a:r>
              <a:rPr lang="en-US" b="1" dirty="0">
                <a:solidFill>
                  <a:srgbClr val="000099"/>
                </a:solidFill>
              </a:rPr>
              <a:t>bank statement </a:t>
            </a:r>
            <a:r>
              <a:rPr lang="en-US" dirty="0"/>
              <a:t>showing its bank transactions and balances.</a:t>
            </a:r>
          </a:p>
        </p:txBody>
      </p:sp>
      <p:sp>
        <p:nvSpPr>
          <p:cNvPr id="5" name="Slide Number Placeholder 4"/>
          <p:cNvSpPr>
            <a:spLocks noGrp="1"/>
          </p:cNvSpPr>
          <p:nvPr>
            <p:ph type="sldNum" sz="quarter" idx="10"/>
          </p:nvPr>
        </p:nvSpPr>
        <p:spPr/>
        <p:txBody>
          <a:bodyPr/>
          <a:lstStyle/>
          <a:p>
            <a:fld id="{67B19427-F580-D146-B60E-4CADEE75497F}" type="slidenum">
              <a:rPr lang="en-US" smtClean="0"/>
              <a:pPr/>
              <a:t>36</a:t>
            </a:fld>
            <a:endParaRPr lang="en-US" dirty="0"/>
          </a:p>
        </p:txBody>
      </p:sp>
      <p:sp>
        <p:nvSpPr>
          <p:cNvPr id="6" name="Footer Placeholder 5"/>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602719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9095"/>
            <a:ext cx="8534400" cy="646331"/>
          </a:xfrm>
        </p:spPr>
        <p:txBody>
          <a:bodyPr/>
          <a:lstStyle/>
          <a:p>
            <a:r>
              <a:rPr lang="en-US" dirty="0"/>
              <a:t>Reconciling the Bank Account</a:t>
            </a:r>
          </a:p>
        </p:txBody>
      </p:sp>
      <p:sp>
        <p:nvSpPr>
          <p:cNvPr id="3" name="Content Placeholder 2"/>
          <p:cNvSpPr>
            <a:spLocks noGrp="1"/>
          </p:cNvSpPr>
          <p:nvPr>
            <p:ph sz="quarter" idx="16"/>
          </p:nvPr>
        </p:nvSpPr>
        <p:spPr>
          <a:xfrm>
            <a:off x="0" y="1000360"/>
            <a:ext cx="9144000" cy="4419600"/>
          </a:xfrm>
        </p:spPr>
        <p:txBody>
          <a:bodyPr/>
          <a:lstStyle/>
          <a:p>
            <a:pPr>
              <a:lnSpc>
                <a:spcPct val="100000"/>
              </a:lnSpc>
              <a:spcBef>
                <a:spcPts val="1200"/>
              </a:spcBef>
            </a:pPr>
            <a:r>
              <a:rPr lang="en-US" dirty="0"/>
              <a:t>Reconcile balance per books and balance per bank to their “correct or true” balance.</a:t>
            </a:r>
          </a:p>
          <a:p>
            <a:pPr>
              <a:lnSpc>
                <a:spcPct val="100000"/>
              </a:lnSpc>
              <a:spcBef>
                <a:spcPts val="1200"/>
              </a:spcBef>
            </a:pPr>
            <a:r>
              <a:rPr lang="en-US" b="1" dirty="0"/>
              <a:t>The need for reconciliation:</a:t>
            </a:r>
          </a:p>
          <a:p>
            <a:pPr marL="685800" indent="-455613">
              <a:lnSpc>
                <a:spcPct val="100000"/>
              </a:lnSpc>
              <a:spcBef>
                <a:spcPts val="1200"/>
              </a:spcBef>
              <a:buFont typeface="+mj-lt"/>
              <a:buAutoNum type="arabicPeriod"/>
            </a:pPr>
            <a:r>
              <a:rPr lang="en-US" dirty="0"/>
              <a:t>Time Lags</a:t>
            </a:r>
          </a:p>
          <a:p>
            <a:pPr marL="1260475" indent="-349250">
              <a:lnSpc>
                <a:spcPct val="100000"/>
              </a:lnSpc>
              <a:spcBef>
                <a:spcPts val="1200"/>
              </a:spcBef>
              <a:buFont typeface="Arial" panose="020B0604020202020204" pitchFamily="34" charset="0"/>
              <a:buChar char="•"/>
            </a:pPr>
            <a:r>
              <a:rPr lang="en-US" dirty="0"/>
              <a:t>Deposits in transit </a:t>
            </a:r>
            <a:r>
              <a:rPr lang="ar-JO" sz="1800" dirty="0"/>
              <a:t>ايداعات بالطريق ( مسجلة بدفاتر الشركة و مش مسجلة عند البنك )</a:t>
            </a:r>
            <a:endParaRPr lang="en-US" sz="1800" dirty="0"/>
          </a:p>
          <a:p>
            <a:pPr marL="1260475" indent="-349250">
              <a:lnSpc>
                <a:spcPct val="100000"/>
              </a:lnSpc>
              <a:spcBef>
                <a:spcPts val="1200"/>
              </a:spcBef>
              <a:buFont typeface="Arial" panose="020B0604020202020204" pitchFamily="34" charset="0"/>
              <a:buChar char="•"/>
            </a:pPr>
            <a:r>
              <a:rPr lang="en-US" dirty="0"/>
              <a:t>Outstanding checks</a:t>
            </a:r>
            <a:r>
              <a:rPr lang="ar-JO" dirty="0"/>
              <a:t>  </a:t>
            </a:r>
            <a:r>
              <a:rPr lang="ar-JO" sz="1800" dirty="0"/>
              <a:t>شيكات مسجلة في دفاتر الشركة و مش مسجلة عند البنك </a:t>
            </a:r>
            <a:endParaRPr lang="en-US" sz="1800" dirty="0"/>
          </a:p>
          <a:p>
            <a:pPr marL="1260475" indent="-349250">
              <a:lnSpc>
                <a:spcPct val="100000"/>
              </a:lnSpc>
              <a:spcBef>
                <a:spcPts val="1200"/>
              </a:spcBef>
              <a:buFont typeface="Arial" panose="020B0604020202020204" pitchFamily="34" charset="0"/>
              <a:buChar char="•"/>
            </a:pPr>
            <a:r>
              <a:rPr lang="en-US" dirty="0"/>
              <a:t>Bank memoranda</a:t>
            </a:r>
            <a:r>
              <a:rPr lang="ar-JO" dirty="0"/>
              <a:t> </a:t>
            </a:r>
            <a:r>
              <a:rPr lang="ar-JO" sz="1800" dirty="0"/>
              <a:t>بنود مسجلة عند البنك ومش مسجلة عند الشركة</a:t>
            </a:r>
            <a:r>
              <a:rPr lang="ar-JO" dirty="0"/>
              <a:t> </a:t>
            </a:r>
            <a:r>
              <a:rPr lang="en-GB" dirty="0"/>
              <a:t/>
            </a:r>
            <a:br>
              <a:rPr lang="en-GB" dirty="0"/>
            </a:br>
            <a:r>
              <a:rPr lang="en-GB" sz="1800" dirty="0"/>
              <a:t>DM ( </a:t>
            </a:r>
            <a:r>
              <a:rPr lang="ar-JO" sz="1800" dirty="0"/>
              <a:t> (عمولات مسجلة عند البنك و مش مسجلة عند الشركة</a:t>
            </a:r>
            <a:r>
              <a:rPr lang="en-GB" sz="1800" dirty="0"/>
              <a:t>CM ( </a:t>
            </a:r>
            <a:r>
              <a:rPr lang="ar-JO" sz="1800" dirty="0"/>
              <a:t>بنود تزيد من حساب الشركة في البنك مسجلة عند البنك و مش مسجلة عند الشركة)</a:t>
            </a:r>
            <a:endParaRPr lang="en-US" sz="1800" dirty="0"/>
          </a:p>
          <a:p>
            <a:pPr marL="739775" indent="-514350">
              <a:lnSpc>
                <a:spcPct val="100000"/>
              </a:lnSpc>
              <a:spcBef>
                <a:spcPts val="1200"/>
              </a:spcBef>
              <a:buFont typeface="+mj-lt"/>
              <a:buAutoNum type="arabicPeriod" startAt="2"/>
            </a:pPr>
            <a:r>
              <a:rPr lang="en-US" dirty="0"/>
              <a:t>Errors </a:t>
            </a:r>
            <a:endParaRPr lang="ar-JO" dirty="0"/>
          </a:p>
          <a:p>
            <a:pPr marL="225425">
              <a:lnSpc>
                <a:spcPct val="100000"/>
              </a:lnSpc>
              <a:spcBef>
                <a:spcPts val="1200"/>
              </a:spcBef>
            </a:pPr>
            <a:r>
              <a:rPr lang="en-US" sz="2000" b="1" dirty="0"/>
              <a:t>Info </a:t>
            </a:r>
            <a:r>
              <a:rPr lang="en-US" sz="2000" dirty="0"/>
              <a:t>: Bank reconciliation should be done by an employee who has no other responsibilities related to cash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38</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7" name="LOBL"/>
          <p:cNvSpPr>
            <a:spLocks noGrp="1"/>
          </p:cNvSpPr>
          <p:nvPr>
            <p:ph sz="quarter" idx="4294967295"/>
          </p:nvPr>
        </p:nvSpPr>
        <p:spPr>
          <a:xfrm>
            <a:off x="310776" y="1447800"/>
            <a:ext cx="8223624" cy="533400"/>
          </a:xfrm>
          <a:prstGeom prst="rect">
            <a:avLst/>
          </a:prstGeom>
        </p:spPr>
        <p:txBody>
          <a:bodyPr/>
          <a:lstStyle/>
          <a:p>
            <a:pPr marL="0" indent="0">
              <a:lnSpc>
                <a:spcPct val="100000"/>
              </a:lnSpc>
              <a:spcBef>
                <a:spcPts val="1200"/>
              </a:spcBef>
              <a:buClr>
                <a:srgbClr val="800000"/>
              </a:buClr>
              <a:buSzPct val="80000"/>
              <a:buNone/>
            </a:pPr>
            <a:r>
              <a:rPr lang="en-US" altLang="en-US" sz="3200" b="1" dirty="0">
                <a:cs typeface="Times New Roman" pitchFamily="18" charset="0"/>
              </a:rPr>
              <a:t>Reconciliation Procedure</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Reconciling the Bank Account</a:t>
            </a:r>
          </a:p>
        </p:txBody>
      </p:sp>
      <p:graphicFrame>
        <p:nvGraphicFramePr>
          <p:cNvPr id="2" name="Table 1" descr="The reconciliation process for cash balances. Per bank statement, adjustments to the bank balance are amounts added for deposits in transit, amounts deducted for outstanding checks, and amounts added or deducted for bank errors. Per books, adjustments to the book balance are amounts added for E F T collections and other deposits, amounts deducted for N S F or bounced checks, amounts deducted for service charges and other payments, and amounts added or deducted for company errors. The correct balance on both sides is the same.&#10;"/>
          <p:cNvGraphicFramePr>
            <a:graphicFrameLocks noGrp="1"/>
          </p:cNvGraphicFramePr>
          <p:nvPr>
            <p:extLst>
              <p:ext uri="{D42A27DB-BD31-4B8C-83A1-F6EECF244321}">
                <p14:modId xmlns:p14="http://schemas.microsoft.com/office/powerpoint/2010/main" xmlns="" val="465814467"/>
              </p:ext>
            </p:extLst>
          </p:nvPr>
        </p:nvGraphicFramePr>
        <p:xfrm>
          <a:off x="460500" y="1981200"/>
          <a:ext cx="8190864" cy="4469553"/>
        </p:xfrm>
        <a:graphic>
          <a:graphicData uri="http://schemas.openxmlformats.org/drawingml/2006/table">
            <a:tbl>
              <a:tblPr firstRow="1">
                <a:tableStyleId>{5C22544A-7EE6-4342-B048-85BDC9FD1C3A}</a:tableStyleId>
              </a:tblPr>
              <a:tblGrid>
                <a:gridCol w="488315">
                  <a:extLst>
                    <a:ext uri="{9D8B030D-6E8A-4147-A177-3AD203B41FA5}">
                      <a16:colId xmlns:a16="http://schemas.microsoft.com/office/drawing/2014/main" xmlns="" val="20000"/>
                    </a:ext>
                  </a:extLst>
                </a:gridCol>
                <a:gridCol w="2846705">
                  <a:extLst>
                    <a:ext uri="{9D8B030D-6E8A-4147-A177-3AD203B41FA5}">
                      <a16:colId xmlns:a16="http://schemas.microsoft.com/office/drawing/2014/main" xmlns="" val="20001"/>
                    </a:ext>
                  </a:extLst>
                </a:gridCol>
                <a:gridCol w="1516591">
                  <a:extLst>
                    <a:ext uri="{9D8B030D-6E8A-4147-A177-3AD203B41FA5}">
                      <a16:colId xmlns:a16="http://schemas.microsoft.com/office/drawing/2014/main" xmlns="" val="20002"/>
                    </a:ext>
                  </a:extLst>
                </a:gridCol>
                <a:gridCol w="492548">
                  <a:extLst>
                    <a:ext uri="{9D8B030D-6E8A-4147-A177-3AD203B41FA5}">
                      <a16:colId xmlns:a16="http://schemas.microsoft.com/office/drawing/2014/main" xmlns="" val="20003"/>
                    </a:ext>
                  </a:extLst>
                </a:gridCol>
                <a:gridCol w="2846705">
                  <a:extLst>
                    <a:ext uri="{9D8B030D-6E8A-4147-A177-3AD203B41FA5}">
                      <a16:colId xmlns:a16="http://schemas.microsoft.com/office/drawing/2014/main" xmlns="" val="20004"/>
                    </a:ext>
                  </a:extLst>
                </a:gridCol>
              </a:tblGrid>
              <a:tr h="182245">
                <a:tc gridSpan="2">
                  <a:txBody>
                    <a:bodyPr/>
                    <a:lstStyle/>
                    <a:p>
                      <a:pPr algn="l" fontAlgn="b"/>
                      <a:r>
                        <a:rPr lang="en-US" sz="2500" b="1" u="none" strike="noStrike" dirty="0">
                          <a:solidFill>
                            <a:schemeClr val="tx1"/>
                          </a:solidFill>
                          <a:effectLst/>
                        </a:rPr>
                        <a:t>Cash Balance Per</a:t>
                      </a:r>
                      <a:r>
                        <a:rPr lang="en-US" sz="2500" b="1" u="none" strike="noStrike" baseline="0" dirty="0">
                          <a:solidFill>
                            <a:schemeClr val="tx1"/>
                          </a:solidFill>
                          <a:effectLst/>
                        </a:rPr>
                        <a:t> Bank</a:t>
                      </a:r>
                      <a:endParaRPr lang="en-US" sz="2500" b="1" i="0" u="none" strike="noStrike" dirty="0">
                        <a:solidFill>
                          <a:schemeClr val="tx1"/>
                        </a:solidFill>
                        <a:effectLst/>
                        <a:latin typeface="Calibri" panose="020F0502020204030204" pitchFamily="34" charset="0"/>
                      </a:endParaRPr>
                    </a:p>
                  </a:txBody>
                  <a:tcPr marT="4233"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T="4233" marB="0"/>
                </a:tc>
                <a:tc>
                  <a:txBody>
                    <a:bodyPr/>
                    <a:lstStyle/>
                    <a:p>
                      <a:pPr algn="ctr" fontAlgn="b"/>
                      <a:endParaRPr lang="en-US" sz="2500" b="1" i="0" u="none" strike="noStrike" dirty="0">
                        <a:solidFill>
                          <a:schemeClr val="tx1"/>
                        </a:solidFill>
                        <a:effectLst/>
                        <a:latin typeface="Calibri" panose="020F0502020204030204" pitchFamily="34" charset="0"/>
                      </a:endParaRPr>
                    </a:p>
                  </a:txBody>
                  <a:tcPr marL="4233" marR="4233" marT="423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2500" b="1" i="0" u="none" strike="noStrike" dirty="0">
                          <a:solidFill>
                            <a:schemeClr val="tx1"/>
                          </a:solidFill>
                          <a:effectLst/>
                          <a:latin typeface="+mn-lt"/>
                        </a:rPr>
                        <a:t>Cash</a:t>
                      </a:r>
                      <a:r>
                        <a:rPr lang="en-US" sz="2500" b="1" i="0" u="none" strike="noStrike" baseline="0" dirty="0">
                          <a:solidFill>
                            <a:schemeClr val="tx1"/>
                          </a:solidFill>
                          <a:effectLst/>
                          <a:latin typeface="+mn-lt"/>
                        </a:rPr>
                        <a:t> Balance Per Books</a:t>
                      </a:r>
                      <a:endParaRPr lang="en-US" sz="2500" b="1" i="0" u="none" strike="noStrike" dirty="0">
                        <a:solidFill>
                          <a:schemeClr val="tx1"/>
                        </a:solidFill>
                        <a:effectLst/>
                        <a:latin typeface="Calibri" panose="020F0502020204030204" pitchFamily="34" charset="0"/>
                      </a:endParaRPr>
                    </a:p>
                  </a:txBody>
                  <a:tcPr marL="4233" marR="4233" marT="4233"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T="4233" marB="0"/>
                </a:tc>
                <a:extLst>
                  <a:ext uri="{0D108BD9-81ED-4DB2-BD59-A6C34878D82A}">
                    <a16:rowId xmlns:a16="http://schemas.microsoft.com/office/drawing/2014/main" xmlns="" val="10000"/>
                  </a:ext>
                </a:extLst>
              </a:tr>
              <a:tr h="337397">
                <a:tc>
                  <a:txBody>
                    <a:bodyPr/>
                    <a:lstStyle/>
                    <a:p>
                      <a:pPr algn="l" fontAlgn="b"/>
                      <a:r>
                        <a:rPr lang="en-US" sz="2500" b="0" i="0" u="none" strike="noStrike" dirty="0">
                          <a:solidFill>
                            <a:srgbClr val="000000"/>
                          </a:solidFill>
                          <a:effectLst/>
                          <a:latin typeface="Calibri" panose="020F0502020204030204" pitchFamily="34" charset="0"/>
                        </a:rPr>
                        <a:t>+</a:t>
                      </a:r>
                    </a:p>
                  </a:txBody>
                  <a:tcPr marR="0" marT="4233" marB="0">
                    <a:lnT w="12700" cap="flat" cmpd="sng" algn="ctr">
                      <a:noFill/>
                      <a:prstDash val="solid"/>
                      <a:round/>
                      <a:headEnd type="none" w="med" len="med"/>
                      <a:tailEnd type="none" w="med" len="med"/>
                    </a:lnT>
                    <a:noFill/>
                  </a:tcPr>
                </a:tc>
                <a:tc>
                  <a:txBody>
                    <a:bodyPr/>
                    <a:lstStyle/>
                    <a:p>
                      <a:pPr algn="l" fontAlgn="b"/>
                      <a:r>
                        <a:rPr lang="en-US" sz="2500" u="none" strike="noStrike" dirty="0">
                          <a:effectLst/>
                        </a:rPr>
                        <a:t>Deposits in transit</a:t>
                      </a:r>
                      <a:endParaRPr lang="en-US" sz="2500" b="0" i="0" u="none" strike="noStrike" dirty="0">
                        <a:solidFill>
                          <a:srgbClr val="000000"/>
                        </a:solidFill>
                        <a:effectLst/>
                        <a:latin typeface="Calibri" panose="020F0502020204030204" pitchFamily="34" charset="0"/>
                      </a:endParaRPr>
                    </a:p>
                  </a:txBody>
                  <a:tcPr marT="27432" marB="27432">
                    <a:lnT w="12700" cap="flat" cmpd="sng" algn="ctr">
                      <a:noFill/>
                      <a:prstDash val="solid"/>
                      <a:round/>
                      <a:headEnd type="none" w="med" len="med"/>
                      <a:tailEnd type="none" w="med" len="med"/>
                    </a:lnT>
                    <a:noFill/>
                  </a:tcPr>
                </a:tc>
                <a:tc rowSpan="2">
                  <a:txBody>
                    <a:bodyPr/>
                    <a:lstStyle/>
                    <a:p>
                      <a:pPr algn="l" fontAlgn="b"/>
                      <a:endParaRPr lang="en-US" sz="2500" b="0" i="0" u="none" strike="noStrike" dirty="0">
                        <a:solidFill>
                          <a:srgbClr val="000000"/>
                        </a:solidFill>
                        <a:effectLst/>
                        <a:latin typeface="Calibri" panose="020F0502020204030204" pitchFamily="34" charset="0"/>
                      </a:endParaRPr>
                    </a:p>
                  </a:txBody>
                  <a:tcPr marL="4233" marR="4233" marT="27432" marB="27432">
                    <a:lnT w="12700" cmpd="sng">
                      <a:noFill/>
                    </a:lnT>
                    <a:noFill/>
                  </a:tcPr>
                </a:tc>
                <a:tc rowSpan="2">
                  <a:txBody>
                    <a:bodyPr/>
                    <a:lstStyle/>
                    <a:p>
                      <a:pPr algn="l" fontAlgn="b"/>
                      <a:r>
                        <a:rPr lang="en-US" sz="2500" b="0" i="0" u="none" strike="noStrike" dirty="0">
                          <a:solidFill>
                            <a:srgbClr val="000000"/>
                          </a:solidFill>
                          <a:effectLst/>
                          <a:latin typeface="Calibri" panose="020F0502020204030204" pitchFamily="34" charset="0"/>
                        </a:rPr>
                        <a:t>+</a:t>
                      </a:r>
                    </a:p>
                    <a:p>
                      <a:pPr algn="l" fontAlgn="b"/>
                      <a:endParaRPr lang="en-US" sz="2500" b="0" i="0" u="none" strike="noStrike" dirty="0">
                        <a:solidFill>
                          <a:srgbClr val="000000"/>
                        </a:solidFill>
                        <a:effectLst/>
                        <a:latin typeface="Calibri" panose="020F0502020204030204" pitchFamily="34" charset="0"/>
                      </a:endParaRPr>
                    </a:p>
                  </a:txBody>
                  <a:tcPr marR="4233" marT="27432" marB="27432">
                    <a:lnT w="12700" cap="flat" cmpd="sng" algn="ctr">
                      <a:noFill/>
                      <a:prstDash val="solid"/>
                      <a:round/>
                      <a:headEnd type="none" w="med" len="med"/>
                      <a:tailEnd type="none" w="med" len="med"/>
                    </a:lnT>
                    <a:noFill/>
                  </a:tcPr>
                </a:tc>
                <a:tc rowSpan="2">
                  <a:txBody>
                    <a:bodyPr/>
                    <a:lstStyle/>
                    <a:p>
                      <a:pPr algn="l" fontAlgn="b"/>
                      <a:r>
                        <a:rPr lang="en-US" sz="2500" b="0" i="0" u="none" strike="noStrike" dirty="0">
                          <a:solidFill>
                            <a:srgbClr val="000000"/>
                          </a:solidFill>
                          <a:effectLst/>
                          <a:latin typeface="Calibri" panose="020F0502020204030204" pitchFamily="34" charset="0"/>
                        </a:rPr>
                        <a:t>Electronic fund transfer &amp;Collection of note rec and interest earned</a:t>
                      </a:r>
                    </a:p>
                  </a:txBody>
                  <a:tcPr marT="27432" marB="27432">
                    <a:lnT w="12700" cap="flat" cmpd="sng" algn="ctr">
                      <a:noFill/>
                      <a:prstDash val="solid"/>
                      <a:round/>
                      <a:headEnd type="none" w="med" len="med"/>
                      <a:tailEnd type="none" w="med" len="med"/>
                    </a:lnT>
                    <a:noFill/>
                  </a:tcPr>
                </a:tc>
                <a:extLst>
                  <a:ext uri="{0D108BD9-81ED-4DB2-BD59-A6C34878D82A}">
                    <a16:rowId xmlns:a16="http://schemas.microsoft.com/office/drawing/2014/main" xmlns="" val="10001"/>
                  </a:ext>
                </a:extLst>
              </a:tr>
              <a:tr h="33739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500" b="0" i="0" u="none" strike="noStrike" dirty="0">
                          <a:solidFill>
                            <a:srgbClr val="000000"/>
                          </a:solidFill>
                          <a:effectLst/>
                          <a:latin typeface="Calibri" panose="020F0502020204030204" pitchFamily="34" charset="0"/>
                        </a:rPr>
                        <a:t>-</a:t>
                      </a:r>
                    </a:p>
                  </a:txBody>
                  <a:tcPr marR="0" marT="4233" marB="0">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500" u="none" strike="noStrike" dirty="0">
                          <a:effectLst/>
                        </a:rPr>
                        <a:t>Outstanding checks</a:t>
                      </a:r>
                      <a:endParaRPr lang="en-US" sz="2500" b="0" i="0" u="none" strike="noStrike" dirty="0">
                        <a:solidFill>
                          <a:srgbClr val="000000"/>
                        </a:solidFill>
                        <a:effectLst/>
                        <a:latin typeface="Calibri" panose="020F0502020204030204" pitchFamily="34" charset="0"/>
                      </a:endParaRPr>
                    </a:p>
                  </a:txBody>
                  <a:tcPr marT="27432" marB="27432">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1822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500" b="0" i="0" u="none" strike="noStrike" dirty="0">
                          <a:solidFill>
                            <a:srgbClr val="000000"/>
                          </a:solidFill>
                          <a:effectLst/>
                          <a:latin typeface="Calibri" panose="020F0502020204030204" pitchFamily="34" charset="0"/>
                        </a:rPr>
                        <a:t>+/-</a:t>
                      </a:r>
                    </a:p>
                  </a:txBody>
                  <a:tcPr marR="0" marT="4233" marB="0">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500" u="none" strike="noStrike" dirty="0">
                          <a:effectLst/>
                        </a:rPr>
                        <a:t>Bank errors</a:t>
                      </a:r>
                      <a:endParaRPr lang="en-US" sz="2500" b="0" i="0" u="none" strike="noStrike" dirty="0">
                        <a:solidFill>
                          <a:srgbClr val="000000"/>
                        </a:solidFill>
                        <a:effectLst/>
                        <a:latin typeface="Calibri" panose="020F0502020204030204" pitchFamily="34" charset="0"/>
                      </a:endParaRPr>
                    </a:p>
                  </a:txBody>
                  <a:tcPr marT="27432" marB="27432">
                    <a:no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4233" marR="4233" marT="27432" marB="27432">
                    <a:noFill/>
                  </a:tcPr>
                </a:tc>
                <a:tc>
                  <a:txBody>
                    <a:bodyPr/>
                    <a:lstStyle/>
                    <a:p>
                      <a:pPr algn="l" fontAlgn="b"/>
                      <a:r>
                        <a:rPr lang="en-US" sz="2500" b="0" i="0" u="none" strike="noStrike" dirty="0">
                          <a:solidFill>
                            <a:srgbClr val="000000"/>
                          </a:solidFill>
                          <a:effectLst/>
                          <a:latin typeface="Calibri" panose="020F0502020204030204" pitchFamily="34" charset="0"/>
                        </a:rPr>
                        <a:t>-</a:t>
                      </a:r>
                    </a:p>
                  </a:txBody>
                  <a:tcPr marR="4233" marT="27432" marB="27432">
                    <a:noFill/>
                  </a:tcPr>
                </a:tc>
                <a:tc>
                  <a:txBody>
                    <a:bodyPr/>
                    <a:lstStyle/>
                    <a:p>
                      <a:pPr algn="l" fontAlgn="b"/>
                      <a:r>
                        <a:rPr lang="en-US" sz="2500" u="none" strike="noStrike" dirty="0">
                          <a:effectLst/>
                        </a:rPr>
                        <a:t>NSF (bounced) checks</a:t>
                      </a:r>
                      <a:endParaRPr lang="en-US" sz="2500" b="0" i="0" u="none" strike="noStrike" dirty="0">
                        <a:solidFill>
                          <a:srgbClr val="000000"/>
                        </a:solidFill>
                        <a:effectLst/>
                        <a:latin typeface="Calibri" panose="020F0502020204030204" pitchFamily="34" charset="0"/>
                      </a:endParaRPr>
                    </a:p>
                  </a:txBody>
                  <a:tcPr marT="27432" marB="27432">
                    <a:noFill/>
                  </a:tcPr>
                </a:tc>
                <a:extLst>
                  <a:ext uri="{0D108BD9-81ED-4DB2-BD59-A6C34878D82A}">
                    <a16:rowId xmlns:a16="http://schemas.microsoft.com/office/drawing/2014/main" xmlns="" val="10003"/>
                  </a:ext>
                </a:extLst>
              </a:tr>
              <a:tr h="182245">
                <a:tc>
                  <a:txBody>
                    <a:bodyPr/>
                    <a:lstStyle/>
                    <a:p>
                      <a:pPr algn="l" fontAlgn="b"/>
                      <a:endParaRPr lang="en-US" sz="2500" b="0" i="0" u="none" strike="noStrike" dirty="0">
                        <a:solidFill>
                          <a:srgbClr val="000000"/>
                        </a:solidFill>
                        <a:effectLst/>
                        <a:latin typeface="Calibri" panose="020F0502020204030204" pitchFamily="34" charset="0"/>
                      </a:endParaRPr>
                    </a:p>
                  </a:txBody>
                  <a:tcPr marT="4233" marB="0">
                    <a:no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T="27432" marB="27432">
                    <a:no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4233" marR="4233" marT="27432" marB="27432">
                    <a:noFill/>
                  </a:tcPr>
                </a:tc>
                <a:tc>
                  <a:txBody>
                    <a:bodyPr/>
                    <a:lstStyle/>
                    <a:p>
                      <a:pPr algn="l" fontAlgn="b"/>
                      <a:r>
                        <a:rPr lang="en-US" sz="2500" b="0" i="0" u="none" strike="noStrike" dirty="0">
                          <a:solidFill>
                            <a:srgbClr val="000000"/>
                          </a:solidFill>
                          <a:effectLst/>
                          <a:latin typeface="Calibri" panose="020F0502020204030204" pitchFamily="34" charset="0"/>
                        </a:rPr>
                        <a:t>-</a:t>
                      </a:r>
                    </a:p>
                  </a:txBody>
                  <a:tcPr marR="4233" marT="27432" marB="27432">
                    <a:noFill/>
                  </a:tcPr>
                </a:tc>
                <a:tc>
                  <a:txBody>
                    <a:bodyPr/>
                    <a:lstStyle/>
                    <a:p>
                      <a:pPr marL="0" indent="0" algn="l" fontAlgn="b">
                        <a:buFontTx/>
                        <a:buNone/>
                      </a:pPr>
                      <a:r>
                        <a:rPr lang="en-US" sz="2500" u="none" strike="noStrike" dirty="0">
                          <a:effectLst/>
                        </a:rPr>
                        <a:t>Service charges and </a:t>
                      </a:r>
                    </a:p>
                    <a:p>
                      <a:pPr marL="0" indent="0" algn="l" fontAlgn="b">
                        <a:buFontTx/>
                        <a:buNone/>
                      </a:pPr>
                      <a:r>
                        <a:rPr lang="en-US" sz="2500" u="none" strike="noStrike" dirty="0">
                          <a:effectLst/>
                        </a:rPr>
                        <a:t>other Payments</a:t>
                      </a:r>
                      <a:endParaRPr lang="en-US" sz="2500" b="0" i="0" u="none" strike="noStrike" dirty="0">
                        <a:solidFill>
                          <a:srgbClr val="000000"/>
                        </a:solidFill>
                        <a:effectLst/>
                        <a:latin typeface="Calibri" panose="020F0502020204030204" pitchFamily="34" charset="0"/>
                      </a:endParaRPr>
                    </a:p>
                  </a:txBody>
                  <a:tcPr marT="27432" marB="27432">
                    <a:noFill/>
                  </a:tcPr>
                </a:tc>
                <a:extLst>
                  <a:ext uri="{0D108BD9-81ED-4DB2-BD59-A6C34878D82A}">
                    <a16:rowId xmlns:a16="http://schemas.microsoft.com/office/drawing/2014/main" xmlns="" val="10004"/>
                  </a:ext>
                </a:extLst>
              </a:tr>
              <a:tr h="182245">
                <a:tc>
                  <a:txBody>
                    <a:bodyPr/>
                    <a:lstStyle/>
                    <a:p>
                      <a:pPr algn="l" fontAlgn="b"/>
                      <a:endParaRPr lang="en-US" sz="2500" b="0" i="0" u="none" strike="noStrike" dirty="0">
                        <a:solidFill>
                          <a:srgbClr val="000000"/>
                        </a:solidFill>
                        <a:effectLst/>
                        <a:latin typeface="Calibri" panose="020F0502020204030204" pitchFamily="34" charset="0"/>
                      </a:endParaRPr>
                    </a:p>
                  </a:txBody>
                  <a:tcPr marT="4233" marB="0">
                    <a:lnB w="12700" cap="flat" cmpd="sng" algn="ctr">
                      <a:solidFill>
                        <a:schemeClr val="tx1"/>
                      </a:solidFill>
                      <a:prstDash val="solid"/>
                      <a:round/>
                      <a:headEnd type="none" w="med" len="med"/>
                      <a:tailEnd type="none" w="med" len="med"/>
                    </a:lnB>
                    <a:no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T="27432" marB="27432">
                    <a:lnB w="12700" cap="flat" cmpd="sng" algn="ctr">
                      <a:solidFill>
                        <a:schemeClr val="tx1"/>
                      </a:solidFill>
                      <a:prstDash val="solid"/>
                      <a:round/>
                      <a:headEnd type="none" w="med" len="med"/>
                      <a:tailEnd type="none" w="med" len="med"/>
                    </a:lnB>
                    <a:no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4233" marR="4233" marT="27432" marB="27432">
                    <a:noFill/>
                  </a:tcPr>
                </a:tc>
                <a:tc>
                  <a:txBody>
                    <a:bodyPr/>
                    <a:lstStyle/>
                    <a:p>
                      <a:pPr algn="l" fontAlgn="b"/>
                      <a:r>
                        <a:rPr lang="en-US" sz="2500" b="0" i="0" u="none" strike="noStrike" dirty="0">
                          <a:solidFill>
                            <a:srgbClr val="000000"/>
                          </a:solidFill>
                          <a:effectLst/>
                          <a:latin typeface="Calibri" panose="020F0502020204030204" pitchFamily="34" charset="0"/>
                        </a:rPr>
                        <a:t>+/-</a:t>
                      </a:r>
                    </a:p>
                  </a:txBody>
                  <a:tcPr marR="4233" marT="27432" marB="27432">
                    <a:lnB w="12700" cap="flat" cmpd="sng" algn="ctr">
                      <a:solidFill>
                        <a:schemeClr val="tx1"/>
                      </a:solidFill>
                      <a:prstDash val="solid"/>
                      <a:round/>
                      <a:headEnd type="none" w="med" len="med"/>
                      <a:tailEnd type="none" w="med" len="med"/>
                    </a:lnB>
                    <a:noFill/>
                  </a:tcPr>
                </a:tc>
                <a:tc>
                  <a:txBody>
                    <a:bodyPr/>
                    <a:lstStyle/>
                    <a:p>
                      <a:pPr algn="l" fontAlgn="b"/>
                      <a:r>
                        <a:rPr lang="en-US" sz="2500" u="none" strike="noStrike" dirty="0">
                          <a:effectLst/>
                        </a:rPr>
                        <a:t>Company errors</a:t>
                      </a:r>
                      <a:endParaRPr lang="en-US" sz="2500" b="0" i="0" u="none" strike="noStrike" dirty="0">
                        <a:solidFill>
                          <a:srgbClr val="000000"/>
                        </a:solidFill>
                        <a:effectLst/>
                        <a:latin typeface="Calibri" panose="020F0502020204030204" pitchFamily="34" charset="0"/>
                      </a:endParaRPr>
                    </a:p>
                  </a:txBody>
                  <a:tcPr marT="27432" marB="27432">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82245">
                <a:tc gridSpan="2">
                  <a:txBody>
                    <a:bodyPr/>
                    <a:lstStyle/>
                    <a:p>
                      <a:pPr algn="ctr" fontAlgn="b"/>
                      <a:r>
                        <a:rPr lang="en-US" sz="2500" b="1" u="none" strike="noStrike" dirty="0">
                          <a:effectLst/>
                        </a:rPr>
                        <a:t>Corrected Balance</a:t>
                      </a:r>
                      <a:endParaRPr lang="en-US" sz="2500" b="1" i="0" u="none" strike="noStrike" dirty="0">
                        <a:solidFill>
                          <a:srgbClr val="000000"/>
                        </a:solidFill>
                        <a:effectLst/>
                        <a:latin typeface="Calibri" panose="020F0502020204030204" pitchFamily="34" charset="0"/>
                      </a:endParaRPr>
                    </a:p>
                  </a:txBody>
                  <a:tcPr marT="27432" marB="2743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T="4233" marB="0"/>
                </a:tc>
                <a:tc>
                  <a:txBody>
                    <a:bodyPr/>
                    <a:lstStyle/>
                    <a:p>
                      <a:pPr algn="ctr" fontAlgn="b"/>
                      <a:endParaRPr lang="en-US" sz="2500" b="1" i="0" u="none" strike="noStrike" dirty="0">
                        <a:solidFill>
                          <a:srgbClr val="000000"/>
                        </a:solidFill>
                        <a:effectLst/>
                        <a:latin typeface="Calibri" panose="020F0502020204030204" pitchFamily="34" charset="0"/>
                      </a:endParaRPr>
                    </a:p>
                  </a:txBody>
                  <a:tcPr marL="4233" marR="4233" marT="27432" marB="27432">
                    <a:noFill/>
                  </a:tcPr>
                </a:tc>
                <a:tc gridSpan="2">
                  <a:txBody>
                    <a:bodyPr/>
                    <a:lstStyle/>
                    <a:p>
                      <a:pPr algn="ctr" fontAlgn="b"/>
                      <a:r>
                        <a:rPr lang="en-US" sz="2500" b="1" u="none" strike="noStrike" dirty="0">
                          <a:effectLst/>
                        </a:rPr>
                        <a:t>Corrected Balance</a:t>
                      </a:r>
                      <a:endParaRPr lang="en-US" sz="2500" b="1" i="0" u="none" strike="noStrike" dirty="0">
                        <a:solidFill>
                          <a:srgbClr val="000000"/>
                        </a:solidFill>
                        <a:effectLst/>
                        <a:latin typeface="Calibri" panose="020F0502020204030204" pitchFamily="34" charset="0"/>
                      </a:endParaRPr>
                    </a:p>
                  </a:txBody>
                  <a:tcPr marL="4233" marR="4233" marT="27432" marB="2743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2200" b="0" i="0" u="none" strike="noStrike" dirty="0">
                        <a:solidFill>
                          <a:srgbClr val="000000"/>
                        </a:solidFill>
                        <a:effectLst/>
                        <a:latin typeface="Calibri" panose="020F0502020204030204" pitchFamily="34" charset="0"/>
                      </a:endParaRPr>
                    </a:p>
                  </a:txBody>
                  <a:tcPr marT="4233" marB="0"/>
                </a:tc>
                <a:extLst>
                  <a:ext uri="{0D108BD9-81ED-4DB2-BD59-A6C34878D82A}">
                    <a16:rowId xmlns:a16="http://schemas.microsoft.com/office/drawing/2014/main" xmlns="" val="10006"/>
                  </a:ext>
                </a:extLst>
              </a:tr>
            </a:tbl>
          </a:graphicData>
        </a:graphic>
      </p:graphicFrame>
      <p:sp>
        <p:nvSpPr>
          <p:cNvPr id="13" name="AutoShape 1039" descr="Double arrow head pointing to both corrected balances."/>
          <p:cNvSpPr>
            <a:spLocks noChangeArrowheads="1"/>
          </p:cNvSpPr>
          <p:nvPr/>
        </p:nvSpPr>
        <p:spPr bwMode="auto">
          <a:xfrm>
            <a:off x="3894693" y="5638800"/>
            <a:ext cx="1322479" cy="304800"/>
          </a:xfrm>
          <a:prstGeom prst="leftRightArrow">
            <a:avLst>
              <a:gd name="adj1" fmla="val 50000"/>
              <a:gd name="adj2" fmla="val 105000"/>
            </a:avLst>
          </a:prstGeom>
          <a:solidFill>
            <a:srgbClr val="990000"/>
          </a:solidFill>
          <a:ln w="12700" cap="sq">
            <a:solidFill>
              <a:schemeClr val="tx1"/>
            </a:solidFill>
            <a:miter lim="800000"/>
            <a:headEnd type="none" w="sm" len="sm"/>
            <a:tailEnd type="none" w="sm" len="sm"/>
          </a:ln>
          <a:effec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endParaRPr lang="en-US" altLang="en-US" dirty="0">
              <a:latin typeface="Liberation Sans" panose="020B0604020202020204" pitchFamily="34" charset="0"/>
            </a:endParaRPr>
          </a:p>
        </p:txBody>
      </p:sp>
    </p:spTree>
    <p:extLst>
      <p:ext uri="{BB962C8B-B14F-4D97-AF65-F5344CB8AC3E}">
        <p14:creationId xmlns:p14="http://schemas.microsoft.com/office/powerpoint/2010/main" xmlns="" val="2624780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39</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279713" y="540345"/>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Bank Reconciliation Illustrated </a:t>
            </a:r>
            <a:r>
              <a:rPr lang="en-US" sz="2000" b="0" dirty="0">
                <a:solidFill>
                  <a:schemeClr val="accent1"/>
                </a:solidFill>
                <a:latin typeface="Calibri" panose="020F0502020204030204" pitchFamily="34" charset="0"/>
                <a:ea typeface="Source Sans Pro" charset="0"/>
                <a:cs typeface="Calibri" panose="020F0502020204030204" pitchFamily="34" charset="0"/>
              </a:rPr>
              <a:t>(1 of 4)</a:t>
            </a:r>
          </a:p>
        </p:txBody>
      </p:sp>
      <p:sp>
        <p:nvSpPr>
          <p:cNvPr id="9" name="Rectangle 8"/>
          <p:cNvSpPr/>
          <p:nvPr/>
        </p:nvSpPr>
        <p:spPr>
          <a:xfrm>
            <a:off x="273459" y="1105287"/>
            <a:ext cx="8610600" cy="4647426"/>
          </a:xfrm>
          <a:prstGeom prst="rect">
            <a:avLst/>
          </a:prstGeom>
        </p:spPr>
        <p:txBody>
          <a:bodyPr wrap="square">
            <a:spAutoFit/>
          </a:bodyPr>
          <a:lstStyle/>
          <a:p>
            <a:pPr>
              <a:spcBef>
                <a:spcPts val="600"/>
              </a:spcBef>
            </a:pPr>
            <a:r>
              <a:rPr lang="en-US" sz="2300" dirty="0"/>
              <a:t>The bank statement for Cray Gourmet, which the company accessed online, shows a balance per bank of €15,907.45 on April 30, 2020. On this date the balance of cash per books is €11,709.45. From the foregoing steps, Cray determines the following reconciling items for the bank. </a:t>
            </a:r>
          </a:p>
          <a:p>
            <a:pPr>
              <a:spcBef>
                <a:spcPts val="600"/>
              </a:spcBef>
              <a:tabLst>
                <a:tab pos="1030288" algn="l"/>
                <a:tab pos="8288338" algn="r"/>
              </a:tabLst>
            </a:pPr>
            <a:r>
              <a:rPr lang="en-US" sz="2300" b="1" dirty="0"/>
              <a:t>Step 1. Deposits in transit (+): </a:t>
            </a:r>
            <a:r>
              <a:rPr lang="en-US" sz="2300" dirty="0"/>
              <a:t>DIT March 31.2020 was € 1,101.4, deposit per bank during April is € 2,900, cash receipts per the company’s books during Apr  is €4,000                                        €2,201.40 </a:t>
            </a:r>
          </a:p>
          <a:p>
            <a:pPr algn="l">
              <a:spcBef>
                <a:spcPts val="600"/>
              </a:spcBef>
              <a:tabLst>
                <a:tab pos="1030288" algn="l"/>
                <a:tab pos="8288338" algn="r"/>
              </a:tabLst>
            </a:pPr>
            <a:r>
              <a:rPr lang="en-US" sz="2300" b="1" dirty="0"/>
              <a:t>Step 2. Outstanding checks (−): </a:t>
            </a:r>
            <a:r>
              <a:rPr lang="en-US" sz="2300" dirty="0"/>
              <a:t>No. 453, €3,000.00; </a:t>
            </a:r>
          </a:p>
          <a:p>
            <a:pPr algn="l">
              <a:tabLst>
                <a:tab pos="1030288" algn="l"/>
                <a:tab pos="8288338" algn="r"/>
              </a:tabLst>
            </a:pPr>
            <a:r>
              <a:rPr lang="en-US" sz="2300" dirty="0"/>
              <a:t>No. 457, €1,401.30; No. 460, €1,502.70. 	5,904.00 </a:t>
            </a:r>
          </a:p>
          <a:p>
            <a:pPr algn="l">
              <a:spcBef>
                <a:spcPts val="600"/>
              </a:spcBef>
              <a:tabLst>
                <a:tab pos="1030288" algn="l"/>
                <a:tab pos="8288338" algn="r"/>
              </a:tabLst>
            </a:pPr>
            <a:r>
              <a:rPr lang="en-US" sz="2300" b="1" dirty="0"/>
              <a:t>Step 3. Bank errors (+/−): </a:t>
            </a:r>
            <a:r>
              <a:rPr lang="en-US" sz="2300" dirty="0"/>
              <a:t>None.</a:t>
            </a:r>
          </a:p>
          <a:p>
            <a:pPr algn="l">
              <a:spcBef>
                <a:spcPts val="600"/>
              </a:spcBef>
              <a:tabLst>
                <a:tab pos="1030288" algn="l"/>
                <a:tab pos="8288338" algn="r"/>
              </a:tabLst>
            </a:pPr>
            <a:r>
              <a:rPr lang="en-US" sz="2300" dirty="0"/>
              <a:t>Reconciling items per books are as follows: </a:t>
            </a:r>
          </a:p>
        </p:txBody>
      </p:sp>
    </p:spTree>
    <p:extLst>
      <p:ext uri="{BB962C8B-B14F-4D97-AF65-F5344CB8AC3E}">
        <p14:creationId xmlns:p14="http://schemas.microsoft.com/office/powerpoint/2010/main" xmlns="" val="160987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304800" y="1455730"/>
            <a:ext cx="4267200" cy="2959905"/>
          </a:xfrm>
        </p:spPr>
        <p:txBody>
          <a:bodyPr/>
          <a:lstStyle/>
          <a:p>
            <a:pPr>
              <a:lnSpc>
                <a:spcPct val="100000"/>
              </a:lnSpc>
              <a:spcBef>
                <a:spcPts val="1200"/>
              </a:spcBef>
            </a:pPr>
            <a:r>
              <a:rPr lang="en-US" sz="3200" b="1" dirty="0">
                <a:solidFill>
                  <a:srgbClr val="990000"/>
                </a:solidFill>
              </a:rPr>
              <a:t>Fraud</a:t>
            </a:r>
            <a:endParaRPr lang="en-US" b="1" dirty="0">
              <a:solidFill>
                <a:srgbClr val="990000"/>
              </a:solidFill>
            </a:endParaRPr>
          </a:p>
          <a:p>
            <a:pPr>
              <a:lnSpc>
                <a:spcPct val="100000"/>
              </a:lnSpc>
              <a:spcBef>
                <a:spcPts val="1200"/>
              </a:spcBef>
            </a:pPr>
            <a:r>
              <a:rPr lang="en-US" dirty="0"/>
              <a:t>Dishonest act by an employee that results in personal benefit to the employee at a cost to the employer.</a:t>
            </a:r>
          </a:p>
        </p:txBody>
      </p:sp>
      <p:sp>
        <p:nvSpPr>
          <p:cNvPr id="5" name="Slide Number Placeholder 4"/>
          <p:cNvSpPr>
            <a:spLocks noGrp="1"/>
          </p:cNvSpPr>
          <p:nvPr>
            <p:ph type="sldNum" sz="quarter" idx="10"/>
          </p:nvPr>
        </p:nvSpPr>
        <p:spPr/>
        <p:txBody>
          <a:bodyPr/>
          <a:lstStyle/>
          <a:p>
            <a:fld id="{67B19427-F580-D146-B60E-4CADEE75497F}"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a:t>Copyright ©2019 John Wiley &amp; Sons, Inc. </a:t>
            </a:r>
          </a:p>
        </p:txBody>
      </p:sp>
      <p:sp>
        <p:nvSpPr>
          <p:cNvPr id="9" name="Title 1"/>
          <p:cNvSpPr>
            <a:spLocks noGrp="1"/>
          </p:cNvSpPr>
          <p:nvPr>
            <p:ph type="title"/>
          </p:nvPr>
        </p:nvSpPr>
        <p:spPr>
          <a:xfrm>
            <a:off x="304800" y="762001"/>
            <a:ext cx="8534400" cy="646331"/>
          </a:xfrm>
        </p:spPr>
        <p:txBody>
          <a:bodyPr/>
          <a:lstStyle/>
          <a:p>
            <a:r>
              <a:rPr lang="en-US" dirty="0"/>
              <a:t>Fraud and Internal Control </a:t>
            </a:r>
            <a:r>
              <a:rPr lang="en-US" sz="2000" b="0" dirty="0"/>
              <a:t>(1 of 2)</a:t>
            </a:r>
          </a:p>
        </p:txBody>
      </p:sp>
      <p:sp>
        <p:nvSpPr>
          <p:cNvPr id="8" name="Isosceles Triangle 7" descr="The diagram shows three elements of the fraud triangle: opportunity on the top vertex, financial pressure, and rationalization on the bottom vertices.&#10;"/>
          <p:cNvSpPr/>
          <p:nvPr/>
        </p:nvSpPr>
        <p:spPr>
          <a:xfrm>
            <a:off x="4443561" y="2466665"/>
            <a:ext cx="3200400" cy="2362200"/>
          </a:xfrm>
          <a:prstGeom prst="triangle">
            <a:avLst/>
          </a:prstGeom>
          <a:solidFill>
            <a:srgbClr val="FFD7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OBL"/>
          <p:cNvSpPr>
            <a:spLocks noGrp="1"/>
          </p:cNvSpPr>
          <p:nvPr>
            <p:ph sz="quarter" idx="4294967295"/>
          </p:nvPr>
        </p:nvSpPr>
        <p:spPr>
          <a:xfrm>
            <a:off x="4837189" y="1899593"/>
            <a:ext cx="2404508" cy="523220"/>
          </a:xfrm>
          <a:prstGeom prst="rect">
            <a:avLst/>
          </a:prstGeom>
        </p:spPr>
        <p:txBody>
          <a:bodyPr anchor="ctr" anchorCtr="0">
            <a:spAutoFit/>
          </a:bodyPr>
          <a:lstStyle/>
          <a:p>
            <a:pPr marL="0" indent="0" algn="ctr">
              <a:lnSpc>
                <a:spcPct val="100000"/>
              </a:lnSpc>
              <a:spcBef>
                <a:spcPts val="1200"/>
              </a:spcBef>
              <a:buNone/>
            </a:pPr>
            <a:r>
              <a:rPr lang="en-US" altLang="en-US" b="1" dirty="0"/>
              <a:t>Opportunity</a:t>
            </a:r>
            <a:endParaRPr lang="en-US" altLang="en-US" dirty="0"/>
          </a:p>
        </p:txBody>
      </p:sp>
      <p:sp>
        <p:nvSpPr>
          <p:cNvPr id="11" name="LOBL"/>
          <p:cNvSpPr>
            <a:spLocks noGrp="1"/>
          </p:cNvSpPr>
          <p:nvPr>
            <p:ph sz="quarter" idx="4294967295"/>
          </p:nvPr>
        </p:nvSpPr>
        <p:spPr>
          <a:xfrm>
            <a:off x="2826415" y="4878033"/>
            <a:ext cx="3200401" cy="523220"/>
          </a:xfrm>
          <a:prstGeom prst="rect">
            <a:avLst/>
          </a:prstGeom>
          <a:ln>
            <a:noFill/>
          </a:ln>
        </p:spPr>
        <p:txBody>
          <a:bodyPr anchor="ctr" anchorCtr="0">
            <a:spAutoFit/>
          </a:bodyPr>
          <a:lstStyle/>
          <a:p>
            <a:pPr marL="0" indent="0" algn="ctr">
              <a:lnSpc>
                <a:spcPct val="100000"/>
              </a:lnSpc>
              <a:spcBef>
                <a:spcPts val="1200"/>
              </a:spcBef>
              <a:buNone/>
            </a:pPr>
            <a:r>
              <a:rPr lang="en-US" altLang="en-US" b="1" dirty="0"/>
              <a:t>Financial Pressure</a:t>
            </a:r>
          </a:p>
        </p:txBody>
      </p:sp>
      <p:sp>
        <p:nvSpPr>
          <p:cNvPr id="12" name="LOBL"/>
          <p:cNvSpPr>
            <a:spLocks noGrp="1"/>
          </p:cNvSpPr>
          <p:nvPr>
            <p:ph sz="quarter" idx="4294967295"/>
          </p:nvPr>
        </p:nvSpPr>
        <p:spPr>
          <a:xfrm>
            <a:off x="6321481" y="4878032"/>
            <a:ext cx="2644959" cy="523220"/>
          </a:xfrm>
          <a:prstGeom prst="rect">
            <a:avLst/>
          </a:prstGeom>
          <a:ln>
            <a:noFill/>
          </a:ln>
        </p:spPr>
        <p:txBody>
          <a:bodyPr anchor="ctr" anchorCtr="0">
            <a:spAutoFit/>
          </a:bodyPr>
          <a:lstStyle/>
          <a:p>
            <a:pPr marL="0" indent="0" algn="ctr">
              <a:lnSpc>
                <a:spcPct val="100000"/>
              </a:lnSpc>
              <a:spcBef>
                <a:spcPts val="1200"/>
              </a:spcBef>
              <a:buNone/>
            </a:pPr>
            <a:r>
              <a:rPr lang="en-US" altLang="en-US" b="1" dirty="0"/>
              <a:t>Rationalization</a:t>
            </a:r>
          </a:p>
        </p:txBody>
      </p:sp>
      <p:sp>
        <p:nvSpPr>
          <p:cNvPr id="4" name="Rectangle 3"/>
          <p:cNvSpPr/>
          <p:nvPr/>
        </p:nvSpPr>
        <p:spPr>
          <a:xfrm>
            <a:off x="3031884" y="5473968"/>
            <a:ext cx="5258971" cy="307777"/>
          </a:xfrm>
          <a:prstGeom prst="rect">
            <a:avLst/>
          </a:prstGeom>
        </p:spPr>
        <p:txBody>
          <a:bodyPr wrap="square">
            <a:spAutoFit/>
          </a:bodyPr>
          <a:lstStyle/>
          <a:p>
            <a:r>
              <a:rPr lang="en-US" sz="1400" b="1" dirty="0">
                <a:solidFill>
                  <a:srgbClr val="196E78"/>
                </a:solidFill>
              </a:rPr>
              <a:t>ILLUSTRATION 7.1  </a:t>
            </a:r>
            <a:r>
              <a:rPr lang="en-US" sz="1400" dirty="0"/>
              <a:t>Factors that contribute to fraudulent activity</a:t>
            </a:r>
          </a:p>
        </p:txBody>
      </p:sp>
    </p:spTree>
    <p:extLst>
      <p:ext uri="{BB962C8B-B14F-4D97-AF65-F5344CB8AC3E}">
        <p14:creationId xmlns:p14="http://schemas.microsoft.com/office/powerpoint/2010/main" xmlns="" val="369124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40</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9" name="Rectangle 8"/>
          <p:cNvSpPr/>
          <p:nvPr/>
        </p:nvSpPr>
        <p:spPr>
          <a:xfrm>
            <a:off x="304800" y="435873"/>
            <a:ext cx="8752368" cy="5278368"/>
          </a:xfrm>
          <a:prstGeom prst="rect">
            <a:avLst/>
          </a:prstGeom>
        </p:spPr>
        <p:txBody>
          <a:bodyPr wrap="square">
            <a:spAutoFit/>
          </a:bodyPr>
          <a:lstStyle/>
          <a:p>
            <a:pPr algn="l">
              <a:spcBef>
                <a:spcPts val="600"/>
              </a:spcBef>
              <a:tabLst>
                <a:tab pos="1030288" algn="l"/>
                <a:tab pos="8288338" algn="r"/>
              </a:tabLst>
            </a:pPr>
            <a:r>
              <a:rPr lang="en-US" sz="2300" dirty="0"/>
              <a:t>Reconciling items per books are as follows: </a:t>
            </a:r>
          </a:p>
          <a:p>
            <a:pPr algn="l">
              <a:spcBef>
                <a:spcPts val="600"/>
              </a:spcBef>
              <a:tabLst>
                <a:tab pos="1030288" algn="l"/>
                <a:tab pos="8288338" algn="r"/>
              </a:tabLst>
            </a:pPr>
            <a:r>
              <a:rPr lang="en-US" sz="2300" b="1" dirty="0"/>
              <a:t>Step 1. CM: Other deposits (+): </a:t>
            </a:r>
            <a:r>
              <a:rPr lang="en-US" sz="2300" dirty="0"/>
              <a:t>Unrecorded electronic </a:t>
            </a:r>
          </a:p>
          <a:p>
            <a:pPr algn="l">
              <a:tabLst>
                <a:tab pos="1030288" algn="l"/>
                <a:tab pos="8288338" algn="r"/>
              </a:tabLst>
            </a:pPr>
            <a:r>
              <a:rPr lang="en-US" sz="2300" dirty="0"/>
              <a:t>receipt from customer on account on April 9 </a:t>
            </a:r>
          </a:p>
          <a:p>
            <a:pPr algn="l">
              <a:tabLst>
                <a:tab pos="1030288" algn="l"/>
                <a:tab pos="8288338" algn="r"/>
              </a:tabLst>
            </a:pPr>
            <a:r>
              <a:rPr lang="en-US" sz="2300" dirty="0"/>
              <a:t>determined from the bank statement. 	€500.00</a:t>
            </a:r>
          </a:p>
          <a:p>
            <a:pPr algn="l">
              <a:tabLst>
                <a:tab pos="1030288" algn="l"/>
                <a:tab pos="8288338" algn="r"/>
              </a:tabLst>
            </a:pPr>
            <a:r>
              <a:rPr lang="en-US" sz="2300" dirty="0"/>
              <a:t>Collection of 500 note plus interest earned 50 minus fees 15      535.00</a:t>
            </a:r>
          </a:p>
          <a:p>
            <a:pPr algn="l">
              <a:spcBef>
                <a:spcPts val="600"/>
              </a:spcBef>
              <a:tabLst>
                <a:tab pos="1030288" algn="l"/>
                <a:tab pos="8288338" algn="r"/>
              </a:tabLst>
            </a:pPr>
            <a:r>
              <a:rPr lang="en-US" sz="2300" b="1" dirty="0"/>
              <a:t>Step 2. DM: Other payments (−):</a:t>
            </a:r>
            <a:r>
              <a:rPr lang="en-US" sz="2300" dirty="0"/>
              <a:t> Unrecorded charges </a:t>
            </a:r>
          </a:p>
          <a:p>
            <a:pPr algn="l">
              <a:tabLst>
                <a:tab pos="1030288" algn="l"/>
                <a:tab pos="8288338" algn="r"/>
              </a:tabLst>
            </a:pPr>
            <a:r>
              <a:rPr lang="en-US" sz="2300" dirty="0"/>
              <a:t>determined from the bank statement are as follows:  </a:t>
            </a:r>
          </a:p>
          <a:p>
            <a:pPr algn="l">
              <a:spcBef>
                <a:spcPts val="0"/>
              </a:spcBef>
              <a:tabLst>
                <a:tab pos="1030288" algn="l"/>
                <a:tab pos="8288338" algn="r"/>
              </a:tabLst>
            </a:pPr>
            <a:r>
              <a:rPr lang="en-US" sz="2300" dirty="0"/>
              <a:t>	Returned NSF check on April 29 	425.60  </a:t>
            </a:r>
          </a:p>
          <a:p>
            <a:pPr algn="l">
              <a:spcBef>
                <a:spcPts val="0"/>
              </a:spcBef>
              <a:tabLst>
                <a:tab pos="1030288" algn="l"/>
                <a:tab pos="8288338" algn="r"/>
              </a:tabLst>
            </a:pPr>
            <a:r>
              <a:rPr lang="en-US" sz="2300" dirty="0"/>
              <a:t>	Debit and credit card fees on April 30 	120.00  </a:t>
            </a:r>
          </a:p>
          <a:p>
            <a:pPr algn="l">
              <a:spcBef>
                <a:spcPts val="0"/>
              </a:spcBef>
              <a:tabLst>
                <a:tab pos="1030288" algn="l"/>
                <a:tab pos="8288338" algn="r"/>
              </a:tabLst>
            </a:pPr>
            <a:r>
              <a:rPr lang="en-US" sz="2300" dirty="0"/>
              <a:t>	Bank service charges on April 30 	30.00 </a:t>
            </a:r>
          </a:p>
          <a:p>
            <a:pPr algn="l">
              <a:spcBef>
                <a:spcPts val="600"/>
              </a:spcBef>
              <a:tabLst>
                <a:tab pos="1030288" algn="l"/>
                <a:tab pos="8288338" algn="r"/>
              </a:tabLst>
            </a:pPr>
            <a:r>
              <a:rPr lang="en-US" sz="2300" b="1" dirty="0"/>
              <a:t>Step 3. Company errors (+): </a:t>
            </a:r>
            <a:r>
              <a:rPr lang="en-US" sz="2300" dirty="0"/>
              <a:t>Check No. 443 was correctly </a:t>
            </a:r>
          </a:p>
          <a:p>
            <a:pPr>
              <a:tabLst>
                <a:tab pos="1030288" algn="l"/>
                <a:tab pos="8288338" algn="r"/>
              </a:tabLst>
            </a:pPr>
            <a:r>
              <a:rPr lang="en-US" sz="2300" dirty="0"/>
              <a:t>written by Cray for €1,226 and was correctly paid by the </a:t>
            </a:r>
          </a:p>
          <a:p>
            <a:pPr algn="l">
              <a:tabLst>
                <a:tab pos="1030288" algn="l"/>
                <a:tab pos="8288338" algn="r"/>
              </a:tabLst>
            </a:pPr>
            <a:r>
              <a:rPr lang="en-US" sz="2300" dirty="0"/>
              <a:t>bank on April 12. However, it was recorded as €1,262 on </a:t>
            </a:r>
          </a:p>
          <a:p>
            <a:pPr>
              <a:tabLst>
                <a:tab pos="1030288" algn="l"/>
                <a:tab pos="8288338" algn="r"/>
              </a:tabLst>
            </a:pPr>
            <a:r>
              <a:rPr lang="en-US" sz="2300" dirty="0"/>
              <a:t>Cray’s books. 	36.00 </a:t>
            </a:r>
          </a:p>
        </p:txBody>
      </p:sp>
    </p:spTree>
    <p:extLst>
      <p:ext uri="{BB962C8B-B14F-4D97-AF65-F5344CB8AC3E}">
        <p14:creationId xmlns:p14="http://schemas.microsoft.com/office/powerpoint/2010/main" xmlns="" val="320984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is screen readable."/>
          <p:cNvGraphicFramePr>
            <a:graphicFrameLocks noGrp="1"/>
          </p:cNvGraphicFramePr>
          <p:nvPr>
            <p:extLst>
              <p:ext uri="{D42A27DB-BD31-4B8C-83A1-F6EECF244321}">
                <p14:modId xmlns:p14="http://schemas.microsoft.com/office/powerpoint/2010/main" xmlns="" val="2809401410"/>
              </p:ext>
            </p:extLst>
          </p:nvPr>
        </p:nvGraphicFramePr>
        <p:xfrm>
          <a:off x="641493" y="609600"/>
          <a:ext cx="7801152" cy="5502483"/>
        </p:xfrm>
        <a:graphic>
          <a:graphicData uri="http://schemas.openxmlformats.org/drawingml/2006/table">
            <a:tbl>
              <a:tblPr firstRow="1">
                <a:tableStyleId>{5C22544A-7EE6-4342-B048-85BDC9FD1C3A}</a:tableStyleId>
              </a:tblPr>
              <a:tblGrid>
                <a:gridCol w="710036">
                  <a:extLst>
                    <a:ext uri="{9D8B030D-6E8A-4147-A177-3AD203B41FA5}">
                      <a16:colId xmlns:a16="http://schemas.microsoft.com/office/drawing/2014/main" xmlns="" val="20000"/>
                    </a:ext>
                  </a:extLst>
                </a:gridCol>
                <a:gridCol w="4090564">
                  <a:extLst>
                    <a:ext uri="{9D8B030D-6E8A-4147-A177-3AD203B41FA5}">
                      <a16:colId xmlns:a16="http://schemas.microsoft.com/office/drawing/2014/main" xmlns="" val="20001"/>
                    </a:ext>
                  </a:extLst>
                </a:gridCol>
                <a:gridCol w="1134215">
                  <a:extLst>
                    <a:ext uri="{9D8B030D-6E8A-4147-A177-3AD203B41FA5}">
                      <a16:colId xmlns:a16="http://schemas.microsoft.com/office/drawing/2014/main" xmlns="" val="20002"/>
                    </a:ext>
                  </a:extLst>
                </a:gridCol>
                <a:gridCol w="638628">
                  <a:extLst>
                    <a:ext uri="{9D8B030D-6E8A-4147-A177-3AD203B41FA5}">
                      <a16:colId xmlns:a16="http://schemas.microsoft.com/office/drawing/2014/main" xmlns="" val="20003"/>
                    </a:ext>
                  </a:extLst>
                </a:gridCol>
                <a:gridCol w="1227709">
                  <a:extLst>
                    <a:ext uri="{9D8B030D-6E8A-4147-A177-3AD203B41FA5}">
                      <a16:colId xmlns:a16="http://schemas.microsoft.com/office/drawing/2014/main" xmlns="" val="20004"/>
                    </a:ext>
                  </a:extLst>
                </a:gridCol>
              </a:tblGrid>
              <a:tr h="0">
                <a:tc gridSpan="5">
                  <a:txBody>
                    <a:bodyPr/>
                    <a:lstStyle/>
                    <a:p>
                      <a:pPr algn="ctr">
                        <a:lnSpc>
                          <a:spcPct val="90000"/>
                        </a:lnSpc>
                      </a:pPr>
                      <a:r>
                        <a:rPr lang="en-US" sz="2000" b="1" i="0" u="none" strike="noStrike" kern="1200" baseline="0" dirty="0">
                          <a:solidFill>
                            <a:schemeClr val="dk1"/>
                          </a:solidFill>
                          <a:latin typeface="+mn-lt"/>
                          <a:ea typeface="+mn-ea"/>
                          <a:cs typeface="+mn-cs"/>
                        </a:rPr>
                        <a:t>Bank Reconciliation</a:t>
                      </a:r>
                    </a:p>
                    <a:p>
                      <a:pPr algn="ctr">
                        <a:lnSpc>
                          <a:spcPct val="90000"/>
                        </a:lnSpc>
                      </a:pPr>
                      <a:r>
                        <a:rPr lang="en-US" sz="2000" b="1" i="0" u="none" strike="noStrike" kern="1200" baseline="0" dirty="0">
                          <a:solidFill>
                            <a:schemeClr val="dk1"/>
                          </a:solidFill>
                          <a:latin typeface="+mn-lt"/>
                          <a:ea typeface="+mn-ea"/>
                          <a:cs typeface="+mn-cs"/>
                        </a:rPr>
                        <a:t>April 30, 2020</a:t>
                      </a:r>
                      <a:endParaRPr lang="en-US" sz="2000" b="1" i="0" u="none" strike="noStrike" dirty="0">
                        <a:solidFill>
                          <a:srgbClr val="000000"/>
                        </a:solidFill>
                        <a:effectLst/>
                        <a:latin typeface="Calibri" panose="020F0502020204030204" pitchFamily="34" charset="0"/>
                      </a:endParaRPr>
                    </a:p>
                  </a:txBody>
                  <a:tcPr marR="4233" marT="91440" marB="91440" anchor="b">
                    <a:lnB w="12700" cmpd="sng">
                      <a:noFill/>
                    </a:lnB>
                    <a:solidFill>
                      <a:schemeClr val="bg1">
                        <a:lumMod val="85000"/>
                      </a:schemeClr>
                    </a:solidFill>
                  </a:tcPr>
                </a:tc>
                <a:tc hMerge="1">
                  <a:txBody>
                    <a:bodyPr/>
                    <a:lstStyle/>
                    <a:p>
                      <a:endParaRPr lang="en-US"/>
                    </a:p>
                  </a:txBody>
                  <a:tcPr/>
                </a:tc>
                <a:tc hMerge="1">
                  <a:txBody>
                    <a:bodyPr/>
                    <a:lstStyle/>
                    <a:p>
                      <a:pPr algn="l"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22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r" fontAlgn="b"/>
                      <a:endParaRPr lang="en-US" sz="22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182245">
                <a:tc gridSpan="2">
                  <a:txBody>
                    <a:bodyPr/>
                    <a:lstStyle/>
                    <a:p>
                      <a:pPr algn="l" fontAlgn="b"/>
                      <a:r>
                        <a:rPr lang="en-US" sz="2000" u="none" strike="noStrike" dirty="0">
                          <a:effectLst/>
                        </a:rPr>
                        <a:t>Cash balance per bank statement </a:t>
                      </a:r>
                      <a:endParaRPr lang="en-US" sz="2000" b="0" i="0" u="none" strike="noStrike" dirty="0">
                        <a:solidFill>
                          <a:srgbClr val="000000"/>
                        </a:solidFill>
                        <a:effectLst/>
                        <a:latin typeface="Calibri" panose="020F0502020204030204" pitchFamily="34" charset="0"/>
                      </a:endParaRPr>
                    </a:p>
                  </a:txBody>
                  <a:tcPr marR="4233" marT="914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€15,907.45</a:t>
                      </a:r>
                      <a:endParaRPr lang="en-US" sz="2000" b="0" i="0" u="none" strike="noStrike" dirty="0">
                        <a:solidFill>
                          <a:srgbClr val="000000"/>
                        </a:solidFill>
                        <a:effectLst/>
                        <a:latin typeface="Calibri" panose="020F0502020204030204" pitchFamily="34" charset="0"/>
                      </a:endParaRPr>
                    </a:p>
                  </a:txBody>
                  <a:tcPr marL="4233" marR="45720"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82245">
                <a:tc>
                  <a:txBody>
                    <a:bodyPr/>
                    <a:lstStyle/>
                    <a:p>
                      <a:pPr algn="l" fontAlgn="b"/>
                      <a:r>
                        <a:rPr lang="en-US" sz="2000" u="none" strike="noStrike" dirty="0">
                          <a:effectLst/>
                        </a:rPr>
                        <a:t>Add:</a:t>
                      </a:r>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effectLst/>
                        </a:rPr>
                        <a:t>Deposits in transit </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2,201.40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2245">
                <a:tc>
                  <a:txBody>
                    <a:bodyPr/>
                    <a:lstStyle/>
                    <a:p>
                      <a:pPr algn="l" fontAlgn="b"/>
                      <a:r>
                        <a:rPr lang="en-US" sz="2000" u="none" strike="noStrike" dirty="0">
                          <a:effectLst/>
                        </a:rPr>
                        <a:t>Less:</a:t>
                      </a:r>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effectLst/>
                        </a:rPr>
                        <a:t>Outstanding checks</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2245">
                <a:tc>
                  <a:txBody>
                    <a:bodyPr/>
                    <a:lstStyle/>
                    <a:p>
                      <a:pPr algn="l" fontAlgn="b"/>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0" algn="l" fontAlgn="b"/>
                      <a:r>
                        <a:rPr lang="en-US" sz="2000" u="none" strike="noStrike" dirty="0">
                          <a:effectLst/>
                        </a:rPr>
                        <a:t>No. 453 </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€3,000.00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82245">
                <a:tc>
                  <a:txBody>
                    <a:bodyPr/>
                    <a:lstStyle/>
                    <a:p>
                      <a:pPr algn="l" fontAlgn="b"/>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0" algn="l" fontAlgn="b"/>
                      <a:r>
                        <a:rPr lang="en-US" sz="2000" u="none" strike="noStrike" dirty="0">
                          <a:effectLst/>
                        </a:rPr>
                        <a:t>No. 457 </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1,401.30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82245">
                <a:tc>
                  <a:txBody>
                    <a:bodyPr/>
                    <a:lstStyle/>
                    <a:p>
                      <a:pPr algn="l" fontAlgn="b"/>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0" algn="l" fontAlgn="b"/>
                      <a:r>
                        <a:rPr lang="en-US" sz="2000" u="none" strike="noStrike" dirty="0">
                          <a:effectLst/>
                        </a:rPr>
                        <a:t>No. 460 </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1,502.70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5,904.00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82245">
                <a:tc gridSpan="2">
                  <a:txBody>
                    <a:bodyPr/>
                    <a:lstStyle/>
                    <a:p>
                      <a:pPr algn="l" fontAlgn="b"/>
                      <a:r>
                        <a:rPr lang="en-US" sz="2000" b="1" u="none" strike="noStrike" dirty="0">
                          <a:solidFill>
                            <a:srgbClr val="990000"/>
                          </a:solidFill>
                          <a:effectLst/>
                        </a:rPr>
                        <a:t>Adjusted cash balance per bank </a:t>
                      </a:r>
                      <a:endParaRPr lang="en-US" sz="2000" b="1" i="0" u="none" strike="noStrike" dirty="0">
                        <a:solidFill>
                          <a:srgbClr val="99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€12,204.85</a:t>
                      </a:r>
                      <a:endParaRPr lang="en-US" sz="2000" b="1" i="0" u="none" strike="noStrike" dirty="0">
                        <a:solidFill>
                          <a:srgbClr val="990000"/>
                        </a:solidFill>
                        <a:effectLst/>
                        <a:latin typeface="Calibri" panose="020F0502020204030204" pitchFamily="34" charset="0"/>
                      </a:endParaRPr>
                    </a:p>
                  </a:txBody>
                  <a:tcPr marL="4233" marR="45720" marT="42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0">
                <a:tc gridSpan="2">
                  <a:txBody>
                    <a:bodyPr/>
                    <a:lstStyle/>
                    <a:p>
                      <a:pPr algn="l" fontAlgn="b"/>
                      <a:r>
                        <a:rPr lang="en-US" sz="2000" u="none" strike="noStrike" dirty="0">
                          <a:effectLst/>
                        </a:rPr>
                        <a:t>Cash balance per books </a:t>
                      </a:r>
                      <a:endParaRPr lang="en-US" sz="2000" b="0" i="0" u="none" strike="noStrike" dirty="0">
                        <a:solidFill>
                          <a:srgbClr val="000000"/>
                        </a:solidFill>
                        <a:effectLst/>
                        <a:latin typeface="Calibri" panose="020F0502020204030204" pitchFamily="34" charset="0"/>
                      </a:endParaRPr>
                    </a:p>
                  </a:txBody>
                  <a:tcPr marR="4233" marT="274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€11,709.45</a:t>
                      </a:r>
                      <a:endParaRPr lang="en-US" sz="2000" b="0" i="0" u="none" strike="noStrike" dirty="0">
                        <a:solidFill>
                          <a:srgbClr val="000000"/>
                        </a:solidFill>
                        <a:effectLst/>
                        <a:latin typeface="Calibri" panose="020F0502020204030204" pitchFamily="34" charset="0"/>
                      </a:endParaRPr>
                    </a:p>
                  </a:txBody>
                  <a:tcPr marL="4233" marR="45720" marT="423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82245">
                <a:tc>
                  <a:txBody>
                    <a:bodyPr/>
                    <a:lstStyle/>
                    <a:p>
                      <a:pPr algn="l" fontAlgn="b"/>
                      <a:r>
                        <a:rPr lang="en-US" sz="2000" u="none" strike="noStrike" dirty="0">
                          <a:effectLst/>
                        </a:rPr>
                        <a:t>Add:</a:t>
                      </a:r>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effectLst/>
                        </a:rPr>
                        <a:t>Electronic funds transfer received </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€1,035.00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82245">
                <a:tc>
                  <a:txBody>
                    <a:bodyPr/>
                    <a:lstStyle/>
                    <a:p>
                      <a:pPr algn="l" fontAlgn="b"/>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Error in recording check No. 443</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b="0" i="0" u="none" strike="noStrike" dirty="0">
                          <a:solidFill>
                            <a:srgbClr val="000000"/>
                          </a:solidFill>
                          <a:effectLst/>
                          <a:latin typeface="Calibri" panose="020F0502020204030204" pitchFamily="34" charset="0"/>
                        </a:rPr>
                        <a:t>36.00</a:t>
                      </a: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b="0" i="0" u="none" strike="noStrike" dirty="0">
                          <a:solidFill>
                            <a:srgbClr val="000000"/>
                          </a:solidFill>
                          <a:effectLst/>
                          <a:latin typeface="Calibri" panose="020F0502020204030204" pitchFamily="34" charset="0"/>
                        </a:rPr>
                        <a:t>1,071.00</a:t>
                      </a: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82245">
                <a:tc>
                  <a:txBody>
                    <a:bodyPr/>
                    <a:lstStyle/>
                    <a:p>
                      <a:pPr algn="l" fontAlgn="b"/>
                      <a:r>
                        <a:rPr lang="en-US" sz="2000" u="none" strike="noStrike" dirty="0">
                          <a:effectLst/>
                        </a:rPr>
                        <a:t>Less:</a:t>
                      </a:r>
                      <a:endParaRPr lang="en-US" sz="2000" b="0" i="0" u="none" strike="noStrike" dirty="0">
                        <a:solidFill>
                          <a:srgbClr val="000000"/>
                        </a:solidFill>
                        <a:effectLst/>
                        <a:latin typeface="Calibri" panose="020F0502020204030204" pitchFamily="34" charset="0"/>
                      </a:endParaRPr>
                    </a:p>
                  </a:txBody>
                  <a:tcPr marR="4233" marT="9144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effectLst/>
                        </a:rPr>
                        <a:t>NSF check </a:t>
                      </a:r>
                      <a:endParaRPr lang="en-US" sz="20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425.60</a:t>
                      </a:r>
                      <a:endParaRPr lang="en-US" sz="2000" b="0" i="0" u="none" strike="noStrike" dirty="0">
                        <a:solidFill>
                          <a:srgbClr val="000000"/>
                        </a:solidFill>
                        <a:effectLst/>
                        <a:latin typeface="Calibri" panose="020F0502020204030204" pitchFamily="34" charset="0"/>
                      </a:endParaRPr>
                    </a:p>
                  </a:txBody>
                  <a:tcPr marL="4233" marR="45720" marT="4233"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182245">
                <a:tc>
                  <a:txBody>
                    <a:bodyPr/>
                    <a:lstStyle/>
                    <a:p>
                      <a:pPr algn="l" fontAlgn="b"/>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effectLst/>
                        </a:rPr>
                        <a:t>Debit and credit card fees </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120.00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182245">
                <a:tc>
                  <a:txBody>
                    <a:bodyPr/>
                    <a:lstStyle/>
                    <a:p>
                      <a:pPr algn="l" fontAlgn="b"/>
                      <a:endParaRPr lang="en-US" sz="2000" b="0" i="0" u="none" strike="noStrike" dirty="0">
                        <a:solidFill>
                          <a:srgbClr val="000000"/>
                        </a:solidFill>
                        <a:effectLst/>
                        <a:latin typeface="Calibri" panose="020F0502020204030204" pitchFamily="34" charset="0"/>
                      </a:endParaRP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000" u="none" strike="noStrike" dirty="0">
                          <a:effectLst/>
                        </a:rPr>
                        <a:t>Bank service charge</a:t>
                      </a:r>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30.00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u="none" strike="noStrike" dirty="0">
                          <a:effectLst/>
                        </a:rPr>
                        <a:t>575.60</a:t>
                      </a:r>
                      <a:endParaRPr lang="en-US" sz="2000" b="0" i="0" u="none" strike="noStrike" dirty="0">
                        <a:solidFill>
                          <a:srgbClr val="000000"/>
                        </a:solidFill>
                        <a:effectLst/>
                        <a:latin typeface="Calibri" panose="020F0502020204030204" pitchFamily="34" charset="0"/>
                      </a:endParaRPr>
                    </a:p>
                  </a:txBody>
                  <a:tcPr marL="4233" marR="45720" marT="4233"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182245">
                <a:tc gridSpan="2">
                  <a:txBody>
                    <a:bodyPr/>
                    <a:lstStyle/>
                    <a:p>
                      <a:pPr marL="0" algn="l" defTabSz="914400" rtl="0" eaLnBrk="1" fontAlgn="b" latinLnBrk="0" hangingPunct="1"/>
                      <a:r>
                        <a:rPr lang="en-US" sz="2000" b="1" u="none" strike="noStrike" kern="1200" dirty="0">
                          <a:solidFill>
                            <a:srgbClr val="990000"/>
                          </a:solidFill>
                          <a:effectLst/>
                          <a:latin typeface="+mn-lt"/>
                          <a:ea typeface="+mn-ea"/>
                          <a:cs typeface="+mn-cs"/>
                        </a:rPr>
                        <a:t>Adjusted cash balance per books </a:t>
                      </a:r>
                    </a:p>
                  </a:txBody>
                  <a:tcPr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4233" marR="4233" marT="42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000" b="1" u="none" strike="noStrike" dirty="0">
                          <a:solidFill>
                            <a:srgbClr val="990000"/>
                          </a:solidFill>
                          <a:effectLst/>
                        </a:rPr>
                        <a:t>€12,204.85</a:t>
                      </a:r>
                      <a:endParaRPr lang="en-US" sz="2000" b="1" i="0" u="none" strike="noStrike" dirty="0">
                        <a:solidFill>
                          <a:srgbClr val="990000"/>
                        </a:solidFill>
                        <a:effectLst/>
                        <a:latin typeface="Calibri" panose="020F0502020204030204" pitchFamily="34" charset="0"/>
                      </a:endParaRPr>
                    </a:p>
                  </a:txBody>
                  <a:tcPr marL="4233" marR="45720" marT="42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41</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Tree>
    <p:extLst>
      <p:ext uri="{BB962C8B-B14F-4D97-AF65-F5344CB8AC3E}">
        <p14:creationId xmlns:p14="http://schemas.microsoft.com/office/powerpoint/2010/main" xmlns="" val="427294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 Reconciliation Illustrated </a:t>
            </a:r>
            <a:r>
              <a:rPr lang="en-US" sz="2000" b="0" dirty="0"/>
              <a:t>(2 of 4)</a:t>
            </a:r>
          </a:p>
        </p:txBody>
      </p:sp>
      <p:sp>
        <p:nvSpPr>
          <p:cNvPr id="35" name="Content Placeholder 34"/>
          <p:cNvSpPr>
            <a:spLocks noGrp="1"/>
          </p:cNvSpPr>
          <p:nvPr>
            <p:ph sz="quarter" idx="16"/>
          </p:nvPr>
        </p:nvSpPr>
        <p:spPr>
          <a:xfrm>
            <a:off x="304800" y="1455730"/>
            <a:ext cx="8534400" cy="1371601"/>
          </a:xfrm>
        </p:spPr>
        <p:txBody>
          <a:bodyPr/>
          <a:lstStyle/>
          <a:p>
            <a:pPr>
              <a:lnSpc>
                <a:spcPct val="100000"/>
              </a:lnSpc>
              <a:spcBef>
                <a:spcPts val="1200"/>
              </a:spcBef>
            </a:pPr>
            <a:r>
              <a:rPr lang="en-US" b="1" dirty="0"/>
              <a:t>Entries From Bank Reconciliation done by the depositor</a:t>
            </a:r>
          </a:p>
          <a:p>
            <a:pPr>
              <a:lnSpc>
                <a:spcPct val="100000"/>
              </a:lnSpc>
              <a:spcBef>
                <a:spcPts val="1200"/>
              </a:spcBef>
            </a:pPr>
            <a:r>
              <a:rPr lang="en-US" sz="2600" b="1" dirty="0"/>
              <a:t>Collection of Electronic Funds Transfer:</a:t>
            </a:r>
            <a:r>
              <a:rPr lang="en-US" sz="2600" dirty="0"/>
              <a:t> Payment of account by customer. The entry is:</a:t>
            </a:r>
          </a:p>
        </p:txBody>
      </p:sp>
      <p:sp>
        <p:nvSpPr>
          <p:cNvPr id="6" name="Content Placeholder 5"/>
          <p:cNvSpPr>
            <a:spLocks noGrp="1"/>
          </p:cNvSpPr>
          <p:nvPr>
            <p:ph sz="quarter" idx="17"/>
          </p:nvPr>
        </p:nvSpPr>
        <p:spPr>
          <a:xfrm>
            <a:off x="301170" y="3125420"/>
            <a:ext cx="1375230" cy="457200"/>
          </a:xfrm>
          <a:ln>
            <a:noFill/>
          </a:ln>
        </p:spPr>
        <p:txBody>
          <a:bodyPr/>
          <a:lstStyle/>
          <a:p>
            <a:r>
              <a:rPr lang="en-US" sz="2600" dirty="0">
                <a:latin typeface="Calibri" panose="020F0502020204030204" pitchFamily="34" charset="0"/>
                <a:cs typeface="Calibri" panose="020F0502020204030204" pitchFamily="34" charset="0"/>
              </a:rPr>
              <a:t>Apr. 30</a:t>
            </a:r>
          </a:p>
        </p:txBody>
      </p:sp>
      <p:sp>
        <p:nvSpPr>
          <p:cNvPr id="7" name="Content Placeholder 6"/>
          <p:cNvSpPr>
            <a:spLocks noGrp="1"/>
          </p:cNvSpPr>
          <p:nvPr>
            <p:ph sz="quarter" idx="18"/>
          </p:nvPr>
        </p:nvSpPr>
        <p:spPr>
          <a:xfrm>
            <a:off x="1752600" y="3125420"/>
            <a:ext cx="3947886" cy="457200"/>
          </a:xfrm>
          <a:ln>
            <a:noFill/>
          </a:ln>
        </p:spPr>
        <p:txBody>
          <a:bodyPr/>
          <a:lstStyle/>
          <a:p>
            <a:r>
              <a:rPr lang="en-US" sz="2600" dirty="0">
                <a:latin typeface="Calibri" panose="020F0502020204030204" pitchFamily="34" charset="0"/>
                <a:cs typeface="Calibri" panose="020F0502020204030204" pitchFamily="34" charset="0"/>
              </a:rPr>
              <a:t>Cash</a:t>
            </a:r>
          </a:p>
        </p:txBody>
      </p:sp>
      <p:sp>
        <p:nvSpPr>
          <p:cNvPr id="8" name="Content Placeholder 7"/>
          <p:cNvSpPr>
            <a:spLocks noGrp="1"/>
          </p:cNvSpPr>
          <p:nvPr>
            <p:ph sz="quarter" idx="19"/>
          </p:nvPr>
        </p:nvSpPr>
        <p:spPr>
          <a:xfrm>
            <a:off x="5700486" y="3125420"/>
            <a:ext cx="1524000" cy="457200"/>
          </a:xfrm>
          <a:ln>
            <a:noFill/>
          </a:ln>
        </p:spPr>
        <p:txBody>
          <a:bodyPr/>
          <a:lstStyle/>
          <a:p>
            <a:pPr algn="r"/>
            <a:r>
              <a:rPr lang="en-US" sz="2600" dirty="0">
                <a:latin typeface="Calibri" panose="020F0502020204030204" pitchFamily="34" charset="0"/>
                <a:cs typeface="Calibri" panose="020F0502020204030204" pitchFamily="34" charset="0"/>
              </a:rPr>
              <a:t>500.00</a:t>
            </a:r>
          </a:p>
        </p:txBody>
      </p:sp>
      <p:sp>
        <p:nvSpPr>
          <p:cNvPr id="9" name="Content Placeholder 8"/>
          <p:cNvSpPr>
            <a:spLocks noGrp="1"/>
          </p:cNvSpPr>
          <p:nvPr>
            <p:ph sz="quarter" idx="20"/>
          </p:nvPr>
        </p:nvSpPr>
        <p:spPr>
          <a:xfrm>
            <a:off x="2112929" y="3582620"/>
            <a:ext cx="4876800" cy="460829"/>
          </a:xfrm>
          <a:ln>
            <a:noFill/>
          </a:ln>
        </p:spPr>
        <p:txBody>
          <a:bodyPr/>
          <a:lstStyle/>
          <a:p>
            <a:r>
              <a:rPr lang="en-US" sz="2600" dirty="0">
                <a:latin typeface="Calibri" panose="020F0502020204030204" pitchFamily="34" charset="0"/>
                <a:cs typeface="Calibri" panose="020F0502020204030204" pitchFamily="34" charset="0"/>
              </a:rPr>
              <a:t>Accounts Receivable</a:t>
            </a:r>
          </a:p>
        </p:txBody>
      </p:sp>
      <p:sp>
        <p:nvSpPr>
          <p:cNvPr id="10" name="Content Placeholder 9"/>
          <p:cNvSpPr>
            <a:spLocks noGrp="1"/>
          </p:cNvSpPr>
          <p:nvPr>
            <p:ph sz="quarter" idx="21"/>
          </p:nvPr>
        </p:nvSpPr>
        <p:spPr>
          <a:xfrm>
            <a:off x="7148286" y="3651225"/>
            <a:ext cx="1446149" cy="460830"/>
          </a:xfrm>
          <a:ln>
            <a:noFill/>
          </a:ln>
        </p:spPr>
        <p:txBody>
          <a:bodyPr/>
          <a:lstStyle/>
          <a:p>
            <a:pPr algn="r"/>
            <a:r>
              <a:rPr lang="en-US" sz="2600" dirty="0">
                <a:latin typeface="Calibri" panose="020F0502020204030204" pitchFamily="34" charset="0"/>
                <a:cs typeface="Calibri" panose="020F0502020204030204" pitchFamily="34" charset="0"/>
              </a:rPr>
              <a:t>500.00</a:t>
            </a:r>
          </a:p>
        </p:txBody>
      </p:sp>
      <p:sp>
        <p:nvSpPr>
          <p:cNvPr id="4" name="Slide Number Placeholder 3"/>
          <p:cNvSpPr>
            <a:spLocks noGrp="1"/>
          </p:cNvSpPr>
          <p:nvPr>
            <p:ph type="sldNum" sz="quarter" idx="10"/>
          </p:nvPr>
        </p:nvSpPr>
        <p:spPr/>
        <p:txBody>
          <a:bodyPr/>
          <a:lstStyle/>
          <a:p>
            <a:fld id="{67B19427-F580-D146-B60E-4CADEE75497F}"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
        <p:nvSpPr>
          <p:cNvPr id="11" name="Content Placeholder 5">
            <a:extLst>
              <a:ext uri="{FF2B5EF4-FFF2-40B4-BE49-F238E27FC236}">
                <a16:creationId xmlns:a16="http://schemas.microsoft.com/office/drawing/2014/main" xmlns="" id="{31737224-D418-4F25-97B6-5BE8563BB176}"/>
              </a:ext>
            </a:extLst>
          </p:cNvPr>
          <p:cNvSpPr txBox="1">
            <a:spLocks/>
          </p:cNvSpPr>
          <p:nvPr/>
        </p:nvSpPr>
        <p:spPr>
          <a:xfrm>
            <a:off x="301170" y="4719215"/>
            <a:ext cx="1375230" cy="457200"/>
          </a:xfrm>
          <a:prstGeom prst="rect">
            <a:avLst/>
          </a:prstGeom>
          <a:ln>
            <a:noFill/>
          </a:ln>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a:latin typeface="Calibri" panose="020F0502020204030204" pitchFamily="34" charset="0"/>
                <a:cs typeface="Calibri" panose="020F0502020204030204" pitchFamily="34" charset="0"/>
              </a:rPr>
              <a:t>Apr. 30</a:t>
            </a:r>
            <a:endParaRPr lang="en-US" sz="2600" dirty="0">
              <a:latin typeface="Calibri" panose="020F0502020204030204" pitchFamily="34" charset="0"/>
              <a:cs typeface="Calibri" panose="020F0502020204030204" pitchFamily="34" charset="0"/>
            </a:endParaRPr>
          </a:p>
        </p:txBody>
      </p:sp>
      <p:sp>
        <p:nvSpPr>
          <p:cNvPr id="12" name="Content Placeholder 6">
            <a:extLst>
              <a:ext uri="{FF2B5EF4-FFF2-40B4-BE49-F238E27FC236}">
                <a16:creationId xmlns:a16="http://schemas.microsoft.com/office/drawing/2014/main" xmlns="" id="{7A44FCF1-B571-43AE-ADC5-944FA0304CAA}"/>
              </a:ext>
            </a:extLst>
          </p:cNvPr>
          <p:cNvSpPr txBox="1">
            <a:spLocks/>
          </p:cNvSpPr>
          <p:nvPr/>
        </p:nvSpPr>
        <p:spPr>
          <a:xfrm>
            <a:off x="1676400" y="4719215"/>
            <a:ext cx="3947886" cy="457200"/>
          </a:xfrm>
          <a:prstGeom prst="rect">
            <a:avLst/>
          </a:prstGeom>
          <a:ln>
            <a:noFill/>
          </a:ln>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latin typeface="Calibri" panose="020F0502020204030204" pitchFamily="34" charset="0"/>
                <a:cs typeface="Calibri" panose="020F0502020204030204" pitchFamily="34" charset="0"/>
              </a:rPr>
              <a:t>Cash</a:t>
            </a:r>
          </a:p>
        </p:txBody>
      </p:sp>
      <p:sp>
        <p:nvSpPr>
          <p:cNvPr id="13" name="Content Placeholder 8">
            <a:extLst>
              <a:ext uri="{FF2B5EF4-FFF2-40B4-BE49-F238E27FC236}">
                <a16:creationId xmlns:a16="http://schemas.microsoft.com/office/drawing/2014/main" xmlns="" id="{D6B148F2-C402-44A4-9508-D04DDE88D17A}"/>
              </a:ext>
            </a:extLst>
          </p:cNvPr>
          <p:cNvSpPr txBox="1">
            <a:spLocks/>
          </p:cNvSpPr>
          <p:nvPr/>
        </p:nvSpPr>
        <p:spPr>
          <a:xfrm>
            <a:off x="2271486" y="5176415"/>
            <a:ext cx="4876800" cy="460829"/>
          </a:xfrm>
          <a:prstGeom prst="rect">
            <a:avLst/>
          </a:prstGeom>
          <a:ln>
            <a:noFill/>
          </a:ln>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latin typeface="Calibri" panose="020F0502020204030204" pitchFamily="34" charset="0"/>
                <a:cs typeface="Calibri" panose="020F0502020204030204" pitchFamily="34" charset="0"/>
              </a:rPr>
              <a:t>Note receivable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interest revenue </a:t>
            </a:r>
          </a:p>
        </p:txBody>
      </p:sp>
      <p:sp>
        <p:nvSpPr>
          <p:cNvPr id="14" name="Content Placeholder 7">
            <a:extLst>
              <a:ext uri="{FF2B5EF4-FFF2-40B4-BE49-F238E27FC236}">
                <a16:creationId xmlns:a16="http://schemas.microsoft.com/office/drawing/2014/main" xmlns="" id="{DB2D5265-FFFA-43D4-8BFB-152F12795174}"/>
              </a:ext>
            </a:extLst>
          </p:cNvPr>
          <p:cNvSpPr txBox="1">
            <a:spLocks/>
          </p:cNvSpPr>
          <p:nvPr/>
        </p:nvSpPr>
        <p:spPr>
          <a:xfrm>
            <a:off x="5943600" y="4646980"/>
            <a:ext cx="1524000" cy="457200"/>
          </a:xfrm>
          <a:prstGeom prst="rect">
            <a:avLst/>
          </a:prstGeom>
          <a:ln>
            <a:noFill/>
          </a:ln>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sz="2600" dirty="0">
                <a:latin typeface="Calibri" panose="020F0502020204030204" pitchFamily="34" charset="0"/>
                <a:cs typeface="Calibri" panose="020F0502020204030204" pitchFamily="34" charset="0"/>
              </a:rPr>
              <a:t>535.00</a:t>
            </a:r>
          </a:p>
        </p:txBody>
      </p:sp>
      <p:sp>
        <p:nvSpPr>
          <p:cNvPr id="15" name="Content Placeholder 7">
            <a:extLst>
              <a:ext uri="{FF2B5EF4-FFF2-40B4-BE49-F238E27FC236}">
                <a16:creationId xmlns:a16="http://schemas.microsoft.com/office/drawing/2014/main" xmlns="" id="{746D3D8F-875B-42EE-A2BA-88D8A1A72A01}"/>
              </a:ext>
            </a:extLst>
          </p:cNvPr>
          <p:cNvSpPr txBox="1">
            <a:spLocks/>
          </p:cNvSpPr>
          <p:nvPr/>
        </p:nvSpPr>
        <p:spPr>
          <a:xfrm>
            <a:off x="7024914" y="5071626"/>
            <a:ext cx="1524000" cy="457200"/>
          </a:xfrm>
          <a:prstGeom prst="rect">
            <a:avLst/>
          </a:prstGeom>
          <a:ln>
            <a:noFill/>
          </a:ln>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sz="2600" dirty="0">
                <a:latin typeface="Calibri" panose="020F0502020204030204" pitchFamily="34" charset="0"/>
                <a:cs typeface="Calibri" panose="020F0502020204030204" pitchFamily="34" charset="0"/>
              </a:rPr>
              <a:t>500.00</a:t>
            </a:r>
          </a:p>
        </p:txBody>
      </p:sp>
      <p:sp>
        <p:nvSpPr>
          <p:cNvPr id="16" name="Content Placeholder 7">
            <a:extLst>
              <a:ext uri="{FF2B5EF4-FFF2-40B4-BE49-F238E27FC236}">
                <a16:creationId xmlns:a16="http://schemas.microsoft.com/office/drawing/2014/main" xmlns="" id="{B9A07A7D-0F52-49B4-9D72-3FDC6F5F6A34}"/>
              </a:ext>
            </a:extLst>
          </p:cNvPr>
          <p:cNvSpPr txBox="1">
            <a:spLocks/>
          </p:cNvSpPr>
          <p:nvPr/>
        </p:nvSpPr>
        <p:spPr>
          <a:xfrm>
            <a:off x="7010400" y="5402270"/>
            <a:ext cx="1524000" cy="457200"/>
          </a:xfrm>
          <a:prstGeom prst="rect">
            <a:avLst/>
          </a:prstGeom>
          <a:ln>
            <a:noFill/>
          </a:ln>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sz="2600" dirty="0">
                <a:latin typeface="Calibri" panose="020F0502020204030204" pitchFamily="34" charset="0"/>
                <a:cs typeface="Calibri" panose="020F0502020204030204" pitchFamily="34" charset="0"/>
              </a:rPr>
              <a:t>35.00</a:t>
            </a:r>
          </a:p>
        </p:txBody>
      </p:sp>
    </p:spTree>
    <p:extLst>
      <p:ext uri="{BB962C8B-B14F-4D97-AF65-F5344CB8AC3E}">
        <p14:creationId xmlns:p14="http://schemas.microsoft.com/office/powerpoint/2010/main" xmlns="" val="17242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2" grpId="0" build="p"/>
      <p:bldP spid="13" grpId="0" build="p"/>
      <p:bldP spid="14" grpId="0" build="p"/>
      <p:bldP spid="15" grpId="0" build="p"/>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a:t>Bank Reconciliation Illustrated </a:t>
            </a:r>
            <a:r>
              <a:rPr lang="en-US" sz="2000" b="0" dirty="0"/>
              <a:t>(3 of 4)</a:t>
            </a:r>
          </a:p>
        </p:txBody>
      </p:sp>
      <p:sp>
        <p:nvSpPr>
          <p:cNvPr id="3" name="Content Placeholder 2"/>
          <p:cNvSpPr>
            <a:spLocks noGrp="1"/>
          </p:cNvSpPr>
          <p:nvPr>
            <p:ph sz="quarter" idx="16"/>
          </p:nvPr>
        </p:nvSpPr>
        <p:spPr>
          <a:xfrm>
            <a:off x="304800" y="1455730"/>
            <a:ext cx="8534400" cy="1066800"/>
          </a:xfrm>
          <a:ln>
            <a:noFill/>
          </a:ln>
        </p:spPr>
        <p:txBody>
          <a:bodyPr/>
          <a:lstStyle/>
          <a:p>
            <a:pPr>
              <a:lnSpc>
                <a:spcPct val="100000"/>
              </a:lnSpc>
              <a:spcBef>
                <a:spcPts val="1200"/>
              </a:spcBef>
            </a:pPr>
            <a:r>
              <a:rPr lang="en-US" sz="2600" b="1" dirty="0"/>
              <a:t>Book Error:</a:t>
            </a:r>
            <a:r>
              <a:rPr lang="en-US" sz="2600" dirty="0"/>
              <a:t> The cash disbursements journal shows that check no. 443 was a payment on account to Roux Foods, a supplier. The correcting entry is:</a:t>
            </a:r>
          </a:p>
        </p:txBody>
      </p:sp>
      <p:sp>
        <p:nvSpPr>
          <p:cNvPr id="6" name="Content Placeholder 5"/>
          <p:cNvSpPr>
            <a:spLocks noGrp="1"/>
          </p:cNvSpPr>
          <p:nvPr>
            <p:ph sz="quarter" idx="17"/>
          </p:nvPr>
        </p:nvSpPr>
        <p:spPr>
          <a:xfrm>
            <a:off x="304801" y="2895600"/>
            <a:ext cx="1433284" cy="381000"/>
          </a:xfrm>
          <a:ln>
            <a:noFill/>
          </a:ln>
        </p:spPr>
        <p:txBody>
          <a:bodyPr anchor="ctr" anchorCtr="0"/>
          <a:lstStyle/>
          <a:p>
            <a:r>
              <a:rPr lang="en-US" sz="2600" dirty="0">
                <a:latin typeface="Calibri" panose="020F0502020204030204" pitchFamily="34" charset="0"/>
                <a:cs typeface="Calibri" panose="020F0502020204030204" pitchFamily="34" charset="0"/>
              </a:rPr>
              <a:t>Apr. 30</a:t>
            </a:r>
          </a:p>
        </p:txBody>
      </p:sp>
      <p:sp>
        <p:nvSpPr>
          <p:cNvPr id="7" name="Content Placeholder 6"/>
          <p:cNvSpPr>
            <a:spLocks noGrp="1"/>
          </p:cNvSpPr>
          <p:nvPr>
            <p:ph sz="quarter" idx="18"/>
          </p:nvPr>
        </p:nvSpPr>
        <p:spPr>
          <a:xfrm>
            <a:off x="1752599" y="2895852"/>
            <a:ext cx="4096657" cy="381000"/>
          </a:xfrm>
          <a:ln>
            <a:noFill/>
          </a:ln>
        </p:spPr>
        <p:txBody>
          <a:bodyPr anchor="ctr" anchorCtr="0"/>
          <a:lstStyle/>
          <a:p>
            <a:r>
              <a:rPr lang="en-US" sz="2600" dirty="0">
                <a:latin typeface="Calibri" panose="020F0502020204030204" pitchFamily="34" charset="0"/>
                <a:cs typeface="Calibri" panose="020F0502020204030204" pitchFamily="34" charset="0"/>
              </a:rPr>
              <a:t>Cash</a:t>
            </a:r>
          </a:p>
        </p:txBody>
      </p:sp>
      <p:sp>
        <p:nvSpPr>
          <p:cNvPr id="8" name="Content Placeholder 7"/>
          <p:cNvSpPr>
            <a:spLocks noGrp="1"/>
          </p:cNvSpPr>
          <p:nvPr>
            <p:ph sz="quarter" idx="19"/>
          </p:nvPr>
        </p:nvSpPr>
        <p:spPr>
          <a:xfrm>
            <a:off x="5849257" y="2895600"/>
            <a:ext cx="1303173" cy="381000"/>
          </a:xfrm>
          <a:ln>
            <a:noFill/>
          </a:ln>
        </p:spPr>
        <p:txBody>
          <a:bodyPr anchor="ctr" anchorCtr="0"/>
          <a:lstStyle/>
          <a:p>
            <a:pPr algn="r"/>
            <a:r>
              <a:rPr lang="en-US" sz="2600" dirty="0">
                <a:latin typeface="Calibri" panose="020F0502020204030204" pitchFamily="34" charset="0"/>
                <a:cs typeface="Calibri" panose="020F0502020204030204" pitchFamily="34" charset="0"/>
              </a:rPr>
              <a:t>36.00</a:t>
            </a:r>
          </a:p>
        </p:txBody>
      </p:sp>
      <p:sp>
        <p:nvSpPr>
          <p:cNvPr id="9" name="Content Placeholder 8"/>
          <p:cNvSpPr>
            <a:spLocks noGrp="1"/>
          </p:cNvSpPr>
          <p:nvPr>
            <p:ph sz="quarter" idx="20"/>
          </p:nvPr>
        </p:nvSpPr>
        <p:spPr>
          <a:xfrm>
            <a:off x="2209800" y="3356734"/>
            <a:ext cx="5000172" cy="381000"/>
          </a:xfrm>
          <a:ln>
            <a:noFill/>
          </a:ln>
        </p:spPr>
        <p:txBody>
          <a:bodyPr anchor="ctr" anchorCtr="0"/>
          <a:lstStyle/>
          <a:p>
            <a:r>
              <a:rPr lang="en-US" sz="2600" dirty="0">
                <a:latin typeface="Calibri" panose="020F0502020204030204" pitchFamily="34" charset="0"/>
                <a:cs typeface="Calibri" panose="020F0502020204030204" pitchFamily="34" charset="0"/>
              </a:rPr>
              <a:t>Accounts payable</a:t>
            </a:r>
          </a:p>
        </p:txBody>
      </p:sp>
      <p:sp>
        <p:nvSpPr>
          <p:cNvPr id="10" name="Content Placeholder 9"/>
          <p:cNvSpPr>
            <a:spLocks noGrp="1"/>
          </p:cNvSpPr>
          <p:nvPr>
            <p:ph sz="quarter" idx="21"/>
          </p:nvPr>
        </p:nvSpPr>
        <p:spPr>
          <a:xfrm>
            <a:off x="7209972" y="3353105"/>
            <a:ext cx="1308568" cy="384629"/>
          </a:xfrm>
          <a:ln>
            <a:noFill/>
          </a:ln>
        </p:spPr>
        <p:txBody>
          <a:bodyPr anchor="ctr" anchorCtr="0"/>
          <a:lstStyle/>
          <a:p>
            <a:pPr algn="r"/>
            <a:r>
              <a:rPr lang="en-US" sz="2600" dirty="0">
                <a:latin typeface="Calibri" panose="020F0502020204030204" pitchFamily="34" charset="0"/>
                <a:cs typeface="Calibri" panose="020F0502020204030204" pitchFamily="34" charset="0"/>
              </a:rPr>
              <a:t>36.00</a:t>
            </a:r>
          </a:p>
        </p:txBody>
      </p:sp>
      <p:sp>
        <p:nvSpPr>
          <p:cNvPr id="11" name="Content Placeholder 10"/>
          <p:cNvSpPr>
            <a:spLocks noGrp="1"/>
          </p:cNvSpPr>
          <p:nvPr>
            <p:ph sz="quarter" idx="22"/>
          </p:nvPr>
        </p:nvSpPr>
        <p:spPr>
          <a:xfrm>
            <a:off x="304800" y="3970330"/>
            <a:ext cx="8519886" cy="762000"/>
          </a:xfrm>
          <a:ln>
            <a:noFill/>
          </a:ln>
        </p:spPr>
        <p:txBody>
          <a:bodyPr/>
          <a:lstStyle/>
          <a:p>
            <a:pPr>
              <a:lnSpc>
                <a:spcPct val="100000"/>
              </a:lnSpc>
              <a:spcBef>
                <a:spcPts val="1200"/>
              </a:spcBef>
            </a:pPr>
            <a:r>
              <a:rPr lang="en-US" sz="2600" b="1" dirty="0">
                <a:latin typeface="Calibri" panose="020F0502020204030204" pitchFamily="34" charset="0"/>
                <a:cs typeface="Calibri" panose="020F0502020204030204" pitchFamily="34" charset="0"/>
              </a:rPr>
              <a:t>N S F Check:</a:t>
            </a:r>
            <a:r>
              <a:rPr lang="en-US" sz="2600" dirty="0">
                <a:latin typeface="Calibri" panose="020F0502020204030204" pitchFamily="34" charset="0"/>
                <a:cs typeface="Calibri" panose="020F0502020204030204" pitchFamily="34" charset="0"/>
              </a:rPr>
              <a:t> As indicated earlier, an NSF check becomes an account receivable to the depositor. The entry is:</a:t>
            </a:r>
          </a:p>
        </p:txBody>
      </p:sp>
      <p:sp>
        <p:nvSpPr>
          <p:cNvPr id="12" name="Content Placeholder 11"/>
          <p:cNvSpPr>
            <a:spLocks noGrp="1"/>
          </p:cNvSpPr>
          <p:nvPr>
            <p:ph sz="quarter" idx="23"/>
          </p:nvPr>
        </p:nvSpPr>
        <p:spPr>
          <a:xfrm>
            <a:off x="304800" y="5022795"/>
            <a:ext cx="1447800" cy="434788"/>
          </a:xfrm>
          <a:ln>
            <a:noFill/>
          </a:ln>
        </p:spPr>
        <p:txBody>
          <a:bodyPr anchor="ctr" anchorCtr="0"/>
          <a:lstStyle/>
          <a:p>
            <a:r>
              <a:rPr lang="en-US" sz="2600" dirty="0">
                <a:latin typeface="Calibri" panose="020F0502020204030204" pitchFamily="34" charset="0"/>
                <a:cs typeface="Calibri" panose="020F0502020204030204" pitchFamily="34" charset="0"/>
              </a:rPr>
              <a:t>Apr. 30</a:t>
            </a:r>
          </a:p>
        </p:txBody>
      </p:sp>
      <p:sp>
        <p:nvSpPr>
          <p:cNvPr id="13" name="Content Placeholder 12"/>
          <p:cNvSpPr>
            <a:spLocks noGrp="1"/>
          </p:cNvSpPr>
          <p:nvPr>
            <p:ph sz="quarter" idx="24"/>
          </p:nvPr>
        </p:nvSpPr>
        <p:spPr>
          <a:xfrm>
            <a:off x="1738085" y="5022795"/>
            <a:ext cx="3759199" cy="434788"/>
          </a:xfrm>
          <a:ln>
            <a:noFill/>
          </a:ln>
        </p:spPr>
        <p:txBody>
          <a:bodyPr anchor="ctr" anchorCtr="0"/>
          <a:lstStyle/>
          <a:p>
            <a:r>
              <a:rPr lang="en-US" sz="2600" dirty="0">
                <a:latin typeface="Calibri" panose="020F0502020204030204" pitchFamily="34" charset="0"/>
                <a:cs typeface="Calibri" panose="020F0502020204030204" pitchFamily="34" charset="0"/>
              </a:rPr>
              <a:t>Accounts receivable</a:t>
            </a:r>
          </a:p>
        </p:txBody>
      </p:sp>
      <p:sp>
        <p:nvSpPr>
          <p:cNvPr id="14" name="Content Placeholder 13"/>
          <p:cNvSpPr>
            <a:spLocks noGrp="1"/>
          </p:cNvSpPr>
          <p:nvPr>
            <p:ph sz="quarter" idx="25"/>
          </p:nvPr>
        </p:nvSpPr>
        <p:spPr>
          <a:xfrm>
            <a:off x="5671458" y="5022795"/>
            <a:ext cx="1480972" cy="434788"/>
          </a:xfrm>
          <a:ln>
            <a:noFill/>
          </a:ln>
        </p:spPr>
        <p:txBody>
          <a:bodyPr anchor="ctr" anchorCtr="0"/>
          <a:lstStyle/>
          <a:p>
            <a:pPr algn="r"/>
            <a:r>
              <a:rPr lang="en-US" sz="2600" dirty="0">
                <a:latin typeface="Calibri" panose="020F0502020204030204" pitchFamily="34" charset="0"/>
                <a:cs typeface="Calibri" panose="020F0502020204030204" pitchFamily="34" charset="0"/>
              </a:rPr>
              <a:t>425.60</a:t>
            </a:r>
          </a:p>
        </p:txBody>
      </p:sp>
      <p:sp>
        <p:nvSpPr>
          <p:cNvPr id="15" name="Content Placeholder 14"/>
          <p:cNvSpPr>
            <a:spLocks noGrp="1"/>
          </p:cNvSpPr>
          <p:nvPr>
            <p:ph sz="quarter" idx="26"/>
          </p:nvPr>
        </p:nvSpPr>
        <p:spPr>
          <a:xfrm>
            <a:off x="2180772" y="5515639"/>
            <a:ext cx="5000171" cy="442686"/>
          </a:xfrm>
          <a:ln>
            <a:noFill/>
          </a:ln>
        </p:spPr>
        <p:txBody>
          <a:bodyPr anchor="ctr" anchorCtr="0"/>
          <a:lstStyle/>
          <a:p>
            <a:r>
              <a:rPr lang="en-US" sz="2600" dirty="0">
                <a:latin typeface="Calibri" panose="020F0502020204030204" pitchFamily="34" charset="0"/>
                <a:cs typeface="Calibri" panose="020F0502020204030204" pitchFamily="34" charset="0"/>
              </a:rPr>
              <a:t>Cash</a:t>
            </a:r>
          </a:p>
        </p:txBody>
      </p:sp>
      <p:sp>
        <p:nvSpPr>
          <p:cNvPr id="16" name="Content Placeholder 15"/>
          <p:cNvSpPr>
            <a:spLocks noGrp="1"/>
          </p:cNvSpPr>
          <p:nvPr>
            <p:ph sz="quarter" idx="27"/>
          </p:nvPr>
        </p:nvSpPr>
        <p:spPr>
          <a:xfrm>
            <a:off x="7180943" y="5515639"/>
            <a:ext cx="1337597" cy="442686"/>
          </a:xfrm>
          <a:ln>
            <a:noFill/>
          </a:ln>
        </p:spPr>
        <p:txBody>
          <a:bodyPr anchor="ctr" anchorCtr="0"/>
          <a:lstStyle/>
          <a:p>
            <a:pPr algn="r"/>
            <a:r>
              <a:rPr lang="en-US" sz="2600" dirty="0">
                <a:latin typeface="Calibri" panose="020F0502020204030204" pitchFamily="34" charset="0"/>
                <a:cs typeface="Calibri" panose="020F0502020204030204" pitchFamily="34" charset="0"/>
              </a:rPr>
              <a:t>425.60</a:t>
            </a:r>
          </a:p>
        </p:txBody>
      </p:sp>
      <p:sp>
        <p:nvSpPr>
          <p:cNvPr id="4" name="Slide Number Placeholder 3"/>
          <p:cNvSpPr>
            <a:spLocks noGrp="1"/>
          </p:cNvSpPr>
          <p:nvPr>
            <p:ph type="sldNum" sz="quarter" idx="10"/>
          </p:nvPr>
        </p:nvSpPr>
        <p:spPr>
          <a:ln>
            <a:noFill/>
          </a:ln>
        </p:spPr>
        <p:txBody>
          <a:bodyPr/>
          <a:lstStyle/>
          <a:p>
            <a:fld id="{67B19427-F580-D146-B60E-4CADEE75497F}" type="slidenum">
              <a:rPr lang="en-US" smtClean="0"/>
              <a:pPr/>
              <a:t>43</a:t>
            </a:fld>
            <a:endParaRPr lang="en-US" dirty="0"/>
          </a:p>
        </p:txBody>
      </p:sp>
      <p:sp>
        <p:nvSpPr>
          <p:cNvPr id="5" name="Footer Placeholder 4"/>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42486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P spid="13" grpId="0" build="p"/>
      <p:bldP spid="14" grpId="0" build="p"/>
      <p:bldP spid="15" grpId="0" build="p"/>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 Reconciliation Illustrated </a:t>
            </a:r>
            <a:r>
              <a:rPr lang="en-US" sz="2000" b="0" dirty="0"/>
              <a:t>(4 of 4)</a:t>
            </a:r>
          </a:p>
        </p:txBody>
      </p:sp>
      <p:sp>
        <p:nvSpPr>
          <p:cNvPr id="35" name="Content Placeholder 34"/>
          <p:cNvSpPr>
            <a:spLocks noGrp="1"/>
          </p:cNvSpPr>
          <p:nvPr>
            <p:ph sz="quarter" idx="16"/>
          </p:nvPr>
        </p:nvSpPr>
        <p:spPr>
          <a:xfrm>
            <a:off x="304800" y="1455730"/>
            <a:ext cx="8534400" cy="1179287"/>
          </a:xfrm>
          <a:ln>
            <a:noFill/>
          </a:ln>
        </p:spPr>
        <p:txBody>
          <a:bodyPr/>
          <a:lstStyle/>
          <a:p>
            <a:pPr>
              <a:lnSpc>
                <a:spcPct val="100000"/>
              </a:lnSpc>
              <a:spcBef>
                <a:spcPts val="1200"/>
              </a:spcBef>
            </a:pPr>
            <a:r>
              <a:rPr lang="en-US" sz="2600" b="1" dirty="0"/>
              <a:t>Bank Charges Expense: </a:t>
            </a:r>
            <a:r>
              <a:rPr lang="en-US" altLang="en-US" sz="2600" dirty="0"/>
              <a:t>Fees for processing debit and credit card transactions (€120) and the bank service charges (€30) have been combined in a single entry as follows</a:t>
            </a:r>
            <a:r>
              <a:rPr lang="en-US" sz="2600" dirty="0"/>
              <a:t>:</a:t>
            </a:r>
          </a:p>
        </p:txBody>
      </p:sp>
      <p:sp>
        <p:nvSpPr>
          <p:cNvPr id="6" name="Content Placeholder 5"/>
          <p:cNvSpPr>
            <a:spLocks noGrp="1"/>
          </p:cNvSpPr>
          <p:nvPr>
            <p:ph sz="quarter" idx="17"/>
          </p:nvPr>
        </p:nvSpPr>
        <p:spPr>
          <a:xfrm>
            <a:off x="301170" y="2859024"/>
            <a:ext cx="1375230" cy="457200"/>
          </a:xfrm>
          <a:ln>
            <a:noFill/>
          </a:ln>
        </p:spPr>
        <p:txBody>
          <a:bodyPr anchor="ctr" anchorCtr="0"/>
          <a:lstStyle/>
          <a:p>
            <a:r>
              <a:rPr lang="en-US" sz="2600" dirty="0">
                <a:latin typeface="Calibri" panose="020F0502020204030204" pitchFamily="34" charset="0"/>
                <a:cs typeface="Calibri" panose="020F0502020204030204" pitchFamily="34" charset="0"/>
              </a:rPr>
              <a:t>Apr. 30</a:t>
            </a:r>
          </a:p>
        </p:txBody>
      </p:sp>
      <p:sp>
        <p:nvSpPr>
          <p:cNvPr id="7" name="Content Placeholder 6"/>
          <p:cNvSpPr>
            <a:spLocks noGrp="1"/>
          </p:cNvSpPr>
          <p:nvPr>
            <p:ph sz="quarter" idx="18"/>
          </p:nvPr>
        </p:nvSpPr>
        <p:spPr>
          <a:xfrm>
            <a:off x="1752600" y="2859024"/>
            <a:ext cx="3352800" cy="457200"/>
          </a:xfrm>
          <a:ln>
            <a:noFill/>
          </a:ln>
        </p:spPr>
        <p:txBody>
          <a:bodyPr anchor="ctr" anchorCtr="0"/>
          <a:lstStyle/>
          <a:p>
            <a:r>
              <a:rPr lang="en-US" sz="2600" dirty="0">
                <a:latin typeface="Calibri" panose="020F0502020204030204" pitchFamily="34" charset="0"/>
                <a:cs typeface="Calibri" panose="020F0502020204030204" pitchFamily="34" charset="0"/>
              </a:rPr>
              <a:t>Bank Charge Expense</a:t>
            </a:r>
          </a:p>
        </p:txBody>
      </p:sp>
      <p:sp>
        <p:nvSpPr>
          <p:cNvPr id="8" name="Content Placeholder 7"/>
          <p:cNvSpPr>
            <a:spLocks noGrp="1"/>
          </p:cNvSpPr>
          <p:nvPr>
            <p:ph sz="quarter" idx="19"/>
          </p:nvPr>
        </p:nvSpPr>
        <p:spPr>
          <a:xfrm>
            <a:off x="5700486" y="2858662"/>
            <a:ext cx="1524000" cy="457562"/>
          </a:xfrm>
          <a:ln>
            <a:noFill/>
          </a:ln>
        </p:spPr>
        <p:txBody>
          <a:bodyPr anchor="ctr" anchorCtr="0"/>
          <a:lstStyle/>
          <a:p>
            <a:pPr algn="r"/>
            <a:r>
              <a:rPr lang="en-US" sz="2600" dirty="0">
                <a:latin typeface="Calibri" panose="020F0502020204030204" pitchFamily="34" charset="0"/>
                <a:cs typeface="Calibri" panose="020F0502020204030204" pitchFamily="34" charset="0"/>
              </a:rPr>
              <a:t>150.00</a:t>
            </a:r>
          </a:p>
        </p:txBody>
      </p:sp>
      <p:sp>
        <p:nvSpPr>
          <p:cNvPr id="9" name="Content Placeholder 8"/>
          <p:cNvSpPr>
            <a:spLocks noGrp="1"/>
          </p:cNvSpPr>
          <p:nvPr>
            <p:ph sz="quarter" idx="20"/>
          </p:nvPr>
        </p:nvSpPr>
        <p:spPr>
          <a:xfrm>
            <a:off x="2271486" y="3369025"/>
            <a:ext cx="3657600" cy="455369"/>
          </a:xfrm>
          <a:ln>
            <a:noFill/>
          </a:ln>
        </p:spPr>
        <p:txBody>
          <a:bodyPr anchor="ctr" anchorCtr="0"/>
          <a:lstStyle/>
          <a:p>
            <a:r>
              <a:rPr lang="en-US" sz="2600" dirty="0">
                <a:latin typeface="Calibri" panose="020F0502020204030204" pitchFamily="34" charset="0"/>
                <a:cs typeface="Calibri" panose="020F0502020204030204" pitchFamily="34" charset="0"/>
              </a:rPr>
              <a:t>Cash</a:t>
            </a:r>
          </a:p>
        </p:txBody>
      </p:sp>
      <p:sp>
        <p:nvSpPr>
          <p:cNvPr id="10" name="Content Placeholder 9"/>
          <p:cNvSpPr>
            <a:spLocks noGrp="1"/>
          </p:cNvSpPr>
          <p:nvPr>
            <p:ph sz="quarter" idx="21"/>
          </p:nvPr>
        </p:nvSpPr>
        <p:spPr>
          <a:xfrm>
            <a:off x="7148286" y="3366590"/>
            <a:ext cx="1447800" cy="457805"/>
          </a:xfrm>
          <a:ln>
            <a:noFill/>
          </a:ln>
        </p:spPr>
        <p:txBody>
          <a:bodyPr anchor="ctr" anchorCtr="0"/>
          <a:lstStyle/>
          <a:p>
            <a:pPr algn="r"/>
            <a:r>
              <a:rPr lang="en-US" sz="2600" dirty="0">
                <a:latin typeface="Calibri" panose="020F0502020204030204" pitchFamily="34" charset="0"/>
                <a:cs typeface="Calibri" panose="020F0502020204030204" pitchFamily="34" charset="0"/>
              </a:rPr>
              <a:t>150.00</a:t>
            </a:r>
          </a:p>
        </p:txBody>
      </p:sp>
      <p:sp>
        <p:nvSpPr>
          <p:cNvPr id="4" name="Slide Number Placeholder 3"/>
          <p:cNvSpPr>
            <a:spLocks noGrp="1"/>
          </p:cNvSpPr>
          <p:nvPr>
            <p:ph type="sldNum" sz="quarter" idx="10"/>
          </p:nvPr>
        </p:nvSpPr>
        <p:spPr/>
        <p:txBody>
          <a:bodyPr/>
          <a:lstStyle/>
          <a:p>
            <a:fld id="{67B19427-F580-D146-B60E-4CADEE75497F}"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graphicFrame>
        <p:nvGraphicFramePr>
          <p:cNvPr id="14" name="Table 13" descr="The T account for cash on April 30 is as follows. 11,709.45 balance debited, 1,035.00 debited, 36.00 debited. 425 credited, 150.00 credited. The balance on the debit side is 12,204.85."/>
          <p:cNvGraphicFramePr>
            <a:graphicFrameLocks noGrp="1"/>
          </p:cNvGraphicFramePr>
          <p:nvPr>
            <p:extLst>
              <p:ext uri="{D42A27DB-BD31-4B8C-83A1-F6EECF244321}">
                <p14:modId xmlns:p14="http://schemas.microsoft.com/office/powerpoint/2010/main" xmlns="" val="561789666"/>
              </p:ext>
            </p:extLst>
          </p:nvPr>
        </p:nvGraphicFramePr>
        <p:xfrm>
          <a:off x="762850" y="4036160"/>
          <a:ext cx="7603900" cy="2286000"/>
        </p:xfrm>
        <a:graphic>
          <a:graphicData uri="http://schemas.openxmlformats.org/drawingml/2006/table">
            <a:tbl>
              <a:tblPr firstRow="1">
                <a:tableStyleId>{5C22544A-7EE6-4342-B048-85BDC9FD1C3A}</a:tableStyleId>
              </a:tblPr>
              <a:tblGrid>
                <a:gridCol w="1115822">
                  <a:extLst>
                    <a:ext uri="{9D8B030D-6E8A-4147-A177-3AD203B41FA5}">
                      <a16:colId xmlns:a16="http://schemas.microsoft.com/office/drawing/2014/main" xmlns="" val="20000"/>
                    </a:ext>
                  </a:extLst>
                </a:gridCol>
                <a:gridCol w="1297858">
                  <a:extLst>
                    <a:ext uri="{9D8B030D-6E8A-4147-A177-3AD203B41FA5}">
                      <a16:colId xmlns:a16="http://schemas.microsoft.com/office/drawing/2014/main" xmlns="" val="20001"/>
                    </a:ext>
                  </a:extLst>
                </a:gridCol>
                <a:gridCol w="1402185">
                  <a:extLst>
                    <a:ext uri="{9D8B030D-6E8A-4147-A177-3AD203B41FA5}">
                      <a16:colId xmlns:a16="http://schemas.microsoft.com/office/drawing/2014/main" xmlns="" val="20002"/>
                    </a:ext>
                  </a:extLst>
                </a:gridCol>
                <a:gridCol w="1028615">
                  <a:extLst>
                    <a:ext uri="{9D8B030D-6E8A-4147-A177-3AD203B41FA5}">
                      <a16:colId xmlns:a16="http://schemas.microsoft.com/office/drawing/2014/main" xmlns="" val="20003"/>
                    </a:ext>
                  </a:extLst>
                </a:gridCol>
                <a:gridCol w="2759420">
                  <a:extLst>
                    <a:ext uri="{9D8B030D-6E8A-4147-A177-3AD203B41FA5}">
                      <a16:colId xmlns:a16="http://schemas.microsoft.com/office/drawing/2014/main" xmlns="" val="20004"/>
                    </a:ext>
                  </a:extLst>
                </a:gridCol>
              </a:tblGrid>
              <a:tr h="259080">
                <a:tc gridSpan="5">
                  <a:txBody>
                    <a:bodyPr/>
                    <a:lstStyle/>
                    <a:p>
                      <a:pPr algn="ctr" fontAlgn="b">
                        <a:lnSpc>
                          <a:spcPct val="100000"/>
                        </a:lnSpc>
                      </a:pPr>
                      <a:r>
                        <a:rPr lang="en-US" sz="2400" b="1" i="0" u="none" strike="noStrike" dirty="0">
                          <a:solidFill>
                            <a:srgbClr val="000000"/>
                          </a:solidFill>
                          <a:effectLst/>
                          <a:latin typeface="Calibri" panose="020F0502020204030204" pitchFamily="34" charset="0"/>
                        </a:rPr>
                        <a:t>Cash</a:t>
                      </a:r>
                    </a:p>
                  </a:txBody>
                  <a:tcPr marL="0" marR="0" marT="9144" marB="9144"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2200" b="0" i="0" u="none" strike="noStrike" dirty="0">
                        <a:solidFill>
                          <a:srgbClr val="000000"/>
                        </a:solidFill>
                        <a:effectLst/>
                        <a:latin typeface="Calibri" panose="020F0502020204030204" pitchFamily="34" charset="0"/>
                      </a:endParaRPr>
                    </a:p>
                  </a:txBody>
                  <a:tcPr marL="4233" marR="4233" marT="27432" marB="27432" anchor="b"/>
                </a:tc>
                <a:tc hMerge="1">
                  <a:txBody>
                    <a:bodyPr/>
                    <a:lstStyle/>
                    <a:p>
                      <a:pPr algn="r" fontAlgn="b"/>
                      <a:endParaRPr lang="en-US" sz="2200" b="0" i="0" u="none" strike="noStrike" dirty="0">
                        <a:solidFill>
                          <a:srgbClr val="000000"/>
                        </a:solidFill>
                        <a:effectLst/>
                        <a:latin typeface="Calibri" panose="020F0502020204030204" pitchFamily="34" charset="0"/>
                      </a:endParaRPr>
                    </a:p>
                  </a:txBody>
                  <a:tcPr marL="4233" marT="27432" marB="27432" anchor="b"/>
                </a:tc>
                <a:tc hMerge="1">
                  <a:txBody>
                    <a:bodyPr/>
                    <a:lstStyle/>
                    <a:p>
                      <a:pPr algn="r" fontAlgn="b"/>
                      <a:endParaRPr lang="en-US" sz="2200" b="0" i="0" u="none" strike="noStrike" dirty="0">
                        <a:solidFill>
                          <a:srgbClr val="000000"/>
                        </a:solidFill>
                        <a:effectLst/>
                        <a:latin typeface="Calibri" panose="020F0502020204030204" pitchFamily="34" charset="0"/>
                      </a:endParaRPr>
                    </a:p>
                  </a:txBody>
                  <a:tcPr marR="4233" marT="27432" marB="27432" anchor="b"/>
                </a:tc>
                <a:tc hMerge="1">
                  <a:txBody>
                    <a:bodyPr/>
                    <a:lstStyle/>
                    <a:p>
                      <a:pPr algn="r" fontAlgn="b"/>
                      <a:endParaRPr lang="en-US" sz="2200" b="0" i="0" u="none" strike="noStrike" dirty="0">
                        <a:solidFill>
                          <a:srgbClr val="000000"/>
                        </a:solidFill>
                        <a:effectLst/>
                        <a:latin typeface="Calibri" panose="020F0502020204030204" pitchFamily="34" charset="0"/>
                      </a:endParaRPr>
                    </a:p>
                  </a:txBody>
                  <a:tcPr marL="4233" marR="4233" marT="27432" marB="27432" anchor="b"/>
                </a:tc>
                <a:extLst>
                  <a:ext uri="{0D108BD9-81ED-4DB2-BD59-A6C34878D82A}">
                    <a16:rowId xmlns:a16="http://schemas.microsoft.com/office/drawing/2014/main" xmlns="" val="10000"/>
                  </a:ext>
                </a:extLst>
              </a:tr>
              <a:tr h="259080">
                <a:tc>
                  <a:txBody>
                    <a:bodyPr/>
                    <a:lstStyle/>
                    <a:p>
                      <a:pPr algn="r" fontAlgn="b">
                        <a:lnSpc>
                          <a:spcPct val="100000"/>
                        </a:lnSpc>
                      </a:pPr>
                      <a:r>
                        <a:rPr lang="en-US" sz="2400" u="none" strike="noStrike" dirty="0">
                          <a:effectLst/>
                        </a:rPr>
                        <a:t>Apr. 30</a:t>
                      </a:r>
                      <a:endParaRPr lang="en-US" sz="2400" b="0" i="0" u="none" strike="noStrike" dirty="0">
                        <a:solidFill>
                          <a:srgbClr val="000000"/>
                        </a:solidFill>
                        <a:effectLst/>
                        <a:latin typeface="Calibri" panose="020F0502020204030204" pitchFamily="34" charset="0"/>
                      </a:endParaRPr>
                    </a:p>
                  </a:txBody>
                  <a:tcPr marT="9144" marB="9144"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lnSpc>
                          <a:spcPct val="100000"/>
                        </a:lnSpc>
                      </a:pPr>
                      <a:r>
                        <a:rPr lang="en-US" sz="2400" u="none" strike="noStrike" dirty="0">
                          <a:effectLst/>
                        </a:rPr>
                        <a:t>Balance</a:t>
                      </a:r>
                      <a:endParaRPr lang="en-US" sz="2400" b="0" i="0" u="none" strike="noStrike" dirty="0">
                        <a:solidFill>
                          <a:srgbClr val="000000"/>
                        </a:solidFill>
                        <a:effectLst/>
                        <a:latin typeface="Calibri" panose="020F0502020204030204" pitchFamily="34" charset="0"/>
                      </a:endParaRPr>
                    </a:p>
                  </a:txBody>
                  <a:tcPr marL="4233" marR="4233" marT="9144" marB="9144"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lnSpc>
                          <a:spcPct val="100000"/>
                        </a:lnSpc>
                      </a:pPr>
                      <a:r>
                        <a:rPr lang="en-US" sz="2400" u="none" strike="noStrike" dirty="0">
                          <a:effectLst/>
                        </a:rPr>
                        <a:t>11,709.45</a:t>
                      </a:r>
                      <a:endParaRPr lang="en-US" sz="2400" b="0" i="0" u="none" strike="noStrike" dirty="0">
                        <a:solidFill>
                          <a:srgbClr val="000000"/>
                        </a:solidFill>
                        <a:effectLst/>
                        <a:latin typeface="Calibri" panose="020F0502020204030204" pitchFamily="34" charset="0"/>
                      </a:endParaRPr>
                    </a:p>
                  </a:txBody>
                  <a:tcPr marL="4233" marT="9144" marB="9144"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lnSpc>
                          <a:spcPct val="100000"/>
                        </a:lnSpc>
                      </a:pPr>
                      <a:r>
                        <a:rPr lang="en-US" sz="2400" u="none" strike="noStrike" dirty="0">
                          <a:effectLst/>
                        </a:rPr>
                        <a:t>Apr. 30</a:t>
                      </a:r>
                      <a:endParaRPr lang="en-US" sz="2400" b="0" i="0" u="none" strike="noStrike" dirty="0">
                        <a:solidFill>
                          <a:srgbClr val="000000"/>
                        </a:solidFill>
                        <a:effectLst/>
                        <a:latin typeface="Calibri" panose="020F0502020204030204" pitchFamily="34" charset="0"/>
                      </a:endParaRPr>
                    </a:p>
                  </a:txBody>
                  <a:tcPr marR="4233" marT="9144" marB="9144"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lnSpc>
                          <a:spcPct val="100000"/>
                        </a:lnSpc>
                      </a:pPr>
                      <a:r>
                        <a:rPr lang="en-US" sz="2400" u="none" strike="noStrike" dirty="0">
                          <a:effectLst/>
                        </a:rPr>
                        <a:t>425.60</a:t>
                      </a:r>
                      <a:endParaRPr lang="en-US" sz="2400" b="0" i="0" u="none" strike="noStrike" dirty="0">
                        <a:solidFill>
                          <a:srgbClr val="000000"/>
                        </a:solidFill>
                        <a:effectLst/>
                        <a:latin typeface="Calibri" panose="020F0502020204030204" pitchFamily="34" charset="0"/>
                      </a:endParaRPr>
                    </a:p>
                  </a:txBody>
                  <a:tcPr marL="4233" marT="9144" marB="9144"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9080">
                <a:tc>
                  <a:txBody>
                    <a:bodyPr/>
                    <a:lstStyle/>
                    <a:p>
                      <a:pPr algn="r" fontAlgn="b">
                        <a:lnSpc>
                          <a:spcPct val="100000"/>
                        </a:lnSpc>
                      </a:pPr>
                      <a:r>
                        <a:rPr lang="en-US" sz="2400" u="none" strike="noStrike" dirty="0">
                          <a:effectLst/>
                        </a:rPr>
                        <a:t>30</a:t>
                      </a:r>
                      <a:endParaRPr lang="en-US" sz="2400" b="0" i="0" u="none" strike="noStrike" dirty="0">
                        <a:solidFill>
                          <a:srgbClr val="000000"/>
                        </a:solidFill>
                        <a:effectLst/>
                        <a:latin typeface="Calibri" panose="020F0502020204030204" pitchFamily="34" charset="0"/>
                      </a:endParaRPr>
                    </a:p>
                  </a:txBody>
                  <a:tcPr marT="9144" marB="914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100000"/>
                        </a:lnSpc>
                      </a:pPr>
                      <a:endParaRPr lang="en-US" sz="2400" b="0" i="0" u="none" strike="noStrike" dirty="0">
                        <a:solidFill>
                          <a:srgbClr val="000000"/>
                        </a:solidFill>
                        <a:effectLst/>
                        <a:latin typeface="Calibri" panose="020F0502020204030204" pitchFamily="34" charset="0"/>
                      </a:endParaRPr>
                    </a:p>
                  </a:txBody>
                  <a:tcPr marL="4233" marR="4233" marT="9144" marB="914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lnSpc>
                          <a:spcPct val="100000"/>
                        </a:lnSpc>
                      </a:pPr>
                      <a:r>
                        <a:rPr lang="en-US" sz="2400" u="none" strike="noStrike" dirty="0">
                          <a:effectLst/>
                        </a:rPr>
                        <a:t>500.00</a:t>
                      </a:r>
                    </a:p>
                    <a:p>
                      <a:pPr algn="r" fontAlgn="b">
                        <a:lnSpc>
                          <a:spcPct val="100000"/>
                        </a:lnSpc>
                      </a:pPr>
                      <a:r>
                        <a:rPr lang="en-US" sz="2400" b="0" i="0" u="none" strike="noStrike" dirty="0">
                          <a:solidFill>
                            <a:srgbClr val="000000"/>
                          </a:solidFill>
                          <a:effectLst/>
                          <a:latin typeface="Calibri" panose="020F0502020204030204" pitchFamily="34" charset="0"/>
                        </a:rPr>
                        <a:t>535.00</a:t>
                      </a:r>
                    </a:p>
                  </a:txBody>
                  <a:tcPr marL="4233" marT="9144" marB="9144"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lnSpc>
                          <a:spcPct val="100000"/>
                        </a:lnSpc>
                      </a:pPr>
                      <a:r>
                        <a:rPr lang="en-US" sz="2400" u="none" strike="noStrike" dirty="0">
                          <a:effectLst/>
                        </a:rPr>
                        <a:t>30</a:t>
                      </a:r>
                      <a:endParaRPr lang="en-US" sz="2400" b="0" i="0" u="none" strike="noStrike" dirty="0">
                        <a:solidFill>
                          <a:srgbClr val="000000"/>
                        </a:solidFill>
                        <a:effectLst/>
                        <a:latin typeface="Calibri" panose="020F0502020204030204" pitchFamily="34" charset="0"/>
                      </a:endParaRPr>
                    </a:p>
                  </a:txBody>
                  <a:tcPr marR="4233"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lnSpc>
                          <a:spcPct val="100000"/>
                        </a:lnSpc>
                      </a:pPr>
                      <a:r>
                        <a:rPr lang="en-US" sz="2400" u="none" strike="noStrike" dirty="0">
                          <a:effectLst/>
                        </a:rPr>
                        <a:t>150.00</a:t>
                      </a:r>
                      <a:endParaRPr lang="en-US" sz="2400" b="0" i="0" u="none" strike="noStrike" dirty="0">
                        <a:solidFill>
                          <a:srgbClr val="000000"/>
                        </a:solidFill>
                        <a:effectLst/>
                        <a:latin typeface="Calibri" panose="020F0502020204030204" pitchFamily="34" charset="0"/>
                      </a:endParaRPr>
                    </a:p>
                  </a:txBody>
                  <a:tcPr marL="4233" marT="9144" marB="914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9080">
                <a:tc>
                  <a:txBody>
                    <a:bodyPr/>
                    <a:lstStyle/>
                    <a:p>
                      <a:pPr algn="r" fontAlgn="b">
                        <a:lnSpc>
                          <a:spcPct val="100000"/>
                        </a:lnSpc>
                      </a:pPr>
                      <a:r>
                        <a:rPr lang="en-US" sz="2400" u="none" strike="noStrike" dirty="0">
                          <a:effectLst/>
                        </a:rPr>
                        <a:t>30</a:t>
                      </a:r>
                      <a:endParaRPr lang="en-US" sz="2400" b="0" i="0" u="none" strike="noStrike" dirty="0">
                        <a:solidFill>
                          <a:srgbClr val="000000"/>
                        </a:solidFill>
                        <a:effectLst/>
                        <a:latin typeface="Calibri" panose="020F0502020204030204" pitchFamily="34" charset="0"/>
                      </a:endParaRPr>
                    </a:p>
                  </a:txBody>
                  <a:tcPr marT="9144" marB="9144"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00000"/>
                        </a:lnSpc>
                      </a:pPr>
                      <a:endParaRPr lang="en-US" sz="2400" b="0" i="0" u="none" strike="noStrike" dirty="0">
                        <a:solidFill>
                          <a:srgbClr val="000000"/>
                        </a:solidFill>
                        <a:effectLst/>
                        <a:latin typeface="Calibri" panose="020F0502020204030204" pitchFamily="34" charset="0"/>
                      </a:endParaRPr>
                    </a:p>
                  </a:txBody>
                  <a:tcPr marL="4233" marR="4233" marT="9144" marB="9144"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US" sz="2400" u="none" strike="noStrike" dirty="0">
                          <a:effectLst/>
                        </a:rPr>
                        <a:t>36.00</a:t>
                      </a:r>
                      <a:endParaRPr lang="en-US" sz="2400" b="0" i="0" u="none" strike="noStrike" dirty="0">
                        <a:solidFill>
                          <a:srgbClr val="000000"/>
                        </a:solidFill>
                        <a:effectLst/>
                        <a:latin typeface="Calibri" panose="020F0502020204030204" pitchFamily="34" charset="0"/>
                      </a:endParaRPr>
                    </a:p>
                  </a:txBody>
                  <a:tcPr marL="4233" marT="9144" marB="9144"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00000"/>
                        </a:lnSpc>
                      </a:pPr>
                      <a:endParaRPr lang="en-US" sz="2400" b="0" i="0" u="none" strike="noStrike" dirty="0">
                        <a:solidFill>
                          <a:srgbClr val="000000"/>
                        </a:solidFill>
                        <a:effectLst/>
                        <a:latin typeface="Calibri" panose="020F0502020204030204" pitchFamily="34" charset="0"/>
                      </a:endParaRPr>
                    </a:p>
                  </a:txBody>
                  <a:tcPr marR="4233" marT="9144" marB="9144"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00000"/>
                        </a:lnSpc>
                      </a:pPr>
                      <a:endParaRPr lang="en-US" sz="2400" b="0" i="0" u="none" strike="noStrike" dirty="0">
                        <a:solidFill>
                          <a:srgbClr val="000000"/>
                        </a:solidFill>
                        <a:effectLst/>
                        <a:latin typeface="Calibri" panose="020F0502020204030204" pitchFamily="34" charset="0"/>
                      </a:endParaRPr>
                    </a:p>
                  </a:txBody>
                  <a:tcPr marL="4233" marT="9144" marB="9144"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59080">
                <a:tc>
                  <a:txBody>
                    <a:bodyPr/>
                    <a:lstStyle/>
                    <a:p>
                      <a:pPr algn="r" fontAlgn="b">
                        <a:lnSpc>
                          <a:spcPct val="100000"/>
                        </a:lnSpc>
                      </a:pPr>
                      <a:r>
                        <a:rPr lang="en-US" sz="2400" u="none" strike="noStrike" dirty="0">
                          <a:effectLst/>
                        </a:rPr>
                        <a:t>Apr. 30</a:t>
                      </a:r>
                      <a:endParaRPr lang="en-US" sz="2400" b="0" i="0" u="none" strike="noStrike" dirty="0">
                        <a:solidFill>
                          <a:srgbClr val="000000"/>
                        </a:solidFill>
                        <a:effectLst/>
                        <a:latin typeface="Calibri" panose="020F0502020204030204" pitchFamily="34" charset="0"/>
                      </a:endParaRPr>
                    </a:p>
                  </a:txBody>
                  <a:tcPr marT="9144" marB="914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00000"/>
                        </a:lnSpc>
                      </a:pPr>
                      <a:r>
                        <a:rPr lang="en-US" sz="2400" u="none" strike="noStrike" dirty="0">
                          <a:effectLst/>
                        </a:rPr>
                        <a:t>Balance</a:t>
                      </a:r>
                      <a:endParaRPr lang="en-US" sz="2400" b="0" i="0" u="none" strike="noStrike" dirty="0">
                        <a:solidFill>
                          <a:srgbClr val="000000"/>
                        </a:solidFill>
                        <a:effectLst/>
                        <a:latin typeface="Calibri" panose="020F0502020204030204" pitchFamily="34" charset="0"/>
                      </a:endParaRPr>
                    </a:p>
                  </a:txBody>
                  <a:tcPr marL="4233" marR="4233" marT="9144" marB="914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US" sz="2400" b="1" u="none" strike="noStrike" dirty="0">
                          <a:solidFill>
                            <a:srgbClr val="990000"/>
                          </a:solidFill>
                          <a:effectLst/>
                        </a:rPr>
                        <a:t>12,204.85</a:t>
                      </a:r>
                      <a:endParaRPr lang="en-US" sz="2400" b="1" i="0" u="none" strike="noStrike" dirty="0">
                        <a:solidFill>
                          <a:srgbClr val="990000"/>
                        </a:solidFill>
                        <a:effectLst/>
                        <a:latin typeface="Calibri" panose="020F0502020204030204" pitchFamily="34" charset="0"/>
                      </a:endParaRPr>
                    </a:p>
                  </a:txBody>
                  <a:tcPr marL="4233" marT="9144" marB="914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00000"/>
                        </a:lnSpc>
                      </a:pPr>
                      <a:endParaRPr lang="en-US" sz="2400" b="0" i="0" u="none" strike="noStrike" dirty="0">
                        <a:solidFill>
                          <a:srgbClr val="000000"/>
                        </a:solidFill>
                        <a:effectLst/>
                        <a:latin typeface="Calibri" panose="020F0502020204030204" pitchFamily="34" charset="0"/>
                      </a:endParaRPr>
                    </a:p>
                  </a:txBody>
                  <a:tcPr marR="4233" marT="9144" marB="91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00000"/>
                        </a:lnSpc>
                      </a:pPr>
                      <a:endParaRPr lang="en-US" sz="2400" b="0" i="0" u="none" strike="noStrike" dirty="0">
                        <a:solidFill>
                          <a:srgbClr val="000000"/>
                        </a:solidFill>
                        <a:effectLst/>
                        <a:latin typeface="Calibri" panose="020F0502020204030204" pitchFamily="34" charset="0"/>
                      </a:endParaRPr>
                    </a:p>
                  </a:txBody>
                  <a:tcPr marL="4233" marT="9144" marB="914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8173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E271F-A567-4199-B4AE-62CAEE6A9682}"/>
              </a:ext>
            </a:extLst>
          </p:cNvPr>
          <p:cNvSpPr>
            <a:spLocks noGrp="1"/>
          </p:cNvSpPr>
          <p:nvPr>
            <p:ph type="title"/>
          </p:nvPr>
        </p:nvSpPr>
        <p:spPr>
          <a:ln>
            <a:noFill/>
          </a:ln>
        </p:spPr>
        <p:txBody>
          <a:bodyPr/>
          <a:lstStyle/>
          <a:p>
            <a:r>
              <a:rPr lang="en-US" dirty="0"/>
              <a:t>Do It! 3: Bank Reconciliation</a:t>
            </a:r>
          </a:p>
        </p:txBody>
      </p:sp>
      <p:sp>
        <p:nvSpPr>
          <p:cNvPr id="3" name="Content Placeholder 2">
            <a:extLst>
              <a:ext uri="{FF2B5EF4-FFF2-40B4-BE49-F238E27FC236}">
                <a16:creationId xmlns:a16="http://schemas.microsoft.com/office/drawing/2014/main" xmlns="" id="{39BF9058-AD37-46C0-92B2-E7A9B48A714E}"/>
              </a:ext>
            </a:extLst>
          </p:cNvPr>
          <p:cNvSpPr>
            <a:spLocks noGrp="1"/>
          </p:cNvSpPr>
          <p:nvPr>
            <p:ph sz="quarter" idx="16"/>
          </p:nvPr>
        </p:nvSpPr>
        <p:spPr>
          <a:xfrm>
            <a:off x="304800" y="1455730"/>
            <a:ext cx="8534400" cy="2220452"/>
          </a:xfrm>
          <a:ln>
            <a:noFill/>
          </a:ln>
        </p:spPr>
        <p:txBody>
          <a:bodyPr/>
          <a:lstStyle/>
          <a:p>
            <a:pPr>
              <a:lnSpc>
                <a:spcPct val="95000"/>
              </a:lnSpc>
              <a:spcBef>
                <a:spcPts val="1200"/>
              </a:spcBef>
            </a:pPr>
            <a:r>
              <a:rPr lang="en-US" altLang="en-US" sz="2400" dirty="0"/>
              <a:t>Deepika Kann owns Deepika Fine Fabrics. Deepika asks you to explain how she should treat the following reconciling items when reconciling the company’s bank account: (1) a debit memorandum for an NSF check, (2) a credit memorandum for an electronic funds transfer from one of the company’s customers received by the bank, (3) outstanding checks, and (4) a deposit in </a:t>
            </a:r>
            <a:r>
              <a:rPr lang="en-US" sz="2400" dirty="0"/>
              <a:t>transit.</a:t>
            </a:r>
          </a:p>
        </p:txBody>
      </p:sp>
      <p:sp>
        <p:nvSpPr>
          <p:cNvPr id="6" name="Content Placeholder 5">
            <a:extLst>
              <a:ext uri="{FF2B5EF4-FFF2-40B4-BE49-F238E27FC236}">
                <a16:creationId xmlns:a16="http://schemas.microsoft.com/office/drawing/2014/main" xmlns="" id="{3BB31869-32F6-49F5-9176-33FD6B0A236E}"/>
              </a:ext>
            </a:extLst>
          </p:cNvPr>
          <p:cNvSpPr>
            <a:spLocks noGrp="1"/>
          </p:cNvSpPr>
          <p:nvPr>
            <p:ph sz="quarter" idx="17"/>
          </p:nvPr>
        </p:nvSpPr>
        <p:spPr>
          <a:xfrm>
            <a:off x="304800" y="3722720"/>
            <a:ext cx="3048000" cy="389335"/>
          </a:xfrm>
          <a:ln>
            <a:noFill/>
          </a:ln>
        </p:spPr>
        <p:txBody>
          <a:bodyPr/>
          <a:lstStyle/>
          <a:p>
            <a:r>
              <a:rPr lang="en-US" sz="2400" b="1" dirty="0">
                <a:solidFill>
                  <a:srgbClr val="00007F"/>
                </a:solidFill>
              </a:rPr>
              <a:t>Solution</a:t>
            </a:r>
          </a:p>
        </p:txBody>
      </p:sp>
      <p:sp>
        <p:nvSpPr>
          <p:cNvPr id="7" name="Content Placeholder 6">
            <a:extLst>
              <a:ext uri="{FF2B5EF4-FFF2-40B4-BE49-F238E27FC236}">
                <a16:creationId xmlns:a16="http://schemas.microsoft.com/office/drawing/2014/main" xmlns="" id="{6CCE420A-EEF2-444C-9608-A124019CE84D}"/>
              </a:ext>
            </a:extLst>
          </p:cNvPr>
          <p:cNvSpPr>
            <a:spLocks noGrp="1"/>
          </p:cNvSpPr>
          <p:nvPr>
            <p:ph sz="quarter" idx="18"/>
          </p:nvPr>
        </p:nvSpPr>
        <p:spPr>
          <a:xfrm>
            <a:off x="304800" y="4141818"/>
            <a:ext cx="8534400" cy="349712"/>
          </a:xfrm>
          <a:ln>
            <a:noFill/>
          </a:ln>
        </p:spPr>
        <p:txBody>
          <a:bodyPr/>
          <a:lstStyle/>
          <a:p>
            <a:r>
              <a:rPr lang="en-US" sz="2400" dirty="0"/>
              <a:t>Sally should treat the reconciling items as follows.</a:t>
            </a:r>
          </a:p>
        </p:txBody>
      </p:sp>
      <p:sp>
        <p:nvSpPr>
          <p:cNvPr id="8" name="Content Placeholder 7">
            <a:extLst>
              <a:ext uri="{FF2B5EF4-FFF2-40B4-BE49-F238E27FC236}">
                <a16:creationId xmlns:a16="http://schemas.microsoft.com/office/drawing/2014/main" xmlns="" id="{A4D21153-9FE5-4C4F-9FF5-390323742B11}"/>
              </a:ext>
            </a:extLst>
          </p:cNvPr>
          <p:cNvSpPr>
            <a:spLocks noGrp="1"/>
          </p:cNvSpPr>
          <p:nvPr>
            <p:ph sz="quarter" idx="19"/>
          </p:nvPr>
        </p:nvSpPr>
        <p:spPr>
          <a:xfrm>
            <a:off x="304800" y="4681342"/>
            <a:ext cx="3048000" cy="317646"/>
          </a:xfrm>
          <a:ln>
            <a:noFill/>
          </a:ln>
        </p:spPr>
        <p:txBody>
          <a:bodyPr anchor="ctr" anchorCtr="0"/>
          <a:lstStyle/>
          <a:p>
            <a:pPr marL="402336" indent="-402336">
              <a:buFont typeface="+mj-lt"/>
              <a:buAutoNum type="arabicPeriod"/>
            </a:pPr>
            <a:r>
              <a:rPr lang="en-US" sz="2400" dirty="0"/>
              <a:t>N</a:t>
            </a:r>
            <a:r>
              <a:rPr lang="en-US" sz="100" dirty="0"/>
              <a:t> </a:t>
            </a:r>
            <a:r>
              <a:rPr lang="en-US" sz="2400" dirty="0"/>
              <a:t>S</a:t>
            </a:r>
            <a:r>
              <a:rPr lang="en-US" sz="100" dirty="0"/>
              <a:t> </a:t>
            </a:r>
            <a:r>
              <a:rPr lang="en-US" sz="2400" dirty="0"/>
              <a:t>F check:</a:t>
            </a:r>
          </a:p>
        </p:txBody>
      </p:sp>
      <p:sp>
        <p:nvSpPr>
          <p:cNvPr id="12" name="Content Placeholder 11">
            <a:extLst>
              <a:ext uri="{FF2B5EF4-FFF2-40B4-BE49-F238E27FC236}">
                <a16:creationId xmlns:a16="http://schemas.microsoft.com/office/drawing/2014/main" xmlns="" id="{BCFDA80B-4570-4443-9C59-58CB4CC41A76}"/>
              </a:ext>
            </a:extLst>
          </p:cNvPr>
          <p:cNvSpPr>
            <a:spLocks noGrp="1"/>
          </p:cNvSpPr>
          <p:nvPr>
            <p:ph sz="quarter" idx="23"/>
          </p:nvPr>
        </p:nvSpPr>
        <p:spPr>
          <a:xfrm>
            <a:off x="4256252" y="4681342"/>
            <a:ext cx="4572899" cy="320040"/>
          </a:xfrm>
          <a:ln>
            <a:noFill/>
          </a:ln>
        </p:spPr>
        <p:txBody>
          <a:bodyPr anchor="ctr" anchorCtr="0"/>
          <a:lstStyle/>
          <a:p>
            <a:r>
              <a:rPr lang="en-US" altLang="en-US" sz="2400" b="1" dirty="0"/>
              <a:t>Deduct from balance per books</a:t>
            </a:r>
            <a:endParaRPr lang="en-US" sz="2400" dirty="0"/>
          </a:p>
        </p:txBody>
      </p:sp>
      <p:sp>
        <p:nvSpPr>
          <p:cNvPr id="9" name="Content Placeholder 8">
            <a:extLst>
              <a:ext uri="{FF2B5EF4-FFF2-40B4-BE49-F238E27FC236}">
                <a16:creationId xmlns:a16="http://schemas.microsoft.com/office/drawing/2014/main" xmlns="" id="{FB13494B-AC91-4F81-B02A-2BF747343765}"/>
              </a:ext>
            </a:extLst>
          </p:cNvPr>
          <p:cNvSpPr>
            <a:spLocks noGrp="1"/>
          </p:cNvSpPr>
          <p:nvPr>
            <p:ph sz="quarter" idx="20"/>
          </p:nvPr>
        </p:nvSpPr>
        <p:spPr>
          <a:xfrm>
            <a:off x="304800" y="5045526"/>
            <a:ext cx="3735935" cy="317646"/>
          </a:xfrm>
          <a:ln>
            <a:noFill/>
          </a:ln>
        </p:spPr>
        <p:txBody>
          <a:bodyPr anchor="ctr" anchorCtr="0"/>
          <a:lstStyle/>
          <a:p>
            <a:pPr marL="402336" indent="-402336">
              <a:buFont typeface="+mj-lt"/>
              <a:buAutoNum type="arabicPeriod" startAt="2"/>
            </a:pPr>
            <a:r>
              <a:rPr lang="en-US" sz="2400" dirty="0"/>
              <a:t>Electronic funds transfer:</a:t>
            </a:r>
          </a:p>
        </p:txBody>
      </p:sp>
      <p:sp>
        <p:nvSpPr>
          <p:cNvPr id="13" name="Content Placeholder 12">
            <a:extLst>
              <a:ext uri="{FF2B5EF4-FFF2-40B4-BE49-F238E27FC236}">
                <a16:creationId xmlns:a16="http://schemas.microsoft.com/office/drawing/2014/main" xmlns="" id="{C47B8D48-0616-4E64-9263-6624201B6B48}"/>
              </a:ext>
            </a:extLst>
          </p:cNvPr>
          <p:cNvSpPr>
            <a:spLocks noGrp="1"/>
          </p:cNvSpPr>
          <p:nvPr>
            <p:ph sz="quarter" idx="24"/>
          </p:nvPr>
        </p:nvSpPr>
        <p:spPr>
          <a:xfrm>
            <a:off x="4256252" y="5044059"/>
            <a:ext cx="4572899" cy="319113"/>
          </a:xfrm>
          <a:ln>
            <a:noFill/>
          </a:ln>
        </p:spPr>
        <p:txBody>
          <a:bodyPr anchor="ctr" anchorCtr="0"/>
          <a:lstStyle/>
          <a:p>
            <a:r>
              <a:rPr lang="en-US" altLang="en-US" sz="2400" b="1" dirty="0"/>
              <a:t>Add to balance per books</a:t>
            </a:r>
            <a:endParaRPr lang="en-US" sz="2400" dirty="0"/>
          </a:p>
        </p:txBody>
      </p:sp>
      <p:sp>
        <p:nvSpPr>
          <p:cNvPr id="10" name="Content Placeholder 9">
            <a:extLst>
              <a:ext uri="{FF2B5EF4-FFF2-40B4-BE49-F238E27FC236}">
                <a16:creationId xmlns:a16="http://schemas.microsoft.com/office/drawing/2014/main" xmlns="" id="{B69438CC-BD60-4860-9776-77D870382D3E}"/>
              </a:ext>
            </a:extLst>
          </p:cNvPr>
          <p:cNvSpPr>
            <a:spLocks noGrp="1"/>
          </p:cNvSpPr>
          <p:nvPr>
            <p:ph sz="quarter" idx="21"/>
          </p:nvPr>
        </p:nvSpPr>
        <p:spPr>
          <a:xfrm>
            <a:off x="304800" y="5402270"/>
            <a:ext cx="3508250" cy="320040"/>
          </a:xfrm>
          <a:ln>
            <a:noFill/>
          </a:ln>
        </p:spPr>
        <p:txBody>
          <a:bodyPr anchor="ctr" anchorCtr="0"/>
          <a:lstStyle/>
          <a:p>
            <a:pPr marL="402336" indent="-402336">
              <a:buFont typeface="+mj-lt"/>
              <a:buAutoNum type="arabicPeriod" startAt="3"/>
            </a:pPr>
            <a:r>
              <a:rPr lang="en-US" altLang="en-US" sz="2400" dirty="0"/>
              <a:t>Outstanding checks:</a:t>
            </a:r>
            <a:endParaRPr lang="en-US" sz="2400" dirty="0"/>
          </a:p>
        </p:txBody>
      </p:sp>
      <p:sp>
        <p:nvSpPr>
          <p:cNvPr id="14" name="Content Placeholder 13">
            <a:extLst>
              <a:ext uri="{FF2B5EF4-FFF2-40B4-BE49-F238E27FC236}">
                <a16:creationId xmlns:a16="http://schemas.microsoft.com/office/drawing/2014/main" xmlns="" id="{865794A4-0663-4275-8429-CF9F623D85C4}"/>
              </a:ext>
            </a:extLst>
          </p:cNvPr>
          <p:cNvSpPr>
            <a:spLocks noGrp="1"/>
          </p:cNvSpPr>
          <p:nvPr>
            <p:ph sz="quarter" idx="25"/>
          </p:nvPr>
        </p:nvSpPr>
        <p:spPr>
          <a:xfrm>
            <a:off x="4256251" y="5402270"/>
            <a:ext cx="4572900" cy="320040"/>
          </a:xfrm>
          <a:ln>
            <a:noFill/>
          </a:ln>
        </p:spPr>
        <p:txBody>
          <a:bodyPr anchor="ctr" anchorCtr="0"/>
          <a:lstStyle/>
          <a:p>
            <a:r>
              <a:rPr lang="en-US" altLang="en-US" sz="2400" b="1" dirty="0">
                <a:latin typeface="Calibri" panose="020F0502020204030204" pitchFamily="34" charset="0"/>
              </a:rPr>
              <a:t>Deduct from balance per bank</a:t>
            </a:r>
            <a:endParaRPr lang="en-US" sz="2400" dirty="0">
              <a:latin typeface="Calibri" panose="020F0502020204030204" pitchFamily="34" charset="0"/>
            </a:endParaRPr>
          </a:p>
        </p:txBody>
      </p:sp>
      <p:sp>
        <p:nvSpPr>
          <p:cNvPr id="11" name="Content Placeholder 10">
            <a:extLst>
              <a:ext uri="{FF2B5EF4-FFF2-40B4-BE49-F238E27FC236}">
                <a16:creationId xmlns:a16="http://schemas.microsoft.com/office/drawing/2014/main" xmlns="" id="{2E11F9C5-5D25-498A-A2EF-B36362449913}"/>
              </a:ext>
            </a:extLst>
          </p:cNvPr>
          <p:cNvSpPr>
            <a:spLocks noGrp="1"/>
          </p:cNvSpPr>
          <p:nvPr>
            <p:ph sz="quarter" idx="22"/>
          </p:nvPr>
        </p:nvSpPr>
        <p:spPr>
          <a:xfrm>
            <a:off x="304799" y="5765284"/>
            <a:ext cx="3128775" cy="320040"/>
          </a:xfrm>
          <a:ln>
            <a:noFill/>
          </a:ln>
        </p:spPr>
        <p:txBody>
          <a:bodyPr anchor="ctr" anchorCtr="0"/>
          <a:lstStyle/>
          <a:p>
            <a:pPr marL="402336" indent="-402336">
              <a:buFont typeface="+mj-lt"/>
              <a:buAutoNum type="arabicPeriod" startAt="4"/>
            </a:pPr>
            <a:r>
              <a:rPr lang="en-US" altLang="en-US" sz="2400" dirty="0"/>
              <a:t>Deposit in transit:</a:t>
            </a:r>
            <a:endParaRPr lang="en-US" sz="2400" dirty="0"/>
          </a:p>
        </p:txBody>
      </p:sp>
      <p:sp>
        <p:nvSpPr>
          <p:cNvPr id="15" name="Content Placeholder 14">
            <a:extLst>
              <a:ext uri="{FF2B5EF4-FFF2-40B4-BE49-F238E27FC236}">
                <a16:creationId xmlns:a16="http://schemas.microsoft.com/office/drawing/2014/main" xmlns="" id="{B1FF7BEF-4408-463F-8F56-864440C997B9}"/>
              </a:ext>
            </a:extLst>
          </p:cNvPr>
          <p:cNvSpPr>
            <a:spLocks noGrp="1"/>
          </p:cNvSpPr>
          <p:nvPr>
            <p:ph sz="quarter" idx="26"/>
          </p:nvPr>
        </p:nvSpPr>
        <p:spPr>
          <a:xfrm>
            <a:off x="4256251" y="5765285"/>
            <a:ext cx="4582948" cy="320040"/>
          </a:xfrm>
          <a:ln>
            <a:noFill/>
          </a:ln>
        </p:spPr>
        <p:txBody>
          <a:bodyPr anchor="ctr" anchorCtr="0"/>
          <a:lstStyle/>
          <a:p>
            <a:r>
              <a:rPr lang="en-US" altLang="en-US" sz="2400" b="1" dirty="0">
                <a:latin typeface="Calibri" panose="020F0502020204030204" pitchFamily="34" charset="0"/>
              </a:rPr>
              <a:t>Add to balance per bank</a:t>
            </a:r>
            <a:endParaRPr lang="en-US" sz="2400" dirty="0">
              <a:latin typeface="Calibri" panose="020F0502020204030204" pitchFamily="34" charset="0"/>
            </a:endParaRPr>
          </a:p>
        </p:txBody>
      </p:sp>
      <p:sp>
        <p:nvSpPr>
          <p:cNvPr id="4" name="Slide Number Placeholder 3">
            <a:extLst>
              <a:ext uri="{FF2B5EF4-FFF2-40B4-BE49-F238E27FC236}">
                <a16:creationId xmlns:a16="http://schemas.microsoft.com/office/drawing/2014/main" xmlns="" id="{2BF2847B-D3B2-4527-A1ED-35BE1D7CBA35}"/>
              </a:ext>
            </a:extLst>
          </p:cNvPr>
          <p:cNvSpPr>
            <a:spLocks noGrp="1"/>
          </p:cNvSpPr>
          <p:nvPr>
            <p:ph type="sldNum" sz="quarter" idx="10"/>
          </p:nvPr>
        </p:nvSpPr>
        <p:spPr>
          <a:ln>
            <a:noFill/>
          </a:ln>
        </p:spPr>
        <p:txBody>
          <a:bodyPr/>
          <a:lstStyle/>
          <a:p>
            <a:fld id="{67B19427-F580-D146-B60E-4CADEE75497F}" type="slidenum">
              <a:rPr lang="en-US" smtClean="0"/>
              <a:pPr/>
              <a:t>45</a:t>
            </a:fld>
            <a:endParaRPr lang="en-US" dirty="0"/>
          </a:p>
        </p:txBody>
      </p:sp>
      <p:sp>
        <p:nvSpPr>
          <p:cNvPr id="5" name="Footer Placeholder 4">
            <a:extLst>
              <a:ext uri="{FF2B5EF4-FFF2-40B4-BE49-F238E27FC236}">
                <a16:creationId xmlns:a16="http://schemas.microsoft.com/office/drawing/2014/main" xmlns="" id="{283ADD4B-608B-4548-BE35-DE73CE79015A}"/>
              </a:ext>
            </a:extLst>
          </p:cNvPr>
          <p:cNvSpPr>
            <a:spLocks noGrp="1"/>
          </p:cNvSpPr>
          <p:nvPr>
            <p:ph type="ftr" sz="quarter" idx="11"/>
          </p:nvPr>
        </p:nvSpPr>
        <p:spPr>
          <a:ln>
            <a:noFill/>
          </a:ln>
        </p:spPr>
        <p:txBody>
          <a:bodyPr/>
          <a:lstStyle/>
          <a:p>
            <a:r>
              <a:rPr lang="en-US" dirty="0"/>
              <a:t>Copyright ©2019 John Wiley &amp; Sons, Inc. </a:t>
            </a:r>
          </a:p>
        </p:txBody>
      </p:sp>
    </p:spTree>
    <p:extLst>
      <p:ext uri="{BB962C8B-B14F-4D97-AF65-F5344CB8AC3E}">
        <p14:creationId xmlns:p14="http://schemas.microsoft.com/office/powerpoint/2010/main" xmlns="" val="25887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build="p"/>
      <p:bldP spid="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07EF3-2D70-462B-89C3-F69E28DB34C0}"/>
              </a:ext>
            </a:extLst>
          </p:cNvPr>
          <p:cNvSpPr>
            <a:spLocks noGrp="1"/>
          </p:cNvSpPr>
          <p:nvPr>
            <p:ph type="title"/>
          </p:nvPr>
        </p:nvSpPr>
        <p:spPr/>
        <p:txBody>
          <a:bodyPr/>
          <a:lstStyle/>
          <a:p>
            <a:r>
              <a:rPr lang="en-US" dirty="0"/>
              <a:t>Bank Reconciliation </a:t>
            </a:r>
            <a:endParaRPr lang="en-US" sz="2000" b="0" dirty="0"/>
          </a:p>
        </p:txBody>
      </p:sp>
      <p:sp>
        <p:nvSpPr>
          <p:cNvPr id="4" name="Slide Number Placeholder 3">
            <a:extLst>
              <a:ext uri="{FF2B5EF4-FFF2-40B4-BE49-F238E27FC236}">
                <a16:creationId xmlns:a16="http://schemas.microsoft.com/office/drawing/2014/main" xmlns="" id="{8A63F718-640F-4D59-9040-62E033F9A4CD}"/>
              </a:ext>
            </a:extLst>
          </p:cNvPr>
          <p:cNvSpPr>
            <a:spLocks noGrp="1"/>
          </p:cNvSpPr>
          <p:nvPr>
            <p:ph type="sldNum" sz="quarter" idx="10"/>
          </p:nvPr>
        </p:nvSpPr>
        <p:spPr/>
        <p:txBody>
          <a:bodyPr/>
          <a:lstStyle/>
          <a:p>
            <a:fld id="{67B19427-F580-D146-B60E-4CADEE75497F}" type="slidenum">
              <a:rPr lang="en-US" smtClean="0"/>
              <a:pPr/>
              <a:t>46</a:t>
            </a:fld>
            <a:endParaRPr lang="en-US" dirty="0"/>
          </a:p>
        </p:txBody>
      </p:sp>
      <p:sp>
        <p:nvSpPr>
          <p:cNvPr id="5" name="Footer Placeholder 4">
            <a:extLst>
              <a:ext uri="{FF2B5EF4-FFF2-40B4-BE49-F238E27FC236}">
                <a16:creationId xmlns:a16="http://schemas.microsoft.com/office/drawing/2014/main" xmlns="" id="{3369EF88-6F26-4848-97D7-D435F24624C9}"/>
              </a:ext>
            </a:extLst>
          </p:cNvPr>
          <p:cNvSpPr>
            <a:spLocks noGrp="1"/>
          </p:cNvSpPr>
          <p:nvPr>
            <p:ph type="ftr" sz="quarter" idx="11"/>
          </p:nvPr>
        </p:nvSpPr>
        <p:spPr/>
        <p:txBody>
          <a:bodyPr/>
          <a:lstStyle/>
          <a:p>
            <a:r>
              <a:rPr lang="en-US" dirty="0"/>
              <a:t>Copyright ©2019 John Wiley &amp; Sons, Inc. </a:t>
            </a:r>
          </a:p>
        </p:txBody>
      </p:sp>
      <p:pic>
        <p:nvPicPr>
          <p:cNvPr id="9" name="Picture 8">
            <a:extLst>
              <a:ext uri="{FF2B5EF4-FFF2-40B4-BE49-F238E27FC236}">
                <a16:creationId xmlns:a16="http://schemas.microsoft.com/office/drawing/2014/main" xmlns="" id="{102CDC74-4954-45FA-B60F-D9F3D850C102}"/>
              </a:ext>
            </a:extLst>
          </p:cNvPr>
          <p:cNvPicPr>
            <a:picLocks noChangeAspect="1"/>
          </p:cNvPicPr>
          <p:nvPr/>
        </p:nvPicPr>
        <p:blipFill>
          <a:blip r:embed="rId2"/>
          <a:stretch>
            <a:fillRect/>
          </a:stretch>
        </p:blipFill>
        <p:spPr>
          <a:xfrm>
            <a:off x="304800" y="1408332"/>
            <a:ext cx="8155164" cy="4687667"/>
          </a:xfrm>
          <a:prstGeom prst="rect">
            <a:avLst/>
          </a:prstGeom>
        </p:spPr>
      </p:pic>
    </p:spTree>
    <p:extLst>
      <p:ext uri="{BB962C8B-B14F-4D97-AF65-F5344CB8AC3E}">
        <p14:creationId xmlns:p14="http://schemas.microsoft.com/office/powerpoint/2010/main" xmlns="" val="1335877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07EF3-2D70-462B-89C3-F69E28DB34C0}"/>
              </a:ext>
            </a:extLst>
          </p:cNvPr>
          <p:cNvSpPr>
            <a:spLocks noGrp="1"/>
          </p:cNvSpPr>
          <p:nvPr>
            <p:ph type="title"/>
          </p:nvPr>
        </p:nvSpPr>
        <p:spPr>
          <a:xfrm>
            <a:off x="304800" y="469095"/>
            <a:ext cx="8534400" cy="646331"/>
          </a:xfrm>
        </p:spPr>
        <p:txBody>
          <a:bodyPr/>
          <a:lstStyle/>
          <a:p>
            <a:r>
              <a:rPr lang="en-US" dirty="0"/>
              <a:t>Bank Reconciliation </a:t>
            </a:r>
            <a:endParaRPr lang="en-US" sz="2000" b="0" dirty="0"/>
          </a:p>
        </p:txBody>
      </p:sp>
      <p:sp>
        <p:nvSpPr>
          <p:cNvPr id="4" name="Slide Number Placeholder 3">
            <a:extLst>
              <a:ext uri="{FF2B5EF4-FFF2-40B4-BE49-F238E27FC236}">
                <a16:creationId xmlns:a16="http://schemas.microsoft.com/office/drawing/2014/main" xmlns="" id="{8A63F718-640F-4D59-9040-62E033F9A4CD}"/>
              </a:ext>
            </a:extLst>
          </p:cNvPr>
          <p:cNvSpPr>
            <a:spLocks noGrp="1"/>
          </p:cNvSpPr>
          <p:nvPr>
            <p:ph type="sldNum" sz="quarter" idx="10"/>
          </p:nvPr>
        </p:nvSpPr>
        <p:spPr/>
        <p:txBody>
          <a:bodyPr/>
          <a:lstStyle/>
          <a:p>
            <a:fld id="{67B19427-F580-D146-B60E-4CADEE75497F}" type="slidenum">
              <a:rPr lang="en-US" smtClean="0"/>
              <a:pPr/>
              <a:t>47</a:t>
            </a:fld>
            <a:endParaRPr lang="en-US" dirty="0"/>
          </a:p>
        </p:txBody>
      </p:sp>
      <p:sp>
        <p:nvSpPr>
          <p:cNvPr id="5" name="Footer Placeholder 4">
            <a:extLst>
              <a:ext uri="{FF2B5EF4-FFF2-40B4-BE49-F238E27FC236}">
                <a16:creationId xmlns:a16="http://schemas.microsoft.com/office/drawing/2014/main" xmlns="" id="{3369EF88-6F26-4848-97D7-D435F24624C9}"/>
              </a:ext>
            </a:extLst>
          </p:cNvPr>
          <p:cNvSpPr>
            <a:spLocks noGrp="1"/>
          </p:cNvSpPr>
          <p:nvPr>
            <p:ph type="ftr" sz="quarter" idx="11"/>
          </p:nvPr>
        </p:nvSpPr>
        <p:spPr/>
        <p:txBody>
          <a:bodyPr/>
          <a:lstStyle/>
          <a:p>
            <a:r>
              <a:rPr lang="en-US" dirty="0"/>
              <a:t>Copyright ©2019 John Wiley &amp; Sons, Inc. </a:t>
            </a:r>
          </a:p>
        </p:txBody>
      </p:sp>
      <p:pic>
        <p:nvPicPr>
          <p:cNvPr id="6" name="Picture 5">
            <a:extLst>
              <a:ext uri="{FF2B5EF4-FFF2-40B4-BE49-F238E27FC236}">
                <a16:creationId xmlns:a16="http://schemas.microsoft.com/office/drawing/2014/main" xmlns="" id="{5B8A7429-0524-4385-8FBE-5D4044C7715E}"/>
              </a:ext>
            </a:extLst>
          </p:cNvPr>
          <p:cNvPicPr>
            <a:picLocks noChangeAspect="1"/>
          </p:cNvPicPr>
          <p:nvPr/>
        </p:nvPicPr>
        <p:blipFill>
          <a:blip r:embed="rId2"/>
          <a:stretch>
            <a:fillRect/>
          </a:stretch>
        </p:blipFill>
        <p:spPr>
          <a:xfrm>
            <a:off x="0" y="1009020"/>
            <a:ext cx="7926105" cy="5875523"/>
          </a:xfrm>
          <a:prstGeom prst="rect">
            <a:avLst/>
          </a:prstGeom>
        </p:spPr>
      </p:pic>
    </p:spTree>
    <p:extLst>
      <p:ext uri="{BB962C8B-B14F-4D97-AF65-F5344CB8AC3E}">
        <p14:creationId xmlns:p14="http://schemas.microsoft.com/office/powerpoint/2010/main" xmlns="" val="229749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07EF3-2D70-462B-89C3-F69E28DB34C0}"/>
              </a:ext>
            </a:extLst>
          </p:cNvPr>
          <p:cNvSpPr>
            <a:spLocks noGrp="1"/>
          </p:cNvSpPr>
          <p:nvPr>
            <p:ph type="title"/>
          </p:nvPr>
        </p:nvSpPr>
        <p:spPr>
          <a:xfrm>
            <a:off x="304800" y="469095"/>
            <a:ext cx="8534400" cy="646331"/>
          </a:xfrm>
        </p:spPr>
        <p:txBody>
          <a:bodyPr/>
          <a:lstStyle/>
          <a:p>
            <a:r>
              <a:rPr lang="en-US" dirty="0"/>
              <a:t>Bank Reconciliation </a:t>
            </a:r>
            <a:endParaRPr lang="en-US" sz="2000" b="0" dirty="0"/>
          </a:p>
        </p:txBody>
      </p:sp>
      <p:sp>
        <p:nvSpPr>
          <p:cNvPr id="4" name="Slide Number Placeholder 3">
            <a:extLst>
              <a:ext uri="{FF2B5EF4-FFF2-40B4-BE49-F238E27FC236}">
                <a16:creationId xmlns:a16="http://schemas.microsoft.com/office/drawing/2014/main" xmlns="" id="{8A63F718-640F-4D59-9040-62E033F9A4CD}"/>
              </a:ext>
            </a:extLst>
          </p:cNvPr>
          <p:cNvSpPr>
            <a:spLocks noGrp="1"/>
          </p:cNvSpPr>
          <p:nvPr>
            <p:ph type="sldNum" sz="quarter" idx="10"/>
          </p:nvPr>
        </p:nvSpPr>
        <p:spPr/>
        <p:txBody>
          <a:bodyPr/>
          <a:lstStyle/>
          <a:p>
            <a:fld id="{67B19427-F580-D146-B60E-4CADEE75497F}" type="slidenum">
              <a:rPr lang="en-US" smtClean="0"/>
              <a:pPr/>
              <a:t>48</a:t>
            </a:fld>
            <a:endParaRPr lang="en-US" dirty="0"/>
          </a:p>
        </p:txBody>
      </p:sp>
      <p:sp>
        <p:nvSpPr>
          <p:cNvPr id="5" name="Footer Placeholder 4">
            <a:extLst>
              <a:ext uri="{FF2B5EF4-FFF2-40B4-BE49-F238E27FC236}">
                <a16:creationId xmlns:a16="http://schemas.microsoft.com/office/drawing/2014/main" xmlns="" id="{3369EF88-6F26-4848-97D7-D435F24624C9}"/>
              </a:ext>
            </a:extLst>
          </p:cNvPr>
          <p:cNvSpPr>
            <a:spLocks noGrp="1"/>
          </p:cNvSpPr>
          <p:nvPr>
            <p:ph type="ftr" sz="quarter" idx="11"/>
          </p:nvPr>
        </p:nvSpPr>
        <p:spPr/>
        <p:txBody>
          <a:bodyPr/>
          <a:lstStyle/>
          <a:p>
            <a:r>
              <a:rPr lang="en-US" dirty="0"/>
              <a:t>Copyright ©2019 John Wiley &amp; Sons, Inc. </a:t>
            </a:r>
          </a:p>
        </p:txBody>
      </p:sp>
      <p:pic>
        <p:nvPicPr>
          <p:cNvPr id="7" name="Picture 6">
            <a:extLst>
              <a:ext uri="{FF2B5EF4-FFF2-40B4-BE49-F238E27FC236}">
                <a16:creationId xmlns:a16="http://schemas.microsoft.com/office/drawing/2014/main" xmlns="" id="{06BACD5E-BAF8-4C31-9D85-DD7D0B6499DB}"/>
              </a:ext>
            </a:extLst>
          </p:cNvPr>
          <p:cNvPicPr>
            <a:picLocks noChangeAspect="1"/>
          </p:cNvPicPr>
          <p:nvPr/>
        </p:nvPicPr>
        <p:blipFill>
          <a:blip r:embed="rId2"/>
          <a:stretch>
            <a:fillRect/>
          </a:stretch>
        </p:blipFill>
        <p:spPr>
          <a:xfrm>
            <a:off x="-14416" y="1000360"/>
            <a:ext cx="9065638" cy="5160860"/>
          </a:xfrm>
          <a:prstGeom prst="rect">
            <a:avLst/>
          </a:prstGeom>
        </p:spPr>
      </p:pic>
    </p:spTree>
    <p:extLst>
      <p:ext uri="{BB962C8B-B14F-4D97-AF65-F5344CB8AC3E}">
        <p14:creationId xmlns:p14="http://schemas.microsoft.com/office/powerpoint/2010/main" xmlns="" val="1384564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07EF3-2D70-462B-89C3-F69E28DB34C0}"/>
              </a:ext>
            </a:extLst>
          </p:cNvPr>
          <p:cNvSpPr>
            <a:spLocks noGrp="1"/>
          </p:cNvSpPr>
          <p:nvPr>
            <p:ph type="title"/>
          </p:nvPr>
        </p:nvSpPr>
        <p:spPr>
          <a:xfrm>
            <a:off x="304800" y="469095"/>
            <a:ext cx="8534400" cy="646331"/>
          </a:xfrm>
        </p:spPr>
        <p:txBody>
          <a:bodyPr/>
          <a:lstStyle/>
          <a:p>
            <a:r>
              <a:rPr lang="en-US" dirty="0"/>
              <a:t>Bank Reconciliation </a:t>
            </a:r>
            <a:endParaRPr lang="en-US" sz="2000" b="0" dirty="0"/>
          </a:p>
        </p:txBody>
      </p:sp>
      <p:sp>
        <p:nvSpPr>
          <p:cNvPr id="4" name="Slide Number Placeholder 3">
            <a:extLst>
              <a:ext uri="{FF2B5EF4-FFF2-40B4-BE49-F238E27FC236}">
                <a16:creationId xmlns:a16="http://schemas.microsoft.com/office/drawing/2014/main" xmlns="" id="{8A63F718-640F-4D59-9040-62E033F9A4CD}"/>
              </a:ext>
            </a:extLst>
          </p:cNvPr>
          <p:cNvSpPr>
            <a:spLocks noGrp="1"/>
          </p:cNvSpPr>
          <p:nvPr>
            <p:ph type="sldNum" sz="quarter" idx="10"/>
          </p:nvPr>
        </p:nvSpPr>
        <p:spPr/>
        <p:txBody>
          <a:bodyPr/>
          <a:lstStyle/>
          <a:p>
            <a:fld id="{67B19427-F580-D146-B60E-4CADEE75497F}" type="slidenum">
              <a:rPr lang="en-US" smtClean="0"/>
              <a:pPr/>
              <a:t>49</a:t>
            </a:fld>
            <a:endParaRPr lang="en-US" dirty="0"/>
          </a:p>
        </p:txBody>
      </p:sp>
      <p:sp>
        <p:nvSpPr>
          <p:cNvPr id="5" name="Footer Placeholder 4">
            <a:extLst>
              <a:ext uri="{FF2B5EF4-FFF2-40B4-BE49-F238E27FC236}">
                <a16:creationId xmlns:a16="http://schemas.microsoft.com/office/drawing/2014/main" xmlns="" id="{3369EF88-6F26-4848-97D7-D435F24624C9}"/>
              </a:ext>
            </a:extLst>
          </p:cNvPr>
          <p:cNvSpPr>
            <a:spLocks noGrp="1"/>
          </p:cNvSpPr>
          <p:nvPr>
            <p:ph type="ftr" sz="quarter" idx="11"/>
          </p:nvPr>
        </p:nvSpPr>
        <p:spPr/>
        <p:txBody>
          <a:bodyPr/>
          <a:lstStyle/>
          <a:p>
            <a:r>
              <a:rPr lang="en-US" dirty="0"/>
              <a:t>Copyright ©2019 John Wiley &amp; Sons, Inc. </a:t>
            </a:r>
          </a:p>
        </p:txBody>
      </p:sp>
      <p:pic>
        <p:nvPicPr>
          <p:cNvPr id="6" name="Picture 5">
            <a:extLst>
              <a:ext uri="{FF2B5EF4-FFF2-40B4-BE49-F238E27FC236}">
                <a16:creationId xmlns:a16="http://schemas.microsoft.com/office/drawing/2014/main" xmlns="" id="{E0A8D64B-7218-43C2-8462-7C9214564714}"/>
              </a:ext>
            </a:extLst>
          </p:cNvPr>
          <p:cNvPicPr>
            <a:picLocks noChangeAspect="1"/>
          </p:cNvPicPr>
          <p:nvPr/>
        </p:nvPicPr>
        <p:blipFill>
          <a:blip r:embed="rId2"/>
          <a:stretch>
            <a:fillRect/>
          </a:stretch>
        </p:blipFill>
        <p:spPr>
          <a:xfrm>
            <a:off x="0" y="393200"/>
            <a:ext cx="6379690" cy="5843915"/>
          </a:xfrm>
          <a:prstGeom prst="rect">
            <a:avLst/>
          </a:prstGeom>
        </p:spPr>
      </p:pic>
    </p:spTree>
    <p:extLst>
      <p:ext uri="{BB962C8B-B14F-4D97-AF65-F5344CB8AC3E}">
        <p14:creationId xmlns:p14="http://schemas.microsoft.com/office/powerpoint/2010/main" xmlns="" val="58366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304800" y="1455730"/>
            <a:ext cx="8534400" cy="4781385"/>
          </a:xfrm>
        </p:spPr>
        <p:txBody>
          <a:bodyPr/>
          <a:lstStyle/>
          <a:p>
            <a:pPr>
              <a:lnSpc>
                <a:spcPct val="100000"/>
              </a:lnSpc>
              <a:spcBef>
                <a:spcPts val="1200"/>
              </a:spcBef>
            </a:pPr>
            <a:r>
              <a:rPr lang="en-US" sz="3200" b="1" dirty="0">
                <a:solidFill>
                  <a:srgbClr val="990000"/>
                </a:solidFill>
              </a:rPr>
              <a:t>Internal Control: </a:t>
            </a:r>
            <a:r>
              <a:rPr lang="en-US" dirty="0"/>
              <a:t>is a process designed to provide reasonable assurance regarding the achievement of company objectives related to operations.</a:t>
            </a:r>
            <a:endParaRPr lang="en-US" sz="3200" dirty="0">
              <a:solidFill>
                <a:srgbClr val="990000"/>
              </a:solidFill>
            </a:endParaRPr>
          </a:p>
          <a:p>
            <a:pPr>
              <a:lnSpc>
                <a:spcPct val="100000"/>
              </a:lnSpc>
              <a:spcBef>
                <a:spcPts val="1200"/>
              </a:spcBef>
            </a:pPr>
            <a:r>
              <a:rPr lang="en-US" b="1" dirty="0"/>
              <a:t>Purposes of internal control:</a:t>
            </a:r>
          </a:p>
          <a:p>
            <a:pPr marL="685800" indent="-457200">
              <a:lnSpc>
                <a:spcPct val="100000"/>
              </a:lnSpc>
              <a:spcBef>
                <a:spcPts val="1200"/>
              </a:spcBef>
              <a:buFont typeface="+mj-lt"/>
              <a:buAutoNum type="arabicPeriod"/>
            </a:pPr>
            <a:r>
              <a:rPr lang="en-US" dirty="0"/>
              <a:t>Safeguard assets. </a:t>
            </a:r>
          </a:p>
          <a:p>
            <a:pPr marL="685800" indent="-457200">
              <a:lnSpc>
                <a:spcPct val="100000"/>
              </a:lnSpc>
              <a:spcBef>
                <a:spcPts val="1200"/>
              </a:spcBef>
              <a:buFont typeface="+mj-lt"/>
              <a:buAutoNum type="arabicPeriod"/>
            </a:pPr>
            <a:r>
              <a:rPr lang="en-US" dirty="0"/>
              <a:t>Enhance accuracy and reliability of accounting records. </a:t>
            </a:r>
          </a:p>
          <a:p>
            <a:pPr marL="685800" indent="-457200">
              <a:lnSpc>
                <a:spcPct val="100000"/>
              </a:lnSpc>
              <a:spcBef>
                <a:spcPts val="1200"/>
              </a:spcBef>
              <a:buFont typeface="+mj-lt"/>
              <a:buAutoNum type="arabicPeriod"/>
            </a:pPr>
            <a:r>
              <a:rPr lang="en-US" dirty="0"/>
              <a:t>Increase efficiency of operations.</a:t>
            </a:r>
          </a:p>
          <a:p>
            <a:pPr marL="685800" indent="-457200">
              <a:lnSpc>
                <a:spcPct val="100000"/>
              </a:lnSpc>
              <a:spcBef>
                <a:spcPts val="1200"/>
              </a:spcBef>
              <a:buFont typeface="+mj-lt"/>
              <a:buAutoNum type="arabicPeriod"/>
            </a:pPr>
            <a:r>
              <a:rPr lang="en-US" dirty="0"/>
              <a:t>Ensure compliance with laws and regulations.</a:t>
            </a:r>
          </a:p>
        </p:txBody>
      </p:sp>
      <p:sp>
        <p:nvSpPr>
          <p:cNvPr id="4" name="Slide Number Placeholder 3"/>
          <p:cNvSpPr>
            <a:spLocks noGrp="1"/>
          </p:cNvSpPr>
          <p:nvPr>
            <p:ph type="sldNum" sz="quarter" idx="10"/>
          </p:nvPr>
        </p:nvSpPr>
        <p:spPr/>
        <p:txBody>
          <a:bodyPr/>
          <a:lstStyle/>
          <a:p>
            <a:fld id="{67B19427-F580-D146-B60E-4CADEE75497F}"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
        <p:nvSpPr>
          <p:cNvPr id="8" name="Title 1"/>
          <p:cNvSpPr>
            <a:spLocks noGrp="1"/>
          </p:cNvSpPr>
          <p:nvPr>
            <p:ph type="title"/>
          </p:nvPr>
        </p:nvSpPr>
        <p:spPr>
          <a:xfrm>
            <a:off x="304800" y="762001"/>
            <a:ext cx="8534400" cy="646331"/>
          </a:xfrm>
        </p:spPr>
        <p:txBody>
          <a:bodyPr/>
          <a:lstStyle/>
          <a:p>
            <a:r>
              <a:rPr lang="en-US" dirty="0"/>
              <a:t>Fraud and Internal Control </a:t>
            </a:r>
            <a:r>
              <a:rPr lang="en-US" sz="2000" b="0" dirty="0"/>
              <a:t>(2 of 2)</a:t>
            </a:r>
            <a:endParaRPr lang="en-US" dirty="0"/>
          </a:p>
        </p:txBody>
      </p:sp>
    </p:spTree>
    <p:extLst>
      <p:ext uri="{BB962C8B-B14F-4D97-AF65-F5344CB8AC3E}">
        <p14:creationId xmlns:p14="http://schemas.microsoft.com/office/powerpoint/2010/main" xmlns="" val="2383891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4</a:t>
            </a:r>
            <a:br>
              <a:rPr lang="en-IN" dirty="0">
                <a:solidFill>
                  <a:srgbClr val="931B21"/>
                </a:solidFill>
              </a:rPr>
            </a:br>
            <a:r>
              <a:rPr lang="en-IN" dirty="0">
                <a:solidFill>
                  <a:schemeClr val="accent1"/>
                </a:solidFill>
              </a:rPr>
              <a:t>Explain the Reporting of Cash</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50</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966274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46331"/>
          </a:xfrm>
          <a:ln>
            <a:noFill/>
          </a:ln>
        </p:spPr>
        <p:txBody>
          <a:bodyPr vert="horz" lIns="91440" tIns="45720" rIns="91440" bIns="45720" rtlCol="0" anchor="t">
            <a:spAutoFit/>
          </a:bodyPr>
          <a:lstStyle/>
          <a:p>
            <a:r>
              <a:rPr lang="en-IN" dirty="0"/>
              <a:t>Reporting of Cash</a:t>
            </a:r>
            <a:endParaRPr lang="en-US" dirty="0"/>
          </a:p>
        </p:txBody>
      </p:sp>
      <p:sp>
        <p:nvSpPr>
          <p:cNvPr id="3" name="Content Placeholder 2"/>
          <p:cNvSpPr>
            <a:spLocks noGrp="1"/>
          </p:cNvSpPr>
          <p:nvPr>
            <p:ph sz="quarter" idx="16"/>
          </p:nvPr>
        </p:nvSpPr>
        <p:spPr>
          <a:xfrm>
            <a:off x="304800" y="1455730"/>
            <a:ext cx="8534400" cy="4261100"/>
          </a:xfrm>
        </p:spPr>
        <p:txBody>
          <a:bodyPr/>
          <a:lstStyle/>
          <a:p>
            <a:pPr marL="574675" indent="-346075">
              <a:lnSpc>
                <a:spcPct val="100000"/>
              </a:lnSpc>
              <a:spcBef>
                <a:spcPts val="1200"/>
              </a:spcBef>
              <a:buClr>
                <a:schemeClr val="accent2"/>
              </a:buClr>
              <a:buFont typeface="Arial" panose="020B0604020202020204" pitchFamily="34" charset="0"/>
              <a:buChar char="•"/>
            </a:pPr>
            <a:r>
              <a:rPr lang="en-US" b="1" dirty="0">
                <a:solidFill>
                  <a:srgbClr val="00007F"/>
                </a:solidFill>
              </a:rPr>
              <a:t>Cash</a:t>
            </a:r>
            <a:r>
              <a:rPr lang="en-US" dirty="0">
                <a:solidFill>
                  <a:schemeClr val="accent2"/>
                </a:solidFill>
              </a:rPr>
              <a:t> </a:t>
            </a:r>
            <a:r>
              <a:rPr lang="en-US" dirty="0"/>
              <a:t>consists of coins, currency (paper money), checks, money orders, and money on hand or deposit </a:t>
            </a:r>
          </a:p>
          <a:p>
            <a:pPr marL="574675" indent="-346075">
              <a:lnSpc>
                <a:spcPct val="100000"/>
              </a:lnSpc>
              <a:spcBef>
                <a:spcPts val="1200"/>
              </a:spcBef>
              <a:buClr>
                <a:schemeClr val="accent2"/>
              </a:buClr>
              <a:buFont typeface="Arial" panose="020B0604020202020204" pitchFamily="34" charset="0"/>
              <a:buChar char="•"/>
            </a:pPr>
            <a:r>
              <a:rPr lang="en-US" dirty="0"/>
              <a:t>The statement of financial position reports amount of cash available at a given point in time</a:t>
            </a:r>
          </a:p>
          <a:p>
            <a:pPr marL="1143000" indent="-339725">
              <a:lnSpc>
                <a:spcPct val="100000"/>
              </a:lnSpc>
              <a:spcBef>
                <a:spcPts val="1200"/>
              </a:spcBef>
              <a:buClr>
                <a:schemeClr val="accent2"/>
              </a:buClr>
              <a:buSzPct val="80000"/>
              <a:buFont typeface="Wingdings" panose="05000000000000000000" pitchFamily="2" charset="2"/>
              <a:buChar char="§"/>
            </a:pPr>
            <a:r>
              <a:rPr lang="en-US" dirty="0"/>
              <a:t>Listed first in current assets section</a:t>
            </a:r>
          </a:p>
          <a:p>
            <a:pPr marL="574675" indent="-346075">
              <a:lnSpc>
                <a:spcPct val="100000"/>
              </a:lnSpc>
              <a:spcBef>
                <a:spcPts val="1200"/>
              </a:spcBef>
              <a:buClr>
                <a:schemeClr val="accent2"/>
              </a:buClr>
              <a:buFont typeface="Arial" panose="020B0604020202020204" pitchFamily="34" charset="0"/>
              <a:buChar char="•"/>
            </a:pPr>
            <a:r>
              <a:rPr lang="en-US" dirty="0"/>
              <a:t>Statement of cash flows shows sources and uses of cash during a period of time</a:t>
            </a:r>
          </a:p>
        </p:txBody>
      </p:sp>
      <p:sp>
        <p:nvSpPr>
          <p:cNvPr id="4" name="Slide Number Placeholder 3"/>
          <p:cNvSpPr>
            <a:spLocks noGrp="1"/>
          </p:cNvSpPr>
          <p:nvPr>
            <p:ph type="sldNum" sz="quarter" idx="10"/>
          </p:nvPr>
        </p:nvSpPr>
        <p:spPr/>
        <p:txBody>
          <a:bodyPr/>
          <a:lstStyle/>
          <a:p>
            <a:fld id="{67B19427-F580-D146-B60E-4CADEE75497F}"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561909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Cash </a:t>
            </a:r>
            <a:r>
              <a:rPr lang="en-US" sz="2000" b="0" dirty="0"/>
              <a:t>(1 of 4)</a:t>
            </a:r>
          </a:p>
        </p:txBody>
      </p:sp>
      <p:sp>
        <p:nvSpPr>
          <p:cNvPr id="3" name="Content Placeholder 2"/>
          <p:cNvSpPr>
            <a:spLocks noGrp="1"/>
          </p:cNvSpPr>
          <p:nvPr>
            <p:ph sz="quarter" idx="16"/>
          </p:nvPr>
        </p:nvSpPr>
        <p:spPr>
          <a:xfrm>
            <a:off x="304800" y="1455729"/>
            <a:ext cx="8534400" cy="4781385"/>
          </a:xfrm>
        </p:spPr>
        <p:txBody>
          <a:bodyPr/>
          <a:lstStyle/>
          <a:p>
            <a:pPr>
              <a:lnSpc>
                <a:spcPct val="100000"/>
              </a:lnSpc>
              <a:spcBef>
                <a:spcPts val="1200"/>
              </a:spcBef>
            </a:pPr>
            <a:r>
              <a:rPr lang="en-US" sz="3200" b="1" dirty="0">
                <a:solidFill>
                  <a:srgbClr val="990000"/>
                </a:solidFill>
              </a:rPr>
              <a:t>Cash Equivalents</a:t>
            </a:r>
          </a:p>
          <a:p>
            <a:pPr>
              <a:lnSpc>
                <a:spcPct val="100000"/>
              </a:lnSpc>
              <a:spcBef>
                <a:spcPts val="1200"/>
              </a:spcBef>
            </a:pPr>
            <a:r>
              <a:rPr lang="en-US" b="1" dirty="0">
                <a:solidFill>
                  <a:srgbClr val="000099"/>
                </a:solidFill>
              </a:rPr>
              <a:t>Cash equivalents</a:t>
            </a:r>
            <a:r>
              <a:rPr lang="en-US" dirty="0">
                <a:solidFill>
                  <a:srgbClr val="000099"/>
                </a:solidFill>
              </a:rPr>
              <a:t> </a:t>
            </a:r>
            <a:r>
              <a:rPr lang="en-US" dirty="0"/>
              <a:t>are short-term, highly liquid investments that are both:</a:t>
            </a:r>
          </a:p>
          <a:p>
            <a:pPr marL="685800" indent="-457200">
              <a:lnSpc>
                <a:spcPct val="100000"/>
              </a:lnSpc>
              <a:spcBef>
                <a:spcPts val="1200"/>
              </a:spcBef>
              <a:buFont typeface="+mj-lt"/>
              <a:buAutoNum type="arabicPeriod"/>
            </a:pPr>
            <a:r>
              <a:rPr lang="en-US" dirty="0"/>
              <a:t>Readily convertible to known amounts of cash, and</a:t>
            </a:r>
          </a:p>
          <a:p>
            <a:pPr marL="685800" indent="-457200">
              <a:lnSpc>
                <a:spcPct val="100000"/>
              </a:lnSpc>
              <a:spcBef>
                <a:spcPts val="1200"/>
              </a:spcBef>
              <a:buFont typeface="+mj-lt"/>
              <a:buAutoNum type="arabicPeriod"/>
            </a:pPr>
            <a:r>
              <a:rPr lang="en-US" dirty="0"/>
              <a:t>So near their maturity that their market value is relatively insensitive to changes in interest rates.</a:t>
            </a:r>
          </a:p>
          <a:p>
            <a:pPr>
              <a:lnSpc>
                <a:spcPct val="100000"/>
              </a:lnSpc>
              <a:spcBef>
                <a:spcPts val="1200"/>
              </a:spcBef>
            </a:pPr>
            <a:r>
              <a:rPr lang="en-US" sz="3200" b="1" dirty="0">
                <a:solidFill>
                  <a:srgbClr val="990000"/>
                </a:solidFill>
              </a:rPr>
              <a:t>Restricted Cash</a:t>
            </a:r>
          </a:p>
          <a:p>
            <a:pPr>
              <a:lnSpc>
                <a:spcPct val="100000"/>
              </a:lnSpc>
              <a:spcBef>
                <a:spcPts val="1200"/>
              </a:spcBef>
            </a:pPr>
            <a:r>
              <a:rPr lang="en-US" dirty="0"/>
              <a:t>Cash that is not available for general use.</a:t>
            </a:r>
            <a:r>
              <a:rPr lang="ar-JO" dirty="0"/>
              <a:t> </a:t>
            </a:r>
            <a:r>
              <a:rPr lang="en-GB" dirty="0"/>
              <a:t> It should be reported separately.</a:t>
            </a: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330341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53</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Reporting Cash</a:t>
            </a: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1610318283"/>
              </p:ext>
            </p:extLst>
          </p:nvPr>
        </p:nvGraphicFramePr>
        <p:xfrm>
          <a:off x="838200" y="1757683"/>
          <a:ext cx="7543800" cy="3701796"/>
        </p:xfrm>
        <a:graphic>
          <a:graphicData uri="http://schemas.openxmlformats.org/drawingml/2006/table">
            <a:tbl>
              <a:tblPr firstRow="1">
                <a:tableStyleId>{5C22544A-7EE6-4342-B048-85BDC9FD1C3A}</a:tableStyleId>
              </a:tblPr>
              <a:tblGrid>
                <a:gridCol w="5676161">
                  <a:extLst>
                    <a:ext uri="{9D8B030D-6E8A-4147-A177-3AD203B41FA5}">
                      <a16:colId xmlns:a16="http://schemas.microsoft.com/office/drawing/2014/main" xmlns="" val="20000"/>
                    </a:ext>
                  </a:extLst>
                </a:gridCol>
                <a:gridCol w="1867639">
                  <a:extLst>
                    <a:ext uri="{9D8B030D-6E8A-4147-A177-3AD203B41FA5}">
                      <a16:colId xmlns:a16="http://schemas.microsoft.com/office/drawing/2014/main" xmlns="" val="20001"/>
                    </a:ext>
                  </a:extLst>
                </a:gridCol>
              </a:tblGrid>
              <a:tr h="1037308">
                <a:tc gridSpan="2">
                  <a:txBody>
                    <a:bodyPr/>
                    <a:lstStyle/>
                    <a:p>
                      <a:pPr algn="ctr"/>
                      <a:r>
                        <a:rPr lang="en-US" sz="2600" b="1" i="0" u="none" strike="noStrike" kern="1200" baseline="0" dirty="0">
                          <a:solidFill>
                            <a:schemeClr val="dk1"/>
                          </a:solidFill>
                          <a:latin typeface="+mn-lt"/>
                          <a:ea typeface="+mn-ea"/>
                          <a:cs typeface="+mn-cs"/>
                        </a:rPr>
                        <a:t>Korean Air Lines, Inc.</a:t>
                      </a:r>
                    </a:p>
                    <a:p>
                      <a:pPr algn="ctr">
                        <a:lnSpc>
                          <a:spcPct val="90000"/>
                        </a:lnSpc>
                      </a:pPr>
                      <a:r>
                        <a:rPr lang="en-US" sz="2600" b="1" i="0" u="none" strike="noStrike" kern="1200" baseline="0" dirty="0">
                          <a:solidFill>
                            <a:schemeClr val="dk1"/>
                          </a:solidFill>
                          <a:latin typeface="+mn-lt"/>
                          <a:ea typeface="+mn-ea"/>
                          <a:cs typeface="+mn-cs"/>
                        </a:rPr>
                        <a:t>Statement of Financial Position</a:t>
                      </a:r>
                    </a:p>
                    <a:p>
                      <a:pPr algn="ctr">
                        <a:lnSpc>
                          <a:spcPct val="90000"/>
                        </a:lnSpc>
                      </a:pPr>
                      <a:r>
                        <a:rPr lang="en-US" sz="2600" b="1" i="0" u="none" strike="noStrike" kern="1200" baseline="0" dirty="0">
                          <a:solidFill>
                            <a:schemeClr val="dk1"/>
                          </a:solidFill>
                          <a:latin typeface="+mn-lt"/>
                          <a:ea typeface="+mn-ea"/>
                          <a:cs typeface="+mn-cs"/>
                        </a:rPr>
                        <a:t>(partial, in millions)</a:t>
                      </a:r>
                      <a:endParaRPr lang="en-US" sz="2600" b="1" i="0" u="none" strike="noStrike" dirty="0">
                        <a:solidFill>
                          <a:srgbClr val="000000"/>
                        </a:solidFill>
                        <a:effectLst/>
                        <a:latin typeface="Calibri" panose="020F0502020204030204" pitchFamily="34" charset="0"/>
                      </a:endParaRPr>
                    </a:p>
                  </a:txBody>
                  <a:tcPr marR="4233" marT="91440"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bg1">
                        <a:lumMod val="85000"/>
                      </a:schemeClr>
                    </a:solidFill>
                  </a:tcPr>
                </a:tc>
                <a:tc hMerge="1">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4233" marB="0" anchor="b"/>
                </a:tc>
                <a:extLst>
                  <a:ext uri="{0D108BD9-81ED-4DB2-BD59-A6C34878D82A}">
                    <a16:rowId xmlns:a16="http://schemas.microsoft.com/office/drawing/2014/main" xmlns="" val="10000"/>
                  </a:ext>
                </a:extLst>
              </a:tr>
              <a:tr h="362079">
                <a:tc>
                  <a:txBody>
                    <a:bodyPr/>
                    <a:lstStyle/>
                    <a:p>
                      <a:pPr algn="l" fontAlgn="b"/>
                      <a:r>
                        <a:rPr lang="en-US" sz="2600" b="1" u="sng" strike="noStrike" dirty="0">
                          <a:effectLst/>
                        </a:rPr>
                        <a:t>Assets</a:t>
                      </a:r>
                      <a:endParaRPr lang="en-US" sz="2600" b="1" i="0" u="sng" strike="noStrike" dirty="0">
                        <a:solidFill>
                          <a:srgbClr val="000000"/>
                        </a:solidFill>
                        <a:effectLst/>
                        <a:latin typeface="Calibri" panose="020F0502020204030204" pitchFamily="34" charset="0"/>
                      </a:endParaRPr>
                    </a:p>
                  </a:txBody>
                  <a:tcPr marL="274320" marR="4233" marT="27432" marB="27432"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2079">
                <a:tc>
                  <a:txBody>
                    <a:bodyPr/>
                    <a:lstStyle/>
                    <a:p>
                      <a:pPr algn="l" fontAlgn="b"/>
                      <a:r>
                        <a:rPr lang="en-US" sz="2600" u="none" strike="noStrike" dirty="0">
                          <a:effectLst/>
                        </a:rPr>
                        <a:t>Current assets</a:t>
                      </a:r>
                      <a:endParaRPr lang="en-US" sz="2600" b="0" i="0" u="none" strike="noStrike" dirty="0">
                        <a:solidFill>
                          <a:srgbClr val="000000"/>
                        </a:solidFill>
                        <a:effectLst/>
                        <a:latin typeface="Calibri" panose="020F0502020204030204" pitchFamily="34" charset="0"/>
                      </a:endParaRPr>
                    </a:p>
                  </a:txBody>
                  <a:tcPr marL="274320" marR="4233" marT="27432" marB="27432"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600" b="0" i="0" u="none" strike="noStrike" dirty="0">
                        <a:solidFill>
                          <a:srgbClr val="000000"/>
                        </a:solidFill>
                        <a:effectLst/>
                        <a:latin typeface="Calibri" panose="020F0502020204030204" pitchFamily="34" charset="0"/>
                      </a:endParaRPr>
                    </a:p>
                  </a:txBody>
                  <a:tcPr marL="4233" marR="4233" marT="27432" marB="27432"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2079">
                <a:tc>
                  <a:txBody>
                    <a:bodyPr/>
                    <a:lstStyle/>
                    <a:p>
                      <a:pPr algn="l" fontAlgn="b"/>
                      <a:r>
                        <a:rPr lang="en-US" sz="2600" u="none" strike="noStrike" dirty="0">
                          <a:effectLst/>
                        </a:rPr>
                        <a:t>Short-term investments</a:t>
                      </a:r>
                      <a:endParaRPr lang="en-US" sz="2600" b="0" i="0" u="none" strike="noStrike" dirty="0">
                        <a:solidFill>
                          <a:srgbClr val="000000"/>
                        </a:solidFill>
                        <a:effectLst/>
                        <a:latin typeface="Calibri" panose="020F0502020204030204" pitchFamily="34" charset="0"/>
                      </a:endParaRPr>
                    </a:p>
                  </a:txBody>
                  <a:tcPr marL="548640" marR="4233" marT="27432" marB="27432"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600" u="none" strike="noStrike" dirty="0">
                          <a:effectLst/>
                        </a:rPr>
                        <a:t>₩111,988</a:t>
                      </a:r>
                      <a:endParaRPr lang="en-US" sz="2600" b="0" i="0" u="none" strike="noStrike" dirty="0">
                        <a:solidFill>
                          <a:srgbClr val="000000"/>
                        </a:solidFill>
                        <a:effectLst/>
                        <a:latin typeface="Calibri" panose="020F0502020204030204" pitchFamily="34" charset="0"/>
                      </a:endParaRPr>
                    </a:p>
                  </a:txBody>
                  <a:tcPr marL="4233" marR="274320" marT="2743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4893">
                <a:tc>
                  <a:txBody>
                    <a:bodyPr/>
                    <a:lstStyle/>
                    <a:p>
                      <a:pPr algn="l" fontAlgn="b"/>
                      <a:r>
                        <a:rPr lang="en-US" sz="2600" b="1" u="none" strike="noStrike" dirty="0">
                          <a:solidFill>
                            <a:srgbClr val="990000"/>
                          </a:solidFill>
                          <a:effectLst/>
                        </a:rPr>
                        <a:t>Restricted cash </a:t>
                      </a:r>
                    </a:p>
                    <a:p>
                      <a:pPr algn="l" fontAlgn="b"/>
                      <a:endParaRPr lang="en-US" sz="2600" b="1" u="none" strike="noStrike" dirty="0">
                        <a:solidFill>
                          <a:srgbClr val="990000"/>
                        </a:solidFill>
                        <a:effectLst/>
                      </a:endParaRPr>
                    </a:p>
                    <a:p>
                      <a:pPr algn="l" fontAlgn="b">
                        <a:lnSpc>
                          <a:spcPts val="100"/>
                        </a:lnSpc>
                      </a:pPr>
                      <a:r>
                        <a:rPr lang="en-US" sz="2600" b="1" u="none" strike="noStrike" dirty="0">
                          <a:solidFill>
                            <a:srgbClr val="990000"/>
                          </a:solidFill>
                          <a:effectLst/>
                        </a:rPr>
                        <a:t>Cash and cash equivalents</a:t>
                      </a:r>
                      <a:endParaRPr lang="en-US" sz="2600" b="1" i="0" u="none" strike="noStrike" dirty="0">
                        <a:solidFill>
                          <a:srgbClr val="990000"/>
                        </a:solidFill>
                        <a:effectLst/>
                        <a:latin typeface="Calibri" panose="020F0502020204030204" pitchFamily="34" charset="0"/>
                      </a:endParaRPr>
                    </a:p>
                  </a:txBody>
                  <a:tcPr marL="548640" marR="4233" marT="27432" marB="18288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600" b="1" u="none" strike="noStrike" dirty="0">
                          <a:solidFill>
                            <a:srgbClr val="990000"/>
                          </a:solidFill>
                          <a:effectLst/>
                        </a:rPr>
                        <a:t>967,481 </a:t>
                      </a:r>
                      <a:endParaRPr lang="en-US" sz="2600" b="1" i="0" u="none" strike="noStrike" dirty="0">
                        <a:solidFill>
                          <a:srgbClr val="990000"/>
                        </a:solidFill>
                        <a:effectLst/>
                        <a:latin typeface="Calibri" panose="020F0502020204030204" pitchFamily="34" charset="0"/>
                      </a:endParaRPr>
                    </a:p>
                  </a:txBody>
                  <a:tcPr marL="4233" marR="274320" marT="27432" marB="18288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116065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71E3F-85A6-40E0-A74C-FDE4DB170C68}"/>
              </a:ext>
            </a:extLst>
          </p:cNvPr>
          <p:cNvSpPr>
            <a:spLocks noGrp="1"/>
          </p:cNvSpPr>
          <p:nvPr>
            <p:ph type="title"/>
          </p:nvPr>
        </p:nvSpPr>
        <p:spPr/>
        <p:txBody>
          <a:bodyPr>
            <a:normAutofit/>
          </a:bodyPr>
          <a:lstStyle/>
          <a:p>
            <a:r>
              <a:rPr lang="en-US" dirty="0"/>
              <a:t>Reporting Cash </a:t>
            </a:r>
            <a:r>
              <a:rPr lang="en-US" sz="2000" b="0" dirty="0"/>
              <a:t>(3 of 4)</a:t>
            </a:r>
          </a:p>
        </p:txBody>
      </p:sp>
      <p:sp>
        <p:nvSpPr>
          <p:cNvPr id="5" name="Content Placeholder 4">
            <a:extLst>
              <a:ext uri="{FF2B5EF4-FFF2-40B4-BE49-F238E27FC236}">
                <a16:creationId xmlns:a16="http://schemas.microsoft.com/office/drawing/2014/main" xmlns="" id="{54B8FEA8-FBA1-4271-9E99-734545DD5FDC}"/>
              </a:ext>
            </a:extLst>
          </p:cNvPr>
          <p:cNvSpPr>
            <a:spLocks noGrp="1"/>
          </p:cNvSpPr>
          <p:nvPr>
            <p:ph sz="quarter" idx="15"/>
          </p:nvPr>
        </p:nvSpPr>
        <p:spPr>
          <a:xfrm>
            <a:off x="304800" y="1455730"/>
            <a:ext cx="8534400" cy="4629595"/>
          </a:xfrm>
        </p:spPr>
        <p:txBody>
          <a:bodyPr/>
          <a:lstStyle/>
          <a:p>
            <a:pPr marL="0">
              <a:lnSpc>
                <a:spcPct val="100000"/>
              </a:lnSpc>
              <a:spcBef>
                <a:spcPts val="1200"/>
              </a:spcBef>
            </a:pPr>
            <a:r>
              <a:rPr lang="en-US" altLang="en-US" sz="3200" b="1" dirty="0">
                <a:solidFill>
                  <a:schemeClr val="accent2"/>
                </a:solidFill>
              </a:rPr>
              <a:t>Review Question</a:t>
            </a:r>
          </a:p>
          <a:p>
            <a:pPr marL="0" lvl="1" indent="0">
              <a:lnSpc>
                <a:spcPct val="100000"/>
              </a:lnSpc>
              <a:spcBef>
                <a:spcPts val="1200"/>
              </a:spcBef>
              <a:buClr>
                <a:schemeClr val="tx1"/>
              </a:buClr>
              <a:buNone/>
            </a:pPr>
            <a:r>
              <a:rPr lang="en-US" altLang="en-US" dirty="0"/>
              <a:t>Which of the following statements correctly describes the reporting of cash?</a:t>
            </a:r>
          </a:p>
          <a:p>
            <a:pPr marL="802800" lvl="1" indent="-457200">
              <a:lnSpc>
                <a:spcPct val="100000"/>
              </a:lnSpc>
              <a:spcBef>
                <a:spcPts val="1200"/>
              </a:spcBef>
              <a:buClr>
                <a:schemeClr val="tx1"/>
              </a:buClr>
              <a:buNone/>
            </a:pPr>
            <a:r>
              <a:rPr lang="en-US" altLang="en-US" dirty="0"/>
              <a:t>a. 	Cash cannot be combined with cash equivalents.</a:t>
            </a:r>
          </a:p>
          <a:p>
            <a:pPr marL="802800" lvl="1" indent="-457200">
              <a:lnSpc>
                <a:spcPct val="100000"/>
              </a:lnSpc>
              <a:spcBef>
                <a:spcPts val="1200"/>
              </a:spcBef>
              <a:buClr>
                <a:schemeClr val="tx1"/>
              </a:buClr>
              <a:buNone/>
            </a:pPr>
            <a:r>
              <a:rPr lang="en-US" altLang="en-US" dirty="0"/>
              <a:t>b. 	Restricted cash funds may be combined with Cash.</a:t>
            </a:r>
          </a:p>
          <a:p>
            <a:pPr marL="802800" lvl="1" indent="-457200">
              <a:lnSpc>
                <a:spcPct val="100000"/>
              </a:lnSpc>
              <a:spcBef>
                <a:spcPts val="1200"/>
              </a:spcBef>
              <a:buClr>
                <a:schemeClr val="tx1"/>
              </a:buClr>
              <a:buNone/>
            </a:pPr>
            <a:r>
              <a:rPr lang="en-US" altLang="en-US" dirty="0"/>
              <a:t>c. 	Cash is listed first in the current assets section.</a:t>
            </a:r>
          </a:p>
          <a:p>
            <a:pPr marL="802800" lvl="1" indent="-457200">
              <a:lnSpc>
                <a:spcPct val="100000"/>
              </a:lnSpc>
              <a:spcBef>
                <a:spcPts val="1200"/>
              </a:spcBef>
              <a:buClr>
                <a:schemeClr val="tx1"/>
              </a:buClr>
              <a:buNone/>
            </a:pPr>
            <a:r>
              <a:rPr lang="en-US" altLang="en-US" dirty="0"/>
              <a:t>d. 	Restricted cash funds cannot be reported as a current asset.</a:t>
            </a:r>
          </a:p>
        </p:txBody>
      </p:sp>
      <p:sp>
        <p:nvSpPr>
          <p:cNvPr id="3" name="Slide Number Placeholder 2">
            <a:extLst>
              <a:ext uri="{FF2B5EF4-FFF2-40B4-BE49-F238E27FC236}">
                <a16:creationId xmlns:a16="http://schemas.microsoft.com/office/drawing/2014/main" xmlns="" id="{F445711F-7408-4F3F-86A6-F1F77DC4FA4B}"/>
              </a:ext>
            </a:extLst>
          </p:cNvPr>
          <p:cNvSpPr>
            <a:spLocks noGrp="1"/>
          </p:cNvSpPr>
          <p:nvPr>
            <p:ph type="sldNum" sz="quarter" idx="10"/>
          </p:nvPr>
        </p:nvSpPr>
        <p:spPr/>
        <p:txBody>
          <a:bodyPr/>
          <a:lstStyle/>
          <a:p>
            <a:fld id="{67B19427-F580-D146-B60E-4CADEE75497F}" type="slidenum">
              <a:rPr lang="en-US" smtClean="0"/>
              <a:pPr/>
              <a:t>54</a:t>
            </a:fld>
            <a:endParaRPr lang="en-US" dirty="0"/>
          </a:p>
        </p:txBody>
      </p:sp>
      <p:sp>
        <p:nvSpPr>
          <p:cNvPr id="4" name="Footer Placeholder 3">
            <a:extLst>
              <a:ext uri="{FF2B5EF4-FFF2-40B4-BE49-F238E27FC236}">
                <a16:creationId xmlns:a16="http://schemas.microsoft.com/office/drawing/2014/main" xmlns="" id="{BDAFCE70-644E-4287-AB92-55952B4EA006}"/>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186029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71E3F-85A6-40E0-A74C-FDE4DB170C68}"/>
              </a:ext>
            </a:extLst>
          </p:cNvPr>
          <p:cNvSpPr>
            <a:spLocks noGrp="1"/>
          </p:cNvSpPr>
          <p:nvPr>
            <p:ph type="title"/>
          </p:nvPr>
        </p:nvSpPr>
        <p:spPr/>
        <p:txBody>
          <a:bodyPr>
            <a:normAutofit/>
          </a:bodyPr>
          <a:lstStyle/>
          <a:p>
            <a:r>
              <a:rPr lang="en-US" dirty="0"/>
              <a:t>Reporting Cash </a:t>
            </a:r>
            <a:r>
              <a:rPr lang="en-US" sz="2000" b="0" dirty="0"/>
              <a:t>(4 of 4)</a:t>
            </a:r>
          </a:p>
        </p:txBody>
      </p:sp>
      <p:sp>
        <p:nvSpPr>
          <p:cNvPr id="5" name="Content Placeholder 4">
            <a:extLst>
              <a:ext uri="{FF2B5EF4-FFF2-40B4-BE49-F238E27FC236}">
                <a16:creationId xmlns:a16="http://schemas.microsoft.com/office/drawing/2014/main" xmlns="" id="{54B8FEA8-FBA1-4271-9E99-734545DD5FDC}"/>
              </a:ext>
            </a:extLst>
          </p:cNvPr>
          <p:cNvSpPr>
            <a:spLocks noGrp="1"/>
          </p:cNvSpPr>
          <p:nvPr>
            <p:ph sz="quarter" idx="15"/>
          </p:nvPr>
        </p:nvSpPr>
        <p:spPr>
          <a:xfrm>
            <a:off x="304800" y="1455730"/>
            <a:ext cx="8534400" cy="4629595"/>
          </a:xfrm>
        </p:spPr>
        <p:txBody>
          <a:bodyPr/>
          <a:lstStyle/>
          <a:p>
            <a:pPr marL="0">
              <a:lnSpc>
                <a:spcPct val="100000"/>
              </a:lnSpc>
              <a:spcBef>
                <a:spcPts val="1200"/>
              </a:spcBef>
            </a:pPr>
            <a:r>
              <a:rPr lang="en-US" altLang="en-US" sz="3200" b="1" dirty="0">
                <a:solidFill>
                  <a:schemeClr val="accent2"/>
                </a:solidFill>
              </a:rPr>
              <a:t>Review Question</a:t>
            </a:r>
          </a:p>
          <a:p>
            <a:pPr marL="0" lvl="1" indent="0">
              <a:lnSpc>
                <a:spcPct val="100000"/>
              </a:lnSpc>
              <a:spcBef>
                <a:spcPts val="1200"/>
              </a:spcBef>
              <a:buClr>
                <a:schemeClr val="tx1"/>
              </a:buClr>
              <a:buNone/>
            </a:pPr>
            <a:r>
              <a:rPr lang="en-US" altLang="en-US" dirty="0"/>
              <a:t>Which of the following statements correctly describes the reporting of cash?</a:t>
            </a:r>
          </a:p>
          <a:p>
            <a:pPr marL="802800" lvl="1" indent="-457200">
              <a:lnSpc>
                <a:spcPct val="100000"/>
              </a:lnSpc>
              <a:spcBef>
                <a:spcPts val="1200"/>
              </a:spcBef>
              <a:buClr>
                <a:schemeClr val="tx1"/>
              </a:buClr>
              <a:buNone/>
            </a:pPr>
            <a:r>
              <a:rPr lang="en-US" altLang="en-US" dirty="0"/>
              <a:t>a. 	Cash cannot be combined with cash equivalents.</a:t>
            </a:r>
          </a:p>
          <a:p>
            <a:pPr marL="802800" lvl="1" indent="-457200">
              <a:lnSpc>
                <a:spcPct val="100000"/>
              </a:lnSpc>
              <a:spcBef>
                <a:spcPts val="1200"/>
              </a:spcBef>
              <a:buClr>
                <a:schemeClr val="tx1"/>
              </a:buClr>
              <a:buNone/>
            </a:pPr>
            <a:r>
              <a:rPr lang="en-US" altLang="en-US" dirty="0"/>
              <a:t>b. 	Restricted cash funds may be combined with Cash.</a:t>
            </a:r>
          </a:p>
          <a:p>
            <a:pPr marL="802800" lvl="1" indent="-457200">
              <a:lnSpc>
                <a:spcPct val="100000"/>
              </a:lnSpc>
              <a:spcBef>
                <a:spcPts val="1200"/>
              </a:spcBef>
              <a:buClr>
                <a:schemeClr val="tx1"/>
              </a:buClr>
              <a:buNone/>
            </a:pPr>
            <a:r>
              <a:rPr lang="en-US" altLang="en-US" dirty="0"/>
              <a:t>c. 	Cash is listed first in the current assets section.</a:t>
            </a:r>
          </a:p>
          <a:p>
            <a:pPr marL="802800" lvl="1" indent="-457200">
              <a:lnSpc>
                <a:spcPct val="100000"/>
              </a:lnSpc>
              <a:spcBef>
                <a:spcPts val="1200"/>
              </a:spcBef>
              <a:buClr>
                <a:schemeClr val="tx1"/>
              </a:buClr>
              <a:buNone/>
            </a:pPr>
            <a:r>
              <a:rPr lang="en-US" altLang="en-US" dirty="0"/>
              <a:t>d. 	Restricted cash funds cannot be reported as a current asset.</a:t>
            </a:r>
          </a:p>
        </p:txBody>
      </p:sp>
      <p:pic>
        <p:nvPicPr>
          <p:cNvPr id="8" name="Content Placeholder 7" descr="The answer is c. Cash is listed first in the current assets section.&#10;"/>
          <p:cNvPicPr>
            <a:picLocks noGrp="1" noChangeAspect="1"/>
          </p:cNvPicPr>
          <p:nvPr>
            <p:ph sz="quarter" idx="16"/>
          </p:nvPr>
        </p:nvPicPr>
        <p:blipFill>
          <a:blip r:embed="rId2"/>
          <a:stretch>
            <a:fillRect/>
          </a:stretch>
        </p:blipFill>
        <p:spPr>
          <a:xfrm>
            <a:off x="227996" y="4356508"/>
            <a:ext cx="435232" cy="368840"/>
          </a:xfrm>
          <a:prstGeom prst="rect">
            <a:avLst/>
          </a:prstGeom>
        </p:spPr>
      </p:pic>
      <p:sp>
        <p:nvSpPr>
          <p:cNvPr id="3" name="Slide Number Placeholder 2">
            <a:extLst>
              <a:ext uri="{FF2B5EF4-FFF2-40B4-BE49-F238E27FC236}">
                <a16:creationId xmlns:a16="http://schemas.microsoft.com/office/drawing/2014/main" xmlns="" id="{F445711F-7408-4F3F-86A6-F1F77DC4FA4B}"/>
              </a:ext>
            </a:extLst>
          </p:cNvPr>
          <p:cNvSpPr>
            <a:spLocks noGrp="1"/>
          </p:cNvSpPr>
          <p:nvPr>
            <p:ph type="sldNum" sz="quarter" idx="10"/>
          </p:nvPr>
        </p:nvSpPr>
        <p:spPr/>
        <p:txBody>
          <a:bodyPr/>
          <a:lstStyle/>
          <a:p>
            <a:fld id="{67B19427-F580-D146-B60E-4CADEE75497F}" type="slidenum">
              <a:rPr lang="en-US" smtClean="0"/>
              <a:pPr/>
              <a:t>55</a:t>
            </a:fld>
            <a:endParaRPr lang="en-US" dirty="0"/>
          </a:p>
        </p:txBody>
      </p:sp>
      <p:sp>
        <p:nvSpPr>
          <p:cNvPr id="4" name="Footer Placeholder 3">
            <a:extLst>
              <a:ext uri="{FF2B5EF4-FFF2-40B4-BE49-F238E27FC236}">
                <a16:creationId xmlns:a16="http://schemas.microsoft.com/office/drawing/2014/main" xmlns="" id="{BDAFCE70-644E-4287-AB92-55952B4EA006}"/>
              </a:ext>
            </a:extLst>
          </p:cNvPr>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3914569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56</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11" name="Title 2"/>
          <p:cNvSpPr>
            <a:spLocks noGrp="1"/>
          </p:cNvSpPr>
          <p:nvPr>
            <p:ph type="title"/>
          </p:nvPr>
        </p:nvSpPr>
        <p:spPr>
          <a:xfrm>
            <a:off x="304800" y="762001"/>
            <a:ext cx="8534400" cy="646331"/>
          </a:xfrm>
        </p:spPr>
        <p:txBody>
          <a:bodyPr>
            <a:spAutoFit/>
          </a:bodyPr>
          <a:lstStyle/>
          <a:p>
            <a:r>
              <a:rPr lang="en-US" b="1" dirty="0">
                <a:ea typeface="Source Sans Pro" charset="0"/>
              </a:rPr>
              <a:t>DO IT! 4: </a:t>
            </a:r>
            <a:r>
              <a:rPr lang="en-US" b="1" dirty="0">
                <a:solidFill>
                  <a:srgbClr val="196E78"/>
                </a:solidFill>
                <a:ea typeface="Source Sans Pro" charset="0"/>
              </a:rPr>
              <a:t>Reporting Cash</a:t>
            </a:r>
            <a:endParaRPr lang="en-US" sz="2000" b="1" dirty="0"/>
          </a:p>
        </p:txBody>
      </p:sp>
      <p:sp>
        <p:nvSpPr>
          <p:cNvPr id="13" name="Rectangle 3"/>
          <p:cNvSpPr>
            <a:spLocks noChangeArrowheads="1"/>
          </p:cNvSpPr>
          <p:nvPr/>
        </p:nvSpPr>
        <p:spPr bwMode="auto">
          <a:xfrm>
            <a:off x="304800" y="1457475"/>
            <a:ext cx="8458200" cy="47320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algn="ctr" eaLnBrk="0" fontAlgn="base" hangingPunct="0">
              <a:spcBef>
                <a:spcPct val="0"/>
              </a:spcBef>
              <a:spcAft>
                <a:spcPct val="0"/>
              </a:spcAft>
              <a:defRPr sz="2400">
                <a:solidFill>
                  <a:schemeClr val="tx1"/>
                </a:solidFill>
                <a:latin typeface="Arial Black" pitchFamily="34" charset="0"/>
              </a:defRPr>
            </a:lvl6pPr>
            <a:lvl7pPr marL="2971800" indent="-228600" algn="ctr" eaLnBrk="0" fontAlgn="base" hangingPunct="0">
              <a:spcBef>
                <a:spcPct val="0"/>
              </a:spcBef>
              <a:spcAft>
                <a:spcPct val="0"/>
              </a:spcAft>
              <a:defRPr sz="2400">
                <a:solidFill>
                  <a:schemeClr val="tx1"/>
                </a:solidFill>
                <a:latin typeface="Arial Black" pitchFamily="34" charset="0"/>
              </a:defRPr>
            </a:lvl7pPr>
            <a:lvl8pPr marL="3429000" indent="-228600" algn="ctr" eaLnBrk="0" fontAlgn="base" hangingPunct="0">
              <a:spcBef>
                <a:spcPct val="0"/>
              </a:spcBef>
              <a:spcAft>
                <a:spcPct val="0"/>
              </a:spcAft>
              <a:defRPr sz="2400">
                <a:solidFill>
                  <a:schemeClr val="tx1"/>
                </a:solidFill>
                <a:latin typeface="Arial Black" pitchFamily="34" charset="0"/>
              </a:defRPr>
            </a:lvl8pPr>
            <a:lvl9pPr marL="3886200" indent="-228600" algn="ctr" eaLnBrk="0" fontAlgn="base" hangingPunct="0">
              <a:spcBef>
                <a:spcPct val="0"/>
              </a:spcBef>
              <a:spcAft>
                <a:spcPct val="0"/>
              </a:spcAft>
              <a:defRPr sz="2400">
                <a:solidFill>
                  <a:schemeClr val="tx1"/>
                </a:solidFill>
                <a:latin typeface="Arial Black" pitchFamily="34" charset="0"/>
              </a:defRPr>
            </a:lvl9pPr>
          </a:lstStyle>
          <a:p>
            <a:pPr algn="l">
              <a:spcBef>
                <a:spcPts val="900"/>
              </a:spcBef>
            </a:pPr>
            <a:r>
              <a:rPr lang="en-US" sz="2200" dirty="0">
                <a:latin typeface="+mn-lt"/>
              </a:rPr>
              <a:t>Indicate whether each of the following statements is true or false. </a:t>
            </a:r>
          </a:p>
          <a:p>
            <a:pPr marL="457200" indent="-457200" algn="l">
              <a:spcBef>
                <a:spcPts val="900"/>
              </a:spcBef>
              <a:buFont typeface="+mj-lt"/>
              <a:buAutoNum type="arabicPeriod"/>
            </a:pPr>
            <a:r>
              <a:rPr lang="en-US" sz="2200" dirty="0">
                <a:latin typeface="+mn-lt"/>
              </a:rPr>
              <a:t>Cash and cash equivalents are comprised of coins, currency (paper money), money orders, and NSF checks.</a:t>
            </a:r>
          </a:p>
          <a:p>
            <a:pPr marL="457200" indent="-457200" algn="l">
              <a:spcBef>
                <a:spcPts val="900"/>
              </a:spcBef>
              <a:buFont typeface="+mj-lt"/>
              <a:buAutoNum type="arabicPeriod"/>
            </a:pPr>
            <a:r>
              <a:rPr lang="en-US" sz="2200" dirty="0">
                <a:latin typeface="+mn-lt"/>
              </a:rPr>
              <a:t>Restricted cash is classified as either a current asset or non-current asset, depending on the circumstances.</a:t>
            </a:r>
          </a:p>
          <a:p>
            <a:pPr marL="457200" indent="-457200">
              <a:spcBef>
                <a:spcPts val="900"/>
              </a:spcBef>
              <a:buFont typeface="+mj-lt"/>
              <a:buAutoNum type="arabicPeriod"/>
            </a:pPr>
            <a:r>
              <a:rPr lang="en-US" sz="2200" dirty="0">
                <a:latin typeface="+mn-lt"/>
              </a:rPr>
              <a:t> A company may have a negative balance in its bank account. In this case, it should off set this negative balance against cash and cash equivalents on the statement of financial position.</a:t>
            </a:r>
          </a:p>
          <a:p>
            <a:pPr marL="457200" indent="-457200">
              <a:spcBef>
                <a:spcPts val="900"/>
              </a:spcBef>
              <a:buFont typeface="+mj-lt"/>
              <a:buAutoNum type="arabicPeriod"/>
            </a:pPr>
            <a:r>
              <a:rPr lang="en-US" sz="2200" dirty="0">
                <a:latin typeface="+mn-lt"/>
              </a:rPr>
              <a:t>Because cash and cash equivalents often includes short-term investments, accounts receivable should be reported as the last item on the statement of financial position.</a:t>
            </a:r>
          </a:p>
          <a:p>
            <a:pPr algn="l">
              <a:spcBef>
                <a:spcPts val="900"/>
              </a:spcBef>
              <a:tabLst>
                <a:tab pos="1828800" algn="l"/>
                <a:tab pos="3657600" algn="l"/>
                <a:tab pos="5486400" algn="l"/>
              </a:tabLst>
            </a:pPr>
            <a:r>
              <a:rPr lang="en-US" altLang="en-US" sz="2200" dirty="0">
                <a:latin typeface="+mn-lt"/>
              </a:rPr>
              <a:t>1.  False	2. True	3. False	4. False</a:t>
            </a:r>
          </a:p>
        </p:txBody>
      </p:sp>
    </p:spTree>
    <p:extLst>
      <p:ext uri="{BB962C8B-B14F-4D97-AF65-F5344CB8AC3E}">
        <p14:creationId xmlns:p14="http://schemas.microsoft.com/office/powerpoint/2010/main" xmlns="" val="361441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 </a:t>
            </a:r>
            <a:r>
              <a:rPr lang="en-US" sz="2000" b="0" dirty="0"/>
              <a:t>(3 of 3)</a:t>
            </a:r>
          </a:p>
        </p:txBody>
      </p:sp>
      <p:sp>
        <p:nvSpPr>
          <p:cNvPr id="3" name="Content Placeholder 2"/>
          <p:cNvSpPr>
            <a:spLocks noGrp="1"/>
          </p:cNvSpPr>
          <p:nvPr>
            <p:ph sz="quarter" idx="16"/>
          </p:nvPr>
        </p:nvSpPr>
        <p:spPr>
          <a:xfrm>
            <a:off x="304800" y="1455730"/>
            <a:ext cx="8534400" cy="4256830"/>
          </a:xfrm>
        </p:spPr>
        <p:txBody>
          <a:bodyPr/>
          <a:lstStyle/>
          <a:p>
            <a:pPr>
              <a:lnSpc>
                <a:spcPct val="100000"/>
              </a:lnSpc>
              <a:spcBef>
                <a:spcPts val="1200"/>
              </a:spcBef>
            </a:pPr>
            <a:r>
              <a:rPr lang="en-US" b="1" dirty="0"/>
              <a:t>Five Primary Components:</a:t>
            </a:r>
          </a:p>
          <a:p>
            <a:pPr marL="685800" indent="-457200">
              <a:lnSpc>
                <a:spcPct val="100000"/>
              </a:lnSpc>
              <a:spcBef>
                <a:spcPts val="1200"/>
              </a:spcBef>
              <a:buFont typeface="+mj-lt"/>
              <a:buAutoNum type="arabicPeriod"/>
            </a:pPr>
            <a:r>
              <a:rPr lang="en-US" dirty="0"/>
              <a:t>Control environment. </a:t>
            </a:r>
          </a:p>
          <a:p>
            <a:pPr marL="685800" indent="-457200">
              <a:lnSpc>
                <a:spcPct val="100000"/>
              </a:lnSpc>
              <a:spcBef>
                <a:spcPts val="1200"/>
              </a:spcBef>
              <a:buFont typeface="+mj-lt"/>
              <a:buAutoNum type="arabicPeriod"/>
            </a:pPr>
            <a:r>
              <a:rPr lang="en-US" dirty="0"/>
              <a:t>Risk assessment. </a:t>
            </a:r>
          </a:p>
          <a:p>
            <a:pPr marL="685800" indent="-457200">
              <a:lnSpc>
                <a:spcPct val="100000"/>
              </a:lnSpc>
              <a:spcBef>
                <a:spcPts val="1200"/>
              </a:spcBef>
              <a:buFont typeface="+mj-lt"/>
              <a:buAutoNum type="arabicPeriod"/>
            </a:pPr>
            <a:r>
              <a:rPr lang="en-US" dirty="0"/>
              <a:t>Control activities.</a:t>
            </a:r>
          </a:p>
          <a:p>
            <a:pPr marL="685800" indent="-457200">
              <a:lnSpc>
                <a:spcPct val="100000"/>
              </a:lnSpc>
              <a:spcBef>
                <a:spcPts val="1200"/>
              </a:spcBef>
              <a:buFont typeface="+mj-lt"/>
              <a:buAutoNum type="arabicPeriod"/>
            </a:pPr>
            <a:r>
              <a:rPr lang="en-US" dirty="0"/>
              <a:t>Information and communication.</a:t>
            </a:r>
          </a:p>
          <a:p>
            <a:pPr marL="685800" indent="-457200">
              <a:lnSpc>
                <a:spcPct val="100000"/>
              </a:lnSpc>
              <a:spcBef>
                <a:spcPts val="1200"/>
              </a:spcBef>
              <a:buFont typeface="+mj-lt"/>
              <a:buAutoNum type="arabicPeriod"/>
            </a:pPr>
            <a:r>
              <a:rPr lang="en-US" dirty="0"/>
              <a:t>Monitoring.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31709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667000"/>
          </a:xfrm>
          <a:prstGeom prst="rect">
            <a:avLst/>
          </a:prstGeom>
        </p:spPr>
        <p:txBody>
          <a:bodyPr>
            <a:noAutofit/>
          </a:bodyPr>
          <a:lstStyle/>
          <a:p>
            <a:pPr>
              <a:lnSpc>
                <a:spcPct val="100000"/>
              </a:lnSpc>
              <a:spcBef>
                <a:spcPts val="600"/>
              </a:spcBef>
            </a:pPr>
            <a:r>
              <a:rPr lang="en-IN" dirty="0">
                <a:solidFill>
                  <a:srgbClr val="931B21"/>
                </a:solidFill>
              </a:rPr>
              <a:t>Learning Objective 2</a:t>
            </a:r>
            <a:br>
              <a:rPr lang="en-IN" dirty="0">
                <a:solidFill>
                  <a:srgbClr val="931B21"/>
                </a:solidFill>
              </a:rPr>
            </a:br>
            <a:r>
              <a:rPr lang="en-IN" dirty="0">
                <a:solidFill>
                  <a:schemeClr val="accent1"/>
                </a:solidFill>
              </a:rPr>
              <a:t>Apply Internal Control Principles to Cash</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7</a:t>
            </a:fld>
            <a:endParaRPr lang="en-US" dirty="0"/>
          </a:p>
        </p:txBody>
      </p:sp>
      <p:sp>
        <p:nvSpPr>
          <p:cNvPr id="6" name="Footer Placeholder "/>
          <p:cNvSpPr>
            <a:spLocks noGrp="1"/>
          </p:cNvSpPr>
          <p:nvPr>
            <p:ph type="ftr" sz="quarter" idx="11"/>
          </p:nvPr>
        </p:nvSpPr>
        <p:spPr/>
        <p:txBody>
          <a:bodyPr/>
          <a:lstStyle/>
          <a:p>
            <a:r>
              <a:rPr lang="en-US" dirty="0"/>
              <a:t>Copyright ©2019 John Wiley &amp; Sons, Inc. </a:t>
            </a:r>
          </a:p>
        </p:txBody>
      </p:sp>
    </p:spTree>
    <p:extLst>
      <p:ext uri="{BB962C8B-B14F-4D97-AF65-F5344CB8AC3E}">
        <p14:creationId xmlns:p14="http://schemas.microsoft.com/office/powerpoint/2010/main" xmlns="" val="256793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230981" y="469095"/>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Cash Controls</a:t>
            </a:r>
            <a:r>
              <a:rPr lang="en-US" dirty="0"/>
              <a:t> </a:t>
            </a:r>
            <a:r>
              <a:rPr lang="en-US" sz="2000" b="0" dirty="0"/>
              <a:t>(1 of 2)</a:t>
            </a:r>
            <a:endParaRPr lang="en-US" sz="4000" b="0" dirty="0">
              <a:solidFill>
                <a:schemeClr val="accent1"/>
              </a:solidFill>
              <a:ea typeface="Source Sans Pro" charset="0"/>
            </a:endParaRPr>
          </a:p>
        </p:txBody>
      </p:sp>
      <p:sp>
        <p:nvSpPr>
          <p:cNvPr id="7" name="LOBL"/>
          <p:cNvSpPr>
            <a:spLocks noGrp="1"/>
          </p:cNvSpPr>
          <p:nvPr>
            <p:ph sz="quarter" idx="4294967295"/>
          </p:nvPr>
        </p:nvSpPr>
        <p:spPr>
          <a:xfrm>
            <a:off x="307787" y="1129305"/>
            <a:ext cx="8682037" cy="4419600"/>
          </a:xfrm>
          <a:prstGeom prst="rect">
            <a:avLst/>
          </a:prstGeom>
        </p:spPr>
        <p:txBody>
          <a:bodyPr/>
          <a:lstStyle/>
          <a:p>
            <a:pPr marL="0" lvl="2" indent="0">
              <a:lnSpc>
                <a:spcPct val="100000"/>
              </a:lnSpc>
              <a:spcBef>
                <a:spcPts val="1200"/>
              </a:spcBef>
              <a:buClr>
                <a:srgbClr val="990000"/>
              </a:buClr>
              <a:buSzPct val="100000"/>
              <a:buNone/>
            </a:pPr>
            <a:r>
              <a:rPr lang="en-US" altLang="en-US" sz="2800" b="1" dirty="0"/>
              <a:t>Cash is the asset most susceptible to fraudulent activities </a:t>
            </a:r>
            <a:r>
              <a:rPr lang="en-US" altLang="en-US" sz="3200" b="1" dirty="0">
                <a:solidFill>
                  <a:srgbClr val="990000"/>
                </a:solidFill>
              </a:rPr>
              <a:t/>
            </a:r>
            <a:br>
              <a:rPr lang="en-US" altLang="en-US" sz="3200" b="1" dirty="0">
                <a:solidFill>
                  <a:srgbClr val="990000"/>
                </a:solidFill>
              </a:rPr>
            </a:br>
            <a:r>
              <a:rPr lang="en-US" altLang="en-US" sz="3200" b="1" dirty="0">
                <a:solidFill>
                  <a:srgbClr val="990000"/>
                </a:solidFill>
              </a:rPr>
              <a:t>Cash Receipts Controls</a:t>
            </a:r>
          </a:p>
          <a:p>
            <a:pPr marL="574675" lvl="2" indent="-346075">
              <a:lnSpc>
                <a:spcPct val="100000"/>
              </a:lnSpc>
              <a:spcBef>
                <a:spcPts val="1200"/>
              </a:spcBef>
              <a:buClr>
                <a:srgbClr val="990000"/>
              </a:buClr>
              <a:buSzPct val="100000"/>
            </a:pPr>
            <a:r>
              <a:rPr lang="en-US" altLang="en-US" sz="2800" b="1" dirty="0"/>
              <a:t>Establishment of Responsibility: </a:t>
            </a:r>
          </a:p>
          <a:p>
            <a:pPr marL="1143000" lvl="3" indent="-339725">
              <a:lnSpc>
                <a:spcPct val="100000"/>
              </a:lnSpc>
              <a:spcBef>
                <a:spcPts val="1200"/>
              </a:spcBef>
              <a:buClr>
                <a:srgbClr val="990000"/>
              </a:buClr>
              <a:buSzPct val="80000"/>
              <a:buFont typeface="Wingdings" panose="05000000000000000000" pitchFamily="2" charset="2"/>
              <a:buChar char="§"/>
            </a:pPr>
            <a:r>
              <a:rPr lang="en-US" sz="2600" dirty="0"/>
              <a:t>Only designated personnel are authorized to handle cash receipts.</a:t>
            </a:r>
          </a:p>
          <a:p>
            <a:pPr marL="574675" lvl="2" indent="-346075">
              <a:lnSpc>
                <a:spcPct val="100000"/>
              </a:lnSpc>
              <a:spcBef>
                <a:spcPts val="1200"/>
              </a:spcBef>
              <a:buClr>
                <a:srgbClr val="990000"/>
              </a:buClr>
              <a:buSzPct val="100000"/>
            </a:pPr>
            <a:r>
              <a:rPr lang="en-US" altLang="en-US" sz="2800" b="1" dirty="0"/>
              <a:t>Segregation of Duties: </a:t>
            </a:r>
            <a:r>
              <a:rPr lang="en-US" altLang="en-US" sz="2800" dirty="0"/>
              <a:t>Different individuals </a:t>
            </a:r>
          </a:p>
          <a:p>
            <a:pPr marL="1143000" lvl="3" indent="-339725">
              <a:lnSpc>
                <a:spcPct val="100000"/>
              </a:lnSpc>
              <a:spcBef>
                <a:spcPts val="600"/>
              </a:spcBef>
              <a:buClr>
                <a:srgbClr val="990000"/>
              </a:buClr>
              <a:buSzPct val="80000"/>
              <a:buFont typeface="Wingdings" panose="05000000000000000000" pitchFamily="2" charset="2"/>
              <a:buChar char="§"/>
            </a:pPr>
            <a:r>
              <a:rPr lang="en-US" altLang="en-US" sz="2800" dirty="0"/>
              <a:t>Receive cash</a:t>
            </a:r>
          </a:p>
          <a:p>
            <a:pPr marL="1143000" lvl="3" indent="-339725">
              <a:lnSpc>
                <a:spcPct val="100000"/>
              </a:lnSpc>
              <a:spcBef>
                <a:spcPts val="600"/>
              </a:spcBef>
              <a:buClr>
                <a:srgbClr val="990000"/>
              </a:buClr>
              <a:buSzPct val="80000"/>
              <a:buFont typeface="Wingdings" panose="05000000000000000000" pitchFamily="2" charset="2"/>
              <a:buChar char="§"/>
            </a:pPr>
            <a:r>
              <a:rPr lang="en-US" altLang="en-US" sz="2800" dirty="0"/>
              <a:t>Record cash receipts </a:t>
            </a:r>
          </a:p>
          <a:p>
            <a:pPr marL="1143000" lvl="3" indent="-339725">
              <a:lnSpc>
                <a:spcPct val="100000"/>
              </a:lnSpc>
              <a:spcBef>
                <a:spcPts val="600"/>
              </a:spcBef>
              <a:buClr>
                <a:srgbClr val="990000"/>
              </a:buClr>
              <a:buSzPct val="80000"/>
              <a:buFont typeface="Wingdings" panose="05000000000000000000" pitchFamily="2" charset="2"/>
              <a:buChar char="§"/>
            </a:pPr>
            <a:r>
              <a:rPr lang="en-US" altLang="en-US" sz="2800" dirty="0"/>
              <a:t>Hold cash</a:t>
            </a:r>
          </a:p>
        </p:txBody>
      </p:sp>
    </p:spTree>
    <p:extLst>
      <p:ext uri="{BB962C8B-B14F-4D97-AF65-F5344CB8AC3E}">
        <p14:creationId xmlns:p14="http://schemas.microsoft.com/office/powerpoint/2010/main" xmlns="" val="161032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9</a:t>
            </a:fld>
            <a:endParaRPr lang="en-US" dirty="0"/>
          </a:p>
        </p:txBody>
      </p:sp>
      <p:sp>
        <p:nvSpPr>
          <p:cNvPr id="5" name="Footer Placeholder "/>
          <p:cNvSpPr>
            <a:spLocks noGrp="1"/>
          </p:cNvSpPr>
          <p:nvPr>
            <p:ph type="ftr" sz="quarter" idx="11"/>
          </p:nvPr>
        </p:nvSpPr>
        <p:spPr/>
        <p:txBody>
          <a:bodyPr/>
          <a:lstStyle/>
          <a:p>
            <a:r>
              <a:rPr lang="en-US" dirty="0"/>
              <a:t>Copyright ©2019 John 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ea typeface="Source Sans Pro" charset="0"/>
              </a:rPr>
              <a:t>Cash Receipt Controls</a:t>
            </a:r>
            <a:r>
              <a:rPr lang="en-US" dirty="0"/>
              <a:t> </a:t>
            </a:r>
            <a:r>
              <a:rPr lang="en-US" sz="2000" b="0" dirty="0"/>
              <a:t>(1 of 5)</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7" name="LOBL"/>
          <p:cNvSpPr>
            <a:spLocks noGrp="1"/>
          </p:cNvSpPr>
          <p:nvPr>
            <p:ph sz="quarter" idx="4294967295"/>
          </p:nvPr>
        </p:nvSpPr>
        <p:spPr>
          <a:xfrm>
            <a:off x="310776" y="1447800"/>
            <a:ext cx="8528424" cy="4800600"/>
          </a:xfrm>
          <a:prstGeom prst="rect">
            <a:avLst/>
          </a:prstGeom>
        </p:spPr>
        <p:txBody>
          <a:bodyPr/>
          <a:lstStyle/>
          <a:p>
            <a:pPr marL="574675" lvl="2" indent="-346075">
              <a:lnSpc>
                <a:spcPct val="100000"/>
              </a:lnSpc>
              <a:spcBef>
                <a:spcPts val="1200"/>
              </a:spcBef>
              <a:buClr>
                <a:srgbClr val="990000"/>
              </a:buClr>
              <a:buSzPct val="100000"/>
            </a:pPr>
            <a:r>
              <a:rPr lang="en-US" altLang="en-US" sz="2800" b="1" dirty="0"/>
              <a:t>Documentation Procedures: </a:t>
            </a:r>
            <a:r>
              <a:rPr lang="en-US" sz="2800" dirty="0"/>
              <a:t>Use </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Remittance advice (mail receipts) </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Cash register tapes or computer records</a:t>
            </a:r>
          </a:p>
          <a:p>
            <a:pPr marL="1143000" lvl="3" indent="-339725">
              <a:lnSpc>
                <a:spcPct val="100000"/>
              </a:lnSpc>
              <a:spcBef>
                <a:spcPts val="600"/>
              </a:spcBef>
              <a:buClr>
                <a:srgbClr val="990000"/>
              </a:buClr>
              <a:buSzPct val="80000"/>
              <a:buFont typeface="Wingdings" panose="05000000000000000000" pitchFamily="2" charset="2"/>
              <a:buChar char="§"/>
            </a:pPr>
            <a:r>
              <a:rPr lang="en-US" sz="2800" dirty="0"/>
              <a:t>Deposit slips</a:t>
            </a:r>
          </a:p>
          <a:p>
            <a:pPr marL="574675" lvl="3" indent="-346075">
              <a:lnSpc>
                <a:spcPct val="100000"/>
              </a:lnSpc>
              <a:spcBef>
                <a:spcPts val="1200"/>
              </a:spcBef>
              <a:buClr>
                <a:srgbClr val="990000"/>
              </a:buClr>
              <a:buSzPct val="100000"/>
              <a:buFont typeface="Arial" panose="020B0604020202020204" pitchFamily="34" charset="0"/>
              <a:buChar char="•"/>
            </a:pPr>
            <a:r>
              <a:rPr lang="en-US" altLang="en-US" sz="2800" b="1" dirty="0"/>
              <a:t>Physical Controls </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Store cash in safes and bank vaults </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Limit access to storage areas</a:t>
            </a:r>
          </a:p>
          <a:p>
            <a:pPr marL="1143000" lvl="4" indent="-339725">
              <a:lnSpc>
                <a:spcPct val="100000"/>
              </a:lnSpc>
              <a:spcBef>
                <a:spcPts val="600"/>
              </a:spcBef>
              <a:buClr>
                <a:srgbClr val="990000"/>
              </a:buClr>
              <a:buSzPct val="80000"/>
              <a:buFont typeface="Wingdings" panose="05000000000000000000" pitchFamily="2" charset="2"/>
              <a:buChar char="§"/>
            </a:pPr>
            <a:r>
              <a:rPr lang="en-US" sz="2800" dirty="0"/>
              <a:t>Use cash registers or point-of-sale terminals</a:t>
            </a:r>
            <a:endParaRPr lang="en-US" altLang="en-US" sz="2800" dirty="0"/>
          </a:p>
        </p:txBody>
      </p:sp>
    </p:spTree>
    <p:extLst>
      <p:ext uri="{BB962C8B-B14F-4D97-AF65-F5344CB8AC3E}">
        <p14:creationId xmlns:p14="http://schemas.microsoft.com/office/powerpoint/2010/main" xmlns="" val="3637016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eab583f86b2e2df4498f76f0625ded7f5ee1e"/>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3F815B-6E6B-437C-95EA-B6C979BFBC91}">
  <ds:schemaRefs>
    <ds:schemaRef ds:uri="http://schemas.microsoft.com/sharepoint/v3/contenttype/forms"/>
  </ds:schemaRefs>
</ds:datastoreItem>
</file>

<file path=customXml/itemProps2.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6CF6A-C1C3-4ABA-ACA7-1D450D43CCA9}">
  <ds:schemaRefs>
    <ds:schemaRef ds:uri="http://schemas.microsoft.com/office/infopath/2007/PartnerControls"/>
    <ds:schemaRef ds:uri="http://purl.org/dc/elements/1.1/"/>
    <ds:schemaRef ds:uri="http://schemas.microsoft.com/office/2006/metadata/properties"/>
    <ds:schemaRef ds:uri="2e108766-8a5d-4dd6-bf2d-0e83b2e3ea10"/>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16622</TotalTime>
  <Words>2980</Words>
  <Application>Microsoft Office PowerPoint</Application>
  <PresentationFormat>On-screen Show (4:3)</PresentationFormat>
  <Paragraphs>525</Paragraphs>
  <Slides>56</Slides>
  <Notes>23</Notes>
  <HiddenSlides>0</HiddenSlides>
  <MMClips>0</MMClips>
  <ScaleCrop>false</ScaleCrop>
  <HeadingPairs>
    <vt:vector size="4" baseType="variant">
      <vt:variant>
        <vt:lpstr>Theme</vt:lpstr>
      </vt:variant>
      <vt:variant>
        <vt:i4>7</vt:i4>
      </vt:variant>
      <vt:variant>
        <vt:lpstr>Slide Titles</vt:lpstr>
      </vt:variant>
      <vt:variant>
        <vt:i4>56</vt:i4>
      </vt:variant>
    </vt:vector>
  </HeadingPairs>
  <TitlesOfParts>
    <vt:vector size="63" baseType="lpstr">
      <vt:lpstr>Opener</vt:lpstr>
      <vt:lpstr>Chapter Outline</vt:lpstr>
      <vt:lpstr>Learning Objectives</vt:lpstr>
      <vt:lpstr>Concept Check Question</vt:lpstr>
      <vt:lpstr>Key Term</vt:lpstr>
      <vt:lpstr>Image Slide Master</vt:lpstr>
      <vt:lpstr>Custom Design</vt:lpstr>
      <vt:lpstr>Financial Accounting</vt:lpstr>
      <vt:lpstr>Chapter Outline</vt:lpstr>
      <vt:lpstr>Learning Objective 1 Define Fraud and the Principles of Internal Control</vt:lpstr>
      <vt:lpstr>Fraud and Internal Control (1 of 2)</vt:lpstr>
      <vt:lpstr>Fraud and Internal Control (2 of 2)</vt:lpstr>
      <vt:lpstr>Internal Control (3 of 3)</vt:lpstr>
      <vt:lpstr>Learning Objective 2 Apply Internal Control Principles to Cash</vt:lpstr>
      <vt:lpstr>Cash Controls (1 of 2)</vt:lpstr>
      <vt:lpstr>Cash Receipt Controls (1 of 5)</vt:lpstr>
      <vt:lpstr>Cash Receipt Controls (2 of 5)</vt:lpstr>
      <vt:lpstr>Over-the-Counter Receipts</vt:lpstr>
      <vt:lpstr>Over-the counter Receipts</vt:lpstr>
      <vt:lpstr>Over-the counter Receipts</vt:lpstr>
      <vt:lpstr>Cash Receipt Controls (3 of 5)</vt:lpstr>
      <vt:lpstr>Cash Disbursement Controls</vt:lpstr>
      <vt:lpstr>Cash Controls (2 of 2)</vt:lpstr>
      <vt:lpstr>Cash Disbursement Controls (1 of 6)</vt:lpstr>
      <vt:lpstr>Cash Disbursement Controls (2 of 6)</vt:lpstr>
      <vt:lpstr>Cash Disbursement Controls (3 of 6)</vt:lpstr>
      <vt:lpstr>Cash Disbursement Controls (6 of 6)</vt:lpstr>
      <vt:lpstr>Petty Cash Fund</vt:lpstr>
      <vt:lpstr>Establishing the Petty Cash Fund</vt:lpstr>
      <vt:lpstr>Making Payments From Petty Cash (1 of 2)</vt:lpstr>
      <vt:lpstr>Making Payments From Petty Cash (2 of 2)</vt:lpstr>
      <vt:lpstr>Replenishing the Petty Cash Fund (1 of 2)</vt:lpstr>
      <vt:lpstr>Replenishing the Petty Cash Fund (2 of 2)</vt:lpstr>
      <vt:lpstr>DO IT! 2b: Petty Cash Fund</vt:lpstr>
      <vt:lpstr>Petty Cash Fund</vt:lpstr>
      <vt:lpstr>Petty Cash Fund</vt:lpstr>
      <vt:lpstr>Petty Cash Fund</vt:lpstr>
      <vt:lpstr>Learning Objective 3 Identify the Control Features of a Bank Account</vt:lpstr>
      <vt:lpstr>Control Features of a Bank Account</vt:lpstr>
      <vt:lpstr>Making Bank Deposits</vt:lpstr>
      <vt:lpstr>Writing Checks</vt:lpstr>
      <vt:lpstr>Bank Statements (1 of 6)</vt:lpstr>
      <vt:lpstr>Bank Statements (2 of 6)</vt:lpstr>
      <vt:lpstr>Reconciling the Bank Account</vt:lpstr>
      <vt:lpstr>Reconciling the Bank Account</vt:lpstr>
      <vt:lpstr>Bank Reconciliation Illustrated (1 of 4)</vt:lpstr>
      <vt:lpstr>Slide 40</vt:lpstr>
      <vt:lpstr>Slide 41</vt:lpstr>
      <vt:lpstr>Bank Reconciliation Illustrated (2 of 4)</vt:lpstr>
      <vt:lpstr>Bank Reconciliation Illustrated (3 of 4)</vt:lpstr>
      <vt:lpstr>Bank Reconciliation Illustrated (4 of 4)</vt:lpstr>
      <vt:lpstr>Do It! 3: Bank Reconciliation</vt:lpstr>
      <vt:lpstr>Bank Reconciliation </vt:lpstr>
      <vt:lpstr>Bank Reconciliation </vt:lpstr>
      <vt:lpstr>Bank Reconciliation </vt:lpstr>
      <vt:lpstr>Bank Reconciliation </vt:lpstr>
      <vt:lpstr>Learning Objective 4 Explain the Reporting of Cash</vt:lpstr>
      <vt:lpstr>Reporting of Cash</vt:lpstr>
      <vt:lpstr>Reporting Cash (1 of 4)</vt:lpstr>
      <vt:lpstr>Reporting Cash</vt:lpstr>
      <vt:lpstr>Reporting Cash (3 of 4)</vt:lpstr>
      <vt:lpstr>Reporting Cash (4 of 4)</vt:lpstr>
      <vt:lpstr>DO IT! 4: Reporting Cash</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Tools for Business Decision Making, 8e</dc:title>
  <dc:subject>Financial Accounting</dc:subject>
  <dc:creator>Kimmel/Weygandt/Kieso</dc:creator>
  <cp:lastModifiedBy>mt2x.com</cp:lastModifiedBy>
  <cp:revision>1880</cp:revision>
  <cp:lastPrinted>2017-04-26T13:25:47Z</cp:lastPrinted>
  <dcterms:created xsi:type="dcterms:W3CDTF">2017-04-21T14:49:46Z</dcterms:created>
  <dcterms:modified xsi:type="dcterms:W3CDTF">2020-09-04T19:33:20Z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ies>
</file>