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PT Sans Narrow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7f0e42a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7f0e42aa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7f0e42aa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7f0e42aa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7f0e42aa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7f0e42aa5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7f0e42aa5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7f0e42aa5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7f0e42aa5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7f0e42aa5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7f0e42aa5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7f0e42aa5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7f0e42aa5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7f0e42aa5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7f0e42aa5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7f0e42aa5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7f0e42aa5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7f0e42aa5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7f0e42aa5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7f0e42aa5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7f0e42aa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7f0e42aa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7f0e42aa5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7f0e42aa5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7f0e42aa5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7f0e42aa5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7f0e42aa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7f0e42aa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7f0e42aa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7f0e42aa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f0e42aa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f0e42aa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7f0e42aa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7f0e42aa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7f0e42aa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7f0e42aa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7f0e42aa5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7f0e42aa5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7f0e42aa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7f0e42aa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Contex-Free Languages</a:t>
            </a:r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context-free grammar      :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Derivations: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072" y="1351250"/>
            <a:ext cx="378450" cy="40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3126" y="981475"/>
            <a:ext cx="1404101" cy="15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8250" y="3594900"/>
            <a:ext cx="5651776" cy="4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8250" y="4074800"/>
            <a:ext cx="7322424" cy="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continue</a:t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266325"/>
            <a:ext cx="1657626" cy="179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7375" y="1303475"/>
            <a:ext cx="5387360" cy="17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2148900" y="3463675"/>
            <a:ext cx="48462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Describes matched parentheses: () ((( ))) (( ))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Derivation Order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50" y="1266322"/>
            <a:ext cx="1371274" cy="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550" y="1627575"/>
            <a:ext cx="1371274" cy="71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550" y="2443575"/>
            <a:ext cx="1252129" cy="7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4110325" y="1186863"/>
            <a:ext cx="3552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Leftmost derivation: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6">
            <a:alphaModFix/>
          </a:blip>
          <a:srcRect l="8759" t="42653"/>
          <a:stretch/>
        </p:blipFill>
        <p:spPr>
          <a:xfrm>
            <a:off x="3339462" y="1818550"/>
            <a:ext cx="5258174" cy="5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4192088" y="3021475"/>
            <a:ext cx="3552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Rightmost derivation: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7">
            <a:alphaModFix/>
          </a:blip>
          <a:srcRect l="9090" t="42902"/>
          <a:stretch/>
        </p:blipFill>
        <p:spPr>
          <a:xfrm>
            <a:off x="3257676" y="3693975"/>
            <a:ext cx="5258175" cy="607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75" y="1437250"/>
            <a:ext cx="1628301" cy="16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4110325" y="1186863"/>
            <a:ext cx="3552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Leftmost derivation: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4192088" y="3021475"/>
            <a:ext cx="35529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Rightmost derivation: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4">
            <a:alphaModFix/>
          </a:blip>
          <a:srcRect t="30487"/>
          <a:stretch/>
        </p:blipFill>
        <p:spPr>
          <a:xfrm>
            <a:off x="3076525" y="1745225"/>
            <a:ext cx="5620499" cy="8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5">
            <a:alphaModFix/>
          </a:blip>
          <a:srcRect l="3213" t="29883"/>
          <a:stretch/>
        </p:blipFill>
        <p:spPr>
          <a:xfrm>
            <a:off x="3076525" y="3675925"/>
            <a:ext cx="4692150" cy="9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Derivation Trees</a:t>
            </a: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way for showing derivations independent of the order in which productions are used, also referred to as </a:t>
            </a:r>
            <a:r>
              <a:rPr lang="en" sz="2400" i="1"/>
              <a:t>derived trees</a:t>
            </a:r>
            <a:r>
              <a:rPr lang="en" sz="2400"/>
              <a:t>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Example: a part of a derivation tree representing the production.</a:t>
            </a:r>
            <a:endParaRPr sz="2400"/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750" y="3777963"/>
            <a:ext cx="1505100" cy="3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 rotWithShape="1">
          <a:blip r:embed="rId4">
            <a:alphaModFix/>
          </a:blip>
          <a:srcRect l="9173" r="5334"/>
          <a:stretch/>
        </p:blipFill>
        <p:spPr>
          <a:xfrm>
            <a:off x="4110325" y="3168000"/>
            <a:ext cx="442995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763" y="1266325"/>
            <a:ext cx="6120474" cy="37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8587" y="2100250"/>
            <a:ext cx="2746825" cy="16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continue</a:t>
            </a: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575" y="2000250"/>
            <a:ext cx="3448575" cy="25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763" y="1266325"/>
            <a:ext cx="6120474" cy="37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continue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600" y="1266325"/>
            <a:ext cx="6258901" cy="36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continue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325" y="1266325"/>
            <a:ext cx="5142050" cy="378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continue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25" y="1724750"/>
            <a:ext cx="5068525" cy="31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5068526" cy="24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8521" y="1422658"/>
            <a:ext cx="3785707" cy="299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/>
          <p:nvPr/>
        </p:nvSpPr>
        <p:spPr>
          <a:xfrm>
            <a:off x="4719825" y="2879627"/>
            <a:ext cx="4328950" cy="1783550"/>
          </a:xfrm>
          <a:custGeom>
            <a:avLst/>
            <a:gdLst/>
            <a:ahLst/>
            <a:cxnLst/>
            <a:rect l="l" t="t" r="r" b="b"/>
            <a:pathLst>
              <a:path w="173158" h="71342" extrusionOk="0">
                <a:moveTo>
                  <a:pt x="0" y="10875"/>
                </a:moveTo>
                <a:cubicBezTo>
                  <a:pt x="7455" y="3422"/>
                  <a:pt x="20782" y="4332"/>
                  <a:pt x="31218" y="5821"/>
                </a:cubicBezTo>
                <a:cubicBezTo>
                  <a:pt x="42206" y="7389"/>
                  <a:pt x="53988" y="2309"/>
                  <a:pt x="64517" y="5821"/>
                </a:cubicBezTo>
                <a:cubicBezTo>
                  <a:pt x="67974" y="6974"/>
                  <a:pt x="67199" y="12600"/>
                  <a:pt x="68679" y="15930"/>
                </a:cubicBezTo>
                <a:cubicBezTo>
                  <a:pt x="70945" y="21029"/>
                  <a:pt x="71458" y="26902"/>
                  <a:pt x="74328" y="31687"/>
                </a:cubicBezTo>
                <a:cubicBezTo>
                  <a:pt x="75618" y="33837"/>
                  <a:pt x="79136" y="33135"/>
                  <a:pt x="81464" y="34066"/>
                </a:cubicBezTo>
                <a:cubicBezTo>
                  <a:pt x="87261" y="36386"/>
                  <a:pt x="94190" y="32646"/>
                  <a:pt x="100194" y="34363"/>
                </a:cubicBezTo>
                <a:cubicBezTo>
                  <a:pt x="110104" y="37197"/>
                  <a:pt x="123197" y="41259"/>
                  <a:pt x="131115" y="34660"/>
                </a:cubicBezTo>
                <a:cubicBezTo>
                  <a:pt x="143230" y="24563"/>
                  <a:pt x="148655" y="-3867"/>
                  <a:pt x="163819" y="469"/>
                </a:cubicBezTo>
                <a:cubicBezTo>
                  <a:pt x="166589" y="1261"/>
                  <a:pt x="169953" y="3266"/>
                  <a:pt x="170360" y="6118"/>
                </a:cubicBezTo>
                <a:cubicBezTo>
                  <a:pt x="170836" y="9455"/>
                  <a:pt x="169405" y="13097"/>
                  <a:pt x="170657" y="16227"/>
                </a:cubicBezTo>
                <a:cubicBezTo>
                  <a:pt x="174086" y="24796"/>
                  <a:pt x="173287" y="34718"/>
                  <a:pt x="172144" y="43877"/>
                </a:cubicBezTo>
                <a:cubicBezTo>
                  <a:pt x="169240" y="67142"/>
                  <a:pt x="129975" y="66643"/>
                  <a:pt x="106735" y="69743"/>
                </a:cubicBezTo>
                <a:cubicBezTo>
                  <a:pt x="87684" y="72285"/>
                  <a:pt x="66544" y="72689"/>
                  <a:pt x="49354" y="64094"/>
                </a:cubicBezTo>
                <a:cubicBezTo>
                  <a:pt x="45097" y="61966"/>
                  <a:pt x="44233" y="56064"/>
                  <a:pt x="41921" y="51904"/>
                </a:cubicBezTo>
                <a:cubicBezTo>
                  <a:pt x="39258" y="47112"/>
                  <a:pt x="33996" y="44241"/>
                  <a:pt x="29434" y="41201"/>
                </a:cubicBezTo>
                <a:cubicBezTo>
                  <a:pt x="19257" y="34418"/>
                  <a:pt x="4837" y="30259"/>
                  <a:pt x="298" y="18903"/>
                </a:cubicBezTo>
                <a:cubicBezTo>
                  <a:pt x="-1031" y="15577"/>
                  <a:pt x="4108" y="11894"/>
                  <a:pt x="2973" y="849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0000">
                <a:alpha val="50000"/>
              </a:srgbClr>
            </a:outerShdw>
          </a:effectLst>
        </p:spPr>
      </p:sp>
      <p:sp>
        <p:nvSpPr>
          <p:cNvPr id="229" name="Google Shape;229;p31"/>
          <p:cNvSpPr txBox="1"/>
          <p:nvPr/>
        </p:nvSpPr>
        <p:spPr>
          <a:xfrm>
            <a:off x="2564325" y="3634650"/>
            <a:ext cx="42813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1150" y="4238575"/>
            <a:ext cx="720850" cy="6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/>
        </p:nvSpPr>
        <p:spPr>
          <a:xfrm>
            <a:off x="3772975" y="3739075"/>
            <a:ext cx="8772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yield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Regular languages describes simple patterns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all languages are regular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important patterns cannot be described by regular languages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example, there is a nested pattern of left and right parenthesis used in programming languages, e.i., ((()))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number of left parenthesis equals the number of right parenthesis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can be expressed using L = {a</a:t>
            </a:r>
            <a:r>
              <a:rPr lang="en" baseline="30000"/>
              <a:t>n</a:t>
            </a:r>
            <a:r>
              <a:rPr lang="en"/>
              <a:t>b</a:t>
            </a:r>
            <a:r>
              <a:rPr lang="en" baseline="30000"/>
              <a:t>n</a:t>
            </a:r>
            <a:r>
              <a:rPr lang="en"/>
              <a:t>: n&gt;=0}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 is not regular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So, we need to enlarge the family of languages and consider </a:t>
            </a:r>
            <a:r>
              <a:rPr lang="en" b="1"/>
              <a:t>Context-free</a:t>
            </a:r>
            <a:r>
              <a:rPr lang="en"/>
              <a:t> languages.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 Derivation Trees </a:t>
            </a:r>
            <a:endParaRPr/>
          </a:p>
        </p:txBody>
      </p:sp>
      <p:pic>
        <p:nvPicPr>
          <p:cNvPr id="237" name="Google Shape;2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25" y="1392700"/>
            <a:ext cx="3247549" cy="38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/>
          <p:nvPr/>
        </p:nvSpPr>
        <p:spPr>
          <a:xfrm>
            <a:off x="4229275" y="1331825"/>
            <a:ext cx="22818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Sentential form</a:t>
            </a:r>
            <a:endParaRPr sz="24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375" y="1982275"/>
            <a:ext cx="5652848" cy="300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Exercises</a:t>
            </a:r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Give a derivation tree for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Find a context-free grammar for                   for the language  </a:t>
            </a:r>
            <a:endParaRPr sz="2400"/>
          </a:p>
        </p:txBody>
      </p:sp>
      <p:pic>
        <p:nvPicPr>
          <p:cNvPr id="246" name="Google Shape;246;p33" descr="w=abbbaabbaba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427" y="1393100"/>
            <a:ext cx="2463450" cy="3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4462" y="1815800"/>
            <a:ext cx="1835075" cy="142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 descr="\Sigma=\{a,b\}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3825" y="3814425"/>
            <a:ext cx="1348324" cy="3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 descr="L = \{a^nww^rb^n: w\in \Sigma^*, n\ge 1\}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6902" y="4284650"/>
            <a:ext cx="4695974" cy="41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Context-Free Grammars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1761575" y="1371650"/>
            <a:ext cx="5529900" cy="3017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263" y="1761570"/>
            <a:ext cx="2911476" cy="9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787" y="2772425"/>
            <a:ext cx="3218425" cy="15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Context-Free Grammars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937" y="1303480"/>
            <a:ext cx="2826125" cy="4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425" y="1706438"/>
            <a:ext cx="581025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114925" y="2691025"/>
            <a:ext cx="12171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Variables</a:t>
            </a:r>
            <a:endParaRPr sz="1800"/>
          </a:p>
        </p:txBody>
      </p:sp>
      <p:sp>
        <p:nvSpPr>
          <p:cNvPr id="91" name="Google Shape;91;p16"/>
          <p:cNvSpPr txBox="1"/>
          <p:nvPr/>
        </p:nvSpPr>
        <p:spPr>
          <a:xfrm>
            <a:off x="2932275" y="2652913"/>
            <a:ext cx="12171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Terminal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16"/>
          <p:cNvSpPr txBox="1"/>
          <p:nvPr/>
        </p:nvSpPr>
        <p:spPr>
          <a:xfrm>
            <a:off x="4667875" y="2652900"/>
            <a:ext cx="12171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Start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variable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16"/>
          <p:cNvSpPr txBox="1"/>
          <p:nvPr/>
        </p:nvSpPr>
        <p:spPr>
          <a:xfrm>
            <a:off x="2475125" y="4036000"/>
            <a:ext cx="33168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Productions of the form: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400" y="4091751"/>
            <a:ext cx="968676" cy="3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6">
            <a:alphaModFix/>
          </a:blip>
          <a:srcRect r="5213" b="-36612"/>
          <a:stretch/>
        </p:blipFill>
        <p:spPr>
          <a:xfrm>
            <a:off x="3366159" y="4493000"/>
            <a:ext cx="2618890" cy="4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313" y="1362949"/>
            <a:ext cx="5429362" cy="29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Context-Free Languages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language       is context-free 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if and only if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there is a context-free grammar      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with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600" y="1375100"/>
            <a:ext cx="299200" cy="35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6374" y="2616375"/>
            <a:ext cx="335105" cy="3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0075" y="3196100"/>
            <a:ext cx="1412265" cy="4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context-free grammar     :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derivation: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Another derivation: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460" y="1382474"/>
            <a:ext cx="307225" cy="32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6276" y="1266325"/>
            <a:ext cx="1566049" cy="103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025" y="3026300"/>
            <a:ext cx="4186076" cy="3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1816" y="4241975"/>
            <a:ext cx="6440371" cy="3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continue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672" y="1266325"/>
            <a:ext cx="1742651" cy="11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4935" y="2756723"/>
            <a:ext cx="3494125" cy="5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1792038" y="3716400"/>
            <a:ext cx="55599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Describes parentheses:      (((( ))))    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context-free grammar      :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 derivation: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374" y="1357250"/>
            <a:ext cx="358876" cy="38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9477" y="1152425"/>
            <a:ext cx="1739625" cy="186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0587" y="3579699"/>
            <a:ext cx="5750925" cy="4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8337" y="4207375"/>
            <a:ext cx="5195400" cy="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254</Words>
  <Application>Microsoft Office PowerPoint</Application>
  <PresentationFormat>On-screen Show (16:9)</PresentationFormat>
  <Paragraphs>70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PT Sans Narrow</vt:lpstr>
      <vt:lpstr>Open Sans</vt:lpstr>
      <vt:lpstr>Tropic</vt:lpstr>
      <vt:lpstr>Contex-Free Languages</vt:lpstr>
      <vt:lpstr>Introduction</vt:lpstr>
      <vt:lpstr>Context-Free Grammars</vt:lpstr>
      <vt:lpstr>Definition: Context-Free Grammars</vt:lpstr>
      <vt:lpstr>PowerPoint Presentation</vt:lpstr>
      <vt:lpstr>Definition: Context-Free Languages</vt:lpstr>
      <vt:lpstr>Example</vt:lpstr>
      <vt:lpstr>Example: continue</vt:lpstr>
      <vt:lpstr>Example:</vt:lpstr>
      <vt:lpstr>Example</vt:lpstr>
      <vt:lpstr>Example: continue</vt:lpstr>
      <vt:lpstr>Derivation Order</vt:lpstr>
      <vt:lpstr>Example</vt:lpstr>
      <vt:lpstr>Derivation Trees</vt:lpstr>
      <vt:lpstr>Example</vt:lpstr>
      <vt:lpstr>Example: continue</vt:lpstr>
      <vt:lpstr>Example: continue </vt:lpstr>
      <vt:lpstr>Example: continue </vt:lpstr>
      <vt:lpstr>Example: continue </vt:lpstr>
      <vt:lpstr>Partial Derivation Trees </vt:lpstr>
      <vt:lpstr>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Contex-Free Languages</dc:title>
  <dc:creator>hamedabdelhaq</dc:creator>
  <cp:lastModifiedBy>Hamed Abdelhaq</cp:lastModifiedBy>
  <cp:revision>5</cp:revision>
  <dcterms:modified xsi:type="dcterms:W3CDTF">2019-02-27T08:05:16Z</dcterms:modified>
</cp:coreProperties>
</file>