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618E-A13D-42B4-B8C4-B0B35734C912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F263C-8868-496E-BF09-007DE62D13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BFE130-499B-4902-AF86-C82518A2972D}" type="slidenum">
              <a:rPr lang="en-US"/>
              <a:pPr/>
              <a:t>1</a:t>
            </a:fld>
            <a:endParaRPr lang="en-US"/>
          </a:p>
        </p:txBody>
      </p:sp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98CD7-66AC-4284-8E22-FEFD52132F07}" type="slidenum">
              <a:rPr lang="en-US"/>
              <a:pPr/>
              <a:t>10</a:t>
            </a:fld>
            <a:endParaRPr lang="en-US"/>
          </a:p>
        </p:txBody>
      </p:sp>
      <p:sp>
        <p:nvSpPr>
          <p:cNvPr id="285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9BD1C-7DE0-47AB-A12E-70D88E6B8EB9}" type="slidenum">
              <a:rPr lang="en-US"/>
              <a:pPr/>
              <a:t>11</a:t>
            </a:fld>
            <a:endParaRPr lang="en-US"/>
          </a:p>
        </p:txBody>
      </p:sp>
      <p:sp>
        <p:nvSpPr>
          <p:cNvPr id="2867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CF559-9028-46E0-BC33-7A798959542B}" type="slidenum">
              <a:rPr lang="en-US"/>
              <a:pPr/>
              <a:t>12</a:t>
            </a:fld>
            <a:endParaRPr lang="en-US"/>
          </a:p>
        </p:txBody>
      </p:sp>
      <p:sp>
        <p:nvSpPr>
          <p:cNvPr id="2078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ED5D3-3C7B-4295-9B89-415973FF580B}" type="slidenum">
              <a:rPr lang="en-US"/>
              <a:pPr/>
              <a:t>13</a:t>
            </a:fld>
            <a:endParaRPr lang="en-US"/>
          </a:p>
        </p:txBody>
      </p:sp>
      <p:sp>
        <p:nvSpPr>
          <p:cNvPr id="208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FAC47-5209-44E5-94F4-521C80365FEB}" type="slidenum">
              <a:rPr lang="en-US"/>
              <a:pPr/>
              <a:t>14</a:t>
            </a:fld>
            <a:endParaRPr lang="en-US"/>
          </a:p>
        </p:txBody>
      </p:sp>
      <p:sp>
        <p:nvSpPr>
          <p:cNvPr id="209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B13F3-5BBB-4E15-90A5-5EA12550D50D}" type="slidenum">
              <a:rPr lang="en-US"/>
              <a:pPr/>
              <a:t>15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07385-32CF-4F77-B264-D5DB39FF6AE4}" type="slidenum">
              <a:rPr lang="en-US"/>
              <a:pPr/>
              <a:t>16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95695-279C-43E4-BD70-C9A54453F5AD}" type="slidenum">
              <a:rPr lang="en-US"/>
              <a:pPr/>
              <a:t>17</a:t>
            </a:fld>
            <a:endParaRPr lang="en-US"/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072B0-B01F-4CCC-9E3C-A8E33AC31225}" type="slidenum">
              <a:rPr lang="en-US"/>
              <a:pPr/>
              <a:t>18</a:t>
            </a:fld>
            <a:endParaRPr lang="en-US"/>
          </a:p>
        </p:txBody>
      </p:sp>
      <p:sp>
        <p:nvSpPr>
          <p:cNvPr id="214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93A27-D570-42AE-A151-AAFA270BAD5A}" type="slidenum">
              <a:rPr lang="en-US"/>
              <a:pPr/>
              <a:t>19</a:t>
            </a:fld>
            <a:endParaRPr lang="en-US"/>
          </a:p>
        </p:txBody>
      </p:sp>
      <p:sp>
        <p:nvSpPr>
          <p:cNvPr id="215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55984-5127-4BB5-AD15-F8559C38F15C}" type="slidenum">
              <a:rPr lang="en-US"/>
              <a:pPr/>
              <a:t>2</a:t>
            </a:fld>
            <a:endParaRPr lang="en-US"/>
          </a:p>
        </p:txBody>
      </p:sp>
      <p:sp>
        <p:nvSpPr>
          <p:cNvPr id="199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ADFC3-94D9-46CD-ADD0-170F065D70A6}" type="slidenum">
              <a:rPr lang="en-US"/>
              <a:pPr/>
              <a:t>20</a:t>
            </a:fld>
            <a:endParaRPr lang="en-US"/>
          </a:p>
        </p:txBody>
      </p:sp>
      <p:sp>
        <p:nvSpPr>
          <p:cNvPr id="216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3C8FB-5E2C-4D16-AA0C-74E8300B243E}" type="slidenum">
              <a:rPr lang="en-US"/>
              <a:pPr/>
              <a:t>21</a:t>
            </a:fld>
            <a:endParaRPr lang="en-US"/>
          </a:p>
        </p:txBody>
      </p:sp>
      <p:sp>
        <p:nvSpPr>
          <p:cNvPr id="217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5118F-AC5B-44BA-AF34-3F3CA233704C}" type="slidenum">
              <a:rPr lang="en-US"/>
              <a:pPr/>
              <a:t>22</a:t>
            </a:fld>
            <a:endParaRPr lang="en-US"/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C4EB9-E052-477E-AE6E-1AA282BB0983}" type="slidenum">
              <a:rPr lang="en-US"/>
              <a:pPr/>
              <a:t>23</a:t>
            </a:fld>
            <a:endParaRPr lang="en-US"/>
          </a:p>
        </p:txBody>
      </p:sp>
      <p:sp>
        <p:nvSpPr>
          <p:cNvPr id="219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CA356-84D4-4B04-B357-261E8295D425}" type="slidenum">
              <a:rPr lang="en-US"/>
              <a:pPr/>
              <a:t>24</a:t>
            </a:fld>
            <a:endParaRPr lang="en-US"/>
          </a:p>
        </p:txBody>
      </p:sp>
      <p:sp>
        <p:nvSpPr>
          <p:cNvPr id="220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BCCCA-AF5B-4A44-B671-9920CB20C6E4}" type="slidenum">
              <a:rPr lang="en-US"/>
              <a:pPr/>
              <a:t>25</a:t>
            </a:fld>
            <a:endParaRPr lang="en-US"/>
          </a:p>
        </p:txBody>
      </p:sp>
      <p:sp>
        <p:nvSpPr>
          <p:cNvPr id="221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8FE36-7690-443A-8253-F3111798E531}" type="slidenum">
              <a:rPr lang="en-US"/>
              <a:pPr/>
              <a:t>26</a:t>
            </a:fld>
            <a:endParaRPr lang="en-US"/>
          </a:p>
        </p:txBody>
      </p:sp>
      <p:sp>
        <p:nvSpPr>
          <p:cNvPr id="2222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39D78-F760-4373-B5B6-A038DE115CEA}" type="slidenum">
              <a:rPr lang="en-US"/>
              <a:pPr/>
              <a:t>27</a:t>
            </a:fld>
            <a:endParaRPr lang="en-US"/>
          </a:p>
        </p:txBody>
      </p:sp>
      <p:sp>
        <p:nvSpPr>
          <p:cNvPr id="2232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45A93-7527-45F6-9CB6-D9D714B1CE97}" type="slidenum">
              <a:rPr lang="en-US"/>
              <a:pPr/>
              <a:t>28</a:t>
            </a:fld>
            <a:endParaRPr lang="en-US"/>
          </a:p>
        </p:txBody>
      </p:sp>
      <p:sp>
        <p:nvSpPr>
          <p:cNvPr id="224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2020AC-3896-4F54-AA51-DDA73864509A}" type="slidenum">
              <a:rPr lang="en-US"/>
              <a:pPr/>
              <a:t>29</a:t>
            </a:fld>
            <a:endParaRPr lang="en-US"/>
          </a:p>
        </p:txBody>
      </p:sp>
      <p:sp>
        <p:nvSpPr>
          <p:cNvPr id="225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6F62A-C2B2-49C3-A5D2-707CA0E5FFB5}" type="slidenum">
              <a:rPr lang="en-US"/>
              <a:pPr/>
              <a:t>3</a:t>
            </a:fld>
            <a:endParaRPr lang="en-US"/>
          </a:p>
        </p:txBody>
      </p:sp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E4EF4-A267-4178-AA3D-4CB996F806E8}" type="slidenum">
              <a:rPr lang="en-US"/>
              <a:pPr/>
              <a:t>30</a:t>
            </a:fld>
            <a:endParaRPr lang="en-US"/>
          </a:p>
        </p:txBody>
      </p:sp>
      <p:sp>
        <p:nvSpPr>
          <p:cNvPr id="226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1353C1-627F-4728-8CA0-F5D39B061E2D}" type="slidenum">
              <a:rPr lang="en-US"/>
              <a:pPr/>
              <a:t>31</a:t>
            </a:fld>
            <a:endParaRPr lang="en-US"/>
          </a:p>
        </p:txBody>
      </p:sp>
      <p:sp>
        <p:nvSpPr>
          <p:cNvPr id="2273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37387-0349-4EC7-A317-A7A2F6DDAB3C}" type="slidenum">
              <a:rPr lang="en-US"/>
              <a:pPr/>
              <a:t>32</a:t>
            </a:fld>
            <a:endParaRPr lang="en-US"/>
          </a:p>
        </p:txBody>
      </p:sp>
      <p:sp>
        <p:nvSpPr>
          <p:cNvPr id="2283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D2083-DD20-4567-A29D-CC435B950371}" type="slidenum">
              <a:rPr lang="en-US"/>
              <a:pPr/>
              <a:t>33</a:t>
            </a:fld>
            <a:endParaRPr lang="en-US"/>
          </a:p>
        </p:txBody>
      </p:sp>
      <p:sp>
        <p:nvSpPr>
          <p:cNvPr id="2293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38B29-2727-4511-B12F-494F81D7EC7B}" type="slidenum">
              <a:rPr lang="en-US"/>
              <a:pPr/>
              <a:t>34</a:t>
            </a:fld>
            <a:endParaRPr lang="en-US"/>
          </a:p>
        </p:txBody>
      </p:sp>
      <p:sp>
        <p:nvSpPr>
          <p:cNvPr id="230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7C350F-F3B2-4737-9273-766858C5125F}" type="slidenum">
              <a:rPr lang="en-US"/>
              <a:pPr/>
              <a:t>35</a:t>
            </a:fld>
            <a:endParaRPr lang="en-US"/>
          </a:p>
        </p:txBody>
      </p:sp>
      <p:sp>
        <p:nvSpPr>
          <p:cNvPr id="231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CCAF0E-DECB-47DA-BF81-E53FF95D55E1}" type="slidenum">
              <a:rPr lang="en-US"/>
              <a:pPr/>
              <a:t>36</a:t>
            </a:fld>
            <a:endParaRPr lang="en-US"/>
          </a:p>
        </p:txBody>
      </p:sp>
      <p:sp>
        <p:nvSpPr>
          <p:cNvPr id="232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C32C4-C709-4F4E-B32C-EF4868A0E685}" type="slidenum">
              <a:rPr lang="en-US"/>
              <a:pPr/>
              <a:t>37</a:t>
            </a:fld>
            <a:endParaRPr lang="en-US"/>
          </a:p>
        </p:txBody>
      </p:sp>
      <p:sp>
        <p:nvSpPr>
          <p:cNvPr id="233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7047E-D63A-4060-AFF3-B710BC2D31D6}" type="slidenum">
              <a:rPr lang="en-US"/>
              <a:pPr/>
              <a:t>38</a:t>
            </a:fld>
            <a:endParaRPr lang="en-US"/>
          </a:p>
        </p:txBody>
      </p:sp>
      <p:sp>
        <p:nvSpPr>
          <p:cNvPr id="234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27A11-5A1A-411A-9ACC-4E0C14861D98}" type="slidenum">
              <a:rPr lang="en-US"/>
              <a:pPr/>
              <a:t>39</a:t>
            </a:fld>
            <a:endParaRPr lang="en-US"/>
          </a:p>
        </p:txBody>
      </p:sp>
      <p:sp>
        <p:nvSpPr>
          <p:cNvPr id="2355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83AF7-CD21-439B-BAEB-8CAF9E54EB90}" type="slidenum">
              <a:rPr lang="en-US"/>
              <a:pPr/>
              <a:t>4</a:t>
            </a:fld>
            <a:endParaRPr lang="en-US"/>
          </a:p>
        </p:txBody>
      </p:sp>
      <p:sp>
        <p:nvSpPr>
          <p:cNvPr id="2017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9F25E-3C30-488B-AB1B-4E39476F53A8}" type="slidenum">
              <a:rPr lang="en-US"/>
              <a:pPr/>
              <a:t>40</a:t>
            </a:fld>
            <a:endParaRPr lang="en-US"/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CD588-7462-4824-A85A-02CE54FE186C}" type="slidenum">
              <a:rPr lang="en-US"/>
              <a:pPr/>
              <a:t>41</a:t>
            </a:fld>
            <a:endParaRPr lang="en-US"/>
          </a:p>
        </p:txBody>
      </p:sp>
      <p:sp>
        <p:nvSpPr>
          <p:cNvPr id="237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114B1-5B96-4106-AA95-9A8DF756B6B8}" type="slidenum">
              <a:rPr lang="en-US"/>
              <a:pPr/>
              <a:t>42</a:t>
            </a:fld>
            <a:endParaRPr lang="en-US"/>
          </a:p>
        </p:txBody>
      </p:sp>
      <p:sp>
        <p:nvSpPr>
          <p:cNvPr id="238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ADD67-0116-44F3-AD2C-5C9A37DA77BC}" type="slidenum">
              <a:rPr lang="en-US"/>
              <a:pPr/>
              <a:t>43</a:t>
            </a:fld>
            <a:endParaRPr lang="en-US"/>
          </a:p>
        </p:txBody>
      </p:sp>
      <p:sp>
        <p:nvSpPr>
          <p:cNvPr id="239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CB448-2BC7-4461-8880-3BFECC1E017B}" type="slidenum">
              <a:rPr lang="en-US"/>
              <a:pPr/>
              <a:t>44</a:t>
            </a:fld>
            <a:endParaRPr lang="en-US"/>
          </a:p>
        </p:txBody>
      </p:sp>
      <p:sp>
        <p:nvSpPr>
          <p:cNvPr id="2406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F1556-A0B7-4E14-9A05-823271728AFE}" type="slidenum">
              <a:rPr lang="en-US"/>
              <a:pPr/>
              <a:t>5</a:t>
            </a:fld>
            <a:endParaRPr lang="en-US"/>
          </a:p>
        </p:txBody>
      </p:sp>
      <p:sp>
        <p:nvSpPr>
          <p:cNvPr id="202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B3968-B050-4CB4-ACF8-D8DC2C52B231}" type="slidenum">
              <a:rPr lang="en-US"/>
              <a:pPr/>
              <a:t>6</a:t>
            </a:fld>
            <a:endParaRPr lang="en-US"/>
          </a:p>
        </p:txBody>
      </p:sp>
      <p:sp>
        <p:nvSpPr>
          <p:cNvPr id="203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A2A65-D922-46BE-9A91-075E45B1EB0A}" type="slidenum">
              <a:rPr lang="en-US"/>
              <a:pPr/>
              <a:t>7</a:t>
            </a:fld>
            <a:endParaRPr lang="en-US"/>
          </a:p>
        </p:txBody>
      </p:sp>
      <p:sp>
        <p:nvSpPr>
          <p:cNvPr id="204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34E52-DE90-42F8-B98E-0024F37440D8}" type="slidenum">
              <a:rPr lang="en-US"/>
              <a:pPr/>
              <a:t>8</a:t>
            </a:fld>
            <a:endParaRPr lang="en-US"/>
          </a:p>
        </p:txBody>
      </p:sp>
      <p:sp>
        <p:nvSpPr>
          <p:cNvPr id="205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3C6B3-21AF-4966-9783-89D4C54255E0}" type="slidenum">
              <a:rPr lang="en-US"/>
              <a:pPr/>
              <a:t>9</a:t>
            </a:fld>
            <a:endParaRPr lang="en-US"/>
          </a:p>
        </p:txBody>
      </p:sp>
      <p:sp>
        <p:nvSpPr>
          <p:cNvPr id="206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0E05A-DB9C-4D4C-883A-5065A545DD70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1CF-B948-4991-89DF-4B947038FF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>
            <p:ph type="body" idx="1"/>
          </p:nvPr>
        </p:nvSpPr>
        <p:spPr>
          <a:xfrm>
            <a:off x="0" y="2133600"/>
            <a:ext cx="9145588" cy="1676400"/>
          </a:xfrm>
          <a:noFill/>
          <a:ln/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3800" b="1">
                <a:solidFill>
                  <a:schemeClr val="hlink"/>
                </a:solidFill>
              </a:rPr>
              <a:t>LEHNINGER</a:t>
            </a:r>
            <a:r>
              <a:rPr lang="en-US" sz="3800" b="1">
                <a:solidFill>
                  <a:srgbClr val="0076B8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3800" b="1">
                <a:solidFill>
                  <a:srgbClr val="0076B8"/>
                </a:solidFill>
              </a:rPr>
              <a:t>PRINCIPLES OF BIOCHEMISTRY</a:t>
            </a:r>
          </a:p>
          <a:p>
            <a:pPr algn="ctr">
              <a:lnSpc>
                <a:spcPct val="90000"/>
              </a:lnSpc>
            </a:pPr>
            <a:r>
              <a:rPr lang="en-US" sz="2800" b="1"/>
              <a:t>Sixth Edition</a:t>
            </a:r>
            <a:endParaRPr lang="en-US" sz="2200"/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1588" y="144780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Arial" charset="0"/>
              </a:rPr>
              <a:t>David L. Nelson and Michael M. Cox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1588" y="64770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© 2013 W. H. Freeman and Company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420688" y="4114800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Arial" charset="0"/>
              </a:rPr>
              <a:t>CHAPTER 3</a:t>
            </a:r>
          </a:p>
          <a:p>
            <a:pPr algn="ctr"/>
            <a:r>
              <a:rPr lang="en-US" sz="3600">
                <a:latin typeface="Arial" charset="0"/>
              </a:rPr>
              <a:t>Amino Acids, Peptides, and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table 3-1 par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466725"/>
            <a:ext cx="8535987" cy="5922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table 3-1 par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265113"/>
            <a:ext cx="8535987" cy="6326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unnumbered_03_p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8531225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03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3200"/>
            <a:ext cx="853122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03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200" y="152400"/>
            <a:ext cx="64452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_03_05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"/>
            <a:ext cx="76327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03_05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152400"/>
            <a:ext cx="83550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03_05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100" y="152400"/>
            <a:ext cx="55245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03_05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"/>
            <a:ext cx="7169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igure_03_05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152400"/>
            <a:ext cx="77946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ure_03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93900"/>
            <a:ext cx="85312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igure_03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600" y="152400"/>
            <a:ext cx="53784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ox_03_01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73200"/>
            <a:ext cx="8531225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igure_03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89000"/>
            <a:ext cx="853122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unnumbered_03_p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71700"/>
            <a:ext cx="85312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figure 3-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931863"/>
            <a:ext cx="8535987" cy="4992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gure_03_0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93700"/>
            <a:ext cx="853122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ure_03_0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39800"/>
            <a:ext cx="85312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_03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900" y="152400"/>
            <a:ext cx="56673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ure_03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152400"/>
            <a:ext cx="46799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igure_03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65200"/>
            <a:ext cx="85312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igure_03_0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165100"/>
            <a:ext cx="7983538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_03_1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"/>
            <a:ext cx="57896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igure_03_1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"/>
            <a:ext cx="58070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igure_03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52400"/>
            <a:ext cx="80168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e_03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17600"/>
            <a:ext cx="85312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figure_03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152400"/>
            <a:ext cx="55737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unnumbered_03_p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58800"/>
            <a:ext cx="853122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table_03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35000"/>
            <a:ext cx="853122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table_03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0" y="152400"/>
            <a:ext cx="59690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table_03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17600"/>
            <a:ext cx="85312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igure_03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52400"/>
            <a:ext cx="45577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_03_0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165100"/>
            <a:ext cx="8043863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igure_03_1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2300" y="152400"/>
            <a:ext cx="53594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igure_03_1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152400"/>
            <a:ext cx="4375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figure_03_17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152400"/>
            <a:ext cx="63198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table_03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85312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ure_03_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853122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igure_03_0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5100"/>
            <a:ext cx="792162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unnumbered_03_p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5100"/>
            <a:ext cx="4278313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3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3400" y="152400"/>
            <a:ext cx="55340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03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"/>
            <a:ext cx="53292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table_03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152400"/>
            <a:ext cx="58404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77</Words>
  <Application>Microsoft Office PowerPoint</Application>
  <PresentationFormat>On-screen Show (4:3)</PresentationFormat>
  <Paragraphs>51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gg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</cp:revision>
  <dcterms:created xsi:type="dcterms:W3CDTF">2015-08-11T06:39:13Z</dcterms:created>
  <dcterms:modified xsi:type="dcterms:W3CDTF">2015-08-11T08:26:57Z</dcterms:modified>
</cp:coreProperties>
</file>