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9"/>
  </p:notesMasterIdLst>
  <p:handoutMasterIdLst>
    <p:handoutMasterId r:id="rId40"/>
  </p:handoutMasterIdLst>
  <p:sldIdLst>
    <p:sldId id="327" r:id="rId2"/>
    <p:sldId id="358" r:id="rId3"/>
    <p:sldId id="374" r:id="rId4"/>
    <p:sldId id="359" r:id="rId5"/>
    <p:sldId id="360" r:id="rId6"/>
    <p:sldId id="361" r:id="rId7"/>
    <p:sldId id="375" r:id="rId8"/>
    <p:sldId id="383" r:id="rId9"/>
    <p:sldId id="376" r:id="rId10"/>
    <p:sldId id="380" r:id="rId11"/>
    <p:sldId id="377" r:id="rId12"/>
    <p:sldId id="381" r:id="rId13"/>
    <p:sldId id="382" r:id="rId14"/>
    <p:sldId id="362" r:id="rId15"/>
    <p:sldId id="363" r:id="rId16"/>
    <p:sldId id="384" r:id="rId17"/>
    <p:sldId id="385" r:id="rId18"/>
    <p:sldId id="387" r:id="rId19"/>
    <p:sldId id="386" r:id="rId20"/>
    <p:sldId id="364" r:id="rId21"/>
    <p:sldId id="365" r:id="rId22"/>
    <p:sldId id="366" r:id="rId23"/>
    <p:sldId id="367" r:id="rId24"/>
    <p:sldId id="368" r:id="rId25"/>
    <p:sldId id="369" r:id="rId26"/>
    <p:sldId id="370" r:id="rId27"/>
    <p:sldId id="371" r:id="rId28"/>
    <p:sldId id="372" r:id="rId29"/>
    <p:sldId id="373" r:id="rId30"/>
    <p:sldId id="388" r:id="rId31"/>
    <p:sldId id="389" r:id="rId32"/>
    <p:sldId id="390" r:id="rId33"/>
    <p:sldId id="391" r:id="rId34"/>
    <p:sldId id="392" r:id="rId35"/>
    <p:sldId id="393" r:id="rId36"/>
    <p:sldId id="394" r:id="rId37"/>
    <p:sldId id="395"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ECE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327" autoAdjust="0"/>
    <p:restoredTop sz="94660"/>
  </p:normalViewPr>
  <p:slideViewPr>
    <p:cSldViewPr>
      <p:cViewPr varScale="1">
        <p:scale>
          <a:sx n="96" d="100"/>
          <a:sy n="96" d="100"/>
        </p:scale>
        <p:origin x="-90"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9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B1C9A15-B692-490F-8749-16308C87B629}" type="datetimeFigureOut">
              <a:rPr lang="en-US"/>
              <a:pPr>
                <a:defRPr/>
              </a:pPr>
              <a:t>1/23/2013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08CB9E8-C676-4061-AADA-A17E0B1AA8F5}" type="slidenum">
              <a:rPr lang="en-US"/>
              <a:pPr>
                <a:defRPr/>
              </a:pPr>
              <a:t>‹#›</a:t>
            </a:fld>
            <a:endParaRPr lang="en-US"/>
          </a:p>
        </p:txBody>
      </p:sp>
    </p:spTree>
    <p:extLst>
      <p:ext uri="{BB962C8B-B14F-4D97-AF65-F5344CB8AC3E}">
        <p14:creationId xmlns:p14="http://schemas.microsoft.com/office/powerpoint/2010/main" val="3813044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7FE6735-1682-418B-AE6B-06A9761EBDC1}" type="slidenum">
              <a:rPr lang="en-US"/>
              <a:pPr>
                <a:defRPr/>
              </a:pPr>
              <a:t>‹#›</a:t>
            </a:fld>
            <a:endParaRPr lang="en-US"/>
          </a:p>
        </p:txBody>
      </p:sp>
    </p:spTree>
    <p:extLst>
      <p:ext uri="{BB962C8B-B14F-4D97-AF65-F5344CB8AC3E}">
        <p14:creationId xmlns:p14="http://schemas.microsoft.com/office/powerpoint/2010/main" val="2446216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6070DD-7D05-4151-8707-407829D932F0}" type="slidenum">
              <a:rPr lang="en-ZA"/>
              <a:pPr eaLnBrk="1" hangingPunct="1"/>
              <a:t>3</a:t>
            </a:fld>
            <a:endParaRPr lang="en-ZA"/>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498DC-AEA0-451A-8FD5-5C82A7379D53}" type="slidenum">
              <a:rPr lang="en-US"/>
              <a:pPr/>
              <a:t>17</a:t>
            </a:fld>
            <a:endParaRPr lang="en-US"/>
          </a:p>
        </p:txBody>
      </p:sp>
      <p:sp>
        <p:nvSpPr>
          <p:cNvPr id="845826" name="Rectangle 2"/>
          <p:cNvSpPr>
            <a:spLocks noGrp="1" noRot="1" noChangeAspect="1" noChangeArrowheads="1" noTextEdit="1"/>
          </p:cNvSpPr>
          <p:nvPr>
            <p:ph type="sldImg"/>
          </p:nvPr>
        </p:nvSpPr>
        <p:spPr>
          <a:xfrm>
            <a:off x="1144588" y="684213"/>
            <a:ext cx="4570412" cy="3429000"/>
          </a:xfrm>
          <a:ln/>
        </p:spPr>
      </p:sp>
      <p:sp>
        <p:nvSpPr>
          <p:cNvPr id="845827" name="Rectangle 3"/>
          <p:cNvSpPr>
            <a:spLocks noGrp="1" noChangeArrowheads="1"/>
          </p:cNvSpPr>
          <p:nvPr>
            <p:ph type="body" idx="1"/>
          </p:nvPr>
        </p:nvSpPr>
        <p:spPr>
          <a:xfrm>
            <a:off x="686098" y="4342191"/>
            <a:ext cx="5485805" cy="4116917"/>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498DC-AEA0-451A-8FD5-5C82A7379D53}" type="slidenum">
              <a:rPr lang="en-US"/>
              <a:pPr/>
              <a:t>18</a:t>
            </a:fld>
            <a:endParaRPr lang="en-US"/>
          </a:p>
        </p:txBody>
      </p:sp>
      <p:sp>
        <p:nvSpPr>
          <p:cNvPr id="845826" name="Rectangle 2"/>
          <p:cNvSpPr>
            <a:spLocks noGrp="1" noRot="1" noChangeAspect="1" noChangeArrowheads="1" noTextEdit="1"/>
          </p:cNvSpPr>
          <p:nvPr>
            <p:ph type="sldImg"/>
          </p:nvPr>
        </p:nvSpPr>
        <p:spPr>
          <a:xfrm>
            <a:off x="1144588" y="684213"/>
            <a:ext cx="4570412" cy="3429000"/>
          </a:xfrm>
          <a:ln/>
        </p:spPr>
      </p:sp>
      <p:sp>
        <p:nvSpPr>
          <p:cNvPr id="845827" name="Rectangle 3"/>
          <p:cNvSpPr>
            <a:spLocks noGrp="1" noChangeArrowheads="1"/>
          </p:cNvSpPr>
          <p:nvPr>
            <p:ph type="body" idx="1"/>
          </p:nvPr>
        </p:nvSpPr>
        <p:spPr>
          <a:xfrm>
            <a:off x="686098" y="4342191"/>
            <a:ext cx="5485805" cy="4116917"/>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498DC-AEA0-451A-8FD5-5C82A7379D53}" type="slidenum">
              <a:rPr lang="en-US"/>
              <a:pPr/>
              <a:t>19</a:t>
            </a:fld>
            <a:endParaRPr lang="en-US"/>
          </a:p>
        </p:txBody>
      </p:sp>
      <p:sp>
        <p:nvSpPr>
          <p:cNvPr id="845826" name="Rectangle 2"/>
          <p:cNvSpPr>
            <a:spLocks noGrp="1" noRot="1" noChangeAspect="1" noChangeArrowheads="1" noTextEdit="1"/>
          </p:cNvSpPr>
          <p:nvPr>
            <p:ph type="sldImg"/>
          </p:nvPr>
        </p:nvSpPr>
        <p:spPr>
          <a:xfrm>
            <a:off x="1144588" y="684213"/>
            <a:ext cx="4570412" cy="3429000"/>
          </a:xfrm>
          <a:ln/>
        </p:spPr>
      </p:sp>
      <p:sp>
        <p:nvSpPr>
          <p:cNvPr id="845827" name="Rectangle 3"/>
          <p:cNvSpPr>
            <a:spLocks noGrp="1" noChangeArrowheads="1"/>
          </p:cNvSpPr>
          <p:nvPr>
            <p:ph type="body" idx="1"/>
          </p:nvPr>
        </p:nvSpPr>
        <p:spPr>
          <a:xfrm>
            <a:off x="686098" y="4342191"/>
            <a:ext cx="5485805" cy="4116917"/>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CB70B-CFC7-4931-B87E-A463BFB928A5}" type="slidenum">
              <a:rPr lang="en-US"/>
              <a:pPr/>
              <a:t>32</a:t>
            </a:fld>
            <a:endParaRPr lang="en-US"/>
          </a:p>
        </p:txBody>
      </p:sp>
      <p:sp>
        <p:nvSpPr>
          <p:cNvPr id="864258" name="Rectangle 2"/>
          <p:cNvSpPr>
            <a:spLocks noGrp="1" noRot="1" noChangeAspect="1" noChangeArrowheads="1" noTextEdit="1"/>
          </p:cNvSpPr>
          <p:nvPr>
            <p:ph type="sldImg"/>
          </p:nvPr>
        </p:nvSpPr>
        <p:spPr>
          <a:xfrm>
            <a:off x="1144588" y="684213"/>
            <a:ext cx="4570412" cy="3429000"/>
          </a:xfrm>
          <a:ln/>
        </p:spPr>
      </p:sp>
      <p:sp>
        <p:nvSpPr>
          <p:cNvPr id="864259" name="Rectangle 3"/>
          <p:cNvSpPr>
            <a:spLocks noGrp="1" noChangeArrowheads="1"/>
          </p:cNvSpPr>
          <p:nvPr>
            <p:ph type="body" idx="1"/>
          </p:nvPr>
        </p:nvSpPr>
        <p:spPr>
          <a:xfrm>
            <a:off x="686098" y="4342191"/>
            <a:ext cx="5485805" cy="4116917"/>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CB70B-CFC7-4931-B87E-A463BFB928A5}" type="slidenum">
              <a:rPr lang="en-US"/>
              <a:pPr/>
              <a:t>33</a:t>
            </a:fld>
            <a:endParaRPr lang="en-US"/>
          </a:p>
        </p:txBody>
      </p:sp>
      <p:sp>
        <p:nvSpPr>
          <p:cNvPr id="864258" name="Rectangle 2"/>
          <p:cNvSpPr>
            <a:spLocks noGrp="1" noRot="1" noChangeAspect="1" noChangeArrowheads="1" noTextEdit="1"/>
          </p:cNvSpPr>
          <p:nvPr>
            <p:ph type="sldImg"/>
          </p:nvPr>
        </p:nvSpPr>
        <p:spPr>
          <a:xfrm>
            <a:off x="1144588" y="684213"/>
            <a:ext cx="4570412" cy="3429000"/>
          </a:xfrm>
          <a:ln/>
        </p:spPr>
      </p:sp>
      <p:sp>
        <p:nvSpPr>
          <p:cNvPr id="864259" name="Rectangle 3"/>
          <p:cNvSpPr>
            <a:spLocks noGrp="1" noChangeArrowheads="1"/>
          </p:cNvSpPr>
          <p:nvPr>
            <p:ph type="body" idx="1"/>
          </p:nvPr>
        </p:nvSpPr>
        <p:spPr>
          <a:xfrm>
            <a:off x="686098" y="4342191"/>
            <a:ext cx="5485805" cy="4116917"/>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CB70B-CFC7-4931-B87E-A463BFB928A5}" type="slidenum">
              <a:rPr lang="en-US"/>
              <a:pPr/>
              <a:t>34</a:t>
            </a:fld>
            <a:endParaRPr lang="en-US"/>
          </a:p>
        </p:txBody>
      </p:sp>
      <p:sp>
        <p:nvSpPr>
          <p:cNvPr id="864258" name="Rectangle 2"/>
          <p:cNvSpPr>
            <a:spLocks noGrp="1" noRot="1" noChangeAspect="1" noChangeArrowheads="1" noTextEdit="1"/>
          </p:cNvSpPr>
          <p:nvPr>
            <p:ph type="sldImg"/>
          </p:nvPr>
        </p:nvSpPr>
        <p:spPr>
          <a:xfrm>
            <a:off x="1144588" y="684213"/>
            <a:ext cx="4570412" cy="3429000"/>
          </a:xfrm>
          <a:ln/>
        </p:spPr>
      </p:sp>
      <p:sp>
        <p:nvSpPr>
          <p:cNvPr id="864259" name="Rectangle 3"/>
          <p:cNvSpPr>
            <a:spLocks noGrp="1" noChangeArrowheads="1"/>
          </p:cNvSpPr>
          <p:nvPr>
            <p:ph type="body" idx="1"/>
          </p:nvPr>
        </p:nvSpPr>
        <p:spPr>
          <a:xfrm>
            <a:off x="686098" y="4342191"/>
            <a:ext cx="5485805" cy="4116917"/>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CB70B-CFC7-4931-B87E-A463BFB928A5}" type="slidenum">
              <a:rPr lang="en-US"/>
              <a:pPr/>
              <a:t>35</a:t>
            </a:fld>
            <a:endParaRPr lang="en-US"/>
          </a:p>
        </p:txBody>
      </p:sp>
      <p:sp>
        <p:nvSpPr>
          <p:cNvPr id="864258" name="Rectangle 2"/>
          <p:cNvSpPr>
            <a:spLocks noGrp="1" noRot="1" noChangeAspect="1" noChangeArrowheads="1" noTextEdit="1"/>
          </p:cNvSpPr>
          <p:nvPr>
            <p:ph type="sldImg"/>
          </p:nvPr>
        </p:nvSpPr>
        <p:spPr>
          <a:xfrm>
            <a:off x="1144588" y="684213"/>
            <a:ext cx="4570412" cy="3429000"/>
          </a:xfrm>
          <a:ln/>
        </p:spPr>
      </p:sp>
      <p:sp>
        <p:nvSpPr>
          <p:cNvPr id="864259" name="Rectangle 3"/>
          <p:cNvSpPr>
            <a:spLocks noGrp="1" noChangeArrowheads="1"/>
          </p:cNvSpPr>
          <p:nvPr>
            <p:ph type="body" idx="1"/>
          </p:nvPr>
        </p:nvSpPr>
        <p:spPr>
          <a:xfrm>
            <a:off x="686098" y="4342191"/>
            <a:ext cx="5485805" cy="411691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p>
          </p:txBody>
        </p:sp>
        <p:sp>
          <p:nvSpPr>
            <p:cNvPr id="20" name="Rectangle 18"/>
            <p:cNvSpPr>
              <a:spLocks noChangeArrowheads="1"/>
            </p:cNvSpPr>
            <p:nvPr userDrawn="1"/>
          </p:nvSpPr>
          <p:spPr bwMode="hidden">
            <a:xfrm rot="39991575" flipH="1" flipV="1">
              <a:off x="5372"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sp>
        <p:nvSpPr>
          <p:cNvPr id="3605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noProof="0" smtClean="0"/>
              <a:t>Click to edit Master title style</a:t>
            </a:r>
          </a:p>
        </p:txBody>
      </p:sp>
      <p:sp>
        <p:nvSpPr>
          <p:cNvPr id="3605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22" name="Rectangle 222"/>
          <p:cNvSpPr>
            <a:spLocks noGrp="1" noChangeArrowheads="1"/>
          </p:cNvSpPr>
          <p:nvPr>
            <p:ph type="sldNum" sz="quarter" idx="12"/>
          </p:nvPr>
        </p:nvSpPr>
        <p:spPr/>
        <p:txBody>
          <a:bodyPr/>
          <a:lstStyle>
            <a:lvl1pPr>
              <a:defRPr/>
            </a:lvl1pPr>
          </a:lstStyle>
          <a:p>
            <a:pPr>
              <a:defRPr/>
            </a:pPr>
            <a:fld id="{84BC4DDD-7BB8-4AC9-9F33-480B3CA16B20}" type="slidenum">
              <a:rPr lang="en-US"/>
              <a:pPr>
                <a:defRPr/>
              </a:pPr>
              <a:t>‹#›</a:t>
            </a:fld>
            <a:endParaRPr lang="en-US"/>
          </a:p>
        </p:txBody>
      </p:sp>
    </p:spTree>
    <p:extLst>
      <p:ext uri="{BB962C8B-B14F-4D97-AF65-F5344CB8AC3E}">
        <p14:creationId xmlns:p14="http://schemas.microsoft.com/office/powerpoint/2010/main" val="3588216325"/>
      </p:ext>
    </p:extLst>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93B2D07E-4180-486A-86AB-D86ABD696F3C}" type="slidenum">
              <a:rPr lang="en-US"/>
              <a:pPr>
                <a:defRPr/>
              </a:pPr>
              <a:t>‹#›</a:t>
            </a:fld>
            <a:endParaRPr lang="en-US" dirty="0"/>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4392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1C6A508E-C0CD-4983-A648-9D1B3F292E57}" type="slidenum">
              <a:rPr lang="en-US"/>
              <a:pPr>
                <a:defRPr/>
              </a:pPr>
              <a:t>‹#›</a:t>
            </a:fld>
            <a:endParaRPr lang="en-US" dirty="0"/>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4192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96F73DE3-3A65-4B9F-8731-A260C37A483E}" type="slidenum">
              <a:rPr lang="en-US"/>
              <a:pPr>
                <a:defRPr/>
              </a:pPr>
              <a:t>‹#›</a:t>
            </a:fld>
            <a:endParaRPr lang="en-US" dirty="0"/>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601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4E6E95BB-DDC9-4686-B23F-4FE83FAD1B56}" type="slidenum">
              <a:rPr lang="en-US"/>
              <a:pPr>
                <a:defRPr/>
              </a:pPr>
              <a:t>‹#›</a:t>
            </a:fld>
            <a:endParaRPr lang="en-US" dirty="0"/>
          </a:p>
        </p:txBody>
      </p:sp>
      <p:sp>
        <p:nvSpPr>
          <p:cNvPr id="5" name="Rectangle 219"/>
          <p:cNvSpPr>
            <a:spLocks noGrp="1" noChangeArrowheads="1"/>
          </p:cNvSpPr>
          <p:nvPr>
            <p:ph type="dt" sz="half" idx="11"/>
          </p:nvPr>
        </p:nvSpPr>
        <p:spPr>
          <a:ln/>
        </p:spPr>
        <p:txBody>
          <a:bodyPr/>
          <a:lstStyle>
            <a:lvl1pPr>
              <a:defRPr/>
            </a:lvl1pPr>
          </a:lstStyle>
          <a:p>
            <a:pPr>
              <a:defRPr/>
            </a:pPr>
            <a:endParaRPr lang="en-US"/>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8427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B2A00A1C-394A-4E30-AF85-A776BEE86877}" type="slidenum">
              <a:rPr lang="en-US"/>
              <a:pPr>
                <a:defRPr/>
              </a:pPr>
              <a:t>‹#›</a:t>
            </a:fld>
            <a:endParaRPr lang="en-US" dirty="0"/>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61629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pPr>
              <a:defRPr/>
            </a:pPr>
            <a:fld id="{E99C4EDC-7F26-4C02-B978-C11F1C54D3BB}" type="slidenum">
              <a:rPr lang="en-US"/>
              <a:pPr>
                <a:defRPr/>
              </a:pPr>
              <a:t>‹#›</a:t>
            </a:fld>
            <a:endParaRPr lang="en-US" dirty="0"/>
          </a:p>
        </p:txBody>
      </p:sp>
      <p:sp>
        <p:nvSpPr>
          <p:cNvPr id="8" name="Rectangle 219"/>
          <p:cNvSpPr>
            <a:spLocks noGrp="1" noChangeArrowheads="1"/>
          </p:cNvSpPr>
          <p:nvPr>
            <p:ph type="dt" sz="half" idx="11"/>
          </p:nvPr>
        </p:nvSpPr>
        <p:spPr>
          <a:ln/>
        </p:spPr>
        <p:txBody>
          <a:bodyPr/>
          <a:lstStyle>
            <a:lvl1pPr>
              <a:defRPr/>
            </a:lvl1pPr>
          </a:lstStyle>
          <a:p>
            <a:pPr>
              <a:defRPr/>
            </a:pPr>
            <a:endParaRPr lang="en-US"/>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297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09C5808F-92BE-4681-B4F2-9904C488A4D2}" type="slidenum">
              <a:rPr lang="en-US"/>
              <a:pPr>
                <a:defRPr/>
              </a:pPr>
              <a:t>‹#›</a:t>
            </a:fld>
            <a:endParaRPr lang="en-US" dirty="0"/>
          </a:p>
        </p:txBody>
      </p:sp>
      <p:sp>
        <p:nvSpPr>
          <p:cNvPr id="4" name="Rectangle 219"/>
          <p:cNvSpPr>
            <a:spLocks noGrp="1" noChangeArrowheads="1"/>
          </p:cNvSpPr>
          <p:nvPr>
            <p:ph type="dt" sz="half" idx="11"/>
          </p:nvPr>
        </p:nvSpPr>
        <p:spPr>
          <a:ln/>
        </p:spPr>
        <p:txBody>
          <a:bodyPr/>
          <a:lstStyle>
            <a:lvl1pPr>
              <a:defRPr/>
            </a:lvl1pPr>
          </a:lstStyle>
          <a:p>
            <a:pPr>
              <a:defRPr/>
            </a:pPr>
            <a:endParaRPr lang="en-US"/>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2696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D83AE563-0F30-4375-8E33-7912D87D9B34}" type="slidenum">
              <a:rPr lang="en-US"/>
              <a:pPr>
                <a:defRPr/>
              </a:pPr>
              <a:t>‹#›</a:t>
            </a:fld>
            <a:endParaRPr lang="en-US" dirty="0"/>
          </a:p>
        </p:txBody>
      </p:sp>
      <p:sp>
        <p:nvSpPr>
          <p:cNvPr id="3" name="Rectangle 219"/>
          <p:cNvSpPr>
            <a:spLocks noGrp="1" noChangeArrowheads="1"/>
          </p:cNvSpPr>
          <p:nvPr>
            <p:ph type="dt" sz="half" idx="11"/>
          </p:nvPr>
        </p:nvSpPr>
        <p:spPr>
          <a:ln/>
        </p:spPr>
        <p:txBody>
          <a:bodyPr/>
          <a:lstStyle>
            <a:lvl1pPr>
              <a:defRPr/>
            </a:lvl1pPr>
          </a:lstStyle>
          <a:p>
            <a:pPr>
              <a:defRPr/>
            </a:pPr>
            <a:endParaRPr lang="en-US"/>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1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0F77B242-9269-4FB2-8C23-B63CE52D92B4}" type="slidenum">
              <a:rPr lang="en-US"/>
              <a:pPr>
                <a:defRPr/>
              </a:pPr>
              <a:t>‹#›</a:t>
            </a:fld>
            <a:endParaRPr lang="en-US" dirty="0"/>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292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BBDB1D5A-5564-4302-851C-587C78994DD5}" type="slidenum">
              <a:rPr lang="en-US"/>
              <a:pPr>
                <a:defRPr/>
              </a:pPr>
              <a:t>‹#›</a:t>
            </a:fld>
            <a:endParaRPr lang="en-US" dirty="0"/>
          </a:p>
        </p:txBody>
      </p:sp>
      <p:sp>
        <p:nvSpPr>
          <p:cNvPr id="6" name="Rectangle 219"/>
          <p:cNvSpPr>
            <a:spLocks noGrp="1" noChangeArrowheads="1"/>
          </p:cNvSpPr>
          <p:nvPr>
            <p:ph type="dt" sz="half" idx="11"/>
          </p:nvPr>
        </p:nvSpPr>
        <p:spPr>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790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3481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2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3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3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3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3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effectLst>
                  <a:outerShdw blurRad="38100" dist="38100" dir="2700000" algn="tl">
                    <a:srgbClr val="000000"/>
                  </a:outerShdw>
                </a:effectLst>
              </a:endParaRPr>
            </a:p>
          </p:txBody>
        </p:sp>
        <p:sp>
          <p:nvSpPr>
            <p:cNvPr id="3483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effectLst>
                  <a:outerShdw blurRad="38100" dist="38100" dir="2700000" algn="tl">
                    <a:srgbClr val="000000"/>
                  </a:outerShdw>
                </a:effectLst>
              </a:endParaRPr>
            </a:p>
          </p:txBody>
        </p:sp>
        <p:sp>
          <p:nvSpPr>
            <p:cNvPr id="3483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3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3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3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3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4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effectLst>
                  <a:outerShdw blurRad="38100" dist="38100" dir="2700000" algn="tl">
                    <a:srgbClr val="000000"/>
                  </a:outerShdw>
                </a:effectLst>
              </a:endParaRPr>
            </a:p>
          </p:txBody>
        </p:sp>
        <p:sp>
          <p:nvSpPr>
            <p:cNvPr id="3484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4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4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4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5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effectLst>
                  <a:outerShdw blurRad="38100" dist="38100" dir="2700000" algn="tl">
                    <a:srgbClr val="000000"/>
                  </a:outerShdw>
                </a:effectLst>
              </a:endParaRPr>
            </a:p>
          </p:txBody>
        </p:sp>
        <p:sp>
          <p:nvSpPr>
            <p:cNvPr id="3485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5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6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7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8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89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0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1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2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3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4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5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6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7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8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499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0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1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2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3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3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3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503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sp>
        <p:nvSpPr>
          <p:cNvPr id="35034" name="Rectangle 21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2000">
                <a:effectLst>
                  <a:outerShdw blurRad="38100" dist="38100" dir="2700000" algn="tl">
                    <a:srgbClr val="000000"/>
                  </a:outerShdw>
                </a:effectLst>
              </a:defRPr>
            </a:lvl1pPr>
          </a:lstStyle>
          <a:p>
            <a:pPr>
              <a:defRPr/>
            </a:pPr>
            <a:fld id="{1C4A711B-383C-4882-BD7C-6D54BCDBD923}" type="slidenum">
              <a:rPr lang="en-US"/>
              <a:pPr>
                <a:defRPr/>
              </a:pPr>
              <a:t>‹#›</a:t>
            </a:fld>
            <a:endParaRPr lang="en-US" dirty="0"/>
          </a:p>
        </p:txBody>
      </p:sp>
      <p:sp>
        <p:nvSpPr>
          <p:cNvPr id="35035" name="Rectangle 2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p>
        </p:txBody>
      </p:sp>
      <p:sp>
        <p:nvSpPr>
          <p:cNvPr id="35036" name="Rectangle 220"/>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5037" name="Rectangle 221"/>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038" name="Rectangle 22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0.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2D3261A9-9925-49F6-B535-BC7F7D4434F1}" type="slidenum">
              <a:rPr lang="en-US"/>
              <a:pPr>
                <a:defRPr/>
              </a:pPr>
              <a:t>1</a:t>
            </a:fld>
            <a:endParaRPr lang="en-US" dirty="0"/>
          </a:p>
        </p:txBody>
      </p:sp>
      <p:sp>
        <p:nvSpPr>
          <p:cNvPr id="39938" name="Rectangle 2"/>
          <p:cNvSpPr>
            <a:spLocks noGrp="1" noChangeArrowheads="1"/>
          </p:cNvSpPr>
          <p:nvPr>
            <p:ph type="title"/>
          </p:nvPr>
        </p:nvSpPr>
        <p:spPr/>
        <p:txBody>
          <a:bodyPr/>
          <a:lstStyle/>
          <a:p>
            <a:pPr eaLnBrk="1" hangingPunct="1">
              <a:defRPr/>
            </a:pPr>
            <a:r>
              <a:rPr lang="en-US" dirty="0" smtClean="0"/>
              <a:t>Sampling process</a:t>
            </a:r>
          </a:p>
        </p:txBody>
      </p:sp>
      <mc:AlternateContent xmlns:mc="http://schemas.openxmlformats.org/markup-compatibility/2006" xmlns:a14="http://schemas.microsoft.com/office/drawing/2010/main">
        <mc:Choice Requires="a14">
          <p:sp>
            <p:nvSpPr>
              <p:cNvPr id="39939" name="Rectangle 3"/>
              <p:cNvSpPr>
                <a:spLocks noGrp="1" noChangeArrowheads="1"/>
              </p:cNvSpPr>
              <p:nvPr>
                <p:ph type="body" idx="1"/>
              </p:nvPr>
            </p:nvSpPr>
            <p:spPr>
              <a:noFill/>
              <a:ln>
                <a:noFill/>
              </a:ln>
              <a:effectLst/>
              <a:extLs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r>
                  <a:rPr lang="en-US" dirty="0" smtClean="0"/>
                  <a:t>Sampling is the process of converting continuous time, continuous amplitude analog signal into discrete time continuous amplitude signal</a:t>
                </a:r>
              </a:p>
              <a:p>
                <a:pPr algn="just"/>
                <a:r>
                  <a:rPr lang="en-US" dirty="0"/>
                  <a:t>Sampling can be achieved by taking samples </a:t>
                </a:r>
                <a:r>
                  <a:rPr lang="en-US" dirty="0" smtClean="0"/>
                  <a:t>values from </a:t>
                </a:r>
                <a:r>
                  <a:rPr lang="en-US" dirty="0"/>
                  <a:t>the analog signal at </a:t>
                </a:r>
                <a:r>
                  <a:rPr lang="en-US" dirty="0" smtClean="0"/>
                  <a:t>an equally </a:t>
                </a:r>
                <a:r>
                  <a:rPr lang="en-US" dirty="0"/>
                  <a:t>spaced time intervals </a:t>
                </a:r>
                <a14:m>
                  <m:oMath xmlns:m="http://schemas.openxmlformats.org/officeDocument/2006/math">
                    <m:sSub>
                      <m:sSubPr>
                        <m:ctrlPr>
                          <a:rPr lang="en-US" i="1" dirty="0" smtClean="0">
                            <a:latin typeface="Cambria Math"/>
                          </a:rPr>
                        </m:ctrlPr>
                      </m:sSubPr>
                      <m:e>
                        <m:r>
                          <a:rPr lang="en-US" b="0" i="1" dirty="0" smtClean="0">
                            <a:latin typeface="Cambria Math"/>
                          </a:rPr>
                          <m:t>𝑇</m:t>
                        </m:r>
                      </m:e>
                      <m:sub>
                        <m:r>
                          <a:rPr lang="en-US" b="0" i="1" dirty="0" smtClean="0">
                            <a:latin typeface="Cambria Math"/>
                          </a:rPr>
                          <m:t>𝑠</m:t>
                        </m:r>
                      </m:sub>
                    </m:sSub>
                  </m:oMath>
                </a14:m>
                <a:r>
                  <a:rPr lang="en-US" dirty="0"/>
                  <a:t> as shown </a:t>
                </a:r>
                <a:r>
                  <a:rPr lang="en-US" dirty="0" smtClean="0"/>
                  <a:t>graphically in Fig.1 </a:t>
                </a:r>
                <a:endParaRPr lang="en-US" dirty="0"/>
              </a:p>
            </p:txBody>
          </p:sp>
        </mc:Choice>
        <mc:Fallback xmlns="">
          <p:sp>
            <p:nvSpPr>
              <p:cNvPr id="39939" name="Rectangle 3"/>
              <p:cNvSpPr>
                <a:spLocks noGrp="1" noRot="1" noChangeAspect="1" noMove="1" noResize="1" noEditPoints="1" noAdjustHandles="1" noChangeArrowheads="1" noChangeShapeType="1" noTextEdit="1"/>
              </p:cNvSpPr>
              <p:nvPr>
                <p:ph type="body" idx="1"/>
              </p:nvPr>
            </p:nvSpPr>
            <p:spPr>
              <a:blipFill rotWithShape="1">
                <a:blip r:embed="rId2"/>
                <a:stretch>
                  <a:fillRect t="-2019" r="-2370"/>
                </a:stretch>
              </a:blip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669220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Effects of changing the sampling rate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eaLnBrk="1" hangingPunct="1"/>
                <a:r>
                  <a:rPr lang="en-ZA" dirty="0" smtClean="0"/>
                  <a:t>If </a:t>
                </a:r>
                <a14:m>
                  <m:oMath xmlns:m="http://schemas.openxmlformats.org/officeDocument/2006/math">
                    <m:sSub>
                      <m:sSubPr>
                        <m:ctrlPr>
                          <a:rPr lang="en-ZA" i="1" dirty="0">
                            <a:latin typeface="Cambria Math"/>
                          </a:rPr>
                        </m:ctrlPr>
                      </m:sSubPr>
                      <m:e>
                        <m:r>
                          <a:rPr lang="en-US" i="1" dirty="0">
                            <a:latin typeface="Cambria Math"/>
                          </a:rPr>
                          <m:t>𝑇</m:t>
                        </m:r>
                      </m:e>
                      <m:sub>
                        <m:r>
                          <a:rPr lang="en-US" i="1" dirty="0">
                            <a:latin typeface="Cambria Math"/>
                          </a:rPr>
                          <m:t>𝑠</m:t>
                        </m:r>
                      </m:sub>
                    </m:sSub>
                  </m:oMath>
                </a14:m>
                <a:r>
                  <a:rPr lang="en-ZA" dirty="0"/>
                  <a:t> </a:t>
                </a:r>
                <a:r>
                  <a:rPr lang="en-ZA" dirty="0" smtClean="0"/>
                  <a:t>decreases, then </a:t>
                </a:r>
                <a14:m>
                  <m:oMath xmlns:m="http://schemas.openxmlformats.org/officeDocument/2006/math">
                    <m:sSub>
                      <m:sSubPr>
                        <m:ctrlPr>
                          <a:rPr lang="en-ZA" i="1" dirty="0">
                            <a:latin typeface="Cambria Math"/>
                          </a:rPr>
                        </m:ctrlPr>
                      </m:sSubPr>
                      <m:e>
                        <m:r>
                          <a:rPr lang="en-US" b="0" i="1" dirty="0" smtClean="0">
                            <a:latin typeface="Cambria Math"/>
                          </a:rPr>
                          <m:t>𝑓</m:t>
                        </m:r>
                      </m:e>
                      <m:sub>
                        <m:r>
                          <a:rPr lang="en-US" i="1" dirty="0">
                            <a:latin typeface="Cambria Math"/>
                          </a:rPr>
                          <m:t>𝑠</m:t>
                        </m:r>
                      </m:sub>
                    </m:sSub>
                  </m:oMath>
                </a14:m>
                <a:r>
                  <a:rPr lang="en-ZA" dirty="0" smtClean="0"/>
                  <a:t> increases </a:t>
                </a:r>
                <a:r>
                  <a:rPr lang="en-ZA" dirty="0"/>
                  <a:t>and all replicas of </a:t>
                </a:r>
                <a14:m>
                  <m:oMath xmlns:m="http://schemas.openxmlformats.org/officeDocument/2006/math">
                    <m:r>
                      <a:rPr lang="en-US" b="0" i="1" smtClean="0">
                        <a:latin typeface="Cambria Math"/>
                      </a:rPr>
                      <m:t>𝐹</m:t>
                    </m:r>
                    <m:r>
                      <a:rPr lang="en-US" b="0" i="1" smtClean="0">
                        <a:latin typeface="Cambria Math"/>
                      </a:rPr>
                      <m:t>(</m:t>
                    </m:r>
                    <m:r>
                      <a:rPr lang="en-US" b="0" i="1" smtClean="0">
                        <a:latin typeface="Cambria Math"/>
                      </a:rPr>
                      <m:t>𝑓</m:t>
                    </m:r>
                    <m:r>
                      <a:rPr lang="en-US" b="0" i="1" smtClean="0">
                        <a:latin typeface="Cambria Math"/>
                      </a:rPr>
                      <m:t>)</m:t>
                    </m:r>
                  </m:oMath>
                </a14:m>
                <a:r>
                  <a:rPr lang="en-ZA" dirty="0" smtClean="0"/>
                  <a:t> </a:t>
                </a:r>
                <a:r>
                  <a:rPr lang="en-ZA" dirty="0"/>
                  <a:t>moves farther </a:t>
                </a:r>
                <a:r>
                  <a:rPr lang="en-ZA" dirty="0" smtClean="0"/>
                  <a:t>apart </a:t>
                </a:r>
              </a:p>
              <a:p>
                <a:pPr algn="just" eaLnBrk="1" hangingPunct="1"/>
                <a:r>
                  <a:rPr lang="en-ZA" dirty="0" smtClean="0"/>
                  <a:t>On the other hand if </a:t>
                </a:r>
                <a14:m>
                  <m:oMath xmlns:m="http://schemas.openxmlformats.org/officeDocument/2006/math">
                    <m:sSub>
                      <m:sSubPr>
                        <m:ctrlPr>
                          <a:rPr lang="en-ZA" i="1" dirty="0">
                            <a:latin typeface="Cambria Math"/>
                          </a:rPr>
                        </m:ctrlPr>
                      </m:sSubPr>
                      <m:e>
                        <m:r>
                          <a:rPr lang="en-US" i="1" dirty="0">
                            <a:latin typeface="Cambria Math"/>
                          </a:rPr>
                          <m:t>𝑇</m:t>
                        </m:r>
                      </m:e>
                      <m:sub>
                        <m:r>
                          <a:rPr lang="en-US" i="1" dirty="0">
                            <a:latin typeface="Cambria Math"/>
                          </a:rPr>
                          <m:t>𝑠</m:t>
                        </m:r>
                      </m:sub>
                    </m:sSub>
                  </m:oMath>
                </a14:m>
                <a:r>
                  <a:rPr lang="en-ZA" dirty="0" smtClean="0"/>
                  <a:t> increases, </a:t>
                </a:r>
                <a:r>
                  <a:rPr lang="en-ZA" dirty="0"/>
                  <a:t>then </a:t>
                </a:r>
                <a14:m>
                  <m:oMath xmlns:m="http://schemas.openxmlformats.org/officeDocument/2006/math">
                    <m:sSub>
                      <m:sSubPr>
                        <m:ctrlPr>
                          <a:rPr lang="en-ZA" i="1" dirty="0">
                            <a:latin typeface="Cambria Math"/>
                          </a:rPr>
                        </m:ctrlPr>
                      </m:sSubPr>
                      <m:e>
                        <m:r>
                          <a:rPr lang="en-US" i="1" dirty="0">
                            <a:latin typeface="Cambria Math"/>
                          </a:rPr>
                          <m:t>𝑓</m:t>
                        </m:r>
                      </m:e>
                      <m:sub>
                        <m:r>
                          <a:rPr lang="en-US" i="1" dirty="0">
                            <a:latin typeface="Cambria Math"/>
                          </a:rPr>
                          <m:t>𝑠</m:t>
                        </m:r>
                      </m:sub>
                    </m:sSub>
                  </m:oMath>
                </a14:m>
                <a:r>
                  <a:rPr lang="en-ZA" dirty="0" smtClean="0"/>
                  <a:t> decreases and all replicas of </a:t>
                </a:r>
                <a14:m>
                  <m:oMath xmlns:m="http://schemas.openxmlformats.org/officeDocument/2006/math">
                    <m:r>
                      <a:rPr lang="en-US" i="1">
                        <a:latin typeface="Cambria Math"/>
                      </a:rPr>
                      <m:t>𝐹</m:t>
                    </m:r>
                    <m:r>
                      <a:rPr lang="en-US" i="1">
                        <a:latin typeface="Cambria Math"/>
                      </a:rPr>
                      <m:t>(</m:t>
                    </m:r>
                    <m:r>
                      <a:rPr lang="en-US" i="1">
                        <a:latin typeface="Cambria Math"/>
                      </a:rPr>
                      <m:t>𝑓</m:t>
                    </m:r>
                    <m:r>
                      <a:rPr lang="en-US" i="1">
                        <a:latin typeface="Cambria Math"/>
                      </a:rPr>
                      <m:t>)</m:t>
                    </m:r>
                  </m:oMath>
                </a14:m>
                <a:r>
                  <a:rPr lang="en-ZA" dirty="0"/>
                  <a:t> moves </a:t>
                </a:r>
                <a:r>
                  <a:rPr lang="en-ZA" dirty="0" smtClean="0"/>
                  <a:t>closer to each other</a:t>
                </a:r>
              </a:p>
              <a:p>
                <a:pPr algn="just" eaLnBrk="1" hangingPunct="1"/>
                <a:r>
                  <a:rPr lang="en-ZA" dirty="0" smtClean="0"/>
                  <a:t>When </a:t>
                </a:r>
                <a14:m>
                  <m:oMath xmlns:m="http://schemas.openxmlformats.org/officeDocument/2006/math">
                    <m:sSub>
                      <m:sSubPr>
                        <m:ctrlPr>
                          <a:rPr lang="en-ZA" i="1" dirty="0">
                            <a:latin typeface="Cambria Math"/>
                          </a:rPr>
                        </m:ctrlPr>
                      </m:sSubPr>
                      <m:e>
                        <m:r>
                          <a:rPr lang="en-US" i="1" dirty="0">
                            <a:latin typeface="Cambria Math"/>
                          </a:rPr>
                          <m:t>𝑓</m:t>
                        </m:r>
                      </m:e>
                      <m:sub>
                        <m:r>
                          <a:rPr lang="en-US" i="1" dirty="0">
                            <a:latin typeface="Cambria Math"/>
                          </a:rPr>
                          <m:t>𝑠</m:t>
                        </m:r>
                      </m:sub>
                    </m:sSub>
                    <m:r>
                      <a:rPr lang="en-US" b="0" i="1" dirty="0" smtClean="0">
                        <a:latin typeface="Cambria Math"/>
                        <a:ea typeface="Cambria Math"/>
                      </a:rPr>
                      <m:t>&lt;2</m:t>
                    </m:r>
                    <m:sSub>
                      <m:sSubPr>
                        <m:ctrlPr>
                          <a:rPr lang="en-US" b="0" i="1" dirty="0" smtClean="0">
                            <a:latin typeface="Cambria Math"/>
                            <a:ea typeface="Cambria Math"/>
                          </a:rPr>
                        </m:ctrlPr>
                      </m:sSubPr>
                      <m:e>
                        <m:r>
                          <a:rPr lang="en-US" b="0" i="1" dirty="0" smtClean="0">
                            <a:latin typeface="Cambria Math"/>
                            <a:ea typeface="Cambria Math"/>
                          </a:rPr>
                          <m:t>𝑓</m:t>
                        </m:r>
                      </m:e>
                      <m:sub>
                        <m:r>
                          <a:rPr lang="en-US" b="0" i="1" dirty="0" smtClean="0">
                            <a:latin typeface="Cambria Math"/>
                            <a:ea typeface="Cambria Math"/>
                          </a:rPr>
                          <m:t>𝑚</m:t>
                        </m:r>
                      </m:sub>
                    </m:sSub>
                  </m:oMath>
                </a14:m>
                <a:r>
                  <a:rPr lang="en-ZA" dirty="0"/>
                  <a:t> </a:t>
                </a:r>
                <a:r>
                  <a:rPr lang="en-ZA" dirty="0" smtClean="0"/>
                  <a:t>the replicas of </a:t>
                </a:r>
                <a14:m>
                  <m:oMath xmlns:m="http://schemas.openxmlformats.org/officeDocument/2006/math">
                    <m:r>
                      <a:rPr lang="en-US" i="1">
                        <a:latin typeface="Cambria Math"/>
                      </a:rPr>
                      <m:t>𝐹</m:t>
                    </m:r>
                    <m:d>
                      <m:dPr>
                        <m:ctrlPr>
                          <a:rPr lang="en-US" i="1">
                            <a:latin typeface="Cambria Math"/>
                          </a:rPr>
                        </m:ctrlPr>
                      </m:dPr>
                      <m:e>
                        <m:r>
                          <a:rPr lang="en-US" i="1">
                            <a:latin typeface="Cambria Math"/>
                          </a:rPr>
                          <m:t>𝑓</m:t>
                        </m:r>
                      </m:e>
                    </m:d>
                  </m:oMath>
                </a14:m>
                <a:r>
                  <a:rPr lang="en-ZA" dirty="0" smtClean="0"/>
                  <a:t> overlaps with each other</a:t>
                </a:r>
              </a:p>
              <a:p>
                <a:pPr algn="just" eaLnBrk="1" hangingPunct="1"/>
                <a:r>
                  <a:rPr lang="en-ZA" dirty="0" smtClean="0"/>
                  <a:t>This overlap is known as aliasing </a:t>
                </a:r>
                <a:endParaRPr lang="en-ZA" dirty="0"/>
              </a:p>
              <a:p>
                <a:pPr algn="just" eaLnBrk="1" hangingPunct="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019" r="-2370"/>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10</a:t>
            </a:fld>
            <a:endParaRPr lang="en-US" dirty="0"/>
          </a:p>
        </p:txBody>
      </p:sp>
    </p:spTree>
    <p:extLst>
      <p:ext uri="{BB962C8B-B14F-4D97-AF65-F5344CB8AC3E}">
        <p14:creationId xmlns:p14="http://schemas.microsoft.com/office/powerpoint/2010/main" val="299454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Aliasing effect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t>If the sampling frequency is selected below the Nyquist frequency </a:t>
                </a:r>
                <a14:m>
                  <m:oMath xmlns:m="http://schemas.openxmlformats.org/officeDocument/2006/math">
                    <m:sSub>
                      <m:sSubPr>
                        <m:ctrlPr>
                          <a:rPr lang="en-ZA" sz="2800" i="1" dirty="0">
                            <a:latin typeface="Cambria Math"/>
                          </a:rPr>
                        </m:ctrlPr>
                      </m:sSubPr>
                      <m:e>
                        <m:r>
                          <a:rPr lang="en-US" sz="2800" i="1" dirty="0">
                            <a:latin typeface="Cambria Math"/>
                          </a:rPr>
                          <m:t>𝑓</m:t>
                        </m:r>
                      </m:e>
                      <m:sub>
                        <m:r>
                          <a:rPr lang="en-US" sz="2800" i="1" dirty="0">
                            <a:latin typeface="Cambria Math"/>
                          </a:rPr>
                          <m:t>𝑠</m:t>
                        </m:r>
                      </m:sub>
                    </m:sSub>
                    <m:r>
                      <a:rPr lang="en-US" sz="2800" i="1" dirty="0">
                        <a:latin typeface="Cambria Math"/>
                        <a:ea typeface="Cambria Math"/>
                      </a:rPr>
                      <m:t>&lt;2</m:t>
                    </m:r>
                    <m:sSub>
                      <m:sSubPr>
                        <m:ctrlPr>
                          <a:rPr lang="en-US" sz="2800" i="1" dirty="0">
                            <a:latin typeface="Cambria Math"/>
                            <a:ea typeface="Cambria Math"/>
                          </a:rPr>
                        </m:ctrlPr>
                      </m:sSubPr>
                      <m:e>
                        <m:r>
                          <a:rPr lang="en-US" sz="2800" i="1" dirty="0">
                            <a:latin typeface="Cambria Math"/>
                            <a:ea typeface="Cambria Math"/>
                          </a:rPr>
                          <m:t>𝑓</m:t>
                        </m:r>
                      </m:e>
                      <m:sub>
                        <m:r>
                          <a:rPr lang="en-US" sz="2800" i="1" dirty="0">
                            <a:latin typeface="Cambria Math"/>
                            <a:ea typeface="Cambria Math"/>
                          </a:rPr>
                          <m:t>𝑚</m:t>
                        </m:r>
                      </m:sub>
                    </m:sSub>
                  </m:oMath>
                </a14:m>
                <a:r>
                  <a:rPr lang="en-US" sz="2800" dirty="0" smtClean="0"/>
                  <a:t>, then </a:t>
                </a:r>
                <a14:m>
                  <m:oMath xmlns:m="http://schemas.openxmlformats.org/officeDocument/2006/math">
                    <m:sSub>
                      <m:sSubPr>
                        <m:ctrlPr>
                          <a:rPr lang="en-US" sz="2800" i="1" smtClean="0">
                            <a:latin typeface="Cambria Math"/>
                          </a:rPr>
                        </m:ctrlPr>
                      </m:sSubPr>
                      <m:e>
                        <m:r>
                          <a:rPr lang="en-US" sz="2800" b="0" i="1" smtClean="0">
                            <a:latin typeface="Cambria Math"/>
                          </a:rPr>
                          <m:t>𝑓</m:t>
                        </m:r>
                      </m:e>
                      <m:sub>
                        <m:r>
                          <a:rPr lang="en-US" sz="2800" b="0" i="1" smtClean="0">
                            <a:latin typeface="Cambria Math"/>
                          </a:rPr>
                          <m:t>𝑠</m:t>
                        </m:r>
                      </m:sub>
                    </m:sSub>
                    <m:d>
                      <m:dPr>
                        <m:ctrlPr>
                          <a:rPr lang="en-US" sz="2800" b="0" i="1" smtClean="0">
                            <a:latin typeface="Cambria Math"/>
                          </a:rPr>
                        </m:ctrlPr>
                      </m:dPr>
                      <m:e>
                        <m:r>
                          <a:rPr lang="en-US" sz="2800" b="0" i="1" smtClean="0">
                            <a:latin typeface="Cambria Math"/>
                          </a:rPr>
                          <m:t>𝑡</m:t>
                        </m:r>
                      </m:e>
                    </m:d>
                  </m:oMath>
                </a14:m>
                <a:r>
                  <a:rPr lang="en-US" sz="2800" dirty="0" smtClean="0"/>
                  <a:t> is said to be under sampled and aliasing occurs as shown in Fig. 3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480" r="-192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11</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058" y="3013587"/>
            <a:ext cx="4238625" cy="264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52800" y="5791200"/>
            <a:ext cx="2133600" cy="369332"/>
          </a:xfrm>
          <a:prstGeom prst="rect">
            <a:avLst/>
          </a:prstGeom>
          <a:noFill/>
        </p:spPr>
        <p:txBody>
          <a:bodyPr wrap="square" rtlCol="0">
            <a:spAutoFit/>
          </a:bodyPr>
          <a:lstStyle/>
          <a:p>
            <a:pPr algn="ctr"/>
            <a:r>
              <a:rPr lang="en-US" dirty="0" smtClean="0"/>
              <a:t>Fig. 3</a:t>
            </a:r>
            <a:endParaRPr lang="en-US" dirty="0"/>
          </a:p>
        </p:txBody>
      </p:sp>
    </p:spTree>
    <p:extLst>
      <p:ext uri="{BB962C8B-B14F-4D97-AF65-F5344CB8AC3E}">
        <p14:creationId xmlns:p14="http://schemas.microsoft.com/office/powerpoint/2010/main" val="83613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limited signals and anti aliasing filtering</a:t>
            </a:r>
            <a:endParaRPr lang="en-US" dirty="0"/>
          </a:p>
        </p:txBody>
      </p:sp>
      <p:sp>
        <p:nvSpPr>
          <p:cNvPr id="3" name="Content Placeholder 2"/>
          <p:cNvSpPr>
            <a:spLocks noGrp="1"/>
          </p:cNvSpPr>
          <p:nvPr>
            <p:ph idx="1"/>
          </p:nvPr>
        </p:nvSpPr>
        <p:spPr/>
        <p:txBody>
          <a:bodyPr/>
          <a:lstStyle/>
          <a:p>
            <a:pPr algn="just"/>
            <a:r>
              <a:rPr lang="en-US" sz="3100" dirty="0" smtClean="0"/>
              <a:t>In real life applications there are some signals which are time limited such as rectangular or triangular pulses</a:t>
            </a:r>
          </a:p>
          <a:p>
            <a:pPr algn="just"/>
            <a:r>
              <a:rPr lang="en-US" sz="3100" dirty="0" smtClean="0"/>
              <a:t>Those signals will have an infinite spectral components when analyzed using Fourier analysis</a:t>
            </a:r>
          </a:p>
          <a:p>
            <a:pPr algn="just"/>
            <a:r>
              <a:rPr lang="en-US" sz="3100" dirty="0" smtClean="0"/>
              <a:t>Those signal will suffer from aliasing since the sampling frequency should be infinite in order to avoid aliasing</a:t>
            </a:r>
          </a:p>
          <a:p>
            <a:pPr algn="just"/>
            <a:endParaRPr lang="en-US" sz="3100"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12</a:t>
            </a:fld>
            <a:endParaRPr lang="en-US" dirty="0"/>
          </a:p>
        </p:txBody>
      </p:sp>
    </p:spTree>
    <p:extLst>
      <p:ext uri="{BB962C8B-B14F-4D97-AF65-F5344CB8AC3E}">
        <p14:creationId xmlns:p14="http://schemas.microsoft.com/office/powerpoint/2010/main" val="407378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limited signals and anti aliasing filtering</a:t>
            </a:r>
            <a:endParaRPr lang="en-US" dirty="0"/>
          </a:p>
        </p:txBody>
      </p:sp>
      <p:sp>
        <p:nvSpPr>
          <p:cNvPr id="3" name="Content Placeholder 2"/>
          <p:cNvSpPr>
            <a:spLocks noGrp="1"/>
          </p:cNvSpPr>
          <p:nvPr>
            <p:ph idx="1"/>
          </p:nvPr>
        </p:nvSpPr>
        <p:spPr/>
        <p:txBody>
          <a:bodyPr/>
          <a:lstStyle/>
          <a:p>
            <a:r>
              <a:rPr lang="en-US" sz="3100" dirty="0" smtClean="0"/>
              <a:t>This means the sampling frequency would not be practical</a:t>
            </a:r>
          </a:p>
          <a:p>
            <a:r>
              <a:rPr lang="en-US" sz="3100" dirty="0" smtClean="0"/>
              <a:t>In order to limit the bandwidth of the time limited signal, a LPF filter is used</a:t>
            </a:r>
          </a:p>
          <a:p>
            <a:r>
              <a:rPr lang="en-US" sz="3100" dirty="0" smtClean="0"/>
              <a:t>This filter is know as anti alias filter</a:t>
            </a:r>
            <a:endParaRPr lang="en-US" sz="3100"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13</a:t>
            </a:fld>
            <a:endParaRPr lang="en-US" dirty="0"/>
          </a:p>
        </p:txBody>
      </p:sp>
    </p:spTree>
    <p:extLst>
      <p:ext uri="{BB962C8B-B14F-4D97-AF65-F5344CB8AC3E}">
        <p14:creationId xmlns:p14="http://schemas.microsoft.com/office/powerpoint/2010/main" val="2738738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t>In natural sampling the information signal </a:t>
                </a:r>
                <a14:m>
                  <m:oMath xmlns:m="http://schemas.openxmlformats.org/officeDocument/2006/math">
                    <m:r>
                      <a:rPr lang="en-US" sz="2800" i="1" dirty="0" smtClean="0">
                        <a:latin typeface="Cambria Math"/>
                      </a:rPr>
                      <m:t>𝑓</m:t>
                    </m:r>
                    <m:r>
                      <a:rPr lang="en-US" sz="2800" i="1" dirty="0" smtClean="0">
                        <a:latin typeface="Cambria Math"/>
                      </a:rPr>
                      <m:t>(</m:t>
                    </m:r>
                    <m:r>
                      <a:rPr lang="en-US" sz="2800" i="1" dirty="0" smtClean="0">
                        <a:latin typeface="Cambria Math"/>
                      </a:rPr>
                      <m:t>𝑡</m:t>
                    </m:r>
                    <m:r>
                      <a:rPr lang="en-US" sz="2800" i="1" dirty="0" smtClean="0">
                        <a:latin typeface="Cambria Math"/>
                      </a:rPr>
                      <m:t>)</m:t>
                    </m:r>
                  </m:oMath>
                </a14:m>
                <a:r>
                  <a:rPr lang="en-US" sz="2800" dirty="0" smtClean="0"/>
                  <a:t> is multiplied by a periodic pulse train with a finite pulse width </a:t>
                </a:r>
                <a:r>
                  <a:rPr lang="el-GR" sz="2800" i="1" dirty="0" smtClean="0">
                    <a:latin typeface="Calibri"/>
                    <a:cs typeface="Calibri"/>
                  </a:rPr>
                  <a:t>τ</a:t>
                </a:r>
                <a:r>
                  <a:rPr lang="en-US" sz="2800" dirty="0" smtClean="0">
                    <a:latin typeface="Calibri"/>
                    <a:cs typeface="Calibri"/>
                  </a:rPr>
                  <a:t> </a:t>
                </a:r>
                <a:r>
                  <a:rPr lang="en-US" sz="2800" dirty="0" smtClean="0"/>
                  <a:t>as shown below</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480" r="-192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14</a:t>
            </a:fld>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5912" y="2971800"/>
            <a:ext cx="4568688" cy="310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551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As it can be seen from the figure shown in the previous slide, the natural sampling process produces a rectangular pulses whose amplitude and top curve depends on the amplitude and shape of the message signal </a:t>
                </a:r>
                <a14:m>
                  <m:oMath xmlns:m="http://schemas.openxmlformats.org/officeDocument/2006/math">
                    <m:r>
                      <a:rPr lang="en-US" i="1" dirty="0" smtClean="0">
                        <a:latin typeface="Cambria Math"/>
                      </a:rPr>
                      <m:t>𝑓</m:t>
                    </m:r>
                    <m:r>
                      <a:rPr lang="en-US" i="1" dirty="0" smtClean="0">
                        <a:latin typeface="Cambria Math"/>
                      </a:rPr>
                      <m:t>(</m:t>
                    </m:r>
                    <m:r>
                      <a:rPr lang="en-US" i="1" dirty="0" smtClean="0">
                        <a:latin typeface="Cambria Math"/>
                      </a:rPr>
                      <m:t>𝑡</m:t>
                    </m:r>
                    <m:r>
                      <a:rPr lang="en-US" i="1" dirty="0"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019" r="-192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15</a:t>
            </a:fld>
            <a:endParaRPr lang="en-US" dirty="0"/>
          </a:p>
        </p:txBody>
      </p:sp>
    </p:spTree>
    <p:extLst>
      <p:ext uri="{BB962C8B-B14F-4D97-AF65-F5344CB8AC3E}">
        <p14:creationId xmlns:p14="http://schemas.microsoft.com/office/powerpoint/2010/main" val="365729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Recovering </a:t>
                </a:r>
                <a14:m>
                  <m:oMath xmlns:m="http://schemas.openxmlformats.org/officeDocument/2006/math">
                    <m:r>
                      <a:rPr lang="en-US" i="1" dirty="0" smtClean="0">
                        <a:latin typeface="Cambria Math"/>
                      </a:rPr>
                      <m:t>𝑓</m:t>
                    </m:r>
                    <m:r>
                      <a:rPr lang="en-US" i="1" dirty="0" smtClean="0">
                        <a:latin typeface="Cambria Math"/>
                      </a:rPr>
                      <m:t>(</m:t>
                    </m:r>
                    <m:r>
                      <a:rPr lang="en-US" i="1" dirty="0" smtClean="0">
                        <a:latin typeface="Cambria Math"/>
                      </a:rPr>
                      <m:t>𝑡</m:t>
                    </m:r>
                    <m:r>
                      <a:rPr lang="en-US" i="1" dirty="0" smtClean="0">
                        <a:latin typeface="Cambria Math"/>
                      </a:rPr>
                      <m:t>)</m:t>
                    </m:r>
                  </m:oMath>
                </a14:m>
                <a:r>
                  <a:rPr lang="en-US" dirty="0" smtClean="0"/>
                  <a:t> from the naturally sampled signal</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24468" b="-41489"/>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r>
              <a:rPr lang="en-US" dirty="0" smtClean="0"/>
              <a:t>As we have did in the ideal sampling, the original information signal can be recovered from the naturally sample version by using a LPF</a:t>
            </a:r>
            <a:endParaRPr lang="en-US"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16</a:t>
            </a:fld>
            <a:endParaRPr lang="en-US" dirty="0"/>
          </a:p>
        </p:txBody>
      </p:sp>
    </p:spTree>
    <p:extLst>
      <p:ext uri="{BB962C8B-B14F-4D97-AF65-F5344CB8AC3E}">
        <p14:creationId xmlns:p14="http://schemas.microsoft.com/office/powerpoint/2010/main" val="1997178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533400" y="152400"/>
            <a:ext cx="8075612" cy="809625"/>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zh-TW" sz="4000" dirty="0" smtClean="0"/>
              <a:t>Generation of Natural Sampling </a:t>
            </a:r>
            <a:endParaRPr lang="en-US" altLang="zh-TW" sz="4000" dirty="0"/>
          </a:p>
        </p:txBody>
      </p:sp>
      <p:sp>
        <p:nvSpPr>
          <p:cNvPr id="844803" name="Rectangle 3"/>
          <p:cNvSpPr>
            <a:spLocks noGrp="1" noChangeArrowheads="1"/>
          </p:cNvSpPr>
          <p:nvPr>
            <p:ph type="body" idx="1"/>
          </p:nvPr>
        </p:nvSpPr>
        <p:spPr>
          <a:xfrm>
            <a:off x="228600" y="1219200"/>
            <a:ext cx="8610600" cy="45259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zh-TW" dirty="0"/>
              <a:t>The circuit </a:t>
            </a:r>
            <a:r>
              <a:rPr lang="en-US" altLang="zh-TW" dirty="0" smtClean="0"/>
              <a:t>used to generate natural sampling is shown Below</a:t>
            </a:r>
          </a:p>
          <a:p>
            <a:pPr marL="0" indent="0">
              <a:buNone/>
            </a:pPr>
            <a:endParaRPr lang="en-US" altLang="zh-TW" dirty="0" smtClean="0"/>
          </a:p>
          <a:p>
            <a:pPr marL="0" indent="0">
              <a:buNone/>
            </a:pPr>
            <a:endParaRPr lang="en-US" altLang="zh-TW" dirty="0" smtClean="0"/>
          </a:p>
          <a:p>
            <a:endParaRPr lang="en-US" altLang="zh-TW" dirty="0"/>
          </a:p>
          <a:p>
            <a:endParaRPr lang="en-US" altLang="zh-TW" dirty="0" smtClean="0"/>
          </a:p>
          <a:p>
            <a:endParaRPr lang="en-US" altLang="zh-TW" dirty="0"/>
          </a:p>
        </p:txBody>
      </p:sp>
      <p:sp>
        <p:nvSpPr>
          <p:cNvPr id="2" name="Slide Number Placeholder 1"/>
          <p:cNvSpPr>
            <a:spLocks noGrp="1"/>
          </p:cNvSpPr>
          <p:nvPr>
            <p:ph type="sldNum" sz="quarter" idx="10"/>
          </p:nvPr>
        </p:nvSpPr>
        <p:spPr/>
        <p:txBody>
          <a:bodyPr/>
          <a:lstStyle/>
          <a:p>
            <a:pPr>
              <a:defRPr/>
            </a:pPr>
            <a:fld id="{96F73DE3-3A65-4B9F-8731-A260C37A483E}" type="slidenum">
              <a:rPr lang="en-US" smtClean="0"/>
              <a:pPr>
                <a:defRPr/>
              </a:pPr>
              <a:t>17</a:t>
            </a:fld>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829627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450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533400" y="152400"/>
            <a:ext cx="8075612" cy="809625"/>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zh-TW" sz="4000" dirty="0" smtClean="0"/>
              <a:t>Generation of Natural Sampling </a:t>
            </a:r>
            <a:endParaRPr lang="en-US" altLang="zh-TW" sz="4000" dirty="0"/>
          </a:p>
        </p:txBody>
      </p:sp>
      <p:sp>
        <p:nvSpPr>
          <p:cNvPr id="844803" name="Rectangle 3"/>
          <p:cNvSpPr>
            <a:spLocks noGrp="1" noChangeArrowheads="1"/>
          </p:cNvSpPr>
          <p:nvPr>
            <p:ph type="body" idx="1"/>
          </p:nvPr>
        </p:nvSpPr>
        <p:spPr>
          <a:xfrm>
            <a:off x="228600" y="1219200"/>
            <a:ext cx="8610600" cy="45259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zh-TW" dirty="0" smtClean="0"/>
              <a:t>The FET in the is </a:t>
            </a:r>
            <a:r>
              <a:rPr lang="en-US" altLang="zh-TW" dirty="0"/>
              <a:t>the switch used as a sampling </a:t>
            </a:r>
            <a:r>
              <a:rPr lang="en-US" altLang="zh-TW" dirty="0" smtClean="0"/>
              <a:t>gate</a:t>
            </a:r>
            <a:endParaRPr lang="en-US" altLang="zh-TW" dirty="0"/>
          </a:p>
          <a:p>
            <a:r>
              <a:rPr lang="en-US" altLang="zh-TW" dirty="0"/>
              <a:t>When the FET is on, the analog voltage is shorted to ground; when off, the FET is essentially open, so that the analog signal sample appears at the </a:t>
            </a:r>
            <a:r>
              <a:rPr lang="en-US" altLang="zh-TW" dirty="0" smtClean="0"/>
              <a:t>output </a:t>
            </a:r>
            <a:endParaRPr lang="en-US" altLang="zh-TW" dirty="0"/>
          </a:p>
          <a:p>
            <a:r>
              <a:rPr lang="en-US" altLang="zh-TW" dirty="0"/>
              <a:t>Op-amp 1 is a </a:t>
            </a:r>
            <a:r>
              <a:rPr lang="en-US" altLang="zh-TW" dirty="0" err="1"/>
              <a:t>noninverting</a:t>
            </a:r>
            <a:r>
              <a:rPr lang="en-US" altLang="zh-TW" dirty="0"/>
              <a:t> amplifier that isolates the analog input channel from the switching </a:t>
            </a:r>
            <a:r>
              <a:rPr lang="en-US" altLang="zh-TW" dirty="0" smtClean="0"/>
              <a:t>function</a:t>
            </a:r>
            <a:endParaRPr lang="en-US" altLang="zh-TW" dirty="0"/>
          </a:p>
          <a:p>
            <a:endParaRPr lang="en-US" altLang="zh-TW" dirty="0"/>
          </a:p>
        </p:txBody>
      </p:sp>
      <p:sp>
        <p:nvSpPr>
          <p:cNvPr id="2" name="Slide Number Placeholder 1"/>
          <p:cNvSpPr>
            <a:spLocks noGrp="1"/>
          </p:cNvSpPr>
          <p:nvPr>
            <p:ph type="sldNum" sz="quarter" idx="10"/>
          </p:nvPr>
        </p:nvSpPr>
        <p:spPr/>
        <p:txBody>
          <a:bodyPr/>
          <a:lstStyle/>
          <a:p>
            <a:pPr>
              <a:defRPr/>
            </a:pPr>
            <a:fld id="{96F73DE3-3A65-4B9F-8731-A260C37A483E}" type="slidenum">
              <a:rPr lang="en-US" smtClean="0"/>
              <a:pPr>
                <a:defRPr/>
              </a:pPr>
              <a:t>18</a:t>
            </a:fld>
            <a:endParaRPr lang="en-US" dirty="0"/>
          </a:p>
        </p:txBody>
      </p:sp>
    </p:spTree>
    <p:extLst>
      <p:ext uri="{BB962C8B-B14F-4D97-AF65-F5344CB8AC3E}">
        <p14:creationId xmlns:p14="http://schemas.microsoft.com/office/powerpoint/2010/main" val="973945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533400" y="152400"/>
            <a:ext cx="8075612" cy="809625"/>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zh-TW" sz="4000" dirty="0" smtClean="0"/>
              <a:t>Generation of Natural Sampling </a:t>
            </a:r>
            <a:endParaRPr lang="en-US" altLang="zh-TW" sz="4000" dirty="0"/>
          </a:p>
        </p:txBody>
      </p:sp>
      <p:sp>
        <p:nvSpPr>
          <p:cNvPr id="844803" name="Rectangle 3"/>
          <p:cNvSpPr>
            <a:spLocks noGrp="1" noChangeArrowheads="1"/>
          </p:cNvSpPr>
          <p:nvPr>
            <p:ph type="body" idx="1"/>
          </p:nvPr>
        </p:nvSpPr>
        <p:spPr>
          <a:xfrm>
            <a:off x="228600" y="1219200"/>
            <a:ext cx="8610600" cy="45259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zh-TW" dirty="0" smtClean="0"/>
              <a:t>Op-amp </a:t>
            </a:r>
            <a:r>
              <a:rPr lang="en-US" altLang="zh-TW" dirty="0"/>
              <a:t>2 is a high input-impedance voltage follower capable of driving low-impedance loads (high “</a:t>
            </a:r>
            <a:r>
              <a:rPr lang="en-US" altLang="zh-TW" dirty="0" err="1"/>
              <a:t>fanout</a:t>
            </a:r>
            <a:r>
              <a:rPr lang="en-US" altLang="zh-TW" dirty="0"/>
              <a:t>”).</a:t>
            </a:r>
          </a:p>
          <a:p>
            <a:r>
              <a:rPr lang="en-US" altLang="zh-TW" dirty="0"/>
              <a:t>The resistor R is used to limit the output current of op-amp 1 when the FET is “on” and provides a voltage division with </a:t>
            </a:r>
            <a:r>
              <a:rPr lang="en-US" altLang="zh-TW" dirty="0" err="1"/>
              <a:t>rd</a:t>
            </a:r>
            <a:r>
              <a:rPr lang="en-US" altLang="zh-TW" dirty="0"/>
              <a:t> of the FET. (</a:t>
            </a:r>
            <a:r>
              <a:rPr lang="en-US" altLang="zh-TW" dirty="0" err="1"/>
              <a:t>rd</a:t>
            </a:r>
            <a:r>
              <a:rPr lang="en-US" altLang="zh-TW" dirty="0"/>
              <a:t>, the drain-to-source resistance, is low but not zero)</a:t>
            </a:r>
          </a:p>
          <a:p>
            <a:endParaRPr lang="en-US" altLang="zh-TW" dirty="0"/>
          </a:p>
          <a:p>
            <a:endParaRPr lang="en-US" altLang="zh-TW" dirty="0"/>
          </a:p>
        </p:txBody>
      </p:sp>
      <p:sp>
        <p:nvSpPr>
          <p:cNvPr id="2" name="Slide Number Placeholder 1"/>
          <p:cNvSpPr>
            <a:spLocks noGrp="1"/>
          </p:cNvSpPr>
          <p:nvPr>
            <p:ph type="sldNum" sz="quarter" idx="10"/>
          </p:nvPr>
        </p:nvSpPr>
        <p:spPr/>
        <p:txBody>
          <a:bodyPr/>
          <a:lstStyle/>
          <a:p>
            <a:pPr>
              <a:defRPr/>
            </a:pPr>
            <a:fld id="{96F73DE3-3A65-4B9F-8731-A260C37A483E}" type="slidenum">
              <a:rPr lang="en-US" smtClean="0"/>
              <a:pPr>
                <a:defRPr/>
              </a:pPr>
              <a:t>19</a:t>
            </a:fld>
            <a:endParaRPr lang="en-US" dirty="0"/>
          </a:p>
        </p:txBody>
      </p:sp>
    </p:spTree>
    <p:extLst>
      <p:ext uri="{BB962C8B-B14F-4D97-AF65-F5344CB8AC3E}">
        <p14:creationId xmlns:p14="http://schemas.microsoft.com/office/powerpoint/2010/main" val="3852772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process</a:t>
            </a:r>
            <a:endParaRPr lang="en-US" dirty="0"/>
          </a:p>
        </p:txBody>
      </p:sp>
      <p:pic>
        <p:nvPicPr>
          <p:cNvPr id="5" name="Content Placeholder 4" descr="Ideal_sampling.jpg"/>
          <p:cNvPicPr>
            <a:picLocks noGrp="1" noChangeAspect="1"/>
          </p:cNvPicPr>
          <p:nvPr>
            <p:ph idx="1"/>
          </p:nvPr>
        </p:nvPicPr>
        <p:blipFill>
          <a:blip r:embed="rId2" cstate="print"/>
          <a:stretch>
            <a:fillRect/>
          </a:stretch>
        </p:blipFill>
        <p:spPr>
          <a:xfrm>
            <a:off x="1143000" y="1752600"/>
            <a:ext cx="7051302" cy="2890978"/>
          </a:xfrm>
        </p:spPr>
      </p:pic>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a:t>
            </a:fld>
            <a:endParaRPr lang="en-US" dirty="0"/>
          </a:p>
        </p:txBody>
      </p:sp>
      <p:sp>
        <p:nvSpPr>
          <p:cNvPr id="3" name="TextBox 2"/>
          <p:cNvSpPr txBox="1"/>
          <p:nvPr/>
        </p:nvSpPr>
        <p:spPr>
          <a:xfrm>
            <a:off x="3733800" y="4800600"/>
            <a:ext cx="2438400" cy="369332"/>
          </a:xfrm>
          <a:prstGeom prst="rect">
            <a:avLst/>
          </a:prstGeom>
          <a:noFill/>
        </p:spPr>
        <p:txBody>
          <a:bodyPr wrap="square" rtlCol="0">
            <a:spAutoFit/>
          </a:bodyPr>
          <a:lstStyle/>
          <a:p>
            <a:pPr algn="ctr"/>
            <a:r>
              <a:rPr lang="en-US" dirty="0" smtClean="0"/>
              <a:t>Fig.1</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2D3261A9-9925-49F6-B535-BC7F7D4434F1}" type="slidenum">
              <a:rPr lang="en-US">
                <a:solidFill>
                  <a:srgbClr val="FFFFFF"/>
                </a:solidFill>
              </a:rPr>
              <a:pPr>
                <a:defRPr/>
              </a:pPr>
              <a:t>20</a:t>
            </a:fld>
            <a:endParaRPr lang="en-US" dirty="0">
              <a:solidFill>
                <a:srgbClr val="FFFFFF"/>
              </a:solidFill>
            </a:endParaRPr>
          </a:p>
        </p:txBody>
      </p:sp>
      <p:sp>
        <p:nvSpPr>
          <p:cNvPr id="39938" name="Rectangle 2"/>
          <p:cNvSpPr>
            <a:spLocks noGrp="1" noChangeArrowheads="1"/>
          </p:cNvSpPr>
          <p:nvPr>
            <p:ph type="title"/>
          </p:nvPr>
        </p:nvSpPr>
        <p:spPr/>
        <p:txBody>
          <a:bodyPr/>
          <a:lstStyle/>
          <a:p>
            <a:pPr eaLnBrk="1" hangingPunct="1">
              <a:defRPr/>
            </a:pPr>
            <a:r>
              <a:rPr lang="en-US" sz="4000" dirty="0" smtClean="0"/>
              <a:t>Pulse amplitude modulation PAM (flat top) sampling</a:t>
            </a:r>
          </a:p>
        </p:txBody>
      </p:sp>
      <p:sp>
        <p:nvSpPr>
          <p:cNvPr id="39939" name="Rectangle 3"/>
          <p:cNvSpPr>
            <a:spLocks noGrp="1" noChangeArrowheads="1"/>
          </p:cNvSpPr>
          <p:nvPr>
            <p:ph type="body" idx="1"/>
          </p:nvPr>
        </p:nvSpPr>
        <p:spPr>
          <a:xfrm>
            <a:off x="533400" y="1676400"/>
            <a:ext cx="8229600" cy="45339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dirty="0"/>
              <a:t>In flat top </a:t>
            </a:r>
            <a:r>
              <a:rPr lang="en-US" dirty="0" smtClean="0"/>
              <a:t>sampling </a:t>
            </a:r>
            <a:r>
              <a:rPr lang="en-US" dirty="0"/>
              <a:t>(PAM) the </a:t>
            </a:r>
            <a:r>
              <a:rPr lang="en-US" dirty="0"/>
              <a:t>amplitude of a train of constant width pulses is varied in proportion to the sample values of the modulating signal as shown below</a:t>
            </a:r>
          </a:p>
          <a:p>
            <a:endParaRPr lang="en-US" dirty="0"/>
          </a:p>
          <a:p>
            <a:endParaRPr lang="en-US" dirty="0"/>
          </a:p>
          <a:p>
            <a:endParaRPr lang="en-US" dirty="0"/>
          </a:p>
        </p:txBody>
      </p:sp>
      <p:pic>
        <p:nvPicPr>
          <p:cNvPr id="2" name="Picture 4"/>
          <p:cNvPicPr>
            <a:picLocks noChangeAspect="1" noChangeArrowheads="1"/>
          </p:cNvPicPr>
          <p:nvPr/>
        </p:nvPicPr>
        <p:blipFill>
          <a:blip r:embed="rId2" cstate="print"/>
          <a:srcRect/>
          <a:stretch>
            <a:fillRect/>
          </a:stretch>
        </p:blipFill>
        <p:spPr bwMode="auto">
          <a:xfrm rot="16200000">
            <a:off x="3025008" y="3223392"/>
            <a:ext cx="2570109" cy="3590925"/>
          </a:xfrm>
          <a:prstGeom prst="rect">
            <a:avLst/>
          </a:prstGeom>
          <a:noFill/>
          <a:ln w="9525">
            <a:noFill/>
            <a:miter lim="800000"/>
            <a:headEnd/>
            <a:tailEnd/>
          </a:ln>
        </p:spPr>
      </p:pic>
    </p:spTree>
    <p:extLst>
      <p:ext uri="{BB962C8B-B14F-4D97-AF65-F5344CB8AC3E}">
        <p14:creationId xmlns:p14="http://schemas.microsoft.com/office/powerpoint/2010/main" val="3757796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amplitude modulation PAM (flat top) sampling</a:t>
            </a:r>
            <a:endParaRPr lang="en-US" dirty="0"/>
          </a:p>
        </p:txBody>
      </p:sp>
      <p:sp>
        <p:nvSpPr>
          <p:cNvPr id="3" name="Content Placeholder 2"/>
          <p:cNvSpPr>
            <a:spLocks noGrp="1"/>
          </p:cNvSpPr>
          <p:nvPr>
            <p:ph idx="1"/>
          </p:nvPr>
        </p:nvSpPr>
        <p:spPr/>
        <p:txBody>
          <a:bodyPr/>
          <a:lstStyle/>
          <a:p>
            <a:r>
              <a:rPr lang="en-US" dirty="0" smtClean="0"/>
              <a:t>In PAM, the pulse tops are flat</a:t>
            </a:r>
          </a:p>
          <a:p>
            <a:r>
              <a:rPr lang="en-US" dirty="0" smtClean="0"/>
              <a:t>The generation of PAM signals can be viewed as shown below </a:t>
            </a:r>
            <a:endParaRPr lang="en-US"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21</a:t>
            </a:fld>
            <a:endParaRPr lang="en-US" dirty="0"/>
          </a:p>
        </p:txBody>
      </p:sp>
      <p:pic>
        <p:nvPicPr>
          <p:cNvPr id="5" name="Picture 4" descr="img001.jpg"/>
          <p:cNvPicPr>
            <a:picLocks noChangeAspect="1"/>
          </p:cNvPicPr>
          <p:nvPr/>
        </p:nvPicPr>
        <p:blipFill>
          <a:blip r:embed="rId2" cstate="print"/>
          <a:stretch>
            <a:fillRect/>
          </a:stretch>
        </p:blipFill>
        <p:spPr>
          <a:xfrm>
            <a:off x="1905000" y="3210032"/>
            <a:ext cx="4876800" cy="3190768"/>
          </a:xfrm>
          <a:prstGeom prst="rect">
            <a:avLst/>
          </a:prstGeom>
        </p:spPr>
      </p:pic>
    </p:spTree>
    <p:extLst>
      <p:ext uri="{BB962C8B-B14F-4D97-AF65-F5344CB8AC3E}">
        <p14:creationId xmlns:p14="http://schemas.microsoft.com/office/powerpoint/2010/main" val="231324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amplitude modulation PAM (flat top)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From the figure shown in the previous slide we can see that PAM is generated first by ideally sampling the information signal </a:t>
                </a:r>
                <a14:m>
                  <m:oMath xmlns:m="http://schemas.openxmlformats.org/officeDocument/2006/math">
                    <m:r>
                      <a:rPr lang="en-US" i="1" dirty="0" smtClean="0">
                        <a:latin typeface="Cambria Math"/>
                      </a:rPr>
                      <m:t>𝑓</m:t>
                    </m:r>
                    <m:r>
                      <a:rPr lang="en-US" i="1" dirty="0" smtClean="0">
                        <a:latin typeface="Cambria Math"/>
                      </a:rPr>
                      <m:t>(</m:t>
                    </m:r>
                    <m:r>
                      <a:rPr lang="en-US" i="1" dirty="0" smtClean="0">
                        <a:latin typeface="Cambria Math"/>
                      </a:rPr>
                      <m:t>𝑡</m:t>
                    </m:r>
                    <m:r>
                      <a:rPr lang="en-US" i="1" dirty="0" smtClean="0">
                        <a:latin typeface="Cambria Math"/>
                      </a:rPr>
                      <m:t>)</m:t>
                    </m:r>
                  </m:oMath>
                </a14:m>
                <a:r>
                  <a:rPr lang="en-US" dirty="0" smtClean="0"/>
                  <a:t>, then the sample values of </a:t>
                </a:r>
                <a14:m>
                  <m:oMath xmlns:m="http://schemas.openxmlformats.org/officeDocument/2006/math">
                    <m:r>
                      <a:rPr lang="en-US" i="1" dirty="0" smtClean="0">
                        <a:latin typeface="Cambria Math"/>
                      </a:rPr>
                      <m:t>𝑓</m:t>
                    </m:r>
                    <m:r>
                      <a:rPr lang="en-US" i="1" dirty="0" smtClean="0">
                        <a:latin typeface="Cambria Math"/>
                      </a:rPr>
                      <m:t>(</m:t>
                    </m:r>
                    <m:r>
                      <a:rPr lang="en-US" i="1" dirty="0" smtClean="0">
                        <a:latin typeface="Cambria Math"/>
                      </a:rPr>
                      <m:t>𝑡</m:t>
                    </m:r>
                    <m:r>
                      <a:rPr lang="en-US" i="1" dirty="0" smtClean="0">
                        <a:latin typeface="Cambria Math"/>
                      </a:rPr>
                      <m:t>)</m:t>
                    </m:r>
                  </m:oMath>
                </a14:m>
                <a:r>
                  <a:rPr lang="en-US" dirty="0" smtClean="0"/>
                  <a:t> are convolved with rectangular pulse as shown in part </a:t>
                </a:r>
                <a14:m>
                  <m:oMath xmlns:m="http://schemas.openxmlformats.org/officeDocument/2006/math">
                    <m:r>
                      <a:rPr lang="en-US" i="1" dirty="0" smtClean="0">
                        <a:latin typeface="Cambria Math"/>
                      </a:rPr>
                      <m:t>(</m:t>
                    </m:r>
                    <m:r>
                      <a:rPr lang="en-US" i="1" dirty="0" smtClean="0">
                        <a:latin typeface="Cambria Math"/>
                      </a:rPr>
                      <m:t>𝑑</m:t>
                    </m:r>
                    <m:r>
                      <a:rPr lang="en-US" i="1" dirty="0" smtClean="0">
                        <a:latin typeface="Cambria Math"/>
                      </a:rPr>
                      <m:t>)</m:t>
                    </m:r>
                  </m:oMath>
                </a14:m>
                <a:r>
                  <a:rPr lang="en-US" dirty="0" smtClean="0"/>
                  <a:t> of the previous figure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019"/>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22</a:t>
            </a:fld>
            <a:endParaRPr lang="en-US" dirty="0"/>
          </a:p>
        </p:txBody>
      </p:sp>
    </p:spTree>
    <p:extLst>
      <p:ext uri="{BB962C8B-B14F-4D97-AF65-F5344CB8AC3E}">
        <p14:creationId xmlns:p14="http://schemas.microsoft.com/office/powerpoint/2010/main" val="235200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amplitude modulation PAM (flat top)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3000" dirty="0" smtClean="0"/>
                  <a:t>The mathematical equations that describes the PAM in both time and frequency domain are described below</a:t>
                </a:r>
              </a:p>
              <a:p>
                <a:r>
                  <a:rPr lang="en-US" sz="3000" dirty="0" smtClean="0"/>
                  <a:t>The impulse sampler waveform is given by</a:t>
                </a:r>
              </a:p>
              <a:p>
                <a:endParaRPr lang="en-US" sz="3000" dirty="0" smtClean="0"/>
              </a:p>
              <a:p>
                <a:r>
                  <a:rPr lang="en-US" sz="3000" dirty="0" smtClean="0"/>
                  <a:t>The sampled version of the waveform </a:t>
                </a:r>
                <a14:m>
                  <m:oMath xmlns:m="http://schemas.openxmlformats.org/officeDocument/2006/math">
                    <m:sSub>
                      <m:sSubPr>
                        <m:ctrlPr>
                          <a:rPr lang="en-US" sz="3000" i="1" dirty="0" smtClean="0">
                            <a:latin typeface="Cambria Math"/>
                          </a:rPr>
                        </m:ctrlPr>
                      </m:sSubPr>
                      <m:e>
                        <m:r>
                          <a:rPr lang="en-US" sz="3000" b="0" i="1" dirty="0" smtClean="0">
                            <a:latin typeface="Cambria Math"/>
                          </a:rPr>
                          <m:t>𝑓</m:t>
                        </m:r>
                      </m:e>
                      <m:sub>
                        <m:r>
                          <a:rPr lang="en-US" sz="3000" b="0" i="1" dirty="0" smtClean="0">
                            <a:latin typeface="Cambria Math"/>
                          </a:rPr>
                          <m:t>𝑠</m:t>
                        </m:r>
                      </m:sub>
                    </m:sSub>
                    <m:r>
                      <a:rPr lang="en-US" sz="3000" i="1" dirty="0" smtClean="0">
                        <a:latin typeface="Cambria Math"/>
                      </a:rPr>
                      <m:t>(</m:t>
                    </m:r>
                    <m:r>
                      <a:rPr lang="en-US" sz="3000" i="1" dirty="0" smtClean="0">
                        <a:latin typeface="Cambria Math"/>
                      </a:rPr>
                      <m:t>𝑡</m:t>
                    </m:r>
                    <m:r>
                      <a:rPr lang="en-US" sz="3000" i="1" dirty="0" smtClean="0">
                        <a:latin typeface="Cambria Math"/>
                      </a:rPr>
                      <m:t>)</m:t>
                    </m:r>
                  </m:oMath>
                </a14:m>
                <a:r>
                  <a:rPr lang="en-US" sz="3000" dirty="0" smtClean="0"/>
                  <a:t> is given by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2019" r="-2222"/>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23</a:t>
            </a:fld>
            <a:endParaRPr lang="en-US" dirty="0"/>
          </a:p>
        </p:txBody>
      </p:sp>
      <p:graphicFrame>
        <p:nvGraphicFramePr>
          <p:cNvPr id="5" name="Object 4"/>
          <p:cNvGraphicFramePr>
            <a:graphicFrameLocks noChangeAspect="1"/>
          </p:cNvGraphicFramePr>
          <p:nvPr/>
        </p:nvGraphicFramePr>
        <p:xfrm>
          <a:off x="3276600" y="3429000"/>
          <a:ext cx="2590800" cy="855215"/>
        </p:xfrm>
        <a:graphic>
          <a:graphicData uri="http://schemas.openxmlformats.org/presentationml/2006/ole">
            <mc:AlternateContent xmlns:mc="http://schemas.openxmlformats.org/markup-compatibility/2006">
              <mc:Choice xmlns:v="urn:schemas-microsoft-com:vml" Requires="v">
                <p:oleObj spid="_x0000_s1077" name="Equation" r:id="rId4" imgW="1307880" imgH="431640" progId="Equation.3">
                  <p:embed/>
                </p:oleObj>
              </mc:Choice>
              <mc:Fallback>
                <p:oleObj name="Equation" r:id="rId4" imgW="13078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429000"/>
                        <a:ext cx="2590800" cy="855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80119279"/>
              </p:ext>
            </p:extLst>
          </p:nvPr>
        </p:nvGraphicFramePr>
        <p:xfrm>
          <a:off x="2743200" y="4559300"/>
          <a:ext cx="4191000" cy="698500"/>
        </p:xfrm>
        <a:graphic>
          <a:graphicData uri="http://schemas.openxmlformats.org/presentationml/2006/ole">
            <mc:AlternateContent xmlns:mc="http://schemas.openxmlformats.org/markup-compatibility/2006">
              <mc:Choice xmlns:v="urn:schemas-microsoft-com:vml" Requires="v">
                <p:oleObj spid="_x0000_s1078" name="Equation" r:id="rId6" imgW="1752480" imgH="291960" progId="Equation.3">
                  <p:embed/>
                </p:oleObj>
              </mc:Choice>
              <mc:Fallback>
                <p:oleObj name="Equation" r:id="rId6" imgW="1752480" imgH="291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559300"/>
                        <a:ext cx="41910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2743200" y="5049866"/>
          <a:ext cx="3857064" cy="1046133"/>
        </p:xfrm>
        <a:graphic>
          <a:graphicData uri="http://schemas.openxmlformats.org/presentationml/2006/ole">
            <mc:AlternateContent xmlns:mc="http://schemas.openxmlformats.org/markup-compatibility/2006">
              <mc:Choice xmlns:v="urn:schemas-microsoft-com:vml" Requires="v">
                <p:oleObj spid="_x0000_s1079" name="Equation" r:id="rId8" imgW="1714320" imgH="431640" progId="Equation.3">
                  <p:embed/>
                </p:oleObj>
              </mc:Choice>
              <mc:Fallback>
                <p:oleObj name="Equation" r:id="rId8" imgW="171432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5049866"/>
                        <a:ext cx="3857064" cy="10461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69006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amplitude modulation PAM (flat top)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Note that </a:t>
                </a:r>
                <a14:m>
                  <m:oMath xmlns:m="http://schemas.openxmlformats.org/officeDocument/2006/math">
                    <m:sSub>
                      <m:sSubPr>
                        <m:ctrlPr>
                          <a:rPr lang="en-US" i="1" dirty="0" smtClean="0">
                            <a:latin typeface="Cambria Math"/>
                          </a:rPr>
                        </m:ctrlPr>
                      </m:sSubPr>
                      <m:e>
                        <m:r>
                          <a:rPr lang="en-US" b="0" i="1" dirty="0" smtClean="0">
                            <a:latin typeface="Cambria Math"/>
                          </a:rPr>
                          <m:t>𝑓</m:t>
                        </m:r>
                      </m:e>
                      <m:sub>
                        <m:r>
                          <a:rPr lang="en-US" b="0" i="1" dirty="0" smtClean="0">
                            <a:latin typeface="Cambria Math"/>
                          </a:rPr>
                          <m:t>𝑠</m:t>
                        </m:r>
                      </m:sub>
                    </m:sSub>
                    <m:r>
                      <a:rPr lang="en-US" i="1" dirty="0" smtClean="0">
                        <a:latin typeface="Cambria Math"/>
                      </a:rPr>
                      <m:t>(</m:t>
                    </m:r>
                    <m:r>
                      <a:rPr lang="en-US" i="1" dirty="0" smtClean="0">
                        <a:latin typeface="Cambria Math"/>
                      </a:rPr>
                      <m:t>𝑡</m:t>
                    </m:r>
                    <m:r>
                      <a:rPr lang="en-US" i="1" dirty="0" smtClean="0">
                        <a:latin typeface="Cambria Math"/>
                      </a:rPr>
                      <m:t>)</m:t>
                    </m:r>
                  </m:oMath>
                </a14:m>
                <a:r>
                  <a:rPr lang="en-US" dirty="0" smtClean="0"/>
                  <a:t> represents an ideally sampled version of </a:t>
                </a:r>
                <a14:m>
                  <m:oMath xmlns:m="http://schemas.openxmlformats.org/officeDocument/2006/math">
                    <m:r>
                      <a:rPr lang="en-US" i="1" dirty="0" smtClean="0">
                        <a:latin typeface="Cambria Math"/>
                      </a:rPr>
                      <m:t>𝑓</m:t>
                    </m:r>
                    <m:r>
                      <a:rPr lang="en-US" i="1" dirty="0" smtClean="0">
                        <a:latin typeface="Cambria Math"/>
                      </a:rPr>
                      <m:t>(</m:t>
                    </m:r>
                    <m:r>
                      <a:rPr lang="en-US" i="1" dirty="0" smtClean="0">
                        <a:latin typeface="Cambria Math"/>
                      </a:rPr>
                      <m:t>𝑡</m:t>
                    </m:r>
                    <m:r>
                      <a:rPr lang="en-US" i="1" dirty="0" smtClean="0">
                        <a:latin typeface="Cambria Math"/>
                      </a:rPr>
                      <m:t>)</m:t>
                    </m:r>
                  </m:oMath>
                </a14:m>
                <a:endParaRPr lang="en-US" dirty="0" smtClean="0"/>
              </a:p>
              <a:p>
                <a:r>
                  <a:rPr lang="en-US" dirty="0" smtClean="0"/>
                  <a:t>The PAM pulses are obtained from the convolution of both </a:t>
                </a:r>
                <a14:m>
                  <m:oMath xmlns:m="http://schemas.openxmlformats.org/officeDocument/2006/math">
                    <m:sSub>
                      <m:sSubPr>
                        <m:ctrlPr>
                          <a:rPr lang="en-US" i="1" dirty="0">
                            <a:latin typeface="Cambria Math"/>
                          </a:rPr>
                        </m:ctrlPr>
                      </m:sSubPr>
                      <m:e>
                        <m:r>
                          <a:rPr lang="en-US" i="1" dirty="0">
                            <a:latin typeface="Cambria Math"/>
                          </a:rPr>
                          <m:t>𝑓</m:t>
                        </m:r>
                      </m:e>
                      <m:sub>
                        <m:r>
                          <a:rPr lang="en-US" i="1" dirty="0">
                            <a:latin typeface="Cambria Math"/>
                          </a:rPr>
                          <m:t>𝑠</m:t>
                        </m:r>
                      </m:sub>
                    </m:sSub>
                    <m:r>
                      <a:rPr lang="en-US" i="1" dirty="0">
                        <a:latin typeface="Cambria Math"/>
                      </a:rPr>
                      <m:t>(</m:t>
                    </m:r>
                    <m:r>
                      <a:rPr lang="en-US" i="1" dirty="0">
                        <a:latin typeface="Cambria Math"/>
                      </a:rPr>
                      <m:t>𝑡</m:t>
                    </m:r>
                    <m:r>
                      <a:rPr lang="en-US" i="1" dirty="0">
                        <a:latin typeface="Cambria Math"/>
                      </a:rPr>
                      <m:t>)</m:t>
                    </m:r>
                  </m:oMath>
                </a14:m>
                <a:r>
                  <a:rPr lang="en-US" dirty="0" smtClean="0"/>
                  <a:t> and </a:t>
                </a:r>
                <a14:m>
                  <m:oMath xmlns:m="http://schemas.openxmlformats.org/officeDocument/2006/math">
                    <m:r>
                      <a:rPr lang="en-US" i="1" dirty="0" smtClean="0">
                        <a:latin typeface="Cambria Math"/>
                      </a:rPr>
                      <m:t>𝑞</m:t>
                    </m:r>
                    <m:r>
                      <a:rPr lang="en-US" i="1" dirty="0" smtClean="0">
                        <a:latin typeface="Cambria Math"/>
                      </a:rPr>
                      <m:t>(</m:t>
                    </m:r>
                    <m:r>
                      <a:rPr lang="en-US" i="1" dirty="0" smtClean="0">
                        <a:latin typeface="Cambria Math"/>
                      </a:rPr>
                      <m:t>𝑡</m:t>
                    </m:r>
                    <m:r>
                      <a:rPr lang="en-US" i="1" dirty="0" smtClean="0">
                        <a:latin typeface="Cambria Math"/>
                      </a:rPr>
                      <m:t>)</m:t>
                    </m:r>
                  </m:oMath>
                </a14:m>
                <a:r>
                  <a:rPr lang="en-US" dirty="0" smtClean="0"/>
                  <a:t> as described by the following equation</a:t>
                </a:r>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2019"/>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24</a:t>
            </a:fld>
            <a:endParaRPr lang="en-US" dirty="0"/>
          </a:p>
        </p:txBody>
      </p:sp>
      <p:graphicFrame>
        <p:nvGraphicFramePr>
          <p:cNvPr id="5" name="Object 4"/>
          <p:cNvGraphicFramePr>
            <a:graphicFrameLocks noChangeAspect="1"/>
          </p:cNvGraphicFramePr>
          <p:nvPr/>
        </p:nvGraphicFramePr>
        <p:xfrm>
          <a:off x="2057400" y="4191000"/>
          <a:ext cx="4356848" cy="914400"/>
        </p:xfrm>
        <a:graphic>
          <a:graphicData uri="http://schemas.openxmlformats.org/presentationml/2006/ole">
            <mc:AlternateContent xmlns:mc="http://schemas.openxmlformats.org/markup-compatibility/2006">
              <mc:Choice xmlns:v="urn:schemas-microsoft-com:vml" Requires="v">
                <p:oleObj spid="_x0000_s2067" name="Equation" r:id="rId4" imgW="2057400" imgH="431640" progId="Equation.3">
                  <p:embed/>
                </p:oleObj>
              </mc:Choice>
              <mc:Fallback>
                <p:oleObj name="Equation" r:id="rId4" imgW="20574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191000"/>
                        <a:ext cx="4356848"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6157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amplitude modulation PAM (flat top)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Frequency domain representation of the PAM can be obtained from the Fourier transform of </a:t>
                </a:r>
                <a14:m>
                  <m:oMath xmlns:m="http://schemas.openxmlformats.org/officeDocument/2006/math">
                    <m:sSub>
                      <m:sSubPr>
                        <m:ctrlPr>
                          <a:rPr lang="en-US" i="1" dirty="0" smtClean="0">
                            <a:latin typeface="Cambria Math"/>
                          </a:rPr>
                        </m:ctrlPr>
                      </m:sSubPr>
                      <m:e>
                        <m:r>
                          <a:rPr lang="en-US" b="0" i="1" dirty="0" smtClean="0">
                            <a:latin typeface="Cambria Math"/>
                          </a:rPr>
                          <m:t>𝑓</m:t>
                        </m:r>
                      </m:e>
                      <m:sub>
                        <m:r>
                          <a:rPr lang="en-US" b="0" i="1" dirty="0" smtClean="0">
                            <a:latin typeface="Cambria Math"/>
                          </a:rPr>
                          <m:t>𝑠</m:t>
                        </m:r>
                      </m:sub>
                    </m:sSub>
                    <m:r>
                      <a:rPr lang="en-US" i="1" dirty="0" smtClean="0">
                        <a:latin typeface="Cambria Math"/>
                      </a:rPr>
                      <m:t>(</m:t>
                    </m:r>
                    <m:r>
                      <a:rPr lang="en-US" i="1" dirty="0" smtClean="0">
                        <a:latin typeface="Cambria Math"/>
                      </a:rPr>
                      <m:t>𝑡</m:t>
                    </m:r>
                    <m:r>
                      <a:rPr lang="en-US" i="1" dirty="0" smtClean="0">
                        <a:latin typeface="Cambria Math"/>
                      </a:rPr>
                      <m:t>)∗</m:t>
                    </m:r>
                    <m:r>
                      <a:rPr lang="en-US" i="1" dirty="0" smtClean="0">
                        <a:latin typeface="Cambria Math"/>
                      </a:rPr>
                      <m:t>𝑞</m:t>
                    </m:r>
                    <m:r>
                      <a:rPr lang="en-US" i="1" dirty="0" smtClean="0">
                        <a:latin typeface="Cambria Math"/>
                      </a:rPr>
                      <m:t>(</m:t>
                    </m:r>
                    <m:r>
                      <a:rPr lang="en-US" i="1" dirty="0" smtClean="0">
                        <a:latin typeface="Cambria Math"/>
                      </a:rPr>
                      <m:t>𝑡</m:t>
                    </m:r>
                    <m:r>
                      <a:rPr lang="en-US" i="1" dirty="0" smtClean="0">
                        <a:latin typeface="Cambria Math"/>
                      </a:rPr>
                      <m:t>) </m:t>
                    </m:r>
                  </m:oMath>
                </a14:m>
                <a:r>
                  <a:rPr lang="en-US" dirty="0" smtClean="0"/>
                  <a:t>as shown below</a:t>
                </a:r>
              </a:p>
              <a:p>
                <a:endParaRPr lang="en-US" dirty="0" smtClean="0"/>
              </a:p>
              <a:p>
                <a:r>
                  <a:rPr lang="en-US" dirty="0" smtClean="0"/>
                  <a:t>The above equation shows that the spectral density of the PAM pulses is not the same as that obtained for the sampled information signal </a:t>
                </a:r>
                <a14:m>
                  <m:oMath xmlns:m="http://schemas.openxmlformats.org/officeDocument/2006/math">
                    <m:sSub>
                      <m:sSubPr>
                        <m:ctrlPr>
                          <a:rPr lang="en-US" i="1" dirty="0">
                            <a:latin typeface="Cambria Math"/>
                          </a:rPr>
                        </m:ctrlPr>
                      </m:sSubPr>
                      <m:e>
                        <m:r>
                          <a:rPr lang="en-US" i="1" dirty="0">
                            <a:latin typeface="Cambria Math"/>
                          </a:rPr>
                          <m:t>𝑓</m:t>
                        </m:r>
                      </m:e>
                      <m:sub>
                        <m:r>
                          <a:rPr lang="en-US" i="1" dirty="0">
                            <a:latin typeface="Cambria Math"/>
                          </a:rPr>
                          <m:t>𝑠</m:t>
                        </m:r>
                      </m:sub>
                    </m:sSub>
                    <m:r>
                      <a:rPr lang="en-US" i="1" dirty="0">
                        <a:latin typeface="Cambria Math"/>
                      </a:rPr>
                      <m:t>(</m:t>
                    </m:r>
                    <m:r>
                      <a:rPr lang="en-US" i="1" dirty="0">
                        <a:latin typeface="Cambria Math"/>
                      </a:rPr>
                      <m:t>𝑡</m:t>
                    </m:r>
                    <m:r>
                      <a:rPr lang="en-US" i="1" dirty="0">
                        <a:latin typeface="Cambria Math"/>
                      </a:rPr>
                      <m:t>)</m:t>
                    </m:r>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2019" r="-2148"/>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25</a:t>
            </a:fld>
            <a:endParaRPr lang="en-US" dirty="0"/>
          </a:p>
        </p:txBody>
      </p:sp>
      <p:graphicFrame>
        <p:nvGraphicFramePr>
          <p:cNvPr id="5" name="Object 4"/>
          <p:cNvGraphicFramePr>
            <a:graphicFrameLocks noChangeAspect="1"/>
          </p:cNvGraphicFramePr>
          <p:nvPr/>
        </p:nvGraphicFramePr>
        <p:xfrm>
          <a:off x="2209800" y="3097048"/>
          <a:ext cx="4038600" cy="789152"/>
        </p:xfrm>
        <a:graphic>
          <a:graphicData uri="http://schemas.openxmlformats.org/presentationml/2006/ole">
            <mc:AlternateContent xmlns:mc="http://schemas.openxmlformats.org/markup-compatibility/2006">
              <mc:Choice xmlns:v="urn:schemas-microsoft-com:vml" Requires="v">
                <p:oleObj spid="_x0000_s3091" name="Equation" r:id="rId4" imgW="2209680" imgH="431640" progId="Equation.3">
                  <p:embed/>
                </p:oleObj>
              </mc:Choice>
              <mc:Fallback>
                <p:oleObj name="Equation" r:id="rId4" imgW="22096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097048"/>
                        <a:ext cx="4038600" cy="789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49948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amplitude modulation PAM (flat top)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smtClean="0"/>
                  <a:t>The presence of </a:t>
                </a:r>
                <a14:m>
                  <m:oMath xmlns:m="http://schemas.openxmlformats.org/officeDocument/2006/math">
                    <m:r>
                      <a:rPr lang="en-US" i="1" dirty="0" smtClean="0">
                        <a:latin typeface="Cambria Math"/>
                      </a:rPr>
                      <m:t>𝑄</m:t>
                    </m:r>
                    <m:r>
                      <a:rPr lang="en-US" i="1" dirty="0" smtClean="0">
                        <a:latin typeface="Cambria Math"/>
                      </a:rPr>
                      <m:t>(</m:t>
                    </m:r>
                    <m:r>
                      <a:rPr lang="en-US" i="1" dirty="0" smtClean="0">
                        <a:latin typeface="Cambria Math"/>
                      </a:rPr>
                      <m:t>𝑓</m:t>
                    </m:r>
                    <m:r>
                      <a:rPr lang="en-US" i="1" dirty="0" smtClean="0">
                        <a:latin typeface="Cambria Math"/>
                      </a:rPr>
                      <m:t>)</m:t>
                    </m:r>
                  </m:oMath>
                </a14:m>
                <a:r>
                  <a:rPr lang="en-US" dirty="0" smtClean="0"/>
                  <a:t> in the equation presented in slide 22 represent a distortion in the output of the PAM modulated pulses</a:t>
                </a:r>
              </a:p>
              <a:p>
                <a:pPr algn="just"/>
                <a:r>
                  <a:rPr lang="en-US" dirty="0"/>
                  <a:t>This distortion in PAM signal can be corrected in the receiver when we reconstruct </a:t>
                </a:r>
                <a14:m>
                  <m:oMath xmlns:m="http://schemas.openxmlformats.org/officeDocument/2006/math">
                    <m:r>
                      <a:rPr lang="en-US" dirty="0">
                        <a:latin typeface="Cambria Math"/>
                      </a:rPr>
                      <m:t>𝑓</m:t>
                    </m:r>
                    <m:r>
                      <a:rPr lang="en-US" dirty="0">
                        <a:latin typeface="Cambria Math"/>
                      </a:rPr>
                      <m:t>(</m:t>
                    </m:r>
                    <m:r>
                      <a:rPr lang="en-US" dirty="0">
                        <a:latin typeface="Cambria Math"/>
                      </a:rPr>
                      <m:t>𝑡</m:t>
                    </m:r>
                    <m:r>
                      <a:rPr lang="en-US" dirty="0">
                        <a:latin typeface="Cambria Math"/>
                      </a:rPr>
                      <m:t>)</m:t>
                    </m:r>
                  </m:oMath>
                </a14:m>
                <a:r>
                  <a:rPr lang="en-US" dirty="0"/>
                  <a:t> from the flat-top samples by using a low </a:t>
                </a:r>
                <a:r>
                  <a:rPr lang="en-US" dirty="0" smtClean="0"/>
                  <a:t>pass filter followed by an equalizing filter as shown in the next slide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019" r="-2370"/>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26</a:t>
            </a:fld>
            <a:endParaRPr lang="en-US" dirty="0"/>
          </a:p>
        </p:txBody>
      </p:sp>
    </p:spTree>
    <p:extLst>
      <p:ext uri="{BB962C8B-B14F-4D97-AF65-F5344CB8AC3E}">
        <p14:creationId xmlns:p14="http://schemas.microsoft.com/office/powerpoint/2010/main" val="2817181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Recovering of f(t) from the PAM samples</a:t>
            </a:r>
            <a:endParaRPr lang="en-US" dirty="0"/>
          </a:p>
        </p:txBody>
      </p:sp>
      <p:pic>
        <p:nvPicPr>
          <p:cNvPr id="5" name="Content Placeholder 4" descr="img005.jpg"/>
          <p:cNvPicPr>
            <a:picLocks noGrp="1" noChangeAspect="1"/>
          </p:cNvPicPr>
          <p:nvPr>
            <p:ph idx="1"/>
          </p:nvPr>
        </p:nvPicPr>
        <p:blipFill>
          <a:blip r:embed="rId2" cstate="print"/>
          <a:stretch>
            <a:fillRect/>
          </a:stretch>
        </p:blipFill>
        <p:spPr>
          <a:xfrm>
            <a:off x="2209800" y="1752600"/>
            <a:ext cx="4815335" cy="1447800"/>
          </a:xfrm>
        </p:spPr>
      </p:pic>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27</a:t>
            </a:fld>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bwMode="auto">
              <a:xfrm>
                <a:off x="457200" y="3200400"/>
                <a:ext cx="8229600" cy="29337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itchFamily="2" charset="2"/>
                  <a:buBlip>
                    <a:blip r:embed="rId3"/>
                  </a:buBlip>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t>The LPF and the equalizing</a:t>
                </a:r>
                <a:r>
                  <a:rPr kumimoji="0" lang="en-US" sz="2800" b="0" i="0" u="none" strike="noStrike" kern="0" cap="none" spc="0" normalizeH="0" noProof="0" dirty="0" smtClean="0">
                    <a:ln>
                      <a:noFill/>
                    </a:ln>
                    <a:solidFill>
                      <a:schemeClr val="tx1"/>
                    </a:solidFill>
                    <a:effectLst>
                      <a:outerShdw blurRad="38100" dist="38100" dir="2700000" algn="tl">
                        <a:srgbClr val="000000"/>
                      </a:outerShdw>
                    </a:effectLst>
                    <a:uLnTx/>
                    <a:uFillTx/>
                    <a:latin typeface="+mn-lt"/>
                    <a:cs typeface="+mn-cs"/>
                  </a:rPr>
                  <a:t> filter are known as the reconstruction filter</a:t>
                </a:r>
                <a:endPar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endParaRPr>
              </a:p>
              <a:p>
                <a:pPr marL="342900" lvl="0" indent="-342900" algn="just" eaLnBrk="0" hangingPunct="0">
                  <a:spcBef>
                    <a:spcPct val="20000"/>
                  </a:spcBef>
                  <a:buClr>
                    <a:schemeClr val="hlink"/>
                  </a:buClr>
                  <a:buBlip>
                    <a:blip r:embed="rId3"/>
                  </a:buBlip>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t>However the equalizing filter can be ignored if the rectangular pulse width </a:t>
                </a:r>
                <a:r>
                  <a:rPr kumimoji="0" lang="el-GR"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alibri"/>
                    <a:cs typeface="Calibri"/>
                  </a:rPr>
                  <a:t>τ</a:t>
                </a: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t> is small compared with the sampling interval </a:t>
                </a:r>
                <a14:m>
                  <m:oMath xmlns:m="http://schemas.openxmlformats.org/officeDocument/2006/math">
                    <m:sSub>
                      <m:sSubPr>
                        <m:ctrlPr>
                          <a:rPr lang="en-US" sz="2800" i="1" kern="0" dirty="0">
                            <a:effectLst>
                              <a:outerShdw blurRad="38100" dist="38100" dir="2700000" algn="tl">
                                <a:srgbClr val="000000"/>
                              </a:outerShdw>
                            </a:effectLst>
                            <a:latin typeface="Cambria Math"/>
                          </a:rPr>
                        </m:ctrlPr>
                      </m:sSubPr>
                      <m:e>
                        <m:r>
                          <a:rPr lang="en-US" sz="2800" i="1" kern="0" dirty="0">
                            <a:effectLst>
                              <a:outerShdw blurRad="38100" dist="38100" dir="2700000" algn="tl">
                                <a:srgbClr val="000000"/>
                              </a:outerShdw>
                            </a:effectLst>
                            <a:latin typeface="Cambria Math"/>
                          </a:rPr>
                          <m:t>𝑇</m:t>
                        </m:r>
                      </m:e>
                      <m:sub>
                        <m:r>
                          <a:rPr lang="en-US" sz="2800" i="1" kern="0" dirty="0">
                            <a:effectLst>
                              <a:outerShdw blurRad="38100" dist="38100" dir="2700000" algn="tl">
                                <a:srgbClr val="000000"/>
                              </a:outerShdw>
                            </a:effectLst>
                            <a:latin typeface="Cambria Math"/>
                          </a:rPr>
                          <m:t>𝑠</m:t>
                        </m:r>
                      </m:sub>
                    </m:sSub>
                  </m:oMath>
                </a14:m>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rPr>
                  <a:t> and the ratio </a:t>
                </a:r>
                <a14:m>
                  <m:oMath xmlns:m="http://schemas.openxmlformats.org/officeDocument/2006/math">
                    <m:f>
                      <m:fPr>
                        <m:ctrlPr>
                          <a:rPr kumimoji="0" lang="en-US"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ambria Math"/>
                            <a:cs typeface="+mn-cs"/>
                          </a:rPr>
                        </m:ctrlPr>
                      </m:fPr>
                      <m:num>
                        <m:r>
                          <a:rPr kumimoji="0" lang="en-US"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ambria Math"/>
                            <a:ea typeface="Cambria Math"/>
                            <a:cs typeface="+mn-cs"/>
                          </a:rPr>
                          <m:t>𝜏</m:t>
                        </m:r>
                      </m:num>
                      <m:den>
                        <m:sSub>
                          <m:sSubPr>
                            <m:ctrlPr>
                              <a:rPr kumimoji="0" lang="en-US"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ambria Math"/>
                                <a:cs typeface="+mn-cs"/>
                              </a:rPr>
                            </m:ctrlPr>
                          </m:sSubPr>
                          <m:e>
                            <m:r>
                              <a:rPr kumimoji="0" lang="en-US"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ambria Math"/>
                                <a:cs typeface="+mn-cs"/>
                              </a:rPr>
                              <m:t>𝑇</m:t>
                            </m:r>
                          </m:e>
                          <m:sub>
                            <m:r>
                              <a:rPr kumimoji="0" lang="en-US"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ambria Math"/>
                                <a:cs typeface="+mn-cs"/>
                              </a:rPr>
                              <m:t>𝑠</m:t>
                            </m:r>
                          </m:sub>
                        </m:sSub>
                      </m:den>
                    </m:f>
                    <m:r>
                      <a:rPr kumimoji="0" lang="en-US"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Cambria Math"/>
                        <a:cs typeface="+mn-cs"/>
                      </a:rPr>
                      <m:t>&lt;0.1</m:t>
                    </m:r>
                  </m:oMath>
                </a14:m>
                <a:endPar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cs typeface="+mn-cs"/>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bwMode="auto">
              <a:xfrm>
                <a:off x="457200" y="3200400"/>
                <a:ext cx="8229600" cy="2933700"/>
              </a:xfrm>
              <a:prstGeom prst="rect">
                <a:avLst/>
              </a:prstGeom>
              <a:blipFill rotWithShape="1">
                <a:blip r:embed="rId4"/>
                <a:stretch>
                  <a:fillRect t="-2287" r="-192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210833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Why PAM is so common in communication although it generates spectral distortion</a:t>
            </a:r>
            <a:endParaRPr lang="en-US" sz="3800" dirty="0"/>
          </a:p>
        </p:txBody>
      </p:sp>
      <p:sp>
        <p:nvSpPr>
          <p:cNvPr id="3" name="Content Placeholder 2"/>
          <p:cNvSpPr>
            <a:spLocks noGrp="1"/>
          </p:cNvSpPr>
          <p:nvPr>
            <p:ph idx="1"/>
          </p:nvPr>
        </p:nvSpPr>
        <p:spPr>
          <a:xfrm>
            <a:off x="457200" y="1905000"/>
            <a:ext cx="8229600" cy="4229100"/>
          </a:xfrm>
        </p:spPr>
        <p:txBody>
          <a:bodyPr/>
          <a:lstStyle/>
          <a:p>
            <a:pPr algn="just"/>
            <a:r>
              <a:rPr lang="en-US" dirty="0" smtClean="0"/>
              <a:t>The reasons for using flat top sampling in communications are</a:t>
            </a:r>
          </a:p>
          <a:p>
            <a:pPr marL="971550" lvl="1" indent="-514350" algn="just">
              <a:buFont typeface="+mj-lt"/>
              <a:buAutoNum type="arabicPeriod"/>
            </a:pPr>
            <a:r>
              <a:rPr lang="en-US" dirty="0" smtClean="0"/>
              <a:t>The shape of the pulse is not important to convey the information</a:t>
            </a:r>
          </a:p>
          <a:p>
            <a:pPr marL="971550" lvl="1" indent="-514350" algn="just">
              <a:buFont typeface="+mj-lt"/>
              <a:buAutoNum type="arabicPeriod"/>
            </a:pPr>
            <a:r>
              <a:rPr lang="en-US" dirty="0" smtClean="0"/>
              <a:t>The rectangular pulse is an in easy shape to generate</a:t>
            </a:r>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28</a:t>
            </a:fld>
            <a:endParaRPr lang="en-US" dirty="0"/>
          </a:p>
        </p:txBody>
      </p:sp>
    </p:spTree>
    <p:extLst>
      <p:ext uri="{BB962C8B-B14F-4D97-AF65-F5344CB8AC3E}">
        <p14:creationId xmlns:p14="http://schemas.microsoft.com/office/powerpoint/2010/main" val="2805182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Why PAM is so common in communication although it generates spectral distortion</a:t>
            </a:r>
            <a:endParaRPr lang="en-US" sz="3800" dirty="0"/>
          </a:p>
        </p:txBody>
      </p:sp>
      <p:sp>
        <p:nvSpPr>
          <p:cNvPr id="3" name="Content Placeholder 2"/>
          <p:cNvSpPr>
            <a:spLocks noGrp="1"/>
          </p:cNvSpPr>
          <p:nvPr>
            <p:ph idx="1"/>
          </p:nvPr>
        </p:nvSpPr>
        <p:spPr>
          <a:xfrm>
            <a:off x="457200" y="1905000"/>
            <a:ext cx="8229600" cy="4229100"/>
          </a:xfrm>
        </p:spPr>
        <p:txBody>
          <a:bodyPr/>
          <a:lstStyle/>
          <a:p>
            <a:pPr marL="971550" lvl="1" indent="-514350" algn="just">
              <a:buFont typeface="+mj-lt"/>
              <a:buAutoNum type="arabicPeriod" startAt="3"/>
            </a:pPr>
            <a:r>
              <a:rPr lang="en-US" sz="2600" dirty="0" smtClean="0"/>
              <a:t>When signals are transmitted over long distances repeaters are used. If the pulse shape is used to convey the information then repeaters must amplify the signal and therefore increase the amount of noise in the system. However if the repeaters regenerate the signal rather than amplifying it then no extra noise components will be added, therefore the signal to noise ratio for PAM system is much better than the that of the natural sampling pulses </a:t>
            </a:r>
            <a:endParaRPr lang="en-US" sz="2600"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29</a:t>
            </a:fld>
            <a:endParaRPr lang="en-US" dirty="0"/>
          </a:p>
        </p:txBody>
      </p:sp>
    </p:spTree>
    <p:extLst>
      <p:ext uri="{BB962C8B-B14F-4D97-AF65-F5344CB8AC3E}">
        <p14:creationId xmlns:p14="http://schemas.microsoft.com/office/powerpoint/2010/main" val="246942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ZA" smtClean="0"/>
              <a:t>Sampling	</a:t>
            </a:r>
          </a:p>
        </p:txBody>
      </p:sp>
      <mc:AlternateContent xmlns:mc="http://schemas.openxmlformats.org/markup-compatibility/2006" xmlns:a14="http://schemas.microsoft.com/office/drawing/2010/main">
        <mc:Choice Requires="a14">
          <p:sp>
            <p:nvSpPr>
              <p:cNvPr id="4099" name="Rectangle 3"/>
              <p:cNvSpPr>
                <a:spLocks noGrp="1" noChangeArrowheads="1"/>
              </p:cNvSpPr>
              <p:nvPr>
                <p:ph type="body" idx="1"/>
              </p:nvPr>
            </p:nvSpPr>
            <p:spPr/>
            <p:txBody>
              <a:bodyPr/>
              <a:lstStyle/>
              <a:p>
                <a:pPr algn="just" eaLnBrk="1" hangingPunct="1"/>
                <a:r>
                  <a:rPr lang="en-ZA" b="1" i="1" dirty="0" smtClean="0"/>
                  <a:t>sampling theorem</a:t>
                </a:r>
                <a:endParaRPr lang="en-ZA" dirty="0" smtClean="0"/>
              </a:p>
              <a:p>
                <a:pPr lvl="1" algn="just" eaLnBrk="1" hangingPunct="1"/>
                <a:r>
                  <a:rPr lang="en-ZA" dirty="0" smtClean="0"/>
                  <a:t>A real-valued band-limited signal having no spectral components above a frequency of </a:t>
                </a:r>
                <a14:m>
                  <m:oMath xmlns:m="http://schemas.openxmlformats.org/officeDocument/2006/math">
                    <m:sSub>
                      <m:sSubPr>
                        <m:ctrlPr>
                          <a:rPr lang="en-ZA" i="1" dirty="0" smtClean="0">
                            <a:latin typeface="Cambria Math"/>
                          </a:rPr>
                        </m:ctrlPr>
                      </m:sSubPr>
                      <m:e>
                        <m:r>
                          <a:rPr lang="en-US" b="0" i="1" dirty="0" smtClean="0">
                            <a:latin typeface="Cambria Math"/>
                          </a:rPr>
                          <m:t>𝑓</m:t>
                        </m:r>
                      </m:e>
                      <m:sub>
                        <m:r>
                          <a:rPr lang="en-US" b="0" i="1" dirty="0" smtClean="0">
                            <a:latin typeface="Cambria Math"/>
                          </a:rPr>
                          <m:t>𝑚</m:t>
                        </m:r>
                      </m:sub>
                    </m:sSub>
                  </m:oMath>
                </a14:m>
                <a:r>
                  <a:rPr lang="en-ZA" dirty="0" smtClean="0"/>
                  <a:t> Hz is determined uniquely by its values at uniform intervals spaced no greater than </a:t>
                </a:r>
                <a14:m>
                  <m:oMath xmlns:m="http://schemas.openxmlformats.org/officeDocument/2006/math">
                    <m:sSub>
                      <m:sSubPr>
                        <m:ctrlPr>
                          <a:rPr lang="en-ZA" i="1" smtClean="0">
                            <a:latin typeface="Cambria Math"/>
                          </a:rPr>
                        </m:ctrlPr>
                      </m:sSubPr>
                      <m:e>
                        <m:r>
                          <a:rPr lang="en-US" b="0" i="1" smtClean="0">
                            <a:latin typeface="Cambria Math"/>
                          </a:rPr>
                          <m:t>𝑇</m:t>
                        </m:r>
                      </m:e>
                      <m:sub>
                        <m:r>
                          <a:rPr lang="en-US" b="0" i="1" smtClean="0">
                            <a:latin typeface="Cambria Math"/>
                          </a:rPr>
                          <m:t>𝑠</m:t>
                        </m:r>
                      </m:sub>
                    </m:sSub>
                    <m:r>
                      <a:rPr lang="en-ZA" i="1" smtClean="0">
                        <a:latin typeface="Cambria Math"/>
                        <a:ea typeface="Cambria Math"/>
                      </a:rPr>
                      <m:t>≤</m:t>
                    </m:r>
                    <m:f>
                      <m:fPr>
                        <m:ctrlPr>
                          <a:rPr lang="en-ZA" i="1" smtClean="0">
                            <a:latin typeface="Cambria Math"/>
                            <a:ea typeface="Cambria Math"/>
                          </a:rPr>
                        </m:ctrlPr>
                      </m:fPr>
                      <m:num>
                        <m:r>
                          <a:rPr lang="en-US" b="0" i="1" smtClean="0">
                            <a:latin typeface="Cambria Math"/>
                            <a:ea typeface="Cambria Math"/>
                          </a:rPr>
                          <m:t>1</m:t>
                        </m:r>
                      </m:num>
                      <m:den>
                        <m:sSub>
                          <m:sSubPr>
                            <m:ctrlPr>
                              <a:rPr lang="en-ZA" i="1" smtClean="0">
                                <a:latin typeface="Cambria Math"/>
                                <a:ea typeface="Cambria Math"/>
                              </a:rPr>
                            </m:ctrlPr>
                          </m:sSubPr>
                          <m:e>
                            <m:r>
                              <a:rPr lang="en-US" b="0" i="1" smtClean="0">
                                <a:latin typeface="Cambria Math"/>
                                <a:ea typeface="Cambria Math"/>
                              </a:rPr>
                              <m:t>2</m:t>
                            </m:r>
                            <m:r>
                              <a:rPr lang="en-US" b="0" i="1" smtClean="0">
                                <a:latin typeface="Cambria Math"/>
                                <a:ea typeface="Cambria Math"/>
                              </a:rPr>
                              <m:t>𝑓</m:t>
                            </m:r>
                          </m:e>
                          <m:sub>
                            <m:r>
                              <a:rPr lang="en-US" b="0" i="1" smtClean="0">
                                <a:latin typeface="Cambria Math"/>
                                <a:ea typeface="Cambria Math"/>
                              </a:rPr>
                              <m:t>𝑚</m:t>
                            </m:r>
                          </m:sub>
                        </m:sSub>
                      </m:den>
                    </m:f>
                  </m:oMath>
                </a14:m>
                <a:r>
                  <a:rPr lang="en-ZA" dirty="0" smtClean="0"/>
                  <a:t> seconds apart</a:t>
                </a:r>
              </a:p>
            </p:txBody>
          </p:sp>
        </mc:Choice>
        <mc:Fallback xmlns="">
          <p:sp>
            <p:nvSpPr>
              <p:cNvPr id="4099" name="Rectangle 3"/>
              <p:cNvSpPr>
                <a:spLocks noGrp="1" noRot="1" noChangeAspect="1" noMove="1" noResize="1" noEditPoints="1" noAdjustHandles="1" noChangeArrowheads="1" noChangeShapeType="1" noTextEdit="1"/>
              </p:cNvSpPr>
              <p:nvPr>
                <p:ph type="body" idx="1"/>
              </p:nvPr>
            </p:nvSpPr>
            <p:spPr>
              <a:blipFill rotWithShape="1">
                <a:blip r:embed="rId3"/>
                <a:stretch>
                  <a:fillRect t="-2019" r="-1926"/>
                </a:stretch>
              </a:blipFill>
            </p:spPr>
            <p:txBody>
              <a:bodyPr/>
              <a:lstStyle/>
              <a:p>
                <a:r>
                  <a:rPr lang="en-US">
                    <a:noFill/>
                  </a:rPr>
                  <a:t> </a:t>
                </a:r>
              </a:p>
            </p:txBody>
          </p:sp>
        </mc:Fallback>
      </mc:AlternateContent>
      <p:sp>
        <p:nvSpPr>
          <p:cNvPr id="2" name="Slide Number Placeholder 1"/>
          <p:cNvSpPr>
            <a:spLocks noGrp="1"/>
          </p:cNvSpPr>
          <p:nvPr>
            <p:ph type="sldNum" sz="quarter" idx="10"/>
          </p:nvPr>
        </p:nvSpPr>
        <p:spPr/>
        <p:txBody>
          <a:bodyPr/>
          <a:lstStyle/>
          <a:p>
            <a:pPr>
              <a:defRPr/>
            </a:pPr>
            <a:fld id="{96F73DE3-3A65-4B9F-8731-A260C37A483E}" type="slidenum">
              <a:rPr lang="en-US" smtClean="0"/>
              <a:pPr>
                <a:defRPr/>
              </a:pPr>
              <a:t>3</a:t>
            </a:fld>
            <a:endParaRPr lang="en-US" dirty="0"/>
          </a:p>
        </p:txBody>
      </p:sp>
    </p:spTree>
    <p:extLst>
      <p:ext uri="{BB962C8B-B14F-4D97-AF65-F5344CB8AC3E}">
        <p14:creationId xmlns:p14="http://schemas.microsoft.com/office/powerpoint/2010/main" val="3993927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of flat top samples</a:t>
            </a:r>
            <a:endParaRPr lang="en-US" dirty="0"/>
          </a:p>
        </p:txBody>
      </p:sp>
      <p:sp>
        <p:nvSpPr>
          <p:cNvPr id="3" name="Content Placeholder 2"/>
          <p:cNvSpPr>
            <a:spLocks noGrp="1"/>
          </p:cNvSpPr>
          <p:nvPr>
            <p:ph idx="1"/>
          </p:nvPr>
        </p:nvSpPr>
        <p:spPr/>
        <p:txBody>
          <a:bodyPr/>
          <a:lstStyle/>
          <a:p>
            <a:pPr algn="just"/>
            <a:r>
              <a:rPr lang="en-US" dirty="0" smtClean="0"/>
              <a:t>Flat top sampling can be generated by a circuit know as sample and hold circuit shown below</a:t>
            </a:r>
            <a:endParaRPr lang="en-US"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30</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76600"/>
            <a:ext cx="670560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185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of flat top samples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dirty="0" smtClean="0"/>
                  <a:t>As seen in Figure, the instantaneous amplitude of the analog (voice) signal is held as a constant charge on a capacitor for the duration of the sampling period </a:t>
                </a:r>
                <a14:m>
                  <m:oMath xmlns:m="http://schemas.openxmlformats.org/officeDocument/2006/math">
                    <m:sSub>
                      <m:sSubPr>
                        <m:ctrlPr>
                          <a:rPr lang="en-US" b="0" i="1" dirty="0" smtClean="0">
                            <a:latin typeface="Cambria Math"/>
                          </a:rPr>
                        </m:ctrlPr>
                      </m:sSubPr>
                      <m:e>
                        <m:r>
                          <a:rPr lang="en-US" i="1" dirty="0" smtClean="0">
                            <a:latin typeface="Cambria Math"/>
                          </a:rPr>
                          <m:t>𝑇</m:t>
                        </m:r>
                      </m:e>
                      <m:sub>
                        <m:r>
                          <a:rPr lang="en-US" i="1" dirty="0" smtClean="0">
                            <a:latin typeface="Cambria Math"/>
                          </a:rPr>
                          <m:t>𝑠</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019" r="-2370"/>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31</a:t>
            </a:fld>
            <a:endParaRPr lang="en-US" dirty="0"/>
          </a:p>
        </p:txBody>
      </p:sp>
    </p:spTree>
    <p:extLst>
      <p:ext uri="{BB962C8B-B14F-4D97-AF65-F5344CB8AC3E}">
        <p14:creationId xmlns:p14="http://schemas.microsoft.com/office/powerpoint/2010/main" val="3675047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sp>
        <p:nvSpPr>
          <p:cNvPr id="863235" name="Rectangle 3"/>
          <p:cNvSpPr>
            <a:spLocks noGrp="1" noChangeArrowheads="1"/>
          </p:cNvSpPr>
          <p:nvPr>
            <p:ph type="title"/>
          </p:nvPr>
        </p:nvSpPr>
        <p:spPr>
          <a:xfrm>
            <a:off x="533400" y="188913"/>
            <a:ext cx="8286750" cy="863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TW" sz="4000" dirty="0"/>
              <a:t>Pulse </a:t>
            </a:r>
            <a:r>
              <a:rPr lang="en-US" altLang="zh-TW" sz="4000" dirty="0" smtClean="0"/>
              <a:t>width </a:t>
            </a:r>
            <a:r>
              <a:rPr lang="en-US" altLang="zh-TW" sz="4000" dirty="0"/>
              <a:t>and </a:t>
            </a:r>
            <a:r>
              <a:rPr lang="en-US" altLang="zh-TW" sz="4000" dirty="0" smtClean="0"/>
              <a:t>pulse </a:t>
            </a:r>
            <a:r>
              <a:rPr lang="en-US" altLang="zh-TW" sz="4000" dirty="0"/>
              <a:t>p</a:t>
            </a:r>
            <a:r>
              <a:rPr lang="en-US" altLang="zh-TW" sz="4000" dirty="0" smtClean="0"/>
              <a:t>osition modulation</a:t>
            </a:r>
            <a:endParaRPr lang="en-US" altLang="zh-TW" sz="4000" dirty="0"/>
          </a:p>
        </p:txBody>
      </p:sp>
      <p:sp>
        <p:nvSpPr>
          <p:cNvPr id="3" name="Slide Number Placeholder 2"/>
          <p:cNvSpPr>
            <a:spLocks noGrp="1"/>
          </p:cNvSpPr>
          <p:nvPr>
            <p:ph type="sldNum" sz="quarter" idx="10"/>
          </p:nvPr>
        </p:nvSpPr>
        <p:spPr/>
        <p:txBody>
          <a:bodyPr/>
          <a:lstStyle/>
          <a:p>
            <a:pPr>
              <a:defRPr/>
            </a:pPr>
            <a:fld id="{96F73DE3-3A65-4B9F-8731-A260C37A483E}" type="slidenum">
              <a:rPr lang="en-US" smtClean="0"/>
              <a:pPr>
                <a:defRPr/>
              </a:pPr>
              <a:t>32</a:t>
            </a:fld>
            <a:endParaRPr lang="en-US" dirty="0"/>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676400" y="1524000"/>
            <a:ext cx="5791200" cy="45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48934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5" name="Rectangle 3"/>
          <p:cNvSpPr>
            <a:spLocks noGrp="1" noChangeArrowheads="1"/>
          </p:cNvSpPr>
          <p:nvPr>
            <p:ph type="title"/>
          </p:nvPr>
        </p:nvSpPr>
        <p:spPr>
          <a:xfrm>
            <a:off x="533400" y="188913"/>
            <a:ext cx="8286750" cy="863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TW" sz="4000" dirty="0"/>
              <a:t>Pulse </a:t>
            </a:r>
            <a:r>
              <a:rPr lang="en-US" altLang="zh-TW" sz="4000" dirty="0" smtClean="0"/>
              <a:t>width </a:t>
            </a:r>
            <a:r>
              <a:rPr lang="en-US" altLang="zh-TW" sz="4000" dirty="0"/>
              <a:t>and </a:t>
            </a:r>
            <a:r>
              <a:rPr lang="en-US" altLang="zh-TW" sz="4000" dirty="0" smtClean="0"/>
              <a:t>pulse </a:t>
            </a:r>
            <a:r>
              <a:rPr lang="en-US" altLang="zh-TW" sz="4000" dirty="0"/>
              <a:t>p</a:t>
            </a:r>
            <a:r>
              <a:rPr lang="en-US" altLang="zh-TW" sz="4000" dirty="0" smtClean="0"/>
              <a:t>osition modulation</a:t>
            </a:r>
            <a:endParaRPr lang="en-US" altLang="zh-TW" sz="4000" dirty="0"/>
          </a:p>
        </p:txBody>
      </p:sp>
      <p:sp>
        <p:nvSpPr>
          <p:cNvPr id="863234" name="Rectangle 2"/>
          <p:cNvSpPr>
            <a:spLocks noGrp="1" noChangeArrowheads="1"/>
          </p:cNvSpPr>
          <p:nvPr>
            <p:ph idx="1"/>
          </p:nvPr>
        </p:nvSpPr>
        <p:spPr>
          <a:xfrm>
            <a:off x="336549" y="1143000"/>
            <a:ext cx="8416925" cy="5181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r>
              <a:rPr lang="en-US" altLang="zh-TW" sz="2800" dirty="0"/>
              <a:t>In pulse width modulation (PWM), the width of each pulse is made directly proportional to the amplitude of the information </a:t>
            </a:r>
            <a:r>
              <a:rPr lang="en-US" altLang="zh-TW" sz="2800" dirty="0" smtClean="0"/>
              <a:t>signal</a:t>
            </a:r>
            <a:endParaRPr lang="en-US" altLang="zh-TW" sz="2800" dirty="0"/>
          </a:p>
          <a:p>
            <a:pPr algn="just"/>
            <a:r>
              <a:rPr lang="en-US" altLang="zh-TW" sz="2800" dirty="0"/>
              <a:t>In pulse position modulation, constant-width pulses are used, and the position or time of occurrence of each pulse from some reference time is made directly proportional to the amplitude of the information </a:t>
            </a:r>
            <a:r>
              <a:rPr lang="en-US" altLang="zh-TW" sz="2800" dirty="0" smtClean="0"/>
              <a:t>signal</a:t>
            </a:r>
            <a:endParaRPr lang="en-US" altLang="zh-TW" sz="2800" dirty="0"/>
          </a:p>
          <a:p>
            <a:pPr algn="just"/>
            <a:r>
              <a:rPr lang="en-US" altLang="zh-TW" sz="2800" dirty="0"/>
              <a:t>PWM and PPM are compared and contrasted to PAM in Figure. </a:t>
            </a:r>
          </a:p>
        </p:txBody>
      </p:sp>
      <p:sp>
        <p:nvSpPr>
          <p:cNvPr id="2" name="Slide Number Placeholder 1"/>
          <p:cNvSpPr>
            <a:spLocks noGrp="1"/>
          </p:cNvSpPr>
          <p:nvPr>
            <p:ph type="sldNum" sz="quarter" idx="10"/>
          </p:nvPr>
        </p:nvSpPr>
        <p:spPr/>
        <p:txBody>
          <a:bodyPr/>
          <a:lstStyle/>
          <a:p>
            <a:pPr>
              <a:defRPr/>
            </a:pPr>
            <a:fld id="{96F73DE3-3A65-4B9F-8731-A260C37A483E}" type="slidenum">
              <a:rPr lang="en-US" smtClean="0"/>
              <a:pPr>
                <a:defRPr/>
              </a:pPr>
              <a:t>33</a:t>
            </a:fld>
            <a:endParaRPr lang="en-US" dirty="0"/>
          </a:p>
        </p:txBody>
      </p:sp>
    </p:spTree>
    <p:extLst>
      <p:ext uri="{BB962C8B-B14F-4D97-AF65-F5344CB8AC3E}">
        <p14:creationId xmlns:p14="http://schemas.microsoft.com/office/powerpoint/2010/main" val="3513244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5" name="Rectangle 3"/>
          <p:cNvSpPr>
            <a:spLocks noGrp="1" noChangeArrowheads="1"/>
          </p:cNvSpPr>
          <p:nvPr>
            <p:ph type="title"/>
          </p:nvPr>
        </p:nvSpPr>
        <p:spPr>
          <a:xfrm>
            <a:off x="533400" y="188913"/>
            <a:ext cx="8286750" cy="863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TW" sz="4000" dirty="0" smtClean="0"/>
              <a:t>Generation of PWM</a:t>
            </a:r>
            <a:endParaRPr lang="en-US" altLang="zh-TW" sz="4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7493000" cy="46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96F73DE3-3A65-4B9F-8731-A260C37A483E}" type="slidenum">
              <a:rPr lang="en-US" smtClean="0"/>
              <a:pPr>
                <a:defRPr/>
              </a:pPr>
              <a:t>34</a:t>
            </a:fld>
            <a:endParaRPr lang="en-US" dirty="0"/>
          </a:p>
        </p:txBody>
      </p:sp>
    </p:spTree>
    <p:extLst>
      <p:ext uri="{BB962C8B-B14F-4D97-AF65-F5344CB8AC3E}">
        <p14:creationId xmlns:p14="http://schemas.microsoft.com/office/powerpoint/2010/main" val="1815778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5" name="Rectangle 3"/>
          <p:cNvSpPr>
            <a:spLocks noGrp="1" noChangeArrowheads="1"/>
          </p:cNvSpPr>
          <p:nvPr>
            <p:ph type="title"/>
          </p:nvPr>
        </p:nvSpPr>
        <p:spPr>
          <a:xfrm>
            <a:off x="533400" y="188913"/>
            <a:ext cx="8286750" cy="8636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TW" sz="4000" dirty="0" smtClean="0"/>
              <a:t>Generation of PPM</a:t>
            </a:r>
            <a:endParaRPr lang="en-US" altLang="zh-TW" sz="4000" dirty="0"/>
          </a:p>
        </p:txBody>
      </p:sp>
      <p:sp>
        <p:nvSpPr>
          <p:cNvPr id="3" name="Slide Number Placeholder 2"/>
          <p:cNvSpPr>
            <a:spLocks noGrp="1"/>
          </p:cNvSpPr>
          <p:nvPr>
            <p:ph type="sldNum" sz="quarter" idx="10"/>
          </p:nvPr>
        </p:nvSpPr>
        <p:spPr/>
        <p:txBody>
          <a:bodyPr/>
          <a:lstStyle/>
          <a:p>
            <a:pPr>
              <a:defRPr/>
            </a:pPr>
            <a:fld id="{96F73DE3-3A65-4B9F-8731-A260C37A483E}" type="slidenum">
              <a:rPr lang="en-US" smtClean="0"/>
              <a:pPr>
                <a:defRPr/>
              </a:pPr>
              <a:t>35</a:t>
            </a:fld>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331" y="1066800"/>
            <a:ext cx="7399338"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905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sz="2300" dirty="0">
                    <a:effectLst/>
                  </a:rPr>
                  <a:t>A waveform, </a:t>
                </a:r>
                <a14:m>
                  <m:oMath xmlns:m="http://schemas.openxmlformats.org/officeDocument/2006/math">
                    <m:r>
                      <a:rPr lang="en-US" sz="2300" i="1">
                        <a:effectLst/>
                        <a:latin typeface="Cambria Math"/>
                      </a:rPr>
                      <m:t>𝑥</m:t>
                    </m:r>
                    <m:d>
                      <m:dPr>
                        <m:ctrlPr>
                          <a:rPr lang="en-US" sz="2300" i="1">
                            <a:effectLst/>
                            <a:latin typeface="Cambria Math"/>
                          </a:rPr>
                        </m:ctrlPr>
                      </m:dPr>
                      <m:e>
                        <m:r>
                          <a:rPr lang="en-US" sz="2300" i="1">
                            <a:effectLst/>
                            <a:latin typeface="Cambria Math"/>
                          </a:rPr>
                          <m:t>𝑡</m:t>
                        </m:r>
                      </m:e>
                    </m:d>
                    <m:r>
                      <a:rPr lang="en-US" sz="2300" i="1">
                        <a:effectLst/>
                        <a:latin typeface="Cambria Math"/>
                      </a:rPr>
                      <m:t>=10</m:t>
                    </m:r>
                    <m:func>
                      <m:funcPr>
                        <m:ctrlPr>
                          <a:rPr lang="en-US" sz="2300" i="1">
                            <a:effectLst/>
                            <a:latin typeface="Cambria Math"/>
                          </a:rPr>
                        </m:ctrlPr>
                      </m:funcPr>
                      <m:fName>
                        <m:r>
                          <a:rPr lang="en-US" sz="2300" i="1">
                            <a:effectLst/>
                            <a:latin typeface="Cambria Math"/>
                          </a:rPr>
                          <m:t>𝑐𝑜𝑠</m:t>
                        </m:r>
                      </m:fName>
                      <m:e>
                        <m:d>
                          <m:dPr>
                            <m:ctrlPr>
                              <a:rPr lang="en-US" sz="2300" i="1">
                                <a:effectLst/>
                                <a:latin typeface="Cambria Math"/>
                              </a:rPr>
                            </m:ctrlPr>
                          </m:dPr>
                          <m:e>
                            <m:r>
                              <a:rPr lang="en-US" sz="2300" i="1">
                                <a:effectLst/>
                                <a:latin typeface="Cambria Math"/>
                              </a:rPr>
                              <m:t>1000</m:t>
                            </m:r>
                            <m:r>
                              <a:rPr lang="en-US" sz="2300" i="1">
                                <a:effectLst/>
                                <a:latin typeface="Cambria Math"/>
                              </a:rPr>
                              <m:t>𝜋</m:t>
                            </m:r>
                            <m:r>
                              <a:rPr lang="en-US" sz="2300" i="1">
                                <a:effectLst/>
                                <a:latin typeface="Cambria Math"/>
                              </a:rPr>
                              <m:t>𝑡</m:t>
                            </m:r>
                            <m:r>
                              <a:rPr lang="en-US" sz="2300" i="1">
                                <a:effectLst/>
                                <a:latin typeface="Cambria Math"/>
                              </a:rPr>
                              <m:t>+</m:t>
                            </m:r>
                            <m:f>
                              <m:fPr>
                                <m:ctrlPr>
                                  <a:rPr lang="en-US" sz="2300" i="1">
                                    <a:effectLst/>
                                    <a:latin typeface="Cambria Math"/>
                                  </a:rPr>
                                </m:ctrlPr>
                              </m:fPr>
                              <m:num>
                                <m:r>
                                  <a:rPr lang="en-US" sz="2300" i="1">
                                    <a:effectLst/>
                                    <a:latin typeface="Cambria Math"/>
                                  </a:rPr>
                                  <m:t>𝜋</m:t>
                                </m:r>
                              </m:num>
                              <m:den>
                                <m:r>
                                  <a:rPr lang="en-US" sz="2300" i="1">
                                    <a:effectLst/>
                                    <a:latin typeface="Cambria Math"/>
                                  </a:rPr>
                                  <m:t>3</m:t>
                                </m:r>
                              </m:den>
                            </m:f>
                          </m:e>
                        </m:d>
                      </m:e>
                    </m:func>
                    <m:r>
                      <a:rPr lang="en-US" sz="2300" i="1">
                        <a:effectLst/>
                        <a:latin typeface="Cambria Math"/>
                      </a:rPr>
                      <m:t>+20</m:t>
                    </m:r>
                    <m:r>
                      <a:rPr lang="en-US" sz="2300" i="1">
                        <a:effectLst/>
                        <a:latin typeface="Cambria Math"/>
                      </a:rPr>
                      <m:t>𝑐𝑜𝑠</m:t>
                    </m:r>
                    <m:r>
                      <a:rPr lang="en-US" sz="2300" i="1" smtClean="0">
                        <a:effectLst/>
                        <a:latin typeface="Cambria Math"/>
                      </a:rPr>
                      <m:t> </m:t>
                    </m:r>
                    <m:r>
                      <a:rPr lang="en-US" sz="2300" i="1">
                        <a:effectLst/>
                        <a:latin typeface="Cambria Math"/>
                      </a:rPr>
                      <m:t>(2000</m:t>
                    </m:r>
                    <m:r>
                      <a:rPr lang="en-US" sz="2300" i="1">
                        <a:effectLst/>
                        <a:latin typeface="Cambria Math"/>
                      </a:rPr>
                      <m:t>𝜋</m:t>
                    </m:r>
                    <m:r>
                      <a:rPr lang="en-US" sz="2300" i="1">
                        <a:effectLst/>
                        <a:latin typeface="Cambria Math"/>
                      </a:rPr>
                      <m:t>𝑡</m:t>
                    </m:r>
                    <m:r>
                      <a:rPr lang="en-US" sz="2300" i="1">
                        <a:effectLst/>
                        <a:latin typeface="Cambria Math"/>
                      </a:rPr>
                      <m:t>+</m:t>
                    </m:r>
                    <m:f>
                      <m:fPr>
                        <m:ctrlPr>
                          <a:rPr lang="en-US" sz="2300" i="1">
                            <a:effectLst/>
                            <a:latin typeface="Cambria Math"/>
                          </a:rPr>
                        </m:ctrlPr>
                      </m:fPr>
                      <m:num>
                        <m:r>
                          <a:rPr lang="en-US" sz="2300" i="1">
                            <a:effectLst/>
                            <a:latin typeface="Cambria Math"/>
                          </a:rPr>
                          <m:t>𝜋</m:t>
                        </m:r>
                      </m:num>
                      <m:den>
                        <m:r>
                          <a:rPr lang="en-US" sz="2300" i="1">
                            <a:effectLst/>
                            <a:latin typeface="Cambria Math"/>
                          </a:rPr>
                          <m:t>6</m:t>
                        </m:r>
                      </m:den>
                    </m:f>
                    <m:r>
                      <a:rPr lang="en-US" sz="2300" i="1">
                        <a:effectLst/>
                        <a:latin typeface="Cambria Math"/>
                      </a:rPr>
                      <m:t>)</m:t>
                    </m:r>
                  </m:oMath>
                </a14:m>
                <a:r>
                  <a:rPr lang="en-US" sz="2300" dirty="0">
                    <a:effectLst/>
                  </a:rPr>
                  <a:t> is to be uniformly sampled for digital transmission </a:t>
                </a:r>
              </a:p>
              <a:p>
                <a:pPr marL="457200" lvl="0" indent="-457200" algn="just">
                  <a:buFont typeface="+mj-lt"/>
                  <a:buAutoNum type="alphaLcParenR"/>
                </a:pPr>
                <a:r>
                  <a:rPr lang="en-US" sz="2300" dirty="0">
                    <a:effectLst/>
                  </a:rPr>
                  <a:t>What is the maximum allowable time interval between sample values that will ensure perfect signal reproduction?</a:t>
                </a:r>
              </a:p>
              <a:p>
                <a:pPr marL="457200" lvl="0" indent="-457200" algn="just">
                  <a:buFont typeface="+mj-lt"/>
                  <a:buAutoNum type="alphaLcParenR"/>
                </a:pPr>
                <a:r>
                  <a:rPr lang="en-US" sz="2300" dirty="0">
                    <a:effectLst/>
                  </a:rPr>
                  <a:t>If we want to reproduce 1 minute of this waveform, how many sample values need to be stored?</a:t>
                </a:r>
              </a:p>
              <a:p>
                <a:pPr marL="457200" lvl="0" indent="-457200" algn="just">
                  <a:buFont typeface="+mj-lt"/>
                  <a:buAutoNum type="alphaLcParenR"/>
                </a:pPr>
                <a:r>
                  <a:rPr lang="en-US" sz="2300" dirty="0">
                    <a:effectLst/>
                  </a:rPr>
                  <a:t>Two analog signals </a:t>
                </a:r>
                <a14:m>
                  <m:oMath xmlns:m="http://schemas.openxmlformats.org/officeDocument/2006/math">
                    <m:sSub>
                      <m:sSubPr>
                        <m:ctrlPr>
                          <a:rPr lang="en-US" sz="2300" i="1">
                            <a:effectLst/>
                            <a:latin typeface="Cambria Math"/>
                          </a:rPr>
                        </m:ctrlPr>
                      </m:sSubPr>
                      <m:e>
                        <m:r>
                          <a:rPr lang="en-US" sz="2300" i="1">
                            <a:effectLst/>
                            <a:latin typeface="Cambria Math"/>
                          </a:rPr>
                          <m:t>𝑚</m:t>
                        </m:r>
                      </m:e>
                      <m:sub>
                        <m:r>
                          <a:rPr lang="en-US" sz="2300" i="1">
                            <a:effectLst/>
                            <a:latin typeface="Cambria Math"/>
                          </a:rPr>
                          <m:t>1</m:t>
                        </m:r>
                      </m:sub>
                    </m:sSub>
                    <m:r>
                      <a:rPr lang="en-US" sz="2300" i="1">
                        <a:effectLst/>
                        <a:latin typeface="Cambria Math"/>
                      </a:rPr>
                      <m:t>(</m:t>
                    </m:r>
                    <m:r>
                      <a:rPr lang="en-US" sz="2300" i="1">
                        <a:effectLst/>
                        <a:latin typeface="Cambria Math"/>
                      </a:rPr>
                      <m:t>𝑡</m:t>
                    </m:r>
                    <m:r>
                      <a:rPr lang="en-US" sz="2300" i="1">
                        <a:effectLst/>
                        <a:latin typeface="Cambria Math"/>
                      </a:rPr>
                      <m:t>)</m:t>
                    </m:r>
                  </m:oMath>
                </a14:m>
                <a:r>
                  <a:rPr lang="en-US" sz="2300" i="1" dirty="0">
                    <a:effectLst/>
                  </a:rPr>
                  <a:t> </a:t>
                </a:r>
                <a:r>
                  <a:rPr lang="en-US" sz="2300" dirty="0">
                    <a:effectLst/>
                  </a:rPr>
                  <a:t>and </a:t>
                </a:r>
                <a14:m>
                  <m:oMath xmlns:m="http://schemas.openxmlformats.org/officeDocument/2006/math">
                    <m:sSub>
                      <m:sSubPr>
                        <m:ctrlPr>
                          <a:rPr lang="en-US" sz="2300" i="1">
                            <a:effectLst/>
                            <a:latin typeface="Cambria Math"/>
                          </a:rPr>
                        </m:ctrlPr>
                      </m:sSubPr>
                      <m:e>
                        <m:r>
                          <a:rPr lang="en-US" sz="2300" i="1">
                            <a:effectLst/>
                            <a:latin typeface="Cambria Math"/>
                          </a:rPr>
                          <m:t>𝑚</m:t>
                        </m:r>
                      </m:e>
                      <m:sub>
                        <m:r>
                          <a:rPr lang="en-US" sz="2300" i="1">
                            <a:effectLst/>
                            <a:latin typeface="Cambria Math"/>
                          </a:rPr>
                          <m:t>2</m:t>
                        </m:r>
                      </m:sub>
                    </m:sSub>
                    <m:r>
                      <a:rPr lang="en-US" sz="2300" i="1">
                        <a:effectLst/>
                        <a:latin typeface="Cambria Math"/>
                      </a:rPr>
                      <m:t>(</m:t>
                    </m:r>
                    <m:r>
                      <a:rPr lang="en-US" sz="2300" i="1">
                        <a:effectLst/>
                        <a:latin typeface="Cambria Math"/>
                      </a:rPr>
                      <m:t>𝑡</m:t>
                    </m:r>
                    <m:r>
                      <a:rPr lang="en-US" sz="2300" i="1">
                        <a:effectLst/>
                        <a:latin typeface="Cambria Math"/>
                      </a:rPr>
                      <m:t>)</m:t>
                    </m:r>
                  </m:oMath>
                </a14:m>
                <a:r>
                  <a:rPr lang="en-US" sz="2300" dirty="0">
                    <a:effectLst/>
                  </a:rPr>
                  <a:t> are to be transmitted over a common channel by means of time-division multiplexing. The highest frequency of </a:t>
                </a:r>
                <a14:m>
                  <m:oMath xmlns:m="http://schemas.openxmlformats.org/officeDocument/2006/math">
                    <m:sSub>
                      <m:sSubPr>
                        <m:ctrlPr>
                          <a:rPr lang="en-US" sz="2300" i="1">
                            <a:effectLst/>
                            <a:latin typeface="Cambria Math"/>
                          </a:rPr>
                        </m:ctrlPr>
                      </m:sSubPr>
                      <m:e>
                        <m:r>
                          <m:rPr>
                            <m:sty m:val="p"/>
                          </m:rPr>
                          <a:rPr lang="en-US" sz="2300">
                            <a:effectLst/>
                            <a:latin typeface="Cambria Math"/>
                          </a:rPr>
                          <m:t>m</m:t>
                        </m:r>
                      </m:e>
                      <m:sub>
                        <m:r>
                          <a:rPr lang="en-US" sz="2300">
                            <a:effectLst/>
                            <a:latin typeface="Cambria Math"/>
                          </a:rPr>
                          <m:t>1</m:t>
                        </m:r>
                      </m:sub>
                    </m:sSub>
                    <m:r>
                      <a:rPr lang="en-US" sz="2300">
                        <a:effectLst/>
                        <a:latin typeface="Cambria Math"/>
                      </a:rPr>
                      <m:t>(</m:t>
                    </m:r>
                    <m:r>
                      <m:rPr>
                        <m:sty m:val="p"/>
                      </m:rPr>
                      <a:rPr lang="en-US" sz="2300">
                        <a:effectLst/>
                        <a:latin typeface="Cambria Math"/>
                      </a:rPr>
                      <m:t>t</m:t>
                    </m:r>
                    <m:r>
                      <a:rPr lang="en-US" sz="2300">
                        <a:effectLst/>
                        <a:latin typeface="Cambria Math"/>
                      </a:rPr>
                      <m:t>)</m:t>
                    </m:r>
                  </m:oMath>
                </a14:m>
                <a:r>
                  <a:rPr lang="en-US" sz="2300" dirty="0">
                    <a:effectLst/>
                  </a:rPr>
                  <a:t> is 3 kHz, and that of </a:t>
                </a:r>
                <a14:m>
                  <m:oMath xmlns:m="http://schemas.openxmlformats.org/officeDocument/2006/math">
                    <m:sSub>
                      <m:sSubPr>
                        <m:ctrlPr>
                          <a:rPr lang="en-US" sz="2300" i="1">
                            <a:effectLst/>
                            <a:latin typeface="Cambria Math"/>
                          </a:rPr>
                        </m:ctrlPr>
                      </m:sSubPr>
                      <m:e>
                        <m:r>
                          <m:rPr>
                            <m:sty m:val="p"/>
                          </m:rPr>
                          <a:rPr lang="en-US" sz="2300">
                            <a:effectLst/>
                            <a:latin typeface="Cambria Math"/>
                          </a:rPr>
                          <m:t>m</m:t>
                        </m:r>
                      </m:e>
                      <m:sub>
                        <m:r>
                          <a:rPr lang="en-US" sz="2300">
                            <a:effectLst/>
                            <a:latin typeface="Cambria Math"/>
                          </a:rPr>
                          <m:t>2</m:t>
                        </m:r>
                      </m:sub>
                    </m:sSub>
                    <m:r>
                      <a:rPr lang="en-US" sz="2300">
                        <a:effectLst/>
                        <a:latin typeface="Cambria Math"/>
                      </a:rPr>
                      <m:t>(</m:t>
                    </m:r>
                    <m:r>
                      <m:rPr>
                        <m:sty m:val="p"/>
                      </m:rPr>
                      <a:rPr lang="en-US" sz="2300">
                        <a:effectLst/>
                        <a:latin typeface="Cambria Math"/>
                      </a:rPr>
                      <m:t>t</m:t>
                    </m:r>
                    <m:r>
                      <a:rPr lang="en-US" sz="2300">
                        <a:effectLst/>
                        <a:latin typeface="Cambria Math"/>
                      </a:rPr>
                      <m:t>)</m:t>
                    </m:r>
                  </m:oMath>
                </a14:m>
                <a:r>
                  <a:rPr lang="en-US" sz="2300" dirty="0">
                    <a:effectLst/>
                  </a:rPr>
                  <a:t> is 3.5 kHz. What is the minimum value of the permissible sampling rate</a:t>
                </a:r>
                <a:r>
                  <a:rPr lang="en-US" sz="2300" dirty="0" smtClean="0">
                    <a:effectLst/>
                  </a:rPr>
                  <a:t>?</a:t>
                </a:r>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r="-1037" b="-1077"/>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36</a:t>
            </a:fld>
            <a:endParaRPr lang="en-US" dirty="0"/>
          </a:p>
        </p:txBody>
      </p:sp>
    </p:spTree>
    <p:extLst>
      <p:ext uri="{BB962C8B-B14F-4D97-AF65-F5344CB8AC3E}">
        <p14:creationId xmlns:p14="http://schemas.microsoft.com/office/powerpoint/2010/main" val="478215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Sampling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i="1" u="sng" dirty="0">
                    <a:effectLst/>
                  </a:rPr>
                  <a:t>Solution</a:t>
                </a:r>
                <a:endParaRPr lang="en-US" sz="2400" dirty="0">
                  <a:effectLst/>
                </a:endParaRPr>
              </a:p>
              <a:p>
                <a:pPr marL="457200" lvl="0" indent="-457200">
                  <a:buFont typeface="+mj-lt"/>
                  <a:buAutoNum type="alphaLcParenR"/>
                </a:pPr>
                <a:r>
                  <a:rPr lang="en-US" sz="2400" dirty="0">
                    <a:effectLst/>
                  </a:rPr>
                  <a:t>The maximum allowable time interval between samples </a:t>
                </a:r>
                <a14:m>
                  <m:oMath xmlns:m="http://schemas.openxmlformats.org/officeDocument/2006/math">
                    <m:sSub>
                      <m:sSubPr>
                        <m:ctrlPr>
                          <a:rPr lang="en-US" sz="2400" i="1">
                            <a:effectLst/>
                            <a:latin typeface="Cambria Math"/>
                          </a:rPr>
                        </m:ctrlPr>
                      </m:sSubPr>
                      <m:e>
                        <m:r>
                          <a:rPr lang="en-US" sz="2400" i="1">
                            <a:effectLst/>
                            <a:latin typeface="Cambria Math"/>
                          </a:rPr>
                          <m:t>𝑇</m:t>
                        </m:r>
                      </m:e>
                      <m:sub>
                        <m:r>
                          <a:rPr lang="en-US" sz="2400" i="1">
                            <a:effectLst/>
                            <a:latin typeface="Cambria Math"/>
                          </a:rPr>
                          <m:t>𝑠</m:t>
                        </m:r>
                      </m:sub>
                    </m:sSub>
                  </m:oMath>
                </a14:m>
                <a:r>
                  <a:rPr lang="en-US" sz="2400" dirty="0">
                    <a:effectLst/>
                  </a:rPr>
                  <a:t> can be found from the sampling theorem as </a:t>
                </a:r>
                <a14:m>
                  <m:oMath xmlns:m="http://schemas.openxmlformats.org/officeDocument/2006/math">
                    <m:sSub>
                      <m:sSubPr>
                        <m:ctrlPr>
                          <a:rPr lang="en-US" sz="2400" i="1">
                            <a:effectLst/>
                            <a:latin typeface="Cambria Math"/>
                          </a:rPr>
                        </m:ctrlPr>
                      </m:sSubPr>
                      <m:e>
                        <m:r>
                          <a:rPr lang="en-US" sz="2400" i="1">
                            <a:effectLst/>
                            <a:latin typeface="Cambria Math"/>
                          </a:rPr>
                          <m:t>𝑇</m:t>
                        </m:r>
                      </m:e>
                      <m:sub>
                        <m:r>
                          <a:rPr lang="en-US" sz="2400" i="1">
                            <a:effectLst/>
                            <a:latin typeface="Cambria Math"/>
                          </a:rPr>
                          <m:t>𝑠</m:t>
                        </m:r>
                      </m:sub>
                    </m:sSub>
                    <m:r>
                      <a:rPr lang="en-US" sz="2400" i="1">
                        <a:effectLst/>
                        <a:latin typeface="Cambria Math"/>
                      </a:rPr>
                      <m:t>≤</m:t>
                    </m:r>
                    <m:f>
                      <m:fPr>
                        <m:ctrlPr>
                          <a:rPr lang="en-US" sz="2400" i="1">
                            <a:effectLst/>
                            <a:latin typeface="Cambria Math"/>
                          </a:rPr>
                        </m:ctrlPr>
                      </m:fPr>
                      <m:num>
                        <m:r>
                          <a:rPr lang="en-US" sz="2400" i="1">
                            <a:effectLst/>
                            <a:latin typeface="Cambria Math"/>
                          </a:rPr>
                          <m:t>1</m:t>
                        </m:r>
                      </m:num>
                      <m:den>
                        <m:sSub>
                          <m:sSubPr>
                            <m:ctrlPr>
                              <a:rPr lang="en-US" sz="2400" i="1">
                                <a:effectLst/>
                                <a:latin typeface="Cambria Math"/>
                              </a:rPr>
                            </m:ctrlPr>
                          </m:sSubPr>
                          <m:e>
                            <m:r>
                              <a:rPr lang="en-US" sz="2400" i="1">
                                <a:effectLst/>
                                <a:latin typeface="Cambria Math"/>
                              </a:rPr>
                              <m:t>𝑓</m:t>
                            </m:r>
                          </m:e>
                          <m:sub>
                            <m:r>
                              <a:rPr lang="en-US" sz="2400" i="1">
                                <a:effectLst/>
                                <a:latin typeface="Cambria Math"/>
                              </a:rPr>
                              <m:t>𝑠</m:t>
                            </m:r>
                          </m:sub>
                        </m:sSub>
                      </m:den>
                    </m:f>
                    <m:r>
                      <a:rPr lang="en-US" sz="2400" i="1">
                        <a:effectLst/>
                        <a:latin typeface="Cambria Math"/>
                      </a:rPr>
                      <m:t>≤</m:t>
                    </m:r>
                    <m:f>
                      <m:fPr>
                        <m:ctrlPr>
                          <a:rPr lang="en-US" sz="2400" i="1">
                            <a:effectLst/>
                            <a:latin typeface="Cambria Math"/>
                          </a:rPr>
                        </m:ctrlPr>
                      </m:fPr>
                      <m:num>
                        <m:r>
                          <a:rPr lang="en-US" sz="2400" i="1">
                            <a:effectLst/>
                            <a:latin typeface="Cambria Math"/>
                          </a:rPr>
                          <m:t>1</m:t>
                        </m:r>
                      </m:num>
                      <m:den>
                        <m:r>
                          <a:rPr lang="en-US" sz="2400" i="1">
                            <a:effectLst/>
                            <a:latin typeface="Cambria Math"/>
                          </a:rPr>
                          <m:t>2×</m:t>
                        </m:r>
                        <m:sSub>
                          <m:sSubPr>
                            <m:ctrlPr>
                              <a:rPr lang="en-US" sz="2400" i="1">
                                <a:effectLst/>
                                <a:latin typeface="Cambria Math"/>
                              </a:rPr>
                            </m:ctrlPr>
                          </m:sSubPr>
                          <m:e>
                            <m:r>
                              <a:rPr lang="en-US" sz="2400" i="1">
                                <a:effectLst/>
                                <a:latin typeface="Cambria Math"/>
                              </a:rPr>
                              <m:t>𝑓</m:t>
                            </m:r>
                          </m:e>
                          <m:sub>
                            <m:r>
                              <a:rPr lang="en-US" sz="2400" i="1">
                                <a:effectLst/>
                                <a:latin typeface="Cambria Math"/>
                              </a:rPr>
                              <m:t>𝑚</m:t>
                            </m:r>
                          </m:sub>
                        </m:sSub>
                      </m:den>
                    </m:f>
                    <m:r>
                      <a:rPr lang="en-US" sz="2400" i="1">
                        <a:effectLst/>
                        <a:latin typeface="Cambria Math"/>
                      </a:rPr>
                      <m:t>≤</m:t>
                    </m:r>
                    <m:f>
                      <m:fPr>
                        <m:ctrlPr>
                          <a:rPr lang="en-US" sz="2400" i="1">
                            <a:effectLst/>
                            <a:latin typeface="Cambria Math"/>
                          </a:rPr>
                        </m:ctrlPr>
                      </m:fPr>
                      <m:num>
                        <m:r>
                          <a:rPr lang="en-US" sz="2400" i="1">
                            <a:effectLst/>
                            <a:latin typeface="Cambria Math"/>
                          </a:rPr>
                          <m:t>1</m:t>
                        </m:r>
                      </m:num>
                      <m:den>
                        <m:r>
                          <a:rPr lang="en-US" sz="2400" i="1">
                            <a:effectLst/>
                            <a:latin typeface="Cambria Math"/>
                          </a:rPr>
                          <m:t>2×</m:t>
                        </m:r>
                        <m:f>
                          <m:fPr>
                            <m:ctrlPr>
                              <a:rPr lang="en-US" sz="2400" i="1">
                                <a:effectLst/>
                                <a:latin typeface="Cambria Math"/>
                              </a:rPr>
                            </m:ctrlPr>
                          </m:fPr>
                          <m:num>
                            <m:r>
                              <a:rPr lang="en-US" sz="2400" i="1">
                                <a:effectLst/>
                                <a:latin typeface="Cambria Math"/>
                              </a:rPr>
                              <m:t>2000</m:t>
                            </m:r>
                          </m:num>
                          <m:den>
                            <m:r>
                              <a:rPr lang="en-US" sz="2400" i="1">
                                <a:effectLst/>
                                <a:latin typeface="Cambria Math"/>
                              </a:rPr>
                              <m:t>2</m:t>
                            </m:r>
                            <m:r>
                              <a:rPr lang="en-US" sz="2400" i="1">
                                <a:effectLst/>
                                <a:latin typeface="Cambria Math"/>
                              </a:rPr>
                              <m:t>𝜋</m:t>
                            </m:r>
                          </m:den>
                        </m:f>
                      </m:den>
                    </m:f>
                    <m:r>
                      <a:rPr lang="en-US" sz="2400" i="1">
                        <a:effectLst/>
                        <a:latin typeface="Cambria Math"/>
                      </a:rPr>
                      <m:t>≤15.707 </m:t>
                    </m:r>
                    <m:r>
                      <a:rPr lang="en-US" sz="2400" i="1">
                        <a:effectLst/>
                        <a:latin typeface="Cambria Math"/>
                      </a:rPr>
                      <m:t>𝑚𝑠</m:t>
                    </m:r>
                  </m:oMath>
                </a14:m>
                <a:endParaRPr lang="en-US" sz="2400" dirty="0">
                  <a:effectLst/>
                </a:endParaRPr>
              </a:p>
              <a:p>
                <a:pPr marL="457200" lvl="0" indent="-457200">
                  <a:buFont typeface="+mj-lt"/>
                  <a:buAutoNum type="alphaLcParenR"/>
                </a:pPr>
                <a:r>
                  <a:rPr lang="en-US" sz="2400" dirty="0">
                    <a:effectLst/>
                  </a:rPr>
                  <a:t>The number of samples per minute is equal to</a:t>
                </a:r>
              </a:p>
              <a:p>
                <a:pPr marL="0" indent="0">
                  <a:buNone/>
                </a:pPr>
                <a14:m>
                  <m:oMathPara xmlns:m="http://schemas.openxmlformats.org/officeDocument/2006/math">
                    <m:oMathParaPr>
                      <m:jc m:val="centerGroup"/>
                    </m:oMathParaPr>
                    <m:oMath xmlns:m="http://schemas.openxmlformats.org/officeDocument/2006/math">
                      <m:sSub>
                        <m:sSubPr>
                          <m:ctrlPr>
                            <a:rPr lang="en-US" sz="2400" i="1">
                              <a:effectLst/>
                              <a:latin typeface="Cambria Math"/>
                            </a:rPr>
                          </m:ctrlPr>
                        </m:sSubPr>
                        <m:e>
                          <m:r>
                            <a:rPr lang="en-US" sz="2400" i="1">
                              <a:effectLst/>
                              <a:latin typeface="Cambria Math"/>
                            </a:rPr>
                            <m:t>𝑅</m:t>
                          </m:r>
                        </m:e>
                        <m:sub>
                          <m:r>
                            <a:rPr lang="en-US" sz="2400" i="1">
                              <a:effectLst/>
                              <a:latin typeface="Cambria Math"/>
                            </a:rPr>
                            <m:t>𝑠</m:t>
                          </m:r>
                        </m:sub>
                      </m:sSub>
                      <m:r>
                        <a:rPr lang="en-US" sz="2400" i="1">
                          <a:effectLst/>
                          <a:latin typeface="Cambria Math"/>
                        </a:rPr>
                        <m:t>=</m:t>
                      </m:r>
                      <m:r>
                        <a:rPr lang="en-US" sz="2400" i="1">
                          <a:effectLst/>
                          <a:latin typeface="Cambria Math"/>
                        </a:rPr>
                        <m:t>𝑛𝑢𝑚𝑏𝑒𝑟</m:t>
                      </m:r>
                      <m:r>
                        <a:rPr lang="en-US" sz="2400" i="1">
                          <a:effectLst/>
                          <a:latin typeface="Cambria Math"/>
                        </a:rPr>
                        <m:t> </m:t>
                      </m:r>
                      <m:r>
                        <a:rPr lang="en-US" sz="2400" i="1">
                          <a:effectLst/>
                          <a:latin typeface="Cambria Math"/>
                        </a:rPr>
                        <m:t>𝑜𝑓</m:t>
                      </m:r>
                      <m:r>
                        <a:rPr lang="en-US" sz="2400" i="1">
                          <a:effectLst/>
                          <a:latin typeface="Cambria Math"/>
                        </a:rPr>
                        <m:t> </m:t>
                      </m:r>
                      <m:r>
                        <a:rPr lang="en-US" sz="2400" i="1">
                          <a:effectLst/>
                          <a:latin typeface="Cambria Math"/>
                        </a:rPr>
                        <m:t>𝑠𝑎𝑚𝑝𝑙𝑒𝑠</m:t>
                      </m:r>
                      <m:r>
                        <a:rPr lang="en-US" sz="2400" i="1">
                          <a:effectLst/>
                          <a:latin typeface="Cambria Math"/>
                        </a:rPr>
                        <m:t> </m:t>
                      </m:r>
                      <m:r>
                        <a:rPr lang="en-US" sz="2400" i="1">
                          <a:effectLst/>
                          <a:latin typeface="Cambria Math"/>
                        </a:rPr>
                        <m:t>𝑝𝑒𝑟</m:t>
                      </m:r>
                      <m:r>
                        <a:rPr lang="en-US" sz="2400" i="1">
                          <a:effectLst/>
                          <a:latin typeface="Cambria Math"/>
                        </a:rPr>
                        <m:t> </m:t>
                      </m:r>
                      <m:r>
                        <a:rPr lang="en-US" sz="2400" i="1">
                          <a:effectLst/>
                          <a:latin typeface="Cambria Math"/>
                        </a:rPr>
                        <m:t>𝑠𝑒𝑐𝑜𝑛𝑑</m:t>
                      </m:r>
                      <m:r>
                        <a:rPr lang="en-US" sz="2400" i="1">
                          <a:effectLst/>
                          <a:latin typeface="Cambria Math"/>
                        </a:rPr>
                        <m:t>×60</m:t>
                      </m:r>
                    </m:oMath>
                  </m:oMathPara>
                </a14:m>
                <a:endParaRPr lang="en-US" sz="2400" dirty="0">
                  <a:effectLst/>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a:effectLst/>
                              <a:latin typeface="Cambria Math"/>
                            </a:rPr>
                          </m:ctrlPr>
                        </m:sSubPr>
                        <m:e>
                          <m:r>
                            <a:rPr lang="en-US" sz="2400" i="1">
                              <a:effectLst/>
                              <a:latin typeface="Cambria Math"/>
                            </a:rPr>
                            <m:t>𝑅</m:t>
                          </m:r>
                        </m:e>
                        <m:sub>
                          <m:r>
                            <a:rPr lang="en-US" sz="2400" i="1">
                              <a:effectLst/>
                              <a:latin typeface="Cambria Math"/>
                            </a:rPr>
                            <m:t>𝑠</m:t>
                          </m:r>
                        </m:sub>
                      </m:sSub>
                      <m:r>
                        <a:rPr lang="en-US" sz="2400" i="1">
                          <a:effectLst/>
                          <a:latin typeface="Cambria Math"/>
                        </a:rPr>
                        <m:t>=</m:t>
                      </m:r>
                      <m:sSub>
                        <m:sSubPr>
                          <m:ctrlPr>
                            <a:rPr lang="en-US" sz="2400" i="1">
                              <a:effectLst/>
                              <a:latin typeface="Cambria Math"/>
                            </a:rPr>
                          </m:ctrlPr>
                        </m:sSubPr>
                        <m:e>
                          <m:r>
                            <a:rPr lang="en-US" sz="2400" i="1">
                              <a:effectLst/>
                              <a:latin typeface="Cambria Math"/>
                            </a:rPr>
                            <m:t>𝑓</m:t>
                          </m:r>
                        </m:e>
                        <m:sub>
                          <m:r>
                            <a:rPr lang="en-US" sz="2400" i="1">
                              <a:effectLst/>
                              <a:latin typeface="Cambria Math"/>
                            </a:rPr>
                            <m:t>𝑠</m:t>
                          </m:r>
                        </m:sub>
                      </m:sSub>
                      <m:r>
                        <a:rPr lang="en-US" sz="2400" i="1">
                          <a:effectLst/>
                          <a:latin typeface="Cambria Math"/>
                        </a:rPr>
                        <m:t>×60=2×</m:t>
                      </m:r>
                      <m:f>
                        <m:fPr>
                          <m:ctrlPr>
                            <a:rPr lang="en-US" sz="2400" i="1">
                              <a:effectLst/>
                              <a:latin typeface="Cambria Math"/>
                            </a:rPr>
                          </m:ctrlPr>
                        </m:fPr>
                        <m:num>
                          <m:r>
                            <a:rPr lang="en-US" sz="2400" i="1">
                              <a:effectLst/>
                              <a:latin typeface="Cambria Math"/>
                            </a:rPr>
                            <m:t>2000</m:t>
                          </m:r>
                        </m:num>
                        <m:den>
                          <m:r>
                            <a:rPr lang="en-US" sz="2400" i="1">
                              <a:effectLst/>
                              <a:latin typeface="Cambria Math"/>
                            </a:rPr>
                            <m:t>2</m:t>
                          </m:r>
                          <m:r>
                            <a:rPr lang="en-US" sz="2400" i="1">
                              <a:effectLst/>
                              <a:latin typeface="Cambria Math"/>
                            </a:rPr>
                            <m:t>𝜋</m:t>
                          </m:r>
                        </m:den>
                      </m:f>
                      <m:r>
                        <a:rPr lang="en-US" sz="2400" i="1">
                          <a:effectLst/>
                          <a:latin typeface="Cambria Math"/>
                        </a:rPr>
                        <m:t>×60=38.197 </m:t>
                      </m:r>
                      <m:r>
                        <a:rPr lang="en-US" sz="2400" i="1">
                          <a:effectLst/>
                          <a:latin typeface="Cambria Math"/>
                        </a:rPr>
                        <m:t>𝐾𝑠𝑎𝑚𝑝𝑙𝑒</m:t>
                      </m:r>
                    </m:oMath>
                  </m:oMathPara>
                </a14:m>
                <a:endParaRPr lang="en-US" sz="2400" dirty="0" smtClean="0">
                  <a:effectLst/>
                </a:endParaRPr>
              </a:p>
              <a:p>
                <a:pPr marL="457200" lvl="0" indent="-457200">
                  <a:buFont typeface="+mj-lt"/>
                  <a:buAutoNum type="alphaLcParenR" startAt="3"/>
                </a:pPr>
                <a:r>
                  <a:rPr lang="en-US" sz="2400" dirty="0">
                    <a:effectLst/>
                  </a:rPr>
                  <a:t>The minimum value of the sampling rate will be </a:t>
                </a:r>
                <a14:m>
                  <m:oMath xmlns:m="http://schemas.openxmlformats.org/officeDocument/2006/math">
                    <m:sSub>
                      <m:sSubPr>
                        <m:ctrlPr>
                          <a:rPr lang="en-US" sz="2400" i="1">
                            <a:effectLst/>
                            <a:latin typeface="Cambria Math"/>
                          </a:rPr>
                        </m:ctrlPr>
                      </m:sSubPr>
                      <m:e>
                        <m:r>
                          <a:rPr lang="en-US" sz="2400" i="1">
                            <a:effectLst/>
                            <a:latin typeface="Cambria Math"/>
                          </a:rPr>
                          <m:t>𝑓</m:t>
                        </m:r>
                      </m:e>
                      <m:sub>
                        <m:r>
                          <a:rPr lang="en-US" sz="2400" i="1">
                            <a:effectLst/>
                            <a:latin typeface="Cambria Math"/>
                          </a:rPr>
                          <m:t>𝑠</m:t>
                        </m:r>
                      </m:sub>
                    </m:sSub>
                    <m:r>
                      <a:rPr lang="en-US" sz="2400" i="1">
                        <a:effectLst/>
                        <a:latin typeface="Cambria Math"/>
                      </a:rPr>
                      <m:t>≥2</m:t>
                    </m:r>
                    <m:sSub>
                      <m:sSubPr>
                        <m:ctrlPr>
                          <a:rPr lang="en-US" sz="2400" i="1">
                            <a:effectLst/>
                            <a:latin typeface="Cambria Math"/>
                          </a:rPr>
                        </m:ctrlPr>
                      </m:sSubPr>
                      <m:e>
                        <m:r>
                          <a:rPr lang="en-US" sz="2400" i="1">
                            <a:effectLst/>
                            <a:latin typeface="Cambria Math"/>
                          </a:rPr>
                          <m:t>𝑓</m:t>
                        </m:r>
                      </m:e>
                      <m:sub>
                        <m:r>
                          <a:rPr lang="en-US" sz="2400" i="1">
                            <a:effectLst/>
                            <a:latin typeface="Cambria Math"/>
                          </a:rPr>
                          <m:t>𝑚</m:t>
                        </m:r>
                      </m:sub>
                    </m:sSub>
                    <m:r>
                      <a:rPr lang="en-US" sz="2400" i="1">
                        <a:effectLst/>
                        <a:latin typeface="Cambria Math"/>
                      </a:rPr>
                      <m:t>≥2×3.5 </m:t>
                    </m:r>
                    <m:r>
                      <a:rPr lang="en-US" sz="2400" i="1">
                        <a:effectLst/>
                        <a:latin typeface="Cambria Math"/>
                      </a:rPr>
                      <m:t>𝑘𝐻𝑧</m:t>
                    </m:r>
                    <m:r>
                      <a:rPr lang="en-US" sz="2400" i="1">
                        <a:effectLst/>
                        <a:latin typeface="Cambria Math"/>
                      </a:rPr>
                      <m:t>≥7 </m:t>
                    </m:r>
                    <m:r>
                      <a:rPr lang="en-US" sz="2400" i="1">
                        <a:effectLst/>
                        <a:latin typeface="Cambria Math"/>
                      </a:rPr>
                      <m:t>𝑘𝐻𝑧</m:t>
                    </m:r>
                  </m:oMath>
                </a14:m>
                <a:endParaRPr lang="en-US" sz="2400" dirty="0">
                  <a:effectLst/>
                </a:endParaRPr>
              </a:p>
              <a:p>
                <a:endParaRPr lang="en-US" sz="2400" dirty="0">
                  <a:effectLst/>
                </a:endParaRP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942" r="-815"/>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37</a:t>
            </a:fld>
            <a:endParaRPr lang="en-US" dirty="0"/>
          </a:p>
        </p:txBody>
      </p:sp>
    </p:spTree>
    <p:extLst>
      <p:ext uri="{BB962C8B-B14F-4D97-AF65-F5344CB8AC3E}">
        <p14:creationId xmlns:p14="http://schemas.microsoft.com/office/powerpoint/2010/main" val="110543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types</a:t>
            </a:r>
            <a:endParaRPr lang="en-US" dirty="0"/>
          </a:p>
        </p:txBody>
      </p:sp>
      <p:sp>
        <p:nvSpPr>
          <p:cNvPr id="3" name="Content Placeholder 2"/>
          <p:cNvSpPr>
            <a:spLocks noGrp="1"/>
          </p:cNvSpPr>
          <p:nvPr>
            <p:ph idx="1"/>
          </p:nvPr>
        </p:nvSpPr>
        <p:spPr/>
        <p:txBody>
          <a:bodyPr/>
          <a:lstStyle/>
          <a:p>
            <a:r>
              <a:rPr lang="en-US" dirty="0" smtClean="0"/>
              <a:t>There are three sampling types available, these are </a:t>
            </a:r>
          </a:p>
          <a:p>
            <a:pPr marL="971550" lvl="1" indent="-514350">
              <a:buFont typeface="+mj-lt"/>
              <a:buAutoNum type="arabicPeriod"/>
            </a:pPr>
            <a:r>
              <a:rPr lang="en-US" dirty="0" smtClean="0"/>
              <a:t>Ideal sampling</a:t>
            </a:r>
          </a:p>
          <a:p>
            <a:pPr marL="971550" lvl="1" indent="-514350">
              <a:buFont typeface="+mj-lt"/>
              <a:buAutoNum type="arabicPeriod"/>
            </a:pPr>
            <a:r>
              <a:rPr lang="en-US" dirty="0" smtClean="0"/>
              <a:t>Natural sampling</a:t>
            </a:r>
          </a:p>
          <a:p>
            <a:pPr marL="971550" lvl="1" indent="-514350">
              <a:buFont typeface="+mj-lt"/>
              <a:buAutoNum type="arabicPeriod"/>
            </a:pPr>
            <a:r>
              <a:rPr lang="en-US" dirty="0" smtClean="0"/>
              <a:t>Flat top sampling</a:t>
            </a:r>
            <a:endParaRPr lang="en-US"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sampling</a:t>
            </a:r>
            <a:endParaRPr lang="en-US" dirty="0"/>
          </a:p>
        </p:txBody>
      </p:sp>
      <p:sp>
        <p:nvSpPr>
          <p:cNvPr id="3" name="Content Placeholder 2"/>
          <p:cNvSpPr>
            <a:spLocks noGrp="1"/>
          </p:cNvSpPr>
          <p:nvPr>
            <p:ph idx="1"/>
          </p:nvPr>
        </p:nvSpPr>
        <p:spPr/>
        <p:txBody>
          <a:bodyPr/>
          <a:lstStyle/>
          <a:p>
            <a:r>
              <a:rPr lang="en-US" dirty="0" smtClean="0"/>
              <a:t>In ideal sampling the analog signal is multiplied by a delta comb functions as shown in Fig. 2</a:t>
            </a:r>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5</a:t>
            </a:fld>
            <a:endParaRPr lang="en-US" dirty="0"/>
          </a:p>
        </p:txBody>
      </p:sp>
      <p:pic>
        <p:nvPicPr>
          <p:cNvPr id="5" name="Content Placeholder 4" descr="Ideal_sampling.jpg"/>
          <p:cNvPicPr>
            <a:picLocks noChangeAspect="1"/>
          </p:cNvPicPr>
          <p:nvPr/>
        </p:nvPicPr>
        <p:blipFill>
          <a:blip r:embed="rId2" cstate="print"/>
          <a:stretch>
            <a:fillRect/>
          </a:stretch>
        </p:blipFill>
        <p:spPr bwMode="auto">
          <a:xfrm>
            <a:off x="1219200" y="3200400"/>
            <a:ext cx="7051302" cy="289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86200" y="6098752"/>
            <a:ext cx="1219200" cy="369332"/>
          </a:xfrm>
          <a:prstGeom prst="rect">
            <a:avLst/>
          </a:prstGeom>
          <a:noFill/>
        </p:spPr>
        <p:txBody>
          <a:bodyPr wrap="square" rtlCol="0">
            <a:spAutoFit/>
          </a:bodyPr>
          <a:lstStyle/>
          <a:p>
            <a:r>
              <a:rPr lang="en-US" dirty="0" smtClean="0"/>
              <a:t>Fig.2 </a:t>
            </a:r>
            <a:endParaRPr lang="en-US" dirty="0"/>
          </a:p>
        </p:txBody>
      </p:sp>
    </p:spTree>
    <p:extLst>
      <p:ext uri="{BB962C8B-B14F-4D97-AF65-F5344CB8AC3E}">
        <p14:creationId xmlns:p14="http://schemas.microsoft.com/office/powerpoint/2010/main" val="57680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sampling</a:t>
            </a:r>
            <a:endParaRPr lang="en-US" dirty="0"/>
          </a:p>
        </p:txBody>
      </p:sp>
      <p:sp>
        <p:nvSpPr>
          <p:cNvPr id="3" name="Content Placeholder 2"/>
          <p:cNvSpPr>
            <a:spLocks noGrp="1"/>
          </p:cNvSpPr>
          <p:nvPr>
            <p:ph idx="1"/>
          </p:nvPr>
        </p:nvSpPr>
        <p:spPr/>
        <p:txBody>
          <a:bodyPr/>
          <a:lstStyle/>
          <a:p>
            <a:r>
              <a:rPr lang="en-US" dirty="0" smtClean="0"/>
              <a:t>Ideal sampling is used to explain the main concept of sampling theoretically</a:t>
            </a:r>
          </a:p>
          <a:p>
            <a:r>
              <a:rPr lang="en-US" dirty="0" smtClean="0"/>
              <a:t>In practical life Ideal sampling can not be achieved, because there is no practical circuit which generates exact delta comb function</a:t>
            </a:r>
            <a:endParaRPr lang="en-US" dirty="0"/>
          </a:p>
        </p:txBody>
      </p:sp>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6</a:t>
            </a:fld>
            <a:endParaRPr lang="en-US" dirty="0"/>
          </a:p>
        </p:txBody>
      </p:sp>
    </p:spTree>
    <p:extLst>
      <p:ext uri="{BB962C8B-B14F-4D97-AF65-F5344CB8AC3E}">
        <p14:creationId xmlns:p14="http://schemas.microsoft.com/office/powerpoint/2010/main" val="79119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Mathematical representation of ideal 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3000" dirty="0" smtClean="0"/>
                  <a:t>The sampled signal </a:t>
                </a:r>
                <a14:m>
                  <m:oMath xmlns:m="http://schemas.openxmlformats.org/officeDocument/2006/math">
                    <m:sSub>
                      <m:sSubPr>
                        <m:ctrlPr>
                          <a:rPr lang="en-US" sz="3000" i="1" smtClean="0">
                            <a:latin typeface="Cambria Math"/>
                          </a:rPr>
                        </m:ctrlPr>
                      </m:sSubPr>
                      <m:e>
                        <m:r>
                          <a:rPr lang="en-US" sz="3000" b="0" i="1" smtClean="0">
                            <a:latin typeface="Cambria Math"/>
                          </a:rPr>
                          <m:t>𝑓</m:t>
                        </m:r>
                      </m:e>
                      <m:sub>
                        <m:r>
                          <a:rPr lang="en-US" sz="3000" b="0" i="1" smtClean="0">
                            <a:latin typeface="Cambria Math"/>
                          </a:rPr>
                          <m:t>𝑠</m:t>
                        </m:r>
                      </m:sub>
                    </m:sSub>
                    <m:d>
                      <m:dPr>
                        <m:ctrlPr>
                          <a:rPr lang="en-US" sz="3000" b="0" i="1" smtClean="0">
                            <a:latin typeface="Cambria Math"/>
                          </a:rPr>
                        </m:ctrlPr>
                      </m:dPr>
                      <m:e>
                        <m:r>
                          <a:rPr lang="en-US" sz="3000" b="0" i="1" smtClean="0">
                            <a:latin typeface="Cambria Math"/>
                          </a:rPr>
                          <m:t>𝑡</m:t>
                        </m:r>
                      </m:e>
                    </m:d>
                  </m:oMath>
                </a14:m>
                <a:r>
                  <a:rPr lang="en-US" sz="3000" dirty="0" smtClean="0"/>
                  <a:t> can be expressed mathematically in time domain as</a:t>
                </a:r>
                <a:endParaRPr lang="en-US" sz="30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sz="2600" i="1" smtClean="0">
                              <a:latin typeface="Cambria Math"/>
                            </a:rPr>
                          </m:ctrlPr>
                        </m:sSubPr>
                        <m:e>
                          <m:r>
                            <a:rPr lang="en-US" sz="2600" b="0" i="1" smtClean="0">
                              <a:latin typeface="Cambria Math"/>
                            </a:rPr>
                            <m:t>𝑓</m:t>
                          </m:r>
                        </m:e>
                        <m:sub>
                          <m:r>
                            <a:rPr lang="en-US" sz="2600" b="0" i="1" smtClean="0">
                              <a:latin typeface="Cambria Math"/>
                            </a:rPr>
                            <m:t>𝑠</m:t>
                          </m:r>
                        </m:sub>
                      </m:sSub>
                      <m:d>
                        <m:dPr>
                          <m:ctrlPr>
                            <a:rPr lang="en-US" sz="2600" b="0" i="1" smtClean="0">
                              <a:latin typeface="Cambria Math"/>
                            </a:rPr>
                          </m:ctrlPr>
                        </m:dPr>
                        <m:e>
                          <m:r>
                            <a:rPr lang="en-US" sz="2600" b="0" i="1" smtClean="0">
                              <a:latin typeface="Cambria Math"/>
                            </a:rPr>
                            <m:t>𝑡</m:t>
                          </m:r>
                        </m:e>
                      </m:d>
                      <m:r>
                        <a:rPr lang="en-US" sz="2600" b="0" i="1" smtClean="0">
                          <a:latin typeface="Cambria Math"/>
                        </a:rPr>
                        <m:t>=</m:t>
                      </m:r>
                      <m:nary>
                        <m:naryPr>
                          <m:chr m:val="∑"/>
                          <m:ctrlPr>
                            <a:rPr lang="en-US" sz="2600" b="0" i="1" smtClean="0">
                              <a:latin typeface="Cambria Math"/>
                            </a:rPr>
                          </m:ctrlPr>
                        </m:naryPr>
                        <m:sub>
                          <m:r>
                            <m:rPr>
                              <m:brk m:alnAt="23"/>
                            </m:rPr>
                            <a:rPr lang="en-US" sz="2600" b="0" i="1" smtClean="0">
                              <a:latin typeface="Cambria Math"/>
                            </a:rPr>
                            <m:t>𝑛</m:t>
                          </m:r>
                          <m:r>
                            <a:rPr lang="en-US" sz="2600" b="0" i="1" smtClean="0">
                              <a:latin typeface="Cambria Math"/>
                            </a:rPr>
                            <m:t>=−∞</m:t>
                          </m:r>
                        </m:sub>
                        <m:sup>
                          <m:r>
                            <a:rPr lang="en-US" sz="2600" b="0" i="1" smtClean="0">
                              <a:latin typeface="Cambria Math"/>
                              <a:ea typeface="Cambria Math"/>
                            </a:rPr>
                            <m:t>∞</m:t>
                          </m:r>
                        </m:sup>
                        <m:e>
                          <m:r>
                            <a:rPr lang="en-US" sz="2600" b="0" i="1" smtClean="0">
                              <a:latin typeface="Cambria Math"/>
                            </a:rPr>
                            <m:t>𝑓</m:t>
                          </m:r>
                          <m:r>
                            <a:rPr lang="en-US" sz="2600" b="0" i="1" smtClean="0">
                              <a:latin typeface="Cambria Math"/>
                            </a:rPr>
                            <m:t>(</m:t>
                          </m:r>
                          <m:r>
                            <a:rPr lang="en-US" sz="2600" b="0" i="1" smtClean="0">
                              <a:latin typeface="Cambria Math"/>
                            </a:rPr>
                            <m:t>𝑛</m:t>
                          </m:r>
                          <m:sSub>
                            <m:sSubPr>
                              <m:ctrlPr>
                                <a:rPr lang="en-US" sz="2600" b="0" i="1" smtClean="0">
                                  <a:latin typeface="Cambria Math"/>
                                </a:rPr>
                              </m:ctrlPr>
                            </m:sSubPr>
                            <m:e>
                              <m:r>
                                <a:rPr lang="en-US" sz="2600" b="0" i="1" smtClean="0">
                                  <a:latin typeface="Cambria Math"/>
                                </a:rPr>
                                <m:t>𝑇</m:t>
                              </m:r>
                            </m:e>
                            <m:sub>
                              <m:r>
                                <a:rPr lang="en-US" sz="2600" b="0" i="1" smtClean="0">
                                  <a:latin typeface="Cambria Math"/>
                                </a:rPr>
                                <m:t>𝑠</m:t>
                              </m:r>
                            </m:sub>
                          </m:sSub>
                          <m:r>
                            <a:rPr lang="en-US" sz="2600" b="0" i="1" smtClean="0">
                              <a:latin typeface="Cambria Math"/>
                            </a:rPr>
                            <m:t>)</m:t>
                          </m:r>
                          <m:r>
                            <a:rPr lang="en-US" sz="2600" b="0" i="1" smtClean="0">
                              <a:latin typeface="Cambria Math"/>
                              <a:ea typeface="Cambria Math"/>
                            </a:rPr>
                            <m:t>𝛿</m:t>
                          </m:r>
                          <m:r>
                            <a:rPr lang="en-US" sz="2600" b="0" i="1" smtClean="0">
                              <a:latin typeface="Cambria Math"/>
                              <a:ea typeface="Cambria Math"/>
                            </a:rPr>
                            <m:t>(</m:t>
                          </m:r>
                          <m:r>
                            <a:rPr lang="en-US" sz="2600" b="0" i="1" smtClean="0">
                              <a:latin typeface="Cambria Math"/>
                              <a:ea typeface="Cambria Math"/>
                            </a:rPr>
                            <m:t>𝑡</m:t>
                          </m:r>
                          <m:r>
                            <a:rPr lang="en-US" sz="2600" b="0" i="1" smtClean="0">
                              <a:latin typeface="Cambria Math"/>
                              <a:ea typeface="Cambria Math"/>
                            </a:rPr>
                            <m:t>−</m:t>
                          </m:r>
                          <m:r>
                            <a:rPr lang="en-US" sz="2600" b="0" i="1" smtClean="0">
                              <a:latin typeface="Cambria Math"/>
                              <a:ea typeface="Cambria Math"/>
                            </a:rPr>
                            <m:t>𝑛</m:t>
                          </m:r>
                          <m:sSub>
                            <m:sSubPr>
                              <m:ctrlPr>
                                <a:rPr lang="en-US" sz="2600" b="0" i="1" smtClean="0">
                                  <a:latin typeface="Cambria Math"/>
                                  <a:ea typeface="Cambria Math"/>
                                </a:rPr>
                              </m:ctrlPr>
                            </m:sSubPr>
                            <m:e>
                              <m:r>
                                <a:rPr lang="en-US" sz="2600" b="0" i="1" smtClean="0">
                                  <a:latin typeface="Cambria Math"/>
                                  <a:ea typeface="Cambria Math"/>
                                </a:rPr>
                                <m:t>𝑇</m:t>
                              </m:r>
                            </m:e>
                            <m:sub>
                              <m:r>
                                <a:rPr lang="en-US" sz="2600" b="0" i="1" smtClean="0">
                                  <a:latin typeface="Cambria Math"/>
                                  <a:ea typeface="Cambria Math"/>
                                </a:rPr>
                                <m:t>𝑠</m:t>
                              </m:r>
                            </m:sub>
                          </m:sSub>
                          <m:r>
                            <a:rPr lang="en-US" sz="2600" b="0" i="1" smtClean="0">
                              <a:latin typeface="Cambria Math"/>
                              <a:ea typeface="Cambria Math"/>
                            </a:rPr>
                            <m:t>)</m:t>
                          </m:r>
                        </m:e>
                      </m:nary>
                    </m:oMath>
                  </m:oMathPara>
                </a14:m>
                <a:endParaRPr lang="en-US" sz="2600" dirty="0" smtClean="0"/>
              </a:p>
              <a:p>
                <a:r>
                  <a:rPr lang="en-US" sz="3000" dirty="0" smtClean="0"/>
                  <a:t>The frequency domain representation of the sampled signal is given by</a:t>
                </a:r>
                <a:endParaRPr lang="en-US" sz="30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sz="2600" i="1">
                              <a:latin typeface="Cambria Math"/>
                            </a:rPr>
                          </m:ctrlPr>
                        </m:sSubPr>
                        <m:e>
                          <m:r>
                            <a:rPr lang="en-US" sz="2600" i="1">
                              <a:latin typeface="Cambria Math"/>
                            </a:rPr>
                            <m:t>𝐹</m:t>
                          </m:r>
                        </m:e>
                        <m:sub>
                          <m:r>
                            <a:rPr lang="en-US" sz="2600" i="1">
                              <a:latin typeface="Cambria Math"/>
                            </a:rPr>
                            <m:t>𝑠</m:t>
                          </m:r>
                        </m:sub>
                      </m:sSub>
                      <m:d>
                        <m:dPr>
                          <m:ctrlPr>
                            <a:rPr lang="en-US" sz="2600" i="1">
                              <a:latin typeface="Cambria Math"/>
                            </a:rPr>
                          </m:ctrlPr>
                        </m:dPr>
                        <m:e>
                          <m:r>
                            <a:rPr lang="en-US" sz="2600" i="1">
                              <a:latin typeface="Cambria Math"/>
                            </a:rPr>
                            <m:t>𝑓</m:t>
                          </m:r>
                        </m:e>
                      </m:d>
                      <m:r>
                        <a:rPr lang="en-US" sz="2600" i="1">
                          <a:latin typeface="Cambria Math"/>
                        </a:rPr>
                        <m:t>=</m:t>
                      </m:r>
                      <m:sSub>
                        <m:sSubPr>
                          <m:ctrlPr>
                            <a:rPr lang="en-US" sz="2600" i="1">
                              <a:latin typeface="Cambria Math"/>
                            </a:rPr>
                          </m:ctrlPr>
                        </m:sSubPr>
                        <m:e>
                          <m:r>
                            <a:rPr lang="en-US" sz="2600" i="1">
                              <a:latin typeface="Cambria Math"/>
                            </a:rPr>
                            <m:t>𝑓</m:t>
                          </m:r>
                        </m:e>
                        <m:sub>
                          <m:r>
                            <a:rPr lang="en-US" sz="2600" i="1">
                              <a:latin typeface="Cambria Math"/>
                            </a:rPr>
                            <m:t>𝑠</m:t>
                          </m:r>
                        </m:sub>
                      </m:sSub>
                      <m:nary>
                        <m:naryPr>
                          <m:chr m:val="∑"/>
                          <m:ctrlPr>
                            <a:rPr lang="en-US" sz="2600" i="1">
                              <a:latin typeface="Cambria Math"/>
                            </a:rPr>
                          </m:ctrlPr>
                        </m:naryPr>
                        <m:sub>
                          <m:r>
                            <m:rPr>
                              <m:brk m:alnAt="23"/>
                            </m:rPr>
                            <a:rPr lang="en-US" sz="2600" i="1">
                              <a:latin typeface="Cambria Math"/>
                            </a:rPr>
                            <m:t>𝑛</m:t>
                          </m:r>
                          <m:r>
                            <a:rPr lang="en-US" sz="2600" i="1">
                              <a:latin typeface="Cambria Math"/>
                            </a:rPr>
                            <m:t>=−∞</m:t>
                          </m:r>
                        </m:sub>
                        <m:sup>
                          <m:r>
                            <a:rPr lang="en-US" sz="2600" i="1">
                              <a:latin typeface="Cambria Math"/>
                            </a:rPr>
                            <m:t>∞</m:t>
                          </m:r>
                        </m:sup>
                        <m:e>
                          <m:r>
                            <a:rPr lang="en-US" sz="2600" i="1">
                              <a:latin typeface="Cambria Math"/>
                            </a:rPr>
                            <m:t>𝐹</m:t>
                          </m:r>
                          <m:r>
                            <a:rPr lang="en-US" sz="2600" i="1">
                              <a:latin typeface="Cambria Math"/>
                            </a:rPr>
                            <m:t>(</m:t>
                          </m:r>
                          <m:r>
                            <a:rPr lang="en-US" sz="2600" i="1">
                              <a:latin typeface="Cambria Math"/>
                            </a:rPr>
                            <m:t>𝑓</m:t>
                          </m:r>
                          <m:r>
                            <a:rPr lang="en-US" sz="2600" i="1">
                              <a:latin typeface="Cambria Math"/>
                            </a:rPr>
                            <m:t>−</m:t>
                          </m:r>
                          <m:r>
                            <a:rPr lang="en-US" sz="2600" i="1">
                              <a:latin typeface="Cambria Math"/>
                            </a:rPr>
                            <m:t>𝑛</m:t>
                          </m:r>
                          <m:sSub>
                            <m:sSubPr>
                              <m:ctrlPr>
                                <a:rPr lang="en-US" sz="2600" i="1">
                                  <a:latin typeface="Cambria Math"/>
                                </a:rPr>
                              </m:ctrlPr>
                            </m:sSubPr>
                            <m:e>
                              <m:r>
                                <a:rPr lang="en-US" sz="2600" i="1">
                                  <a:latin typeface="Cambria Math"/>
                                </a:rPr>
                                <m:t>𝑓</m:t>
                              </m:r>
                            </m:e>
                            <m:sub>
                              <m:r>
                                <a:rPr lang="en-US" sz="2600" i="1">
                                  <a:latin typeface="Cambria Math"/>
                                </a:rPr>
                                <m:t>𝑠</m:t>
                              </m:r>
                            </m:sub>
                          </m:sSub>
                          <m:r>
                            <a:rPr lang="en-US" sz="2600" i="1">
                              <a:latin typeface="Cambria Math"/>
                            </a:rPr>
                            <m:t>)</m:t>
                          </m:r>
                        </m:e>
                      </m:nary>
                    </m:oMath>
                  </m:oMathPara>
                </a14:m>
                <a:endParaRPr lang="en-US" sz="2600" i="1" dirty="0">
                  <a:latin typeface="Cambria Math"/>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2019"/>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7</a:t>
            </a:fld>
            <a:endParaRPr lang="en-US" dirty="0"/>
          </a:p>
        </p:txBody>
      </p:sp>
    </p:spTree>
    <p:extLst>
      <p:ext uri="{BB962C8B-B14F-4D97-AF65-F5344CB8AC3E}">
        <p14:creationId xmlns:p14="http://schemas.microsoft.com/office/powerpoint/2010/main" val="4250671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Sampling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eaLnBrk="1" hangingPunct="1"/>
                <a:r>
                  <a:rPr lang="en-ZA" sz="2900" dirty="0"/>
                  <a:t>From the previous frequency domain equation and </a:t>
                </a:r>
                <a:r>
                  <a:rPr lang="en-ZA" sz="2900" dirty="0" smtClean="0"/>
                  <a:t>Fig. 2 </a:t>
                </a:r>
                <a:r>
                  <a:rPr lang="en-ZA" sz="2900" dirty="0"/>
                  <a:t>we can see that the spectral density of </a:t>
                </a:r>
                <a14:m>
                  <m:oMath xmlns:m="http://schemas.openxmlformats.org/officeDocument/2006/math">
                    <m:sSub>
                      <m:sSubPr>
                        <m:ctrlPr>
                          <a:rPr lang="en-US" sz="2900" i="1" dirty="0">
                            <a:latin typeface="Cambria Math"/>
                          </a:rPr>
                        </m:ctrlPr>
                      </m:sSubPr>
                      <m:e>
                        <m:r>
                          <a:rPr lang="en-US" sz="2900" i="1" dirty="0">
                            <a:latin typeface="Cambria Math"/>
                          </a:rPr>
                          <m:t>𝑓</m:t>
                        </m:r>
                      </m:e>
                      <m:sub>
                        <m:r>
                          <a:rPr lang="en-US" sz="2900" i="1" dirty="0">
                            <a:latin typeface="Cambria Math"/>
                          </a:rPr>
                          <m:t>𝑠</m:t>
                        </m:r>
                      </m:sub>
                    </m:sSub>
                    <m:r>
                      <a:rPr lang="en-US" sz="2900" i="1" dirty="0">
                        <a:latin typeface="Cambria Math"/>
                      </a:rPr>
                      <m:t>(</m:t>
                    </m:r>
                    <m:r>
                      <a:rPr lang="en-US" sz="2900" i="1" dirty="0">
                        <a:latin typeface="Cambria Math"/>
                      </a:rPr>
                      <m:t>𝑡</m:t>
                    </m:r>
                    <m:r>
                      <a:rPr lang="en-US" sz="2900" i="1" dirty="0">
                        <a:latin typeface="Cambria Math"/>
                      </a:rPr>
                      <m:t>)</m:t>
                    </m:r>
                  </m:oMath>
                </a14:m>
                <a:r>
                  <a:rPr lang="en-US" sz="2900" dirty="0"/>
                  <a:t> is a multiple replica of </a:t>
                </a:r>
                <a14:m>
                  <m:oMath xmlns:m="http://schemas.openxmlformats.org/officeDocument/2006/math">
                    <m:r>
                      <a:rPr lang="en-US" sz="2900" i="1" dirty="0">
                        <a:latin typeface="Cambria Math"/>
                      </a:rPr>
                      <m:t>𝑓</m:t>
                    </m:r>
                    <m:r>
                      <a:rPr lang="en-US" sz="2900" i="1" dirty="0">
                        <a:latin typeface="Cambria Math"/>
                      </a:rPr>
                      <m:t>(</m:t>
                    </m:r>
                    <m:r>
                      <a:rPr lang="en-US" sz="2900" i="1" dirty="0">
                        <a:latin typeface="Cambria Math"/>
                      </a:rPr>
                      <m:t>𝑡</m:t>
                    </m:r>
                    <m:r>
                      <a:rPr lang="en-US" sz="2900" i="1" dirty="0">
                        <a:latin typeface="Cambria Math"/>
                      </a:rPr>
                      <m:t>)</m:t>
                    </m:r>
                  </m:oMath>
                </a14:m>
                <a:endParaRPr lang="en-US" sz="2900" i="1" dirty="0"/>
              </a:p>
              <a:p>
                <a:pPr eaLnBrk="1" hangingPunct="1"/>
                <a:r>
                  <a:rPr lang="en-US" sz="2900" i="1" dirty="0"/>
                  <a:t> </a:t>
                </a:r>
                <a:r>
                  <a:rPr lang="en-US" sz="2900" dirty="0"/>
                  <a:t>This means that the spectral components of </a:t>
                </a:r>
                <a14:m>
                  <m:oMath xmlns:m="http://schemas.openxmlformats.org/officeDocument/2006/math">
                    <m:r>
                      <a:rPr lang="en-US" sz="2900" i="1" dirty="0">
                        <a:latin typeface="Cambria Math"/>
                      </a:rPr>
                      <m:t>𝑓</m:t>
                    </m:r>
                    <m:r>
                      <a:rPr lang="en-US" sz="2900" i="1" dirty="0">
                        <a:latin typeface="Cambria Math"/>
                      </a:rPr>
                      <m:t>(</m:t>
                    </m:r>
                    <m:r>
                      <a:rPr lang="en-US" sz="2900" i="1" dirty="0">
                        <a:latin typeface="Cambria Math"/>
                      </a:rPr>
                      <m:t>𝑡</m:t>
                    </m:r>
                    <m:r>
                      <a:rPr lang="en-US" sz="2900" i="1" dirty="0">
                        <a:latin typeface="Cambria Math"/>
                      </a:rPr>
                      <m:t>)</m:t>
                    </m:r>
                  </m:oMath>
                </a14:m>
                <a:r>
                  <a:rPr lang="en-US" sz="2900" dirty="0"/>
                  <a:t> is repeated at </a:t>
                </a:r>
                <a14:m>
                  <m:oMath xmlns:m="http://schemas.openxmlformats.org/officeDocument/2006/math">
                    <m:sSub>
                      <m:sSubPr>
                        <m:ctrlPr>
                          <a:rPr lang="en-US" sz="2900" i="1">
                            <a:latin typeface="Cambria Math"/>
                          </a:rPr>
                        </m:ctrlPr>
                      </m:sSubPr>
                      <m:e>
                        <m:r>
                          <a:rPr lang="en-US" sz="2900" i="1">
                            <a:latin typeface="Cambria Math"/>
                          </a:rPr>
                          <m:t>𝑓</m:t>
                        </m:r>
                      </m:e>
                      <m:sub>
                        <m:r>
                          <a:rPr lang="en-US" sz="2900" i="1">
                            <a:latin typeface="Cambria Math"/>
                          </a:rPr>
                          <m:t>𝑠</m:t>
                        </m:r>
                      </m:sub>
                    </m:sSub>
                  </m:oMath>
                </a14:m>
                <a:r>
                  <a:rPr lang="en-US" sz="2900" dirty="0"/>
                  <a:t>, </a:t>
                </a:r>
                <a14:m>
                  <m:oMath xmlns:m="http://schemas.openxmlformats.org/officeDocument/2006/math">
                    <m:sSub>
                      <m:sSubPr>
                        <m:ctrlPr>
                          <a:rPr lang="en-US" sz="2900" i="1">
                            <a:latin typeface="Cambria Math"/>
                          </a:rPr>
                        </m:ctrlPr>
                      </m:sSubPr>
                      <m:e>
                        <m:r>
                          <a:rPr lang="en-US" sz="2900" i="1">
                            <a:latin typeface="Cambria Math"/>
                          </a:rPr>
                          <m:t>2</m:t>
                        </m:r>
                        <m:r>
                          <a:rPr lang="en-US" sz="2900" i="1">
                            <a:latin typeface="Cambria Math"/>
                          </a:rPr>
                          <m:t>𝑓</m:t>
                        </m:r>
                      </m:e>
                      <m:sub>
                        <m:r>
                          <a:rPr lang="en-US" sz="2900" i="1">
                            <a:latin typeface="Cambria Math"/>
                          </a:rPr>
                          <m:t>𝑠</m:t>
                        </m:r>
                      </m:sub>
                    </m:sSub>
                  </m:oMath>
                </a14:m>
                <a:r>
                  <a:rPr lang="en-US" sz="2900" dirty="0"/>
                  <a:t>, </a:t>
                </a:r>
                <a14:m>
                  <m:oMath xmlns:m="http://schemas.openxmlformats.org/officeDocument/2006/math">
                    <m:sSub>
                      <m:sSubPr>
                        <m:ctrlPr>
                          <a:rPr lang="en-US" sz="2900" i="1">
                            <a:latin typeface="Cambria Math"/>
                          </a:rPr>
                        </m:ctrlPr>
                      </m:sSubPr>
                      <m:e>
                        <m:r>
                          <a:rPr lang="en-US" sz="2900" i="1">
                            <a:latin typeface="Cambria Math"/>
                          </a:rPr>
                          <m:t>3</m:t>
                        </m:r>
                        <m:r>
                          <a:rPr lang="en-US" sz="2900" i="1">
                            <a:latin typeface="Cambria Math"/>
                          </a:rPr>
                          <m:t>𝑓</m:t>
                        </m:r>
                      </m:e>
                      <m:sub>
                        <m:r>
                          <a:rPr lang="en-US" sz="2900" i="1">
                            <a:latin typeface="Cambria Math"/>
                          </a:rPr>
                          <m:t>𝑠</m:t>
                        </m:r>
                      </m:sub>
                    </m:sSub>
                  </m:oMath>
                </a14:m>
                <a:r>
                  <a:rPr lang="en-US" sz="2900" dirty="0"/>
                  <a:t> and so on up to infinity</a:t>
                </a:r>
              </a:p>
              <a:p>
                <a:pPr eaLnBrk="1" hangingPunct="1"/>
                <a:r>
                  <a:rPr lang="en-ZA" sz="2900" dirty="0"/>
                  <a:t>The replicas of the original spectral density are weighted by the amplitude of the Fourier series coefficients of the sampling waveform</a:t>
                </a:r>
              </a:p>
              <a:p>
                <a:endParaRPr lang="en-US" sz="2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15" r="-259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8</a:t>
            </a:fld>
            <a:endParaRPr lang="en-US" dirty="0"/>
          </a:p>
        </p:txBody>
      </p:sp>
    </p:spTree>
    <p:extLst>
      <p:ext uri="{BB962C8B-B14F-4D97-AF65-F5344CB8AC3E}">
        <p14:creationId xmlns:p14="http://schemas.microsoft.com/office/powerpoint/2010/main" val="45728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Recovering the message signal from the sampled signal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900" dirty="0" smtClean="0"/>
                  <a:t>The original analog signal can be recovered from its sampled version </a:t>
                </a:r>
                <a14:m>
                  <m:oMath xmlns:m="http://schemas.openxmlformats.org/officeDocument/2006/math">
                    <m:sSub>
                      <m:sSubPr>
                        <m:ctrlPr>
                          <a:rPr lang="en-US" sz="2900" i="1" smtClean="0">
                            <a:latin typeface="Cambria Math"/>
                          </a:rPr>
                        </m:ctrlPr>
                      </m:sSubPr>
                      <m:e>
                        <m:r>
                          <a:rPr lang="en-US" sz="2900" b="0" i="1" smtClean="0">
                            <a:latin typeface="Cambria Math"/>
                          </a:rPr>
                          <m:t>𝑓</m:t>
                        </m:r>
                      </m:e>
                      <m:sub>
                        <m:r>
                          <a:rPr lang="en-US" sz="2900" b="0" i="1" smtClean="0">
                            <a:latin typeface="Cambria Math"/>
                          </a:rPr>
                          <m:t>𝑠</m:t>
                        </m:r>
                      </m:sub>
                    </m:sSub>
                    <m:r>
                      <a:rPr lang="en-US" sz="2900" b="0" i="1" smtClean="0">
                        <a:latin typeface="Cambria Math"/>
                      </a:rPr>
                      <m:t>(</m:t>
                    </m:r>
                    <m:r>
                      <a:rPr lang="en-US" sz="2900" b="0" i="1" smtClean="0">
                        <a:latin typeface="Cambria Math"/>
                      </a:rPr>
                      <m:t>𝑡</m:t>
                    </m:r>
                    <m:r>
                      <a:rPr lang="en-US" sz="2900" b="0" i="1" smtClean="0">
                        <a:latin typeface="Cambria Math"/>
                      </a:rPr>
                      <m:t>)</m:t>
                    </m:r>
                  </m:oMath>
                </a14:m>
                <a:r>
                  <a:rPr lang="en-US" sz="2900" dirty="0" smtClean="0"/>
                  <a:t> by using a low pass filter (LPF)</a:t>
                </a:r>
              </a:p>
              <a:p>
                <a:r>
                  <a:rPr lang="en-US" sz="2900" dirty="0" smtClean="0"/>
                  <a:t>An alternative way to recover </a:t>
                </a:r>
                <a14:m>
                  <m:oMath xmlns:m="http://schemas.openxmlformats.org/officeDocument/2006/math">
                    <m:r>
                      <a:rPr lang="en-US" sz="2900" i="1" smtClean="0">
                        <a:latin typeface="Cambria Math"/>
                      </a:rPr>
                      <m:t>𝑓</m:t>
                    </m:r>
                    <m:d>
                      <m:dPr>
                        <m:ctrlPr>
                          <a:rPr lang="en-US" sz="2900" b="0" i="1" smtClean="0">
                            <a:latin typeface="Cambria Math"/>
                          </a:rPr>
                        </m:ctrlPr>
                      </m:dPr>
                      <m:e>
                        <m:r>
                          <a:rPr lang="en-US" sz="2900" b="0" i="1" smtClean="0">
                            <a:latin typeface="Cambria Math"/>
                          </a:rPr>
                          <m:t>𝑡</m:t>
                        </m:r>
                      </m:e>
                    </m:d>
                  </m:oMath>
                </a14:m>
                <a:r>
                  <a:rPr lang="en-US" sz="2900" dirty="0" smtClean="0"/>
                  <a:t> from </a:t>
                </a:r>
                <a14:m>
                  <m:oMath xmlns:m="http://schemas.openxmlformats.org/officeDocument/2006/math">
                    <m:sSub>
                      <m:sSubPr>
                        <m:ctrlPr>
                          <a:rPr lang="en-US" sz="2900" i="1">
                            <a:latin typeface="Cambria Math"/>
                          </a:rPr>
                        </m:ctrlPr>
                      </m:sSubPr>
                      <m:e>
                        <m:r>
                          <a:rPr lang="en-US" sz="2900" i="1">
                            <a:latin typeface="Cambria Math"/>
                          </a:rPr>
                          <m:t>𝑓</m:t>
                        </m:r>
                      </m:e>
                      <m:sub>
                        <m:r>
                          <a:rPr lang="en-US" sz="2900" i="1">
                            <a:latin typeface="Cambria Math"/>
                          </a:rPr>
                          <m:t>𝑠</m:t>
                        </m:r>
                      </m:sub>
                    </m:sSub>
                    <m:r>
                      <a:rPr lang="en-US" sz="2900" i="1">
                        <a:latin typeface="Cambria Math"/>
                      </a:rPr>
                      <m:t>(</m:t>
                    </m:r>
                    <m:r>
                      <a:rPr lang="en-US" sz="2900" i="1">
                        <a:latin typeface="Cambria Math"/>
                      </a:rPr>
                      <m:t>𝑡</m:t>
                    </m:r>
                    <m:r>
                      <a:rPr lang="en-US" sz="2900" i="1">
                        <a:latin typeface="Cambria Math"/>
                      </a:rPr>
                      <m:t>)</m:t>
                    </m:r>
                  </m:oMath>
                </a14:m>
                <a:r>
                  <a:rPr lang="en-US" sz="2900" dirty="0"/>
                  <a:t> </a:t>
                </a:r>
                <a:r>
                  <a:rPr lang="en-US" sz="2900" dirty="0" smtClean="0"/>
                  <a:t>is to multiply </a:t>
                </a:r>
                <a14:m>
                  <m:oMath xmlns:m="http://schemas.openxmlformats.org/officeDocument/2006/math">
                    <m:sSub>
                      <m:sSubPr>
                        <m:ctrlPr>
                          <a:rPr lang="en-US" sz="2900" i="1">
                            <a:latin typeface="Cambria Math"/>
                          </a:rPr>
                        </m:ctrlPr>
                      </m:sSubPr>
                      <m:e>
                        <m:r>
                          <a:rPr lang="en-US" sz="2900" i="1">
                            <a:latin typeface="Cambria Math"/>
                          </a:rPr>
                          <m:t>𝑓</m:t>
                        </m:r>
                      </m:e>
                      <m:sub>
                        <m:r>
                          <a:rPr lang="en-US" sz="2900" i="1">
                            <a:latin typeface="Cambria Math"/>
                          </a:rPr>
                          <m:t>𝑠</m:t>
                        </m:r>
                      </m:sub>
                    </m:sSub>
                    <m:r>
                      <a:rPr lang="en-US" sz="2900" i="1">
                        <a:latin typeface="Cambria Math"/>
                      </a:rPr>
                      <m:t>(</m:t>
                    </m:r>
                    <m:r>
                      <a:rPr lang="en-US" sz="2900" i="1">
                        <a:latin typeface="Cambria Math"/>
                      </a:rPr>
                      <m:t>𝑡</m:t>
                    </m:r>
                    <m:r>
                      <a:rPr lang="en-US" sz="2900" i="1">
                        <a:latin typeface="Cambria Math"/>
                      </a:rPr>
                      <m:t>)</m:t>
                    </m:r>
                  </m:oMath>
                </a14:m>
                <a:r>
                  <a:rPr lang="en-US" sz="2900" dirty="0"/>
                  <a:t> </a:t>
                </a:r>
                <a:r>
                  <a:rPr lang="en-US" sz="2900" dirty="0" smtClean="0"/>
                  <a:t>by the delta comb function again then using a LPF as was been done for the synchronous detection of DSB_SC signals</a:t>
                </a:r>
              </a:p>
              <a:p>
                <a:r>
                  <a:rPr lang="en-US" sz="2900" dirty="0" smtClean="0"/>
                  <a:t>The latter method for recovery is not used in practice</a:t>
                </a:r>
                <a:endParaRPr lang="en-US" sz="29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15" r="-1630"/>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96F73DE3-3A65-4B9F-8731-A260C37A483E}" type="slidenum">
              <a:rPr lang="en-US" smtClean="0"/>
              <a:pPr>
                <a:defRPr/>
              </a:pPr>
              <a:t>9</a:t>
            </a:fld>
            <a:endParaRPr lang="en-US" dirty="0"/>
          </a:p>
        </p:txBody>
      </p:sp>
    </p:spTree>
    <p:extLst>
      <p:ext uri="{BB962C8B-B14F-4D97-AF65-F5344CB8AC3E}">
        <p14:creationId xmlns:p14="http://schemas.microsoft.com/office/powerpoint/2010/main" val="220291768"/>
      </p:ext>
    </p:extLst>
  </p:cSld>
  <p:clrMapOvr>
    <a:masterClrMapping/>
  </p:clrMapOvr>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themeOverride>
</file>

<file path=docProps/app.xml><?xml version="1.0" encoding="utf-8"?>
<Properties xmlns="http://schemas.openxmlformats.org/officeDocument/2006/extended-properties" xmlns:vt="http://schemas.openxmlformats.org/officeDocument/2006/docPropsVTypes">
  <Template/>
  <TotalTime>2913</TotalTime>
  <Words>1981</Words>
  <Application>Microsoft Office PowerPoint</Application>
  <PresentationFormat>On-screen Show (4:3)</PresentationFormat>
  <Paragraphs>166</Paragraphs>
  <Slides>37</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Digital Dots</vt:lpstr>
      <vt:lpstr>Equation</vt:lpstr>
      <vt:lpstr>Sampling process</vt:lpstr>
      <vt:lpstr>Sampling process</vt:lpstr>
      <vt:lpstr>Sampling </vt:lpstr>
      <vt:lpstr>Sampling types</vt:lpstr>
      <vt:lpstr>Ideal sampling</vt:lpstr>
      <vt:lpstr>Ideal sampling</vt:lpstr>
      <vt:lpstr>Mathematical representation of ideal sampling</vt:lpstr>
      <vt:lpstr>Sampling</vt:lpstr>
      <vt:lpstr>Recovering the message signal from the sampled signal</vt:lpstr>
      <vt:lpstr>Effects of changing the sampling rate</vt:lpstr>
      <vt:lpstr>Aliasing effect</vt:lpstr>
      <vt:lpstr>Time limited signals and anti aliasing filtering</vt:lpstr>
      <vt:lpstr>Time limited signals and anti aliasing filtering</vt:lpstr>
      <vt:lpstr>Natural sampling</vt:lpstr>
      <vt:lpstr>Natural sampling</vt:lpstr>
      <vt:lpstr>Recovering f(t) from the naturally sampled signal</vt:lpstr>
      <vt:lpstr>Generation of Natural Sampling </vt:lpstr>
      <vt:lpstr>Generation of Natural Sampling </vt:lpstr>
      <vt:lpstr>Generation of Natural Sampling </vt:lpstr>
      <vt:lpstr>Pulse amplitude modulation PAM (flat top) sampling</vt:lpstr>
      <vt:lpstr>Pulse amplitude modulation PAM (flat top) sampling</vt:lpstr>
      <vt:lpstr>Pulse amplitude modulation PAM (flat top) sampling</vt:lpstr>
      <vt:lpstr>Pulse amplitude modulation PAM (flat top) sampling</vt:lpstr>
      <vt:lpstr>Pulse amplitude modulation PAM (flat top) sampling</vt:lpstr>
      <vt:lpstr>Pulse amplitude modulation PAM (flat top) sampling</vt:lpstr>
      <vt:lpstr>Pulse amplitude modulation PAM (flat top) sampling</vt:lpstr>
      <vt:lpstr>Recovering of f(t) from the PAM samples</vt:lpstr>
      <vt:lpstr>Why PAM is so common in communication although it generates spectral distortion</vt:lpstr>
      <vt:lpstr>Why PAM is so common in communication although it generates spectral distortion</vt:lpstr>
      <vt:lpstr>Generation of flat top samples</vt:lpstr>
      <vt:lpstr>Generation of flat top samples</vt:lpstr>
      <vt:lpstr>Pulse width and pulse position modulation</vt:lpstr>
      <vt:lpstr>Pulse width and pulse position modulation</vt:lpstr>
      <vt:lpstr>Generation of PWM</vt:lpstr>
      <vt:lpstr>Generation of PPM</vt:lpstr>
      <vt:lpstr>Sampling example</vt:lpstr>
      <vt:lpstr>Sampling example</vt:lpstr>
    </vt:vector>
  </TitlesOfParts>
  <Company>SweetHaven Publishing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L. Heiserman</dc:creator>
  <cp:lastModifiedBy>Laura</cp:lastModifiedBy>
  <cp:revision>189</cp:revision>
  <dcterms:created xsi:type="dcterms:W3CDTF">2004-08-13T16:35:55Z</dcterms:created>
  <dcterms:modified xsi:type="dcterms:W3CDTF">2013-01-23T09:09:43Z</dcterms:modified>
</cp:coreProperties>
</file>