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 id="2147483804" r:id="rId2"/>
  </p:sldMasterIdLst>
  <p:sldIdLst>
    <p:sldId id="256" r:id="rId3"/>
    <p:sldId id="258" r:id="rId4"/>
    <p:sldId id="257" r:id="rId5"/>
    <p:sldId id="259" r:id="rId6"/>
    <p:sldId id="260" r:id="rId7"/>
    <p:sldId id="261" r:id="rId8"/>
    <p:sldId id="269" r:id="rId9"/>
    <p:sldId id="270" r:id="rId10"/>
    <p:sldId id="271" r:id="rId11"/>
    <p:sldId id="272" r:id="rId12"/>
    <p:sldId id="273" r:id="rId13"/>
    <p:sldId id="274" r:id="rId14"/>
    <p:sldId id="275" r:id="rId15"/>
    <p:sldId id="277" r:id="rId16"/>
    <p:sldId id="276" r:id="rId17"/>
    <p:sldId id="278" r:id="rId18"/>
    <p:sldId id="279" r:id="rId19"/>
    <p:sldId id="280" r:id="rId20"/>
    <p:sldId id="281" r:id="rId21"/>
    <p:sldId id="282" r:id="rId22"/>
    <p:sldId id="283" r:id="rId23"/>
    <p:sldId id="284" r:id="rId24"/>
    <p:sldId id="285" r:id="rId25"/>
    <p:sldId id="267"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smtClean="0"/>
              <a:t>10/18/2024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75218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4584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275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620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9675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C44961B7-6B89-48AB-966F-622E2788EECC}" type="datetimeFigureOut">
              <a:rPr lang="en-US" smtClean="0"/>
              <a:t>10/18/2024</a:t>
            </a:fld>
            <a:endParaRPr lang="en-US" dirty="0"/>
          </a:p>
        </p:txBody>
      </p:sp>
      <p:sp>
        <p:nvSpPr>
          <p:cNvPr id="8" name="Slide Number Placeholder 7"/>
          <p:cNvSpPr>
            <a:spLocks noGrp="1"/>
          </p:cNvSpPr>
          <p:nvPr>
            <p:ph type="sldNum" sz="quarter" idx="11"/>
          </p:nvPr>
        </p:nvSpPr>
        <p:spPr/>
        <p:txBody>
          <a:bodyPr/>
          <a:lstStyle/>
          <a:p>
            <a:fld id="{4FAB73BC-B049-4115-A692-8D63A059BFB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30749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CBC48EC7-AF6A-48D3-8284-14BACBEBDD84}"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78836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a:t>انقر لتحرير أنماط النص الرئيسي</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10/18/2024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25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10B90D90-AA62-404D-A741-635B4370F9CB}" type="datetimeFigureOut">
              <a:rPr lang="en-US" smtClean="0"/>
              <a:t>10/18/2024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319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10/18/2024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0871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CBC48EC7-AF6A-48D3-8284-14BACBEBDD84}"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itle 7"/>
          <p:cNvSpPr>
            <a:spLocks noGrp="1"/>
          </p:cNvSpPr>
          <p:nvPr>
            <p:ph type="title"/>
          </p:nvPr>
        </p:nvSpPr>
        <p:spPr/>
        <p:txBody>
          <a:bodyPr/>
          <a:lstStyle/>
          <a:p>
            <a:r>
              <a:rPr lang="ar-SA"/>
              <a:t>انقر لتحرير نمط العنوان الرئيسي</a:t>
            </a:r>
            <a:endParaRPr lang="en-US"/>
          </a:p>
        </p:txBody>
      </p:sp>
    </p:spTree>
    <p:extLst>
      <p:ext uri="{BB962C8B-B14F-4D97-AF65-F5344CB8AC3E}">
        <p14:creationId xmlns:p14="http://schemas.microsoft.com/office/powerpoint/2010/main" val="38650877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smtClean="0"/>
              <a:t>10/18/2024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7918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a:t>انقر فوق الأيقونة لإضافة صورة</a:t>
            </a:r>
            <a:endParaRPr lang="en-US" dirty="0"/>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CBC48EC7-AF6A-48D3-8284-14BACBEBDD84}"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ar-SA"/>
              <a:t>انقر لتحرير نمط العنوان الرئيسي</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291180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D11A6AA8-A04B-4104-9AE2-BD48D340E27F}"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8048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B4E0BF79-FAC6-4A96-8DE1-F7B82E2E1652}" type="datetimeFigureOut">
              <a:rPr lang="en-US" smtClean="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616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smtClean="0"/>
              <a:t>10/18/2024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14207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10/18/2024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72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10/18/2024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406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10/18/2024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277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10/18/2024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0197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8" name="Date Placeholder 7"/>
          <p:cNvSpPr>
            <a:spLocks noGrp="1"/>
          </p:cNvSpPr>
          <p:nvPr>
            <p:ph type="dt" sz="half" idx="10"/>
          </p:nvPr>
        </p:nvSpPr>
        <p:spPr/>
        <p:txBody>
          <a:bodyPr/>
          <a:lstStyle/>
          <a:p>
            <a:fld id="{1CF131DD-A141-4471-BCF9-C6073EDD7E20}" type="datetimeFigureOut">
              <a:rPr lang="en-US" smtClean="0"/>
              <a:t>10/18/2024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653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smtClean="0"/>
              <a:t>10/18/2024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300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10/18/2024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027970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1"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CBC48EC7-AF6A-48D3-8284-14BACBEBDD84}" type="datetimeFigureOut">
              <a:rPr lang="en-US" smtClean="0"/>
              <a:t>10/18/2024</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4FAB73BC-B049-4115-A692-8D63A059BFB8}" type="slidenum">
              <a:rPr lang="en-US" smtClean="0"/>
              <a:pPr/>
              <a:t>‹#›</a:t>
            </a:fld>
            <a:endParaRPr lang="en-US" dirty="0"/>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800116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linkedin.com/pulse/factors-influencing-quality-healthcare-services-krishna-kavya" TargetMode="External"/><Relationship Id="rId2" Type="http://schemas.openxmlformats.org/officeDocument/2006/relationships/hyperlink" Target="https://www.who.int/health-topics/quality-of-care#tab=tab_1" TargetMode="External"/><Relationship Id="rId1" Type="http://schemas.openxmlformats.org/officeDocument/2006/relationships/slideLayout" Target="../slideLayouts/slideLayout2.xml"/><Relationship Id="rId5" Type="http://schemas.openxmlformats.org/officeDocument/2006/relationships/hyperlink" Target="https://www.hsph.harvard.edu/ecpe/8-healthcare-quality-improvement-tips/" TargetMode="External"/><Relationship Id="rId4" Type="http://schemas.openxmlformats.org/officeDocument/2006/relationships/hyperlink" Target="https://www.ncbi.nlm.nih.gov/books/NBK22227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198E42-E0E6-C6D4-DE8A-48555A19A02F}"/>
              </a:ext>
            </a:extLst>
          </p:cNvPr>
          <p:cNvSpPr>
            <a:spLocks noGrp="1"/>
          </p:cNvSpPr>
          <p:nvPr>
            <p:ph type="ctrTitle"/>
          </p:nvPr>
        </p:nvSpPr>
        <p:spPr/>
        <p:txBody>
          <a:bodyPr/>
          <a:lstStyle/>
          <a:p>
            <a:r>
              <a:rPr lang="en-US" dirty="0"/>
              <a:t>Health care quality</a:t>
            </a:r>
            <a:endParaRPr lang="ar-SA" dirty="0"/>
          </a:p>
        </p:txBody>
      </p:sp>
      <p:sp>
        <p:nvSpPr>
          <p:cNvPr id="6" name="عنصر نائب للنص 5">
            <a:extLst>
              <a:ext uri="{FF2B5EF4-FFF2-40B4-BE49-F238E27FC236}">
                <a16:creationId xmlns:a16="http://schemas.microsoft.com/office/drawing/2014/main" id="{22D0044D-331C-DA7D-E3E3-66BBB3AD562D}"/>
              </a:ext>
            </a:extLst>
          </p:cNvPr>
          <p:cNvSpPr>
            <a:spLocks noGrp="1"/>
          </p:cNvSpPr>
          <p:nvPr>
            <p:ph type="subTitle" idx="1"/>
          </p:nvPr>
        </p:nvSpPr>
        <p:spPr>
          <a:xfrm>
            <a:off x="7820660" y="3926840"/>
            <a:ext cx="3040380" cy="1710263"/>
          </a:xfrm>
        </p:spPr>
        <p:txBody>
          <a:bodyPr>
            <a:normAutofit/>
          </a:bodyPr>
          <a:lstStyle/>
          <a:p>
            <a:r>
              <a:rPr lang="ar-SA" dirty="0"/>
              <a:t>مروة عزمي جابر </a:t>
            </a:r>
          </a:p>
          <a:p>
            <a:r>
              <a:rPr lang="ar-SA" dirty="0"/>
              <a:t>رحيق معزوز نمر </a:t>
            </a:r>
          </a:p>
          <a:p>
            <a:r>
              <a:rPr lang="ar-SA" dirty="0"/>
              <a:t>رند محمد زنديق </a:t>
            </a:r>
          </a:p>
          <a:p>
            <a:r>
              <a:rPr lang="ar-SA" dirty="0"/>
              <a:t>سهى صابر شافعي </a:t>
            </a:r>
          </a:p>
          <a:p>
            <a:r>
              <a:rPr lang="ar-SA" dirty="0"/>
              <a:t>رحيق عايد صباح</a:t>
            </a:r>
          </a:p>
        </p:txBody>
      </p:sp>
    </p:spTree>
    <p:extLst>
      <p:ext uri="{BB962C8B-B14F-4D97-AF65-F5344CB8AC3E}">
        <p14:creationId xmlns:p14="http://schemas.microsoft.com/office/powerpoint/2010/main" val="398126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0B9B35B-6166-BEF3-3595-D31318FBAC2B}"/>
              </a:ext>
            </a:extLst>
          </p:cNvPr>
          <p:cNvSpPr>
            <a:spLocks noGrp="1"/>
          </p:cNvSpPr>
          <p:nvPr>
            <p:ph idx="1"/>
          </p:nvPr>
        </p:nvSpPr>
        <p:spPr>
          <a:xfrm>
            <a:off x="1066800" y="751840"/>
            <a:ext cx="10058400" cy="5283200"/>
          </a:xfrm>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4.Shared knowledge and the free flow of information. Patients should have unfettered access to their own medical information and to clinical knowledge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5-Evidence-based decision making. Patients should receive care based on the best available scientific knowledge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6.Safety as a system property. Patients should be safe from injury caused by the care system.</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7- Continuous decrease in waste. The health system should not waste resources or patient time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8- Cooperation among clinicians. Clinicians and institutions should actively collaborate and communicate to ensure an appropriate exchange of information and coordination of care.</a:t>
            </a:r>
            <a:endParaRPr kumimoji="0" lang="x-none"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427137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1CBBB3-AEA8-CA10-4CAC-B18DE6392A16}"/>
              </a:ext>
            </a:extLst>
          </p:cNvPr>
          <p:cNvSpPr>
            <a:spLocks noGrp="1"/>
          </p:cNvSpPr>
          <p:nvPr>
            <p:ph type="title"/>
          </p:nvPr>
        </p:nvSpPr>
        <p:spPr/>
        <p:txBody>
          <a:bodyPr>
            <a:noAutofit/>
          </a:bodyPr>
          <a:lstStyle/>
          <a:p>
            <a:r>
              <a:rPr lang="en-US" sz="3600" b="1" dirty="0">
                <a:latin typeface="Algerian" panose="04020705040A02060702" pitchFamily="82" charset="0"/>
              </a:rPr>
              <a:t>How would a national health care report affect efforts to improve quality?</a:t>
            </a:r>
          </a:p>
        </p:txBody>
      </p:sp>
      <p:sp>
        <p:nvSpPr>
          <p:cNvPr id="3" name="عنصر نائب للمحتوى 2">
            <a:extLst>
              <a:ext uri="{FF2B5EF4-FFF2-40B4-BE49-F238E27FC236}">
                <a16:creationId xmlns:a16="http://schemas.microsoft.com/office/drawing/2014/main" id="{11F4388A-D255-29CB-FCBF-5367F12984AF}"/>
              </a:ext>
            </a:extLst>
          </p:cNvPr>
          <p:cNvSpPr>
            <a:spLocks noGrp="1"/>
          </p:cNvSpPr>
          <p:nvPr>
            <p:ph idx="1"/>
          </p:nvPr>
        </p:nvSpPr>
        <p:spPr/>
        <p:txBody>
          <a:bodyPr/>
          <a:lstStyle/>
          <a:p>
            <a:pPr marL="0" indent="0" algn="l">
              <a:buNone/>
            </a:pPr>
            <a:r>
              <a:rPr lang="en-US" sz="2400" dirty="0"/>
              <a:t>Standardization and Benchmarks: Health care providers would be able to compare their performance to national standards using the benchmarks provided by the report. </a:t>
            </a:r>
            <a:br>
              <a:rPr lang="en-US" sz="2400" dirty="0"/>
            </a:br>
            <a:br>
              <a:rPr lang="en-US" sz="2400" dirty="0"/>
            </a:br>
            <a:r>
              <a:rPr lang="en-US" sz="2400" dirty="0"/>
              <a:t>Accountability and Transparency: The report's publication of national health care data promotes accountability and transparency by making it simpler for the general public and healthcare professionals to comprehend the quality of services.</a:t>
            </a:r>
          </a:p>
          <a:p>
            <a:endParaRPr lang="en-US" dirty="0"/>
          </a:p>
        </p:txBody>
      </p:sp>
    </p:spTree>
    <p:extLst>
      <p:ext uri="{BB962C8B-B14F-4D97-AF65-F5344CB8AC3E}">
        <p14:creationId xmlns:p14="http://schemas.microsoft.com/office/powerpoint/2010/main" val="154241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B725C66-4E41-FB24-DA0F-616882FD209C}"/>
              </a:ext>
            </a:extLst>
          </p:cNvPr>
          <p:cNvSpPr>
            <a:spLocks noGrp="1"/>
          </p:cNvSpPr>
          <p:nvPr>
            <p:ph idx="1"/>
          </p:nvPr>
        </p:nvSpPr>
        <p:spPr>
          <a:xfrm>
            <a:off x="1066800" y="325120"/>
            <a:ext cx="10058400" cy="6278880"/>
          </a:xfrm>
        </p:spPr>
        <p:txBody>
          <a:bodyPr>
            <a:noAutofit/>
          </a:bodyPr>
          <a:lstStyle/>
          <a:p>
            <a:pPr marL="0" indent="0" algn="l">
              <a:buNone/>
            </a:pPr>
            <a:r>
              <a:rPr lang="en-US" sz="2400" dirty="0"/>
              <a:t>Making Informed Decisions: By using the data, policymakers may decide more intelligently where to spend money and what laws to enact or change. It can influence decisions made by healthcare professionals in order to improve particular health outcomes.</a:t>
            </a:r>
          </a:p>
          <a:p>
            <a:pPr marL="0" indent="0" algn="l">
              <a:buNone/>
            </a:pPr>
            <a:endParaRPr lang="en-US" sz="2400" dirty="0"/>
          </a:p>
          <a:p>
            <a:pPr marL="0" indent="0" algn="l">
              <a:buNone/>
            </a:pPr>
            <a:r>
              <a:rPr lang="en-US" sz="2400" dirty="0"/>
              <a:t>Put Evidence-Based Practices First: Providers can gain a better understanding of the effects of various treatments and interventions by using national data. This can raise the standard of treatment by promoting the use of evidence-based methods.</a:t>
            </a:r>
          </a:p>
          <a:p>
            <a:pPr marL="0" indent="0" algn="l">
              <a:buNone/>
            </a:pPr>
            <a:endParaRPr lang="en-US" sz="2400" dirty="0"/>
          </a:p>
          <a:p>
            <a:pPr marL="0" indent="0" algn="l">
              <a:buNone/>
            </a:pPr>
            <a:r>
              <a:rPr lang="en-US" sz="2400" dirty="0"/>
              <a:t>Patient-Centered Care: Metrics on patient outcomes and satisfaction may be included in a national report, which may motivate health systems to give patient-centered care top priority. It aids in emphasizing how crucial the patient experience is to the general standard of healthcare. </a:t>
            </a:r>
          </a:p>
        </p:txBody>
      </p:sp>
    </p:spTree>
    <p:extLst>
      <p:ext uri="{BB962C8B-B14F-4D97-AF65-F5344CB8AC3E}">
        <p14:creationId xmlns:p14="http://schemas.microsoft.com/office/powerpoint/2010/main" val="37888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D61108-8643-777E-A967-EE9537F62114}"/>
              </a:ext>
            </a:extLst>
          </p:cNvPr>
          <p:cNvSpPr>
            <a:spLocks noGrp="1"/>
          </p:cNvSpPr>
          <p:nvPr>
            <p:ph type="title"/>
          </p:nvPr>
        </p:nvSpPr>
        <p:spPr/>
        <p:txBody>
          <a:bodyPr>
            <a:normAutofit/>
          </a:bodyPr>
          <a:lstStyle/>
          <a:p>
            <a:r>
              <a:rPr lang="en-US" sz="3600" b="1" dirty="0">
                <a:latin typeface="Algerian" panose="04020705040A02060702" pitchFamily="82" charset="0"/>
              </a:rPr>
              <a:t>what are example of quality improvement initiation in health care?</a:t>
            </a:r>
            <a:endParaRPr lang="en-US" dirty="0"/>
          </a:p>
        </p:txBody>
      </p:sp>
      <p:sp>
        <p:nvSpPr>
          <p:cNvPr id="3" name="عنصر نائب للمحتوى 2">
            <a:extLst>
              <a:ext uri="{FF2B5EF4-FFF2-40B4-BE49-F238E27FC236}">
                <a16:creationId xmlns:a16="http://schemas.microsoft.com/office/drawing/2014/main" id="{67C078CC-B5FD-2056-7E18-4A31C31898F8}"/>
              </a:ext>
            </a:extLst>
          </p:cNvPr>
          <p:cNvSpPr>
            <a:spLocks noGrp="1"/>
          </p:cNvSpPr>
          <p:nvPr>
            <p:ph idx="1"/>
          </p:nvPr>
        </p:nvSpPr>
        <p:spPr/>
        <p:txBody>
          <a:bodyPr>
            <a:normAutofit lnSpcReduction="10000"/>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1. </a:t>
            </a:r>
            <a:r>
              <a:rPr kumimoji="0" lang="en-US" sz="3200" b="1" i="0" u="none" strike="noStrike" kern="1200" cap="none" spc="0" normalizeH="0" baseline="0" noProof="0" dirty="0">
                <a:ln>
                  <a:noFill/>
                </a:ln>
                <a:solidFill>
                  <a:prstClr val="black"/>
                </a:solidFill>
                <a:effectLst/>
                <a:uLnTx/>
                <a:uFillTx/>
                <a:latin typeface="Calibri"/>
                <a:ea typeface="+mn-ea"/>
                <a:cs typeface="+mn-cs"/>
              </a:rPr>
              <a:t>Reducing Hospital-Acquired Infections (HAIs).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2. </a:t>
            </a:r>
            <a:r>
              <a:rPr kumimoji="0" lang="en-US" sz="3200" b="1" i="0" u="none" strike="noStrike" kern="1200" cap="none" spc="0" normalizeH="0" baseline="0" noProof="0" dirty="0">
                <a:ln>
                  <a:noFill/>
                </a:ln>
                <a:solidFill>
                  <a:prstClr val="black"/>
                </a:solidFill>
                <a:effectLst/>
                <a:uLnTx/>
                <a:uFillTx/>
                <a:latin typeface="Calibri"/>
                <a:ea typeface="+mn-ea"/>
                <a:cs typeface="+mn-cs"/>
              </a:rPr>
              <a:t>Improving Medication Safety.</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3. </a:t>
            </a:r>
            <a:r>
              <a:rPr kumimoji="0" lang="en-US" sz="3200" b="1" i="0" u="none" strike="noStrike" kern="1200" cap="none" spc="0" normalizeH="0" baseline="0" noProof="0" dirty="0">
                <a:ln>
                  <a:noFill/>
                </a:ln>
                <a:solidFill>
                  <a:prstClr val="black"/>
                </a:solidFill>
                <a:effectLst/>
                <a:uLnTx/>
                <a:uFillTx/>
                <a:latin typeface="Calibri"/>
                <a:ea typeface="+mn-ea"/>
                <a:cs typeface="+mn-cs"/>
              </a:rPr>
              <a:t>Reducing Hospital Readmissions.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4. </a:t>
            </a:r>
            <a:r>
              <a:rPr kumimoji="0" lang="en-US" sz="3200" b="1" i="0" u="none" strike="noStrike" kern="1200" cap="none" spc="0" normalizeH="0" baseline="0" noProof="0" dirty="0">
                <a:ln>
                  <a:noFill/>
                </a:ln>
                <a:solidFill>
                  <a:prstClr val="black"/>
                </a:solidFill>
                <a:effectLst/>
                <a:uLnTx/>
                <a:uFillTx/>
                <a:latin typeface="Calibri"/>
                <a:ea typeface="+mn-ea"/>
                <a:cs typeface="+mn-cs"/>
              </a:rPr>
              <a:t>Enhancing Communication and Care Coordination.</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5</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a:ln>
                  <a:noFill/>
                </a:ln>
                <a:solidFill>
                  <a:prstClr val="black"/>
                </a:solidFill>
                <a:effectLst/>
                <a:uLnTx/>
                <a:uFillTx/>
                <a:latin typeface="Calibri"/>
                <a:ea typeface="+mn-ea"/>
                <a:cs typeface="+mn-cs"/>
              </a:rPr>
              <a:t>Promoting Evidence-Based Practices.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6.</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a:ln>
                  <a:noFill/>
                </a:ln>
                <a:solidFill>
                  <a:prstClr val="black"/>
                </a:solidFill>
                <a:effectLst/>
                <a:uLnTx/>
                <a:uFillTx/>
                <a:latin typeface="Calibri"/>
                <a:ea typeface="+mn-ea"/>
                <a:cs typeface="+mn-cs"/>
              </a:rPr>
              <a:t>Optimizing End-of-Life Care.</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52513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sz="440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عنصر نائب للمحتوى 5"/>
          <p:cNvSpPr>
            <a:spLocks noGrp="1"/>
          </p:cNvSpPr>
          <p:nvPr>
            <p:ph idx="1"/>
          </p:nvPr>
        </p:nvSpPr>
        <p:spPr/>
        <p:txBody>
          <a:bodyPr/>
          <a:lstStyle/>
          <a:p>
            <a:endParaRPr lang="ar-SA" dirty="0"/>
          </a:p>
        </p:txBody>
      </p:sp>
    </p:spTree>
    <p:extLst>
      <p:ext uri="{BB962C8B-B14F-4D97-AF65-F5344CB8AC3E}">
        <p14:creationId xmlns:p14="http://schemas.microsoft.com/office/powerpoint/2010/main" val="1751369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2">
            <a:extLst>
              <a:ext uri="{FF2B5EF4-FFF2-40B4-BE49-F238E27FC236}">
                <a16:creationId xmlns:a16="http://schemas.microsoft.com/office/drawing/2014/main" id="{678B0DAC-CB00-5B84-A901-07A77659AC6B}"/>
              </a:ext>
            </a:extLst>
          </p:cNvPr>
          <p:cNvSpPr>
            <a:spLocks noGrp="1"/>
          </p:cNvSpPr>
          <p:nvPr>
            <p:ph type="title"/>
          </p:nvPr>
        </p:nvSpPr>
        <p:spPr>
          <a:xfrm>
            <a:off x="1066800" y="642594"/>
            <a:ext cx="10058400" cy="1531646"/>
          </a:xfrm>
          <a:prstGeom prst="rect">
            <a:avLst/>
          </a:prstGeo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r" defTabSz="914400" rtl="1"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2pPr>
            <a:lvl3pPr marL="914400" indent="0" algn="r" defTabSz="914400" rtl="1"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3pPr>
            <a:lvl4pPr marL="1371600" indent="0" algn="r" defTabSz="914400" rtl="1"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4pPr>
            <a:lvl5pPr marL="1828800" indent="0" algn="r" defTabSz="914400" rtl="1" eaLnBrk="1" latinLnBrk="0" hangingPunct="1">
              <a:spcBef>
                <a:spcPct val="20000"/>
              </a:spcBef>
              <a:buClr>
                <a:schemeClr val="tx2"/>
              </a:buClr>
              <a:buFont typeface="Arial" pitchFamily="34" charset="0"/>
              <a:buNone/>
              <a:defRPr sz="1400" kern="1200" baseline="0">
                <a:solidFill>
                  <a:schemeClr val="tx1">
                    <a:tint val="75000"/>
                  </a:schemeClr>
                </a:solidFill>
                <a:latin typeface="+mn-lt"/>
                <a:ea typeface="+mn-ea"/>
                <a:cs typeface="+mn-cs"/>
              </a:defRPr>
            </a:lvl5pPr>
            <a:lvl6pPr marL="2286000" indent="0" algn="r" defTabSz="914400" rtl="1"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r" defTabSz="914400" rtl="1"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r" defTabSz="914400" rtl="1"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r" defTabSz="914400" rtl="1"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1" eaLnBrk="1" fontAlgn="auto" latinLnBrk="0" hangingPunct="1">
              <a:lnSpc>
                <a:spcPct val="100000"/>
              </a:lnSpc>
              <a:spcBef>
                <a:spcPct val="20000"/>
              </a:spcBef>
              <a:spcAft>
                <a:spcPts val="600"/>
              </a:spcAft>
              <a:buClrTx/>
              <a:buSzTx/>
              <a:buFont typeface="Arial" pitchFamily="34" charset="0"/>
              <a:buNone/>
              <a:tabLst/>
              <a:defRPr/>
            </a:pPr>
            <a:r>
              <a:rPr kumimoji="0" lang="en-US" sz="4000" b="1" i="0" u="none" strike="noStrike" kern="1200" cap="all" spc="120" normalizeH="0" baseline="0" noProof="0" dirty="0">
                <a:ln>
                  <a:noFill/>
                </a:ln>
                <a:solidFill>
                  <a:schemeClr val="tx1"/>
                </a:solidFill>
                <a:effectLst/>
                <a:uLnTx/>
                <a:uFillTx/>
                <a:latin typeface="Algerian" panose="04020705040A02060702" pitchFamily="82" charset="0"/>
              </a:rPr>
              <a:t>Six Sigma Methodology in Healthcare: </a:t>
            </a:r>
            <a:endParaRPr kumimoji="0" lang="ar-SA" sz="4000" b="1" i="0" u="none" strike="noStrike" kern="1200" cap="all" spc="120" normalizeH="0" baseline="0" noProof="0" dirty="0">
              <a:ln>
                <a:noFill/>
              </a:ln>
              <a:solidFill>
                <a:schemeClr val="tx1"/>
              </a:solidFill>
              <a:effectLst/>
              <a:uLnTx/>
              <a:uFillTx/>
              <a:latin typeface="Algerian" panose="04020705040A02060702" pitchFamily="82" charset="0"/>
              <a:cs typeface="Arial" panose="020B0604020202020204" pitchFamily="34" charset="0"/>
            </a:endParaRPr>
          </a:p>
        </p:txBody>
      </p:sp>
      <p:sp>
        <p:nvSpPr>
          <p:cNvPr id="5" name="عنوان 1">
            <a:extLst>
              <a:ext uri="{FF2B5EF4-FFF2-40B4-BE49-F238E27FC236}">
                <a16:creationId xmlns:a16="http://schemas.microsoft.com/office/drawing/2014/main" id="{F1000625-B9A2-B898-7827-E157E5B8DE02}"/>
              </a:ext>
            </a:extLst>
          </p:cNvPr>
          <p:cNvSpPr>
            <a:spLocks noGrp="1"/>
          </p:cNvSpPr>
          <p:nvPr>
            <p:ph idx="1"/>
          </p:nvPr>
        </p:nvSpPr>
        <p:spPr>
          <a:xfrm>
            <a:off x="1066800" y="2103120"/>
            <a:ext cx="7731760" cy="4429760"/>
          </a:xfrm>
          <a:prstGeom prst="rect">
            <a:avLst/>
          </a:prstGeom>
        </p:spPr>
        <p:txBody>
          <a:bodyPr vert="horz" lIns="91440" tIns="45720" rIns="91440" bIns="45720" rtlCol="0" anchor="t">
            <a:noAutofit/>
          </a:bodyPr>
          <a:lstStyle>
            <a:lvl1pPr algn="l" defTabSz="914400" rtl="1" eaLnBrk="1" latinLnBrk="0" hangingPunct="1">
              <a:lnSpc>
                <a:spcPct val="100000"/>
              </a:lnSpc>
              <a:spcBef>
                <a:spcPct val="0"/>
              </a:spcBef>
              <a:buNone/>
              <a:defRPr sz="8800" b="0" kern="1200" cap="all" spc="-80" baseline="0">
                <a:solidFill>
                  <a:schemeClr val="tx1"/>
                </a:solidFill>
                <a:latin typeface="+mj-lt"/>
                <a:ea typeface="+mj-ea"/>
                <a:cs typeface="+mj-cs"/>
              </a:defRPr>
            </a:lvl1p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80" normalizeH="0" baseline="0" noProof="0" dirty="0">
                <a:ln>
                  <a:noFill/>
                </a:ln>
                <a:solidFill>
                  <a:srgbClr val="000000"/>
                </a:solidFill>
                <a:effectLst/>
                <a:uLnTx/>
                <a:uFillTx/>
                <a:latin typeface="Arial"/>
                <a:ea typeface="+mj-ea"/>
                <a:cs typeface="+mj-cs"/>
              </a:rPr>
              <a:t>6 Sigma Requires Five Steps For Quality Improvement</a:t>
            </a:r>
            <a:br>
              <a:rPr kumimoji="0" lang="en-US" sz="2400" b="1" i="0" u="none" strike="noStrike" kern="1200" cap="none" spc="-80" normalizeH="0" baseline="0" noProof="0" dirty="0">
                <a:ln>
                  <a:noFill/>
                </a:ln>
                <a:solidFill>
                  <a:srgbClr val="000000"/>
                </a:solidFill>
                <a:effectLst/>
                <a:uLnTx/>
                <a:uFillTx/>
                <a:latin typeface="Arial"/>
                <a:ea typeface="+mj-ea"/>
                <a:cs typeface="+mj-cs"/>
              </a:rPr>
            </a:br>
            <a:br>
              <a:rPr kumimoji="0" lang="en-US" sz="2400" b="1" i="0" u="none" strike="noStrike" kern="1200" cap="none" spc="-80" normalizeH="0" baseline="0" noProof="0" dirty="0">
                <a:ln>
                  <a:noFill/>
                </a:ln>
                <a:solidFill>
                  <a:srgbClr val="000000"/>
                </a:solidFill>
                <a:effectLst/>
                <a:uLnTx/>
                <a:uFillTx/>
                <a:latin typeface="Arial"/>
                <a:ea typeface="+mj-ea"/>
                <a:cs typeface="+mj-cs"/>
              </a:rPr>
            </a:br>
            <a:r>
              <a:rPr kumimoji="0" lang="en-US" sz="2400" b="1" i="0" u="none" strike="noStrike" kern="1200" cap="none" spc="-80" normalizeH="0" baseline="0" noProof="0" dirty="0">
                <a:ln>
                  <a:noFill/>
                </a:ln>
                <a:solidFill>
                  <a:srgbClr val="000000"/>
                </a:solidFill>
                <a:effectLst/>
                <a:uLnTx/>
                <a:uFillTx/>
                <a:latin typeface="Arial"/>
                <a:ea typeface="+mj-ea"/>
                <a:cs typeface="+mj-cs"/>
              </a:rPr>
              <a:t>DMAIC</a:t>
            </a:r>
            <a:r>
              <a:rPr kumimoji="0" lang="en-US" sz="2400" b="0" i="0" u="none" strike="noStrike" kern="1200" cap="none" spc="-80" normalizeH="0" baseline="0" noProof="0" dirty="0">
                <a:ln>
                  <a:noFill/>
                </a:ln>
                <a:solidFill>
                  <a:srgbClr val="000000"/>
                </a:solidFill>
                <a:effectLst/>
                <a:uLnTx/>
                <a:uFillTx/>
                <a:latin typeface="Arial"/>
                <a:ea typeface="+mj-ea"/>
                <a:cs typeface="+mj-cs"/>
              </a:rPr>
              <a:t> Is The Central Idea Of Six Sigma. Let's Review Some Guidelines To See How DMAIC Could Help Healthcare Institutions.</a:t>
            </a:r>
            <a:br>
              <a:rPr kumimoji="0" lang="en-US" sz="2400" b="0" i="0" u="none" strike="noStrike" kern="1200" cap="none" spc="-80" normalizeH="0" baseline="0" noProof="0" dirty="0">
                <a:ln>
                  <a:noFill/>
                </a:ln>
                <a:solidFill>
                  <a:srgbClr val="000000"/>
                </a:solidFill>
                <a:effectLst/>
                <a:uLnTx/>
                <a:uFillTx/>
                <a:latin typeface="Arial"/>
                <a:ea typeface="+mj-ea"/>
                <a:cs typeface="+mj-cs"/>
              </a:rPr>
            </a:br>
            <a:br>
              <a:rPr kumimoji="0" lang="ar-SA" sz="2400" b="0" i="0" u="none" strike="noStrike" kern="1200" cap="none" spc="-80" normalizeH="0" baseline="0" noProof="0" dirty="0">
                <a:ln>
                  <a:noFill/>
                </a:ln>
                <a:solidFill>
                  <a:srgbClr val="000000"/>
                </a:solidFill>
                <a:effectLst/>
                <a:uLnTx/>
                <a:uFillTx/>
                <a:latin typeface="Arial"/>
                <a:ea typeface="+mj-ea"/>
                <a:cs typeface="Tahoma" panose="020B0604030504040204" pitchFamily="34" charset="0"/>
              </a:rPr>
            </a:br>
            <a:r>
              <a:rPr kumimoji="0" lang="en-US" sz="2400" b="1" i="0" u="none" strike="noStrike" kern="1200" cap="none" spc="-80" normalizeH="0" baseline="0" noProof="0" dirty="0">
                <a:ln>
                  <a:noFill/>
                </a:ln>
                <a:solidFill>
                  <a:srgbClr val="000000"/>
                </a:solidFill>
                <a:effectLst/>
                <a:uLnTx/>
                <a:uFillTx/>
                <a:latin typeface="Arial"/>
                <a:ea typeface="+mj-ea"/>
                <a:cs typeface="+mj-cs"/>
              </a:rPr>
              <a:t>1. the Define </a:t>
            </a:r>
            <a:r>
              <a:rPr kumimoji="0" lang="en-US" sz="2400" b="1" i="0" u="none" strike="noStrike" kern="1200" cap="none" spc="-80" normalizeH="0" baseline="0" noProof="0" dirty="0" err="1">
                <a:ln>
                  <a:noFill/>
                </a:ln>
                <a:solidFill>
                  <a:srgbClr val="000000"/>
                </a:solidFill>
                <a:effectLst/>
                <a:uLnTx/>
                <a:uFillTx/>
                <a:latin typeface="Arial"/>
                <a:ea typeface="+mj-ea"/>
                <a:cs typeface="+mj-cs"/>
              </a:rPr>
              <a:t>phase</a:t>
            </a:r>
            <a:r>
              <a:rPr kumimoji="0" lang="en-US" sz="2400" b="0" i="0" u="none" strike="noStrike" kern="1200" cap="none" spc="-80" normalizeH="0" baseline="0" noProof="0" dirty="0" err="1">
                <a:ln>
                  <a:noFill/>
                </a:ln>
                <a:solidFill>
                  <a:srgbClr val="000000"/>
                </a:solidFill>
                <a:effectLst/>
                <a:uLnTx/>
                <a:uFillTx/>
                <a:latin typeface="Arial"/>
                <a:ea typeface="+mj-ea"/>
                <a:cs typeface="+mj-cs"/>
              </a:rPr>
              <a:t>:Problem</a:t>
            </a:r>
            <a:r>
              <a:rPr kumimoji="0" lang="en-US" sz="2400" b="0" i="0" u="none" strike="noStrike" kern="1200" cap="none" spc="-80" normalizeH="0" baseline="0" noProof="0" dirty="0">
                <a:ln>
                  <a:noFill/>
                </a:ln>
                <a:solidFill>
                  <a:srgbClr val="000000"/>
                </a:solidFill>
                <a:effectLst/>
                <a:uLnTx/>
                <a:uFillTx/>
                <a:latin typeface="Arial"/>
                <a:ea typeface="+mj-ea"/>
                <a:cs typeface="+mj-cs"/>
              </a:rPr>
              <a:t> identification and project goals are established during the Define phase. For instance, this can entail determining a certain aspect of patient care that need enhancement, such ER wait times, </a:t>
            </a:r>
            <a:r>
              <a:rPr kumimoji="0" lang="en-US" sz="2400" b="0" i="0" u="none" strike="noStrike" kern="1200" cap="none" spc="-80" normalizeH="0" baseline="0" noProof="0" dirty="0" err="1">
                <a:ln>
                  <a:noFill/>
                </a:ln>
                <a:solidFill>
                  <a:srgbClr val="000000"/>
                </a:solidFill>
                <a:effectLst/>
                <a:uLnTx/>
                <a:uFillTx/>
                <a:latin typeface="Arial"/>
                <a:ea typeface="+mj-ea"/>
                <a:cs typeface="+mj-cs"/>
              </a:rPr>
              <a:t>lacke</a:t>
            </a:r>
            <a:r>
              <a:rPr kumimoji="0" lang="en-US" sz="2400" b="0" i="0" u="none" strike="noStrike" kern="1200" cap="none" spc="-80" normalizeH="0" baseline="0" noProof="0" dirty="0">
                <a:ln>
                  <a:noFill/>
                </a:ln>
                <a:solidFill>
                  <a:srgbClr val="000000"/>
                </a:solidFill>
                <a:effectLst/>
                <a:uLnTx/>
                <a:uFillTx/>
                <a:latin typeface="Arial"/>
                <a:ea typeface="+mj-ea"/>
                <a:cs typeface="+mj-cs"/>
              </a:rPr>
              <a:t> of </a:t>
            </a:r>
            <a:r>
              <a:rPr kumimoji="0" lang="en-US" sz="2400" b="0" i="0" u="none" strike="noStrike" kern="1200" cap="none" spc="-80" normalizeH="0" baseline="0" noProof="0" dirty="0" err="1">
                <a:ln>
                  <a:noFill/>
                </a:ln>
                <a:solidFill>
                  <a:srgbClr val="000000"/>
                </a:solidFill>
                <a:effectLst/>
                <a:uLnTx/>
                <a:uFillTx/>
                <a:latin typeface="Arial"/>
                <a:ea typeface="+mj-ea"/>
                <a:cs typeface="+mj-cs"/>
              </a:rPr>
              <a:t>supplement,medication</a:t>
            </a:r>
            <a:r>
              <a:rPr kumimoji="0" lang="en-US" sz="2400" b="0" i="0" u="none" strike="noStrike" kern="1200" cap="none" spc="-80" normalizeH="0" baseline="0" noProof="0" dirty="0">
                <a:ln>
                  <a:noFill/>
                </a:ln>
                <a:solidFill>
                  <a:srgbClr val="000000"/>
                </a:solidFill>
                <a:effectLst/>
                <a:uLnTx/>
                <a:uFillTx/>
                <a:latin typeface="Arial"/>
                <a:ea typeface="+mj-ea"/>
                <a:cs typeface="+mj-cs"/>
              </a:rPr>
              <a:t> error ,poor communication</a:t>
            </a:r>
            <a:r>
              <a:rPr kumimoji="0" lang="en-US" sz="2400" b="0" i="0" u="none" strike="noStrike" kern="1200" cap="all" spc="-80" normalizeH="0" baseline="0" noProof="0" dirty="0">
                <a:ln>
                  <a:noFill/>
                </a:ln>
                <a:solidFill>
                  <a:srgbClr val="000000"/>
                </a:solidFill>
                <a:effectLst/>
                <a:uLnTx/>
                <a:uFillTx/>
                <a:latin typeface="Arial"/>
                <a:ea typeface="+mj-ea"/>
                <a:cs typeface="+mj-cs"/>
              </a:rPr>
              <a:t>.</a:t>
            </a:r>
            <a:endParaRPr kumimoji="0" lang="ar-SA" sz="2400" b="0" i="0" u="none" strike="noStrike" kern="1200" cap="all" spc="-80" normalizeH="0" baseline="0" noProof="0" dirty="0">
              <a:ln>
                <a:noFill/>
              </a:ln>
              <a:solidFill>
                <a:srgbClr val="000000"/>
              </a:solidFill>
              <a:effectLst/>
              <a:uLnTx/>
              <a:uFillTx/>
              <a:latin typeface="Arial"/>
              <a:ea typeface="+mj-ea"/>
              <a:cs typeface="Tahoma" panose="020B0604030504040204" pitchFamily="34" charset="0"/>
            </a:endParaRPr>
          </a:p>
        </p:txBody>
      </p:sp>
      <p:pic>
        <p:nvPicPr>
          <p:cNvPr id="6" name="صورة 5">
            <a:extLst>
              <a:ext uri="{FF2B5EF4-FFF2-40B4-BE49-F238E27FC236}">
                <a16:creationId xmlns:a16="http://schemas.microsoft.com/office/drawing/2014/main" id="{85D298F1-AA3B-4CA0-B4C3-313EE50DC617}"/>
              </a:ext>
            </a:extLst>
          </p:cNvPr>
          <p:cNvPicPr>
            <a:picLocks noChangeAspect="1"/>
          </p:cNvPicPr>
          <p:nvPr/>
        </p:nvPicPr>
        <p:blipFill>
          <a:blip r:embed="rId2"/>
          <a:stretch>
            <a:fillRect/>
          </a:stretch>
        </p:blipFill>
        <p:spPr>
          <a:xfrm>
            <a:off x="9379618" y="1821533"/>
            <a:ext cx="2170364" cy="3560373"/>
          </a:xfrm>
          <a:prstGeom prst="rect">
            <a:avLst/>
          </a:prstGeom>
        </p:spPr>
      </p:pic>
    </p:spTree>
    <p:extLst>
      <p:ext uri="{BB962C8B-B14F-4D97-AF65-F5344CB8AC3E}">
        <p14:creationId xmlns:p14="http://schemas.microsoft.com/office/powerpoint/2010/main" val="1699610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DE47B1-5B1F-3AF3-F7DB-65E454C76503}"/>
              </a:ext>
            </a:extLst>
          </p:cNvPr>
          <p:cNvSpPr>
            <a:spLocks noGrp="1"/>
          </p:cNvSpPr>
          <p:nvPr>
            <p:ph type="title"/>
          </p:nvPr>
        </p:nvSpPr>
        <p:spPr>
          <a:xfrm>
            <a:off x="1066800" y="642594"/>
            <a:ext cx="5598160" cy="1371600"/>
          </a:xfrm>
        </p:spPr>
        <p:txBody>
          <a:bodyPr/>
          <a:lstStyle/>
          <a:p>
            <a:pPr algn="ctr"/>
            <a:r>
              <a:rPr lang="en-US" b="1" dirty="0" err="1">
                <a:solidFill>
                  <a:schemeClr val="tx1"/>
                </a:solidFill>
                <a:latin typeface="Algerian" panose="04020705040A02060702" pitchFamily="82" charset="0"/>
              </a:rPr>
              <a:t>dmaic</a:t>
            </a:r>
            <a:endParaRPr lang="en-US" b="1" dirty="0">
              <a:solidFill>
                <a:schemeClr val="tx1"/>
              </a:solidFill>
              <a:latin typeface="Algerian" panose="04020705040A02060702" pitchFamily="82" charset="0"/>
            </a:endParaRPr>
          </a:p>
        </p:txBody>
      </p:sp>
      <p:sp>
        <p:nvSpPr>
          <p:cNvPr id="3" name="عنصر نائب للمحتوى 2">
            <a:extLst>
              <a:ext uri="{FF2B5EF4-FFF2-40B4-BE49-F238E27FC236}">
                <a16:creationId xmlns:a16="http://schemas.microsoft.com/office/drawing/2014/main" id="{A4829F31-557B-47FB-9F1C-EC4AA999C1EB}"/>
              </a:ext>
            </a:extLst>
          </p:cNvPr>
          <p:cNvSpPr>
            <a:spLocks noGrp="1"/>
          </p:cNvSpPr>
          <p:nvPr>
            <p:ph idx="1"/>
          </p:nvPr>
        </p:nvSpPr>
        <p:spPr>
          <a:xfrm>
            <a:off x="1066800" y="2014194"/>
            <a:ext cx="7010400" cy="4439920"/>
          </a:xfrm>
        </p:spPr>
        <p:txBody>
          <a:bodyPr/>
          <a:lstStyle/>
          <a:p>
            <a:pPr marL="0" marR="0" lvl="0" indent="0" algn="l" defTabSz="914400" rtl="1" eaLnBrk="1" fontAlgn="auto" latinLnBrk="0" hangingPunct="1">
              <a:lnSpc>
                <a:spcPct val="100000"/>
              </a:lnSpc>
              <a:spcBef>
                <a:spcPct val="20000"/>
              </a:spcBef>
              <a:spcAft>
                <a:spcPts val="600"/>
              </a:spcAft>
              <a:buClrTx/>
              <a:buSzTx/>
              <a:buFont typeface="Arial" pitchFamily="34" charset="0"/>
              <a:buNone/>
              <a:tabLst/>
              <a:defRPr/>
            </a:pPr>
            <a:r>
              <a:rPr kumimoji="0" lang="en-US" sz="2000" b="0" i="0" u="none" strike="noStrike" kern="1200" cap="all" spc="120" normalizeH="0" baseline="0" noProof="0" dirty="0">
                <a:ln>
                  <a:noFill/>
                </a:ln>
                <a:solidFill>
                  <a:srgbClr val="D1282E"/>
                </a:solidFill>
                <a:effectLst/>
                <a:uLnTx/>
                <a:uFillTx/>
                <a:latin typeface="Arial Black"/>
                <a:ea typeface="+mn-ea"/>
                <a:cs typeface="+mn-cs"/>
              </a:rPr>
              <a:t>2. </a:t>
            </a:r>
            <a:r>
              <a:rPr kumimoji="0" lang="en-US" sz="2400" b="0" i="0" u="none" strike="noStrike" kern="1200" cap="all" spc="120" normalizeH="0" baseline="0" noProof="0" dirty="0">
                <a:ln>
                  <a:noFill/>
                </a:ln>
                <a:solidFill>
                  <a:srgbClr val="D1282E"/>
                </a:solidFill>
                <a:effectLst/>
                <a:uLnTx/>
                <a:uFillTx/>
                <a:latin typeface="Arial Black"/>
                <a:ea typeface="+mn-ea"/>
                <a:cs typeface="+mn-cs"/>
              </a:rPr>
              <a:t>The Measure phase </a:t>
            </a:r>
            <a:r>
              <a:rPr kumimoji="0" lang="en-US" sz="2400" b="1" i="0" u="none" strike="noStrike" kern="1200" cap="none" spc="120" normalizeH="0" baseline="0" noProof="0" dirty="0">
                <a:ln>
                  <a:noFill/>
                </a:ln>
                <a:solidFill>
                  <a:srgbClr val="000000"/>
                </a:solidFill>
                <a:effectLst/>
                <a:uLnTx/>
                <a:uFillTx/>
                <a:latin typeface="Arial Black"/>
                <a:ea typeface="+mn-ea"/>
                <a:cs typeface="+mn-cs"/>
              </a:rPr>
              <a:t>:</a:t>
            </a:r>
            <a:r>
              <a:rPr kumimoji="0" lang="en-US" sz="2400" b="0" i="0" u="none" strike="noStrike" kern="1200" cap="none" spc="120" normalizeH="0" baseline="0" noProof="0" dirty="0">
                <a:ln>
                  <a:noFill/>
                </a:ln>
                <a:solidFill>
                  <a:srgbClr val="000000"/>
                </a:solidFill>
                <a:effectLst/>
                <a:uLnTx/>
                <a:uFillTx/>
                <a:latin typeface="Arial Black"/>
                <a:ea typeface="+mn-ea"/>
                <a:cs typeface="+mn-cs"/>
              </a:rPr>
              <a:t> </a:t>
            </a:r>
            <a:r>
              <a:rPr kumimoji="0" lang="en-US" sz="2400" b="0" i="0" u="none" strike="noStrike" kern="1200" cap="none" spc="120" normalizeH="0" baseline="0" noProof="0" dirty="0">
                <a:ln>
                  <a:noFill/>
                </a:ln>
                <a:solidFill>
                  <a:srgbClr val="000000"/>
                </a:solidFill>
                <a:effectLst/>
                <a:uLnTx/>
                <a:uFillTx/>
                <a:latin typeface="Arial"/>
                <a:ea typeface="+mn-ea"/>
                <a:cs typeface="+mn-cs"/>
              </a:rPr>
              <a:t>Information About The Present Process Is Gathered During The Measure Step. For Instance, Gathering Information On* ER Wait Times</a:t>
            </a:r>
          </a:p>
          <a:p>
            <a:pPr marL="0" marR="0" lvl="0" indent="0" algn="l" defTabSz="914400" rtl="1" eaLnBrk="1" fontAlgn="auto" latinLnBrk="0" hangingPunct="1">
              <a:lnSpc>
                <a:spcPct val="100000"/>
              </a:lnSpc>
              <a:spcBef>
                <a:spcPct val="20000"/>
              </a:spcBef>
              <a:spcAft>
                <a:spcPts val="600"/>
              </a:spcAft>
              <a:buClrTx/>
              <a:buSzTx/>
              <a:buFont typeface="Arial" pitchFamily="34" charset="0"/>
              <a:buNone/>
              <a:tabLst/>
              <a:defRPr/>
            </a:pPr>
            <a:r>
              <a:rPr kumimoji="0" lang="en-US" sz="2400" b="0" i="0" u="none" strike="noStrike" kern="1200" cap="none" spc="120" normalizeH="0" baseline="0" noProof="0" dirty="0">
                <a:ln>
                  <a:noFill/>
                </a:ln>
                <a:solidFill>
                  <a:srgbClr val="000000"/>
                </a:solidFill>
                <a:effectLst/>
                <a:uLnTx/>
                <a:uFillTx/>
                <a:latin typeface="Arial"/>
                <a:ea typeface="+mn-ea"/>
                <a:cs typeface="+mn-cs"/>
              </a:rPr>
              <a:t>*Number of medication errors per 1,000 patient days.	•	*Percentage of errors by type (e.g., wrong </a:t>
            </a:r>
            <a:r>
              <a:rPr kumimoji="0" lang="en-US" sz="2400" b="0" i="0" u="none" strike="noStrike" kern="1200" cap="none" spc="120" normalizeH="0" baseline="0" noProof="0" dirty="0" err="1">
                <a:ln>
                  <a:noFill/>
                </a:ln>
                <a:solidFill>
                  <a:srgbClr val="000000"/>
                </a:solidFill>
                <a:effectLst/>
                <a:uLnTx/>
                <a:uFillTx/>
                <a:latin typeface="Arial"/>
                <a:ea typeface="+mn-ea"/>
                <a:cs typeface="+mn-cs"/>
              </a:rPr>
              <a:t>dose,wrong</a:t>
            </a:r>
            <a:r>
              <a:rPr kumimoji="0" lang="en-US" sz="2400" b="0" i="0" u="none" strike="noStrike" kern="1200" cap="none" spc="120" normalizeH="0" baseline="0" noProof="0" dirty="0">
                <a:ln>
                  <a:noFill/>
                </a:ln>
                <a:solidFill>
                  <a:srgbClr val="000000"/>
                </a:solidFill>
                <a:effectLst/>
                <a:uLnTx/>
                <a:uFillTx/>
                <a:latin typeface="Arial"/>
                <a:ea typeface="+mn-ea"/>
                <a:cs typeface="+mn-cs"/>
              </a:rPr>
              <a:t> pt)</a:t>
            </a:r>
          </a:p>
          <a:p>
            <a:pPr marL="0" marR="0" lvl="0" indent="0" algn="l" defTabSz="914400" rtl="1" eaLnBrk="1" fontAlgn="auto" latinLnBrk="0" hangingPunct="1">
              <a:lnSpc>
                <a:spcPct val="100000"/>
              </a:lnSpc>
              <a:spcBef>
                <a:spcPct val="20000"/>
              </a:spcBef>
              <a:spcAft>
                <a:spcPts val="600"/>
              </a:spcAft>
              <a:buClrTx/>
              <a:buSzTx/>
              <a:buFont typeface="Arial" pitchFamily="34" charset="0"/>
              <a:buNone/>
              <a:tabLst/>
              <a:defRPr/>
            </a:pPr>
            <a:r>
              <a:rPr kumimoji="0" lang="en-US" sz="2400" b="0" i="0" u="none" strike="noStrike" kern="1200" cap="none" spc="120" normalizeH="0" baseline="0" noProof="0" dirty="0">
                <a:ln>
                  <a:noFill/>
                </a:ln>
                <a:solidFill>
                  <a:srgbClr val="000000"/>
                </a:solidFill>
                <a:effectLst/>
                <a:uLnTx/>
                <a:uFillTx/>
                <a:latin typeface="Arial"/>
                <a:ea typeface="+mn-ea"/>
                <a:cs typeface="+mn-cs"/>
              </a:rPr>
              <a:t> 	*Rate of errors at different stages (prescribing, dispensing, administration).</a:t>
            </a:r>
            <a:endParaRPr kumimoji="0" lang="ar-SA" sz="2400" b="0" i="0" u="none" strike="noStrike" kern="1200" cap="none" spc="120" normalizeH="0" baseline="0" noProof="0" dirty="0">
              <a:ln>
                <a:noFill/>
              </a:ln>
              <a:solidFill>
                <a:srgbClr val="000000"/>
              </a:solidFill>
              <a:effectLst/>
              <a:uLnTx/>
              <a:uFillTx/>
              <a:latin typeface="Arial"/>
              <a:ea typeface="+mn-ea"/>
              <a:cs typeface="Arial" panose="020B0604020202020204" pitchFamily="34" charset="0"/>
            </a:endParaRPr>
          </a:p>
          <a:p>
            <a:endParaRPr lang="en-US" dirty="0"/>
          </a:p>
        </p:txBody>
      </p:sp>
      <p:pic>
        <p:nvPicPr>
          <p:cNvPr id="4" name="صورة 3">
            <a:extLst>
              <a:ext uri="{FF2B5EF4-FFF2-40B4-BE49-F238E27FC236}">
                <a16:creationId xmlns:a16="http://schemas.microsoft.com/office/drawing/2014/main" id="{968A9582-040F-2D0E-589E-75048914B3FC}"/>
              </a:ext>
            </a:extLst>
          </p:cNvPr>
          <p:cNvPicPr>
            <a:picLocks noChangeAspect="1"/>
          </p:cNvPicPr>
          <p:nvPr/>
        </p:nvPicPr>
        <p:blipFill>
          <a:blip r:embed="rId2"/>
          <a:stretch>
            <a:fillRect/>
          </a:stretch>
        </p:blipFill>
        <p:spPr>
          <a:xfrm>
            <a:off x="9003550" y="595617"/>
            <a:ext cx="2497570" cy="5666766"/>
          </a:xfrm>
          <a:prstGeom prst="rect">
            <a:avLst/>
          </a:prstGeom>
        </p:spPr>
      </p:pic>
    </p:spTree>
    <p:extLst>
      <p:ext uri="{BB962C8B-B14F-4D97-AF65-F5344CB8AC3E}">
        <p14:creationId xmlns:p14="http://schemas.microsoft.com/office/powerpoint/2010/main" val="2306619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01963BB-A921-52E5-5290-8F6BD3E6E923}"/>
              </a:ext>
            </a:extLst>
          </p:cNvPr>
          <p:cNvSpPr>
            <a:spLocks noGrp="1"/>
          </p:cNvSpPr>
          <p:nvPr>
            <p:ph idx="1"/>
          </p:nvPr>
        </p:nvSpPr>
        <p:spPr>
          <a:xfrm>
            <a:off x="467360" y="660400"/>
            <a:ext cx="8950960" cy="5374640"/>
          </a:xfrm>
        </p:spPr>
        <p:txBody>
          <a:bodyPr>
            <a:normAutofit/>
          </a:bodyPr>
          <a:lstStyle/>
          <a:p>
            <a:pPr marL="0" indent="0" algn="l">
              <a:buNone/>
            </a:pPr>
            <a:r>
              <a:rPr lang="en-US" sz="2400" dirty="0"/>
              <a:t>3.Aalayze phase: The data gathered during the Measure phase is examined in the Analyze phase.</a:t>
            </a:r>
          </a:p>
          <a:p>
            <a:pPr marL="0" indent="0" algn="l">
              <a:buNone/>
            </a:pPr>
            <a:r>
              <a:rPr lang="en-US" sz="2400" dirty="0"/>
              <a:t>Common root causes for medication errors may include:</a:t>
            </a:r>
          </a:p>
          <a:p>
            <a:pPr marL="0" indent="0" algn="l">
              <a:buNone/>
            </a:pPr>
            <a:r>
              <a:rPr lang="en-US" sz="2400" dirty="0"/>
              <a:t>	-Human error (e.g., misreading medication labels, calculation mistakes).</a:t>
            </a:r>
          </a:p>
          <a:p>
            <a:pPr marL="0" indent="0" algn="l">
              <a:buNone/>
            </a:pPr>
            <a:r>
              <a:rPr lang="en-US" sz="2400" dirty="0"/>
              <a:t> 	-Communication failures (e.g., verbal orders misunderstood, poor handoffs).		 </a:t>
            </a:r>
          </a:p>
          <a:p>
            <a:pPr marL="0" indent="0" algn="l">
              <a:buNone/>
            </a:pPr>
            <a:r>
              <a:rPr lang="en-US" sz="2400" dirty="0"/>
              <a:t>-System failures (e.g., outdated or unclear protocols, lack of   automation in prescribing). </a:t>
            </a:r>
          </a:p>
          <a:p>
            <a:pPr marL="0" indent="0" algn="l">
              <a:buNone/>
            </a:pPr>
            <a:endParaRPr lang="en-US" sz="2400" dirty="0"/>
          </a:p>
          <a:p>
            <a:pPr marL="0" indent="0" algn="l">
              <a:buNone/>
            </a:pPr>
            <a:r>
              <a:rPr lang="en-US" sz="2400" dirty="0"/>
              <a:t>-Environmental factors (e.g., distractions, heavy workloads, understaffing).</a:t>
            </a:r>
          </a:p>
          <a:p>
            <a:endParaRPr lang="en-US" dirty="0"/>
          </a:p>
        </p:txBody>
      </p:sp>
      <p:pic>
        <p:nvPicPr>
          <p:cNvPr id="4" name="صورة 3">
            <a:extLst>
              <a:ext uri="{FF2B5EF4-FFF2-40B4-BE49-F238E27FC236}">
                <a16:creationId xmlns:a16="http://schemas.microsoft.com/office/drawing/2014/main" id="{4112FDEB-DBCE-D67C-A95C-A4B7BDB1C3A2}"/>
              </a:ext>
            </a:extLst>
          </p:cNvPr>
          <p:cNvPicPr>
            <a:picLocks noChangeAspect="1"/>
          </p:cNvPicPr>
          <p:nvPr/>
        </p:nvPicPr>
        <p:blipFill>
          <a:blip r:embed="rId2"/>
          <a:stretch>
            <a:fillRect/>
          </a:stretch>
        </p:blipFill>
        <p:spPr>
          <a:xfrm>
            <a:off x="9757555" y="822960"/>
            <a:ext cx="1845165" cy="4893346"/>
          </a:xfrm>
          <a:prstGeom prst="rect">
            <a:avLst/>
          </a:prstGeom>
        </p:spPr>
      </p:pic>
    </p:spTree>
    <p:extLst>
      <p:ext uri="{BB962C8B-B14F-4D97-AF65-F5344CB8AC3E}">
        <p14:creationId xmlns:p14="http://schemas.microsoft.com/office/powerpoint/2010/main" val="33294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93E9E8A-8288-DA25-29D8-585C32D9F404}"/>
              </a:ext>
            </a:extLst>
          </p:cNvPr>
          <p:cNvSpPr>
            <a:spLocks noGrp="1"/>
          </p:cNvSpPr>
          <p:nvPr>
            <p:ph idx="1"/>
          </p:nvPr>
        </p:nvSpPr>
        <p:spPr>
          <a:xfrm>
            <a:off x="487680" y="497840"/>
            <a:ext cx="8249920" cy="5547360"/>
          </a:xfrm>
        </p:spPr>
        <p:txBody>
          <a:bodyPr>
            <a:normAutofit/>
          </a:bodyPr>
          <a:lstStyle/>
          <a:p>
            <a:pPr marL="0" indent="0" algn="l">
              <a:buNone/>
            </a:pPr>
            <a:r>
              <a:rPr lang="en-US" sz="2400" dirty="0"/>
              <a:t>5. The Control phase guarantees the long-term maintenance of the</a:t>
            </a:r>
          </a:p>
          <a:p>
            <a:pPr marL="0" indent="0" algn="l">
              <a:buNone/>
            </a:pPr>
            <a:r>
              <a:rPr lang="en-US" sz="2400" dirty="0"/>
              <a:t>solutions put in place during the Improve phase</a:t>
            </a:r>
          </a:p>
          <a:p>
            <a:pPr marL="0" indent="0" algn="l">
              <a:buNone/>
            </a:pPr>
            <a:r>
              <a:rPr lang="en-US" sz="2400" dirty="0"/>
              <a:t>For example:</a:t>
            </a:r>
          </a:p>
          <a:p>
            <a:pPr marL="0" indent="0" algn="l">
              <a:buNone/>
            </a:pPr>
            <a:r>
              <a:rPr lang="en-US" sz="2400" dirty="0"/>
              <a:t>-Use electronic prescribing systems to minimize human error.</a:t>
            </a:r>
          </a:p>
          <a:p>
            <a:pPr marL="0" indent="0" algn="l">
              <a:buNone/>
            </a:pPr>
            <a:r>
              <a:rPr lang="en-US" sz="2400" dirty="0"/>
              <a:t>-Require double-checks for high-risk medications (e.g., anticoagulants, opioids).</a:t>
            </a:r>
          </a:p>
          <a:p>
            <a:pPr marL="0" indent="0" algn="l">
              <a:buNone/>
            </a:pPr>
            <a:r>
              <a:rPr lang="en-US" sz="2400" dirty="0"/>
              <a:t>-Create clear communication protocols (e.g., standardized handoffs) to avoid misinterpretations.</a:t>
            </a:r>
          </a:p>
          <a:p>
            <a:endParaRPr lang="en-US" dirty="0"/>
          </a:p>
        </p:txBody>
      </p:sp>
      <p:pic>
        <p:nvPicPr>
          <p:cNvPr id="4" name="صورة 3">
            <a:extLst>
              <a:ext uri="{FF2B5EF4-FFF2-40B4-BE49-F238E27FC236}">
                <a16:creationId xmlns:a16="http://schemas.microsoft.com/office/drawing/2014/main" id="{896247BF-54F3-4F72-1FFD-49EF8702354D}"/>
              </a:ext>
            </a:extLst>
          </p:cNvPr>
          <p:cNvPicPr>
            <a:picLocks noChangeAspect="1"/>
          </p:cNvPicPr>
          <p:nvPr/>
        </p:nvPicPr>
        <p:blipFill>
          <a:blip r:embed="rId2"/>
          <a:stretch>
            <a:fillRect/>
          </a:stretch>
        </p:blipFill>
        <p:spPr>
          <a:xfrm>
            <a:off x="9275961" y="804026"/>
            <a:ext cx="2275959" cy="4934988"/>
          </a:xfrm>
          <a:prstGeom prst="rect">
            <a:avLst/>
          </a:prstGeom>
        </p:spPr>
      </p:pic>
    </p:spTree>
    <p:extLst>
      <p:ext uri="{BB962C8B-B14F-4D97-AF65-F5344CB8AC3E}">
        <p14:creationId xmlns:p14="http://schemas.microsoft.com/office/powerpoint/2010/main" val="425457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48BCD9A-8106-8DCC-F2C3-720D1F8079C4}"/>
              </a:ext>
            </a:extLst>
          </p:cNvPr>
          <p:cNvSpPr>
            <a:spLocks noGrp="1"/>
          </p:cNvSpPr>
          <p:nvPr>
            <p:ph type="title"/>
          </p:nvPr>
        </p:nvSpPr>
        <p:spPr/>
        <p:txBody>
          <a:bodyPr/>
          <a:lstStyle/>
          <a:p>
            <a:pPr algn="ctr"/>
            <a:r>
              <a:rPr lang="en-US" b="1" dirty="0">
                <a:latin typeface="Algerian" panose="04020705040A02060702" pitchFamily="82" charset="0"/>
              </a:rPr>
              <a:t>SIX Sigma</a:t>
            </a:r>
          </a:p>
        </p:txBody>
      </p:sp>
      <p:sp>
        <p:nvSpPr>
          <p:cNvPr id="3" name="عنصر نائب للمحتوى 2">
            <a:extLst>
              <a:ext uri="{FF2B5EF4-FFF2-40B4-BE49-F238E27FC236}">
                <a16:creationId xmlns:a16="http://schemas.microsoft.com/office/drawing/2014/main" id="{C849F4DB-447B-A778-DFBA-861321EB7FBD}"/>
              </a:ext>
            </a:extLst>
          </p:cNvPr>
          <p:cNvSpPr>
            <a:spLocks noGrp="1"/>
          </p:cNvSpPr>
          <p:nvPr>
            <p:ph idx="1"/>
          </p:nvPr>
        </p:nvSpPr>
        <p:spPr/>
        <p:txBody>
          <a:bodyPr/>
          <a:lstStyle/>
          <a:p>
            <a:pPr marL="0" indent="0" algn="l">
              <a:buNone/>
            </a:pPr>
            <a:r>
              <a:rPr lang="en-US" sz="2400" dirty="0"/>
              <a:t>Note: Six sigma is derived from the statistical bell curve, where one sigma denotes one standard deviation from the mean. The process is considered to have an "extremely low" defect rate if its six Sigma values are three above and three below the mean.</a:t>
            </a:r>
          </a:p>
          <a:p>
            <a:endParaRPr lang="en-US" dirty="0"/>
          </a:p>
        </p:txBody>
      </p:sp>
    </p:spTree>
    <p:extLst>
      <p:ext uri="{BB962C8B-B14F-4D97-AF65-F5344CB8AC3E}">
        <p14:creationId xmlns:p14="http://schemas.microsoft.com/office/powerpoint/2010/main" val="377026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5B53695E-DD63-18D7-0E40-A465A4609E7F}"/>
              </a:ext>
            </a:extLst>
          </p:cNvPr>
          <p:cNvSpPr>
            <a:spLocks noGrp="1"/>
          </p:cNvSpPr>
          <p:nvPr>
            <p:ph type="ctrTitle"/>
          </p:nvPr>
        </p:nvSpPr>
        <p:spPr>
          <a:xfrm>
            <a:off x="2252588" y="2453640"/>
            <a:ext cx="7531492" cy="2661920"/>
          </a:xfrm>
        </p:spPr>
        <p:txBody>
          <a:bodyPr/>
          <a:lstStyle/>
          <a:p>
            <a:r>
              <a:rPr lang="ar-SA" sz="2400" dirty="0"/>
              <a:t>مروة عزمي جابر </a:t>
            </a:r>
            <a:br>
              <a:rPr lang="ar-SA" sz="2400" dirty="0"/>
            </a:br>
            <a:r>
              <a:rPr lang="ar-SA" sz="2400" dirty="0"/>
              <a:t>رحيق معزوز نمر </a:t>
            </a:r>
            <a:br>
              <a:rPr lang="ar-SA" sz="2400" dirty="0"/>
            </a:br>
            <a:r>
              <a:rPr lang="ar-SA" sz="2400" dirty="0"/>
              <a:t>رند محمد زنديق </a:t>
            </a:r>
            <a:br>
              <a:rPr lang="ar-SA" sz="2400" dirty="0"/>
            </a:br>
            <a:r>
              <a:rPr lang="ar-SA" sz="2400" dirty="0"/>
              <a:t>سهى صابر شافعي </a:t>
            </a:r>
            <a:br>
              <a:rPr lang="ar-SA" sz="2400" dirty="0"/>
            </a:br>
            <a:r>
              <a:rPr lang="ar-SA" sz="2400" dirty="0"/>
              <a:t>رحيق عايد صباح</a:t>
            </a:r>
            <a:br>
              <a:rPr lang="ar-SA" sz="2400" dirty="0"/>
            </a:br>
            <a:br>
              <a:rPr lang="ar-SA" sz="2400" dirty="0"/>
            </a:br>
            <a:br>
              <a:rPr lang="ar-SA" sz="2400" dirty="0"/>
            </a:br>
            <a:r>
              <a:rPr lang="ar-SA" sz="2400" dirty="0" err="1"/>
              <a:t>د.سماح</a:t>
            </a:r>
            <a:r>
              <a:rPr lang="ar-SA" sz="2400" dirty="0"/>
              <a:t> اشتية </a:t>
            </a:r>
            <a:br>
              <a:rPr lang="ar-SA" sz="2400" dirty="0"/>
            </a:br>
            <a:endParaRPr lang="ar-SA" sz="2400" dirty="0"/>
          </a:p>
        </p:txBody>
      </p:sp>
    </p:spTree>
    <p:extLst>
      <p:ext uri="{BB962C8B-B14F-4D97-AF65-F5344CB8AC3E}">
        <p14:creationId xmlns:p14="http://schemas.microsoft.com/office/powerpoint/2010/main" val="266785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3F7B66-09E2-7E04-410B-AFA5EBD022C5}"/>
              </a:ext>
            </a:extLst>
          </p:cNvPr>
          <p:cNvSpPr>
            <a:spLocks noGrp="1"/>
          </p:cNvSpPr>
          <p:nvPr>
            <p:ph type="title"/>
          </p:nvPr>
        </p:nvSpPr>
        <p:spPr/>
        <p:txBody>
          <a:bodyPr>
            <a:noAutofit/>
          </a:bodyPr>
          <a:lstStyle/>
          <a:p>
            <a:r>
              <a:rPr lang="en-US" b="1" dirty="0">
                <a:latin typeface="Algerian" panose="04020705040A02060702" pitchFamily="82" charset="0"/>
              </a:rPr>
              <a:t>The </a:t>
            </a:r>
            <a:r>
              <a:rPr lang="en-US" b="1" dirty="0" err="1">
                <a:latin typeface="Algerian" panose="04020705040A02060702" pitchFamily="82" charset="0"/>
              </a:rPr>
              <a:t>BeneHealthcarefits</a:t>
            </a:r>
            <a:r>
              <a:rPr lang="en-US" b="1" dirty="0">
                <a:latin typeface="Algerian" panose="04020705040A02060702" pitchFamily="82" charset="0"/>
              </a:rPr>
              <a:t> of Six Sigma in</a:t>
            </a:r>
          </a:p>
        </p:txBody>
      </p:sp>
      <p:sp>
        <p:nvSpPr>
          <p:cNvPr id="3" name="عنصر نائب للمحتوى 2">
            <a:extLst>
              <a:ext uri="{FF2B5EF4-FFF2-40B4-BE49-F238E27FC236}">
                <a16:creationId xmlns:a16="http://schemas.microsoft.com/office/drawing/2014/main" id="{6CFE03BF-994F-36B8-5202-4237149B9F11}"/>
              </a:ext>
            </a:extLst>
          </p:cNvPr>
          <p:cNvSpPr>
            <a:spLocks noGrp="1"/>
          </p:cNvSpPr>
          <p:nvPr>
            <p:ph idx="1"/>
          </p:nvPr>
        </p:nvSpPr>
        <p:spPr>
          <a:xfrm>
            <a:off x="1066800" y="2103120"/>
            <a:ext cx="10058400" cy="4409440"/>
          </a:xfrm>
        </p:spPr>
        <p:txBody>
          <a:bodyPr>
            <a:normAutofit/>
          </a:bodyPr>
          <a:lstStyle/>
          <a:p>
            <a:pPr marL="0" indent="0" algn="l">
              <a:buNone/>
            </a:pPr>
            <a:r>
              <a:rPr lang="en-US" sz="2000" dirty="0"/>
              <a:t>-Healthcare organizations may be able to provide better patient care by having a better understanding of the needs and expectations of their patients. It has been demonstrated that Six Sigma has a major impact on patient care, operations, and management in the healthcare industry, leading to both cost savings and quality improvement.</a:t>
            </a:r>
          </a:p>
          <a:p>
            <a:pPr marL="0" indent="0" algn="l">
              <a:buNone/>
            </a:pPr>
            <a:r>
              <a:rPr lang="en-US" sz="2000" dirty="0"/>
              <a:t> -Whether expediting the transfer of patients from the emergency room to a hospital room or streamlining laboratory procedure turnaround times, Six Sigma can assist healthcare organizations in optimizing resources, removing waste, and achieving the outcomes they require to lower expenses and raise patient satisfaction.</a:t>
            </a:r>
          </a:p>
          <a:p>
            <a:pPr marL="0" indent="0" algn="l">
              <a:buNone/>
            </a:pPr>
            <a:r>
              <a:rPr lang="en-US" sz="2000" dirty="0"/>
              <a:t> -These healthcare institutions have effectively implemented Six Sigma into their efforts to improve quality.</a:t>
            </a:r>
          </a:p>
          <a:p>
            <a:endParaRPr lang="en-US" dirty="0"/>
          </a:p>
        </p:txBody>
      </p:sp>
    </p:spTree>
    <p:extLst>
      <p:ext uri="{BB962C8B-B14F-4D97-AF65-F5344CB8AC3E}">
        <p14:creationId xmlns:p14="http://schemas.microsoft.com/office/powerpoint/2010/main" val="3329957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2389" y="642594"/>
            <a:ext cx="10713492" cy="1371600"/>
          </a:xfrm>
        </p:spPr>
        <p:txBody>
          <a:bodyPr>
            <a:noAutofit/>
          </a:bodyPr>
          <a:lstStyle/>
          <a:p>
            <a:r>
              <a:rPr lang="en-US" sz="2800" b="1" dirty="0">
                <a:latin typeface="Algerian" panose="04020705040A02060702" pitchFamily="82" charset="0"/>
              </a:rPr>
              <a:t>Example of health care </a:t>
            </a:r>
            <a:r>
              <a:rPr lang="en-US" sz="2800" b="1" dirty="0" err="1">
                <a:latin typeface="Algerian" panose="04020705040A02060702" pitchFamily="82" charset="0"/>
              </a:rPr>
              <a:t>organisations</a:t>
            </a:r>
            <a:r>
              <a:rPr lang="en-US" sz="2800" b="1" dirty="0">
                <a:latin typeface="Algerian" panose="04020705040A02060702" pitchFamily="82" charset="0"/>
              </a:rPr>
              <a:t> in America that have successfully adopted six sigma as part of their quality improvement methods</a:t>
            </a:r>
            <a:br>
              <a:rPr lang="en-US" sz="2800" b="1" dirty="0">
                <a:latin typeface="Algerian" panose="04020705040A02060702" pitchFamily="82" charset="0"/>
              </a:rPr>
            </a:br>
            <a:endParaRPr lang="ar-SA" sz="2800" b="1" dirty="0">
              <a:latin typeface="Algerian" panose="04020705040A02060702" pitchFamily="82" charset="0"/>
            </a:endParaRPr>
          </a:p>
        </p:txBody>
      </p:sp>
      <p:sp>
        <p:nvSpPr>
          <p:cNvPr id="3" name="عنصر نائب للمحتوى 2"/>
          <p:cNvSpPr>
            <a:spLocks noGrp="1"/>
          </p:cNvSpPr>
          <p:nvPr>
            <p:ph idx="1"/>
          </p:nvPr>
        </p:nvSpPr>
        <p:spPr>
          <a:xfrm>
            <a:off x="723329" y="2103118"/>
            <a:ext cx="10699845" cy="4243089"/>
          </a:xfrm>
        </p:spPr>
        <p:txBody>
          <a:bodyPr>
            <a:noAutofit/>
          </a:bodyPr>
          <a:lstStyle/>
          <a:p>
            <a:pPr marL="0" indent="0" algn="l">
              <a:buNone/>
            </a:pPr>
            <a:r>
              <a:rPr lang="en-US" sz="2400" dirty="0"/>
              <a:t>Here are several health care organization in America that have successfully adopted six sigma as a part of their </a:t>
            </a:r>
            <a:r>
              <a:rPr lang="en-US" sz="2400" dirty="0" err="1"/>
              <a:t>quilty</a:t>
            </a:r>
            <a:r>
              <a:rPr lang="en-US" sz="2400" dirty="0"/>
              <a:t> improvement effort:</a:t>
            </a:r>
          </a:p>
          <a:p>
            <a:pPr marL="0" indent="0" algn="l">
              <a:buNone/>
            </a:pPr>
            <a:r>
              <a:rPr lang="en-US" sz="2400" dirty="0"/>
              <a:t>1)Rapides Regional medical center: </a:t>
            </a:r>
          </a:p>
          <a:p>
            <a:pPr marL="0" indent="0" algn="l">
              <a:buNone/>
            </a:pPr>
            <a:r>
              <a:rPr lang="en-US" sz="2400" dirty="0"/>
              <a:t>‏Six sigma was used to reduce defects in the ER, waiting time was reduced, more patients were received, and the hospital saved more than $9,500,000 per year</a:t>
            </a:r>
          </a:p>
          <a:p>
            <a:pPr marL="0" indent="0" algn="l">
              <a:buNone/>
            </a:pPr>
            <a:r>
              <a:rPr lang="en-US" sz="2400" dirty="0"/>
              <a:t>2. The Woman &amp; </a:t>
            </a:r>
            <a:r>
              <a:rPr lang="en-US" sz="2400" dirty="0" err="1"/>
              <a:t>lnfants</a:t>
            </a:r>
            <a:r>
              <a:rPr lang="en-US" sz="2400" dirty="0"/>
              <a:t> Hospital of </a:t>
            </a:r>
            <a:r>
              <a:rPr lang="en-US" sz="2400" dirty="0" err="1"/>
              <a:t>Rhole</a:t>
            </a:r>
            <a:r>
              <a:rPr lang="en-US" sz="2400" dirty="0"/>
              <a:t> </a:t>
            </a:r>
            <a:r>
              <a:rPr lang="en-US" sz="2400" dirty="0" err="1"/>
              <a:t>lsland</a:t>
            </a:r>
            <a:r>
              <a:rPr lang="en-US" sz="2400" dirty="0"/>
              <a:t> :The hospital successfully applied the six sigma in the Embryo transfer process, increasing the application rate by 30%</a:t>
            </a:r>
            <a:endParaRPr lang="ar-SA" sz="2400" dirty="0"/>
          </a:p>
        </p:txBody>
      </p:sp>
    </p:spTree>
    <p:extLst>
      <p:ext uri="{BB962C8B-B14F-4D97-AF65-F5344CB8AC3E}">
        <p14:creationId xmlns:p14="http://schemas.microsoft.com/office/powerpoint/2010/main" val="18236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0880" y="408914"/>
            <a:ext cx="10058400" cy="1371600"/>
          </a:xfrm>
        </p:spPr>
        <p:txBody>
          <a:bodyPr>
            <a:normAutofit/>
          </a:bodyPr>
          <a:lstStyle/>
          <a:p>
            <a:r>
              <a:rPr lang="en-US" sz="4000" b="1" dirty="0">
                <a:latin typeface="Algerian" panose="04020705040A02060702" pitchFamily="82" charset="0"/>
              </a:rPr>
              <a:t>Competencies for all health care professional </a:t>
            </a:r>
            <a:endParaRPr lang="ar-SA" sz="4000" dirty="0">
              <a:latin typeface="Algerian" panose="04020705040A02060702" pitchFamily="82" charset="0"/>
            </a:endParaRPr>
          </a:p>
        </p:txBody>
      </p:sp>
      <p:sp>
        <p:nvSpPr>
          <p:cNvPr id="3" name="عنصر نائب للمحتوى 2"/>
          <p:cNvSpPr>
            <a:spLocks noGrp="1"/>
          </p:cNvSpPr>
          <p:nvPr>
            <p:ph idx="1"/>
          </p:nvPr>
        </p:nvSpPr>
        <p:spPr>
          <a:xfrm>
            <a:off x="1066800" y="1889760"/>
            <a:ext cx="10058400" cy="4325646"/>
          </a:xfrm>
        </p:spPr>
        <p:txBody>
          <a:bodyPr>
            <a:noAutofit/>
          </a:bodyPr>
          <a:lstStyle/>
          <a:p>
            <a:pPr marL="0" indent="0" algn="l">
              <a:buNone/>
            </a:pPr>
            <a:r>
              <a:rPr lang="en-US" sz="2400" dirty="0"/>
              <a:t>1)Provide patient-centered care.</a:t>
            </a:r>
          </a:p>
          <a:p>
            <a:pPr marL="342900" indent="-342900" algn="l">
              <a:buAutoNum type="arabicParenR"/>
            </a:pPr>
            <a:endParaRPr lang="en-US" sz="2400" dirty="0"/>
          </a:p>
          <a:p>
            <a:pPr marL="0" indent="0" algn="l">
              <a:buNone/>
            </a:pPr>
            <a:r>
              <a:rPr lang="en-US" sz="2400" dirty="0"/>
              <a:t>2) Working within inter professional teams.</a:t>
            </a:r>
          </a:p>
          <a:p>
            <a:pPr marL="0" indent="0" algn="l">
              <a:buNone/>
            </a:pPr>
            <a:endParaRPr lang="en-US" sz="2400" dirty="0"/>
          </a:p>
          <a:p>
            <a:pPr marL="0" indent="0" algn="l">
              <a:buNone/>
            </a:pPr>
            <a:r>
              <a:rPr lang="en-US" sz="2400" dirty="0"/>
              <a:t>3) Work on the principle of Evidence- based practice.</a:t>
            </a:r>
          </a:p>
          <a:p>
            <a:pPr marL="0" indent="0" algn="l">
              <a:buNone/>
            </a:pPr>
            <a:endParaRPr lang="en-US" sz="2400" dirty="0"/>
          </a:p>
          <a:p>
            <a:pPr marL="0" indent="0" algn="l">
              <a:buNone/>
            </a:pPr>
            <a:r>
              <a:rPr lang="en-US" sz="2400" dirty="0"/>
              <a:t>4) quality improvement application.</a:t>
            </a:r>
          </a:p>
          <a:p>
            <a:pPr marL="0" indent="0" algn="l">
              <a:buNone/>
            </a:pPr>
            <a:endParaRPr lang="en-US" sz="2400" dirty="0"/>
          </a:p>
          <a:p>
            <a:pPr marL="0" indent="0" algn="l">
              <a:buNone/>
            </a:pPr>
            <a:r>
              <a:rPr lang="en-US" sz="2400" dirty="0"/>
              <a:t>5)utilize informatics.</a:t>
            </a:r>
            <a:endParaRPr lang="ar-SA" sz="2400" dirty="0"/>
          </a:p>
        </p:txBody>
      </p:sp>
    </p:spTree>
    <p:extLst>
      <p:ext uri="{BB962C8B-B14F-4D97-AF65-F5344CB8AC3E}">
        <p14:creationId xmlns:p14="http://schemas.microsoft.com/office/powerpoint/2010/main" val="289578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8725" y="111871"/>
            <a:ext cx="8299355" cy="1458987"/>
          </a:xfrm>
        </p:spPr>
        <p:txBody>
          <a:bodyPr>
            <a:noAutofit/>
          </a:bodyPr>
          <a:lstStyle/>
          <a:p>
            <a:r>
              <a:rPr lang="en-US" sz="4000" b="1" dirty="0">
                <a:latin typeface="Algerian" panose="04020705040A02060702" pitchFamily="82" charset="0"/>
              </a:rPr>
              <a:t>Speak up: use to prevent healthcare error </a:t>
            </a:r>
            <a:endParaRPr lang="ar-SA" sz="4000" b="1" dirty="0">
              <a:latin typeface="Algerian" panose="04020705040A02060702" pitchFamily="82" charset="0"/>
            </a:endParaRPr>
          </a:p>
        </p:txBody>
      </p:sp>
      <p:sp>
        <p:nvSpPr>
          <p:cNvPr id="3" name="عنصر نائب للمحتوى 2"/>
          <p:cNvSpPr>
            <a:spLocks noGrp="1"/>
          </p:cNvSpPr>
          <p:nvPr>
            <p:ph idx="1"/>
          </p:nvPr>
        </p:nvSpPr>
        <p:spPr>
          <a:xfrm>
            <a:off x="589128" y="1570858"/>
            <a:ext cx="8299355" cy="4565782"/>
          </a:xfrm>
        </p:spPr>
        <p:txBody>
          <a:bodyPr>
            <a:noAutofit/>
          </a:bodyPr>
          <a:lstStyle/>
          <a:p>
            <a:pPr marL="0" indent="0" algn="l">
              <a:buNone/>
            </a:pPr>
            <a:r>
              <a:rPr lang="ar-SA" sz="2800" dirty="0"/>
              <a:t>.</a:t>
            </a:r>
            <a:r>
              <a:rPr lang="en-US" sz="2400" dirty="0"/>
              <a:t>*  Speak up (Talk if you have any questions )</a:t>
            </a:r>
          </a:p>
          <a:p>
            <a:pPr marL="0" indent="0" algn="l">
              <a:buNone/>
            </a:pPr>
            <a:r>
              <a:rPr lang="en-US" sz="2400" dirty="0"/>
              <a:t>* Pay attention to the care you receive.</a:t>
            </a:r>
          </a:p>
          <a:p>
            <a:pPr marL="0" indent="0" algn="l">
              <a:buNone/>
            </a:pPr>
            <a:r>
              <a:rPr lang="en-US" sz="2400" dirty="0"/>
              <a:t>* Educate yourself (Know your diagnosis and its reasons).</a:t>
            </a:r>
          </a:p>
          <a:p>
            <a:pPr marL="0" indent="0" algn="l">
              <a:buNone/>
            </a:pPr>
            <a:r>
              <a:rPr lang="en-US" sz="2400" dirty="0"/>
              <a:t>* Ask ( Make your </a:t>
            </a:r>
            <a:r>
              <a:rPr lang="en-US" sz="2400" dirty="0" err="1"/>
              <a:t>famil</a:t>
            </a:r>
            <a:r>
              <a:rPr lang="en-US" sz="2400" dirty="0"/>
              <a:t> a advocate for you).</a:t>
            </a:r>
          </a:p>
          <a:p>
            <a:pPr marL="0" indent="0" algn="l">
              <a:buNone/>
            </a:pPr>
            <a:r>
              <a:rPr lang="en-US" sz="2400" dirty="0"/>
              <a:t>* Know (Know the medicine you are taking).</a:t>
            </a:r>
          </a:p>
          <a:p>
            <a:pPr marL="0" indent="0" algn="l">
              <a:buNone/>
            </a:pPr>
            <a:r>
              <a:rPr lang="en-US" sz="2400" dirty="0"/>
              <a:t>* Use(Use the hospital clinic that cares about safety and </a:t>
            </a:r>
            <a:r>
              <a:rPr lang="ar-SA" sz="2400" dirty="0"/>
              <a:t>.</a:t>
            </a:r>
            <a:r>
              <a:rPr lang="en-US" sz="2400" dirty="0"/>
              <a:t>quality)</a:t>
            </a:r>
          </a:p>
          <a:p>
            <a:pPr marL="0" indent="0" algn="l">
              <a:buNone/>
            </a:pPr>
            <a:r>
              <a:rPr lang="en-US" sz="2400" dirty="0"/>
              <a:t>* Participate( Participate in all decisions related to your treatment).</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3890" y="2538591"/>
            <a:ext cx="2304624" cy="1480356"/>
          </a:xfrm>
          <a:prstGeom prst="rect">
            <a:avLst/>
          </a:prstGeom>
        </p:spPr>
      </p:pic>
    </p:spTree>
    <p:extLst>
      <p:ext uri="{BB962C8B-B14F-4D97-AF65-F5344CB8AC3E}">
        <p14:creationId xmlns:p14="http://schemas.microsoft.com/office/powerpoint/2010/main" val="240785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F86BCD7-A37F-94C2-602A-EA468FF185FE}"/>
              </a:ext>
            </a:extLst>
          </p:cNvPr>
          <p:cNvSpPr>
            <a:spLocks noGrp="1"/>
          </p:cNvSpPr>
          <p:nvPr>
            <p:ph type="title"/>
          </p:nvPr>
        </p:nvSpPr>
        <p:spPr/>
        <p:txBody>
          <a:bodyPr/>
          <a:lstStyle/>
          <a:p>
            <a:pPr algn="ctr"/>
            <a:r>
              <a:rPr lang="en-US" b="1" dirty="0">
                <a:latin typeface="Algerian" panose="04020705040A02060702" pitchFamily="82" charset="0"/>
              </a:rPr>
              <a:t>References</a:t>
            </a:r>
            <a:endParaRPr lang="ar-SA" b="1" dirty="0">
              <a:latin typeface="Algerian" panose="04020705040A02060702" pitchFamily="82" charset="0"/>
            </a:endParaRPr>
          </a:p>
        </p:txBody>
      </p:sp>
      <p:sp>
        <p:nvSpPr>
          <p:cNvPr id="3" name="عنصر نائب للمحتوى 2">
            <a:extLst>
              <a:ext uri="{FF2B5EF4-FFF2-40B4-BE49-F238E27FC236}">
                <a16:creationId xmlns:a16="http://schemas.microsoft.com/office/drawing/2014/main" id="{51940CB7-70B9-FC1E-C441-7363A2DEB70F}"/>
              </a:ext>
            </a:extLst>
          </p:cNvPr>
          <p:cNvSpPr>
            <a:spLocks noGrp="1"/>
          </p:cNvSpPr>
          <p:nvPr>
            <p:ph idx="1"/>
          </p:nvPr>
        </p:nvSpPr>
        <p:spPr/>
        <p:txBody>
          <a:bodyPr/>
          <a:lstStyle/>
          <a:p>
            <a:pPr marL="0" indent="0" algn="l">
              <a:buNone/>
            </a:pPr>
            <a:r>
              <a:rPr lang="en-US" dirty="0">
                <a:hlinkClick r:id="rId2"/>
              </a:rPr>
              <a:t>https://www.who.int/health-topics/quality-of-care#tab=tab_1</a:t>
            </a:r>
            <a:endParaRPr lang="en-US" dirty="0"/>
          </a:p>
          <a:p>
            <a:pPr marL="0" indent="0" algn="l">
              <a:buNone/>
            </a:pPr>
            <a:r>
              <a:rPr lang="en-US" dirty="0">
                <a:hlinkClick r:id="rId3"/>
              </a:rPr>
              <a:t>https://www.linkedin.com/pulse/factors-influencing-quality-healthcare-services-krishna-kavya</a:t>
            </a:r>
            <a:endParaRPr lang="en-US" dirty="0"/>
          </a:p>
          <a:p>
            <a:pPr marL="0" indent="0" algn="l">
              <a:buNone/>
            </a:pPr>
            <a:r>
              <a:rPr lang="en-US" dirty="0">
                <a:hlinkClick r:id="rId4"/>
              </a:rPr>
              <a:t>https://www.ncbi.nlm.nih.gov/books/NBK222277/</a:t>
            </a:r>
            <a:endParaRPr lang="en-US" dirty="0"/>
          </a:p>
          <a:p>
            <a:pPr marL="0" indent="0" algn="l">
              <a:buNone/>
            </a:pPr>
            <a:r>
              <a:rPr lang="en-US" dirty="0">
                <a:hlinkClick r:id="rId5"/>
              </a:rPr>
              <a:t>https://www.hsph.harvard.edu/ecpe/8-healthcare-quality-improvement-tips/</a:t>
            </a:r>
            <a:endParaRPr lang="en-US" dirty="0"/>
          </a:p>
          <a:p>
            <a:pPr marL="0" indent="0" algn="l">
              <a:buNone/>
            </a:pPr>
            <a:endParaRPr lang="en-US" dirty="0"/>
          </a:p>
        </p:txBody>
      </p:sp>
    </p:spTree>
    <p:extLst>
      <p:ext uri="{BB962C8B-B14F-4D97-AF65-F5344CB8AC3E}">
        <p14:creationId xmlns:p14="http://schemas.microsoft.com/office/powerpoint/2010/main" val="2630414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940FBC07-5180-13A4-8445-CC754949BBB2}"/>
              </a:ext>
            </a:extLst>
          </p:cNvPr>
          <p:cNvSpPr>
            <a:spLocks noGrp="1"/>
          </p:cNvSpPr>
          <p:nvPr>
            <p:ph type="ctrTitle"/>
          </p:nvPr>
        </p:nvSpPr>
        <p:spPr/>
        <p:txBody>
          <a:bodyPr/>
          <a:lstStyle/>
          <a:p>
            <a:r>
              <a:rPr lang="en-US" b="1" i="1" dirty="0">
                <a:effectLst>
                  <a:outerShdw blurRad="38100" dist="38100" dir="2700000" algn="tl">
                    <a:srgbClr val="000000">
                      <a:alpha val="43137"/>
                    </a:srgbClr>
                  </a:outerShdw>
                </a:effectLst>
                <a:latin typeface="Arial Rounded MT Bold" panose="020F0704030504030204" pitchFamily="34" charset="0"/>
              </a:rPr>
              <a:t>Thank you</a:t>
            </a:r>
            <a:endParaRPr lang="ar-SA" b="1"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عنصر نائب للمحتوى 2">
            <a:extLst>
              <a:ext uri="{FF2B5EF4-FFF2-40B4-BE49-F238E27FC236}">
                <a16:creationId xmlns:a16="http://schemas.microsoft.com/office/drawing/2014/main" id="{C6FD42CD-D8ED-360C-5163-E2871735E356}"/>
              </a:ext>
            </a:extLst>
          </p:cNvPr>
          <p:cNvSpPr>
            <a:spLocks noGrp="1"/>
          </p:cNvSpPr>
          <p:nvPr>
            <p:ph type="subTitle" idx="1"/>
          </p:nvPr>
        </p:nvSpPr>
        <p:spPr/>
        <p:txBody>
          <a:bodyPr/>
          <a:lstStyle/>
          <a:p>
            <a:pPr marL="0" indent="0">
              <a:buNone/>
            </a:pPr>
            <a:endParaRPr lang="ar-SA" dirty="0"/>
          </a:p>
        </p:txBody>
      </p:sp>
    </p:spTree>
    <p:extLst>
      <p:ext uri="{BB962C8B-B14F-4D97-AF65-F5344CB8AC3E}">
        <p14:creationId xmlns:p14="http://schemas.microsoft.com/office/powerpoint/2010/main" val="64197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BA3B46-2FC0-A3F2-F01A-998ACB1305DE}"/>
              </a:ext>
            </a:extLst>
          </p:cNvPr>
          <p:cNvSpPr>
            <a:spLocks noGrp="1"/>
          </p:cNvSpPr>
          <p:nvPr>
            <p:ph type="title"/>
          </p:nvPr>
        </p:nvSpPr>
        <p:spPr/>
        <p:txBody>
          <a:bodyPr/>
          <a:lstStyle/>
          <a:p>
            <a:pPr algn="ctr"/>
            <a:r>
              <a:rPr lang="en-US" b="1" dirty="0">
                <a:latin typeface="Algerian" panose="04020705040A02060702" pitchFamily="82" charset="0"/>
              </a:rPr>
              <a:t>Introduction </a:t>
            </a:r>
            <a:endParaRPr lang="ar-SA" b="1" dirty="0">
              <a:latin typeface="Algerian" panose="04020705040A02060702" pitchFamily="82" charset="0"/>
            </a:endParaRPr>
          </a:p>
        </p:txBody>
      </p:sp>
      <p:sp>
        <p:nvSpPr>
          <p:cNvPr id="3" name="عنصر نائب للمحتوى 2">
            <a:extLst>
              <a:ext uri="{FF2B5EF4-FFF2-40B4-BE49-F238E27FC236}">
                <a16:creationId xmlns:a16="http://schemas.microsoft.com/office/drawing/2014/main" id="{937D208B-76C0-12EC-745B-F357C18EE521}"/>
              </a:ext>
            </a:extLst>
          </p:cNvPr>
          <p:cNvSpPr>
            <a:spLocks noGrp="1"/>
          </p:cNvSpPr>
          <p:nvPr>
            <p:ph idx="1"/>
          </p:nvPr>
        </p:nvSpPr>
        <p:spPr/>
        <p:txBody>
          <a:bodyPr>
            <a:normAutofit lnSpcReduction="10000"/>
          </a:bodyPr>
          <a:lstStyle/>
          <a:p>
            <a:pPr marL="0" indent="0" algn="l">
              <a:buNone/>
            </a:pPr>
            <a:r>
              <a:rPr lang="en-US" sz="2400" dirty="0"/>
              <a:t>Healthcare quality is a multifaceted concept influenced by various factors. It refers to the extent to which healthcare services enhance desired health outcomes for individuals and communities.</a:t>
            </a:r>
          </a:p>
          <a:p>
            <a:pPr marL="0" indent="0" algn="l">
              <a:buNone/>
            </a:pPr>
            <a:endParaRPr lang="en-US" sz="2400" dirty="0"/>
          </a:p>
          <a:p>
            <a:pPr marL="0" indent="0" algn="l">
              <a:buNone/>
            </a:pPr>
            <a:r>
              <a:rPr lang="en-US" sz="2400" dirty="0"/>
              <a:t>The ultimate goal is to deliver high-quality care that improves lives, cures illnesses when possible, and extends life expectancy.</a:t>
            </a:r>
          </a:p>
          <a:p>
            <a:pPr marL="0" indent="0" algn="l">
              <a:buNone/>
            </a:pPr>
            <a:endParaRPr lang="en-US" sz="2400" dirty="0"/>
          </a:p>
          <a:p>
            <a:pPr marL="0" indent="0" algn="l">
              <a:buNone/>
            </a:pPr>
            <a:r>
              <a:rPr lang="en-US" sz="2400" dirty="0"/>
              <a:t>Measuring healthcare quality involves identifying and addressing issues through medical diagnosis and risk factor reduction.</a:t>
            </a:r>
            <a:endParaRPr lang="ar-SA" sz="2400" dirty="0"/>
          </a:p>
        </p:txBody>
      </p:sp>
    </p:spTree>
    <p:extLst>
      <p:ext uri="{BB962C8B-B14F-4D97-AF65-F5344CB8AC3E}">
        <p14:creationId xmlns:p14="http://schemas.microsoft.com/office/powerpoint/2010/main" val="308132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E791031-4B14-4CA1-586D-BC1E647084C9}"/>
              </a:ext>
            </a:extLst>
          </p:cNvPr>
          <p:cNvSpPr>
            <a:spLocks noGrp="1"/>
          </p:cNvSpPr>
          <p:nvPr>
            <p:ph idx="1"/>
          </p:nvPr>
        </p:nvSpPr>
        <p:spPr>
          <a:xfrm>
            <a:off x="1066800" y="619760"/>
            <a:ext cx="10058400" cy="5415280"/>
          </a:xfrm>
        </p:spPr>
        <p:txBody>
          <a:bodyPr>
            <a:normAutofit/>
          </a:bodyPr>
          <a:lstStyle/>
          <a:p>
            <a:pPr marL="0" indent="0" algn="l">
              <a:buNone/>
            </a:pPr>
            <a:r>
              <a:rPr lang="en-US" sz="2400" dirty="0"/>
              <a:t>The commission addressed numerous concerns regarding healthcare quality and the necessity for </a:t>
            </a:r>
            <a:r>
              <a:rPr lang="en-US" sz="2400" dirty="0" err="1"/>
              <a:t>improvements.Four</a:t>
            </a:r>
            <a:r>
              <a:rPr lang="en-US" sz="2400" dirty="0"/>
              <a:t> subcommittees were formed to address specific areas:</a:t>
            </a:r>
          </a:p>
          <a:p>
            <a:pPr marL="0" indent="0" algn="l">
              <a:buNone/>
            </a:pPr>
            <a:r>
              <a:rPr lang="en-US" sz="2400" b="1" dirty="0"/>
              <a:t>-Consumer Rights: </a:t>
            </a:r>
            <a:r>
              <a:rPr lang="en-US" sz="2400" dirty="0"/>
              <a:t>Developed a bill of rights outlining consumer protections and responsibilities.</a:t>
            </a:r>
          </a:p>
          <a:p>
            <a:pPr marL="0" indent="0" algn="l">
              <a:buNone/>
            </a:pPr>
            <a:r>
              <a:rPr lang="en-US" sz="2400" b="1" dirty="0"/>
              <a:t>-Performance Measurement: </a:t>
            </a:r>
            <a:r>
              <a:rPr lang="en-US" sz="2400" dirty="0"/>
              <a:t>Identified measures to improve the validity and reliability of quality oversight.</a:t>
            </a:r>
          </a:p>
          <a:p>
            <a:pPr marL="0" indent="0" algn="l">
              <a:buNone/>
            </a:pPr>
            <a:r>
              <a:rPr lang="en-US" sz="2400" b="1" dirty="0"/>
              <a:t>-Quality Improvement: </a:t>
            </a:r>
            <a:r>
              <a:rPr lang="en-US" sz="2400" dirty="0"/>
              <a:t>Chaired by a nurse, this subcommittee focused on creating a supportive environment for quality improvement and addressing internal and external barriers.</a:t>
            </a:r>
          </a:p>
          <a:p>
            <a:pPr marL="0" indent="0" algn="l">
              <a:buNone/>
            </a:pPr>
            <a:r>
              <a:rPr lang="en-US" sz="2400" b="1" dirty="0"/>
              <a:t>-Public Responsibility:</a:t>
            </a:r>
            <a:r>
              <a:rPr lang="en-US" sz="2400" dirty="0"/>
              <a:t> Explored the role of the public in protecting healthcare quality.</a:t>
            </a:r>
            <a:endParaRPr lang="ar-SA" sz="2400" dirty="0"/>
          </a:p>
        </p:txBody>
      </p:sp>
    </p:spTree>
    <p:extLst>
      <p:ext uri="{BB962C8B-B14F-4D97-AF65-F5344CB8AC3E}">
        <p14:creationId xmlns:p14="http://schemas.microsoft.com/office/powerpoint/2010/main" val="106051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FC31C83-A226-944B-A74E-BDE6ECD7C2F1}"/>
              </a:ext>
            </a:extLst>
          </p:cNvPr>
          <p:cNvSpPr>
            <a:spLocks noGrp="1"/>
          </p:cNvSpPr>
          <p:nvPr>
            <p:ph idx="1"/>
          </p:nvPr>
        </p:nvSpPr>
        <p:spPr>
          <a:xfrm>
            <a:off x="1066800" y="1036320"/>
            <a:ext cx="10058400" cy="4998720"/>
          </a:xfrm>
        </p:spPr>
        <p:txBody>
          <a:bodyPr/>
          <a:lstStyle/>
          <a:p>
            <a:pPr marL="0" indent="0" algn="l">
              <a:buNone/>
            </a:pPr>
            <a:r>
              <a:rPr lang="en-US" sz="2400" dirty="0"/>
              <a:t>-</a:t>
            </a:r>
            <a:r>
              <a:rPr lang="en-US" sz="2400" b="1" dirty="0"/>
              <a:t>Errors:</a:t>
            </a:r>
            <a:r>
              <a:rPr lang="en-US" sz="2400" dirty="0"/>
              <a:t> include when a planned activity is not carried out as expected or when the incorrect strategy is used to accomplish a goal.</a:t>
            </a:r>
          </a:p>
          <a:p>
            <a:pPr marL="0" indent="0" algn="l">
              <a:buNone/>
            </a:pPr>
            <a:r>
              <a:rPr lang="en-US" sz="2400" dirty="0"/>
              <a:t>-mistakes can be of two types: planning mistakes and execution errors.</a:t>
            </a:r>
          </a:p>
          <a:p>
            <a:pPr marL="0" indent="0" algn="l">
              <a:buNone/>
            </a:pPr>
            <a:r>
              <a:rPr lang="en-US" sz="2400" dirty="0"/>
              <a:t> -Mistakes cause harm to the patient, and some mistakes that result in harms to the patient might have been avoided.</a:t>
            </a:r>
          </a:p>
          <a:p>
            <a:endParaRPr lang="ar-SA" dirty="0"/>
          </a:p>
        </p:txBody>
      </p:sp>
    </p:spTree>
    <p:extLst>
      <p:ext uri="{BB962C8B-B14F-4D97-AF65-F5344CB8AC3E}">
        <p14:creationId xmlns:p14="http://schemas.microsoft.com/office/powerpoint/2010/main" val="269640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721F90-D463-78C3-E3B6-382A58DA2743}"/>
              </a:ext>
            </a:extLst>
          </p:cNvPr>
          <p:cNvSpPr>
            <a:spLocks noGrp="1"/>
          </p:cNvSpPr>
          <p:nvPr>
            <p:ph type="title"/>
          </p:nvPr>
        </p:nvSpPr>
        <p:spPr/>
        <p:txBody>
          <a:bodyPr>
            <a:normAutofit fontScale="90000"/>
          </a:bodyPr>
          <a:lstStyle/>
          <a:p>
            <a:pPr algn="ctr"/>
            <a:r>
              <a:rPr lang="en-US" sz="5300" b="1" dirty="0">
                <a:latin typeface="Algerian" panose="04020705040A02060702" pitchFamily="82" charset="0"/>
              </a:rPr>
              <a:t>Types of Quality Problems</a:t>
            </a:r>
            <a:br>
              <a:rPr lang="en-US" b="1" dirty="0"/>
            </a:br>
            <a:endParaRPr lang="ar-SA" b="1" dirty="0"/>
          </a:p>
        </p:txBody>
      </p:sp>
      <p:sp>
        <p:nvSpPr>
          <p:cNvPr id="3" name="عنصر نائب للمحتوى 2">
            <a:extLst>
              <a:ext uri="{FF2B5EF4-FFF2-40B4-BE49-F238E27FC236}">
                <a16:creationId xmlns:a16="http://schemas.microsoft.com/office/drawing/2014/main" id="{1F0B46C0-0400-82E8-FF22-423C6E4DC22A}"/>
              </a:ext>
            </a:extLst>
          </p:cNvPr>
          <p:cNvSpPr>
            <a:spLocks noGrp="1"/>
          </p:cNvSpPr>
          <p:nvPr>
            <p:ph idx="1"/>
          </p:nvPr>
        </p:nvSpPr>
        <p:spPr/>
        <p:txBody>
          <a:bodyPr>
            <a:normAutofit/>
          </a:bodyPr>
          <a:lstStyle/>
          <a:p>
            <a:pPr marL="0" indent="0" algn="l">
              <a:buNone/>
            </a:pPr>
            <a:r>
              <a:rPr lang="en-US" sz="2400" b="1" dirty="0"/>
              <a:t>Misuse:</a:t>
            </a:r>
            <a:r>
              <a:rPr lang="en-US" sz="2400" dirty="0"/>
              <a:t> Avoidable complications that prevent patients from fully benefiting from a service.</a:t>
            </a:r>
          </a:p>
          <a:p>
            <a:pPr marL="0" indent="0" algn="l">
              <a:buNone/>
            </a:pPr>
            <a:endParaRPr lang="en-US" sz="2400" b="1" dirty="0"/>
          </a:p>
          <a:p>
            <a:pPr marL="0" indent="0" algn="l">
              <a:buNone/>
            </a:pPr>
            <a:r>
              <a:rPr lang="en-US" sz="2400" b="1" dirty="0"/>
              <a:t>Overuse: </a:t>
            </a:r>
            <a:r>
              <a:rPr lang="en-US" sz="2400" dirty="0"/>
              <a:t>The potential for harm from providing a service that outweighs its benefits.</a:t>
            </a:r>
          </a:p>
          <a:p>
            <a:pPr marL="0" indent="0" algn="l">
              <a:buNone/>
            </a:pPr>
            <a:endParaRPr lang="en-US" sz="2400" b="1" dirty="0"/>
          </a:p>
          <a:p>
            <a:pPr marL="0" indent="0" algn="l">
              <a:buNone/>
            </a:pPr>
            <a:r>
              <a:rPr lang="en-US" sz="2400" b="1" dirty="0"/>
              <a:t>Underuse:</a:t>
            </a:r>
            <a:r>
              <a:rPr lang="en-US" sz="2400" dirty="0"/>
              <a:t> Failure to provide a service that could have led to a positive outcome for the patient.</a:t>
            </a:r>
            <a:endParaRPr lang="ar-SA" sz="2400" dirty="0"/>
          </a:p>
        </p:txBody>
      </p:sp>
    </p:spTree>
    <p:extLst>
      <p:ext uri="{BB962C8B-B14F-4D97-AF65-F5344CB8AC3E}">
        <p14:creationId xmlns:p14="http://schemas.microsoft.com/office/powerpoint/2010/main" val="323528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E6839AC-7773-77FA-082A-9859A08ED028}"/>
              </a:ext>
            </a:extLst>
          </p:cNvPr>
          <p:cNvSpPr>
            <a:spLocks noGrp="1"/>
          </p:cNvSpPr>
          <p:nvPr>
            <p:ph type="title"/>
          </p:nvPr>
        </p:nvSpPr>
        <p:spPr/>
        <p:txBody>
          <a:bodyPr>
            <a:normAutofit fontScale="90000"/>
          </a:bodyPr>
          <a:lstStyle/>
          <a:p>
            <a:pPr algn="ctr"/>
            <a:r>
              <a:rPr lang="en-US" b="1" dirty="0">
                <a:latin typeface="Algerian" panose="04020705040A02060702" pitchFamily="82" charset="0"/>
              </a:rPr>
              <a:t>goal of improvement the health care quality </a:t>
            </a:r>
          </a:p>
        </p:txBody>
      </p:sp>
      <p:sp>
        <p:nvSpPr>
          <p:cNvPr id="3" name="عنصر نائب للمحتوى 2">
            <a:extLst>
              <a:ext uri="{FF2B5EF4-FFF2-40B4-BE49-F238E27FC236}">
                <a16:creationId xmlns:a16="http://schemas.microsoft.com/office/drawing/2014/main" id="{FC7A4FEE-8DD9-1BB1-C6D5-9EEFCC33D071}"/>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1.Enhancing Patient Safety: Avoid injuries to patients from the care </a:t>
            </a:r>
            <a:r>
              <a:rPr lang="en-US" sz="2400" dirty="0">
                <a:solidFill>
                  <a:prstClr val="black"/>
                </a:solidFill>
                <a:latin typeface="Calibri" panose="020F0502020204030204"/>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Reducing medical errors، improving overall safety standards in care delivery.</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Effective: Match care to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science,Providing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services based on scientific knowledge (evidence-based practice).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3-Improving Patient-Centered Care: Ensuring that care respects the individual patient’s preferences, needs, and values, and that they are involved in all decision-making processes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en-US" dirty="0"/>
          </a:p>
        </p:txBody>
      </p:sp>
    </p:spTree>
    <p:extLst>
      <p:ext uri="{BB962C8B-B14F-4D97-AF65-F5344CB8AC3E}">
        <p14:creationId xmlns:p14="http://schemas.microsoft.com/office/powerpoint/2010/main" val="410903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F067389-2E80-4858-B982-D7999C7FAE45}"/>
              </a:ext>
            </a:extLst>
          </p:cNvPr>
          <p:cNvSpPr>
            <a:spLocks noGrp="1"/>
          </p:cNvSpPr>
          <p:nvPr>
            <p:ph idx="1"/>
          </p:nvPr>
        </p:nvSpPr>
        <p:spPr>
          <a:xfrm>
            <a:off x="1066800" y="396240"/>
            <a:ext cx="10058400" cy="563880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4-Timely:Reducing waiting times and  delays for both those who receive care and those who provide it.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5- Enhancing Efficiency: Reducing waste, including waste of equipment, supplies, ideas, and energy, to make the best use of resources.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6-Promoting Equity: Ensuring that the quality of care does not vary because of personal characteristics such as gender, ethnicity, geographic location, and socioeconomic status.(Close racial and ethnic gaps in health status.)</a:t>
            </a:r>
            <a:endParaRPr kumimoji="0" lang="x-non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364432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85B628-0397-FD44-65D2-D06F4463E45A}"/>
              </a:ext>
            </a:extLst>
          </p:cNvPr>
          <p:cNvSpPr>
            <a:spLocks noGrp="1"/>
          </p:cNvSpPr>
          <p:nvPr>
            <p:ph type="title"/>
          </p:nvPr>
        </p:nvSpPr>
        <p:spPr/>
        <p:txBody>
          <a:bodyPr>
            <a:normAutofit fontScale="90000"/>
          </a:bodyPr>
          <a:lstStyle/>
          <a:p>
            <a:pPr algn="ctr"/>
            <a:r>
              <a:rPr lang="en-US" b="1" dirty="0">
                <a:latin typeface="Algerian" panose="04020705040A02060702" pitchFamily="82" charset="0"/>
              </a:rPr>
              <a:t>Rules to guide care delivery and impose the health care System</a:t>
            </a:r>
          </a:p>
        </p:txBody>
      </p:sp>
      <p:sp>
        <p:nvSpPr>
          <p:cNvPr id="3" name="عنصر نائب للمحتوى 2">
            <a:extLst>
              <a:ext uri="{FF2B5EF4-FFF2-40B4-BE49-F238E27FC236}">
                <a16:creationId xmlns:a16="http://schemas.microsoft.com/office/drawing/2014/main" id="{CF08D967-3EF7-0D06-BE9A-B1EB26FA7B60}"/>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1.Care based on continuous healing relationships. Patients should receive care whenever they need it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2.Customization based on patient needs and values. The system of care should be designed to meet the most common types of needs, but have the capability to respond to individual patient choices and preferences.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3.The patient as the source of control. Patients should be given the necessary information and the opportunity to exercise the degree of control they choose over health care decisions that affect them</a:t>
            </a:r>
            <a:endParaRPr kumimoji="0" lang="x-non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39166968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فقاعات">
  <a:themeElements>
    <a:clrScheme name="فقاعات">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فقاعات">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فقاعات">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TotalTime>
  <Words>1759</Words>
  <Application>Microsoft Office PowerPoint</Application>
  <PresentationFormat>Widescreen</PresentationFormat>
  <Paragraphs>121</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Algerian</vt:lpstr>
      <vt:lpstr>Arial</vt:lpstr>
      <vt:lpstr>Arial Black</vt:lpstr>
      <vt:lpstr>Arial Rounded MT Bold</vt:lpstr>
      <vt:lpstr>Calibri</vt:lpstr>
      <vt:lpstr>Century Gothic</vt:lpstr>
      <vt:lpstr>Garamond</vt:lpstr>
      <vt:lpstr>فقاعات</vt:lpstr>
      <vt:lpstr>أساسية</vt:lpstr>
      <vt:lpstr>Health care quality</vt:lpstr>
      <vt:lpstr>مروة عزمي جابر  رحيق معزوز نمر  رند محمد زنديق  سهى صابر شافعي  رحيق عايد صباح   د.سماح اشتية  </vt:lpstr>
      <vt:lpstr>Introduction </vt:lpstr>
      <vt:lpstr>PowerPoint Presentation</vt:lpstr>
      <vt:lpstr>PowerPoint Presentation</vt:lpstr>
      <vt:lpstr>Types of Quality Problems </vt:lpstr>
      <vt:lpstr>goal of improvement the health care quality </vt:lpstr>
      <vt:lpstr>PowerPoint Presentation</vt:lpstr>
      <vt:lpstr>Rules to guide care delivery and impose the health care System</vt:lpstr>
      <vt:lpstr>PowerPoint Presentation</vt:lpstr>
      <vt:lpstr>How would a national health care report affect efforts to improve quality?</vt:lpstr>
      <vt:lpstr>PowerPoint Presentation</vt:lpstr>
      <vt:lpstr>what are example of quality improvement initiation in health care?</vt:lpstr>
      <vt:lpstr>PowerPoint Presentation</vt:lpstr>
      <vt:lpstr>Six Sigma Methodology in Healthcare: </vt:lpstr>
      <vt:lpstr>dmaic</vt:lpstr>
      <vt:lpstr>PowerPoint Presentation</vt:lpstr>
      <vt:lpstr>PowerPoint Presentation</vt:lpstr>
      <vt:lpstr>SIX Sigma</vt:lpstr>
      <vt:lpstr>The BeneHealthcarefits of Six Sigma in</vt:lpstr>
      <vt:lpstr>Example of health care organisations in America that have successfully adopted six sigma as part of their quality improvement methods </vt:lpstr>
      <vt:lpstr>Competencies for all health care professional </vt:lpstr>
      <vt:lpstr>Speak up: use to prevent healthcare error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quality</dc:title>
  <dc:creator>LaptopCenter</dc:creator>
  <cp:lastModifiedBy>LaptopCenter</cp:lastModifiedBy>
  <cp:revision>12</cp:revision>
  <dcterms:created xsi:type="dcterms:W3CDTF">2024-10-16T17:29:07Z</dcterms:created>
  <dcterms:modified xsi:type="dcterms:W3CDTF">2024-10-18T19:06:53Z</dcterms:modified>
</cp:coreProperties>
</file>