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312" r:id="rId3"/>
    <p:sldId id="311" r:id="rId4"/>
    <p:sldId id="313" r:id="rId5"/>
    <p:sldId id="257" r:id="rId6"/>
    <p:sldId id="264" r:id="rId7"/>
    <p:sldId id="266" r:id="rId8"/>
    <p:sldId id="271" r:id="rId9"/>
    <p:sldId id="291" r:id="rId10"/>
    <p:sldId id="272" r:id="rId11"/>
    <p:sldId id="273" r:id="rId12"/>
    <p:sldId id="284" r:id="rId13"/>
    <p:sldId id="285" r:id="rId14"/>
    <p:sldId id="287" r:id="rId15"/>
    <p:sldId id="288" r:id="rId16"/>
    <p:sldId id="289" r:id="rId17"/>
    <p:sldId id="292" r:id="rId18"/>
    <p:sldId id="295" r:id="rId19"/>
    <p:sldId id="276" r:id="rId20"/>
    <p:sldId id="296" r:id="rId21"/>
    <p:sldId id="297" r:id="rId22"/>
    <p:sldId id="275" r:id="rId23"/>
    <p:sldId id="300" r:id="rId24"/>
    <p:sldId id="258" r:id="rId2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defRPr kern="1200">
        <a:solidFill>
          <a:schemeClr val="tx1"/>
        </a:solidFill>
        <a:latin typeface="Arial" pitchFamily="34" charset="0"/>
        <a:ea typeface="SimSun" pitchFamily="2" charset="-122"/>
        <a:cs typeface="+mn-cs"/>
      </a:defRPr>
    </a:lvl5pPr>
    <a:lvl6pPr marL="2286000" algn="r" defTabSz="914400" rtl="1" eaLnBrk="1" latinLnBrk="0" hangingPunct="1">
      <a:defRPr kern="1200">
        <a:solidFill>
          <a:schemeClr val="tx1"/>
        </a:solidFill>
        <a:latin typeface="Arial" pitchFamily="34" charset="0"/>
        <a:ea typeface="SimSun" pitchFamily="2" charset="-122"/>
        <a:cs typeface="+mn-cs"/>
      </a:defRPr>
    </a:lvl6pPr>
    <a:lvl7pPr marL="2743200" algn="r" defTabSz="914400" rtl="1" eaLnBrk="1" latinLnBrk="0" hangingPunct="1">
      <a:defRPr kern="1200">
        <a:solidFill>
          <a:schemeClr val="tx1"/>
        </a:solidFill>
        <a:latin typeface="Arial" pitchFamily="34" charset="0"/>
        <a:ea typeface="SimSun" pitchFamily="2" charset="-122"/>
        <a:cs typeface="+mn-cs"/>
      </a:defRPr>
    </a:lvl7pPr>
    <a:lvl8pPr marL="3200400" algn="r" defTabSz="914400" rtl="1" eaLnBrk="1" latinLnBrk="0" hangingPunct="1">
      <a:defRPr kern="1200">
        <a:solidFill>
          <a:schemeClr val="tx1"/>
        </a:solidFill>
        <a:latin typeface="Arial" pitchFamily="34" charset="0"/>
        <a:ea typeface="SimSun" pitchFamily="2" charset="-122"/>
        <a:cs typeface="+mn-cs"/>
      </a:defRPr>
    </a:lvl8pPr>
    <a:lvl9pPr marL="3657600" algn="r" defTabSz="914400" rtl="1" eaLnBrk="1" latinLnBrk="0" hangingPunct="1">
      <a:defRPr kern="1200">
        <a:solidFill>
          <a:schemeClr val="tx1"/>
        </a:solidFill>
        <a:latin typeface="Arial"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600"/>
    <a:srgbClr val="660066"/>
    <a:srgbClr val="CCFFC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2940" y="-1026"/>
      </p:cViewPr>
      <p:guideLst>
        <p:guide orient="horz" pos="2160"/>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F467EF6-257D-4348-9E85-AFBBF3BD479A}" type="slidenum">
              <a:rPr lang="zh-CN" altLang="en-US" smtClean="0"/>
              <a:pPr>
                <a:defRPr/>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8F467EF6-257D-4348-9E85-AFBBF3BD479A}" type="slidenum">
              <a:rPr lang="zh-CN" alt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4"/>
          <p:cNvSpPr txBox="1">
            <a:spLocks noChangeArrowheads="1"/>
          </p:cNvSpPr>
          <p:nvPr/>
        </p:nvSpPr>
        <p:spPr bwMode="auto">
          <a:xfrm>
            <a:off x="2971800" y="1752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endParaRPr lang="en-US"/>
          </a:p>
        </p:txBody>
      </p:sp>
      <p:sp>
        <p:nvSpPr>
          <p:cNvPr id="7" name="Rectangle 6"/>
          <p:cNvSpPr/>
          <p:nvPr/>
        </p:nvSpPr>
        <p:spPr>
          <a:xfrm>
            <a:off x="152516" y="541583"/>
            <a:ext cx="8838968" cy="830997"/>
          </a:xfrm>
          <a:prstGeom prst="rect">
            <a:avLst/>
          </a:prstGeom>
          <a:noFill/>
        </p:spPr>
        <p:txBody>
          <a:bodyPr wrap="square">
            <a:spAutoFit/>
          </a:bodyPr>
          <a:lstStyle/>
          <a:p>
            <a:pPr algn="ctr">
              <a:defRPr/>
            </a:pPr>
            <a:r>
              <a:rPr lang="en-US" sz="4800" b="1" dirty="0" smtClean="0">
                <a:ln w="10541" cmpd="sng">
                  <a:solidFill>
                    <a:srgbClr val="7D7D7D">
                      <a:tint val="100000"/>
                      <a:shade val="100000"/>
                      <a:satMod val="110000"/>
                    </a:srgbClr>
                  </a:solidFill>
                  <a:prstDash val="solid"/>
                </a:ln>
                <a:solidFill>
                  <a:srgbClr val="FF0000"/>
                </a:solidFill>
                <a:ea typeface="宋体" pitchFamily="2" charset="-122"/>
              </a:rPr>
              <a:t>DISASTER  MANAGEMENT</a:t>
            </a:r>
            <a:endParaRPr lang="en-US" sz="6000" b="1" dirty="0">
              <a:ln w="10541" cmpd="sng">
                <a:solidFill>
                  <a:srgbClr val="7D7D7D">
                    <a:tint val="100000"/>
                    <a:shade val="100000"/>
                    <a:satMod val="110000"/>
                  </a:srgbClr>
                </a:solidFill>
                <a:prstDash val="solid"/>
              </a:ln>
              <a:solidFill>
                <a:srgbClr val="FF0000"/>
              </a:solidFill>
              <a:ea typeface="宋体" pitchFamily="2" charset="-122"/>
            </a:endParaRPr>
          </a:p>
        </p:txBody>
      </p:sp>
      <p:pic>
        <p:nvPicPr>
          <p:cNvPr id="3079" name="Picture 6"/>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438456" y="1752600"/>
            <a:ext cx="4724276" cy="429036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smtClean="0"/>
          </a:p>
        </p:txBody>
      </p:sp>
      <p:pic>
        <p:nvPicPr>
          <p:cNvPr id="15363"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792162"/>
          </a:xfrm>
        </p:spPr>
        <p:txBody>
          <a:bodyPr/>
          <a:lstStyle/>
          <a:p>
            <a:pPr marL="0" indent="0" algn="l" rtl="0">
              <a:buNone/>
            </a:pPr>
            <a:r>
              <a:rPr lang="en-US" sz="3200" b="1" dirty="0" smtClean="0">
                <a:solidFill>
                  <a:srgbClr val="660066"/>
                </a:solidFill>
                <a:effectLst/>
              </a:rPr>
              <a:t>PHASES OF DISASTER MANAGEMENT</a:t>
            </a:r>
            <a:endParaRPr lang="en-US" sz="3200" dirty="0" smtClean="0">
              <a:solidFill>
                <a:srgbClr val="660066"/>
              </a:solidFill>
              <a:effectLst/>
            </a:endParaRPr>
          </a:p>
        </p:txBody>
      </p:sp>
      <p:pic>
        <p:nvPicPr>
          <p:cNvPr id="16387" name="Picture 2"/>
          <p:cNvPicPr>
            <a:picLocks noGrp="1" noChangeAspect="1" noChangeArrowheads="1"/>
          </p:cNvPicPr>
          <p:nvPr>
            <p:ph sz="quarter" idx="13"/>
          </p:nvPr>
        </p:nvPicPr>
        <p:blipFill>
          <a:blip r:embed="rId2">
            <a:extLst>
              <a:ext uri="{BEBA8EAE-BF5A-486C-A8C5-ECC9F3942E4B}">
                <a14:imgProps xmlns:a14="http://schemas.microsoft.com/office/drawing/2010/main">
                  <a14:imgLayer r:embed="rId3">
                    <a14:imgEffect>
                      <a14:backgroundRemoval t="0" b="100000" l="0" r="100000">
                        <a14:foregroundMark x1="60857" y1="37168" x2="39714" y2="60767"/>
                        <a14:foregroundMark x1="44286" y1="38938" x2="55714" y2="61652"/>
                        <a14:foregroundMark x1="64000" y1="52507" x2="48571" y2="38938"/>
                        <a14:foregroundMark x1="58857" y1="39528" x2="62000" y2="43363"/>
                        <a14:foregroundMark x1="41429" y1="46313" x2="37429" y2="55752"/>
                        <a14:foregroundMark x1="53714" y1="45428" x2="54857" y2="55752"/>
                        <a14:foregroundMark x1="38286" y1="51917" x2="65143" y2="51622"/>
                        <a14:foregroundMark x1="60286" y1="43658" x2="35143" y2="46313"/>
                        <a14:foregroundMark x1="71429" y1="68142" x2="82286" y2="81121"/>
                        <a14:foregroundMark x1="61714" y1="38348" x2="66286" y2="49558"/>
                        <a14:foregroundMark x1="50571" y1="35988" x2="52000" y2="45723"/>
                        <a14:foregroundMark x1="52000" y1="52507" x2="59714" y2="58997"/>
                        <a14:foregroundMark x1="71143" y1="71976" x2="76000" y2="79941"/>
                        <a14:foregroundMark x1="43429" y1="56047" x2="59429" y2="62537"/>
                      </a14:backgroundRemoval>
                    </a14:imgEffect>
                  </a14:imgLayer>
                </a14:imgProps>
              </a:ext>
              <a:ext uri="{28A0092B-C50C-407E-A947-70E740481C1C}">
                <a14:useLocalDpi xmlns:a14="http://schemas.microsoft.com/office/drawing/2010/main" val="0"/>
              </a:ext>
            </a:extLst>
          </a:blip>
          <a:stretch>
            <a:fillRect/>
          </a:stretch>
        </p:blipFill>
        <p:spPr>
          <a:xfrm>
            <a:off x="1816509" y="1143060"/>
            <a:ext cx="5251063" cy="5086029"/>
          </a:xfrm>
          <a:prstGeom prst="rect">
            <a:avLst/>
          </a:prstGeom>
          <a:ln w="38100" cap="sq">
            <a:noFill/>
            <a:prstDash val="solid"/>
            <a:miter lim="800000"/>
          </a:ln>
          <a:effectLst>
            <a:outerShdw blurRad="50800" dist="38100" dir="10800000" algn="r"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sz="quarter" idx="13"/>
          </p:nvPr>
        </p:nvSpPr>
        <p:spPr>
          <a:xfrm>
            <a:off x="685902" y="1295456"/>
            <a:ext cx="8000910" cy="4983420"/>
          </a:xfrm>
        </p:spPr>
        <p:txBody>
          <a:bodyPr>
            <a:normAutofit/>
          </a:bodyPr>
          <a:lstStyle/>
          <a:p>
            <a:pPr algn="ctr" rtl="0">
              <a:buFontTx/>
              <a:buNone/>
            </a:pPr>
            <a:r>
              <a:rPr lang="en-US" sz="3600" b="1" dirty="0" smtClean="0">
                <a:solidFill>
                  <a:srgbClr val="002060"/>
                </a:solidFill>
              </a:rPr>
              <a:t>PREPAREDNESS</a:t>
            </a:r>
            <a:r>
              <a:rPr lang="en-US" sz="2400" b="1" dirty="0" smtClean="0">
                <a:solidFill>
                  <a:srgbClr val="002060"/>
                </a:solidFill>
              </a:rPr>
              <a:t>:</a:t>
            </a:r>
          </a:p>
          <a:p>
            <a:pPr algn="just" rtl="0">
              <a:buFontTx/>
              <a:buNone/>
            </a:pPr>
            <a:r>
              <a:rPr lang="en-US" sz="2000" b="1" dirty="0" smtClean="0">
                <a:solidFill>
                  <a:srgbClr val="002060"/>
                </a:solidFill>
              </a:rPr>
              <a:t>PERSONAL PREPAREDNESS: </a:t>
            </a:r>
            <a:endParaRPr lang="en-US" sz="2000" b="1" dirty="0" smtClean="0">
              <a:solidFill>
                <a:srgbClr val="002060"/>
              </a:solidFill>
            </a:endParaRPr>
          </a:p>
          <a:p>
            <a:pPr algn="just" rtl="0">
              <a:buFontTx/>
              <a:buNone/>
            </a:pPr>
            <a:r>
              <a:rPr lang="en-US" sz="2000" b="1" dirty="0" smtClean="0"/>
              <a:t>Stress </a:t>
            </a:r>
            <a:r>
              <a:rPr lang="en-US" sz="2000" b="1" dirty="0" smtClean="0"/>
              <a:t>and conflict among disaster </a:t>
            </a:r>
            <a:r>
              <a:rPr lang="en-US" sz="2000" b="1" dirty="0" smtClean="0"/>
              <a:t>workers</a:t>
            </a:r>
            <a:r>
              <a:rPr lang="en-US" sz="2000" b="1" dirty="0" smtClean="0"/>
              <a:t>.</a:t>
            </a:r>
          </a:p>
          <a:p>
            <a:pPr algn="just" rtl="0">
              <a:buFontTx/>
              <a:buNone/>
            </a:pPr>
            <a:endParaRPr lang="en-US" sz="2000" b="1" dirty="0" smtClean="0"/>
          </a:p>
          <a:p>
            <a:pPr algn="just" rtl="0">
              <a:buFontTx/>
              <a:buNone/>
            </a:pPr>
            <a:r>
              <a:rPr lang="en-US" sz="2000" b="1" dirty="0" smtClean="0">
                <a:solidFill>
                  <a:srgbClr val="002060"/>
                </a:solidFill>
              </a:rPr>
              <a:t>PROFESSIONAL PREPAREDNESS: </a:t>
            </a:r>
            <a:endParaRPr lang="en-US" sz="2000" b="1" dirty="0" smtClean="0">
              <a:solidFill>
                <a:srgbClr val="002060"/>
              </a:solidFill>
            </a:endParaRPr>
          </a:p>
          <a:p>
            <a:pPr algn="just" rtl="0">
              <a:buFontTx/>
              <a:buNone/>
            </a:pPr>
            <a:r>
              <a:rPr lang="en-US" sz="2000" b="1" dirty="0" smtClean="0"/>
              <a:t>License</a:t>
            </a:r>
            <a:r>
              <a:rPr lang="en-US" sz="2000" b="1" dirty="0" smtClean="0"/>
              <a:t>, Equipment, Personal equipment, such as a Stethoscope, a flashlight and extra batteries, Cash, Warm clothing and a heavy jacket (or weather-appropriate clothing), Record-keeping materials, Pocket-sized reference books</a:t>
            </a:r>
          </a:p>
          <a:p>
            <a:pPr algn="just" rtl="0">
              <a:buFontTx/>
              <a:buNone/>
            </a:pPr>
            <a:endParaRPr lang="en-US" sz="2000" b="1" dirty="0" smtClean="0"/>
          </a:p>
          <a:p>
            <a:pPr algn="just" rtl="0">
              <a:buFontTx/>
              <a:buNone/>
            </a:pPr>
            <a:r>
              <a:rPr lang="en-US" sz="2000" b="1" dirty="0" smtClean="0">
                <a:solidFill>
                  <a:srgbClr val="002060"/>
                </a:solidFill>
              </a:rPr>
              <a:t>COMMUNITY PREPAREDNESS</a:t>
            </a:r>
            <a:r>
              <a:rPr lang="en-US" sz="2000" b="1" dirty="0" smtClean="0">
                <a:solidFill>
                  <a:srgbClr val="00B0F0"/>
                </a:solidFill>
              </a:rPr>
              <a:t>: </a:t>
            </a:r>
            <a:r>
              <a:rPr lang="en-US" sz="2000" b="1" dirty="0" smtClean="0"/>
              <a:t>Participation</a:t>
            </a:r>
            <a:r>
              <a:rPr lang="en-US" sz="2000" b="1" dirty="0" smtClean="0"/>
              <a:t>.</a:t>
            </a:r>
            <a:endParaRPr lang="en-US"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sz="quarter" idx="13"/>
          </p:nvPr>
        </p:nvSpPr>
        <p:spPr>
          <a:xfrm>
            <a:off x="457308" y="533476"/>
            <a:ext cx="8229600" cy="5943518"/>
          </a:xfrm>
        </p:spPr>
        <p:txBody>
          <a:bodyPr>
            <a:normAutofit/>
          </a:bodyPr>
          <a:lstStyle/>
          <a:p>
            <a:pPr algn="l" rtl="0">
              <a:buFontTx/>
              <a:buNone/>
            </a:pPr>
            <a:r>
              <a:rPr lang="en-US" sz="3200" b="1" dirty="0" smtClean="0">
                <a:solidFill>
                  <a:srgbClr val="002060"/>
                </a:solidFill>
              </a:rPr>
              <a:t>Role in preparedness</a:t>
            </a:r>
            <a:r>
              <a:rPr lang="en-US" sz="2400" b="1" dirty="0" smtClean="0">
                <a:solidFill>
                  <a:srgbClr val="0070C0"/>
                </a:solidFill>
              </a:rPr>
              <a:t>:</a:t>
            </a:r>
          </a:p>
          <a:p>
            <a:pPr algn="l" rtl="0">
              <a:buFontTx/>
              <a:buNone/>
            </a:pPr>
            <a:endParaRPr lang="en-US" sz="2000" b="1" dirty="0" smtClean="0">
              <a:solidFill>
                <a:srgbClr val="0070C0"/>
              </a:solidFill>
            </a:endParaRPr>
          </a:p>
          <a:p>
            <a:pPr algn="just" rtl="0">
              <a:buFontTx/>
              <a:buAutoNum type="arabicPeriod"/>
            </a:pPr>
            <a:r>
              <a:rPr lang="en-US" sz="2000" b="1" dirty="0" smtClean="0">
                <a:solidFill>
                  <a:srgbClr val="002060"/>
                </a:solidFill>
              </a:rPr>
              <a:t>Within the employing organization</a:t>
            </a:r>
            <a:r>
              <a:rPr lang="en-US" sz="2000" b="1" dirty="0" smtClean="0">
                <a:solidFill>
                  <a:srgbClr val="00B0F0"/>
                </a:solidFill>
              </a:rPr>
              <a:t>: </a:t>
            </a:r>
            <a:r>
              <a:rPr lang="en-US" sz="2000" dirty="0" smtClean="0"/>
              <a:t>Help initiate or update the disaster plan, provide educational programs and material regarding disasters specific to the area, and organize disaster drills.</a:t>
            </a:r>
          </a:p>
          <a:p>
            <a:pPr algn="just" rtl="0">
              <a:buFontTx/>
              <a:buAutoNum type="arabicPeriod"/>
            </a:pPr>
            <a:endParaRPr lang="en-US" sz="2000" dirty="0" smtClean="0"/>
          </a:p>
          <a:p>
            <a:pPr algn="just" rtl="0">
              <a:buFontTx/>
              <a:buNone/>
            </a:pPr>
            <a:r>
              <a:rPr lang="en-US" sz="2000" b="1" dirty="0" smtClean="0"/>
              <a:t>2. </a:t>
            </a:r>
            <a:r>
              <a:rPr lang="en-US" sz="2000" b="1" dirty="0" smtClean="0">
                <a:solidFill>
                  <a:srgbClr val="002060"/>
                </a:solidFill>
              </a:rPr>
              <a:t>Community health nurse</a:t>
            </a:r>
            <a:r>
              <a:rPr lang="en-US" sz="2000" b="1" dirty="0" smtClean="0">
                <a:solidFill>
                  <a:srgbClr val="00B0F0"/>
                </a:solidFill>
              </a:rPr>
              <a:t>: </a:t>
            </a:r>
            <a:r>
              <a:rPr lang="en-US" sz="2000" dirty="0" smtClean="0"/>
              <a:t>Provide an updated record of vulnerable populations within the community. Individualized strategies should be reviewed, including the availability of specific resources, in the event of an emergency.</a:t>
            </a:r>
          </a:p>
          <a:p>
            <a:pPr algn="just" rtl="0">
              <a:buFontTx/>
              <a:buNone/>
            </a:pPr>
            <a:endParaRPr lang="en-US" sz="2000" dirty="0" smtClean="0"/>
          </a:p>
          <a:p>
            <a:pPr algn="just" rtl="0">
              <a:buFontTx/>
              <a:buNone/>
            </a:pPr>
            <a:r>
              <a:rPr lang="en-US" sz="2000" b="1" dirty="0" smtClean="0"/>
              <a:t>3. </a:t>
            </a:r>
            <a:r>
              <a:rPr lang="en-US" sz="2000" b="1" dirty="0" smtClean="0">
                <a:solidFill>
                  <a:srgbClr val="002060"/>
                </a:solidFill>
              </a:rPr>
              <a:t>Leader</a:t>
            </a:r>
            <a:r>
              <a:rPr lang="en-US" sz="2000" b="1" dirty="0" smtClean="0">
                <a:solidFill>
                  <a:srgbClr val="00B0F0"/>
                </a:solidFill>
              </a:rPr>
              <a:t>: </a:t>
            </a:r>
            <a:r>
              <a:rPr lang="en-US" sz="2000" dirty="0" smtClean="0"/>
              <a:t>An intimate knowledge of the institution and familiarity with the individuals who work there. Persons with disaster management training, and especially those who have served on "real" disasters, make valuable members of any preparedness team as well</a:t>
            </a:r>
            <a:endParaRPr lang="en-US" sz="2000" b="1" dirty="0" smtClean="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sz="quarter" idx="13"/>
          </p:nvPr>
        </p:nvSpPr>
        <p:spPr>
          <a:xfrm>
            <a:off x="457200" y="685800"/>
            <a:ext cx="8229600" cy="5440363"/>
          </a:xfrm>
        </p:spPr>
        <p:txBody>
          <a:bodyPr/>
          <a:lstStyle/>
          <a:p>
            <a:pPr algn="ctr" rtl="0">
              <a:buFontTx/>
              <a:buNone/>
            </a:pPr>
            <a:r>
              <a:rPr lang="en-US" sz="2400" b="1" dirty="0" smtClean="0">
                <a:solidFill>
                  <a:srgbClr val="002060"/>
                </a:solidFill>
              </a:rPr>
              <a:t>RESPONSE</a:t>
            </a:r>
          </a:p>
          <a:p>
            <a:pPr algn="just" rtl="0"/>
            <a:r>
              <a:rPr lang="en-US" sz="2000" b="1" dirty="0" smtClean="0"/>
              <a:t>It includes community assessment, case finding and referring, prevention, health education, surveillance, and working with aggregates. Local and regional emergency and public health resources can be readjusted as assessment reports continue to come in.</a:t>
            </a:r>
          </a:p>
          <a:p>
            <a:pPr algn="just" rtl="0"/>
            <a:endParaRPr lang="en-US" sz="2000" b="1" dirty="0" smtClean="0"/>
          </a:p>
          <a:p>
            <a:pPr algn="just" rtl="0">
              <a:buFontTx/>
              <a:buNone/>
            </a:pPr>
            <a:r>
              <a:rPr lang="en-US" sz="2000" b="1" dirty="0" smtClean="0">
                <a:solidFill>
                  <a:srgbClr val="002060"/>
                </a:solidFill>
              </a:rPr>
              <a:t>1.SHELTER MANAGEMENT</a:t>
            </a:r>
          </a:p>
          <a:p>
            <a:pPr algn="just" rtl="0"/>
            <a:r>
              <a:rPr lang="en-US" sz="2000" b="1" dirty="0" smtClean="0"/>
              <a:t>Responsibility of the local Red Cross, building of “tent cities”</a:t>
            </a:r>
          </a:p>
          <a:p>
            <a:pPr algn="just" rtl="0"/>
            <a:r>
              <a:rPr lang="en-US" sz="2000" b="1" dirty="0" smtClean="0"/>
              <a:t>Assessing and referring, ensuring medical needs, providing first aid, serving meals, keeping patient records, ensuring emergency communications and transportation, and providing a safe environment.</a:t>
            </a:r>
            <a:endParaRPr lang="en-US"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sz="quarter" idx="13"/>
          </p:nvPr>
        </p:nvSpPr>
        <p:spPr>
          <a:xfrm>
            <a:off x="457200" y="1066800"/>
            <a:ext cx="8229600" cy="5059363"/>
          </a:xfrm>
        </p:spPr>
        <p:txBody>
          <a:bodyPr/>
          <a:lstStyle/>
          <a:p>
            <a:pPr algn="just" rtl="0">
              <a:buFontTx/>
              <a:buNone/>
            </a:pPr>
            <a:r>
              <a:rPr lang="en-US" sz="2000" dirty="0" smtClean="0">
                <a:solidFill>
                  <a:srgbClr val="002060"/>
                </a:solidFill>
              </a:rPr>
              <a:t>2. </a:t>
            </a:r>
            <a:r>
              <a:rPr lang="en-US" sz="2000" b="1" dirty="0" smtClean="0">
                <a:solidFill>
                  <a:srgbClr val="002060"/>
                </a:solidFill>
              </a:rPr>
              <a:t>INTERNATIONAL RELIEF EFFORTS</a:t>
            </a:r>
          </a:p>
          <a:p>
            <a:pPr algn="just" rtl="0"/>
            <a:r>
              <a:rPr lang="en-US" sz="2000" b="1" dirty="0" smtClean="0"/>
              <a:t>Federation of Red Cross and Red Crescent Societies and the International Committee of Red Cross or as health representatives from the WHO.</a:t>
            </a:r>
          </a:p>
          <a:p>
            <a:pPr algn="just" rtl="0"/>
            <a:endParaRPr lang="en-US" sz="2000" b="1" dirty="0" smtClean="0"/>
          </a:p>
          <a:p>
            <a:pPr algn="just" rtl="0">
              <a:buFontTx/>
              <a:buNone/>
            </a:pPr>
            <a:r>
              <a:rPr lang="en-US" sz="2000" b="1" dirty="0" smtClean="0">
                <a:solidFill>
                  <a:srgbClr val="002060"/>
                </a:solidFill>
              </a:rPr>
              <a:t>3. PSYCHOLOGICAL STRESS OF DISASTER WORKERS:</a:t>
            </a:r>
          </a:p>
          <a:p>
            <a:pPr algn="just" rtl="0"/>
            <a:r>
              <a:rPr lang="en-US" sz="2000" b="1" dirty="0" smtClean="0"/>
              <a:t>The degree of worker stress depends "on the nature of the disaster, role in the disaster, individual stamina, and other environmental factors.</a:t>
            </a:r>
          </a:p>
          <a:p>
            <a:pPr algn="just" rtl="0"/>
            <a:endParaRPr lang="en-US" sz="2000" b="1" dirty="0" smtClean="0"/>
          </a:p>
          <a:p>
            <a:pPr algn="just" rtl="0">
              <a:buFontTx/>
              <a:buNone/>
            </a:pPr>
            <a:r>
              <a:rPr lang="en-US" sz="2000" b="1" dirty="0" smtClean="0">
                <a:solidFill>
                  <a:srgbClr val="002060"/>
                </a:solidFill>
              </a:rPr>
              <a:t>4. </a:t>
            </a:r>
            <a:r>
              <a:rPr lang="en-US" sz="2000" dirty="0" smtClean="0">
                <a:solidFill>
                  <a:srgbClr val="002060"/>
                </a:solidFill>
              </a:rPr>
              <a:t> </a:t>
            </a:r>
            <a:r>
              <a:rPr lang="en-US" sz="2000" b="1" dirty="0" smtClean="0">
                <a:solidFill>
                  <a:srgbClr val="002060"/>
                </a:solidFill>
              </a:rPr>
              <a:t>ENVIRONMENTAL FACTORS</a:t>
            </a:r>
          </a:p>
          <a:p>
            <a:pPr algn="just" rtl="0"/>
            <a:r>
              <a:rPr lang="en-US" sz="2000" b="1" dirty="0" smtClean="0"/>
              <a:t>Noise, inadequate work space, physical danger, and stimulus overload, stress, mood swings, frustration and conflict.</a:t>
            </a:r>
            <a:endParaRPr lang="en-US"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sz="quarter" idx="13"/>
          </p:nvPr>
        </p:nvSpPr>
        <p:spPr>
          <a:xfrm>
            <a:off x="457200" y="1143000"/>
            <a:ext cx="8229600" cy="4983163"/>
          </a:xfrm>
        </p:spPr>
        <p:txBody>
          <a:bodyPr>
            <a:normAutofit/>
          </a:bodyPr>
          <a:lstStyle/>
          <a:p>
            <a:pPr algn="ctr" rtl="0">
              <a:buFontTx/>
              <a:buNone/>
            </a:pPr>
            <a:r>
              <a:rPr lang="en-US" sz="2800" b="1" dirty="0" smtClean="0">
                <a:solidFill>
                  <a:srgbClr val="660066"/>
                </a:solidFill>
              </a:rPr>
              <a:t>DISASTER RECOVERY</a:t>
            </a:r>
          </a:p>
          <a:p>
            <a:pPr algn="l" rtl="0"/>
            <a:r>
              <a:rPr lang="en-US" sz="2800" dirty="0" smtClean="0"/>
              <a:t>• </a:t>
            </a:r>
            <a:r>
              <a:rPr lang="en-US" sz="2800" b="1" dirty="0" smtClean="0"/>
              <a:t>Flexibility</a:t>
            </a:r>
          </a:p>
          <a:p>
            <a:pPr algn="l" rtl="0"/>
            <a:r>
              <a:rPr lang="en-US" sz="2800" dirty="0" smtClean="0"/>
              <a:t>• </a:t>
            </a:r>
            <a:r>
              <a:rPr lang="en-US" sz="2800" b="1" dirty="0" smtClean="0"/>
              <a:t>Community cleanup efforts</a:t>
            </a:r>
          </a:p>
          <a:p>
            <a:pPr algn="l" rtl="0"/>
            <a:r>
              <a:rPr lang="en-US" sz="2800" dirty="0" smtClean="0"/>
              <a:t>• </a:t>
            </a:r>
            <a:r>
              <a:rPr lang="en-US" sz="2800" b="1" dirty="0" smtClean="0"/>
              <a:t>Release of continuing threat</a:t>
            </a:r>
          </a:p>
          <a:p>
            <a:pPr algn="l" rtl="0"/>
            <a:r>
              <a:rPr lang="en-US" sz="2800" dirty="0" smtClean="0"/>
              <a:t>• </a:t>
            </a:r>
            <a:r>
              <a:rPr lang="en-US" sz="2800" b="1" dirty="0" smtClean="0"/>
              <a:t>Teaching proper hygiene</a:t>
            </a:r>
          </a:p>
          <a:p>
            <a:pPr algn="l" rtl="0"/>
            <a:r>
              <a:rPr lang="en-US" sz="2800" dirty="0" smtClean="0"/>
              <a:t>• </a:t>
            </a:r>
            <a:r>
              <a:rPr lang="en-US" sz="2800" b="1" dirty="0" smtClean="0"/>
              <a:t>Short-term psychological support</a:t>
            </a:r>
          </a:p>
          <a:p>
            <a:pPr algn="l" rtl="0"/>
            <a:r>
              <a:rPr lang="en-US" sz="2800" dirty="0" smtClean="0"/>
              <a:t>• </a:t>
            </a:r>
            <a:r>
              <a:rPr lang="en-US" sz="2800" b="1" dirty="0" smtClean="0"/>
              <a:t>Alert for environmental health hazards</a:t>
            </a:r>
          </a:p>
          <a:p>
            <a:pPr algn="l" rtl="0"/>
            <a:r>
              <a:rPr lang="en-US" sz="2800" dirty="0" smtClean="0"/>
              <a:t>• </a:t>
            </a:r>
            <a:r>
              <a:rPr lang="en-US" sz="2800" b="1" dirty="0" smtClean="0"/>
              <a:t>Home visits</a:t>
            </a:r>
            <a:endParaRPr lang="en-US"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quarter" idx="13"/>
          </p:nvPr>
        </p:nvSpPr>
        <p:spPr>
          <a:xfrm>
            <a:off x="457200" y="685800"/>
            <a:ext cx="8229600" cy="5440363"/>
          </a:xfrm>
        </p:spPr>
        <p:txBody>
          <a:bodyPr>
            <a:normAutofit lnSpcReduction="10000"/>
          </a:bodyPr>
          <a:lstStyle/>
          <a:p>
            <a:pPr algn="ctr" rtl="0">
              <a:buFontTx/>
              <a:buNone/>
            </a:pPr>
            <a:r>
              <a:rPr lang="en-US" sz="2800" b="1" dirty="0" smtClean="0">
                <a:solidFill>
                  <a:srgbClr val="660066"/>
                </a:solidFill>
              </a:rPr>
              <a:t>MITIGATION</a:t>
            </a:r>
          </a:p>
          <a:p>
            <a:pPr algn="ctr" rtl="0">
              <a:buFontTx/>
              <a:buNone/>
            </a:pPr>
            <a:endParaRPr lang="en-US" sz="2400" b="1" dirty="0" smtClean="0">
              <a:solidFill>
                <a:srgbClr val="660066"/>
              </a:solidFill>
            </a:endParaRPr>
          </a:p>
          <a:p>
            <a:pPr algn="just" rtl="0">
              <a:buFontTx/>
              <a:buNone/>
            </a:pPr>
            <a:r>
              <a:rPr lang="en-US" sz="2400" dirty="0" smtClean="0"/>
              <a:t>  </a:t>
            </a:r>
            <a:r>
              <a:rPr lang="en-US" sz="2400" dirty="0" smtClean="0"/>
              <a:t>Working with local, state and federal agencies in identifying disaster risks and developing disaster prevention strategies through extensive public education in disaster prevention and readiness.</a:t>
            </a:r>
          </a:p>
          <a:p>
            <a:pPr algn="just" rtl="0">
              <a:buFontTx/>
              <a:buNone/>
            </a:pPr>
            <a:endParaRPr lang="en-US" sz="2400" dirty="0" smtClean="0"/>
          </a:p>
          <a:p>
            <a:pPr algn="just" rtl="0">
              <a:buFontTx/>
              <a:buNone/>
            </a:pPr>
            <a:r>
              <a:rPr lang="en-US" sz="2400" dirty="0" smtClean="0"/>
              <a:t>  </a:t>
            </a:r>
            <a:r>
              <a:rPr lang="en-US" sz="2400" dirty="0" smtClean="0"/>
              <a:t>To plan effectively for disaster prevention the nurse needs to have community assessment information, including knowledge of community resources (e.g., emergency services, hospitals, and clinics), community health personnel (e.g., nurses, doctors, pharmacists, emergency medical teams, dentists, and volunteers), community government officials, and local industry.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1020818"/>
          </a:xfrm>
        </p:spPr>
        <p:txBody>
          <a:bodyPr/>
          <a:lstStyle/>
          <a:p>
            <a:pPr algn="l" rtl="0"/>
            <a:r>
              <a:rPr lang="en-US" dirty="0" smtClean="0">
                <a:effectLst/>
              </a:rPr>
              <a:t>Disaster Nursing</a:t>
            </a:r>
            <a:endParaRPr lang="en-US" dirty="0" smtClean="0">
              <a:effectLst/>
            </a:endParaRPr>
          </a:p>
        </p:txBody>
      </p:sp>
      <p:pic>
        <p:nvPicPr>
          <p:cNvPr id="26627" name="Picture 2"/>
          <p:cNvPicPr>
            <a:picLocks noGrp="1" noChangeAspect="1" noChangeArrowheads="1"/>
          </p:cNvPicPr>
          <p:nvPr>
            <p:ph sz="quarter" idx="13"/>
          </p:nvPr>
        </p:nvPicPr>
        <p:blipFill rotWithShape="1">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t="18048"/>
          <a:stretch/>
        </p:blipFill>
        <p:spPr>
          <a:xfrm>
            <a:off x="381110" y="1356360"/>
            <a:ext cx="8305800" cy="5120724"/>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74638"/>
            <a:ext cx="8229600" cy="868362"/>
          </a:xfrm>
        </p:spPr>
        <p:txBody>
          <a:bodyPr/>
          <a:lstStyle/>
          <a:p>
            <a:pPr algn="l" rtl="0"/>
            <a:r>
              <a:rPr lang="en-US" sz="4000" b="1" dirty="0" smtClean="0">
                <a:solidFill>
                  <a:srgbClr val="660066"/>
                </a:solidFill>
                <a:effectLst/>
              </a:rPr>
              <a:t>TRIAGE (categorizing)</a:t>
            </a:r>
            <a:endParaRPr lang="en-US" sz="4000" dirty="0" smtClean="0">
              <a:solidFill>
                <a:srgbClr val="660066"/>
              </a:solidFill>
              <a:effectLst/>
            </a:endParaRPr>
          </a:p>
        </p:txBody>
      </p:sp>
      <p:sp>
        <p:nvSpPr>
          <p:cNvPr id="40963" name="Content Placeholder 2"/>
          <p:cNvSpPr>
            <a:spLocks noGrp="1"/>
          </p:cNvSpPr>
          <p:nvPr>
            <p:ph sz="quarter" idx="13"/>
          </p:nvPr>
        </p:nvSpPr>
        <p:spPr>
          <a:xfrm>
            <a:off x="228714" y="1371600"/>
            <a:ext cx="8686800" cy="5486400"/>
          </a:xfrm>
        </p:spPr>
        <p:txBody>
          <a:bodyPr>
            <a:normAutofit/>
          </a:bodyPr>
          <a:lstStyle/>
          <a:p>
            <a:pPr algn="l" rtl="0"/>
            <a:r>
              <a:rPr lang="en-US" sz="3600" b="1" dirty="0" smtClean="0">
                <a:solidFill>
                  <a:srgbClr val="FF0000"/>
                </a:solidFill>
              </a:rPr>
              <a:t>Red</a:t>
            </a:r>
            <a:r>
              <a:rPr lang="en-US" sz="3600" b="1" dirty="0" smtClean="0"/>
              <a:t> - Most urgent, first priority</a:t>
            </a:r>
          </a:p>
          <a:p>
            <a:pPr algn="l" rtl="0"/>
            <a:endParaRPr lang="en-US" sz="3600" b="1" dirty="0" smtClean="0"/>
          </a:p>
          <a:p>
            <a:pPr algn="l" rtl="0"/>
            <a:r>
              <a:rPr lang="en-US" sz="3600" b="1" dirty="0" smtClean="0">
                <a:ln w="12700">
                  <a:solidFill>
                    <a:schemeClr val="tx2">
                      <a:satMod val="155000"/>
                    </a:schemeClr>
                  </a:solidFill>
                  <a:prstDash val="solid"/>
                </a:ln>
                <a:solidFill>
                  <a:srgbClr val="FCF600"/>
                </a:solidFill>
                <a:effectLst>
                  <a:outerShdw blurRad="41275" dist="20320" dir="1800000" algn="tl" rotWithShape="0">
                    <a:srgbClr val="000000">
                      <a:alpha val="40000"/>
                    </a:srgbClr>
                  </a:outerShdw>
                </a:effectLst>
              </a:rPr>
              <a:t>Yellow</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600" b="1" dirty="0" smtClean="0"/>
              <a:t>- Urgent, second priority</a:t>
            </a:r>
          </a:p>
          <a:p>
            <a:pPr algn="l" rtl="0"/>
            <a:endParaRPr lang="en-US" sz="3600" b="1" dirty="0" smtClean="0"/>
          </a:p>
          <a:p>
            <a:pPr algn="l" rtl="0"/>
            <a:r>
              <a:rPr lang="en-US" sz="3600" b="1" dirty="0" smtClean="0">
                <a:solidFill>
                  <a:srgbClr val="00B050"/>
                </a:solidFill>
              </a:rPr>
              <a:t>Green</a:t>
            </a:r>
            <a:r>
              <a:rPr lang="en-US" sz="3600" b="1" dirty="0" smtClean="0"/>
              <a:t> – Third priority</a:t>
            </a:r>
          </a:p>
          <a:p>
            <a:pPr algn="l" rtl="0"/>
            <a:endParaRPr lang="en-US" sz="3600" b="1" dirty="0" smtClean="0"/>
          </a:p>
          <a:p>
            <a:pPr algn="l" rtl="0"/>
            <a:r>
              <a:rPr lang="en-US" sz="3600" b="1" dirty="0" smtClean="0"/>
              <a:t>Black – Dying or dead</a:t>
            </a:r>
            <a:endParaRPr lang="en-US" sz="3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4"/>
          <p:cNvSpPr txBox="1">
            <a:spLocks noChangeArrowheads="1"/>
          </p:cNvSpPr>
          <p:nvPr/>
        </p:nvSpPr>
        <p:spPr bwMode="auto">
          <a:xfrm>
            <a:off x="2971800" y="1752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endParaRPr lang="en-US"/>
          </a:p>
        </p:txBody>
      </p:sp>
      <p:pic>
        <p:nvPicPr>
          <p:cNvPr id="3079" name="Picture 6"/>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629346" y="4495772"/>
            <a:ext cx="2133544" cy="210019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a:xfrm>
            <a:off x="914436" y="1524050"/>
            <a:ext cx="6324494" cy="4724276"/>
          </a:xfrm>
          <a:prstGeom prst="rect">
            <a:avLst/>
          </a:prstGeom>
        </p:spPr>
        <p:txBody>
          <a:bodyPr>
            <a:noAutofit/>
          </a:bodyPr>
          <a:lst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lgn="l" rtl="0">
              <a:buFontTx/>
              <a:buNone/>
            </a:pPr>
            <a:r>
              <a:rPr lang="en-US" sz="3200" b="1" dirty="0" smtClean="0">
                <a:solidFill>
                  <a:srgbClr val="C00000"/>
                </a:solidFill>
              </a:rPr>
              <a:t>Prepared by:</a:t>
            </a:r>
          </a:p>
          <a:p>
            <a:pPr marL="441325" indent="-182563" algn="l" rtl="0"/>
            <a:r>
              <a:rPr lang="en-US" sz="3200" b="1" dirty="0" smtClean="0">
                <a:solidFill>
                  <a:srgbClr val="C00000"/>
                </a:solidFill>
              </a:rPr>
              <a:t> </a:t>
            </a:r>
            <a:r>
              <a:rPr lang="en-US" sz="3200" b="1" dirty="0" err="1" smtClean="0">
                <a:solidFill>
                  <a:srgbClr val="002060"/>
                </a:solidFill>
              </a:rPr>
              <a:t>Hamam</a:t>
            </a:r>
            <a:r>
              <a:rPr lang="en-US" sz="3200" b="1" dirty="0" smtClean="0">
                <a:solidFill>
                  <a:srgbClr val="002060"/>
                </a:solidFill>
              </a:rPr>
              <a:t> Husain – 12112730</a:t>
            </a:r>
          </a:p>
          <a:p>
            <a:pPr marL="441325" indent="-182563" algn="l" rtl="0"/>
            <a:r>
              <a:rPr lang="en-US" sz="3200" b="1" dirty="0" smtClean="0">
                <a:solidFill>
                  <a:srgbClr val="002060"/>
                </a:solidFill>
              </a:rPr>
              <a:t> </a:t>
            </a:r>
            <a:r>
              <a:rPr lang="en-US" sz="3200" b="1" dirty="0" err="1" smtClean="0">
                <a:solidFill>
                  <a:srgbClr val="002060"/>
                </a:solidFill>
              </a:rPr>
              <a:t>Yazan</a:t>
            </a:r>
            <a:r>
              <a:rPr lang="en-US" sz="3200" b="1" dirty="0" smtClean="0">
                <a:solidFill>
                  <a:srgbClr val="002060"/>
                </a:solidFill>
              </a:rPr>
              <a:t> </a:t>
            </a:r>
            <a:r>
              <a:rPr lang="en-US" sz="3200" b="1" dirty="0" err="1" smtClean="0">
                <a:solidFill>
                  <a:srgbClr val="002060"/>
                </a:solidFill>
              </a:rPr>
              <a:t>Khaled</a:t>
            </a:r>
            <a:r>
              <a:rPr lang="en-US" sz="3200" b="1" dirty="0" smtClean="0">
                <a:solidFill>
                  <a:srgbClr val="002060"/>
                </a:solidFill>
              </a:rPr>
              <a:t>   - 12113504</a:t>
            </a:r>
          </a:p>
          <a:p>
            <a:pPr marL="441325" indent="-182563" algn="l" rtl="0"/>
            <a:r>
              <a:rPr lang="en-US" sz="3200" b="1" dirty="0">
                <a:solidFill>
                  <a:srgbClr val="002060"/>
                </a:solidFill>
              </a:rPr>
              <a:t> </a:t>
            </a:r>
            <a:r>
              <a:rPr lang="en-US" sz="3200" b="1" dirty="0" err="1" smtClean="0">
                <a:solidFill>
                  <a:srgbClr val="002060"/>
                </a:solidFill>
              </a:rPr>
              <a:t>Yousef</a:t>
            </a:r>
            <a:r>
              <a:rPr lang="en-US" sz="3200" b="1" dirty="0" smtClean="0">
                <a:solidFill>
                  <a:srgbClr val="002060"/>
                </a:solidFill>
              </a:rPr>
              <a:t> </a:t>
            </a:r>
            <a:r>
              <a:rPr lang="en-US" sz="3200" b="1" dirty="0" err="1" smtClean="0">
                <a:solidFill>
                  <a:srgbClr val="002060"/>
                </a:solidFill>
              </a:rPr>
              <a:t>Dabbas</a:t>
            </a:r>
            <a:r>
              <a:rPr lang="en-US" sz="3200" b="1" dirty="0" smtClean="0">
                <a:solidFill>
                  <a:srgbClr val="002060"/>
                </a:solidFill>
              </a:rPr>
              <a:t>  - 12115358</a:t>
            </a:r>
          </a:p>
          <a:p>
            <a:pPr marL="45720" indent="0" algn="l" rtl="0">
              <a:buNone/>
            </a:pPr>
            <a:endParaRPr lang="en-US" sz="3200" b="1" dirty="0">
              <a:solidFill>
                <a:srgbClr val="C00000"/>
              </a:solidFill>
            </a:endParaRPr>
          </a:p>
          <a:p>
            <a:pPr marL="45720" indent="0" algn="l" rtl="0">
              <a:buNone/>
            </a:pPr>
            <a:r>
              <a:rPr lang="en-US" sz="3200" b="1" dirty="0" smtClean="0">
                <a:solidFill>
                  <a:srgbClr val="C00000"/>
                </a:solidFill>
              </a:rPr>
              <a:t>Supervisor:</a:t>
            </a:r>
          </a:p>
          <a:p>
            <a:pPr marL="45720" indent="0" algn="ctr" rtl="0">
              <a:buNone/>
            </a:pPr>
            <a:r>
              <a:rPr lang="en-US" sz="3200" b="1" dirty="0" smtClean="0">
                <a:solidFill>
                  <a:srgbClr val="002060"/>
                </a:solidFill>
              </a:rPr>
              <a:t>Miss </a:t>
            </a:r>
            <a:r>
              <a:rPr lang="en-US" sz="3200" b="1" dirty="0" err="1" smtClean="0">
                <a:solidFill>
                  <a:srgbClr val="002060"/>
                </a:solidFill>
              </a:rPr>
              <a:t>Samah</a:t>
            </a:r>
            <a:r>
              <a:rPr lang="en-US" sz="3200" b="1" dirty="0" smtClean="0">
                <a:solidFill>
                  <a:srgbClr val="002060"/>
                </a:solidFill>
              </a:rPr>
              <a:t> </a:t>
            </a:r>
            <a:r>
              <a:rPr lang="en-US" sz="3200" b="1" dirty="0" err="1" smtClean="0">
                <a:solidFill>
                  <a:srgbClr val="002060"/>
                </a:solidFill>
              </a:rPr>
              <a:t>Ishtieh</a:t>
            </a:r>
            <a:endParaRPr lang="en-US" sz="3200" b="1" dirty="0" smtClean="0">
              <a:solidFill>
                <a:srgbClr val="002060"/>
              </a:solidFill>
            </a:endParaRPr>
          </a:p>
          <a:p>
            <a:pPr algn="l" rtl="0"/>
            <a:endParaRPr lang="en-US" sz="2400" dirty="0" smtClean="0"/>
          </a:p>
        </p:txBody>
      </p:sp>
      <p:sp>
        <p:nvSpPr>
          <p:cNvPr id="6" name="Rectangle 6"/>
          <p:cNvSpPr/>
          <p:nvPr/>
        </p:nvSpPr>
        <p:spPr>
          <a:xfrm>
            <a:off x="152516" y="359437"/>
            <a:ext cx="8838968" cy="646331"/>
          </a:xfrm>
          <a:prstGeom prst="rect">
            <a:avLst/>
          </a:prstGeom>
          <a:noFill/>
        </p:spPr>
        <p:txBody>
          <a:bodyPr wrap="square">
            <a:spAutoFit/>
          </a:bodyPr>
          <a:lstStyle/>
          <a:p>
            <a:pPr algn="ctr">
              <a:defRPr/>
            </a:pPr>
            <a:r>
              <a:rPr lang="en-US" sz="3600" b="1" dirty="0" smtClean="0">
                <a:ln w="10541" cmpd="sng">
                  <a:solidFill>
                    <a:srgbClr val="7D7D7D">
                      <a:tint val="100000"/>
                      <a:shade val="100000"/>
                      <a:satMod val="110000"/>
                    </a:srgbClr>
                  </a:solidFill>
                  <a:prstDash val="solid"/>
                </a:ln>
                <a:solidFill>
                  <a:srgbClr val="002060"/>
                </a:solidFill>
                <a:ea typeface="宋体" pitchFamily="2" charset="-122"/>
              </a:rPr>
              <a:t>DISASTER  MANAGEMENT</a:t>
            </a:r>
            <a:endParaRPr lang="en-US" sz="4400" b="1" dirty="0">
              <a:ln w="10541" cmpd="sng">
                <a:solidFill>
                  <a:srgbClr val="7D7D7D">
                    <a:tint val="100000"/>
                    <a:shade val="100000"/>
                    <a:satMod val="110000"/>
                  </a:srgbClr>
                </a:solidFill>
                <a:prstDash val="solid"/>
              </a:ln>
              <a:solidFill>
                <a:srgbClr val="002060"/>
              </a:solidFill>
              <a:ea typeface="宋体" pitchFamily="2" charset="-122"/>
            </a:endParaRPr>
          </a:p>
        </p:txBody>
      </p:sp>
    </p:spTree>
    <p:extLst>
      <p:ext uri="{BB962C8B-B14F-4D97-AF65-F5344CB8AC3E}">
        <p14:creationId xmlns:p14="http://schemas.microsoft.com/office/powerpoint/2010/main" val="2667524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506" y="228684"/>
            <a:ext cx="8485921" cy="761980"/>
          </a:xfrm>
        </p:spPr>
        <p:txBody>
          <a:bodyPr/>
          <a:lstStyle/>
          <a:p>
            <a:pPr algn="l" rtl="0"/>
            <a:r>
              <a:rPr lang="en-US" sz="2800" b="1" dirty="0" smtClean="0">
                <a:solidFill>
                  <a:srgbClr val="660066"/>
                </a:solidFill>
                <a:effectLst/>
              </a:rPr>
              <a:t>QUALITIES OF A NURSE WORKING </a:t>
            </a:r>
            <a:r>
              <a:rPr lang="en-US" sz="2800" b="1" dirty="0" smtClean="0">
                <a:solidFill>
                  <a:srgbClr val="660066"/>
                </a:solidFill>
                <a:effectLst/>
              </a:rPr>
              <a:t>IN DISASTERS</a:t>
            </a:r>
            <a:endParaRPr lang="en-US" sz="2800" b="1" dirty="0" smtClean="0">
              <a:solidFill>
                <a:srgbClr val="660066"/>
              </a:solidFill>
              <a:effectLst/>
            </a:endParaRPr>
          </a:p>
        </p:txBody>
      </p:sp>
      <p:sp>
        <p:nvSpPr>
          <p:cNvPr id="27651" name="Content Placeholder 2"/>
          <p:cNvSpPr>
            <a:spLocks noGrp="1"/>
          </p:cNvSpPr>
          <p:nvPr>
            <p:ph sz="quarter" idx="13"/>
          </p:nvPr>
        </p:nvSpPr>
        <p:spPr>
          <a:xfrm>
            <a:off x="533506" y="914466"/>
            <a:ext cx="6400688" cy="6400632"/>
          </a:xfrm>
        </p:spPr>
        <p:txBody>
          <a:bodyPr>
            <a:noAutofit/>
          </a:bodyPr>
          <a:lstStyle/>
          <a:p>
            <a:pPr algn="l" rtl="0"/>
            <a:r>
              <a:rPr lang="en-US" dirty="0" smtClean="0"/>
              <a:t>•Cooperation</a:t>
            </a:r>
          </a:p>
          <a:p>
            <a:pPr algn="l" rtl="0"/>
            <a:r>
              <a:rPr lang="en-US" dirty="0" smtClean="0"/>
              <a:t>•Commitment</a:t>
            </a:r>
          </a:p>
          <a:p>
            <a:pPr algn="l" rtl="0"/>
            <a:r>
              <a:rPr lang="en-US" dirty="0" smtClean="0"/>
              <a:t>•Coordination</a:t>
            </a:r>
          </a:p>
          <a:p>
            <a:pPr algn="l" rtl="0"/>
            <a:r>
              <a:rPr lang="en-US" dirty="0" smtClean="0"/>
              <a:t>•Control</a:t>
            </a:r>
          </a:p>
          <a:p>
            <a:pPr algn="l" rtl="0"/>
            <a:r>
              <a:rPr lang="en-US" dirty="0" smtClean="0"/>
              <a:t>•Value of human life</a:t>
            </a:r>
          </a:p>
          <a:p>
            <a:pPr algn="l" rtl="0"/>
            <a:r>
              <a:rPr lang="en-US" dirty="0" smtClean="0"/>
              <a:t>•Gentleness and devotion</a:t>
            </a:r>
          </a:p>
          <a:p>
            <a:pPr algn="l" rtl="0"/>
            <a:r>
              <a:rPr lang="en-US" dirty="0" smtClean="0"/>
              <a:t>•Strength</a:t>
            </a:r>
          </a:p>
          <a:p>
            <a:pPr algn="l" rtl="0"/>
            <a:r>
              <a:rPr lang="en-US" dirty="0" smtClean="0"/>
              <a:t>•Trust</a:t>
            </a:r>
          </a:p>
          <a:p>
            <a:pPr algn="l" rtl="0"/>
            <a:r>
              <a:rPr lang="en-US" dirty="0" smtClean="0"/>
              <a:t>•Interdependence and Team spirit</a:t>
            </a:r>
          </a:p>
          <a:p>
            <a:pPr algn="l" rtl="0"/>
            <a:r>
              <a:rPr lang="en-US" dirty="0" smtClean="0"/>
              <a:t>•Accept Self criticism</a:t>
            </a:r>
          </a:p>
          <a:p>
            <a:pPr algn="l" rtl="0"/>
            <a:r>
              <a:rPr lang="en-US" dirty="0" smtClean="0"/>
              <a:t>•Toughness &amp; Sensitivity</a:t>
            </a:r>
          </a:p>
          <a:p>
            <a:pPr algn="l" rtl="0"/>
            <a:r>
              <a:rPr lang="en-US" dirty="0" smtClean="0"/>
              <a:t>•Leadership</a:t>
            </a:r>
          </a:p>
          <a:p>
            <a:pPr algn="l" rtl="0"/>
            <a:r>
              <a:rPr lang="en-US" dirty="0" smtClean="0"/>
              <a:t>•Responsibility and accountability</a:t>
            </a: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772" y="2301250"/>
            <a:ext cx="3276624" cy="35149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792162"/>
          </a:xfrm>
        </p:spPr>
        <p:txBody>
          <a:bodyPr/>
          <a:lstStyle/>
          <a:p>
            <a:pPr algn="l" rtl="0"/>
            <a:r>
              <a:rPr lang="en-US" sz="3200" b="1" dirty="0" smtClean="0">
                <a:solidFill>
                  <a:srgbClr val="660066"/>
                </a:solidFill>
                <a:effectLst/>
              </a:rPr>
              <a:t>ROLE OF NURSING IN DISASTERS</a:t>
            </a:r>
          </a:p>
        </p:txBody>
      </p:sp>
      <p:sp>
        <p:nvSpPr>
          <p:cNvPr id="28675" name="Content Placeholder 2"/>
          <p:cNvSpPr>
            <a:spLocks noGrp="1"/>
          </p:cNvSpPr>
          <p:nvPr>
            <p:ph sz="quarter" idx="13"/>
          </p:nvPr>
        </p:nvSpPr>
        <p:spPr>
          <a:xfrm>
            <a:off x="228600" y="1905000"/>
            <a:ext cx="8686800" cy="3200356"/>
          </a:xfrm>
        </p:spPr>
        <p:txBody>
          <a:bodyPr>
            <a:noAutofit/>
          </a:bodyPr>
          <a:lstStyle/>
          <a:p>
            <a:pPr algn="just" rtl="0"/>
            <a:r>
              <a:rPr lang="en-US" sz="2800" dirty="0" smtClean="0"/>
              <a:t>Disaster preparedness, including risk assessment and multi-disciplinary management strategies at all system levels, is critical to the delivery of effective responses to the short, medium, and </a:t>
            </a:r>
            <a:r>
              <a:rPr lang="en-US" sz="2800" dirty="0" err="1" smtClean="0"/>
              <a:t>longterm</a:t>
            </a:r>
            <a:r>
              <a:rPr lang="en-US" sz="2800" dirty="0" smtClean="0"/>
              <a:t> health needs of a disaster-stricken population.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p:cNvPicPr>
            <a:picLocks noGrp="1" noChangeAspect="1" noChangeArrowheads="1"/>
          </p:cNvPicPr>
          <p:nvPr>
            <p:ph sz="quarter" idx="13"/>
          </p:nvPr>
        </p:nvPicPr>
        <p:blipFill>
          <a:blip r:embed="rId2">
            <a:extLst>
              <a:ext uri="{BEBA8EAE-BF5A-486C-A8C5-ECC9F3942E4B}">
                <a14:imgProps xmlns:a14="http://schemas.microsoft.com/office/drawing/2010/main">
                  <a14:imgLayer r:embed="rId3">
                    <a14:imgEffect>
                      <a14:backgroundRemoval t="0" b="100000" l="0" r="100000">
                        <a14:foregroundMark x1="59604" y1="35766" x2="29703" y2="66667"/>
                        <a14:foregroundMark x1="41386" y1="29440" x2="58614" y2="64477"/>
                      </a14:backgroundRemoval>
                    </a14:imgEffect>
                  </a14:imgLayer>
                </a14:imgProps>
              </a:ext>
              <a:ext uri="{28A0092B-C50C-407E-A947-70E740481C1C}">
                <a14:useLocalDpi xmlns:a14="http://schemas.microsoft.com/office/drawing/2010/main" val="0"/>
              </a:ext>
            </a:extLst>
          </a:blip>
          <a:srcRect/>
          <a:stretch>
            <a:fillRect/>
          </a:stretch>
        </p:blipFill>
        <p:spPr>
          <a:xfrm>
            <a:off x="1143090" y="762070"/>
            <a:ext cx="7391400" cy="548640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110" y="304882"/>
            <a:ext cx="8229600" cy="761980"/>
          </a:xfrm>
        </p:spPr>
        <p:txBody>
          <a:bodyPr/>
          <a:lstStyle/>
          <a:p>
            <a:pPr marL="0" indent="0" algn="l" rtl="0">
              <a:buNone/>
            </a:pPr>
            <a:r>
              <a:rPr lang="en-US" sz="2800" b="1" dirty="0" smtClean="0">
                <a:solidFill>
                  <a:srgbClr val="660066"/>
                </a:solidFill>
                <a:effectLst/>
              </a:rPr>
              <a:t>Activation of disaster management plans</a:t>
            </a:r>
            <a:endParaRPr lang="en-US" sz="2800" dirty="0" smtClean="0">
              <a:solidFill>
                <a:srgbClr val="660066"/>
              </a:solidFill>
              <a:effectLst/>
            </a:endParaRPr>
          </a:p>
        </p:txBody>
      </p:sp>
      <p:sp>
        <p:nvSpPr>
          <p:cNvPr id="32771" name="Content Placeholder 2"/>
          <p:cNvSpPr>
            <a:spLocks noGrp="1"/>
          </p:cNvSpPr>
          <p:nvPr>
            <p:ph sz="quarter" idx="13"/>
          </p:nvPr>
        </p:nvSpPr>
        <p:spPr>
          <a:xfrm>
            <a:off x="381110" y="990664"/>
            <a:ext cx="4571880" cy="5486322"/>
          </a:xfrm>
        </p:spPr>
        <p:txBody>
          <a:bodyPr>
            <a:noAutofit/>
          </a:bodyPr>
          <a:lstStyle/>
          <a:p>
            <a:pPr algn="l" rtl="0"/>
            <a:r>
              <a:rPr lang="en-US" sz="2400" dirty="0" smtClean="0"/>
              <a:t> “</a:t>
            </a:r>
            <a:r>
              <a:rPr lang="en-US" sz="2400" dirty="0" smtClean="0"/>
              <a:t>Failure to plan is planning to fail”.</a:t>
            </a:r>
          </a:p>
          <a:p>
            <a:pPr algn="l" rtl="0"/>
            <a:r>
              <a:rPr lang="en-US" sz="2400" dirty="0" smtClean="0"/>
              <a:t>  </a:t>
            </a:r>
            <a:r>
              <a:rPr lang="en-US" sz="2400" dirty="0" smtClean="0"/>
              <a:t>Develop a standard operating procedure</a:t>
            </a:r>
          </a:p>
          <a:p>
            <a:pPr algn="l" rtl="0"/>
            <a:r>
              <a:rPr lang="en-US" sz="2400" dirty="0" smtClean="0"/>
              <a:t>  </a:t>
            </a:r>
            <a:r>
              <a:rPr lang="en-US" sz="2400" dirty="0" smtClean="0"/>
              <a:t>Reception area-Disaster control room.</a:t>
            </a:r>
          </a:p>
          <a:p>
            <a:pPr algn="l" rtl="0"/>
            <a:r>
              <a:rPr lang="en-US" sz="2400" dirty="0" smtClean="0"/>
              <a:t>  </a:t>
            </a:r>
            <a:r>
              <a:rPr lang="en-US" sz="2400" dirty="0" smtClean="0"/>
              <a:t>Triage system</a:t>
            </a:r>
          </a:p>
          <a:p>
            <a:pPr algn="l" rtl="0"/>
            <a:r>
              <a:rPr lang="en-US" sz="2400" dirty="0" smtClean="0"/>
              <a:t>  </a:t>
            </a:r>
            <a:r>
              <a:rPr lang="en-US" sz="2400" dirty="0" smtClean="0"/>
              <a:t>Public relation</a:t>
            </a:r>
          </a:p>
          <a:p>
            <a:pPr algn="l" rtl="0"/>
            <a:r>
              <a:rPr lang="en-US" sz="2400" dirty="0" smtClean="0"/>
              <a:t>  </a:t>
            </a:r>
            <a:r>
              <a:rPr lang="en-US" sz="2400" dirty="0" smtClean="0"/>
              <a:t>Crowd </a:t>
            </a:r>
            <a:r>
              <a:rPr lang="en-US" sz="2400" dirty="0" smtClean="0"/>
              <a:t>management</a:t>
            </a:r>
          </a:p>
          <a:p>
            <a:pPr algn="l" rtl="0"/>
            <a:r>
              <a:rPr lang="en-US" sz="2400" dirty="0" smtClean="0"/>
              <a:t>  </a:t>
            </a:r>
            <a:r>
              <a:rPr lang="en-US" sz="2400" dirty="0"/>
              <a:t>Documentation at control room</a:t>
            </a:r>
          </a:p>
          <a:p>
            <a:pPr algn="l" rtl="0"/>
            <a:endParaRPr lang="en-US" sz="2400" dirty="0" smtClean="0"/>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188" y="1905040"/>
            <a:ext cx="3759221" cy="36575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581426" y="2438400"/>
            <a:ext cx="5410174" cy="1143000"/>
          </a:xfrm>
        </p:spPr>
        <p:txBody>
          <a:bodyPr/>
          <a:lstStyle/>
          <a:p>
            <a:pPr marL="0" indent="0" algn="l" rtl="0" eaLnBrk="1" hangingPunct="1">
              <a:buNone/>
            </a:pPr>
            <a:r>
              <a:rPr lang="zh-CN" altLang="en-US" sz="6000" dirty="0" smtClean="0">
                <a:effectLst/>
              </a:rPr>
              <a:t>Thank You !!</a:t>
            </a:r>
          </a:p>
        </p:txBody>
      </p:sp>
      <p:pic>
        <p:nvPicPr>
          <p:cNvPr id="52227" name="Picture 3" descr="图片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953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图片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953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图片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953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图片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953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sz="quarter" idx="13"/>
          </p:nvPr>
        </p:nvSpPr>
        <p:spPr>
          <a:xfrm>
            <a:off x="304794" y="1143060"/>
            <a:ext cx="4191006" cy="5714940"/>
          </a:xfrm>
        </p:spPr>
        <p:txBody>
          <a:bodyPr>
            <a:noAutofit/>
          </a:bodyPr>
          <a:lstStyle/>
          <a:p>
            <a:pPr algn="l" rtl="0"/>
            <a:r>
              <a:rPr lang="en-US" sz="2400" b="1" dirty="0" smtClean="0">
                <a:solidFill>
                  <a:srgbClr val="002060"/>
                </a:solidFill>
              </a:rPr>
              <a:t>MEANING &amp; Definition</a:t>
            </a:r>
          </a:p>
          <a:p>
            <a:pPr algn="l" rtl="0"/>
            <a:r>
              <a:rPr lang="en-US" sz="2400" b="1" dirty="0" smtClean="0">
                <a:solidFill>
                  <a:srgbClr val="002060"/>
                </a:solidFill>
              </a:rPr>
              <a:t>Types of Disasters</a:t>
            </a:r>
          </a:p>
          <a:p>
            <a:pPr algn="l" rtl="0"/>
            <a:r>
              <a:rPr lang="en-US" sz="2400" b="1" dirty="0">
                <a:solidFill>
                  <a:srgbClr val="002060"/>
                </a:solidFill>
              </a:rPr>
              <a:t>PRINCIPLES OF DISASTER MANAGEMENT </a:t>
            </a:r>
            <a:endParaRPr lang="en-US" sz="2400" b="1" dirty="0" smtClean="0">
              <a:solidFill>
                <a:srgbClr val="002060"/>
              </a:solidFill>
            </a:endParaRPr>
          </a:p>
          <a:p>
            <a:pPr algn="l" rtl="0"/>
            <a:r>
              <a:rPr lang="en-US" sz="2400" b="1" dirty="0">
                <a:solidFill>
                  <a:srgbClr val="002060"/>
                </a:solidFill>
              </a:rPr>
              <a:t>PHASES OF A </a:t>
            </a:r>
            <a:r>
              <a:rPr lang="en-US" sz="2400" b="1" dirty="0" smtClean="0">
                <a:solidFill>
                  <a:srgbClr val="002060"/>
                </a:solidFill>
              </a:rPr>
              <a:t>DISASTER</a:t>
            </a:r>
          </a:p>
          <a:p>
            <a:pPr algn="l" rtl="0"/>
            <a:r>
              <a:rPr lang="en-US" sz="2400" b="1" dirty="0">
                <a:solidFill>
                  <a:srgbClr val="002060"/>
                </a:solidFill>
              </a:rPr>
              <a:t>PHASES OF DISASTER MANAGEMENT</a:t>
            </a:r>
            <a:endParaRPr lang="en-US" sz="2400" b="1" dirty="0" smtClean="0">
              <a:solidFill>
                <a:srgbClr val="002060"/>
              </a:solidFill>
            </a:endParaRPr>
          </a:p>
          <a:p>
            <a:pPr algn="l" rtl="0"/>
            <a:r>
              <a:rPr lang="en-US" sz="2400" b="1" dirty="0">
                <a:solidFill>
                  <a:srgbClr val="002060"/>
                </a:solidFill>
              </a:rPr>
              <a:t>Disaster </a:t>
            </a:r>
            <a:r>
              <a:rPr lang="en-US" sz="2400" b="1" dirty="0" smtClean="0">
                <a:solidFill>
                  <a:srgbClr val="002060"/>
                </a:solidFill>
              </a:rPr>
              <a:t>Nursing</a:t>
            </a:r>
          </a:p>
          <a:p>
            <a:pPr algn="l" rtl="0"/>
            <a:r>
              <a:rPr lang="en-US" sz="2400" b="1" dirty="0">
                <a:solidFill>
                  <a:srgbClr val="002060"/>
                </a:solidFill>
              </a:rPr>
              <a:t>TRIAGE</a:t>
            </a:r>
            <a:r>
              <a:rPr lang="en-US" sz="2400" b="1" dirty="0">
                <a:solidFill>
                  <a:srgbClr val="C00000"/>
                </a:solidFill>
              </a:rPr>
              <a:t> </a:t>
            </a:r>
            <a:endParaRPr lang="en-US" sz="2400" b="1" dirty="0" smtClean="0">
              <a:solidFill>
                <a:srgbClr val="C00000"/>
              </a:solidFill>
            </a:endParaRPr>
          </a:p>
          <a:p>
            <a:pPr algn="l" rtl="0"/>
            <a:endParaRPr lang="en-US" sz="2400" b="1" dirty="0" smtClean="0">
              <a:solidFill>
                <a:srgbClr val="C00000"/>
              </a:solidFill>
            </a:endParaRPr>
          </a:p>
          <a:p>
            <a:pPr algn="l" rtl="0"/>
            <a:endParaRPr lang="en-US" sz="2400" b="1" dirty="0" smtClean="0">
              <a:solidFill>
                <a:srgbClr val="C00000"/>
              </a:solidFill>
            </a:endParaRPr>
          </a:p>
        </p:txBody>
      </p:sp>
      <p:pic>
        <p:nvPicPr>
          <p:cNvPr id="41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4" y="1036398"/>
            <a:ext cx="4648200" cy="533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246453" y="152486"/>
            <a:ext cx="6512511" cy="1143000"/>
          </a:xfrm>
        </p:spPr>
        <p:txBody>
          <a:bodyPr/>
          <a:lstStyle/>
          <a:p>
            <a:pPr marL="0" indent="0" algn="l" rtl="0" eaLnBrk="1" hangingPunct="1">
              <a:buNone/>
            </a:pPr>
            <a:r>
              <a:rPr lang="en-US" dirty="0" smtClean="0">
                <a:solidFill>
                  <a:srgbClr val="7030A0"/>
                </a:solidFill>
                <a:effectLst/>
              </a:rPr>
              <a:t>Outline</a:t>
            </a:r>
            <a:endParaRPr lang="en-US" dirty="0" smtClean="0">
              <a:solidFill>
                <a:srgbClr val="7030A0"/>
              </a:solidFill>
              <a:effectLst/>
            </a:endParaRPr>
          </a:p>
        </p:txBody>
      </p:sp>
    </p:spTree>
    <p:extLst>
      <p:ext uri="{BB962C8B-B14F-4D97-AF65-F5344CB8AC3E}">
        <p14:creationId xmlns:p14="http://schemas.microsoft.com/office/powerpoint/2010/main" val="1410072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sz="quarter" idx="13"/>
          </p:nvPr>
        </p:nvSpPr>
        <p:spPr>
          <a:xfrm>
            <a:off x="304794" y="1143060"/>
            <a:ext cx="4191006" cy="4800474"/>
          </a:xfrm>
        </p:spPr>
        <p:txBody>
          <a:bodyPr>
            <a:noAutofit/>
          </a:bodyPr>
          <a:lstStyle/>
          <a:p>
            <a:pPr algn="l" rtl="0" eaLnBrk="1" hangingPunct="1">
              <a:buFontTx/>
              <a:buNone/>
            </a:pPr>
            <a:r>
              <a:rPr lang="en-US" sz="2400" b="1" dirty="0" smtClean="0">
                <a:solidFill>
                  <a:srgbClr val="C00000"/>
                </a:solidFill>
              </a:rPr>
              <a:t>MEANING:</a:t>
            </a:r>
          </a:p>
          <a:p>
            <a:pPr algn="l" rtl="0"/>
            <a:r>
              <a:rPr lang="en-US" sz="2400" dirty="0" smtClean="0"/>
              <a:t>Disaster means that any occurrence that causes </a:t>
            </a:r>
            <a:r>
              <a:rPr lang="en-US" sz="2400" dirty="0" smtClean="0"/>
              <a:t>damage, ecological </a:t>
            </a:r>
            <a:r>
              <a:rPr lang="en-US" sz="2400" dirty="0" smtClean="0"/>
              <a:t>disruption, loss of human life or deterioration of health and health services on a scale sufficient to warrant and extraordinary response from outside the affected community or area (WHO 1995)</a:t>
            </a:r>
          </a:p>
        </p:txBody>
      </p:sp>
      <p:pic>
        <p:nvPicPr>
          <p:cNvPr id="41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4" y="1036398"/>
            <a:ext cx="4648200" cy="533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246453" y="152486"/>
            <a:ext cx="6512511" cy="1143000"/>
          </a:xfrm>
        </p:spPr>
        <p:txBody>
          <a:bodyPr/>
          <a:lstStyle/>
          <a:p>
            <a:pPr marL="0" indent="0" algn="l" rtl="0" eaLnBrk="1" hangingPunct="1">
              <a:buNone/>
            </a:pPr>
            <a:r>
              <a:rPr lang="en-US" dirty="0" smtClean="0">
                <a:solidFill>
                  <a:srgbClr val="7030A0"/>
                </a:solidFill>
                <a:effectLst/>
              </a:rPr>
              <a:t>Meaning</a:t>
            </a:r>
            <a:endParaRPr lang="en-US" dirty="0" smtClean="0">
              <a:solidFill>
                <a:srgbClr val="7030A0"/>
              </a:solidFill>
              <a:effectLst/>
            </a:endParaRPr>
          </a:p>
        </p:txBody>
      </p:sp>
    </p:spTree>
    <p:extLst>
      <p:ext uri="{BB962C8B-B14F-4D97-AF65-F5344CB8AC3E}">
        <p14:creationId xmlns:p14="http://schemas.microsoft.com/office/powerpoint/2010/main" val="3022565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912" y="381080"/>
            <a:ext cx="6512511" cy="1143000"/>
          </a:xfrm>
        </p:spPr>
        <p:txBody>
          <a:bodyPr/>
          <a:lstStyle/>
          <a:p>
            <a:pPr marL="0" indent="0" algn="l" rtl="0" eaLnBrk="1" hangingPunct="1">
              <a:buNone/>
            </a:pPr>
            <a:r>
              <a:rPr lang="en-US" dirty="0" smtClean="0">
                <a:solidFill>
                  <a:srgbClr val="7030A0"/>
                </a:solidFill>
                <a:effectLst/>
              </a:rPr>
              <a:t>Definition</a:t>
            </a:r>
          </a:p>
        </p:txBody>
      </p:sp>
      <p:sp>
        <p:nvSpPr>
          <p:cNvPr id="5123" name="Rectangle 3"/>
          <p:cNvSpPr>
            <a:spLocks noGrp="1" noChangeArrowheads="1"/>
          </p:cNvSpPr>
          <p:nvPr>
            <p:ph sz="quarter" idx="13"/>
          </p:nvPr>
        </p:nvSpPr>
        <p:spPr>
          <a:xfrm>
            <a:off x="457308" y="1828842"/>
            <a:ext cx="8229600" cy="3840163"/>
          </a:xfrm>
        </p:spPr>
        <p:txBody>
          <a:bodyPr>
            <a:normAutofit/>
          </a:bodyPr>
          <a:lstStyle/>
          <a:p>
            <a:pPr algn="l" rtl="0"/>
            <a:r>
              <a:rPr lang="en-US" sz="3200" dirty="0" smtClean="0"/>
              <a:t>Disaster </a:t>
            </a:r>
            <a:r>
              <a:rPr lang="en-US" sz="3200" dirty="0" smtClean="0"/>
              <a:t>is any occurrence that causes damage, ecological disruption, loss of human life or deterioration of health and health services on a scale sufficient to warrant an extraordinary response from outside the affected community or area.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714" y="152486"/>
            <a:ext cx="2931205" cy="990648"/>
          </a:xfrm>
          <a:effectLst/>
        </p:spPr>
        <p:txBody>
          <a:bodyPr/>
          <a:lstStyle/>
          <a:p>
            <a:pPr marL="0" indent="0" algn="l" rtl="0">
              <a:buNone/>
            </a:pPr>
            <a:r>
              <a:rPr lang="en-US" b="1" dirty="0" smtClean="0">
                <a:solidFill>
                  <a:srgbClr val="660066"/>
                </a:solidFill>
                <a:effectLst/>
              </a:rPr>
              <a:t>TYPES</a:t>
            </a:r>
            <a:endParaRPr lang="en-US" dirty="0" smtClean="0">
              <a:solidFill>
                <a:srgbClr val="660066"/>
              </a:solidFill>
              <a:effectLst/>
            </a:endParaRPr>
          </a:p>
        </p:txBody>
      </p:sp>
      <p:sp>
        <p:nvSpPr>
          <p:cNvPr id="6147" name="Content Placeholder 2"/>
          <p:cNvSpPr>
            <a:spLocks noGrp="1"/>
          </p:cNvSpPr>
          <p:nvPr>
            <p:ph sz="quarter" idx="13"/>
          </p:nvPr>
        </p:nvSpPr>
        <p:spPr>
          <a:xfrm>
            <a:off x="152516" y="1066958"/>
            <a:ext cx="4038494" cy="5791042"/>
          </a:xfrm>
        </p:spPr>
        <p:txBody>
          <a:bodyPr>
            <a:normAutofit/>
          </a:bodyPr>
          <a:lstStyle/>
          <a:p>
            <a:pPr algn="l" rtl="0">
              <a:buFontTx/>
              <a:buNone/>
            </a:pPr>
            <a:r>
              <a:rPr lang="en-US" sz="2800" dirty="0" smtClean="0"/>
              <a:t>• </a:t>
            </a:r>
            <a:r>
              <a:rPr lang="en-US" sz="2400" b="1" dirty="0" smtClean="0"/>
              <a:t>NATURAL DISASTERS</a:t>
            </a:r>
          </a:p>
          <a:p>
            <a:pPr algn="l" rtl="0"/>
            <a:r>
              <a:rPr lang="en-US" sz="1800" dirty="0" smtClean="0"/>
              <a:t>Include droughts, earthquakes, tsunamis, </a:t>
            </a:r>
            <a:r>
              <a:rPr lang="da-DK" sz="1800" dirty="0" smtClean="0"/>
              <a:t>forest fires, landslides and mudslides, </a:t>
            </a:r>
            <a:r>
              <a:rPr lang="en-US" sz="1800" dirty="0" smtClean="0"/>
              <a:t>blizzards, hurricanes, tornadoes, floods and volcanic disruptions.</a:t>
            </a:r>
            <a:endParaRPr lang="en-US" sz="1800" b="1" dirty="0" smtClean="0"/>
          </a:p>
          <a:p>
            <a:pPr algn="l" rtl="0"/>
            <a:endParaRPr lang="en-US" sz="2400" b="1" dirty="0" smtClean="0"/>
          </a:p>
          <a:p>
            <a:pPr algn="l" rtl="0">
              <a:buFontTx/>
              <a:buNone/>
            </a:pPr>
            <a:r>
              <a:rPr lang="en-US" sz="2400" dirty="0" smtClean="0"/>
              <a:t>• </a:t>
            </a:r>
            <a:r>
              <a:rPr lang="en-US" sz="2400" b="1" dirty="0" smtClean="0"/>
              <a:t>MAN-MADE DISASTER</a:t>
            </a:r>
          </a:p>
          <a:p>
            <a:pPr algn="l" rtl="0"/>
            <a:r>
              <a:rPr lang="en-US" sz="1800" dirty="0" smtClean="0"/>
              <a:t>Includes hazardous substance accidents (e.g., chemicals, toxic gases), radiologic accidents, dam failures, resource shortage (e.g., food, electricity and water), structural fire and explosions and domestic disturbances (e.g., terrorism, bombing and riots), Bioterrorism. Explosions</a:t>
            </a: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670" y="838268"/>
            <a:ext cx="4404736" cy="213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206" y="3581396"/>
            <a:ext cx="4451200" cy="239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308" y="228684"/>
            <a:ext cx="8229600" cy="990600"/>
          </a:xfrm>
        </p:spPr>
        <p:txBody>
          <a:bodyPr/>
          <a:lstStyle/>
          <a:p>
            <a:pPr marL="0" indent="0" algn="l" rtl="0">
              <a:buNone/>
            </a:pPr>
            <a:r>
              <a:rPr lang="en-US" sz="2800" b="1" dirty="0" smtClean="0">
                <a:effectLst/>
              </a:rPr>
              <a:t>PRINCIPLES OF DISASTER MANAGEMENT (Grab</a:t>
            </a:r>
            <a:br>
              <a:rPr lang="en-US" sz="2800" b="1" dirty="0" smtClean="0">
                <a:effectLst/>
              </a:rPr>
            </a:br>
            <a:r>
              <a:rPr lang="en-US" sz="2800" b="1" dirty="0" smtClean="0">
                <a:effectLst/>
              </a:rPr>
              <a:t>and </a:t>
            </a:r>
            <a:r>
              <a:rPr lang="en-US" sz="2800" b="1" dirty="0" err="1" smtClean="0">
                <a:effectLst/>
              </a:rPr>
              <a:t>Eng</a:t>
            </a:r>
            <a:r>
              <a:rPr lang="en-US" sz="2800" b="1" dirty="0" smtClean="0">
                <a:effectLst/>
              </a:rPr>
              <a:t> 1995</a:t>
            </a:r>
            <a:r>
              <a:rPr lang="en-US" sz="2800" b="1" dirty="0" smtClean="0"/>
              <a:t>)</a:t>
            </a:r>
            <a:endParaRPr lang="en-US" sz="2800" dirty="0" smtClean="0"/>
          </a:p>
        </p:txBody>
      </p:sp>
      <p:sp>
        <p:nvSpPr>
          <p:cNvPr id="10243" name="Content Placeholder 2"/>
          <p:cNvSpPr>
            <a:spLocks noGrp="1"/>
          </p:cNvSpPr>
          <p:nvPr>
            <p:ph sz="quarter" idx="13"/>
          </p:nvPr>
        </p:nvSpPr>
        <p:spPr>
          <a:xfrm>
            <a:off x="152400" y="1447852"/>
            <a:ext cx="8763000" cy="5257748"/>
          </a:xfrm>
        </p:spPr>
        <p:txBody>
          <a:bodyPr/>
          <a:lstStyle/>
          <a:p>
            <a:pPr algn="l" rtl="0">
              <a:buFontTx/>
              <a:buNone/>
            </a:pPr>
            <a:r>
              <a:rPr lang="en-US" sz="2400" dirty="0" smtClean="0"/>
              <a:t>1.Prevent the occurrence of the disaster whenever possible.</a:t>
            </a:r>
          </a:p>
          <a:p>
            <a:pPr algn="l" rtl="0">
              <a:buFontTx/>
              <a:buNone/>
            </a:pPr>
            <a:r>
              <a:rPr lang="en-US" sz="2400" dirty="0" smtClean="0"/>
              <a:t>2. Minimize the number of casualties if the disaster cannot be prevented.</a:t>
            </a:r>
          </a:p>
          <a:p>
            <a:pPr algn="l" rtl="0">
              <a:buFontTx/>
              <a:buNone/>
            </a:pPr>
            <a:r>
              <a:rPr lang="en-US" sz="2400" dirty="0" smtClean="0"/>
              <a:t>3. Prevent further casualties from occurring after the initial impact of the disaster.</a:t>
            </a:r>
          </a:p>
          <a:p>
            <a:pPr algn="l" rtl="0">
              <a:buFontTx/>
              <a:buNone/>
            </a:pPr>
            <a:r>
              <a:rPr lang="en-US" sz="2400" dirty="0" smtClean="0"/>
              <a:t>4. Rescue the victims.</a:t>
            </a:r>
          </a:p>
          <a:p>
            <a:pPr algn="l" rtl="0">
              <a:buFontTx/>
              <a:buNone/>
            </a:pPr>
            <a:r>
              <a:rPr lang="en-US" sz="2400" dirty="0" smtClean="0"/>
              <a:t>5. Provide first aid to the injured.</a:t>
            </a:r>
          </a:p>
          <a:p>
            <a:pPr algn="l" rtl="0">
              <a:buFontTx/>
              <a:buNone/>
            </a:pPr>
            <a:r>
              <a:rPr lang="en-US" sz="2400" dirty="0" smtClean="0"/>
              <a:t>6. Evacuate the injured to medical facilities.</a:t>
            </a:r>
          </a:p>
          <a:p>
            <a:pPr algn="l" rtl="0">
              <a:buFontTx/>
              <a:buNone/>
            </a:pPr>
            <a:r>
              <a:rPr lang="en-US" sz="2400" dirty="0" smtClean="0"/>
              <a:t>7. Provide definitive medical care.</a:t>
            </a:r>
          </a:p>
          <a:p>
            <a:pPr algn="l" rtl="0">
              <a:buFontTx/>
              <a:buNone/>
            </a:pPr>
            <a:r>
              <a:rPr lang="en-US" sz="2400" dirty="0" smtClean="0"/>
              <a:t>8. Promote reconstruction of lives.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92162"/>
          </a:xfrm>
        </p:spPr>
        <p:txBody>
          <a:bodyPr/>
          <a:lstStyle/>
          <a:p>
            <a:pPr marL="0" indent="0" algn="l" rtl="0">
              <a:buNone/>
            </a:pPr>
            <a:r>
              <a:rPr lang="en-US" sz="3200" b="1" dirty="0" smtClean="0">
                <a:solidFill>
                  <a:srgbClr val="660066"/>
                </a:solidFill>
                <a:effectLst/>
              </a:rPr>
              <a:t>PHASES OF A DISASTER</a:t>
            </a:r>
            <a:endParaRPr lang="en-US" sz="3200" dirty="0" smtClean="0">
              <a:solidFill>
                <a:srgbClr val="660066"/>
              </a:solidFill>
              <a:effectLst/>
            </a:endParaRPr>
          </a:p>
        </p:txBody>
      </p:sp>
      <p:sp>
        <p:nvSpPr>
          <p:cNvPr id="13315" name="Content Placeholder 2"/>
          <p:cNvSpPr>
            <a:spLocks noGrp="1"/>
          </p:cNvSpPr>
          <p:nvPr>
            <p:ph sz="quarter" idx="13"/>
          </p:nvPr>
        </p:nvSpPr>
        <p:spPr>
          <a:xfrm>
            <a:off x="304800" y="1066800"/>
            <a:ext cx="8534400" cy="5562600"/>
          </a:xfrm>
        </p:spPr>
        <p:txBody>
          <a:bodyPr>
            <a:normAutofit lnSpcReduction="10000"/>
          </a:bodyPr>
          <a:lstStyle/>
          <a:p>
            <a:pPr algn="l" rtl="0">
              <a:buFontTx/>
              <a:buNone/>
            </a:pPr>
            <a:r>
              <a:rPr lang="en-US" sz="2000" b="1" dirty="0" smtClean="0">
                <a:solidFill>
                  <a:srgbClr val="002060"/>
                </a:solidFill>
              </a:rPr>
              <a:t>Pre-Impact Phase</a:t>
            </a:r>
            <a:r>
              <a:rPr lang="en-US" sz="2000" b="1" dirty="0" smtClean="0">
                <a:solidFill>
                  <a:srgbClr val="0070C0"/>
                </a:solidFill>
              </a:rPr>
              <a:t>:</a:t>
            </a:r>
          </a:p>
          <a:p>
            <a:pPr algn="l" rtl="0"/>
            <a:r>
              <a:rPr lang="en-US" sz="2000" b="1" dirty="0" smtClean="0"/>
              <a:t>It is the initial phase of the disaster, warning is given prior to the actual occurrence, Emergency centers are opened , Communication , radio and television, community must be educated.</a:t>
            </a:r>
          </a:p>
          <a:p>
            <a:pPr algn="l" rtl="0"/>
            <a:endParaRPr lang="en-US" sz="2000" b="1" dirty="0" smtClean="0"/>
          </a:p>
          <a:p>
            <a:pPr algn="l" rtl="0">
              <a:buFontTx/>
              <a:buNone/>
            </a:pPr>
            <a:r>
              <a:rPr lang="en-US" sz="2000" b="1" dirty="0" smtClean="0">
                <a:solidFill>
                  <a:srgbClr val="002060"/>
                </a:solidFill>
              </a:rPr>
              <a:t>Impact Phase</a:t>
            </a:r>
            <a:r>
              <a:rPr lang="en-US" sz="2000" b="1" dirty="0" smtClean="0">
                <a:solidFill>
                  <a:srgbClr val="0070C0"/>
                </a:solidFill>
              </a:rPr>
              <a:t>:</a:t>
            </a:r>
          </a:p>
          <a:p>
            <a:pPr algn="l" rtl="0"/>
            <a:r>
              <a:rPr lang="en-US" sz="2000" b="1" dirty="0" smtClean="0"/>
              <a:t>This occurs at the time of disaster, The impact phase continues until the threat of further destructions has passed and the emergency plan is in effect. Emergency Operation Center (EOC) has been established. Physical and psychological support</a:t>
            </a:r>
          </a:p>
          <a:p>
            <a:pPr algn="l" rtl="0"/>
            <a:endParaRPr lang="en-US" sz="2000" b="1" dirty="0" smtClean="0"/>
          </a:p>
          <a:p>
            <a:pPr algn="l" rtl="0">
              <a:buFontTx/>
              <a:buNone/>
            </a:pPr>
            <a:r>
              <a:rPr lang="en-US" sz="2000" b="1" dirty="0" smtClean="0">
                <a:solidFill>
                  <a:srgbClr val="002060"/>
                </a:solidFill>
              </a:rPr>
              <a:t>Post impact Phase</a:t>
            </a:r>
            <a:r>
              <a:rPr lang="en-US" sz="2000" b="1" dirty="0" smtClean="0">
                <a:solidFill>
                  <a:srgbClr val="0070C0"/>
                </a:solidFill>
              </a:rPr>
              <a:t>:</a:t>
            </a:r>
          </a:p>
          <a:p>
            <a:pPr algn="l" rtl="0"/>
            <a:r>
              <a:rPr lang="en-US" sz="2000" b="1" dirty="0" smtClean="0"/>
              <a:t>Recovery beings during the emergency phase and end with the return of normal community order and functioning. For persons in then impact area this phase may last a lifetime (e.g., victims of the atomic bombing of Hiroshima).</a:t>
            </a:r>
            <a:endParaRPr lang="en-U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pic>
        <p:nvPicPr>
          <p:cNvPr id="14339"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30163" y="-15258"/>
            <a:ext cx="9113837" cy="68580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216</TotalTime>
  <Pages>0</Pages>
  <Words>1065</Words>
  <Characters>0</Characters>
  <Application>Microsoft Office PowerPoint</Application>
  <DocSecurity>0</DocSecurity>
  <PresentationFormat>عرض على الشاشة (3:4)‏</PresentationFormat>
  <Lines>0</Lines>
  <Paragraphs>123</Paragraphs>
  <Slides>24</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24</vt:i4>
      </vt:variant>
    </vt:vector>
  </HeadingPairs>
  <TitlesOfParts>
    <vt:vector size="29" baseType="lpstr">
      <vt:lpstr>Arial</vt:lpstr>
      <vt:lpstr>SimSun</vt:lpstr>
      <vt:lpstr>SimHei</vt:lpstr>
      <vt:lpstr>Calibri</vt:lpstr>
      <vt:lpstr>دفق الهواء</vt:lpstr>
      <vt:lpstr>عرض تقديمي في PowerPoint</vt:lpstr>
      <vt:lpstr>عرض تقديمي في PowerPoint</vt:lpstr>
      <vt:lpstr>Outline</vt:lpstr>
      <vt:lpstr>Meaning</vt:lpstr>
      <vt:lpstr>Definition</vt:lpstr>
      <vt:lpstr>TYPES</vt:lpstr>
      <vt:lpstr>PRINCIPLES OF DISASTER MANAGEMENT (Grab and Eng 1995)</vt:lpstr>
      <vt:lpstr>PHASES OF A DISASTER</vt:lpstr>
      <vt:lpstr>عرض تقديمي في PowerPoint</vt:lpstr>
      <vt:lpstr>عرض تقديمي في PowerPoint</vt:lpstr>
      <vt:lpstr>PHASES OF DISASTER MANAGEMENT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Disaster Nursing</vt:lpstr>
      <vt:lpstr>TRIAGE (categorizing)</vt:lpstr>
      <vt:lpstr>QUALITIES OF A NURSE WORKING IN DISASTERS</vt:lpstr>
      <vt:lpstr>ROLE OF NURSING IN DISASTERS</vt:lpstr>
      <vt:lpstr>عرض تقديمي في PowerPoint</vt:lpstr>
      <vt:lpstr>Activation of disaster management plans</vt:lpstr>
      <vt:lpstr>Thank You !!</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الاسراء</dc:creator>
  <cp:lastModifiedBy>الاسراء</cp:lastModifiedBy>
  <cp:revision>39</cp:revision>
  <cp:lastPrinted>1601-01-01T00:00:00Z</cp:lastPrinted>
  <dcterms:created xsi:type="dcterms:W3CDTF">1601-01-01T00:00:00Z</dcterms:created>
  <dcterms:modified xsi:type="dcterms:W3CDTF">2024-10-17T18:14:41Z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1033-8.1.0.3018</vt:lpwstr>
  </property>
</Properties>
</file>