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5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344" autoAdjust="0"/>
  </p:normalViewPr>
  <p:slideViewPr>
    <p:cSldViewPr snapToGrid="0" snapToObjects="1">
      <p:cViewPr varScale="1">
        <p:scale>
          <a:sx n="76" d="100"/>
          <a:sy n="76" d="100"/>
        </p:scale>
        <p:origin x="101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thi:Desktop:PTUK:Renewable%20Energy:Energy%20sourc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Israel Electric Corporation</c:v>
                </c:pt>
                <c:pt idx="1">
                  <c:v>Thermal and others</c:v>
                </c:pt>
                <c:pt idx="2">
                  <c:v>Diesel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</c:v>
                </c:pt>
                <c:pt idx="1">
                  <c:v>0.17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76-4C46-A16F-8CADF1959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328047827077997"/>
          <c:y val="5.11641539398811E-2"/>
          <c:w val="0.40012655959792498"/>
          <c:h val="0.146866970781274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EC71-DF25-6349-A2CE-E21327CCD75A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5AFD-779C-5A49-B990-EAAE32087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1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EC71-DF25-6349-A2CE-E21327CCD75A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5AFD-779C-5A49-B990-EAAE32087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9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EC71-DF25-6349-A2CE-E21327CCD75A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5AFD-779C-5A49-B990-EAAE32087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1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EC71-DF25-6349-A2CE-E21327CCD75A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5AFD-779C-5A49-B990-EAAE32087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8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EC71-DF25-6349-A2CE-E21327CCD75A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5AFD-779C-5A49-B990-EAAE32087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3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EC71-DF25-6349-A2CE-E21327CCD75A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5AFD-779C-5A49-B990-EAAE32087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1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EC71-DF25-6349-A2CE-E21327CCD75A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5AFD-779C-5A49-B990-EAAE32087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6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EC71-DF25-6349-A2CE-E21327CCD75A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5AFD-779C-5A49-B990-EAAE32087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2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EC71-DF25-6349-A2CE-E21327CCD75A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5AFD-779C-5A49-B990-EAAE32087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5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EC71-DF25-6349-A2CE-E21327CCD75A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5AFD-779C-5A49-B990-EAAE32087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2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EC71-DF25-6349-A2CE-E21327CCD75A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5AFD-779C-5A49-B990-EAAE32087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2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5EC71-DF25-6349-A2CE-E21327CCD75A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35AFD-779C-5A49-B990-EAAE32087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2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sider.com/standing-an-egg-on-its-head-has-nothing-to-do-with-the-spring-equinox-2013-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21solar.co.uk/howdoesitwork.asp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gizmodo.com/5848411/the-worlds-first-solar-plant-to-generate-electricity-even-at-nigh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hyperlink" Target="http://www.energy-enviro.com/index.php?PAGE=2287&amp;PRINT=y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leangreenenergyzone.com/learn-more-about-active-solar-heating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news.cnet.com/8301-11128_3-9951463-54.html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nergy.gov/articles/celebrating-completion-worlds-largest-concentrating-solar-power-plant" TargetMode="Externa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boston.com/yourtown/news/west_roxbury/2013/04/west_roxbury_gets_a_push_to_go.html" TargetMode="Externa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habitat.com/wp-content/uploads/bahrain1.jp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orld_energy_consumption_projection_1995-2011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ergy.ps/data/uploads/6674d802b697e0c1c9297ecd7c3889f1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2. Introduction </a:t>
            </a:r>
            <a:r>
              <a:rPr lang="en-US" dirty="0"/>
              <a:t>to Solar Energy</a:t>
            </a:r>
          </a:p>
        </p:txBody>
      </p:sp>
    </p:spTree>
    <p:extLst>
      <p:ext uri="{BB962C8B-B14F-4D97-AF65-F5344CB8AC3E}">
        <p14:creationId xmlns:p14="http://schemas.microsoft.com/office/powerpoint/2010/main" val="3081939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2-24 at 1.08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15" y="3449378"/>
            <a:ext cx="5886450" cy="3334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19"/>
            <a:ext cx="8229600" cy="845052"/>
          </a:xfrm>
        </p:spPr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Can solar energy serve?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349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Yes. But, it is a little more </a:t>
            </a:r>
            <a:r>
              <a:rPr lang="en-US" sz="2800" b="1" dirty="0">
                <a:solidFill>
                  <a:srgbClr val="4F81BD"/>
                </a:solidFill>
              </a:rPr>
              <a:t>expensive</a:t>
            </a:r>
            <a:r>
              <a:rPr lang="en-US" sz="2800" dirty="0"/>
              <a:t> than other sources, at a rate of 30 cents/kWh</a:t>
            </a:r>
          </a:p>
          <a:p>
            <a:r>
              <a:rPr lang="en-US" sz="2800" dirty="0"/>
              <a:t>No </a:t>
            </a:r>
            <a:r>
              <a:rPr lang="en-US" sz="2800" b="1" dirty="0">
                <a:solidFill>
                  <a:srgbClr val="4F81BD"/>
                </a:solidFill>
              </a:rPr>
              <a:t>price</a:t>
            </a:r>
            <a:r>
              <a:rPr lang="en-US" sz="2800" dirty="0"/>
              <a:t> fluctuations for energy source</a:t>
            </a:r>
          </a:p>
          <a:p>
            <a:r>
              <a:rPr lang="en-US" sz="2800" dirty="0"/>
              <a:t>Coal and wind systems can provide power </a:t>
            </a:r>
            <a:r>
              <a:rPr lang="en-US" sz="2800" b="1" dirty="0">
                <a:solidFill>
                  <a:srgbClr val="4F81BD"/>
                </a:solidFill>
              </a:rPr>
              <a:t>all day </a:t>
            </a:r>
            <a:r>
              <a:rPr lang="en-US" sz="2800" dirty="0"/>
              <a:t>(and night) long, solar energy is only effective during </a:t>
            </a:r>
            <a:r>
              <a:rPr lang="en-US" sz="2800" b="1" dirty="0">
                <a:solidFill>
                  <a:srgbClr val="4F81BD"/>
                </a:solidFill>
              </a:rPr>
              <a:t>a few hours </a:t>
            </a:r>
            <a:r>
              <a:rPr lang="en-US" sz="2800" dirty="0"/>
              <a:t>of the day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9718" y="6219701"/>
            <a:ext cx="35142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>
                <a:hlinkClick r:id="rId3"/>
              </a:rPr>
              <a:t>http://www.businessinsider.com/standing-an-egg-on-its-head-has-nothing-to-do-with-the-spring-equinox-2013-3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50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189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Major uses of solar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10" y="1130352"/>
            <a:ext cx="8229600" cy="4525963"/>
          </a:xfrm>
        </p:spPr>
        <p:txBody>
          <a:bodyPr/>
          <a:lstStyle/>
          <a:p>
            <a:r>
              <a:rPr lang="en-US" dirty="0"/>
              <a:t>Generating electrical energy</a:t>
            </a:r>
          </a:p>
          <a:p>
            <a:r>
              <a:rPr lang="en-US" dirty="0"/>
              <a:t>Drying agricultural products</a:t>
            </a:r>
          </a:p>
          <a:p>
            <a:r>
              <a:rPr lang="en-US" dirty="0"/>
              <a:t>Space heating</a:t>
            </a:r>
          </a:p>
          <a:p>
            <a:r>
              <a:rPr lang="en-US" dirty="0"/>
              <a:t>Heating water</a:t>
            </a:r>
          </a:p>
        </p:txBody>
      </p:sp>
      <p:pic>
        <p:nvPicPr>
          <p:cNvPr id="8" name="Picture 7" descr="Screen Shot 2014-02-24 at 1.18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40" y="3389091"/>
            <a:ext cx="5896356" cy="34766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88668"/>
            <a:ext cx="2802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hlinkClick r:id="rId3"/>
              </a:rPr>
              <a:t>http://121solar.co.uk/howdoesitwork.asp</a:t>
            </a:r>
            <a:r>
              <a:rPr lang="pl-PL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48313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004"/>
            <a:ext cx="8229600" cy="862212"/>
          </a:xfrm>
        </p:spPr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Solar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2821"/>
            <a:ext cx="8229600" cy="4525963"/>
          </a:xfrm>
        </p:spPr>
        <p:txBody>
          <a:bodyPr/>
          <a:lstStyle/>
          <a:p>
            <a:r>
              <a:rPr lang="en-US" dirty="0"/>
              <a:t>Day lighting</a:t>
            </a:r>
          </a:p>
          <a:p>
            <a:r>
              <a:rPr lang="en-US" dirty="0"/>
              <a:t>Passive solar heating</a:t>
            </a:r>
          </a:p>
          <a:p>
            <a:r>
              <a:rPr lang="en-US" dirty="0"/>
              <a:t>Active solar heating</a:t>
            </a:r>
          </a:p>
          <a:p>
            <a:r>
              <a:rPr lang="en-US" dirty="0"/>
              <a:t>Concentrated solar thermal</a:t>
            </a:r>
          </a:p>
          <a:p>
            <a:r>
              <a:rPr lang="en-US" dirty="0"/>
              <a:t>photovoltaic</a:t>
            </a:r>
          </a:p>
        </p:txBody>
      </p:sp>
      <p:pic>
        <p:nvPicPr>
          <p:cNvPr id="8" name="Picture 7" descr="Screen Shot 2014-02-24 at 1.18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49" y="3931856"/>
            <a:ext cx="3657815" cy="2943305"/>
          </a:xfrm>
          <a:prstGeom prst="rect">
            <a:avLst/>
          </a:prstGeom>
        </p:spPr>
      </p:pic>
      <p:pic>
        <p:nvPicPr>
          <p:cNvPr id="9" name="Picture 8" descr="Screen Shot 2014-02-24 at 1.20.0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5" r="6207"/>
          <a:stretch/>
        </p:blipFill>
        <p:spPr>
          <a:xfrm>
            <a:off x="0" y="3914695"/>
            <a:ext cx="5955829" cy="29980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96629"/>
            <a:ext cx="8856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http://gizmodo.com/5848411/the-worlds-first-solar-plant-to-generate-electricity-even-at-night</a:t>
            </a:r>
            <a:r>
              <a:rPr lang="en-US" sz="1200" dirty="0"/>
              <a:t> </a:t>
            </a:r>
          </a:p>
        </p:txBody>
      </p:sp>
      <p:pic>
        <p:nvPicPr>
          <p:cNvPr id="11" name="Picture 10" descr="Screen Shot 2014-02-24 at 1.23.5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64" y="1931244"/>
            <a:ext cx="32004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8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529" y="0"/>
            <a:ext cx="2692400" cy="20875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Day lighting</a:t>
            </a:r>
          </a:p>
        </p:txBody>
      </p:sp>
      <p:pic>
        <p:nvPicPr>
          <p:cNvPr id="4" name="Picture 3" descr="Screen Shot 2014-02-24 at 1.35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465"/>
            <a:ext cx="5549900" cy="3962535"/>
          </a:xfrm>
          <a:prstGeom prst="rect">
            <a:avLst/>
          </a:prstGeom>
        </p:spPr>
      </p:pic>
      <p:pic>
        <p:nvPicPr>
          <p:cNvPr id="5" name="Picture 4" descr="Screen Shot 2014-02-24 at 1.35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00" y="2362200"/>
            <a:ext cx="3594100" cy="4495800"/>
          </a:xfrm>
          <a:prstGeom prst="rect">
            <a:avLst/>
          </a:prstGeom>
        </p:spPr>
      </p:pic>
      <p:pic>
        <p:nvPicPr>
          <p:cNvPr id="6" name="Picture 5" descr="Screen Shot 2014-02-24 at 1.30.36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" b="16427"/>
          <a:stretch/>
        </p:blipFill>
        <p:spPr>
          <a:xfrm>
            <a:off x="-1" y="0"/>
            <a:ext cx="4568159" cy="2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72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349"/>
            <a:ext cx="4342435" cy="1853337"/>
          </a:xfrm>
        </p:spPr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Passive solar heating</a:t>
            </a:r>
          </a:p>
        </p:txBody>
      </p:sp>
      <p:pic>
        <p:nvPicPr>
          <p:cNvPr id="3" name="Picture 2" descr="Screen Shot 2014-02-24 at 1.31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8103"/>
            <a:ext cx="5080000" cy="3340100"/>
          </a:xfrm>
          <a:prstGeom prst="rect">
            <a:avLst/>
          </a:prstGeom>
        </p:spPr>
      </p:pic>
      <p:pic>
        <p:nvPicPr>
          <p:cNvPr id="4" name="Picture 3" descr="Screen Shot 2014-02-24 at 1.31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2095"/>
            <a:ext cx="4064000" cy="2527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88668"/>
            <a:ext cx="65361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http://www.energy-enviro.com/index.php?PAGE=2287&amp;PRINT=yes</a:t>
            </a:r>
            <a:r>
              <a:rPr lang="en-US" sz="1200" dirty="0"/>
              <a:t> </a:t>
            </a:r>
          </a:p>
        </p:txBody>
      </p:sp>
      <p:pic>
        <p:nvPicPr>
          <p:cNvPr id="7" name="Picture 6" descr="Screen Shot 2014-02-24 at 1.48.5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3810000"/>
            <a:ext cx="406954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8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Active solar heating</a:t>
            </a:r>
          </a:p>
        </p:txBody>
      </p:sp>
      <p:pic>
        <p:nvPicPr>
          <p:cNvPr id="3" name="Picture 2" descr="Screen Shot 2014-02-24 at 1.38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777"/>
            <a:ext cx="9080500" cy="5445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1542" y="6488668"/>
            <a:ext cx="83424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http://cleangreenenergyzone.com/learn-more-about-active-solar-heating/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3489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0" y="4203007"/>
            <a:ext cx="3586030" cy="21018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Concentrated solar thermal</a:t>
            </a:r>
          </a:p>
        </p:txBody>
      </p:sp>
      <p:pic>
        <p:nvPicPr>
          <p:cNvPr id="3" name="Picture 2" descr="Screen Shot 2014-02-24 at 1.41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0"/>
            <a:ext cx="5397500" cy="3556000"/>
          </a:xfrm>
          <a:prstGeom prst="rect">
            <a:avLst/>
          </a:prstGeom>
        </p:spPr>
      </p:pic>
      <p:pic>
        <p:nvPicPr>
          <p:cNvPr id="4" name="Picture 3" descr="Screen Shot 2014-02-24 at 1.42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0"/>
            <a:ext cx="4457700" cy="3721100"/>
          </a:xfrm>
          <a:prstGeom prst="rect">
            <a:avLst/>
          </a:prstGeom>
        </p:spPr>
      </p:pic>
      <p:pic>
        <p:nvPicPr>
          <p:cNvPr id="5" name="Picture 4" descr="Screen Shot 2014-02-24 at 1.43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0"/>
            <a:ext cx="4678680" cy="330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808" y="64709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5"/>
              </a:rPr>
              <a:t>http://news.cnet.com/8301-11128_3-9951463-54.html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5177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2-26 at 9.50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66" y="3026025"/>
            <a:ext cx="5396230" cy="3849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0570" y="48503"/>
            <a:ext cx="2757170" cy="151705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World's Largest Concentrating Solar Power Plant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804" y="1443784"/>
            <a:ext cx="3350989" cy="184698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2000" dirty="0"/>
              <a:t>Where: </a:t>
            </a:r>
            <a:r>
              <a:rPr lang="fi-FI" sz="2000" dirty="0" err="1"/>
              <a:t>Ivanpah</a:t>
            </a:r>
            <a:r>
              <a:rPr lang="fi-FI" sz="2000" dirty="0"/>
              <a:t>, </a:t>
            </a:r>
            <a:r>
              <a:rPr lang="fi-FI" sz="2000" dirty="0" err="1"/>
              <a:t>California</a:t>
            </a:r>
            <a:endParaRPr lang="en-US" sz="2000" dirty="0"/>
          </a:p>
          <a:p>
            <a:pPr>
              <a:buFont typeface="Wingdings" charset="2"/>
              <a:buChar char="ü"/>
            </a:pPr>
            <a:r>
              <a:rPr lang="en-US" sz="2000" dirty="0"/>
              <a:t>Cost: $1.6 billion</a:t>
            </a:r>
          </a:p>
          <a:p>
            <a:pPr>
              <a:buFont typeface="Wingdings" charset="2"/>
              <a:buChar char="ü"/>
            </a:pPr>
            <a:r>
              <a:rPr lang="en-US" sz="2000" dirty="0"/>
              <a:t>Capacity: 392 Mega Watt</a:t>
            </a:r>
          </a:p>
          <a:p>
            <a:pPr>
              <a:buFont typeface="Wingdings" charset="2"/>
              <a:buChar char="ü"/>
            </a:pPr>
            <a:r>
              <a:rPr lang="en-US" sz="2000" dirty="0"/>
              <a:t>Homes served: 94,400</a:t>
            </a:r>
          </a:p>
        </p:txBody>
      </p:sp>
      <p:pic>
        <p:nvPicPr>
          <p:cNvPr id="4" name="Picture 3" descr="Screen Shot 2014-02-26 at 9.48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29630" cy="4089400"/>
          </a:xfrm>
          <a:prstGeom prst="rect">
            <a:avLst/>
          </a:prstGeom>
        </p:spPr>
      </p:pic>
      <p:pic>
        <p:nvPicPr>
          <p:cNvPr id="6" name="Picture 5" descr="Screen Shot 2014-02-26 at 9.52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6" y="4089400"/>
            <a:ext cx="3983784" cy="2767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26100"/>
            <a:ext cx="87678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http://www.energy.gov/articles/celebrating-completion-worlds-largest-concentrating-solar-power-plant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3725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" y="360626"/>
            <a:ext cx="4648200" cy="1143000"/>
          </a:xfrm>
        </p:spPr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Photovoltaic</a:t>
            </a:r>
          </a:p>
        </p:txBody>
      </p:sp>
      <p:pic>
        <p:nvPicPr>
          <p:cNvPr id="3" name="Picture 2" descr="Screen Shot 2014-02-24 at 1.46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32000"/>
            <a:ext cx="6477000" cy="4826000"/>
          </a:xfrm>
          <a:prstGeom prst="rect">
            <a:avLst/>
          </a:prstGeom>
        </p:spPr>
      </p:pic>
      <p:pic>
        <p:nvPicPr>
          <p:cNvPr id="4" name="Picture 3" descr="Screen Shot 2014-02-24 at 1.46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0"/>
            <a:ext cx="4622800" cy="4826000"/>
          </a:xfrm>
          <a:prstGeom prst="rect">
            <a:avLst/>
          </a:prstGeom>
        </p:spPr>
      </p:pic>
      <p:pic>
        <p:nvPicPr>
          <p:cNvPr id="5" name="Picture 4" descr="Screen Shot 2014-02-24 at 1.45.48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9" b="10414"/>
          <a:stretch/>
        </p:blipFill>
        <p:spPr>
          <a:xfrm>
            <a:off x="4622800" y="0"/>
            <a:ext cx="4521200" cy="21101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5400" y="6501486"/>
            <a:ext cx="75232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hlinkClick r:id="rId5"/>
              </a:rPr>
              <a:t>http://www.boston.com/yourtown/news/west_roxbury/2013/04/west_roxbury_gets_a_push_to_go.html</a:t>
            </a:r>
            <a:r>
              <a:rPr lang="pl-PL" sz="1200" dirty="0"/>
              <a:t>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9981" y="1669035"/>
            <a:ext cx="226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West Roxbury, Boston</a:t>
            </a:r>
          </a:p>
        </p:txBody>
      </p:sp>
    </p:spTree>
    <p:extLst>
      <p:ext uri="{BB962C8B-B14F-4D97-AF65-F5344CB8AC3E}">
        <p14:creationId xmlns:p14="http://schemas.microsoft.com/office/powerpoint/2010/main" val="2452791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56" y="31108"/>
            <a:ext cx="4684540" cy="105399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1F497D"/>
                </a:solidFill>
              </a:rPr>
              <a:t>Term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80" y="1050313"/>
            <a:ext cx="5094824" cy="554241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Wind energy in skyscraper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Corn oil biofuel (ethanol)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Soya bean diesel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Olive mills (</a:t>
            </a:r>
            <a:r>
              <a:rPr lang="en-US" dirty="0" err="1"/>
              <a:t>Jefit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Wind farm in Palestine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Nanotechnology in 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 applications in Palestine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Red Dead Canal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Palestinian law and 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Environmental impacts of 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Hybrid vehicles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Energy transport and storage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Energy conversion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 descr="Screen Shot 2014-02-24 at 1.56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04" y="-1"/>
            <a:ext cx="3974687" cy="34929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98141" y="-19493"/>
            <a:ext cx="3963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hlinkClick r:id="rId3"/>
              </a:rPr>
              <a:t>http://www.inhabitat.com/wp-content/uploads/bahrain1.jpg</a:t>
            </a:r>
            <a:r>
              <a:rPr lang="pl-PL" sz="1400" dirty="0"/>
              <a:t> </a:t>
            </a:r>
            <a:endParaRPr lang="en-US" sz="1400" dirty="0"/>
          </a:p>
        </p:txBody>
      </p:sp>
      <p:pic>
        <p:nvPicPr>
          <p:cNvPr id="6" name="Picture 5" descr="Screen Shot 2014-02-26 at 8.58.0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04" y="3421678"/>
            <a:ext cx="3964940" cy="34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2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Electricity production in Palestine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78499"/>
            <a:ext cx="8229600" cy="668867"/>
          </a:xfrm>
        </p:spPr>
        <p:txBody>
          <a:bodyPr/>
          <a:lstStyle/>
          <a:p>
            <a:r>
              <a:rPr lang="en-US" dirty="0"/>
              <a:t>Palestine electricity sources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669263"/>
              </p:ext>
            </p:extLst>
          </p:nvPr>
        </p:nvGraphicFramePr>
        <p:xfrm>
          <a:off x="457200" y="1417638"/>
          <a:ext cx="8449774" cy="5209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296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F497D"/>
                </a:solidFill>
              </a:rPr>
              <a:t>World energy consumption (quadrillion BTU)</a:t>
            </a:r>
          </a:p>
        </p:txBody>
      </p:sp>
      <p:pic>
        <p:nvPicPr>
          <p:cNvPr id="6" name="Picture 5" descr="Screen Shot 2014-02-24 at 12.45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8"/>
          <a:stretch/>
        </p:blipFill>
        <p:spPr>
          <a:xfrm>
            <a:off x="0" y="1388854"/>
            <a:ext cx="9055100" cy="49115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2664" y="6462641"/>
            <a:ext cx="807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hlinkClick r:id="rId3"/>
              </a:rPr>
              <a:t>Source</a:t>
            </a:r>
            <a:r>
              <a:rPr lang="en-US" sz="1400" dirty="0">
                <a:hlinkClick r:id="rId3"/>
              </a:rPr>
              <a:t>: http://commons.wikimedia.org/wiki/File:World_energy_consumption_projection_1995-2011.png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610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09"/>
            <a:ext cx="8229600" cy="885304"/>
          </a:xfrm>
        </p:spPr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Coal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17" y="976586"/>
            <a:ext cx="8701351" cy="3924289"/>
          </a:xfrm>
        </p:spPr>
        <p:txBody>
          <a:bodyPr>
            <a:normAutofit/>
          </a:bodyPr>
          <a:lstStyle/>
          <a:p>
            <a:r>
              <a:rPr lang="en-US" sz="3000" dirty="0"/>
              <a:t>Coal’s combustion adds more </a:t>
            </a:r>
            <a:r>
              <a:rPr lang="en-US" sz="3000" b="1" dirty="0">
                <a:solidFill>
                  <a:srgbClr val="4F81BD"/>
                </a:solidFill>
              </a:rPr>
              <a:t>carbon dioxide </a:t>
            </a:r>
            <a:r>
              <a:rPr lang="en-US" sz="3000" dirty="0"/>
              <a:t>emissions to the atmosphere than any other resource (38% of CO</a:t>
            </a:r>
            <a:r>
              <a:rPr lang="en-US" sz="3000" baseline="-25000" dirty="0"/>
              <a:t>2</a:t>
            </a:r>
            <a:r>
              <a:rPr lang="en-US" sz="3000" dirty="0"/>
              <a:t> in the world)</a:t>
            </a:r>
          </a:p>
          <a:p>
            <a:r>
              <a:rPr lang="en-US" sz="3000" dirty="0"/>
              <a:t>Coal plants also emit </a:t>
            </a:r>
            <a:r>
              <a:rPr lang="en-US" sz="3000" b="1" dirty="0">
                <a:solidFill>
                  <a:srgbClr val="4F81BD"/>
                </a:solidFill>
              </a:rPr>
              <a:t>toxins</a:t>
            </a:r>
            <a:r>
              <a:rPr lang="en-US" sz="3000" dirty="0"/>
              <a:t> such as sulfur dioxide (SO</a:t>
            </a:r>
            <a:r>
              <a:rPr lang="en-US" sz="3000" baseline="-25000" dirty="0"/>
              <a:t>2</a:t>
            </a:r>
            <a:r>
              <a:rPr lang="en-US" sz="3000" dirty="0"/>
              <a:t>), nitrogen oxide (NO</a:t>
            </a:r>
            <a:r>
              <a:rPr lang="en-US" sz="3000" baseline="-25000" dirty="0"/>
              <a:t>2</a:t>
            </a:r>
            <a:r>
              <a:rPr lang="en-US" sz="3000" dirty="0"/>
              <a:t>), carbon monoxide (CO), hydrocarbons (HC), etc.</a:t>
            </a:r>
          </a:p>
          <a:p>
            <a:r>
              <a:rPr lang="en-US" sz="3000" dirty="0"/>
              <a:t>Coal causes </a:t>
            </a:r>
            <a:r>
              <a:rPr lang="en-US" sz="3000" b="1" dirty="0">
                <a:solidFill>
                  <a:srgbClr val="4F81BD"/>
                </a:solidFill>
              </a:rPr>
              <a:t>health &amp; environmental </a:t>
            </a:r>
            <a:r>
              <a:rPr lang="en-US" sz="3000" dirty="0"/>
              <a:t>problem</a:t>
            </a:r>
          </a:p>
        </p:txBody>
      </p:sp>
      <p:pic>
        <p:nvPicPr>
          <p:cNvPr id="4" name="Picture 3" descr="Screen Shot 2014-02-24 at 12.50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3303"/>
            <a:ext cx="4406900" cy="2044700"/>
          </a:xfrm>
          <a:prstGeom prst="rect">
            <a:avLst/>
          </a:prstGeom>
        </p:spPr>
      </p:pic>
      <p:pic>
        <p:nvPicPr>
          <p:cNvPr id="5" name="Picture 4" descr="Screen Shot 2014-02-24 at 12.50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1" y="4813303"/>
            <a:ext cx="4737100" cy="204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0"/>
            <a:ext cx="8229600" cy="78370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Coal energy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87416"/>
            <a:ext cx="4038600" cy="4525963"/>
          </a:xfrm>
        </p:spPr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Pros</a:t>
            </a:r>
          </a:p>
          <a:p>
            <a:pPr lvl="1"/>
            <a:r>
              <a:rPr lang="en-US" dirty="0"/>
              <a:t>Cheap: ~ 4 cents for every kWh of energy</a:t>
            </a:r>
          </a:p>
          <a:p>
            <a:pPr lvl="1"/>
            <a:r>
              <a:rPr lang="en-US" dirty="0"/>
              <a:t>Efficient: when burned, 40% of energy is converted into electricity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87416"/>
            <a:ext cx="4038600" cy="4525963"/>
          </a:xfrm>
        </p:spPr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Cons</a:t>
            </a:r>
          </a:p>
          <a:p>
            <a:pPr lvl="1"/>
            <a:r>
              <a:rPr lang="en-US" dirty="0"/>
              <a:t>It pollutes</a:t>
            </a:r>
          </a:p>
          <a:p>
            <a:pPr lvl="1"/>
            <a:r>
              <a:rPr lang="en-US" dirty="0"/>
              <a:t>Releases lots of CO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Contributes to global warming</a:t>
            </a:r>
          </a:p>
          <a:p>
            <a:pPr lvl="1"/>
            <a:r>
              <a:rPr lang="en-US" dirty="0"/>
              <a:t>Mining is dangerous</a:t>
            </a:r>
          </a:p>
          <a:p>
            <a:pPr lvl="1"/>
            <a:r>
              <a:rPr lang="en-US" dirty="0"/>
              <a:t>strip mining destroys the environment</a:t>
            </a:r>
          </a:p>
          <a:p>
            <a:pPr lvl="1"/>
            <a:r>
              <a:rPr lang="en-US" dirty="0"/>
              <a:t>Non-renewable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342977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2"/>
                </a:solidFill>
              </a:rPr>
              <a:t>Therefore, an alternative form of energy is called for..</a:t>
            </a:r>
          </a:p>
        </p:txBody>
      </p:sp>
      <p:pic>
        <p:nvPicPr>
          <p:cNvPr id="6" name="Picture 5" descr="Screen Shot 2014-02-24 at 12.38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9" y="3640726"/>
            <a:ext cx="4457700" cy="2705100"/>
          </a:xfrm>
          <a:prstGeom prst="rect">
            <a:avLst/>
          </a:prstGeom>
        </p:spPr>
      </p:pic>
      <p:pic>
        <p:nvPicPr>
          <p:cNvPr id="7" name="Picture 6" descr="Screen Shot 2014-02-24 at 12.40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39" y="4705949"/>
            <a:ext cx="31369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1F497D"/>
                </a:solidFill>
              </a:rPr>
              <a:t>Making the change to renewable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Solar</a:t>
            </a:r>
          </a:p>
          <a:p>
            <a:r>
              <a:rPr lang="en-US" dirty="0"/>
              <a:t>Geothermal</a:t>
            </a:r>
          </a:p>
          <a:p>
            <a:r>
              <a:rPr lang="en-US" dirty="0"/>
              <a:t>Wind</a:t>
            </a:r>
          </a:p>
          <a:p>
            <a:r>
              <a:rPr lang="en-US" dirty="0"/>
              <a:t>Hydropower</a:t>
            </a:r>
          </a:p>
          <a:p>
            <a:r>
              <a:rPr lang="en-US" dirty="0"/>
              <a:t>Wave</a:t>
            </a:r>
          </a:p>
          <a:p>
            <a:r>
              <a:rPr lang="en-US" dirty="0"/>
              <a:t>Hydrogen</a:t>
            </a:r>
          </a:p>
          <a:p>
            <a:r>
              <a:rPr lang="en-US" dirty="0"/>
              <a:t>biomass</a:t>
            </a:r>
          </a:p>
        </p:txBody>
      </p:sp>
      <p:pic>
        <p:nvPicPr>
          <p:cNvPr id="4" name="Picture 3" descr="Screen Shot 2014-02-24 at 12.35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55" y="4933950"/>
            <a:ext cx="2476500" cy="1714500"/>
          </a:xfrm>
          <a:prstGeom prst="rect">
            <a:avLst/>
          </a:prstGeom>
        </p:spPr>
      </p:pic>
      <p:pic>
        <p:nvPicPr>
          <p:cNvPr id="5" name="Picture 4" descr="Screen Shot 2014-02-24 at 12.36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83" y="3075517"/>
            <a:ext cx="2476500" cy="1689100"/>
          </a:xfrm>
          <a:prstGeom prst="rect">
            <a:avLst/>
          </a:prstGeom>
        </p:spPr>
      </p:pic>
      <p:pic>
        <p:nvPicPr>
          <p:cNvPr id="6" name="Picture 5" descr="Screen Shot 2014-02-24 at 12.36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83" y="1225550"/>
            <a:ext cx="2489200" cy="1714500"/>
          </a:xfrm>
          <a:prstGeom prst="rect">
            <a:avLst/>
          </a:prstGeom>
        </p:spPr>
      </p:pic>
      <p:pic>
        <p:nvPicPr>
          <p:cNvPr id="7" name="Picture 6" descr="Screen Shot 2014-02-24 at 12.36.1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83" y="4955117"/>
            <a:ext cx="25273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22"/>
            <a:ext cx="8229600" cy="995282"/>
          </a:xfrm>
        </p:spPr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Today’s solar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529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4F81BD"/>
                </a:solidFill>
              </a:rPr>
              <a:t>Germany</a:t>
            </a:r>
            <a:r>
              <a:rPr lang="en-US" dirty="0"/>
              <a:t> leads solar production (&gt; 4.5 times more than US production)</a:t>
            </a:r>
          </a:p>
          <a:p>
            <a:r>
              <a:rPr lang="en-US" b="1" dirty="0">
                <a:solidFill>
                  <a:srgbClr val="4F81BD"/>
                </a:solidFill>
              </a:rPr>
              <a:t>Japan</a:t>
            </a:r>
            <a:r>
              <a:rPr lang="en-US" dirty="0"/>
              <a:t> is the second (3 times the Americans)</a:t>
            </a:r>
          </a:p>
          <a:p>
            <a:r>
              <a:rPr lang="en-US" dirty="0"/>
              <a:t>Financial incentives</a:t>
            </a:r>
          </a:p>
          <a:p>
            <a:pPr lvl="1"/>
            <a:r>
              <a:rPr lang="en-US" dirty="0">
                <a:solidFill>
                  <a:srgbClr val="1F497D"/>
                </a:solidFill>
              </a:rPr>
              <a:t>Investment subsidies</a:t>
            </a:r>
            <a:r>
              <a:rPr lang="en-US" dirty="0"/>
              <a:t>: cost of installation of a system is subsidized</a:t>
            </a:r>
          </a:p>
          <a:p>
            <a:pPr lvl="1"/>
            <a:r>
              <a:rPr lang="en-US" dirty="0">
                <a:solidFill>
                  <a:srgbClr val="1F497D"/>
                </a:solidFill>
              </a:rPr>
              <a:t>Net metering</a:t>
            </a:r>
            <a:r>
              <a:rPr lang="en-US" dirty="0"/>
              <a:t>: electricity utility purchases PV electricity from producer under a multi-year contract at a guaranteed rate</a:t>
            </a:r>
          </a:p>
          <a:p>
            <a:pPr lvl="1"/>
            <a:r>
              <a:rPr lang="en-US" dirty="0">
                <a:solidFill>
                  <a:srgbClr val="1F497D"/>
                </a:solidFill>
              </a:rPr>
              <a:t>Renewable Energy Certificates </a:t>
            </a:r>
            <a:r>
              <a:rPr lang="en-US" dirty="0"/>
              <a:t>(RECs)</a:t>
            </a:r>
          </a:p>
        </p:txBody>
      </p:sp>
      <p:pic>
        <p:nvPicPr>
          <p:cNvPr id="4" name="Picture 3" descr="Screen Shot 2014-02-24 at 12.57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36" y="4821539"/>
            <a:ext cx="20447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375"/>
            <a:ext cx="8229600" cy="893762"/>
          </a:xfrm>
        </p:spPr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Primary energy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137"/>
            <a:ext cx="7731620" cy="3886196"/>
          </a:xfrm>
        </p:spPr>
        <p:txBody>
          <a:bodyPr/>
          <a:lstStyle/>
          <a:p>
            <a:r>
              <a:rPr lang="en-US" dirty="0"/>
              <a:t>The electricity sector policies depend on 3 main issues: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Diversifying electric energy resources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Improving energy efficiency and maximizing energy conservation measures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Enhancing the role of renewable energy (RE) in the electric energy mix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063082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Therefore, a Palestinian RE Strategy was formulated in 2010 to help shaping national energy plan herein.</a:t>
            </a:r>
          </a:p>
        </p:txBody>
      </p:sp>
      <p:pic>
        <p:nvPicPr>
          <p:cNvPr id="5" name="Picture 4" descr="Screen Shot 2014-02-24 at 12.55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819639"/>
            <a:ext cx="32004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5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Palestinian Solar Initiative (PSI)</a:t>
            </a:r>
          </a:p>
        </p:txBody>
      </p:sp>
      <p:pic>
        <p:nvPicPr>
          <p:cNvPr id="4" name="Picture 3" descr="Screen Shot 2014-02-19 at 12.10.4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6"/>
          <a:stretch/>
        </p:blipFill>
        <p:spPr>
          <a:xfrm>
            <a:off x="0" y="1236141"/>
            <a:ext cx="9144000" cy="50124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8667" y="6269507"/>
            <a:ext cx="85174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u="sng" dirty="0">
                <a:hlinkClick r:id="rId3"/>
              </a:rPr>
              <a:t>http://www.sunergy.ps/data/uploads/6674d802b697e0c1c9297ecd7c3889f1.pdf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8643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626</Words>
  <Application>Microsoft Office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2. Introduction to Solar Energy</vt:lpstr>
      <vt:lpstr>Electricity production in Palestine</vt:lpstr>
      <vt:lpstr>World energy consumption (quadrillion BTU)</vt:lpstr>
      <vt:lpstr>Coal Impacts</vt:lpstr>
      <vt:lpstr>Coal energy source</vt:lpstr>
      <vt:lpstr>Making the change to renewable energy</vt:lpstr>
      <vt:lpstr>Today’s solar picture</vt:lpstr>
      <vt:lpstr>Primary energy resources</vt:lpstr>
      <vt:lpstr>Palestinian Solar Initiative (PSI)</vt:lpstr>
      <vt:lpstr>Can solar energy serve?</vt:lpstr>
      <vt:lpstr>Major uses of solar energy</vt:lpstr>
      <vt:lpstr>Solar technologies</vt:lpstr>
      <vt:lpstr>Day lighting</vt:lpstr>
      <vt:lpstr>Passive solar heating</vt:lpstr>
      <vt:lpstr>Active solar heating</vt:lpstr>
      <vt:lpstr>Concentrated solar thermal</vt:lpstr>
      <vt:lpstr>World's Largest Concentrating Solar Power Plant</vt:lpstr>
      <vt:lpstr>Photovoltaic</vt:lpstr>
      <vt:lpstr>Term projects</vt:lpstr>
    </vt:vector>
  </TitlesOfParts>
  <Company>MINISTRY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Solar Energy</dc:title>
  <dc:creator>FATHI ANAYAH</dc:creator>
  <cp:lastModifiedBy>www</cp:lastModifiedBy>
  <cp:revision>62</cp:revision>
  <dcterms:created xsi:type="dcterms:W3CDTF">2014-02-24T02:07:38Z</dcterms:created>
  <dcterms:modified xsi:type="dcterms:W3CDTF">2018-03-14T07:20:19Z</dcterms:modified>
</cp:coreProperties>
</file>