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359" r:id="rId5"/>
    <p:sldId id="433" r:id="rId6"/>
    <p:sldId id="436" r:id="rId7"/>
    <p:sldId id="438" r:id="rId8"/>
    <p:sldId id="439" r:id="rId9"/>
    <p:sldId id="446" r:id="rId10"/>
    <p:sldId id="447" r:id="rId11"/>
    <p:sldId id="440" r:id="rId12"/>
    <p:sldId id="441" r:id="rId13"/>
    <p:sldId id="442" r:id="rId14"/>
    <p:sldId id="443" r:id="rId15"/>
    <p:sldId id="392" r:id="rId16"/>
    <p:sldId id="398" r:id="rId17"/>
    <p:sldId id="445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63" r:id="rId30"/>
  </p:sldIdLst>
  <p:sldSz cx="9144000" cy="5715000" type="screen16x10"/>
  <p:notesSz cx="6858000" cy="9144000"/>
  <p:custDataLst>
    <p:tags r:id="rId3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2" name="Author" initials="A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21" autoAdjust="0"/>
  </p:normalViewPr>
  <p:slideViewPr>
    <p:cSldViewPr snapToGrid="0" showGuides="1">
      <p:cViewPr>
        <p:scale>
          <a:sx n="100" d="100"/>
          <a:sy n="100" d="100"/>
        </p:scale>
        <p:origin x="-974" y="-62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04.02.2019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04.02.2019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5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9425" y="768350"/>
            <a:ext cx="6138863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4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385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>
                <a:solidFill>
                  <a:srgbClr val="000000"/>
                </a:solidFill>
              </a:rPr>
              <a:pPr/>
              <a:t>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QUT Brisbane, Dr. Jan Recker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9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Warehouse management include space optimization…</a:t>
            </a:r>
          </a:p>
          <a:p>
            <a:endParaRPr lang="en-AU" dirty="0" smtClean="0"/>
          </a:p>
          <a:p>
            <a:r>
              <a:rPr lang="en-US" baseline="0" dirty="0" smtClean="0"/>
              <a:t>---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Procurement (procure-to-pay or purchase-to-pay):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Procurement materials can be broken down into two major categories: indirect and direct.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Indirect procurement involves any commodity or service that a company buys that does not result directly in finished goods. Indirect procurement can be divided into two groups: ORM (Operations Resource Management) materials such as office products and travel services, and MRO (Maintenance, Repair and Operations) materials such as replacement parts.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Direct procurement involves materials purchased for use in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manufacturing or distribution supply chain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that are "directly" related to the production of finished goods.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With e-procurement, the traditional division between direct and indirect purchasing paths is beginning to blur.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Traditionally, procurement has been broken down into two major categories: indirect and direct. In general terms, indirect procurement describes all of the day-to-day necessities of the workplace—staplers, paper, furniture, laptop computers, pencils, travel services—those things that tend to be of low value per item, but are usually bought in high volumes.</a:t>
            </a:r>
            <a:endParaRPr lang="en-US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19AA-3A3D-4515-BA28-DCA5CC570C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319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319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5628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480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04.02.2019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04.02.2019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04.02.2019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A6F-A024-4C66-9C8B-8520E7132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5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04.02.2019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Context of </a:t>
            </a:r>
            <a:r>
              <a:rPr lang="en-US" sz="1400" dirty="0" smtClean="0"/>
              <a:t>Process Identification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Definition </a:t>
            </a:r>
            <a:r>
              <a:rPr lang="en-US" sz="1400" dirty="0"/>
              <a:t>of the Process </a:t>
            </a:r>
            <a:r>
              <a:rPr lang="en-US" sz="1400" dirty="0" smtClean="0"/>
              <a:t>Architecture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Categories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Relationships </a:t>
            </a:r>
            <a:r>
              <a:rPr lang="en-US" sz="1400" dirty="0"/>
              <a:t>Between </a:t>
            </a:r>
            <a:r>
              <a:rPr lang="en-US" sz="1400" dirty="0" smtClean="0"/>
              <a:t>Processes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Reuse </a:t>
            </a:r>
            <a:r>
              <a:rPr lang="en-US" sz="1400" dirty="0"/>
              <a:t>of Reference </a:t>
            </a:r>
            <a:r>
              <a:rPr lang="en-US" sz="1400" dirty="0" smtClean="0"/>
              <a:t>Models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</a:t>
            </a:r>
            <a:r>
              <a:rPr lang="en-US" sz="1400" dirty="0"/>
              <a:t>Landscape </a:t>
            </a:r>
            <a:r>
              <a:rPr lang="en-US" sz="1400" dirty="0" smtClean="0"/>
              <a:t>Model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Example of SAP’s Process </a:t>
            </a:r>
            <a:r>
              <a:rPr lang="en-US" sz="1400" dirty="0" smtClean="0"/>
              <a:t>Architecture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 Selection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Selection Criteria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</a:t>
            </a:r>
            <a:r>
              <a:rPr lang="en-US" sz="1400" dirty="0"/>
              <a:t>Performance </a:t>
            </a:r>
            <a:r>
              <a:rPr lang="en-US" sz="1400" dirty="0" smtClean="0"/>
              <a:t>Measures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Portfolio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2: Process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Evaluation Phase:</a:t>
            </a:r>
            <a:br>
              <a:rPr lang="en-US" dirty="0"/>
            </a:br>
            <a:r>
              <a:rPr lang="en-US" dirty="0"/>
              <a:t>BPM M</a:t>
            </a:r>
            <a:r>
              <a:rPr lang="en-US" dirty="0" smtClean="0"/>
              <a:t>aturity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body of techniques to determine the </a:t>
            </a:r>
            <a:r>
              <a:rPr lang="en-US" sz="2000" dirty="0" smtClean="0"/>
              <a:t>level</a:t>
            </a:r>
            <a:r>
              <a:rPr lang="en-US" sz="2000" dirty="0"/>
              <a:t> of systematic process thinking in an organization. </a:t>
            </a:r>
            <a:endParaRPr lang="en-US" sz="2000" dirty="0" smtClean="0"/>
          </a:p>
          <a:p>
            <a:r>
              <a:rPr lang="en-US" sz="2000" dirty="0" smtClean="0"/>
              <a:t>Has two aspects</a:t>
            </a:r>
          </a:p>
          <a:p>
            <a:pPr lvl="1"/>
            <a:r>
              <a:rPr lang="en-US" sz="1900" dirty="0" smtClean="0"/>
              <a:t>To what extent </a:t>
            </a:r>
            <a:r>
              <a:rPr lang="en-US" sz="1900" dirty="0"/>
              <a:t>a given organization covers the range of processes that are ideally </a:t>
            </a:r>
            <a:r>
              <a:rPr lang="en-US" sz="1900" dirty="0" smtClean="0"/>
              <a:t>expected from it</a:t>
            </a:r>
          </a:p>
          <a:p>
            <a:pPr lvl="1"/>
            <a:r>
              <a:rPr lang="en-US" sz="1900" dirty="0" smtClean="0"/>
              <a:t>To </a:t>
            </a:r>
            <a:r>
              <a:rPr lang="en-US" sz="1900" dirty="0"/>
              <a:t>assess </a:t>
            </a:r>
            <a:r>
              <a:rPr lang="en-US" sz="1900" dirty="0" smtClean="0"/>
              <a:t>the </a:t>
            </a:r>
            <a:r>
              <a:rPr lang="en-US" sz="1900" dirty="0"/>
              <a:t>degree these </a:t>
            </a:r>
            <a:r>
              <a:rPr lang="en-US" sz="1900" dirty="0" smtClean="0"/>
              <a:t>processes are </a:t>
            </a:r>
            <a:r>
              <a:rPr lang="en-US" sz="1900" dirty="0"/>
              <a:t>documented and </a:t>
            </a:r>
            <a:r>
              <a:rPr lang="en-US" sz="1900" dirty="0" smtClean="0"/>
              <a:t>supported</a:t>
            </a:r>
          </a:p>
          <a:p>
            <a:r>
              <a:rPr lang="en-US" dirty="0"/>
              <a:t>One of the most widely used frameworks for maturity assessment is the </a:t>
            </a:r>
            <a:r>
              <a:rPr lang="en-US" dirty="0" smtClean="0"/>
              <a:t>Capability Maturity </a:t>
            </a:r>
            <a:r>
              <a:rPr lang="en-US" dirty="0"/>
              <a:t>Model Integrated (CMMI) framework.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Evaluation Phase:</a:t>
            </a:r>
            <a:br>
              <a:rPr lang="en-US" dirty="0"/>
            </a:br>
            <a:r>
              <a:rPr lang="en-US" dirty="0"/>
              <a:t>BPM M</a:t>
            </a:r>
            <a:r>
              <a:rPr lang="en-US" dirty="0" smtClean="0"/>
              <a:t>aturity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CMMI </a:t>
            </a:r>
            <a:r>
              <a:rPr lang="en-US" dirty="0" smtClean="0"/>
              <a:t>framework distinguishes a </a:t>
            </a:r>
            <a:r>
              <a:rPr lang="en-US" dirty="0"/>
              <a:t>number of so-called process </a:t>
            </a:r>
            <a:r>
              <a:rPr lang="en-US" dirty="0" smtClean="0"/>
              <a:t>areas (PA) </a:t>
            </a:r>
            <a:endParaRPr lang="en-US" dirty="0"/>
          </a:p>
          <a:p>
            <a:r>
              <a:rPr lang="en-US" sz="1900" dirty="0"/>
              <a:t>The </a:t>
            </a:r>
            <a:r>
              <a:rPr lang="en-US" sz="1900" dirty="0" smtClean="0"/>
              <a:t>coverage of each PA determine the level of maturity</a:t>
            </a:r>
          </a:p>
          <a:p>
            <a:r>
              <a:rPr lang="en-US" sz="1900" dirty="0" smtClean="0"/>
              <a:t>Have five maturity level</a:t>
            </a:r>
          </a:p>
          <a:p>
            <a:pPr lvl="1"/>
            <a:r>
              <a:rPr lang="en-US" sz="1800" dirty="0" smtClean="0"/>
              <a:t>Initial-&gt; The </a:t>
            </a:r>
            <a:r>
              <a:rPr lang="en-US" sz="1800" dirty="0"/>
              <a:t>organization runs its processes </a:t>
            </a:r>
            <a:r>
              <a:rPr lang="en-US" sz="1800" dirty="0" smtClean="0"/>
              <a:t>in an </a:t>
            </a:r>
            <a:r>
              <a:rPr lang="en-US" sz="1800" dirty="0"/>
              <a:t>ad-hoc fashion, without any clear definition </a:t>
            </a:r>
            <a:r>
              <a:rPr lang="en-US" sz="1800" dirty="0" smtClean="0"/>
              <a:t>or control</a:t>
            </a:r>
          </a:p>
          <a:p>
            <a:pPr lvl="1"/>
            <a:r>
              <a:rPr lang="en-US" sz="1800" dirty="0" smtClean="0"/>
              <a:t>Managed-&gt; Project </a:t>
            </a:r>
            <a:r>
              <a:rPr lang="en-US" sz="1800" dirty="0"/>
              <a:t>planning along with project </a:t>
            </a:r>
            <a:r>
              <a:rPr lang="en-US" sz="1800" dirty="0" smtClean="0"/>
              <a:t>monitoring and </a:t>
            </a:r>
            <a:r>
              <a:rPr lang="en-US" sz="1800" dirty="0"/>
              <a:t>control have been put into </a:t>
            </a:r>
            <a:r>
              <a:rPr lang="en-US" sz="1800" dirty="0" smtClean="0"/>
              <a:t>practice (project specific)</a:t>
            </a:r>
            <a:endParaRPr lang="en-US" sz="1800" dirty="0"/>
          </a:p>
          <a:p>
            <a:pPr lvl="1"/>
            <a:r>
              <a:rPr lang="en-US" sz="1800" dirty="0" smtClean="0"/>
              <a:t>Defined-&gt; Process </a:t>
            </a:r>
            <a:r>
              <a:rPr lang="en-US" sz="1800" dirty="0"/>
              <a:t>definitions are available and organizational training is </a:t>
            </a:r>
            <a:r>
              <a:rPr lang="en-US" sz="1800" dirty="0" smtClean="0"/>
              <a:t>provided to </a:t>
            </a:r>
            <a:r>
              <a:rPr lang="en-US" sz="1800" dirty="0"/>
              <a:t>enable stakeholders across the organization to be engaged in </a:t>
            </a:r>
            <a:endParaRPr lang="en-US" sz="1800" dirty="0" smtClean="0"/>
          </a:p>
          <a:p>
            <a:pPr lvl="1"/>
            <a:r>
              <a:rPr lang="en-US" sz="1800" dirty="0" smtClean="0"/>
              <a:t>Quantitatively Managed -&gt; Organizational process performance </a:t>
            </a:r>
            <a:r>
              <a:rPr lang="en-US" sz="1800" dirty="0"/>
              <a:t>is </a:t>
            </a:r>
            <a:r>
              <a:rPr lang="en-US" sz="1800" dirty="0" smtClean="0"/>
              <a:t>tracked and  project </a:t>
            </a:r>
            <a:r>
              <a:rPr lang="en-US" sz="1800" dirty="0"/>
              <a:t>management is performed using </a:t>
            </a:r>
            <a:r>
              <a:rPr lang="en-US" sz="1800" dirty="0" smtClean="0"/>
              <a:t>quantitative techniques</a:t>
            </a:r>
            <a:endParaRPr lang="en-US" sz="1800" dirty="0"/>
          </a:p>
          <a:p>
            <a:pPr lvl="1"/>
            <a:r>
              <a:rPr lang="en-US" sz="1800" dirty="0" smtClean="0"/>
              <a:t>Optimizing-&gt; The </a:t>
            </a:r>
            <a:r>
              <a:rPr lang="en-US" sz="1800" dirty="0"/>
              <a:t>organization has </a:t>
            </a:r>
            <a:r>
              <a:rPr lang="en-US" sz="1800" dirty="0" smtClean="0"/>
              <a:t>established organizational </a:t>
            </a:r>
            <a:r>
              <a:rPr lang="en-US" sz="1800" dirty="0"/>
              <a:t>performance management accompanied with </a:t>
            </a:r>
            <a:r>
              <a:rPr lang="en-US" sz="1800" dirty="0" smtClean="0"/>
              <a:t>causal analysis </a:t>
            </a:r>
            <a:r>
              <a:rPr lang="en-US" sz="1800" dirty="0"/>
              <a:t>and resolution.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Context of Process Identification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Definition of the Process Architecture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Categories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Relationships Between Processes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Reuse of Reference Models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Landscape Model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Example of SAP’s Process Architecture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Selection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Selection Criteria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Performance Measures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Portfolio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r>
              <a:rPr lang="de-AT" dirty="0"/>
              <a:t>: Process </a:t>
            </a:r>
            <a:r>
              <a:rPr lang="de-AT" dirty="0" err="1"/>
              <a:t>Identification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499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Designing a Process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344613"/>
            <a:ext cx="8026661" cy="38539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conceptual model that shows the processes of a </a:t>
            </a:r>
            <a:r>
              <a:rPr lang="en-US" dirty="0" smtClean="0"/>
              <a:t>company and </a:t>
            </a:r>
            <a:r>
              <a:rPr lang="en-US" dirty="0"/>
              <a:t>makes their relationships </a:t>
            </a:r>
            <a:r>
              <a:rPr lang="en-US" dirty="0" smtClean="0"/>
              <a:t>explicit</a:t>
            </a:r>
          </a:p>
          <a:p>
            <a:r>
              <a:rPr lang="en-US" dirty="0" smtClean="0"/>
              <a:t>These </a:t>
            </a:r>
            <a:r>
              <a:rPr lang="en-US" dirty="0"/>
              <a:t>relationships are defined </a:t>
            </a:r>
            <a:r>
              <a:rPr lang="en-US" dirty="0" smtClean="0"/>
              <a:t>in two directions</a:t>
            </a:r>
          </a:p>
          <a:p>
            <a:pPr lvl="1"/>
            <a:r>
              <a:rPr lang="en-US" dirty="0" smtClean="0"/>
              <a:t>Consumer–producer relationship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process provides an output that the other process takes </a:t>
            </a:r>
            <a:r>
              <a:rPr lang="en-US" dirty="0" smtClean="0"/>
              <a:t>as an input</a:t>
            </a:r>
          </a:p>
          <a:p>
            <a:pPr lvl="2"/>
            <a:r>
              <a:rPr lang="en-US" dirty="0" smtClean="0"/>
              <a:t>E.g. quote-to-order and </a:t>
            </a:r>
            <a:r>
              <a:rPr lang="en-US" dirty="0"/>
              <a:t>order-to-cash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Defines different levels of detail</a:t>
            </a:r>
          </a:p>
          <a:p>
            <a:pPr lvl="2"/>
            <a:r>
              <a:rPr lang="en-US" dirty="0" smtClean="0"/>
              <a:t>Process landscape</a:t>
            </a:r>
          </a:p>
          <a:p>
            <a:pPr lvl="3"/>
            <a:r>
              <a:rPr lang="en-US" dirty="0" smtClean="0"/>
              <a:t>It </a:t>
            </a:r>
            <a:r>
              <a:rPr lang="en-US" dirty="0"/>
              <a:t>shows the main processes on a very abstract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Each elements points </a:t>
            </a:r>
            <a:r>
              <a:rPr lang="en-US" dirty="0"/>
              <a:t>to a more concrete business processes on </a:t>
            </a:r>
            <a:r>
              <a:rPr lang="en-US" dirty="0" smtClean="0"/>
              <a:t>level two</a:t>
            </a:r>
          </a:p>
          <a:p>
            <a:pPr lvl="3"/>
            <a:r>
              <a:rPr lang="en-US" dirty="0"/>
              <a:t>Must be complete and understandable (the employees can relate it with their daily work, and accept it as a </a:t>
            </a:r>
            <a:r>
              <a:rPr lang="en-US" dirty="0" smtClean="0"/>
              <a:t>consensual description </a:t>
            </a:r>
            <a:r>
              <a:rPr lang="en-US" dirty="0"/>
              <a:t>of the </a:t>
            </a:r>
            <a:r>
              <a:rPr lang="en-US" dirty="0" smtClean="0"/>
              <a:t>company)</a:t>
            </a:r>
            <a:endParaRPr lang="en-US" dirty="0"/>
          </a:p>
          <a:p>
            <a:pPr lvl="2"/>
            <a:r>
              <a:rPr lang="en-US" dirty="0" smtClean="0"/>
              <a:t>Abstract process model</a:t>
            </a:r>
          </a:p>
          <a:p>
            <a:pPr lvl="3"/>
            <a:r>
              <a:rPr lang="en-US" dirty="0" smtClean="0"/>
              <a:t>Processes are at </a:t>
            </a:r>
            <a:r>
              <a:rPr lang="en-US" dirty="0"/>
              <a:t>a finer degree of granularity, but still in </a:t>
            </a:r>
            <a:r>
              <a:rPr lang="en-US" dirty="0" smtClean="0"/>
              <a:t>abstract way</a:t>
            </a:r>
          </a:p>
          <a:p>
            <a:pPr lvl="3"/>
            <a:r>
              <a:rPr lang="en-US" dirty="0"/>
              <a:t>Each element </a:t>
            </a:r>
            <a:r>
              <a:rPr lang="en-US" dirty="0" smtClean="0"/>
              <a:t>points to </a:t>
            </a:r>
            <a:r>
              <a:rPr lang="en-US" dirty="0"/>
              <a:t>a process model </a:t>
            </a:r>
            <a:r>
              <a:rPr lang="en-US" dirty="0" smtClean="0"/>
              <a:t>on level three</a:t>
            </a:r>
          </a:p>
          <a:p>
            <a:pPr lvl="2"/>
            <a:r>
              <a:rPr lang="en-US" dirty="0" smtClean="0"/>
              <a:t>Detailed process model</a:t>
            </a:r>
          </a:p>
          <a:p>
            <a:pPr lvl="3"/>
            <a:r>
              <a:rPr lang="en-US" dirty="0" smtClean="0"/>
              <a:t>Contains details (control </a:t>
            </a:r>
            <a:r>
              <a:rPr lang="en-US" dirty="0"/>
              <a:t>flow, data inputs and outputs, and </a:t>
            </a:r>
            <a:r>
              <a:rPr lang="en-US" dirty="0" smtClean="0"/>
              <a:t>participants)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2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Designing a Process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344613"/>
            <a:ext cx="8026661" cy="3853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4" y="1386840"/>
            <a:ext cx="6194426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69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6997572" cy="903822"/>
          </a:xfrm>
        </p:spPr>
        <p:txBody>
          <a:bodyPr>
            <a:normAutofit fontScale="90000"/>
          </a:bodyPr>
          <a:lstStyle/>
          <a:p>
            <a:r>
              <a:rPr lang="de-DE" dirty="0"/>
              <a:t>Designing a Process </a:t>
            </a:r>
            <a:r>
              <a:rPr lang="de-DE" dirty="0" smtClean="0"/>
              <a:t>Architecture:</a:t>
            </a:r>
            <a:br>
              <a:rPr lang="de-DE" dirty="0" smtClean="0"/>
            </a:br>
            <a:r>
              <a:rPr lang="en-US" b="0" dirty="0" err="1" smtClean="0"/>
              <a:t>Dijkman</a:t>
            </a:r>
            <a:r>
              <a:rPr lang="en-US" b="0" dirty="0" smtClean="0"/>
              <a:t> approach to define process architecture level 1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344613"/>
            <a:ext cx="8361942" cy="385390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Dijkman</a:t>
            </a:r>
            <a:r>
              <a:rPr lang="en-US" dirty="0"/>
              <a:t> </a:t>
            </a:r>
            <a:r>
              <a:rPr lang="en-US" dirty="0" smtClean="0"/>
              <a:t> approach uses two </a:t>
            </a:r>
            <a:r>
              <a:rPr lang="en-US" dirty="0"/>
              <a:t>dimensions:</a:t>
            </a:r>
          </a:p>
          <a:p>
            <a:pPr lvl="1"/>
            <a:r>
              <a:rPr lang="en-US" dirty="0" smtClean="0"/>
              <a:t>Case type</a:t>
            </a:r>
          </a:p>
          <a:p>
            <a:pPr lvl="2"/>
            <a:r>
              <a:rPr lang="en-US" dirty="0" smtClean="0"/>
              <a:t>Something </a:t>
            </a:r>
            <a:r>
              <a:rPr lang="en-US" dirty="0"/>
              <a:t>that an </a:t>
            </a:r>
            <a:r>
              <a:rPr lang="en-US" dirty="0" smtClean="0"/>
              <a:t>organization handles such as a product (toy) </a:t>
            </a:r>
            <a:r>
              <a:rPr lang="en-US" dirty="0"/>
              <a:t>or </a:t>
            </a:r>
            <a:r>
              <a:rPr lang="en-US" dirty="0" smtClean="0"/>
              <a:t>service (an insurance)</a:t>
            </a:r>
          </a:p>
          <a:p>
            <a:pPr lvl="2"/>
            <a:r>
              <a:rPr lang="en-US" dirty="0" smtClean="0"/>
              <a:t>Depending </a:t>
            </a:r>
            <a:r>
              <a:rPr lang="en-US" dirty="0"/>
              <a:t>on the part of the organization for which </a:t>
            </a:r>
            <a:r>
              <a:rPr lang="en-US" dirty="0" smtClean="0"/>
              <a:t>the process </a:t>
            </a:r>
            <a:r>
              <a:rPr lang="en-US" dirty="0"/>
              <a:t>architecture is designed </a:t>
            </a:r>
            <a:r>
              <a:rPr lang="en-US" dirty="0" smtClean="0"/>
              <a:t>the case can represent product or service delivered to customer or any part of the organization </a:t>
            </a:r>
          </a:p>
          <a:p>
            <a:pPr lvl="1"/>
            <a:r>
              <a:rPr lang="en-US" dirty="0" smtClean="0"/>
              <a:t>Business function</a:t>
            </a:r>
          </a:p>
          <a:p>
            <a:pPr lvl="2"/>
            <a:r>
              <a:rPr lang="en-US" dirty="0" smtClean="0"/>
              <a:t>Something </a:t>
            </a:r>
            <a:r>
              <a:rPr lang="en-US" dirty="0"/>
              <a:t>that an organization </a:t>
            </a:r>
            <a:r>
              <a:rPr lang="en-US" dirty="0" smtClean="0"/>
              <a:t>does</a:t>
            </a:r>
          </a:p>
          <a:p>
            <a:pPr lvl="2"/>
            <a:r>
              <a:rPr lang="en-US" dirty="0" smtClean="0"/>
              <a:t>Hierarchical decomposition of </a:t>
            </a:r>
            <a:r>
              <a:rPr lang="en-US" dirty="0"/>
              <a:t>functions can be </a:t>
            </a:r>
            <a:r>
              <a:rPr lang="en-US" dirty="0" smtClean="0"/>
              <a:t>made</a:t>
            </a:r>
          </a:p>
          <a:p>
            <a:pPr lvl="2"/>
            <a:r>
              <a:rPr lang="en-US" dirty="0" smtClean="0"/>
              <a:t>May consists </a:t>
            </a:r>
            <a:r>
              <a:rPr lang="en-US" dirty="0"/>
              <a:t>of </a:t>
            </a:r>
            <a:r>
              <a:rPr lang="en-US" dirty="0" smtClean="0"/>
              <a:t>sub-functions</a:t>
            </a:r>
          </a:p>
          <a:p>
            <a:pPr lvl="2"/>
            <a:r>
              <a:rPr lang="en-US" dirty="0" smtClean="0"/>
              <a:t>E.g. </a:t>
            </a:r>
            <a:r>
              <a:rPr lang="en-US" dirty="0"/>
              <a:t>a production company </a:t>
            </a:r>
            <a:r>
              <a:rPr lang="en-US" dirty="0" smtClean="0"/>
              <a:t>performs purchasing</a:t>
            </a:r>
            <a:r>
              <a:rPr lang="en-US" dirty="0"/>
              <a:t>, production, and sales functions. The purchasing function, in turn, </a:t>
            </a:r>
            <a:r>
              <a:rPr lang="en-US" dirty="0" smtClean="0"/>
              <a:t>can be </a:t>
            </a:r>
            <a:r>
              <a:rPr lang="en-US" dirty="0"/>
              <a:t>decomposed into vendor selection and operational procurement </a:t>
            </a: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67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 fontScale="90000"/>
          </a:bodyPr>
          <a:lstStyle/>
          <a:p>
            <a:r>
              <a:rPr lang="de-DE" dirty="0"/>
              <a:t>Designing a Process </a:t>
            </a:r>
            <a:r>
              <a:rPr lang="de-DE" dirty="0" smtClean="0"/>
              <a:t>Architecture:</a:t>
            </a:r>
            <a:br>
              <a:rPr lang="de-DE" dirty="0" smtClean="0"/>
            </a:br>
            <a:r>
              <a:rPr lang="en-US" dirty="0" smtClean="0"/>
              <a:t>Business </a:t>
            </a:r>
            <a:r>
              <a:rPr lang="en-US" dirty="0"/>
              <a:t>process architecture for a harbor </a:t>
            </a:r>
            <a:r>
              <a:rPr lang="en-US" dirty="0" smtClean="0"/>
              <a:t>authority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577353"/>
            <a:ext cx="7314247" cy="370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55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 fontScale="90000"/>
          </a:bodyPr>
          <a:lstStyle/>
          <a:p>
            <a:r>
              <a:rPr lang="de-DE" dirty="0"/>
              <a:t>Designing a Process </a:t>
            </a:r>
            <a:r>
              <a:rPr lang="de-DE" dirty="0" smtClean="0"/>
              <a:t>Architecture:</a:t>
            </a:r>
            <a:br>
              <a:rPr lang="de-DE" dirty="0" smtClean="0"/>
            </a:br>
            <a:r>
              <a:rPr lang="en-US" dirty="0" smtClean="0"/>
              <a:t>Business </a:t>
            </a:r>
            <a:r>
              <a:rPr lang="en-US" dirty="0"/>
              <a:t>process architecture for a harbor </a:t>
            </a:r>
            <a:r>
              <a:rPr lang="en-US" dirty="0" smtClean="0"/>
              <a:t>authority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Case types</a:t>
            </a:r>
          </a:p>
          <a:p>
            <a:pPr lvl="1"/>
            <a:r>
              <a:rPr lang="en-US" dirty="0" smtClean="0"/>
              <a:t>Represented horizontally </a:t>
            </a:r>
          </a:p>
          <a:p>
            <a:pPr lvl="1"/>
            <a:r>
              <a:rPr lang="en-US" dirty="0" smtClean="0"/>
              <a:t>Cases </a:t>
            </a:r>
            <a:r>
              <a:rPr lang="en-US" dirty="0"/>
              <a:t>that </a:t>
            </a:r>
            <a:r>
              <a:rPr lang="en-US" dirty="0" smtClean="0"/>
              <a:t>the organization </a:t>
            </a:r>
            <a:r>
              <a:rPr lang="en-US" dirty="0"/>
              <a:t>handles: sea ships, trucks, trains, and inland </a:t>
            </a:r>
            <a:r>
              <a:rPr lang="en-US" dirty="0" smtClean="0"/>
              <a:t>transportation</a:t>
            </a:r>
          </a:p>
          <a:p>
            <a:r>
              <a:rPr lang="en-US" dirty="0" smtClean="0"/>
              <a:t> The function dimension</a:t>
            </a:r>
          </a:p>
          <a:p>
            <a:pPr lvl="1"/>
            <a:r>
              <a:rPr lang="en-US" dirty="0" smtClean="0"/>
              <a:t>Represented vertically </a:t>
            </a:r>
          </a:p>
          <a:p>
            <a:pPr lvl="1"/>
            <a:r>
              <a:rPr lang="en-US" dirty="0" smtClean="0"/>
              <a:t>Shows </a:t>
            </a:r>
            <a:r>
              <a:rPr lang="en-US" dirty="0"/>
              <a:t>what the organization </a:t>
            </a:r>
            <a:r>
              <a:rPr lang="en-US" dirty="0" smtClean="0"/>
              <a:t>does</a:t>
            </a:r>
          </a:p>
          <a:p>
            <a:pPr lvl="2"/>
            <a:r>
              <a:rPr lang="en-US" dirty="0" smtClean="0"/>
              <a:t>Handling </a:t>
            </a:r>
            <a:r>
              <a:rPr lang="en-US" dirty="0"/>
              <a:t>pre-arrival of sea ships, which </a:t>
            </a:r>
            <a:r>
              <a:rPr lang="en-US" dirty="0" smtClean="0"/>
              <a:t>involves notifying </a:t>
            </a:r>
            <a:r>
              <a:rPr lang="en-US" dirty="0"/>
              <a:t>the relevant parties about the estimated time of arrival of the ship and </a:t>
            </a:r>
            <a:r>
              <a:rPr lang="en-US" dirty="0" smtClean="0"/>
              <a:t>what the </a:t>
            </a:r>
            <a:r>
              <a:rPr lang="en-US" dirty="0"/>
              <a:t>ship is carrying; handling the actual arrival of the ship, which involves </a:t>
            </a:r>
            <a:r>
              <a:rPr lang="en-US" dirty="0" smtClean="0"/>
              <a:t>guiding the </a:t>
            </a:r>
            <a:r>
              <a:rPr lang="en-US" dirty="0"/>
              <a:t>ship to its dock;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i="1" dirty="0"/>
              <a:t>inbound planning process</a:t>
            </a:r>
            <a:r>
              <a:rPr lang="en-US" dirty="0"/>
              <a:t> is used for handling pre-arrival of sea ships.</a:t>
            </a:r>
          </a:p>
          <a:p>
            <a:r>
              <a:rPr lang="en-US" dirty="0"/>
              <a:t>The </a:t>
            </a:r>
            <a:r>
              <a:rPr lang="en-US" b="1" i="1" dirty="0"/>
              <a:t>inbound handling process</a:t>
            </a:r>
            <a:r>
              <a:rPr lang="en-US" dirty="0"/>
              <a:t> is used for handling arrival and trans-shipment of </a:t>
            </a:r>
            <a:r>
              <a:rPr lang="en-US" dirty="0" smtClean="0"/>
              <a:t>sea ships</a:t>
            </a:r>
          </a:p>
          <a:p>
            <a:r>
              <a:rPr lang="en-US" dirty="0" smtClean="0"/>
              <a:t>The </a:t>
            </a:r>
            <a:r>
              <a:rPr lang="en-US" b="1" i="1" dirty="0"/>
              <a:t>outbound handling process</a:t>
            </a:r>
            <a:r>
              <a:rPr lang="en-US" dirty="0"/>
              <a:t> is used for handling trans-shipment </a:t>
            </a:r>
            <a:r>
              <a:rPr lang="en-US" dirty="0" smtClean="0"/>
              <a:t>and departure </a:t>
            </a:r>
            <a:r>
              <a:rPr lang="en-US" dirty="0"/>
              <a:t>of </a:t>
            </a:r>
            <a:r>
              <a:rPr lang="en-US" dirty="0" smtClean="0"/>
              <a:t>trucks and trains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94164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/>
          </a:bodyPr>
          <a:lstStyle/>
          <a:p>
            <a:r>
              <a:rPr lang="de-DE" dirty="0"/>
              <a:t>Designing a Process </a:t>
            </a:r>
            <a:r>
              <a:rPr lang="de-DE" dirty="0" smtClean="0"/>
              <a:t>Architecture: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r>
              <a:rPr lang="en-US" sz="1800" dirty="0"/>
              <a:t>An </a:t>
            </a:r>
            <a:r>
              <a:rPr lang="en-US" sz="1800" dirty="0" smtClean="0"/>
              <a:t>approach to business </a:t>
            </a:r>
            <a:r>
              <a:rPr lang="en-US" sz="1800" dirty="0"/>
              <a:t>process architecture </a:t>
            </a:r>
            <a:r>
              <a:rPr lang="en-US" sz="1800" dirty="0" smtClean="0"/>
              <a:t>consists </a:t>
            </a:r>
            <a:r>
              <a:rPr lang="en-US" sz="1800" dirty="0"/>
              <a:t>of the following four steps:</a:t>
            </a:r>
          </a:p>
          <a:p>
            <a:pPr lvl="1"/>
            <a:endParaRPr lang="en-US" sz="1800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sz="1800" dirty="0" smtClean="0"/>
              <a:t>I</a:t>
            </a:r>
            <a:r>
              <a:rPr lang="en-US" sz="1800" dirty="0" smtClean="0"/>
              <a:t>dentify </a:t>
            </a:r>
            <a:r>
              <a:rPr lang="en-US" sz="1800" dirty="0"/>
              <a:t>case types</a:t>
            </a:r>
          </a:p>
          <a:p>
            <a:pPr marL="609600" lvl="1" indent="-342900">
              <a:buFont typeface="+mj-lt"/>
              <a:buAutoNum type="arabicPeriod"/>
            </a:pPr>
            <a:endParaRPr lang="en-US" sz="1800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sz="1800" dirty="0" smtClean="0"/>
              <a:t>Identify </a:t>
            </a:r>
            <a:r>
              <a:rPr lang="en-US" sz="1800" dirty="0"/>
              <a:t>functions for case types</a:t>
            </a:r>
          </a:p>
          <a:p>
            <a:pPr marL="609600" lvl="1" indent="-342900">
              <a:buFont typeface="+mj-lt"/>
              <a:buAutoNum type="arabicPeriod"/>
            </a:pPr>
            <a:endParaRPr lang="en-US" sz="1800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sz="1800" dirty="0" smtClean="0"/>
              <a:t>Construct </a:t>
            </a:r>
            <a:r>
              <a:rPr lang="en-US" sz="1800" dirty="0"/>
              <a:t>one or more case/function matrices, and</a:t>
            </a:r>
          </a:p>
          <a:p>
            <a:pPr marL="609600" lvl="1" indent="-342900">
              <a:buFont typeface="+mj-lt"/>
              <a:buAutoNum type="arabicPeriod"/>
            </a:pPr>
            <a:endParaRPr lang="en-US" sz="1800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sz="1800" dirty="0" smtClean="0"/>
              <a:t>Identify </a:t>
            </a:r>
            <a:r>
              <a:rPr lang="en-US" sz="1800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76144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/>
          </a:bodyPr>
          <a:lstStyle/>
          <a:p>
            <a:pPr lvl="1" algn="l" defTabSz="914306" rtl="0">
              <a:spcBef>
                <a:spcPct val="0"/>
              </a:spcBef>
            </a:pPr>
            <a:r>
              <a:rPr lang="de-DE" dirty="0" smtClean="0"/>
              <a:t>Designing </a:t>
            </a:r>
            <a:r>
              <a:rPr lang="de-DE" dirty="0"/>
              <a:t>a Process </a:t>
            </a:r>
            <a:r>
              <a:rPr lang="de-DE" dirty="0" smtClean="0"/>
              <a:t>Architecture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1) </a:t>
            </a:r>
            <a:r>
              <a:rPr lang="en-US" sz="1800" b="1" dirty="0" smtClean="0"/>
              <a:t>Identify case types</a:t>
            </a:r>
            <a:endParaRPr lang="de-DE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Case types </a:t>
            </a:r>
            <a:r>
              <a:rPr lang="en-US" sz="1800" dirty="0"/>
              <a:t>classification</a:t>
            </a:r>
            <a:r>
              <a:rPr lang="en-US" sz="1800" dirty="0" smtClean="0"/>
              <a:t> </a:t>
            </a:r>
            <a:r>
              <a:rPr lang="en-US" sz="1800" dirty="0"/>
              <a:t>is developed for the </a:t>
            </a:r>
            <a:r>
              <a:rPr lang="en-US" sz="1800" dirty="0" smtClean="0"/>
              <a:t>organization by using case properties</a:t>
            </a:r>
          </a:p>
          <a:p>
            <a:pPr lvl="1"/>
            <a:r>
              <a:rPr lang="en-US" sz="1800" dirty="0" smtClean="0"/>
              <a:t>Properties that </a:t>
            </a:r>
            <a:r>
              <a:rPr lang="en-US" sz="1800" dirty="0"/>
              <a:t>should be included in the classification are the ones that lead to different </a:t>
            </a:r>
            <a:r>
              <a:rPr lang="en-US" sz="1800" dirty="0" smtClean="0"/>
              <a:t>organizational behavior</a:t>
            </a:r>
          </a:p>
          <a:p>
            <a:pPr lvl="1"/>
            <a:r>
              <a:rPr lang="en-US" sz="1800" dirty="0" smtClean="0"/>
              <a:t>If some properties distinguish </a:t>
            </a:r>
            <a:r>
              <a:rPr lang="en-US" sz="1800" dirty="0"/>
              <a:t>cases </a:t>
            </a:r>
            <a:r>
              <a:rPr lang="en-US" sz="1800" dirty="0" smtClean="0"/>
              <a:t>but yet </a:t>
            </a:r>
            <a:r>
              <a:rPr lang="en-US" sz="1800" dirty="0"/>
              <a:t>do not lead to </a:t>
            </a:r>
            <a:r>
              <a:rPr lang="en-US" sz="1800" dirty="0" smtClean="0"/>
              <a:t>different behavior, they  </a:t>
            </a:r>
            <a:r>
              <a:rPr lang="en-US" sz="1800" dirty="0"/>
              <a:t>should not be included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E.g1. Retail store sells </a:t>
            </a:r>
            <a:r>
              <a:rPr lang="en-US" sz="1800" dirty="0"/>
              <a:t>many </a:t>
            </a:r>
            <a:r>
              <a:rPr lang="en-US" sz="1800" dirty="0" smtClean="0"/>
              <a:t>different types </a:t>
            </a:r>
            <a:r>
              <a:rPr lang="en-US" sz="1800" dirty="0"/>
              <a:t>of product. However, it sells all these types of product in the same manner.</a:t>
            </a:r>
          </a:p>
          <a:p>
            <a:pPr lvl="2"/>
            <a:r>
              <a:rPr lang="en-US" sz="1800" dirty="0" smtClean="0"/>
              <a:t>‘</a:t>
            </a:r>
            <a:r>
              <a:rPr lang="en-US" sz="1800" dirty="0"/>
              <a:t>product type’ is not a useful </a:t>
            </a:r>
            <a:r>
              <a:rPr lang="en-US" sz="1800" dirty="0" smtClean="0"/>
              <a:t>property</a:t>
            </a:r>
          </a:p>
          <a:p>
            <a:pPr lvl="1"/>
            <a:r>
              <a:rPr lang="en-US" sz="1800" dirty="0" smtClean="0"/>
              <a:t>E.g2. </a:t>
            </a:r>
            <a:r>
              <a:rPr lang="en-US" sz="1800" dirty="0"/>
              <a:t>An insurance company </a:t>
            </a:r>
            <a:r>
              <a:rPr lang="en-US" sz="1800" dirty="0" smtClean="0"/>
              <a:t>sells </a:t>
            </a:r>
            <a:r>
              <a:rPr lang="en-US" sz="1800" dirty="0"/>
              <a:t>different types </a:t>
            </a:r>
            <a:r>
              <a:rPr lang="en-US" sz="1800" dirty="0" smtClean="0"/>
              <a:t>of product </a:t>
            </a:r>
            <a:r>
              <a:rPr lang="en-US" sz="1800" dirty="0"/>
              <a:t>(insurances) and, in contrast to the retail store, the products that it sells </a:t>
            </a:r>
            <a:r>
              <a:rPr lang="en-US" sz="1800" dirty="0" smtClean="0"/>
              <a:t>are handled </a:t>
            </a:r>
            <a:r>
              <a:rPr lang="en-US" sz="1800" dirty="0"/>
              <a:t>differently. For example, for a life insurance a declaration of health must be filled out, but for a car insurance this is not a </a:t>
            </a:r>
            <a:r>
              <a:rPr lang="en-US" sz="1800" dirty="0" smtClean="0"/>
              <a:t>requirement</a:t>
            </a:r>
          </a:p>
          <a:p>
            <a:pPr lvl="2"/>
            <a:r>
              <a:rPr lang="en-US" sz="1800" dirty="0" smtClean="0"/>
              <a:t> </a:t>
            </a:r>
            <a:r>
              <a:rPr lang="en-US" sz="1800" dirty="0"/>
              <a:t>‘</a:t>
            </a:r>
            <a:r>
              <a:rPr lang="en-US" sz="1800" dirty="0" smtClean="0"/>
              <a:t>product type</a:t>
            </a:r>
            <a:r>
              <a:rPr lang="en-US" sz="1800" dirty="0"/>
              <a:t>’ is indeed a useful property to classify the types of cases that are handled </a:t>
            </a:r>
            <a:r>
              <a:rPr lang="en-US" sz="1800" dirty="0" smtClean="0"/>
              <a:t>by an </a:t>
            </a:r>
            <a:r>
              <a:rPr lang="en-US" sz="1800" dirty="0"/>
              <a:t>insurance </a:t>
            </a:r>
            <a:r>
              <a:rPr lang="en-US" sz="1800" dirty="0" smtClean="0"/>
              <a:t>company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433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2011" y="33069"/>
            <a:ext cx="6703700" cy="8792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 Identification in the 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4" y="4196051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84498" y="2540577"/>
            <a:ext cx="1789311" cy="2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42" y="3768891"/>
            <a:ext cx="1257926" cy="8889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40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3733885" y="1289588"/>
            <a:ext cx="1083315" cy="563274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380091" y="1882838"/>
            <a:ext cx="1096205" cy="264233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pic>
        <p:nvPicPr>
          <p:cNvPr id="14" name="Inhaltsplatzhalter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/>
          </a:bodyPr>
          <a:lstStyle/>
          <a:p>
            <a:pPr lvl="1" algn="l" defTabSz="914306" rtl="0">
              <a:spcBef>
                <a:spcPct val="0"/>
              </a:spcBef>
            </a:pPr>
            <a:r>
              <a:rPr lang="de-DE" dirty="0" smtClean="0"/>
              <a:t>Designing </a:t>
            </a:r>
            <a:r>
              <a:rPr lang="de-DE" dirty="0"/>
              <a:t>a Process </a:t>
            </a:r>
            <a:r>
              <a:rPr lang="de-DE" dirty="0" smtClean="0"/>
              <a:t>Architecture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1) </a:t>
            </a:r>
            <a:r>
              <a:rPr lang="en-US" sz="1800" b="1" dirty="0" smtClean="0"/>
              <a:t>Identify case types</a:t>
            </a:r>
            <a:endParaRPr lang="de-DE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most commonly used properties are</a:t>
            </a:r>
          </a:p>
          <a:p>
            <a:pPr lvl="1"/>
            <a:r>
              <a:rPr lang="en-US" sz="1800" dirty="0" smtClean="0"/>
              <a:t>Product/service </a:t>
            </a:r>
            <a:r>
              <a:rPr lang="en-US" sz="1800" dirty="0"/>
              <a:t>type: </a:t>
            </a:r>
            <a:endParaRPr lang="en-US" sz="1800" dirty="0" smtClean="0"/>
          </a:p>
          <a:p>
            <a:pPr lvl="2"/>
            <a:r>
              <a:rPr lang="en-US" sz="1800" dirty="0" smtClean="0"/>
              <a:t>Can </a:t>
            </a:r>
            <a:r>
              <a:rPr lang="en-US" sz="1800" dirty="0"/>
              <a:t>be hierarchically </a:t>
            </a:r>
            <a:r>
              <a:rPr lang="en-US" sz="1800" dirty="0" smtClean="0"/>
              <a:t>decomposed </a:t>
            </a:r>
          </a:p>
          <a:p>
            <a:pPr lvl="2"/>
            <a:r>
              <a:rPr lang="en-US" sz="1800" dirty="0" smtClean="0"/>
              <a:t>e.g. For </a:t>
            </a:r>
            <a:r>
              <a:rPr lang="en-US" sz="1800" dirty="0"/>
              <a:t>example, an </a:t>
            </a:r>
            <a:r>
              <a:rPr lang="en-US" sz="1800" dirty="0" smtClean="0"/>
              <a:t>insurance company </a:t>
            </a:r>
            <a:r>
              <a:rPr lang="en-US" sz="1800" dirty="0"/>
              <a:t>handles damages </a:t>
            </a:r>
            <a:r>
              <a:rPr lang="en-US" sz="1800" dirty="0" smtClean="0"/>
              <a:t> </a:t>
            </a:r>
            <a:r>
              <a:rPr lang="en-US" sz="1800" dirty="0"/>
              <a:t>insurance </a:t>
            </a:r>
            <a:r>
              <a:rPr lang="en-US" sz="1800" dirty="0" smtClean="0"/>
              <a:t>where damage insurances can be for car or home </a:t>
            </a:r>
          </a:p>
          <a:p>
            <a:pPr lvl="1"/>
            <a:r>
              <a:rPr lang="en-US" sz="1800" dirty="0" smtClean="0"/>
              <a:t>Channel:</a:t>
            </a:r>
          </a:p>
          <a:p>
            <a:pPr lvl="2"/>
            <a:r>
              <a:rPr lang="en-US" sz="1800" dirty="0" smtClean="0"/>
              <a:t>The </a:t>
            </a:r>
            <a:r>
              <a:rPr lang="en-US" sz="1800" dirty="0"/>
              <a:t>channel through which the organization </a:t>
            </a:r>
            <a:r>
              <a:rPr lang="en-US" sz="1800" dirty="0" smtClean="0"/>
              <a:t>contacts its customers</a:t>
            </a:r>
          </a:p>
          <a:p>
            <a:pPr lvl="2"/>
            <a:r>
              <a:rPr lang="en-US" sz="1800" dirty="0" smtClean="0"/>
              <a:t>E.g. face-to-face contact, telephone </a:t>
            </a:r>
            <a:r>
              <a:rPr lang="en-US" sz="1800" dirty="0"/>
              <a:t>or internet </a:t>
            </a:r>
            <a:r>
              <a:rPr lang="en-US" sz="1800" dirty="0" smtClean="0"/>
              <a:t>contact</a:t>
            </a:r>
            <a:endParaRPr lang="en-US" sz="1800" dirty="0"/>
          </a:p>
          <a:p>
            <a:pPr lvl="1"/>
            <a:r>
              <a:rPr lang="en-US" sz="1800" dirty="0" smtClean="0"/>
              <a:t>Customer </a:t>
            </a:r>
            <a:r>
              <a:rPr lang="en-US" sz="1800" dirty="0"/>
              <a:t>type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E.g. </a:t>
            </a:r>
            <a:r>
              <a:rPr lang="en-US" sz="1800" dirty="0"/>
              <a:t>An airline, for example, may distinguish frequent flyers </a:t>
            </a:r>
            <a:r>
              <a:rPr lang="en-US" sz="1800" dirty="0" smtClean="0"/>
              <a:t>from regular </a:t>
            </a:r>
            <a:r>
              <a:rPr lang="en-US" sz="1800" dirty="0"/>
              <a:t>travelers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Other used properties </a:t>
            </a:r>
          </a:p>
          <a:p>
            <a:pPr lvl="1"/>
            <a:r>
              <a:rPr lang="en-US" sz="1800" dirty="0" smtClean="0"/>
              <a:t>Location, </a:t>
            </a:r>
            <a:r>
              <a:rPr lang="en-US" sz="1800" dirty="0" smtClean="0"/>
              <a:t>expertise </a:t>
            </a:r>
            <a:r>
              <a:rPr lang="en-US" sz="1800" dirty="0" err="1" smtClean="0"/>
              <a:t>etc</a:t>
            </a:r>
            <a:r>
              <a:rPr lang="en-US" sz="1800" dirty="0" smtClean="0"/>
              <a:t>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2061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/>
          </a:bodyPr>
          <a:lstStyle/>
          <a:p>
            <a:pPr lvl="1" algn="l" defTabSz="914306" rtl="0">
              <a:spcBef>
                <a:spcPct val="0"/>
              </a:spcBef>
            </a:pPr>
            <a:r>
              <a:rPr lang="de-DE" dirty="0" smtClean="0"/>
              <a:t>Designing </a:t>
            </a:r>
            <a:r>
              <a:rPr lang="de-DE" dirty="0"/>
              <a:t>a Process </a:t>
            </a:r>
            <a:r>
              <a:rPr lang="de-DE" dirty="0" smtClean="0"/>
              <a:t>Architecture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>2</a:t>
            </a:r>
            <a:r>
              <a:rPr lang="de-DE" dirty="0" smtClean="0"/>
              <a:t>) </a:t>
            </a:r>
            <a:r>
              <a:rPr lang="en-US" sz="1800" b="1" dirty="0" smtClean="0"/>
              <a:t>Identify Functions for Case Types</a:t>
            </a:r>
            <a:endParaRPr lang="de-DE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</a:t>
            </a:r>
            <a:r>
              <a:rPr lang="en-US" sz="1800" dirty="0"/>
              <a:t>classification is developed of the business functions that </a:t>
            </a:r>
            <a:r>
              <a:rPr lang="en-US" sz="1800" dirty="0" smtClean="0"/>
              <a:t>are performed </a:t>
            </a:r>
            <a:r>
              <a:rPr lang="en-US" sz="1800" dirty="0"/>
              <a:t>on the different case types. </a:t>
            </a:r>
            <a:endParaRPr lang="en-US" sz="1800" dirty="0" smtClean="0"/>
          </a:p>
          <a:p>
            <a:pPr lvl="1"/>
            <a:r>
              <a:rPr lang="en-US" sz="1800" dirty="0" smtClean="0"/>
              <a:t>Reference models can be used for this purpose</a:t>
            </a:r>
          </a:p>
          <a:p>
            <a:pPr lvl="2"/>
            <a:r>
              <a:rPr lang="en-US" sz="1800" dirty="0"/>
              <a:t>Technology </a:t>
            </a:r>
            <a:r>
              <a:rPr lang="en-US" sz="1800" dirty="0"/>
              <a:t>Infrastructure Library (ITIL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Supply </a:t>
            </a:r>
            <a:r>
              <a:rPr lang="en-US" sz="1800" dirty="0"/>
              <a:t>Chain </a:t>
            </a:r>
            <a:r>
              <a:rPr lang="en-US" sz="1800" dirty="0" smtClean="0"/>
              <a:t>Operations Reference </a:t>
            </a:r>
            <a:r>
              <a:rPr lang="en-US" sz="1800" dirty="0"/>
              <a:t>Model (SCOR) </a:t>
            </a:r>
            <a:endParaRPr lang="en-US" sz="1800" dirty="0" smtClean="0"/>
          </a:p>
          <a:p>
            <a:pPr lvl="2"/>
            <a:r>
              <a:rPr lang="en-US" sz="1800" dirty="0" smtClean="0"/>
              <a:t>Process Classification Framework </a:t>
            </a:r>
            <a:r>
              <a:rPr lang="en-US" sz="1800" dirty="0"/>
              <a:t>(PCF) </a:t>
            </a:r>
            <a:endParaRPr lang="en-US" sz="1800" dirty="0" smtClean="0"/>
          </a:p>
          <a:p>
            <a:pPr lvl="2"/>
            <a:r>
              <a:rPr lang="en-US" sz="1800" dirty="0" smtClean="0"/>
              <a:t>Value </a:t>
            </a:r>
            <a:r>
              <a:rPr lang="en-US" sz="1800" dirty="0"/>
              <a:t>Reference Model (VRM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Performance</a:t>
            </a:r>
            <a:r>
              <a:rPr lang="en-US" sz="1800" dirty="0"/>
              <a:t> </a:t>
            </a:r>
            <a:r>
              <a:rPr lang="en-US" sz="1800" dirty="0" smtClean="0"/>
              <a:t>Framework </a:t>
            </a:r>
            <a:r>
              <a:rPr lang="en-US" sz="1800" dirty="0"/>
              <a:t>of </a:t>
            </a:r>
            <a:r>
              <a:rPr lang="en-US" sz="1800" dirty="0" err="1"/>
              <a:t>Rummler</a:t>
            </a:r>
            <a:r>
              <a:rPr lang="en-US" sz="1800" dirty="0"/>
              <a:t>–</a:t>
            </a:r>
            <a:r>
              <a:rPr lang="en-US" sz="1800" dirty="0" err="1"/>
              <a:t>Brache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ETC….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9016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/>
          </a:bodyPr>
          <a:lstStyle/>
          <a:p>
            <a:pPr lvl="1" algn="l" defTabSz="914306" rtl="0">
              <a:spcBef>
                <a:spcPct val="0"/>
              </a:spcBef>
            </a:pPr>
            <a:r>
              <a:rPr lang="de-DE" dirty="0" smtClean="0"/>
              <a:t>Designing </a:t>
            </a:r>
            <a:r>
              <a:rPr lang="de-DE" dirty="0"/>
              <a:t>a Process </a:t>
            </a:r>
            <a:r>
              <a:rPr lang="de-DE" dirty="0" smtClean="0"/>
              <a:t>Architecture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>2</a:t>
            </a:r>
            <a:r>
              <a:rPr lang="de-DE" dirty="0" smtClean="0"/>
              <a:t>) </a:t>
            </a:r>
            <a:r>
              <a:rPr lang="en-US" sz="1800" b="1" dirty="0" smtClean="0"/>
              <a:t>Identify Functions for Case Types</a:t>
            </a:r>
            <a:endParaRPr lang="de-DE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Process Classification Framework </a:t>
            </a:r>
            <a:r>
              <a:rPr lang="en-US" sz="1800" dirty="0"/>
              <a:t>(PCF) </a:t>
            </a:r>
            <a:endParaRPr 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5" y="1615440"/>
            <a:ext cx="7210425" cy="400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53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28052" cy="903822"/>
          </a:xfrm>
        </p:spPr>
        <p:txBody>
          <a:bodyPr>
            <a:normAutofit/>
          </a:bodyPr>
          <a:lstStyle/>
          <a:p>
            <a:pPr lvl="1" algn="l" defTabSz="914306" rtl="0">
              <a:spcBef>
                <a:spcPct val="0"/>
              </a:spcBef>
            </a:pPr>
            <a:r>
              <a:rPr lang="de-DE" dirty="0" smtClean="0"/>
              <a:t>Designing </a:t>
            </a:r>
            <a:r>
              <a:rPr lang="de-DE" dirty="0"/>
              <a:t>a Process </a:t>
            </a:r>
            <a:r>
              <a:rPr lang="de-DE" dirty="0" smtClean="0"/>
              <a:t>Architecture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>2</a:t>
            </a:r>
            <a:r>
              <a:rPr lang="de-DE" dirty="0" smtClean="0"/>
              <a:t>) </a:t>
            </a:r>
            <a:r>
              <a:rPr lang="en-US" sz="1800" b="1" dirty="0" smtClean="0"/>
              <a:t>Identify Functions for Case Types</a:t>
            </a:r>
            <a:endParaRPr lang="de-DE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430522" cy="419099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same functions </a:t>
            </a:r>
            <a:r>
              <a:rPr lang="en-US" sz="1400" dirty="0"/>
              <a:t>may be organized differently.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figure shows parts </a:t>
            </a:r>
            <a:r>
              <a:rPr lang="en-US" sz="1400" dirty="0"/>
              <a:t>of the functional </a:t>
            </a:r>
            <a:r>
              <a:rPr lang="en-US" sz="1400" dirty="0"/>
              <a:t>decompositions of </a:t>
            </a:r>
            <a:r>
              <a:rPr lang="en-US" sz="1400" dirty="0"/>
              <a:t>two departments from the same organization, one in Europe </a:t>
            </a:r>
            <a:r>
              <a:rPr lang="en-US" sz="1400" dirty="0"/>
              <a:t>and one </a:t>
            </a:r>
            <a:r>
              <a:rPr lang="en-US" sz="1400" dirty="0"/>
              <a:t>in North America. </a:t>
            </a:r>
            <a:endParaRPr lang="en-US" sz="1400" dirty="0"/>
          </a:p>
          <a:p>
            <a:r>
              <a:rPr lang="en-US" sz="1400" dirty="0"/>
              <a:t>The </a:t>
            </a:r>
            <a:r>
              <a:rPr lang="en-US" sz="1400" dirty="0"/>
              <a:t>European department distinguishes between </a:t>
            </a:r>
            <a:r>
              <a:rPr lang="en-US" sz="1400" dirty="0"/>
              <a:t>purchasing and sales which are split in turn into  </a:t>
            </a:r>
            <a:r>
              <a:rPr lang="en-US" sz="1400" dirty="0"/>
              <a:t>functions concern </a:t>
            </a:r>
            <a:r>
              <a:rPr lang="en-US" sz="1400" dirty="0"/>
              <a:t>sourcing, order-to-pay, marketing </a:t>
            </a:r>
            <a:r>
              <a:rPr lang="en-US" sz="1400" dirty="0"/>
              <a:t>and sales </a:t>
            </a:r>
            <a:r>
              <a:rPr lang="en-US" sz="1400" dirty="0"/>
              <a:t>operations</a:t>
            </a:r>
          </a:p>
          <a:p>
            <a:r>
              <a:rPr lang="en-US" sz="1400" dirty="0"/>
              <a:t>The </a:t>
            </a:r>
            <a:r>
              <a:rPr lang="en-US" sz="1400" dirty="0"/>
              <a:t>North American </a:t>
            </a:r>
            <a:r>
              <a:rPr lang="en-US" sz="1400" dirty="0"/>
              <a:t>department distinguishes </a:t>
            </a:r>
            <a:r>
              <a:rPr lang="en-US" sz="1400" dirty="0"/>
              <a:t>between sourcing, marketing, and order handling. Here, </a:t>
            </a:r>
            <a:r>
              <a:rPr lang="en-US" sz="1400" dirty="0"/>
              <a:t>order handling </a:t>
            </a:r>
            <a:r>
              <a:rPr lang="en-US" sz="1400" dirty="0"/>
              <a:t>involves both order-to-pay and operational sales activities (but is </a:t>
            </a:r>
            <a:r>
              <a:rPr lang="en-US" sz="1400" dirty="0"/>
              <a:t>not decomposed </a:t>
            </a:r>
            <a:r>
              <a:rPr lang="en-US" sz="1400" dirty="0"/>
              <a:t>any </a:t>
            </a:r>
            <a:r>
              <a:rPr lang="en-US" sz="1400" dirty="0"/>
              <a:t>further)</a:t>
            </a:r>
          </a:p>
          <a:p>
            <a:r>
              <a:rPr lang="en-US" sz="1400" dirty="0" smtClean="0"/>
              <a:t>Functional </a:t>
            </a:r>
            <a:r>
              <a:rPr lang="en-US" sz="1400" dirty="0"/>
              <a:t>decomposition can be </a:t>
            </a:r>
            <a:r>
              <a:rPr lang="en-US" sz="1400" dirty="0" smtClean="0"/>
              <a:t>performed up </a:t>
            </a:r>
            <a:r>
              <a:rPr lang="en-US" sz="1400" dirty="0"/>
              <a:t>to a level that represents the tasks that are performed by the </a:t>
            </a:r>
            <a:r>
              <a:rPr lang="en-US" sz="1400" dirty="0" smtClean="0"/>
              <a:t>individual employee </a:t>
            </a:r>
            <a:r>
              <a:rPr lang="en-US" sz="1400" dirty="0"/>
              <a:t>(fill-out form, check correctness of information on form</a:t>
            </a:r>
            <a:r>
              <a:rPr lang="en-US" sz="1400" dirty="0" smtClean="0"/>
              <a:t>, </a:t>
            </a:r>
            <a:r>
              <a:rPr lang="en-US" sz="1400" dirty="0"/>
              <a:t>etc.).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05" y="3840480"/>
            <a:ext cx="7372350" cy="1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19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improve readability A </a:t>
            </a:r>
            <a:r>
              <a:rPr lang="en-US" sz="1800" dirty="0"/>
              <a:t>case/function matrix can be split up into multiple </a:t>
            </a:r>
            <a:r>
              <a:rPr lang="en-US" sz="1800" dirty="0" smtClean="0"/>
              <a:t>matrices</a:t>
            </a:r>
            <a:endParaRPr lang="en-US" sz="1800" dirty="0"/>
          </a:p>
        </p:txBody>
      </p:sp>
      <p:sp>
        <p:nvSpPr>
          <p:cNvPr id="5" name="Titel 5"/>
          <p:cNvSpPr txBox="1">
            <a:spLocks/>
          </p:cNvSpPr>
          <p:nvPr/>
        </p:nvSpPr>
        <p:spPr bwMode="auto">
          <a:xfrm>
            <a:off x="447168" y="101600"/>
            <a:ext cx="7028052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defTabSz="914306">
              <a:spcBef>
                <a:spcPct val="0"/>
              </a:spcBef>
            </a:pPr>
            <a:r>
              <a:rPr lang="de-DE" kern="0" dirty="0" smtClean="0">
                <a:solidFill>
                  <a:sysClr val="windowText" lastClr="000000"/>
                </a:solidFill>
              </a:rPr>
              <a:t>Designing a Process Architecture:</a:t>
            </a:r>
            <a:br>
              <a:rPr lang="de-DE" kern="0" dirty="0" smtClean="0">
                <a:solidFill>
                  <a:sysClr val="windowText" lastClr="000000"/>
                </a:solidFill>
              </a:rPr>
            </a:br>
            <a:r>
              <a:rPr lang="de-DE" kern="0" dirty="0" smtClean="0">
                <a:solidFill>
                  <a:sysClr val="windowText" lastClr="000000"/>
                </a:solidFill>
              </a:rPr>
              <a:t>3) </a:t>
            </a:r>
            <a:r>
              <a:rPr lang="en-US" b="1" kern="0" dirty="0">
                <a:solidFill>
                  <a:sysClr val="windowText" lastClr="000000"/>
                </a:solidFill>
              </a:rPr>
              <a:t>Construct one or more case/function matrices</a:t>
            </a:r>
            <a:endParaRPr lang="de-DE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" y="1752600"/>
            <a:ext cx="7621906" cy="37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667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Determine </a:t>
            </a:r>
            <a:r>
              <a:rPr lang="en-US" sz="1800" dirty="0"/>
              <a:t>which </a:t>
            </a:r>
            <a:r>
              <a:rPr lang="en-US" sz="1800" dirty="0" smtClean="0"/>
              <a:t>combinations of </a:t>
            </a:r>
            <a:r>
              <a:rPr lang="en-US" sz="1800" dirty="0"/>
              <a:t>business functions and case types form a business </a:t>
            </a:r>
            <a:r>
              <a:rPr lang="en-US" sz="1800" dirty="0" smtClean="0"/>
              <a:t>process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trade-off between two </a:t>
            </a:r>
            <a:r>
              <a:rPr lang="en-US" sz="1800" dirty="0" smtClean="0"/>
              <a:t>extremes must be done by using </a:t>
            </a:r>
            <a:r>
              <a:rPr lang="en-US" sz="1800" dirty="0"/>
              <a:t>general rule </a:t>
            </a:r>
            <a:endParaRPr lang="en-US" sz="1800" dirty="0" smtClean="0"/>
          </a:p>
          <a:p>
            <a:pPr lvl="2"/>
            <a:r>
              <a:rPr lang="en-US" sz="1800" dirty="0" smtClean="0"/>
              <a:t>One </a:t>
            </a:r>
            <a:r>
              <a:rPr lang="en-US" sz="1800" dirty="0"/>
              <a:t>in which the entire </a:t>
            </a:r>
            <a:r>
              <a:rPr lang="en-US" sz="1800" dirty="0" smtClean="0"/>
              <a:t>matrix forms </a:t>
            </a:r>
            <a:r>
              <a:rPr lang="en-US" sz="1800" dirty="0"/>
              <a:t>one big </a:t>
            </a:r>
            <a:r>
              <a:rPr lang="en-US" sz="1800" dirty="0" smtClean="0"/>
              <a:t>process</a:t>
            </a:r>
          </a:p>
          <a:p>
            <a:pPr lvl="2"/>
            <a:r>
              <a:rPr lang="en-US" sz="1800" dirty="0" smtClean="0"/>
              <a:t>Or each </a:t>
            </a:r>
            <a:r>
              <a:rPr lang="en-US" sz="1800" dirty="0"/>
              <a:t>single cross in the matrix forms </a:t>
            </a:r>
            <a:r>
              <a:rPr lang="en-US" sz="1800" dirty="0" smtClean="0"/>
              <a:t>a process</a:t>
            </a:r>
            <a:r>
              <a:rPr lang="en-US" sz="1800" dirty="0"/>
              <a:t>. </a:t>
            </a:r>
          </a:p>
        </p:txBody>
      </p:sp>
      <p:sp>
        <p:nvSpPr>
          <p:cNvPr id="5" name="Titel 5"/>
          <p:cNvSpPr txBox="1">
            <a:spLocks/>
          </p:cNvSpPr>
          <p:nvPr/>
        </p:nvSpPr>
        <p:spPr bwMode="auto">
          <a:xfrm>
            <a:off x="447168" y="101600"/>
            <a:ext cx="7028052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defTabSz="914306">
              <a:spcBef>
                <a:spcPct val="0"/>
              </a:spcBef>
            </a:pPr>
            <a:r>
              <a:rPr lang="de-DE" kern="0" dirty="0" smtClean="0">
                <a:solidFill>
                  <a:sysClr val="windowText" lastClr="000000"/>
                </a:solidFill>
              </a:rPr>
              <a:t>Designing a Process Architecture:</a:t>
            </a:r>
            <a:r>
              <a:rPr lang="de-DE" kern="0" dirty="0">
                <a:solidFill>
                  <a:sysClr val="windowText" lastClr="000000"/>
                </a:solidFill>
              </a:rPr>
              <a:t/>
            </a:r>
            <a:br>
              <a:rPr lang="de-DE" kern="0" dirty="0">
                <a:solidFill>
                  <a:sysClr val="windowText" lastClr="000000"/>
                </a:solidFill>
              </a:rPr>
            </a:br>
            <a:r>
              <a:rPr lang="de-DE" kern="0" dirty="0">
                <a:solidFill>
                  <a:sysClr val="windowText" lastClr="000000"/>
                </a:solidFill>
              </a:rPr>
              <a:t>4) </a:t>
            </a:r>
            <a:r>
              <a:rPr lang="de-DE" b="1" kern="0" dirty="0">
                <a:solidFill>
                  <a:sysClr val="windowText" lastClr="000000"/>
                </a:solidFill>
              </a:rPr>
              <a:t>Identify </a:t>
            </a:r>
            <a:r>
              <a:rPr lang="de-DE" b="1" kern="0" dirty="0" smtClean="0">
                <a:solidFill>
                  <a:sysClr val="windowText" lastClr="000000"/>
                </a:solidFill>
              </a:rPr>
              <a:t>Processes</a:t>
            </a:r>
            <a:endParaRPr lang="de-DE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6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018" y="1203960"/>
            <a:ext cx="8598162" cy="4190999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5" name="Titel 5"/>
          <p:cNvSpPr txBox="1">
            <a:spLocks/>
          </p:cNvSpPr>
          <p:nvPr/>
        </p:nvSpPr>
        <p:spPr bwMode="auto">
          <a:xfrm>
            <a:off x="447168" y="101600"/>
            <a:ext cx="7028052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defTabSz="914306">
              <a:spcBef>
                <a:spcPct val="0"/>
              </a:spcBef>
            </a:pPr>
            <a:r>
              <a:rPr lang="de-DE" kern="0" dirty="0" smtClean="0">
                <a:solidFill>
                  <a:sysClr val="windowText" lastClr="000000"/>
                </a:solidFill>
              </a:rPr>
              <a:t>Designing a Process Architecture:</a:t>
            </a:r>
            <a:r>
              <a:rPr lang="de-DE" kern="0" dirty="0">
                <a:solidFill>
                  <a:sysClr val="windowText" lastClr="000000"/>
                </a:solidFill>
              </a:rPr>
              <a:t/>
            </a:r>
            <a:br>
              <a:rPr lang="de-DE" kern="0" dirty="0">
                <a:solidFill>
                  <a:sysClr val="windowText" lastClr="000000"/>
                </a:solidFill>
              </a:rPr>
            </a:br>
            <a:r>
              <a:rPr lang="de-DE" kern="0" dirty="0">
                <a:solidFill>
                  <a:sysClr val="windowText" lastClr="000000"/>
                </a:solidFill>
              </a:rPr>
              <a:t>4) </a:t>
            </a:r>
            <a:r>
              <a:rPr lang="de-DE" b="1" kern="0" dirty="0">
                <a:solidFill>
                  <a:sysClr val="windowText" lastClr="000000"/>
                </a:solidFill>
              </a:rPr>
              <a:t>Identify </a:t>
            </a:r>
            <a:r>
              <a:rPr lang="de-DE" b="1" kern="0" dirty="0" smtClean="0">
                <a:solidFill>
                  <a:sysClr val="windowText" lastClr="000000"/>
                </a:solidFill>
              </a:rPr>
              <a:t>Processes</a:t>
            </a:r>
            <a:endParaRPr lang="de-DE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8" y="1005422"/>
            <a:ext cx="8475852" cy="44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73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Process </a:t>
            </a:r>
            <a:r>
              <a:rPr lang="en-US" i="1" dirty="0" smtClean="0"/>
              <a:t>identification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activities aiming to systematically define the set </a:t>
            </a:r>
            <a:r>
              <a:rPr lang="en-US" dirty="0" smtClean="0"/>
              <a:t>of business </a:t>
            </a:r>
            <a:r>
              <a:rPr lang="en-US" dirty="0"/>
              <a:t>processes of a company and establish clear criteria for prioritizing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Process architecture is its output</a:t>
            </a:r>
          </a:p>
          <a:p>
            <a:pPr lvl="2"/>
            <a:r>
              <a:rPr lang="en-US" dirty="0" smtClean="0"/>
              <a:t>Represents the business </a:t>
            </a:r>
            <a:r>
              <a:rPr lang="en-US" dirty="0"/>
              <a:t>processes and their interrelations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Serves </a:t>
            </a:r>
            <a:r>
              <a:rPr lang="en-US" dirty="0"/>
              <a:t>as a </a:t>
            </a:r>
            <a:r>
              <a:rPr lang="en-US" dirty="0" smtClean="0"/>
              <a:t>framework for </a:t>
            </a:r>
            <a:r>
              <a:rPr lang="en-US" dirty="0"/>
              <a:t>defining the priorities and the scope of process modeling and </a:t>
            </a:r>
            <a:r>
              <a:rPr lang="en-US" dirty="0" smtClean="0"/>
              <a:t>redesign projects</a:t>
            </a:r>
          </a:p>
          <a:p>
            <a:r>
              <a:rPr lang="en-US" dirty="0" smtClean="0"/>
              <a:t>Two phases for process identification </a:t>
            </a:r>
          </a:p>
          <a:p>
            <a:pPr lvl="1"/>
            <a:r>
              <a:rPr lang="en-US" dirty="0" smtClean="0"/>
              <a:t>Designation</a:t>
            </a:r>
          </a:p>
          <a:p>
            <a:pPr lvl="2"/>
            <a:r>
              <a:rPr lang="en-US" dirty="0" smtClean="0"/>
              <a:t>Concerned with the </a:t>
            </a:r>
            <a:r>
              <a:rPr lang="en-US" dirty="0"/>
              <a:t>definition of an initial list of processes.</a:t>
            </a:r>
            <a:endParaRPr lang="en-US" dirty="0" smtClean="0"/>
          </a:p>
          <a:p>
            <a:pPr lvl="1"/>
            <a:r>
              <a:rPr lang="en-US" dirty="0" smtClean="0"/>
              <a:t>Evaluation</a:t>
            </a:r>
          </a:p>
          <a:p>
            <a:pPr lvl="2"/>
            <a:r>
              <a:rPr lang="en-US" dirty="0" smtClean="0"/>
              <a:t>Considers suitable criteria </a:t>
            </a:r>
            <a:r>
              <a:rPr lang="en-US" dirty="0"/>
              <a:t>for defining priorities of these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Key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1251060"/>
            <a:ext cx="7764463" cy="3859212"/>
          </a:xfrm>
        </p:spPr>
        <p:txBody>
          <a:bodyPr>
            <a:normAutofit/>
          </a:bodyPr>
          <a:lstStyle/>
          <a:p>
            <a:r>
              <a:rPr lang="en-US" dirty="0" smtClean="0"/>
              <a:t>BPM </a:t>
            </a:r>
            <a:r>
              <a:rPr lang="en-US" dirty="0"/>
              <a:t>is </a:t>
            </a:r>
            <a:r>
              <a:rPr lang="en-US" dirty="0" smtClean="0"/>
              <a:t>costly </a:t>
            </a:r>
          </a:p>
          <a:p>
            <a:pPr lvl="1"/>
            <a:r>
              <a:rPr lang="en-US" dirty="0" smtClean="0"/>
              <a:t>Investments </a:t>
            </a:r>
            <a:r>
              <a:rPr lang="en-US" dirty="0"/>
              <a:t>in BPM have to pay </a:t>
            </a:r>
            <a:r>
              <a:rPr lang="en-US" dirty="0" smtClean="0"/>
              <a:t>off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imperative in </a:t>
            </a:r>
            <a:r>
              <a:rPr lang="en-US" dirty="0" smtClean="0"/>
              <a:t>every organization </a:t>
            </a:r>
            <a:r>
              <a:rPr lang="en-US" dirty="0"/>
              <a:t>engaged in BPM to focus the attention on a subset of </a:t>
            </a:r>
            <a:r>
              <a:rPr lang="en-US" dirty="0" smtClean="0"/>
              <a:t>processes</a:t>
            </a:r>
          </a:p>
          <a:p>
            <a:r>
              <a:rPr lang="en-US" dirty="0"/>
              <a:t>Some processes </a:t>
            </a:r>
            <a:r>
              <a:rPr lang="en-US" dirty="0" smtClean="0"/>
              <a:t>are of strategic importance thus must  </a:t>
            </a:r>
            <a:r>
              <a:rPr lang="en-US" dirty="0"/>
              <a:t>receive priority </a:t>
            </a:r>
            <a:endParaRPr lang="en-US" dirty="0" smtClean="0"/>
          </a:p>
          <a:p>
            <a:r>
              <a:rPr lang="en-US" dirty="0" smtClean="0"/>
              <a:t>Other processes might show obvious problems, which should be resolved for the sake of all involved stakeholders.</a:t>
            </a:r>
          </a:p>
          <a:p>
            <a:pPr lvl="1"/>
            <a:r>
              <a:rPr lang="en-US" dirty="0" smtClean="0"/>
              <a:t>High-priority </a:t>
            </a:r>
            <a:r>
              <a:rPr lang="en-US" dirty="0"/>
              <a:t>processes </a:t>
            </a:r>
            <a:r>
              <a:rPr lang="en-US" dirty="0" smtClean="0"/>
              <a:t>is </a:t>
            </a:r>
            <a:r>
              <a:rPr lang="en-US" dirty="0"/>
              <a:t>subject </a:t>
            </a:r>
            <a:r>
              <a:rPr lang="en-US" dirty="0" smtClean="0"/>
              <a:t>to the </a:t>
            </a:r>
            <a:r>
              <a:rPr lang="en-US" dirty="0"/>
              <a:t>dynamics of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E.g. An </a:t>
            </a:r>
            <a:r>
              <a:rPr lang="en-US" dirty="0"/>
              <a:t>insurance company suffering from high levels of customer dissatisfaction </a:t>
            </a:r>
            <a:r>
              <a:rPr lang="en-US" dirty="0" smtClean="0"/>
              <a:t>will naturally </a:t>
            </a:r>
            <a:r>
              <a:rPr lang="en-US" dirty="0"/>
              <a:t>tend to focus on its customer-oriented processes, say its claims </a:t>
            </a:r>
            <a:r>
              <a:rPr lang="en-US" dirty="0" smtClean="0"/>
              <a:t>handling process</a:t>
            </a:r>
            <a:r>
              <a:rPr lang="en-US" dirty="0"/>
              <a:t>. Once this process has </a:t>
            </a:r>
            <a:r>
              <a:rPr lang="en-US" dirty="0" smtClean="0"/>
              <a:t>improved, </a:t>
            </a:r>
            <a:r>
              <a:rPr lang="en-US" dirty="0"/>
              <a:t>the emphasis might move to its risk assessment processes, </a:t>
            </a:r>
            <a:r>
              <a:rPr lang="en-US" dirty="0" smtClean="0"/>
              <a:t>which are </a:t>
            </a:r>
            <a:r>
              <a:rPr lang="en-US" dirty="0"/>
              <a:t>important for the long-term viability and competitiveness of the company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5061" y="4725410"/>
            <a:ext cx="6261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processes to focus on are found in areas where there is either great value created or significant trouble present (or both)</a:t>
            </a:r>
          </a:p>
        </p:txBody>
      </p:sp>
    </p:spTree>
    <p:extLst>
      <p:ext uri="{BB962C8B-B14F-4D97-AF65-F5344CB8AC3E}">
        <p14:creationId xmlns:p14="http://schemas.microsoft.com/office/powerpoint/2010/main" val="40878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Designation </a:t>
            </a:r>
            <a:r>
              <a:rPr lang="en-US" dirty="0" smtClean="0"/>
              <a:t>Phase:</a:t>
            </a:r>
            <a:br>
              <a:rPr lang="en-US" dirty="0" smtClean="0"/>
            </a:br>
            <a:r>
              <a:rPr lang="en-US" dirty="0"/>
              <a:t>Processes </a:t>
            </a:r>
            <a:r>
              <a:rPr lang="en-US" dirty="0" smtClean="0"/>
              <a:t>enumeration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Difficulty due to </a:t>
            </a:r>
            <a:r>
              <a:rPr lang="en-US" dirty="0"/>
              <a:t>hierarchical nature of </a:t>
            </a:r>
            <a:r>
              <a:rPr lang="en-US" dirty="0" smtClean="0"/>
              <a:t>business processes</a:t>
            </a:r>
          </a:p>
          <a:p>
            <a:r>
              <a:rPr lang="en-US" dirty="0" smtClean="0"/>
              <a:t>Which </a:t>
            </a:r>
            <a:r>
              <a:rPr lang="en-US" dirty="0"/>
              <a:t>chains </a:t>
            </a:r>
            <a:r>
              <a:rPr lang="en-US" dirty="0" smtClean="0"/>
              <a:t>of operations </a:t>
            </a:r>
            <a:r>
              <a:rPr lang="en-US" dirty="0"/>
              <a:t>can be seen as forming an independent business process and which </a:t>
            </a:r>
            <a:r>
              <a:rPr lang="en-US" dirty="0" smtClean="0"/>
              <a:t>ones </a:t>
            </a:r>
            <a:r>
              <a:rPr lang="en-US" dirty="0"/>
              <a:t>are seen </a:t>
            </a:r>
            <a:r>
              <a:rPr lang="en-US" dirty="0" smtClean="0"/>
              <a:t>as </a:t>
            </a:r>
            <a:r>
              <a:rPr lang="en-US" dirty="0"/>
              <a:t>being part of another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categorize business processes?</a:t>
            </a:r>
          </a:p>
          <a:p>
            <a:pPr lvl="1"/>
            <a:r>
              <a:rPr lang="en-US" dirty="0" smtClean="0"/>
              <a:t>One approach is </a:t>
            </a:r>
            <a:r>
              <a:rPr lang="en-US" dirty="0"/>
              <a:t>using Porter’s Value Chain </a:t>
            </a:r>
            <a:r>
              <a:rPr lang="en-US" dirty="0" smtClean="0"/>
              <a:t>model</a:t>
            </a:r>
          </a:p>
          <a:p>
            <a:pPr marL="266700" lvl="1" indent="-266700">
              <a:spcAft>
                <a:spcPts val="600"/>
              </a:spcAft>
              <a:buSzTx/>
            </a:pPr>
            <a:r>
              <a:rPr lang="en-US" dirty="0"/>
              <a:t>Porter’s Value Chain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It has two main categories </a:t>
            </a:r>
            <a:r>
              <a:rPr lang="en-US" dirty="0"/>
              <a:t>of </a:t>
            </a:r>
            <a:r>
              <a:rPr lang="en-US" dirty="0" smtClean="0"/>
              <a:t>processes</a:t>
            </a:r>
          </a:p>
          <a:p>
            <a:pPr lvl="2"/>
            <a:r>
              <a:rPr lang="en-US" dirty="0" smtClean="0"/>
              <a:t>Core </a:t>
            </a:r>
            <a:r>
              <a:rPr lang="en-US" dirty="0"/>
              <a:t>processes (called primary activities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Cover </a:t>
            </a:r>
            <a:r>
              <a:rPr lang="en-US" dirty="0"/>
              <a:t>the </a:t>
            </a:r>
            <a:r>
              <a:rPr lang="en-US" dirty="0" smtClean="0"/>
              <a:t>essential value </a:t>
            </a:r>
            <a:r>
              <a:rPr lang="en-US" dirty="0"/>
              <a:t>creation of a </a:t>
            </a:r>
            <a:r>
              <a:rPr lang="en-US" dirty="0" smtClean="0"/>
              <a:t>company (production </a:t>
            </a:r>
            <a:r>
              <a:rPr lang="en-US" dirty="0"/>
              <a:t>of goods and </a:t>
            </a:r>
            <a:r>
              <a:rPr lang="en-US" dirty="0" smtClean="0"/>
              <a:t>services)</a:t>
            </a:r>
          </a:p>
          <a:p>
            <a:pPr lvl="3"/>
            <a:r>
              <a:rPr lang="en-US" dirty="0" smtClean="0"/>
              <a:t>Inbound </a:t>
            </a:r>
            <a:r>
              <a:rPr lang="en-US" dirty="0"/>
              <a:t>logistics, </a:t>
            </a:r>
            <a:r>
              <a:rPr lang="en-US" dirty="0" smtClean="0"/>
              <a:t>operations, outbound </a:t>
            </a:r>
            <a:r>
              <a:rPr lang="en-US" dirty="0"/>
              <a:t>logistics, marketing and sales, and services</a:t>
            </a:r>
          </a:p>
          <a:p>
            <a:pPr lvl="2"/>
            <a:r>
              <a:rPr lang="en-US" dirty="0" smtClean="0"/>
              <a:t>Support </a:t>
            </a:r>
            <a:r>
              <a:rPr lang="en-US" dirty="0"/>
              <a:t>processes (support activities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Enable the </a:t>
            </a:r>
            <a:r>
              <a:rPr lang="en-US" dirty="0"/>
              <a:t>execution of these core </a:t>
            </a:r>
            <a:r>
              <a:rPr lang="en-US" dirty="0" smtClean="0"/>
              <a:t>processes (infrastructure</a:t>
            </a:r>
            <a:r>
              <a:rPr lang="en-US" dirty="0"/>
              <a:t>, </a:t>
            </a:r>
            <a:r>
              <a:rPr lang="en-US" dirty="0" smtClean="0"/>
              <a:t>human resources</a:t>
            </a:r>
            <a:r>
              <a:rPr lang="en-US" dirty="0"/>
              <a:t>, technology development, and </a:t>
            </a:r>
            <a:r>
              <a:rPr lang="en-US" dirty="0" smtClean="0"/>
              <a:t>procurement)</a:t>
            </a:r>
          </a:p>
          <a:p>
            <a:pPr lvl="2"/>
            <a:r>
              <a:rPr lang="en-US"/>
              <a:t>Management processes were added by other authors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Porter: Types of processes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03400" y="2453927"/>
            <a:ext cx="5270500" cy="1936084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3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Core </a:t>
            </a:r>
            <a:r>
              <a:rPr lang="en-AU" sz="203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Processes</a:t>
            </a:r>
            <a:endParaRPr lang="en-AU" sz="203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803400" y="1204353"/>
            <a:ext cx="5270500" cy="1094154"/>
          </a:xfrm>
          <a:prstGeom prst="triangle">
            <a:avLst/>
          </a:prstGeom>
          <a:solidFill>
            <a:srgbClr val="6699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3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Management </a:t>
            </a:r>
            <a:r>
              <a:rPr lang="en-AU" sz="203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Processes</a:t>
            </a:r>
            <a:endParaRPr lang="en-AU" sz="203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6200000">
            <a:off x="-805398" y="2811879"/>
            <a:ext cx="3624385" cy="1054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3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Suppliers / Partners</a:t>
            </a:r>
          </a:p>
        </p:txBody>
      </p:sp>
      <p:sp>
        <p:nvSpPr>
          <p:cNvPr id="7" name="Rounded Rectangle 6"/>
          <p:cNvSpPr/>
          <p:nvPr/>
        </p:nvSpPr>
        <p:spPr bwMode="auto">
          <a:xfrm rot="5400000">
            <a:off x="6070586" y="2821648"/>
            <a:ext cx="3624385" cy="1054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3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Customers / Stakeholders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16100" y="4540544"/>
            <a:ext cx="5257800" cy="639885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3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Support </a:t>
            </a:r>
            <a:r>
              <a:rPr lang="en-AU" sz="203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Processes</a:t>
            </a:r>
            <a:endParaRPr lang="en-AU" sz="203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651021" y="1153466"/>
            <a:ext cx="5546691" cy="4183272"/>
          </a:xfrm>
          <a:prstGeom prst="roundRect">
            <a:avLst>
              <a:gd name="adj" fmla="val 632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15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36044" y="5481565"/>
            <a:ext cx="1893467" cy="262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E7ECED"/>
              </a:buClr>
              <a:buFont typeface="Wingdings" pitchFamily="2" charset="2"/>
              <a:buNone/>
            </a:pPr>
            <a:r>
              <a:rPr lang="en-US" sz="1108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After </a:t>
            </a:r>
            <a:r>
              <a:rPr lang="en-US" sz="1108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Michael Porter (1985)</a:t>
            </a:r>
            <a:endParaRPr lang="en-US" sz="1108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9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567" y="1461125"/>
            <a:ext cx="8154857" cy="4192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 smtClean="0"/>
              <a:t>Core processes</a:t>
            </a:r>
          </a:p>
          <a:p>
            <a:r>
              <a:rPr lang="en-AU" dirty="0"/>
              <a:t>Sales </a:t>
            </a:r>
            <a:r>
              <a:rPr lang="en-AU" dirty="0" smtClean="0"/>
              <a:t>(lead-to-quote, quote-to-order, order-to-cash)</a:t>
            </a:r>
          </a:p>
          <a:p>
            <a:r>
              <a:rPr lang="en-AU" dirty="0" smtClean="0"/>
              <a:t>Direct procurement (supplies replenishment)</a:t>
            </a:r>
          </a:p>
          <a:p>
            <a:r>
              <a:rPr lang="en-AU" dirty="0" smtClean="0"/>
              <a:t>…</a:t>
            </a:r>
          </a:p>
          <a:p>
            <a:pPr marL="0" indent="0">
              <a:buNone/>
            </a:pPr>
            <a:r>
              <a:rPr lang="en-AU" u="sng" dirty="0" smtClean="0"/>
              <a:t>Support processes</a:t>
            </a:r>
          </a:p>
          <a:p>
            <a:r>
              <a:rPr lang="en-US" dirty="0" smtClean="0"/>
              <a:t>Indirect procurement (parts replenishment, operational </a:t>
            </a:r>
            <a:r>
              <a:rPr lang="en-US" dirty="0"/>
              <a:t>resources </a:t>
            </a:r>
            <a:r>
              <a:rPr lang="en-US" dirty="0" smtClean="0"/>
              <a:t>replenishment…)</a:t>
            </a:r>
          </a:p>
          <a:p>
            <a:r>
              <a:rPr lang="en-US" dirty="0" smtClean="0"/>
              <a:t>HR (policies update, recruitment…)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AU" u="sng" dirty="0" smtClean="0"/>
              <a:t>Management processes</a:t>
            </a:r>
          </a:p>
          <a:p>
            <a:r>
              <a:rPr lang="en-US" dirty="0" smtClean="0"/>
              <a:t>Suppliers management (suppliers planning, suppliers acquisition…)</a:t>
            </a:r>
          </a:p>
          <a:p>
            <a:r>
              <a:rPr lang="en-US" dirty="0" smtClean="0"/>
              <a:t>Logistics management (logistics planning, logistics controlling…)</a:t>
            </a:r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17207"/>
            <a:ext cx="8365560" cy="660073"/>
          </a:xfrm>
        </p:spPr>
        <p:txBody>
          <a:bodyPr>
            <a:noAutofit/>
          </a:bodyPr>
          <a:lstStyle/>
          <a:p>
            <a:r>
              <a:rPr lang="en-AU" sz="3000" dirty="0" smtClean="0"/>
              <a:t>Example: core, support and management processes</a:t>
            </a:r>
            <a:endParaRPr lang="en-AU" sz="3000" dirty="0"/>
          </a:p>
        </p:txBody>
      </p:sp>
      <p:sp>
        <p:nvSpPr>
          <p:cNvPr id="14" name="Rectangle 13"/>
          <p:cNvSpPr/>
          <p:nvPr/>
        </p:nvSpPr>
        <p:spPr>
          <a:xfrm>
            <a:off x="526567" y="1143714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Wholesaler</a:t>
            </a:r>
            <a:endParaRPr lang="en-AU" sz="20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73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Designation </a:t>
            </a:r>
            <a:r>
              <a:rPr lang="en-US" dirty="0" smtClean="0"/>
              <a:t>Phase:</a:t>
            </a:r>
            <a:br>
              <a:rPr lang="en-US" dirty="0" smtClean="0"/>
            </a:br>
            <a:r>
              <a:rPr lang="en-US" dirty="0"/>
              <a:t>Processes </a:t>
            </a:r>
            <a:r>
              <a:rPr lang="en-US" dirty="0" smtClean="0"/>
              <a:t>enumeration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Complex process vs. Simple process</a:t>
            </a:r>
          </a:p>
          <a:p>
            <a:r>
              <a:rPr lang="en-US" dirty="0" smtClean="0"/>
              <a:t> Complex process cannot be </a:t>
            </a:r>
            <a:r>
              <a:rPr lang="en-US" dirty="0"/>
              <a:t>easily managed </a:t>
            </a:r>
            <a:r>
              <a:rPr lang="en-US" dirty="0" smtClean="0"/>
              <a:t>in </a:t>
            </a:r>
            <a:r>
              <a:rPr lang="en-US" dirty="0"/>
              <a:t>terms of scope and speed of </a:t>
            </a:r>
            <a:r>
              <a:rPr lang="en-US" dirty="0" smtClean="0"/>
              <a:t>action</a:t>
            </a:r>
          </a:p>
          <a:p>
            <a:r>
              <a:rPr lang="en-US" dirty="0" smtClean="0"/>
              <a:t>It will be </a:t>
            </a:r>
            <a:r>
              <a:rPr lang="en-US" dirty="0"/>
              <a:t>difficult </a:t>
            </a:r>
            <a:r>
              <a:rPr lang="en-US" dirty="0" smtClean="0"/>
              <a:t> </a:t>
            </a:r>
            <a:r>
              <a:rPr lang="en-US" dirty="0"/>
              <a:t>to model or redesign a process when it </a:t>
            </a:r>
            <a:r>
              <a:rPr lang="en-US" dirty="0" smtClean="0"/>
              <a:t>covers half </a:t>
            </a:r>
            <a:r>
              <a:rPr lang="en-US" dirty="0"/>
              <a:t>of all the operations within an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Redesigning </a:t>
            </a:r>
            <a:r>
              <a:rPr lang="en-US" dirty="0"/>
              <a:t>such a large process would be a time-consuming </a:t>
            </a:r>
            <a:r>
              <a:rPr lang="en-US" dirty="0" smtClean="0"/>
              <a:t>affair</a:t>
            </a:r>
          </a:p>
          <a:p>
            <a:r>
              <a:rPr lang="en-US" dirty="0" smtClean="0"/>
              <a:t>The </a:t>
            </a:r>
            <a:r>
              <a:rPr lang="en-US" dirty="0"/>
              <a:t>number of processes that are </a:t>
            </a:r>
            <a:r>
              <a:rPr lang="en-US" dirty="0" smtClean="0"/>
              <a:t>identified in </a:t>
            </a:r>
            <a:r>
              <a:rPr lang="en-US" dirty="0"/>
              <a:t>the designation phase must represent a trade-off between </a:t>
            </a:r>
            <a:r>
              <a:rPr lang="en-US" i="1" dirty="0"/>
              <a:t>impact </a:t>
            </a:r>
            <a:r>
              <a:rPr lang="en-US" dirty="0"/>
              <a:t>and </a:t>
            </a:r>
            <a:r>
              <a:rPr lang="en-US" i="1" dirty="0"/>
              <a:t>manageability</a:t>
            </a:r>
            <a:r>
              <a:rPr lang="en-US" dirty="0" smtClean="0"/>
              <a:t>.</a:t>
            </a:r>
          </a:p>
          <a:p>
            <a:r>
              <a:rPr lang="en-US" b="1" i="1" u="sng" dirty="0" smtClean="0"/>
              <a:t>Davenport</a:t>
            </a:r>
            <a:r>
              <a:rPr lang="en-US" dirty="0" smtClean="0"/>
              <a:t> suggested to identify</a:t>
            </a:r>
          </a:p>
          <a:p>
            <a:pPr lvl="1"/>
            <a:r>
              <a:rPr lang="en-US" dirty="0"/>
              <a:t>Broad </a:t>
            </a:r>
            <a:r>
              <a:rPr lang="en-US" dirty="0" smtClean="0"/>
              <a:t>processes</a:t>
            </a:r>
          </a:p>
          <a:p>
            <a:pPr lvl="2"/>
            <a:r>
              <a:rPr lang="en-US" dirty="0" smtClean="0"/>
              <a:t>Identified </a:t>
            </a:r>
            <a:r>
              <a:rPr lang="en-US" dirty="0"/>
              <a:t>in those areas where an organization feels it is </a:t>
            </a:r>
            <a:r>
              <a:rPr lang="en-US" dirty="0" smtClean="0"/>
              <a:t>important to </a:t>
            </a:r>
            <a:r>
              <a:rPr lang="en-US" dirty="0"/>
              <a:t>completely overhaul the existing operations </a:t>
            </a:r>
            <a:endParaRPr lang="en-US" dirty="0" smtClean="0"/>
          </a:p>
          <a:p>
            <a:pPr lvl="2"/>
            <a:r>
              <a:rPr lang="en-US" dirty="0" smtClean="0"/>
              <a:t>e.g. An </a:t>
            </a:r>
            <a:r>
              <a:rPr lang="en-US" dirty="0"/>
              <a:t>organization </a:t>
            </a:r>
            <a:r>
              <a:rPr lang="en-US" dirty="0" smtClean="0"/>
              <a:t>with  high </a:t>
            </a:r>
            <a:r>
              <a:rPr lang="en-US" dirty="0"/>
              <a:t>procurement costs </a:t>
            </a:r>
            <a:r>
              <a:rPr lang="en-US" dirty="0" smtClean="0"/>
              <a:t>compared </a:t>
            </a:r>
            <a:r>
              <a:rPr lang="en-US" dirty="0"/>
              <a:t>to </a:t>
            </a:r>
            <a:r>
              <a:rPr lang="en-US" dirty="0" smtClean="0"/>
              <a:t>competitors</a:t>
            </a:r>
            <a:endParaRPr lang="en-US" dirty="0"/>
          </a:p>
          <a:p>
            <a:pPr lvl="1"/>
            <a:r>
              <a:rPr lang="en-US" dirty="0" smtClean="0"/>
              <a:t>Narrow </a:t>
            </a:r>
            <a:r>
              <a:rPr lang="en-US" dirty="0"/>
              <a:t>processes </a:t>
            </a:r>
            <a:endParaRPr lang="en-US" dirty="0" smtClean="0"/>
          </a:p>
          <a:p>
            <a:pPr lvl="2"/>
            <a:r>
              <a:rPr lang="en-US" dirty="0" smtClean="0"/>
              <a:t>Need only to </a:t>
            </a:r>
            <a:r>
              <a:rPr lang="en-US" dirty="0"/>
              <a:t>be actively monitored and are subjected to </a:t>
            </a:r>
            <a:r>
              <a:rPr lang="en-US" dirty="0" smtClean="0"/>
              <a:t>continuous fine-tuning </a:t>
            </a:r>
            <a:r>
              <a:rPr lang="en-US" dirty="0"/>
              <a:t>and </a:t>
            </a:r>
            <a:r>
              <a:rPr lang="en-US" dirty="0" smtClean="0"/>
              <a:t>updating</a:t>
            </a:r>
          </a:p>
          <a:p>
            <a:pPr lvl="1"/>
            <a:r>
              <a:rPr lang="en-US" dirty="0"/>
              <a:t>A broad process like order management, for example, can be related to the </a:t>
            </a:r>
            <a:r>
              <a:rPr lang="en-US" dirty="0" smtClean="0"/>
              <a:t>more narrowly </a:t>
            </a:r>
            <a:r>
              <a:rPr lang="en-US" dirty="0"/>
              <a:t>defined processes of order booking, billing, shipment, and </a:t>
            </a:r>
            <a:r>
              <a:rPr lang="en-US" dirty="0" smtClean="0"/>
              <a:t>delivery(</a:t>
            </a:r>
            <a:r>
              <a:rPr lang="en-US" dirty="0"/>
              <a:t>sub-processes</a:t>
            </a:r>
            <a:r>
              <a:rPr lang="en-US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Criteria for process evaluation</a:t>
            </a:r>
          </a:p>
          <a:p>
            <a:pPr lvl="1"/>
            <a:r>
              <a:rPr lang="en-US" sz="2000" dirty="0"/>
              <a:t>Importance </a:t>
            </a:r>
            <a:endParaRPr lang="en-US" sz="2000" dirty="0" smtClean="0"/>
          </a:p>
          <a:p>
            <a:pPr lvl="2"/>
            <a:r>
              <a:rPr lang="en-US" sz="2000" dirty="0" smtClean="0"/>
              <a:t>Have </a:t>
            </a:r>
            <a:r>
              <a:rPr lang="en-US" sz="2000" dirty="0"/>
              <a:t>the greatest impact </a:t>
            </a:r>
            <a:r>
              <a:rPr lang="en-US" sz="2000" dirty="0" smtClean="0"/>
              <a:t>on the </a:t>
            </a:r>
            <a:r>
              <a:rPr lang="en-US" sz="2000" dirty="0"/>
              <a:t>company’s strategic </a:t>
            </a:r>
            <a:r>
              <a:rPr lang="en-US" sz="2000" dirty="0" smtClean="0"/>
              <a:t>goals</a:t>
            </a:r>
          </a:p>
          <a:p>
            <a:pPr lvl="2"/>
            <a:r>
              <a:rPr lang="en-US" sz="2000" dirty="0" smtClean="0"/>
              <a:t>E.g. </a:t>
            </a:r>
            <a:r>
              <a:rPr lang="en-US" sz="2000" dirty="0"/>
              <a:t>profitability, </a:t>
            </a:r>
            <a:r>
              <a:rPr lang="en-US" sz="2000" dirty="0" smtClean="0"/>
              <a:t>continuity, or </a:t>
            </a:r>
            <a:r>
              <a:rPr lang="en-US" sz="2000" dirty="0"/>
              <a:t>contribution to a public </a:t>
            </a:r>
            <a:r>
              <a:rPr lang="en-US" sz="2000" dirty="0" smtClean="0"/>
              <a:t>cause</a:t>
            </a:r>
            <a:endParaRPr lang="en-US" sz="2000" dirty="0"/>
          </a:p>
          <a:p>
            <a:pPr lvl="1"/>
            <a:r>
              <a:rPr lang="en-US" sz="2000" dirty="0" smtClean="0"/>
              <a:t>Dysfunction</a:t>
            </a:r>
          </a:p>
          <a:p>
            <a:pPr lvl="2"/>
            <a:r>
              <a:rPr lang="en-US" sz="2000" dirty="0" smtClean="0"/>
              <a:t>Processes with deepest trouble</a:t>
            </a:r>
            <a:endParaRPr lang="en-US" sz="2000" dirty="0"/>
          </a:p>
          <a:p>
            <a:pPr lvl="1"/>
            <a:r>
              <a:rPr lang="en-US" sz="2000" dirty="0"/>
              <a:t>Feasibility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lvl="2"/>
            <a:r>
              <a:rPr lang="en-US" sz="2000" dirty="0" smtClean="0"/>
              <a:t>To which limit the process is susceptible to process </a:t>
            </a:r>
            <a:r>
              <a:rPr lang="en-US" sz="2000" dirty="0"/>
              <a:t>management </a:t>
            </a:r>
            <a:r>
              <a:rPr lang="en-US" sz="2000" dirty="0" smtClean="0"/>
              <a:t>initiatives (conflict and culture)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purl.org/dc/terms/"/>
    <ds:schemaRef ds:uri="dde413db-0745-4f3a-8dca-564dc7ff6f7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8b0a3ee-3d2a-451c-9a1a-7e5d5b0c9c77"/>
    <ds:schemaRef ds:uri="1a8d9a65-8471-4209-a900-f8e11db75e0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2163</Words>
  <Application>Microsoft Office PowerPoint</Application>
  <PresentationFormat>On-screen Show (16:10)</PresentationFormat>
  <Paragraphs>286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WU 16:10</vt:lpstr>
      <vt:lpstr>Chapter 2: Process Identification</vt:lpstr>
      <vt:lpstr>Process Identification in the BPM Lifecycle</vt:lpstr>
      <vt:lpstr>Introduction</vt:lpstr>
      <vt:lpstr>Focusing on Key Processes</vt:lpstr>
      <vt:lpstr>The Designation Phase: Processes enumeration</vt:lpstr>
      <vt:lpstr>Porter: Types of processes</vt:lpstr>
      <vt:lpstr>Example: core, support and management processes</vt:lpstr>
      <vt:lpstr>The Designation Phase: Processes enumeration</vt:lpstr>
      <vt:lpstr>The Evaluation Phase</vt:lpstr>
      <vt:lpstr>The Evaluation Phase: BPM Maturity Assessment</vt:lpstr>
      <vt:lpstr>The Evaluation Phase: BPM Maturity Assessment</vt:lpstr>
      <vt:lpstr>Chapter 2: Process Identification</vt:lpstr>
      <vt:lpstr>Designing a Process Architecture</vt:lpstr>
      <vt:lpstr>Designing a Process Architecture</vt:lpstr>
      <vt:lpstr>Designing a Process Architecture: Dijkman approach to define process architecture level 1</vt:lpstr>
      <vt:lpstr>Designing a Process Architecture: Business process architecture for a harbor authority</vt:lpstr>
      <vt:lpstr>Designing a Process Architecture: Business process architecture for a harbor authority</vt:lpstr>
      <vt:lpstr>Designing a Process Architecture:</vt:lpstr>
      <vt:lpstr>Designing a Process Architecture: 1) Identify case types</vt:lpstr>
      <vt:lpstr>Designing a Process Architecture: 1) Identify case types</vt:lpstr>
      <vt:lpstr>Designing a Process Architecture: 2) Identify Functions for Case Types</vt:lpstr>
      <vt:lpstr>Designing a Process Architecture: 2) Identify Functions for Case Types</vt:lpstr>
      <vt:lpstr>Designing a Process Architecture: 2) Identify Functions for Case Types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2018-01-12T14:33:51Z</dcterms:created>
  <dcterms:modified xsi:type="dcterms:W3CDTF">2019-02-05T21:27:22Z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