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75" r:id="rId2"/>
    <p:sldId id="257" r:id="rId3"/>
    <p:sldId id="259" r:id="rId4"/>
    <p:sldId id="261" r:id="rId5"/>
    <p:sldId id="328" r:id="rId6"/>
    <p:sldId id="329" r:id="rId7"/>
    <p:sldId id="272" r:id="rId8"/>
    <p:sldId id="262" r:id="rId9"/>
    <p:sldId id="260" r:id="rId10"/>
    <p:sldId id="263" r:id="rId11"/>
    <p:sldId id="274" r:id="rId12"/>
    <p:sldId id="277" r:id="rId13"/>
    <p:sldId id="278" r:id="rId14"/>
    <p:sldId id="282" r:id="rId15"/>
    <p:sldId id="280" r:id="rId16"/>
    <p:sldId id="283" r:id="rId17"/>
    <p:sldId id="285" r:id="rId18"/>
    <p:sldId id="287" r:id="rId19"/>
    <p:sldId id="330" r:id="rId20"/>
    <p:sldId id="331" r:id="rId21"/>
    <p:sldId id="332" r:id="rId22"/>
    <p:sldId id="333" r:id="rId23"/>
    <p:sldId id="334" r:id="rId24"/>
    <p:sldId id="335" r:id="rId25"/>
    <p:sldId id="336" r:id="rId26"/>
    <p:sldId id="337" r:id="rId27"/>
    <p:sldId id="338" r:id="rId28"/>
    <p:sldId id="339" r:id="rId29"/>
    <p:sldId id="340" r:id="rId30"/>
    <p:sldId id="341" r:id="rId31"/>
    <p:sldId id="342" r:id="rId32"/>
    <p:sldId id="343" r:id="rId33"/>
    <p:sldId id="344" r:id="rId34"/>
    <p:sldId id="290" r:id="rId35"/>
    <p:sldId id="299" r:id="rId36"/>
    <p:sldId id="292" r:id="rId37"/>
    <p:sldId id="293" r:id="rId38"/>
    <p:sldId id="301" r:id="rId39"/>
    <p:sldId id="303" r:id="rId40"/>
    <p:sldId id="304" r:id="rId41"/>
    <p:sldId id="295" r:id="rId42"/>
    <p:sldId id="298" r:id="rId43"/>
    <p:sldId id="306" r:id="rId44"/>
    <p:sldId id="307" r:id="rId45"/>
    <p:sldId id="309" r:id="rId46"/>
    <p:sldId id="345" r:id="rId47"/>
    <p:sldId id="311" r:id="rId48"/>
    <p:sldId id="315" r:id="rId49"/>
    <p:sldId id="316" r:id="rId50"/>
    <p:sldId id="317" r:id="rId51"/>
    <p:sldId id="320" r:id="rId52"/>
    <p:sldId id="322" r:id="rId53"/>
    <p:sldId id="323" r:id="rId5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581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08"/>
    <p:restoredTop sz="90536" autoAdjust="0"/>
  </p:normalViewPr>
  <p:slideViewPr>
    <p:cSldViewPr>
      <p:cViewPr>
        <p:scale>
          <a:sx n="50" d="100"/>
          <a:sy n="50" d="100"/>
        </p:scale>
        <p:origin x="-432" y="-57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047BAC-ED38-4C55-A429-9F26052944FD}" type="doc">
      <dgm:prSet loTypeId="urn:microsoft.com/office/officeart/2005/8/layout/hProcess9" loCatId="process" qsTypeId="urn:microsoft.com/office/officeart/2005/8/quickstyle/simple1#2" qsCatId="simple" csTypeId="urn:microsoft.com/office/officeart/2005/8/colors/accent1_2#3" csCatId="accent1" phldr="1"/>
      <dgm:spPr/>
    </dgm:pt>
    <dgm:pt modelId="{C4807C75-6A23-4A0B-8373-21F63DF237DA}">
      <dgm:prSet phldrT="[Text]"/>
      <dgm:spPr>
        <a:solidFill>
          <a:srgbClr val="68B832"/>
        </a:solidFill>
      </dgm:spPr>
      <dgm:t>
        <a:bodyPr/>
        <a:lstStyle/>
        <a:p>
          <a:r>
            <a:rPr lang="en-CA" dirty="0" smtClean="0">
              <a:solidFill>
                <a:srgbClr val="000000"/>
              </a:solidFill>
            </a:rPr>
            <a:t>Screening</a:t>
          </a:r>
          <a:endParaRPr lang="en-CA" dirty="0">
            <a:solidFill>
              <a:srgbClr val="000000"/>
            </a:solidFill>
          </a:endParaRPr>
        </a:p>
      </dgm:t>
    </dgm:pt>
    <dgm:pt modelId="{E8BD0D21-0D7D-4C15-A1E7-8A551903459D}" type="parTrans" cxnId="{909308D2-3D29-4B22-9248-94795F19E2A8}">
      <dgm:prSet/>
      <dgm:spPr/>
      <dgm:t>
        <a:bodyPr/>
        <a:lstStyle/>
        <a:p>
          <a:endParaRPr lang="en-US"/>
        </a:p>
      </dgm:t>
    </dgm:pt>
    <dgm:pt modelId="{FA48CB5E-9EB3-42E0-83EC-4CA3C9EBE3C3}" type="sibTrans" cxnId="{909308D2-3D29-4B22-9248-94795F19E2A8}">
      <dgm:prSet/>
      <dgm:spPr/>
      <dgm:t>
        <a:bodyPr/>
        <a:lstStyle/>
        <a:p>
          <a:endParaRPr lang="en-US"/>
        </a:p>
      </dgm:t>
    </dgm:pt>
    <dgm:pt modelId="{CD8AA889-2CE7-44D0-B245-4A679AF407E5}">
      <dgm:prSet phldrT="[Text]"/>
      <dgm:spPr>
        <a:solidFill>
          <a:srgbClr val="68B832"/>
        </a:solidFill>
      </dgm:spPr>
      <dgm:t>
        <a:bodyPr/>
        <a:lstStyle/>
        <a:p>
          <a:r>
            <a:rPr lang="en-CA" dirty="0" smtClean="0">
              <a:solidFill>
                <a:srgbClr val="000000"/>
              </a:solidFill>
            </a:rPr>
            <a:t>At risk</a:t>
          </a:r>
          <a:endParaRPr lang="en-CA" dirty="0">
            <a:solidFill>
              <a:srgbClr val="000000"/>
            </a:solidFill>
          </a:endParaRPr>
        </a:p>
      </dgm:t>
    </dgm:pt>
    <dgm:pt modelId="{63F5B6CD-4DAB-449B-B9BE-AEA441F91641}" type="parTrans" cxnId="{E180033B-5782-4FBE-B4FF-D04010E3F1B3}">
      <dgm:prSet/>
      <dgm:spPr/>
      <dgm:t>
        <a:bodyPr/>
        <a:lstStyle/>
        <a:p>
          <a:endParaRPr lang="en-US"/>
        </a:p>
      </dgm:t>
    </dgm:pt>
    <dgm:pt modelId="{041D11FF-2DF6-4D03-BAF2-FA87CD63F367}" type="sibTrans" cxnId="{E180033B-5782-4FBE-B4FF-D04010E3F1B3}">
      <dgm:prSet/>
      <dgm:spPr/>
      <dgm:t>
        <a:bodyPr/>
        <a:lstStyle/>
        <a:p>
          <a:endParaRPr lang="en-US"/>
        </a:p>
      </dgm:t>
    </dgm:pt>
    <dgm:pt modelId="{B3FDE52E-7EC2-4973-ABD9-2C3A46662513}">
      <dgm:prSet phldrT="[Text]"/>
      <dgm:spPr>
        <a:solidFill>
          <a:srgbClr val="68B832"/>
        </a:solidFill>
      </dgm:spPr>
      <dgm:t>
        <a:bodyPr/>
        <a:lstStyle/>
        <a:p>
          <a:r>
            <a:rPr lang="en-CA" dirty="0" smtClean="0">
              <a:solidFill>
                <a:srgbClr val="000000"/>
              </a:solidFill>
            </a:rPr>
            <a:t>Assessment</a:t>
          </a:r>
          <a:endParaRPr lang="en-CA" dirty="0">
            <a:solidFill>
              <a:srgbClr val="000000"/>
            </a:solidFill>
          </a:endParaRPr>
        </a:p>
      </dgm:t>
    </dgm:pt>
    <dgm:pt modelId="{D2A774AB-6110-4E9E-A4BE-8635C62D43A4}" type="parTrans" cxnId="{AB3E7E7E-63B5-4BC4-87FC-15412A2F95FF}">
      <dgm:prSet/>
      <dgm:spPr/>
      <dgm:t>
        <a:bodyPr/>
        <a:lstStyle/>
        <a:p>
          <a:endParaRPr lang="en-US"/>
        </a:p>
      </dgm:t>
    </dgm:pt>
    <dgm:pt modelId="{10173D92-53AF-4019-92E8-2B89FCDAF9C2}" type="sibTrans" cxnId="{AB3E7E7E-63B5-4BC4-87FC-15412A2F95FF}">
      <dgm:prSet/>
      <dgm:spPr/>
      <dgm:t>
        <a:bodyPr/>
        <a:lstStyle/>
        <a:p>
          <a:endParaRPr lang="en-US"/>
        </a:p>
      </dgm:t>
    </dgm:pt>
    <dgm:pt modelId="{46F69517-6CAE-46A6-A1F4-41E505BD2ADC}" type="pres">
      <dgm:prSet presAssocID="{58047BAC-ED38-4C55-A429-9F26052944FD}" presName="CompostProcess" presStyleCnt="0">
        <dgm:presLayoutVars>
          <dgm:dir/>
          <dgm:resizeHandles val="exact"/>
        </dgm:presLayoutVars>
      </dgm:prSet>
      <dgm:spPr/>
    </dgm:pt>
    <dgm:pt modelId="{D88D22B5-8B72-4BF3-B925-22B199ECEBB6}" type="pres">
      <dgm:prSet presAssocID="{58047BAC-ED38-4C55-A429-9F26052944FD}" presName="arrow" presStyleLbl="bgShp" presStyleIdx="0" presStyleCnt="1"/>
      <dgm:spPr>
        <a:solidFill>
          <a:srgbClr val="52197E"/>
        </a:solidFill>
      </dgm:spPr>
    </dgm:pt>
    <dgm:pt modelId="{AE2AB970-7B7E-4EB5-8A58-EB337EDE07C7}" type="pres">
      <dgm:prSet presAssocID="{58047BAC-ED38-4C55-A429-9F26052944FD}" presName="linearProcess" presStyleCnt="0"/>
      <dgm:spPr/>
    </dgm:pt>
    <dgm:pt modelId="{2B3C4C2D-0E95-4F25-8C3B-A3B575CBB766}" type="pres">
      <dgm:prSet presAssocID="{C4807C75-6A23-4A0B-8373-21F63DF237DA}" presName="textNode" presStyleLbl="node1" presStyleIdx="0" presStyleCnt="3">
        <dgm:presLayoutVars>
          <dgm:bulletEnabled val="1"/>
        </dgm:presLayoutVars>
      </dgm:prSet>
      <dgm:spPr/>
      <dgm:t>
        <a:bodyPr/>
        <a:lstStyle/>
        <a:p>
          <a:endParaRPr lang="en-CA"/>
        </a:p>
      </dgm:t>
    </dgm:pt>
    <dgm:pt modelId="{4A20688F-D4E3-4FBD-81E6-7A37D43F10D9}" type="pres">
      <dgm:prSet presAssocID="{FA48CB5E-9EB3-42E0-83EC-4CA3C9EBE3C3}" presName="sibTrans" presStyleCnt="0"/>
      <dgm:spPr/>
    </dgm:pt>
    <dgm:pt modelId="{04471A64-90DC-41A2-A030-4F44A82DB3F9}" type="pres">
      <dgm:prSet presAssocID="{CD8AA889-2CE7-44D0-B245-4A679AF407E5}" presName="textNode" presStyleLbl="node1" presStyleIdx="1" presStyleCnt="3">
        <dgm:presLayoutVars>
          <dgm:bulletEnabled val="1"/>
        </dgm:presLayoutVars>
      </dgm:prSet>
      <dgm:spPr/>
      <dgm:t>
        <a:bodyPr/>
        <a:lstStyle/>
        <a:p>
          <a:endParaRPr lang="en-CA"/>
        </a:p>
      </dgm:t>
    </dgm:pt>
    <dgm:pt modelId="{DA6B1DCC-A32B-4859-B8BD-9570C7A7BF50}" type="pres">
      <dgm:prSet presAssocID="{041D11FF-2DF6-4D03-BAF2-FA87CD63F367}" presName="sibTrans" presStyleCnt="0"/>
      <dgm:spPr/>
    </dgm:pt>
    <dgm:pt modelId="{9D3BB657-A773-44A0-9BD5-5657C5E58E28}" type="pres">
      <dgm:prSet presAssocID="{B3FDE52E-7EC2-4973-ABD9-2C3A46662513}" presName="textNode" presStyleLbl="node1" presStyleIdx="2" presStyleCnt="3">
        <dgm:presLayoutVars>
          <dgm:bulletEnabled val="1"/>
        </dgm:presLayoutVars>
      </dgm:prSet>
      <dgm:spPr/>
      <dgm:t>
        <a:bodyPr/>
        <a:lstStyle/>
        <a:p>
          <a:endParaRPr lang="en-CA"/>
        </a:p>
      </dgm:t>
    </dgm:pt>
  </dgm:ptLst>
  <dgm:cxnLst>
    <dgm:cxn modelId="{AB3E7E7E-63B5-4BC4-87FC-15412A2F95FF}" srcId="{58047BAC-ED38-4C55-A429-9F26052944FD}" destId="{B3FDE52E-7EC2-4973-ABD9-2C3A46662513}" srcOrd="2" destOrd="0" parTransId="{D2A774AB-6110-4E9E-A4BE-8635C62D43A4}" sibTransId="{10173D92-53AF-4019-92E8-2B89FCDAF9C2}"/>
    <dgm:cxn modelId="{E180033B-5782-4FBE-B4FF-D04010E3F1B3}" srcId="{58047BAC-ED38-4C55-A429-9F26052944FD}" destId="{CD8AA889-2CE7-44D0-B245-4A679AF407E5}" srcOrd="1" destOrd="0" parTransId="{63F5B6CD-4DAB-449B-B9BE-AEA441F91641}" sibTransId="{041D11FF-2DF6-4D03-BAF2-FA87CD63F367}"/>
    <dgm:cxn modelId="{CA036F46-3F67-471D-9741-910DD31F85E5}" type="presOf" srcId="{B3FDE52E-7EC2-4973-ABD9-2C3A46662513}" destId="{9D3BB657-A773-44A0-9BD5-5657C5E58E28}" srcOrd="0" destOrd="0" presId="urn:microsoft.com/office/officeart/2005/8/layout/hProcess9"/>
    <dgm:cxn modelId="{897C939D-E5FC-46B8-9C56-B9F2638131A5}" type="presOf" srcId="{C4807C75-6A23-4A0B-8373-21F63DF237DA}" destId="{2B3C4C2D-0E95-4F25-8C3B-A3B575CBB766}" srcOrd="0" destOrd="0" presId="urn:microsoft.com/office/officeart/2005/8/layout/hProcess9"/>
    <dgm:cxn modelId="{627C3146-C110-401A-91CC-B97751DEA33F}" type="presOf" srcId="{CD8AA889-2CE7-44D0-B245-4A679AF407E5}" destId="{04471A64-90DC-41A2-A030-4F44A82DB3F9}" srcOrd="0" destOrd="0" presId="urn:microsoft.com/office/officeart/2005/8/layout/hProcess9"/>
    <dgm:cxn modelId="{7C87E490-1337-4904-AFE2-FB5A26DF196D}" type="presOf" srcId="{58047BAC-ED38-4C55-A429-9F26052944FD}" destId="{46F69517-6CAE-46A6-A1F4-41E505BD2ADC}" srcOrd="0" destOrd="0" presId="urn:microsoft.com/office/officeart/2005/8/layout/hProcess9"/>
    <dgm:cxn modelId="{909308D2-3D29-4B22-9248-94795F19E2A8}" srcId="{58047BAC-ED38-4C55-A429-9F26052944FD}" destId="{C4807C75-6A23-4A0B-8373-21F63DF237DA}" srcOrd="0" destOrd="0" parTransId="{E8BD0D21-0D7D-4C15-A1E7-8A551903459D}" sibTransId="{FA48CB5E-9EB3-42E0-83EC-4CA3C9EBE3C3}"/>
    <dgm:cxn modelId="{E56B030B-C48D-4846-899B-B3C308676240}" type="presParOf" srcId="{46F69517-6CAE-46A6-A1F4-41E505BD2ADC}" destId="{D88D22B5-8B72-4BF3-B925-22B199ECEBB6}" srcOrd="0" destOrd="0" presId="urn:microsoft.com/office/officeart/2005/8/layout/hProcess9"/>
    <dgm:cxn modelId="{46C12228-2987-4D92-AF07-AA1814BD3838}" type="presParOf" srcId="{46F69517-6CAE-46A6-A1F4-41E505BD2ADC}" destId="{AE2AB970-7B7E-4EB5-8A58-EB337EDE07C7}" srcOrd="1" destOrd="0" presId="urn:microsoft.com/office/officeart/2005/8/layout/hProcess9"/>
    <dgm:cxn modelId="{3F36DFBC-E41C-4578-9C8E-560128F56B71}" type="presParOf" srcId="{AE2AB970-7B7E-4EB5-8A58-EB337EDE07C7}" destId="{2B3C4C2D-0E95-4F25-8C3B-A3B575CBB766}" srcOrd="0" destOrd="0" presId="urn:microsoft.com/office/officeart/2005/8/layout/hProcess9"/>
    <dgm:cxn modelId="{CAFFAAD9-5CD0-4BCB-8286-B6102FD06993}" type="presParOf" srcId="{AE2AB970-7B7E-4EB5-8A58-EB337EDE07C7}" destId="{4A20688F-D4E3-4FBD-81E6-7A37D43F10D9}" srcOrd="1" destOrd="0" presId="urn:microsoft.com/office/officeart/2005/8/layout/hProcess9"/>
    <dgm:cxn modelId="{58479F9F-16D9-4AF7-A259-9B9290EDC7A6}" type="presParOf" srcId="{AE2AB970-7B7E-4EB5-8A58-EB337EDE07C7}" destId="{04471A64-90DC-41A2-A030-4F44A82DB3F9}" srcOrd="2" destOrd="0" presId="urn:microsoft.com/office/officeart/2005/8/layout/hProcess9"/>
    <dgm:cxn modelId="{565C8491-02CA-4526-912B-F537DB4832A4}" type="presParOf" srcId="{AE2AB970-7B7E-4EB5-8A58-EB337EDE07C7}" destId="{DA6B1DCC-A32B-4859-B8BD-9570C7A7BF50}" srcOrd="3" destOrd="0" presId="urn:microsoft.com/office/officeart/2005/8/layout/hProcess9"/>
    <dgm:cxn modelId="{8092D1C5-39F0-451E-A729-14F00C90BB57}" type="presParOf" srcId="{AE2AB970-7B7E-4EB5-8A58-EB337EDE07C7}" destId="{9D3BB657-A773-44A0-9BD5-5657C5E58E2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D22B5-8B72-4BF3-B925-22B199ECEBB6}">
      <dsp:nvSpPr>
        <dsp:cNvPr id="0" name=""/>
        <dsp:cNvSpPr/>
      </dsp:nvSpPr>
      <dsp:spPr>
        <a:xfrm>
          <a:off x="457199" y="0"/>
          <a:ext cx="5181600" cy="4064000"/>
        </a:xfrm>
        <a:prstGeom prst="rightArrow">
          <a:avLst/>
        </a:prstGeom>
        <a:solidFill>
          <a:srgbClr val="52197E"/>
        </a:solidFill>
        <a:ln>
          <a:noFill/>
        </a:ln>
        <a:effectLst/>
      </dsp:spPr>
      <dsp:style>
        <a:lnRef idx="0">
          <a:scrgbClr r="0" g="0" b="0"/>
        </a:lnRef>
        <a:fillRef idx="1">
          <a:scrgbClr r="0" g="0" b="0"/>
        </a:fillRef>
        <a:effectRef idx="0">
          <a:scrgbClr r="0" g="0" b="0"/>
        </a:effectRef>
        <a:fontRef idx="minor"/>
      </dsp:style>
    </dsp:sp>
    <dsp:sp modelId="{2B3C4C2D-0E95-4F25-8C3B-A3B575CBB766}">
      <dsp:nvSpPr>
        <dsp:cNvPr id="0" name=""/>
        <dsp:cNvSpPr/>
      </dsp:nvSpPr>
      <dsp:spPr>
        <a:xfrm>
          <a:off x="3104" y="1219199"/>
          <a:ext cx="1953531" cy="1625600"/>
        </a:xfrm>
        <a:prstGeom prst="roundRect">
          <a:avLst/>
        </a:prstGeom>
        <a:solidFill>
          <a:srgbClr val="68B832"/>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CA" sz="2300" kern="1200" dirty="0" smtClean="0">
              <a:solidFill>
                <a:srgbClr val="000000"/>
              </a:solidFill>
            </a:rPr>
            <a:t>Screening</a:t>
          </a:r>
          <a:endParaRPr lang="en-CA" sz="2300" kern="1200" dirty="0">
            <a:solidFill>
              <a:srgbClr val="000000"/>
            </a:solidFill>
          </a:endParaRPr>
        </a:p>
      </dsp:txBody>
      <dsp:txXfrm>
        <a:off x="82459" y="1298554"/>
        <a:ext cx="1794821" cy="1466890"/>
      </dsp:txXfrm>
    </dsp:sp>
    <dsp:sp modelId="{04471A64-90DC-41A2-A030-4F44A82DB3F9}">
      <dsp:nvSpPr>
        <dsp:cNvPr id="0" name=""/>
        <dsp:cNvSpPr/>
      </dsp:nvSpPr>
      <dsp:spPr>
        <a:xfrm>
          <a:off x="2071234" y="1219199"/>
          <a:ext cx="1953531" cy="1625600"/>
        </a:xfrm>
        <a:prstGeom prst="roundRect">
          <a:avLst/>
        </a:prstGeom>
        <a:solidFill>
          <a:srgbClr val="68B832"/>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CA" sz="2300" kern="1200" dirty="0" smtClean="0">
              <a:solidFill>
                <a:srgbClr val="000000"/>
              </a:solidFill>
            </a:rPr>
            <a:t>At risk</a:t>
          </a:r>
          <a:endParaRPr lang="en-CA" sz="2300" kern="1200" dirty="0">
            <a:solidFill>
              <a:srgbClr val="000000"/>
            </a:solidFill>
          </a:endParaRPr>
        </a:p>
      </dsp:txBody>
      <dsp:txXfrm>
        <a:off x="2150589" y="1298554"/>
        <a:ext cx="1794821" cy="1466890"/>
      </dsp:txXfrm>
    </dsp:sp>
    <dsp:sp modelId="{9D3BB657-A773-44A0-9BD5-5657C5E58E28}">
      <dsp:nvSpPr>
        <dsp:cNvPr id="0" name=""/>
        <dsp:cNvSpPr/>
      </dsp:nvSpPr>
      <dsp:spPr>
        <a:xfrm>
          <a:off x="4139363" y="1219199"/>
          <a:ext cx="1953531" cy="1625600"/>
        </a:xfrm>
        <a:prstGeom prst="roundRect">
          <a:avLst/>
        </a:prstGeom>
        <a:solidFill>
          <a:srgbClr val="68B832"/>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CA" sz="2300" kern="1200" dirty="0" smtClean="0">
              <a:solidFill>
                <a:srgbClr val="000000"/>
              </a:solidFill>
            </a:rPr>
            <a:t>Assessment</a:t>
          </a:r>
          <a:endParaRPr lang="en-CA" sz="2300" kern="1200" dirty="0">
            <a:solidFill>
              <a:srgbClr val="000000"/>
            </a:solidFill>
          </a:endParaRPr>
        </a:p>
      </dsp:txBody>
      <dsp:txXfrm>
        <a:off x="4218718" y="1298554"/>
        <a:ext cx="1794821"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F02CB4-745A-42B6-815A-5C8D7B513BCC}" type="datetimeFigureOut">
              <a:rPr lang="es-ES" smtClean="0"/>
              <a:pPr/>
              <a:t>19/02/2019</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78A630-7EC7-49A2-8989-95E5B7B0A25D}" type="slidenum">
              <a:rPr lang="es-ES" smtClean="0"/>
              <a:pPr/>
              <a:t>‹#›</a:t>
            </a:fld>
            <a:endParaRPr lang="es-ES"/>
          </a:p>
        </p:txBody>
      </p:sp>
    </p:spTree>
    <p:extLst>
      <p:ext uri="{BB962C8B-B14F-4D97-AF65-F5344CB8AC3E}">
        <p14:creationId xmlns:p14="http://schemas.microsoft.com/office/powerpoint/2010/main" val="3162349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err="1" smtClean="0"/>
              <a:t>anthocyanin</a:t>
            </a:r>
            <a:endParaRPr lang="es-ES" dirty="0"/>
          </a:p>
        </p:txBody>
      </p:sp>
      <p:sp>
        <p:nvSpPr>
          <p:cNvPr id="4" name="Slide Number Placeholder 3"/>
          <p:cNvSpPr>
            <a:spLocks noGrp="1"/>
          </p:cNvSpPr>
          <p:nvPr>
            <p:ph type="sldNum" sz="quarter" idx="10"/>
          </p:nvPr>
        </p:nvSpPr>
        <p:spPr/>
        <p:txBody>
          <a:bodyPr/>
          <a:lstStyle/>
          <a:p>
            <a:fld id="{CDCABD9C-82F2-4E41-9545-0FC1C3F01B3D}"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75115E-8560-7745-AA2F-E551F03C63A3}" type="slidenum">
              <a:rPr lang="en-CA"/>
              <a:pPr>
                <a:defRPr/>
              </a:pPr>
              <a:t>20</a:t>
            </a:fld>
            <a:endParaRPr lang="en-CA"/>
          </a:p>
        </p:txBody>
      </p:sp>
      <p:sp>
        <p:nvSpPr>
          <p:cNvPr id="204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4803" name="Rectangle 3"/>
          <p:cNvSpPr>
            <a:spLocks noGrp="1" noChangeArrowheads="1"/>
          </p:cNvSpPr>
          <p:nvPr>
            <p:ph type="body" idx="1"/>
          </p:nvPr>
        </p:nvSpPr>
        <p:spPr/>
        <p:txBody>
          <a:bodyPr/>
          <a:lstStyle/>
          <a:p>
            <a:pPr eaLnBrk="1" hangingPunct="1">
              <a:defRPr/>
            </a:pPr>
            <a:endParaRPr lang="en-US" smtClean="0"/>
          </a:p>
        </p:txBody>
      </p:sp>
    </p:spTree>
    <p:extLst>
      <p:ext uri="{BB962C8B-B14F-4D97-AF65-F5344CB8AC3E}">
        <p14:creationId xmlns:p14="http://schemas.microsoft.com/office/powerpoint/2010/main" val="701738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0483"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09819697-AD7E-453A-AEE0-D834EEAC2756}" type="slidenum">
              <a:rPr lang="en-US" sz="1200">
                <a:latin typeface="+mn-lt"/>
              </a:rPr>
              <a:pPr algn="r">
                <a:defRPr/>
              </a:pPr>
              <a:t>21</a:t>
            </a:fld>
            <a:endParaRPr lang="en-US" sz="1200">
              <a:latin typeface="+mn-lt"/>
            </a:endParaRPr>
          </a:p>
        </p:txBody>
      </p:sp>
    </p:spTree>
    <p:extLst>
      <p:ext uri="{BB962C8B-B14F-4D97-AF65-F5344CB8AC3E}">
        <p14:creationId xmlns:p14="http://schemas.microsoft.com/office/powerpoint/2010/main" val="133233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5846DC-A4CE-9246-BBC0-6570C283FA3A}" type="slidenum">
              <a:rPr lang="en-US" smtClean="0"/>
              <a:t>26</a:t>
            </a:fld>
            <a:endParaRPr lang="en-US"/>
          </a:p>
        </p:txBody>
      </p:sp>
    </p:spTree>
    <p:extLst>
      <p:ext uri="{BB962C8B-B14F-4D97-AF65-F5344CB8AC3E}">
        <p14:creationId xmlns:p14="http://schemas.microsoft.com/office/powerpoint/2010/main" val="1320903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5846DC-A4CE-9246-BBC0-6570C283FA3A}" type="slidenum">
              <a:rPr lang="en-US" smtClean="0"/>
              <a:t>27</a:t>
            </a:fld>
            <a:endParaRPr lang="en-US"/>
          </a:p>
        </p:txBody>
      </p:sp>
    </p:spTree>
    <p:extLst>
      <p:ext uri="{BB962C8B-B14F-4D97-AF65-F5344CB8AC3E}">
        <p14:creationId xmlns:p14="http://schemas.microsoft.com/office/powerpoint/2010/main" val="1819674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F98F3EC-B80C-814F-B0F0-3C96023CFC1A}" type="slidenum">
              <a:rPr lang="en-CA"/>
              <a:pPr>
                <a:defRPr/>
              </a:pPr>
              <a:t>33</a:t>
            </a:fld>
            <a:endParaRPr lang="en-CA"/>
          </a:p>
        </p:txBody>
      </p:sp>
      <p:sp>
        <p:nvSpPr>
          <p:cNvPr id="206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6851" name="Rectangle 3"/>
          <p:cNvSpPr>
            <a:spLocks noGrp="1" noChangeArrowheads="1"/>
          </p:cNvSpPr>
          <p:nvPr>
            <p:ph type="body" idx="1"/>
          </p:nvPr>
        </p:nvSpPr>
        <p:spPr/>
        <p:txBody>
          <a:bodyPr/>
          <a:lstStyle/>
          <a:p>
            <a:pPr eaLnBrk="1" hangingPunct="1">
              <a:defRPr/>
            </a:pPr>
            <a:endParaRPr lang="en-US" dirty="0" smtClean="0"/>
          </a:p>
        </p:txBody>
      </p:sp>
    </p:spTree>
    <p:extLst>
      <p:ext uri="{BB962C8B-B14F-4D97-AF65-F5344CB8AC3E}">
        <p14:creationId xmlns:p14="http://schemas.microsoft.com/office/powerpoint/2010/main" val="1544817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4592D543-E9E2-45CE-9F7E-42D739892A18}" type="datetime1">
              <a:rPr lang="es-ES" smtClean="0"/>
              <a:pPr/>
              <a:t>19/02/2019</a:t>
            </a:fld>
            <a:endParaRPr lang="es-ES"/>
          </a:p>
        </p:txBody>
      </p:sp>
      <p:sp>
        <p:nvSpPr>
          <p:cNvPr id="5" name="Footer Placeholder 4"/>
          <p:cNvSpPr>
            <a:spLocks noGrp="1"/>
          </p:cNvSpPr>
          <p:nvPr>
            <p:ph type="ftr" sz="quarter" idx="11"/>
          </p:nvPr>
        </p:nvSpPr>
        <p:spPr/>
        <p:txBody>
          <a:bodyPr/>
          <a:lstStyle/>
          <a:p>
            <a:r>
              <a:rPr lang="es-ES" smtClean="0"/>
              <a:t>Dr. May Hamdan</a:t>
            </a:r>
            <a:endParaRPr lang="es-ES"/>
          </a:p>
        </p:txBody>
      </p:sp>
      <p:sp>
        <p:nvSpPr>
          <p:cNvPr id="6" name="Slide Number Placeholder 5"/>
          <p:cNvSpPr>
            <a:spLocks noGrp="1"/>
          </p:cNvSpPr>
          <p:nvPr>
            <p:ph type="sldNum" sz="quarter" idx="12"/>
          </p:nvPr>
        </p:nvSpPr>
        <p:spPr/>
        <p:txBody>
          <a:bodyPr/>
          <a:lstStyle/>
          <a:p>
            <a:fld id="{C2363583-D4B4-4B47-B795-AEA823D6C96F}" type="slidenum">
              <a:rPr lang="es-ES" smtClean="0"/>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GB"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082199E-BF85-4E00-8E00-E10C7F2157B2}" type="datetime1">
              <a:rPr lang="es-ES" smtClean="0"/>
              <a:pPr/>
              <a:t>19/02/2019</a:t>
            </a:fld>
            <a:endParaRPr lang="es-ES"/>
          </a:p>
        </p:txBody>
      </p:sp>
      <p:sp>
        <p:nvSpPr>
          <p:cNvPr id="6" name="Footer Placeholder 5"/>
          <p:cNvSpPr>
            <a:spLocks noGrp="1"/>
          </p:cNvSpPr>
          <p:nvPr>
            <p:ph type="ftr" sz="quarter" idx="11"/>
          </p:nvPr>
        </p:nvSpPr>
        <p:spPr/>
        <p:txBody>
          <a:bodyPr/>
          <a:lstStyle/>
          <a:p>
            <a:r>
              <a:rPr lang="es-ES" smtClean="0"/>
              <a:t>Dr. May Hamdan</a:t>
            </a:r>
            <a:endParaRPr lang="es-ES"/>
          </a:p>
        </p:txBody>
      </p:sp>
      <p:sp>
        <p:nvSpPr>
          <p:cNvPr id="7" name="Slide Number Placeholder 6"/>
          <p:cNvSpPr>
            <a:spLocks noGrp="1"/>
          </p:cNvSpPr>
          <p:nvPr>
            <p:ph type="sldNum" sz="quarter" idx="12"/>
          </p:nvPr>
        </p:nvSpPr>
        <p:spPr/>
        <p:txBody>
          <a:bodyPr/>
          <a:lstStyle/>
          <a:p>
            <a:fld id="{C2363583-D4B4-4B47-B795-AEA823D6C96F}" type="slidenum">
              <a:rPr lang="es-ES" smtClean="0"/>
              <a:pPr/>
              <a:t>‹#›</a:t>
            </a:fld>
            <a:endParaRPr lang="es-E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456960D3-72B2-417D-A2E2-144BA5E05637}" type="datetime1">
              <a:rPr lang="es-ES" smtClean="0"/>
              <a:pPr/>
              <a:t>19/02/2019</a:t>
            </a:fld>
            <a:endParaRPr lang="es-ES"/>
          </a:p>
        </p:txBody>
      </p:sp>
      <p:sp>
        <p:nvSpPr>
          <p:cNvPr id="5" name="Footer Placeholder 4"/>
          <p:cNvSpPr>
            <a:spLocks noGrp="1"/>
          </p:cNvSpPr>
          <p:nvPr>
            <p:ph type="ftr" sz="quarter" idx="11"/>
          </p:nvPr>
        </p:nvSpPr>
        <p:spPr/>
        <p:txBody>
          <a:bodyPr/>
          <a:lstStyle/>
          <a:p>
            <a:r>
              <a:rPr lang="es-ES" smtClean="0"/>
              <a:t>Dr. May Hamdan</a:t>
            </a:r>
            <a:endParaRPr lang="es-ES"/>
          </a:p>
        </p:txBody>
      </p:sp>
      <p:sp>
        <p:nvSpPr>
          <p:cNvPr id="6" name="Slide Number Placeholder 5"/>
          <p:cNvSpPr>
            <a:spLocks noGrp="1"/>
          </p:cNvSpPr>
          <p:nvPr>
            <p:ph type="sldNum" sz="quarter" idx="12"/>
          </p:nvPr>
        </p:nvSpPr>
        <p:spPr/>
        <p:txBody>
          <a:bodyPr/>
          <a:lstStyle/>
          <a:p>
            <a:fld id="{C2363583-D4B4-4B47-B795-AEA823D6C96F}" type="slidenum">
              <a:rPr lang="es-ES" smtClean="0"/>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823C069F-4BC4-476A-BF9C-45E87907FE9A}" type="datetime1">
              <a:rPr lang="es-ES" smtClean="0"/>
              <a:pPr/>
              <a:t>19/02/2019</a:t>
            </a:fld>
            <a:endParaRPr lang="es-ES"/>
          </a:p>
        </p:txBody>
      </p:sp>
      <p:sp>
        <p:nvSpPr>
          <p:cNvPr id="5" name="Footer Placeholder 4"/>
          <p:cNvSpPr>
            <a:spLocks noGrp="1"/>
          </p:cNvSpPr>
          <p:nvPr>
            <p:ph type="ftr" sz="quarter" idx="11"/>
          </p:nvPr>
        </p:nvSpPr>
        <p:spPr/>
        <p:txBody>
          <a:bodyPr/>
          <a:lstStyle/>
          <a:p>
            <a:r>
              <a:rPr lang="es-ES" smtClean="0"/>
              <a:t>Dr. May Hamdan</a:t>
            </a:r>
            <a:endParaRPr lang="es-ES"/>
          </a:p>
        </p:txBody>
      </p:sp>
      <p:sp>
        <p:nvSpPr>
          <p:cNvPr id="6" name="Slide Number Placeholder 5"/>
          <p:cNvSpPr>
            <a:spLocks noGrp="1"/>
          </p:cNvSpPr>
          <p:nvPr>
            <p:ph type="sldNum" sz="quarter" idx="12"/>
          </p:nvPr>
        </p:nvSpPr>
        <p:spPr/>
        <p:txBody>
          <a:bodyPr/>
          <a:lstStyle/>
          <a:p>
            <a:fld id="{C2363583-D4B4-4B47-B795-AEA823D6C96F}"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D57DE4DC-5728-47C5-B257-DD371E9A7344}" type="datetime1">
              <a:rPr lang="es-ES" smtClean="0"/>
              <a:pPr/>
              <a:t>19/02/2019</a:t>
            </a:fld>
            <a:endParaRPr lang="es-ES"/>
          </a:p>
        </p:txBody>
      </p:sp>
      <p:sp>
        <p:nvSpPr>
          <p:cNvPr id="5" name="Footer Placeholder 4"/>
          <p:cNvSpPr>
            <a:spLocks noGrp="1"/>
          </p:cNvSpPr>
          <p:nvPr>
            <p:ph type="ftr" sz="quarter" idx="11"/>
          </p:nvPr>
        </p:nvSpPr>
        <p:spPr/>
        <p:txBody>
          <a:bodyPr/>
          <a:lstStyle/>
          <a:p>
            <a:r>
              <a:rPr lang="es-ES" smtClean="0"/>
              <a:t>Dr. May Hamdan</a:t>
            </a:r>
            <a:endParaRPr lang="es-ES"/>
          </a:p>
        </p:txBody>
      </p:sp>
      <p:sp>
        <p:nvSpPr>
          <p:cNvPr id="6" name="Slide Number Placeholder 5"/>
          <p:cNvSpPr>
            <a:spLocks noGrp="1"/>
          </p:cNvSpPr>
          <p:nvPr>
            <p:ph type="sldNum" sz="quarter" idx="12"/>
          </p:nvPr>
        </p:nvSpPr>
        <p:spPr/>
        <p:txBody>
          <a:bodyPr/>
          <a:lstStyle/>
          <a:p>
            <a:fld id="{C2363583-D4B4-4B47-B795-AEA823D6C96F}" type="slidenum">
              <a:rPr lang="es-ES" smtClean="0"/>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GB"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F471FE1B-DDF1-4483-B3C5-4ABB2E80A0BE}" type="datetime1">
              <a:rPr lang="es-ES" smtClean="0"/>
              <a:pPr/>
              <a:t>19/02/2019</a:t>
            </a:fld>
            <a:endParaRPr lang="es-ES"/>
          </a:p>
        </p:txBody>
      </p:sp>
      <p:sp>
        <p:nvSpPr>
          <p:cNvPr id="5" name="Footer Placeholder 4"/>
          <p:cNvSpPr>
            <a:spLocks noGrp="1"/>
          </p:cNvSpPr>
          <p:nvPr>
            <p:ph type="ftr" sz="quarter" idx="11"/>
          </p:nvPr>
        </p:nvSpPr>
        <p:spPr/>
        <p:txBody>
          <a:bodyPr/>
          <a:lstStyle/>
          <a:p>
            <a:r>
              <a:rPr lang="es-ES" smtClean="0"/>
              <a:t>Dr. May Hamdan</a:t>
            </a:r>
            <a:endParaRPr lang="es-ES"/>
          </a:p>
        </p:txBody>
      </p:sp>
      <p:sp>
        <p:nvSpPr>
          <p:cNvPr id="6" name="Slide Number Placeholder 5"/>
          <p:cNvSpPr>
            <a:spLocks noGrp="1"/>
          </p:cNvSpPr>
          <p:nvPr>
            <p:ph type="sldNum" sz="quarter" idx="12"/>
          </p:nvPr>
        </p:nvSpPr>
        <p:spPr/>
        <p:txBody>
          <a:bodyPr/>
          <a:lstStyle/>
          <a:p>
            <a:fld id="{C2363583-D4B4-4B47-B795-AEA823D6C96F}" type="slidenum">
              <a:rPr lang="es-ES" smtClean="0"/>
              <a:pPr/>
              <a:t>‹#›</a:t>
            </a:fld>
            <a:endParaRPr lang="es-E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E2EE3F5-5603-4968-815E-783FE49CFA63}" type="datetime1">
              <a:rPr lang="es-ES" smtClean="0"/>
              <a:pPr/>
              <a:t>19/02/2019</a:t>
            </a:fld>
            <a:endParaRPr lang="es-ES"/>
          </a:p>
        </p:txBody>
      </p:sp>
      <p:sp>
        <p:nvSpPr>
          <p:cNvPr id="5" name="Footer Placeholder 4"/>
          <p:cNvSpPr>
            <a:spLocks noGrp="1"/>
          </p:cNvSpPr>
          <p:nvPr>
            <p:ph type="ftr" sz="quarter" idx="11"/>
          </p:nvPr>
        </p:nvSpPr>
        <p:spPr/>
        <p:txBody>
          <a:bodyPr/>
          <a:lstStyle/>
          <a:p>
            <a:r>
              <a:rPr lang="es-ES" smtClean="0"/>
              <a:t>Dr. May Hamdan</a:t>
            </a:r>
            <a:endParaRPr lang="es-ES"/>
          </a:p>
        </p:txBody>
      </p:sp>
      <p:sp>
        <p:nvSpPr>
          <p:cNvPr id="6" name="Slide Number Placeholder 5"/>
          <p:cNvSpPr>
            <a:spLocks noGrp="1"/>
          </p:cNvSpPr>
          <p:nvPr>
            <p:ph type="sldNum" sz="quarter" idx="12"/>
          </p:nvPr>
        </p:nvSpPr>
        <p:spPr/>
        <p:txBody>
          <a:bodyPr/>
          <a:lstStyle/>
          <a:p>
            <a:fld id="{C2363583-D4B4-4B47-B795-AEA823D6C96F}"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GB"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0BEC8AA5-63D7-4336-B534-7EEAC984BA4E}" type="datetime1">
              <a:rPr lang="es-ES" smtClean="0"/>
              <a:pPr/>
              <a:t>19/02/2019</a:t>
            </a:fld>
            <a:endParaRPr lang="es-ES"/>
          </a:p>
        </p:txBody>
      </p:sp>
      <p:sp>
        <p:nvSpPr>
          <p:cNvPr id="6" name="Footer Placeholder 5"/>
          <p:cNvSpPr>
            <a:spLocks noGrp="1"/>
          </p:cNvSpPr>
          <p:nvPr>
            <p:ph type="ftr" sz="quarter" idx="11"/>
          </p:nvPr>
        </p:nvSpPr>
        <p:spPr/>
        <p:txBody>
          <a:bodyPr/>
          <a:lstStyle/>
          <a:p>
            <a:r>
              <a:rPr lang="es-ES" smtClean="0"/>
              <a:t>Dr. May Hamdan</a:t>
            </a:r>
            <a:endParaRPr lang="es-ES"/>
          </a:p>
        </p:txBody>
      </p:sp>
      <p:sp>
        <p:nvSpPr>
          <p:cNvPr id="7" name="Slide Number Placeholder 6"/>
          <p:cNvSpPr>
            <a:spLocks noGrp="1"/>
          </p:cNvSpPr>
          <p:nvPr>
            <p:ph type="sldNum" sz="quarter" idx="12"/>
          </p:nvPr>
        </p:nvSpPr>
        <p:spPr/>
        <p:txBody>
          <a:bodyPr/>
          <a:lstStyle/>
          <a:p>
            <a:fld id="{C2363583-D4B4-4B47-B795-AEA823D6C96F}" type="slidenum">
              <a:rPr lang="es-ES" smtClean="0"/>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28FB3A93-5F3B-456A-A63B-E2316B9B80A8}" type="datetime1">
              <a:rPr lang="es-ES" smtClean="0"/>
              <a:pPr/>
              <a:t>19/02/2019</a:t>
            </a:fld>
            <a:endParaRPr lang="es-ES"/>
          </a:p>
        </p:txBody>
      </p:sp>
      <p:sp>
        <p:nvSpPr>
          <p:cNvPr id="8" name="Footer Placeholder 7"/>
          <p:cNvSpPr>
            <a:spLocks noGrp="1"/>
          </p:cNvSpPr>
          <p:nvPr>
            <p:ph type="ftr" sz="quarter" idx="11"/>
          </p:nvPr>
        </p:nvSpPr>
        <p:spPr/>
        <p:txBody>
          <a:bodyPr/>
          <a:lstStyle/>
          <a:p>
            <a:r>
              <a:rPr lang="es-ES" smtClean="0"/>
              <a:t>Dr. May Hamdan</a:t>
            </a:r>
            <a:endParaRPr lang="es-ES"/>
          </a:p>
        </p:txBody>
      </p:sp>
      <p:sp>
        <p:nvSpPr>
          <p:cNvPr id="9" name="Slide Number Placeholder 8"/>
          <p:cNvSpPr>
            <a:spLocks noGrp="1"/>
          </p:cNvSpPr>
          <p:nvPr>
            <p:ph type="sldNum" sz="quarter" idx="12"/>
          </p:nvPr>
        </p:nvSpPr>
        <p:spPr/>
        <p:txBody>
          <a:bodyPr/>
          <a:lstStyle/>
          <a:p>
            <a:fld id="{C2363583-D4B4-4B47-B795-AEA823D6C96F}"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70949AB1-3D41-46E9-A65D-8935DA06B412}" type="datetime1">
              <a:rPr lang="es-ES" smtClean="0"/>
              <a:pPr/>
              <a:t>19/02/2019</a:t>
            </a:fld>
            <a:endParaRPr lang="es-ES"/>
          </a:p>
        </p:txBody>
      </p:sp>
      <p:sp>
        <p:nvSpPr>
          <p:cNvPr id="4" name="Footer Placeholder 3"/>
          <p:cNvSpPr>
            <a:spLocks noGrp="1"/>
          </p:cNvSpPr>
          <p:nvPr>
            <p:ph type="ftr" sz="quarter" idx="11"/>
          </p:nvPr>
        </p:nvSpPr>
        <p:spPr/>
        <p:txBody>
          <a:bodyPr/>
          <a:lstStyle/>
          <a:p>
            <a:r>
              <a:rPr lang="es-ES" smtClean="0"/>
              <a:t>Dr. May Hamdan</a:t>
            </a:r>
            <a:endParaRPr lang="es-ES"/>
          </a:p>
        </p:txBody>
      </p:sp>
      <p:sp>
        <p:nvSpPr>
          <p:cNvPr id="5" name="Slide Number Placeholder 4"/>
          <p:cNvSpPr>
            <a:spLocks noGrp="1"/>
          </p:cNvSpPr>
          <p:nvPr>
            <p:ph type="sldNum" sz="quarter" idx="12"/>
          </p:nvPr>
        </p:nvSpPr>
        <p:spPr/>
        <p:txBody>
          <a:bodyPr/>
          <a:lstStyle/>
          <a:p>
            <a:fld id="{C2363583-D4B4-4B47-B795-AEA823D6C96F}"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8608F9-7664-43AC-BD2C-2F68DD2D9D11}" type="datetime1">
              <a:rPr lang="es-ES" smtClean="0"/>
              <a:pPr/>
              <a:t>19/02/2019</a:t>
            </a:fld>
            <a:endParaRPr lang="es-ES"/>
          </a:p>
        </p:txBody>
      </p:sp>
      <p:sp>
        <p:nvSpPr>
          <p:cNvPr id="3" name="Footer Placeholder 2"/>
          <p:cNvSpPr>
            <a:spLocks noGrp="1"/>
          </p:cNvSpPr>
          <p:nvPr>
            <p:ph type="ftr" sz="quarter" idx="11"/>
          </p:nvPr>
        </p:nvSpPr>
        <p:spPr/>
        <p:txBody>
          <a:bodyPr/>
          <a:lstStyle/>
          <a:p>
            <a:r>
              <a:rPr lang="es-ES" smtClean="0"/>
              <a:t>Dr. May Hamdan</a:t>
            </a:r>
            <a:endParaRPr lang="es-ES"/>
          </a:p>
        </p:txBody>
      </p:sp>
      <p:sp>
        <p:nvSpPr>
          <p:cNvPr id="4" name="Slide Number Placeholder 3"/>
          <p:cNvSpPr>
            <a:spLocks noGrp="1"/>
          </p:cNvSpPr>
          <p:nvPr>
            <p:ph type="sldNum" sz="quarter" idx="12"/>
          </p:nvPr>
        </p:nvSpPr>
        <p:spPr/>
        <p:txBody>
          <a:bodyPr/>
          <a:lstStyle/>
          <a:p>
            <a:fld id="{C2363583-D4B4-4B47-B795-AEA823D6C96F}" type="slidenum">
              <a:rPr lang="es-ES" smtClean="0"/>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GB"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DC46634-40E0-4718-96D4-36C58EF1EBC7}" type="datetime1">
              <a:rPr lang="es-ES" smtClean="0"/>
              <a:pPr/>
              <a:t>19/02/2019</a:t>
            </a:fld>
            <a:endParaRPr lang="es-ES"/>
          </a:p>
        </p:txBody>
      </p:sp>
      <p:sp>
        <p:nvSpPr>
          <p:cNvPr id="6" name="Footer Placeholder 5"/>
          <p:cNvSpPr>
            <a:spLocks noGrp="1"/>
          </p:cNvSpPr>
          <p:nvPr>
            <p:ph type="ftr" sz="quarter" idx="11"/>
          </p:nvPr>
        </p:nvSpPr>
        <p:spPr/>
        <p:txBody>
          <a:bodyPr/>
          <a:lstStyle/>
          <a:p>
            <a:r>
              <a:rPr lang="es-ES" smtClean="0"/>
              <a:t>Dr. May Hamdan</a:t>
            </a:r>
            <a:endParaRPr lang="es-ES"/>
          </a:p>
        </p:txBody>
      </p:sp>
      <p:sp>
        <p:nvSpPr>
          <p:cNvPr id="7" name="Slide Number Placeholder 6"/>
          <p:cNvSpPr>
            <a:spLocks noGrp="1"/>
          </p:cNvSpPr>
          <p:nvPr>
            <p:ph type="sldNum" sz="quarter" idx="12"/>
          </p:nvPr>
        </p:nvSpPr>
        <p:spPr/>
        <p:txBody>
          <a:bodyPr/>
          <a:lstStyle/>
          <a:p>
            <a:fld id="{C2363583-D4B4-4B47-B795-AEA823D6C96F}" type="slidenum">
              <a:rPr lang="es-ES" smtClean="0"/>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F471FE1B-DDF1-4483-B3C5-4ABB2E80A0BE}" type="datetime1">
              <a:rPr lang="es-ES" smtClean="0"/>
              <a:pPr/>
              <a:t>19/02/2019</a:t>
            </a:fld>
            <a:endParaRPr lang="es-E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r>
              <a:rPr lang="es-ES" smtClean="0"/>
              <a:t>Dr. May Hamdan</a:t>
            </a:r>
            <a:endParaRPr lang="es-E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C2363583-D4B4-4B47-B795-AEA823D6C96F}"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0"/>
            <a:ext cx="8534400" cy="1143000"/>
          </a:xfrm>
        </p:spPr>
        <p:txBody>
          <a:bodyPr>
            <a:noAutofit/>
          </a:bodyPr>
          <a:lstStyle/>
          <a:p>
            <a:r>
              <a:rPr lang="en-US" sz="4800" dirty="0" smtClean="0">
                <a:latin typeface="Comic Sans MS" pitchFamily="66" charset="0"/>
              </a:rPr>
              <a:t/>
            </a:r>
            <a:br>
              <a:rPr lang="en-US" sz="4800" dirty="0" smtClean="0">
                <a:latin typeface="Comic Sans MS" pitchFamily="66" charset="0"/>
              </a:rPr>
            </a:br>
            <a:r>
              <a:rPr lang="en-US" sz="4800" dirty="0" smtClean="0">
                <a:latin typeface="Comic Sans MS" pitchFamily="66" charset="0"/>
              </a:rPr>
              <a:t>The basics of a healthy diet</a:t>
            </a:r>
            <a:endParaRPr lang="es-ES" sz="4800" dirty="0">
              <a:latin typeface="Comic Sans MS" pitchFamily="66" charset="0"/>
            </a:endParaRPr>
          </a:p>
        </p:txBody>
      </p:sp>
      <p:sp>
        <p:nvSpPr>
          <p:cNvPr id="3" name="Slide Number Placeholder 2"/>
          <p:cNvSpPr>
            <a:spLocks noGrp="1"/>
          </p:cNvSpPr>
          <p:nvPr>
            <p:ph type="sldNum" sz="quarter" idx="12"/>
          </p:nvPr>
        </p:nvSpPr>
        <p:spPr/>
        <p:txBody>
          <a:bodyPr/>
          <a:lstStyle/>
          <a:p>
            <a:fld id="{B6F15528-21DE-4FAA-801E-634DDDAF4B2B}" type="slidenum">
              <a:rPr lang="en-US" sz="2400" smtClean="0"/>
              <a:pPr/>
              <a:t>1</a:t>
            </a:fld>
            <a:endParaRPr lang="en-US" sz="2400" dirty="0"/>
          </a:p>
        </p:txBody>
      </p:sp>
      <p:sp>
        <p:nvSpPr>
          <p:cNvPr id="4" name="Subtitle 2"/>
          <p:cNvSpPr txBox="1">
            <a:spLocks/>
          </p:cNvSpPr>
          <p:nvPr/>
        </p:nvSpPr>
        <p:spPr>
          <a:xfrm>
            <a:off x="6629400" y="5867400"/>
            <a:ext cx="2133600" cy="685800"/>
          </a:xfrm>
          <a:prstGeom prst="rect">
            <a:avLst/>
          </a:prstGeom>
        </p:spPr>
        <p:txBody>
          <a:bodyPr>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pPr>
            <a:r>
              <a:rPr lang="en-US" b="1" dirty="0" smtClean="0">
                <a:solidFill>
                  <a:srgbClr val="2C7C9F"/>
                </a:solidFill>
                <a:latin typeface="Comic Sans MS" pitchFamily="66" charset="0"/>
              </a:rPr>
              <a:t>Alma Irshaid</a:t>
            </a:r>
          </a:p>
          <a:p>
            <a:pPr marL="0" indent="0">
              <a:buNone/>
            </a:pPr>
            <a:endParaRPr lang="en-US" b="1" dirty="0">
              <a:solidFill>
                <a:schemeClr val="tx1"/>
              </a:solidFill>
              <a:latin typeface="Comic Sans MS" pitchFamily="66" charset="0"/>
            </a:endParaRPr>
          </a:p>
        </p:txBody>
      </p:sp>
      <p:sp>
        <p:nvSpPr>
          <p:cNvPr id="5" name="TextBox 4"/>
          <p:cNvSpPr txBox="1"/>
          <p:nvPr/>
        </p:nvSpPr>
        <p:spPr>
          <a:xfrm>
            <a:off x="12899571" y="1106714"/>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304800"/>
            <a:ext cx="8042276" cy="5638801"/>
          </a:xfrm>
        </p:spPr>
        <p:txBody>
          <a:bodyPr>
            <a:normAutofit lnSpcReduction="10000"/>
          </a:bodyPr>
          <a:lstStyle/>
          <a:p>
            <a:endParaRPr lang="es-ES" dirty="0" smtClean="0"/>
          </a:p>
          <a:p>
            <a:r>
              <a:rPr lang="es-ES" dirty="0" err="1" smtClean="0"/>
              <a:t>Importance</a:t>
            </a:r>
            <a:r>
              <a:rPr lang="es-ES" dirty="0" smtClean="0"/>
              <a:t> of </a:t>
            </a:r>
            <a:r>
              <a:rPr lang="es-ES" dirty="0" err="1" smtClean="0"/>
              <a:t>variety</a:t>
            </a:r>
            <a:r>
              <a:rPr lang="es-ES" dirty="0" smtClean="0"/>
              <a:t>:</a:t>
            </a:r>
          </a:p>
          <a:p>
            <a:pPr marL="514350" indent="-514350">
              <a:buFont typeface="+mj-lt"/>
              <a:buAutoNum type="arabicPeriod"/>
            </a:pPr>
            <a:r>
              <a:rPr lang="en-US" dirty="0" smtClean="0"/>
              <a:t>M</a:t>
            </a:r>
            <a:r>
              <a:rPr lang="es-ES" dirty="0" err="1" smtClean="0"/>
              <a:t>eals</a:t>
            </a:r>
            <a:r>
              <a:rPr lang="es-ES" dirty="0" smtClean="0"/>
              <a:t> </a:t>
            </a:r>
            <a:r>
              <a:rPr lang="es-ES" dirty="0" err="1" smtClean="0"/>
              <a:t>become</a:t>
            </a:r>
            <a:r>
              <a:rPr lang="es-ES" dirty="0" smtClean="0"/>
              <a:t> more </a:t>
            </a:r>
            <a:r>
              <a:rPr lang="es-ES" dirty="0" err="1" smtClean="0"/>
              <a:t>interesting</a:t>
            </a:r>
            <a:r>
              <a:rPr lang="es-ES" dirty="0" smtClean="0"/>
              <a:t> </a:t>
            </a:r>
          </a:p>
          <a:p>
            <a:pPr marL="514350" indent="-514350">
              <a:buFont typeface="+mj-lt"/>
              <a:buAutoNum type="arabicPeriod"/>
            </a:pPr>
            <a:r>
              <a:rPr lang="es-ES" dirty="0" err="1"/>
              <a:t>E</a:t>
            </a:r>
            <a:r>
              <a:rPr lang="es-ES" dirty="0" err="1" smtClean="0"/>
              <a:t>nsure</a:t>
            </a:r>
            <a:r>
              <a:rPr lang="es-ES" dirty="0" smtClean="0"/>
              <a:t> </a:t>
            </a:r>
            <a:r>
              <a:rPr lang="es-ES" dirty="0" err="1" smtClean="0"/>
              <a:t>that</a:t>
            </a:r>
            <a:r>
              <a:rPr lang="es-ES" dirty="0" smtClean="0"/>
              <a:t> a </a:t>
            </a:r>
            <a:r>
              <a:rPr lang="es-ES" dirty="0" err="1" smtClean="0"/>
              <a:t>diet</a:t>
            </a:r>
            <a:r>
              <a:rPr lang="es-ES" dirty="0" smtClean="0"/>
              <a:t> </a:t>
            </a:r>
            <a:r>
              <a:rPr lang="es-ES" dirty="0" err="1" smtClean="0"/>
              <a:t>contains</a:t>
            </a:r>
            <a:r>
              <a:rPr lang="es-ES" dirty="0" smtClean="0"/>
              <a:t> </a:t>
            </a:r>
            <a:r>
              <a:rPr lang="es-ES" dirty="0" err="1" smtClean="0"/>
              <a:t>sufficient</a:t>
            </a:r>
            <a:r>
              <a:rPr lang="es-ES" dirty="0" smtClean="0"/>
              <a:t> </a:t>
            </a:r>
            <a:r>
              <a:rPr lang="es-ES" dirty="0" err="1" smtClean="0"/>
              <a:t>nutrients</a:t>
            </a:r>
            <a:r>
              <a:rPr lang="es-ES" dirty="0" smtClean="0"/>
              <a:t>.</a:t>
            </a:r>
          </a:p>
          <a:p>
            <a:pPr marL="514350" indent="-514350">
              <a:buFont typeface="+mj-lt"/>
              <a:buAutoNum type="arabicPeriod"/>
            </a:pPr>
            <a:endParaRPr lang="es-ES" dirty="0" smtClean="0"/>
          </a:p>
          <a:p>
            <a:pPr>
              <a:buNone/>
            </a:pPr>
            <a:r>
              <a:rPr lang="es-ES" dirty="0" err="1" smtClean="0">
                <a:solidFill>
                  <a:srgbClr val="FF6600"/>
                </a:solidFill>
              </a:rPr>
              <a:t>Example</a:t>
            </a:r>
            <a:r>
              <a:rPr lang="es-ES" dirty="0" smtClean="0">
                <a:solidFill>
                  <a:srgbClr val="FF6600"/>
                </a:solidFill>
              </a:rPr>
              <a:t> 2:</a:t>
            </a:r>
          </a:p>
          <a:p>
            <a:pPr>
              <a:buNone/>
            </a:pPr>
            <a:r>
              <a:rPr lang="en-US" dirty="0" smtClean="0"/>
              <a:t>Daily consumption of carrots as a vegetable source?</a:t>
            </a:r>
          </a:p>
          <a:p>
            <a:pPr>
              <a:buNone/>
            </a:pPr>
            <a:r>
              <a:rPr lang="en-US" dirty="0" smtClean="0"/>
              <a:t>* Consumption of a varied vegetables and fruits for a rich supply of phytochemicals </a:t>
            </a:r>
          </a:p>
          <a:p>
            <a:pPr>
              <a:buNone/>
            </a:pPr>
            <a:r>
              <a:rPr lang="en-US" b="1" dirty="0" smtClean="0"/>
              <a:t> </a:t>
            </a:r>
            <a:endParaRPr lang="es-ES" b="1" dirty="0"/>
          </a:p>
        </p:txBody>
      </p:sp>
      <p:sp>
        <p:nvSpPr>
          <p:cNvPr id="4" name="Slide Number Placeholder 3"/>
          <p:cNvSpPr>
            <a:spLocks noGrp="1"/>
          </p:cNvSpPr>
          <p:nvPr>
            <p:ph type="sldNum" sz="quarter" idx="12"/>
          </p:nvPr>
        </p:nvSpPr>
        <p:spPr/>
        <p:txBody>
          <a:bodyPr/>
          <a:lstStyle/>
          <a:p>
            <a:fld id="{B6F15528-21DE-4FAA-801E-634DDDAF4B2B}" type="slidenum">
              <a:rPr lang="en-US" sz="2400" smtClean="0"/>
              <a:pPr/>
              <a:t>10</a:t>
            </a:fld>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04800"/>
            <a:ext cx="8042276" cy="1336956"/>
          </a:xfrm>
        </p:spPr>
        <p:txBody>
          <a:bodyPr>
            <a:normAutofit/>
          </a:bodyPr>
          <a:lstStyle/>
          <a:p>
            <a:r>
              <a:rPr lang="en-US" sz="3600" b="1" dirty="0" smtClean="0">
                <a:solidFill>
                  <a:schemeClr val="accent3">
                    <a:lumMod val="75000"/>
                  </a:schemeClr>
                </a:solidFill>
              </a:rPr>
              <a:t>Moderation</a:t>
            </a:r>
            <a:endParaRPr lang="es-ES" sz="3600" dirty="0"/>
          </a:p>
        </p:txBody>
      </p:sp>
      <p:sp>
        <p:nvSpPr>
          <p:cNvPr id="3" name="Content Placeholder 2"/>
          <p:cNvSpPr>
            <a:spLocks noGrp="1"/>
          </p:cNvSpPr>
          <p:nvPr>
            <p:ph idx="1"/>
          </p:nvPr>
        </p:nvSpPr>
        <p:spPr>
          <a:xfrm>
            <a:off x="533400" y="1295400"/>
            <a:ext cx="8042276" cy="5257800"/>
          </a:xfrm>
        </p:spPr>
        <p:txBody>
          <a:bodyPr>
            <a:normAutofit/>
          </a:bodyPr>
          <a:lstStyle/>
          <a:p>
            <a:r>
              <a:rPr lang="en-US" dirty="0" smtClean="0"/>
              <a:t>Mostly referred to portion size</a:t>
            </a:r>
          </a:p>
          <a:p>
            <a:r>
              <a:rPr lang="en-US" dirty="0" smtClean="0"/>
              <a:t>Eating moderately from all groups avoiding overconsumption</a:t>
            </a:r>
          </a:p>
          <a:p>
            <a:pPr>
              <a:buNone/>
            </a:pPr>
            <a:r>
              <a:rPr lang="es-ES" dirty="0" err="1" smtClean="0">
                <a:solidFill>
                  <a:srgbClr val="FF6600"/>
                </a:solidFill>
              </a:rPr>
              <a:t>Example</a:t>
            </a:r>
            <a:r>
              <a:rPr lang="es-ES" dirty="0" smtClean="0">
                <a:solidFill>
                  <a:srgbClr val="FF6600"/>
                </a:solidFill>
              </a:rPr>
              <a:t>:</a:t>
            </a:r>
          </a:p>
          <a:p>
            <a:pPr>
              <a:buFontTx/>
              <a:buChar char="-"/>
            </a:pPr>
            <a:r>
              <a:rPr lang="es-ES" dirty="0" err="1" smtClean="0"/>
              <a:t>You</a:t>
            </a:r>
            <a:r>
              <a:rPr lang="es-ES" dirty="0" smtClean="0"/>
              <a:t> can </a:t>
            </a:r>
            <a:r>
              <a:rPr lang="es-ES" dirty="0" err="1" smtClean="0"/>
              <a:t>eat</a:t>
            </a:r>
            <a:r>
              <a:rPr lang="es-ES" dirty="0" smtClean="0"/>
              <a:t> </a:t>
            </a:r>
            <a:r>
              <a:rPr lang="es-ES" dirty="0" err="1" smtClean="0"/>
              <a:t>something</a:t>
            </a:r>
            <a:r>
              <a:rPr lang="es-ES" dirty="0" smtClean="0"/>
              <a:t> </a:t>
            </a:r>
            <a:r>
              <a:rPr lang="es-ES" dirty="0" err="1" smtClean="0"/>
              <a:t>high</a:t>
            </a:r>
            <a:r>
              <a:rPr lang="es-ES" dirty="0" smtClean="0"/>
              <a:t> in </a:t>
            </a:r>
            <a:r>
              <a:rPr lang="es-ES" dirty="0" err="1" smtClean="0"/>
              <a:t>fat</a:t>
            </a:r>
            <a:r>
              <a:rPr lang="es-ES" dirty="0" smtClean="0"/>
              <a:t>, </a:t>
            </a:r>
            <a:r>
              <a:rPr lang="es-ES" dirty="0" err="1" smtClean="0"/>
              <a:t>sugar</a:t>
            </a:r>
            <a:r>
              <a:rPr lang="es-ES" dirty="0" smtClean="0"/>
              <a:t> </a:t>
            </a:r>
            <a:r>
              <a:rPr lang="es-ES" dirty="0" err="1" smtClean="0"/>
              <a:t>or</a:t>
            </a:r>
            <a:r>
              <a:rPr lang="es-ES" dirty="0" smtClean="0"/>
              <a:t> </a:t>
            </a:r>
            <a:r>
              <a:rPr lang="es-ES" dirty="0" err="1" smtClean="0"/>
              <a:t>energy</a:t>
            </a:r>
            <a:r>
              <a:rPr lang="es-ES" dirty="0" smtClean="0"/>
              <a:t> and </a:t>
            </a:r>
            <a:r>
              <a:rPr lang="es-ES" dirty="0" err="1" smtClean="0"/>
              <a:t>eat</a:t>
            </a:r>
            <a:r>
              <a:rPr lang="es-ES" dirty="0" smtClean="0"/>
              <a:t> a </a:t>
            </a:r>
            <a:r>
              <a:rPr lang="es-ES" dirty="0" err="1" smtClean="0"/>
              <a:t>healthier</a:t>
            </a:r>
            <a:r>
              <a:rPr lang="es-ES" dirty="0" smtClean="0"/>
              <a:t> </a:t>
            </a:r>
            <a:r>
              <a:rPr lang="es-ES" dirty="0" err="1" smtClean="0"/>
              <a:t>option</a:t>
            </a:r>
            <a:r>
              <a:rPr lang="es-ES" dirty="0" smtClean="0"/>
              <a:t> </a:t>
            </a:r>
            <a:r>
              <a:rPr lang="es-ES" dirty="0" err="1" smtClean="0"/>
              <a:t>on</a:t>
            </a:r>
            <a:r>
              <a:rPr lang="es-ES" dirty="0" smtClean="0"/>
              <a:t> the </a:t>
            </a:r>
            <a:r>
              <a:rPr lang="es-ES" dirty="0" err="1" smtClean="0"/>
              <a:t>coming</a:t>
            </a:r>
            <a:r>
              <a:rPr lang="es-ES" dirty="0" smtClean="0"/>
              <a:t> </a:t>
            </a:r>
            <a:r>
              <a:rPr lang="es-ES" dirty="0" err="1" smtClean="0"/>
              <a:t>meal</a:t>
            </a:r>
            <a:endParaRPr lang="es-ES" dirty="0" smtClean="0"/>
          </a:p>
          <a:p>
            <a:pPr marL="457200" indent="-457200">
              <a:buAutoNum type="alphaUcPeriod"/>
            </a:pPr>
            <a:r>
              <a:rPr lang="es-ES" dirty="0" err="1" smtClean="0"/>
              <a:t>Cheese</a:t>
            </a:r>
            <a:r>
              <a:rPr lang="es-ES" dirty="0" smtClean="0"/>
              <a:t> </a:t>
            </a:r>
            <a:r>
              <a:rPr lang="es-ES" dirty="0" err="1" smtClean="0"/>
              <a:t>burger</a:t>
            </a:r>
            <a:r>
              <a:rPr lang="es-ES" dirty="0" smtClean="0"/>
              <a:t> </a:t>
            </a:r>
            <a:r>
              <a:rPr lang="es-ES" dirty="0" err="1" smtClean="0"/>
              <a:t>on</a:t>
            </a:r>
            <a:r>
              <a:rPr lang="es-ES" dirty="0" smtClean="0"/>
              <a:t> lunch </a:t>
            </a:r>
            <a:r>
              <a:rPr lang="es-ES" dirty="0" err="1" smtClean="0"/>
              <a:t>then</a:t>
            </a:r>
            <a:r>
              <a:rPr lang="es-ES" dirty="0" smtClean="0"/>
              <a:t> a </a:t>
            </a:r>
            <a:r>
              <a:rPr lang="es-ES" dirty="0" err="1" smtClean="0"/>
              <a:t>fruit</a:t>
            </a:r>
            <a:r>
              <a:rPr lang="es-ES" dirty="0" smtClean="0"/>
              <a:t> salad </a:t>
            </a:r>
            <a:r>
              <a:rPr lang="es-ES" dirty="0" err="1" smtClean="0"/>
              <a:t>on</a:t>
            </a:r>
            <a:r>
              <a:rPr lang="es-ES" dirty="0" smtClean="0"/>
              <a:t> </a:t>
            </a:r>
            <a:r>
              <a:rPr lang="es-ES" dirty="0" err="1" smtClean="0"/>
              <a:t>dinner</a:t>
            </a:r>
            <a:endParaRPr lang="es-ES" dirty="0" smtClean="0"/>
          </a:p>
          <a:p>
            <a:pPr marL="457200" indent="-457200">
              <a:buAutoNum type="alphaUcPeriod"/>
            </a:pPr>
            <a:r>
              <a:rPr lang="es-ES" dirty="0" err="1" smtClean="0"/>
              <a:t>You</a:t>
            </a:r>
            <a:r>
              <a:rPr lang="es-ES" dirty="0" smtClean="0"/>
              <a:t> </a:t>
            </a:r>
            <a:r>
              <a:rPr lang="es-ES" dirty="0" err="1" smtClean="0"/>
              <a:t>prefer</a:t>
            </a:r>
            <a:r>
              <a:rPr lang="es-ES" dirty="0" smtClean="0"/>
              <a:t> </a:t>
            </a:r>
            <a:r>
              <a:rPr lang="es-ES" dirty="0" err="1" smtClean="0"/>
              <a:t>high-fat</a:t>
            </a:r>
            <a:r>
              <a:rPr lang="es-ES" dirty="0" smtClean="0"/>
              <a:t> </a:t>
            </a:r>
            <a:r>
              <a:rPr lang="es-ES" dirty="0" err="1" smtClean="0"/>
              <a:t>milk</a:t>
            </a:r>
            <a:r>
              <a:rPr lang="es-ES" dirty="0" smtClean="0"/>
              <a:t>, use a </a:t>
            </a:r>
            <a:r>
              <a:rPr lang="es-ES" dirty="0" err="1" smtClean="0"/>
              <a:t>low-fat</a:t>
            </a:r>
            <a:r>
              <a:rPr lang="es-ES" dirty="0" smtClean="0"/>
              <a:t> salad </a:t>
            </a:r>
            <a:r>
              <a:rPr lang="es-ES" dirty="0" err="1" smtClean="0"/>
              <a:t>dressing</a:t>
            </a:r>
            <a:endParaRPr lang="es-ES" dirty="0" smtClean="0"/>
          </a:p>
          <a:p>
            <a:pPr marL="457200" indent="-457200">
              <a:buAutoNum type="alphaUcPeriod"/>
            </a:pPr>
            <a:endParaRPr lang="es-ES" dirty="0" smtClean="0"/>
          </a:p>
          <a:p>
            <a:pPr marL="457200" indent="-457200">
              <a:buAutoNum type="alphaUcPeriod"/>
            </a:pPr>
            <a:endParaRPr lang="es-ES" dirty="0" smtClean="0"/>
          </a:p>
          <a:p>
            <a:pPr marL="457200" indent="-457200">
              <a:buAutoNum type="alphaUcPeriod"/>
            </a:pPr>
            <a:endParaRPr lang="es-ES" dirty="0" smtClean="0"/>
          </a:p>
          <a:p>
            <a:pPr>
              <a:buFontTx/>
              <a:buChar char="-"/>
            </a:pPr>
            <a:endParaRPr lang="en-US" dirty="0" smtClean="0"/>
          </a:p>
          <a:p>
            <a:endParaRPr lang="en-US" dirty="0" smtClean="0"/>
          </a:p>
          <a:p>
            <a:endParaRPr lang="es-ES" dirty="0"/>
          </a:p>
        </p:txBody>
      </p:sp>
      <p:sp>
        <p:nvSpPr>
          <p:cNvPr id="4" name="Slide Number Placeholder 3"/>
          <p:cNvSpPr>
            <a:spLocks noGrp="1"/>
          </p:cNvSpPr>
          <p:nvPr>
            <p:ph type="sldNum" sz="quarter" idx="12"/>
          </p:nvPr>
        </p:nvSpPr>
        <p:spPr/>
        <p:txBody>
          <a:bodyPr/>
          <a:lstStyle/>
          <a:p>
            <a:fld id="{B6F15528-21DE-4FAA-801E-634DDDAF4B2B}" type="slidenum">
              <a:rPr lang="en-US" sz="2400" smtClean="0"/>
              <a:pPr/>
              <a:t>11</a:t>
            </a:fld>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6019800"/>
          </a:xfrm>
        </p:spPr>
        <p:txBody>
          <a:bodyPr>
            <a:normAutofit/>
          </a:bodyPr>
          <a:lstStyle/>
          <a:p>
            <a:r>
              <a:rPr lang="en-US" dirty="0" smtClean="0"/>
              <a:t>Don’t eliminate food</a:t>
            </a:r>
          </a:p>
          <a:p>
            <a:endParaRPr lang="en-US" dirty="0" smtClean="0"/>
          </a:p>
          <a:p>
            <a:r>
              <a:rPr lang="en-US" dirty="0" smtClean="0"/>
              <a:t>There are no “Good” or “Bad” food</a:t>
            </a:r>
          </a:p>
          <a:p>
            <a:pPr marL="0" indent="0">
              <a:buNone/>
            </a:pPr>
            <a:endParaRPr lang="en-US" dirty="0" smtClean="0"/>
          </a:p>
          <a:p>
            <a:r>
              <a:rPr lang="en-US" dirty="0" smtClean="0"/>
              <a:t>High Consumption of fatty or sugary food (Fatty meats, fried food, refined starches…) can increase the risk of nutrition-related chronic diseases </a:t>
            </a:r>
          </a:p>
        </p:txBody>
      </p:sp>
      <p:sp>
        <p:nvSpPr>
          <p:cNvPr id="4" name="Slide Number Placeholder 3"/>
          <p:cNvSpPr>
            <a:spLocks noGrp="1"/>
          </p:cNvSpPr>
          <p:nvPr>
            <p:ph type="sldNum" sz="quarter" idx="12"/>
          </p:nvPr>
        </p:nvSpPr>
        <p:spPr/>
        <p:txBody>
          <a:bodyPr/>
          <a:lstStyle/>
          <a:p>
            <a:fld id="{C2363583-D4B4-4B47-B795-AEA823D6C96F}" type="slidenum">
              <a:rPr lang="es-ES" sz="2400" smtClean="0"/>
              <a:pPr/>
              <a:t>12</a:t>
            </a:fld>
            <a:endParaRPr lang="es-E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04800"/>
            <a:ext cx="8042276" cy="1336956"/>
          </a:xfrm>
        </p:spPr>
        <p:txBody>
          <a:bodyPr>
            <a:normAutofit/>
          </a:bodyPr>
          <a:lstStyle/>
          <a:p>
            <a:r>
              <a:rPr lang="en-US" b="1" dirty="0" smtClean="0">
                <a:solidFill>
                  <a:schemeClr val="accent3">
                    <a:lumMod val="75000"/>
                  </a:schemeClr>
                </a:solidFill>
              </a:rPr>
              <a:t>Nutrient density</a:t>
            </a:r>
            <a:endParaRPr lang="es-ES" dirty="0"/>
          </a:p>
        </p:txBody>
      </p:sp>
      <p:sp>
        <p:nvSpPr>
          <p:cNvPr id="3" name="Content Placeholder 2"/>
          <p:cNvSpPr>
            <a:spLocks noGrp="1"/>
          </p:cNvSpPr>
          <p:nvPr>
            <p:ph idx="1"/>
          </p:nvPr>
        </p:nvSpPr>
        <p:spPr>
          <a:xfrm>
            <a:off x="304800" y="1143000"/>
            <a:ext cx="8583705" cy="5132667"/>
          </a:xfrm>
        </p:spPr>
        <p:txBody>
          <a:bodyPr>
            <a:normAutofit/>
          </a:bodyPr>
          <a:lstStyle/>
          <a:p>
            <a:r>
              <a:rPr lang="en-US" dirty="0"/>
              <a:t>T</a:t>
            </a:r>
            <a:r>
              <a:rPr lang="en-US" dirty="0" smtClean="0"/>
              <a:t>he </a:t>
            </a:r>
            <a:r>
              <a:rPr lang="en-US" dirty="0"/>
              <a:t>nutrients a food provides relative to the energy it provides. The more nutrients and the fewer </a:t>
            </a:r>
            <a:r>
              <a:rPr lang="en-US" dirty="0" err="1"/>
              <a:t>kcalories</a:t>
            </a:r>
            <a:r>
              <a:rPr lang="en-US" dirty="0"/>
              <a:t>, the higher the nutrient density. </a:t>
            </a:r>
          </a:p>
          <a:p>
            <a:r>
              <a:rPr lang="en-US" dirty="0" smtClean="0"/>
              <a:t>Used as a nutritional assessment for the quality of food</a:t>
            </a:r>
          </a:p>
          <a:p>
            <a:r>
              <a:rPr lang="en-US" dirty="0" smtClean="0"/>
              <a:t>Vitamin and mineral content of food with the energy it provides is a measure of nutrient density</a:t>
            </a:r>
          </a:p>
          <a:p>
            <a:r>
              <a:rPr lang="en-US" dirty="0"/>
              <a:t>To calculate the nutrient density, divide milligrams by </a:t>
            </a:r>
            <a:r>
              <a:rPr lang="en-US" dirty="0" err="1"/>
              <a:t>kcalories</a:t>
            </a:r>
            <a:r>
              <a:rPr lang="en-US" dirty="0"/>
              <a:t>: </a:t>
            </a:r>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C2363583-D4B4-4B47-B795-AEA823D6C96F}" type="slidenum">
              <a:rPr lang="es-ES" sz="2400" smtClean="0"/>
              <a:pPr/>
              <a:t>13</a:t>
            </a:fld>
            <a:endParaRPr lang="es-ES" sz="2400" dirty="0"/>
          </a:p>
        </p:txBody>
      </p:sp>
      <p:graphicFrame>
        <p:nvGraphicFramePr>
          <p:cNvPr id="6" name="Table 5"/>
          <p:cNvGraphicFramePr>
            <a:graphicFrameLocks noGrp="1"/>
          </p:cNvGraphicFramePr>
          <p:nvPr>
            <p:extLst>
              <p:ext uri="{D42A27DB-BD31-4B8C-83A1-F6EECF244321}">
                <p14:modId xmlns:p14="http://schemas.microsoft.com/office/powerpoint/2010/main" val="845113553"/>
              </p:ext>
            </p:extLst>
          </p:nvPr>
        </p:nvGraphicFramePr>
        <p:xfrm>
          <a:off x="1295400" y="4988560"/>
          <a:ext cx="6096000" cy="1107440"/>
        </p:xfrm>
        <a:graphic>
          <a:graphicData uri="http://schemas.openxmlformats.org/drawingml/2006/table">
            <a:tbl>
              <a:tblPr firstRow="1" bandRow="1">
                <a:tableStyleId>{69012ECD-51FC-41F1-AA8D-1B2483CD663E}</a:tableStyleId>
              </a:tblPr>
              <a:tblGrid>
                <a:gridCol w="3048000"/>
                <a:gridCol w="3048000"/>
              </a:tblGrid>
              <a:tr h="299038">
                <a:tc>
                  <a:txBody>
                    <a:bodyPr/>
                    <a:lstStyle/>
                    <a:p>
                      <a:r>
                        <a:rPr lang="en-US" dirty="0" smtClean="0"/>
                        <a:t>1 cup of milk</a:t>
                      </a:r>
                      <a:endParaRPr lang="en-US" dirty="0"/>
                    </a:p>
                  </a:txBody>
                  <a:tcPr/>
                </a:tc>
                <a:tc>
                  <a:txBody>
                    <a:bodyPr/>
                    <a:lstStyle/>
                    <a:p>
                      <a:r>
                        <a:rPr lang="en-US" dirty="0" smtClean="0"/>
                        <a:t>½ cup of cooked beans</a:t>
                      </a:r>
                      <a:endParaRPr lang="en-US" dirty="0"/>
                    </a:p>
                  </a:txBody>
                  <a:tcPr/>
                </a:tc>
              </a:tr>
              <a:tr h="370840">
                <a:tc>
                  <a:txBody>
                    <a:bodyPr/>
                    <a:lstStyle/>
                    <a:p>
                      <a:r>
                        <a:rPr lang="en-US" dirty="0" smtClean="0"/>
                        <a:t>300 mg calcium</a:t>
                      </a:r>
                      <a:endParaRPr lang="en-US" dirty="0"/>
                    </a:p>
                  </a:txBody>
                  <a:tcPr/>
                </a:tc>
                <a:tc>
                  <a:txBody>
                    <a:bodyPr/>
                    <a:lstStyle/>
                    <a:p>
                      <a:r>
                        <a:rPr lang="en-US" dirty="0" smtClean="0"/>
                        <a:t>100 mg calcium</a:t>
                      </a:r>
                      <a:endParaRPr lang="en-US" dirty="0"/>
                    </a:p>
                  </a:txBody>
                  <a:tcPr/>
                </a:tc>
              </a:tr>
              <a:tr h="370840">
                <a:tc>
                  <a:txBody>
                    <a:bodyPr/>
                    <a:lstStyle/>
                    <a:p>
                      <a:r>
                        <a:rPr lang="en-US" dirty="0" smtClean="0"/>
                        <a:t>85 kcal</a:t>
                      </a:r>
                      <a:endParaRPr lang="en-US" dirty="0"/>
                    </a:p>
                  </a:txBody>
                  <a:tcPr/>
                </a:tc>
                <a:tc>
                  <a:txBody>
                    <a:bodyPr/>
                    <a:lstStyle/>
                    <a:p>
                      <a:r>
                        <a:rPr lang="en-US" dirty="0" smtClean="0"/>
                        <a:t>15 kcal</a:t>
                      </a:r>
                      <a:endParaRPr lang="en-US"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838200"/>
            <a:ext cx="8042276" cy="5105401"/>
          </a:xfrm>
        </p:spPr>
        <p:txBody>
          <a:bodyPr>
            <a:normAutofit/>
          </a:bodyPr>
          <a:lstStyle/>
          <a:p>
            <a:r>
              <a:rPr lang="en-US" dirty="0" smtClean="0"/>
              <a:t>Empty-calorie: a term for food high in sugar and/or fat and have low content of nutrients</a:t>
            </a:r>
          </a:p>
          <a:p>
            <a:endParaRPr lang="en-US" dirty="0" smtClean="0"/>
          </a:p>
          <a:p>
            <a:r>
              <a:rPr lang="en-US" dirty="0" smtClean="0"/>
              <a:t>Certain cases need nutrient dense more than others</a:t>
            </a:r>
          </a:p>
          <a:p>
            <a:pPr>
              <a:buFontTx/>
              <a:buChar char="-"/>
            </a:pPr>
            <a:r>
              <a:rPr lang="en-US" dirty="0" smtClean="0"/>
              <a:t>Older people</a:t>
            </a:r>
          </a:p>
          <a:p>
            <a:pPr>
              <a:buFontTx/>
              <a:buChar char="-"/>
            </a:pPr>
            <a:r>
              <a:rPr lang="en-US" dirty="0" smtClean="0"/>
              <a:t>People on weight –loss diet plans</a:t>
            </a:r>
            <a:endParaRPr lang="es-ES" dirty="0" smtClean="0"/>
          </a:p>
        </p:txBody>
      </p:sp>
      <p:sp>
        <p:nvSpPr>
          <p:cNvPr id="4" name="Slide Number Placeholder 3"/>
          <p:cNvSpPr>
            <a:spLocks noGrp="1"/>
          </p:cNvSpPr>
          <p:nvPr>
            <p:ph type="sldNum" sz="quarter" idx="12"/>
          </p:nvPr>
        </p:nvSpPr>
        <p:spPr/>
        <p:txBody>
          <a:bodyPr/>
          <a:lstStyle/>
          <a:p>
            <a:fld id="{C2363583-D4B4-4B47-B795-AEA823D6C96F}" type="slidenum">
              <a:rPr lang="es-ES" sz="2400" smtClean="0"/>
              <a:pPr/>
              <a:t>14</a:t>
            </a:fld>
            <a:endParaRPr lang="es-E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066800" y="838200"/>
            <a:ext cx="6624241" cy="53816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C2363583-D4B4-4B47-B795-AEA823D6C96F}" type="slidenum">
              <a:rPr lang="es-ES" sz="2400" smtClean="0"/>
              <a:pPr/>
              <a:t>15</a:t>
            </a:fld>
            <a:endParaRPr lang="es-E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04800"/>
            <a:ext cx="8042276" cy="1336956"/>
          </a:xfrm>
        </p:spPr>
        <p:txBody>
          <a:bodyPr>
            <a:normAutofit/>
          </a:bodyPr>
          <a:lstStyle/>
          <a:p>
            <a:r>
              <a:rPr lang="en-US" b="1" dirty="0" smtClean="0">
                <a:solidFill>
                  <a:schemeClr val="accent3">
                    <a:lumMod val="75000"/>
                  </a:schemeClr>
                </a:solidFill>
              </a:rPr>
              <a:t>Energy </a:t>
            </a:r>
            <a:r>
              <a:rPr lang="en-US" b="1" dirty="0">
                <a:solidFill>
                  <a:schemeClr val="accent3">
                    <a:lumMod val="75000"/>
                  </a:schemeClr>
                </a:solidFill>
              </a:rPr>
              <a:t>density</a:t>
            </a:r>
            <a:endParaRPr lang="es-ES" dirty="0"/>
          </a:p>
        </p:txBody>
      </p:sp>
      <p:sp>
        <p:nvSpPr>
          <p:cNvPr id="3" name="Content Placeholder 2"/>
          <p:cNvSpPr>
            <a:spLocks noGrp="1"/>
          </p:cNvSpPr>
          <p:nvPr>
            <p:ph idx="1"/>
          </p:nvPr>
        </p:nvSpPr>
        <p:spPr/>
        <p:txBody>
          <a:bodyPr>
            <a:normAutofit/>
          </a:bodyPr>
          <a:lstStyle/>
          <a:p>
            <a:pPr>
              <a:buFontTx/>
              <a:buChar char="•"/>
            </a:pPr>
            <a:r>
              <a:rPr lang="en-US" dirty="0" smtClean="0"/>
              <a:t>A</a:t>
            </a:r>
            <a:r>
              <a:rPr lang="en-US" b="1" dirty="0" smtClean="0"/>
              <a:t> </a:t>
            </a:r>
            <a:r>
              <a:rPr lang="en-US" dirty="0" smtClean="0"/>
              <a:t>comparison </a:t>
            </a:r>
            <a:r>
              <a:rPr lang="en-US" dirty="0"/>
              <a:t>of the energy content of a food with the weight of the food. </a:t>
            </a:r>
          </a:p>
          <a:p>
            <a:pPr>
              <a:buFontTx/>
              <a:buChar char="•"/>
            </a:pPr>
            <a:r>
              <a:rPr lang="en-US" dirty="0" smtClean="0"/>
              <a:t>An </a:t>
            </a:r>
            <a:r>
              <a:rPr lang="en-US" dirty="0"/>
              <a:t>energy-dense food is high in energy content but weighs very little (e.g., many fried foods), </a:t>
            </a:r>
            <a:endParaRPr lang="en-US" dirty="0" smtClean="0"/>
          </a:p>
          <a:p>
            <a:pPr>
              <a:buFontTx/>
              <a:buChar char="•"/>
            </a:pPr>
            <a:r>
              <a:rPr lang="en-US" dirty="0" smtClean="0"/>
              <a:t>Low energy-density food, </a:t>
            </a:r>
            <a:r>
              <a:rPr lang="en-US" dirty="0"/>
              <a:t>such as an orange, weighs a lot but is low in energy </a:t>
            </a:r>
            <a:r>
              <a:rPr lang="es-ES" dirty="0" err="1"/>
              <a:t>content</a:t>
            </a:r>
            <a:r>
              <a:rPr lang="es-ES" dirty="0"/>
              <a:t>.</a:t>
            </a:r>
          </a:p>
          <a:p>
            <a:pPr marL="0" indent="0">
              <a:buNone/>
            </a:pPr>
            <a:endParaRPr lang="en-US" dirty="0" smtClean="0"/>
          </a:p>
        </p:txBody>
      </p:sp>
      <p:sp>
        <p:nvSpPr>
          <p:cNvPr id="4" name="Slide Number Placeholder 3"/>
          <p:cNvSpPr>
            <a:spLocks noGrp="1"/>
          </p:cNvSpPr>
          <p:nvPr>
            <p:ph type="sldNum" sz="quarter" idx="12"/>
          </p:nvPr>
        </p:nvSpPr>
        <p:spPr/>
        <p:txBody>
          <a:bodyPr/>
          <a:lstStyle/>
          <a:p>
            <a:fld id="{C2363583-D4B4-4B47-B795-AEA823D6C96F}" type="slidenum">
              <a:rPr lang="es-ES" sz="2400" smtClean="0"/>
              <a:pPr/>
              <a:t>16</a:t>
            </a:fld>
            <a:endParaRPr lang="es-E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304800"/>
            <a:ext cx="8042276" cy="5638801"/>
          </a:xfrm>
        </p:spPr>
        <p:txBody>
          <a:bodyPr>
            <a:normAutofit/>
          </a:bodyPr>
          <a:lstStyle/>
          <a:p>
            <a:r>
              <a:rPr lang="es-ES" dirty="0" err="1" smtClean="0">
                <a:solidFill>
                  <a:srgbClr val="FF6600"/>
                </a:solidFill>
              </a:rPr>
              <a:t>Examples</a:t>
            </a:r>
            <a:r>
              <a:rPr lang="es-ES" dirty="0" smtClean="0">
                <a:solidFill>
                  <a:srgbClr val="FF6600"/>
                </a:solidFill>
              </a:rPr>
              <a:t>:</a:t>
            </a:r>
          </a:p>
          <a:p>
            <a:pPr marL="457200" indent="-457200">
              <a:buAutoNum type="arabicPeriod"/>
            </a:pPr>
            <a:r>
              <a:rPr lang="es-ES" dirty="0" err="1" smtClean="0"/>
              <a:t>Very</a:t>
            </a:r>
            <a:r>
              <a:rPr lang="es-ES" dirty="0" smtClean="0"/>
              <a:t> </a:t>
            </a:r>
            <a:r>
              <a:rPr lang="es-ES" dirty="0" err="1"/>
              <a:t>l</a:t>
            </a:r>
            <a:r>
              <a:rPr lang="es-ES" dirty="0" err="1" smtClean="0"/>
              <a:t>ow</a:t>
            </a:r>
            <a:r>
              <a:rPr lang="es-ES" dirty="0" smtClean="0"/>
              <a:t> </a:t>
            </a:r>
            <a:r>
              <a:rPr lang="es-ES" dirty="0" err="1" smtClean="0"/>
              <a:t>energy</a:t>
            </a:r>
            <a:r>
              <a:rPr lang="es-ES" dirty="0" smtClean="0"/>
              <a:t>-dense </a:t>
            </a:r>
            <a:r>
              <a:rPr lang="es-ES" dirty="0" err="1" smtClean="0"/>
              <a:t>food</a:t>
            </a:r>
            <a:r>
              <a:rPr lang="es-ES" dirty="0" smtClean="0"/>
              <a:t> </a:t>
            </a:r>
            <a:r>
              <a:rPr lang="es-ES" dirty="0"/>
              <a:t>(</a:t>
            </a:r>
            <a:r>
              <a:rPr lang="es-ES" dirty="0" err="1"/>
              <a:t>less</a:t>
            </a:r>
            <a:r>
              <a:rPr lang="es-ES" dirty="0"/>
              <a:t> </a:t>
            </a:r>
            <a:r>
              <a:rPr lang="es-ES" dirty="0" err="1"/>
              <a:t>than</a:t>
            </a:r>
            <a:r>
              <a:rPr lang="es-ES" dirty="0"/>
              <a:t> 0.6 kcal/g)</a:t>
            </a:r>
            <a:r>
              <a:rPr lang="es-ES" dirty="0" smtClean="0"/>
              <a:t>:</a:t>
            </a:r>
          </a:p>
          <a:p>
            <a:pPr>
              <a:buFontTx/>
              <a:buChar char="-"/>
            </a:pPr>
            <a:r>
              <a:rPr lang="es-ES" dirty="0" err="1" smtClean="0"/>
              <a:t>Lettuce</a:t>
            </a:r>
            <a:r>
              <a:rPr lang="es-ES" dirty="0"/>
              <a:t>, </a:t>
            </a:r>
            <a:r>
              <a:rPr lang="es-ES" dirty="0" err="1"/>
              <a:t>tomatoes</a:t>
            </a:r>
            <a:r>
              <a:rPr lang="es-ES" dirty="0"/>
              <a:t>, </a:t>
            </a:r>
            <a:r>
              <a:rPr lang="es-ES" dirty="0" err="1"/>
              <a:t>strawberries</a:t>
            </a:r>
            <a:r>
              <a:rPr lang="es-ES" dirty="0"/>
              <a:t>, </a:t>
            </a:r>
            <a:r>
              <a:rPr lang="es-ES" dirty="0" err="1"/>
              <a:t>broccoli</a:t>
            </a:r>
            <a:r>
              <a:rPr lang="es-ES" dirty="0"/>
              <a:t>, </a:t>
            </a:r>
            <a:r>
              <a:rPr lang="es-ES" dirty="0" err="1"/>
              <a:t>fat</a:t>
            </a:r>
            <a:r>
              <a:rPr lang="es-ES" dirty="0"/>
              <a:t>-free </a:t>
            </a:r>
            <a:r>
              <a:rPr lang="es-ES" dirty="0" err="1"/>
              <a:t>milk</a:t>
            </a:r>
            <a:r>
              <a:rPr lang="es-ES" dirty="0"/>
              <a:t>, vegetable </a:t>
            </a:r>
            <a:r>
              <a:rPr lang="es-ES" dirty="0" err="1" smtClean="0"/>
              <a:t>soups</a:t>
            </a:r>
            <a:endParaRPr lang="es-ES" dirty="0"/>
          </a:p>
          <a:p>
            <a:pPr marL="457200" indent="-457200">
              <a:buAutoNum type="arabicPeriod"/>
            </a:pPr>
            <a:endParaRPr lang="es-ES" dirty="0" smtClean="0"/>
          </a:p>
          <a:p>
            <a:pPr marL="457200" indent="-457200">
              <a:buFont typeface="+mj-lt"/>
              <a:buAutoNum type="arabicPeriod" startAt="2"/>
            </a:pPr>
            <a:r>
              <a:rPr lang="es-ES" dirty="0" err="1" smtClean="0"/>
              <a:t>Low</a:t>
            </a:r>
            <a:r>
              <a:rPr lang="es-ES" dirty="0"/>
              <a:t> </a:t>
            </a:r>
            <a:r>
              <a:rPr lang="es-ES" dirty="0" err="1" smtClean="0"/>
              <a:t>energy</a:t>
            </a:r>
            <a:r>
              <a:rPr lang="es-ES" dirty="0" smtClean="0"/>
              <a:t>- </a:t>
            </a:r>
            <a:r>
              <a:rPr lang="es-ES" dirty="0" err="1"/>
              <a:t>d</a:t>
            </a:r>
            <a:r>
              <a:rPr lang="es-ES" dirty="0" err="1" smtClean="0"/>
              <a:t>ensity</a:t>
            </a:r>
            <a:r>
              <a:rPr lang="es-ES" dirty="0" smtClean="0"/>
              <a:t> </a:t>
            </a:r>
            <a:r>
              <a:rPr lang="es-ES" dirty="0"/>
              <a:t>(0.6 </a:t>
            </a:r>
            <a:r>
              <a:rPr lang="es-ES" dirty="0" err="1"/>
              <a:t>to</a:t>
            </a:r>
            <a:r>
              <a:rPr lang="es-ES" dirty="0"/>
              <a:t> 1.5 kcal/g</a:t>
            </a:r>
            <a:r>
              <a:rPr lang="es-ES" dirty="0" smtClean="0"/>
              <a:t>)</a:t>
            </a:r>
          </a:p>
          <a:p>
            <a:pPr marL="0" indent="0">
              <a:buNone/>
            </a:pPr>
            <a:r>
              <a:rPr lang="es-ES" dirty="0" smtClean="0"/>
              <a:t>- </a:t>
            </a:r>
            <a:r>
              <a:rPr lang="es-ES" dirty="0" err="1" smtClean="0"/>
              <a:t>Whole-fat</a:t>
            </a:r>
            <a:r>
              <a:rPr lang="es-ES" dirty="0" smtClean="0"/>
              <a:t> </a:t>
            </a:r>
            <a:r>
              <a:rPr lang="es-ES" dirty="0" err="1" smtClean="0"/>
              <a:t>milk</a:t>
            </a:r>
            <a:r>
              <a:rPr lang="es-ES" dirty="0" smtClean="0"/>
              <a:t>, </a:t>
            </a:r>
            <a:r>
              <a:rPr lang="es-ES" dirty="0" err="1"/>
              <a:t>b</a:t>
            </a:r>
            <a:r>
              <a:rPr lang="es-ES" dirty="0" err="1" smtClean="0"/>
              <a:t>eans</a:t>
            </a:r>
            <a:r>
              <a:rPr lang="es-ES" dirty="0" smtClean="0"/>
              <a:t>, bananas, </a:t>
            </a:r>
            <a:r>
              <a:rPr lang="es-ES" dirty="0" err="1"/>
              <a:t>o</a:t>
            </a:r>
            <a:r>
              <a:rPr lang="es-ES" dirty="0" err="1" smtClean="0"/>
              <a:t>atmeal</a:t>
            </a:r>
            <a:endParaRPr lang="es-ES" dirty="0"/>
          </a:p>
          <a:p>
            <a:pPr marL="0" indent="0">
              <a:buNone/>
            </a:pPr>
            <a:endParaRPr lang="es-ES" dirty="0"/>
          </a:p>
          <a:p>
            <a:pPr marL="457200" indent="-457200">
              <a:buAutoNum type="arabicPeriod" startAt="2"/>
            </a:pPr>
            <a:endParaRPr lang="es-ES" dirty="0"/>
          </a:p>
          <a:p>
            <a:pPr marL="0" indent="0">
              <a:buNone/>
            </a:pPr>
            <a:endParaRPr lang="es-ES" dirty="0"/>
          </a:p>
        </p:txBody>
      </p:sp>
      <p:sp>
        <p:nvSpPr>
          <p:cNvPr id="4" name="Slide Number Placeholder 3"/>
          <p:cNvSpPr>
            <a:spLocks noGrp="1"/>
          </p:cNvSpPr>
          <p:nvPr>
            <p:ph type="sldNum" sz="quarter" idx="12"/>
          </p:nvPr>
        </p:nvSpPr>
        <p:spPr/>
        <p:txBody>
          <a:bodyPr/>
          <a:lstStyle/>
          <a:p>
            <a:fld id="{C2363583-D4B4-4B47-B795-AEA823D6C96F}" type="slidenum">
              <a:rPr lang="es-ES" sz="2400" smtClean="0"/>
              <a:pPr/>
              <a:t>17</a:t>
            </a:fld>
            <a:endParaRPr lang="es-E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609600"/>
            <a:ext cx="8042276" cy="5715000"/>
          </a:xfrm>
        </p:spPr>
        <p:txBody>
          <a:bodyPr>
            <a:normAutofit lnSpcReduction="10000"/>
          </a:bodyPr>
          <a:lstStyle/>
          <a:p>
            <a:pPr marL="457200" indent="-457200">
              <a:buFont typeface="+mj-lt"/>
              <a:buAutoNum type="arabicPeriod" startAt="3"/>
            </a:pPr>
            <a:r>
              <a:rPr lang="es-ES" dirty="0" smtClean="0"/>
              <a:t>Medium </a:t>
            </a:r>
            <a:r>
              <a:rPr lang="es-ES" dirty="0" err="1" smtClean="0"/>
              <a:t>energy</a:t>
            </a:r>
            <a:r>
              <a:rPr lang="es-ES" dirty="0" smtClean="0"/>
              <a:t>- </a:t>
            </a:r>
            <a:r>
              <a:rPr lang="es-ES" dirty="0" err="1"/>
              <a:t>d</a:t>
            </a:r>
            <a:r>
              <a:rPr lang="es-ES" dirty="0" err="1" smtClean="0"/>
              <a:t>ensity</a:t>
            </a:r>
            <a:r>
              <a:rPr lang="es-ES" dirty="0" smtClean="0"/>
              <a:t> (1.5 </a:t>
            </a:r>
            <a:r>
              <a:rPr lang="es-ES" dirty="0" err="1" smtClean="0"/>
              <a:t>to</a:t>
            </a:r>
            <a:r>
              <a:rPr lang="es-ES" dirty="0" smtClean="0"/>
              <a:t> 4 kcal/g).</a:t>
            </a:r>
          </a:p>
          <a:p>
            <a:pPr>
              <a:buFontTx/>
              <a:buChar char="-"/>
            </a:pPr>
            <a:r>
              <a:rPr lang="es-ES" dirty="0" err="1" smtClean="0"/>
              <a:t>Eggs</a:t>
            </a:r>
            <a:r>
              <a:rPr lang="es-ES" dirty="0" smtClean="0"/>
              <a:t>, </a:t>
            </a:r>
            <a:r>
              <a:rPr lang="es-ES" dirty="0" err="1" smtClean="0"/>
              <a:t>pumpkin</a:t>
            </a:r>
            <a:r>
              <a:rPr lang="es-ES" dirty="0" smtClean="0">
                <a:solidFill>
                  <a:srgbClr val="FF0000"/>
                </a:solidFill>
              </a:rPr>
              <a:t>, </a:t>
            </a:r>
            <a:r>
              <a:rPr lang="es-ES" dirty="0" err="1"/>
              <a:t>w</a:t>
            </a:r>
            <a:r>
              <a:rPr lang="es-ES" dirty="0" err="1" smtClean="0"/>
              <a:t>hole-wheat</a:t>
            </a:r>
            <a:r>
              <a:rPr lang="es-ES" dirty="0" smtClean="0"/>
              <a:t> bread, </a:t>
            </a:r>
            <a:r>
              <a:rPr lang="es-ES" dirty="0" err="1" smtClean="0"/>
              <a:t>raisins</a:t>
            </a:r>
            <a:r>
              <a:rPr lang="es-ES" dirty="0" smtClean="0"/>
              <a:t>, </a:t>
            </a:r>
            <a:r>
              <a:rPr lang="es-ES" dirty="0" err="1"/>
              <a:t>c</a:t>
            </a:r>
            <a:r>
              <a:rPr lang="es-ES" dirty="0" err="1" smtClean="0"/>
              <a:t>ream</a:t>
            </a:r>
            <a:r>
              <a:rPr lang="es-ES" dirty="0" smtClean="0"/>
              <a:t> </a:t>
            </a:r>
            <a:r>
              <a:rPr lang="es-ES" dirty="0" err="1" smtClean="0"/>
              <a:t>cheese</a:t>
            </a:r>
            <a:r>
              <a:rPr lang="es-ES" dirty="0" smtClean="0"/>
              <a:t>, </a:t>
            </a:r>
            <a:r>
              <a:rPr lang="es-ES" dirty="0" err="1"/>
              <a:t>w</a:t>
            </a:r>
            <a:r>
              <a:rPr lang="es-ES" dirty="0" err="1" smtClean="0"/>
              <a:t>hite</a:t>
            </a:r>
            <a:r>
              <a:rPr lang="es-ES" dirty="0" smtClean="0"/>
              <a:t> bread</a:t>
            </a:r>
          </a:p>
          <a:p>
            <a:pPr marL="0" indent="0">
              <a:buNone/>
            </a:pPr>
            <a:endParaRPr lang="es-ES" dirty="0"/>
          </a:p>
          <a:p>
            <a:pPr marL="457200" indent="-457200">
              <a:buFont typeface="+mj-lt"/>
              <a:buAutoNum type="arabicPeriod" startAt="4"/>
            </a:pPr>
            <a:r>
              <a:rPr lang="es-ES" dirty="0" smtClean="0"/>
              <a:t>High </a:t>
            </a:r>
            <a:r>
              <a:rPr lang="es-ES" dirty="0" err="1" smtClean="0"/>
              <a:t>energy</a:t>
            </a:r>
            <a:r>
              <a:rPr lang="es-ES" dirty="0" smtClean="0"/>
              <a:t>-</a:t>
            </a:r>
            <a:r>
              <a:rPr lang="es-ES" dirty="0"/>
              <a:t>dense </a:t>
            </a:r>
            <a:r>
              <a:rPr lang="es-ES" dirty="0" err="1" smtClean="0"/>
              <a:t>food</a:t>
            </a:r>
            <a:r>
              <a:rPr lang="es-ES" dirty="0" smtClean="0"/>
              <a:t> (</a:t>
            </a:r>
            <a:r>
              <a:rPr lang="es-ES" dirty="0" err="1"/>
              <a:t>greater</a:t>
            </a:r>
            <a:r>
              <a:rPr lang="es-ES" dirty="0"/>
              <a:t> </a:t>
            </a:r>
            <a:r>
              <a:rPr lang="es-ES" dirty="0" err="1"/>
              <a:t>than</a:t>
            </a:r>
            <a:r>
              <a:rPr lang="es-ES" dirty="0"/>
              <a:t> 4 kcal/g</a:t>
            </a:r>
            <a:r>
              <a:rPr lang="es-ES" dirty="0" smtClean="0"/>
              <a:t>).</a:t>
            </a:r>
            <a:endParaRPr lang="es-ES" dirty="0"/>
          </a:p>
          <a:p>
            <a:pPr>
              <a:buFontTx/>
              <a:buChar char="-"/>
            </a:pPr>
            <a:r>
              <a:rPr lang="es-ES" dirty="0" smtClean="0"/>
              <a:t>Chocolate, </a:t>
            </a:r>
            <a:r>
              <a:rPr lang="es-ES" dirty="0" err="1" smtClean="0"/>
              <a:t>potato</a:t>
            </a:r>
            <a:r>
              <a:rPr lang="es-ES" dirty="0" smtClean="0"/>
              <a:t> chips, </a:t>
            </a:r>
            <a:r>
              <a:rPr lang="es-ES" dirty="0" err="1" smtClean="0"/>
              <a:t>mayonnaise</a:t>
            </a:r>
            <a:r>
              <a:rPr lang="es-ES" dirty="0" smtClean="0"/>
              <a:t>, vegetable </a:t>
            </a:r>
            <a:r>
              <a:rPr lang="es-ES" dirty="0" err="1" smtClean="0"/>
              <a:t>oil</a:t>
            </a:r>
            <a:endParaRPr lang="es-ES" dirty="0" smtClean="0"/>
          </a:p>
          <a:p>
            <a:pPr>
              <a:buFontTx/>
              <a:buChar char="-"/>
            </a:pPr>
            <a:endParaRPr lang="es-ES" dirty="0" smtClean="0"/>
          </a:p>
          <a:p>
            <a:pPr>
              <a:buFontTx/>
              <a:buChar char="•"/>
            </a:pPr>
            <a:r>
              <a:rPr lang="es-ES" dirty="0" err="1" smtClean="0"/>
              <a:t>low-energy</a:t>
            </a:r>
            <a:r>
              <a:rPr lang="es-ES" dirty="0" smtClean="0"/>
              <a:t> dense </a:t>
            </a:r>
            <a:r>
              <a:rPr lang="es-ES" dirty="0" err="1" smtClean="0"/>
              <a:t>food</a:t>
            </a:r>
            <a:r>
              <a:rPr lang="es-ES" dirty="0" smtClean="0"/>
              <a:t>: </a:t>
            </a:r>
            <a:r>
              <a:rPr lang="es-ES" dirty="0" err="1" smtClean="0"/>
              <a:t>have</a:t>
            </a:r>
            <a:r>
              <a:rPr lang="es-ES" dirty="0" smtClean="0"/>
              <a:t> </a:t>
            </a:r>
            <a:r>
              <a:rPr lang="es-ES" dirty="0" err="1" smtClean="0"/>
              <a:t>great</a:t>
            </a:r>
            <a:r>
              <a:rPr lang="es-ES" dirty="0" smtClean="0"/>
              <a:t> </a:t>
            </a:r>
            <a:r>
              <a:rPr lang="es-ES" dirty="0" err="1" smtClean="0"/>
              <a:t>amounts</a:t>
            </a:r>
            <a:r>
              <a:rPr lang="es-ES" dirty="0" smtClean="0"/>
              <a:t> of </a:t>
            </a:r>
            <a:r>
              <a:rPr lang="es-ES" dirty="0" err="1" smtClean="0"/>
              <a:t>water</a:t>
            </a:r>
            <a:r>
              <a:rPr lang="es-ES" dirty="0" smtClean="0"/>
              <a:t> and </a:t>
            </a:r>
            <a:r>
              <a:rPr lang="es-ES" dirty="0" err="1" smtClean="0"/>
              <a:t>fiber</a:t>
            </a:r>
            <a:r>
              <a:rPr lang="es-ES" dirty="0" smtClean="0"/>
              <a:t>, </a:t>
            </a:r>
            <a:r>
              <a:rPr lang="es-ES" dirty="0" err="1" smtClean="0"/>
              <a:t>increase</a:t>
            </a:r>
            <a:r>
              <a:rPr lang="es-ES" dirty="0" smtClean="0"/>
              <a:t> </a:t>
            </a:r>
            <a:r>
              <a:rPr lang="es-ES" dirty="0" err="1" smtClean="0"/>
              <a:t>fullness</a:t>
            </a:r>
            <a:endParaRPr lang="es-ES" dirty="0" smtClean="0"/>
          </a:p>
          <a:p>
            <a:pPr>
              <a:buFontTx/>
              <a:buChar char="•"/>
            </a:pPr>
            <a:r>
              <a:rPr lang="es-ES" dirty="0" smtClean="0"/>
              <a:t>High </a:t>
            </a:r>
            <a:r>
              <a:rPr lang="es-ES" dirty="0" err="1" smtClean="0"/>
              <a:t>energy</a:t>
            </a:r>
            <a:r>
              <a:rPr lang="es-ES" dirty="0" smtClean="0"/>
              <a:t>-dense </a:t>
            </a:r>
            <a:r>
              <a:rPr lang="es-ES" dirty="0" err="1" smtClean="0"/>
              <a:t>food</a:t>
            </a:r>
            <a:r>
              <a:rPr lang="es-ES" dirty="0" smtClean="0"/>
              <a:t>: </a:t>
            </a:r>
            <a:r>
              <a:rPr lang="es-ES" dirty="0" err="1" smtClean="0"/>
              <a:t>eaten</a:t>
            </a:r>
            <a:r>
              <a:rPr lang="es-ES" dirty="0" smtClean="0"/>
              <a:t> in </a:t>
            </a:r>
            <a:r>
              <a:rPr lang="es-ES" dirty="0" err="1" smtClean="0"/>
              <a:t>large</a:t>
            </a:r>
            <a:r>
              <a:rPr lang="es-ES" dirty="0" smtClean="0"/>
              <a:t> </a:t>
            </a:r>
            <a:r>
              <a:rPr lang="es-ES" dirty="0" err="1" smtClean="0"/>
              <a:t>amounts</a:t>
            </a:r>
            <a:r>
              <a:rPr lang="es-ES" dirty="0" smtClean="0"/>
              <a:t> </a:t>
            </a:r>
            <a:r>
              <a:rPr lang="es-ES" dirty="0" err="1" smtClean="0"/>
              <a:t>to</a:t>
            </a:r>
            <a:r>
              <a:rPr lang="es-ES" dirty="0" smtClean="0"/>
              <a:t> </a:t>
            </a:r>
            <a:r>
              <a:rPr lang="es-ES" dirty="0" err="1" smtClean="0"/>
              <a:t>contribute</a:t>
            </a:r>
            <a:r>
              <a:rPr lang="es-ES" dirty="0" smtClean="0"/>
              <a:t> </a:t>
            </a:r>
            <a:r>
              <a:rPr lang="es-ES" dirty="0" err="1" smtClean="0"/>
              <a:t>to</a:t>
            </a:r>
            <a:r>
              <a:rPr lang="es-ES" dirty="0" smtClean="0"/>
              <a:t> </a:t>
            </a:r>
            <a:r>
              <a:rPr lang="es-ES" dirty="0" err="1" smtClean="0"/>
              <a:t>fullness</a:t>
            </a:r>
            <a:endParaRPr lang="es-ES" dirty="0" smtClean="0"/>
          </a:p>
          <a:p>
            <a:pPr>
              <a:buFontTx/>
              <a:buChar char="-"/>
            </a:pPr>
            <a:endParaRPr lang="es-ES" dirty="0"/>
          </a:p>
          <a:p>
            <a:pPr marL="0" indent="0">
              <a:buNone/>
            </a:pPr>
            <a:endParaRPr lang="es-ES" dirty="0" smtClean="0"/>
          </a:p>
        </p:txBody>
      </p:sp>
      <p:sp>
        <p:nvSpPr>
          <p:cNvPr id="4" name="Slide Number Placeholder 3"/>
          <p:cNvSpPr>
            <a:spLocks noGrp="1"/>
          </p:cNvSpPr>
          <p:nvPr>
            <p:ph type="sldNum" sz="quarter" idx="12"/>
          </p:nvPr>
        </p:nvSpPr>
        <p:spPr/>
        <p:txBody>
          <a:bodyPr/>
          <a:lstStyle/>
          <a:p>
            <a:fld id="{C2363583-D4B4-4B47-B795-AEA823D6C96F}" type="slidenum">
              <a:rPr lang="es-ES" sz="2400" smtClean="0"/>
              <a:pPr/>
              <a:t>18</a:t>
            </a:fld>
            <a:endParaRPr lang="es-E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13984" y="1055688"/>
            <a:ext cx="8229600" cy="1600200"/>
          </a:xfrm>
        </p:spPr>
        <p:txBody>
          <a:bodyPr>
            <a:noAutofit/>
          </a:bodyPr>
          <a:lstStyle/>
          <a:p>
            <a:pPr marL="0" indent="0">
              <a:buClr>
                <a:srgbClr val="6C9B2C"/>
              </a:buClr>
              <a:buNone/>
            </a:pPr>
            <a:r>
              <a:rPr lang="en-CA" sz="2800" b="1" dirty="0" smtClean="0">
                <a:solidFill>
                  <a:srgbClr val="52197E"/>
                </a:solidFill>
                <a:ea typeface="MS PGothic"/>
                <a:cs typeface="MS PGothic"/>
              </a:rPr>
              <a:t>Nutrition Screening </a:t>
            </a:r>
            <a:r>
              <a:rPr lang="en-CA" sz="6600" b="1" dirty="0" smtClean="0">
                <a:solidFill>
                  <a:srgbClr val="6C9B2C"/>
                </a:solidFill>
                <a:ea typeface="MS PGothic"/>
                <a:cs typeface="MS PGothic"/>
              </a:rPr>
              <a:t>&amp; </a:t>
            </a:r>
            <a:r>
              <a:rPr lang="en-CA" sz="2800" b="1" dirty="0" smtClean="0">
                <a:solidFill>
                  <a:srgbClr val="52197E"/>
                </a:solidFill>
                <a:ea typeface="MS PGothic"/>
                <a:cs typeface="MS PGothic"/>
              </a:rPr>
              <a:t>Nutrition Assessment</a:t>
            </a:r>
          </a:p>
        </p:txBody>
      </p:sp>
    </p:spTree>
    <p:extLst>
      <p:ext uri="{BB962C8B-B14F-4D97-AF65-F5344CB8AC3E}">
        <p14:creationId xmlns:p14="http://schemas.microsoft.com/office/powerpoint/2010/main" val="3704214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57200"/>
            <a:ext cx="8042276" cy="1447800"/>
          </a:xfrm>
        </p:spPr>
        <p:txBody>
          <a:bodyPr>
            <a:normAutofit/>
          </a:bodyPr>
          <a:lstStyle/>
          <a:p>
            <a:r>
              <a:rPr lang="es-ES" sz="3600" b="1" dirty="0" smtClean="0"/>
              <a:t>CHAPTER OBJECTIVES</a:t>
            </a:r>
            <a:endParaRPr lang="es-ES" sz="3600" b="1" dirty="0"/>
          </a:p>
        </p:txBody>
      </p:sp>
      <p:sp>
        <p:nvSpPr>
          <p:cNvPr id="3" name="Content Placeholder 2"/>
          <p:cNvSpPr>
            <a:spLocks noGrp="1"/>
          </p:cNvSpPr>
          <p:nvPr>
            <p:ph idx="1"/>
          </p:nvPr>
        </p:nvSpPr>
        <p:spPr>
          <a:xfrm>
            <a:off x="533400" y="1066800"/>
            <a:ext cx="8042276" cy="4876799"/>
          </a:xfrm>
        </p:spPr>
        <p:txBody>
          <a:bodyPr>
            <a:normAutofit fontScale="92500"/>
          </a:bodyPr>
          <a:lstStyle/>
          <a:p>
            <a:pPr marL="0" indent="0">
              <a:buNone/>
            </a:pPr>
            <a:endParaRPr lang="es-ES" dirty="0" smtClean="0"/>
          </a:p>
          <a:p>
            <a:pPr marL="514350" indent="-514350">
              <a:buFont typeface="+mj-lt"/>
              <a:buAutoNum type="arabicPeriod"/>
            </a:pPr>
            <a:r>
              <a:rPr lang="en-US" dirty="0" smtClean="0"/>
              <a:t>Understand the basics of a healthy eating plan; variety, balance, moderation, nutrient density and energy density</a:t>
            </a:r>
          </a:p>
          <a:p>
            <a:pPr marL="514350" indent="-514350">
              <a:buFont typeface="+mj-lt"/>
              <a:buAutoNum type="arabicPeriod"/>
            </a:pPr>
            <a:endParaRPr lang="en-US" dirty="0" smtClean="0"/>
          </a:p>
          <a:p>
            <a:pPr marL="514350" indent="-514350">
              <a:buFont typeface="+mj-lt"/>
              <a:buAutoNum type="arabicPeriod"/>
            </a:pPr>
            <a:r>
              <a:rPr lang="en-US" dirty="0" smtClean="0"/>
              <a:t>Identify the components of nutrition assessment process</a:t>
            </a:r>
            <a:r>
              <a:rPr lang="en-US" b="1" dirty="0" smtClean="0"/>
              <a:t>; </a:t>
            </a:r>
            <a:r>
              <a:rPr lang="en-US" dirty="0" smtClean="0"/>
              <a:t>analyzing Background and evaluating the ABCDEs</a:t>
            </a:r>
          </a:p>
          <a:p>
            <a:pPr marL="514350" indent="-514350">
              <a:buFont typeface="+mj-lt"/>
              <a:buAutoNum type="arabicPeriod"/>
            </a:pPr>
            <a:r>
              <a:rPr lang="en-US" dirty="0" smtClean="0"/>
              <a:t>Define each component of the assessment</a:t>
            </a:r>
            <a:r>
              <a:rPr lang="en-US" b="1" dirty="0" smtClean="0"/>
              <a:t>; </a:t>
            </a:r>
            <a:r>
              <a:rPr lang="en-US" dirty="0" smtClean="0"/>
              <a:t>anthropometric, biochemical, clinical, dietary, and economic.</a:t>
            </a:r>
          </a:p>
          <a:p>
            <a:pPr marL="514350" indent="-514350">
              <a:buFont typeface="+mj-lt"/>
              <a:buAutoNum type="arabicPeriod"/>
            </a:pPr>
            <a:r>
              <a:rPr lang="en-US" dirty="0"/>
              <a:t>learn the methods of dietary assessment </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s-ES" dirty="0" smtClean="0"/>
          </a:p>
        </p:txBody>
      </p:sp>
      <p:sp>
        <p:nvSpPr>
          <p:cNvPr id="4" name="Slide Number Placeholder 3"/>
          <p:cNvSpPr>
            <a:spLocks noGrp="1"/>
          </p:cNvSpPr>
          <p:nvPr>
            <p:ph type="sldNum" sz="quarter" idx="12"/>
          </p:nvPr>
        </p:nvSpPr>
        <p:spPr/>
        <p:txBody>
          <a:bodyPr/>
          <a:lstStyle/>
          <a:p>
            <a:fld id="{B6F15528-21DE-4FAA-801E-634DDDAF4B2B}" type="slidenum">
              <a:rPr lang="en-US" sz="2400" smtClean="0"/>
              <a:pPr/>
              <a:t>2</a:t>
            </a:fld>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n-US" b="1" dirty="0">
                <a:solidFill>
                  <a:srgbClr val="52197E"/>
                </a:solidFill>
                <a:latin typeface="+mn-lt"/>
              </a:rPr>
              <a:t>Better Practice…</a:t>
            </a:r>
          </a:p>
        </p:txBody>
      </p:sp>
      <p:graphicFrame>
        <p:nvGraphicFramePr>
          <p:cNvPr id="4" name="Diagram 3"/>
          <p:cNvGraphicFramePr/>
          <p:nvPr>
            <p:extLst>
              <p:ext uri="{D42A27DB-BD31-4B8C-83A1-F6EECF244321}">
                <p14:modId xmlns:p14="http://schemas.microsoft.com/office/powerpoint/2010/main" val="2091319432"/>
              </p:ext>
            </p:extLst>
          </p:nvPr>
        </p:nvGraphicFramePr>
        <p:xfrm>
          <a:off x="1506537" y="173513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934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87699" y="248573"/>
            <a:ext cx="7886700" cy="1325563"/>
          </a:xfrm>
        </p:spPr>
        <p:txBody>
          <a:bodyPr>
            <a:normAutofit/>
          </a:bodyPr>
          <a:lstStyle/>
          <a:p>
            <a:r>
              <a:rPr lang="en-CA" sz="4000" b="1" dirty="0" smtClean="0">
                <a:solidFill>
                  <a:srgbClr val="52197E"/>
                </a:solidFill>
                <a:ea typeface="MS PGothic"/>
                <a:cs typeface="MS PGothic"/>
              </a:rPr>
              <a:t>Nutrition Screening</a:t>
            </a:r>
            <a:endParaRPr lang="en-US" sz="4000" b="1" dirty="0" smtClean="0">
              <a:solidFill>
                <a:srgbClr val="52197E"/>
              </a:solidFill>
              <a:ea typeface="MS PGothic"/>
              <a:cs typeface="MS PGothic"/>
            </a:endParaRPr>
          </a:p>
        </p:txBody>
      </p:sp>
      <p:sp>
        <p:nvSpPr>
          <p:cNvPr id="34818" name="Content Placeholder 2"/>
          <p:cNvSpPr>
            <a:spLocks noGrp="1"/>
          </p:cNvSpPr>
          <p:nvPr>
            <p:ph idx="4294967295"/>
          </p:nvPr>
        </p:nvSpPr>
        <p:spPr>
          <a:xfrm>
            <a:off x="964505" y="1443038"/>
            <a:ext cx="7052153" cy="4632325"/>
          </a:xfrm>
        </p:spPr>
        <p:txBody>
          <a:bodyPr>
            <a:normAutofit fontScale="92500" lnSpcReduction="20000"/>
          </a:bodyPr>
          <a:lstStyle/>
          <a:p>
            <a:r>
              <a:rPr lang="en-US" sz="2600" dirty="0" smtClean="0">
                <a:ea typeface="MS PGothic"/>
                <a:cs typeface="MS PGothic"/>
              </a:rPr>
              <a:t>A process to identify an individual who is:</a:t>
            </a:r>
          </a:p>
          <a:p>
            <a:pPr marL="971550" lvl="1" indent="-571500">
              <a:lnSpc>
                <a:spcPct val="120000"/>
              </a:lnSpc>
              <a:spcBef>
                <a:spcPts val="1344"/>
              </a:spcBef>
              <a:buFont typeface="Wingdings" charset="2"/>
              <a:buChar char="ü"/>
            </a:pPr>
            <a:r>
              <a:rPr lang="en-CA" sz="2600" dirty="0" smtClean="0">
                <a:ea typeface="MS PGothic"/>
                <a:cs typeface="MS PGothic"/>
                <a:sym typeface="Arial" charset="0"/>
              </a:rPr>
              <a:t>At </a:t>
            </a:r>
            <a:r>
              <a:rPr lang="en-CA" sz="2600" b="1" dirty="0" smtClean="0">
                <a:ea typeface="MS PGothic"/>
                <a:cs typeface="MS PGothic"/>
                <a:sym typeface="Arial" charset="0"/>
              </a:rPr>
              <a:t>risk</a:t>
            </a:r>
            <a:r>
              <a:rPr lang="en-CA" sz="2600" dirty="0" smtClean="0">
                <a:ea typeface="MS PGothic"/>
                <a:cs typeface="MS PGothic"/>
                <a:sym typeface="Arial" charset="0"/>
              </a:rPr>
              <a:t> of malnutrition (risk factors are present that impair intake and/or increase the body’s needs for nutrients and/or energy)</a:t>
            </a:r>
          </a:p>
          <a:p>
            <a:pPr marL="971550" lvl="1" indent="-571500">
              <a:lnSpc>
                <a:spcPct val="120000"/>
              </a:lnSpc>
              <a:spcBef>
                <a:spcPts val="1344"/>
              </a:spcBef>
              <a:buFont typeface="Wingdings" charset="2"/>
              <a:buChar char="ü"/>
            </a:pPr>
            <a:r>
              <a:rPr lang="en-US" sz="2600" b="1" dirty="0" smtClean="0">
                <a:ea typeface="MS PGothic"/>
                <a:cs typeface="Arial" charset="0"/>
                <a:sym typeface="Arial" charset="0"/>
              </a:rPr>
              <a:t>Malnourished</a:t>
            </a:r>
          </a:p>
          <a:p>
            <a:pPr marL="971550" lvl="1" indent="-571500">
              <a:lnSpc>
                <a:spcPct val="120000"/>
              </a:lnSpc>
              <a:spcBef>
                <a:spcPts val="1344"/>
              </a:spcBef>
              <a:buFont typeface="Wingdings" charset="2"/>
              <a:buChar char="ü"/>
            </a:pPr>
            <a:r>
              <a:rPr lang="en-US" sz="2600" dirty="0" smtClean="0">
                <a:ea typeface="MS PGothic"/>
                <a:cs typeface="MS PGothic"/>
              </a:rPr>
              <a:t>Likely to  benefit from further nutrition </a:t>
            </a:r>
            <a:r>
              <a:rPr lang="en-US" sz="2600" dirty="0">
                <a:ea typeface="MS PGothic"/>
                <a:cs typeface="MS PGothic"/>
              </a:rPr>
              <a:t>a</a:t>
            </a:r>
            <a:r>
              <a:rPr lang="en-US" sz="2600" dirty="0" smtClean="0">
                <a:ea typeface="MS PGothic"/>
                <a:cs typeface="MS PGothic"/>
              </a:rPr>
              <a:t>ssessment and treatment</a:t>
            </a:r>
            <a:endParaRPr lang="en-US" sz="2600" dirty="0">
              <a:ea typeface="MS PGothic"/>
              <a:cs typeface="MS PGothic"/>
            </a:endParaRPr>
          </a:p>
          <a:p>
            <a:pPr>
              <a:spcBef>
                <a:spcPct val="0"/>
              </a:spcBef>
            </a:pPr>
            <a:endParaRPr lang="en-US" sz="2600" dirty="0" smtClean="0">
              <a:ea typeface="MS PGothic"/>
              <a:cs typeface="MS PGothic"/>
            </a:endParaRPr>
          </a:p>
          <a:p>
            <a:pPr>
              <a:spcBef>
                <a:spcPct val="0"/>
              </a:spcBef>
            </a:pPr>
            <a:r>
              <a:rPr lang="en-CA" sz="2600" dirty="0" smtClean="0">
                <a:ea typeface="MS PGothic"/>
                <a:cs typeface="MS PGothic"/>
              </a:rPr>
              <a:t>It is a </a:t>
            </a:r>
            <a:r>
              <a:rPr lang="en-CA" sz="2600" b="1" dirty="0" smtClean="0">
                <a:ea typeface="MS PGothic"/>
                <a:cs typeface="MS PGothic"/>
              </a:rPr>
              <a:t>rapid and simple process </a:t>
            </a:r>
            <a:r>
              <a:rPr lang="en-CA" sz="2600" dirty="0" smtClean="0">
                <a:ea typeface="MS PGothic"/>
                <a:cs typeface="MS PGothic"/>
              </a:rPr>
              <a:t>conducted by </a:t>
            </a:r>
            <a:r>
              <a:rPr lang="en-CA" sz="2600" b="1" dirty="0" smtClean="0">
                <a:ea typeface="MS PGothic"/>
                <a:cs typeface="MS PGothic"/>
              </a:rPr>
              <a:t>admitting </a:t>
            </a:r>
            <a:r>
              <a:rPr lang="en-CA" sz="2600" dirty="0" smtClean="0">
                <a:ea typeface="MS PGothic"/>
                <a:cs typeface="MS PGothic"/>
              </a:rPr>
              <a:t>or front line staff, typically a nurse not a nutrition professional.</a:t>
            </a:r>
            <a:r>
              <a:rPr lang="en-US" sz="2600" dirty="0" smtClean="0">
                <a:ea typeface="MS PGothic"/>
                <a:cs typeface="MS PGothic"/>
              </a:rPr>
              <a:t> </a:t>
            </a:r>
          </a:p>
          <a:p>
            <a:pPr marL="0" indent="0">
              <a:spcBef>
                <a:spcPct val="0"/>
              </a:spcBef>
              <a:buFontTx/>
              <a:buNone/>
            </a:pPr>
            <a:endParaRPr lang="en-US" sz="1200" dirty="0" smtClean="0">
              <a:ea typeface="MS PGothic"/>
              <a:cs typeface="MS PGothic"/>
            </a:endParaRPr>
          </a:p>
        </p:txBody>
      </p:sp>
      <p:sp>
        <p:nvSpPr>
          <p:cNvPr id="2" name="Rectangle 1"/>
          <p:cNvSpPr/>
          <p:nvPr/>
        </p:nvSpPr>
        <p:spPr>
          <a:xfrm>
            <a:off x="2954360" y="6276483"/>
            <a:ext cx="6189640" cy="307777"/>
          </a:xfrm>
          <a:prstGeom prst="rect">
            <a:avLst/>
          </a:prstGeom>
        </p:spPr>
        <p:txBody>
          <a:bodyPr wrap="square">
            <a:spAutoFit/>
          </a:bodyPr>
          <a:lstStyle/>
          <a:p>
            <a:pPr>
              <a:spcBef>
                <a:spcPct val="0"/>
              </a:spcBef>
            </a:pPr>
            <a:r>
              <a:rPr lang="de-DE" sz="1400" dirty="0" smtClean="0">
                <a:ea typeface="MS PGothic"/>
                <a:cs typeface="MS PGothic"/>
              </a:rPr>
              <a:t>A.S.P.E.N</a:t>
            </a:r>
            <a:r>
              <a:rPr lang="de-DE" sz="1400" dirty="0">
                <a:ea typeface="MS PGothic"/>
                <a:cs typeface="MS PGothic"/>
              </a:rPr>
              <a:t>. 2010 </a:t>
            </a:r>
            <a:endParaRPr lang="de-DE" sz="1400" dirty="0">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3966224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001000" cy="5523185"/>
          </a:xfrm>
        </p:spPr>
        <p:txBody>
          <a:bodyPr>
            <a:normAutofit fontScale="92500" lnSpcReduction="10000"/>
          </a:bodyPr>
          <a:lstStyle/>
          <a:p>
            <a:pPr>
              <a:spcBef>
                <a:spcPct val="0"/>
              </a:spcBef>
            </a:pPr>
            <a:r>
              <a:rPr lang="en-CA" dirty="0"/>
              <a:t>Nutrition screening identifies those may be on the continuum between malnutrition risk (risk factors are present that can lead to malnutrition) and overt malnutrition…nutrition risk or risk of malnutrition is the presence of risk factors that sufficiently impair food intake and that will change anthropometry, body weight, body function etc. (i.e., subclinical malnutrition) if they are not addressed.  Overt malnutrition  is identified when there is physical signs or other evidence of the functional deficit resulting from inadequate intake to meet the body’s needs. </a:t>
            </a:r>
            <a:endParaRPr lang="en-CA" dirty="0" smtClean="0"/>
          </a:p>
          <a:p>
            <a:pPr marL="0" indent="0">
              <a:spcBef>
                <a:spcPct val="0"/>
              </a:spcBef>
              <a:buNone/>
            </a:pPr>
            <a:endParaRPr lang="en-CA" dirty="0"/>
          </a:p>
          <a:p>
            <a:pPr>
              <a:spcBef>
                <a:spcPct val="0"/>
              </a:spcBef>
            </a:pPr>
            <a:r>
              <a:rPr lang="en-CA" dirty="0"/>
              <a:t>At risk: Susceptibility to a disease or event e.g. Malnutrition, falls, etc</a:t>
            </a:r>
            <a:r>
              <a:rPr lang="en-CA" dirty="0" smtClean="0"/>
              <a:t>.</a:t>
            </a:r>
          </a:p>
          <a:p>
            <a:pPr marL="0" indent="0">
              <a:spcBef>
                <a:spcPct val="0"/>
              </a:spcBef>
              <a:buNone/>
            </a:pPr>
            <a:endParaRPr lang="en-CA" dirty="0"/>
          </a:p>
          <a:p>
            <a:pPr>
              <a:spcBef>
                <a:spcPct val="0"/>
              </a:spcBef>
            </a:pPr>
            <a:r>
              <a:rPr lang="en-CA" dirty="0"/>
              <a:t>Being at risk of malnutrition sounds less urgent than actually being malnourished...but, findings provide supporting evidence that “nutritional risk” should also be considered a serious health risk.  (Bales 2001)</a:t>
            </a:r>
            <a:endParaRPr lang="en-US" dirty="0"/>
          </a:p>
          <a:p>
            <a:endParaRPr lang="en-US" dirty="0"/>
          </a:p>
        </p:txBody>
      </p:sp>
    </p:spTree>
    <p:extLst>
      <p:ext uri="{BB962C8B-B14F-4D97-AF65-F5344CB8AC3E}">
        <p14:creationId xmlns:p14="http://schemas.microsoft.com/office/powerpoint/2010/main" val="232002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Why screening is important </a:t>
            </a:r>
            <a:endParaRPr lang="en-US" b="1" dirty="0"/>
          </a:p>
        </p:txBody>
      </p:sp>
      <p:sp>
        <p:nvSpPr>
          <p:cNvPr id="5" name="Content Placeholder 4"/>
          <p:cNvSpPr>
            <a:spLocks noGrp="1"/>
          </p:cNvSpPr>
          <p:nvPr>
            <p:ph sz="quarter" idx="4294967295"/>
          </p:nvPr>
        </p:nvSpPr>
        <p:spPr>
          <a:xfrm>
            <a:off x="882868" y="1763097"/>
            <a:ext cx="7505049" cy="3934152"/>
          </a:xfrm>
          <a:prstGeom prst="rect">
            <a:avLst/>
          </a:prstGeom>
        </p:spPr>
        <p:txBody>
          <a:bodyPr>
            <a:normAutofit/>
          </a:bodyPr>
          <a:lstStyle/>
          <a:p>
            <a:pPr>
              <a:lnSpc>
                <a:spcPct val="100000"/>
              </a:lnSpc>
              <a:spcBef>
                <a:spcPts val="1600"/>
              </a:spcBef>
            </a:pPr>
            <a:r>
              <a:rPr lang="en-US" dirty="0" smtClean="0"/>
              <a:t>Malnutrition has negative </a:t>
            </a:r>
            <a:r>
              <a:rPr lang="en-US" b="1" dirty="0" smtClean="0"/>
              <a:t>consequences</a:t>
            </a:r>
          </a:p>
          <a:p>
            <a:pPr>
              <a:lnSpc>
                <a:spcPct val="100000"/>
              </a:lnSpc>
              <a:spcBef>
                <a:spcPts val="1600"/>
              </a:spcBef>
            </a:pPr>
            <a:r>
              <a:rPr lang="en-US" dirty="0"/>
              <a:t>Treatment </a:t>
            </a:r>
            <a:r>
              <a:rPr lang="en-US" b="1" dirty="0"/>
              <a:t>can improve </a:t>
            </a:r>
            <a:r>
              <a:rPr lang="en-US" dirty="0"/>
              <a:t>malnutrition and consequent health outcomes</a:t>
            </a:r>
          </a:p>
          <a:p>
            <a:pPr>
              <a:lnSpc>
                <a:spcPct val="100000"/>
              </a:lnSpc>
              <a:spcBef>
                <a:spcPts val="1600"/>
              </a:spcBef>
            </a:pPr>
            <a:r>
              <a:rPr lang="en-US" dirty="0" smtClean="0"/>
              <a:t>Malnutrition is </a:t>
            </a:r>
            <a:r>
              <a:rPr lang="en-US" b="1" dirty="0" smtClean="0"/>
              <a:t>prevalent</a:t>
            </a:r>
            <a:r>
              <a:rPr lang="en-US" dirty="0" smtClean="0"/>
              <a:t> enough that it makes sense to screen</a:t>
            </a:r>
          </a:p>
          <a:p>
            <a:pPr>
              <a:lnSpc>
                <a:spcPct val="100000"/>
              </a:lnSpc>
              <a:spcBef>
                <a:spcPts val="1600"/>
              </a:spcBef>
            </a:pPr>
            <a:r>
              <a:rPr lang="en-US" dirty="0" smtClean="0"/>
              <a:t>Malnutrition is </a:t>
            </a:r>
            <a:r>
              <a:rPr lang="en-US" b="1" dirty="0" smtClean="0"/>
              <a:t>under-recognized </a:t>
            </a:r>
            <a:r>
              <a:rPr lang="en-US" dirty="0" smtClean="0"/>
              <a:t>outside of the dietetic/nutrition professional community</a:t>
            </a:r>
          </a:p>
          <a:p>
            <a:endParaRPr lang="en-US" dirty="0"/>
          </a:p>
        </p:txBody>
      </p:sp>
      <p:sp>
        <p:nvSpPr>
          <p:cNvPr id="2" name="TextBox 1"/>
          <p:cNvSpPr txBox="1"/>
          <p:nvPr/>
        </p:nvSpPr>
        <p:spPr>
          <a:xfrm>
            <a:off x="6501789" y="5704606"/>
            <a:ext cx="1886129" cy="500440"/>
          </a:xfrm>
          <a:prstGeom prst="rect">
            <a:avLst/>
          </a:prstGeom>
        </p:spPr>
        <p:txBody>
          <a:bodyPr vert="horz" wrap="square" lIns="91440" tIns="45720" rIns="91440" bIns="45720" rtlCol="0" anchor="ctr">
            <a:noAutofit/>
          </a:bodyPr>
          <a:lstStyle/>
          <a:p>
            <a:r>
              <a:rPr lang="en-US" sz="1400" dirty="0" err="1" smtClean="0"/>
              <a:t>Laur</a:t>
            </a:r>
            <a:r>
              <a:rPr lang="en-US" sz="1400" dirty="0" smtClean="0"/>
              <a:t> &amp; Keller, 2017  </a:t>
            </a:r>
            <a:endParaRPr lang="en-US" sz="1400" baseline="0" dirty="0" smtClean="0"/>
          </a:p>
        </p:txBody>
      </p:sp>
    </p:spTree>
    <p:extLst>
      <p:ext uri="{BB962C8B-B14F-4D97-AF65-F5344CB8AC3E}">
        <p14:creationId xmlns:p14="http://schemas.microsoft.com/office/powerpoint/2010/main" val="12252360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18233" y="284552"/>
            <a:ext cx="7853229" cy="1143000"/>
          </a:xfrm>
        </p:spPr>
        <p:txBody>
          <a:bodyPr>
            <a:noAutofit/>
          </a:bodyPr>
          <a:lstStyle/>
          <a:p>
            <a:r>
              <a:rPr lang="en-US" sz="3200" b="1" dirty="0"/>
              <a:t>Main considerations </a:t>
            </a:r>
            <a:r>
              <a:rPr lang="en-US" sz="3200" b="1" dirty="0" smtClean="0"/>
              <a:t>in selecting </a:t>
            </a:r>
            <a:r>
              <a:rPr lang="en-US" sz="3200" b="1" dirty="0"/>
              <a:t>a </a:t>
            </a:r>
            <a:r>
              <a:rPr lang="en-US" sz="3200" b="1" dirty="0" smtClean="0"/>
              <a:t>screening tool</a:t>
            </a:r>
            <a:endParaRPr lang="en-US" sz="3200" b="1" dirty="0"/>
          </a:p>
        </p:txBody>
      </p:sp>
      <p:sp>
        <p:nvSpPr>
          <p:cNvPr id="9219" name="Rectangle 3"/>
          <p:cNvSpPr>
            <a:spLocks noGrp="1" noChangeArrowheads="1"/>
          </p:cNvSpPr>
          <p:nvPr>
            <p:ph sz="quarter" idx="4294967295"/>
          </p:nvPr>
        </p:nvSpPr>
        <p:spPr>
          <a:xfrm>
            <a:off x="618233" y="1811084"/>
            <a:ext cx="4038600" cy="4434840"/>
          </a:xfrm>
          <a:prstGeom prst="rect">
            <a:avLst/>
          </a:prstGeom>
        </p:spPr>
        <p:txBody>
          <a:bodyPr>
            <a:normAutofit/>
          </a:bodyPr>
          <a:lstStyle/>
          <a:p>
            <a:r>
              <a:rPr lang="en-US" b="1" dirty="0"/>
              <a:t>Easy</a:t>
            </a:r>
          </a:p>
          <a:p>
            <a:r>
              <a:rPr lang="en-US" dirty="0"/>
              <a:t>Front-line personnel can use</a:t>
            </a:r>
          </a:p>
          <a:p>
            <a:r>
              <a:rPr lang="en-US" dirty="0"/>
              <a:t>Uses existing personnel, </a:t>
            </a:r>
            <a:r>
              <a:rPr lang="en-US" dirty="0" smtClean="0"/>
              <a:t>processes</a:t>
            </a:r>
            <a:endParaRPr lang="en-US" dirty="0"/>
          </a:p>
          <a:p>
            <a:r>
              <a:rPr lang="en-US" dirty="0"/>
              <a:t>Inexpensive to collect on all clients</a:t>
            </a:r>
          </a:p>
          <a:p>
            <a:r>
              <a:rPr lang="en-US" dirty="0"/>
              <a:t>O</a:t>
            </a:r>
            <a:r>
              <a:rPr lang="en-US" dirty="0" smtClean="0"/>
              <a:t>n electronic medical chart</a:t>
            </a:r>
            <a:endParaRPr lang="en-US" dirty="0"/>
          </a:p>
          <a:p>
            <a:pPr>
              <a:buFontTx/>
              <a:buNone/>
            </a:pPr>
            <a:endParaRPr lang="en-US" dirty="0"/>
          </a:p>
        </p:txBody>
      </p:sp>
      <p:sp>
        <p:nvSpPr>
          <p:cNvPr id="9220" name="Rectangle 4"/>
          <p:cNvSpPr>
            <a:spLocks noGrp="1" noChangeArrowheads="1"/>
          </p:cNvSpPr>
          <p:nvPr>
            <p:ph sz="quarter" idx="4294967295"/>
          </p:nvPr>
        </p:nvSpPr>
        <p:spPr>
          <a:xfrm>
            <a:off x="4648200" y="1853865"/>
            <a:ext cx="4038600" cy="4434840"/>
          </a:xfrm>
          <a:prstGeom prst="rect">
            <a:avLst/>
          </a:prstGeom>
        </p:spPr>
        <p:txBody>
          <a:bodyPr>
            <a:normAutofit/>
          </a:bodyPr>
          <a:lstStyle/>
          <a:p>
            <a:pPr>
              <a:lnSpc>
                <a:spcPct val="90000"/>
              </a:lnSpc>
            </a:pPr>
            <a:r>
              <a:rPr lang="en-US" dirty="0"/>
              <a:t>Implemented as part of a general work-up </a:t>
            </a:r>
          </a:p>
          <a:p>
            <a:pPr>
              <a:lnSpc>
                <a:spcPct val="90000"/>
              </a:lnSpc>
            </a:pPr>
            <a:r>
              <a:rPr lang="en-US" dirty="0"/>
              <a:t>Data readily </a:t>
            </a:r>
            <a:r>
              <a:rPr lang="en-US" dirty="0" smtClean="0"/>
              <a:t>available</a:t>
            </a:r>
          </a:p>
          <a:p>
            <a:pPr>
              <a:lnSpc>
                <a:spcPct val="90000"/>
              </a:lnSpc>
            </a:pPr>
            <a:r>
              <a:rPr lang="en-US" dirty="0" smtClean="0"/>
              <a:t>Appropriate </a:t>
            </a:r>
            <a:r>
              <a:rPr lang="en-US" dirty="0"/>
              <a:t>for the setting in which it is to be used</a:t>
            </a:r>
          </a:p>
          <a:p>
            <a:pPr>
              <a:lnSpc>
                <a:spcPct val="90000"/>
              </a:lnSpc>
            </a:pPr>
            <a:r>
              <a:rPr lang="en-US" dirty="0"/>
              <a:t>Specific to the </a:t>
            </a:r>
            <a:r>
              <a:rPr lang="en-US" dirty="0" smtClean="0"/>
              <a:t>population (hospitalized, ICU , elderly …)  </a:t>
            </a:r>
            <a:endParaRPr lang="en-US" dirty="0"/>
          </a:p>
        </p:txBody>
      </p:sp>
    </p:spTree>
    <p:extLst>
      <p:ext uri="{BB962C8B-B14F-4D97-AF65-F5344CB8AC3E}">
        <p14:creationId xmlns:p14="http://schemas.microsoft.com/office/powerpoint/2010/main" val="3783012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384307" y="649652"/>
            <a:ext cx="8140473" cy="1100980"/>
          </a:xfrm>
        </p:spPr>
        <p:txBody>
          <a:bodyPr>
            <a:normAutofit fontScale="90000"/>
          </a:bodyPr>
          <a:lstStyle/>
          <a:p>
            <a:r>
              <a:rPr lang="en-US" sz="4000" b="1" dirty="0" smtClean="0">
                <a:solidFill>
                  <a:srgbClr val="52197E"/>
                </a:solidFill>
                <a:ea typeface="MS PGothic"/>
                <a:cs typeface="MS PGothic"/>
              </a:rPr>
              <a:t>Validated Nutrition Screening tool </a:t>
            </a:r>
            <a:r>
              <a:rPr lang="en-US" sz="3600" dirty="0" smtClean="0">
                <a:solidFill>
                  <a:srgbClr val="52197E"/>
                </a:solidFill>
                <a:ea typeface="MS PGothic"/>
                <a:cs typeface="MS PGothic"/>
              </a:rPr>
              <a:t/>
            </a:r>
            <a:br>
              <a:rPr lang="en-US" sz="3600" dirty="0" smtClean="0">
                <a:solidFill>
                  <a:srgbClr val="52197E"/>
                </a:solidFill>
                <a:ea typeface="MS PGothic"/>
                <a:cs typeface="MS PGothic"/>
              </a:rPr>
            </a:br>
            <a:endParaRPr lang="en-US" sz="3600" dirty="0" smtClean="0">
              <a:solidFill>
                <a:srgbClr val="52197E"/>
              </a:solidFill>
              <a:ea typeface="MS PGothic"/>
              <a:cs typeface="MS PGothic"/>
            </a:endParaRPr>
          </a:p>
        </p:txBody>
      </p:sp>
      <p:sp>
        <p:nvSpPr>
          <p:cNvPr id="52226" name="Content Placeholder 3"/>
          <p:cNvSpPr>
            <a:spLocks noGrp="1"/>
          </p:cNvSpPr>
          <p:nvPr>
            <p:ph sz="quarter" idx="4294967295"/>
          </p:nvPr>
        </p:nvSpPr>
        <p:spPr>
          <a:xfrm>
            <a:off x="167090" y="1976457"/>
            <a:ext cx="5163080" cy="3934152"/>
          </a:xfrm>
          <a:prstGeom prst="rect">
            <a:avLst/>
          </a:prstGeom>
        </p:spPr>
        <p:txBody>
          <a:bodyPr>
            <a:normAutofit fontScale="77500" lnSpcReduction="20000"/>
          </a:bodyPr>
          <a:lstStyle/>
          <a:p>
            <a:pPr marL="630238" indent="-457200">
              <a:spcBef>
                <a:spcPts val="1272"/>
              </a:spcBef>
            </a:pPr>
            <a:r>
              <a:rPr lang="en-US" sz="2800" dirty="0" smtClean="0">
                <a:ea typeface="MS PGothic"/>
                <a:cs typeface="MS PGothic"/>
              </a:rPr>
              <a:t>Malnutrition Screening Tool (MST)</a:t>
            </a:r>
            <a:endParaRPr lang="en-US" sz="1050" dirty="0" smtClean="0">
              <a:ea typeface="MS PGothic"/>
              <a:cs typeface="MS PGothic"/>
            </a:endParaRPr>
          </a:p>
          <a:p>
            <a:pPr marL="630238" indent="-457200">
              <a:spcBef>
                <a:spcPts val="1272"/>
              </a:spcBef>
            </a:pPr>
            <a:r>
              <a:rPr lang="en-US" sz="2800" dirty="0">
                <a:ea typeface="MS PGothic"/>
                <a:cs typeface="MS PGothic"/>
              </a:rPr>
              <a:t>Simple Screening Tools (#1 &amp; #2</a:t>
            </a:r>
            <a:r>
              <a:rPr lang="en-US" sz="2800" dirty="0" smtClean="0">
                <a:ea typeface="MS PGothic"/>
                <a:cs typeface="MS PGothic"/>
              </a:rPr>
              <a:t>)</a:t>
            </a:r>
          </a:p>
          <a:p>
            <a:pPr marL="630238" indent="-457200">
              <a:spcBef>
                <a:spcPts val="1272"/>
              </a:spcBef>
            </a:pPr>
            <a:r>
              <a:rPr lang="en-US" sz="2800" dirty="0" smtClean="0">
                <a:ea typeface="MS PGothic"/>
                <a:cs typeface="MS PGothic"/>
              </a:rPr>
              <a:t>Mini Nutritional Assessment – Short Form (MNA-SF)</a:t>
            </a:r>
          </a:p>
          <a:p>
            <a:pPr marL="630238" indent="-457200">
              <a:spcBef>
                <a:spcPts val="1272"/>
              </a:spcBef>
            </a:pPr>
            <a:r>
              <a:rPr lang="en-US" sz="2800" dirty="0" smtClean="0">
                <a:ea typeface="MS PGothic"/>
                <a:cs typeface="MS PGothic"/>
              </a:rPr>
              <a:t>Nutritional Risk Screening 2002 (NRS 2002)</a:t>
            </a:r>
            <a:endParaRPr lang="en-US" sz="1050" dirty="0" smtClean="0">
              <a:ea typeface="MS PGothic"/>
              <a:cs typeface="MS PGothic"/>
            </a:endParaRPr>
          </a:p>
          <a:p>
            <a:pPr marL="630238" indent="-457200">
              <a:spcBef>
                <a:spcPts val="1272"/>
              </a:spcBef>
            </a:pPr>
            <a:r>
              <a:rPr lang="en-US" sz="2800" dirty="0" smtClean="0">
                <a:ea typeface="MS PGothic"/>
                <a:cs typeface="MS PGothic"/>
              </a:rPr>
              <a:t>Malnutrition Universal Screening Tool (MUST)</a:t>
            </a:r>
            <a:endParaRPr lang="en-US" sz="1050" dirty="0" smtClean="0">
              <a:ea typeface="MS PGothic"/>
              <a:cs typeface="MS PGothic"/>
            </a:endParaRPr>
          </a:p>
          <a:p>
            <a:pPr marL="630238" indent="-457200">
              <a:spcBef>
                <a:spcPts val="1272"/>
              </a:spcBef>
            </a:pPr>
            <a:r>
              <a:rPr lang="en-US" sz="2800" dirty="0" smtClean="0">
                <a:ea typeface="MS PGothic"/>
                <a:cs typeface="MS PGothic"/>
              </a:rPr>
              <a:t>Short Nutritional Assessment Questionnaire (SNAQ)</a:t>
            </a:r>
          </a:p>
        </p:txBody>
      </p:sp>
      <p:sp>
        <p:nvSpPr>
          <p:cNvPr id="4" name="Content Placeholder 3"/>
          <p:cNvSpPr txBox="1">
            <a:spLocks/>
          </p:cNvSpPr>
          <p:nvPr/>
        </p:nvSpPr>
        <p:spPr>
          <a:xfrm>
            <a:off x="5681059" y="1976457"/>
            <a:ext cx="3194609" cy="3732831"/>
          </a:xfrm>
          <a:prstGeom prst="rect">
            <a:avLst/>
          </a:prstGeom>
          <a:ln/>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3038" indent="0" algn="ctr">
              <a:spcBef>
                <a:spcPts val="1272"/>
              </a:spcBef>
              <a:buNone/>
            </a:pPr>
            <a:r>
              <a:rPr lang="en-US" sz="2800" b="1" dirty="0" smtClean="0">
                <a:ea typeface="MS PGothic"/>
                <a:cs typeface="MS PGothic"/>
              </a:rPr>
              <a:t>Some Challenges</a:t>
            </a:r>
          </a:p>
          <a:p>
            <a:pPr marL="630238" indent="-457200">
              <a:spcBef>
                <a:spcPts val="1272"/>
              </a:spcBef>
            </a:pPr>
            <a:r>
              <a:rPr lang="en-US" sz="2800" dirty="0" smtClean="0">
                <a:ea typeface="MS PGothic"/>
                <a:cs typeface="MS PGothic"/>
              </a:rPr>
              <a:t>Require detailed information</a:t>
            </a:r>
          </a:p>
          <a:p>
            <a:pPr marL="630238" indent="-457200">
              <a:spcBef>
                <a:spcPts val="1272"/>
              </a:spcBef>
            </a:pPr>
            <a:r>
              <a:rPr lang="en-US" sz="2800" dirty="0" smtClean="0">
                <a:ea typeface="MS PGothic"/>
                <a:cs typeface="MS PGothic"/>
              </a:rPr>
              <a:t>Time to complete</a:t>
            </a:r>
          </a:p>
          <a:p>
            <a:pPr marL="630238" indent="-457200">
              <a:spcBef>
                <a:spcPts val="1272"/>
              </a:spcBef>
            </a:pPr>
            <a:r>
              <a:rPr lang="en-US" sz="2800" dirty="0" smtClean="0">
                <a:ea typeface="MS PGothic"/>
                <a:cs typeface="MS PGothic"/>
              </a:rPr>
              <a:t>May be difficult to complete at first contact</a:t>
            </a:r>
          </a:p>
          <a:p>
            <a:pPr marL="173038" indent="0">
              <a:spcBef>
                <a:spcPts val="1272"/>
              </a:spcBef>
              <a:buNone/>
            </a:pPr>
            <a:endParaRPr lang="en-US" sz="2800" dirty="0" smtClean="0">
              <a:ea typeface="MS PGothic"/>
              <a:cs typeface="MS PGothic"/>
            </a:endParaRPr>
          </a:p>
        </p:txBody>
      </p:sp>
    </p:spTree>
    <p:extLst>
      <p:ext uri="{BB962C8B-B14F-4D97-AF65-F5344CB8AC3E}">
        <p14:creationId xmlns:p14="http://schemas.microsoft.com/office/powerpoint/2010/main" val="12272492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8080" y="486507"/>
            <a:ext cx="7749175" cy="1202485"/>
          </a:xfrm>
        </p:spPr>
        <p:txBody>
          <a:bodyPr>
            <a:normAutofit fontScale="90000"/>
          </a:bodyPr>
          <a:lstStyle/>
          <a:p>
            <a:r>
              <a:rPr lang="en-US" b="1" dirty="0" smtClean="0"/>
              <a:t>Canadian Nutrition Screening Tool (CNST)</a:t>
            </a:r>
            <a:endParaRPr lang="en-US" b="1" dirty="0"/>
          </a:p>
        </p:txBody>
      </p:sp>
      <p:sp>
        <p:nvSpPr>
          <p:cNvPr id="5" name="Content Placeholder 4"/>
          <p:cNvSpPr>
            <a:spLocks noGrp="1"/>
          </p:cNvSpPr>
          <p:nvPr>
            <p:ph sz="quarter" idx="4294967295"/>
          </p:nvPr>
        </p:nvSpPr>
        <p:spPr>
          <a:xfrm>
            <a:off x="638080" y="1876185"/>
            <a:ext cx="7886700" cy="689019"/>
          </a:xfrm>
          <a:prstGeom prst="rect">
            <a:avLst/>
          </a:prstGeom>
        </p:spPr>
        <p:txBody>
          <a:bodyPr>
            <a:noAutofit/>
          </a:bodyPr>
          <a:lstStyle/>
          <a:p>
            <a:pPr>
              <a:lnSpc>
                <a:spcPct val="120000"/>
              </a:lnSpc>
              <a:spcBef>
                <a:spcPts val="1248"/>
              </a:spcBef>
            </a:pPr>
            <a:r>
              <a:rPr lang="en-US" sz="2600" b="1" dirty="0" smtClean="0"/>
              <a:t>Simple, easy to use, 2 question tool</a:t>
            </a:r>
          </a:p>
          <a:p>
            <a:pPr>
              <a:lnSpc>
                <a:spcPct val="120000"/>
              </a:lnSpc>
              <a:spcBef>
                <a:spcPts val="1248"/>
              </a:spcBef>
            </a:pPr>
            <a:endParaRPr lang="en-US" sz="2600" dirty="0" smtClean="0"/>
          </a:p>
          <a:p>
            <a:pPr>
              <a:lnSpc>
                <a:spcPct val="120000"/>
              </a:lnSpc>
              <a:spcBef>
                <a:spcPts val="1248"/>
              </a:spcBef>
            </a:pPr>
            <a:endParaRPr lang="en-US" sz="2600" dirty="0"/>
          </a:p>
          <a:p>
            <a:pPr>
              <a:lnSpc>
                <a:spcPct val="120000"/>
              </a:lnSpc>
              <a:spcBef>
                <a:spcPts val="1248"/>
              </a:spcBef>
            </a:pPr>
            <a:endParaRPr lang="en-US" sz="2600" dirty="0" smtClean="0"/>
          </a:p>
          <a:p>
            <a:pPr>
              <a:lnSpc>
                <a:spcPct val="120000"/>
              </a:lnSpc>
              <a:spcBef>
                <a:spcPts val="1248"/>
              </a:spcBef>
            </a:pPr>
            <a:endParaRPr lang="en-US" sz="2600" dirty="0"/>
          </a:p>
          <a:p>
            <a:pPr>
              <a:spcBef>
                <a:spcPts val="1248"/>
              </a:spcBef>
            </a:pPr>
            <a:r>
              <a:rPr lang="en-US" sz="2600" dirty="0" smtClean="0"/>
              <a:t>These results indicate that screening can be readily and reliably completed </a:t>
            </a:r>
            <a:r>
              <a:rPr lang="en-US" sz="2600" dirty="0"/>
              <a:t>by a </a:t>
            </a:r>
            <a:r>
              <a:rPr lang="en-US" sz="2600" dirty="0" smtClean="0"/>
              <a:t>nursing with minimal training.</a:t>
            </a:r>
          </a:p>
        </p:txBody>
      </p:sp>
      <p:sp>
        <p:nvSpPr>
          <p:cNvPr id="6" name="Content Placeholder 2"/>
          <p:cNvSpPr txBox="1">
            <a:spLocks/>
          </p:cNvSpPr>
          <p:nvPr/>
        </p:nvSpPr>
        <p:spPr>
          <a:xfrm>
            <a:off x="337208" y="2665476"/>
            <a:ext cx="8374144" cy="2320437"/>
          </a:xfrm>
          <a:prstGeom prst="rect">
            <a:avLst/>
          </a:prstGeom>
          <a:solidFill>
            <a:srgbClr val="C5AEF1"/>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685800" lvl="2" indent="-342900">
              <a:buClr>
                <a:schemeClr val="tx2"/>
              </a:buClr>
              <a:buFont typeface="Arial" panose="020B0604020202020204" pitchFamily="34" charset="0"/>
              <a:buChar char="•"/>
            </a:pPr>
            <a:r>
              <a:rPr lang="en-US" dirty="0"/>
              <a:t>Rigorously validated and tested for reliability in </a:t>
            </a:r>
            <a:r>
              <a:rPr lang="en-US" dirty="0" smtClean="0"/>
              <a:t>3 Canadian hospitals using regular personnel </a:t>
            </a:r>
            <a:r>
              <a:rPr lang="en-US" dirty="0"/>
              <a:t>(</a:t>
            </a:r>
            <a:r>
              <a:rPr lang="en-CA" dirty="0">
                <a:ea typeface="MS PGothic"/>
                <a:cs typeface="MS PGothic"/>
              </a:rPr>
              <a:t>n=</a:t>
            </a:r>
            <a:r>
              <a:rPr lang="en-CA" dirty="0" smtClean="0">
                <a:ea typeface="MS PGothic"/>
                <a:cs typeface="MS PGothic"/>
              </a:rPr>
              <a:t>140)</a:t>
            </a:r>
            <a:r>
              <a:rPr lang="en-US" dirty="0"/>
              <a:t>. </a:t>
            </a:r>
          </a:p>
          <a:p>
            <a:pPr marL="685800" lvl="2" indent="-342900">
              <a:buClr>
                <a:schemeClr val="tx2"/>
              </a:buClr>
              <a:buFont typeface="Arial" panose="020B0604020202020204" pitchFamily="34" charset="0"/>
              <a:buChar char="•"/>
            </a:pPr>
            <a:r>
              <a:rPr lang="en-CA" dirty="0" smtClean="0">
                <a:ea typeface="MS PGothic"/>
                <a:cs typeface="MS PGothic"/>
              </a:rPr>
              <a:t>Criterion validity: SE 73% &amp; SP 86%;  		</a:t>
            </a:r>
          </a:p>
          <a:p>
            <a:pPr marL="685800" lvl="2" indent="-342900">
              <a:buClr>
                <a:schemeClr val="tx2"/>
              </a:buClr>
              <a:buFont typeface="Arial" panose="020B0604020202020204" pitchFamily="34" charset="0"/>
              <a:buChar char="•"/>
            </a:pPr>
            <a:r>
              <a:rPr lang="en-CA" dirty="0" smtClean="0">
                <a:ea typeface="MS PGothic"/>
                <a:cs typeface="MS PGothic"/>
              </a:rPr>
              <a:t>Inter-</a:t>
            </a:r>
            <a:r>
              <a:rPr lang="en-CA" dirty="0" err="1" smtClean="0">
                <a:ea typeface="MS PGothic"/>
                <a:cs typeface="MS PGothic"/>
              </a:rPr>
              <a:t>rater</a:t>
            </a:r>
            <a:r>
              <a:rPr lang="en-CA" dirty="0" smtClean="0">
                <a:ea typeface="MS PGothic"/>
                <a:cs typeface="MS PGothic"/>
              </a:rPr>
              <a:t> reliability (n = 122): Kappa = 0.88; 95% CI (0.80-0.97)</a:t>
            </a:r>
          </a:p>
          <a:p>
            <a:pPr marL="685800" lvl="2" indent="-342900">
              <a:buClr>
                <a:schemeClr val="tx2"/>
              </a:buClr>
            </a:pPr>
            <a:r>
              <a:rPr lang="en-CA" dirty="0" smtClean="0">
                <a:ea typeface="MS PGothic"/>
                <a:cs typeface="MS PGothic"/>
              </a:rPr>
              <a:t>Nursing personnel say that the </a:t>
            </a:r>
            <a:r>
              <a:rPr lang="en-US" dirty="0" smtClean="0"/>
              <a:t>CNST </a:t>
            </a:r>
            <a:r>
              <a:rPr lang="en-CA" dirty="0" smtClean="0">
                <a:ea typeface="MS PGothic"/>
                <a:cs typeface="MS PGothic"/>
              </a:rPr>
              <a:t>was easy to use</a:t>
            </a:r>
          </a:p>
        </p:txBody>
      </p:sp>
      <p:sp>
        <p:nvSpPr>
          <p:cNvPr id="2" name="Rectangle 1"/>
          <p:cNvSpPr/>
          <p:nvPr/>
        </p:nvSpPr>
        <p:spPr>
          <a:xfrm>
            <a:off x="6598224" y="6334463"/>
            <a:ext cx="2004249" cy="369332"/>
          </a:xfrm>
          <a:prstGeom prst="rect">
            <a:avLst/>
          </a:prstGeom>
        </p:spPr>
        <p:txBody>
          <a:bodyPr wrap="none">
            <a:spAutoFit/>
          </a:bodyPr>
          <a:lstStyle/>
          <a:p>
            <a:pPr marL="342900" lvl="2" indent="0">
              <a:buClr>
                <a:schemeClr val="tx2"/>
              </a:buClr>
              <a:buNone/>
            </a:pPr>
            <a:r>
              <a:rPr lang="en-CA" dirty="0">
                <a:ea typeface="MS PGothic"/>
                <a:cs typeface="MS PGothic"/>
              </a:rPr>
              <a:t> </a:t>
            </a:r>
            <a:r>
              <a:rPr lang="en-CA" sz="1400" dirty="0" err="1" smtClean="0">
                <a:ea typeface="MS PGothic"/>
                <a:cs typeface="MS PGothic"/>
              </a:rPr>
              <a:t>Laporte</a:t>
            </a:r>
            <a:r>
              <a:rPr lang="en-CA" sz="1400" dirty="0" smtClean="0">
                <a:ea typeface="MS PGothic"/>
                <a:cs typeface="MS PGothic"/>
              </a:rPr>
              <a:t> </a:t>
            </a:r>
            <a:r>
              <a:rPr lang="en-CA" sz="1400" dirty="0">
                <a:ea typeface="MS PGothic"/>
                <a:cs typeface="MS PGothic"/>
              </a:rPr>
              <a:t>et al. 2014 </a:t>
            </a:r>
            <a:r>
              <a:rPr lang="en-CA" sz="1400" dirty="0" smtClean="0">
                <a:ea typeface="MS PGothic"/>
                <a:cs typeface="MS PGothic"/>
              </a:rPr>
              <a:t>EJCN</a:t>
            </a:r>
            <a:endParaRPr lang="en-CA" sz="1400" dirty="0">
              <a:ea typeface="MS PGothic"/>
              <a:cs typeface="MS PGothic"/>
            </a:endParaRPr>
          </a:p>
        </p:txBody>
      </p:sp>
    </p:spTree>
    <p:extLst>
      <p:ext uri="{BB962C8B-B14F-4D97-AF65-F5344CB8AC3E}">
        <p14:creationId xmlns:p14="http://schemas.microsoft.com/office/powerpoint/2010/main" val="3810184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353865"/>
            <a:ext cx="7886700" cy="917254"/>
          </a:xfrm>
        </p:spPr>
        <p:txBody>
          <a:bodyPr>
            <a:normAutofit fontScale="90000"/>
          </a:bodyPr>
          <a:lstStyle/>
          <a:p>
            <a:r>
              <a:rPr lang="en-US" b="1" dirty="0" smtClean="0"/>
              <a:t>Canadian Nutrition Screening Tool</a:t>
            </a:r>
            <a:endParaRPr lang="en-US" b="1" dirty="0"/>
          </a:p>
        </p:txBody>
      </p:sp>
      <p:pic>
        <p:nvPicPr>
          <p:cNvPr id="4" name="Picture 3" descr="Screen Shot 2015-04-14 at 12.26.59 PM.png"/>
          <p:cNvPicPr>
            <a:picLocks noChangeAspect="1"/>
          </p:cNvPicPr>
          <p:nvPr/>
        </p:nvPicPr>
        <p:blipFill rotWithShape="1">
          <a:blip r:embed="rId3">
            <a:extLst>
              <a:ext uri="{28A0092B-C50C-407E-A947-70E740481C1C}">
                <a14:useLocalDpi xmlns:a14="http://schemas.microsoft.com/office/drawing/2010/main" val="0"/>
              </a:ext>
            </a:extLst>
          </a:blip>
          <a:srcRect l="9392" t="17061" r="3543" b="27178"/>
          <a:stretch/>
        </p:blipFill>
        <p:spPr>
          <a:xfrm>
            <a:off x="169504" y="1681480"/>
            <a:ext cx="8849628" cy="4534211"/>
          </a:xfrm>
          <a:prstGeom prst="rect">
            <a:avLst/>
          </a:prstGeom>
          <a:ln>
            <a:solidFill>
              <a:srgbClr val="000000"/>
            </a:solidFill>
          </a:ln>
        </p:spPr>
      </p:pic>
      <p:sp>
        <p:nvSpPr>
          <p:cNvPr id="5" name="Rectangle 4"/>
          <p:cNvSpPr/>
          <p:nvPr/>
        </p:nvSpPr>
        <p:spPr>
          <a:xfrm>
            <a:off x="6598224" y="6334463"/>
            <a:ext cx="2004249" cy="369332"/>
          </a:xfrm>
          <a:prstGeom prst="rect">
            <a:avLst/>
          </a:prstGeom>
        </p:spPr>
        <p:txBody>
          <a:bodyPr wrap="none">
            <a:spAutoFit/>
          </a:bodyPr>
          <a:lstStyle/>
          <a:p>
            <a:pPr marL="342900" lvl="2" indent="0">
              <a:buClr>
                <a:schemeClr val="tx2"/>
              </a:buClr>
              <a:buNone/>
            </a:pPr>
            <a:r>
              <a:rPr lang="en-CA" dirty="0">
                <a:ea typeface="MS PGothic"/>
                <a:cs typeface="MS PGothic"/>
              </a:rPr>
              <a:t> </a:t>
            </a:r>
            <a:r>
              <a:rPr lang="en-CA" sz="1400" dirty="0" err="1" smtClean="0">
                <a:solidFill>
                  <a:schemeClr val="bg1"/>
                </a:solidFill>
                <a:ea typeface="MS PGothic"/>
                <a:cs typeface="MS PGothic"/>
              </a:rPr>
              <a:t>Laporte</a:t>
            </a:r>
            <a:r>
              <a:rPr lang="en-CA" sz="1400" dirty="0" smtClean="0">
                <a:solidFill>
                  <a:schemeClr val="bg1"/>
                </a:solidFill>
                <a:ea typeface="MS PGothic"/>
                <a:cs typeface="MS PGothic"/>
              </a:rPr>
              <a:t> </a:t>
            </a:r>
            <a:r>
              <a:rPr lang="en-CA" sz="1400" dirty="0">
                <a:solidFill>
                  <a:schemeClr val="bg1"/>
                </a:solidFill>
                <a:ea typeface="MS PGothic"/>
                <a:cs typeface="MS PGothic"/>
              </a:rPr>
              <a:t>et al. 2014 </a:t>
            </a:r>
            <a:r>
              <a:rPr lang="en-CA" sz="1400" dirty="0" smtClean="0">
                <a:solidFill>
                  <a:schemeClr val="bg1"/>
                </a:solidFill>
                <a:ea typeface="MS PGothic"/>
                <a:cs typeface="MS PGothic"/>
              </a:rPr>
              <a:t>EJCN</a:t>
            </a:r>
            <a:endParaRPr lang="en-CA" sz="1400" dirty="0">
              <a:solidFill>
                <a:schemeClr val="bg1"/>
              </a:solidFill>
              <a:ea typeface="MS PGothic"/>
              <a:cs typeface="MS PGothic"/>
            </a:endParaRPr>
          </a:p>
        </p:txBody>
      </p:sp>
    </p:spTree>
    <p:extLst>
      <p:ext uri="{BB962C8B-B14F-4D97-AF65-F5344CB8AC3E}">
        <p14:creationId xmlns:p14="http://schemas.microsoft.com/office/powerpoint/2010/main" val="9804712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criterion for validation was subjective global assessment completed by a dietitian. Many front-line nurses were involved in this study demonstrating that no specialized skill is required.</a:t>
            </a:r>
          </a:p>
          <a:p>
            <a:endParaRPr lang="en-US" dirty="0"/>
          </a:p>
        </p:txBody>
      </p:sp>
    </p:spTree>
    <p:extLst>
      <p:ext uri="{BB962C8B-B14F-4D97-AF65-F5344CB8AC3E}">
        <p14:creationId xmlns:p14="http://schemas.microsoft.com/office/powerpoint/2010/main" val="2073713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386" y="511694"/>
            <a:ext cx="7772399" cy="6346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33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err="1" smtClean="0"/>
              <a:t>Introduction</a:t>
            </a:r>
            <a:r>
              <a:rPr lang="es-ES" b="1" dirty="0" smtClean="0"/>
              <a:t> </a:t>
            </a:r>
            <a:endParaRPr lang="es-ES" b="1" dirty="0"/>
          </a:p>
        </p:txBody>
      </p:sp>
      <p:sp>
        <p:nvSpPr>
          <p:cNvPr id="3" name="Content Placeholder 2"/>
          <p:cNvSpPr>
            <a:spLocks noGrp="1"/>
          </p:cNvSpPr>
          <p:nvPr>
            <p:ph idx="1"/>
          </p:nvPr>
        </p:nvSpPr>
        <p:spPr/>
        <p:txBody>
          <a:bodyPr/>
          <a:lstStyle/>
          <a:p>
            <a:r>
              <a:rPr lang="en-US" b="1" i="1" dirty="0" smtClean="0"/>
              <a:t>Healthy diet accompanied by a healthy lifestyle guarantee</a:t>
            </a:r>
            <a:r>
              <a:rPr lang="en-US" i="1" dirty="0" smtClean="0"/>
              <a:t>:</a:t>
            </a:r>
          </a:p>
          <a:p>
            <a:pPr marL="457200" indent="-457200">
              <a:buAutoNum type="arabicPeriod"/>
            </a:pPr>
            <a:r>
              <a:rPr lang="en-US" dirty="0" smtClean="0"/>
              <a:t>well-being</a:t>
            </a:r>
          </a:p>
          <a:p>
            <a:pPr marL="457200" indent="-457200">
              <a:buAutoNum type="arabicPeriod"/>
            </a:pPr>
            <a:r>
              <a:rPr lang="en-US" dirty="0"/>
              <a:t>Minimizing the risk of developing common nutrition related diseases </a:t>
            </a:r>
            <a:endParaRPr lang="en-US" dirty="0" smtClean="0"/>
          </a:p>
          <a:p>
            <a:pPr marL="0" indent="0">
              <a:buNone/>
            </a:pPr>
            <a:endParaRPr lang="en-US" b="1" i="1" dirty="0"/>
          </a:p>
          <a:p>
            <a:pPr marL="0" indent="0" algn="ctr">
              <a:buNone/>
            </a:pPr>
            <a:r>
              <a:rPr lang="en-US" b="1" i="1" dirty="0" smtClean="0"/>
              <a:t>This means a consumption of a varied foods balanced by a moderate intake of each food.</a:t>
            </a:r>
            <a:endParaRPr lang="es-ES" b="1" dirty="0"/>
          </a:p>
        </p:txBody>
      </p:sp>
      <p:sp>
        <p:nvSpPr>
          <p:cNvPr id="4" name="Slide Number Placeholder 3"/>
          <p:cNvSpPr>
            <a:spLocks noGrp="1"/>
          </p:cNvSpPr>
          <p:nvPr>
            <p:ph type="sldNum" sz="quarter" idx="12"/>
          </p:nvPr>
        </p:nvSpPr>
        <p:spPr/>
        <p:txBody>
          <a:bodyPr/>
          <a:lstStyle/>
          <a:p>
            <a:fld id="{B6F15528-21DE-4FAA-801E-634DDDAF4B2B}" type="slidenum">
              <a:rPr lang="en-US" sz="2400" smtClean="0"/>
              <a:pPr/>
              <a:t>3</a:t>
            </a:fld>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378372"/>
            <a:ext cx="7094482" cy="611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422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057" y="677918"/>
            <a:ext cx="6999890" cy="542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639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966" y="1450427"/>
            <a:ext cx="7977351" cy="337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3442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normAutofit/>
          </a:bodyPr>
          <a:lstStyle/>
          <a:p>
            <a:pPr eaLnBrk="1" hangingPunct="1"/>
            <a:r>
              <a:rPr lang="en-CA" sz="4800" b="1" dirty="0" smtClean="0">
                <a:solidFill>
                  <a:srgbClr val="52197E"/>
                </a:solidFill>
                <a:cs typeface="Arial"/>
              </a:rPr>
              <a:t>Assessment</a:t>
            </a:r>
            <a:endParaRPr lang="en-CA" sz="4800" b="1" dirty="0">
              <a:solidFill>
                <a:srgbClr val="52197E"/>
              </a:solidFill>
              <a:cs typeface="Arial"/>
            </a:endParaRPr>
          </a:p>
        </p:txBody>
      </p:sp>
      <p:sp>
        <p:nvSpPr>
          <p:cNvPr id="45058" name="Rectangle 3"/>
          <p:cNvSpPr>
            <a:spLocks noGrp="1" noChangeArrowheads="1"/>
          </p:cNvSpPr>
          <p:nvPr>
            <p:ph sz="quarter" idx="4294967295"/>
          </p:nvPr>
        </p:nvSpPr>
        <p:spPr>
          <a:xfrm>
            <a:off x="457200" y="1524000"/>
            <a:ext cx="7924800" cy="4361426"/>
          </a:xfrm>
          <a:prstGeom prst="rect">
            <a:avLst/>
          </a:prstGeom>
        </p:spPr>
        <p:txBody>
          <a:bodyPr rtlCol="0">
            <a:normAutofit fontScale="92500" lnSpcReduction="20000"/>
          </a:bodyPr>
          <a:lstStyle/>
          <a:p>
            <a:pPr eaLnBrk="1" fontAlgn="auto" hangingPunct="1">
              <a:spcAft>
                <a:spcPts val="0"/>
              </a:spcAft>
              <a:defRPr/>
            </a:pPr>
            <a:r>
              <a:rPr lang="en-CA" sz="2800" dirty="0">
                <a:ea typeface="+mn-ea"/>
                <a:cs typeface="+mn-cs"/>
              </a:rPr>
              <a:t>Confirm </a:t>
            </a:r>
            <a:r>
              <a:rPr lang="en-CA" sz="2800" dirty="0" smtClean="0">
                <a:ea typeface="+mn-ea"/>
                <a:cs typeface="+mn-cs"/>
              </a:rPr>
              <a:t>malnutrition </a:t>
            </a:r>
          </a:p>
          <a:p>
            <a:pPr lvl="1">
              <a:defRPr/>
            </a:pPr>
            <a:r>
              <a:rPr lang="en-CA" sz="2400" dirty="0" smtClean="0"/>
              <a:t>All screening tools will have false positives= people who triggered risk but are not malnourished</a:t>
            </a:r>
          </a:p>
          <a:p>
            <a:pPr eaLnBrk="1" fontAlgn="auto" hangingPunct="1">
              <a:spcAft>
                <a:spcPts val="0"/>
              </a:spcAft>
              <a:defRPr/>
            </a:pPr>
            <a:r>
              <a:rPr lang="en-CA" sz="2800" dirty="0" smtClean="0">
                <a:ea typeface="+mn-ea"/>
                <a:cs typeface="+mn-cs"/>
              </a:rPr>
              <a:t>Clarify processes </a:t>
            </a:r>
            <a:r>
              <a:rPr lang="en-CA" sz="2800" dirty="0">
                <a:ea typeface="+mn-ea"/>
                <a:cs typeface="+mn-cs"/>
                <a:sym typeface="Wingdings" charset="0"/>
              </a:rPr>
              <a:t> inflammation and/or </a:t>
            </a:r>
            <a:r>
              <a:rPr lang="en-CA" sz="2800" dirty="0" smtClean="0">
                <a:ea typeface="+mn-ea"/>
                <a:cs typeface="+mn-cs"/>
                <a:sym typeface="Wingdings" charset="0"/>
              </a:rPr>
              <a:t>intake as root causes of wasting and weight loss</a:t>
            </a:r>
            <a:endParaRPr lang="en-CA" sz="2800" dirty="0">
              <a:ea typeface="+mn-ea"/>
              <a:cs typeface="+mn-cs"/>
              <a:sym typeface="Wingdings" charset="0"/>
            </a:endParaRPr>
          </a:p>
          <a:p>
            <a:pPr eaLnBrk="1" fontAlgn="auto" hangingPunct="1">
              <a:spcAft>
                <a:spcPts val="0"/>
              </a:spcAft>
              <a:defRPr/>
            </a:pPr>
            <a:r>
              <a:rPr lang="en-CA" sz="2800" dirty="0" smtClean="0">
                <a:ea typeface="+mn-ea"/>
                <a:cs typeface="+mn-cs"/>
                <a:sym typeface="Wingdings" charset="0"/>
              </a:rPr>
              <a:t>Identify potential reasons for poor food intake e.g. nausea, dysphagia, self-feeding difficulties</a:t>
            </a:r>
          </a:p>
          <a:p>
            <a:pPr eaLnBrk="1" fontAlgn="auto" hangingPunct="1">
              <a:spcAft>
                <a:spcPts val="0"/>
              </a:spcAft>
              <a:defRPr/>
            </a:pPr>
            <a:r>
              <a:rPr lang="en-CA" sz="2800" dirty="0" smtClean="0">
                <a:ea typeface="+mn-ea"/>
                <a:cs typeface="+mn-cs"/>
                <a:sym typeface="Wingdings" charset="0"/>
              </a:rPr>
              <a:t>Identify </a:t>
            </a:r>
            <a:r>
              <a:rPr lang="en-CA" sz="2800" dirty="0">
                <a:ea typeface="+mn-ea"/>
                <a:cs typeface="+mn-cs"/>
                <a:sym typeface="Wingdings" charset="0"/>
              </a:rPr>
              <a:t>intervention modes, best approaches</a:t>
            </a:r>
          </a:p>
          <a:p>
            <a:pPr eaLnBrk="1" fontAlgn="auto" hangingPunct="1">
              <a:spcAft>
                <a:spcPts val="0"/>
              </a:spcAft>
              <a:defRPr/>
            </a:pPr>
            <a:r>
              <a:rPr lang="en-CA" sz="2800" dirty="0" smtClean="0">
                <a:ea typeface="+mn-ea"/>
                <a:cs typeface="+mn-cs"/>
                <a:sym typeface="Wingdings" charset="0"/>
              </a:rPr>
              <a:t>Monitor </a:t>
            </a:r>
            <a:r>
              <a:rPr lang="en-CA" sz="2800" dirty="0">
                <a:ea typeface="+mn-ea"/>
                <a:cs typeface="+mn-cs"/>
                <a:sym typeface="Wingdings" charset="0"/>
              </a:rPr>
              <a:t>intervention success – compare to a </a:t>
            </a:r>
            <a:r>
              <a:rPr lang="en-CA" sz="2800" dirty="0" smtClean="0">
                <a:ea typeface="+mn-ea"/>
                <a:cs typeface="+mn-cs"/>
                <a:sym typeface="Wingdings" charset="0"/>
              </a:rPr>
              <a:t>baseline</a:t>
            </a:r>
            <a:endParaRPr lang="en-CA" sz="2800" dirty="0">
              <a:ea typeface="+mn-ea"/>
              <a:cs typeface="+mn-cs"/>
            </a:endParaRPr>
          </a:p>
        </p:txBody>
      </p:sp>
      <p:sp>
        <p:nvSpPr>
          <p:cNvPr id="2" name="TextBox 1"/>
          <p:cNvSpPr txBox="1"/>
          <p:nvPr/>
        </p:nvSpPr>
        <p:spPr>
          <a:xfrm>
            <a:off x="6115493" y="6068899"/>
            <a:ext cx="2811289" cy="523220"/>
          </a:xfrm>
          <a:prstGeom prst="rect">
            <a:avLst/>
          </a:prstGeom>
          <a:noFill/>
        </p:spPr>
        <p:txBody>
          <a:bodyPr wrap="square" rtlCol="0">
            <a:spAutoFit/>
          </a:bodyPr>
          <a:lstStyle/>
          <a:p>
            <a:r>
              <a:rPr lang="en-US" sz="1400" dirty="0" smtClean="0"/>
              <a:t>Keller, H.H. Aging Well with Nutrition. Second Edition. 2009</a:t>
            </a:r>
            <a:endParaRPr lang="en-US" sz="1400" dirty="0"/>
          </a:p>
        </p:txBody>
      </p:sp>
    </p:spTree>
    <p:extLst>
      <p:ext uri="{BB962C8B-B14F-4D97-AF65-F5344CB8AC3E}">
        <p14:creationId xmlns:p14="http://schemas.microsoft.com/office/powerpoint/2010/main" val="16092484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t> </a:t>
            </a:r>
            <a:r>
              <a:rPr lang="es-ES" b="1" dirty="0" err="1" smtClean="0"/>
              <a:t>Nutritional</a:t>
            </a:r>
            <a:r>
              <a:rPr lang="es-ES" b="1" dirty="0" smtClean="0"/>
              <a:t> </a:t>
            </a:r>
            <a:r>
              <a:rPr lang="es-ES" b="1" dirty="0" err="1" smtClean="0"/>
              <a:t>Health</a:t>
            </a:r>
            <a:r>
              <a:rPr lang="es-ES" b="1" dirty="0" smtClean="0"/>
              <a:t> status </a:t>
            </a:r>
            <a:r>
              <a:rPr lang="es-ES" b="1" dirty="0" err="1" smtClean="0"/>
              <a:t>assessment</a:t>
            </a:r>
            <a:r>
              <a:rPr lang="es-ES" b="1" dirty="0" smtClean="0"/>
              <a:t> </a:t>
            </a:r>
            <a:endParaRPr lang="es-ES" b="1" dirty="0"/>
          </a:p>
        </p:txBody>
      </p:sp>
      <p:sp>
        <p:nvSpPr>
          <p:cNvPr id="3" name="Content Placeholder 2"/>
          <p:cNvSpPr>
            <a:spLocks noGrp="1"/>
          </p:cNvSpPr>
          <p:nvPr>
            <p:ph idx="1"/>
          </p:nvPr>
        </p:nvSpPr>
        <p:spPr>
          <a:xfrm>
            <a:off x="549275" y="1600200"/>
            <a:ext cx="8042276" cy="4724399"/>
          </a:xfrm>
        </p:spPr>
        <p:txBody>
          <a:bodyPr>
            <a:normAutofit/>
          </a:bodyPr>
          <a:lstStyle/>
          <a:p>
            <a:pPr marL="0" indent="0">
              <a:buNone/>
            </a:pPr>
            <a:endParaRPr lang="en-US" dirty="0" smtClean="0"/>
          </a:p>
          <a:p>
            <a:r>
              <a:rPr lang="en-US" dirty="0" smtClean="0"/>
              <a:t>The nutritional heath status of any person is determined by the sum of certain measures</a:t>
            </a:r>
          </a:p>
          <a:p>
            <a:pPr marL="457200" indent="-457200">
              <a:buAutoNum type="arabicPeriod"/>
            </a:pPr>
            <a:r>
              <a:rPr lang="es-ES" b="1" dirty="0" err="1" smtClean="0"/>
              <a:t>Anthropometric</a:t>
            </a:r>
            <a:r>
              <a:rPr lang="es-ES" dirty="0" smtClean="0"/>
              <a:t> </a:t>
            </a:r>
            <a:r>
              <a:rPr lang="es-ES" b="1" dirty="0" err="1" smtClean="0"/>
              <a:t>measurements</a:t>
            </a:r>
            <a:r>
              <a:rPr lang="es-ES" dirty="0" smtClean="0"/>
              <a:t> </a:t>
            </a:r>
          </a:p>
          <a:p>
            <a:pPr marL="457200" indent="-457200">
              <a:buAutoNum type="arabicPeriod"/>
            </a:pPr>
            <a:r>
              <a:rPr lang="en-US" b="1" dirty="0" smtClean="0"/>
              <a:t>Biochemical measurements </a:t>
            </a:r>
          </a:p>
          <a:p>
            <a:pPr marL="457200" indent="-457200">
              <a:buAutoNum type="arabicPeriod"/>
            </a:pPr>
            <a:r>
              <a:rPr lang="es-ES" b="1" dirty="0" err="1"/>
              <a:t>C</a:t>
            </a:r>
            <a:r>
              <a:rPr lang="es-ES" b="1" dirty="0" err="1" smtClean="0"/>
              <a:t>linical</a:t>
            </a:r>
            <a:r>
              <a:rPr lang="es-ES" dirty="0" smtClean="0"/>
              <a:t> </a:t>
            </a:r>
          </a:p>
          <a:p>
            <a:pPr marL="457200" indent="-457200">
              <a:buAutoNum type="arabicPeriod"/>
            </a:pPr>
            <a:r>
              <a:rPr lang="en-US" b="1" dirty="0"/>
              <a:t>D</a:t>
            </a:r>
            <a:r>
              <a:rPr lang="en-US" b="1" dirty="0" smtClean="0"/>
              <a:t>ietary</a:t>
            </a:r>
            <a:r>
              <a:rPr lang="en-US" dirty="0" smtClean="0"/>
              <a:t> </a:t>
            </a:r>
          </a:p>
          <a:p>
            <a:pPr marL="457200" indent="-457200">
              <a:buAutoNum type="arabicPeriod"/>
            </a:pPr>
            <a:r>
              <a:rPr lang="en-US" b="1" dirty="0"/>
              <a:t>E</a:t>
            </a:r>
            <a:r>
              <a:rPr lang="en-US" b="1" dirty="0" smtClean="0"/>
              <a:t>conomic</a:t>
            </a:r>
            <a:r>
              <a:rPr lang="en-US" dirty="0" smtClean="0"/>
              <a:t> </a:t>
            </a:r>
            <a:r>
              <a:rPr lang="en-US" b="1" dirty="0" smtClean="0"/>
              <a:t>evaluation.</a:t>
            </a:r>
            <a:endParaRPr lang="es-ES" b="1" dirty="0"/>
          </a:p>
        </p:txBody>
      </p:sp>
      <p:sp>
        <p:nvSpPr>
          <p:cNvPr id="4" name="Slide Number Placeholder 3"/>
          <p:cNvSpPr>
            <a:spLocks noGrp="1"/>
          </p:cNvSpPr>
          <p:nvPr>
            <p:ph type="sldNum" sz="quarter" idx="12"/>
          </p:nvPr>
        </p:nvSpPr>
        <p:spPr/>
        <p:txBody>
          <a:bodyPr/>
          <a:lstStyle/>
          <a:p>
            <a:fld id="{C2363583-D4B4-4B47-B795-AEA823D6C96F}" type="slidenum">
              <a:rPr lang="es-ES" sz="2400" smtClean="0"/>
              <a:pPr/>
              <a:t>34</a:t>
            </a:fld>
            <a:endParaRPr lang="es-E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59905" cy="5257801"/>
          </a:xfrm>
        </p:spPr>
        <p:txBody>
          <a:bodyPr>
            <a:normAutofit/>
          </a:bodyPr>
          <a:lstStyle/>
          <a:p>
            <a:r>
              <a:rPr lang="en-GB" sz="2800" dirty="0" smtClean="0"/>
              <a:t>Assessment of these measurements put three people in three main categories   </a:t>
            </a:r>
            <a:endParaRPr lang="es-ES" sz="2800" dirty="0"/>
          </a:p>
          <a:p>
            <a:pPr marL="457200" indent="-457200">
              <a:buAutoNum type="arabicPeriod"/>
            </a:pPr>
            <a:r>
              <a:rPr lang="es-ES" sz="2800" dirty="0" err="1" smtClean="0"/>
              <a:t>Desirable</a:t>
            </a:r>
            <a:r>
              <a:rPr lang="es-ES" sz="2800" dirty="0" smtClean="0"/>
              <a:t> </a:t>
            </a:r>
            <a:r>
              <a:rPr lang="es-ES" sz="2800" dirty="0" err="1" smtClean="0"/>
              <a:t>nutrition</a:t>
            </a:r>
            <a:endParaRPr lang="es-ES" sz="2800" dirty="0" smtClean="0"/>
          </a:p>
          <a:p>
            <a:pPr marL="457200" indent="-457200">
              <a:buAutoNum type="arabicPeriod"/>
            </a:pPr>
            <a:endParaRPr lang="es-ES" sz="2800" dirty="0" smtClean="0"/>
          </a:p>
          <a:p>
            <a:pPr marL="457200" indent="-457200">
              <a:buAutoNum type="arabicPeriod"/>
            </a:pPr>
            <a:r>
              <a:rPr lang="es-ES" sz="2800" dirty="0" err="1" smtClean="0"/>
              <a:t>Malnutrition</a:t>
            </a:r>
            <a:endParaRPr lang="es-ES" sz="2800" dirty="0" smtClean="0"/>
          </a:p>
          <a:p>
            <a:pPr lvl="1">
              <a:buFont typeface="Wingdings" charset="2"/>
              <a:buChar char="§"/>
            </a:pPr>
            <a:r>
              <a:rPr lang="es-ES" sz="2800" dirty="0" err="1" smtClean="0"/>
              <a:t>Under-nutrition</a:t>
            </a:r>
            <a:endParaRPr lang="es-ES" sz="2800" dirty="0"/>
          </a:p>
          <a:p>
            <a:pPr lvl="1">
              <a:buFont typeface="Wingdings" charset="2"/>
              <a:buChar char="§"/>
            </a:pPr>
            <a:r>
              <a:rPr lang="en-US" sz="2800" dirty="0" smtClean="0"/>
              <a:t>O</a:t>
            </a:r>
            <a:r>
              <a:rPr lang="es-ES" sz="2800" dirty="0" err="1" smtClean="0"/>
              <a:t>vernutrition</a:t>
            </a:r>
            <a:endParaRPr lang="es-ES" sz="2800" dirty="0"/>
          </a:p>
        </p:txBody>
      </p:sp>
      <p:sp>
        <p:nvSpPr>
          <p:cNvPr id="4" name="Slide Number Placeholder 3"/>
          <p:cNvSpPr>
            <a:spLocks noGrp="1"/>
          </p:cNvSpPr>
          <p:nvPr>
            <p:ph type="sldNum" sz="quarter" idx="12"/>
          </p:nvPr>
        </p:nvSpPr>
        <p:spPr/>
        <p:txBody>
          <a:bodyPr/>
          <a:lstStyle/>
          <a:p>
            <a:fld id="{C2363583-D4B4-4B47-B795-AEA823D6C96F}" type="slidenum">
              <a:rPr lang="es-ES" sz="2400" smtClean="0"/>
              <a:pPr/>
              <a:t>35</a:t>
            </a:fld>
            <a:endParaRPr lang="es-E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304800"/>
            <a:ext cx="8042276" cy="5867400"/>
          </a:xfrm>
        </p:spPr>
        <p:txBody>
          <a:bodyPr>
            <a:normAutofit/>
          </a:bodyPr>
          <a:lstStyle/>
          <a:p>
            <a:pPr>
              <a:buNone/>
            </a:pPr>
            <a:r>
              <a:rPr lang="en-US" sz="3600" b="1" dirty="0" smtClean="0">
                <a:solidFill>
                  <a:schemeClr val="accent1"/>
                </a:solidFill>
              </a:rPr>
              <a:t>Desirable</a:t>
            </a:r>
            <a:r>
              <a:rPr lang="es-ES" sz="3600" b="1" dirty="0" smtClean="0">
                <a:solidFill>
                  <a:schemeClr val="accent1"/>
                </a:solidFill>
              </a:rPr>
              <a:t> </a:t>
            </a:r>
            <a:r>
              <a:rPr lang="en-US" sz="3600" b="1" dirty="0" smtClean="0">
                <a:solidFill>
                  <a:schemeClr val="accent1"/>
                </a:solidFill>
              </a:rPr>
              <a:t>Nutrition</a:t>
            </a:r>
          </a:p>
          <a:p>
            <a:endParaRPr lang="en-US" dirty="0" smtClean="0"/>
          </a:p>
          <a:p>
            <a:r>
              <a:rPr lang="en-US" dirty="0" smtClean="0"/>
              <a:t>Person is described to have a desirable nutrition status when;</a:t>
            </a:r>
          </a:p>
          <a:p>
            <a:pPr>
              <a:buFontTx/>
              <a:buChar char="-"/>
            </a:pPr>
            <a:r>
              <a:rPr lang="en-US" dirty="0" smtClean="0"/>
              <a:t>The body tissues have enough nutrients to conduct normal functions</a:t>
            </a:r>
            <a:endParaRPr lang="en-US" dirty="0"/>
          </a:p>
          <a:p>
            <a:pPr>
              <a:buFontTx/>
              <a:buChar char="-"/>
            </a:pPr>
            <a:r>
              <a:rPr lang="en-US" dirty="0" smtClean="0"/>
              <a:t>Excess  stores are available when needed</a:t>
            </a:r>
          </a:p>
          <a:p>
            <a:pPr marL="0" indent="0">
              <a:buNone/>
            </a:pPr>
            <a:endParaRPr lang="en-US" dirty="0" smtClean="0"/>
          </a:p>
          <a:p>
            <a:r>
              <a:rPr lang="en-GB" dirty="0" smtClean="0"/>
              <a:t>This status can be ach</a:t>
            </a:r>
            <a:r>
              <a:rPr lang="en-US" dirty="0" err="1" smtClean="0"/>
              <a:t>ie</a:t>
            </a:r>
            <a:r>
              <a:rPr lang="en-GB" dirty="0" err="1" smtClean="0"/>
              <a:t>ved</a:t>
            </a:r>
            <a:r>
              <a:rPr lang="en-GB" dirty="0" smtClean="0"/>
              <a:t> by a varied balanced diet</a:t>
            </a:r>
            <a:endParaRPr lang="es-ES" i="1" u="sng" dirty="0" smtClean="0"/>
          </a:p>
          <a:p>
            <a:endParaRPr lang="es-ES" dirty="0"/>
          </a:p>
        </p:txBody>
      </p:sp>
      <p:sp>
        <p:nvSpPr>
          <p:cNvPr id="4" name="Slide Number Placeholder 3"/>
          <p:cNvSpPr>
            <a:spLocks noGrp="1"/>
          </p:cNvSpPr>
          <p:nvPr>
            <p:ph type="sldNum" sz="quarter" idx="12"/>
          </p:nvPr>
        </p:nvSpPr>
        <p:spPr/>
        <p:txBody>
          <a:bodyPr/>
          <a:lstStyle/>
          <a:p>
            <a:fld id="{C2363583-D4B4-4B47-B795-AEA823D6C96F}" type="slidenum">
              <a:rPr lang="es-ES" sz="2400" smtClean="0"/>
              <a:pPr/>
              <a:t>36</a:t>
            </a:fld>
            <a:endParaRPr lang="es-E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533400"/>
            <a:ext cx="8042276" cy="5410201"/>
          </a:xfrm>
        </p:spPr>
        <p:txBody>
          <a:bodyPr>
            <a:normAutofit lnSpcReduction="10000"/>
          </a:bodyPr>
          <a:lstStyle/>
          <a:p>
            <a:pPr marL="0" indent="0">
              <a:buNone/>
            </a:pPr>
            <a:r>
              <a:rPr lang="en-US" sz="3600" b="1" dirty="0" smtClean="0">
                <a:solidFill>
                  <a:srgbClr val="2C7C9F"/>
                </a:solidFill>
              </a:rPr>
              <a:t>Under-nutrition</a:t>
            </a:r>
          </a:p>
          <a:p>
            <a:endParaRPr lang="en-US" dirty="0" smtClean="0"/>
          </a:p>
          <a:p>
            <a:r>
              <a:rPr lang="en-US" dirty="0" smtClean="0"/>
              <a:t>Occurs when:</a:t>
            </a:r>
          </a:p>
          <a:p>
            <a:pPr marL="514350" indent="-514350">
              <a:buFont typeface="+mj-lt"/>
              <a:buAutoNum type="arabicPeriod"/>
            </a:pPr>
            <a:r>
              <a:rPr lang="en-US" dirty="0" smtClean="0"/>
              <a:t>The nutrient needs are higher the actual intake</a:t>
            </a:r>
          </a:p>
          <a:p>
            <a:pPr marL="514350" indent="-514350">
              <a:buFont typeface="+mj-lt"/>
              <a:buAutoNum type="arabicPeriod"/>
            </a:pPr>
            <a:endParaRPr lang="en-US" dirty="0" smtClean="0"/>
          </a:p>
          <a:p>
            <a:pPr marL="514350" indent="-514350">
              <a:buFont typeface="+mj-lt"/>
              <a:buAutoNum type="arabicPeriod"/>
            </a:pPr>
            <a:r>
              <a:rPr lang="en-US" dirty="0"/>
              <a:t>H</a:t>
            </a:r>
            <a:r>
              <a:rPr lang="en-US" dirty="0" smtClean="0"/>
              <a:t>ealth status begins to decline.</a:t>
            </a:r>
          </a:p>
          <a:p>
            <a:pPr>
              <a:buFontTx/>
              <a:buChar char="•"/>
            </a:pPr>
            <a:r>
              <a:rPr lang="en-US" dirty="0" smtClean="0"/>
              <a:t>Such nutrients are extremely needed in body cycles such as B vitamins in the GI, therefore they should be supplied in large quantities</a:t>
            </a:r>
          </a:p>
          <a:p>
            <a:pPr>
              <a:buFontTx/>
              <a:buChar char="•"/>
            </a:pPr>
            <a:r>
              <a:rPr lang="en-US" dirty="0" smtClean="0"/>
              <a:t>Iron levels for women  </a:t>
            </a:r>
            <a:endParaRPr lang="es-ES" dirty="0"/>
          </a:p>
        </p:txBody>
      </p:sp>
      <p:sp>
        <p:nvSpPr>
          <p:cNvPr id="6" name="Slide Number Placeholder 5"/>
          <p:cNvSpPr>
            <a:spLocks noGrp="1"/>
          </p:cNvSpPr>
          <p:nvPr>
            <p:ph type="sldNum" sz="quarter" idx="12"/>
          </p:nvPr>
        </p:nvSpPr>
        <p:spPr/>
        <p:txBody>
          <a:bodyPr/>
          <a:lstStyle/>
          <a:p>
            <a:fld id="{C2363583-D4B4-4B47-B795-AEA823D6C96F}" type="slidenum">
              <a:rPr lang="es-ES" sz="2400" smtClean="0"/>
              <a:pPr/>
              <a:t>37</a:t>
            </a:fld>
            <a:endParaRPr lang="es-E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762999" cy="5562601"/>
          </a:xfrm>
        </p:spPr>
        <p:txBody>
          <a:bodyPr>
            <a:normAutofit/>
          </a:bodyPr>
          <a:lstStyle/>
          <a:p>
            <a:pPr marL="0" indent="0">
              <a:buNone/>
            </a:pPr>
            <a:r>
              <a:rPr lang="en-US" b="1" dirty="0" smtClean="0"/>
              <a:t>L</a:t>
            </a:r>
            <a:r>
              <a:rPr lang="es-ES" b="1" dirty="0" err="1" smtClean="0"/>
              <a:t>ow</a:t>
            </a:r>
            <a:r>
              <a:rPr lang="es-ES" b="1" dirty="0" smtClean="0"/>
              <a:t> </a:t>
            </a:r>
            <a:r>
              <a:rPr lang="es-ES" b="1" dirty="0" err="1" smtClean="0"/>
              <a:t>levels</a:t>
            </a:r>
            <a:r>
              <a:rPr lang="es-ES" b="1" dirty="0" smtClean="0"/>
              <a:t> of </a:t>
            </a:r>
            <a:r>
              <a:rPr lang="es-ES" b="1" dirty="0" err="1" smtClean="0"/>
              <a:t>nutrient</a:t>
            </a:r>
            <a:r>
              <a:rPr lang="es-ES" b="1" dirty="0" smtClean="0"/>
              <a:t> </a:t>
            </a:r>
            <a:r>
              <a:rPr lang="es-ES" b="1" dirty="0" err="1" smtClean="0"/>
              <a:t>stores</a:t>
            </a:r>
            <a:r>
              <a:rPr lang="es-ES" b="1" dirty="0" smtClean="0"/>
              <a:t> </a:t>
            </a:r>
            <a:r>
              <a:rPr lang="es-ES" b="1" dirty="0" err="1" smtClean="0"/>
              <a:t>will</a:t>
            </a:r>
            <a:r>
              <a:rPr lang="es-ES" b="1" dirty="0" smtClean="0"/>
              <a:t> </a:t>
            </a:r>
            <a:r>
              <a:rPr lang="es-ES" b="1" dirty="0" err="1" smtClean="0"/>
              <a:t>affect</a:t>
            </a:r>
            <a:r>
              <a:rPr lang="es-ES" b="1" dirty="0" smtClean="0"/>
              <a:t> </a:t>
            </a:r>
            <a:r>
              <a:rPr lang="es-ES" b="1" dirty="0" err="1" smtClean="0"/>
              <a:t>both</a:t>
            </a:r>
            <a:r>
              <a:rPr lang="es-ES" b="1" dirty="0" smtClean="0"/>
              <a:t> </a:t>
            </a:r>
            <a:r>
              <a:rPr lang="es-ES" b="1" dirty="0" err="1" smtClean="0"/>
              <a:t>biochemical</a:t>
            </a:r>
            <a:r>
              <a:rPr lang="es-ES" b="1" dirty="0" smtClean="0"/>
              <a:t> and </a:t>
            </a:r>
            <a:r>
              <a:rPr lang="es-ES" b="1" dirty="0" err="1" smtClean="0"/>
              <a:t>clinical</a:t>
            </a:r>
            <a:r>
              <a:rPr lang="es-ES" b="1" dirty="0" smtClean="0"/>
              <a:t> </a:t>
            </a:r>
            <a:r>
              <a:rPr lang="es-ES" b="1" dirty="0" err="1" smtClean="0"/>
              <a:t>measures</a:t>
            </a:r>
            <a:endParaRPr lang="es-ES" b="1" dirty="0" smtClean="0"/>
          </a:p>
          <a:p>
            <a:pPr>
              <a:buFontTx/>
              <a:buChar char="•"/>
            </a:pPr>
            <a:endParaRPr lang="es-ES" dirty="0" smtClean="0"/>
          </a:p>
          <a:p>
            <a:pPr>
              <a:buFontTx/>
              <a:buChar char="•"/>
            </a:pPr>
            <a:r>
              <a:rPr lang="en-US" dirty="0" smtClean="0"/>
              <a:t>B</a:t>
            </a:r>
            <a:r>
              <a:rPr lang="es-ES" dirty="0" err="1" smtClean="0"/>
              <a:t>iochemical</a:t>
            </a:r>
            <a:r>
              <a:rPr lang="es-ES" dirty="0" smtClean="0"/>
              <a:t> </a:t>
            </a:r>
            <a:r>
              <a:rPr lang="es-ES" dirty="0" err="1" smtClean="0"/>
              <a:t>function</a:t>
            </a:r>
            <a:r>
              <a:rPr lang="es-ES" dirty="0" smtClean="0"/>
              <a:t> </a:t>
            </a:r>
            <a:r>
              <a:rPr lang="es-ES" dirty="0" err="1" smtClean="0"/>
              <a:t>may</a:t>
            </a:r>
            <a:r>
              <a:rPr lang="es-ES" dirty="0" smtClean="0"/>
              <a:t> be </a:t>
            </a:r>
            <a:r>
              <a:rPr lang="es-ES" dirty="0" err="1" smtClean="0"/>
              <a:t>reduced</a:t>
            </a:r>
            <a:r>
              <a:rPr lang="es-ES" dirty="0" smtClean="0"/>
              <a:t> </a:t>
            </a:r>
            <a:r>
              <a:rPr lang="es-ES" dirty="0" err="1" smtClean="0"/>
              <a:t>firstly</a:t>
            </a:r>
            <a:r>
              <a:rPr lang="es-ES" dirty="0" smtClean="0"/>
              <a:t> </a:t>
            </a:r>
            <a:r>
              <a:rPr lang="es-ES" dirty="0" err="1" smtClean="0"/>
              <a:t>by</a:t>
            </a:r>
            <a:r>
              <a:rPr lang="es-ES" dirty="0" smtClean="0"/>
              <a:t>:</a:t>
            </a:r>
            <a:endParaRPr lang="en-US" dirty="0" smtClean="0"/>
          </a:p>
          <a:p>
            <a:pPr marL="457200" indent="-457200">
              <a:buAutoNum type="arabicPeriod"/>
            </a:pPr>
            <a:r>
              <a:rPr lang="en-US" b="1" dirty="0" smtClean="0">
                <a:solidFill>
                  <a:srgbClr val="2C7C9F"/>
                </a:solidFill>
              </a:rPr>
              <a:t>biochemical</a:t>
            </a:r>
            <a:r>
              <a:rPr lang="es-ES" b="1" dirty="0" smtClean="0">
                <a:solidFill>
                  <a:srgbClr val="2C7C9F"/>
                </a:solidFill>
              </a:rPr>
              <a:t> </a:t>
            </a:r>
            <a:r>
              <a:rPr lang="es-ES" b="1" dirty="0" err="1" smtClean="0">
                <a:solidFill>
                  <a:srgbClr val="2C7C9F"/>
                </a:solidFill>
              </a:rPr>
              <a:t>lesion</a:t>
            </a:r>
            <a:endParaRPr lang="en-US" dirty="0" smtClean="0">
              <a:solidFill>
                <a:srgbClr val="2C7C9F"/>
              </a:solidFill>
            </a:endParaRPr>
          </a:p>
          <a:p>
            <a:pPr>
              <a:buFontTx/>
              <a:buChar char="-"/>
            </a:pPr>
            <a:r>
              <a:rPr lang="en-US" dirty="0" smtClean="0"/>
              <a:t>Stores of a nutrient is depleted which affect the concentration in the cells</a:t>
            </a:r>
          </a:p>
          <a:p>
            <a:pPr>
              <a:buFontTx/>
              <a:buChar char="-"/>
            </a:pPr>
            <a:r>
              <a:rPr lang="en-US" dirty="0" smtClean="0"/>
              <a:t>This slows the metabolic process or even stop it</a:t>
            </a:r>
          </a:p>
          <a:p>
            <a:pPr>
              <a:buFontTx/>
              <a:buChar char="-"/>
            </a:pPr>
            <a:endParaRPr lang="en-US" dirty="0" smtClean="0"/>
          </a:p>
          <a:p>
            <a:pPr marL="514350" indent="-514350">
              <a:buFont typeface="+mj-lt"/>
              <a:buAutoNum type="arabicPeriod"/>
            </a:pPr>
            <a:endParaRPr lang="en-US" dirty="0" smtClean="0"/>
          </a:p>
        </p:txBody>
      </p:sp>
      <p:sp>
        <p:nvSpPr>
          <p:cNvPr id="4" name="Slide Number Placeholder 3"/>
          <p:cNvSpPr>
            <a:spLocks noGrp="1"/>
          </p:cNvSpPr>
          <p:nvPr>
            <p:ph type="sldNum" sz="quarter" idx="12"/>
          </p:nvPr>
        </p:nvSpPr>
        <p:spPr/>
        <p:txBody>
          <a:bodyPr/>
          <a:lstStyle/>
          <a:p>
            <a:fld id="{C2363583-D4B4-4B47-B795-AEA823D6C96F}" type="slidenum">
              <a:rPr lang="es-ES" sz="2400" smtClean="0"/>
              <a:pPr/>
              <a:t>38</a:t>
            </a:fld>
            <a:endParaRPr lang="es-ES"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381000"/>
            <a:ext cx="8042276" cy="5562601"/>
          </a:xfrm>
        </p:spPr>
        <p:txBody>
          <a:bodyPr>
            <a:normAutofit/>
          </a:bodyPr>
          <a:lstStyle/>
          <a:p>
            <a:pPr marL="0" indent="0">
              <a:buNone/>
            </a:pPr>
            <a:endParaRPr lang="en-US" dirty="0"/>
          </a:p>
          <a:p>
            <a:pPr marL="514350" indent="-514350">
              <a:buNone/>
            </a:pPr>
            <a:r>
              <a:rPr lang="en-US" b="1" dirty="0">
                <a:solidFill>
                  <a:srgbClr val="2C7C9F"/>
                </a:solidFill>
              </a:rPr>
              <a:t>2. Subclinical </a:t>
            </a:r>
          </a:p>
          <a:p>
            <a:pPr>
              <a:buFontTx/>
              <a:buChar char="-"/>
            </a:pPr>
            <a:r>
              <a:rPr lang="en-US" dirty="0" smtClean="0"/>
              <a:t>Disease</a:t>
            </a:r>
            <a:r>
              <a:rPr lang="en-US" b="1" dirty="0" smtClean="0"/>
              <a:t> </a:t>
            </a:r>
            <a:r>
              <a:rPr lang="en-US" dirty="0"/>
              <a:t>or disorder that is present but not severe enough to produce signs and symptoms that can be detected or </a:t>
            </a:r>
            <a:r>
              <a:rPr lang="en-US" dirty="0" smtClean="0"/>
              <a:t>diagnosed</a:t>
            </a:r>
          </a:p>
          <a:p>
            <a:pPr>
              <a:buFontTx/>
              <a:buChar char="-"/>
            </a:pPr>
            <a:endParaRPr lang="en-US" dirty="0" smtClean="0"/>
          </a:p>
          <a:p>
            <a:pPr marL="0" indent="0">
              <a:buNone/>
            </a:pPr>
            <a:r>
              <a:rPr lang="en-US" dirty="0" smtClean="0">
                <a:solidFill>
                  <a:srgbClr val="FF6600"/>
                </a:solidFill>
              </a:rPr>
              <a:t>Example:</a:t>
            </a:r>
          </a:p>
          <a:p>
            <a:pPr marL="0" indent="0">
              <a:buNone/>
            </a:pPr>
            <a:r>
              <a:rPr lang="en-US" dirty="0" smtClean="0"/>
              <a:t>Concentration of hemoglobin in blood are lower than normal in blood, as a result of iron stores depletion</a:t>
            </a:r>
            <a:endParaRPr lang="en-US" dirty="0"/>
          </a:p>
          <a:p>
            <a:pPr>
              <a:buFontTx/>
              <a:buChar char="-"/>
            </a:pPr>
            <a:endParaRPr lang="en-US" dirty="0" smtClean="0"/>
          </a:p>
        </p:txBody>
      </p:sp>
      <p:sp>
        <p:nvSpPr>
          <p:cNvPr id="4" name="Slide Number Placeholder 3"/>
          <p:cNvSpPr>
            <a:spLocks noGrp="1"/>
          </p:cNvSpPr>
          <p:nvPr>
            <p:ph type="sldNum" sz="quarter" idx="12"/>
          </p:nvPr>
        </p:nvSpPr>
        <p:spPr/>
        <p:txBody>
          <a:bodyPr/>
          <a:lstStyle/>
          <a:p>
            <a:fld id="{C2363583-D4B4-4B47-B795-AEA823D6C96F}" type="slidenum">
              <a:rPr lang="es-ES" sz="2400" smtClean="0"/>
              <a:pPr/>
              <a:t>39</a:t>
            </a:fld>
            <a:endParaRPr lang="es-E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Health professionals have recommended the same basic diet and health plan for the past 40 years: </a:t>
            </a:r>
          </a:p>
          <a:p>
            <a:endParaRPr lang="en-US" dirty="0" smtClean="0"/>
          </a:p>
          <a:p>
            <a:pPr marL="514350" indent="-514350">
              <a:buFont typeface="+mj-lt"/>
              <a:buAutoNum type="arabicPeriod"/>
            </a:pPr>
            <a:r>
              <a:rPr lang="en-US" dirty="0" smtClean="0"/>
              <a:t>Control the quantity of food you consume</a:t>
            </a:r>
          </a:p>
          <a:p>
            <a:pPr marL="514350" indent="-514350">
              <a:buFont typeface="+mj-lt"/>
              <a:buAutoNum type="arabicPeriod"/>
            </a:pPr>
            <a:endParaRPr lang="en-US" dirty="0" smtClean="0"/>
          </a:p>
          <a:p>
            <a:pPr marL="514350" indent="-514350">
              <a:buFont typeface="+mj-lt"/>
              <a:buAutoNum type="arabicPeriod"/>
            </a:pPr>
            <a:r>
              <a:rPr lang="en-US" dirty="0" smtClean="0"/>
              <a:t>Consume food from the major food groups</a:t>
            </a:r>
          </a:p>
          <a:p>
            <a:pPr marL="514350" indent="-514350">
              <a:buFont typeface="+mj-lt"/>
              <a:buAutoNum type="arabicPeriod"/>
            </a:pPr>
            <a:endParaRPr lang="en-US" dirty="0" smtClean="0"/>
          </a:p>
          <a:p>
            <a:pPr marL="514350" indent="-514350">
              <a:buFont typeface="+mj-lt"/>
              <a:buAutoNum type="arabicPeriod"/>
            </a:pPr>
            <a:r>
              <a:rPr lang="en-GB" dirty="0" smtClean="0"/>
              <a:t>Be active!</a:t>
            </a:r>
            <a:endParaRPr lang="es-ES" dirty="0"/>
          </a:p>
        </p:txBody>
      </p:sp>
      <p:sp>
        <p:nvSpPr>
          <p:cNvPr id="4" name="Slide Number Placeholder 3"/>
          <p:cNvSpPr>
            <a:spLocks noGrp="1"/>
          </p:cNvSpPr>
          <p:nvPr>
            <p:ph type="sldNum" sz="quarter" idx="12"/>
          </p:nvPr>
        </p:nvSpPr>
        <p:spPr/>
        <p:txBody>
          <a:bodyPr/>
          <a:lstStyle/>
          <a:p>
            <a:fld id="{B6F15528-21DE-4FAA-801E-634DDDAF4B2B}" type="slidenum">
              <a:rPr lang="en-US" sz="2400" smtClean="0"/>
              <a:pPr/>
              <a:t>4</a:t>
            </a:fld>
            <a:endParaRPr lang="en-US" sz="2400" dirty="0"/>
          </a:p>
        </p:txBody>
      </p:sp>
      <p:sp>
        <p:nvSpPr>
          <p:cNvPr id="6" name="TextBox 5"/>
          <p:cNvSpPr txBox="1"/>
          <p:nvPr/>
        </p:nvSpPr>
        <p:spPr>
          <a:xfrm>
            <a:off x="1828800" y="381000"/>
            <a:ext cx="5562600" cy="646331"/>
          </a:xfrm>
          <a:prstGeom prst="rect">
            <a:avLst/>
          </a:prstGeom>
          <a:noFill/>
        </p:spPr>
        <p:txBody>
          <a:bodyPr wrap="square" rtlCol="0">
            <a:spAutoFit/>
          </a:bodyPr>
          <a:lstStyle/>
          <a:p>
            <a:pPr algn="ctr"/>
            <a:r>
              <a:rPr lang="en-US" sz="3600" b="1" dirty="0" smtClean="0">
                <a:solidFill>
                  <a:schemeClr val="accent1"/>
                </a:solidFill>
              </a:rPr>
              <a:t>Most importantly… </a:t>
            </a:r>
            <a:endParaRPr lang="en-US" sz="3600" b="1" dirty="0">
              <a:solidFill>
                <a:schemeClr val="accent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533400"/>
            <a:ext cx="8042276" cy="5410201"/>
          </a:xfrm>
        </p:spPr>
        <p:txBody>
          <a:bodyPr>
            <a:normAutofit/>
          </a:bodyPr>
          <a:lstStyle/>
          <a:p>
            <a:pPr marL="0" indent="0">
              <a:buNone/>
            </a:pPr>
            <a:r>
              <a:rPr lang="es-ES" b="1" dirty="0" smtClean="0">
                <a:solidFill>
                  <a:schemeClr val="accent1"/>
                </a:solidFill>
              </a:rPr>
              <a:t>3. </a:t>
            </a:r>
            <a:r>
              <a:rPr lang="es-ES" b="1" dirty="0" err="1" smtClean="0">
                <a:solidFill>
                  <a:schemeClr val="accent1"/>
                </a:solidFill>
              </a:rPr>
              <a:t>Clinical</a:t>
            </a:r>
            <a:endParaRPr lang="en-US" b="1" dirty="0" smtClean="0">
              <a:solidFill>
                <a:schemeClr val="accent1"/>
              </a:solidFill>
            </a:endParaRPr>
          </a:p>
          <a:p>
            <a:pPr>
              <a:buFontTx/>
              <a:buChar char="-"/>
            </a:pPr>
            <a:r>
              <a:rPr lang="en-US" dirty="0" smtClean="0"/>
              <a:t>Severe deficit in a nutrient  with a development of signs and symptoms</a:t>
            </a:r>
            <a:endParaRPr lang="en-US" dirty="0"/>
          </a:p>
          <a:p>
            <a:pPr>
              <a:buFontTx/>
              <a:buChar char="-"/>
            </a:pPr>
            <a:r>
              <a:rPr lang="en-US" dirty="0" smtClean="0"/>
              <a:t>Clinical signs: Skin, hair,..</a:t>
            </a:r>
          </a:p>
          <a:p>
            <a:pPr>
              <a:buFontTx/>
              <a:buChar char="-"/>
            </a:pPr>
            <a:r>
              <a:rPr lang="en-US" dirty="0" smtClean="0"/>
              <a:t>Detected on physical examination</a:t>
            </a:r>
          </a:p>
          <a:p>
            <a:pPr>
              <a:buFontTx/>
              <a:buChar char="-"/>
            </a:pPr>
            <a:endParaRPr lang="en-US" dirty="0" smtClean="0"/>
          </a:p>
          <a:p>
            <a:pPr marL="0" indent="0">
              <a:buNone/>
            </a:pPr>
            <a:r>
              <a:rPr lang="en-US" dirty="0" smtClean="0">
                <a:solidFill>
                  <a:srgbClr val="FF6600"/>
                </a:solidFill>
              </a:rPr>
              <a:t>Example: </a:t>
            </a:r>
            <a:r>
              <a:rPr lang="en-US" dirty="0" smtClean="0"/>
              <a:t>Iron deficiency?</a:t>
            </a:r>
          </a:p>
          <a:p>
            <a:pPr marL="0" indent="0">
              <a:buNone/>
            </a:pPr>
            <a:endParaRPr lang="en-US" dirty="0" smtClean="0"/>
          </a:p>
        </p:txBody>
      </p:sp>
      <p:sp>
        <p:nvSpPr>
          <p:cNvPr id="4" name="Slide Number Placeholder 3"/>
          <p:cNvSpPr>
            <a:spLocks noGrp="1"/>
          </p:cNvSpPr>
          <p:nvPr>
            <p:ph type="sldNum" sz="quarter" idx="12"/>
          </p:nvPr>
        </p:nvSpPr>
        <p:spPr/>
        <p:txBody>
          <a:bodyPr/>
          <a:lstStyle/>
          <a:p>
            <a:fld id="{C2363583-D4B4-4B47-B795-AEA823D6C96F}" type="slidenum">
              <a:rPr lang="es-ES" sz="2400" smtClean="0"/>
              <a:pPr/>
              <a:t>40</a:t>
            </a:fld>
            <a:endParaRPr lang="es-E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839199" cy="5181601"/>
          </a:xfrm>
        </p:spPr>
        <p:txBody>
          <a:bodyPr>
            <a:normAutofit/>
          </a:bodyPr>
          <a:lstStyle/>
          <a:p>
            <a:pPr marL="0" indent="0">
              <a:buNone/>
            </a:pPr>
            <a:r>
              <a:rPr lang="es-ES" sz="3600" b="1" dirty="0" smtClean="0">
                <a:solidFill>
                  <a:srgbClr val="2C7C9F"/>
                </a:solidFill>
              </a:rPr>
              <a:t>Over-nutrition</a:t>
            </a:r>
          </a:p>
          <a:p>
            <a:endParaRPr lang="en-US" dirty="0" smtClean="0"/>
          </a:p>
          <a:p>
            <a:r>
              <a:rPr lang="en-US" dirty="0" smtClean="0"/>
              <a:t>Results from a prolonged consumption of more nutrients than the body needs.</a:t>
            </a:r>
          </a:p>
          <a:p>
            <a:pPr>
              <a:buFontTx/>
              <a:buChar char="-"/>
            </a:pPr>
            <a:r>
              <a:rPr lang="en-US" dirty="0" smtClean="0"/>
              <a:t>Short-term: few symptoms (GI disturbances)</a:t>
            </a:r>
          </a:p>
          <a:p>
            <a:pPr>
              <a:buFontTx/>
              <a:buChar char="-"/>
            </a:pPr>
            <a:r>
              <a:rPr lang="en-US" dirty="0" smtClean="0"/>
              <a:t>Long-term: Toxic amounts</a:t>
            </a:r>
            <a:r>
              <a:rPr lang="en-US" dirty="0" smtClean="0">
                <a:sym typeface="Wingdings"/>
              </a:rPr>
              <a:t> serious problems (obesity)  serious diseases ( type-2 diabetes, cancers)</a:t>
            </a:r>
            <a:endParaRPr lang="en-US" dirty="0" smtClean="0"/>
          </a:p>
          <a:p>
            <a:pPr>
              <a:buFontTx/>
              <a:buChar char="-"/>
            </a:pPr>
            <a:endParaRPr lang="en-US" dirty="0" smtClean="0"/>
          </a:p>
        </p:txBody>
      </p:sp>
      <p:sp>
        <p:nvSpPr>
          <p:cNvPr id="4" name="Slide Number Placeholder 3"/>
          <p:cNvSpPr>
            <a:spLocks noGrp="1"/>
          </p:cNvSpPr>
          <p:nvPr>
            <p:ph type="sldNum" sz="quarter" idx="12"/>
          </p:nvPr>
        </p:nvSpPr>
        <p:spPr/>
        <p:txBody>
          <a:bodyPr/>
          <a:lstStyle/>
          <a:p>
            <a:fld id="{C2363583-D4B4-4B47-B795-AEA823D6C96F}" type="slidenum">
              <a:rPr lang="es-ES" sz="2400" smtClean="0"/>
              <a:pPr/>
              <a:t>41</a:t>
            </a:fld>
            <a:endParaRPr lang="es-ES"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normAutofit/>
          </a:bodyPr>
          <a:lstStyle/>
          <a:p>
            <a:r>
              <a:rPr lang="en-US" dirty="0" smtClean="0"/>
              <a:t>Generally, the gap between desirable intake and over intake is wide</a:t>
            </a:r>
          </a:p>
          <a:p>
            <a:endParaRPr lang="en-US" dirty="0" smtClean="0"/>
          </a:p>
          <a:p>
            <a:r>
              <a:rPr lang="en-US" dirty="0" smtClean="0"/>
              <a:t>However, this gap is narrower for certain nutrients, such as: Vitamin A, calcium, iron or copper.</a:t>
            </a:r>
          </a:p>
          <a:p>
            <a:pPr marL="0" indent="0">
              <a:buNone/>
            </a:pPr>
            <a:endParaRPr lang="en-US" dirty="0"/>
          </a:p>
          <a:p>
            <a:pPr marL="0" indent="0">
              <a:buNone/>
            </a:pPr>
            <a:r>
              <a:rPr lang="en-US" dirty="0" smtClean="0"/>
              <a:t>                      </a:t>
            </a:r>
          </a:p>
          <a:p>
            <a:pPr marL="0" indent="0">
              <a:buNone/>
            </a:pPr>
            <a:r>
              <a:rPr lang="en-US" dirty="0" smtClean="0"/>
              <a:t>                              Supplements ?</a:t>
            </a:r>
          </a:p>
          <a:p>
            <a:pPr marL="0" indent="0">
              <a:buNone/>
            </a:pPr>
            <a:endParaRPr lang="en-US" dirty="0" smtClean="0"/>
          </a:p>
        </p:txBody>
      </p:sp>
      <p:sp>
        <p:nvSpPr>
          <p:cNvPr id="4" name="Slide Number Placeholder 3"/>
          <p:cNvSpPr>
            <a:spLocks noGrp="1"/>
          </p:cNvSpPr>
          <p:nvPr>
            <p:ph type="sldNum" sz="quarter" idx="12"/>
          </p:nvPr>
        </p:nvSpPr>
        <p:spPr/>
        <p:txBody>
          <a:bodyPr/>
          <a:lstStyle/>
          <a:p>
            <a:fld id="{C2363583-D4B4-4B47-B795-AEA823D6C96F}" type="slidenum">
              <a:rPr lang="es-ES" sz="2400" smtClean="0"/>
              <a:pPr/>
              <a:t>42</a:t>
            </a:fld>
            <a:endParaRPr lang="es-ES" sz="2400" dirty="0"/>
          </a:p>
        </p:txBody>
      </p:sp>
      <p:sp>
        <p:nvSpPr>
          <p:cNvPr id="8" name="Down Arrow 7"/>
          <p:cNvSpPr/>
          <p:nvPr/>
        </p:nvSpPr>
        <p:spPr>
          <a:xfrm>
            <a:off x="4114800" y="3429000"/>
            <a:ext cx="304800" cy="609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to measure nutritional status?</a:t>
            </a:r>
            <a:endParaRPr lang="es-ES" b="1" dirty="0"/>
          </a:p>
        </p:txBody>
      </p:sp>
      <p:sp>
        <p:nvSpPr>
          <p:cNvPr id="3" name="Content Placeholder 2"/>
          <p:cNvSpPr>
            <a:spLocks noGrp="1"/>
          </p:cNvSpPr>
          <p:nvPr>
            <p:ph idx="1"/>
          </p:nvPr>
        </p:nvSpPr>
        <p:spPr>
          <a:xfrm>
            <a:off x="228600" y="1444532"/>
            <a:ext cx="8659905" cy="4956267"/>
          </a:xfrm>
        </p:spPr>
        <p:txBody>
          <a:bodyPr/>
          <a:lstStyle/>
          <a:p>
            <a:endParaRPr lang="en-US" dirty="0" smtClean="0"/>
          </a:p>
          <a:p>
            <a:r>
              <a:rPr lang="en-US" dirty="0" smtClean="0"/>
              <a:t>Can be done by a physician or a trained dietitian</a:t>
            </a:r>
          </a:p>
          <a:p>
            <a:endParaRPr lang="en-US" dirty="0" smtClean="0"/>
          </a:p>
          <a:p>
            <a:pPr marL="457200" indent="-457200">
              <a:buAutoNum type="arabicPeriod"/>
            </a:pPr>
            <a:r>
              <a:rPr lang="en-US" dirty="0" smtClean="0"/>
              <a:t>Analyzing background status </a:t>
            </a:r>
          </a:p>
          <a:p>
            <a:pPr marL="457200" indent="-457200">
              <a:buAutoNum type="arabicPeriod"/>
            </a:pPr>
            <a:r>
              <a:rPr lang="en-US" dirty="0" smtClean="0"/>
              <a:t> Evaluate ABCDEs</a:t>
            </a:r>
          </a:p>
          <a:p>
            <a:pPr marL="0" indent="0">
              <a:buNone/>
            </a:pPr>
            <a:endParaRPr lang="en-US" dirty="0" smtClean="0"/>
          </a:p>
        </p:txBody>
      </p:sp>
      <p:sp>
        <p:nvSpPr>
          <p:cNvPr id="4" name="Slide Number Placeholder 3"/>
          <p:cNvSpPr>
            <a:spLocks noGrp="1"/>
          </p:cNvSpPr>
          <p:nvPr>
            <p:ph type="sldNum" sz="quarter" idx="12"/>
          </p:nvPr>
        </p:nvSpPr>
        <p:spPr/>
        <p:txBody>
          <a:bodyPr/>
          <a:lstStyle/>
          <a:p>
            <a:fld id="{C2363583-D4B4-4B47-B795-AEA823D6C96F}" type="slidenum">
              <a:rPr lang="es-ES" sz="2400" smtClean="0"/>
              <a:pPr/>
              <a:t>43</a:t>
            </a:fld>
            <a:endParaRPr lang="es-ES"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685800"/>
            <a:ext cx="8042276" cy="5257801"/>
          </a:xfrm>
        </p:spPr>
        <p:txBody>
          <a:bodyPr>
            <a:normAutofit/>
          </a:bodyPr>
          <a:lstStyle/>
          <a:p>
            <a:pPr marL="514350" indent="-514350">
              <a:buClr>
                <a:srgbClr val="FF6600"/>
              </a:buClr>
              <a:buFont typeface="+mj-lt"/>
              <a:buAutoNum type="arabicPeriod"/>
            </a:pPr>
            <a:r>
              <a:rPr lang="es-ES" b="1" dirty="0" smtClean="0">
                <a:solidFill>
                  <a:srgbClr val="FF6600"/>
                </a:solidFill>
              </a:rPr>
              <a:t>Analyzing Background Factors</a:t>
            </a:r>
            <a:endParaRPr lang="es-ES" b="1" dirty="0">
              <a:solidFill>
                <a:srgbClr val="FF6600"/>
              </a:solidFill>
            </a:endParaRPr>
          </a:p>
          <a:p>
            <a:pPr marL="514350" indent="-514350">
              <a:buClr>
                <a:srgbClr val="FF6600"/>
              </a:buClr>
              <a:buFont typeface="+mj-lt"/>
              <a:buAutoNum type="arabicPeriod"/>
            </a:pPr>
            <a:endParaRPr lang="en-US" b="1" dirty="0" smtClean="0"/>
          </a:p>
          <a:p>
            <a:pPr marL="514350" indent="-514350">
              <a:buFont typeface="+mj-lt"/>
              <a:buAutoNum type="alphaUcPeriod"/>
            </a:pPr>
            <a:r>
              <a:rPr lang="en-US" b="1" dirty="0" smtClean="0"/>
              <a:t>Family history</a:t>
            </a:r>
            <a:endParaRPr lang="en-US" b="1" dirty="0"/>
          </a:p>
          <a:p>
            <a:pPr marL="514350" indent="-514350">
              <a:buFont typeface="+mj-lt"/>
              <a:buAutoNum type="alphaUcPeriod"/>
            </a:pPr>
            <a:r>
              <a:rPr lang="en-US" b="1" dirty="0" smtClean="0"/>
              <a:t>Medical history</a:t>
            </a:r>
          </a:p>
          <a:p>
            <a:pPr marL="514350" indent="-514350">
              <a:buFont typeface="+mj-lt"/>
              <a:buAutoNum type="alphaUcPeriod"/>
            </a:pPr>
            <a:r>
              <a:rPr lang="en-US" b="1" dirty="0" smtClean="0"/>
              <a:t>Social history</a:t>
            </a:r>
          </a:p>
          <a:p>
            <a:pPr marL="514350" indent="-514350">
              <a:buFont typeface="+mj-lt"/>
              <a:buAutoNum type="alphaUcPeriod"/>
            </a:pPr>
            <a:r>
              <a:rPr lang="en-US" b="1" dirty="0" smtClean="0"/>
              <a:t>Education level</a:t>
            </a:r>
          </a:p>
          <a:p>
            <a:pPr marL="514350" indent="-514350">
              <a:buFont typeface="+mj-lt"/>
              <a:buAutoNum type="alphaUcPeriod"/>
            </a:pPr>
            <a:endParaRPr lang="en-US" b="1" dirty="0" smtClean="0"/>
          </a:p>
          <a:p>
            <a:pPr marL="514350" indent="-514350">
              <a:buFont typeface="+mj-lt"/>
              <a:buAutoNum type="alphaUcPeriod"/>
            </a:pPr>
            <a:endParaRPr lang="es-ES" dirty="0"/>
          </a:p>
        </p:txBody>
      </p:sp>
      <p:sp>
        <p:nvSpPr>
          <p:cNvPr id="4" name="Slide Number Placeholder 3"/>
          <p:cNvSpPr>
            <a:spLocks noGrp="1"/>
          </p:cNvSpPr>
          <p:nvPr>
            <p:ph type="sldNum" sz="quarter" idx="12"/>
          </p:nvPr>
        </p:nvSpPr>
        <p:spPr/>
        <p:txBody>
          <a:bodyPr/>
          <a:lstStyle/>
          <a:p>
            <a:fld id="{C2363583-D4B4-4B47-B795-AEA823D6C96F}" type="slidenum">
              <a:rPr lang="es-ES" sz="2400" smtClean="0"/>
              <a:pPr/>
              <a:t>44</a:t>
            </a:fld>
            <a:endParaRPr lang="es-ES"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6172200"/>
          </a:xfrm>
        </p:spPr>
        <p:txBody>
          <a:bodyPr>
            <a:normAutofit/>
          </a:bodyPr>
          <a:lstStyle/>
          <a:p>
            <a:pPr marL="514350" indent="-514350">
              <a:buClr>
                <a:srgbClr val="FF6600"/>
              </a:buClr>
              <a:buAutoNum type="arabicPeriod" startAt="2"/>
            </a:pPr>
            <a:r>
              <a:rPr lang="es-ES" sz="3400" b="1" dirty="0" smtClean="0">
                <a:solidFill>
                  <a:srgbClr val="FF6600"/>
                </a:solidFill>
              </a:rPr>
              <a:t>Evaluating the </a:t>
            </a:r>
            <a:r>
              <a:rPr lang="es-ES" sz="3400" b="1" dirty="0" err="1" smtClean="0">
                <a:solidFill>
                  <a:srgbClr val="FF6600"/>
                </a:solidFill>
              </a:rPr>
              <a:t>ABCDEs</a:t>
            </a:r>
            <a:endParaRPr lang="es-ES" sz="3400" b="1" dirty="0" smtClean="0">
              <a:solidFill>
                <a:srgbClr val="FF6600"/>
              </a:solidFill>
            </a:endParaRPr>
          </a:p>
          <a:p>
            <a:pPr marL="0" indent="0">
              <a:buNone/>
            </a:pPr>
            <a:endParaRPr lang="en-US" dirty="0" smtClean="0"/>
          </a:p>
          <a:p>
            <a:pPr marL="514350" indent="-514350">
              <a:buFont typeface="+mj-lt"/>
              <a:buAutoNum type="alphaUcPeriod"/>
            </a:pPr>
            <a:r>
              <a:rPr lang="en-US" b="1" dirty="0" smtClean="0"/>
              <a:t>Anthropometric assessment </a:t>
            </a:r>
          </a:p>
          <a:p>
            <a:pPr>
              <a:buFontTx/>
              <a:buChar char="-"/>
            </a:pPr>
            <a:r>
              <a:rPr lang="en-US" dirty="0" smtClean="0"/>
              <a:t>This </a:t>
            </a:r>
            <a:r>
              <a:rPr lang="en-US" dirty="0"/>
              <a:t>includes the measures of weight, height, weight changes, skin folds, body </a:t>
            </a:r>
            <a:r>
              <a:rPr lang="en-US" dirty="0" smtClean="0"/>
              <a:t>circumferences</a:t>
            </a:r>
          </a:p>
          <a:p>
            <a:pPr>
              <a:buFontTx/>
              <a:buChar char="-"/>
            </a:pPr>
            <a:endParaRPr lang="en-US" dirty="0" smtClean="0"/>
          </a:p>
          <a:p>
            <a:pPr marL="514350" indent="-514350">
              <a:buFont typeface="+mj-lt"/>
              <a:buAutoNum type="alphaUcPeriod" startAt="2"/>
            </a:pPr>
            <a:r>
              <a:rPr lang="en-US" b="1" dirty="0" smtClean="0"/>
              <a:t>Biochemical assessment </a:t>
            </a:r>
          </a:p>
          <a:p>
            <a:pPr>
              <a:buFontTx/>
              <a:buChar char="-"/>
            </a:pPr>
            <a:r>
              <a:rPr lang="en-US" dirty="0" smtClean="0"/>
              <a:t>Nutrients or nutrients by-products in blood or urine..</a:t>
            </a:r>
          </a:p>
          <a:p>
            <a:pPr>
              <a:buFontTx/>
              <a:buChar char="-"/>
            </a:pPr>
            <a:endParaRPr lang="en-US" dirty="0" smtClean="0"/>
          </a:p>
          <a:p>
            <a:pPr>
              <a:buFontTx/>
              <a:buChar char="-"/>
            </a:pPr>
            <a:endParaRPr lang="en-US" dirty="0" smtClean="0"/>
          </a:p>
          <a:p>
            <a:pPr>
              <a:buFontTx/>
              <a:buChar char="-"/>
            </a:pPr>
            <a:endParaRPr lang="es-ES" dirty="0" smtClean="0"/>
          </a:p>
          <a:p>
            <a:pPr marL="514350" indent="-514350">
              <a:buAutoNum type="alphaLcParenR"/>
            </a:pPr>
            <a:endParaRPr lang="es-ES" dirty="0"/>
          </a:p>
        </p:txBody>
      </p:sp>
      <p:sp>
        <p:nvSpPr>
          <p:cNvPr id="4" name="Slide Number Placeholder 3"/>
          <p:cNvSpPr>
            <a:spLocks noGrp="1"/>
          </p:cNvSpPr>
          <p:nvPr>
            <p:ph type="sldNum" sz="quarter" idx="12"/>
          </p:nvPr>
        </p:nvSpPr>
        <p:spPr>
          <a:xfrm>
            <a:off x="7924800" y="6248400"/>
            <a:ext cx="990600" cy="365125"/>
          </a:xfrm>
        </p:spPr>
        <p:txBody>
          <a:bodyPr/>
          <a:lstStyle/>
          <a:p>
            <a:fld id="{C2363583-D4B4-4B47-B795-AEA823D6C96F}" type="slidenum">
              <a:rPr lang="es-ES" sz="2400" smtClean="0"/>
              <a:pPr/>
              <a:t>45</a:t>
            </a:fld>
            <a:endParaRPr lang="es-ES" sz="2400" dirty="0"/>
          </a:p>
        </p:txBody>
      </p:sp>
      <p:pic>
        <p:nvPicPr>
          <p:cNvPr id="2" name="Picture 1" descr="anthr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1954" y="0"/>
            <a:ext cx="3092046" cy="2057400"/>
          </a:xfrm>
          <a:prstGeom prst="rect">
            <a:avLst/>
          </a:prstGeom>
        </p:spPr>
      </p:pic>
      <p:pic>
        <p:nvPicPr>
          <p:cNvPr id="5" name="Picture 4" descr="Biochemic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1" y="5301506"/>
            <a:ext cx="2362200" cy="1571936"/>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s-ES" smtClean="0"/>
              <a:t>Dr. May Hamdan</a:t>
            </a:r>
            <a:endParaRPr lang="es-ES"/>
          </a:p>
        </p:txBody>
      </p:sp>
      <p:sp>
        <p:nvSpPr>
          <p:cNvPr id="5" name="Slide Number Placeholder 4"/>
          <p:cNvSpPr>
            <a:spLocks noGrp="1"/>
          </p:cNvSpPr>
          <p:nvPr>
            <p:ph type="sldNum" sz="quarter" idx="12"/>
          </p:nvPr>
        </p:nvSpPr>
        <p:spPr/>
        <p:txBody>
          <a:bodyPr/>
          <a:lstStyle/>
          <a:p>
            <a:fld id="{C2363583-D4B4-4B47-B795-AEA823D6C96F}" type="slidenum">
              <a:rPr lang="es-ES" smtClean="0"/>
              <a:pPr/>
              <a:t>46</a:t>
            </a:fld>
            <a:endParaRPr lang="es-E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75" y="0"/>
            <a:ext cx="6953250"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1406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042276" cy="6400800"/>
          </a:xfrm>
        </p:spPr>
        <p:txBody>
          <a:bodyPr>
            <a:normAutofit/>
          </a:bodyPr>
          <a:lstStyle/>
          <a:p>
            <a:pPr marL="0" indent="0">
              <a:buNone/>
            </a:pPr>
            <a:endParaRPr lang="es-ES" b="1" dirty="0" smtClean="0"/>
          </a:p>
          <a:p>
            <a:pPr marL="514350" indent="-514350">
              <a:buFont typeface="+mj-lt"/>
              <a:buAutoNum type="alphaUcPeriod" startAt="3"/>
            </a:pPr>
            <a:r>
              <a:rPr lang="en-US" b="1" dirty="0"/>
              <a:t>Clinical assessment</a:t>
            </a:r>
          </a:p>
          <a:p>
            <a:pPr>
              <a:buFontTx/>
              <a:buChar char="-"/>
            </a:pPr>
            <a:r>
              <a:rPr lang="en-US" dirty="0"/>
              <a:t>Health professional detect </a:t>
            </a:r>
            <a:r>
              <a:rPr lang="en-US" dirty="0" smtClean="0"/>
              <a:t>any physical </a:t>
            </a:r>
            <a:r>
              <a:rPr lang="en-US" dirty="0"/>
              <a:t>signs for a diet-related diseases </a:t>
            </a:r>
            <a:r>
              <a:rPr lang="en-US" dirty="0" smtClean="0"/>
              <a:t>(</a:t>
            </a:r>
            <a:r>
              <a:rPr lang="en-US" dirty="0" err="1" smtClean="0"/>
              <a:t>odema</a:t>
            </a:r>
            <a:r>
              <a:rPr lang="en-US" dirty="0" smtClean="0"/>
              <a:t>, </a:t>
            </a:r>
            <a:r>
              <a:rPr lang="en-US" dirty="0" err="1" smtClean="0"/>
              <a:t>ascitis</a:t>
            </a:r>
            <a:r>
              <a:rPr lang="en-US" dirty="0" smtClean="0"/>
              <a:t>, brittle hair) </a:t>
            </a:r>
            <a:endParaRPr lang="en-US" dirty="0"/>
          </a:p>
          <a:p>
            <a:pPr marL="0" indent="0">
              <a:buNone/>
            </a:pPr>
            <a:endParaRPr lang="en-US" b="1" dirty="0" smtClean="0"/>
          </a:p>
          <a:p>
            <a:pPr marL="514350" indent="-514350">
              <a:buFont typeface="+mj-lt"/>
              <a:buAutoNum type="alphaUcPeriod" startAt="4"/>
            </a:pPr>
            <a:r>
              <a:rPr lang="en-US" b="1" dirty="0" smtClean="0"/>
              <a:t>Dietary assessment </a:t>
            </a:r>
          </a:p>
          <a:p>
            <a:pPr>
              <a:buFontTx/>
              <a:buChar char="-"/>
            </a:pPr>
            <a:r>
              <a:rPr lang="es-ES" dirty="0" err="1" smtClean="0"/>
              <a:t>Assess</a:t>
            </a:r>
            <a:r>
              <a:rPr lang="es-ES" dirty="0" smtClean="0"/>
              <a:t> </a:t>
            </a:r>
            <a:r>
              <a:rPr lang="es-ES" dirty="0" err="1"/>
              <a:t>person’s</a:t>
            </a:r>
            <a:r>
              <a:rPr lang="es-ES" dirty="0"/>
              <a:t> </a:t>
            </a:r>
            <a:r>
              <a:rPr lang="es-ES" dirty="0" err="1"/>
              <a:t>diet</a:t>
            </a:r>
            <a:r>
              <a:rPr lang="es-ES" dirty="0"/>
              <a:t> </a:t>
            </a:r>
            <a:r>
              <a:rPr lang="en-US" dirty="0" smtClean="0"/>
              <a:t>… later in details</a:t>
            </a:r>
            <a:endParaRPr lang="es-ES" dirty="0" smtClean="0"/>
          </a:p>
          <a:p>
            <a:pPr marL="0" indent="0">
              <a:buNone/>
            </a:pPr>
            <a:endParaRPr lang="en-US" dirty="0"/>
          </a:p>
          <a:p>
            <a:pPr marL="514350" indent="-514350">
              <a:buFont typeface="+mj-lt"/>
              <a:buAutoNum type="alphaUcPeriod" startAt="5"/>
            </a:pPr>
            <a:r>
              <a:rPr lang="en-US" b="1" dirty="0" smtClean="0"/>
              <a:t>Economic status</a:t>
            </a:r>
          </a:p>
          <a:p>
            <a:pPr>
              <a:buFontTx/>
              <a:buChar char="-"/>
            </a:pPr>
            <a:r>
              <a:rPr lang="en-US" dirty="0" smtClean="0"/>
              <a:t>Could also be detected in the background assessment </a:t>
            </a:r>
          </a:p>
          <a:p>
            <a:pPr>
              <a:buFontTx/>
              <a:buChar char="-"/>
            </a:pPr>
            <a:endParaRPr lang="en-US" dirty="0" smtClean="0"/>
          </a:p>
        </p:txBody>
      </p:sp>
      <p:sp>
        <p:nvSpPr>
          <p:cNvPr id="4" name="Slide Number Placeholder 3"/>
          <p:cNvSpPr>
            <a:spLocks noGrp="1"/>
          </p:cNvSpPr>
          <p:nvPr>
            <p:ph type="sldNum" sz="quarter" idx="12"/>
          </p:nvPr>
        </p:nvSpPr>
        <p:spPr>
          <a:xfrm>
            <a:off x="7897906" y="6275669"/>
            <a:ext cx="990600" cy="277532"/>
          </a:xfrm>
        </p:spPr>
        <p:txBody>
          <a:bodyPr/>
          <a:lstStyle/>
          <a:p>
            <a:fld id="{C2363583-D4B4-4B47-B795-AEA823D6C96F}" type="slidenum">
              <a:rPr lang="es-ES" sz="2400" smtClean="0"/>
              <a:pPr/>
              <a:t>47</a:t>
            </a:fld>
            <a:endParaRPr lang="es-ES"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52400"/>
            <a:ext cx="8042276" cy="990600"/>
          </a:xfrm>
        </p:spPr>
        <p:txBody>
          <a:bodyPr/>
          <a:lstStyle/>
          <a:p>
            <a:r>
              <a:rPr lang="es-ES" sz="3600" b="1" dirty="0" err="1" smtClean="0"/>
              <a:t>Dietary</a:t>
            </a:r>
            <a:r>
              <a:rPr lang="es-ES" sz="3600" b="1" dirty="0" smtClean="0"/>
              <a:t> </a:t>
            </a:r>
            <a:r>
              <a:rPr lang="es-ES" sz="3600" b="1" dirty="0" err="1" smtClean="0"/>
              <a:t>assessment</a:t>
            </a:r>
            <a:r>
              <a:rPr lang="es-ES" sz="3600" b="1" dirty="0" smtClean="0"/>
              <a:t> </a:t>
            </a:r>
            <a:endParaRPr lang="es-ES" sz="3600" dirty="0"/>
          </a:p>
        </p:txBody>
      </p:sp>
      <p:sp>
        <p:nvSpPr>
          <p:cNvPr id="3" name="Content Placeholder 2"/>
          <p:cNvSpPr>
            <a:spLocks noGrp="1"/>
          </p:cNvSpPr>
          <p:nvPr>
            <p:ph idx="1"/>
          </p:nvPr>
        </p:nvSpPr>
        <p:spPr/>
        <p:txBody>
          <a:bodyPr/>
          <a:lstStyle/>
          <a:p>
            <a:r>
              <a:rPr lang="en-US" dirty="0" smtClean="0"/>
              <a:t>Measure the usual intake</a:t>
            </a:r>
          </a:p>
          <a:p>
            <a:r>
              <a:rPr lang="en-US" dirty="0" smtClean="0"/>
              <a:t>Not very reliable as the dietary intake vary from day to another</a:t>
            </a:r>
          </a:p>
          <a:p>
            <a:r>
              <a:rPr lang="en-US" dirty="0" smtClean="0"/>
              <a:t>Not all nutrients are assessed correctly</a:t>
            </a:r>
          </a:p>
        </p:txBody>
      </p:sp>
      <p:sp>
        <p:nvSpPr>
          <p:cNvPr id="4" name="Slide Number Placeholder 3"/>
          <p:cNvSpPr>
            <a:spLocks noGrp="1"/>
          </p:cNvSpPr>
          <p:nvPr>
            <p:ph type="sldNum" sz="quarter" idx="12"/>
          </p:nvPr>
        </p:nvSpPr>
        <p:spPr/>
        <p:txBody>
          <a:bodyPr/>
          <a:lstStyle/>
          <a:p>
            <a:fld id="{C2363583-D4B4-4B47-B795-AEA823D6C96F}" type="slidenum">
              <a:rPr lang="es-ES" sz="2400" smtClean="0"/>
              <a:pPr/>
              <a:t>48</a:t>
            </a:fld>
            <a:endParaRPr lang="es-ES" sz="2400" dirty="0"/>
          </a:p>
        </p:txBody>
      </p:sp>
      <p:pic>
        <p:nvPicPr>
          <p:cNvPr id="6" name="Picture 5" descr="Dietary .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55" y="4420738"/>
            <a:ext cx="4007845" cy="24511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457200"/>
            <a:ext cx="8042276" cy="5715000"/>
          </a:xfrm>
        </p:spPr>
        <p:txBody>
          <a:bodyPr>
            <a:normAutofit lnSpcReduction="10000"/>
          </a:bodyPr>
          <a:lstStyle/>
          <a:p>
            <a:pPr marL="0" indent="0" algn="ctr">
              <a:buNone/>
            </a:pPr>
            <a:r>
              <a:rPr lang="en-US" sz="3200" b="1" dirty="0" smtClean="0">
                <a:solidFill>
                  <a:schemeClr val="accent1"/>
                </a:solidFill>
              </a:rPr>
              <a:t> Dietary assessment methods</a:t>
            </a:r>
          </a:p>
          <a:p>
            <a:pPr marL="514350" indent="-514350">
              <a:buClr>
                <a:srgbClr val="FF6600"/>
              </a:buClr>
              <a:buFont typeface="+mj-lt"/>
              <a:buAutoNum type="arabicPeriod"/>
            </a:pPr>
            <a:endParaRPr lang="en-US" b="1" dirty="0" smtClean="0">
              <a:solidFill>
                <a:srgbClr val="FF6600"/>
              </a:solidFill>
            </a:endParaRPr>
          </a:p>
          <a:p>
            <a:pPr marL="514350" indent="-514350">
              <a:buClr>
                <a:srgbClr val="FF6600"/>
              </a:buClr>
              <a:buFont typeface="+mj-lt"/>
              <a:buAutoNum type="arabicPeriod"/>
            </a:pPr>
            <a:r>
              <a:rPr lang="en-US" b="1" dirty="0" smtClean="0">
                <a:solidFill>
                  <a:srgbClr val="FF6600"/>
                </a:solidFill>
              </a:rPr>
              <a:t>Recording methods</a:t>
            </a:r>
            <a:endParaRPr lang="es-ES" b="1" dirty="0" smtClean="0">
              <a:solidFill>
                <a:srgbClr val="FF6600"/>
              </a:solidFill>
            </a:endParaRPr>
          </a:p>
          <a:p>
            <a:pPr lvl="0">
              <a:buFontTx/>
              <a:buChar char="-"/>
            </a:pPr>
            <a:r>
              <a:rPr lang="en-US" i="1" dirty="0" smtClean="0"/>
              <a:t>Weighed food intake record.</a:t>
            </a:r>
          </a:p>
          <a:p>
            <a:pPr lvl="0">
              <a:buFontTx/>
              <a:buChar char="-"/>
            </a:pPr>
            <a:r>
              <a:rPr lang="en-US" i="1" dirty="0" err="1" smtClean="0"/>
              <a:t>Unweighed</a:t>
            </a:r>
            <a:r>
              <a:rPr lang="en-US" i="1" dirty="0" smtClean="0"/>
              <a:t> food intake record.</a:t>
            </a:r>
          </a:p>
          <a:p>
            <a:pPr lvl="0"/>
            <a:endParaRPr lang="en-US" i="1" dirty="0" smtClean="0"/>
          </a:p>
          <a:p>
            <a:pPr marL="514350" lvl="0" indent="-514350">
              <a:buClr>
                <a:srgbClr val="FF6600"/>
              </a:buClr>
              <a:buAutoNum type="arabicPeriod" startAt="2"/>
            </a:pPr>
            <a:r>
              <a:rPr lang="en-US" b="1" dirty="0" smtClean="0">
                <a:solidFill>
                  <a:srgbClr val="FF6600"/>
                </a:solidFill>
              </a:rPr>
              <a:t>Recall methods</a:t>
            </a:r>
            <a:endParaRPr lang="es-ES" b="1" dirty="0" smtClean="0">
              <a:solidFill>
                <a:srgbClr val="FF6600"/>
              </a:solidFill>
            </a:endParaRPr>
          </a:p>
          <a:p>
            <a:pPr>
              <a:buFontTx/>
              <a:buChar char="-"/>
            </a:pPr>
            <a:r>
              <a:rPr lang="en-US" i="1" dirty="0" smtClean="0"/>
              <a:t>Actual intake, from a 24-hour recall or recall of more than one day.</a:t>
            </a:r>
          </a:p>
          <a:p>
            <a:pPr>
              <a:buFontTx/>
              <a:buChar char="-"/>
            </a:pPr>
            <a:r>
              <a:rPr lang="en-US" i="1" dirty="0" smtClean="0"/>
              <a:t>Usual intake, via a  food intake questionnaire </a:t>
            </a:r>
          </a:p>
          <a:p>
            <a:endParaRPr lang="es-ES" dirty="0"/>
          </a:p>
        </p:txBody>
      </p:sp>
      <p:sp>
        <p:nvSpPr>
          <p:cNvPr id="4" name="Slide Number Placeholder 3"/>
          <p:cNvSpPr>
            <a:spLocks noGrp="1"/>
          </p:cNvSpPr>
          <p:nvPr>
            <p:ph type="sldNum" sz="quarter" idx="12"/>
          </p:nvPr>
        </p:nvSpPr>
        <p:spPr/>
        <p:txBody>
          <a:bodyPr/>
          <a:lstStyle/>
          <a:p>
            <a:fld id="{C2363583-D4B4-4B47-B795-AEA823D6C96F}" type="slidenum">
              <a:rPr lang="es-ES" sz="2400" smtClean="0"/>
              <a:pPr/>
              <a:t>49</a:t>
            </a:fld>
            <a:endParaRPr lang="es-E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83706" cy="5970868"/>
          </a:xfrm>
        </p:spPr>
        <p:txBody>
          <a:bodyPr>
            <a:normAutofit/>
          </a:bodyPr>
          <a:lstStyle/>
          <a:p>
            <a:pPr marL="0" indent="0">
              <a:buNone/>
            </a:pPr>
            <a:r>
              <a:rPr lang="en-US" sz="3200" b="1" dirty="0">
                <a:solidFill>
                  <a:srgbClr val="FF6600"/>
                </a:solidFill>
              </a:rPr>
              <a:t>◆ Diet-planning principles: </a:t>
            </a:r>
            <a:endParaRPr lang="en-US" sz="3200" b="1" dirty="0" smtClean="0">
              <a:solidFill>
                <a:srgbClr val="FF6600"/>
              </a:solidFill>
            </a:endParaRPr>
          </a:p>
          <a:p>
            <a:pPr>
              <a:buFont typeface="Courier New" charset="0"/>
              <a:buChar char="o"/>
            </a:pPr>
            <a:r>
              <a:rPr lang="en-US" sz="3200" b="1" dirty="0" smtClean="0">
                <a:solidFill>
                  <a:schemeClr val="tx1"/>
                </a:solidFill>
              </a:rPr>
              <a:t>A</a:t>
            </a:r>
            <a:r>
              <a:rPr lang="en-US" sz="3200" dirty="0" smtClean="0">
                <a:solidFill>
                  <a:schemeClr val="tx1"/>
                </a:solidFill>
              </a:rPr>
              <a:t>dequacy</a:t>
            </a:r>
          </a:p>
          <a:p>
            <a:pPr>
              <a:buFont typeface="Courier New" charset="0"/>
              <a:buChar char="o"/>
            </a:pPr>
            <a:r>
              <a:rPr lang="en-US" sz="3200" b="1" dirty="0" smtClean="0">
                <a:solidFill>
                  <a:schemeClr val="tx1"/>
                </a:solidFill>
              </a:rPr>
              <a:t>B</a:t>
            </a:r>
            <a:r>
              <a:rPr lang="en-US" sz="3200" dirty="0" smtClean="0">
                <a:solidFill>
                  <a:schemeClr val="tx1"/>
                </a:solidFill>
              </a:rPr>
              <a:t>alance</a:t>
            </a:r>
          </a:p>
          <a:p>
            <a:pPr>
              <a:buFont typeface="Courier New" charset="0"/>
              <a:buChar char="o"/>
            </a:pPr>
            <a:r>
              <a:rPr lang="en-US" sz="3200" b="1" dirty="0" smtClean="0">
                <a:solidFill>
                  <a:schemeClr val="tx1"/>
                </a:solidFill>
              </a:rPr>
              <a:t>C</a:t>
            </a:r>
            <a:r>
              <a:rPr lang="en-US" sz="3200" dirty="0" smtClean="0">
                <a:solidFill>
                  <a:schemeClr val="tx1"/>
                </a:solidFill>
              </a:rPr>
              <a:t>alorie (energy) control</a:t>
            </a:r>
          </a:p>
          <a:p>
            <a:pPr>
              <a:buFont typeface="Courier New" charset="0"/>
              <a:buChar char="o"/>
            </a:pPr>
            <a:r>
              <a:rPr lang="en-US" sz="3200" dirty="0" smtClean="0">
                <a:solidFill>
                  <a:schemeClr val="tx1"/>
                </a:solidFill>
              </a:rPr>
              <a:t>Nutrient </a:t>
            </a:r>
            <a:r>
              <a:rPr lang="en-US" sz="3200" b="1" dirty="0" smtClean="0">
                <a:solidFill>
                  <a:schemeClr val="tx1"/>
                </a:solidFill>
              </a:rPr>
              <a:t>D</a:t>
            </a:r>
            <a:r>
              <a:rPr lang="en-US" sz="3200" dirty="0" smtClean="0">
                <a:solidFill>
                  <a:schemeClr val="tx1"/>
                </a:solidFill>
              </a:rPr>
              <a:t>ensity</a:t>
            </a:r>
          </a:p>
          <a:p>
            <a:pPr>
              <a:buFont typeface="Courier New" charset="0"/>
              <a:buChar char="o"/>
            </a:pPr>
            <a:r>
              <a:rPr lang="en-US" sz="3200" b="1" dirty="0" smtClean="0">
                <a:solidFill>
                  <a:schemeClr val="tx1"/>
                </a:solidFill>
              </a:rPr>
              <a:t>M</a:t>
            </a:r>
            <a:r>
              <a:rPr lang="en-US" sz="3200" dirty="0" smtClean="0">
                <a:solidFill>
                  <a:schemeClr val="tx1"/>
                </a:solidFill>
              </a:rPr>
              <a:t>oderation</a:t>
            </a:r>
          </a:p>
          <a:p>
            <a:pPr>
              <a:buFont typeface="Courier New" charset="0"/>
              <a:buChar char="o"/>
            </a:pPr>
            <a:r>
              <a:rPr lang="en-US" sz="3200" b="1" dirty="0" smtClean="0">
                <a:solidFill>
                  <a:schemeClr val="tx1"/>
                </a:solidFill>
              </a:rPr>
              <a:t>V</a:t>
            </a:r>
            <a:r>
              <a:rPr lang="en-US" sz="3200" dirty="0" smtClean="0">
                <a:solidFill>
                  <a:schemeClr val="tx1"/>
                </a:solidFill>
              </a:rPr>
              <a:t>ariety</a:t>
            </a:r>
          </a:p>
          <a:p>
            <a:endParaRPr lang="en-US" dirty="0"/>
          </a:p>
        </p:txBody>
      </p:sp>
      <p:sp>
        <p:nvSpPr>
          <p:cNvPr id="5" name="Slide Number Placeholder 4"/>
          <p:cNvSpPr>
            <a:spLocks noGrp="1"/>
          </p:cNvSpPr>
          <p:nvPr>
            <p:ph type="sldNum" sz="quarter" idx="12"/>
          </p:nvPr>
        </p:nvSpPr>
        <p:spPr/>
        <p:txBody>
          <a:bodyPr/>
          <a:lstStyle/>
          <a:p>
            <a:fld id="{C2363583-D4B4-4B47-B795-AEA823D6C96F}" type="slidenum">
              <a:rPr lang="es-ES" sz="2400" smtClean="0"/>
              <a:pPr/>
              <a:t>5</a:t>
            </a:fld>
            <a:endParaRPr lang="es-ES" sz="2400" dirty="0"/>
          </a:p>
        </p:txBody>
      </p:sp>
    </p:spTree>
    <p:extLst>
      <p:ext uri="{BB962C8B-B14F-4D97-AF65-F5344CB8AC3E}">
        <p14:creationId xmlns:p14="http://schemas.microsoft.com/office/powerpoint/2010/main" val="13244160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06824"/>
          </a:xfrm>
        </p:spPr>
        <p:txBody>
          <a:bodyPr/>
          <a:lstStyle/>
          <a:p>
            <a:r>
              <a:rPr lang="en-US" sz="3600" b="1" dirty="0" smtClean="0"/>
              <a:t> </a:t>
            </a:r>
            <a:r>
              <a:rPr lang="en-US" sz="3600" b="1" dirty="0" smtClean="0">
                <a:solidFill>
                  <a:srgbClr val="FF6600"/>
                </a:solidFill>
              </a:rPr>
              <a:t>Recording methods</a:t>
            </a:r>
            <a:endParaRPr lang="es-ES" sz="3600" dirty="0">
              <a:solidFill>
                <a:srgbClr val="FF6600"/>
              </a:solidFill>
            </a:endParaRPr>
          </a:p>
        </p:txBody>
      </p:sp>
      <p:sp>
        <p:nvSpPr>
          <p:cNvPr id="5" name="Content Placeholder 2"/>
          <p:cNvSpPr>
            <a:spLocks noGrp="1"/>
          </p:cNvSpPr>
          <p:nvPr>
            <p:ph idx="1"/>
          </p:nvPr>
        </p:nvSpPr>
        <p:spPr>
          <a:xfrm>
            <a:off x="549275" y="1447800"/>
            <a:ext cx="8042276" cy="5029199"/>
          </a:xfrm>
        </p:spPr>
        <p:txBody>
          <a:bodyPr>
            <a:normAutofit/>
          </a:bodyPr>
          <a:lstStyle/>
          <a:p>
            <a:pPr>
              <a:buFontTx/>
              <a:buChar char="•"/>
            </a:pPr>
            <a:r>
              <a:rPr lang="en-US" b="1" dirty="0" smtClean="0">
                <a:solidFill>
                  <a:schemeClr val="accent1"/>
                </a:solidFill>
              </a:rPr>
              <a:t>Weighed food intake record</a:t>
            </a:r>
            <a:endParaRPr lang="en-US" dirty="0" smtClean="0">
              <a:solidFill>
                <a:schemeClr val="accent1"/>
              </a:solidFill>
            </a:endParaRPr>
          </a:p>
          <a:p>
            <a:pPr marL="514350" indent="-514350">
              <a:buFont typeface="+mj-lt"/>
              <a:buAutoNum type="arabicPeriod"/>
            </a:pPr>
            <a:r>
              <a:rPr lang="en-US" dirty="0" smtClean="0"/>
              <a:t>The food items are weighted using a provided scale (sensitive to small weights)</a:t>
            </a:r>
          </a:p>
          <a:p>
            <a:pPr marL="514350" indent="-514350">
              <a:buFont typeface="+mj-lt"/>
              <a:buAutoNum type="arabicPeriod"/>
            </a:pPr>
            <a:r>
              <a:rPr lang="en-US" dirty="0" smtClean="0"/>
              <a:t> Then it is recorded on a special notebook</a:t>
            </a:r>
          </a:p>
          <a:p>
            <a:pPr marL="514350" indent="-514350">
              <a:buFont typeface="+mj-lt"/>
              <a:buAutoNum type="arabicPeriod"/>
            </a:pPr>
            <a:r>
              <a:rPr lang="en-US" dirty="0" smtClean="0"/>
              <a:t>For a period of 3-7 days</a:t>
            </a:r>
          </a:p>
          <a:p>
            <a:pPr marL="514350" indent="-514350">
              <a:buFont typeface="+mj-lt"/>
              <a:buAutoNum type="arabicPeriod"/>
            </a:pPr>
            <a:r>
              <a:rPr lang="en-US" dirty="0" smtClean="0"/>
              <a:t>Patients will be taught how to deal with out-home meals </a:t>
            </a:r>
          </a:p>
          <a:p>
            <a:pPr marL="514350" indent="-514350">
              <a:buFont typeface="+mj-lt"/>
              <a:buAutoNum type="arabicPeriod"/>
            </a:pPr>
            <a:r>
              <a:rPr lang="en-US" dirty="0" smtClean="0"/>
              <a:t>All records are entered into computer for results</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endParaRPr lang="es-ES" dirty="0"/>
          </a:p>
        </p:txBody>
      </p:sp>
      <p:sp>
        <p:nvSpPr>
          <p:cNvPr id="4" name="Slide Number Placeholder 3"/>
          <p:cNvSpPr>
            <a:spLocks noGrp="1"/>
          </p:cNvSpPr>
          <p:nvPr>
            <p:ph type="sldNum" sz="quarter" idx="12"/>
          </p:nvPr>
        </p:nvSpPr>
        <p:spPr/>
        <p:txBody>
          <a:bodyPr/>
          <a:lstStyle/>
          <a:p>
            <a:fld id="{C2363583-D4B4-4B47-B795-AEA823D6C96F}" type="slidenum">
              <a:rPr lang="es-ES" sz="2400" smtClean="0"/>
              <a:pPr/>
              <a:t>50</a:t>
            </a:fld>
            <a:endParaRPr lang="es-ES"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381000"/>
            <a:ext cx="8042276" cy="5562601"/>
          </a:xfrm>
        </p:spPr>
        <p:txBody>
          <a:bodyPr/>
          <a:lstStyle/>
          <a:p>
            <a:pPr>
              <a:buFontTx/>
              <a:buChar char="•"/>
            </a:pPr>
            <a:r>
              <a:rPr lang="en-US" b="1" dirty="0" err="1" smtClean="0">
                <a:solidFill>
                  <a:srgbClr val="2C7C9F"/>
                </a:solidFill>
              </a:rPr>
              <a:t>Unweighed</a:t>
            </a:r>
            <a:r>
              <a:rPr lang="en-US" b="1" dirty="0" smtClean="0">
                <a:solidFill>
                  <a:srgbClr val="2C7C9F"/>
                </a:solidFill>
              </a:rPr>
              <a:t> food intake record</a:t>
            </a:r>
          </a:p>
          <a:p>
            <a:pPr>
              <a:buFontTx/>
              <a:buChar char="-"/>
            </a:pPr>
            <a:r>
              <a:rPr lang="en-US" dirty="0" smtClean="0"/>
              <a:t>Same methods of weighted food record</a:t>
            </a:r>
          </a:p>
          <a:p>
            <a:pPr>
              <a:buFontTx/>
              <a:buChar char="-"/>
            </a:pPr>
            <a:r>
              <a:rPr lang="en-US" dirty="0" smtClean="0"/>
              <a:t>But without weighing food or drinks</a:t>
            </a:r>
          </a:p>
          <a:p>
            <a:pPr>
              <a:buFontTx/>
              <a:buChar char="-"/>
            </a:pPr>
            <a:r>
              <a:rPr lang="en-US" dirty="0" smtClean="0"/>
              <a:t>Intake is described with house-hold measures</a:t>
            </a:r>
          </a:p>
          <a:p>
            <a:pPr>
              <a:buFontTx/>
              <a:buChar char="-"/>
            </a:pPr>
            <a:endParaRPr lang="en-US" dirty="0" smtClean="0"/>
          </a:p>
          <a:p>
            <a:pPr marL="0" indent="0">
              <a:buNone/>
            </a:pPr>
            <a:r>
              <a:rPr lang="en-US" dirty="0" smtClean="0">
                <a:solidFill>
                  <a:srgbClr val="FF6600"/>
                </a:solidFill>
              </a:rPr>
              <a:t>Example: </a:t>
            </a:r>
            <a:r>
              <a:rPr lang="en-US" dirty="0" smtClean="0"/>
              <a:t>Table spoon, tea spoon, cups,..</a:t>
            </a:r>
          </a:p>
          <a:p>
            <a:pPr marL="0" indent="0">
              <a:buNone/>
            </a:pPr>
            <a:endParaRPr lang="en-US" dirty="0"/>
          </a:p>
          <a:p>
            <a:pPr>
              <a:buFontTx/>
              <a:buChar char="-"/>
            </a:pPr>
            <a:r>
              <a:rPr lang="en-US" dirty="0" smtClean="0"/>
              <a:t>Errors: deciding portion sizes (over/under estimation) </a:t>
            </a:r>
            <a:r>
              <a:rPr lang="en-US" dirty="0" smtClean="0">
                <a:sym typeface="Wingdings"/>
              </a:rPr>
              <a:t> photographic method (suitable for people who lack writing skills)</a:t>
            </a:r>
            <a:endParaRPr lang="en-US" dirty="0" smtClean="0"/>
          </a:p>
          <a:p>
            <a:pPr>
              <a:buFontTx/>
              <a:buChar char="-"/>
            </a:pPr>
            <a:endParaRPr lang="en-US" dirty="0" smtClean="0"/>
          </a:p>
        </p:txBody>
      </p:sp>
      <p:sp>
        <p:nvSpPr>
          <p:cNvPr id="4" name="Slide Number Placeholder 3"/>
          <p:cNvSpPr>
            <a:spLocks noGrp="1"/>
          </p:cNvSpPr>
          <p:nvPr>
            <p:ph type="sldNum" sz="quarter" idx="12"/>
          </p:nvPr>
        </p:nvSpPr>
        <p:spPr/>
        <p:txBody>
          <a:bodyPr/>
          <a:lstStyle/>
          <a:p>
            <a:fld id="{C2363583-D4B4-4B47-B795-AEA823D6C96F}" type="slidenum">
              <a:rPr lang="es-ES" sz="2400" smtClean="0"/>
              <a:pPr/>
              <a:t>51</a:t>
            </a:fld>
            <a:endParaRPr lang="es-ES"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83024"/>
          </a:xfrm>
        </p:spPr>
        <p:txBody>
          <a:bodyPr/>
          <a:lstStyle/>
          <a:p>
            <a:r>
              <a:rPr lang="en-US" sz="3600" b="1" dirty="0" smtClean="0">
                <a:solidFill>
                  <a:srgbClr val="FF6600"/>
                </a:solidFill>
              </a:rPr>
              <a:t>Recall methods</a:t>
            </a:r>
            <a:endParaRPr lang="es-ES" sz="3600" dirty="0">
              <a:solidFill>
                <a:srgbClr val="FF6600"/>
              </a:solidFill>
            </a:endParaRPr>
          </a:p>
        </p:txBody>
      </p:sp>
      <p:sp>
        <p:nvSpPr>
          <p:cNvPr id="3" name="Content Placeholder 2"/>
          <p:cNvSpPr>
            <a:spLocks noGrp="1"/>
          </p:cNvSpPr>
          <p:nvPr>
            <p:ph idx="1"/>
          </p:nvPr>
        </p:nvSpPr>
        <p:spPr/>
        <p:txBody>
          <a:bodyPr>
            <a:normAutofit/>
          </a:bodyPr>
          <a:lstStyle/>
          <a:p>
            <a:pPr>
              <a:buFontTx/>
              <a:buChar char="•"/>
            </a:pPr>
            <a:r>
              <a:rPr lang="en-US" b="1" dirty="0" smtClean="0">
                <a:solidFill>
                  <a:srgbClr val="2C7C9F"/>
                </a:solidFill>
              </a:rPr>
              <a:t>Actual intake</a:t>
            </a:r>
          </a:p>
          <a:p>
            <a:pPr>
              <a:buFontTx/>
              <a:buChar char="•"/>
            </a:pPr>
            <a:endParaRPr lang="en-US" dirty="0"/>
          </a:p>
          <a:p>
            <a:pPr>
              <a:buFontTx/>
              <a:buChar char="-"/>
            </a:pPr>
            <a:r>
              <a:rPr lang="en-US" dirty="0" smtClean="0"/>
              <a:t>24-hour recall: asking the patient to recall all he/she consumed in the past 24 hours</a:t>
            </a:r>
          </a:p>
          <a:p>
            <a:pPr>
              <a:buFontTx/>
              <a:buChar char="-"/>
            </a:pPr>
            <a:r>
              <a:rPr lang="en-US" dirty="0" smtClean="0"/>
              <a:t>Simple, quick, no effort needed from the patients</a:t>
            </a:r>
            <a:endParaRPr lang="en-US" dirty="0"/>
          </a:p>
          <a:p>
            <a:pPr>
              <a:buFontTx/>
              <a:buChar char="-"/>
            </a:pPr>
            <a:r>
              <a:rPr lang="en-US" dirty="0" smtClean="0"/>
              <a:t>Periods longer than 24 hours may be impossible</a:t>
            </a:r>
          </a:p>
          <a:p>
            <a:pPr marL="0" indent="0">
              <a:buNone/>
            </a:pPr>
            <a:endParaRPr lang="es-ES" dirty="0"/>
          </a:p>
        </p:txBody>
      </p:sp>
      <p:sp>
        <p:nvSpPr>
          <p:cNvPr id="4" name="Slide Number Placeholder 3"/>
          <p:cNvSpPr>
            <a:spLocks noGrp="1"/>
          </p:cNvSpPr>
          <p:nvPr>
            <p:ph type="sldNum" sz="quarter" idx="12"/>
          </p:nvPr>
        </p:nvSpPr>
        <p:spPr/>
        <p:txBody>
          <a:bodyPr/>
          <a:lstStyle/>
          <a:p>
            <a:fld id="{C2363583-D4B4-4B47-B795-AEA823D6C96F}" type="slidenum">
              <a:rPr lang="es-ES" sz="2400" smtClean="0"/>
              <a:pPr/>
              <a:t>52</a:t>
            </a:fld>
            <a:endParaRPr lang="es-ES"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838200"/>
            <a:ext cx="8042276" cy="5105401"/>
          </a:xfrm>
        </p:spPr>
        <p:txBody>
          <a:bodyPr>
            <a:normAutofit/>
          </a:bodyPr>
          <a:lstStyle/>
          <a:p>
            <a:pPr>
              <a:buFontTx/>
              <a:buChar char="•"/>
            </a:pPr>
            <a:r>
              <a:rPr lang="en-US" b="1" dirty="0" smtClean="0">
                <a:solidFill>
                  <a:srgbClr val="2C7C9F"/>
                </a:solidFill>
              </a:rPr>
              <a:t>Usual intake </a:t>
            </a:r>
          </a:p>
          <a:p>
            <a:pPr>
              <a:buFontTx/>
              <a:buChar char="•"/>
            </a:pPr>
            <a:endParaRPr lang="en-US" b="1" dirty="0" smtClean="0"/>
          </a:p>
          <a:p>
            <a:pPr>
              <a:buFontTx/>
              <a:buChar char="-"/>
            </a:pPr>
            <a:r>
              <a:rPr lang="en-US" dirty="0"/>
              <a:t>Q</a:t>
            </a:r>
            <a:r>
              <a:rPr lang="en-US" dirty="0" smtClean="0"/>
              <a:t>uestionnaire </a:t>
            </a:r>
          </a:p>
          <a:p>
            <a:pPr>
              <a:buFontTx/>
              <a:buChar char="-"/>
            </a:pPr>
            <a:r>
              <a:rPr lang="en-US" dirty="0" smtClean="0"/>
              <a:t>Food-frequency questionnaire (FFQ): includes a list of food and drinks that are usually consumed. </a:t>
            </a:r>
          </a:p>
          <a:p>
            <a:pPr>
              <a:buFontTx/>
              <a:buChar char="-"/>
            </a:pPr>
            <a:r>
              <a:rPr lang="en-US" dirty="0" smtClean="0"/>
              <a:t>Patients should record how often they consume each of the mentioned food or drinks</a:t>
            </a:r>
          </a:p>
          <a:p>
            <a:pPr>
              <a:buFontTx/>
              <a:buChar char="-"/>
            </a:pPr>
            <a:r>
              <a:rPr lang="en-US" dirty="0" smtClean="0"/>
              <a:t>Paper, computer or web forms</a:t>
            </a:r>
          </a:p>
          <a:p>
            <a:pPr>
              <a:buFontTx/>
              <a:buChar char="-"/>
            </a:pPr>
            <a:endParaRPr lang="en-US" dirty="0" smtClean="0"/>
          </a:p>
          <a:p>
            <a:pPr>
              <a:buFontTx/>
              <a:buChar char="-"/>
            </a:pPr>
            <a:endParaRPr lang="en-US" dirty="0" smtClean="0"/>
          </a:p>
          <a:p>
            <a:pPr>
              <a:buFontTx/>
              <a:buChar char="-"/>
            </a:pPr>
            <a:endParaRPr lang="en-US" dirty="0" smtClean="0"/>
          </a:p>
          <a:p>
            <a:pPr>
              <a:buFontTx/>
              <a:buChar char="-"/>
            </a:pPr>
            <a:endParaRPr lang="en-US" dirty="0" smtClean="0"/>
          </a:p>
          <a:p>
            <a:pPr marL="0" indent="0">
              <a:buNone/>
            </a:pPr>
            <a:endParaRPr lang="en-US" b="1" dirty="0" smtClean="0"/>
          </a:p>
          <a:p>
            <a:pPr>
              <a:buNone/>
            </a:pPr>
            <a:endParaRPr lang="en-US" dirty="0" smtClean="0"/>
          </a:p>
          <a:p>
            <a:pPr>
              <a:buNone/>
            </a:pPr>
            <a:endParaRPr lang="en-US" dirty="0" smtClean="0"/>
          </a:p>
          <a:p>
            <a:pPr>
              <a:buNone/>
            </a:pPr>
            <a:endParaRPr lang="es-ES" dirty="0"/>
          </a:p>
        </p:txBody>
      </p:sp>
      <p:sp>
        <p:nvSpPr>
          <p:cNvPr id="4" name="Slide Number Placeholder 3"/>
          <p:cNvSpPr>
            <a:spLocks noGrp="1"/>
          </p:cNvSpPr>
          <p:nvPr>
            <p:ph type="sldNum" sz="quarter" idx="12"/>
          </p:nvPr>
        </p:nvSpPr>
        <p:spPr>
          <a:xfrm>
            <a:off x="7848600" y="6248400"/>
            <a:ext cx="990600" cy="365125"/>
          </a:xfrm>
        </p:spPr>
        <p:txBody>
          <a:bodyPr/>
          <a:lstStyle/>
          <a:p>
            <a:fld id="{C2363583-D4B4-4B47-B795-AEA823D6C96F}" type="slidenum">
              <a:rPr lang="es-ES" sz="2400" smtClean="0"/>
              <a:pPr/>
              <a:t>53</a:t>
            </a:fld>
            <a:endParaRPr lang="es-E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AA5816"/>
                </a:solidFill>
              </a:rPr>
              <a:t>Adequacy</a:t>
            </a:r>
            <a:endParaRPr lang="en-US" b="1" dirty="0">
              <a:solidFill>
                <a:srgbClr val="AA5816"/>
              </a:solidFill>
            </a:endParaRPr>
          </a:p>
        </p:txBody>
      </p:sp>
      <p:sp>
        <p:nvSpPr>
          <p:cNvPr id="3" name="Content Placeholder 2"/>
          <p:cNvSpPr>
            <a:spLocks noGrp="1"/>
          </p:cNvSpPr>
          <p:nvPr>
            <p:ph idx="1"/>
          </p:nvPr>
        </p:nvSpPr>
        <p:spPr/>
        <p:txBody>
          <a:bodyPr>
            <a:normAutofit/>
          </a:bodyPr>
          <a:lstStyle/>
          <a:p>
            <a:pPr marL="0" indent="0" algn="ctr">
              <a:buNone/>
            </a:pPr>
            <a:endParaRPr lang="en-US" sz="3200" dirty="0" smtClean="0"/>
          </a:p>
          <a:p>
            <a:pPr marL="0" indent="0" algn="ctr">
              <a:buNone/>
            </a:pPr>
            <a:r>
              <a:rPr lang="en-US" sz="3200" dirty="0"/>
              <a:t>P</a:t>
            </a:r>
            <a:r>
              <a:rPr lang="en-US" sz="3200" dirty="0" smtClean="0"/>
              <a:t>roviding </a:t>
            </a:r>
            <a:r>
              <a:rPr lang="en-US" sz="3200" dirty="0"/>
              <a:t>all the essential nutrients, fiber, and energy in amounts </a:t>
            </a:r>
            <a:r>
              <a:rPr lang="en-US" sz="3200" u="sng" dirty="0"/>
              <a:t>sufficient</a:t>
            </a:r>
            <a:r>
              <a:rPr lang="en-US" sz="3200" dirty="0"/>
              <a:t> to maintain health. </a:t>
            </a:r>
          </a:p>
        </p:txBody>
      </p:sp>
      <p:sp>
        <p:nvSpPr>
          <p:cNvPr id="5" name="Slide Number Placeholder 4"/>
          <p:cNvSpPr>
            <a:spLocks noGrp="1"/>
          </p:cNvSpPr>
          <p:nvPr>
            <p:ph type="sldNum" sz="quarter" idx="12"/>
          </p:nvPr>
        </p:nvSpPr>
        <p:spPr/>
        <p:txBody>
          <a:bodyPr/>
          <a:lstStyle/>
          <a:p>
            <a:fld id="{C2363583-D4B4-4B47-B795-AEA823D6C96F}" type="slidenum">
              <a:rPr lang="es-ES" smtClean="0"/>
              <a:pPr/>
              <a:t>6</a:t>
            </a:fld>
            <a:endParaRPr lang="es-ES"/>
          </a:p>
        </p:txBody>
      </p:sp>
    </p:spTree>
    <p:extLst>
      <p:ext uri="{BB962C8B-B14F-4D97-AF65-F5344CB8AC3E}">
        <p14:creationId xmlns:p14="http://schemas.microsoft.com/office/powerpoint/2010/main" val="750589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04800"/>
            <a:ext cx="8042276" cy="1336956"/>
          </a:xfrm>
        </p:spPr>
        <p:txBody>
          <a:bodyPr/>
          <a:lstStyle/>
          <a:p>
            <a:r>
              <a:rPr lang="en-US" b="1" dirty="0" smtClean="0">
                <a:solidFill>
                  <a:schemeClr val="accent3">
                    <a:lumMod val="75000"/>
                  </a:schemeClr>
                </a:solidFill>
              </a:rPr>
              <a:t>Balance</a:t>
            </a:r>
            <a:endParaRPr lang="es-ES" dirty="0">
              <a:solidFill>
                <a:schemeClr val="accent3">
                  <a:lumMod val="75000"/>
                </a:schemeClr>
              </a:solidFill>
            </a:endParaRPr>
          </a:p>
        </p:txBody>
      </p:sp>
      <p:sp>
        <p:nvSpPr>
          <p:cNvPr id="3" name="Content Placeholder 2"/>
          <p:cNvSpPr>
            <a:spLocks noGrp="1"/>
          </p:cNvSpPr>
          <p:nvPr>
            <p:ph idx="1"/>
          </p:nvPr>
        </p:nvSpPr>
        <p:spPr>
          <a:xfrm>
            <a:off x="549275" y="1676400"/>
            <a:ext cx="8042276" cy="4267201"/>
          </a:xfrm>
        </p:spPr>
        <p:txBody>
          <a:bodyPr>
            <a:normAutofit/>
          </a:bodyPr>
          <a:lstStyle/>
          <a:p>
            <a:r>
              <a:rPr lang="en-US" dirty="0" smtClean="0"/>
              <a:t>Avoid over consumption of any food</a:t>
            </a:r>
          </a:p>
          <a:p>
            <a:endParaRPr lang="en-US" b="1" dirty="0" smtClean="0"/>
          </a:p>
          <a:p>
            <a:r>
              <a:rPr lang="en-US" dirty="0" smtClean="0"/>
              <a:t>Choose a variety of items of each from the main six groups daily</a:t>
            </a:r>
          </a:p>
        </p:txBody>
      </p:sp>
      <p:sp>
        <p:nvSpPr>
          <p:cNvPr id="4" name="Slide Number Placeholder 3"/>
          <p:cNvSpPr>
            <a:spLocks noGrp="1"/>
          </p:cNvSpPr>
          <p:nvPr>
            <p:ph type="sldNum" sz="quarter" idx="12"/>
          </p:nvPr>
        </p:nvSpPr>
        <p:spPr/>
        <p:txBody>
          <a:bodyPr/>
          <a:lstStyle/>
          <a:p>
            <a:fld id="{B6F15528-21DE-4FAA-801E-634DDDAF4B2B}" type="slidenum">
              <a:rPr lang="en-US" sz="2400" smtClean="0"/>
              <a:pPr/>
              <a:t>7</a:t>
            </a:fld>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42276" cy="1336956"/>
          </a:xfrm>
        </p:spPr>
        <p:txBody>
          <a:bodyPr/>
          <a:lstStyle/>
          <a:p>
            <a:r>
              <a:rPr lang="en-US" b="1" dirty="0" smtClean="0">
                <a:solidFill>
                  <a:srgbClr val="AA5816"/>
                </a:solidFill>
              </a:rPr>
              <a:t>Variety</a:t>
            </a:r>
            <a:endParaRPr lang="es-ES" dirty="0">
              <a:solidFill>
                <a:srgbClr val="AA5816"/>
              </a:solidFill>
            </a:endParaRPr>
          </a:p>
        </p:txBody>
      </p:sp>
      <p:sp>
        <p:nvSpPr>
          <p:cNvPr id="3" name="Content Placeholder 2"/>
          <p:cNvSpPr>
            <a:spLocks noGrp="1"/>
          </p:cNvSpPr>
          <p:nvPr>
            <p:ph idx="1"/>
          </p:nvPr>
        </p:nvSpPr>
        <p:spPr/>
        <p:txBody>
          <a:bodyPr>
            <a:normAutofit/>
          </a:bodyPr>
          <a:lstStyle/>
          <a:p>
            <a:pPr marL="0" indent="0">
              <a:buNone/>
            </a:pPr>
            <a:endParaRPr lang="en-US" b="1" dirty="0" smtClean="0"/>
          </a:p>
          <a:p>
            <a:pPr>
              <a:buFontTx/>
              <a:buChar char="•"/>
            </a:pPr>
            <a:r>
              <a:rPr lang="en-US" sz="2800" dirty="0" smtClean="0"/>
              <a:t>Variety Means Eating Many </a:t>
            </a:r>
            <a:r>
              <a:rPr lang="en-US" sz="2800" u="sng" dirty="0" smtClean="0"/>
              <a:t>Different</a:t>
            </a:r>
            <a:r>
              <a:rPr lang="en-US" sz="2800" dirty="0" smtClean="0"/>
              <a:t> Foods</a:t>
            </a:r>
          </a:p>
          <a:p>
            <a:pPr>
              <a:buFontTx/>
              <a:buChar char="•"/>
            </a:pPr>
            <a:r>
              <a:rPr lang="en-US" sz="2800" dirty="0"/>
              <a:t>C</a:t>
            </a:r>
            <a:r>
              <a:rPr lang="en-US" sz="2800" dirty="0" smtClean="0"/>
              <a:t>hoosing a number of different foods within any given food group</a:t>
            </a:r>
          </a:p>
          <a:p>
            <a:pPr>
              <a:buFontTx/>
              <a:buChar char="•"/>
            </a:pPr>
            <a:r>
              <a:rPr lang="en-US" sz="2800" dirty="0" smtClean="0"/>
              <a:t>Avoid eating the same food </a:t>
            </a:r>
          </a:p>
        </p:txBody>
      </p:sp>
      <p:sp>
        <p:nvSpPr>
          <p:cNvPr id="4" name="Slide Number Placeholder 3"/>
          <p:cNvSpPr>
            <a:spLocks noGrp="1"/>
          </p:cNvSpPr>
          <p:nvPr>
            <p:ph type="sldNum" sz="quarter" idx="12"/>
          </p:nvPr>
        </p:nvSpPr>
        <p:spPr/>
        <p:txBody>
          <a:bodyPr/>
          <a:lstStyle/>
          <a:p>
            <a:fld id="{B6F15528-21DE-4FAA-801E-634DDDAF4B2B}" type="slidenum">
              <a:rPr lang="en-US" sz="2400" smtClean="0"/>
              <a:pPr/>
              <a:t>8</a:t>
            </a:fld>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83705" cy="5970868"/>
          </a:xfrm>
        </p:spPr>
        <p:txBody>
          <a:bodyPr>
            <a:normAutofit/>
          </a:bodyPr>
          <a:lstStyle/>
          <a:p>
            <a:endParaRPr lang="en-US" dirty="0" smtClean="0"/>
          </a:p>
          <a:p>
            <a:r>
              <a:rPr lang="en-US" dirty="0" smtClean="0"/>
              <a:t>No one food meets all the nutrient needs. </a:t>
            </a:r>
          </a:p>
          <a:p>
            <a:r>
              <a:rPr lang="en-US" dirty="0" smtClean="0"/>
              <a:t>Nutrients are distributed among many food options</a:t>
            </a:r>
          </a:p>
          <a:p>
            <a:pPr marL="0" indent="0">
              <a:buNone/>
            </a:pPr>
            <a:endParaRPr lang="en-US" dirty="0" smtClean="0"/>
          </a:p>
          <a:p>
            <a:pPr marL="0" indent="0">
              <a:buNone/>
            </a:pPr>
            <a:r>
              <a:rPr lang="en-US" dirty="0" smtClean="0">
                <a:solidFill>
                  <a:srgbClr val="FF6600"/>
                </a:solidFill>
              </a:rPr>
              <a:t>Example: </a:t>
            </a:r>
          </a:p>
          <a:p>
            <a:pPr>
              <a:buFontTx/>
              <a:buChar char="-"/>
            </a:pPr>
            <a:r>
              <a:rPr lang="en-US" dirty="0" smtClean="0"/>
              <a:t>Meat:  </a:t>
            </a:r>
            <a:r>
              <a:rPr lang="en-US" u="sng" dirty="0" smtClean="0"/>
              <a:t>provides</a:t>
            </a:r>
            <a:r>
              <a:rPr lang="en-US" dirty="0" smtClean="0"/>
              <a:t> protein and iron but </a:t>
            </a:r>
            <a:r>
              <a:rPr lang="en-US" u="sng" dirty="0" smtClean="0"/>
              <a:t>little</a:t>
            </a:r>
            <a:r>
              <a:rPr lang="en-US" dirty="0" smtClean="0"/>
              <a:t> calcium and no vitamin C. </a:t>
            </a:r>
          </a:p>
          <a:p>
            <a:pPr>
              <a:buFontTx/>
              <a:buChar char="-"/>
            </a:pPr>
            <a:r>
              <a:rPr lang="en-US" dirty="0" smtClean="0"/>
              <a:t>Eggs: provides protein but little calcium </a:t>
            </a:r>
            <a:endParaRPr lang="en-US" dirty="0"/>
          </a:p>
          <a:p>
            <a:pPr>
              <a:buFontTx/>
              <a:buChar char="-"/>
            </a:pPr>
            <a:r>
              <a:rPr lang="en-US" dirty="0" smtClean="0"/>
              <a:t>Cow's milk ?</a:t>
            </a:r>
          </a:p>
          <a:p>
            <a:pPr>
              <a:buFontTx/>
              <a:buChar char="-"/>
            </a:pPr>
            <a:endParaRPr lang="en-US" dirty="0" smtClean="0"/>
          </a:p>
          <a:p>
            <a:pPr>
              <a:buNone/>
            </a:pPr>
            <a:endParaRPr lang="es-ES" dirty="0"/>
          </a:p>
        </p:txBody>
      </p:sp>
      <p:sp>
        <p:nvSpPr>
          <p:cNvPr id="4" name="Slide Number Placeholder 3"/>
          <p:cNvSpPr>
            <a:spLocks noGrp="1"/>
          </p:cNvSpPr>
          <p:nvPr>
            <p:ph type="sldNum" sz="quarter" idx="12"/>
          </p:nvPr>
        </p:nvSpPr>
        <p:spPr/>
        <p:txBody>
          <a:bodyPr/>
          <a:lstStyle/>
          <a:p>
            <a:fld id="{B6F15528-21DE-4FAA-801E-634DDDAF4B2B}" type="slidenum">
              <a:rPr lang="en-US" sz="2400" smtClean="0"/>
              <a:pPr/>
              <a:t>9</a:t>
            </a:fld>
            <a:endParaRPr lang="en-US"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5332</TotalTime>
  <Words>1992</Words>
  <Application>Microsoft Office PowerPoint</Application>
  <PresentationFormat>On-screen Show (4:3)</PresentationFormat>
  <Paragraphs>361</Paragraphs>
  <Slides>53</Slides>
  <Notes>6</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Breeze</vt:lpstr>
      <vt:lpstr> The basics of a healthy diet</vt:lpstr>
      <vt:lpstr>CHAPTER OBJECTIVES</vt:lpstr>
      <vt:lpstr>Introduction </vt:lpstr>
      <vt:lpstr>PowerPoint Presentation</vt:lpstr>
      <vt:lpstr>PowerPoint Presentation</vt:lpstr>
      <vt:lpstr>Adequacy</vt:lpstr>
      <vt:lpstr>Balance</vt:lpstr>
      <vt:lpstr>Variety</vt:lpstr>
      <vt:lpstr>PowerPoint Presentation</vt:lpstr>
      <vt:lpstr>PowerPoint Presentation</vt:lpstr>
      <vt:lpstr>Moderation</vt:lpstr>
      <vt:lpstr>PowerPoint Presentation</vt:lpstr>
      <vt:lpstr>Nutrient density</vt:lpstr>
      <vt:lpstr>PowerPoint Presentation</vt:lpstr>
      <vt:lpstr>PowerPoint Presentation</vt:lpstr>
      <vt:lpstr>Energy density</vt:lpstr>
      <vt:lpstr>PowerPoint Presentation</vt:lpstr>
      <vt:lpstr>PowerPoint Presentation</vt:lpstr>
      <vt:lpstr>PowerPoint Presentation</vt:lpstr>
      <vt:lpstr>Better Practice…</vt:lpstr>
      <vt:lpstr>Nutrition Screening</vt:lpstr>
      <vt:lpstr>PowerPoint Presentation</vt:lpstr>
      <vt:lpstr>Why screening is important </vt:lpstr>
      <vt:lpstr>Main considerations in selecting a screening tool</vt:lpstr>
      <vt:lpstr>Validated Nutrition Screening tool  </vt:lpstr>
      <vt:lpstr>Canadian Nutrition Screening Tool (CNST)</vt:lpstr>
      <vt:lpstr>Canadian Nutrition Screening Tool</vt:lpstr>
      <vt:lpstr>PowerPoint Presentation</vt:lpstr>
      <vt:lpstr>PowerPoint Presentation</vt:lpstr>
      <vt:lpstr>PowerPoint Presentation</vt:lpstr>
      <vt:lpstr>PowerPoint Presentation</vt:lpstr>
      <vt:lpstr>PowerPoint Presentation</vt:lpstr>
      <vt:lpstr>Assessment</vt:lpstr>
      <vt:lpstr> Nutritional Health status assessment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measure nutritional status?</vt:lpstr>
      <vt:lpstr>PowerPoint Presentation</vt:lpstr>
      <vt:lpstr>PowerPoint Presentation</vt:lpstr>
      <vt:lpstr>PowerPoint Presentation</vt:lpstr>
      <vt:lpstr>PowerPoint Presentation</vt:lpstr>
      <vt:lpstr>Dietary assessment </vt:lpstr>
      <vt:lpstr>PowerPoint Presentation</vt:lpstr>
      <vt:lpstr> Recording methods</vt:lpstr>
      <vt:lpstr>PowerPoint Presentation</vt:lpstr>
      <vt:lpstr>Recall methods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The basis of a healthy diet</dc:title>
  <dc:creator>samer</dc:creator>
  <cp:lastModifiedBy>Lap</cp:lastModifiedBy>
  <cp:revision>262</cp:revision>
  <dcterms:created xsi:type="dcterms:W3CDTF">2012-02-04T19:22:19Z</dcterms:created>
  <dcterms:modified xsi:type="dcterms:W3CDTF">2019-02-19T20:43:19Z</dcterms:modified>
</cp:coreProperties>
</file>