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305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0378A-2CA5-4798-BAEA-2066EB35425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DF6F7-E202-41DC-90D3-B6E38F5D1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7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https://www.foodonline.com/doc/is-uv-light-safe-for-pathogen-reduction-in-food-processing-0001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DF6F7-E202-41DC-90D3-B6E38F5D19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6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7481A61-46A7-46E7-922A-5D407FD1C5E1}" type="datetimeFigureOut">
              <a:rPr lang="id-ID" smtClean="0"/>
              <a:pPr/>
              <a:t>10/04/2020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1746D2-4EC5-4AD4-B060-07260A3675E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donline.com/doc/could-there-be-cancer-in-your-cola-000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hyperlink" Target="http://www.foodonline.com/doc/ice-river-springs-bpa-free-green-tint-bottles-hit-shelves-000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effectLst/>
              </a:rPr>
              <a:t>Chapter </a:t>
            </a:r>
            <a:r>
              <a:rPr lang="id-ID" b="1" dirty="0" smtClean="0">
                <a:solidFill>
                  <a:srgbClr val="000000"/>
                </a:solidFill>
                <a:effectLst/>
              </a:rPr>
              <a:t>8</a:t>
            </a:r>
            <a:r>
              <a:rPr lang="en-US" b="1" dirty="0" smtClean="0">
                <a:solidFill>
                  <a:srgbClr val="000000"/>
                </a:solidFill>
                <a:effectLst/>
              </a:rPr>
              <a:t>. Irradiation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1676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3" imgW="1895238" imgH="1961905" progId="">
                  <p:embed/>
                </p:oleObj>
              </mc:Choice>
              <mc:Fallback>
                <p:oleObj r:id="rId3" imgW="1895238" imgH="196190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764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13 co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0"/>
            <a:ext cx="1828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52400" y="5038497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An-</a:t>
            </a:r>
            <a:r>
              <a:rPr lang="en-US" sz="32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Najah</a:t>
            </a:r>
            <a:r>
              <a:rPr lang="en-US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National University</a:t>
            </a:r>
            <a:endParaRPr lang="id-ID" sz="160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Faculty of Agriculture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Department of Nutrition and Food Technology </a:t>
            </a:r>
            <a:endParaRPr lang="en-US" sz="400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3581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Dr. Mohammed Sabbah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7589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u="sng" dirty="0" smtClean="0">
                <a:solidFill>
                  <a:srgbClr val="000000"/>
                </a:solidFill>
                <a:effectLst/>
              </a:rPr>
              <a:t>Microbial destruction by irradiation: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 A, </a:t>
            </a:r>
            <a:r>
              <a:rPr lang="en-US" sz="2400" i="1" dirty="0" smtClean="0">
                <a:solidFill>
                  <a:srgbClr val="000000"/>
                </a:solidFill>
                <a:effectLst/>
              </a:rPr>
              <a:t>Pseudomonas sp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.; B, </a:t>
            </a:r>
            <a:r>
              <a:rPr lang="en-US" sz="2400" i="1" dirty="0" smtClean="0">
                <a:solidFill>
                  <a:srgbClr val="000000"/>
                </a:solidFill>
                <a:effectLst/>
              </a:rPr>
              <a:t>Salmonella sp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.; C, </a:t>
            </a:r>
            <a:r>
              <a:rPr lang="en-US" sz="2400" i="1" dirty="0" smtClean="0">
                <a:solidFill>
                  <a:srgbClr val="000000"/>
                </a:solidFill>
                <a:effectLst/>
              </a:rPr>
              <a:t>Bacillus cereus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; D, </a:t>
            </a:r>
            <a:r>
              <a:rPr lang="en-US" sz="2400" i="1" dirty="0" err="1" smtClean="0">
                <a:solidFill>
                  <a:srgbClr val="000000"/>
                </a:solidFill>
                <a:effectLst/>
              </a:rPr>
              <a:t>Deinococcus</a:t>
            </a:r>
            <a:r>
              <a:rPr lang="en-US" sz="2400" i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</a:rPr>
              <a:t>radiodurans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; E, typical virus.</a:t>
            </a:r>
          </a:p>
        </p:txBody>
      </p:sp>
      <p:pic>
        <p:nvPicPr>
          <p:cNvPr id="138243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2060575"/>
            <a:ext cx="6311900" cy="43926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63" y="857250"/>
            <a:ext cx="7858125" cy="4894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common consumer concern is whether irradiation adversely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affects the nutritional value of food. </a:t>
            </a: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fact is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 irradiation treatments do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 change the nutritional quality of foods any more than do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methods of food processing such as cooking, freezing or canning.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Any changes in nutritional value caused by irradiation depend on a</a:t>
            </a:r>
            <a:r>
              <a:rPr lang="id-ID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 of factors</a:t>
            </a:r>
            <a:r>
              <a:rPr lang="id-ID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defRPr/>
            </a:pP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radiation dose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 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type of food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9250" indent="-349250" algn="just">
              <a:defRPr/>
            </a:pP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temperature and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atmosphere in which irradiation is performed (e.g., presence or absence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oxygen),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packaging and storage time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88" y="142875"/>
            <a:ext cx="8229600" cy="4937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d-ID" sz="2800" b="1" ker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rPr>
              <a:t>5. </a:t>
            </a:r>
            <a:r>
              <a:rPr lang="en-US" sz="2800" b="1" ker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ker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Nutritional and sensory value</a:t>
            </a:r>
            <a:endParaRPr lang="en-US" sz="2800" b="1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88" y="785813"/>
            <a:ext cx="8429625" cy="5078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Main components of foods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such as proteins, fats and carbohydrates are changed very little by irradiation, even at doses higher than 10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kGy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Similarly, the essential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amino acids, minerals, trace elements and most vitamins are not significantly altered by irradiation. </a:t>
            </a:r>
            <a:endParaRPr lang="id-ID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id-ID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 vitamins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riboflavin, niacin and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vitamin D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 fairly resistant to irradiation, but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vitamins A,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B1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(thiamine), E and K are relatively sensitive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 sensitivities depend on</a:t>
            </a:r>
            <a:r>
              <a:rPr lang="id-ID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2575" indent="-282575" algn="just">
              <a:defRPr/>
            </a:pP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complexity of the food system, whether the vitamins are soluble in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water or fat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endParaRPr lang="id-ID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atmosphere in which irradiation occurs. </a:t>
            </a:r>
            <a:endParaRPr lang="id-ID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id-ID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example, a solution of thiamine in water lost 50% of the vitamin after irradiation at 0.5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kGy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In contrast, irradiation of dried whole egg at the same</a:t>
            </a:r>
            <a:r>
              <a:rPr lang="id-ID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dose caused less than 5% destruction of the same vitamin</a:t>
            </a:r>
            <a:endParaRPr lang="id-ID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96780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NZ" dirty="0"/>
              <a:t>Ultraviolet radiation (UV) — electromagnetic radiation with a wavelengths measuring from </a:t>
            </a:r>
            <a:r>
              <a:rPr lang="en-NZ" b="1" dirty="0"/>
              <a:t>100 to 400 </a:t>
            </a:r>
            <a:r>
              <a:rPr lang="en-NZ" b="1" dirty="0" err="1"/>
              <a:t>nanometers</a:t>
            </a:r>
            <a:r>
              <a:rPr lang="en-NZ" b="1" dirty="0"/>
              <a:t> </a:t>
            </a:r>
            <a:r>
              <a:rPr lang="en-NZ" dirty="0"/>
              <a:t>— is becoming a more popular technique in decreasing or eradicating pathogens from food and beverage </a:t>
            </a:r>
            <a:r>
              <a:rPr lang="en-NZ" dirty="0" smtClean="0"/>
              <a:t>products.</a:t>
            </a:r>
          </a:p>
          <a:p>
            <a:pPr algn="just"/>
            <a:endParaRPr lang="en-NZ" dirty="0"/>
          </a:p>
          <a:p>
            <a:pPr algn="just"/>
            <a:r>
              <a:rPr lang="en-NZ" dirty="0"/>
              <a:t>UV falls into three categories, separated by wavelength. </a:t>
            </a:r>
            <a:endParaRPr lang="en-NZ" dirty="0" smtClean="0"/>
          </a:p>
          <a:p>
            <a:pPr algn="just"/>
            <a:endParaRPr lang="en-NZ" dirty="0" smtClean="0"/>
          </a:p>
          <a:p>
            <a:pPr algn="just"/>
            <a:r>
              <a:rPr lang="en-NZ" dirty="0" smtClean="0"/>
              <a:t>1- UV-A </a:t>
            </a:r>
            <a:r>
              <a:rPr lang="en-NZ" dirty="0"/>
              <a:t>has the longest wavelength at 320 to 400 </a:t>
            </a:r>
            <a:r>
              <a:rPr lang="en-NZ" dirty="0" err="1"/>
              <a:t>nanometers</a:t>
            </a:r>
            <a:r>
              <a:rPr lang="en-NZ" dirty="0"/>
              <a:t>. This radiation is responsible for sunburns and is commonly linked to skin </a:t>
            </a:r>
            <a:r>
              <a:rPr lang="en-NZ" dirty="0">
                <a:hlinkClick r:id="rId3"/>
              </a:rPr>
              <a:t>cancer</a:t>
            </a:r>
            <a:r>
              <a:rPr lang="en-NZ" dirty="0"/>
              <a:t>. </a:t>
            </a:r>
            <a:endParaRPr lang="en-NZ" dirty="0" smtClean="0"/>
          </a:p>
          <a:p>
            <a:pPr algn="just"/>
            <a:endParaRPr lang="en-NZ" dirty="0" smtClean="0"/>
          </a:p>
          <a:p>
            <a:pPr algn="just"/>
            <a:r>
              <a:rPr lang="en-NZ" dirty="0" smtClean="0"/>
              <a:t>2- UV-B </a:t>
            </a:r>
            <a:r>
              <a:rPr lang="en-NZ" dirty="0"/>
              <a:t>comes in with wavelengths measuring anywhere from 280 to 320 </a:t>
            </a:r>
            <a:r>
              <a:rPr lang="en-NZ" dirty="0" err="1"/>
              <a:t>nanometers</a:t>
            </a:r>
            <a:r>
              <a:rPr lang="en-NZ" dirty="0"/>
              <a:t> and also has a part in the tanning and burning of skin. In relation to UV-A, UV-B is much weaker. </a:t>
            </a:r>
            <a:endParaRPr lang="en-NZ" dirty="0" smtClean="0"/>
          </a:p>
          <a:p>
            <a:pPr algn="just"/>
            <a:endParaRPr lang="en-NZ" dirty="0"/>
          </a:p>
          <a:p>
            <a:pPr algn="just"/>
            <a:r>
              <a:rPr lang="en-NZ" dirty="0" smtClean="0"/>
              <a:t>3- UV-C</a:t>
            </a:r>
            <a:r>
              <a:rPr lang="en-NZ" dirty="0"/>
              <a:t>, has the shortest wavelength. Measuring between 100 and 280 </a:t>
            </a:r>
            <a:r>
              <a:rPr lang="en-NZ" dirty="0" err="1"/>
              <a:t>nanometers</a:t>
            </a:r>
            <a:r>
              <a:rPr lang="en-NZ" dirty="0"/>
              <a:t>, this is the type of radiation that has been used to disinfect </a:t>
            </a:r>
            <a:r>
              <a:rPr lang="en-NZ" dirty="0">
                <a:hlinkClick r:id="rId4"/>
              </a:rPr>
              <a:t>drinking water</a:t>
            </a:r>
            <a:r>
              <a:rPr lang="en-NZ" dirty="0"/>
              <a:t>, sanitize wastewater, and sterilize food contact surfaces.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dirty="0"/>
              <a:t>Ultraviolet radiation (</a:t>
            </a:r>
            <a:r>
              <a:rPr lang="en-NZ" sz="2800" dirty="0" smtClean="0"/>
              <a:t>UV)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734" y="5103319"/>
            <a:ext cx="2495266" cy="166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8897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0000"/>
                </a:solidFill>
                <a:effectLst/>
              </a:rPr>
              <a:t>Chapter </a:t>
            </a:r>
            <a:r>
              <a:rPr lang="id-ID" sz="3200" b="1" dirty="0" smtClean="0">
                <a:solidFill>
                  <a:srgbClr val="000000"/>
                </a:solidFill>
                <a:effectLst/>
              </a:rPr>
              <a:t>8</a:t>
            </a:r>
            <a:r>
              <a:rPr lang="en-US" sz="3200" b="1" dirty="0" smtClean="0">
                <a:solidFill>
                  <a:srgbClr val="000000"/>
                </a:solidFill>
                <a:effectLst/>
              </a:rPr>
              <a:t>. Irradiation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1196975"/>
            <a:ext cx="8229600" cy="4762500"/>
          </a:xfrm>
        </p:spPr>
        <p:txBody>
          <a:bodyPr/>
          <a:lstStyle/>
          <a:p>
            <a:pPr algn="justLow" eaLnBrk="1" hangingPunct="1"/>
            <a:endParaRPr lang="en-US" sz="2400" smtClean="0">
              <a:solidFill>
                <a:srgbClr val="000000"/>
              </a:solidFill>
              <a:effectLst/>
            </a:endParaRPr>
          </a:p>
          <a:p>
            <a:pPr algn="justLow" eaLnBrk="1" hangingPunct="1"/>
            <a:endParaRPr lang="en-US" sz="2400" smtClean="0">
              <a:solidFill>
                <a:srgbClr val="000000"/>
              </a:solidFill>
              <a:effectLst/>
            </a:endParaRPr>
          </a:p>
          <a:p>
            <a:pPr algn="justLow" eaLnBrk="1" hangingPunct="1"/>
            <a:r>
              <a:rPr lang="en-US" sz="2400" smtClean="0">
                <a:solidFill>
                  <a:srgbClr val="000000"/>
                </a:solidFill>
                <a:effectLst/>
              </a:rPr>
              <a:t>Ionising radiation takes the form of   -rays from isotopes or, commercially to a lesser extent, from X-rays and electrons. It is permitted in 38 countries to preserve foods by destruction of micro-organisms or inhibition of biochemical changes.</a:t>
            </a:r>
          </a:p>
        </p:txBody>
      </p:sp>
      <p:pic>
        <p:nvPicPr>
          <p:cNvPr id="129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060575"/>
            <a:ext cx="217488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9838" y="4838700"/>
            <a:ext cx="2824162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571500"/>
            <a:ext cx="8229600" cy="76041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  <a:effectLst/>
              </a:rPr>
              <a:t>The main advantages of irradiation are as follows: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88" y="1500188"/>
            <a:ext cx="8229600" cy="48228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smtClean="0">
                <a:solidFill>
                  <a:srgbClr val="000000"/>
                </a:solidFill>
                <a:effectLst/>
              </a:rPr>
              <a:t>there is little or no heating of the food and therefore negligible change to sensory characteristics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endParaRPr lang="en-US" sz="2400" smtClean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smtClean="0">
                <a:solidFill>
                  <a:srgbClr val="000000"/>
                </a:solidFill>
                <a:effectLst/>
              </a:rPr>
              <a:t>packaged and frozen foods may be treated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endParaRPr lang="en-US" sz="2400" smtClean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smtClean="0">
                <a:solidFill>
                  <a:srgbClr val="000000"/>
                </a:solidFill>
                <a:effectLst/>
              </a:rPr>
              <a:t>fresh foods may be preserved in a single operation, and without the use of chemical preservatives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endParaRPr lang="en-US" sz="2400" smtClean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smtClean="0">
                <a:solidFill>
                  <a:srgbClr val="000000"/>
                </a:solidFill>
                <a:effectLst/>
              </a:rPr>
              <a:t>energy requirements are very low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endParaRPr lang="en-US" sz="2400" smtClean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smtClean="0">
                <a:solidFill>
                  <a:srgbClr val="000000"/>
                </a:solidFill>
                <a:effectLst/>
              </a:rPr>
              <a:t>changes in nutritional value of foods are comparable with other methods of food preservation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endParaRPr lang="en-US" sz="2400" smtClean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smtClean="0">
                <a:solidFill>
                  <a:srgbClr val="000000"/>
                </a:solidFill>
                <a:effectLst/>
              </a:rPr>
              <a:t> processing is automatically controlled and has low operating costs.</a:t>
            </a:r>
          </a:p>
        </p:txBody>
      </p:sp>
      <p:sp>
        <p:nvSpPr>
          <p:cNvPr id="130052" name="Rectangle 3"/>
          <p:cNvSpPr>
            <a:spLocks noChangeArrowheads="1"/>
          </p:cNvSpPr>
          <p:nvPr/>
        </p:nvSpPr>
        <p:spPr bwMode="auto">
          <a:xfrm>
            <a:off x="357188" y="214313"/>
            <a:ext cx="6267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2800" b="1">
                <a:solidFill>
                  <a:srgbClr val="000000"/>
                </a:solidFill>
              </a:rPr>
              <a:t>1- A</a:t>
            </a:r>
            <a:r>
              <a:rPr lang="en-US" sz="2800" b="1">
                <a:solidFill>
                  <a:srgbClr val="000000"/>
                </a:solidFill>
              </a:rPr>
              <a:t>dvantages</a:t>
            </a:r>
            <a:r>
              <a:rPr lang="id-ID" sz="2800" b="1">
                <a:solidFill>
                  <a:srgbClr val="000000"/>
                </a:solidFill>
              </a:rPr>
              <a:t> and </a:t>
            </a:r>
            <a:r>
              <a:rPr lang="en-US" sz="2800" b="1">
                <a:solidFill>
                  <a:srgbClr val="000000"/>
                </a:solidFill>
              </a:rPr>
              <a:t>disadvantages</a:t>
            </a:r>
            <a:endParaRPr lang="id-ID" sz="28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51" y="304800"/>
            <a:ext cx="8229600" cy="61595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0000"/>
                </a:solidFill>
                <a:effectLst/>
              </a:rPr>
              <a:t>Major disadvantages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447800"/>
            <a:ext cx="8229600" cy="4751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the process could be used to eliminate high bacterial loads to make otherwise unacceptable foods saleable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Tx/>
              <a:buNone/>
            </a:pPr>
            <a:endParaRPr lang="en-US" sz="24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there will be a health hazard if toxin-producing bacteria are destroyed after they have contaminated the food with toxins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the possible development of resistance to radiation in micro-organisms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Tx/>
              <a:buNone/>
            </a:pPr>
            <a:endParaRPr lang="en-US" sz="24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loss of nutritional value</a:t>
            </a:r>
            <a:r>
              <a:rPr lang="id-ID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Ø"/>
            </a:pPr>
            <a:endParaRPr lang="id-ID" sz="24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Low" eaLnBrk="1" hangingPunct="1"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until recently, inadequate analytical procedures for detecting whether foods have been irradiated</a:t>
            </a:r>
          </a:p>
          <a:p>
            <a:pPr algn="justLow" eaLnBrk="1" hangingPunct="1">
              <a:buClr>
                <a:srgbClr val="000000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Tx/>
              <a:buNone/>
            </a:pPr>
            <a:endParaRPr lang="en-US" sz="24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6858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en-US" sz="4400" b="1" kern="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What Can Irradiation Do?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990600"/>
            <a:ext cx="7772400" cy="5486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Prevent Food Poisoning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By Reducing</a:t>
            </a:r>
          </a:p>
          <a:p>
            <a:pPr marL="1600200" lvl="3" indent="-228600" eaLnBrk="0" hangingPunct="0"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E. Coli )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157:H7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(Beef)</a:t>
            </a:r>
          </a:p>
          <a:p>
            <a:pPr marL="1600200" lvl="3" indent="-228600" eaLnBrk="0" hangingPunct="0"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Salmonella (Poultry)</a:t>
            </a:r>
          </a:p>
          <a:p>
            <a:pPr marL="1600200" lvl="3" indent="-228600" eaLnBrk="0" hangingPunct="0"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Campylobacter (Poultry)</a:t>
            </a:r>
          </a:p>
          <a:p>
            <a:pPr marL="1600200" lvl="3" indent="-228600" eaLnBrk="0" hangingPunct="0"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Parasites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Prevent Spoilage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by Destroying Molds, Bacteria and Yeast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Control Insects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Parasite Infestation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 Shelf Life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by Slowing Ripening of Fresh Fruits and Vegetables</a:t>
            </a:r>
          </a:p>
        </p:txBody>
      </p:sp>
      <p:sp>
        <p:nvSpPr>
          <p:cNvPr id="132100" name="TextBox 3"/>
          <p:cNvSpPr txBox="1">
            <a:spLocks noChangeArrowheads="1"/>
          </p:cNvSpPr>
          <p:nvPr/>
        </p:nvSpPr>
        <p:spPr bwMode="auto">
          <a:xfrm>
            <a:off x="7929563" y="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78771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id-ID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3- </a:t>
            </a:r>
            <a:r>
              <a:rPr lang="en-US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Types of Radiation Energy Are Used for</a:t>
            </a:r>
            <a:r>
              <a:rPr lang="id-ID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Treating</a:t>
            </a:r>
            <a:r>
              <a:rPr lang="id-ID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Foods</a:t>
            </a:r>
          </a:p>
        </p:txBody>
      </p:sp>
      <p:sp>
        <p:nvSpPr>
          <p:cNvPr id="134147" name="Rectangle 7"/>
          <p:cNvSpPr>
            <a:spLocks noChangeArrowheads="1"/>
          </p:cNvSpPr>
          <p:nvPr/>
        </p:nvSpPr>
        <p:spPr bwMode="auto">
          <a:xfrm>
            <a:off x="142875" y="1428750"/>
            <a:ext cx="8786813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 types of radiation sources are commonly used for food treatment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first is a tightly sealed metal container of radioactive elements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cobalt 60 or cesium 137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produce gamma rays. The rays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 directed onto the food being irradiated, but the food itself never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comes into contact with the cobalt or cesium source. 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second type of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radiation source is a machine that produces either X-rays or high-energy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electrons. Because of the physical characteristics of these sources, no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radioactivity can be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induced in food thus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treated, no matter how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much energy (dose) is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absorbed by the food or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how long the food is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irradiated</a:t>
            </a:r>
            <a:r>
              <a:rPr lang="id-ID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id-ID" sz="1600" dirty="0">
                <a:solidFill>
                  <a:srgbClr val="000000"/>
                </a:solidFill>
              </a:rPr>
              <a:t>( L. Paisan. 2003)</a:t>
            </a: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0"/>
            <a:ext cx="61341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3929063"/>
            <a:ext cx="614362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071563"/>
            <a:ext cx="703897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7000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196" name="Rectangle 3"/>
          <p:cNvSpPr>
            <a:spLocks noChangeArrowheads="1"/>
          </p:cNvSpPr>
          <p:nvPr/>
        </p:nvSpPr>
        <p:spPr bwMode="auto">
          <a:xfrm>
            <a:off x="857250" y="4857750"/>
            <a:ext cx="230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1400">
                <a:solidFill>
                  <a:srgbClr val="000000"/>
                </a:solidFill>
              </a:rPr>
              <a:t>Source = L. Paisan. (2003)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200" b="1" smtClean="0">
                <a:solidFill>
                  <a:srgbClr val="000000"/>
                </a:solidFill>
                <a:effectLst/>
              </a:rPr>
              <a:t>4. </a:t>
            </a:r>
            <a:r>
              <a:rPr lang="en-US" sz="3200" b="1" smtClean="0">
                <a:solidFill>
                  <a:srgbClr val="000000"/>
                </a:solidFill>
                <a:effectLst/>
              </a:rPr>
              <a:t> Effect on micro-organisms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229600" cy="4535487"/>
          </a:xfrm>
        </p:spPr>
        <p:txBody>
          <a:bodyPr/>
          <a:lstStyle/>
          <a:p>
            <a:pPr algn="justLow" eaLnBrk="1" hangingPunct="1"/>
            <a:r>
              <a:rPr lang="en-US" sz="2400" dirty="0" smtClean="0">
                <a:solidFill>
                  <a:srgbClr val="000000"/>
                </a:solidFill>
                <a:effectLst/>
              </a:rPr>
              <a:t>The reactive ions produced by irradiating foods injure or destroy micro-organisms immediately, </a:t>
            </a:r>
            <a:r>
              <a:rPr lang="en-US" sz="2400" i="1" dirty="0" smtClean="0">
                <a:solidFill>
                  <a:srgbClr val="000000"/>
                </a:solidFill>
                <a:effectLst/>
              </a:rPr>
              <a:t>by changing the structure of cell membranes and affecting metabolic enzyme activity. However, a more important effect is on deoxyribonucleic acid (DNA) and ribonucleic acid molecules in cell nuclei, which are required for growth and replication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223</TotalTime>
  <Words>907</Words>
  <Application>Microsoft Office PowerPoint</Application>
  <PresentationFormat>On-screen Show (4:3)</PresentationFormat>
  <Paragraphs>81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Civic</vt:lpstr>
      <vt:lpstr>Chapter 8. Irradiation</vt:lpstr>
      <vt:lpstr>Chapter 8. Irradiation</vt:lpstr>
      <vt:lpstr>The main advantages of irradiation are as follows:</vt:lpstr>
      <vt:lpstr>Major disadvantages</vt:lpstr>
      <vt:lpstr>PowerPoint Presentation</vt:lpstr>
      <vt:lpstr>PowerPoint Presentation</vt:lpstr>
      <vt:lpstr>PowerPoint Presentation</vt:lpstr>
      <vt:lpstr>PowerPoint Presentation</vt:lpstr>
      <vt:lpstr>4.  Effect on micro-organisms</vt:lpstr>
      <vt:lpstr>Microbial destruction by irradiation: A, Pseudomonas sp.; B, Salmonella sp.; C, Bacillus cereus; D, Deinococcus radiodurans; E, typical virus.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8. Irradiation</dc:title>
  <dc:creator>user</dc:creator>
  <cp:lastModifiedBy>Mohammed Sabbah</cp:lastModifiedBy>
  <cp:revision>16</cp:revision>
  <dcterms:created xsi:type="dcterms:W3CDTF">2012-04-10T00:25:51Z</dcterms:created>
  <dcterms:modified xsi:type="dcterms:W3CDTF">2020-04-10T21:03:10Z</dcterms:modified>
</cp:coreProperties>
</file>